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745" r:id="rId3"/>
    <p:sldId id="3484" r:id="rId5"/>
    <p:sldId id="3479" r:id="rId6"/>
    <p:sldId id="3489" r:id="rId7"/>
    <p:sldId id="3490" r:id="rId8"/>
    <p:sldId id="3491" r:id="rId9"/>
    <p:sldId id="3492" r:id="rId10"/>
    <p:sldId id="3493" r:id="rId11"/>
    <p:sldId id="3494" r:id="rId12"/>
    <p:sldId id="3495" r:id="rId13"/>
    <p:sldId id="3496" r:id="rId14"/>
    <p:sldId id="3497" r:id="rId15"/>
    <p:sldId id="3498" r:id="rId16"/>
    <p:sldId id="3499" r:id="rId17"/>
    <p:sldId id="3500" r:id="rId18"/>
    <p:sldId id="3501" r:id="rId19"/>
    <p:sldId id="3502" r:id="rId20"/>
    <p:sldId id="3503" r:id="rId21"/>
    <p:sldId id="3504" r:id="rId22"/>
    <p:sldId id="3505" r:id="rId23"/>
    <p:sldId id="3506" r:id="rId24"/>
    <p:sldId id="3507" r:id="rId25"/>
    <p:sldId id="3508" r:id="rId26"/>
    <p:sldId id="3509" r:id="rId27"/>
    <p:sldId id="3510" r:id="rId28"/>
    <p:sldId id="3511" r:id="rId29"/>
    <p:sldId id="3512" r:id="rId30"/>
    <p:sldId id="3513" r:id="rId31"/>
    <p:sldId id="3514" r:id="rId32"/>
    <p:sldId id="3515" r:id="rId33"/>
    <p:sldId id="3516" r:id="rId34"/>
    <p:sldId id="3517" r:id="rId35"/>
    <p:sldId id="3518" r:id="rId36"/>
    <p:sldId id="3519" r:id="rId37"/>
    <p:sldId id="3520" r:id="rId38"/>
    <p:sldId id="3521" r:id="rId39"/>
    <p:sldId id="3522" r:id="rId40"/>
    <p:sldId id="3523" r:id="rId41"/>
    <p:sldId id="3524" r:id="rId42"/>
    <p:sldId id="3525" r:id="rId43"/>
    <p:sldId id="3526" r:id="rId44"/>
    <p:sldId id="3527" r:id="rId45"/>
    <p:sldId id="3528" r:id="rId46"/>
    <p:sldId id="3529" r:id="rId47"/>
    <p:sldId id="3530" r:id="rId48"/>
    <p:sldId id="3531" r:id="rId49"/>
    <p:sldId id="3532" r:id="rId50"/>
    <p:sldId id="3533" r:id="rId51"/>
    <p:sldId id="3534" r:id="rId52"/>
    <p:sldId id="3535" r:id="rId53"/>
    <p:sldId id="3536" r:id="rId54"/>
    <p:sldId id="3537" r:id="rId55"/>
    <p:sldId id="3538" r:id="rId56"/>
    <p:sldId id="3539" r:id="rId57"/>
    <p:sldId id="3540" r:id="rId58"/>
    <p:sldId id="3541" r:id="rId59"/>
    <p:sldId id="3542" r:id="rId60"/>
    <p:sldId id="3543" r:id="rId61"/>
    <p:sldId id="3544" r:id="rId62"/>
    <p:sldId id="3545" r:id="rId63"/>
    <p:sldId id="3546" r:id="rId64"/>
    <p:sldId id="3547" r:id="rId65"/>
    <p:sldId id="3548" r:id="rId66"/>
    <p:sldId id="3549" r:id="rId67"/>
    <p:sldId id="3550" r:id="rId68"/>
    <p:sldId id="3551" r:id="rId69"/>
    <p:sldId id="3552" r:id="rId70"/>
    <p:sldId id="3553" r:id="rId71"/>
    <p:sldId id="3554" r:id="rId72"/>
    <p:sldId id="3555" r:id="rId73"/>
    <p:sldId id="3556" r:id="rId74"/>
    <p:sldId id="3557" r:id="rId75"/>
    <p:sldId id="3558" r:id="rId76"/>
    <p:sldId id="3559" r:id="rId77"/>
    <p:sldId id="3560" r:id="rId78"/>
    <p:sldId id="3561" r:id="rId79"/>
    <p:sldId id="3562" r:id="rId80"/>
    <p:sldId id="3563" r:id="rId81"/>
    <p:sldId id="3564" r:id="rId82"/>
    <p:sldId id="3565" r:id="rId83"/>
    <p:sldId id="3566" r:id="rId84"/>
    <p:sldId id="3567" r:id="rId85"/>
    <p:sldId id="3568" r:id="rId86"/>
    <p:sldId id="3569" r:id="rId87"/>
    <p:sldId id="3570" r:id="rId88"/>
    <p:sldId id="3571" r:id="rId89"/>
    <p:sldId id="3572" r:id="rId90"/>
    <p:sldId id="3573" r:id="rId91"/>
    <p:sldId id="3574" r:id="rId92"/>
    <p:sldId id="3575" r:id="rId93"/>
    <p:sldId id="3576" r:id="rId94"/>
    <p:sldId id="3577" r:id="rId95"/>
    <p:sldId id="3578" r:id="rId96"/>
    <p:sldId id="3579" r:id="rId97"/>
    <p:sldId id="3580" r:id="rId98"/>
    <p:sldId id="3581" r:id="rId99"/>
    <p:sldId id="3582" r:id="rId100"/>
    <p:sldId id="3583" r:id="rId101"/>
    <p:sldId id="3584" r:id="rId102"/>
    <p:sldId id="3585" r:id="rId103"/>
    <p:sldId id="3586" r:id="rId104"/>
    <p:sldId id="3587" r:id="rId105"/>
    <p:sldId id="3588" r:id="rId106"/>
    <p:sldId id="3589" r:id="rId107"/>
    <p:sldId id="3590" r:id="rId108"/>
    <p:sldId id="3592" r:id="rId109"/>
    <p:sldId id="3593" r:id="rId110"/>
    <p:sldId id="3594" r:id="rId111"/>
    <p:sldId id="3595" r:id="rId112"/>
    <p:sldId id="3596" r:id="rId113"/>
    <p:sldId id="3597" r:id="rId114"/>
    <p:sldId id="2780" r:id="rId11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FF"/>
    <a:srgbClr val="EF4232"/>
    <a:srgbClr val="BFBFBF"/>
    <a:srgbClr val="212E3C"/>
    <a:srgbClr val="FBBF09"/>
    <a:srgbClr val="03A9F0"/>
    <a:srgbClr val="FABCA8"/>
    <a:srgbClr val="57562F"/>
    <a:srgbClr val="FBC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2986" autoAdjust="0"/>
  </p:normalViewPr>
  <p:slideViewPr>
    <p:cSldViewPr>
      <p:cViewPr varScale="1">
        <p:scale>
          <a:sx n="87" d="100"/>
          <a:sy n="87" d="100"/>
        </p:scale>
        <p:origin x="312" y="96"/>
      </p:cViewPr>
      <p:guideLst>
        <p:guide orient="horz" pos="824"/>
        <p:guide pos="4075"/>
        <p:guide pos="363"/>
        <p:guide orient="horz" pos="4199"/>
        <p:guide pos="7632"/>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8" Type="http://schemas.openxmlformats.org/officeDocument/2006/relationships/tableStyles" Target="tableStyles.xml"/><Relationship Id="rId117" Type="http://schemas.openxmlformats.org/officeDocument/2006/relationships/viewProps" Target="viewProps.xml"/><Relationship Id="rId116" Type="http://schemas.openxmlformats.org/officeDocument/2006/relationships/presProps" Target="presProps.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A63C38-B03F-4F7C-B5DA-47676FCBED2A}"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zh-CN" altLang="en-US"/>
        </a:p>
      </dgm:t>
    </dgm:pt>
    <dgm:pt modelId="{32159A97-7AD4-4408-A3A4-3A16DE180F09}">
      <dgm:prSet/>
      <dgm:spPr/>
      <dgm:t>
        <a:bodyPr/>
        <a:lstStyle/>
        <a:p>
          <a:pPr rtl="0"/>
          <a:r>
            <a:rPr lang="zh-CN" b="1" dirty="0" smtClean="0"/>
            <a:t>整理：要与不要，一留一弃；</a:t>
          </a:r>
          <a:endParaRPr lang="en-US" b="1" dirty="0"/>
        </a:p>
      </dgm:t>
    </dgm:pt>
    <dgm:pt modelId="{1C9F8B88-CFD9-4630-8274-589528F5AA3C}" cxnId="{42FC4902-09CA-4617-92BB-E1A0654A6A55}" type="parTrans">
      <dgm:prSet/>
      <dgm:spPr/>
      <dgm:t>
        <a:bodyPr/>
        <a:lstStyle/>
        <a:p>
          <a:endParaRPr lang="zh-CN" altLang="en-US"/>
        </a:p>
      </dgm:t>
    </dgm:pt>
    <dgm:pt modelId="{DEA2EDDE-80DD-47DF-A437-2D6B6E12043B}" cxnId="{42FC4902-09CA-4617-92BB-E1A0654A6A55}" type="sibTrans">
      <dgm:prSet/>
      <dgm:spPr/>
      <dgm:t>
        <a:bodyPr/>
        <a:lstStyle/>
        <a:p>
          <a:endParaRPr lang="zh-CN" altLang="en-US"/>
        </a:p>
      </dgm:t>
    </dgm:pt>
    <dgm:pt modelId="{FCBC54FC-B428-498F-9F44-BB25B89E37B2}">
      <dgm:prSet/>
      <dgm:spPr/>
      <dgm:t>
        <a:bodyPr/>
        <a:lstStyle/>
        <a:p>
          <a:pPr rtl="0"/>
          <a:r>
            <a:rPr lang="zh-CN" b="1" dirty="0" smtClean="0"/>
            <a:t>整顿：科学布局，取用快捷；</a:t>
          </a:r>
          <a:endParaRPr lang="en-US" b="1" dirty="0"/>
        </a:p>
      </dgm:t>
    </dgm:pt>
    <dgm:pt modelId="{01F6EE45-C000-468F-B0CF-8CE846C79F01}" cxnId="{54F0A63B-6485-48EE-9916-F22D35644E56}" type="parTrans">
      <dgm:prSet/>
      <dgm:spPr/>
      <dgm:t>
        <a:bodyPr/>
        <a:lstStyle/>
        <a:p>
          <a:endParaRPr lang="zh-CN" altLang="en-US"/>
        </a:p>
      </dgm:t>
    </dgm:pt>
    <dgm:pt modelId="{475BA015-14FD-4375-B045-06ACA0C1CFEF}" cxnId="{54F0A63B-6485-48EE-9916-F22D35644E56}" type="sibTrans">
      <dgm:prSet/>
      <dgm:spPr/>
      <dgm:t>
        <a:bodyPr/>
        <a:lstStyle/>
        <a:p>
          <a:endParaRPr lang="zh-CN" altLang="en-US"/>
        </a:p>
      </dgm:t>
    </dgm:pt>
    <dgm:pt modelId="{038DEAF7-3423-4A45-ABF8-1AB8E24206CA}">
      <dgm:prSet/>
      <dgm:spPr/>
      <dgm:t>
        <a:bodyPr/>
        <a:lstStyle/>
        <a:p>
          <a:pPr rtl="0"/>
          <a:r>
            <a:rPr lang="zh-CN" b="1" dirty="0" smtClean="0"/>
            <a:t>清扫：清楚脏污，美化环境；</a:t>
          </a:r>
          <a:endParaRPr lang="en-US" b="1" dirty="0"/>
        </a:p>
      </dgm:t>
    </dgm:pt>
    <dgm:pt modelId="{3B8D5B6C-4EC0-4F5F-8B9C-C9A81ED50569}" cxnId="{C9A083D1-200A-4BF0-A5C2-4BAD6D7EDEFB}" type="parTrans">
      <dgm:prSet/>
      <dgm:spPr/>
      <dgm:t>
        <a:bodyPr/>
        <a:lstStyle/>
        <a:p>
          <a:endParaRPr lang="zh-CN" altLang="en-US"/>
        </a:p>
      </dgm:t>
    </dgm:pt>
    <dgm:pt modelId="{9DD2879E-AED0-4AA5-884E-41A52CB17B98}" cxnId="{C9A083D1-200A-4BF0-A5C2-4BAD6D7EDEFB}" type="sibTrans">
      <dgm:prSet/>
      <dgm:spPr/>
      <dgm:t>
        <a:bodyPr/>
        <a:lstStyle/>
        <a:p>
          <a:endParaRPr lang="zh-CN" altLang="en-US"/>
        </a:p>
      </dgm:t>
    </dgm:pt>
    <dgm:pt modelId="{5DE4F01D-D688-45A6-8F05-17EB8DFDFA7D}">
      <dgm:prSet/>
      <dgm:spPr/>
      <dgm:t>
        <a:bodyPr/>
        <a:lstStyle/>
        <a:p>
          <a:pPr rtl="0"/>
          <a:r>
            <a:rPr lang="zh-CN" b="1" dirty="0" smtClean="0"/>
            <a:t>清洁：形成制度，保持成果；</a:t>
          </a:r>
          <a:endParaRPr lang="en-US" b="1" dirty="0"/>
        </a:p>
      </dgm:t>
    </dgm:pt>
    <dgm:pt modelId="{1F252736-CE2D-45D0-A5D9-30F82702B6C7}" cxnId="{FEAC6019-B8DA-4D30-AF74-44E07172FD78}" type="parTrans">
      <dgm:prSet/>
      <dgm:spPr/>
      <dgm:t>
        <a:bodyPr/>
        <a:lstStyle/>
        <a:p>
          <a:endParaRPr lang="zh-CN" altLang="en-US"/>
        </a:p>
      </dgm:t>
    </dgm:pt>
    <dgm:pt modelId="{83D9D642-A62C-4B5E-B483-DCF8E3383F57}" cxnId="{FEAC6019-B8DA-4D30-AF74-44E07172FD78}" type="sibTrans">
      <dgm:prSet/>
      <dgm:spPr/>
      <dgm:t>
        <a:bodyPr/>
        <a:lstStyle/>
        <a:p>
          <a:endParaRPr lang="zh-CN" altLang="en-US"/>
        </a:p>
      </dgm:t>
    </dgm:pt>
    <dgm:pt modelId="{161A6A02-0930-4455-8393-0696F01175E3}">
      <dgm:prSet/>
      <dgm:spPr/>
      <dgm:t>
        <a:bodyPr/>
        <a:lstStyle/>
        <a:p>
          <a:pPr rtl="0"/>
          <a:r>
            <a:rPr lang="zh-CN" b="1" dirty="0" smtClean="0"/>
            <a:t>素养：贯彻到底，养成习惯。</a:t>
          </a:r>
          <a:endParaRPr lang="zh-CN" b="1" dirty="0"/>
        </a:p>
      </dgm:t>
    </dgm:pt>
    <dgm:pt modelId="{346AACB0-A9C4-45DD-B3F9-1E11DF215ED0}" cxnId="{C9B90532-FBBA-4742-81A7-CA25F0E4DEAD}" type="parTrans">
      <dgm:prSet/>
      <dgm:spPr/>
      <dgm:t>
        <a:bodyPr/>
        <a:lstStyle/>
        <a:p>
          <a:endParaRPr lang="zh-CN" altLang="en-US"/>
        </a:p>
      </dgm:t>
    </dgm:pt>
    <dgm:pt modelId="{A235959C-790F-4C81-8B08-168317DFC85F}" cxnId="{C9B90532-FBBA-4742-81A7-CA25F0E4DEAD}" type="sibTrans">
      <dgm:prSet/>
      <dgm:spPr/>
      <dgm:t>
        <a:bodyPr/>
        <a:lstStyle/>
        <a:p>
          <a:endParaRPr lang="zh-CN" altLang="en-US"/>
        </a:p>
      </dgm:t>
    </dgm:pt>
    <dgm:pt modelId="{27B06B5E-75A3-4FBB-B9C5-0E1BC1B755C7}" type="pres">
      <dgm:prSet presAssocID="{2AA63C38-B03F-4F7C-B5DA-47676FCBED2A}" presName="linear" presStyleCnt="0">
        <dgm:presLayoutVars>
          <dgm:animLvl val="lvl"/>
          <dgm:resizeHandles val="exact"/>
        </dgm:presLayoutVars>
      </dgm:prSet>
      <dgm:spPr/>
      <dgm:t>
        <a:bodyPr/>
        <a:lstStyle/>
        <a:p>
          <a:endParaRPr lang="zh-CN" altLang="en-US"/>
        </a:p>
      </dgm:t>
    </dgm:pt>
    <dgm:pt modelId="{2FFF211C-818B-44B6-8EA1-465B2260453B}" type="pres">
      <dgm:prSet presAssocID="{32159A97-7AD4-4408-A3A4-3A16DE180F09}" presName="parentText" presStyleLbl="node1" presStyleIdx="0" presStyleCnt="5">
        <dgm:presLayoutVars>
          <dgm:chMax val="0"/>
          <dgm:bulletEnabled val="1"/>
        </dgm:presLayoutVars>
      </dgm:prSet>
      <dgm:spPr/>
      <dgm:t>
        <a:bodyPr/>
        <a:lstStyle/>
        <a:p>
          <a:endParaRPr lang="zh-CN" altLang="en-US"/>
        </a:p>
      </dgm:t>
    </dgm:pt>
    <dgm:pt modelId="{52469584-E221-4DB3-97EA-8071B27AF824}" type="pres">
      <dgm:prSet presAssocID="{DEA2EDDE-80DD-47DF-A437-2D6B6E12043B}" presName="spacer" presStyleCnt="0"/>
      <dgm:spPr/>
    </dgm:pt>
    <dgm:pt modelId="{E5D387E8-19F5-40DA-B4F4-D5F5F796A5A7}" type="pres">
      <dgm:prSet presAssocID="{FCBC54FC-B428-498F-9F44-BB25B89E37B2}" presName="parentText" presStyleLbl="node1" presStyleIdx="1" presStyleCnt="5">
        <dgm:presLayoutVars>
          <dgm:chMax val="0"/>
          <dgm:bulletEnabled val="1"/>
        </dgm:presLayoutVars>
      </dgm:prSet>
      <dgm:spPr/>
      <dgm:t>
        <a:bodyPr/>
        <a:lstStyle/>
        <a:p>
          <a:endParaRPr lang="zh-CN" altLang="en-US"/>
        </a:p>
      </dgm:t>
    </dgm:pt>
    <dgm:pt modelId="{0E06566B-B156-4102-8BA6-1A8ABD52E85C}" type="pres">
      <dgm:prSet presAssocID="{475BA015-14FD-4375-B045-06ACA0C1CFEF}" presName="spacer" presStyleCnt="0"/>
      <dgm:spPr/>
    </dgm:pt>
    <dgm:pt modelId="{C598D087-1F01-4F2B-8986-99291C981ADE}" type="pres">
      <dgm:prSet presAssocID="{038DEAF7-3423-4A45-ABF8-1AB8E24206CA}" presName="parentText" presStyleLbl="node1" presStyleIdx="2" presStyleCnt="5">
        <dgm:presLayoutVars>
          <dgm:chMax val="0"/>
          <dgm:bulletEnabled val="1"/>
        </dgm:presLayoutVars>
      </dgm:prSet>
      <dgm:spPr/>
      <dgm:t>
        <a:bodyPr/>
        <a:lstStyle/>
        <a:p>
          <a:endParaRPr lang="zh-CN" altLang="en-US"/>
        </a:p>
      </dgm:t>
    </dgm:pt>
    <dgm:pt modelId="{C0ABE127-1EFA-4EB5-BC86-82CFB16F8E57}" type="pres">
      <dgm:prSet presAssocID="{9DD2879E-AED0-4AA5-884E-41A52CB17B98}" presName="spacer" presStyleCnt="0"/>
      <dgm:spPr/>
    </dgm:pt>
    <dgm:pt modelId="{13C97ED3-9C1E-4563-A783-5C78062ED1E9}" type="pres">
      <dgm:prSet presAssocID="{5DE4F01D-D688-45A6-8F05-17EB8DFDFA7D}" presName="parentText" presStyleLbl="node1" presStyleIdx="3" presStyleCnt="5">
        <dgm:presLayoutVars>
          <dgm:chMax val="0"/>
          <dgm:bulletEnabled val="1"/>
        </dgm:presLayoutVars>
      </dgm:prSet>
      <dgm:spPr/>
      <dgm:t>
        <a:bodyPr/>
        <a:lstStyle/>
        <a:p>
          <a:endParaRPr lang="zh-CN" altLang="en-US"/>
        </a:p>
      </dgm:t>
    </dgm:pt>
    <dgm:pt modelId="{46132C30-204E-47CD-8183-2417CF09671E}" type="pres">
      <dgm:prSet presAssocID="{83D9D642-A62C-4B5E-B483-DCF8E3383F57}" presName="spacer" presStyleCnt="0"/>
      <dgm:spPr/>
    </dgm:pt>
    <dgm:pt modelId="{BC6CF393-1A40-4E93-8971-94F1934464EF}" type="pres">
      <dgm:prSet presAssocID="{161A6A02-0930-4455-8393-0696F01175E3}" presName="parentText" presStyleLbl="node1" presStyleIdx="4" presStyleCnt="5">
        <dgm:presLayoutVars>
          <dgm:chMax val="0"/>
          <dgm:bulletEnabled val="1"/>
        </dgm:presLayoutVars>
      </dgm:prSet>
      <dgm:spPr/>
      <dgm:t>
        <a:bodyPr/>
        <a:lstStyle/>
        <a:p>
          <a:endParaRPr lang="zh-CN" altLang="en-US"/>
        </a:p>
      </dgm:t>
    </dgm:pt>
  </dgm:ptLst>
  <dgm:cxnLst>
    <dgm:cxn modelId="{57295699-E51E-464F-B6A5-C4843E68DF48}" type="presOf" srcId="{5DE4F01D-D688-45A6-8F05-17EB8DFDFA7D}" destId="{13C97ED3-9C1E-4563-A783-5C78062ED1E9}" srcOrd="0" destOrd="0" presId="urn:microsoft.com/office/officeart/2005/8/layout/vList2"/>
    <dgm:cxn modelId="{89576F78-6C73-4338-9E98-C61D614745D6}" type="presOf" srcId="{038DEAF7-3423-4A45-ABF8-1AB8E24206CA}" destId="{C598D087-1F01-4F2B-8986-99291C981ADE}" srcOrd="0" destOrd="0" presId="urn:microsoft.com/office/officeart/2005/8/layout/vList2"/>
    <dgm:cxn modelId="{C9A083D1-200A-4BF0-A5C2-4BAD6D7EDEFB}" srcId="{2AA63C38-B03F-4F7C-B5DA-47676FCBED2A}" destId="{038DEAF7-3423-4A45-ABF8-1AB8E24206CA}" srcOrd="2" destOrd="0" parTransId="{3B8D5B6C-4EC0-4F5F-8B9C-C9A81ED50569}" sibTransId="{9DD2879E-AED0-4AA5-884E-41A52CB17B98}"/>
    <dgm:cxn modelId="{54F0A63B-6485-48EE-9916-F22D35644E56}" srcId="{2AA63C38-B03F-4F7C-B5DA-47676FCBED2A}" destId="{FCBC54FC-B428-498F-9F44-BB25B89E37B2}" srcOrd="1" destOrd="0" parTransId="{01F6EE45-C000-468F-B0CF-8CE846C79F01}" sibTransId="{475BA015-14FD-4375-B045-06ACA0C1CFEF}"/>
    <dgm:cxn modelId="{2DE3342E-92CD-411D-A9B3-1BACDD7F60AC}" type="presOf" srcId="{2AA63C38-B03F-4F7C-B5DA-47676FCBED2A}" destId="{27B06B5E-75A3-4FBB-B9C5-0E1BC1B755C7}" srcOrd="0" destOrd="0" presId="urn:microsoft.com/office/officeart/2005/8/layout/vList2"/>
    <dgm:cxn modelId="{B8E4AFC6-FAC4-4DD2-9268-92EDEFCBEB52}" type="presOf" srcId="{161A6A02-0930-4455-8393-0696F01175E3}" destId="{BC6CF393-1A40-4E93-8971-94F1934464EF}" srcOrd="0" destOrd="0" presId="urn:microsoft.com/office/officeart/2005/8/layout/vList2"/>
    <dgm:cxn modelId="{D8D937D7-B0BE-444D-A34D-18383A7FB9E7}" type="presOf" srcId="{FCBC54FC-B428-498F-9F44-BB25B89E37B2}" destId="{E5D387E8-19F5-40DA-B4F4-D5F5F796A5A7}" srcOrd="0" destOrd="0" presId="urn:microsoft.com/office/officeart/2005/8/layout/vList2"/>
    <dgm:cxn modelId="{9A09E3D6-BCF5-4EA4-BE40-A7DA544EA303}" type="presOf" srcId="{32159A97-7AD4-4408-A3A4-3A16DE180F09}" destId="{2FFF211C-818B-44B6-8EA1-465B2260453B}" srcOrd="0" destOrd="0" presId="urn:microsoft.com/office/officeart/2005/8/layout/vList2"/>
    <dgm:cxn modelId="{C9B90532-FBBA-4742-81A7-CA25F0E4DEAD}" srcId="{2AA63C38-B03F-4F7C-B5DA-47676FCBED2A}" destId="{161A6A02-0930-4455-8393-0696F01175E3}" srcOrd="4" destOrd="0" parTransId="{346AACB0-A9C4-45DD-B3F9-1E11DF215ED0}" sibTransId="{A235959C-790F-4C81-8B08-168317DFC85F}"/>
    <dgm:cxn modelId="{42FC4902-09CA-4617-92BB-E1A0654A6A55}" srcId="{2AA63C38-B03F-4F7C-B5DA-47676FCBED2A}" destId="{32159A97-7AD4-4408-A3A4-3A16DE180F09}" srcOrd="0" destOrd="0" parTransId="{1C9F8B88-CFD9-4630-8274-589528F5AA3C}" sibTransId="{DEA2EDDE-80DD-47DF-A437-2D6B6E12043B}"/>
    <dgm:cxn modelId="{FEAC6019-B8DA-4D30-AF74-44E07172FD78}" srcId="{2AA63C38-B03F-4F7C-B5DA-47676FCBED2A}" destId="{5DE4F01D-D688-45A6-8F05-17EB8DFDFA7D}" srcOrd="3" destOrd="0" parTransId="{1F252736-CE2D-45D0-A5D9-30F82702B6C7}" sibTransId="{83D9D642-A62C-4B5E-B483-DCF8E3383F57}"/>
    <dgm:cxn modelId="{1828A687-59EA-44A4-B113-AF823AE18E35}" type="presParOf" srcId="{27B06B5E-75A3-4FBB-B9C5-0E1BC1B755C7}" destId="{2FFF211C-818B-44B6-8EA1-465B2260453B}" srcOrd="0" destOrd="0" presId="urn:microsoft.com/office/officeart/2005/8/layout/vList2"/>
    <dgm:cxn modelId="{3F031B84-0897-4DA0-A108-CA495028B401}" type="presParOf" srcId="{27B06B5E-75A3-4FBB-B9C5-0E1BC1B755C7}" destId="{52469584-E221-4DB3-97EA-8071B27AF824}" srcOrd="1" destOrd="0" presId="urn:microsoft.com/office/officeart/2005/8/layout/vList2"/>
    <dgm:cxn modelId="{83654C5D-25D3-41B0-BF10-D7788AFD1B18}" type="presParOf" srcId="{27B06B5E-75A3-4FBB-B9C5-0E1BC1B755C7}" destId="{E5D387E8-19F5-40DA-B4F4-D5F5F796A5A7}" srcOrd="2" destOrd="0" presId="urn:microsoft.com/office/officeart/2005/8/layout/vList2"/>
    <dgm:cxn modelId="{9D101BDD-DDEE-422E-83B6-1E0FB9BFCF1A}" type="presParOf" srcId="{27B06B5E-75A3-4FBB-B9C5-0E1BC1B755C7}" destId="{0E06566B-B156-4102-8BA6-1A8ABD52E85C}" srcOrd="3" destOrd="0" presId="urn:microsoft.com/office/officeart/2005/8/layout/vList2"/>
    <dgm:cxn modelId="{CD9272FE-28EF-4B16-87FD-417BDA55D52C}" type="presParOf" srcId="{27B06B5E-75A3-4FBB-B9C5-0E1BC1B755C7}" destId="{C598D087-1F01-4F2B-8986-99291C981ADE}" srcOrd="4" destOrd="0" presId="urn:microsoft.com/office/officeart/2005/8/layout/vList2"/>
    <dgm:cxn modelId="{FD418FC5-A8C3-497B-9106-D957094E0F40}" type="presParOf" srcId="{27B06B5E-75A3-4FBB-B9C5-0E1BC1B755C7}" destId="{C0ABE127-1EFA-4EB5-BC86-82CFB16F8E57}" srcOrd="5" destOrd="0" presId="urn:microsoft.com/office/officeart/2005/8/layout/vList2"/>
    <dgm:cxn modelId="{A17C57C5-94D1-4170-9BDE-D647BD7267B9}" type="presParOf" srcId="{27B06B5E-75A3-4FBB-B9C5-0E1BC1B755C7}" destId="{13C97ED3-9C1E-4563-A783-5C78062ED1E9}" srcOrd="6" destOrd="0" presId="urn:microsoft.com/office/officeart/2005/8/layout/vList2"/>
    <dgm:cxn modelId="{6615F074-0191-4762-8DF8-9973CF79B2E2}" type="presParOf" srcId="{27B06B5E-75A3-4FBB-B9C5-0E1BC1B755C7}" destId="{46132C30-204E-47CD-8183-2417CF09671E}" srcOrd="7" destOrd="0" presId="urn:microsoft.com/office/officeart/2005/8/layout/vList2"/>
    <dgm:cxn modelId="{19DD7053-A32A-48C7-8506-E43AD51C56D9}" type="presParOf" srcId="{27B06B5E-75A3-4FBB-B9C5-0E1BC1B755C7}" destId="{BC6CF393-1A40-4E93-8971-94F1934464E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F211C-818B-44B6-8EA1-465B2260453B}">
      <dsp:nvSpPr>
        <dsp:cNvPr id="0" name=""/>
        <dsp:cNvSpPr/>
      </dsp:nvSpPr>
      <dsp:spPr>
        <a:xfrm>
          <a:off x="0" y="22881"/>
          <a:ext cx="4857784" cy="5282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CN" sz="2100" b="1" kern="1200" dirty="0" smtClean="0"/>
            <a:t>整理：要与不要，一留一弃；</a:t>
          </a:r>
          <a:endParaRPr lang="en-US" sz="2100" b="1" kern="1200" dirty="0"/>
        </a:p>
      </dsp:txBody>
      <dsp:txXfrm>
        <a:off x="25787" y="48668"/>
        <a:ext cx="4806210" cy="476681"/>
      </dsp:txXfrm>
    </dsp:sp>
    <dsp:sp modelId="{E5D387E8-19F5-40DA-B4F4-D5F5F796A5A7}">
      <dsp:nvSpPr>
        <dsp:cNvPr id="0" name=""/>
        <dsp:cNvSpPr/>
      </dsp:nvSpPr>
      <dsp:spPr>
        <a:xfrm>
          <a:off x="0" y="611616"/>
          <a:ext cx="4857784" cy="5282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CN" sz="2100" b="1" kern="1200" dirty="0" smtClean="0"/>
            <a:t>整顿：科学布局，取用快捷；</a:t>
          </a:r>
          <a:endParaRPr lang="en-US" sz="2100" b="1" kern="1200" dirty="0"/>
        </a:p>
      </dsp:txBody>
      <dsp:txXfrm>
        <a:off x="25787" y="637403"/>
        <a:ext cx="4806210" cy="476681"/>
      </dsp:txXfrm>
    </dsp:sp>
    <dsp:sp modelId="{C598D087-1F01-4F2B-8986-99291C981ADE}">
      <dsp:nvSpPr>
        <dsp:cNvPr id="0" name=""/>
        <dsp:cNvSpPr/>
      </dsp:nvSpPr>
      <dsp:spPr>
        <a:xfrm>
          <a:off x="0" y="1200351"/>
          <a:ext cx="4857784" cy="5282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CN" sz="2100" b="1" kern="1200" dirty="0" smtClean="0"/>
            <a:t>清扫：清楚脏污，美化环境；</a:t>
          </a:r>
          <a:endParaRPr lang="en-US" sz="2100" b="1" kern="1200" dirty="0"/>
        </a:p>
      </dsp:txBody>
      <dsp:txXfrm>
        <a:off x="25787" y="1226138"/>
        <a:ext cx="4806210" cy="476681"/>
      </dsp:txXfrm>
    </dsp:sp>
    <dsp:sp modelId="{13C97ED3-9C1E-4563-A783-5C78062ED1E9}">
      <dsp:nvSpPr>
        <dsp:cNvPr id="0" name=""/>
        <dsp:cNvSpPr/>
      </dsp:nvSpPr>
      <dsp:spPr>
        <a:xfrm>
          <a:off x="0" y="1789086"/>
          <a:ext cx="4857784" cy="5282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CN" sz="2100" b="1" kern="1200" dirty="0" smtClean="0"/>
            <a:t>清洁：形成制度，保持成果；</a:t>
          </a:r>
          <a:endParaRPr lang="en-US" sz="2100" b="1" kern="1200" dirty="0"/>
        </a:p>
      </dsp:txBody>
      <dsp:txXfrm>
        <a:off x="25787" y="1814873"/>
        <a:ext cx="4806210" cy="476681"/>
      </dsp:txXfrm>
    </dsp:sp>
    <dsp:sp modelId="{BC6CF393-1A40-4E93-8971-94F1934464EF}">
      <dsp:nvSpPr>
        <dsp:cNvPr id="0" name=""/>
        <dsp:cNvSpPr/>
      </dsp:nvSpPr>
      <dsp:spPr>
        <a:xfrm>
          <a:off x="0" y="2377821"/>
          <a:ext cx="4857784" cy="5282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CN" sz="2100" b="1" kern="1200" dirty="0" smtClean="0"/>
            <a:t>素养：贯彻到底，养成习惯。</a:t>
          </a:r>
          <a:endParaRPr lang="zh-CN" sz="2100" b="1" kern="1200" dirty="0"/>
        </a:p>
      </dsp:txBody>
      <dsp:txXfrm>
        <a:off x="25787" y="2403608"/>
        <a:ext cx="4806210" cy="4766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36.wmf"/><Relationship Id="rId7" Type="http://schemas.openxmlformats.org/officeDocument/2006/relationships/image" Target="../media/image35.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35843" name="Rectangle 2"/>
          <p:cNvSpPr>
            <a:spLocks noGrp="1" noRot="1" noChangeAspect="1" noTextEdit="1"/>
          </p:cNvSpPr>
          <p:nvPr>
            <p:ph type="sldImg"/>
          </p:nvPr>
        </p:nvSpPr>
        <p:spPr>
          <a:ln>
            <a:solidFill>
              <a:srgbClr val="000000">
                <a:alpha val="100000"/>
              </a:srgbClr>
            </a:solidFill>
            <a:miter lim="800000"/>
          </a:ln>
        </p:spPr>
      </p:sp>
      <p:sp>
        <p:nvSpPr>
          <p:cNvPr id="35844"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幻灯片图像占位符 1"/>
          <p:cNvSpPr>
            <a:spLocks noGrp="1" noRot="1" noChangeAspect="1" noTextEdit="1"/>
          </p:cNvSpPr>
          <p:nvPr>
            <p:ph type="sldImg"/>
          </p:nvPr>
        </p:nvSpPr>
        <p:spPr>
          <a:ln>
            <a:solidFill>
              <a:srgbClr val="000000"/>
            </a:solidFill>
            <a:miter/>
          </a:ln>
        </p:spPr>
      </p:sp>
      <p:sp>
        <p:nvSpPr>
          <p:cNvPr id="2365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65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幻灯片图像占位符 1"/>
          <p:cNvSpPr>
            <a:spLocks noGrp="1" noRot="1" noChangeAspect="1" noTextEdit="1"/>
          </p:cNvSpPr>
          <p:nvPr>
            <p:ph type="sldImg"/>
          </p:nvPr>
        </p:nvSpPr>
        <p:spPr>
          <a:ln>
            <a:solidFill>
              <a:srgbClr val="000000"/>
            </a:solidFill>
            <a:miter/>
          </a:ln>
        </p:spPr>
      </p:sp>
      <p:sp>
        <p:nvSpPr>
          <p:cNvPr id="2385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85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幻灯片图像占位符 1"/>
          <p:cNvSpPr>
            <a:spLocks noGrp="1" noRot="1" noChangeAspect="1" noTextEdit="1"/>
          </p:cNvSpPr>
          <p:nvPr>
            <p:ph type="sldImg"/>
          </p:nvPr>
        </p:nvSpPr>
        <p:spPr>
          <a:ln>
            <a:solidFill>
              <a:srgbClr val="000000"/>
            </a:solidFill>
            <a:miter/>
          </a:ln>
        </p:spPr>
      </p:sp>
      <p:sp>
        <p:nvSpPr>
          <p:cNvPr id="24064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406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幻灯片图像占位符 1"/>
          <p:cNvSpPr>
            <a:spLocks noGrp="1" noRot="1" noChangeAspect="1" noTextEdit="1"/>
          </p:cNvSpPr>
          <p:nvPr>
            <p:ph type="sldImg"/>
          </p:nvPr>
        </p:nvSpPr>
        <p:spPr>
          <a:ln>
            <a:solidFill>
              <a:srgbClr val="000000"/>
            </a:solidFill>
            <a:miter/>
          </a:ln>
        </p:spPr>
      </p:sp>
      <p:sp>
        <p:nvSpPr>
          <p:cNvPr id="24269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426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幻灯片图像占位符 1"/>
          <p:cNvSpPr>
            <a:spLocks noGrp="1" noRot="1" noChangeAspect="1" noTextEdit="1"/>
          </p:cNvSpPr>
          <p:nvPr>
            <p:ph type="sldImg"/>
          </p:nvPr>
        </p:nvSpPr>
        <p:spPr>
          <a:ln>
            <a:solidFill>
              <a:srgbClr val="000000"/>
            </a:solidFill>
            <a:miter/>
          </a:ln>
        </p:spPr>
      </p:sp>
      <p:sp>
        <p:nvSpPr>
          <p:cNvPr id="2447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447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幻灯片图像占位符 1"/>
          <p:cNvSpPr>
            <a:spLocks noGrp="1" noRot="1" noChangeAspect="1" noTextEdit="1"/>
          </p:cNvSpPr>
          <p:nvPr>
            <p:ph type="sldImg"/>
          </p:nvPr>
        </p:nvSpPr>
        <p:spPr>
          <a:ln>
            <a:solidFill>
              <a:srgbClr val="000000"/>
            </a:solidFill>
            <a:miter/>
          </a:ln>
        </p:spPr>
      </p:sp>
      <p:sp>
        <p:nvSpPr>
          <p:cNvPr id="24678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467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37891" name="Rectangle 2"/>
          <p:cNvSpPr>
            <a:spLocks noGrp="1" noRot="1" noChangeAspect="1" noTextEdit="1"/>
          </p:cNvSpPr>
          <p:nvPr>
            <p:ph type="sldImg"/>
          </p:nvPr>
        </p:nvSpPr>
        <p:spPr>
          <a:ln>
            <a:solidFill>
              <a:srgbClr val="000000">
                <a:alpha val="100000"/>
              </a:srgbClr>
            </a:solidFill>
            <a:miter lim="800000"/>
          </a:ln>
        </p:spPr>
      </p:sp>
      <p:sp>
        <p:nvSpPr>
          <p:cNvPr id="37892"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a:solidFill>
              <a:srgbClr val="000000"/>
            </a:solidFill>
            <a:miter/>
          </a:ln>
        </p:spPr>
      </p:sp>
      <p:sp>
        <p:nvSpPr>
          <p:cNvPr id="399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399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solidFill>
              <a:srgbClr val="000000"/>
            </a:solidFill>
            <a:miter/>
          </a:ln>
        </p:spPr>
      </p:sp>
      <p:sp>
        <p:nvSpPr>
          <p:cNvPr id="4608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460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481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solidFill>
              <a:srgbClr val="000000"/>
            </a:solidFill>
            <a:miter/>
          </a:ln>
        </p:spPr>
      </p:sp>
      <p:sp>
        <p:nvSpPr>
          <p:cNvPr id="5017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solidFill>
              <a:srgbClr val="000000"/>
            </a:solidFill>
            <a:miter/>
          </a:ln>
        </p:spPr>
      </p:sp>
      <p:sp>
        <p:nvSpPr>
          <p:cNvPr id="5222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22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solidFill>
              <a:srgbClr val="000000"/>
            </a:solidFill>
            <a:miter/>
          </a:ln>
        </p:spPr>
      </p:sp>
      <p:sp>
        <p:nvSpPr>
          <p:cNvPr id="5427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42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solidFill>
              <a:srgbClr val="000000"/>
            </a:solidFill>
            <a:miter/>
          </a:ln>
        </p:spPr>
      </p:sp>
      <p:sp>
        <p:nvSpPr>
          <p:cNvPr id="5632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solidFill>
              <a:srgbClr val="000000"/>
            </a:solidFill>
            <a:miter/>
          </a:ln>
        </p:spPr>
      </p:sp>
      <p:sp>
        <p:nvSpPr>
          <p:cNvPr id="5837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幻灯片图像占位符 1"/>
          <p:cNvSpPr>
            <a:spLocks noGrp="1" noRot="1" noChangeAspect="1" noTextEdit="1"/>
          </p:cNvSpPr>
          <p:nvPr>
            <p:ph type="sldImg"/>
          </p:nvPr>
        </p:nvSpPr>
        <p:spPr>
          <a:ln>
            <a:solidFill>
              <a:srgbClr val="000000"/>
            </a:solidFill>
            <a:miter/>
          </a:ln>
        </p:spPr>
      </p:sp>
      <p:sp>
        <p:nvSpPr>
          <p:cNvPr id="1945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a:solidFill>
              <a:srgbClr val="000000"/>
            </a:solidFill>
            <a:miter/>
          </a:ln>
        </p:spPr>
      </p:sp>
      <p:sp>
        <p:nvSpPr>
          <p:cNvPr id="6041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a:solidFill>
              <a:srgbClr val="000000"/>
            </a:solidFill>
            <a:miter/>
          </a:ln>
        </p:spPr>
      </p:sp>
      <p:sp>
        <p:nvSpPr>
          <p:cNvPr id="6246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ln>
            <a:solidFill>
              <a:srgbClr val="000000"/>
            </a:solidFill>
            <a:miter/>
          </a:ln>
        </p:spPr>
      </p:sp>
      <p:sp>
        <p:nvSpPr>
          <p:cNvPr id="6451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451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a:solidFill>
              <a:srgbClr val="000000"/>
            </a:solidFill>
            <a:miter/>
          </a:ln>
        </p:spPr>
      </p:sp>
      <p:sp>
        <p:nvSpPr>
          <p:cNvPr id="6656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656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a:ln>
            <a:solidFill>
              <a:srgbClr val="000000"/>
            </a:solidFill>
            <a:miter/>
          </a:ln>
        </p:spPr>
      </p:sp>
      <p:sp>
        <p:nvSpPr>
          <p:cNvPr id="6861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幻灯片图像占位符 1"/>
          <p:cNvSpPr>
            <a:spLocks noGrp="1" noRot="1" noChangeAspect="1" noTextEdit="1"/>
          </p:cNvSpPr>
          <p:nvPr>
            <p:ph type="sldImg"/>
          </p:nvPr>
        </p:nvSpPr>
        <p:spPr>
          <a:ln>
            <a:solidFill>
              <a:srgbClr val="000000"/>
            </a:solidFill>
            <a:miter/>
          </a:ln>
        </p:spPr>
      </p:sp>
      <p:sp>
        <p:nvSpPr>
          <p:cNvPr id="7475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a:ln>
            <a:solidFill>
              <a:srgbClr val="000000"/>
            </a:solidFill>
            <a:miter/>
          </a:ln>
        </p:spPr>
      </p:sp>
      <p:sp>
        <p:nvSpPr>
          <p:cNvPr id="7680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768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a:solidFill>
              <a:srgbClr val="000000"/>
            </a:solidFill>
            <a:miter/>
          </a:ln>
        </p:spPr>
      </p:sp>
      <p:sp>
        <p:nvSpPr>
          <p:cNvPr id="788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80899" name="Rectangle 2"/>
          <p:cNvSpPr>
            <a:spLocks noGrp="1" noRot="1" noChangeAspect="1" noTextEdit="1"/>
          </p:cNvSpPr>
          <p:nvPr>
            <p:ph type="sldImg"/>
          </p:nvPr>
        </p:nvSpPr>
        <p:spPr>
          <a:ln>
            <a:solidFill>
              <a:srgbClr val="000000">
                <a:alpha val="100000"/>
              </a:srgbClr>
            </a:solidFill>
            <a:miter lim="800000"/>
          </a:ln>
        </p:spPr>
      </p:sp>
      <p:sp>
        <p:nvSpPr>
          <p:cNvPr id="80900" name="Rectangle 3"/>
          <p:cNvSpPr>
            <a:spLocks noGrp="1"/>
          </p:cNvSpPr>
          <p:nvPr>
            <p:ph type="body" idx="1"/>
          </p:nvPr>
        </p:nvSpPr>
        <p:spPr>
          <a:noFill/>
          <a:ln>
            <a:noFill/>
          </a:ln>
        </p:spPr>
        <p:txBody>
          <a:bodyPr wrap="square" lIns="91422" tIns="45712" rIns="91422" bIns="45712" anchor="t"/>
          <a:p>
            <a:pPr lvl="0" eaLnBrk="1" hangingPunct="1"/>
            <a:endParaRPr lang="zh-CN" altLang="zh-CN" dirty="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幻灯片图像占位符 1"/>
          <p:cNvSpPr>
            <a:spLocks noGrp="1" noRot="1" noChangeAspect="1" noTextEdit="1"/>
          </p:cNvSpPr>
          <p:nvPr>
            <p:ph type="sldImg"/>
          </p:nvPr>
        </p:nvSpPr>
        <p:spPr>
          <a:ln>
            <a:solidFill>
              <a:srgbClr val="000000"/>
            </a:solidFill>
            <a:miter/>
          </a:ln>
        </p:spPr>
      </p:sp>
      <p:sp>
        <p:nvSpPr>
          <p:cNvPr id="829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829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21507" name="Rectangle 2"/>
          <p:cNvSpPr>
            <a:spLocks noGrp="1" noRot="1" noChangeAspect="1" noTextEdit="1"/>
          </p:cNvSpPr>
          <p:nvPr>
            <p:ph type="sldImg"/>
          </p:nvPr>
        </p:nvSpPr>
        <p:spPr>
          <a:ln>
            <a:solidFill>
              <a:srgbClr val="000000">
                <a:alpha val="100000"/>
              </a:srgbClr>
            </a:solidFill>
            <a:miter lim="800000"/>
          </a:ln>
        </p:spPr>
      </p:sp>
      <p:sp>
        <p:nvSpPr>
          <p:cNvPr id="21508"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幻灯片图像占位符 1"/>
          <p:cNvSpPr>
            <a:spLocks noGrp="1" noRot="1" noChangeAspect="1" noTextEdit="1"/>
          </p:cNvSpPr>
          <p:nvPr>
            <p:ph type="sldImg"/>
          </p:nvPr>
        </p:nvSpPr>
        <p:spPr>
          <a:ln>
            <a:solidFill>
              <a:srgbClr val="000000"/>
            </a:solidFill>
            <a:miter/>
          </a:ln>
        </p:spPr>
      </p:sp>
      <p:sp>
        <p:nvSpPr>
          <p:cNvPr id="849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849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幻灯片图像占位符 1"/>
          <p:cNvSpPr>
            <a:spLocks noGrp="1" noRot="1" noChangeAspect="1" noTextEdit="1"/>
          </p:cNvSpPr>
          <p:nvPr>
            <p:ph type="sldImg"/>
          </p:nvPr>
        </p:nvSpPr>
        <p:spPr>
          <a:ln>
            <a:solidFill>
              <a:srgbClr val="000000"/>
            </a:solidFill>
            <a:miter/>
          </a:ln>
        </p:spPr>
      </p:sp>
      <p:sp>
        <p:nvSpPr>
          <p:cNvPr id="8704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870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幻灯片图像占位符 1"/>
          <p:cNvSpPr>
            <a:spLocks noGrp="1" noRot="1" noChangeAspect="1" noTextEdit="1"/>
          </p:cNvSpPr>
          <p:nvPr>
            <p:ph type="sldImg"/>
          </p:nvPr>
        </p:nvSpPr>
        <p:spPr>
          <a:ln>
            <a:solidFill>
              <a:srgbClr val="000000"/>
            </a:solidFill>
            <a:miter/>
          </a:ln>
        </p:spPr>
      </p:sp>
      <p:sp>
        <p:nvSpPr>
          <p:cNvPr id="8909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890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幻灯片图像占位符 1"/>
          <p:cNvSpPr>
            <a:spLocks noGrp="1" noRot="1" noChangeAspect="1" noTextEdit="1"/>
          </p:cNvSpPr>
          <p:nvPr>
            <p:ph type="sldImg"/>
          </p:nvPr>
        </p:nvSpPr>
        <p:spPr>
          <a:ln>
            <a:solidFill>
              <a:srgbClr val="000000"/>
            </a:solidFill>
            <a:miter/>
          </a:ln>
        </p:spPr>
      </p:sp>
      <p:sp>
        <p:nvSpPr>
          <p:cNvPr id="911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幻灯片图像占位符 1"/>
          <p:cNvSpPr>
            <a:spLocks noGrp="1" noRot="1" noChangeAspect="1" noTextEdit="1"/>
          </p:cNvSpPr>
          <p:nvPr>
            <p:ph type="sldImg"/>
          </p:nvPr>
        </p:nvSpPr>
        <p:spPr>
          <a:ln>
            <a:solidFill>
              <a:srgbClr val="000000"/>
            </a:solidFill>
            <a:miter/>
          </a:ln>
        </p:spPr>
      </p:sp>
      <p:sp>
        <p:nvSpPr>
          <p:cNvPr id="9318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31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幻灯片图像占位符 1"/>
          <p:cNvSpPr>
            <a:spLocks noGrp="1" noRot="1" noChangeAspect="1" noTextEdit="1"/>
          </p:cNvSpPr>
          <p:nvPr>
            <p:ph type="sldImg"/>
          </p:nvPr>
        </p:nvSpPr>
        <p:spPr>
          <a:ln>
            <a:solidFill>
              <a:srgbClr val="000000"/>
            </a:solidFill>
            <a:miter/>
          </a:ln>
        </p:spPr>
      </p:sp>
      <p:sp>
        <p:nvSpPr>
          <p:cNvPr id="9523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523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幻灯片图像占位符 1"/>
          <p:cNvSpPr>
            <a:spLocks noGrp="1" noRot="1" noChangeAspect="1" noTextEdit="1"/>
          </p:cNvSpPr>
          <p:nvPr>
            <p:ph type="sldImg"/>
          </p:nvPr>
        </p:nvSpPr>
        <p:spPr>
          <a:ln>
            <a:solidFill>
              <a:srgbClr val="000000"/>
            </a:solidFill>
            <a:miter/>
          </a:ln>
        </p:spPr>
      </p:sp>
      <p:sp>
        <p:nvSpPr>
          <p:cNvPr id="9728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7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Grp="1" noRot="1" noChangeAspect="1" noTextEdit="1"/>
          </p:cNvSpPr>
          <p:nvPr>
            <p:ph type="sldImg"/>
          </p:nvPr>
        </p:nvSpPr>
        <p:spPr>
          <a:ln>
            <a:solidFill>
              <a:srgbClr val="000000"/>
            </a:solidFill>
            <a:miter/>
          </a:ln>
        </p:spPr>
      </p:sp>
      <p:sp>
        <p:nvSpPr>
          <p:cNvPr id="9933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93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幻灯片图像占位符 1"/>
          <p:cNvSpPr>
            <a:spLocks noGrp="1" noRot="1" noChangeAspect="1" noTextEdit="1"/>
          </p:cNvSpPr>
          <p:nvPr>
            <p:ph type="sldImg"/>
          </p:nvPr>
        </p:nvSpPr>
        <p:spPr>
          <a:ln>
            <a:solidFill>
              <a:srgbClr val="000000"/>
            </a:solidFill>
            <a:miter/>
          </a:ln>
        </p:spPr>
      </p:sp>
      <p:sp>
        <p:nvSpPr>
          <p:cNvPr id="10137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0138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幻灯片图像占位符 1"/>
          <p:cNvSpPr>
            <a:spLocks noGrp="1" noRot="1" noChangeAspect="1" noTextEdit="1"/>
          </p:cNvSpPr>
          <p:nvPr>
            <p:ph type="sldImg"/>
          </p:nvPr>
        </p:nvSpPr>
        <p:spPr>
          <a:ln>
            <a:solidFill>
              <a:srgbClr val="000000"/>
            </a:solidFill>
            <a:miter/>
          </a:ln>
        </p:spPr>
      </p:sp>
      <p:sp>
        <p:nvSpPr>
          <p:cNvPr id="10342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034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23555" name="Rectangle 2"/>
          <p:cNvSpPr>
            <a:spLocks noGrp="1" noRot="1" noChangeAspect="1" noTextEdit="1"/>
          </p:cNvSpPr>
          <p:nvPr>
            <p:ph type="sldImg"/>
          </p:nvPr>
        </p:nvSpPr>
        <p:spPr>
          <a:ln>
            <a:solidFill>
              <a:srgbClr val="000000">
                <a:alpha val="100000"/>
              </a:srgbClr>
            </a:solidFill>
            <a:miter lim="800000"/>
          </a:ln>
        </p:spPr>
      </p:sp>
      <p:sp>
        <p:nvSpPr>
          <p:cNvPr id="23556"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幻灯片图像占位符 1"/>
          <p:cNvSpPr>
            <a:spLocks noGrp="1" noRot="1" noChangeAspect="1" noTextEdit="1"/>
          </p:cNvSpPr>
          <p:nvPr>
            <p:ph type="sldImg"/>
          </p:nvPr>
        </p:nvSpPr>
        <p:spPr>
          <a:ln>
            <a:solidFill>
              <a:srgbClr val="000000"/>
            </a:solidFill>
            <a:miter/>
          </a:ln>
        </p:spPr>
      </p:sp>
      <p:sp>
        <p:nvSpPr>
          <p:cNvPr id="10547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054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幻灯片图像占位符 1"/>
          <p:cNvSpPr>
            <a:spLocks noGrp="1" noRot="1" noChangeAspect="1" noTextEdit="1"/>
          </p:cNvSpPr>
          <p:nvPr>
            <p:ph type="sldImg"/>
          </p:nvPr>
        </p:nvSpPr>
        <p:spPr>
          <a:ln>
            <a:solidFill>
              <a:srgbClr val="000000"/>
            </a:solidFill>
            <a:miter/>
          </a:ln>
        </p:spPr>
      </p:sp>
      <p:sp>
        <p:nvSpPr>
          <p:cNvPr id="11161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116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p:cNvSpPr>
          <p:nvPr>
            <p:ph type="body" idx="1"/>
          </p:nvPr>
        </p:nvSpPr>
        <p:spPr>
          <a:xfrm>
            <a:off x="1539875" y="4622800"/>
            <a:ext cx="4159250" cy="3621088"/>
          </a:xfrm>
          <a:noFill/>
          <a:ln>
            <a:noFill/>
          </a:ln>
        </p:spPr>
        <p:txBody>
          <a:bodyPr wrap="square" lIns="89411" tIns="43921" rIns="89411" bIns="43921" anchor="t"/>
          <a:p>
            <a:pPr lvl="0"/>
            <a:endParaRPr lang="en-US" altLang="zh-CN" dirty="0">
              <a:ea typeface="宋体" panose="02010600030101010101" pitchFamily="2" charset="-122"/>
            </a:endParaRPr>
          </a:p>
        </p:txBody>
      </p:sp>
      <p:sp>
        <p:nvSpPr>
          <p:cNvPr id="113667" name="Rectangle 3"/>
          <p:cNvSpPr>
            <a:spLocks noRot="1" noTextEdit="1"/>
          </p:cNvSpPr>
          <p:nvPr>
            <p:ph type="sldImg"/>
          </p:nvPr>
        </p:nvSpPr>
        <p:spPr>
          <a:xfrm>
            <a:off x="1147763" y="688975"/>
            <a:ext cx="4567237" cy="3425825"/>
          </a:xfrm>
          <a:ln>
            <a:solidFill>
              <a:schemeClr val="tx1">
                <a:alpha val="100000"/>
              </a:schemeClr>
            </a:solidFill>
            <a:miter lim="800000"/>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body" idx="1"/>
          </p:nvPr>
        </p:nvSpPr>
        <p:spPr>
          <a:xfrm>
            <a:off x="1539875" y="4622800"/>
            <a:ext cx="3709988" cy="3621088"/>
          </a:xfrm>
          <a:noFill/>
          <a:ln>
            <a:noFill/>
          </a:ln>
        </p:spPr>
        <p:txBody>
          <a:bodyPr wrap="square" lIns="89411" tIns="43921" rIns="89411" bIns="43921" anchor="t"/>
          <a:p>
            <a:pPr lvl="0"/>
            <a:endParaRPr lang="en-US" altLang="zh-CN" dirty="0">
              <a:ea typeface="宋体" panose="02010600030101010101" pitchFamily="2" charset="-122"/>
            </a:endParaRPr>
          </a:p>
        </p:txBody>
      </p:sp>
      <p:sp>
        <p:nvSpPr>
          <p:cNvPr id="115715" name="Rectangle 3"/>
          <p:cNvSpPr>
            <a:spLocks noRot="1" noTextEdit="1"/>
          </p:cNvSpPr>
          <p:nvPr>
            <p:ph type="sldImg"/>
          </p:nvPr>
        </p:nvSpPr>
        <p:spPr>
          <a:xfrm>
            <a:off x="1147763" y="688975"/>
            <a:ext cx="4567237" cy="3425825"/>
          </a:xfrm>
          <a:ln>
            <a:solidFill>
              <a:schemeClr val="tx1">
                <a:alpha val="100000"/>
              </a:schemeClr>
            </a:solidFill>
            <a:miter lim="800000"/>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Rot="1" noTextEdit="1"/>
          </p:cNvSpPr>
          <p:nvPr>
            <p:ph type="sldImg"/>
          </p:nvPr>
        </p:nvSpPr>
        <p:spPr>
          <a:xfrm>
            <a:off x="776288" y="184150"/>
            <a:ext cx="5307012" cy="3979863"/>
          </a:xfrm>
          <a:ln>
            <a:solidFill>
              <a:srgbClr val="000000">
                <a:alpha val="100000"/>
              </a:srgbClr>
            </a:solidFill>
            <a:miter lim="800000"/>
          </a:ln>
        </p:spPr>
      </p:sp>
      <p:sp>
        <p:nvSpPr>
          <p:cNvPr id="117763" name="Rectangle 3"/>
          <p:cNvSpPr>
            <a:spLocks noGrp="1"/>
          </p:cNvSpPr>
          <p:nvPr>
            <p:ph type="body" idx="1"/>
          </p:nvPr>
        </p:nvSpPr>
        <p:spPr>
          <a:xfrm>
            <a:off x="228600" y="4572000"/>
            <a:ext cx="6400800" cy="4267200"/>
          </a:xfrm>
          <a:noFill/>
          <a:ln>
            <a:noFill/>
          </a:ln>
        </p:spPr>
        <p:txBody>
          <a:bodyPr wrap="square" lIns="91440" tIns="45720" rIns="91440" bIns="45720" anchor="t"/>
          <a:p>
            <a:pPr lvl="0"/>
            <a:endParaRPr lang="en-GB" altLang="zh-CN" dirty="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幻灯片图像占位符 1"/>
          <p:cNvSpPr>
            <a:spLocks noGrp="1" noRot="1" noChangeAspect="1" noTextEdit="1"/>
          </p:cNvSpPr>
          <p:nvPr>
            <p:ph type="sldImg"/>
          </p:nvPr>
        </p:nvSpPr>
        <p:spPr>
          <a:ln>
            <a:solidFill>
              <a:srgbClr val="000000"/>
            </a:solidFill>
            <a:miter/>
          </a:ln>
        </p:spPr>
      </p:sp>
      <p:sp>
        <p:nvSpPr>
          <p:cNvPr id="11981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198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幻灯片图像占位符 1"/>
          <p:cNvSpPr>
            <a:spLocks noGrp="1" noRot="1" noChangeAspect="1" noTextEdit="1"/>
          </p:cNvSpPr>
          <p:nvPr>
            <p:ph type="sldImg"/>
          </p:nvPr>
        </p:nvSpPr>
        <p:spPr>
          <a:ln>
            <a:solidFill>
              <a:srgbClr val="000000"/>
            </a:solidFill>
            <a:miter/>
          </a:ln>
        </p:spPr>
      </p:sp>
      <p:sp>
        <p:nvSpPr>
          <p:cNvPr id="12185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218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幻灯片图像占位符 1"/>
          <p:cNvSpPr>
            <a:spLocks noGrp="1" noRot="1" noChangeAspect="1" noTextEdit="1"/>
          </p:cNvSpPr>
          <p:nvPr>
            <p:ph type="sldImg"/>
          </p:nvPr>
        </p:nvSpPr>
        <p:spPr>
          <a:ln>
            <a:solidFill>
              <a:srgbClr val="000000"/>
            </a:solidFill>
            <a:miter/>
          </a:ln>
        </p:spPr>
      </p:sp>
      <p:sp>
        <p:nvSpPr>
          <p:cNvPr id="12390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239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幻灯片图像占位符 1"/>
          <p:cNvSpPr>
            <a:spLocks noGrp="1" noRot="1" noChangeAspect="1" noTextEdit="1"/>
          </p:cNvSpPr>
          <p:nvPr>
            <p:ph type="sldImg"/>
          </p:nvPr>
        </p:nvSpPr>
        <p:spPr>
          <a:ln>
            <a:solidFill>
              <a:srgbClr val="000000"/>
            </a:solidFill>
            <a:miter/>
          </a:ln>
        </p:spPr>
      </p:sp>
      <p:sp>
        <p:nvSpPr>
          <p:cNvPr id="12595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259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幻灯片图像占位符 1"/>
          <p:cNvSpPr>
            <a:spLocks noGrp="1" noRot="1" noChangeAspect="1" noTextEdit="1"/>
          </p:cNvSpPr>
          <p:nvPr>
            <p:ph type="sldImg"/>
          </p:nvPr>
        </p:nvSpPr>
        <p:spPr>
          <a:ln>
            <a:solidFill>
              <a:srgbClr val="000000"/>
            </a:solidFill>
            <a:miter/>
          </a:ln>
        </p:spPr>
      </p:sp>
      <p:sp>
        <p:nvSpPr>
          <p:cNvPr id="12800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280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25603" name="Rectangle 2"/>
          <p:cNvSpPr>
            <a:spLocks noGrp="1" noRot="1" noChangeAspect="1" noTextEdit="1"/>
          </p:cNvSpPr>
          <p:nvPr>
            <p:ph type="sldImg"/>
          </p:nvPr>
        </p:nvSpPr>
        <p:spPr>
          <a:ln>
            <a:solidFill>
              <a:srgbClr val="000000">
                <a:alpha val="100000"/>
              </a:srgbClr>
            </a:solidFill>
            <a:miter lim="800000"/>
          </a:ln>
        </p:spPr>
      </p:sp>
      <p:sp>
        <p:nvSpPr>
          <p:cNvPr id="25604"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幻灯片图像占位符 1"/>
          <p:cNvSpPr>
            <a:spLocks noGrp="1" noRot="1" noChangeAspect="1" noTextEdit="1"/>
          </p:cNvSpPr>
          <p:nvPr>
            <p:ph type="sldImg"/>
          </p:nvPr>
        </p:nvSpPr>
        <p:spPr>
          <a:ln>
            <a:solidFill>
              <a:srgbClr val="000000"/>
            </a:solidFill>
            <a:miter/>
          </a:ln>
        </p:spPr>
      </p:sp>
      <p:sp>
        <p:nvSpPr>
          <p:cNvPr id="1300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00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幻灯片图像占位符 1"/>
          <p:cNvSpPr>
            <a:spLocks noGrp="1" noRot="1" noChangeAspect="1" noTextEdit="1"/>
          </p:cNvSpPr>
          <p:nvPr>
            <p:ph type="sldImg"/>
          </p:nvPr>
        </p:nvSpPr>
        <p:spPr>
          <a:ln>
            <a:solidFill>
              <a:srgbClr val="000000"/>
            </a:solidFill>
            <a:miter/>
          </a:ln>
        </p:spPr>
      </p:sp>
      <p:sp>
        <p:nvSpPr>
          <p:cNvPr id="13209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21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幻灯片图像占位符 1"/>
          <p:cNvSpPr>
            <a:spLocks noGrp="1" noRot="1" noChangeAspect="1" noTextEdit="1"/>
          </p:cNvSpPr>
          <p:nvPr>
            <p:ph type="sldImg"/>
          </p:nvPr>
        </p:nvSpPr>
        <p:spPr>
          <a:ln>
            <a:solidFill>
              <a:srgbClr val="000000"/>
            </a:solidFill>
            <a:miter/>
          </a:ln>
        </p:spPr>
      </p:sp>
      <p:sp>
        <p:nvSpPr>
          <p:cNvPr id="1341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41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幻灯片图像占位符 1"/>
          <p:cNvSpPr>
            <a:spLocks noGrp="1" noRot="1" noChangeAspect="1" noTextEdit="1"/>
          </p:cNvSpPr>
          <p:nvPr>
            <p:ph type="sldImg"/>
          </p:nvPr>
        </p:nvSpPr>
        <p:spPr>
          <a:ln>
            <a:solidFill>
              <a:srgbClr val="000000"/>
            </a:solidFill>
            <a:miter/>
          </a:ln>
        </p:spPr>
      </p:sp>
      <p:sp>
        <p:nvSpPr>
          <p:cNvPr id="1361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61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幻灯片图像占位符 1"/>
          <p:cNvSpPr>
            <a:spLocks noGrp="1" noRot="1" noChangeAspect="1" noTextEdit="1"/>
          </p:cNvSpPr>
          <p:nvPr>
            <p:ph type="sldImg"/>
          </p:nvPr>
        </p:nvSpPr>
        <p:spPr>
          <a:ln>
            <a:solidFill>
              <a:srgbClr val="000000"/>
            </a:solidFill>
            <a:miter/>
          </a:ln>
        </p:spPr>
      </p:sp>
      <p:sp>
        <p:nvSpPr>
          <p:cNvPr id="13824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82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幻灯片图像占位符 1"/>
          <p:cNvSpPr>
            <a:spLocks noGrp="1" noRot="1" noChangeAspect="1" noTextEdit="1"/>
          </p:cNvSpPr>
          <p:nvPr>
            <p:ph type="sldImg"/>
          </p:nvPr>
        </p:nvSpPr>
        <p:spPr>
          <a:ln>
            <a:solidFill>
              <a:srgbClr val="000000"/>
            </a:solidFill>
            <a:miter/>
          </a:ln>
        </p:spPr>
      </p:sp>
      <p:sp>
        <p:nvSpPr>
          <p:cNvPr id="14029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02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幻灯片图像占位符 1"/>
          <p:cNvSpPr>
            <a:spLocks noGrp="1" noRot="1" noChangeAspect="1" noTextEdit="1"/>
          </p:cNvSpPr>
          <p:nvPr>
            <p:ph type="sldImg"/>
          </p:nvPr>
        </p:nvSpPr>
        <p:spPr>
          <a:ln>
            <a:solidFill>
              <a:srgbClr val="000000"/>
            </a:solidFill>
            <a:miter/>
          </a:ln>
        </p:spPr>
      </p:sp>
      <p:sp>
        <p:nvSpPr>
          <p:cNvPr id="1423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23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幻灯片图像占位符 1"/>
          <p:cNvSpPr>
            <a:spLocks noGrp="1" noRot="1" noChangeAspect="1" noTextEdit="1"/>
          </p:cNvSpPr>
          <p:nvPr>
            <p:ph type="sldImg"/>
          </p:nvPr>
        </p:nvSpPr>
        <p:spPr>
          <a:ln>
            <a:solidFill>
              <a:srgbClr val="000000"/>
            </a:solidFill>
            <a:miter/>
          </a:ln>
        </p:spPr>
      </p:sp>
      <p:sp>
        <p:nvSpPr>
          <p:cNvPr id="14438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4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幻灯片图像占位符 1"/>
          <p:cNvSpPr>
            <a:spLocks noGrp="1" noRot="1" noChangeAspect="1" noTextEdit="1"/>
          </p:cNvSpPr>
          <p:nvPr>
            <p:ph type="sldImg"/>
          </p:nvPr>
        </p:nvSpPr>
        <p:spPr>
          <a:ln>
            <a:solidFill>
              <a:srgbClr val="000000"/>
            </a:solidFill>
            <a:miter/>
          </a:ln>
        </p:spPr>
      </p:sp>
      <p:sp>
        <p:nvSpPr>
          <p:cNvPr id="14643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643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幻灯片图像占位符 1"/>
          <p:cNvSpPr>
            <a:spLocks noGrp="1" noRot="1" noChangeAspect="1" noTextEdit="1"/>
          </p:cNvSpPr>
          <p:nvPr>
            <p:ph type="sldImg"/>
          </p:nvPr>
        </p:nvSpPr>
        <p:spPr>
          <a:ln>
            <a:solidFill>
              <a:srgbClr val="000000"/>
            </a:solidFill>
            <a:miter/>
          </a:ln>
        </p:spPr>
      </p:sp>
      <p:sp>
        <p:nvSpPr>
          <p:cNvPr id="14848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8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幻灯片图像占位符 1"/>
          <p:cNvSpPr>
            <a:spLocks noGrp="1" noRot="1" noChangeAspect="1" noTextEdit="1"/>
          </p:cNvSpPr>
          <p:nvPr>
            <p:ph type="sldImg"/>
          </p:nvPr>
        </p:nvSpPr>
        <p:spPr>
          <a:ln>
            <a:solidFill>
              <a:srgbClr val="000000"/>
            </a:solidFill>
            <a:miter/>
          </a:ln>
        </p:spPr>
      </p:sp>
      <p:sp>
        <p:nvSpPr>
          <p:cNvPr id="276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7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幻灯片图像占位符 1"/>
          <p:cNvSpPr>
            <a:spLocks noGrp="1" noRot="1" noChangeAspect="1" noTextEdit="1"/>
          </p:cNvSpPr>
          <p:nvPr>
            <p:ph type="sldImg"/>
          </p:nvPr>
        </p:nvSpPr>
        <p:spPr>
          <a:ln>
            <a:solidFill>
              <a:srgbClr val="000000"/>
            </a:solidFill>
            <a:miter/>
          </a:ln>
        </p:spPr>
      </p:sp>
      <p:sp>
        <p:nvSpPr>
          <p:cNvPr id="15053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05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幻灯片图像占位符 1"/>
          <p:cNvSpPr>
            <a:spLocks noGrp="1" noRot="1" noChangeAspect="1" noTextEdit="1"/>
          </p:cNvSpPr>
          <p:nvPr>
            <p:ph type="sldImg"/>
          </p:nvPr>
        </p:nvSpPr>
        <p:spPr>
          <a:ln>
            <a:solidFill>
              <a:srgbClr val="000000"/>
            </a:solidFill>
            <a:miter/>
          </a:ln>
        </p:spPr>
      </p:sp>
      <p:sp>
        <p:nvSpPr>
          <p:cNvPr id="15257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258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幻灯片图像占位符 1"/>
          <p:cNvSpPr>
            <a:spLocks noGrp="1" noRot="1" noChangeAspect="1" noTextEdit="1"/>
          </p:cNvSpPr>
          <p:nvPr>
            <p:ph type="sldImg"/>
          </p:nvPr>
        </p:nvSpPr>
        <p:spPr>
          <a:ln>
            <a:solidFill>
              <a:srgbClr val="000000"/>
            </a:solidFill>
            <a:miter/>
          </a:ln>
        </p:spPr>
      </p:sp>
      <p:sp>
        <p:nvSpPr>
          <p:cNvPr id="15462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46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
          <p:cNvSpPr>
            <a:spLocks noGrp="1" noRot="1" noChangeAspect="1" noTextEdit="1"/>
          </p:cNvSpPr>
          <p:nvPr>
            <p:ph type="sldImg"/>
          </p:nvPr>
        </p:nvSpPr>
        <p:spPr>
          <a:ln>
            <a:solidFill>
              <a:srgbClr val="000000"/>
            </a:solidFill>
            <a:miter/>
          </a:ln>
        </p:spPr>
      </p:sp>
      <p:sp>
        <p:nvSpPr>
          <p:cNvPr id="15667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6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幻灯片图像占位符 1"/>
          <p:cNvSpPr>
            <a:spLocks noGrp="1" noRot="1" noChangeAspect="1" noTextEdit="1"/>
          </p:cNvSpPr>
          <p:nvPr>
            <p:ph type="sldImg"/>
          </p:nvPr>
        </p:nvSpPr>
        <p:spPr>
          <a:ln>
            <a:solidFill>
              <a:srgbClr val="000000"/>
            </a:solidFill>
            <a:miter/>
          </a:ln>
        </p:spPr>
      </p:sp>
      <p:sp>
        <p:nvSpPr>
          <p:cNvPr id="15872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87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幻灯片图像占位符 1"/>
          <p:cNvSpPr>
            <a:spLocks noGrp="1" noRot="1" noChangeAspect="1" noTextEdit="1"/>
          </p:cNvSpPr>
          <p:nvPr>
            <p:ph type="sldImg"/>
          </p:nvPr>
        </p:nvSpPr>
        <p:spPr>
          <a:ln>
            <a:solidFill>
              <a:srgbClr val="000000"/>
            </a:solidFill>
            <a:miter/>
          </a:ln>
        </p:spPr>
      </p:sp>
      <p:sp>
        <p:nvSpPr>
          <p:cNvPr id="16077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07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幻灯片图像占位符 1"/>
          <p:cNvSpPr>
            <a:spLocks noGrp="1" noRot="1" noChangeAspect="1" noTextEdit="1"/>
          </p:cNvSpPr>
          <p:nvPr>
            <p:ph type="sldImg"/>
          </p:nvPr>
        </p:nvSpPr>
        <p:spPr>
          <a:ln>
            <a:solidFill>
              <a:srgbClr val="000000"/>
            </a:solidFill>
            <a:miter/>
          </a:ln>
        </p:spPr>
      </p:sp>
      <p:sp>
        <p:nvSpPr>
          <p:cNvPr id="16281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28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幻灯片图像占位符 1"/>
          <p:cNvSpPr>
            <a:spLocks noGrp="1" noRot="1" noChangeAspect="1" noTextEdit="1"/>
          </p:cNvSpPr>
          <p:nvPr>
            <p:ph type="sldImg"/>
          </p:nvPr>
        </p:nvSpPr>
        <p:spPr>
          <a:ln>
            <a:solidFill>
              <a:srgbClr val="000000"/>
            </a:solidFill>
            <a:miter/>
          </a:ln>
        </p:spPr>
      </p:sp>
      <p:sp>
        <p:nvSpPr>
          <p:cNvPr id="16486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48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幻灯片图像占位符 1"/>
          <p:cNvSpPr>
            <a:spLocks noGrp="1" noRot="1" noChangeAspect="1" noTextEdit="1"/>
          </p:cNvSpPr>
          <p:nvPr>
            <p:ph type="sldImg"/>
          </p:nvPr>
        </p:nvSpPr>
        <p:spPr>
          <a:ln>
            <a:solidFill>
              <a:srgbClr val="000000"/>
            </a:solidFill>
            <a:miter/>
          </a:ln>
        </p:spPr>
      </p:sp>
      <p:sp>
        <p:nvSpPr>
          <p:cNvPr id="16691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691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幻灯片图像占位符 1"/>
          <p:cNvSpPr>
            <a:spLocks noGrp="1" noRot="1" noChangeAspect="1" noTextEdit="1"/>
          </p:cNvSpPr>
          <p:nvPr>
            <p:ph type="sldImg"/>
          </p:nvPr>
        </p:nvSpPr>
        <p:spPr>
          <a:ln>
            <a:solidFill>
              <a:srgbClr val="000000"/>
            </a:solidFill>
            <a:miter/>
          </a:ln>
        </p:spPr>
      </p:sp>
      <p:sp>
        <p:nvSpPr>
          <p:cNvPr id="16896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896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29699" name="Rectangle 2"/>
          <p:cNvSpPr>
            <a:spLocks noGrp="1" noRot="1" noChangeAspect="1" noTextEdit="1"/>
          </p:cNvSpPr>
          <p:nvPr>
            <p:ph type="sldImg"/>
          </p:nvPr>
        </p:nvSpPr>
        <p:spPr>
          <a:ln>
            <a:solidFill>
              <a:srgbClr val="000000">
                <a:alpha val="100000"/>
              </a:srgbClr>
            </a:solidFill>
            <a:miter lim="800000"/>
          </a:ln>
        </p:spPr>
      </p:sp>
      <p:sp>
        <p:nvSpPr>
          <p:cNvPr id="29700"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幻灯片图像占位符 1"/>
          <p:cNvSpPr>
            <a:spLocks noGrp="1" noRot="1" noChangeAspect="1" noTextEdit="1"/>
          </p:cNvSpPr>
          <p:nvPr>
            <p:ph type="sldImg"/>
          </p:nvPr>
        </p:nvSpPr>
        <p:spPr>
          <a:ln>
            <a:solidFill>
              <a:srgbClr val="000000"/>
            </a:solidFill>
            <a:miter/>
          </a:ln>
        </p:spPr>
      </p:sp>
      <p:sp>
        <p:nvSpPr>
          <p:cNvPr id="17101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1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幻灯片图像占位符 1"/>
          <p:cNvSpPr>
            <a:spLocks noGrp="1" noRot="1" noChangeAspect="1" noTextEdit="1"/>
          </p:cNvSpPr>
          <p:nvPr>
            <p:ph type="sldImg"/>
          </p:nvPr>
        </p:nvSpPr>
        <p:spPr>
          <a:ln>
            <a:solidFill>
              <a:srgbClr val="000000"/>
            </a:solidFill>
            <a:miter/>
          </a:ln>
        </p:spPr>
      </p:sp>
      <p:sp>
        <p:nvSpPr>
          <p:cNvPr id="17305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30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幻灯片图像占位符 1"/>
          <p:cNvSpPr>
            <a:spLocks noGrp="1" noRot="1" noChangeAspect="1" noTextEdit="1"/>
          </p:cNvSpPr>
          <p:nvPr>
            <p:ph type="sldImg"/>
          </p:nvPr>
        </p:nvSpPr>
        <p:spPr>
          <a:ln>
            <a:solidFill>
              <a:srgbClr val="000000"/>
            </a:solidFill>
            <a:miter/>
          </a:ln>
        </p:spPr>
      </p:sp>
      <p:sp>
        <p:nvSpPr>
          <p:cNvPr id="17510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51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幻灯片图像占位符 1"/>
          <p:cNvSpPr>
            <a:spLocks noGrp="1" noRot="1" noChangeAspect="1" noTextEdit="1"/>
          </p:cNvSpPr>
          <p:nvPr>
            <p:ph type="sldImg"/>
          </p:nvPr>
        </p:nvSpPr>
        <p:spPr>
          <a:ln>
            <a:solidFill>
              <a:srgbClr val="000000"/>
            </a:solidFill>
            <a:miter/>
          </a:ln>
        </p:spPr>
      </p:sp>
      <p:sp>
        <p:nvSpPr>
          <p:cNvPr id="17715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71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幻灯片图像占位符 1"/>
          <p:cNvSpPr>
            <a:spLocks noGrp="1" noRot="1" noChangeAspect="1" noTextEdit="1"/>
          </p:cNvSpPr>
          <p:nvPr>
            <p:ph type="sldImg"/>
          </p:nvPr>
        </p:nvSpPr>
        <p:spPr>
          <a:ln>
            <a:solidFill>
              <a:srgbClr val="000000"/>
            </a:solidFill>
            <a:miter/>
          </a:ln>
        </p:spPr>
      </p:sp>
      <p:sp>
        <p:nvSpPr>
          <p:cNvPr id="17920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9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幻灯片图像占位符 1"/>
          <p:cNvSpPr>
            <a:spLocks noGrp="1" noRot="1" noChangeAspect="1" noTextEdit="1"/>
          </p:cNvSpPr>
          <p:nvPr>
            <p:ph type="sldImg"/>
          </p:nvPr>
        </p:nvSpPr>
        <p:spPr>
          <a:ln>
            <a:solidFill>
              <a:srgbClr val="000000"/>
            </a:solidFill>
            <a:miter/>
          </a:ln>
        </p:spPr>
      </p:sp>
      <p:sp>
        <p:nvSpPr>
          <p:cNvPr id="1812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12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幻灯片图像占位符 1"/>
          <p:cNvSpPr>
            <a:spLocks noGrp="1" noRot="1" noChangeAspect="1" noTextEdit="1"/>
          </p:cNvSpPr>
          <p:nvPr>
            <p:ph type="sldImg"/>
          </p:nvPr>
        </p:nvSpPr>
        <p:spPr>
          <a:ln>
            <a:solidFill>
              <a:srgbClr val="000000"/>
            </a:solidFill>
            <a:miter/>
          </a:ln>
        </p:spPr>
      </p:sp>
      <p:sp>
        <p:nvSpPr>
          <p:cNvPr id="18329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33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幻灯片图像占位符 1"/>
          <p:cNvSpPr>
            <a:spLocks noGrp="1" noRot="1" noChangeAspect="1" noTextEdit="1"/>
          </p:cNvSpPr>
          <p:nvPr>
            <p:ph type="sldImg"/>
          </p:nvPr>
        </p:nvSpPr>
        <p:spPr>
          <a:ln>
            <a:solidFill>
              <a:srgbClr val="000000"/>
            </a:solidFill>
            <a:miter/>
          </a:ln>
        </p:spPr>
      </p:sp>
      <p:sp>
        <p:nvSpPr>
          <p:cNvPr id="1853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53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幻灯片图像占位符 1"/>
          <p:cNvSpPr>
            <a:spLocks noGrp="1" noRot="1" noChangeAspect="1" noTextEdit="1"/>
          </p:cNvSpPr>
          <p:nvPr>
            <p:ph type="sldImg"/>
          </p:nvPr>
        </p:nvSpPr>
        <p:spPr>
          <a:ln>
            <a:solidFill>
              <a:srgbClr val="000000"/>
            </a:solidFill>
            <a:miter/>
          </a:ln>
        </p:spPr>
      </p:sp>
      <p:sp>
        <p:nvSpPr>
          <p:cNvPr id="1873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73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幻灯片图像占位符 1"/>
          <p:cNvSpPr>
            <a:spLocks noGrp="1" noRot="1" noChangeAspect="1" noTextEdit="1"/>
          </p:cNvSpPr>
          <p:nvPr>
            <p:ph type="sldImg"/>
          </p:nvPr>
        </p:nvSpPr>
        <p:spPr>
          <a:ln>
            <a:solidFill>
              <a:srgbClr val="000000"/>
            </a:solidFill>
            <a:miter/>
          </a:ln>
        </p:spPr>
      </p:sp>
      <p:sp>
        <p:nvSpPr>
          <p:cNvPr id="18944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94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a:ln>
            <a:solidFill>
              <a:srgbClr val="000000"/>
            </a:solidFill>
            <a:miter/>
          </a:ln>
        </p:spPr>
      </p:sp>
      <p:sp>
        <p:nvSpPr>
          <p:cNvPr id="317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31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幻灯片图像占位符 1"/>
          <p:cNvSpPr>
            <a:spLocks noGrp="1" noRot="1" noChangeAspect="1" noTextEdit="1"/>
          </p:cNvSpPr>
          <p:nvPr>
            <p:ph type="sldImg"/>
          </p:nvPr>
        </p:nvSpPr>
        <p:spPr>
          <a:ln>
            <a:solidFill>
              <a:srgbClr val="000000"/>
            </a:solidFill>
            <a:miter/>
          </a:ln>
        </p:spPr>
      </p:sp>
      <p:sp>
        <p:nvSpPr>
          <p:cNvPr id="19149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1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幻灯片图像占位符 1"/>
          <p:cNvSpPr>
            <a:spLocks noGrp="1" noRot="1" noChangeAspect="1" noTextEdit="1"/>
          </p:cNvSpPr>
          <p:nvPr>
            <p:ph type="sldImg"/>
          </p:nvPr>
        </p:nvSpPr>
        <p:spPr>
          <a:ln>
            <a:solidFill>
              <a:srgbClr val="000000"/>
            </a:solidFill>
            <a:miter/>
          </a:ln>
        </p:spPr>
      </p:sp>
      <p:sp>
        <p:nvSpPr>
          <p:cNvPr id="1935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3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幻灯片图像占位符 1"/>
          <p:cNvSpPr>
            <a:spLocks noGrp="1" noRot="1" noChangeAspect="1" noTextEdit="1"/>
          </p:cNvSpPr>
          <p:nvPr>
            <p:ph type="sldImg"/>
          </p:nvPr>
        </p:nvSpPr>
        <p:spPr>
          <a:ln>
            <a:solidFill>
              <a:srgbClr val="000000"/>
            </a:solidFill>
            <a:miter/>
          </a:ln>
        </p:spPr>
      </p:sp>
      <p:sp>
        <p:nvSpPr>
          <p:cNvPr id="19558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55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幻灯片图像占位符 1"/>
          <p:cNvSpPr>
            <a:spLocks noGrp="1" noRot="1" noChangeAspect="1" noTextEdit="1"/>
          </p:cNvSpPr>
          <p:nvPr>
            <p:ph type="sldImg"/>
          </p:nvPr>
        </p:nvSpPr>
        <p:spPr>
          <a:ln>
            <a:solidFill>
              <a:srgbClr val="000000"/>
            </a:solidFill>
            <a:miter/>
          </a:ln>
        </p:spPr>
      </p:sp>
      <p:sp>
        <p:nvSpPr>
          <p:cNvPr id="19763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7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幻灯片图像占位符 1"/>
          <p:cNvSpPr>
            <a:spLocks noGrp="1" noRot="1" noChangeAspect="1" noTextEdit="1"/>
          </p:cNvSpPr>
          <p:nvPr>
            <p:ph type="sldImg"/>
          </p:nvPr>
        </p:nvSpPr>
        <p:spPr>
          <a:ln>
            <a:solidFill>
              <a:srgbClr val="000000"/>
            </a:solidFill>
            <a:miter/>
          </a:ln>
        </p:spPr>
      </p:sp>
      <p:sp>
        <p:nvSpPr>
          <p:cNvPr id="19968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96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幻灯片图像占位符 1"/>
          <p:cNvSpPr>
            <a:spLocks noGrp="1" noRot="1" noChangeAspect="1" noTextEdit="1"/>
          </p:cNvSpPr>
          <p:nvPr>
            <p:ph type="sldImg"/>
          </p:nvPr>
        </p:nvSpPr>
        <p:spPr>
          <a:ln>
            <a:solidFill>
              <a:srgbClr val="000000"/>
            </a:solidFill>
            <a:miter/>
          </a:ln>
        </p:spPr>
      </p:sp>
      <p:sp>
        <p:nvSpPr>
          <p:cNvPr id="20582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058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幻灯片图像占位符 1"/>
          <p:cNvSpPr>
            <a:spLocks noGrp="1" noRot="1" noChangeAspect="1" noTextEdit="1"/>
          </p:cNvSpPr>
          <p:nvPr>
            <p:ph type="sldImg"/>
          </p:nvPr>
        </p:nvSpPr>
        <p:spPr>
          <a:ln>
            <a:solidFill>
              <a:srgbClr val="000000"/>
            </a:solidFill>
            <a:miter/>
          </a:ln>
        </p:spPr>
      </p:sp>
      <p:sp>
        <p:nvSpPr>
          <p:cNvPr id="20787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078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幻灯片图像占位符 1"/>
          <p:cNvSpPr>
            <a:spLocks noGrp="1" noRot="1" noChangeAspect="1" noTextEdit="1"/>
          </p:cNvSpPr>
          <p:nvPr>
            <p:ph type="sldImg"/>
          </p:nvPr>
        </p:nvSpPr>
        <p:spPr>
          <a:ln>
            <a:solidFill>
              <a:srgbClr val="000000"/>
            </a:solidFill>
            <a:miter/>
          </a:ln>
        </p:spPr>
      </p:sp>
      <p:sp>
        <p:nvSpPr>
          <p:cNvPr id="20992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099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幻灯片图像占位符 1"/>
          <p:cNvSpPr>
            <a:spLocks noGrp="1" noRot="1" noChangeAspect="1" noTextEdit="1"/>
          </p:cNvSpPr>
          <p:nvPr>
            <p:ph type="sldImg"/>
          </p:nvPr>
        </p:nvSpPr>
        <p:spPr>
          <a:ln>
            <a:solidFill>
              <a:srgbClr val="000000"/>
            </a:solidFill>
            <a:miter/>
          </a:ln>
        </p:spPr>
      </p:sp>
      <p:sp>
        <p:nvSpPr>
          <p:cNvPr id="21197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119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幻灯片图像占位符 1"/>
          <p:cNvSpPr>
            <a:spLocks noGrp="1" noRot="1" noChangeAspect="1" noTextEdit="1"/>
          </p:cNvSpPr>
          <p:nvPr>
            <p:ph type="sldImg"/>
          </p:nvPr>
        </p:nvSpPr>
        <p:spPr>
          <a:ln>
            <a:solidFill>
              <a:srgbClr val="000000"/>
            </a:solidFill>
            <a:miter/>
          </a:ln>
        </p:spPr>
      </p:sp>
      <p:sp>
        <p:nvSpPr>
          <p:cNvPr id="21401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140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幻灯片图像占位符 1"/>
          <p:cNvSpPr>
            <a:spLocks noGrp="1" noRot="1" noChangeAspect="1" noTextEdit="1"/>
          </p:cNvSpPr>
          <p:nvPr>
            <p:ph type="sldImg"/>
          </p:nvPr>
        </p:nvSpPr>
        <p:spPr>
          <a:ln>
            <a:solidFill>
              <a:srgbClr val="000000"/>
            </a:solidFill>
            <a:miter/>
          </a:ln>
        </p:spPr>
      </p:sp>
      <p:sp>
        <p:nvSpPr>
          <p:cNvPr id="337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33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幻灯片图像占位符 1"/>
          <p:cNvSpPr>
            <a:spLocks noGrp="1" noRot="1" noChangeAspect="1" noTextEdit="1"/>
          </p:cNvSpPr>
          <p:nvPr>
            <p:ph type="sldImg"/>
          </p:nvPr>
        </p:nvSpPr>
        <p:spPr>
          <a:ln>
            <a:solidFill>
              <a:srgbClr val="000000"/>
            </a:solidFill>
            <a:miter/>
          </a:ln>
        </p:spPr>
      </p:sp>
      <p:sp>
        <p:nvSpPr>
          <p:cNvPr id="21606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160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幻灯片图像占位符 1"/>
          <p:cNvSpPr>
            <a:spLocks noGrp="1" noRot="1" noChangeAspect="1" noTextEdit="1"/>
          </p:cNvSpPr>
          <p:nvPr>
            <p:ph type="sldImg"/>
          </p:nvPr>
        </p:nvSpPr>
        <p:spPr>
          <a:ln>
            <a:solidFill>
              <a:srgbClr val="000000"/>
            </a:solidFill>
            <a:miter/>
          </a:ln>
        </p:spPr>
      </p:sp>
      <p:sp>
        <p:nvSpPr>
          <p:cNvPr id="21811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1811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幻灯片图像占位符 1"/>
          <p:cNvSpPr>
            <a:spLocks noGrp="1" noRot="1" noChangeAspect="1" noTextEdit="1"/>
          </p:cNvSpPr>
          <p:nvPr>
            <p:ph type="sldImg"/>
          </p:nvPr>
        </p:nvSpPr>
        <p:spPr>
          <a:ln>
            <a:solidFill>
              <a:srgbClr val="000000"/>
            </a:solidFill>
            <a:miter/>
          </a:ln>
        </p:spPr>
      </p:sp>
      <p:sp>
        <p:nvSpPr>
          <p:cNvPr id="22016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016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幻灯片图像占位符 1"/>
          <p:cNvSpPr>
            <a:spLocks noGrp="1" noRot="1" noChangeAspect="1" noTextEdit="1"/>
          </p:cNvSpPr>
          <p:nvPr>
            <p:ph type="sldImg"/>
          </p:nvPr>
        </p:nvSpPr>
        <p:spPr>
          <a:ln>
            <a:solidFill>
              <a:srgbClr val="000000"/>
            </a:solidFill>
            <a:miter/>
          </a:ln>
        </p:spPr>
      </p:sp>
      <p:sp>
        <p:nvSpPr>
          <p:cNvPr id="22221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22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幻灯片图像占位符 1"/>
          <p:cNvSpPr>
            <a:spLocks noGrp="1" noRot="1" noChangeAspect="1" noTextEdit="1"/>
          </p:cNvSpPr>
          <p:nvPr>
            <p:ph type="sldImg"/>
          </p:nvPr>
        </p:nvSpPr>
        <p:spPr>
          <a:ln>
            <a:solidFill>
              <a:srgbClr val="000000"/>
            </a:solidFill>
            <a:miter/>
          </a:ln>
        </p:spPr>
      </p:sp>
      <p:sp>
        <p:nvSpPr>
          <p:cNvPr id="22425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42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幻灯片图像占位符 1"/>
          <p:cNvSpPr>
            <a:spLocks noGrp="1" noRot="1" noChangeAspect="1" noTextEdit="1"/>
          </p:cNvSpPr>
          <p:nvPr>
            <p:ph type="sldImg"/>
          </p:nvPr>
        </p:nvSpPr>
        <p:spPr>
          <a:ln>
            <a:solidFill>
              <a:srgbClr val="000000"/>
            </a:solidFill>
            <a:miter/>
          </a:ln>
        </p:spPr>
      </p:sp>
      <p:sp>
        <p:nvSpPr>
          <p:cNvPr id="22630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63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幻灯片图像占位符 1"/>
          <p:cNvSpPr>
            <a:spLocks noGrp="1" noRot="1" noChangeAspect="1" noTextEdit="1"/>
          </p:cNvSpPr>
          <p:nvPr>
            <p:ph type="sldImg"/>
          </p:nvPr>
        </p:nvSpPr>
        <p:spPr>
          <a:ln>
            <a:solidFill>
              <a:srgbClr val="000000"/>
            </a:solidFill>
            <a:miter/>
          </a:ln>
        </p:spPr>
      </p:sp>
      <p:sp>
        <p:nvSpPr>
          <p:cNvPr id="22835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8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幻灯片图像占位符 1"/>
          <p:cNvSpPr>
            <a:spLocks noGrp="1" noRot="1" noChangeAspect="1" noTextEdit="1"/>
          </p:cNvSpPr>
          <p:nvPr>
            <p:ph type="sldImg"/>
          </p:nvPr>
        </p:nvSpPr>
        <p:spPr>
          <a:ln>
            <a:solidFill>
              <a:srgbClr val="000000"/>
            </a:solidFill>
            <a:miter/>
          </a:ln>
        </p:spPr>
      </p:sp>
      <p:sp>
        <p:nvSpPr>
          <p:cNvPr id="23040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04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幻灯片图像占位符 1"/>
          <p:cNvSpPr>
            <a:spLocks noGrp="1" noRot="1" noChangeAspect="1" noTextEdit="1"/>
          </p:cNvSpPr>
          <p:nvPr>
            <p:ph type="sldImg"/>
          </p:nvPr>
        </p:nvSpPr>
        <p:spPr>
          <a:ln>
            <a:solidFill>
              <a:srgbClr val="000000"/>
            </a:solidFill>
            <a:miter/>
          </a:ln>
        </p:spPr>
      </p:sp>
      <p:sp>
        <p:nvSpPr>
          <p:cNvPr id="2324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24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幻灯片图像占位符 1"/>
          <p:cNvSpPr>
            <a:spLocks noGrp="1" noRot="1" noChangeAspect="1" noTextEdit="1"/>
          </p:cNvSpPr>
          <p:nvPr>
            <p:ph type="sldImg"/>
          </p:nvPr>
        </p:nvSpPr>
        <p:spPr>
          <a:ln>
            <a:solidFill>
              <a:srgbClr val="000000"/>
            </a:solidFill>
            <a:miter/>
          </a:ln>
        </p:spPr>
      </p:sp>
      <p:sp>
        <p:nvSpPr>
          <p:cNvPr id="23449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45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072"/>
            <a:ext cx="11090672" cy="1397978"/>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84039" y="1925358"/>
            <a:ext cx="11090672" cy="4589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84039" y="6703595"/>
            <a:ext cx="2893219" cy="385072"/>
          </a:xfrm>
        </p:spPr>
        <p:txBody>
          <a:bodyPr/>
          <a:lstStyle/>
          <a:p>
            <a:fld id="{33BFDFC5-D669-4DC9-94E3-07CA9AFCFD75}" type="datetimeFigureOut">
              <a:rPr lang="zh-CN" altLang="en-US" smtClean="0"/>
            </a:fld>
            <a:endParaRPr lang="zh-CN" altLang="en-US"/>
          </a:p>
        </p:txBody>
      </p:sp>
      <p:sp>
        <p:nvSpPr>
          <p:cNvPr id="5" name="页脚占位符 4"/>
          <p:cNvSpPr>
            <a:spLocks noGrp="1"/>
          </p:cNvSpPr>
          <p:nvPr>
            <p:ph type="ftr" sz="quarter" idx="11"/>
          </p:nvPr>
        </p:nvSpPr>
        <p:spPr>
          <a:xfrm>
            <a:off x="4259461" y="6703595"/>
            <a:ext cx="4339828" cy="385072"/>
          </a:xfrm>
        </p:spPr>
        <p:txBody>
          <a:bodyPr/>
          <a:lstStyle/>
          <a:p>
            <a:endParaRPr lang="zh-CN" altLang="en-US"/>
          </a:p>
        </p:txBody>
      </p:sp>
      <p:sp>
        <p:nvSpPr>
          <p:cNvPr id="6" name="灯片编号占位符 5"/>
          <p:cNvSpPr>
            <a:spLocks noGrp="1"/>
          </p:cNvSpPr>
          <p:nvPr>
            <p:ph type="sldNum" sz="quarter" idx="12"/>
          </p:nvPr>
        </p:nvSpPr>
        <p:spPr>
          <a:xfrm>
            <a:off x="9081492" y="6703595"/>
            <a:ext cx="2893219" cy="385072"/>
          </a:xfrm>
        </p:spPr>
        <p:txBody>
          <a:bodyPr/>
          <a:lstStyle/>
          <a:p>
            <a:fld id="{44375DF8-38CC-4446-8972-F296D6F24FB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4.wmf"/></Relationships>
</file>

<file path=ppt/slides/_rels/slide100.xml.rels><?xml version="1.0" encoding="UTF-8" standalone="yes"?>
<Relationships xmlns="http://schemas.openxmlformats.org/package/2006/relationships"><Relationship Id="rId4" Type="http://schemas.openxmlformats.org/officeDocument/2006/relationships/notesSlide" Target="../notesSlides/notesSlide94.xml"/><Relationship Id="rId3" Type="http://schemas.openxmlformats.org/officeDocument/2006/relationships/slideLayout" Target="../slideLayouts/slideLayout1.xml"/><Relationship Id="rId2" Type="http://schemas.openxmlformats.org/officeDocument/2006/relationships/tags" Target="../tags/tag186.xml"/><Relationship Id="rId1" Type="http://schemas.openxmlformats.org/officeDocument/2006/relationships/tags" Target="../tags/tag185.xml"/></Relationships>
</file>

<file path=ppt/slides/_rels/slide101.xml.rels><?xml version="1.0" encoding="UTF-8" standalone="yes"?>
<Relationships xmlns="http://schemas.openxmlformats.org/package/2006/relationships"><Relationship Id="rId4" Type="http://schemas.openxmlformats.org/officeDocument/2006/relationships/notesSlide" Target="../notesSlides/notesSlide95.xml"/><Relationship Id="rId3" Type="http://schemas.openxmlformats.org/officeDocument/2006/relationships/slideLayout" Target="../slideLayouts/slideLayout1.xml"/><Relationship Id="rId2" Type="http://schemas.openxmlformats.org/officeDocument/2006/relationships/tags" Target="../tags/tag188.xml"/><Relationship Id="rId1" Type="http://schemas.openxmlformats.org/officeDocument/2006/relationships/tags" Target="../tags/tag187.xml"/></Relationships>
</file>

<file path=ppt/slides/_rels/slide102.xml.rels><?xml version="1.0" encoding="UTF-8" standalone="yes"?>
<Relationships xmlns="http://schemas.openxmlformats.org/package/2006/relationships"><Relationship Id="rId5" Type="http://schemas.openxmlformats.org/officeDocument/2006/relationships/notesSlide" Target="../notesSlides/notesSlide96.xml"/><Relationship Id="rId4" Type="http://schemas.openxmlformats.org/officeDocument/2006/relationships/slideLayout" Target="../slideLayouts/slideLayout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image" Target="../media/image70.png"/></Relationships>
</file>

<file path=ppt/slides/_rels/slide103.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s>
</file>

<file path=ppt/slides/_rels/slide104.xml.rels><?xml version="1.0" encoding="UTF-8" standalone="yes"?>
<Relationships xmlns="http://schemas.openxmlformats.org/package/2006/relationships"><Relationship Id="rId5" Type="http://schemas.openxmlformats.org/officeDocument/2006/relationships/notesSlide" Target="../notesSlides/notesSlide98.xml"/><Relationship Id="rId4" Type="http://schemas.openxmlformats.org/officeDocument/2006/relationships/slideLayout" Target="../slideLayouts/slideLayout1.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image" Target="../media/image71.GIF"/></Relationships>
</file>

<file path=ppt/slides/_rels/slide105.xml.rels><?xml version="1.0" encoding="UTF-8" standalone="yes"?>
<Relationships xmlns="http://schemas.openxmlformats.org/package/2006/relationships"><Relationship Id="rId4" Type="http://schemas.openxmlformats.org/officeDocument/2006/relationships/notesSlide" Target="../notesSlides/notesSlide99.xml"/><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100.xml"/><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107.xml.rels><?xml version="1.0" encoding="UTF-8" standalone="yes"?>
<Relationships xmlns="http://schemas.openxmlformats.org/package/2006/relationships"><Relationship Id="rId5" Type="http://schemas.openxmlformats.org/officeDocument/2006/relationships/notesSlide" Target="../notesSlides/notesSlide101.xml"/><Relationship Id="rId4" Type="http://schemas.openxmlformats.org/officeDocument/2006/relationships/slideLayout" Target="../slideLayouts/slideLayout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image" Target="../media/image44.png"/></Relationships>
</file>

<file path=ppt/slides/_rels/slide108.xml.rels><?xml version="1.0" encoding="UTF-8" standalone="yes"?>
<Relationships xmlns="http://schemas.openxmlformats.org/package/2006/relationships"><Relationship Id="rId4" Type="http://schemas.openxmlformats.org/officeDocument/2006/relationships/notesSlide" Target="../notesSlides/notesSlide102.xml"/><Relationship Id="rId3" Type="http://schemas.openxmlformats.org/officeDocument/2006/relationships/slideLayout" Target="../slideLayouts/slideLayout1.xml"/><Relationship Id="rId2" Type="http://schemas.openxmlformats.org/officeDocument/2006/relationships/tags" Target="../tags/tag202.xml"/><Relationship Id="rId1" Type="http://schemas.openxmlformats.org/officeDocument/2006/relationships/tags" Target="../tags/tag201.xml"/></Relationships>
</file>

<file path=ppt/slides/_rels/slide109.xml.rels><?xml version="1.0" encoding="UTF-8" standalone="yes"?>
<Relationships xmlns="http://schemas.openxmlformats.org/package/2006/relationships"><Relationship Id="rId4" Type="http://schemas.openxmlformats.org/officeDocument/2006/relationships/notesSlide" Target="../notesSlides/notesSlide103.xml"/><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s>
</file>

<file path=ppt/slides/_rels/slide110.xml.rels><?xml version="1.0" encoding="UTF-8" standalone="yes"?>
<Relationships xmlns="http://schemas.openxmlformats.org/package/2006/relationships"><Relationship Id="rId4" Type="http://schemas.openxmlformats.org/officeDocument/2006/relationships/notesSlide" Target="../notesSlides/notesSlide104.xml"/><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s>
</file>

<file path=ppt/slides/_rels/slide111.xml.rels><?xml version="1.0" encoding="UTF-8" standalone="yes"?>
<Relationships xmlns="http://schemas.openxmlformats.org/package/2006/relationships"><Relationship Id="rId4" Type="http://schemas.openxmlformats.org/officeDocument/2006/relationships/notesSlide" Target="../notesSlides/notesSlide105.xml"/><Relationship Id="rId3" Type="http://schemas.openxmlformats.org/officeDocument/2006/relationships/slideLayout" Target="../slideLayouts/slideLayout1.xml"/><Relationship Id="rId2" Type="http://schemas.openxmlformats.org/officeDocument/2006/relationships/tags" Target="../tags/tag208.xml"/><Relationship Id="rId1" Type="http://schemas.openxmlformats.org/officeDocument/2006/relationships/tags" Target="../tags/tag20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6.wmf"/><Relationship Id="rId1" Type="http://schemas.openxmlformats.org/officeDocument/2006/relationships/image" Target="../media/image5.wmf"/></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2.xml"/><Relationship Id="rId7" Type="http://schemas.openxmlformats.org/officeDocument/2006/relationships/tags" Target="../tags/tag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0" Type="http://schemas.openxmlformats.org/officeDocument/2006/relationships/notesSlide" Target="../notesSlides/notesSlide1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11.wmf"/></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19.jpe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21.png"/><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2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emf"/></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25.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6.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27.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32.wmf"/><Relationship Id="rId7" Type="http://schemas.openxmlformats.org/officeDocument/2006/relationships/oleObject" Target="../embeddings/oleObject4.bin"/><Relationship Id="rId6" Type="http://schemas.openxmlformats.org/officeDocument/2006/relationships/image" Target="../media/image31.wmf"/><Relationship Id="rId5" Type="http://schemas.openxmlformats.org/officeDocument/2006/relationships/oleObject" Target="../embeddings/oleObject3.bin"/><Relationship Id="rId4" Type="http://schemas.openxmlformats.org/officeDocument/2006/relationships/image" Target="../media/image30.wmf"/><Relationship Id="rId3" Type="http://schemas.openxmlformats.org/officeDocument/2006/relationships/oleObject" Target="../embeddings/oleObject2.bin"/><Relationship Id="rId21" Type="http://schemas.openxmlformats.org/officeDocument/2006/relationships/notesSlide" Target="../notesSlides/notesSlide40.xml"/><Relationship Id="rId20" Type="http://schemas.openxmlformats.org/officeDocument/2006/relationships/vmlDrawing" Target="../drawings/vmlDrawing1.vml"/><Relationship Id="rId2" Type="http://schemas.openxmlformats.org/officeDocument/2006/relationships/image" Target="../media/image29.wmf"/><Relationship Id="rId19" Type="http://schemas.openxmlformats.org/officeDocument/2006/relationships/slideLayout" Target="../slideLayouts/slideLayout1.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image" Target="../media/image36.wmf"/><Relationship Id="rId15" Type="http://schemas.openxmlformats.org/officeDocument/2006/relationships/oleObject" Target="../embeddings/oleObject8.bin"/><Relationship Id="rId14" Type="http://schemas.openxmlformats.org/officeDocument/2006/relationships/image" Target="../media/image35.wmf"/><Relationship Id="rId13" Type="http://schemas.openxmlformats.org/officeDocument/2006/relationships/oleObject" Target="../embeddings/oleObject7.bin"/><Relationship Id="rId12" Type="http://schemas.openxmlformats.org/officeDocument/2006/relationships/image" Target="../media/image34.wmf"/><Relationship Id="rId11" Type="http://schemas.openxmlformats.org/officeDocument/2006/relationships/oleObject" Target="../embeddings/oleObject6.bin"/><Relationship Id="rId10" Type="http://schemas.openxmlformats.org/officeDocument/2006/relationships/image" Target="../media/image33.wmf"/><Relationship Id="rId1"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vmlDrawing" Target="../drawings/vmlDrawing2.vml"/><Relationship Id="rId7" Type="http://schemas.openxmlformats.org/officeDocument/2006/relationships/slideLayout" Target="../slideLayouts/slideLayout1.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wmf"/><Relationship Id="rId1"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41.wmf"/><Relationship Id="rId1" Type="http://schemas.openxmlformats.org/officeDocument/2006/relationships/image" Target="../media/image40.wmf"/></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1.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image" Target="../media/image42.pn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image" Target="../media/image42.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image" Target="../media/image43.pn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1.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44.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xml"/><Relationship Id="rId2" Type="http://schemas.openxmlformats.org/officeDocument/2006/relationships/tags" Target="../tags/tag104.xml"/><Relationship Id="rId1" Type="http://schemas.openxmlformats.org/officeDocument/2006/relationships/tags" Target="../tags/tag103.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tags" Target="../tags/tag10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xml"/><Relationship Id="rId2" Type="http://schemas.openxmlformats.org/officeDocument/2006/relationships/tags" Target="../tags/tag108.xml"/><Relationship Id="rId1" Type="http://schemas.openxmlformats.org/officeDocument/2006/relationships/tags" Target="../tags/tag107.xml"/></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1.xml"/><Relationship Id="rId2" Type="http://schemas.openxmlformats.org/officeDocument/2006/relationships/tags" Target="../tags/tag110.xml"/><Relationship Id="rId1" Type="http://schemas.openxmlformats.org/officeDocument/2006/relationships/tags" Target="../tags/tag109.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1.xml"/><Relationship Id="rId2" Type="http://schemas.openxmlformats.org/officeDocument/2006/relationships/tags" Target="../tags/tag112.xml"/><Relationship Id="rId1" Type="http://schemas.openxmlformats.org/officeDocument/2006/relationships/tags" Target="../tags/tag111.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1.xml"/><Relationship Id="rId2" Type="http://schemas.openxmlformats.org/officeDocument/2006/relationships/tags" Target="../tags/tag114.xml"/><Relationship Id="rId1" Type="http://schemas.openxmlformats.org/officeDocument/2006/relationships/tags" Target="../tags/tag113.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1.xml"/><Relationship Id="rId2" Type="http://schemas.openxmlformats.org/officeDocument/2006/relationships/tags" Target="../tags/tag118.xml"/><Relationship Id="rId1" Type="http://schemas.openxmlformats.org/officeDocument/2006/relationships/tags" Target="../tags/tag117.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1.xml"/><Relationship Id="rId2" Type="http://schemas.openxmlformats.org/officeDocument/2006/relationships/tags" Target="../tags/tag120.xml"/><Relationship Id="rId1" Type="http://schemas.openxmlformats.org/officeDocument/2006/relationships/tags" Target="../tags/tag119.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1.xml"/><Relationship Id="rId2" Type="http://schemas.openxmlformats.org/officeDocument/2006/relationships/tags" Target="../tags/tag126.xml"/><Relationship Id="rId1" Type="http://schemas.openxmlformats.org/officeDocument/2006/relationships/tags" Target="../tags/tag12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tags" Target="../tags/tag127.xml"/></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66.xml"/><Relationship Id="rId4" Type="http://schemas.openxmlformats.org/officeDocument/2006/relationships/slideLayout" Target="../slideLayouts/slideLayout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image" Target="../media/image44.png"/></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1.xml"/><Relationship Id="rId2" Type="http://schemas.openxmlformats.org/officeDocument/2006/relationships/tags" Target="../tags/tag132.xml"/><Relationship Id="rId1" Type="http://schemas.openxmlformats.org/officeDocument/2006/relationships/tags" Target="../tags/tag131.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1.xml"/><Relationship Id="rId2" Type="http://schemas.openxmlformats.org/officeDocument/2006/relationships/tags" Target="../tags/tag134.xml"/><Relationship Id="rId1" Type="http://schemas.openxmlformats.org/officeDocument/2006/relationships/tags" Target="../tags/tag133.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1.xml"/><Relationship Id="rId2" Type="http://schemas.openxmlformats.org/officeDocument/2006/relationships/tags" Target="../tags/tag136.xml"/><Relationship Id="rId1" Type="http://schemas.openxmlformats.org/officeDocument/2006/relationships/tags" Target="../tags/tag135.xml"/></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image" Target="../media/image46.wmf"/><Relationship Id="rId1" Type="http://schemas.openxmlformats.org/officeDocument/2006/relationships/image" Target="../media/image45.wmf"/></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71.xml"/><Relationship Id="rId4" Type="http://schemas.openxmlformats.org/officeDocument/2006/relationships/slideLayout" Target="../slideLayouts/slideLayout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image" Target="../media/image47.wmf"/></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2.xml"/><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image" Target="../media/image49.wmf"/><Relationship Id="rId1" Type="http://schemas.openxmlformats.org/officeDocument/2006/relationships/image" Target="../media/image48.wmf"/></Relationships>
</file>

<file path=ppt/slides/_rels/slide78.xml.rels><?xml version="1.0" encoding="UTF-8" standalone="yes"?>
<Relationships xmlns="http://schemas.openxmlformats.org/package/2006/relationships"><Relationship Id="rId7" Type="http://schemas.openxmlformats.org/officeDocument/2006/relationships/notesSlide" Target="../notesSlides/notesSlide73.xml"/><Relationship Id="rId6" Type="http://schemas.openxmlformats.org/officeDocument/2006/relationships/slideLayout" Target="../slideLayouts/slideLayout1.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52.wmf"/><Relationship Id="rId2" Type="http://schemas.openxmlformats.org/officeDocument/2006/relationships/image" Target="../media/image51.jpeg"/><Relationship Id="rId1" Type="http://schemas.openxmlformats.org/officeDocument/2006/relationships/image" Target="../media/image50.wmf"/></Relationships>
</file>

<file path=ppt/slides/_rels/slide79.xml.rels><?xml version="1.0" encoding="UTF-8" standalone="yes"?>
<Relationships xmlns="http://schemas.openxmlformats.org/package/2006/relationships"><Relationship Id="rId9" Type="http://schemas.openxmlformats.org/officeDocument/2006/relationships/notesSlide" Target="../notesSlides/notesSlide74.xml"/><Relationship Id="rId8" Type="http://schemas.openxmlformats.org/officeDocument/2006/relationships/slideLayout" Target="../slideLayouts/slideLayout1.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image" Target="../media/image57.wmf"/><Relationship Id="rId4" Type="http://schemas.openxmlformats.org/officeDocument/2006/relationships/image" Target="../media/image56.wmf"/><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image" Target="../media/image2.wmf"/></Relationships>
</file>

<file path=ppt/slides/_rels/slide80.xml.rels><?xml version="1.0" encoding="UTF-8" standalone="yes"?>
<Relationships xmlns="http://schemas.openxmlformats.org/package/2006/relationships"><Relationship Id="rId5" Type="http://schemas.openxmlformats.org/officeDocument/2006/relationships/notesSlide" Target="../notesSlides/notesSlide75.xml"/><Relationship Id="rId4" Type="http://schemas.openxmlformats.org/officeDocument/2006/relationships/slideLayout" Target="../slideLayouts/slideLayout1.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58.wmf"/></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76.xml"/><Relationship Id="rId3" Type="http://schemas.openxmlformats.org/officeDocument/2006/relationships/slideLayout" Target="../slideLayouts/slideLayout1.xml"/><Relationship Id="rId2" Type="http://schemas.openxmlformats.org/officeDocument/2006/relationships/tags" Target="../tags/tag150.xml"/><Relationship Id="rId1" Type="http://schemas.openxmlformats.org/officeDocument/2006/relationships/tags" Target="../tags/tag149.xml"/></Relationships>
</file>

<file path=ppt/slides/_rels/slide82.xml.rels><?xml version="1.0" encoding="UTF-8" standalone="yes"?>
<Relationships xmlns="http://schemas.openxmlformats.org/package/2006/relationships"><Relationship Id="rId5" Type="http://schemas.openxmlformats.org/officeDocument/2006/relationships/notesSlide" Target="../notesSlides/notesSlide77.xml"/><Relationship Id="rId4" Type="http://schemas.openxmlformats.org/officeDocument/2006/relationships/slideLayout" Target="../slideLayouts/slideLayout1.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image" Target="../media/image59.jpeg"/></Relationships>
</file>

<file path=ppt/slides/_rels/slide83.xml.rels><?xml version="1.0" encoding="UTF-8" standalone="yes"?>
<Relationships xmlns="http://schemas.openxmlformats.org/package/2006/relationships"><Relationship Id="rId5" Type="http://schemas.openxmlformats.org/officeDocument/2006/relationships/notesSlide" Target="../notesSlides/notesSlide78.xml"/><Relationship Id="rId4" Type="http://schemas.openxmlformats.org/officeDocument/2006/relationships/slideLayout" Target="../slideLayouts/slideLayout1.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60.jpeg"/></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79.xml"/><Relationship Id="rId4" Type="http://schemas.openxmlformats.org/officeDocument/2006/relationships/slideLayout" Target="../slideLayouts/slideLayout1.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image" Target="../media/image61.wmf"/></Relationships>
</file>

<file path=ppt/slides/_rels/slide85.xml.rels><?xml version="1.0" encoding="UTF-8" standalone="yes"?>
<Relationships xmlns="http://schemas.openxmlformats.org/package/2006/relationships"><Relationship Id="rId6" Type="http://schemas.openxmlformats.org/officeDocument/2006/relationships/notesSlide" Target="../notesSlides/notesSlide80.xml"/><Relationship Id="rId5" Type="http://schemas.openxmlformats.org/officeDocument/2006/relationships/slideLayout" Target="../slideLayouts/slideLayout1.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image" Target="../media/image63.wmf"/><Relationship Id="rId1" Type="http://schemas.openxmlformats.org/officeDocument/2006/relationships/image" Target="../media/image62.wmf"/></Relationships>
</file>

<file path=ppt/slides/_rels/slide86.xml.rels><?xml version="1.0" encoding="UTF-8" standalone="yes"?>
<Relationships xmlns="http://schemas.openxmlformats.org/package/2006/relationships"><Relationship Id="rId7" Type="http://schemas.openxmlformats.org/officeDocument/2006/relationships/notesSlide" Target="../notesSlides/notesSlide81.xml"/><Relationship Id="rId6" Type="http://schemas.openxmlformats.org/officeDocument/2006/relationships/vmlDrawing" Target="../drawings/vmlDrawing3.vml"/><Relationship Id="rId5" Type="http://schemas.openxmlformats.org/officeDocument/2006/relationships/slideLayout" Target="../slideLayouts/slideLayout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image" Target="../media/image64.wmf"/><Relationship Id="rId1" Type="http://schemas.openxmlformats.org/officeDocument/2006/relationships/oleObject" Target="../embeddings/oleObject10.bin"/></Relationships>
</file>

<file path=ppt/slides/_rels/slide87.xml.rels><?xml version="1.0" encoding="UTF-8" standalone="yes"?>
<Relationships xmlns="http://schemas.openxmlformats.org/package/2006/relationships"><Relationship Id="rId5" Type="http://schemas.openxmlformats.org/officeDocument/2006/relationships/notesSlide" Target="../notesSlides/notesSlide82.xml"/><Relationship Id="rId4" Type="http://schemas.openxmlformats.org/officeDocument/2006/relationships/slideLayout" Target="../slideLayouts/slideLayout1.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image" Target="../media/image65.emf"/></Relationships>
</file>

<file path=ppt/slides/_rels/slide88.xml.rels><?xml version="1.0" encoding="UTF-8" standalone="yes"?>
<Relationships xmlns="http://schemas.openxmlformats.org/package/2006/relationships"><Relationship Id="rId5" Type="http://schemas.openxmlformats.org/officeDocument/2006/relationships/notesSlide" Target="../notesSlides/notesSlide83.xml"/><Relationship Id="rId4" Type="http://schemas.openxmlformats.org/officeDocument/2006/relationships/slideLayout" Target="../slideLayouts/slideLayout1.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image" Target="../media/image66.wmf"/></Relationships>
</file>

<file path=ppt/slides/_rels/slide89.xml.rels><?xml version="1.0" encoding="UTF-8" standalone="yes"?>
<Relationships xmlns="http://schemas.openxmlformats.org/package/2006/relationships"><Relationship Id="rId6" Type="http://schemas.openxmlformats.org/officeDocument/2006/relationships/notesSlide" Target="../notesSlides/notesSlide84.xml"/><Relationship Id="rId5" Type="http://schemas.openxmlformats.org/officeDocument/2006/relationships/slideLayout" Target="../slideLayouts/slideLayout1.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image" Target="../media/image68.jpeg"/><Relationship Id="rId1" Type="http://schemas.openxmlformats.org/officeDocument/2006/relationships/image" Target="../media/image67.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4" Type="http://schemas.openxmlformats.org/officeDocument/2006/relationships/notesSlide" Target="../notesSlides/notesSlide85.xml"/><Relationship Id="rId3" Type="http://schemas.openxmlformats.org/officeDocument/2006/relationships/slideLayout" Target="../slideLayouts/slideLayout1.xml"/><Relationship Id="rId2" Type="http://schemas.openxmlformats.org/officeDocument/2006/relationships/tags" Target="../tags/tag168.xml"/><Relationship Id="rId1" Type="http://schemas.openxmlformats.org/officeDocument/2006/relationships/tags" Target="../tags/tag167.xml"/></Relationships>
</file>

<file path=ppt/slides/_rels/slide92.xml.rels><?xml version="1.0" encoding="UTF-8" standalone="yes"?>
<Relationships xmlns="http://schemas.openxmlformats.org/package/2006/relationships"><Relationship Id="rId5" Type="http://schemas.openxmlformats.org/officeDocument/2006/relationships/notesSlide" Target="../notesSlides/notesSlide86.xml"/><Relationship Id="rId4" Type="http://schemas.openxmlformats.org/officeDocument/2006/relationships/slideLayout" Target="../slideLayouts/slideLayout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image" Target="../media/image69.png"/></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87.xml"/><Relationship Id="rId4" Type="http://schemas.openxmlformats.org/officeDocument/2006/relationships/slideLayout" Target="../slideLayouts/slideLayout1.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image" Target="../media/image69.png"/></Relationships>
</file>

<file path=ppt/slides/_rels/slide94.xml.rels><?xml version="1.0" encoding="UTF-8" standalone="yes"?>
<Relationships xmlns="http://schemas.openxmlformats.org/package/2006/relationships"><Relationship Id="rId4" Type="http://schemas.openxmlformats.org/officeDocument/2006/relationships/notesSlide" Target="../notesSlides/notesSlide88.xml"/><Relationship Id="rId3" Type="http://schemas.openxmlformats.org/officeDocument/2006/relationships/slideLayout" Target="../slideLayouts/slideLayout1.xml"/><Relationship Id="rId2" Type="http://schemas.openxmlformats.org/officeDocument/2006/relationships/tags" Target="../tags/tag174.xml"/><Relationship Id="rId1" Type="http://schemas.openxmlformats.org/officeDocument/2006/relationships/tags" Target="../tags/tag173.xml"/></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89.xml"/><Relationship Id="rId3" Type="http://schemas.openxmlformats.org/officeDocument/2006/relationships/slideLayout" Target="../slideLayouts/slideLayout1.xml"/><Relationship Id="rId2" Type="http://schemas.openxmlformats.org/officeDocument/2006/relationships/tags" Target="../tags/tag176.xml"/><Relationship Id="rId1" Type="http://schemas.openxmlformats.org/officeDocument/2006/relationships/tags" Target="../tags/tag175.xml"/></Relationships>
</file>

<file path=ppt/slides/_rels/slide96.xml.rels><?xml version="1.0" encoding="UTF-8" standalone="yes"?>
<Relationships xmlns="http://schemas.openxmlformats.org/package/2006/relationships"><Relationship Id="rId4" Type="http://schemas.openxmlformats.org/officeDocument/2006/relationships/notesSlide" Target="../notesSlides/notesSlide90.xml"/><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1.xml"/><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s>
</file>

<file path=ppt/slides/_rels/slide98.xml.rels><?xml version="1.0" encoding="UTF-8" standalone="yes"?>
<Relationships xmlns="http://schemas.openxmlformats.org/package/2006/relationships"><Relationship Id="rId4" Type="http://schemas.openxmlformats.org/officeDocument/2006/relationships/notesSlide" Target="../notesSlides/notesSlide92.xml"/><Relationship Id="rId3" Type="http://schemas.openxmlformats.org/officeDocument/2006/relationships/slideLayout" Target="../slideLayouts/slideLayout1.xml"/><Relationship Id="rId2" Type="http://schemas.openxmlformats.org/officeDocument/2006/relationships/tags" Target="../tags/tag182.xml"/><Relationship Id="rId1" Type="http://schemas.openxmlformats.org/officeDocument/2006/relationships/tags" Target="../tags/tag181.xml"/></Relationships>
</file>

<file path=ppt/slides/_rels/slide99.xml.rels><?xml version="1.0" encoding="UTF-8" standalone="yes"?>
<Relationships xmlns="http://schemas.openxmlformats.org/package/2006/relationships"><Relationship Id="rId4" Type="http://schemas.openxmlformats.org/officeDocument/2006/relationships/notesSlide" Target="../notesSlides/notesSlide93.xml"/><Relationship Id="rId3" Type="http://schemas.openxmlformats.org/officeDocument/2006/relationships/slideLayout" Target="../slideLayouts/slideLayout1.xml"/><Relationship Id="rId2" Type="http://schemas.openxmlformats.org/officeDocument/2006/relationships/tags" Target="../tags/tag184.xml"/><Relationship Id="rId1" Type="http://schemas.openxmlformats.org/officeDocument/2006/relationships/tags" Target="../tags/tag1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矩形 259"/>
          <p:cNvSpPr>
            <a:spLocks noChangeArrowheads="1"/>
          </p:cNvSpPr>
          <p:nvPr/>
        </p:nvSpPr>
        <p:spPr bwMode="auto">
          <a:xfrm>
            <a:off x="2094865" y="2778125"/>
            <a:ext cx="8668385" cy="76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000" noProof="0" smtClean="0">
                <a:ln>
                  <a:noFill/>
                </a:ln>
                <a:solidFill>
                  <a:schemeClr val="accent1"/>
                </a:solidFill>
                <a:effectLst/>
                <a:uLnTx/>
                <a:uFillTx/>
                <a:latin typeface="华文中宋" panose="02010600040101010101" pitchFamily="2" charset="-122"/>
                <a:ea typeface="华文中宋" panose="02010600040101010101" pitchFamily="2" charset="-122"/>
                <a:sym typeface="+mn-ea"/>
              </a:rPr>
              <a:t>班组管理常用工具与方法</a:t>
            </a:r>
            <a:endParaRPr lang="zh-CN" altLang="en-US" sz="5000" cap="all" noProof="0" dirty="0" smtClean="0">
              <a:ln>
                <a:noFill/>
              </a:ln>
              <a:solidFill>
                <a:schemeClr val="accent1"/>
              </a:solidFill>
              <a:effectLst/>
              <a:uLnTx/>
              <a:uFillTx/>
              <a:latin typeface="华文中宋" panose="02010600040101010101" pitchFamily="2" charset="-122"/>
              <a:ea typeface="华文中宋" panose="02010600040101010101" pitchFamily="2"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2986223" y="1088737"/>
            <a:ext cx="357781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整顿</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62474" name="Arc 10"/>
          <p:cNvSpPr/>
          <p:nvPr/>
        </p:nvSpPr>
        <p:spPr bwMode="auto">
          <a:xfrm>
            <a:off x="5305024" y="2114309"/>
            <a:ext cx="1922010" cy="2025812"/>
          </a:xfrm>
          <a:custGeom>
            <a:avLst/>
            <a:gdLst>
              <a:gd name="G0" fmla="+- 0 0 0"/>
              <a:gd name="G1" fmla="+- 21600 0 0"/>
              <a:gd name="G2" fmla="+- 21600 0 0"/>
              <a:gd name="T0" fmla="*/ 0 w 20536"/>
              <a:gd name="T1" fmla="*/ 0 h 21600"/>
              <a:gd name="T2" fmla="*/ 20536 w 20536"/>
              <a:gd name="T3" fmla="*/ 14906 h 21600"/>
              <a:gd name="T4" fmla="*/ 0 w 20536"/>
              <a:gd name="T5" fmla="*/ 21600 h 21600"/>
            </a:gdLst>
            <a:ahLst/>
            <a:cxnLst>
              <a:cxn ang="0">
                <a:pos x="T0" y="T1"/>
              </a:cxn>
              <a:cxn ang="0">
                <a:pos x="T2" y="T3"/>
              </a:cxn>
              <a:cxn ang="0">
                <a:pos x="T4" y="T5"/>
              </a:cxn>
            </a:cxnLst>
            <a:rect l="0" t="0" r="r" b="b"/>
            <a:pathLst>
              <a:path w="20536" h="21600" fill="none" extrusionOk="0">
                <a:moveTo>
                  <a:pt x="-1" y="0"/>
                </a:moveTo>
                <a:cubicBezTo>
                  <a:pt x="9350" y="0"/>
                  <a:pt x="17638" y="6016"/>
                  <a:pt x="20536" y="14905"/>
                </a:cubicBezTo>
              </a:path>
              <a:path w="20536" h="21600" stroke="0" extrusionOk="0">
                <a:moveTo>
                  <a:pt x="-1" y="0"/>
                </a:moveTo>
                <a:cubicBezTo>
                  <a:pt x="9350" y="0"/>
                  <a:pt x="17638" y="6016"/>
                  <a:pt x="20536" y="14905"/>
                </a:cubicBezTo>
                <a:lnTo>
                  <a:pt x="0" y="21600"/>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5" name="Arc 11"/>
          <p:cNvSpPr/>
          <p:nvPr/>
        </p:nvSpPr>
        <p:spPr bwMode="auto">
          <a:xfrm>
            <a:off x="5305024" y="3512287"/>
            <a:ext cx="2022463" cy="2268575"/>
          </a:xfrm>
          <a:custGeom>
            <a:avLst/>
            <a:gdLst>
              <a:gd name="G0" fmla="+- 0 0 0"/>
              <a:gd name="G1" fmla="+- 6694 0 0"/>
              <a:gd name="G2" fmla="+- 21600 0 0"/>
              <a:gd name="T0" fmla="*/ 20536 w 21600"/>
              <a:gd name="T1" fmla="*/ 0 h 24190"/>
              <a:gd name="T2" fmla="*/ 12666 w 21600"/>
              <a:gd name="T3" fmla="*/ 24190 h 24190"/>
              <a:gd name="T4" fmla="*/ 0 w 21600"/>
              <a:gd name="T5" fmla="*/ 6694 h 24190"/>
            </a:gdLst>
            <a:ahLst/>
            <a:cxnLst>
              <a:cxn ang="0">
                <a:pos x="T0" y="T1"/>
              </a:cxn>
              <a:cxn ang="0">
                <a:pos x="T2" y="T3"/>
              </a:cxn>
              <a:cxn ang="0">
                <a:pos x="T4" y="T5"/>
              </a:cxn>
            </a:cxnLst>
            <a:rect l="0" t="0" r="r" b="b"/>
            <a:pathLst>
              <a:path w="21600" h="24190" fill="none" extrusionOk="0">
                <a:moveTo>
                  <a:pt x="20536" y="-1"/>
                </a:moveTo>
                <a:cubicBezTo>
                  <a:pt x="21241" y="2161"/>
                  <a:pt x="21600" y="4420"/>
                  <a:pt x="21600" y="6694"/>
                </a:cubicBezTo>
                <a:cubicBezTo>
                  <a:pt x="21600" y="13621"/>
                  <a:pt x="18277" y="20128"/>
                  <a:pt x="12666" y="24190"/>
                </a:cubicBezTo>
              </a:path>
              <a:path w="21600" h="24190" stroke="0" extrusionOk="0">
                <a:moveTo>
                  <a:pt x="20536" y="-1"/>
                </a:moveTo>
                <a:cubicBezTo>
                  <a:pt x="21241" y="2161"/>
                  <a:pt x="21600" y="4420"/>
                  <a:pt x="21600" y="6694"/>
                </a:cubicBezTo>
                <a:cubicBezTo>
                  <a:pt x="21600" y="13621"/>
                  <a:pt x="18277" y="20128"/>
                  <a:pt x="12666" y="24190"/>
                </a:cubicBezTo>
                <a:lnTo>
                  <a:pt x="0" y="6694"/>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6" name="Arc 12"/>
          <p:cNvSpPr/>
          <p:nvPr/>
        </p:nvSpPr>
        <p:spPr bwMode="auto">
          <a:xfrm>
            <a:off x="4117999" y="4140121"/>
            <a:ext cx="2372377" cy="2025812"/>
          </a:xfrm>
          <a:custGeom>
            <a:avLst/>
            <a:gdLst>
              <a:gd name="G0" fmla="+- 12678 0 0"/>
              <a:gd name="G1" fmla="+- 0 0 0"/>
              <a:gd name="G2" fmla="+- 21600 0 0"/>
              <a:gd name="T0" fmla="*/ 25344 w 25344"/>
              <a:gd name="T1" fmla="*/ 17496 h 21600"/>
              <a:gd name="T2" fmla="*/ 0 w 25344"/>
              <a:gd name="T3" fmla="*/ 17488 h 21600"/>
              <a:gd name="T4" fmla="*/ 12678 w 25344"/>
              <a:gd name="T5" fmla="*/ 0 h 21600"/>
            </a:gdLst>
            <a:ahLst/>
            <a:cxnLst>
              <a:cxn ang="0">
                <a:pos x="T0" y="T1"/>
              </a:cxn>
              <a:cxn ang="0">
                <a:pos x="T2" y="T3"/>
              </a:cxn>
              <a:cxn ang="0">
                <a:pos x="T4" y="T5"/>
              </a:cxn>
            </a:cxnLst>
            <a:rect l="0" t="0" r="r" b="b"/>
            <a:pathLst>
              <a:path w="25344" h="21600" fill="none" extrusionOk="0">
                <a:moveTo>
                  <a:pt x="25344" y="17496"/>
                </a:moveTo>
                <a:cubicBezTo>
                  <a:pt x="21659" y="20163"/>
                  <a:pt x="17226" y="21599"/>
                  <a:pt x="12678" y="21600"/>
                </a:cubicBezTo>
                <a:cubicBezTo>
                  <a:pt x="8124" y="21600"/>
                  <a:pt x="3686" y="20160"/>
                  <a:pt x="0" y="17487"/>
                </a:cubicBezTo>
              </a:path>
              <a:path w="25344" h="21600" stroke="0" extrusionOk="0">
                <a:moveTo>
                  <a:pt x="25344" y="17496"/>
                </a:moveTo>
                <a:cubicBezTo>
                  <a:pt x="21659" y="20163"/>
                  <a:pt x="17226" y="21599"/>
                  <a:pt x="12678" y="21600"/>
                </a:cubicBezTo>
                <a:cubicBezTo>
                  <a:pt x="8124" y="21600"/>
                  <a:pt x="3686" y="20160"/>
                  <a:pt x="0" y="17487"/>
                </a:cubicBezTo>
                <a:lnTo>
                  <a:pt x="12678" y="0"/>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7" name="Arc 13"/>
          <p:cNvSpPr/>
          <p:nvPr/>
        </p:nvSpPr>
        <p:spPr bwMode="auto">
          <a:xfrm>
            <a:off x="3282561" y="3512287"/>
            <a:ext cx="2022463" cy="2266900"/>
          </a:xfrm>
          <a:custGeom>
            <a:avLst/>
            <a:gdLst>
              <a:gd name="G0" fmla="+- 21600 0 0"/>
              <a:gd name="G1" fmla="+- 6689 0 0"/>
              <a:gd name="G2" fmla="+- 21600 0 0"/>
              <a:gd name="T0" fmla="*/ 8922 w 21600"/>
              <a:gd name="T1" fmla="*/ 24177 h 24177"/>
              <a:gd name="T2" fmla="*/ 1062 w 21600"/>
              <a:gd name="T3" fmla="*/ 0 h 24177"/>
              <a:gd name="T4" fmla="*/ 21600 w 21600"/>
              <a:gd name="T5" fmla="*/ 6689 h 24177"/>
            </a:gdLst>
            <a:ahLst/>
            <a:cxnLst>
              <a:cxn ang="0">
                <a:pos x="T0" y="T1"/>
              </a:cxn>
              <a:cxn ang="0">
                <a:pos x="T2" y="T3"/>
              </a:cxn>
              <a:cxn ang="0">
                <a:pos x="T4" y="T5"/>
              </a:cxn>
            </a:cxnLst>
            <a:rect l="0" t="0" r="r" b="b"/>
            <a:pathLst>
              <a:path w="21600" h="24177" fill="none" extrusionOk="0">
                <a:moveTo>
                  <a:pt x="8922" y="24176"/>
                </a:moveTo>
                <a:cubicBezTo>
                  <a:pt x="3317" y="20114"/>
                  <a:pt x="0" y="13611"/>
                  <a:pt x="0" y="6689"/>
                </a:cubicBezTo>
                <a:cubicBezTo>
                  <a:pt x="-1" y="4417"/>
                  <a:pt x="358" y="2159"/>
                  <a:pt x="1061" y="-1"/>
                </a:cubicBezTo>
              </a:path>
              <a:path w="21600" h="24177" stroke="0" extrusionOk="0">
                <a:moveTo>
                  <a:pt x="8922" y="24176"/>
                </a:moveTo>
                <a:cubicBezTo>
                  <a:pt x="3317" y="20114"/>
                  <a:pt x="0" y="13611"/>
                  <a:pt x="0" y="6689"/>
                </a:cubicBezTo>
                <a:cubicBezTo>
                  <a:pt x="-1" y="4417"/>
                  <a:pt x="358" y="2159"/>
                  <a:pt x="1061" y="-1"/>
                </a:cubicBezTo>
                <a:lnTo>
                  <a:pt x="21600" y="6689"/>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8" name="Arc 14"/>
          <p:cNvSpPr/>
          <p:nvPr/>
        </p:nvSpPr>
        <p:spPr bwMode="auto">
          <a:xfrm>
            <a:off x="3383014" y="2114309"/>
            <a:ext cx="1922010" cy="2025812"/>
          </a:xfrm>
          <a:custGeom>
            <a:avLst/>
            <a:gdLst>
              <a:gd name="G0" fmla="+- 20538 0 0"/>
              <a:gd name="G1" fmla="+- 21600 0 0"/>
              <a:gd name="G2" fmla="+- 21600 0 0"/>
              <a:gd name="T0" fmla="*/ 0 w 20538"/>
              <a:gd name="T1" fmla="*/ 14911 h 21600"/>
              <a:gd name="T2" fmla="*/ 20538 w 20538"/>
              <a:gd name="T3" fmla="*/ 0 h 21600"/>
              <a:gd name="T4" fmla="*/ 20538 w 20538"/>
              <a:gd name="T5" fmla="*/ 21600 h 21600"/>
            </a:gdLst>
            <a:ahLst/>
            <a:cxnLst>
              <a:cxn ang="0">
                <a:pos x="T0" y="T1"/>
              </a:cxn>
              <a:cxn ang="0">
                <a:pos x="T2" y="T3"/>
              </a:cxn>
              <a:cxn ang="0">
                <a:pos x="T4" y="T5"/>
              </a:cxn>
            </a:cxnLst>
            <a:rect l="0" t="0" r="r" b="b"/>
            <a:pathLst>
              <a:path w="20538" h="21600" fill="none" extrusionOk="0">
                <a:moveTo>
                  <a:pt x="-1" y="14910"/>
                </a:moveTo>
                <a:cubicBezTo>
                  <a:pt x="2895" y="6018"/>
                  <a:pt x="11185" y="0"/>
                  <a:pt x="20537" y="0"/>
                </a:cubicBezTo>
              </a:path>
              <a:path w="20538" h="21600" stroke="0" extrusionOk="0">
                <a:moveTo>
                  <a:pt x="-1" y="14910"/>
                </a:moveTo>
                <a:cubicBezTo>
                  <a:pt x="2895" y="6018"/>
                  <a:pt x="11185" y="0"/>
                  <a:pt x="20537" y="0"/>
                </a:cubicBezTo>
                <a:lnTo>
                  <a:pt x="20538" y="21600"/>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9" name="Oval 15"/>
          <p:cNvSpPr>
            <a:spLocks noChangeArrowheads="1"/>
          </p:cNvSpPr>
          <p:nvPr/>
        </p:nvSpPr>
        <p:spPr bwMode="auto">
          <a:xfrm>
            <a:off x="4456192" y="3745454"/>
            <a:ext cx="1697664" cy="789334"/>
          </a:xfrm>
          <a:prstGeom prst="ellipse">
            <a:avLst/>
          </a:prstGeom>
          <a:solidFill>
            <a:schemeClr val="hlink"/>
          </a:solidFill>
          <a:ln w="6350">
            <a:solidFill>
              <a:schemeClr val="tx1"/>
            </a:solidFill>
            <a:round/>
          </a:ln>
          <a:effectLst/>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0729" name="Text Box 16"/>
          <p:cNvSpPr txBox="1"/>
          <p:nvPr/>
        </p:nvSpPr>
        <p:spPr>
          <a:xfrm>
            <a:off x="4630311" y="4026456"/>
            <a:ext cx="1349425" cy="22733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475" dirty="0">
                <a:solidFill>
                  <a:schemeClr val="bg1"/>
                </a:solidFill>
                <a:latin typeface="Arial" panose="020B0604020202020204" pitchFamily="34" charset="0"/>
                <a:ea typeface="宋体" panose="02010600030101010101" pitchFamily="2" charset="-122"/>
              </a:rPr>
              <a:t>整顿的步骤</a:t>
            </a:r>
            <a:endParaRPr lang="zh-CN" altLang="en-US" sz="1475" dirty="0">
              <a:solidFill>
                <a:schemeClr val="bg1"/>
              </a:solidFill>
              <a:latin typeface="Arial" panose="020B0604020202020204" pitchFamily="34" charset="0"/>
              <a:ea typeface="宋体" panose="02010600030101010101" pitchFamily="2" charset="-122"/>
            </a:endParaRPr>
          </a:p>
        </p:txBody>
      </p:sp>
      <p:sp>
        <p:nvSpPr>
          <p:cNvPr id="30730" name="Text Box 17"/>
          <p:cNvSpPr txBox="1"/>
          <p:nvPr/>
        </p:nvSpPr>
        <p:spPr>
          <a:xfrm>
            <a:off x="5850821" y="3008709"/>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2</a:t>
            </a:r>
            <a:r>
              <a:rPr lang="zh-CN" altLang="en-US" sz="1475" dirty="0">
                <a:latin typeface="Arial" panose="020B0604020202020204" pitchFamily="34" charset="0"/>
                <a:ea typeface="宋体" panose="02010600030101010101" pitchFamily="2" charset="-122"/>
              </a:rPr>
              <a:t>、准备存放器具</a:t>
            </a:r>
            <a:endParaRPr lang="zh-CN" altLang="en-US" sz="1475" dirty="0">
              <a:latin typeface="Arial" panose="020B0604020202020204" pitchFamily="34" charset="0"/>
              <a:ea typeface="宋体" panose="02010600030101010101" pitchFamily="2" charset="-122"/>
            </a:endParaRPr>
          </a:p>
        </p:txBody>
      </p:sp>
      <p:sp>
        <p:nvSpPr>
          <p:cNvPr id="62482" name="Freeform 18"/>
          <p:cNvSpPr/>
          <p:nvPr/>
        </p:nvSpPr>
        <p:spPr bwMode="auto">
          <a:xfrm rot="-28091558">
            <a:off x="6559855" y="3707778"/>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83" name="Freeform 19"/>
          <p:cNvSpPr/>
          <p:nvPr/>
        </p:nvSpPr>
        <p:spPr bwMode="auto">
          <a:xfrm rot="-23823560">
            <a:off x="5869237" y="5253925"/>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84" name="Freeform 20"/>
          <p:cNvSpPr/>
          <p:nvPr/>
        </p:nvSpPr>
        <p:spPr bwMode="auto">
          <a:xfrm rot="-19362863">
            <a:off x="4164877" y="5063064"/>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85" name="Freeform 21"/>
          <p:cNvSpPr/>
          <p:nvPr/>
        </p:nvSpPr>
        <p:spPr bwMode="auto">
          <a:xfrm rot="17291558" flipH="1">
            <a:off x="3822498" y="3426509"/>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86" name="Freeform 22"/>
          <p:cNvSpPr/>
          <p:nvPr/>
        </p:nvSpPr>
        <p:spPr bwMode="auto">
          <a:xfrm rot="26517" flipH="1">
            <a:off x="5300001" y="2561772"/>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0736" name="Text Box 23"/>
          <p:cNvSpPr txBox="1"/>
          <p:nvPr/>
        </p:nvSpPr>
        <p:spPr>
          <a:xfrm>
            <a:off x="6158879" y="4495421"/>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3</a:t>
            </a:r>
            <a:r>
              <a:rPr lang="zh-CN" altLang="en-US" sz="1475" dirty="0">
                <a:latin typeface="Arial" panose="020B0604020202020204" pitchFamily="34" charset="0"/>
                <a:ea typeface="宋体" panose="02010600030101010101" pitchFamily="2" charset="-122"/>
              </a:rPr>
              <a:t>、存放场标识</a:t>
            </a:r>
            <a:endParaRPr lang="zh-CN" altLang="en-US" sz="1475" dirty="0">
              <a:latin typeface="Arial" panose="020B0604020202020204" pitchFamily="34" charset="0"/>
              <a:ea typeface="宋体" panose="02010600030101010101" pitchFamily="2" charset="-122"/>
            </a:endParaRPr>
          </a:p>
        </p:txBody>
      </p:sp>
      <p:sp>
        <p:nvSpPr>
          <p:cNvPr id="30737" name="Text Box 24"/>
          <p:cNvSpPr txBox="1"/>
          <p:nvPr/>
        </p:nvSpPr>
        <p:spPr>
          <a:xfrm>
            <a:off x="4591805" y="5285655"/>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4</a:t>
            </a:r>
            <a:r>
              <a:rPr lang="zh-CN" altLang="en-US" sz="1475" dirty="0">
                <a:latin typeface="Arial" panose="020B0604020202020204" pitchFamily="34" charset="0"/>
                <a:ea typeface="宋体" panose="02010600030101010101" pitchFamily="2" charset="-122"/>
              </a:rPr>
              <a:t>、品目和数量的表示</a:t>
            </a:r>
            <a:endParaRPr lang="zh-CN" altLang="en-US" sz="1475" dirty="0">
              <a:latin typeface="Arial" panose="020B0604020202020204" pitchFamily="34" charset="0"/>
              <a:ea typeface="宋体" panose="02010600030101010101" pitchFamily="2" charset="-122"/>
            </a:endParaRPr>
          </a:p>
        </p:txBody>
      </p:sp>
      <p:sp>
        <p:nvSpPr>
          <p:cNvPr id="30738" name="Text Box 25"/>
          <p:cNvSpPr txBox="1"/>
          <p:nvPr/>
        </p:nvSpPr>
        <p:spPr>
          <a:xfrm>
            <a:off x="3359575" y="4066819"/>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5</a:t>
            </a:r>
            <a:r>
              <a:rPr lang="zh-CN" altLang="en-US" sz="1475" dirty="0">
                <a:latin typeface="Arial" panose="020B0604020202020204" pitchFamily="34" charset="0"/>
                <a:ea typeface="宋体" panose="02010600030101010101" pitchFamily="2" charset="-122"/>
              </a:rPr>
              <a:t>、使整顿成为习惯</a:t>
            </a:r>
            <a:endParaRPr lang="zh-CN" altLang="en-US" sz="1475" dirty="0">
              <a:latin typeface="Arial" panose="020B0604020202020204" pitchFamily="34" charset="0"/>
              <a:ea typeface="宋体" panose="02010600030101010101" pitchFamily="2" charset="-122"/>
            </a:endParaRPr>
          </a:p>
        </p:txBody>
      </p:sp>
      <p:sp>
        <p:nvSpPr>
          <p:cNvPr id="30739" name="Text Box 26"/>
          <p:cNvSpPr txBox="1"/>
          <p:nvPr/>
        </p:nvSpPr>
        <p:spPr>
          <a:xfrm>
            <a:off x="4123022" y="2673864"/>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1</a:t>
            </a:r>
            <a:r>
              <a:rPr lang="zh-CN" altLang="en-US" sz="1475" dirty="0">
                <a:latin typeface="Arial" panose="020B0604020202020204" pitchFamily="34" charset="0"/>
                <a:ea typeface="宋体" panose="02010600030101010101" pitchFamily="2" charset="-122"/>
              </a:rPr>
              <a:t>、确定存放场</a:t>
            </a:r>
            <a:endParaRPr lang="zh-CN" altLang="en-US" sz="1475" dirty="0">
              <a:latin typeface="Arial" panose="020B0604020202020204" pitchFamily="34" charset="0"/>
              <a:ea typeface="宋体" panose="02010600030101010101" pitchFamily="2" charset="-122"/>
            </a:endParaRPr>
          </a:p>
        </p:txBody>
      </p:sp>
      <p:pic>
        <p:nvPicPr>
          <p:cNvPr id="30740" name="Picture 27" descr="MC900079191"/>
          <p:cNvPicPr>
            <a:picLocks noChangeAspect="1"/>
          </p:cNvPicPr>
          <p:nvPr/>
        </p:nvPicPr>
        <p:blipFill>
          <a:blip r:embed="rId1"/>
          <a:stretch>
            <a:fillRect/>
          </a:stretch>
        </p:blipFill>
        <p:spPr>
          <a:xfrm>
            <a:off x="8614966" y="2169559"/>
            <a:ext cx="1523544" cy="3363517"/>
          </a:xfrm>
          <a:prstGeom prst="rect">
            <a:avLst/>
          </a:prstGeom>
          <a:noFill/>
          <a:ln w="9525">
            <a:noFill/>
          </a:ln>
        </p:spPr>
      </p:pic>
      <p:sp>
        <p:nvSpPr>
          <p:cNvPr id="62492" name="AutoShape 28"/>
          <p:cNvSpPr>
            <a:spLocks noChangeArrowheads="1"/>
          </p:cNvSpPr>
          <p:nvPr/>
        </p:nvSpPr>
        <p:spPr bwMode="auto">
          <a:xfrm>
            <a:off x="2388525" y="1901683"/>
            <a:ext cx="1366167" cy="798606"/>
          </a:xfrm>
          <a:prstGeom prst="flowChartMultidocument">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一、过程</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62493" name="AutoShape 29"/>
          <p:cNvSpPr>
            <a:spLocks noChangeArrowheads="1"/>
          </p:cNvSpPr>
          <p:nvPr/>
        </p:nvSpPr>
        <p:spPr bwMode="auto">
          <a:xfrm>
            <a:off x="8007223" y="5739006"/>
            <a:ext cx="2506315" cy="798606"/>
          </a:xfrm>
          <a:prstGeom prst="flowChartMultidocument">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二、制品整顿规则</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0743" name="AutoShape 25"/>
          <p:cNvSpPr/>
          <p:nvPr/>
        </p:nvSpPr>
        <p:spPr>
          <a:xfrm>
            <a:off x="2807081" y="6296522"/>
            <a:ext cx="5114755" cy="656296"/>
          </a:xfrm>
          <a:prstGeom prst="roundRect">
            <a:avLst>
              <a:gd name="adj" fmla="val 16667"/>
            </a:avLst>
          </a:prstGeom>
          <a:solidFill>
            <a:srgbClr val="993366"/>
          </a:solidFill>
          <a:ln w="12700" cap="flat" cmpd="sng">
            <a:solidFill>
              <a:schemeClr val="bg1"/>
            </a:solidFill>
            <a:prstDash val="solid"/>
            <a:headEnd type="none" w="med" len="med"/>
            <a:tailEnd type="none" w="med" len="med"/>
          </a:ln>
          <a:effectLst>
            <a:outerShdw dist="99190" dir="2388334"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0744" name="Text Box 10"/>
          <p:cNvSpPr txBox="1"/>
          <p:nvPr/>
        </p:nvSpPr>
        <p:spPr>
          <a:xfrm>
            <a:off x="3262470" y="6497429"/>
            <a:ext cx="4557239"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685" dirty="0">
                <a:solidFill>
                  <a:schemeClr val="bg1"/>
                </a:solidFill>
                <a:latin typeface="Arial" panose="020B0604020202020204" pitchFamily="34" charset="0"/>
                <a:ea typeface="宋体" panose="02010600030101010101" pitchFamily="2" charset="-122"/>
              </a:rPr>
              <a:t>定点、定品、定量</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0745" name="AutoShape 26"/>
          <p:cNvSpPr/>
          <p:nvPr/>
        </p:nvSpPr>
        <p:spPr>
          <a:xfrm>
            <a:off x="2236170" y="6269734"/>
            <a:ext cx="950960" cy="760098"/>
          </a:xfrm>
          <a:prstGeom prst="diamond">
            <a:avLst/>
          </a:prstGeom>
          <a:solidFill>
            <a:schemeClr val="hlink">
              <a:alpha val="70195"/>
            </a:schemeClr>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0746" name="Text Box 14"/>
          <p:cNvSpPr txBox="1"/>
          <p:nvPr/>
        </p:nvSpPr>
        <p:spPr>
          <a:xfrm>
            <a:off x="2540879" y="6395302"/>
            <a:ext cx="455389" cy="48069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265" dirty="0">
                <a:solidFill>
                  <a:schemeClr val="bg1"/>
                </a:solidFill>
                <a:latin typeface="Times New Roman" panose="02020603050405020304" pitchFamily="18" charset="0"/>
                <a:ea typeface="宋体" panose="02010600030101010101" pitchFamily="2" charset="-122"/>
              </a:rPr>
              <a:t>核心</a:t>
            </a:r>
            <a:endParaRPr lang="zh-CN" altLang="en-US" sz="1265" dirty="0">
              <a:solidFill>
                <a:schemeClr val="bg1"/>
              </a:solidFill>
              <a:latin typeface="Times New Roman" panose="02020603050405020304" pitchFamily="18" charset="0"/>
              <a:ea typeface="宋体" panose="02010600030101010101" pitchFamily="2" charset="-122"/>
            </a:endParaRPr>
          </a:p>
        </p:txBody>
      </p:sp>
      <p:sp>
        <p:nvSpPr>
          <p:cNvPr id="3" name="任意多边形 2"/>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Text Box 2"/>
          <p:cNvSpPr txBox="1"/>
          <p:nvPr/>
        </p:nvSpPr>
        <p:spPr>
          <a:xfrm>
            <a:off x="2373457" y="1325276"/>
            <a:ext cx="3129126"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anose="020B0600000101010101" pitchFamily="34" charset="-127"/>
                <a:ea typeface="Gulim" panose="020B0600000101010101" pitchFamily="34" charset="-127"/>
              </a:rPr>
              <a:t>□ </a:t>
            </a:r>
            <a:r>
              <a:rPr lang="en-US" altLang="ko-KR" sz="1900" b="1" dirty="0">
                <a:solidFill>
                  <a:srgbClr val="FF0000"/>
                </a:solidFill>
                <a:latin typeface="Gulim" panose="020B0600000101010101" pitchFamily="34" charset="-127"/>
                <a:ea typeface="Gulim" panose="020B0600000101010101" pitchFamily="34" charset="-127"/>
              </a:rPr>
              <a:t>TPM</a:t>
            </a:r>
            <a:r>
              <a:rPr lang="zh-CN" altLang="en-US" sz="1900" b="1" dirty="0">
                <a:solidFill>
                  <a:srgbClr val="FF0000"/>
                </a:solidFill>
                <a:latin typeface="Gulim" panose="020B0600000101010101" pitchFamily="34" charset="-127"/>
                <a:ea typeface="宋体" panose="02010600030101010101" pitchFamily="2" charset="-122"/>
              </a:rPr>
              <a:t>的基本理念</a:t>
            </a:r>
            <a:endParaRPr lang="ko-KR" altLang="en-US" sz="1900" b="1" dirty="0">
              <a:solidFill>
                <a:srgbClr val="FF0000"/>
              </a:solidFill>
              <a:latin typeface="Gulim" panose="020B0600000101010101" pitchFamily="34" charset="-127"/>
              <a:ea typeface="Gulim" panose="020B0600000101010101" pitchFamily="34" charset="-127"/>
            </a:endParaRPr>
          </a:p>
        </p:txBody>
      </p:sp>
      <p:sp>
        <p:nvSpPr>
          <p:cNvPr id="223235" name="Text Box 3"/>
          <p:cNvSpPr txBox="1"/>
          <p:nvPr/>
        </p:nvSpPr>
        <p:spPr>
          <a:xfrm>
            <a:off x="2534182" y="4166435"/>
            <a:ext cx="2067560" cy="1064260"/>
          </a:xfrm>
          <a:prstGeom prst="rect">
            <a:avLst/>
          </a:prstGeom>
          <a:solidFill>
            <a:srgbClr val="FDF2BB"/>
          </a:solidFill>
          <a:ln w="9525">
            <a:noFill/>
          </a:ln>
          <a:effectLst>
            <a:prstShdw prst="shdw17" dist="17961" dir="2699999">
              <a:srgbClr val="989170"/>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endParaRPr lang="ko-KR" altLang="en-US" sz="2110" b="1" dirty="0">
              <a:latin typeface="HY울릉도L"/>
              <a:ea typeface="HY울릉도L"/>
            </a:endParaRPr>
          </a:p>
          <a:p>
            <a:pPr marL="0" lvl="0" indent="0" eaLnBrk="1" latinLnBrk="1" hangingPunct="1">
              <a:spcBef>
                <a:spcPct val="0"/>
              </a:spcBef>
              <a:buClrTx/>
              <a:buSzTx/>
              <a:buFontTx/>
              <a:buNone/>
            </a:pPr>
            <a:r>
              <a:rPr lang="zh-CN" altLang="en-US" sz="2110" b="1" dirty="0">
                <a:latin typeface="HY울릉도L"/>
                <a:ea typeface="宋体" panose="02010600030101010101" pitchFamily="2" charset="-122"/>
              </a:rPr>
              <a:t>设备的体质改善</a:t>
            </a:r>
            <a:endParaRPr lang="ko-KR" altLang="en-US" sz="2110" b="1" dirty="0">
              <a:latin typeface="HY울릉도L"/>
              <a:ea typeface="HY울릉도L"/>
            </a:endParaRPr>
          </a:p>
          <a:p>
            <a:pPr marL="0" lvl="0" indent="0" eaLnBrk="1" latinLnBrk="1" hangingPunct="1">
              <a:spcBef>
                <a:spcPct val="0"/>
              </a:spcBef>
              <a:buClrTx/>
              <a:buSzTx/>
              <a:buFontTx/>
              <a:buNone/>
            </a:pPr>
            <a:endParaRPr lang="ko-KR" altLang="en-US" sz="2110" b="1" dirty="0">
              <a:latin typeface="HY울릉도L"/>
              <a:ea typeface="HY울릉도L"/>
            </a:endParaRPr>
          </a:p>
        </p:txBody>
      </p:sp>
      <p:sp>
        <p:nvSpPr>
          <p:cNvPr id="223236" name="Text Box 4"/>
          <p:cNvSpPr txBox="1"/>
          <p:nvPr/>
        </p:nvSpPr>
        <p:spPr>
          <a:xfrm>
            <a:off x="2534182" y="5612965"/>
            <a:ext cx="2067560" cy="1064260"/>
          </a:xfrm>
          <a:prstGeom prst="rect">
            <a:avLst/>
          </a:prstGeom>
          <a:solidFill>
            <a:srgbClr val="FDF2BB"/>
          </a:solidFill>
          <a:ln w="9525">
            <a:noFill/>
          </a:ln>
          <a:effectLst>
            <a:prstShdw prst="shdw17" dist="17961" dir="2699999">
              <a:srgbClr val="989170"/>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endParaRPr lang="ko-KR" altLang="en-US" sz="2110" b="1" dirty="0">
              <a:latin typeface="HY울릉도L"/>
              <a:ea typeface="HY울릉도L"/>
            </a:endParaRPr>
          </a:p>
          <a:p>
            <a:pPr marL="0" lvl="0" indent="0" eaLnBrk="1" latinLnBrk="1" hangingPunct="1">
              <a:spcBef>
                <a:spcPct val="0"/>
              </a:spcBef>
              <a:buClrTx/>
              <a:buSzTx/>
              <a:buFontTx/>
              <a:buNone/>
            </a:pPr>
            <a:r>
              <a:rPr lang="zh-CN" altLang="en-US" sz="2110" b="1" dirty="0">
                <a:latin typeface="HY울릉도L"/>
                <a:ea typeface="宋体" panose="02010600030101010101" pitchFamily="2" charset="-122"/>
              </a:rPr>
              <a:t>企业的体质改善</a:t>
            </a:r>
            <a:endParaRPr lang="ko-KR" altLang="en-US" sz="2110" b="1" dirty="0">
              <a:latin typeface="HY울릉도L"/>
              <a:ea typeface="HY울릉도L"/>
            </a:endParaRPr>
          </a:p>
          <a:p>
            <a:pPr marL="0" lvl="0" indent="0" eaLnBrk="1" latinLnBrk="1" hangingPunct="1">
              <a:spcBef>
                <a:spcPct val="0"/>
              </a:spcBef>
              <a:buClrTx/>
              <a:buSzTx/>
              <a:buFontTx/>
              <a:buNone/>
            </a:pPr>
            <a:endParaRPr lang="ko-KR" altLang="en-US" sz="2110" b="1" dirty="0">
              <a:latin typeface="HY울릉도L"/>
              <a:ea typeface="HY울릉도L"/>
            </a:endParaRPr>
          </a:p>
        </p:txBody>
      </p:sp>
      <p:sp>
        <p:nvSpPr>
          <p:cNvPr id="223237" name="Text Box 5"/>
          <p:cNvSpPr txBox="1"/>
          <p:nvPr/>
        </p:nvSpPr>
        <p:spPr>
          <a:xfrm>
            <a:off x="2571015" y="2301349"/>
            <a:ext cx="2052599" cy="1064260"/>
          </a:xfrm>
          <a:prstGeom prst="rect">
            <a:avLst/>
          </a:prstGeom>
          <a:solidFill>
            <a:srgbClr val="FDF2BB"/>
          </a:solidFill>
          <a:ln w="9525">
            <a:noFill/>
          </a:ln>
          <a:effectLst>
            <a:prstShdw prst="shdw17" dist="17961" dir="2699999">
              <a:srgbClr val="98917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endParaRPr lang="ko-KR" altLang="en-US" sz="2110" b="1" dirty="0">
              <a:latin typeface="HY울릉도L"/>
              <a:ea typeface="HY울릉도L"/>
            </a:endParaRPr>
          </a:p>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人的体质改善</a:t>
            </a:r>
            <a:endParaRPr lang="ko-KR" altLang="en-US" sz="2110" b="1" dirty="0">
              <a:latin typeface="HY울릉도L"/>
              <a:ea typeface="HY울릉도L"/>
            </a:endParaRPr>
          </a:p>
          <a:p>
            <a:pPr marL="0" lvl="0" indent="0" eaLnBrk="1" latinLnBrk="1" hangingPunct="1">
              <a:spcBef>
                <a:spcPct val="0"/>
              </a:spcBef>
              <a:buClrTx/>
              <a:buSzTx/>
              <a:buFontTx/>
              <a:buNone/>
            </a:pPr>
            <a:endParaRPr lang="ko-KR" altLang="en-US" sz="2110" b="1" dirty="0">
              <a:latin typeface="HY울릉도L"/>
              <a:ea typeface="HY울릉도L"/>
            </a:endParaRPr>
          </a:p>
        </p:txBody>
      </p:sp>
      <p:sp>
        <p:nvSpPr>
          <p:cNvPr id="223238" name="AutoShape 6"/>
          <p:cNvSpPr/>
          <p:nvPr/>
        </p:nvSpPr>
        <p:spPr>
          <a:xfrm>
            <a:off x="4714022" y="2568317"/>
            <a:ext cx="642902" cy="785353"/>
          </a:xfrm>
          <a:prstGeom prst="rightArrow">
            <a:avLst>
              <a:gd name="adj1" fmla="val 50000"/>
              <a:gd name="adj2" fmla="val 25000"/>
            </a:avLst>
          </a:prstGeom>
          <a:gradFill rotWithShape="0">
            <a:gsLst>
              <a:gs pos="0">
                <a:srgbClr val="FFFF99"/>
              </a:gs>
              <a:gs pos="100000">
                <a:srgbClr val="767647"/>
              </a:gs>
            </a:gsLst>
            <a:lin ang="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3239" name="AutoShape 7"/>
          <p:cNvSpPr/>
          <p:nvPr/>
        </p:nvSpPr>
        <p:spPr>
          <a:xfrm>
            <a:off x="4703977" y="4336298"/>
            <a:ext cx="642902" cy="785353"/>
          </a:xfrm>
          <a:prstGeom prst="rightArrow">
            <a:avLst>
              <a:gd name="adj1" fmla="val 50000"/>
              <a:gd name="adj2" fmla="val 25000"/>
            </a:avLst>
          </a:prstGeom>
          <a:gradFill rotWithShape="0">
            <a:gsLst>
              <a:gs pos="0">
                <a:srgbClr val="FFFF99"/>
              </a:gs>
              <a:gs pos="100000">
                <a:srgbClr val="767647"/>
              </a:gs>
            </a:gsLst>
            <a:lin ang="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3240" name="AutoShape 8"/>
          <p:cNvSpPr/>
          <p:nvPr/>
        </p:nvSpPr>
        <p:spPr>
          <a:xfrm>
            <a:off x="4703977" y="5782828"/>
            <a:ext cx="642902" cy="785353"/>
          </a:xfrm>
          <a:prstGeom prst="rightArrow">
            <a:avLst>
              <a:gd name="adj1" fmla="val 50000"/>
              <a:gd name="adj2" fmla="val 25000"/>
            </a:avLst>
          </a:prstGeom>
          <a:gradFill rotWithShape="0">
            <a:gsLst>
              <a:gs pos="0">
                <a:srgbClr val="FFFF99"/>
              </a:gs>
              <a:gs pos="100000">
                <a:srgbClr val="767647"/>
              </a:gs>
            </a:gsLst>
            <a:lin ang="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438281" name="Text Box 9"/>
          <p:cNvSpPr txBox="1">
            <a:spLocks noChangeArrowheads="1"/>
          </p:cNvSpPr>
          <p:nvPr/>
        </p:nvSpPr>
        <p:spPr bwMode="auto">
          <a:xfrm>
            <a:off x="5427242" y="5693328"/>
            <a:ext cx="5769378" cy="1006475"/>
          </a:xfrm>
          <a:prstGeom prst="rect">
            <a:avLst/>
          </a:prstGeom>
          <a:solidFill>
            <a:srgbClr val="E0DAFE"/>
          </a:solidFill>
          <a:ln w="9525">
            <a:noFill/>
            <a:miter lim="800000"/>
          </a:ln>
          <a:effectLst>
            <a:prstShdw prst="shdw17" dist="17961" dir="2700000">
              <a:srgbClr val="E0DAFE">
                <a:gamma/>
                <a:shade val="60000"/>
                <a:invGamma/>
              </a:srgbClr>
            </a:prstShdw>
          </a:effectLst>
        </p:spPr>
        <p:txBody>
          <a:bodyPr tIns="113900" bIns="113900">
            <a:spAutoFit/>
          </a:bodyPr>
          <a:lstStyle/>
          <a:p>
            <a:pPr marR="0" defTabSz="914400" eaLnBrk="1" latinLnBrk="1" hangingPunct="1">
              <a:lnSpc>
                <a:spcPct val="15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提高生产性</a:t>
            </a:r>
            <a:r>
              <a:rPr kumimoji="0" lang="en-US" altLang="ko-KR"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rPr>
              <a:t>/</a:t>
            </a: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品质</a:t>
            </a:r>
            <a:r>
              <a:rPr kumimoji="0" lang="en-US" altLang="ko-KR"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rPr>
              <a:t>/</a:t>
            </a: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利益</a:t>
            </a:r>
            <a:endPar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endParaRPr>
          </a:p>
          <a:p>
            <a:pPr marR="0" defTabSz="914400" eaLnBrk="1" latinLnBrk="1" hangingPunct="1">
              <a:lnSpc>
                <a:spcPct val="15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制造生机勃勃的现场</a:t>
            </a:r>
            <a:endPar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endParaRPr>
          </a:p>
        </p:txBody>
      </p:sp>
      <p:sp>
        <p:nvSpPr>
          <p:cNvPr id="438282" name="Text Box 10"/>
          <p:cNvSpPr txBox="1">
            <a:spLocks noChangeArrowheads="1"/>
          </p:cNvSpPr>
          <p:nvPr/>
        </p:nvSpPr>
        <p:spPr bwMode="auto">
          <a:xfrm>
            <a:off x="5427242" y="4417569"/>
            <a:ext cx="2546496" cy="869950"/>
          </a:xfrm>
          <a:prstGeom prst="rect">
            <a:avLst/>
          </a:prstGeom>
          <a:solidFill>
            <a:srgbClr val="E0DAFE"/>
          </a:solidFill>
          <a:ln w="9525">
            <a:noFill/>
            <a:miter lim="800000"/>
          </a:ln>
          <a:effectLst>
            <a:prstShdw prst="shdw17" dist="17961" dir="2700000">
              <a:srgbClr val="E0DAFE">
                <a:gamma/>
                <a:shade val="60000"/>
                <a:invGamma/>
              </a:srgbClr>
            </a:prstShdw>
          </a:effectLst>
        </p:spPr>
        <p:txBody>
          <a:bodyPr tIns="227800" bIns="227800">
            <a:spAutoFit/>
          </a:bodyPr>
          <a:lstStyle/>
          <a:p>
            <a:pPr marR="0" defTabSz="914400" eaLnBrk="1" latinLnBrk="1" hangingPunct="1">
              <a:lnSpc>
                <a:spcPct val="16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设备的效率化</a:t>
            </a:r>
            <a:endPar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endParaRPr>
          </a:p>
        </p:txBody>
      </p:sp>
      <p:sp>
        <p:nvSpPr>
          <p:cNvPr id="223243" name="Text Box 11"/>
          <p:cNvSpPr txBox="1"/>
          <p:nvPr/>
        </p:nvSpPr>
        <p:spPr>
          <a:xfrm>
            <a:off x="7973738" y="4417569"/>
            <a:ext cx="3222882" cy="878205"/>
          </a:xfrm>
          <a:prstGeom prst="rect">
            <a:avLst/>
          </a:prstGeom>
          <a:solidFill>
            <a:srgbClr val="F8F3FF"/>
          </a:solidFill>
          <a:ln w="9525">
            <a:noFill/>
          </a:ln>
          <a:effectLst>
            <a:prstShdw prst="shdw17" dist="17961" dir="2699999">
              <a:srgbClr val="959299"/>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40000"/>
              </a:lnSpc>
              <a:spcBef>
                <a:spcPct val="0"/>
              </a:spcBef>
              <a:buClrTx/>
              <a:buSzTx/>
              <a:buFontTx/>
              <a:buNone/>
            </a:pPr>
            <a:r>
              <a:rPr lang="ko-KR" altLang="en-US" sz="1685" b="1" dirty="0">
                <a:solidFill>
                  <a:schemeClr val="tx2"/>
                </a:solidFill>
                <a:latin typeface="Gulim" panose="020B0600000101010101" pitchFamily="34" charset="-127"/>
                <a:ea typeface="Gulim" panose="020B0600000101010101" pitchFamily="34" charset="-127"/>
              </a:rPr>
              <a:t>☞ </a:t>
            </a:r>
            <a:r>
              <a:rPr lang="zh-CN" altLang="en-US" sz="1685" b="1" dirty="0">
                <a:solidFill>
                  <a:schemeClr val="tx2"/>
                </a:solidFill>
                <a:latin typeface="Gulim" panose="020B0600000101010101" pitchFamily="34" charset="-127"/>
                <a:ea typeface="宋体" panose="02010600030101010101" pitchFamily="2" charset="-122"/>
              </a:rPr>
              <a:t>彻底贯彻设备的</a:t>
            </a:r>
            <a:r>
              <a:rPr lang="en-US" altLang="ko-KR" sz="1685" b="1" dirty="0">
                <a:solidFill>
                  <a:schemeClr val="tx2"/>
                </a:solidFill>
                <a:latin typeface="Gulim" panose="020B0600000101010101" pitchFamily="34" charset="-127"/>
                <a:ea typeface="Gulim" panose="020B0600000101010101" pitchFamily="34" charset="-127"/>
              </a:rPr>
              <a:t>5S</a:t>
            </a:r>
            <a:endParaRPr lang="en-US" altLang="ko-KR" sz="1685" b="1" dirty="0">
              <a:solidFill>
                <a:schemeClr val="tx2"/>
              </a:solidFill>
              <a:latin typeface="Gulim" panose="020B0600000101010101" pitchFamily="34" charset="-127"/>
              <a:ea typeface="Gulim" panose="020B0600000101010101" pitchFamily="34" charset="-127"/>
            </a:endParaRPr>
          </a:p>
          <a:p>
            <a:pPr marL="0" lvl="0" indent="0" eaLnBrk="1" latinLnBrk="1" hangingPunct="1">
              <a:lnSpc>
                <a:spcPct val="140000"/>
              </a:lnSpc>
              <a:spcBef>
                <a:spcPct val="0"/>
              </a:spcBef>
              <a:buClrTx/>
              <a:buSzTx/>
              <a:buFontTx/>
              <a:buNone/>
            </a:pPr>
            <a:r>
              <a:rPr lang="en-US" altLang="ko-KR" sz="1685" b="1" dirty="0">
                <a:solidFill>
                  <a:schemeClr val="tx2"/>
                </a:solidFill>
                <a:latin typeface="Gulim" panose="020B0600000101010101" pitchFamily="34" charset="-127"/>
                <a:ea typeface="Gulim" panose="020B0600000101010101" pitchFamily="34" charset="-127"/>
              </a:rPr>
              <a:t>☞ </a:t>
            </a:r>
            <a:r>
              <a:rPr lang="zh-CN" altLang="en-US" sz="1685" b="1" dirty="0">
                <a:solidFill>
                  <a:schemeClr val="tx2"/>
                </a:solidFill>
                <a:latin typeface="Gulim" panose="020B0600000101010101" pitchFamily="34" charset="-127"/>
                <a:ea typeface="宋体" panose="02010600030101010101" pitchFamily="2" charset="-122"/>
              </a:rPr>
              <a:t>消除设备</a:t>
            </a:r>
            <a:r>
              <a:rPr lang="en-US" altLang="ko-KR" sz="1685" b="1" dirty="0">
                <a:solidFill>
                  <a:schemeClr val="tx2"/>
                </a:solidFill>
                <a:latin typeface="Gulim" panose="020B0600000101010101" pitchFamily="34" charset="-127"/>
                <a:ea typeface="Gulim" panose="020B0600000101010101" pitchFamily="34" charset="-127"/>
              </a:rPr>
              <a:t>6</a:t>
            </a:r>
            <a:r>
              <a:rPr lang="zh-CN" altLang="en-US" sz="1685" b="1" dirty="0">
                <a:solidFill>
                  <a:schemeClr val="tx2"/>
                </a:solidFill>
                <a:latin typeface="Gulim" panose="020B0600000101010101" pitchFamily="34" charset="-127"/>
                <a:ea typeface="宋体" panose="02010600030101010101" pitchFamily="2" charset="-122"/>
              </a:rPr>
              <a:t>大</a:t>
            </a:r>
            <a:r>
              <a:rPr lang="ko-KR" altLang="en-US" sz="1685" b="1" dirty="0">
                <a:solidFill>
                  <a:schemeClr val="tx2"/>
                </a:solidFill>
                <a:latin typeface="Gulim" panose="020B0600000101010101" pitchFamily="34" charset="-127"/>
                <a:ea typeface="Gulim" panose="020B0600000101010101" pitchFamily="34" charset="-127"/>
              </a:rPr>
              <a:t> </a:t>
            </a:r>
            <a:r>
              <a:rPr lang="en-US" altLang="ko-KR" sz="1685" b="1" dirty="0">
                <a:solidFill>
                  <a:schemeClr val="tx2"/>
                </a:solidFill>
                <a:latin typeface="Gulim" panose="020B0600000101010101" pitchFamily="34" charset="-127"/>
                <a:ea typeface="Gulim" panose="020B0600000101010101" pitchFamily="34" charset="-127"/>
              </a:rPr>
              <a:t>Loss </a:t>
            </a:r>
            <a:endParaRPr lang="en-US" altLang="ko-KR" sz="1685" b="1" dirty="0">
              <a:solidFill>
                <a:schemeClr val="tx2"/>
              </a:solidFill>
              <a:latin typeface="Gulim" panose="020B0600000101010101" pitchFamily="34" charset="-127"/>
              <a:ea typeface="Gulim" panose="020B0600000101010101" pitchFamily="34" charset="-127"/>
            </a:endParaRPr>
          </a:p>
        </p:txBody>
      </p:sp>
      <p:sp>
        <p:nvSpPr>
          <p:cNvPr id="438284" name="Text Box 12"/>
          <p:cNvSpPr txBox="1">
            <a:spLocks noChangeArrowheads="1"/>
          </p:cNvSpPr>
          <p:nvPr/>
        </p:nvSpPr>
        <p:spPr bwMode="auto">
          <a:xfrm>
            <a:off x="5427242" y="3212127"/>
            <a:ext cx="2546496" cy="981710"/>
          </a:xfrm>
          <a:prstGeom prst="rect">
            <a:avLst/>
          </a:prstGeom>
          <a:solidFill>
            <a:srgbClr val="E0DAFE"/>
          </a:solidFill>
          <a:ln w="9525">
            <a:noFill/>
            <a:miter lim="800000"/>
          </a:ln>
          <a:effectLst>
            <a:prstShdw prst="shdw17" dist="17961" dir="2700000">
              <a:srgbClr val="E0DAFE">
                <a:gamma/>
                <a:shade val="60000"/>
                <a:invGamma/>
              </a:srgbClr>
            </a:prstShdw>
          </a:effectLst>
        </p:spPr>
        <p:txBody>
          <a:bodyPr tIns="75933" bIns="75933">
            <a:spAutoFit/>
          </a:bodyPr>
          <a:lstStyle/>
          <a:p>
            <a:pPr marR="0" defTabSz="914400" eaLnBrk="1" latinLnBrk="1" hangingPunct="1">
              <a:lnSpc>
                <a:spcPct val="16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熟练掌握设备保全功</a:t>
            </a:r>
            <a:endPar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endParaRPr>
          </a:p>
          <a:p>
            <a:pPr marR="0" defTabSz="914400" eaLnBrk="1" latinLnBrk="1" hangingPunct="1">
              <a:lnSpc>
                <a:spcPct val="160000"/>
              </a:lnSpc>
              <a:buClrTx/>
              <a:buSzTx/>
              <a:buFontTx/>
              <a:defRPr/>
            </a:pP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    能和技术。</a:t>
            </a:r>
            <a:endPar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endParaRPr>
          </a:p>
        </p:txBody>
      </p:sp>
      <p:sp>
        <p:nvSpPr>
          <p:cNvPr id="223245" name="Text Box 13"/>
          <p:cNvSpPr txBox="1"/>
          <p:nvPr/>
        </p:nvSpPr>
        <p:spPr>
          <a:xfrm>
            <a:off x="7973738" y="3212127"/>
            <a:ext cx="3222882" cy="981710"/>
          </a:xfrm>
          <a:prstGeom prst="rect">
            <a:avLst/>
          </a:prstGeom>
          <a:solidFill>
            <a:srgbClr val="F8F3FF"/>
          </a:solidFill>
          <a:ln w="9525">
            <a:noFill/>
          </a:ln>
          <a:effectLst>
            <a:prstShdw prst="shdw17" dist="17961" dir="2699999">
              <a:srgbClr val="959299"/>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60000"/>
              </a:lnSpc>
              <a:spcBef>
                <a:spcPct val="0"/>
              </a:spcBef>
              <a:buClrTx/>
              <a:buSzTx/>
              <a:buFontTx/>
              <a:buNone/>
            </a:pPr>
            <a:r>
              <a:rPr lang="ko-KR" altLang="en-US" sz="1685" b="1" dirty="0">
                <a:solidFill>
                  <a:schemeClr val="tx2"/>
                </a:solidFill>
                <a:latin typeface="Gulim" panose="020B0600000101010101" pitchFamily="34" charset="-127"/>
                <a:ea typeface="Gulim" panose="020B0600000101010101" pitchFamily="34" charset="-127"/>
              </a:rPr>
              <a:t>☞ </a:t>
            </a:r>
            <a:r>
              <a:rPr lang="zh-CN" altLang="en-US" sz="1685" b="1" dirty="0">
                <a:solidFill>
                  <a:schemeClr val="tx2"/>
                </a:solidFill>
                <a:latin typeface="Gulim" panose="020B0600000101010101" pitchFamily="34" charset="-127"/>
                <a:ea typeface="宋体" panose="02010600030101010101" pitchFamily="2" charset="-122"/>
              </a:rPr>
              <a:t>无上岗证运行设备</a:t>
            </a:r>
            <a:r>
              <a:rPr lang="en-US" altLang="ko-KR" sz="1685" b="1" dirty="0">
                <a:solidFill>
                  <a:schemeClr val="tx2"/>
                </a:solidFill>
                <a:latin typeface="Gulim" panose="020B0600000101010101" pitchFamily="34" charset="-127"/>
                <a:ea typeface="Gulim" panose="020B0600000101010101" pitchFamily="34" charset="-127"/>
              </a:rPr>
              <a:t>(x)</a:t>
            </a:r>
            <a:endParaRPr lang="en-US" altLang="ko-KR" sz="1685" b="1" dirty="0">
              <a:solidFill>
                <a:schemeClr val="tx2"/>
              </a:solidFill>
              <a:latin typeface="Gulim" panose="020B0600000101010101" pitchFamily="34" charset="-127"/>
              <a:ea typeface="Gulim" panose="020B0600000101010101" pitchFamily="34" charset="-127"/>
            </a:endParaRPr>
          </a:p>
          <a:p>
            <a:pPr marL="0" lvl="0" indent="0" eaLnBrk="1" latinLnBrk="1" hangingPunct="1">
              <a:lnSpc>
                <a:spcPct val="160000"/>
              </a:lnSpc>
              <a:spcBef>
                <a:spcPct val="0"/>
              </a:spcBef>
              <a:buClrTx/>
              <a:buSzTx/>
              <a:buFontTx/>
              <a:buNone/>
            </a:pPr>
            <a:r>
              <a:rPr lang="en-US" altLang="ko-KR" sz="1685" b="1" dirty="0">
                <a:solidFill>
                  <a:schemeClr val="tx2"/>
                </a:solidFill>
                <a:latin typeface="Gulim" panose="020B0600000101010101" pitchFamily="34" charset="-127"/>
                <a:ea typeface="Gulim" panose="020B0600000101010101" pitchFamily="34" charset="-127"/>
              </a:rPr>
              <a:t>☞ </a:t>
            </a:r>
            <a:r>
              <a:rPr lang="zh-CN" altLang="en-US" sz="1685" b="1" dirty="0">
                <a:solidFill>
                  <a:schemeClr val="tx2"/>
                </a:solidFill>
                <a:latin typeface="Gulim" panose="020B0600000101010101" pitchFamily="34" charset="-127"/>
                <a:ea typeface="宋体" panose="02010600030101010101" pitchFamily="2" charset="-122"/>
              </a:rPr>
              <a:t>培养熟练操作设备的人才</a:t>
            </a:r>
            <a:r>
              <a:rPr lang="en-US" altLang="ko-KR" sz="1685" b="1" dirty="0">
                <a:solidFill>
                  <a:schemeClr val="tx2"/>
                </a:solidFill>
                <a:latin typeface="Gulim" panose="020B0600000101010101" pitchFamily="34" charset="-127"/>
                <a:ea typeface="Gulim" panose="020B0600000101010101" pitchFamily="34" charset="-127"/>
              </a:rPr>
              <a:t>(○)</a:t>
            </a:r>
            <a:endParaRPr lang="en-US" altLang="ko-KR" sz="1685" b="1" dirty="0">
              <a:solidFill>
                <a:schemeClr val="tx2"/>
              </a:solidFill>
              <a:latin typeface="Gulim" panose="020B0600000101010101" pitchFamily="34" charset="-127"/>
              <a:ea typeface="Gulim" panose="020B0600000101010101" pitchFamily="34" charset="-127"/>
            </a:endParaRPr>
          </a:p>
        </p:txBody>
      </p:sp>
      <p:sp>
        <p:nvSpPr>
          <p:cNvPr id="438286" name="Text Box 14"/>
          <p:cNvSpPr txBox="1">
            <a:spLocks noChangeArrowheads="1"/>
          </p:cNvSpPr>
          <p:nvPr/>
        </p:nvSpPr>
        <p:spPr bwMode="auto">
          <a:xfrm>
            <a:off x="5427242" y="1916277"/>
            <a:ext cx="2546496" cy="1087120"/>
          </a:xfrm>
          <a:prstGeom prst="rect">
            <a:avLst/>
          </a:prstGeom>
          <a:solidFill>
            <a:srgbClr val="E0DAFE"/>
          </a:solidFill>
          <a:ln w="9525">
            <a:noFill/>
            <a:miter lim="800000"/>
          </a:ln>
          <a:effectLst>
            <a:prstShdw prst="shdw17" dist="17961" dir="2700000">
              <a:srgbClr val="E0DAFE">
                <a:gamma/>
                <a:shade val="60000"/>
                <a:invGamma/>
              </a:srgbClr>
            </a:prstShdw>
          </a:effectLst>
        </p:spPr>
        <p:txBody>
          <a:bodyPr tIns="75933" bIns="75933">
            <a:spAutoFit/>
          </a:bodyPr>
          <a:lstStyle/>
          <a:p>
            <a:pPr marR="0" defTabSz="914400" eaLnBrk="1" latinLnBrk="1" hangingPunct="1">
              <a:lnSpc>
                <a:spcPct val="18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转换全员对设备管理</a:t>
            </a:r>
            <a:endPar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endParaRPr>
          </a:p>
          <a:p>
            <a:pPr marR="0" defTabSz="914400" eaLnBrk="1" latinLnBrk="1" hangingPunct="1">
              <a:lnSpc>
                <a:spcPct val="180000"/>
              </a:lnSpc>
              <a:buClrTx/>
              <a:buSzTx/>
              <a:buFontTx/>
              <a:defRPr/>
            </a:pPr>
            <a:r>
              <a:rPr kumimoji="0" lang="zh-CN" altLang="en-US" sz="1685" b="1" kern="1200" cap="none" spc="0" normalizeH="0" baseline="0" noProof="0">
                <a:effectLst>
                  <a:outerShdw blurRad="38100" dist="38100" dir="2700000" algn="tl">
                    <a:srgbClr val="FFFFFF"/>
                  </a:outerShdw>
                </a:effectLst>
                <a:latin typeface="Gulim" panose="020B0600000101010101" pitchFamily="34" charset="-127"/>
                <a:ea typeface="宋体" panose="02010600030101010101" pitchFamily="2" charset="-122"/>
                <a:cs typeface="+mn-cs"/>
              </a:rPr>
              <a:t>    的思考方式。</a:t>
            </a:r>
            <a:endParaRPr kumimoji="0" lang="ko-KR" altLang="en-US" sz="1685" b="1" kern="1200" cap="none" spc="0" normalizeH="0" baseline="0" noProof="0">
              <a:effectLst>
                <a:outerShdw blurRad="38100" dist="38100" dir="2700000" algn="tl">
                  <a:srgbClr val="FFFFFF"/>
                </a:outerShdw>
              </a:effectLst>
              <a:latin typeface="Gulim" panose="020B0600000101010101" pitchFamily="34" charset="-127"/>
              <a:ea typeface="Gulim" panose="020B0600000101010101" pitchFamily="34" charset="-127"/>
              <a:cs typeface="+mn-cs"/>
            </a:endParaRPr>
          </a:p>
        </p:txBody>
      </p:sp>
      <p:sp>
        <p:nvSpPr>
          <p:cNvPr id="223247" name="Text Box 15"/>
          <p:cNvSpPr txBox="1"/>
          <p:nvPr/>
        </p:nvSpPr>
        <p:spPr>
          <a:xfrm>
            <a:off x="7973738" y="1916277"/>
            <a:ext cx="3222882" cy="1085850"/>
          </a:xfrm>
          <a:prstGeom prst="rect">
            <a:avLst/>
          </a:prstGeom>
          <a:solidFill>
            <a:srgbClr val="F8F3FF"/>
          </a:solidFill>
          <a:ln w="9525">
            <a:noFill/>
          </a:ln>
          <a:effectLst>
            <a:prstShdw prst="shdw17" dist="17961" dir="2699999">
              <a:srgbClr val="959299"/>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20000"/>
              </a:lnSpc>
              <a:spcBef>
                <a:spcPct val="0"/>
              </a:spcBef>
              <a:buClrTx/>
              <a:buSzTx/>
              <a:buFontTx/>
              <a:buNone/>
            </a:pPr>
            <a:r>
              <a:rPr lang="ko-KR" altLang="en-US" sz="1685" b="1" dirty="0">
                <a:solidFill>
                  <a:schemeClr val="tx2"/>
                </a:solidFill>
                <a:latin typeface="Gulim" panose="020B0600000101010101" pitchFamily="34" charset="-127"/>
                <a:ea typeface="Gulim" panose="020B0600000101010101" pitchFamily="34" charset="-127"/>
              </a:rPr>
              <a:t>☞ </a:t>
            </a:r>
            <a:r>
              <a:rPr lang="zh-CN" altLang="en-US" sz="1685" b="1" dirty="0">
                <a:solidFill>
                  <a:schemeClr val="tx2"/>
                </a:solidFill>
                <a:latin typeface="Gulim" panose="020B0600000101010101" pitchFamily="34" charset="-127"/>
                <a:ea typeface="宋体" panose="02010600030101010101" pitchFamily="2" charset="-122"/>
              </a:rPr>
              <a:t>我是生产的人</a:t>
            </a:r>
            <a:endParaRPr lang="ko-KR" altLang="en-US" sz="1685" b="1" dirty="0">
              <a:solidFill>
                <a:schemeClr val="tx2"/>
              </a:solidFill>
              <a:latin typeface="Gulim" panose="020B0600000101010101" pitchFamily="34" charset="-127"/>
              <a:ea typeface="Gulim" panose="020B0600000101010101" pitchFamily="34" charset="-127"/>
            </a:endParaRPr>
          </a:p>
          <a:p>
            <a:pPr marL="0" lvl="0" indent="0" eaLnBrk="1" latinLnBrk="1" hangingPunct="1">
              <a:lnSpc>
                <a:spcPct val="120000"/>
              </a:lnSpc>
              <a:spcBef>
                <a:spcPct val="0"/>
              </a:spcBef>
              <a:buClrTx/>
              <a:buSzTx/>
              <a:buFontTx/>
              <a:buNone/>
            </a:pPr>
            <a:r>
              <a:rPr lang="ko-KR" altLang="en-US" sz="1685" b="1" dirty="0">
                <a:solidFill>
                  <a:schemeClr val="tx2"/>
                </a:solidFill>
                <a:latin typeface="Gulim" panose="020B0600000101010101" pitchFamily="34" charset="-127"/>
                <a:ea typeface="Gulim" panose="020B0600000101010101" pitchFamily="34" charset="-127"/>
              </a:rPr>
              <a:t>    </a:t>
            </a:r>
            <a:r>
              <a:rPr lang="zh-CN" altLang="en-US" sz="1685" b="1" dirty="0">
                <a:solidFill>
                  <a:schemeClr val="tx2"/>
                </a:solidFill>
                <a:latin typeface="Gulim" panose="020B0600000101010101" pitchFamily="34" charset="-127"/>
                <a:ea typeface="宋体" panose="02010600030101010101" pitchFamily="2" charset="-122"/>
              </a:rPr>
              <a:t>你是修理的人</a:t>
            </a:r>
            <a:r>
              <a:rPr lang="en-US" altLang="ko-KR" sz="1685" b="1" dirty="0">
                <a:solidFill>
                  <a:schemeClr val="tx2"/>
                </a:solidFill>
                <a:latin typeface="Gulim" panose="020B0600000101010101" pitchFamily="34" charset="-127"/>
                <a:ea typeface="Gulim" panose="020B0600000101010101" pitchFamily="34" charset="-127"/>
              </a:rPr>
              <a:t>(x)</a:t>
            </a:r>
            <a:endParaRPr lang="en-US" altLang="ko-KR" sz="1685" b="1" dirty="0">
              <a:solidFill>
                <a:schemeClr val="tx2"/>
              </a:solidFill>
              <a:latin typeface="Gulim" panose="020B0600000101010101" pitchFamily="34" charset="-127"/>
              <a:ea typeface="Gulim" panose="020B0600000101010101" pitchFamily="34" charset="-127"/>
            </a:endParaRPr>
          </a:p>
          <a:p>
            <a:pPr marL="0" lvl="0" indent="0" eaLnBrk="1" latinLnBrk="1" hangingPunct="1">
              <a:lnSpc>
                <a:spcPct val="120000"/>
              </a:lnSpc>
              <a:spcBef>
                <a:spcPct val="0"/>
              </a:spcBef>
              <a:buClrTx/>
              <a:buSzTx/>
              <a:buFontTx/>
              <a:buNone/>
            </a:pPr>
            <a:r>
              <a:rPr lang="en-US" altLang="ko-KR" sz="1685" b="1" dirty="0">
                <a:solidFill>
                  <a:schemeClr val="tx2"/>
                </a:solidFill>
                <a:latin typeface="Gulim" panose="020B0600000101010101" pitchFamily="34" charset="-127"/>
                <a:ea typeface="Gulim" panose="020B0600000101010101" pitchFamily="34" charset="-127"/>
              </a:rPr>
              <a:t>☞ </a:t>
            </a:r>
            <a:r>
              <a:rPr lang="zh-CN" altLang="en-US" sz="1685" b="1" dirty="0">
                <a:solidFill>
                  <a:schemeClr val="tx2"/>
                </a:solidFill>
                <a:latin typeface="Gulim" panose="020B0600000101010101" pitchFamily="34" charset="-127"/>
                <a:ea typeface="宋体" panose="02010600030101010101" pitchFamily="2" charset="-122"/>
              </a:rPr>
              <a:t>我的设备由我来修</a:t>
            </a:r>
            <a:r>
              <a:rPr lang="en-US" altLang="ko-KR" sz="1685" b="1" dirty="0">
                <a:solidFill>
                  <a:schemeClr val="tx2"/>
                </a:solidFill>
                <a:latin typeface="Gulim" panose="020B0600000101010101" pitchFamily="34" charset="-127"/>
                <a:ea typeface="Gulim" panose="020B0600000101010101" pitchFamily="34" charset="-127"/>
              </a:rPr>
              <a:t>(○)</a:t>
            </a:r>
            <a:endParaRPr lang="en-US" altLang="ko-KR" sz="1685" b="1" dirty="0">
              <a:solidFill>
                <a:schemeClr val="tx2"/>
              </a:solidFill>
              <a:latin typeface="Gulim" panose="020B0600000101010101" pitchFamily="34" charset="-127"/>
              <a:ea typeface="Gulim" panose="020B0600000101010101"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Rectangle 3"/>
          <p:cNvSpPr/>
          <p:nvPr/>
        </p:nvSpPr>
        <p:spPr>
          <a:xfrm>
            <a:off x="2439952" y="1952912"/>
            <a:ext cx="2812697" cy="383540"/>
          </a:xfrm>
          <a:prstGeom prst="rect">
            <a:avLst/>
          </a:prstGeom>
          <a:solidFill>
            <a:srgbClr val="E7E7FF"/>
          </a:solidFill>
          <a:ln w="9525">
            <a:noFill/>
          </a:ln>
          <a:effectLst>
            <a:prstShdw prst="shdw17" dist="17961" dir="2699999">
              <a:srgbClr val="8B8B99"/>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5283" name="Rectangle 4"/>
          <p:cNvSpPr/>
          <p:nvPr/>
        </p:nvSpPr>
        <p:spPr>
          <a:xfrm>
            <a:off x="2600678" y="2111198"/>
            <a:ext cx="2571609" cy="569236"/>
          </a:xfrm>
          <a:prstGeom prst="rect">
            <a:avLst/>
          </a:prstGeom>
          <a:solidFill>
            <a:srgbClr val="CCFF99"/>
          </a:solid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latin typeface="GulimChe" panose="020B0609000101010101" pitchFamily="49" charset="-128"/>
                <a:ea typeface="宋体" panose="02010600030101010101" pitchFamily="2" charset="-122"/>
              </a:rPr>
              <a:t>人的体质改善</a:t>
            </a:r>
            <a:endParaRPr lang="ko-KR" altLang="en-US" sz="1685" b="1" dirty="0">
              <a:latin typeface="GulimChe" panose="020B0609000101010101" pitchFamily="49" charset="-128"/>
              <a:ea typeface="GulimChe" panose="020B0609000101010101" pitchFamily="49" charset="-128"/>
            </a:endParaRPr>
          </a:p>
        </p:txBody>
      </p:sp>
      <p:sp>
        <p:nvSpPr>
          <p:cNvPr id="225284" name="Rectangle 5"/>
          <p:cNvSpPr/>
          <p:nvPr/>
        </p:nvSpPr>
        <p:spPr>
          <a:xfrm>
            <a:off x="2600678" y="2914825"/>
            <a:ext cx="2571609" cy="569236"/>
          </a:xfrm>
          <a:prstGeom prst="rect">
            <a:avLst/>
          </a:prstGeom>
          <a:solidFill>
            <a:srgbClr val="FEE8FC"/>
          </a:solidFill>
          <a:ln w="9525">
            <a:noFill/>
          </a:ln>
          <a:effectLst>
            <a:prstShdw prst="shdw17" dist="17961" dir="2699999">
              <a:srgbClr val="988B97"/>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培养适应变化的人才</a:t>
            </a: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225285" name="Rectangle 6"/>
          <p:cNvSpPr/>
          <p:nvPr/>
        </p:nvSpPr>
        <p:spPr>
          <a:xfrm>
            <a:off x="2600678" y="4023162"/>
            <a:ext cx="1285804"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自主保全</a:t>
            </a:r>
            <a:endParaRPr lang="ko-KR" altLang="en-US"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能力</a:t>
            </a:r>
            <a:endParaRPr lang="ko-KR" altLang="en-US" sz="1370" dirty="0">
              <a:latin typeface="Arial" panose="020B0604020202020204" pitchFamily="34" charset="0"/>
              <a:ea typeface="宋体" panose="02010600030101010101" pitchFamily="2" charset="-122"/>
            </a:endParaRPr>
          </a:p>
        </p:txBody>
      </p:sp>
      <p:sp>
        <p:nvSpPr>
          <p:cNvPr id="225286" name="Rectangle 7"/>
          <p:cNvSpPr/>
          <p:nvPr/>
        </p:nvSpPr>
        <p:spPr>
          <a:xfrm>
            <a:off x="2600678" y="3718453"/>
            <a:ext cx="1285804" cy="304709"/>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作业者</a:t>
            </a:r>
            <a:endParaRPr lang="ko-KR" altLang="en-US" sz="1370" dirty="0">
              <a:latin typeface="Arial" panose="020B0604020202020204" pitchFamily="34" charset="0"/>
              <a:ea typeface="宋体" panose="02010600030101010101" pitchFamily="2" charset="-122"/>
            </a:endParaRPr>
          </a:p>
        </p:txBody>
      </p:sp>
      <p:sp>
        <p:nvSpPr>
          <p:cNvPr id="225287" name="Line 8"/>
          <p:cNvSpPr/>
          <p:nvPr/>
        </p:nvSpPr>
        <p:spPr>
          <a:xfrm>
            <a:off x="2600678" y="3718453"/>
            <a:ext cx="1285804" cy="0"/>
          </a:xfrm>
          <a:prstGeom prst="line">
            <a:avLst/>
          </a:prstGeom>
          <a:ln w="12700" cap="sq" cmpd="sng">
            <a:solidFill>
              <a:schemeClr val="tx1"/>
            </a:solidFill>
            <a:prstDash val="solid"/>
            <a:headEnd type="none" w="med" len="med"/>
            <a:tailEnd type="none" w="med" len="med"/>
          </a:ln>
        </p:spPr>
      </p:sp>
      <p:sp>
        <p:nvSpPr>
          <p:cNvPr id="225288" name="Line 9"/>
          <p:cNvSpPr/>
          <p:nvPr/>
        </p:nvSpPr>
        <p:spPr>
          <a:xfrm>
            <a:off x="2600678" y="4023162"/>
            <a:ext cx="1285804" cy="0"/>
          </a:xfrm>
          <a:prstGeom prst="line">
            <a:avLst/>
          </a:prstGeom>
          <a:ln w="12700" cap="flat" cmpd="sng">
            <a:solidFill>
              <a:schemeClr val="tx1"/>
            </a:solidFill>
            <a:prstDash val="solid"/>
            <a:headEnd type="none" w="med" len="med"/>
            <a:tailEnd type="none" w="med" len="med"/>
          </a:ln>
        </p:spPr>
      </p:sp>
      <p:sp>
        <p:nvSpPr>
          <p:cNvPr id="225289" name="Line 10"/>
          <p:cNvSpPr/>
          <p:nvPr/>
        </p:nvSpPr>
        <p:spPr>
          <a:xfrm>
            <a:off x="2600678" y="4808373"/>
            <a:ext cx="1285804" cy="0"/>
          </a:xfrm>
          <a:prstGeom prst="line">
            <a:avLst/>
          </a:prstGeom>
          <a:ln w="12700" cap="sq" cmpd="sng">
            <a:solidFill>
              <a:schemeClr val="tx1"/>
            </a:solidFill>
            <a:prstDash val="solid"/>
            <a:headEnd type="none" w="med" len="med"/>
            <a:tailEnd type="none" w="med" len="med"/>
          </a:ln>
        </p:spPr>
      </p:sp>
      <p:sp>
        <p:nvSpPr>
          <p:cNvPr id="225290" name="Line 11"/>
          <p:cNvSpPr/>
          <p:nvPr/>
        </p:nvSpPr>
        <p:spPr>
          <a:xfrm>
            <a:off x="2600678" y="3718453"/>
            <a:ext cx="0" cy="1089920"/>
          </a:xfrm>
          <a:prstGeom prst="line">
            <a:avLst/>
          </a:prstGeom>
          <a:ln w="12700" cap="sq" cmpd="sng">
            <a:solidFill>
              <a:schemeClr val="tx1"/>
            </a:solidFill>
            <a:prstDash val="solid"/>
            <a:headEnd type="none" w="med" len="med"/>
            <a:tailEnd type="none" w="med" len="med"/>
          </a:ln>
        </p:spPr>
      </p:sp>
      <p:sp>
        <p:nvSpPr>
          <p:cNvPr id="225291" name="Line 12"/>
          <p:cNvSpPr/>
          <p:nvPr/>
        </p:nvSpPr>
        <p:spPr>
          <a:xfrm>
            <a:off x="3886482" y="3718453"/>
            <a:ext cx="0" cy="1089920"/>
          </a:xfrm>
          <a:prstGeom prst="line">
            <a:avLst/>
          </a:prstGeom>
          <a:ln w="12700" cap="sq" cmpd="sng">
            <a:solidFill>
              <a:schemeClr val="tx1"/>
            </a:solidFill>
            <a:prstDash val="solid"/>
            <a:headEnd type="none" w="med" len="med"/>
            <a:tailEnd type="none" w="med" len="med"/>
          </a:ln>
        </p:spPr>
      </p:sp>
      <p:sp>
        <p:nvSpPr>
          <p:cNvPr id="225292" name="Rectangle 13"/>
          <p:cNvSpPr/>
          <p:nvPr/>
        </p:nvSpPr>
        <p:spPr>
          <a:xfrm>
            <a:off x="3966845" y="4023162"/>
            <a:ext cx="1205442"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设置自动化设备</a:t>
            </a:r>
            <a:r>
              <a:rPr lang="en-US" altLang="ko-KR" sz="1370" dirty="0">
                <a:latin typeface="Arial" panose="020B0604020202020204" pitchFamily="34" charset="0"/>
                <a:ea typeface="宋体" panose="02010600030101010101" pitchFamily="2" charset="-122"/>
              </a:rPr>
              <a:t>/</a:t>
            </a:r>
            <a:endParaRPr lang="en-US" altLang="ko-KR"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保全能力</a:t>
            </a:r>
            <a:endParaRPr lang="ko-KR" altLang="en-US" sz="1370" dirty="0">
              <a:latin typeface="Arial" panose="020B0604020202020204" pitchFamily="34" charset="0"/>
              <a:ea typeface="宋体" panose="02010600030101010101" pitchFamily="2" charset="-122"/>
            </a:endParaRPr>
          </a:p>
        </p:txBody>
      </p:sp>
      <p:sp>
        <p:nvSpPr>
          <p:cNvPr id="225293" name="Rectangle 14"/>
          <p:cNvSpPr/>
          <p:nvPr/>
        </p:nvSpPr>
        <p:spPr>
          <a:xfrm>
            <a:off x="3966845" y="3718453"/>
            <a:ext cx="1205442" cy="304709"/>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保全要员</a:t>
            </a:r>
            <a:endParaRPr lang="ko-KR" altLang="en-US" sz="1370" dirty="0">
              <a:latin typeface="Arial" panose="020B0604020202020204" pitchFamily="34" charset="0"/>
              <a:ea typeface="宋体" panose="02010600030101010101" pitchFamily="2" charset="-122"/>
            </a:endParaRPr>
          </a:p>
        </p:txBody>
      </p:sp>
      <p:sp>
        <p:nvSpPr>
          <p:cNvPr id="225294" name="Line 15"/>
          <p:cNvSpPr/>
          <p:nvPr/>
        </p:nvSpPr>
        <p:spPr>
          <a:xfrm>
            <a:off x="3966845" y="3718453"/>
            <a:ext cx="1205442" cy="0"/>
          </a:xfrm>
          <a:prstGeom prst="line">
            <a:avLst/>
          </a:prstGeom>
          <a:ln w="12700" cap="sq" cmpd="sng">
            <a:solidFill>
              <a:schemeClr val="tx1"/>
            </a:solidFill>
            <a:prstDash val="solid"/>
            <a:headEnd type="none" w="med" len="med"/>
            <a:tailEnd type="none" w="med" len="med"/>
          </a:ln>
        </p:spPr>
      </p:sp>
      <p:sp>
        <p:nvSpPr>
          <p:cNvPr id="225295" name="Line 16"/>
          <p:cNvSpPr/>
          <p:nvPr/>
        </p:nvSpPr>
        <p:spPr>
          <a:xfrm>
            <a:off x="3966845" y="4023162"/>
            <a:ext cx="1205442" cy="0"/>
          </a:xfrm>
          <a:prstGeom prst="line">
            <a:avLst/>
          </a:prstGeom>
          <a:ln w="12700" cap="flat" cmpd="sng">
            <a:solidFill>
              <a:schemeClr val="tx1"/>
            </a:solidFill>
            <a:prstDash val="solid"/>
            <a:headEnd type="none" w="med" len="med"/>
            <a:tailEnd type="none" w="med" len="med"/>
          </a:ln>
        </p:spPr>
      </p:sp>
      <p:sp>
        <p:nvSpPr>
          <p:cNvPr id="225296" name="Line 17"/>
          <p:cNvSpPr/>
          <p:nvPr/>
        </p:nvSpPr>
        <p:spPr>
          <a:xfrm>
            <a:off x="3966845" y="4808373"/>
            <a:ext cx="1205442" cy="0"/>
          </a:xfrm>
          <a:prstGeom prst="line">
            <a:avLst/>
          </a:prstGeom>
          <a:ln w="12700" cap="sq" cmpd="sng">
            <a:solidFill>
              <a:schemeClr val="tx1"/>
            </a:solidFill>
            <a:prstDash val="solid"/>
            <a:headEnd type="none" w="med" len="med"/>
            <a:tailEnd type="none" w="med" len="med"/>
          </a:ln>
        </p:spPr>
      </p:sp>
      <p:sp>
        <p:nvSpPr>
          <p:cNvPr id="225297" name="Line 18"/>
          <p:cNvSpPr/>
          <p:nvPr/>
        </p:nvSpPr>
        <p:spPr>
          <a:xfrm>
            <a:off x="3966845" y="3718453"/>
            <a:ext cx="0" cy="1089920"/>
          </a:xfrm>
          <a:prstGeom prst="line">
            <a:avLst/>
          </a:prstGeom>
          <a:ln w="12700" cap="sq" cmpd="sng">
            <a:solidFill>
              <a:schemeClr val="tx1"/>
            </a:solidFill>
            <a:prstDash val="solid"/>
            <a:headEnd type="none" w="med" len="med"/>
            <a:tailEnd type="none" w="med" len="med"/>
          </a:ln>
        </p:spPr>
      </p:sp>
      <p:sp>
        <p:nvSpPr>
          <p:cNvPr id="225298" name="Line 19"/>
          <p:cNvSpPr/>
          <p:nvPr/>
        </p:nvSpPr>
        <p:spPr>
          <a:xfrm>
            <a:off x="5172287" y="3718453"/>
            <a:ext cx="0" cy="1089920"/>
          </a:xfrm>
          <a:prstGeom prst="line">
            <a:avLst/>
          </a:prstGeom>
          <a:ln w="12700" cap="sq" cmpd="sng">
            <a:solidFill>
              <a:schemeClr val="tx1"/>
            </a:solidFill>
            <a:prstDash val="solid"/>
            <a:headEnd type="none" w="med" len="med"/>
            <a:tailEnd type="none" w="med" len="med"/>
          </a:ln>
        </p:spPr>
      </p:sp>
      <p:graphicFrame>
        <p:nvGraphicFramePr>
          <p:cNvPr id="439316" name="Group 20"/>
          <p:cNvGraphicFramePr>
            <a:graphicFrameLocks noGrp="1"/>
          </p:cNvGraphicFramePr>
          <p:nvPr/>
        </p:nvGraphicFramePr>
        <p:xfrm>
          <a:off x="2520315" y="5245346"/>
          <a:ext cx="2651760" cy="1089660"/>
        </p:xfrm>
        <a:graphic>
          <a:graphicData uri="http://schemas.openxmlformats.org/drawingml/2006/table">
            <a:tbl>
              <a:tblPr/>
              <a:tblGrid>
                <a:gridCol w="2651760"/>
              </a:tblGrid>
              <a:tr h="31686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管理者</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82" marB="481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r h="77279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解决问题的能力</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指导能力</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82" marB="481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bl>
          </a:graphicData>
        </a:graphic>
      </p:graphicFrame>
      <p:sp>
        <p:nvSpPr>
          <p:cNvPr id="225307" name="Rectangle 28"/>
          <p:cNvSpPr/>
          <p:nvPr/>
        </p:nvSpPr>
        <p:spPr>
          <a:xfrm>
            <a:off x="5493738" y="1952912"/>
            <a:ext cx="2732334" cy="383540"/>
          </a:xfrm>
          <a:prstGeom prst="rect">
            <a:avLst/>
          </a:prstGeom>
          <a:solidFill>
            <a:srgbClr val="E7E7FF"/>
          </a:solidFill>
          <a:ln w="9525">
            <a:noFill/>
          </a:ln>
          <a:effectLst>
            <a:prstShdw prst="shdw17" dist="17961" dir="2699999">
              <a:srgbClr val="8B8B99"/>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5308" name="Rectangle 29"/>
          <p:cNvSpPr/>
          <p:nvPr/>
        </p:nvSpPr>
        <p:spPr>
          <a:xfrm>
            <a:off x="5654463" y="2111198"/>
            <a:ext cx="2410883" cy="569236"/>
          </a:xfrm>
          <a:prstGeom prst="rect">
            <a:avLst/>
          </a:prstGeom>
          <a:solidFill>
            <a:srgbClr val="CCFF99"/>
          </a:solid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latin typeface="GulimChe" panose="020B0609000101010101" pitchFamily="49" charset="-128"/>
                <a:ea typeface="宋体" panose="02010600030101010101" pitchFamily="2" charset="-122"/>
              </a:rPr>
              <a:t>设备的体质改善</a:t>
            </a:r>
            <a:endParaRPr lang="ko-KR" altLang="en-US" sz="1685" b="1" dirty="0">
              <a:latin typeface="GulimChe" panose="020B0609000101010101" pitchFamily="49" charset="-128"/>
              <a:ea typeface="GulimChe" panose="020B0609000101010101" pitchFamily="49" charset="-128"/>
            </a:endParaRPr>
          </a:p>
        </p:txBody>
      </p:sp>
      <p:sp>
        <p:nvSpPr>
          <p:cNvPr id="225309" name="Rectangle 30"/>
          <p:cNvSpPr/>
          <p:nvPr/>
        </p:nvSpPr>
        <p:spPr>
          <a:xfrm>
            <a:off x="5654463" y="2914825"/>
            <a:ext cx="2410883" cy="569236"/>
          </a:xfrm>
          <a:prstGeom prst="rect">
            <a:avLst/>
          </a:prstGeom>
          <a:solidFill>
            <a:srgbClr val="FEE8FC"/>
          </a:solidFill>
          <a:ln w="9525">
            <a:noFill/>
          </a:ln>
          <a:effectLst>
            <a:prstShdw prst="shdw17" dist="17961" dir="2699999">
              <a:srgbClr val="988B97"/>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发挥设备的极限能力</a:t>
            </a: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225310" name="Rectangle 31"/>
          <p:cNvSpPr/>
          <p:nvPr/>
        </p:nvSpPr>
        <p:spPr>
          <a:xfrm>
            <a:off x="5654463" y="4023162"/>
            <a:ext cx="1125079"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综合性</a:t>
            </a:r>
            <a:endParaRPr lang="zh-CN" altLang="en-US"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效率化</a:t>
            </a:r>
            <a:endParaRPr lang="ko-KR" altLang="en-US" sz="1370" dirty="0">
              <a:latin typeface="Arial" panose="020B0604020202020204" pitchFamily="34" charset="0"/>
              <a:ea typeface="宋体" panose="02010600030101010101" pitchFamily="2" charset="-122"/>
            </a:endParaRPr>
          </a:p>
        </p:txBody>
      </p:sp>
      <p:sp>
        <p:nvSpPr>
          <p:cNvPr id="225311" name="Rectangle 32"/>
          <p:cNvSpPr/>
          <p:nvPr/>
        </p:nvSpPr>
        <p:spPr>
          <a:xfrm>
            <a:off x="5654463" y="3718453"/>
            <a:ext cx="1125079" cy="304709"/>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现有设备</a:t>
            </a:r>
            <a:endParaRPr lang="ko-KR" altLang="en-US" sz="1370" dirty="0">
              <a:latin typeface="Arial" panose="020B0604020202020204" pitchFamily="34" charset="0"/>
              <a:ea typeface="宋体" panose="02010600030101010101" pitchFamily="2" charset="-122"/>
            </a:endParaRPr>
          </a:p>
        </p:txBody>
      </p:sp>
      <p:sp>
        <p:nvSpPr>
          <p:cNvPr id="225312" name="Line 33"/>
          <p:cNvSpPr/>
          <p:nvPr/>
        </p:nvSpPr>
        <p:spPr>
          <a:xfrm>
            <a:off x="5654463" y="3718453"/>
            <a:ext cx="1125079" cy="0"/>
          </a:xfrm>
          <a:prstGeom prst="line">
            <a:avLst/>
          </a:prstGeom>
          <a:ln w="12700" cap="sq" cmpd="sng">
            <a:solidFill>
              <a:schemeClr val="tx1"/>
            </a:solidFill>
            <a:prstDash val="solid"/>
            <a:headEnd type="none" w="med" len="med"/>
            <a:tailEnd type="none" w="med" len="med"/>
          </a:ln>
        </p:spPr>
      </p:sp>
      <p:sp>
        <p:nvSpPr>
          <p:cNvPr id="225313" name="Line 34"/>
          <p:cNvSpPr/>
          <p:nvPr/>
        </p:nvSpPr>
        <p:spPr>
          <a:xfrm>
            <a:off x="5654463" y="4023162"/>
            <a:ext cx="1125079" cy="0"/>
          </a:xfrm>
          <a:prstGeom prst="line">
            <a:avLst/>
          </a:prstGeom>
          <a:ln w="12700" cap="flat" cmpd="sng">
            <a:solidFill>
              <a:schemeClr val="tx1"/>
            </a:solidFill>
            <a:prstDash val="solid"/>
            <a:headEnd type="none" w="med" len="med"/>
            <a:tailEnd type="none" w="med" len="med"/>
          </a:ln>
        </p:spPr>
      </p:sp>
      <p:sp>
        <p:nvSpPr>
          <p:cNvPr id="225314" name="Line 35"/>
          <p:cNvSpPr/>
          <p:nvPr/>
        </p:nvSpPr>
        <p:spPr>
          <a:xfrm>
            <a:off x="5654463" y="4808373"/>
            <a:ext cx="1125079" cy="0"/>
          </a:xfrm>
          <a:prstGeom prst="line">
            <a:avLst/>
          </a:prstGeom>
          <a:ln w="12700" cap="sq" cmpd="sng">
            <a:solidFill>
              <a:schemeClr val="tx1"/>
            </a:solidFill>
            <a:prstDash val="solid"/>
            <a:headEnd type="none" w="med" len="med"/>
            <a:tailEnd type="none" w="med" len="med"/>
          </a:ln>
        </p:spPr>
      </p:sp>
      <p:sp>
        <p:nvSpPr>
          <p:cNvPr id="225315" name="Line 36"/>
          <p:cNvSpPr/>
          <p:nvPr/>
        </p:nvSpPr>
        <p:spPr>
          <a:xfrm>
            <a:off x="5654463" y="3718453"/>
            <a:ext cx="0" cy="1089920"/>
          </a:xfrm>
          <a:prstGeom prst="line">
            <a:avLst/>
          </a:prstGeom>
          <a:ln w="12700" cap="sq" cmpd="sng">
            <a:solidFill>
              <a:schemeClr val="tx1"/>
            </a:solidFill>
            <a:prstDash val="solid"/>
            <a:headEnd type="none" w="med" len="med"/>
            <a:tailEnd type="none" w="med" len="med"/>
          </a:ln>
        </p:spPr>
      </p:sp>
      <p:sp>
        <p:nvSpPr>
          <p:cNvPr id="225316" name="Line 37"/>
          <p:cNvSpPr/>
          <p:nvPr/>
        </p:nvSpPr>
        <p:spPr>
          <a:xfrm>
            <a:off x="6779542" y="3718453"/>
            <a:ext cx="0" cy="1089920"/>
          </a:xfrm>
          <a:prstGeom prst="line">
            <a:avLst/>
          </a:prstGeom>
          <a:ln w="12700" cap="sq" cmpd="sng">
            <a:solidFill>
              <a:schemeClr val="tx1"/>
            </a:solidFill>
            <a:prstDash val="solid"/>
            <a:headEnd type="none" w="med" len="med"/>
            <a:tailEnd type="none" w="med" len="med"/>
          </a:ln>
        </p:spPr>
      </p:sp>
      <p:sp>
        <p:nvSpPr>
          <p:cNvPr id="225317" name="Rectangle 38"/>
          <p:cNvSpPr/>
          <p:nvPr/>
        </p:nvSpPr>
        <p:spPr>
          <a:xfrm>
            <a:off x="7020631" y="4023162"/>
            <a:ext cx="1044716"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buClr>
                <a:schemeClr val="folHlink"/>
              </a:buClr>
              <a:buSzPct val="60000"/>
              <a:buFont typeface="Wingdings" panose="05000000000000000000" pitchFamily="2" charset="2"/>
              <a:buNone/>
            </a:pPr>
            <a:r>
              <a:rPr lang="en-US" altLang="ko-KR" sz="1370" dirty="0">
                <a:latin typeface="Arial" panose="020B0604020202020204" pitchFamily="34" charset="0"/>
                <a:ea typeface="宋体" panose="02010600030101010101" pitchFamily="2" charset="-122"/>
              </a:rPr>
              <a:t>LCC</a:t>
            </a:r>
            <a:r>
              <a:rPr lang="zh-CN" altLang="en-US" sz="1370" dirty="0">
                <a:latin typeface="Arial" panose="020B0604020202020204" pitchFamily="34" charset="0"/>
                <a:ea typeface="宋体" panose="02010600030101010101" pitchFamily="2" charset="-122"/>
              </a:rPr>
              <a:t>设计</a:t>
            </a:r>
            <a:endParaRPr lang="ko-KR" altLang="en-US" sz="1370" dirty="0">
              <a:latin typeface="Arial" panose="020B0604020202020204" pitchFamily="34" charset="0"/>
              <a:ea typeface="宋体" panose="02010600030101010101" pitchFamily="2" charset="-122"/>
            </a:endParaRPr>
          </a:p>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早期稳定化</a:t>
            </a:r>
            <a:endParaRPr lang="ko-KR" altLang="en-US" sz="1370" dirty="0">
              <a:latin typeface="Arial" panose="020B0604020202020204" pitchFamily="34" charset="0"/>
              <a:ea typeface="宋体" panose="02010600030101010101" pitchFamily="2" charset="-122"/>
            </a:endParaRPr>
          </a:p>
        </p:txBody>
      </p:sp>
      <p:sp>
        <p:nvSpPr>
          <p:cNvPr id="225318" name="Rectangle 39"/>
          <p:cNvSpPr/>
          <p:nvPr/>
        </p:nvSpPr>
        <p:spPr>
          <a:xfrm>
            <a:off x="7020631" y="3718453"/>
            <a:ext cx="1044716" cy="304709"/>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buClr>
                <a:schemeClr val="folHlink"/>
              </a:buClr>
              <a:buSzPct val="60000"/>
              <a:buFont typeface="Wingdings" panose="05000000000000000000" pitchFamily="2" charset="2"/>
              <a:buNone/>
            </a:pPr>
            <a:r>
              <a:rPr lang="ko-KR" altLang="en-US" sz="1370" dirty="0">
                <a:latin typeface="Arial" panose="020B0604020202020204" pitchFamily="34" charset="0"/>
                <a:ea typeface="宋体" panose="02010600030101010101" pitchFamily="2" charset="-122"/>
              </a:rPr>
              <a:t>  </a:t>
            </a:r>
            <a:r>
              <a:rPr lang="zh-CN" altLang="en-US" sz="1370" dirty="0">
                <a:latin typeface="Arial" panose="020B0604020202020204" pitchFamily="34" charset="0"/>
                <a:ea typeface="宋体" panose="02010600030101010101" pitchFamily="2" charset="-122"/>
              </a:rPr>
              <a:t>新设备</a:t>
            </a:r>
            <a:endParaRPr lang="ko-KR" altLang="en-US" sz="1370" dirty="0">
              <a:latin typeface="Arial" panose="020B0604020202020204" pitchFamily="34" charset="0"/>
              <a:ea typeface="宋体" panose="02010600030101010101" pitchFamily="2" charset="-122"/>
            </a:endParaRPr>
          </a:p>
        </p:txBody>
      </p:sp>
      <p:sp>
        <p:nvSpPr>
          <p:cNvPr id="225319" name="Line 40"/>
          <p:cNvSpPr/>
          <p:nvPr/>
        </p:nvSpPr>
        <p:spPr>
          <a:xfrm>
            <a:off x="7020631" y="3718453"/>
            <a:ext cx="1044716" cy="0"/>
          </a:xfrm>
          <a:prstGeom prst="line">
            <a:avLst/>
          </a:prstGeom>
          <a:ln w="12700" cap="sq" cmpd="sng">
            <a:solidFill>
              <a:schemeClr val="tx1"/>
            </a:solidFill>
            <a:prstDash val="solid"/>
            <a:headEnd type="none" w="med" len="med"/>
            <a:tailEnd type="none" w="med" len="med"/>
          </a:ln>
        </p:spPr>
      </p:sp>
      <p:sp>
        <p:nvSpPr>
          <p:cNvPr id="225320" name="Line 41"/>
          <p:cNvSpPr/>
          <p:nvPr/>
        </p:nvSpPr>
        <p:spPr>
          <a:xfrm>
            <a:off x="7020631" y="4023162"/>
            <a:ext cx="1044716" cy="0"/>
          </a:xfrm>
          <a:prstGeom prst="line">
            <a:avLst/>
          </a:prstGeom>
          <a:ln w="12700" cap="flat" cmpd="sng">
            <a:solidFill>
              <a:schemeClr val="tx1"/>
            </a:solidFill>
            <a:prstDash val="solid"/>
            <a:headEnd type="none" w="med" len="med"/>
            <a:tailEnd type="none" w="med" len="med"/>
          </a:ln>
        </p:spPr>
      </p:sp>
      <p:sp>
        <p:nvSpPr>
          <p:cNvPr id="225321" name="Line 42"/>
          <p:cNvSpPr/>
          <p:nvPr/>
        </p:nvSpPr>
        <p:spPr>
          <a:xfrm>
            <a:off x="7020631" y="4808373"/>
            <a:ext cx="1044716" cy="0"/>
          </a:xfrm>
          <a:prstGeom prst="line">
            <a:avLst/>
          </a:prstGeom>
          <a:ln w="12700" cap="sq" cmpd="sng">
            <a:solidFill>
              <a:schemeClr val="tx1"/>
            </a:solidFill>
            <a:prstDash val="solid"/>
            <a:headEnd type="none" w="med" len="med"/>
            <a:tailEnd type="none" w="med" len="med"/>
          </a:ln>
        </p:spPr>
      </p:sp>
      <p:sp>
        <p:nvSpPr>
          <p:cNvPr id="225322" name="Line 43"/>
          <p:cNvSpPr/>
          <p:nvPr/>
        </p:nvSpPr>
        <p:spPr>
          <a:xfrm>
            <a:off x="7020631" y="3718453"/>
            <a:ext cx="0" cy="1089920"/>
          </a:xfrm>
          <a:prstGeom prst="line">
            <a:avLst/>
          </a:prstGeom>
          <a:ln w="12700" cap="sq" cmpd="sng">
            <a:solidFill>
              <a:schemeClr val="tx1"/>
            </a:solidFill>
            <a:prstDash val="solid"/>
            <a:headEnd type="none" w="med" len="med"/>
            <a:tailEnd type="none" w="med" len="med"/>
          </a:ln>
        </p:spPr>
      </p:sp>
      <p:sp>
        <p:nvSpPr>
          <p:cNvPr id="225323" name="Line 44"/>
          <p:cNvSpPr/>
          <p:nvPr/>
        </p:nvSpPr>
        <p:spPr>
          <a:xfrm>
            <a:off x="8065347" y="3718453"/>
            <a:ext cx="0" cy="1089920"/>
          </a:xfrm>
          <a:prstGeom prst="line">
            <a:avLst/>
          </a:prstGeom>
          <a:ln w="12700" cap="sq" cmpd="sng">
            <a:solidFill>
              <a:schemeClr val="tx1"/>
            </a:solidFill>
            <a:prstDash val="solid"/>
            <a:headEnd type="none" w="med" len="med"/>
            <a:tailEnd type="none" w="med" len="med"/>
          </a:ln>
        </p:spPr>
      </p:sp>
      <p:graphicFrame>
        <p:nvGraphicFramePr>
          <p:cNvPr id="439341" name="Group 45"/>
          <p:cNvGraphicFramePr>
            <a:graphicFrameLocks noGrp="1"/>
          </p:cNvGraphicFramePr>
          <p:nvPr/>
        </p:nvGraphicFramePr>
        <p:xfrm>
          <a:off x="5574101" y="5245346"/>
          <a:ext cx="2492375" cy="1111250"/>
        </p:xfrm>
        <a:graphic>
          <a:graphicData uri="http://schemas.openxmlformats.org/drawingml/2006/table">
            <a:tbl>
              <a:tblPr/>
              <a:tblGrid>
                <a:gridCol w="2492375"/>
              </a:tblGrid>
              <a:tr h="30543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自动化</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75" marB="481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r h="80581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无人自动化</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简单自动化</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3D</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职业自动化</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75" marB="481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bl>
          </a:graphicData>
        </a:graphic>
      </p:graphicFrame>
      <p:sp>
        <p:nvSpPr>
          <p:cNvPr id="439349" name="Rectangle 53"/>
          <p:cNvSpPr>
            <a:spLocks noChangeArrowheads="1"/>
          </p:cNvSpPr>
          <p:nvPr/>
        </p:nvSpPr>
        <p:spPr bwMode="auto">
          <a:xfrm>
            <a:off x="8467161" y="1952912"/>
            <a:ext cx="2893060" cy="383540"/>
          </a:xfrm>
          <a:prstGeom prst="rect">
            <a:avLst/>
          </a:prstGeom>
          <a:solidFill>
            <a:srgbClr val="E7E7FF"/>
          </a:solidFill>
          <a:ln w="9525">
            <a:solidFill>
              <a:schemeClr val="tx1"/>
            </a:solidFill>
            <a:miter lim="800000"/>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33" name="Rectangle 54"/>
          <p:cNvSpPr/>
          <p:nvPr/>
        </p:nvSpPr>
        <p:spPr>
          <a:xfrm>
            <a:off x="8627886" y="2111198"/>
            <a:ext cx="2571609" cy="569236"/>
          </a:xfrm>
          <a:prstGeom prst="rect">
            <a:avLst/>
          </a:prstGeom>
          <a:solidFill>
            <a:srgbClr val="CCFF99"/>
          </a:solid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latin typeface="GulimChe" panose="020B0609000101010101" pitchFamily="49" charset="-128"/>
                <a:ea typeface="宋体" panose="02010600030101010101" pitchFamily="2" charset="-122"/>
              </a:rPr>
              <a:t>系统的体质改善</a:t>
            </a:r>
            <a:endParaRPr lang="ko-KR" altLang="en-US" sz="1685" b="1" dirty="0">
              <a:latin typeface="GulimChe" panose="020B0609000101010101" pitchFamily="49" charset="-128"/>
              <a:ea typeface="GulimChe" panose="020B0609000101010101" pitchFamily="49" charset="-128"/>
            </a:endParaRPr>
          </a:p>
        </p:txBody>
      </p:sp>
      <p:sp>
        <p:nvSpPr>
          <p:cNvPr id="225334" name="Rectangle 55"/>
          <p:cNvSpPr/>
          <p:nvPr/>
        </p:nvSpPr>
        <p:spPr>
          <a:xfrm>
            <a:off x="8627886" y="2914825"/>
            <a:ext cx="2491246" cy="569236"/>
          </a:xfrm>
          <a:prstGeom prst="rect">
            <a:avLst/>
          </a:prstGeom>
          <a:solidFill>
            <a:srgbClr val="FEE8FC"/>
          </a:solidFill>
          <a:ln w="9525">
            <a:noFill/>
          </a:ln>
          <a:effectLst>
            <a:prstShdw prst="shdw17" dist="17961" dir="2699999">
              <a:srgbClr val="988B97"/>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业务效率的最大化</a:t>
            </a: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225335" name="Rectangle 56"/>
          <p:cNvSpPr/>
          <p:nvPr/>
        </p:nvSpPr>
        <p:spPr>
          <a:xfrm>
            <a:off x="8627886" y="4274296"/>
            <a:ext cx="1285804"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生产性管理</a:t>
            </a:r>
            <a:endParaRPr lang="zh-CN" altLang="en-US"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物流管理</a:t>
            </a:r>
            <a:endParaRPr lang="ko-KR" altLang="en-US" sz="1370" dirty="0">
              <a:latin typeface="Arial" panose="020B0604020202020204" pitchFamily="34" charset="0"/>
              <a:ea typeface="宋体" panose="02010600030101010101" pitchFamily="2" charset="-122"/>
            </a:endParaRPr>
          </a:p>
        </p:txBody>
      </p:sp>
      <p:sp>
        <p:nvSpPr>
          <p:cNvPr id="225336" name="Rectangle 57"/>
          <p:cNvSpPr/>
          <p:nvPr/>
        </p:nvSpPr>
        <p:spPr>
          <a:xfrm>
            <a:off x="8627886" y="3718453"/>
            <a:ext cx="1285804" cy="555843"/>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en-US" altLang="ko-KR" sz="1370" dirty="0">
                <a:latin typeface="Arial" panose="020B0604020202020204" pitchFamily="34" charset="0"/>
                <a:ea typeface="宋体" panose="02010600030101010101" pitchFamily="2" charset="-122"/>
              </a:rPr>
              <a:t>process</a:t>
            </a:r>
            <a:endParaRPr lang="en-US" altLang="ko-KR"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改善</a:t>
            </a:r>
            <a:endParaRPr lang="ko-KR" altLang="en-US" sz="1370" dirty="0">
              <a:latin typeface="Arial" panose="020B0604020202020204" pitchFamily="34" charset="0"/>
              <a:ea typeface="宋体" panose="02010600030101010101" pitchFamily="2" charset="-122"/>
            </a:endParaRPr>
          </a:p>
        </p:txBody>
      </p:sp>
      <p:sp>
        <p:nvSpPr>
          <p:cNvPr id="225337" name="Line 58"/>
          <p:cNvSpPr/>
          <p:nvPr/>
        </p:nvSpPr>
        <p:spPr>
          <a:xfrm>
            <a:off x="8627886" y="3718453"/>
            <a:ext cx="1285804" cy="0"/>
          </a:xfrm>
          <a:prstGeom prst="line">
            <a:avLst/>
          </a:prstGeom>
          <a:ln w="12700" cap="sq" cmpd="sng">
            <a:solidFill>
              <a:schemeClr val="tx1"/>
            </a:solidFill>
            <a:prstDash val="solid"/>
            <a:headEnd type="none" w="med" len="med"/>
            <a:tailEnd type="none" w="med" len="med"/>
          </a:ln>
        </p:spPr>
      </p:sp>
      <p:sp>
        <p:nvSpPr>
          <p:cNvPr id="225338" name="Line 59"/>
          <p:cNvSpPr/>
          <p:nvPr/>
        </p:nvSpPr>
        <p:spPr>
          <a:xfrm>
            <a:off x="8627886" y="4274296"/>
            <a:ext cx="1285804" cy="0"/>
          </a:xfrm>
          <a:prstGeom prst="line">
            <a:avLst/>
          </a:prstGeom>
          <a:ln w="12700" cap="flat" cmpd="sng">
            <a:solidFill>
              <a:schemeClr val="tx1"/>
            </a:solidFill>
            <a:prstDash val="solid"/>
            <a:headEnd type="none" w="med" len="med"/>
            <a:tailEnd type="none" w="med" len="med"/>
          </a:ln>
        </p:spPr>
      </p:sp>
      <p:sp>
        <p:nvSpPr>
          <p:cNvPr id="225339" name="Line 60"/>
          <p:cNvSpPr/>
          <p:nvPr/>
        </p:nvSpPr>
        <p:spPr>
          <a:xfrm>
            <a:off x="8627886" y="5059507"/>
            <a:ext cx="1285804" cy="0"/>
          </a:xfrm>
          <a:prstGeom prst="line">
            <a:avLst/>
          </a:prstGeom>
          <a:ln w="12700" cap="sq" cmpd="sng">
            <a:solidFill>
              <a:schemeClr val="tx1"/>
            </a:solidFill>
            <a:prstDash val="solid"/>
            <a:headEnd type="none" w="med" len="med"/>
            <a:tailEnd type="none" w="med" len="med"/>
          </a:ln>
        </p:spPr>
      </p:sp>
      <p:sp>
        <p:nvSpPr>
          <p:cNvPr id="225340" name="Line 61"/>
          <p:cNvSpPr/>
          <p:nvPr/>
        </p:nvSpPr>
        <p:spPr>
          <a:xfrm>
            <a:off x="8627886" y="3718453"/>
            <a:ext cx="0" cy="1341053"/>
          </a:xfrm>
          <a:prstGeom prst="line">
            <a:avLst/>
          </a:prstGeom>
          <a:ln w="12700" cap="sq" cmpd="sng">
            <a:solidFill>
              <a:schemeClr val="tx1"/>
            </a:solidFill>
            <a:prstDash val="solid"/>
            <a:headEnd type="none" w="med" len="med"/>
            <a:tailEnd type="none" w="med" len="med"/>
          </a:ln>
        </p:spPr>
      </p:sp>
      <p:sp>
        <p:nvSpPr>
          <p:cNvPr id="225341" name="Line 62"/>
          <p:cNvSpPr/>
          <p:nvPr/>
        </p:nvSpPr>
        <p:spPr>
          <a:xfrm>
            <a:off x="9913691" y="3718453"/>
            <a:ext cx="0" cy="1341053"/>
          </a:xfrm>
          <a:prstGeom prst="line">
            <a:avLst/>
          </a:prstGeom>
          <a:ln w="12700" cap="sq" cmpd="sng">
            <a:solidFill>
              <a:schemeClr val="tx1"/>
            </a:solidFill>
            <a:prstDash val="solid"/>
            <a:headEnd type="none" w="med" len="med"/>
            <a:tailEnd type="none" w="med" len="med"/>
          </a:ln>
        </p:spPr>
      </p:sp>
      <p:sp>
        <p:nvSpPr>
          <p:cNvPr id="225342" name="Rectangle 63"/>
          <p:cNvSpPr/>
          <p:nvPr/>
        </p:nvSpPr>
        <p:spPr>
          <a:xfrm>
            <a:off x="9994053" y="4280993"/>
            <a:ext cx="1205442" cy="806976"/>
          </a:xfrm>
          <a:prstGeom prst="rect">
            <a:avLst/>
          </a:prstGeom>
          <a:solidFill>
            <a:srgbClr val="EAFA9C"/>
          </a:solidFill>
          <a:ln w="9525">
            <a:noFill/>
          </a:ln>
        </p:spPr>
        <p:txBody>
          <a:bodyPr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文件管理</a:t>
            </a:r>
            <a:endParaRPr lang="ko-KR" altLang="en-US" sz="1370" dirty="0">
              <a:latin typeface="Arial" panose="020B0604020202020204" pitchFamily="34" charset="0"/>
              <a:ea typeface="宋体" panose="02010600030101010101" pitchFamily="2" charset="-122"/>
            </a:endParaRPr>
          </a:p>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报告单纯化</a:t>
            </a:r>
            <a:endParaRPr lang="ko-KR" altLang="en-US" sz="1370" dirty="0">
              <a:latin typeface="Arial" panose="020B0604020202020204" pitchFamily="34" charset="0"/>
              <a:ea typeface="宋体" panose="02010600030101010101" pitchFamily="2" charset="-122"/>
            </a:endParaRPr>
          </a:p>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会议效率化</a:t>
            </a:r>
            <a:endParaRPr lang="ko-KR" altLang="en-US" sz="1370" dirty="0">
              <a:latin typeface="Arial" panose="020B0604020202020204" pitchFamily="34" charset="0"/>
              <a:ea typeface="宋体" panose="02010600030101010101" pitchFamily="2" charset="-122"/>
            </a:endParaRPr>
          </a:p>
        </p:txBody>
      </p:sp>
      <p:sp>
        <p:nvSpPr>
          <p:cNvPr id="225343" name="Rectangle 64"/>
          <p:cNvSpPr/>
          <p:nvPr/>
        </p:nvSpPr>
        <p:spPr>
          <a:xfrm>
            <a:off x="9994053" y="3718453"/>
            <a:ext cx="1205442" cy="562539"/>
          </a:xfrm>
          <a:prstGeom prst="rect">
            <a:avLst/>
          </a:prstGeom>
          <a:solidFill>
            <a:srgbClr val="EAFA9C"/>
          </a:solidFill>
          <a:ln w="9525">
            <a:noFill/>
          </a:ln>
        </p:spPr>
        <p:txBody>
          <a:bodyPr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事务生产性</a:t>
            </a:r>
            <a:endParaRPr lang="ko-KR" altLang="en-US" sz="1370" dirty="0">
              <a:latin typeface="Arial" panose="020B0604020202020204" pitchFamily="34" charset="0"/>
              <a:ea typeface="宋体" panose="02010600030101010101" pitchFamily="2" charset="-122"/>
            </a:endParaRPr>
          </a:p>
        </p:txBody>
      </p:sp>
      <p:sp>
        <p:nvSpPr>
          <p:cNvPr id="225344" name="Line 65"/>
          <p:cNvSpPr/>
          <p:nvPr/>
        </p:nvSpPr>
        <p:spPr>
          <a:xfrm>
            <a:off x="9994053" y="3718453"/>
            <a:ext cx="1205442" cy="0"/>
          </a:xfrm>
          <a:prstGeom prst="line">
            <a:avLst/>
          </a:prstGeom>
          <a:ln w="12700" cap="sq" cmpd="sng">
            <a:solidFill>
              <a:schemeClr val="tx1"/>
            </a:solidFill>
            <a:prstDash val="solid"/>
            <a:headEnd type="none" w="med" len="med"/>
            <a:tailEnd type="none" w="med" len="med"/>
          </a:ln>
        </p:spPr>
      </p:sp>
      <p:sp>
        <p:nvSpPr>
          <p:cNvPr id="225345" name="Line 66"/>
          <p:cNvSpPr/>
          <p:nvPr/>
        </p:nvSpPr>
        <p:spPr>
          <a:xfrm>
            <a:off x="9994053" y="4280993"/>
            <a:ext cx="1205442" cy="0"/>
          </a:xfrm>
          <a:prstGeom prst="line">
            <a:avLst/>
          </a:prstGeom>
          <a:ln w="12700" cap="flat" cmpd="sng">
            <a:solidFill>
              <a:schemeClr val="tx1"/>
            </a:solidFill>
            <a:prstDash val="solid"/>
            <a:headEnd type="none" w="med" len="med"/>
            <a:tailEnd type="none" w="med" len="med"/>
          </a:ln>
        </p:spPr>
      </p:sp>
      <p:sp>
        <p:nvSpPr>
          <p:cNvPr id="225346" name="Line 67"/>
          <p:cNvSpPr/>
          <p:nvPr/>
        </p:nvSpPr>
        <p:spPr>
          <a:xfrm>
            <a:off x="9994053" y="5087969"/>
            <a:ext cx="1205442" cy="0"/>
          </a:xfrm>
          <a:prstGeom prst="line">
            <a:avLst/>
          </a:prstGeom>
          <a:ln w="12700" cap="sq" cmpd="sng">
            <a:solidFill>
              <a:schemeClr val="tx1"/>
            </a:solidFill>
            <a:prstDash val="solid"/>
            <a:headEnd type="none" w="med" len="med"/>
            <a:tailEnd type="none" w="med" len="med"/>
          </a:ln>
        </p:spPr>
      </p:sp>
      <p:sp>
        <p:nvSpPr>
          <p:cNvPr id="225347" name="Line 68"/>
          <p:cNvSpPr/>
          <p:nvPr/>
        </p:nvSpPr>
        <p:spPr>
          <a:xfrm>
            <a:off x="9994053" y="3718453"/>
            <a:ext cx="0" cy="1369516"/>
          </a:xfrm>
          <a:prstGeom prst="line">
            <a:avLst/>
          </a:prstGeom>
          <a:ln w="12700" cap="sq" cmpd="sng">
            <a:solidFill>
              <a:schemeClr val="tx1"/>
            </a:solidFill>
            <a:prstDash val="solid"/>
            <a:headEnd type="none" w="med" len="med"/>
            <a:tailEnd type="none" w="med" len="med"/>
          </a:ln>
        </p:spPr>
      </p:sp>
      <p:sp>
        <p:nvSpPr>
          <p:cNvPr id="225348" name="Line 69"/>
          <p:cNvSpPr/>
          <p:nvPr/>
        </p:nvSpPr>
        <p:spPr>
          <a:xfrm>
            <a:off x="11199495" y="3718453"/>
            <a:ext cx="0" cy="1369516"/>
          </a:xfrm>
          <a:prstGeom prst="line">
            <a:avLst/>
          </a:prstGeom>
          <a:ln w="12700" cap="sq" cmpd="sng">
            <a:solidFill>
              <a:schemeClr val="tx1"/>
            </a:solidFill>
            <a:prstDash val="solid"/>
            <a:headEnd type="none" w="med" len="med"/>
            <a:tailEnd type="none" w="med" len="med"/>
          </a:ln>
        </p:spPr>
      </p:sp>
      <p:graphicFrame>
        <p:nvGraphicFramePr>
          <p:cNvPr id="439366" name="Group 70"/>
          <p:cNvGraphicFramePr>
            <a:graphicFrameLocks noGrp="1"/>
          </p:cNvGraphicFramePr>
          <p:nvPr/>
        </p:nvGraphicFramePr>
        <p:xfrm>
          <a:off x="8547523" y="5245346"/>
          <a:ext cx="2651760" cy="1089660"/>
        </p:xfrm>
        <a:graphic>
          <a:graphicData uri="http://schemas.openxmlformats.org/drawingml/2006/table">
            <a:tbl>
              <a:tblPr/>
              <a:tblGrid>
                <a:gridCol w="2651760"/>
              </a:tblGrid>
              <a:tr h="31686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运营体质</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82" marB="481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r h="77279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明确责任和权限</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培养人才</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82" marB="481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bl>
          </a:graphicData>
        </a:graphic>
      </p:graphicFrame>
      <p:sp>
        <p:nvSpPr>
          <p:cNvPr id="225357" name="Text Box 78"/>
          <p:cNvSpPr txBox="1"/>
          <p:nvPr/>
        </p:nvSpPr>
        <p:spPr>
          <a:xfrm>
            <a:off x="5178984" y="3798816"/>
            <a:ext cx="356235" cy="38354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900" b="1" dirty="0">
                <a:solidFill>
                  <a:srgbClr val="0033CC"/>
                </a:solidFill>
                <a:latin typeface="Gulim" panose="020B0600000101010101" pitchFamily="34" charset="-127"/>
                <a:ea typeface="Gulim" panose="020B0600000101010101" pitchFamily="34" charset="-127"/>
              </a:rPr>
              <a:t>+</a:t>
            </a:r>
            <a:endParaRPr lang="en-US" altLang="ko-KR" sz="1900" b="1" dirty="0">
              <a:solidFill>
                <a:srgbClr val="0033CC"/>
              </a:solidFill>
              <a:latin typeface="Gulim" panose="020B0600000101010101" pitchFamily="34" charset="-127"/>
              <a:ea typeface="Gulim" panose="020B0600000101010101" pitchFamily="34" charset="-127"/>
            </a:endParaRPr>
          </a:p>
        </p:txBody>
      </p:sp>
      <p:sp>
        <p:nvSpPr>
          <p:cNvPr id="225358" name="Text Box 79"/>
          <p:cNvSpPr txBox="1"/>
          <p:nvPr/>
        </p:nvSpPr>
        <p:spPr>
          <a:xfrm>
            <a:off x="8145709" y="3879179"/>
            <a:ext cx="356235" cy="38354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900" b="1" dirty="0">
                <a:solidFill>
                  <a:srgbClr val="0033CC"/>
                </a:solidFill>
                <a:latin typeface="Gulim" panose="020B0600000101010101" pitchFamily="34" charset="-127"/>
                <a:ea typeface="Gulim" panose="020B0600000101010101" pitchFamily="34" charset="-127"/>
              </a:rPr>
              <a:t>+</a:t>
            </a:r>
            <a:endParaRPr lang="en-US" altLang="ko-KR" sz="1900" b="1" dirty="0">
              <a:solidFill>
                <a:srgbClr val="0033CC"/>
              </a:solidFill>
              <a:latin typeface="Gulim" panose="020B0600000101010101" pitchFamily="34" charset="-127"/>
              <a:ea typeface="Gulim" panose="020B0600000101010101" pitchFamily="34" charset="-127"/>
            </a:endParaRPr>
          </a:p>
        </p:txBody>
      </p:sp>
      <p:sp>
        <p:nvSpPr>
          <p:cNvPr id="225359" name="Rectangle 80"/>
          <p:cNvSpPr/>
          <p:nvPr/>
        </p:nvSpPr>
        <p:spPr>
          <a:xfrm>
            <a:off x="2359589" y="1551098"/>
            <a:ext cx="9161357" cy="383540"/>
          </a:xfrm>
          <a:prstGeom prst="rect">
            <a:avLst/>
          </a:prstGeom>
          <a:noFill/>
          <a:ln w="9525" cap="flat" cmpd="sng">
            <a:solidFill>
              <a:schemeClr val="tx1"/>
            </a:solidFill>
            <a:prstDash val="solid"/>
            <a:miter/>
            <a:headEnd type="none" w="med" len="med"/>
            <a:tailEnd type="none" w="med" len="med"/>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5360" name="Text Box 81"/>
          <p:cNvSpPr txBox="1"/>
          <p:nvPr/>
        </p:nvSpPr>
        <p:spPr>
          <a:xfrm>
            <a:off x="5172287" y="1307570"/>
            <a:ext cx="3535962" cy="415290"/>
          </a:xfrm>
          <a:prstGeom prst="rect">
            <a:avLst/>
          </a:prstGeom>
          <a:solidFill>
            <a:srgbClr val="FADDA4"/>
          </a:solidFill>
          <a:ln w="9525">
            <a:noFill/>
          </a:ln>
          <a:effectLst>
            <a:prstShdw prst="shdw17" dist="17961" dir="2699999">
              <a:srgbClr val="968562"/>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latin typeface="HY울릉도L"/>
                <a:ea typeface="HY울릉도L"/>
              </a:rPr>
              <a:t>        </a:t>
            </a:r>
            <a:r>
              <a:rPr lang="zh-CN" altLang="en-US" sz="2110" b="1" dirty="0">
                <a:latin typeface="HY울릉도L"/>
                <a:ea typeface="宋体" panose="02010600030101010101" pitchFamily="2" charset="-122"/>
              </a:rPr>
              <a:t>企业的体质改善</a:t>
            </a:r>
            <a:endParaRPr lang="ko-KR" altLang="en-US" sz="2110" b="1" dirty="0">
              <a:latin typeface="HY울릉도L"/>
              <a:ea typeface="HY울릉도L"/>
            </a:endParaRPr>
          </a:p>
        </p:txBody>
      </p:sp>
      <p:sp>
        <p:nvSpPr>
          <p:cNvPr id="225361" name="Text Box 82"/>
          <p:cNvSpPr txBox="1"/>
          <p:nvPr/>
        </p:nvSpPr>
        <p:spPr>
          <a:xfrm>
            <a:off x="5091924" y="6691876"/>
            <a:ext cx="3535962" cy="415290"/>
          </a:xfrm>
          <a:prstGeom prst="rect">
            <a:avLst/>
          </a:prstGeom>
          <a:solidFill>
            <a:srgbClr val="E5B89D"/>
          </a:solidFill>
          <a:ln w="9525">
            <a:noFill/>
          </a:ln>
          <a:effectLst>
            <a:outerShdw dist="35921" dir="2699999" algn="ctr" rotWithShape="0">
              <a:srgbClr val="808080"/>
            </a:outerShdw>
          </a:effectLst>
        </p:spPr>
        <p:txBody>
          <a:bodyPr>
            <a:spAutoFit/>
          </a:bodyPr>
          <a:p>
            <a:pPr eaLnBrk="1" latinLnBrk="1" hangingPunct="1"/>
            <a:r>
              <a:rPr lang="ko-KR" altLang="en-US" sz="2110" b="1" dirty="0">
                <a:solidFill>
                  <a:schemeClr val="tx2"/>
                </a:solidFill>
                <a:latin typeface="Gulim" panose="020B0600000101010101" pitchFamily="34" charset="-127"/>
                <a:ea typeface="Gulim" panose="020B0600000101010101" pitchFamily="34" charset="-127"/>
              </a:rPr>
              <a:t>    </a:t>
            </a:r>
            <a:r>
              <a:rPr lang="zh-CN" altLang="en-US" sz="2110" b="1" dirty="0">
                <a:solidFill>
                  <a:schemeClr val="tx2"/>
                </a:solidFill>
                <a:latin typeface="Gulim" panose="020B0600000101010101" pitchFamily="34" charset="-127"/>
              </a:rPr>
              <a:t>全员参加的</a:t>
            </a:r>
            <a:r>
              <a:rPr lang="en-US" altLang="ko-KR" sz="2110" b="1" dirty="0">
                <a:solidFill>
                  <a:schemeClr val="tx2"/>
                </a:solidFill>
                <a:latin typeface="Gulim" panose="020B0600000101010101" pitchFamily="34" charset="-127"/>
                <a:ea typeface="Gulim" panose="020B0600000101010101" pitchFamily="34" charset="-127"/>
              </a:rPr>
              <a:t>TPM</a:t>
            </a:r>
            <a:r>
              <a:rPr lang="zh-CN" altLang="en-US" sz="2110" b="1" dirty="0">
                <a:solidFill>
                  <a:schemeClr val="tx2"/>
                </a:solidFill>
                <a:latin typeface="Gulim" panose="020B0600000101010101" pitchFamily="34" charset="-127"/>
              </a:rPr>
              <a:t>活动</a:t>
            </a:r>
            <a:endParaRPr lang="ko-KR" altLang="en-US" sz="2110" b="1" dirty="0">
              <a:solidFill>
                <a:schemeClr val="tx2"/>
              </a:solidFill>
              <a:latin typeface="Gulim" panose="020B0600000101010101" pitchFamily="34" charset="-127"/>
              <a:ea typeface="Gulim" panose="020B0600000101010101" pitchFamily="34" charset="-127"/>
            </a:endParaRPr>
          </a:p>
        </p:txBody>
      </p:sp>
      <p:sp>
        <p:nvSpPr>
          <p:cNvPr id="225362" name="Text Box 2"/>
          <p:cNvSpPr txBox="1"/>
          <p:nvPr/>
        </p:nvSpPr>
        <p:spPr>
          <a:xfrm>
            <a:off x="3270368" y="806976"/>
            <a:ext cx="2754100" cy="41529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rgbClr val="FF0000"/>
                </a:solidFill>
                <a:latin typeface="Gulim" panose="020B0600000101010101" pitchFamily="34" charset="-127"/>
                <a:ea typeface="Gulim" panose="020B0600000101010101" pitchFamily="34" charset="-127"/>
              </a:rPr>
              <a:t>□ </a:t>
            </a:r>
            <a:r>
              <a:rPr lang="en-US" altLang="ko-KR" sz="2110" b="1" dirty="0">
                <a:solidFill>
                  <a:srgbClr val="FF0000"/>
                </a:solidFill>
                <a:latin typeface="Gulim" panose="020B0600000101010101" pitchFamily="34" charset="-127"/>
                <a:ea typeface="Gulim" panose="020B0600000101010101" pitchFamily="34" charset="-127"/>
              </a:rPr>
              <a:t>TPM</a:t>
            </a:r>
            <a:r>
              <a:rPr lang="zh-CN" altLang="en-US" sz="2110" b="1" dirty="0">
                <a:solidFill>
                  <a:srgbClr val="FF0000"/>
                </a:solidFill>
                <a:latin typeface="Gulim" panose="020B0600000101010101" pitchFamily="34" charset="-127"/>
                <a:ea typeface="宋体" panose="02010600030101010101" pitchFamily="2" charset="-122"/>
              </a:rPr>
              <a:t>的目的</a:t>
            </a:r>
            <a:r>
              <a:rPr lang="en-US" altLang="ko-KR" sz="2110" b="1" dirty="0">
                <a:solidFill>
                  <a:srgbClr val="FF0000"/>
                </a:solidFill>
                <a:latin typeface="Gulim" panose="020B0600000101010101" pitchFamily="34" charset="-127"/>
                <a:ea typeface="Gulim" panose="020B0600000101010101" pitchFamily="34" charset="-127"/>
              </a:rPr>
              <a:t>(</a:t>
            </a:r>
            <a:r>
              <a:rPr lang="zh-CN" altLang="en-US" sz="2110" b="1" dirty="0">
                <a:solidFill>
                  <a:srgbClr val="FF0000"/>
                </a:solidFill>
                <a:latin typeface="Gulim" panose="020B0600000101010101" pitchFamily="34" charset="-127"/>
                <a:ea typeface="宋体" panose="02010600030101010101" pitchFamily="2" charset="-122"/>
              </a:rPr>
              <a:t>目标</a:t>
            </a:r>
            <a:r>
              <a:rPr lang="en-US" altLang="ko-KR" sz="2110" b="1" dirty="0">
                <a:solidFill>
                  <a:srgbClr val="FF0000"/>
                </a:solidFill>
                <a:latin typeface="Gulim" panose="020B0600000101010101" pitchFamily="34" charset="-127"/>
                <a:ea typeface="Gulim" panose="020B0600000101010101" pitchFamily="34" charset="-127"/>
              </a:rPr>
              <a:t>)</a:t>
            </a:r>
            <a:endParaRPr lang="en-US" altLang="ko-KR" sz="2110" b="1" dirty="0">
              <a:solidFill>
                <a:srgbClr val="FF0000"/>
              </a:solidFill>
              <a:latin typeface="Gulim" panose="020B0600000101010101" pitchFamily="34" charset="-127"/>
              <a:ea typeface="Gulim" panose="020B0600000101010101"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7330" name="Picture 2"/>
          <p:cNvPicPr>
            <a:picLocks noChangeAspect="1"/>
          </p:cNvPicPr>
          <p:nvPr/>
        </p:nvPicPr>
        <p:blipFill>
          <a:blip r:embed="rId1"/>
          <a:stretch>
            <a:fillRect/>
          </a:stretch>
        </p:blipFill>
        <p:spPr>
          <a:xfrm>
            <a:off x="2869027" y="1594826"/>
            <a:ext cx="7694736" cy="5313989"/>
          </a:xfrm>
          <a:prstGeom prst="rect">
            <a:avLst/>
          </a:prstGeom>
          <a:noFill/>
          <a:ln w="9525">
            <a:noFill/>
          </a:ln>
        </p:spPr>
      </p:pic>
      <p:sp>
        <p:nvSpPr>
          <p:cNvPr id="227331" name="Text Box 3"/>
          <p:cNvSpPr txBox="1"/>
          <p:nvPr/>
        </p:nvSpPr>
        <p:spPr>
          <a:xfrm>
            <a:off x="2328253" y="1249936"/>
            <a:ext cx="2869621"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anose="020B0600000101010101" pitchFamily="34" charset="-127"/>
                <a:ea typeface="Gulim" panose="020B0600000101010101" pitchFamily="34" charset="-127"/>
              </a:rPr>
              <a:t>□ </a:t>
            </a:r>
            <a:r>
              <a:rPr lang="en-US" altLang="ko-KR" sz="1900" b="1" dirty="0">
                <a:solidFill>
                  <a:srgbClr val="FF0000"/>
                </a:solidFill>
                <a:latin typeface="Gulim" panose="020B0600000101010101" pitchFamily="34" charset="-127"/>
                <a:ea typeface="Gulim" panose="020B0600000101010101" pitchFamily="34" charset="-127"/>
              </a:rPr>
              <a:t>TPM </a:t>
            </a:r>
            <a:r>
              <a:rPr lang="zh-CN" altLang="en-US" sz="1900" b="1" dirty="0">
                <a:solidFill>
                  <a:srgbClr val="FF0000"/>
                </a:solidFill>
                <a:latin typeface="Gulim" panose="020B0600000101010101" pitchFamily="34" charset="-127"/>
                <a:ea typeface="宋体" panose="02010600030101010101" pitchFamily="2" charset="-122"/>
              </a:rPr>
              <a:t>推进体系</a:t>
            </a:r>
            <a:endParaRPr lang="ko-KR" altLang="en-US" sz="1900" b="1" dirty="0">
              <a:solidFill>
                <a:srgbClr val="FF0000"/>
              </a:solidFill>
              <a:latin typeface="Gulim" panose="020B0600000101010101" pitchFamily="34" charset="-127"/>
              <a:ea typeface="Gulim" panose="020B0600000101010101" pitchFamily="34" charset="-127"/>
            </a:endParaRPr>
          </a:p>
        </p:txBody>
      </p:sp>
      <p:sp>
        <p:nvSpPr>
          <p:cNvPr id="227332" name="Text Box 4"/>
          <p:cNvSpPr txBox="1"/>
          <p:nvPr/>
        </p:nvSpPr>
        <p:spPr>
          <a:xfrm>
            <a:off x="2858982" y="6024824"/>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人的</a:t>
            </a:r>
            <a:endParaRPr lang="zh-CN" altLang="en-US" sz="1475" b="1" dirty="0">
              <a:latin typeface="GulimChe" panose="020B0609000101010101" pitchFamily="49" charset="-128"/>
              <a:ea typeface="宋体" panose="02010600030101010101" pitchFamily="2" charset="-122"/>
            </a:endParaRPr>
          </a:p>
          <a:p>
            <a:pPr marL="0" lvl="0" indent="0" algn="ctr"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体质改善</a:t>
            </a:r>
            <a:endParaRPr lang="zh-CN" altLang="en-US" sz="1475" b="1" dirty="0">
              <a:latin typeface="GulimChe" panose="020B0609000101010101" pitchFamily="49" charset="-128"/>
              <a:ea typeface="宋体" panose="02010600030101010101" pitchFamily="2" charset="-122"/>
            </a:endParaRPr>
          </a:p>
        </p:txBody>
      </p:sp>
      <p:sp>
        <p:nvSpPr>
          <p:cNvPr id="227333" name="Text Box 5"/>
          <p:cNvSpPr txBox="1"/>
          <p:nvPr/>
        </p:nvSpPr>
        <p:spPr>
          <a:xfrm>
            <a:off x="2858982" y="4578294"/>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现场的</a:t>
            </a:r>
            <a:endParaRPr lang="zh-CN" altLang="en-US" sz="1475" b="1" dirty="0">
              <a:latin typeface="GulimChe" panose="020B0609000101010101" pitchFamily="49" charset="-128"/>
              <a:ea typeface="宋体" panose="02010600030101010101" pitchFamily="2" charset="-122"/>
            </a:endParaRPr>
          </a:p>
          <a:p>
            <a:pPr marL="0" lvl="0" indent="0" algn="ctr"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体质改善</a:t>
            </a:r>
            <a:endParaRPr lang="zh-CN" altLang="en-US" sz="1475" b="1" dirty="0">
              <a:latin typeface="GulimChe" panose="020B0609000101010101" pitchFamily="49" charset="-128"/>
              <a:ea typeface="宋体" panose="02010600030101010101" pitchFamily="2" charset="-122"/>
            </a:endParaRPr>
          </a:p>
        </p:txBody>
      </p:sp>
      <p:sp>
        <p:nvSpPr>
          <p:cNvPr id="227334" name="Text Box 6"/>
          <p:cNvSpPr txBox="1"/>
          <p:nvPr/>
        </p:nvSpPr>
        <p:spPr>
          <a:xfrm>
            <a:off x="2858982" y="3051401"/>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企业的</a:t>
            </a:r>
            <a:endParaRPr lang="zh-CN" altLang="en-US" sz="1475" b="1" dirty="0">
              <a:latin typeface="GulimChe" panose="020B0609000101010101" pitchFamily="49" charset="-128"/>
              <a:ea typeface="宋体" panose="02010600030101010101" pitchFamily="2" charset="-122"/>
            </a:endParaRPr>
          </a:p>
          <a:p>
            <a:pPr marL="0" lvl="0" indent="0" algn="ctr"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体质改善</a:t>
            </a:r>
            <a:endParaRPr lang="zh-CN" altLang="en-US" sz="1475" b="1" dirty="0">
              <a:latin typeface="GulimChe" panose="020B0609000101010101" pitchFamily="49" charset="-128"/>
              <a:ea typeface="宋体" panose="02010600030101010101" pitchFamily="2" charset="-122"/>
            </a:endParaRPr>
          </a:p>
        </p:txBody>
      </p:sp>
      <p:sp>
        <p:nvSpPr>
          <p:cNvPr id="227335" name="Text Box 7"/>
          <p:cNvSpPr txBox="1"/>
          <p:nvPr/>
        </p:nvSpPr>
        <p:spPr>
          <a:xfrm>
            <a:off x="9207641" y="6024824"/>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solidFill>
                  <a:srgbClr val="FF0000"/>
                </a:solidFill>
                <a:latin typeface="GulimChe" panose="020B0609000101010101" pitchFamily="49" charset="-128"/>
                <a:ea typeface="宋体" panose="02010600030101010101" pitchFamily="2" charset="-122"/>
              </a:rPr>
              <a:t>单纯/最佳化</a:t>
            </a:r>
            <a:endParaRPr lang="zh-CN" altLang="en-US" sz="1475" b="1" dirty="0">
              <a:solidFill>
                <a:srgbClr val="FF0000"/>
              </a:solidFill>
              <a:latin typeface="GulimChe" panose="020B0609000101010101" pitchFamily="49" charset="-128"/>
              <a:ea typeface="宋体" panose="02010600030101010101" pitchFamily="2" charset="-122"/>
            </a:endParaRPr>
          </a:p>
        </p:txBody>
      </p:sp>
      <p:sp>
        <p:nvSpPr>
          <p:cNvPr id="227336" name="Text Box 8"/>
          <p:cNvSpPr txBox="1"/>
          <p:nvPr/>
        </p:nvSpPr>
        <p:spPr>
          <a:xfrm>
            <a:off x="9207641" y="4578294"/>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solidFill>
                  <a:srgbClr val="FF0000"/>
                </a:solidFill>
                <a:latin typeface="GulimChe" panose="020B0609000101010101" pitchFamily="49" charset="-128"/>
                <a:ea typeface="宋体" panose="02010600030101010101" pitchFamily="2" charset="-122"/>
              </a:rPr>
              <a:t>标准化</a:t>
            </a:r>
            <a:endParaRPr lang="zh-CN" altLang="en-US" sz="1475" b="1" dirty="0">
              <a:solidFill>
                <a:srgbClr val="FF0000"/>
              </a:solidFill>
              <a:latin typeface="GulimChe" panose="020B0609000101010101" pitchFamily="49" charset="-128"/>
              <a:ea typeface="宋体" panose="02010600030101010101" pitchFamily="2" charset="-122"/>
            </a:endParaRPr>
          </a:p>
        </p:txBody>
      </p:sp>
      <p:sp>
        <p:nvSpPr>
          <p:cNvPr id="227337" name="Text Box 9"/>
          <p:cNvSpPr txBox="1"/>
          <p:nvPr/>
        </p:nvSpPr>
        <p:spPr>
          <a:xfrm>
            <a:off x="9207641" y="3051401"/>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en-US" altLang="zh-CN" sz="1475" b="1" dirty="0">
                <a:solidFill>
                  <a:srgbClr val="FF0000"/>
                </a:solidFill>
                <a:latin typeface="GulimChe" panose="020B0609000101010101" pitchFamily="49" charset="-128"/>
                <a:ea typeface="宋体" panose="02010600030101010101" pitchFamily="2" charset="-122"/>
              </a:rPr>
              <a:t>SYSTEM</a:t>
            </a:r>
            <a:r>
              <a:rPr lang="zh-CN" altLang="en-US" sz="1475" b="1" dirty="0">
                <a:solidFill>
                  <a:srgbClr val="FF0000"/>
                </a:solidFill>
                <a:latin typeface="GulimChe" panose="020B0609000101010101" pitchFamily="49" charset="-128"/>
                <a:ea typeface="宋体" panose="02010600030101010101" pitchFamily="2" charset="-122"/>
              </a:rPr>
              <a:t>化</a:t>
            </a:r>
            <a:endParaRPr lang="zh-CN" altLang="en-US" sz="1475" b="1" dirty="0">
              <a:solidFill>
                <a:srgbClr val="FF0000"/>
              </a:solidFill>
              <a:latin typeface="GulimChe" panose="020B0609000101010101" pitchFamily="49" charset="-128"/>
              <a:ea typeface="宋体" panose="02010600030101010101" pitchFamily="2" charset="-122"/>
            </a:endParaRPr>
          </a:p>
        </p:txBody>
      </p:sp>
      <p:sp>
        <p:nvSpPr>
          <p:cNvPr id="440330" name="Text Box 10"/>
          <p:cNvSpPr txBox="1">
            <a:spLocks noChangeArrowheads="1"/>
          </p:cNvSpPr>
          <p:nvPr/>
        </p:nvSpPr>
        <p:spPr bwMode="auto">
          <a:xfrm>
            <a:off x="4868051" y="4337206"/>
            <a:ext cx="562539"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自</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主</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保</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全</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p:txBody>
      </p:sp>
      <p:sp>
        <p:nvSpPr>
          <p:cNvPr id="440331" name="Text Box 11"/>
          <p:cNvSpPr txBox="1">
            <a:spLocks noChangeArrowheads="1"/>
          </p:cNvSpPr>
          <p:nvPr/>
        </p:nvSpPr>
        <p:spPr bwMode="auto">
          <a:xfrm>
            <a:off x="5430591" y="4337206"/>
            <a:ext cx="482177"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计</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划</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保</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全</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p:txBody>
      </p:sp>
      <p:sp>
        <p:nvSpPr>
          <p:cNvPr id="440332" name="Text Box 12"/>
          <p:cNvSpPr txBox="1">
            <a:spLocks noChangeArrowheads="1"/>
          </p:cNvSpPr>
          <p:nvPr/>
        </p:nvSpPr>
        <p:spPr bwMode="auto">
          <a:xfrm>
            <a:off x="5993130" y="4337206"/>
            <a:ext cx="482177"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个</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别</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保</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全</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p:txBody>
      </p:sp>
      <p:sp>
        <p:nvSpPr>
          <p:cNvPr id="440333" name="Text Box 13"/>
          <p:cNvSpPr txBox="1">
            <a:spLocks noChangeArrowheads="1"/>
          </p:cNvSpPr>
          <p:nvPr/>
        </p:nvSpPr>
        <p:spPr bwMode="auto">
          <a:xfrm>
            <a:off x="6555669" y="4337206"/>
            <a:ext cx="482177"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en-US" altLang="zh-CN" sz="1685" b="1" i="0" u="none" strike="noStrike" kern="1200" cap="none" spc="0" normalizeH="0" baseline="0" noProof="0" smtClean="0">
                <a:ln>
                  <a:noFill/>
                </a:ln>
                <a:solidFill>
                  <a:schemeClr val="tx1"/>
                </a:solidFill>
                <a:effectLst/>
                <a:uLnTx/>
                <a:uFillTx/>
                <a:latin typeface="GulimChe" panose="020B0609000101010101" pitchFamily="49" charset="-127"/>
                <a:ea typeface="宋体" panose="02010600030101010101" pitchFamily="2" charset="-122"/>
                <a:cs typeface="+mn-cs"/>
              </a:rPr>
              <a:t>M</a:t>
            </a:r>
            <a:endParaRPr kumimoji="0" lang="en-US" altLang="zh-CN" sz="1685" b="1" i="0" u="none" strike="noStrike" kern="1200" cap="none" spc="0" normalizeH="0" baseline="0" noProof="0" smtClean="0">
              <a:ln>
                <a:noFill/>
              </a:ln>
              <a:solidFill>
                <a:schemeClr val="tx1"/>
              </a:solidFill>
              <a:effectLst/>
              <a:uLnTx/>
              <a:uFillTx/>
              <a:latin typeface="GulimChe" panose="020B0609000101010101"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50000"/>
              </a:spcBef>
              <a:spcAft>
                <a:spcPct val="0"/>
              </a:spcAft>
              <a:buClrTx/>
              <a:buSzTx/>
              <a:buFontTx/>
              <a:buNone/>
              <a:defRPr/>
            </a:pPr>
            <a:r>
              <a:rPr kumimoji="0" lang="en-US" altLang="zh-CN" sz="1685" b="1" i="0" u="none" strike="noStrike" kern="1200" cap="none" spc="0" normalizeH="0" baseline="0" noProof="0" smtClean="0">
                <a:ln>
                  <a:noFill/>
                </a:ln>
                <a:solidFill>
                  <a:schemeClr val="tx1"/>
                </a:solidFill>
                <a:effectLst/>
                <a:uLnTx/>
                <a:uFillTx/>
                <a:latin typeface="GulimChe" panose="020B0609000101010101" pitchFamily="49" charset="-127"/>
                <a:ea typeface="宋体" panose="02010600030101010101" pitchFamily="2" charset="-122"/>
                <a:cs typeface="+mn-cs"/>
              </a:rPr>
              <a:t>P</a:t>
            </a:r>
            <a:endParaRPr kumimoji="0" lang="en-US" altLang="zh-CN" sz="1685" b="1" i="0" u="none" strike="noStrike" kern="1200" cap="none" spc="0" normalizeH="0" baseline="0" noProof="0" smtClean="0">
              <a:ln>
                <a:noFill/>
              </a:ln>
              <a:solidFill>
                <a:schemeClr val="tx1"/>
              </a:solidFill>
              <a:effectLst/>
              <a:uLnTx/>
              <a:uFillTx/>
              <a:latin typeface="GulimChe" panose="020B0609000101010101"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1685" b="1" i="0" u="none" strike="noStrike" kern="1200" cap="none" spc="0" normalizeH="0" baseline="0" noProof="0" smtClean="0">
                <a:ln>
                  <a:noFill/>
                </a:ln>
                <a:solidFill>
                  <a:schemeClr val="tx1"/>
                </a:solidFill>
                <a:effectLst/>
                <a:uLnTx/>
                <a:uFillTx/>
                <a:latin typeface="GulimChe" panose="020B0609000101010101" pitchFamily="49" charset="-127"/>
                <a:ea typeface="宋体" panose="02010600030101010101" pitchFamily="2" charset="-122"/>
                <a:cs typeface="+mn-cs"/>
              </a:rPr>
              <a:t>保</a:t>
            </a:r>
            <a:endParaRPr kumimoji="0" lang="zh-CN" altLang="en-US" sz="1685" b="1" i="0" u="none" strike="noStrike" kern="1200" cap="none" spc="0" normalizeH="0" baseline="0" noProof="0" smtClean="0">
              <a:ln>
                <a:noFill/>
              </a:ln>
              <a:solidFill>
                <a:schemeClr val="tx1"/>
              </a:solidFill>
              <a:effectLst/>
              <a:uLnTx/>
              <a:uFillTx/>
              <a:latin typeface="GulimChe" panose="020B0609000101010101"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1685" b="1" i="0" u="none" strike="noStrike" kern="1200" cap="none" spc="0" normalizeH="0" baseline="0" noProof="0" smtClean="0">
                <a:ln>
                  <a:noFill/>
                </a:ln>
                <a:solidFill>
                  <a:schemeClr val="tx1"/>
                </a:solidFill>
                <a:effectLst/>
                <a:uLnTx/>
                <a:uFillTx/>
                <a:latin typeface="GulimChe" panose="020B0609000101010101" pitchFamily="49" charset="-127"/>
                <a:ea typeface="宋体" panose="02010600030101010101" pitchFamily="2" charset="-122"/>
                <a:cs typeface="+mn-cs"/>
              </a:rPr>
              <a:t>全</a:t>
            </a:r>
            <a:endParaRPr kumimoji="0" lang="zh-CN" altLang="en-US" sz="1685" b="1" i="0" u="none" strike="noStrike" kern="1200" cap="none" spc="0" normalizeH="0" baseline="0" noProof="0" smtClean="0">
              <a:ln>
                <a:noFill/>
              </a:ln>
              <a:solidFill>
                <a:schemeClr val="tx1"/>
              </a:solidFill>
              <a:effectLst/>
              <a:uLnTx/>
              <a:uFillTx/>
              <a:latin typeface="GulimChe" panose="020B0609000101010101" pitchFamily="49" charset="-127"/>
              <a:ea typeface="宋体" panose="02010600030101010101" pitchFamily="2" charset="-122"/>
              <a:cs typeface="+mn-cs"/>
            </a:endParaRPr>
          </a:p>
        </p:txBody>
      </p:sp>
      <p:sp>
        <p:nvSpPr>
          <p:cNvPr id="440334" name="Text Box 14"/>
          <p:cNvSpPr txBox="1">
            <a:spLocks noChangeArrowheads="1"/>
          </p:cNvSpPr>
          <p:nvPr/>
        </p:nvSpPr>
        <p:spPr bwMode="auto">
          <a:xfrm>
            <a:off x="7037846" y="4337206"/>
            <a:ext cx="562539"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教</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育</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训</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练</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p:txBody>
      </p:sp>
      <p:sp>
        <p:nvSpPr>
          <p:cNvPr id="440335" name="Text Box 15"/>
          <p:cNvSpPr txBox="1">
            <a:spLocks noChangeArrowheads="1"/>
          </p:cNvSpPr>
          <p:nvPr/>
        </p:nvSpPr>
        <p:spPr bwMode="auto">
          <a:xfrm>
            <a:off x="7600386" y="4337206"/>
            <a:ext cx="482177"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宋体" panose="02010600030101010101" pitchFamily="2" charset="-122"/>
                <a:ea typeface="宋体" panose="02010600030101010101" pitchFamily="2" charset="-122"/>
                <a:cs typeface="+mn-cs"/>
              </a:rPr>
              <a:t>事务/能</a:t>
            </a:r>
            <a:endParaRPr kumimoji="0" lang="zh-CN" altLang="en-US" sz="1685" b="1" kern="1200" cap="none" spc="0" normalizeH="0" baseline="0" noProof="0">
              <a:latin typeface="宋体" panose="02010600030101010101" pitchFamily="2" charset="-122"/>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宋体" panose="02010600030101010101" pitchFamily="2" charset="-122"/>
                <a:ea typeface="宋体" panose="02010600030101010101" pitchFamily="2" charset="-122"/>
                <a:cs typeface="+mn-cs"/>
              </a:rPr>
              <a:t>源</a:t>
            </a:r>
            <a:endParaRPr kumimoji="0" lang="zh-CN" altLang="en-US" sz="1685" b="1" kern="1200" cap="none" spc="0" normalizeH="0" baseline="0" noProof="0">
              <a:latin typeface="宋体" panose="02010600030101010101" pitchFamily="2" charset="-122"/>
              <a:ea typeface="宋体" panose="02010600030101010101" pitchFamily="2" charset="-122"/>
              <a:cs typeface="+mn-cs"/>
            </a:endParaRPr>
          </a:p>
        </p:txBody>
      </p:sp>
      <p:sp>
        <p:nvSpPr>
          <p:cNvPr id="440336" name="Text Box 16"/>
          <p:cNvSpPr txBox="1">
            <a:spLocks noChangeArrowheads="1"/>
          </p:cNvSpPr>
          <p:nvPr/>
        </p:nvSpPr>
        <p:spPr bwMode="auto">
          <a:xfrm>
            <a:off x="8082562" y="4337206"/>
            <a:ext cx="562539"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环</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境</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安</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anose="020B0609000101010101" pitchFamily="49" charset="-127"/>
                <a:ea typeface="宋体" panose="02010600030101010101" pitchFamily="2" charset="-122"/>
                <a:cs typeface="+mn-cs"/>
              </a:rPr>
              <a:t>全</a:t>
            </a:r>
            <a:endParaRPr kumimoji="0" lang="zh-CN" altLang="en-US" sz="1685" b="1" kern="1200" cap="none" spc="0" normalizeH="0" baseline="0" noProof="0">
              <a:latin typeface="GulimChe" panose="020B0609000101010101" pitchFamily="49" charset="-127"/>
              <a:ea typeface="宋体" panose="02010600030101010101" pitchFamily="2" charset="-122"/>
              <a:cs typeface="+mn-cs"/>
            </a:endParaRPr>
          </a:p>
        </p:txBody>
      </p:sp>
      <p:sp>
        <p:nvSpPr>
          <p:cNvPr id="227345" name="AutoShape 17"/>
          <p:cNvSpPr/>
          <p:nvPr/>
        </p:nvSpPr>
        <p:spPr>
          <a:xfrm flipV="1">
            <a:off x="4385874" y="6187183"/>
            <a:ext cx="4741404" cy="415289"/>
          </a:xfrm>
          <a:prstGeom prst="flowChartManualOperation">
            <a:avLst/>
          </a:prstGeom>
          <a:gradFill rotWithShape="0">
            <a:gsLst>
              <a:gs pos="0">
                <a:srgbClr val="CCFF66"/>
              </a:gs>
              <a:gs pos="100000">
                <a:schemeClr val="bg1"/>
              </a:gs>
            </a:gsLst>
            <a:lin ang="5400000" scaled="1"/>
            <a:tileRect/>
          </a:gradFill>
          <a:ln w="9525">
            <a:noFill/>
          </a:ln>
        </p:spPr>
        <p:txBody>
          <a:bodyPr rot="10800000" anchor="ctr">
            <a:spAutoFit/>
          </a:bodyPr>
          <a:p>
            <a:pPr algn="ctr" eaLnBrk="1" latinLnBrk="1" hangingPunct="1"/>
            <a:r>
              <a:rPr lang="zh-CN" altLang="en-US" sz="2110" b="1" dirty="0">
                <a:solidFill>
                  <a:srgbClr val="FF0000"/>
                </a:solidFill>
                <a:effectLst>
                  <a:outerShdw blurRad="38100" dist="38100" dir="2700000">
                    <a:srgbClr val="000000"/>
                  </a:outerShdw>
                </a:effectLst>
                <a:latin typeface="GulimChe" panose="020B0609000101010101" pitchFamily="49" charset="-128"/>
                <a:ea typeface="GulimChe" panose="020B0609000101010101" pitchFamily="49" charset="-128"/>
              </a:rPr>
              <a:t>5</a:t>
            </a:r>
            <a:r>
              <a:rPr lang="en-US" altLang="zh-CN" sz="2110" b="1" dirty="0">
                <a:solidFill>
                  <a:srgbClr val="FF0000"/>
                </a:solidFill>
                <a:effectLst>
                  <a:outerShdw blurRad="38100" dist="38100" dir="2700000">
                    <a:srgbClr val="000000"/>
                  </a:outerShdw>
                </a:effectLst>
                <a:latin typeface="GulimChe" panose="020B0609000101010101" pitchFamily="49" charset="-128"/>
                <a:ea typeface="GulimChe" panose="020B0609000101010101" pitchFamily="49" charset="-128"/>
              </a:rPr>
              <a:t>S,</a:t>
            </a:r>
            <a:r>
              <a:rPr lang="zh-CN" altLang="en-US" sz="2110" b="1" dirty="0">
                <a:solidFill>
                  <a:srgbClr val="FF0000"/>
                </a:solidFill>
                <a:effectLst>
                  <a:outerShdw blurRad="38100" dist="38100" dir="2700000">
                    <a:srgbClr val="000000"/>
                  </a:outerShdw>
                </a:effectLst>
                <a:latin typeface="GulimChe" panose="020B0609000101010101" pitchFamily="49" charset="-128"/>
              </a:rPr>
              <a:t>提案，小组活动</a:t>
            </a:r>
            <a:endParaRPr lang="zh-CN" altLang="en-US" sz="2110" b="1" dirty="0">
              <a:solidFill>
                <a:srgbClr val="FF0000"/>
              </a:solidFill>
              <a:effectLst>
                <a:outerShdw blurRad="38100" dist="38100" dir="2700000">
                  <a:srgbClr val="000000"/>
                </a:outerShdw>
              </a:effectLst>
              <a:latin typeface="GulimChe" panose="020B0609000101010101" pitchFamily="49" charset="-128"/>
            </a:endParaRPr>
          </a:p>
        </p:txBody>
      </p:sp>
      <p:sp>
        <p:nvSpPr>
          <p:cNvPr id="227346" name="Text Box 18"/>
          <p:cNvSpPr txBox="1"/>
          <p:nvPr/>
        </p:nvSpPr>
        <p:spPr>
          <a:xfrm>
            <a:off x="4787688" y="3901907"/>
            <a:ext cx="3937776" cy="350520"/>
          </a:xfrm>
          <a:prstGeom prst="rect">
            <a:avLst/>
          </a:prstGeom>
          <a:solidFill>
            <a:schemeClr val="bg1"/>
          </a:solid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685" b="1" dirty="0">
                <a:solidFill>
                  <a:schemeClr val="accent2"/>
                </a:solidFill>
                <a:latin typeface="GulimChe" panose="020B0609000101010101" pitchFamily="49" charset="-128"/>
                <a:ea typeface="宋体" panose="02010600030101010101" pitchFamily="2" charset="-122"/>
              </a:rPr>
              <a:t>故障</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anose="020B0609000101010101" pitchFamily="49" charset="-128"/>
                <a:ea typeface="宋体" panose="02010600030101010101" pitchFamily="2" charset="-122"/>
              </a:rPr>
              <a:t>0</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anose="020B0609000101010101" pitchFamily="49" charset="-128"/>
                <a:ea typeface="宋体" panose="02010600030101010101" pitchFamily="2" charset="-122"/>
              </a:rPr>
              <a:t>，不良</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anose="020B0609000101010101" pitchFamily="49" charset="-128"/>
                <a:ea typeface="宋体" panose="02010600030101010101" pitchFamily="2" charset="-122"/>
              </a:rPr>
              <a:t>0</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anose="020B0609000101010101" pitchFamily="49" charset="-128"/>
                <a:ea typeface="宋体" panose="02010600030101010101" pitchFamily="2" charset="-122"/>
              </a:rPr>
              <a:t>，废弃物</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anose="020B0609000101010101" pitchFamily="49" charset="-128"/>
                <a:ea typeface="宋体" panose="02010600030101010101" pitchFamily="2" charset="-122"/>
              </a:rPr>
              <a:t>0</a:t>
            </a:r>
            <a:r>
              <a:rPr lang="zh-CN" altLang="en-US" sz="1685" b="1" dirty="0">
                <a:solidFill>
                  <a:schemeClr val="accent2"/>
                </a:solidFill>
                <a:latin typeface="Times New Roman" panose="02020603050405020304" pitchFamily="18" charset="0"/>
                <a:ea typeface="宋体" panose="02010600030101010101" pitchFamily="2" charset="-122"/>
              </a:rPr>
              <a:t>”</a:t>
            </a:r>
            <a:endParaRPr lang="zh-CN" altLang="en-US" sz="1685" b="1" dirty="0">
              <a:solidFill>
                <a:schemeClr val="accent2"/>
              </a:solidFill>
              <a:latin typeface="GulimChe" panose="020B0609000101010101" pitchFamily="49" charset="-128"/>
              <a:ea typeface="宋体" panose="02010600030101010101" pitchFamily="2" charset="-122"/>
            </a:endParaRPr>
          </a:p>
        </p:txBody>
      </p:sp>
      <p:sp>
        <p:nvSpPr>
          <p:cNvPr id="227347" name="AutoShape 19"/>
          <p:cNvSpPr/>
          <p:nvPr/>
        </p:nvSpPr>
        <p:spPr>
          <a:xfrm>
            <a:off x="4225149" y="2490699"/>
            <a:ext cx="5062855" cy="671038"/>
          </a:xfrm>
          <a:prstGeom prst="upArrow">
            <a:avLst>
              <a:gd name="adj1" fmla="val 80490"/>
              <a:gd name="adj2" fmla="val 52939"/>
            </a:avLst>
          </a:prstGeom>
          <a:gradFill rotWithShape="0">
            <a:gsLst>
              <a:gs pos="0">
                <a:srgbClr val="6C7448"/>
              </a:gs>
              <a:gs pos="100000">
                <a:srgbClr val="EAFA9C"/>
              </a:gs>
            </a:gsLst>
            <a:lin ang="540000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7348" name="Text Box 20"/>
          <p:cNvSpPr txBox="1"/>
          <p:nvPr/>
        </p:nvSpPr>
        <p:spPr>
          <a:xfrm>
            <a:off x="5510953" y="2810313"/>
            <a:ext cx="2571609" cy="100076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 建造高效率的生产系统</a:t>
            </a:r>
            <a:endParaRPr lang="zh-CN" altLang="en-US" sz="1475" b="1" dirty="0">
              <a:latin typeface="GulimChe" panose="020B0609000101010101" pitchFamily="49" charset="-128"/>
              <a:ea typeface="宋体" panose="02010600030101010101" pitchFamily="2" charset="-122"/>
            </a:endParaRPr>
          </a:p>
          <a:p>
            <a:pPr marL="0" lvl="0" indent="0"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 培养高技术的操作者 </a:t>
            </a:r>
            <a:endParaRPr lang="zh-CN" altLang="en-US" sz="1475" b="1" dirty="0">
              <a:latin typeface="GulimChe" panose="020B0609000101010101" pitchFamily="49" charset="-128"/>
              <a:ea typeface="宋体" panose="02010600030101010101" pitchFamily="2" charset="-122"/>
            </a:endParaRPr>
          </a:p>
          <a:p>
            <a:pPr marL="0" lvl="0" indent="0" eaLnBrk="1" latinLnBrk="1" hangingPunct="1">
              <a:spcBef>
                <a:spcPct val="50000"/>
              </a:spcBef>
              <a:buClrTx/>
              <a:buSzTx/>
              <a:buFontTx/>
              <a:buNone/>
            </a:pPr>
            <a:r>
              <a:rPr lang="zh-CN" altLang="en-US" sz="1475" b="1" dirty="0">
                <a:latin typeface="GulimChe" panose="020B0609000101010101" pitchFamily="49" charset="-128"/>
                <a:ea typeface="宋体" panose="02010600030101010101" pitchFamily="2" charset="-122"/>
              </a:rPr>
              <a:t>□ 保全人员的机电一体化</a:t>
            </a:r>
            <a:endParaRPr lang="zh-CN" altLang="en-US" sz="1475" b="1" dirty="0">
              <a:latin typeface="GulimChe" panose="020B0609000101010101" pitchFamily="49" charset="-128"/>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9378" name="Group 3"/>
          <p:cNvGrpSpPr/>
          <p:nvPr/>
        </p:nvGrpSpPr>
        <p:grpSpPr>
          <a:xfrm>
            <a:off x="2385413" y="1474046"/>
            <a:ext cx="8518454" cy="5545032"/>
            <a:chOff x="336" y="816"/>
            <a:chExt cx="5088" cy="3168"/>
          </a:xfrm>
        </p:grpSpPr>
        <p:sp>
          <p:nvSpPr>
            <p:cNvPr id="229380" name="Rectangle 4"/>
            <p:cNvSpPr/>
            <p:nvPr/>
          </p:nvSpPr>
          <p:spPr>
            <a:xfrm>
              <a:off x="336" y="816"/>
              <a:ext cx="597" cy="207"/>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区    分</a:t>
              </a:r>
              <a:endParaRPr lang="ko-KR" altLang="en-US" sz="1475" b="1" dirty="0">
                <a:latin typeface="Times New Roman" panose="02020603050405020304" pitchFamily="18" charset="0"/>
                <a:ea typeface="宋体" panose="02010600030101010101" pitchFamily="2" charset="-122"/>
              </a:endParaRPr>
            </a:p>
          </p:txBody>
        </p:sp>
        <p:sp>
          <p:nvSpPr>
            <p:cNvPr id="229381" name="Rectangle 5"/>
            <p:cNvSpPr/>
            <p:nvPr/>
          </p:nvSpPr>
          <p:spPr>
            <a:xfrm>
              <a:off x="933" y="816"/>
              <a:ext cx="2056" cy="207"/>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阶                  段</a:t>
              </a:r>
              <a:endParaRPr lang="ko-KR" altLang="en-US" sz="1475" b="1" dirty="0">
                <a:latin typeface="Times New Roman" panose="02020603050405020304" pitchFamily="18" charset="0"/>
                <a:ea typeface="宋体" panose="02010600030101010101" pitchFamily="2" charset="-122"/>
              </a:endParaRPr>
            </a:p>
          </p:txBody>
        </p:sp>
        <p:sp>
          <p:nvSpPr>
            <p:cNvPr id="229382" name="Rectangle 6"/>
            <p:cNvSpPr/>
            <p:nvPr/>
          </p:nvSpPr>
          <p:spPr>
            <a:xfrm>
              <a:off x="2989" y="816"/>
              <a:ext cx="2435" cy="207"/>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要              点</a:t>
              </a:r>
              <a:endParaRPr lang="ko-KR" altLang="en-US" sz="1475" b="1" dirty="0">
                <a:latin typeface="Times New Roman" panose="02020603050405020304" pitchFamily="18" charset="0"/>
                <a:ea typeface="宋体" panose="02010600030101010101" pitchFamily="2" charset="-122"/>
              </a:endParaRPr>
            </a:p>
          </p:txBody>
        </p:sp>
        <p:sp>
          <p:nvSpPr>
            <p:cNvPr id="229383" name="Rectangle 7"/>
            <p:cNvSpPr/>
            <p:nvPr/>
          </p:nvSpPr>
          <p:spPr>
            <a:xfrm>
              <a:off x="336" y="2171"/>
              <a:ext cx="597" cy="1612"/>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引</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进</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实</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施</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阶</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段</a:t>
              </a:r>
              <a:endParaRPr lang="ko-KR" altLang="en-US" sz="1475" b="1" dirty="0">
                <a:latin typeface="Times New Roman" panose="02020603050405020304" pitchFamily="18" charset="0"/>
                <a:ea typeface="宋体" panose="02010600030101010101" pitchFamily="2" charset="-122"/>
              </a:endParaRPr>
            </a:p>
          </p:txBody>
        </p:sp>
        <p:sp>
          <p:nvSpPr>
            <p:cNvPr id="229384" name="Rectangle 8"/>
            <p:cNvSpPr/>
            <p:nvPr/>
          </p:nvSpPr>
          <p:spPr>
            <a:xfrm>
              <a:off x="336" y="1023"/>
              <a:ext cx="597" cy="926"/>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引</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进</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准</a:t>
              </a:r>
              <a:endParaRPr lang="zh-CN"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备</a:t>
              </a:r>
              <a:endParaRPr lang="zh-CN"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阶</a:t>
              </a:r>
              <a:endParaRPr lang="zh-CN"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段</a:t>
              </a:r>
              <a:endParaRPr lang="ko-KR" altLang="en-US" sz="1475" b="1" dirty="0">
                <a:latin typeface="Times New Roman" panose="02020603050405020304" pitchFamily="18" charset="0"/>
                <a:ea typeface="宋体" panose="02010600030101010101" pitchFamily="2" charset="-122"/>
              </a:endParaRPr>
            </a:p>
          </p:txBody>
        </p:sp>
        <p:sp>
          <p:nvSpPr>
            <p:cNvPr id="229385" name="Rectangle 9"/>
            <p:cNvSpPr/>
            <p:nvPr/>
          </p:nvSpPr>
          <p:spPr>
            <a:xfrm>
              <a:off x="336" y="1949"/>
              <a:ext cx="597" cy="222"/>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引进开始</a:t>
              </a:r>
              <a:endParaRPr lang="ko-KR" altLang="en-US" sz="1475" b="1" dirty="0">
                <a:latin typeface="Times New Roman" panose="02020603050405020304" pitchFamily="18" charset="0"/>
                <a:ea typeface="宋体" panose="02010600030101010101" pitchFamily="2" charset="-122"/>
              </a:endParaRPr>
            </a:p>
          </p:txBody>
        </p:sp>
        <p:sp>
          <p:nvSpPr>
            <p:cNvPr id="229386" name="Rectangle 10"/>
            <p:cNvSpPr/>
            <p:nvPr/>
          </p:nvSpPr>
          <p:spPr>
            <a:xfrm>
              <a:off x="933" y="1023"/>
              <a:ext cx="2056"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1. </a:t>
              </a:r>
              <a:r>
                <a:rPr lang="zh-CN" altLang="en-US" sz="1475" b="1" dirty="0">
                  <a:latin typeface="Times New Roman" panose="02020603050405020304" pitchFamily="18" charset="0"/>
                  <a:ea typeface="宋体" panose="02010600030101010101" pitchFamily="2" charset="-122"/>
                </a:rPr>
                <a:t>最高经营者的</a:t>
              </a:r>
              <a:r>
                <a:rPr lang="ko-KR" altLang="en-US" sz="1475" b="1" dirty="0">
                  <a:latin typeface="Times New Roman" panose="02020603050405020304" pitchFamily="18" charset="0"/>
                  <a:ea typeface="Gulim" panose="020B0600000101010101" pitchFamily="34" charset="-127"/>
                </a:rPr>
                <a:t> </a:t>
              </a:r>
              <a:r>
                <a:rPr lang="en-US" altLang="ko-KR" sz="1475" b="1" dirty="0">
                  <a:latin typeface="Times New Roman" panose="02020603050405020304" pitchFamily="18" charset="0"/>
                  <a:ea typeface="Gulim" panose="020B0600000101010101" pitchFamily="34" charset="-127"/>
                </a:rPr>
                <a:t>TPM </a:t>
              </a:r>
              <a:r>
                <a:rPr lang="zh-CN" altLang="en-US" sz="1475" b="1" dirty="0">
                  <a:latin typeface="Times New Roman" panose="02020603050405020304" pitchFamily="18" charset="0"/>
                  <a:ea typeface="宋体" panose="02010600030101010101" pitchFamily="2" charset="-122"/>
                </a:rPr>
                <a:t>引进决意宣言</a:t>
              </a:r>
              <a:endParaRPr lang="ko-KR" altLang="en-US" sz="1475" b="1" dirty="0">
                <a:latin typeface="Times New Roman" panose="02020603050405020304" pitchFamily="18" charset="0"/>
                <a:ea typeface="Gulim" panose="020B0600000101010101" pitchFamily="34" charset="-127"/>
              </a:endParaRPr>
            </a:p>
          </p:txBody>
        </p:sp>
        <p:sp>
          <p:nvSpPr>
            <p:cNvPr id="229387" name="Rectangle 11"/>
            <p:cNvSpPr/>
            <p:nvPr/>
          </p:nvSpPr>
          <p:spPr>
            <a:xfrm>
              <a:off x="2989" y="1023"/>
              <a:ext cx="2435"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全社汇集时的宣言，在社报记载</a:t>
              </a:r>
              <a:endParaRPr lang="ko-KR" altLang="en-US" sz="1475" b="1" dirty="0">
                <a:latin typeface="Times New Roman" panose="02020603050405020304" pitchFamily="18" charset="0"/>
                <a:ea typeface="Gulim" panose="020B0600000101010101" pitchFamily="34" charset="-127"/>
              </a:endParaRPr>
            </a:p>
          </p:txBody>
        </p:sp>
        <p:sp>
          <p:nvSpPr>
            <p:cNvPr id="229388" name="Rectangle 12"/>
            <p:cNvSpPr/>
            <p:nvPr/>
          </p:nvSpPr>
          <p:spPr>
            <a:xfrm>
              <a:off x="933" y="1208"/>
              <a:ext cx="2056" cy="186"/>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2. TPM </a:t>
              </a:r>
              <a:r>
                <a:rPr lang="zh-CN" altLang="en-US" sz="1475" b="1" dirty="0">
                  <a:latin typeface="Times New Roman" panose="02020603050405020304" pitchFamily="18" charset="0"/>
                  <a:ea typeface="宋体" panose="02010600030101010101" pitchFamily="2" charset="-122"/>
                </a:rPr>
                <a:t>引进教育与站岗</a:t>
              </a:r>
              <a:endParaRPr lang="ko-KR" altLang="en-US" sz="1475" b="1" dirty="0">
                <a:latin typeface="Times New Roman" panose="02020603050405020304" pitchFamily="18" charset="0"/>
                <a:ea typeface="Gulim" panose="020B0600000101010101" pitchFamily="34" charset="-127"/>
              </a:endParaRPr>
            </a:p>
          </p:txBody>
        </p:sp>
        <p:sp>
          <p:nvSpPr>
            <p:cNvPr id="229389" name="Rectangle 13"/>
            <p:cNvSpPr/>
            <p:nvPr/>
          </p:nvSpPr>
          <p:spPr>
            <a:xfrm>
              <a:off x="2989" y="1208"/>
              <a:ext cx="2435" cy="186"/>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阶层别引进教育</a:t>
              </a:r>
              <a:r>
                <a:rPr lang="en-US" altLang="ko-KR" sz="1475" b="1" dirty="0">
                  <a:latin typeface="Times New Roman" panose="02020603050405020304" pitchFamily="18" charset="0"/>
                  <a:ea typeface="Gulim" panose="020B0600000101010101" pitchFamily="34" charset="-127"/>
                </a:rPr>
                <a:t>(</a:t>
              </a:r>
              <a:r>
                <a:rPr lang="zh-CN" altLang="en-US" sz="1475" b="1" dirty="0">
                  <a:latin typeface="Times New Roman" panose="02020603050405020304" pitchFamily="18" charset="0"/>
                  <a:ea typeface="宋体" panose="02010600030101010101" pitchFamily="2" charset="-122"/>
                </a:rPr>
                <a:t>经营者，管理者，现场分任组</a:t>
              </a:r>
              <a:r>
                <a:rPr lang="en-US" altLang="ko-KR" sz="1475" b="1" dirty="0">
                  <a:latin typeface="Times New Roman" panose="02020603050405020304" pitchFamily="18" charset="0"/>
                  <a:ea typeface="Gulim" panose="020B0600000101010101" pitchFamily="34" charset="-127"/>
                </a:rPr>
                <a:t>)</a:t>
              </a:r>
              <a:endParaRPr lang="en-US" altLang="ko-KR" sz="1475" b="1" dirty="0">
                <a:latin typeface="Times New Roman" panose="02020603050405020304" pitchFamily="18" charset="0"/>
                <a:ea typeface="Gulim" panose="020B0600000101010101" pitchFamily="34" charset="-127"/>
              </a:endParaRPr>
            </a:p>
          </p:txBody>
        </p:sp>
        <p:sp>
          <p:nvSpPr>
            <p:cNvPr id="229390" name="Rectangle 14"/>
            <p:cNvSpPr/>
            <p:nvPr/>
          </p:nvSpPr>
          <p:spPr>
            <a:xfrm>
              <a:off x="933" y="1394"/>
              <a:ext cx="2056"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3. </a:t>
              </a:r>
              <a:r>
                <a:rPr lang="zh-CN" altLang="en-US" sz="1475" b="1" dirty="0">
                  <a:latin typeface="Times New Roman" panose="02020603050405020304" pitchFamily="18" charset="0"/>
                  <a:ea typeface="宋体" panose="02010600030101010101" pitchFamily="2" charset="-122"/>
                </a:rPr>
                <a:t>制造</a:t>
              </a:r>
              <a:r>
                <a:rPr lang="en-US" altLang="ko-KR" sz="1475" b="1" dirty="0">
                  <a:latin typeface="Times New Roman" panose="02020603050405020304" pitchFamily="18" charset="0"/>
                  <a:ea typeface="Gulim" panose="020B0600000101010101" pitchFamily="34" charset="-127"/>
                </a:rPr>
                <a:t>TPM </a:t>
              </a:r>
              <a:r>
                <a:rPr lang="zh-CN" altLang="en-US" sz="1475" b="1" dirty="0">
                  <a:latin typeface="Times New Roman" panose="02020603050405020304" pitchFamily="18" charset="0"/>
                  <a:ea typeface="宋体" panose="02010600030101010101" pitchFamily="2" charset="-122"/>
                </a:rPr>
                <a:t>推进组织</a:t>
              </a:r>
              <a:endParaRPr lang="ko-KR" altLang="en-US" sz="1475" b="1" dirty="0">
                <a:latin typeface="Times New Roman" panose="02020603050405020304" pitchFamily="18" charset="0"/>
                <a:ea typeface="Gulim" panose="020B0600000101010101" pitchFamily="34" charset="-127"/>
              </a:endParaRPr>
            </a:p>
          </p:txBody>
        </p:sp>
        <p:sp>
          <p:nvSpPr>
            <p:cNvPr id="229391" name="Rectangle 15"/>
            <p:cNvSpPr/>
            <p:nvPr/>
          </p:nvSpPr>
          <p:spPr>
            <a:xfrm>
              <a:off x="2989" y="1394"/>
              <a:ext cx="2435"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委员会，专门分科会，事务局等）</a:t>
              </a:r>
              <a:endParaRPr lang="ko-KR" altLang="en-US" sz="1475" b="1" dirty="0">
                <a:latin typeface="Times New Roman" panose="02020603050405020304" pitchFamily="18" charset="0"/>
                <a:ea typeface="Gulim" panose="020B0600000101010101" pitchFamily="34" charset="-127"/>
              </a:endParaRPr>
            </a:p>
          </p:txBody>
        </p:sp>
        <p:sp>
          <p:nvSpPr>
            <p:cNvPr id="229392" name="Rectangle 16"/>
            <p:cNvSpPr/>
            <p:nvPr/>
          </p:nvSpPr>
          <p:spPr>
            <a:xfrm>
              <a:off x="933" y="1579"/>
              <a:ext cx="2056"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4. TPM</a:t>
              </a:r>
              <a:r>
                <a:rPr lang="zh-CN" altLang="en-US" sz="1475" b="1" dirty="0">
                  <a:latin typeface="Times New Roman" panose="02020603050405020304" pitchFamily="18" charset="0"/>
                  <a:ea typeface="宋体" panose="02010600030101010101" pitchFamily="2" charset="-122"/>
                </a:rPr>
                <a:t>的基本方针与目标设定</a:t>
              </a:r>
              <a:endParaRPr lang="ko-KR" altLang="en-US" sz="1475" b="1" dirty="0">
                <a:latin typeface="Times New Roman" panose="02020603050405020304" pitchFamily="18" charset="0"/>
                <a:ea typeface="Gulim" panose="020B0600000101010101" pitchFamily="34" charset="-127"/>
              </a:endParaRPr>
            </a:p>
          </p:txBody>
        </p:sp>
        <p:sp>
          <p:nvSpPr>
            <p:cNvPr id="229393" name="Rectangle 17"/>
            <p:cNvSpPr/>
            <p:nvPr/>
          </p:nvSpPr>
          <p:spPr>
            <a:xfrm>
              <a:off x="2989" y="1579"/>
              <a:ext cx="2435"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Bench mark </a:t>
              </a:r>
              <a:r>
                <a:rPr lang="zh-CN" altLang="en-US" sz="1475" b="1" dirty="0">
                  <a:latin typeface="Times New Roman" panose="02020603050405020304" pitchFamily="18" charset="0"/>
                  <a:ea typeface="宋体" panose="02010600030101010101" pitchFamily="2" charset="-122"/>
                </a:rPr>
                <a:t>与目的效果预测</a:t>
              </a:r>
              <a:endParaRPr lang="ko-KR" altLang="en-US" sz="1475" b="1" dirty="0">
                <a:latin typeface="Times New Roman" panose="02020603050405020304" pitchFamily="18" charset="0"/>
                <a:ea typeface="Gulim" panose="020B0600000101010101" pitchFamily="34" charset="-127"/>
              </a:endParaRPr>
            </a:p>
          </p:txBody>
        </p:sp>
        <p:sp>
          <p:nvSpPr>
            <p:cNvPr id="229394" name="Rectangle 18"/>
            <p:cNvSpPr/>
            <p:nvPr/>
          </p:nvSpPr>
          <p:spPr>
            <a:xfrm>
              <a:off x="933" y="1764"/>
              <a:ext cx="2056"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5. </a:t>
              </a:r>
              <a:r>
                <a:rPr lang="zh-CN" altLang="en-US" sz="1475" b="1" dirty="0">
                  <a:latin typeface="Times New Roman" panose="02020603050405020304" pitchFamily="18" charset="0"/>
                  <a:ea typeface="宋体" panose="02010600030101010101" pitchFamily="2" charset="-122"/>
                </a:rPr>
                <a:t>编制</a:t>
              </a:r>
              <a:r>
                <a:rPr lang="en-US" altLang="ko-KR" sz="1475" b="1" dirty="0">
                  <a:latin typeface="Times New Roman" panose="02020603050405020304" pitchFamily="18" charset="0"/>
                  <a:ea typeface="Gulim" panose="020B0600000101010101" pitchFamily="34" charset="-127"/>
                </a:rPr>
                <a:t>TPM </a:t>
              </a:r>
              <a:r>
                <a:rPr lang="zh-CN" altLang="en-US" sz="1475" b="1" dirty="0">
                  <a:latin typeface="Times New Roman" panose="02020603050405020304" pitchFamily="18" charset="0"/>
                  <a:ea typeface="宋体" panose="02010600030101010101" pitchFamily="2" charset="-122"/>
                </a:rPr>
                <a:t>推进</a:t>
              </a:r>
              <a:r>
                <a:rPr lang="en-US" altLang="zh-CN" sz="1475" b="1" dirty="0">
                  <a:latin typeface="Times New Roman" panose="02020603050405020304" pitchFamily="18" charset="0"/>
                  <a:ea typeface="宋体" panose="02010600030101010101" pitchFamily="2" charset="-122"/>
                </a:rPr>
                <a:t>master plan</a:t>
              </a:r>
              <a:endParaRPr lang="en-US" altLang="ko-KR" sz="1475" b="1" dirty="0">
                <a:latin typeface="Times New Roman" panose="02020603050405020304" pitchFamily="18" charset="0"/>
                <a:ea typeface="Gulim" panose="020B0600000101010101" pitchFamily="34" charset="-127"/>
              </a:endParaRPr>
            </a:p>
          </p:txBody>
        </p:sp>
        <p:sp>
          <p:nvSpPr>
            <p:cNvPr id="229395" name="Rectangle 19"/>
            <p:cNvSpPr/>
            <p:nvPr/>
          </p:nvSpPr>
          <p:spPr>
            <a:xfrm>
              <a:off x="2989" y="1764"/>
              <a:ext cx="2435"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从引进准备到安装阶段为止</a:t>
              </a:r>
              <a:endParaRPr lang="ko-KR" altLang="en-US" sz="1475" b="1" dirty="0">
                <a:latin typeface="Times New Roman" panose="02020603050405020304" pitchFamily="18" charset="0"/>
                <a:ea typeface="Gulim" panose="020B0600000101010101" pitchFamily="34" charset="-127"/>
              </a:endParaRPr>
            </a:p>
          </p:txBody>
        </p:sp>
        <p:sp>
          <p:nvSpPr>
            <p:cNvPr id="229396" name="Rectangle 20"/>
            <p:cNvSpPr/>
            <p:nvPr/>
          </p:nvSpPr>
          <p:spPr>
            <a:xfrm>
              <a:off x="933" y="1949"/>
              <a:ext cx="2056" cy="22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6. TPM KICK-OFF</a:t>
              </a:r>
              <a:endParaRPr lang="en-US" altLang="ko-KR" sz="1475" b="1" dirty="0">
                <a:latin typeface="Times New Roman" panose="02020603050405020304" pitchFamily="18" charset="0"/>
                <a:ea typeface="Gulim" panose="020B0600000101010101" pitchFamily="34" charset="-127"/>
              </a:endParaRPr>
            </a:p>
          </p:txBody>
        </p:sp>
        <p:sp>
          <p:nvSpPr>
            <p:cNvPr id="229397" name="Rectangle 21"/>
            <p:cNvSpPr/>
            <p:nvPr/>
          </p:nvSpPr>
          <p:spPr>
            <a:xfrm>
              <a:off x="2989" y="1949"/>
              <a:ext cx="2435" cy="22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招待有关公司，协力公司</a:t>
              </a:r>
              <a:endParaRPr lang="ko-KR" altLang="en-US" sz="1475" b="1" dirty="0">
                <a:latin typeface="Times New Roman" panose="02020603050405020304" pitchFamily="18" charset="0"/>
                <a:ea typeface="Gulim" panose="020B0600000101010101" pitchFamily="34" charset="-127"/>
              </a:endParaRPr>
            </a:p>
          </p:txBody>
        </p:sp>
        <p:sp>
          <p:nvSpPr>
            <p:cNvPr id="229398" name="Rectangle 22"/>
            <p:cNvSpPr/>
            <p:nvPr/>
          </p:nvSpPr>
          <p:spPr>
            <a:xfrm>
              <a:off x="933" y="2171"/>
              <a:ext cx="2056" cy="808"/>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7. </a:t>
              </a:r>
              <a:r>
                <a:rPr lang="zh-CN" altLang="en-US" sz="1475" b="1" dirty="0">
                  <a:latin typeface="Times New Roman" panose="02020603050405020304" pitchFamily="18" charset="0"/>
                  <a:ea typeface="宋体" panose="02010600030101010101" pitchFamily="2" charset="-122"/>
                </a:rPr>
                <a:t>构筑为了生产部门效率化的体系</a:t>
              </a: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p:txBody>
        </p:sp>
        <p:sp>
          <p:nvSpPr>
            <p:cNvPr id="229399" name="Rectangle 23"/>
            <p:cNvSpPr/>
            <p:nvPr/>
          </p:nvSpPr>
          <p:spPr>
            <a:xfrm>
              <a:off x="2989" y="2171"/>
              <a:ext cx="2435" cy="808"/>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追求生产部门效率化的极限</a:t>
              </a: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anose="020B0600000101010101" pitchFamily="34" charset="-127"/>
              </a:endParaRPr>
            </a:p>
          </p:txBody>
        </p:sp>
        <p:sp>
          <p:nvSpPr>
            <p:cNvPr id="229400" name="Rectangle 24"/>
            <p:cNvSpPr/>
            <p:nvPr/>
          </p:nvSpPr>
          <p:spPr>
            <a:xfrm>
              <a:off x="933" y="2979"/>
              <a:ext cx="2056" cy="200"/>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8. MP </a:t>
              </a:r>
              <a:r>
                <a:rPr lang="zh-CN" altLang="en-US" sz="1475" b="1" dirty="0">
                  <a:latin typeface="Times New Roman" panose="02020603050405020304" pitchFamily="18" charset="0"/>
                  <a:ea typeface="宋体" panose="02010600030101010101" pitchFamily="2" charset="-122"/>
                </a:rPr>
                <a:t>设计及初期流动管理体系</a:t>
              </a:r>
              <a:endParaRPr lang="ko-KR" altLang="en-US" sz="1475" b="1" dirty="0">
                <a:latin typeface="Times New Roman" panose="02020603050405020304" pitchFamily="18" charset="0"/>
                <a:ea typeface="Gulim" panose="020B0600000101010101" pitchFamily="34" charset="-127"/>
              </a:endParaRPr>
            </a:p>
          </p:txBody>
        </p:sp>
        <p:sp>
          <p:nvSpPr>
            <p:cNvPr id="229401" name="Rectangle 25"/>
            <p:cNvSpPr/>
            <p:nvPr/>
          </p:nvSpPr>
          <p:spPr>
            <a:xfrm>
              <a:off x="2989" y="2979"/>
              <a:ext cx="2435" cy="200"/>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开发容易制造的产品，制作容易使用的设备</a:t>
              </a:r>
              <a:endParaRPr lang="ko-KR" altLang="en-US" sz="1475" b="1" dirty="0">
                <a:latin typeface="Times New Roman" panose="02020603050405020304" pitchFamily="18" charset="0"/>
                <a:ea typeface="Gulim" panose="020B0600000101010101" pitchFamily="34" charset="-127"/>
              </a:endParaRPr>
            </a:p>
          </p:txBody>
        </p:sp>
        <p:sp>
          <p:nvSpPr>
            <p:cNvPr id="229402" name="Rectangle 26"/>
            <p:cNvSpPr/>
            <p:nvPr/>
          </p:nvSpPr>
          <p:spPr>
            <a:xfrm>
              <a:off x="933" y="3179"/>
              <a:ext cx="2056" cy="20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9. </a:t>
              </a:r>
              <a:r>
                <a:rPr lang="zh-CN" altLang="en-US" sz="1475" b="1" dirty="0">
                  <a:latin typeface="Times New Roman" panose="02020603050405020304" pitchFamily="18" charset="0"/>
                  <a:ea typeface="宋体" panose="02010600030101010101" pitchFamily="2" charset="-122"/>
                </a:rPr>
                <a:t>构筑品质保全体系</a:t>
              </a:r>
              <a:endParaRPr lang="ko-KR" altLang="en-US" sz="1475" b="1" dirty="0">
                <a:latin typeface="Times New Roman" panose="02020603050405020304" pitchFamily="18" charset="0"/>
                <a:ea typeface="Gulim" panose="020B0600000101010101" pitchFamily="34" charset="-127"/>
              </a:endParaRPr>
            </a:p>
          </p:txBody>
        </p:sp>
        <p:sp>
          <p:nvSpPr>
            <p:cNvPr id="229403" name="Rectangle 27"/>
            <p:cNvSpPr/>
            <p:nvPr/>
          </p:nvSpPr>
          <p:spPr>
            <a:xfrm>
              <a:off x="2989" y="3179"/>
              <a:ext cx="2435" cy="20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设定不出现不良的条件以及对其维修管理</a:t>
              </a:r>
              <a:endParaRPr lang="ko-KR" altLang="en-US" sz="1475" b="1" dirty="0">
                <a:latin typeface="Times New Roman" panose="02020603050405020304" pitchFamily="18" charset="0"/>
                <a:ea typeface="Gulim" panose="020B0600000101010101" pitchFamily="34" charset="-127"/>
              </a:endParaRPr>
            </a:p>
          </p:txBody>
        </p:sp>
        <p:sp>
          <p:nvSpPr>
            <p:cNvPr id="229404" name="Rectangle 28"/>
            <p:cNvSpPr/>
            <p:nvPr/>
          </p:nvSpPr>
          <p:spPr>
            <a:xfrm>
              <a:off x="933" y="3381"/>
              <a:ext cx="2056" cy="200"/>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10.</a:t>
              </a:r>
              <a:r>
                <a:rPr lang="zh-CN" altLang="en-US" sz="1475" b="1" dirty="0">
                  <a:latin typeface="Times New Roman" panose="02020603050405020304" pitchFamily="18" charset="0"/>
                  <a:ea typeface="宋体" panose="02010600030101010101" pitchFamily="2" charset="-122"/>
                </a:rPr>
                <a:t>构筑管理间接部门的效率化体系</a:t>
              </a:r>
              <a:endParaRPr lang="ko-KR" altLang="en-US" sz="1475" b="1" dirty="0">
                <a:latin typeface="Times New Roman" panose="02020603050405020304" pitchFamily="18" charset="0"/>
                <a:ea typeface="Gulim" panose="020B0600000101010101" pitchFamily="34" charset="-127"/>
              </a:endParaRPr>
            </a:p>
          </p:txBody>
        </p:sp>
        <p:sp>
          <p:nvSpPr>
            <p:cNvPr id="229405" name="Rectangle 29"/>
            <p:cNvSpPr/>
            <p:nvPr/>
          </p:nvSpPr>
          <p:spPr>
            <a:xfrm>
              <a:off x="2989" y="3381"/>
              <a:ext cx="2435" cy="200"/>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生产支援</a:t>
              </a:r>
              <a:r>
                <a:rPr lang="ko-KR" altLang="en-US" sz="1475" b="1" dirty="0">
                  <a:latin typeface="Times New Roman" panose="02020603050405020304" pitchFamily="18" charset="0"/>
                  <a:ea typeface="Gulim" panose="020B0600000101010101" pitchFamily="34" charset="-127"/>
                </a:rPr>
                <a:t> </a:t>
              </a:r>
              <a:r>
                <a:rPr lang="en-US" altLang="ko-KR" sz="1475" b="1" dirty="0">
                  <a:latin typeface="Times New Roman" panose="02020603050405020304" pitchFamily="18" charset="0"/>
                  <a:ea typeface="Gulim" panose="020B0600000101010101" pitchFamily="34" charset="-127"/>
                </a:rPr>
                <a:t>· </a:t>
              </a:r>
              <a:r>
                <a:rPr lang="zh-CN" altLang="en-US" sz="1475" b="1" dirty="0">
                  <a:latin typeface="Times New Roman" panose="02020603050405020304" pitchFamily="18" charset="0"/>
                  <a:ea typeface="宋体" panose="02010600030101010101" pitchFamily="2" charset="-122"/>
                </a:rPr>
                <a:t>自己部门的效率化</a:t>
              </a:r>
              <a:r>
                <a:rPr lang="ko-KR" altLang="en-US" sz="1475" b="1" dirty="0">
                  <a:latin typeface="Times New Roman" panose="02020603050405020304" pitchFamily="18" charset="0"/>
                  <a:ea typeface="Gulim" panose="020B0600000101010101" pitchFamily="34" charset="-127"/>
                </a:rPr>
                <a:t> </a:t>
              </a:r>
              <a:r>
                <a:rPr lang="en-US" altLang="ko-KR" sz="1475" b="1" dirty="0">
                  <a:latin typeface="Times New Roman" panose="02020603050405020304" pitchFamily="18" charset="0"/>
                  <a:ea typeface="Gulim" panose="020B0600000101010101" pitchFamily="34" charset="-127"/>
                </a:rPr>
                <a:t>· </a:t>
              </a:r>
              <a:r>
                <a:rPr lang="zh-CN" altLang="en-US" sz="1475" b="1" dirty="0">
                  <a:latin typeface="Times New Roman" panose="02020603050405020304" pitchFamily="18" charset="0"/>
                  <a:ea typeface="宋体" panose="02010600030101010101" pitchFamily="2" charset="-122"/>
                </a:rPr>
                <a:t>设备的效率化</a:t>
              </a:r>
              <a:endParaRPr lang="ko-KR" altLang="en-US" sz="1475" b="1" dirty="0">
                <a:latin typeface="Times New Roman" panose="02020603050405020304" pitchFamily="18" charset="0"/>
                <a:ea typeface="Gulim" panose="020B0600000101010101" pitchFamily="34" charset="-127"/>
              </a:endParaRPr>
            </a:p>
          </p:txBody>
        </p:sp>
        <p:sp>
          <p:nvSpPr>
            <p:cNvPr id="229406" name="Rectangle 30"/>
            <p:cNvSpPr/>
            <p:nvPr/>
          </p:nvSpPr>
          <p:spPr>
            <a:xfrm>
              <a:off x="933" y="3581"/>
              <a:ext cx="2056" cy="20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11. </a:t>
              </a:r>
              <a:r>
                <a:rPr lang="zh-CN" altLang="en-US" sz="1475" b="1" dirty="0">
                  <a:latin typeface="Times New Roman" panose="02020603050405020304" pitchFamily="18" charset="0"/>
                  <a:ea typeface="宋体" panose="02010600030101010101" pitchFamily="2" charset="-122"/>
                </a:rPr>
                <a:t>构筑安全</a:t>
              </a:r>
              <a:r>
                <a:rPr lang="ko-KR" altLang="en-US" sz="1475" b="1" dirty="0">
                  <a:latin typeface="Times New Roman" panose="02020603050405020304" pitchFamily="18" charset="0"/>
                  <a:ea typeface="Gulim" panose="020B0600000101010101" pitchFamily="34" charset="-127"/>
                </a:rPr>
                <a:t> </a:t>
              </a:r>
              <a:r>
                <a:rPr lang="en-US" altLang="ko-KR" sz="1475" b="1" dirty="0">
                  <a:latin typeface="Times New Roman" panose="02020603050405020304" pitchFamily="18" charset="0"/>
                  <a:ea typeface="Gulim" panose="020B0600000101010101" pitchFamily="34" charset="-127"/>
                </a:rPr>
                <a:t>· </a:t>
              </a:r>
              <a:r>
                <a:rPr lang="zh-CN" altLang="en-US" sz="1475" b="1" dirty="0">
                  <a:latin typeface="Times New Roman" panose="02020603050405020304" pitchFamily="18" charset="0"/>
                  <a:ea typeface="宋体" panose="02010600030101010101" pitchFamily="2" charset="-122"/>
                </a:rPr>
                <a:t>卫生与环境的管理体系</a:t>
              </a:r>
              <a:endParaRPr lang="ko-KR" altLang="en-US" sz="1475" b="1" dirty="0">
                <a:latin typeface="Times New Roman" panose="02020603050405020304" pitchFamily="18" charset="0"/>
                <a:ea typeface="Gulim" panose="020B0600000101010101" pitchFamily="34" charset="-127"/>
              </a:endParaRPr>
            </a:p>
          </p:txBody>
        </p:sp>
        <p:sp>
          <p:nvSpPr>
            <p:cNvPr id="229407" name="Rectangle 31"/>
            <p:cNvSpPr/>
            <p:nvPr/>
          </p:nvSpPr>
          <p:spPr>
            <a:xfrm>
              <a:off x="2989" y="3581"/>
              <a:ext cx="2435" cy="20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构筑灾害零化</a:t>
              </a:r>
              <a:r>
                <a:rPr lang="ko-KR" altLang="en-US" sz="1475" b="1" dirty="0">
                  <a:latin typeface="Times New Roman" panose="02020603050405020304" pitchFamily="18" charset="0"/>
                  <a:ea typeface="Gulim" panose="020B0600000101010101" pitchFamily="34" charset="-127"/>
                </a:rPr>
                <a:t> </a:t>
              </a:r>
              <a:r>
                <a:rPr lang="en-US" altLang="ko-KR" sz="1475" b="1" dirty="0">
                  <a:latin typeface="Times New Roman" panose="02020603050405020304" pitchFamily="18" charset="0"/>
                  <a:ea typeface="Gulim" panose="020B0600000101010101" pitchFamily="34" charset="-127"/>
                </a:rPr>
                <a:t>· </a:t>
              </a:r>
              <a:r>
                <a:rPr lang="zh-CN" altLang="en-US" sz="1475" b="1" dirty="0">
                  <a:latin typeface="Times New Roman" panose="02020603050405020304" pitchFamily="18" charset="0"/>
                  <a:ea typeface="宋体" panose="02010600030101010101" pitchFamily="2" charset="-122"/>
                </a:rPr>
                <a:t>工伤零化</a:t>
              </a:r>
              <a:endParaRPr lang="ko-KR" altLang="en-US" sz="1475" b="1" dirty="0">
                <a:latin typeface="Times New Roman" panose="02020603050405020304" pitchFamily="18" charset="0"/>
                <a:ea typeface="Gulim" panose="020B0600000101010101" pitchFamily="34" charset="-127"/>
              </a:endParaRPr>
            </a:p>
          </p:txBody>
        </p:sp>
        <p:sp>
          <p:nvSpPr>
            <p:cNvPr id="229408" name="Rectangle 32"/>
            <p:cNvSpPr/>
            <p:nvPr/>
          </p:nvSpPr>
          <p:spPr>
            <a:xfrm>
              <a:off x="933" y="3783"/>
              <a:ext cx="2056" cy="201"/>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12. TPM </a:t>
              </a:r>
              <a:r>
                <a:rPr lang="zh-CN" altLang="en-US" sz="1475" b="1" dirty="0">
                  <a:latin typeface="Times New Roman" panose="02020603050405020304" pitchFamily="18" charset="0"/>
                  <a:ea typeface="宋体" panose="02010600030101010101" pitchFamily="2" charset="-122"/>
                </a:rPr>
                <a:t>完全实施与水平提高</a:t>
              </a:r>
              <a:endParaRPr lang="ko-KR" altLang="en-US" sz="1475" b="1" dirty="0">
                <a:latin typeface="Times New Roman" panose="02020603050405020304" pitchFamily="18" charset="0"/>
                <a:ea typeface="Gulim" panose="020B0600000101010101" pitchFamily="34" charset="-127"/>
              </a:endParaRPr>
            </a:p>
          </p:txBody>
        </p:sp>
        <p:sp>
          <p:nvSpPr>
            <p:cNvPr id="229409" name="Rectangle 33"/>
            <p:cNvSpPr/>
            <p:nvPr/>
          </p:nvSpPr>
          <p:spPr>
            <a:xfrm>
              <a:off x="2989" y="3783"/>
              <a:ext cx="2435" cy="201"/>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向 </a:t>
              </a:r>
              <a:r>
                <a:rPr lang="en-US" altLang="ko-KR" sz="1475" b="1" dirty="0">
                  <a:latin typeface="Times New Roman" panose="02020603050405020304" pitchFamily="18" charset="0"/>
                  <a:ea typeface="Gulim" panose="020B0600000101010101" pitchFamily="34" charset="-127"/>
                </a:rPr>
                <a:t>World Best </a:t>
              </a:r>
              <a:r>
                <a:rPr lang="zh-CN" altLang="en-US" sz="1475" b="1" dirty="0">
                  <a:latin typeface="Times New Roman" panose="02020603050405020304" pitchFamily="18" charset="0"/>
                  <a:ea typeface="宋体" panose="02010600030101010101" pitchFamily="2" charset="-122"/>
                </a:rPr>
                <a:t>水平挑战</a:t>
              </a:r>
              <a:endParaRPr lang="ko-KR" altLang="en-US" sz="1475" b="1" dirty="0">
                <a:latin typeface="Times New Roman" panose="02020603050405020304" pitchFamily="18" charset="0"/>
                <a:ea typeface="Gulim" panose="020B0600000101010101" pitchFamily="34" charset="-127"/>
              </a:endParaRPr>
            </a:p>
          </p:txBody>
        </p:sp>
        <p:sp>
          <p:nvSpPr>
            <p:cNvPr id="229410" name="Rectangle 34"/>
            <p:cNvSpPr/>
            <p:nvPr/>
          </p:nvSpPr>
          <p:spPr>
            <a:xfrm>
              <a:off x="1514" y="2401"/>
              <a:ext cx="1475" cy="14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7.1 </a:t>
              </a:r>
              <a:r>
                <a:rPr lang="zh-CN" altLang="en-US" sz="1475" b="1" dirty="0">
                  <a:latin typeface="Times New Roman" panose="02020603050405020304" pitchFamily="18" charset="0"/>
                  <a:ea typeface="宋体" panose="02010600030101010101" pitchFamily="2" charset="-122"/>
                </a:rPr>
                <a:t>个别改善</a:t>
              </a:r>
              <a:endParaRPr lang="ko-KR" altLang="en-US" sz="1475" b="1" dirty="0">
                <a:latin typeface="Times New Roman" panose="02020603050405020304" pitchFamily="18" charset="0"/>
                <a:ea typeface="宋体" panose="02010600030101010101" pitchFamily="2" charset="-122"/>
              </a:endParaRPr>
            </a:p>
          </p:txBody>
        </p:sp>
        <p:sp>
          <p:nvSpPr>
            <p:cNvPr id="229411" name="Rectangle 35"/>
            <p:cNvSpPr/>
            <p:nvPr/>
          </p:nvSpPr>
          <p:spPr>
            <a:xfrm>
              <a:off x="1514" y="2546"/>
              <a:ext cx="1475" cy="144"/>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7.2 </a:t>
              </a:r>
              <a:r>
                <a:rPr lang="zh-CN" altLang="en-US" sz="1475" b="1" dirty="0">
                  <a:latin typeface="Times New Roman" panose="02020603050405020304" pitchFamily="18" charset="0"/>
                  <a:ea typeface="宋体" panose="02010600030101010101" pitchFamily="2" charset="-122"/>
                </a:rPr>
                <a:t>经常保全</a:t>
              </a:r>
              <a:endParaRPr lang="ko-KR" altLang="en-US" sz="1475" b="1" dirty="0">
                <a:latin typeface="Times New Roman" panose="02020603050405020304" pitchFamily="18" charset="0"/>
                <a:ea typeface="宋体" panose="02010600030101010101" pitchFamily="2" charset="-122"/>
              </a:endParaRPr>
            </a:p>
          </p:txBody>
        </p:sp>
        <p:sp>
          <p:nvSpPr>
            <p:cNvPr id="229412" name="Rectangle 36"/>
            <p:cNvSpPr/>
            <p:nvPr/>
          </p:nvSpPr>
          <p:spPr>
            <a:xfrm>
              <a:off x="1514" y="2690"/>
              <a:ext cx="1475" cy="14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7.3 </a:t>
              </a:r>
              <a:r>
                <a:rPr lang="zh-CN" altLang="en-US" sz="1475" b="1" dirty="0">
                  <a:latin typeface="Times New Roman" panose="02020603050405020304" pitchFamily="18" charset="0"/>
                  <a:ea typeface="宋体" panose="02010600030101010101" pitchFamily="2" charset="-122"/>
                </a:rPr>
                <a:t>计划保全</a:t>
              </a:r>
              <a:endParaRPr lang="ko-KR" altLang="en-US" sz="1475" b="1" dirty="0">
                <a:latin typeface="Times New Roman" panose="02020603050405020304" pitchFamily="18" charset="0"/>
                <a:ea typeface="宋体" panose="02010600030101010101" pitchFamily="2" charset="-122"/>
              </a:endParaRPr>
            </a:p>
          </p:txBody>
        </p:sp>
        <p:sp>
          <p:nvSpPr>
            <p:cNvPr id="229413" name="Rectangle 37"/>
            <p:cNvSpPr/>
            <p:nvPr/>
          </p:nvSpPr>
          <p:spPr>
            <a:xfrm>
              <a:off x="1514" y="2835"/>
              <a:ext cx="1475" cy="144"/>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7.4 </a:t>
              </a:r>
              <a:r>
                <a:rPr lang="zh-CN" altLang="en-US" sz="1475" b="1" dirty="0">
                  <a:latin typeface="Times New Roman" panose="02020603050405020304" pitchFamily="18" charset="0"/>
                  <a:ea typeface="宋体" panose="02010600030101010101" pitchFamily="2" charset="-122"/>
                </a:rPr>
                <a:t>运转</a:t>
              </a:r>
              <a:r>
                <a:rPr lang="ko-KR" altLang="en-US" sz="1475" b="1" dirty="0">
                  <a:latin typeface="Times New Roman" panose="02020603050405020304" pitchFamily="18" charset="0"/>
                  <a:ea typeface="Gulim" panose="020B0600000101010101" pitchFamily="34" charset="-127"/>
                </a:rPr>
                <a:t> </a:t>
              </a:r>
              <a:r>
                <a:rPr lang="en-US" altLang="ko-KR" sz="1475" b="1" dirty="0">
                  <a:latin typeface="Times New Roman" panose="02020603050405020304" pitchFamily="18" charset="0"/>
                  <a:ea typeface="Gulim" panose="020B0600000101010101" pitchFamily="34" charset="-127"/>
                </a:rPr>
                <a:t>· </a:t>
              </a:r>
              <a:r>
                <a:rPr lang="zh-CN" altLang="en-US" sz="1475" b="1" dirty="0">
                  <a:latin typeface="Times New Roman" panose="02020603050405020304" pitchFamily="18" charset="0"/>
                  <a:ea typeface="宋体" panose="02010600030101010101" pitchFamily="2" charset="-122"/>
                </a:rPr>
                <a:t>保全的教育训练</a:t>
              </a:r>
              <a:endParaRPr lang="ko-KR" altLang="en-US" sz="1475" b="1" dirty="0">
                <a:latin typeface="Times New Roman" panose="02020603050405020304" pitchFamily="18" charset="0"/>
                <a:ea typeface="Gulim" panose="020B0600000101010101" pitchFamily="34" charset="-127"/>
              </a:endParaRPr>
            </a:p>
          </p:txBody>
        </p:sp>
        <p:grpSp>
          <p:nvGrpSpPr>
            <p:cNvPr id="229414" name="Group 38"/>
            <p:cNvGrpSpPr/>
            <p:nvPr/>
          </p:nvGrpSpPr>
          <p:grpSpPr>
            <a:xfrm>
              <a:off x="2989" y="2401"/>
              <a:ext cx="2435" cy="578"/>
              <a:chOff x="3129" y="2256"/>
              <a:chExt cx="2735" cy="666"/>
            </a:xfrm>
          </p:grpSpPr>
          <p:sp>
            <p:nvSpPr>
              <p:cNvPr id="229416" name="Rectangle 39"/>
              <p:cNvSpPr/>
              <p:nvPr/>
            </p:nvSpPr>
            <p:spPr>
              <a:xfrm>
                <a:off x="3129" y="2256"/>
                <a:ext cx="2735" cy="167"/>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Project team </a:t>
                </a:r>
                <a:r>
                  <a:rPr lang="zh-CN" altLang="en-US" sz="1475" b="1" dirty="0">
                    <a:latin typeface="Times New Roman" panose="02020603050405020304" pitchFamily="18" charset="0"/>
                    <a:ea typeface="宋体" panose="02010600030101010101" pitchFamily="2" charset="-122"/>
                  </a:rPr>
                  <a:t>活动，小集团活动</a:t>
                </a:r>
                <a:endParaRPr lang="ko-KR" altLang="en-US" sz="1475" b="1" dirty="0">
                  <a:latin typeface="Times New Roman" panose="02020603050405020304" pitchFamily="18" charset="0"/>
                  <a:ea typeface="Gulim" panose="020B0600000101010101" pitchFamily="34" charset="-127"/>
                </a:endParaRPr>
              </a:p>
            </p:txBody>
          </p:sp>
          <p:sp>
            <p:nvSpPr>
              <p:cNvPr id="229417" name="Rectangle 40"/>
              <p:cNvSpPr/>
              <p:nvPr/>
            </p:nvSpPr>
            <p:spPr>
              <a:xfrm>
                <a:off x="3129" y="2423"/>
                <a:ext cx="2735" cy="166"/>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STEP</a:t>
                </a:r>
                <a:r>
                  <a:rPr lang="zh-CN" altLang="en-US" sz="1475" b="1" dirty="0">
                    <a:latin typeface="Times New Roman" panose="02020603050405020304" pitchFamily="18" charset="0"/>
                    <a:ea typeface="宋体" panose="02010600030101010101" pitchFamily="2" charset="-122"/>
                  </a:rPr>
                  <a:t>别方式，诊断与合格证</a:t>
                </a:r>
                <a:endParaRPr lang="ko-KR" altLang="en-US" sz="1475" b="1" dirty="0">
                  <a:latin typeface="Times New Roman" panose="02020603050405020304" pitchFamily="18" charset="0"/>
                  <a:ea typeface="Gulim" panose="020B0600000101010101" pitchFamily="34" charset="-127"/>
                </a:endParaRPr>
              </a:p>
            </p:txBody>
          </p:sp>
          <p:sp>
            <p:nvSpPr>
              <p:cNvPr id="229418" name="Rectangle 41"/>
              <p:cNvSpPr/>
              <p:nvPr/>
            </p:nvSpPr>
            <p:spPr>
              <a:xfrm>
                <a:off x="3129" y="2589"/>
                <a:ext cx="2735" cy="167"/>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改良保全</a:t>
                </a:r>
                <a:r>
                  <a:rPr lang="ko-KR" altLang="en-US" sz="1475" b="1" dirty="0">
                    <a:latin typeface="Times New Roman" panose="02020603050405020304" pitchFamily="18" charset="0"/>
                    <a:ea typeface="Gulim" panose="020B0600000101010101" pitchFamily="34" charset="-127"/>
                  </a:rPr>
                  <a:t> </a:t>
                </a:r>
                <a:r>
                  <a:rPr lang="en-US" altLang="ko-KR" sz="1475" b="1" dirty="0">
                    <a:latin typeface="Times New Roman" panose="02020603050405020304" pitchFamily="18" charset="0"/>
                    <a:ea typeface="Gulim" panose="020B0600000101010101" pitchFamily="34" charset="-127"/>
                  </a:rPr>
                  <a:t>· </a:t>
                </a:r>
                <a:r>
                  <a:rPr lang="zh-CN" altLang="en-US" sz="1475" b="1" dirty="0">
                    <a:latin typeface="Times New Roman" panose="02020603050405020304" pitchFamily="18" charset="0"/>
                    <a:ea typeface="宋体" panose="02010600030101010101" pitchFamily="2" charset="-122"/>
                  </a:rPr>
                  <a:t>定期保全</a:t>
                </a:r>
                <a:r>
                  <a:rPr lang="ko-KR" altLang="en-US" sz="1475" b="1" dirty="0">
                    <a:latin typeface="Times New Roman" panose="02020603050405020304" pitchFamily="18" charset="0"/>
                    <a:ea typeface="Gulim" panose="020B0600000101010101" pitchFamily="34" charset="-127"/>
                  </a:rPr>
                  <a:t> </a:t>
                </a:r>
                <a:r>
                  <a:rPr lang="en-US" altLang="ko-KR" sz="1475" b="1" dirty="0">
                    <a:latin typeface="Times New Roman" panose="02020603050405020304" pitchFamily="18" charset="0"/>
                    <a:ea typeface="Gulim" panose="020B0600000101010101" pitchFamily="34" charset="-127"/>
                  </a:rPr>
                  <a:t>· </a:t>
                </a:r>
                <a:r>
                  <a:rPr lang="zh-CN" altLang="en-US" sz="1475" b="1" dirty="0">
                    <a:latin typeface="Times New Roman" panose="02020603050405020304" pitchFamily="18" charset="0"/>
                    <a:ea typeface="宋体" panose="02010600030101010101" pitchFamily="2" charset="-122"/>
                  </a:rPr>
                  <a:t>预知保全</a:t>
                </a:r>
                <a:endParaRPr lang="ko-KR" altLang="en-US" sz="1475" b="1" dirty="0">
                  <a:latin typeface="Times New Roman" panose="02020603050405020304" pitchFamily="18" charset="0"/>
                  <a:ea typeface="宋体" panose="02010600030101010101" pitchFamily="2" charset="-122"/>
                </a:endParaRPr>
              </a:p>
            </p:txBody>
          </p:sp>
          <p:sp>
            <p:nvSpPr>
              <p:cNvPr id="229419" name="Rectangle 42"/>
              <p:cNvSpPr/>
              <p:nvPr/>
            </p:nvSpPr>
            <p:spPr>
              <a:xfrm>
                <a:off x="3129" y="2756"/>
                <a:ext cx="2735" cy="166"/>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anose="020B0600000101010101" pitchFamily="34" charset="-127"/>
                  </a:rPr>
                  <a:t>Lead </a:t>
                </a:r>
                <a:r>
                  <a:rPr lang="zh-CN" altLang="en-US" sz="1475" b="1" dirty="0">
                    <a:latin typeface="Times New Roman" panose="02020603050405020304" pitchFamily="18" charset="0"/>
                    <a:ea typeface="宋体" panose="02010600030101010101" pitchFamily="2" charset="-122"/>
                  </a:rPr>
                  <a:t>的集合教育，对成员的传达教育</a:t>
                </a:r>
                <a:endParaRPr lang="ko-KR" altLang="en-US" sz="1475" b="1" dirty="0">
                  <a:latin typeface="Times New Roman" panose="02020603050405020304" pitchFamily="18" charset="0"/>
                  <a:ea typeface="Gulim" panose="020B0600000101010101" pitchFamily="34" charset="-127"/>
                </a:endParaRPr>
              </a:p>
            </p:txBody>
          </p:sp>
        </p:grpSp>
        <p:sp>
          <p:nvSpPr>
            <p:cNvPr id="229415" name="Rectangle 43"/>
            <p:cNvSpPr/>
            <p:nvPr/>
          </p:nvSpPr>
          <p:spPr>
            <a:xfrm>
              <a:off x="336" y="3783"/>
              <a:ext cx="597" cy="201"/>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安全阶段</a:t>
              </a:r>
              <a:endParaRPr lang="ko-KR" altLang="en-US" sz="1475" b="1" dirty="0">
                <a:latin typeface="Times New Roman" panose="02020603050405020304" pitchFamily="18" charset="0"/>
                <a:ea typeface="宋体" panose="02010600030101010101" pitchFamily="2" charset="-122"/>
              </a:endParaRPr>
            </a:p>
          </p:txBody>
        </p:sp>
      </p:grpSp>
      <p:sp>
        <p:nvSpPr>
          <p:cNvPr id="229379" name="Text Box 2"/>
          <p:cNvSpPr txBox="1"/>
          <p:nvPr/>
        </p:nvSpPr>
        <p:spPr>
          <a:xfrm>
            <a:off x="3137140" y="1006937"/>
            <a:ext cx="2975096"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900" b="1" dirty="0">
                <a:solidFill>
                  <a:srgbClr val="FF0000"/>
                </a:solidFill>
                <a:latin typeface="Gulim" panose="020B0600000101010101" pitchFamily="34" charset="-127"/>
                <a:ea typeface="Gulim" panose="020B0600000101010101" pitchFamily="34" charset="-127"/>
              </a:rPr>
              <a:t>□ </a:t>
            </a:r>
            <a:r>
              <a:rPr lang="en-US" altLang="ko-KR" sz="1900" b="1" dirty="0">
                <a:solidFill>
                  <a:srgbClr val="FF0000"/>
                </a:solidFill>
                <a:latin typeface="Gulim" panose="020B0600000101010101" pitchFamily="34" charset="-127"/>
                <a:ea typeface="Gulim" panose="020B0600000101010101" pitchFamily="34" charset="-127"/>
              </a:rPr>
              <a:t>TPM </a:t>
            </a:r>
            <a:r>
              <a:rPr lang="zh-CN" altLang="en-US" sz="1900" b="1" dirty="0">
                <a:solidFill>
                  <a:srgbClr val="FF0000"/>
                </a:solidFill>
                <a:latin typeface="Gulim" panose="020B0600000101010101" pitchFamily="34" charset="-127"/>
                <a:ea typeface="宋体" panose="02010600030101010101" pitchFamily="2" charset="-122"/>
              </a:rPr>
              <a:t>展开顺序</a:t>
            </a:r>
            <a:endParaRPr lang="ko-KR" altLang="en-US" sz="1900" b="1" dirty="0">
              <a:solidFill>
                <a:srgbClr val="FF0000"/>
              </a:solidFill>
              <a:latin typeface="Gulim" panose="020B0600000101010101" pitchFamily="34" charset="-127"/>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Text Box 2"/>
          <p:cNvSpPr txBox="1"/>
          <p:nvPr/>
        </p:nvSpPr>
        <p:spPr>
          <a:xfrm>
            <a:off x="2501171" y="1758191"/>
            <a:ext cx="2310765" cy="383540"/>
          </a:xfrm>
          <a:prstGeom prst="rect">
            <a:avLst/>
          </a:prstGeom>
          <a:solidFill>
            <a:srgbClr val="EAFA9C"/>
          </a:solidFill>
          <a:ln w="9525">
            <a:noFill/>
          </a:ln>
          <a:effectLst>
            <a:prstShdw prst="shdw13" dist="53882" dir="13499999">
              <a:srgbClr val="808080"/>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anose="020B0600000101010101" pitchFamily="34" charset="-127"/>
                <a:ea typeface="Gulim" panose="020B0600000101010101" pitchFamily="34" charset="-127"/>
              </a:rPr>
              <a:t>□ </a:t>
            </a:r>
            <a:r>
              <a:rPr lang="en-US" altLang="ko-KR" sz="1900" b="1" dirty="0">
                <a:solidFill>
                  <a:srgbClr val="FF0000"/>
                </a:solidFill>
                <a:latin typeface="Gulim" panose="020B0600000101010101" pitchFamily="34" charset="-127"/>
                <a:ea typeface="Gulim" panose="020B0600000101010101" pitchFamily="34" charset="-127"/>
              </a:rPr>
              <a:t>TPM 5</a:t>
            </a:r>
            <a:r>
              <a:rPr lang="zh-CN" altLang="en-US" sz="1900" b="1" dirty="0">
                <a:solidFill>
                  <a:srgbClr val="FF0000"/>
                </a:solidFill>
                <a:latin typeface="Gulim" panose="020B0600000101010101" pitchFamily="34" charset="-127"/>
                <a:ea typeface="宋体" panose="02010600030101010101" pitchFamily="2" charset="-122"/>
              </a:rPr>
              <a:t>大</a:t>
            </a:r>
            <a:r>
              <a:rPr lang="ko-KR" altLang="en-US" sz="1900" b="1" dirty="0">
                <a:solidFill>
                  <a:srgbClr val="FF0000"/>
                </a:solidFill>
                <a:latin typeface="Gulim" panose="020B0600000101010101" pitchFamily="34" charset="-127"/>
                <a:ea typeface="Gulim" panose="020B0600000101010101" pitchFamily="34" charset="-127"/>
              </a:rPr>
              <a:t> </a:t>
            </a:r>
            <a:r>
              <a:rPr lang="zh-CN" altLang="en-US" sz="1900" b="1" dirty="0">
                <a:solidFill>
                  <a:srgbClr val="FF0000"/>
                </a:solidFill>
                <a:latin typeface="Gulim" panose="020B0600000101010101" pitchFamily="34" charset="-127"/>
                <a:ea typeface="宋体" panose="02010600030101010101" pitchFamily="2" charset="-122"/>
              </a:rPr>
              <a:t>核心轴</a:t>
            </a:r>
            <a:endParaRPr lang="ko-KR" altLang="en-US" sz="1900" b="1" dirty="0">
              <a:solidFill>
                <a:srgbClr val="FF0000"/>
              </a:solidFill>
              <a:latin typeface="Gulim" panose="020B0600000101010101" pitchFamily="34" charset="-127"/>
              <a:ea typeface="Gulim" panose="020B0600000101010101" pitchFamily="34" charset="-127"/>
            </a:endParaRPr>
          </a:p>
        </p:txBody>
      </p:sp>
      <p:grpSp>
        <p:nvGrpSpPr>
          <p:cNvPr id="231427" name="Group 4"/>
          <p:cNvGrpSpPr/>
          <p:nvPr/>
        </p:nvGrpSpPr>
        <p:grpSpPr>
          <a:xfrm>
            <a:off x="2554746" y="3794048"/>
            <a:ext cx="1729474" cy="895710"/>
            <a:chOff x="336" y="1392"/>
            <a:chExt cx="1033" cy="535"/>
          </a:xfrm>
        </p:grpSpPr>
        <p:sp>
          <p:nvSpPr>
            <p:cNvPr id="231441" name="Text Box 5"/>
            <p:cNvSpPr txBox="1"/>
            <p:nvPr/>
          </p:nvSpPr>
          <p:spPr>
            <a:xfrm>
              <a:off x="336" y="1392"/>
              <a:ext cx="794"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2110" b="1" dirty="0">
                  <a:latin typeface="Gulim" panose="020B0600000101010101" pitchFamily="34" charset="-127"/>
                  <a:ea typeface="Gulim" panose="020B0600000101010101" pitchFamily="34" charset="-127"/>
                </a:rPr>
                <a:t>Operator</a:t>
              </a:r>
              <a:endParaRPr lang="en-US" altLang="ko-KR" sz="2110" b="1" dirty="0">
                <a:latin typeface="Gulim" panose="020B0600000101010101" pitchFamily="34" charset="-127"/>
                <a:ea typeface="Gulim" panose="020B0600000101010101" pitchFamily="34" charset="-127"/>
              </a:endParaRPr>
            </a:p>
          </p:txBody>
        </p:sp>
        <p:sp>
          <p:nvSpPr>
            <p:cNvPr id="231442" name="Text Box 6"/>
            <p:cNvSpPr txBox="1"/>
            <p:nvPr/>
          </p:nvSpPr>
          <p:spPr>
            <a:xfrm>
              <a:off x="336" y="1679"/>
              <a:ext cx="1033"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anose="020B0600000101010101" pitchFamily="34" charset="-127"/>
                  <a:ea typeface="Gulim" panose="020B0600000101010101" pitchFamily="34" charset="-127"/>
                </a:rPr>
                <a:t>     </a:t>
              </a:r>
              <a:r>
                <a:rPr lang="zh-CN" altLang="en-US" sz="2110" b="1" dirty="0">
                  <a:solidFill>
                    <a:schemeClr val="bg1"/>
                  </a:solidFill>
                  <a:latin typeface="Gulim" panose="020B0600000101010101" pitchFamily="34" charset="-127"/>
                  <a:ea typeface="宋体" panose="02010600030101010101" pitchFamily="2" charset="-122"/>
                </a:rPr>
                <a:t>自主保全</a:t>
              </a:r>
              <a:r>
                <a:rPr lang="ko-KR" altLang="en-US" sz="2110" b="1" dirty="0">
                  <a:latin typeface="Gulim" panose="020B0600000101010101" pitchFamily="34" charset="-127"/>
                  <a:ea typeface="Gulim" panose="020B0600000101010101" pitchFamily="34" charset="-127"/>
                </a:rPr>
                <a:t>     </a:t>
              </a:r>
              <a:endParaRPr lang="ko-KR" altLang="en-US" sz="2110" b="1" dirty="0">
                <a:latin typeface="Gulim" panose="020B0600000101010101" pitchFamily="34" charset="-127"/>
                <a:ea typeface="Gulim" panose="020B0600000101010101" pitchFamily="34" charset="-127"/>
              </a:endParaRPr>
            </a:p>
          </p:txBody>
        </p:sp>
      </p:grpSp>
      <p:grpSp>
        <p:nvGrpSpPr>
          <p:cNvPr id="231428" name="Group 7"/>
          <p:cNvGrpSpPr/>
          <p:nvPr/>
        </p:nvGrpSpPr>
        <p:grpSpPr>
          <a:xfrm>
            <a:off x="3278011" y="5801442"/>
            <a:ext cx="1635718" cy="897384"/>
            <a:chOff x="336" y="1391"/>
            <a:chExt cx="977" cy="536"/>
          </a:xfrm>
        </p:grpSpPr>
        <p:sp>
          <p:nvSpPr>
            <p:cNvPr id="231439" name="Text Box 8"/>
            <p:cNvSpPr txBox="1"/>
            <p:nvPr/>
          </p:nvSpPr>
          <p:spPr>
            <a:xfrm>
              <a:off x="336" y="1391"/>
              <a:ext cx="668"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2110" b="1" dirty="0">
                  <a:latin typeface="Gulim" panose="020B0600000101010101" pitchFamily="34" charset="-127"/>
                  <a:ea typeface="Gulim" panose="020B0600000101010101" pitchFamily="34" charset="-127"/>
                </a:rPr>
                <a:t>P/J</a:t>
              </a:r>
              <a:r>
                <a:rPr lang="zh-CN" altLang="en-US" sz="2110" b="1" dirty="0">
                  <a:latin typeface="Gulim" panose="020B0600000101010101" pitchFamily="34" charset="-127"/>
                  <a:ea typeface="宋体" panose="02010600030101010101" pitchFamily="2" charset="-122"/>
                </a:rPr>
                <a:t>活动</a:t>
              </a:r>
              <a:endParaRPr lang="ko-KR" altLang="en-US" sz="2110" b="1" dirty="0">
                <a:latin typeface="Gulim" panose="020B0600000101010101" pitchFamily="34" charset="-127"/>
                <a:ea typeface="Gulim" panose="020B0600000101010101" pitchFamily="34" charset="-127"/>
              </a:endParaRPr>
            </a:p>
          </p:txBody>
        </p:sp>
        <p:sp>
          <p:nvSpPr>
            <p:cNvPr id="231440" name="Text Box 9"/>
            <p:cNvSpPr txBox="1"/>
            <p:nvPr/>
          </p:nvSpPr>
          <p:spPr>
            <a:xfrm>
              <a:off x="336" y="1679"/>
              <a:ext cx="977"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anose="020B0600000101010101" pitchFamily="34" charset="-127"/>
                  <a:ea typeface="Gulim" panose="020B0600000101010101" pitchFamily="34" charset="-127"/>
                </a:rPr>
                <a:t>    </a:t>
              </a:r>
              <a:r>
                <a:rPr lang="zh-CN" altLang="en-US" sz="2110" b="1" dirty="0">
                  <a:solidFill>
                    <a:schemeClr val="bg1"/>
                  </a:solidFill>
                  <a:latin typeface="Gulim" panose="020B0600000101010101" pitchFamily="34" charset="-127"/>
                  <a:ea typeface="宋体" panose="02010600030101010101" pitchFamily="2" charset="-122"/>
                </a:rPr>
                <a:t>个别改善</a:t>
              </a:r>
              <a:r>
                <a:rPr lang="ko-KR" altLang="en-US" sz="2110" b="1" dirty="0">
                  <a:latin typeface="Gulim" panose="020B0600000101010101" pitchFamily="34" charset="-127"/>
                  <a:ea typeface="Gulim" panose="020B0600000101010101" pitchFamily="34" charset="-127"/>
                </a:rPr>
                <a:t>    </a:t>
              </a:r>
              <a:endParaRPr lang="ko-KR" altLang="en-US" sz="2110" b="1" dirty="0">
                <a:latin typeface="Gulim" panose="020B0600000101010101" pitchFamily="34" charset="-127"/>
                <a:ea typeface="Gulim" panose="020B0600000101010101" pitchFamily="34" charset="-127"/>
              </a:endParaRPr>
            </a:p>
          </p:txBody>
        </p:sp>
      </p:grpSp>
      <p:grpSp>
        <p:nvGrpSpPr>
          <p:cNvPr id="231429" name="Group 10"/>
          <p:cNvGrpSpPr/>
          <p:nvPr/>
        </p:nvGrpSpPr>
        <p:grpSpPr>
          <a:xfrm>
            <a:off x="7778327" y="5721080"/>
            <a:ext cx="2392070" cy="897384"/>
            <a:chOff x="336" y="1391"/>
            <a:chExt cx="1519" cy="536"/>
          </a:xfrm>
        </p:grpSpPr>
        <p:sp>
          <p:nvSpPr>
            <p:cNvPr id="231437" name="Text Box 11"/>
            <p:cNvSpPr txBox="1"/>
            <p:nvPr/>
          </p:nvSpPr>
          <p:spPr>
            <a:xfrm>
              <a:off x="336" y="1391"/>
              <a:ext cx="800"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2110" b="1" dirty="0">
                  <a:latin typeface="Gulim" panose="020B0600000101010101" pitchFamily="34" charset="-127"/>
                  <a:ea typeface="宋体" panose="02010600030101010101" pitchFamily="2" charset="-122"/>
                </a:rPr>
                <a:t>生产技术</a:t>
              </a:r>
              <a:endParaRPr lang="ko-KR" altLang="en-US" sz="2110" b="1" dirty="0">
                <a:latin typeface="Gulim" panose="020B0600000101010101" pitchFamily="34" charset="-127"/>
                <a:ea typeface="Gulim" panose="020B0600000101010101" pitchFamily="34" charset="-127"/>
              </a:endParaRPr>
            </a:p>
          </p:txBody>
        </p:sp>
        <p:sp>
          <p:nvSpPr>
            <p:cNvPr id="231438" name="Text Box 12"/>
            <p:cNvSpPr txBox="1"/>
            <p:nvPr/>
          </p:nvSpPr>
          <p:spPr>
            <a:xfrm>
              <a:off x="370" y="1679"/>
              <a:ext cx="1485"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2110" b="1" dirty="0">
                  <a:solidFill>
                    <a:schemeClr val="bg1"/>
                  </a:solidFill>
                  <a:latin typeface="Gulim" panose="020B0600000101010101" pitchFamily="34" charset="-127"/>
                  <a:ea typeface="Gulim" panose="020B0600000101010101" pitchFamily="34" charset="-127"/>
                </a:rPr>
                <a:t>MP</a:t>
              </a:r>
              <a:r>
                <a:rPr lang="zh-CN" altLang="en-US" sz="2110" b="1" dirty="0">
                  <a:solidFill>
                    <a:schemeClr val="bg1"/>
                  </a:solidFill>
                  <a:latin typeface="Gulim" panose="020B0600000101010101" pitchFamily="34" charset="-127"/>
                  <a:ea typeface="宋体" panose="02010600030101010101" pitchFamily="2" charset="-122"/>
                </a:rPr>
                <a:t>设计</a:t>
              </a:r>
              <a:r>
                <a:rPr lang="en-US" altLang="ko-KR" sz="2110" b="1" dirty="0">
                  <a:solidFill>
                    <a:schemeClr val="bg1"/>
                  </a:solidFill>
                  <a:latin typeface="Gulim" panose="020B0600000101010101" pitchFamily="34" charset="-127"/>
                  <a:ea typeface="Gulim" panose="020B0600000101010101" pitchFamily="34" charset="-127"/>
                </a:rPr>
                <a:t>/</a:t>
              </a:r>
              <a:r>
                <a:rPr lang="zh-CN" altLang="en-US" sz="2110" b="1" dirty="0">
                  <a:solidFill>
                    <a:schemeClr val="bg1"/>
                  </a:solidFill>
                  <a:latin typeface="Gulim" panose="020B0600000101010101" pitchFamily="34" charset="-127"/>
                  <a:ea typeface="宋体" panose="02010600030101010101" pitchFamily="2" charset="-122"/>
                </a:rPr>
                <a:t>初期流动</a:t>
              </a:r>
              <a:endParaRPr lang="ko-KR" altLang="en-US" sz="2110" b="1" dirty="0">
                <a:latin typeface="Gulim" panose="020B0600000101010101" pitchFamily="34" charset="-127"/>
                <a:ea typeface="Gulim" panose="020B0600000101010101" pitchFamily="34" charset="-127"/>
              </a:endParaRPr>
            </a:p>
          </p:txBody>
        </p:sp>
      </p:grpSp>
      <p:grpSp>
        <p:nvGrpSpPr>
          <p:cNvPr id="231430" name="Group 13"/>
          <p:cNvGrpSpPr/>
          <p:nvPr/>
        </p:nvGrpSpPr>
        <p:grpSpPr>
          <a:xfrm>
            <a:off x="8903406" y="3792373"/>
            <a:ext cx="1635718" cy="897384"/>
            <a:chOff x="336" y="1391"/>
            <a:chExt cx="977" cy="536"/>
          </a:xfrm>
        </p:grpSpPr>
        <p:sp>
          <p:nvSpPr>
            <p:cNvPr id="231435" name="Text Box 14"/>
            <p:cNvSpPr txBox="1"/>
            <p:nvPr/>
          </p:nvSpPr>
          <p:spPr>
            <a:xfrm>
              <a:off x="336" y="1391"/>
              <a:ext cx="592"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2110" b="1" dirty="0">
                  <a:latin typeface="Gulim" panose="020B0600000101010101" pitchFamily="34" charset="-127"/>
                  <a:ea typeface="宋体" panose="02010600030101010101" pitchFamily="2" charset="-122"/>
                </a:rPr>
                <a:t>保全员</a:t>
              </a:r>
              <a:endParaRPr lang="ko-KR" altLang="en-US" sz="2110" b="1" dirty="0">
                <a:latin typeface="Gulim" panose="020B0600000101010101" pitchFamily="34" charset="-127"/>
                <a:ea typeface="Gulim" panose="020B0600000101010101" pitchFamily="34" charset="-127"/>
              </a:endParaRPr>
            </a:p>
          </p:txBody>
        </p:sp>
        <p:sp>
          <p:nvSpPr>
            <p:cNvPr id="231436" name="Text Box 15"/>
            <p:cNvSpPr txBox="1"/>
            <p:nvPr/>
          </p:nvSpPr>
          <p:spPr>
            <a:xfrm>
              <a:off x="336" y="1679"/>
              <a:ext cx="977"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anose="020B0600000101010101" pitchFamily="34" charset="-127"/>
                  <a:ea typeface="Gulim" panose="020B0600000101010101" pitchFamily="34" charset="-127"/>
                </a:rPr>
                <a:t>    </a:t>
              </a:r>
              <a:r>
                <a:rPr lang="zh-CN" altLang="en-US" sz="2110" b="1" dirty="0">
                  <a:solidFill>
                    <a:schemeClr val="bg1"/>
                  </a:solidFill>
                  <a:latin typeface="Gulim" panose="020B0600000101010101" pitchFamily="34" charset="-127"/>
                  <a:ea typeface="宋体" panose="02010600030101010101" pitchFamily="2" charset="-122"/>
                </a:rPr>
                <a:t>计划保全</a:t>
              </a:r>
              <a:r>
                <a:rPr lang="ko-KR" altLang="en-US" sz="2110" b="1" dirty="0">
                  <a:latin typeface="Gulim" panose="020B0600000101010101" pitchFamily="34" charset="-127"/>
                  <a:ea typeface="Gulim" panose="020B0600000101010101" pitchFamily="34" charset="-127"/>
                </a:rPr>
                <a:t>     </a:t>
              </a:r>
              <a:endParaRPr lang="ko-KR" altLang="en-US" sz="2110" b="1" dirty="0">
                <a:latin typeface="Gulim" panose="020B0600000101010101" pitchFamily="34" charset="-127"/>
                <a:ea typeface="Gulim" panose="020B0600000101010101" pitchFamily="34" charset="-127"/>
              </a:endParaRPr>
            </a:p>
          </p:txBody>
        </p:sp>
      </p:grpSp>
      <p:grpSp>
        <p:nvGrpSpPr>
          <p:cNvPr id="231431" name="Group 16"/>
          <p:cNvGrpSpPr/>
          <p:nvPr/>
        </p:nvGrpSpPr>
        <p:grpSpPr>
          <a:xfrm>
            <a:off x="5447806" y="1944029"/>
            <a:ext cx="1905268" cy="897384"/>
            <a:chOff x="336" y="1391"/>
            <a:chExt cx="1138" cy="536"/>
          </a:xfrm>
        </p:grpSpPr>
        <p:sp>
          <p:nvSpPr>
            <p:cNvPr id="231433" name="Text Box 17"/>
            <p:cNvSpPr txBox="1"/>
            <p:nvPr/>
          </p:nvSpPr>
          <p:spPr>
            <a:xfrm>
              <a:off x="336" y="1391"/>
              <a:ext cx="1033"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latin typeface="Gulim" panose="020B0600000101010101" pitchFamily="34" charset="-127"/>
                  <a:ea typeface="Gulim" panose="020B0600000101010101" pitchFamily="34" charset="-127"/>
                </a:rPr>
                <a:t>     </a:t>
              </a:r>
              <a:r>
                <a:rPr lang="zh-CN" altLang="en-US" sz="2110" b="1" dirty="0">
                  <a:latin typeface="Gulim" panose="020B0600000101010101" pitchFamily="34" charset="-127"/>
                  <a:ea typeface="宋体" panose="02010600030101010101" pitchFamily="2" charset="-122"/>
                </a:rPr>
                <a:t>推进部门</a:t>
              </a:r>
              <a:r>
                <a:rPr lang="ko-KR" altLang="en-US" sz="2110" b="1" dirty="0">
                  <a:latin typeface="Gulim" panose="020B0600000101010101" pitchFamily="34" charset="-127"/>
                  <a:ea typeface="Gulim" panose="020B0600000101010101" pitchFamily="34" charset="-127"/>
                </a:rPr>
                <a:t> </a:t>
              </a:r>
              <a:endParaRPr lang="ko-KR" altLang="en-US" sz="2110" b="1" dirty="0">
                <a:latin typeface="Gulim" panose="020B0600000101010101" pitchFamily="34" charset="-127"/>
                <a:ea typeface="Gulim" panose="020B0600000101010101" pitchFamily="34" charset="-127"/>
              </a:endParaRPr>
            </a:p>
          </p:txBody>
        </p:sp>
        <p:sp>
          <p:nvSpPr>
            <p:cNvPr id="231434" name="Text Box 18"/>
            <p:cNvSpPr txBox="1"/>
            <p:nvPr/>
          </p:nvSpPr>
          <p:spPr>
            <a:xfrm>
              <a:off x="336" y="1679"/>
              <a:ext cx="1138"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anose="020B0600000101010101" pitchFamily="34" charset="-127"/>
                  <a:ea typeface="Gulim" panose="020B0600000101010101" pitchFamily="34" charset="-127"/>
                </a:rPr>
                <a:t>    </a:t>
              </a:r>
              <a:r>
                <a:rPr lang="zh-CN" altLang="en-US" sz="2110" b="1" dirty="0">
                  <a:solidFill>
                    <a:schemeClr val="bg1"/>
                  </a:solidFill>
                  <a:latin typeface="Gulim" panose="020B0600000101010101" pitchFamily="34" charset="-127"/>
                  <a:ea typeface="宋体" panose="02010600030101010101" pitchFamily="2" charset="-122"/>
                </a:rPr>
                <a:t>教育，训练</a:t>
              </a:r>
              <a:r>
                <a:rPr lang="ko-KR" altLang="en-US" sz="2110" b="1" dirty="0">
                  <a:solidFill>
                    <a:schemeClr val="bg1"/>
                  </a:solidFill>
                  <a:latin typeface="Gulim" panose="020B0600000101010101" pitchFamily="34" charset="-127"/>
                  <a:ea typeface="Gulim" panose="020B0600000101010101" pitchFamily="34" charset="-127"/>
                </a:rPr>
                <a:t> </a:t>
              </a:r>
              <a:r>
                <a:rPr lang="ko-KR" altLang="en-US" sz="2110" b="1" dirty="0">
                  <a:latin typeface="Gulim" panose="020B0600000101010101" pitchFamily="34" charset="-127"/>
                  <a:ea typeface="Gulim" panose="020B0600000101010101" pitchFamily="34" charset="-127"/>
                </a:rPr>
                <a:t>    </a:t>
              </a:r>
              <a:endParaRPr lang="ko-KR" altLang="en-US" sz="2110" b="1" dirty="0">
                <a:latin typeface="Gulim" panose="020B0600000101010101" pitchFamily="34" charset="-127"/>
                <a:ea typeface="Gulim" panose="020B0600000101010101" pitchFamily="34" charset="-127"/>
              </a:endParaRPr>
            </a:p>
          </p:txBody>
        </p:sp>
      </p:grpSp>
      <p:pic>
        <p:nvPicPr>
          <p:cNvPr id="231432" name="Picture 19" descr="j0173958"/>
          <p:cNvPicPr>
            <a:picLocks noChangeAspect="1"/>
          </p:cNvPicPr>
          <p:nvPr/>
        </p:nvPicPr>
        <p:blipFill>
          <a:blip r:embed="rId1"/>
          <a:stretch>
            <a:fillRect/>
          </a:stretch>
        </p:blipFill>
        <p:spPr>
          <a:xfrm>
            <a:off x="5929983" y="3713685"/>
            <a:ext cx="1557029" cy="1928707"/>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Text Box 2"/>
          <p:cNvSpPr txBox="1"/>
          <p:nvPr/>
        </p:nvSpPr>
        <p:spPr>
          <a:xfrm>
            <a:off x="2250511" y="1785925"/>
            <a:ext cx="8438092" cy="5067935"/>
          </a:xfrm>
          <a:prstGeom prst="rect">
            <a:avLst/>
          </a:prstGeom>
          <a:solidFill>
            <a:srgbClr val="E7E7FF"/>
          </a:solidFill>
          <a:ln w="9525">
            <a:noFill/>
          </a:ln>
          <a:effectLst>
            <a:prstShdw prst="shdw17" dist="17961" dir="2699999">
              <a:srgbClr val="8B8B99"/>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ko-KR" altLang="en-US" sz="1475" b="1" dirty="0">
                <a:latin typeface="HY울릉도L"/>
                <a:ea typeface="HY울릉도L"/>
              </a:rPr>
              <a:t> </a:t>
            </a:r>
            <a:r>
              <a:rPr lang="zh-CN" altLang="en-US" sz="1475" b="1" dirty="0">
                <a:latin typeface="HY울릉도L"/>
                <a:ea typeface="宋体" panose="02010600030101010101" pitchFamily="2" charset="-122"/>
              </a:rPr>
              <a:t>在</a:t>
            </a:r>
            <a:r>
              <a:rPr lang="en-US" altLang="ko-KR" sz="1685" b="1" dirty="0">
                <a:latin typeface="HY울릉도L"/>
                <a:ea typeface="HY울릉도L"/>
              </a:rPr>
              <a:t>TPM</a:t>
            </a:r>
            <a:r>
              <a:rPr lang="zh-CN" altLang="en-US" sz="1685" b="1" dirty="0">
                <a:latin typeface="HY울릉도L"/>
                <a:ea typeface="宋体" panose="02010600030101010101" pitchFamily="2" charset="-122"/>
              </a:rPr>
              <a:t>里保全员进行的保全活动叫</a:t>
            </a:r>
            <a:r>
              <a:rPr lang="ko-KR" altLang="en-US" sz="1685" b="1" dirty="0">
                <a:latin typeface="HY울릉도L"/>
                <a:ea typeface="HY울릉도L"/>
              </a:rPr>
              <a:t> </a:t>
            </a:r>
            <a:r>
              <a:rPr lang="ko-KR" altLang="en-US" sz="1685" b="1" dirty="0">
                <a:latin typeface="Times New Roman" panose="02020603050405020304" pitchFamily="18" charset="0"/>
                <a:ea typeface="HY울릉도L"/>
              </a:rPr>
              <a:t>“</a:t>
            </a:r>
            <a:r>
              <a:rPr lang="zh-CN" altLang="en-US" sz="1685" b="1" dirty="0">
                <a:latin typeface="HY울릉도L"/>
                <a:ea typeface="宋体" panose="02010600030101010101" pitchFamily="2" charset="-122"/>
              </a:rPr>
              <a:t>全员参与的自主保全活动</a:t>
            </a:r>
            <a:r>
              <a:rPr lang="ko-KR" altLang="en-US" sz="1685" b="1" dirty="0">
                <a:latin typeface="Times New Roman" panose="02020603050405020304" pitchFamily="18" charset="0"/>
                <a:ea typeface="HY울릉도L"/>
              </a:rPr>
              <a:t>”</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zh-CN" altLang="en-US" sz="1685" b="1" dirty="0">
                <a:latin typeface="HY울릉도L"/>
                <a:ea typeface="宋体" panose="02010600030101010101" pitchFamily="2" charset="-122"/>
              </a:rPr>
              <a:t>这里有两个意义</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1.1 </a:t>
            </a:r>
            <a:r>
              <a:rPr lang="zh-CN" altLang="en-US" sz="1685" b="1" dirty="0">
                <a:latin typeface="HY울릉도L"/>
                <a:ea typeface="宋体" panose="02010600030101010101" pitchFamily="2" charset="-122"/>
              </a:rPr>
              <a:t>自己的设备自己守护</a:t>
            </a:r>
            <a:endParaRPr lang="zh-CN" altLang="en-US" sz="1685" b="1" dirty="0">
              <a:latin typeface="HY울릉도L"/>
              <a:ea typeface="宋体" panose="02010600030101010101" pitchFamily="2" charset="-122"/>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zh-CN" altLang="en-US" sz="1685" b="1" dirty="0">
                <a:latin typeface="HY울릉도L"/>
                <a:ea typeface="宋体" panose="02010600030101010101" pitchFamily="2" charset="-122"/>
              </a:rPr>
              <a:t>要进行对自己担当的设备的日常检点，供油，缩紧，所定范围内的部品交换和修理，异常的早期发现，程度检点。</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1.2 </a:t>
            </a:r>
            <a:r>
              <a:rPr lang="zh-CN" altLang="en-US" sz="1685" b="1" dirty="0">
                <a:latin typeface="HY울릉도L"/>
                <a:ea typeface="宋体" panose="02010600030101010101" pitchFamily="2" charset="-122"/>
              </a:rPr>
              <a:t>要做对设备熟练的作业者</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1) </a:t>
            </a:r>
            <a:r>
              <a:rPr lang="zh-CN" altLang="en-US" sz="1685" b="1" dirty="0">
                <a:latin typeface="HY울릉도L"/>
                <a:ea typeface="宋体" panose="02010600030101010101" pitchFamily="2" charset="-122"/>
              </a:rPr>
              <a:t>发现设备异常的能力</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2) </a:t>
            </a:r>
            <a:r>
              <a:rPr lang="zh-CN" altLang="en-US" sz="1685" b="1" dirty="0">
                <a:latin typeface="HY울릉도L"/>
                <a:ea typeface="宋体" panose="02010600030101010101" pitchFamily="2" charset="-122"/>
              </a:rPr>
              <a:t>对异常的措施恢复能力</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3) </a:t>
            </a:r>
            <a:r>
              <a:rPr lang="zh-CN" altLang="en-US" sz="1685" b="1" dirty="0">
                <a:latin typeface="HY울릉도L"/>
                <a:ea typeface="宋体" panose="02010600030101010101" pitchFamily="2" charset="-122"/>
              </a:rPr>
              <a:t>决定判定基准的能力</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4) </a:t>
            </a:r>
            <a:r>
              <a:rPr lang="zh-CN" altLang="en-US" sz="1685" b="1" dirty="0">
                <a:latin typeface="HY울릉도L"/>
                <a:ea typeface="宋体" panose="02010600030101010101" pitchFamily="2" charset="-122"/>
              </a:rPr>
              <a:t>拥有设备维持管理能力</a:t>
            </a:r>
            <a:endParaRPr lang="ko-KR" altLang="en-US" sz="1685" b="1" dirty="0">
              <a:latin typeface="HY울릉도L"/>
              <a:ea typeface="HY울릉도L"/>
            </a:endParaRPr>
          </a:p>
        </p:txBody>
      </p:sp>
      <p:sp>
        <p:nvSpPr>
          <p:cNvPr id="233475" name="Rectangle 3"/>
          <p:cNvSpPr/>
          <p:nvPr/>
        </p:nvSpPr>
        <p:spPr>
          <a:xfrm>
            <a:off x="6049327" y="1178181"/>
            <a:ext cx="2355633" cy="401814"/>
          </a:xfrm>
          <a:prstGeom prst="rect">
            <a:avLst/>
          </a:prstGeom>
          <a:solidFill>
            <a:schemeClr val="accent2"/>
          </a:solidFill>
          <a:ln w="9525">
            <a:noFill/>
          </a:ln>
          <a:effectLst>
            <a:prstShdw prst="shdw13" dist="53882" dir="13499999">
              <a:srgbClr val="80808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2110" b="1" dirty="0">
                <a:solidFill>
                  <a:srgbClr val="FF0000"/>
                </a:solidFill>
                <a:latin typeface="Gulim" panose="020B0600000101010101" pitchFamily="34" charset="-127"/>
                <a:ea typeface="Gulim" panose="020B0600000101010101" pitchFamily="34" charset="-127"/>
              </a:rPr>
              <a:t>□</a:t>
            </a:r>
            <a:r>
              <a:rPr lang="ko-KR" altLang="en-US" sz="1900" b="1" dirty="0">
                <a:solidFill>
                  <a:srgbClr val="FF0000"/>
                </a:solidFill>
                <a:latin typeface="HY울릉도L"/>
                <a:ea typeface="HY울릉도L"/>
              </a:rPr>
              <a:t> </a:t>
            </a:r>
            <a:r>
              <a:rPr lang="zh-CN" altLang="en-US" sz="1900" b="1" dirty="0">
                <a:solidFill>
                  <a:srgbClr val="FF0000"/>
                </a:solidFill>
                <a:latin typeface="HY울릉도L"/>
                <a:ea typeface="宋体" panose="02010600030101010101" pitchFamily="2" charset="-122"/>
              </a:rPr>
              <a:t>自主保全</a:t>
            </a:r>
            <a:endParaRPr lang="ko-KR" altLang="en-US" sz="1900" b="1" dirty="0">
              <a:solidFill>
                <a:srgbClr val="FF0000"/>
              </a:solidFill>
              <a:latin typeface="HY울릉도L"/>
              <a:ea typeface="HY울릉도L"/>
            </a:endParaRPr>
          </a:p>
        </p:txBody>
      </p:sp>
      <p:sp>
        <p:nvSpPr>
          <p:cNvPr id="443396" name="AutoShape 4"/>
          <p:cNvSpPr>
            <a:spLocks noChangeArrowheads="1"/>
          </p:cNvSpPr>
          <p:nvPr/>
        </p:nvSpPr>
        <p:spPr bwMode="auto">
          <a:xfrm>
            <a:off x="2839838" y="999039"/>
            <a:ext cx="2451065" cy="482177"/>
          </a:xfrm>
          <a:prstGeom prst="bevel">
            <a:avLst>
              <a:gd name="adj" fmla="val 12500"/>
            </a:avLst>
          </a:prstGeom>
          <a:solidFill>
            <a:srgbClr val="EAFA9C"/>
          </a:solidFill>
          <a:ln w="9525">
            <a:noFill/>
            <a:miter lim="800000"/>
          </a:ln>
          <a:effectLst>
            <a:outerShdw dist="35921" dir="2700000" algn="ctr" rotWithShape="0">
              <a:schemeClr val="bg2"/>
            </a:outerShdw>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900" b="1" i="0" u="none" strike="noStrike" kern="1200" cap="none" spc="0" normalizeH="0" baseline="0" noProof="0">
                <a:ln>
                  <a:noFill/>
                </a:ln>
                <a:solidFill>
                  <a:schemeClr val="tx1"/>
                </a:solidFill>
                <a:effectLst>
                  <a:outerShdw blurRad="38100" dist="38100" dir="2700000" algn="tl">
                    <a:srgbClr val="FFFFFF"/>
                  </a:outerShdw>
                </a:effectLst>
                <a:uLnTx/>
                <a:uFillTx/>
                <a:latin typeface="HY울릉도L"/>
                <a:ea typeface="HY울릉도L"/>
                <a:cs typeface="HY울릉도L"/>
              </a:rPr>
              <a:t>3. TPM</a:t>
            </a:r>
            <a:r>
              <a:rPr kumimoji="0" lang="zh-CN" altLang="en-US" sz="1900" b="1" i="0" u="none" strike="noStrike" kern="1200" cap="none" spc="0" normalizeH="0" baseline="0" noProof="0">
                <a:ln>
                  <a:noFill/>
                </a:ln>
                <a:solidFill>
                  <a:schemeClr val="tx1"/>
                </a:solidFill>
                <a:effectLst>
                  <a:outerShdw blurRad="38100" dist="38100" dir="2700000" algn="tl">
                    <a:srgbClr val="FFFFFF"/>
                  </a:outerShdw>
                </a:effectLst>
                <a:uLnTx/>
                <a:uFillTx/>
                <a:latin typeface="HY울릉도L"/>
                <a:ea typeface="宋体" panose="02010600030101010101" pitchFamily="2" charset="-122"/>
                <a:cs typeface="+mn-cs"/>
              </a:rPr>
              <a:t>支柱概要</a:t>
            </a:r>
            <a:endParaRPr kumimoji="0" lang="ko-KR" altLang="en-US" sz="1900" b="1" i="0" u="none" strike="noStrike" kern="1200" cap="none" spc="0" normalizeH="0" baseline="0" noProof="0">
              <a:ln>
                <a:noFill/>
              </a:ln>
              <a:solidFill>
                <a:schemeClr val="tx1"/>
              </a:solidFill>
              <a:effectLst>
                <a:outerShdw blurRad="38100" dist="38100" dir="2700000" algn="tl">
                  <a:srgbClr val="FFFFFF"/>
                </a:outerShdw>
              </a:effectLst>
              <a:uLnTx/>
              <a:uFillTx/>
              <a:latin typeface="HY울릉도L"/>
              <a:ea typeface="HY울릉도L"/>
              <a:cs typeface="HY울릉도L"/>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Text Box 2"/>
          <p:cNvSpPr txBox="1"/>
          <p:nvPr/>
        </p:nvSpPr>
        <p:spPr>
          <a:xfrm>
            <a:off x="2376805" y="1527621"/>
            <a:ext cx="8289086" cy="5437505"/>
          </a:xfrm>
          <a:prstGeom prst="rect">
            <a:avLst/>
          </a:prstGeom>
          <a:solidFill>
            <a:srgbClr val="E7E7FF"/>
          </a:solidFill>
          <a:ln w="9525">
            <a:noFill/>
          </a:ln>
          <a:effectLst>
            <a:prstShdw prst="shdw17" dist="17961" dir="2699999">
              <a:srgbClr val="8B8B99"/>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30000"/>
              </a:lnSpc>
              <a:spcBef>
                <a:spcPct val="0"/>
              </a:spcBef>
              <a:buClrTx/>
              <a:buSzTx/>
              <a:buFontTx/>
              <a:buNone/>
            </a:pPr>
            <a:r>
              <a:rPr lang="ko-KR" altLang="en-US" sz="1580" b="1" dirty="0">
                <a:latin typeface="HY울릉도L"/>
                <a:ea typeface="HY울릉도L"/>
              </a:rPr>
              <a:t> </a:t>
            </a:r>
            <a:r>
              <a:rPr lang="en-US" altLang="ko-KR" sz="1580" b="1" dirty="0">
                <a:latin typeface="HY울릉도L"/>
                <a:ea typeface="HY울릉도L"/>
              </a:rPr>
              <a:t>1) </a:t>
            </a:r>
            <a:r>
              <a:rPr lang="zh-CN" altLang="en-US" sz="1580" b="1" dirty="0">
                <a:latin typeface="HY울릉도L"/>
                <a:ea typeface="宋体" panose="02010600030101010101" pitchFamily="2" charset="-122"/>
              </a:rPr>
              <a:t>设备</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a:t>
            </a:r>
            <a:r>
              <a:rPr lang="zh-CN" altLang="en-US" sz="1580" b="1" dirty="0">
                <a:latin typeface="HY울릉도L"/>
                <a:ea typeface="宋体" panose="02010600030101010101" pitchFamily="2" charset="-122"/>
              </a:rPr>
              <a:t>设备的外观已脏，已生锈</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各种机器的故障未处理</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en-US" altLang="ko-KR" sz="1580" b="1" dirty="0">
                <a:latin typeface="HY울릉도L"/>
                <a:ea typeface="HY울릉도L"/>
              </a:rPr>
              <a:t>Air, Oil </a:t>
            </a:r>
            <a:r>
              <a:rPr lang="zh-CN" altLang="en-US" sz="1580" b="1" dirty="0">
                <a:latin typeface="HY울릉도L"/>
                <a:ea typeface="宋体" panose="02010600030101010101" pitchFamily="2" charset="-122"/>
              </a:rPr>
              <a:t>等在漏</a:t>
            </a:r>
            <a:r>
              <a:rPr lang="ko-KR" altLang="en-US" sz="1580" b="1" dirty="0">
                <a:latin typeface="HY울릉도L"/>
                <a:ea typeface="HY울릉도L"/>
              </a:rPr>
              <a:t> </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a:t>
            </a:r>
            <a:r>
              <a:rPr lang="en-US" altLang="ko-KR" sz="1580" b="1" dirty="0">
                <a:latin typeface="HY울릉도L"/>
                <a:ea typeface="HY울릉도L"/>
              </a:rPr>
              <a:t>2) </a:t>
            </a:r>
            <a:r>
              <a:rPr lang="zh-CN" altLang="en-US" sz="1580" b="1" dirty="0">
                <a:latin typeface="HY울릉도L"/>
                <a:ea typeface="宋体" panose="02010600030101010101" pitchFamily="2" charset="-122"/>
              </a:rPr>
              <a:t>作业环境</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地板又潮又滑</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通气不良，灰尘，粉尘多</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保温材料和保温</a:t>
            </a:r>
            <a:r>
              <a:rPr lang="ko-KR" altLang="en-US" sz="1580" b="1" dirty="0">
                <a:latin typeface="HY울릉도L"/>
                <a:ea typeface="HY울릉도L"/>
              </a:rPr>
              <a:t> </a:t>
            </a:r>
            <a:r>
              <a:rPr lang="en-US" altLang="ko-KR" sz="1580" b="1" dirty="0">
                <a:latin typeface="HY울릉도L"/>
                <a:ea typeface="HY울릉도L"/>
              </a:rPr>
              <a:t>cove</a:t>
            </a:r>
            <a:r>
              <a:rPr lang="en-US" altLang="zh-CN" sz="1580" b="1" dirty="0">
                <a:latin typeface="HY울릉도L"/>
                <a:ea typeface="宋体" panose="02010600030101010101" pitchFamily="2" charset="-122"/>
              </a:rPr>
              <a:t>r</a:t>
            </a:r>
            <a:r>
              <a:rPr lang="zh-CN" altLang="en-US" sz="1580" b="1" dirty="0">
                <a:latin typeface="HY울릉도L"/>
                <a:ea typeface="宋体" panose="02010600030101010101" pitchFamily="2" charset="-122"/>
              </a:rPr>
              <a:t>等脱落的状态未处理</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a:t>
            </a:r>
            <a:r>
              <a:rPr lang="en-US" altLang="ko-KR" sz="1580" b="1" dirty="0">
                <a:latin typeface="HY울릉도L"/>
                <a:ea typeface="HY울릉도L"/>
              </a:rPr>
              <a:t>3) </a:t>
            </a:r>
            <a:r>
              <a:rPr lang="zh-CN" altLang="en-US" sz="1580" b="1" dirty="0">
                <a:latin typeface="HY울릉도L"/>
                <a:ea typeface="宋体" panose="02010600030101010101" pitchFamily="2" charset="-122"/>
              </a:rPr>
              <a:t>人</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对的故障和不良粗心</a:t>
            </a:r>
            <a:r>
              <a:rPr lang="en-US" altLang="ko-KR" sz="1580" b="1" dirty="0">
                <a:latin typeface="HY울릉도L"/>
                <a:ea typeface="HY울릉도L"/>
              </a:rPr>
              <a:t>. </a:t>
            </a:r>
            <a:endParaRPr lang="en-US" altLang="ko-KR" sz="1580" b="1" dirty="0">
              <a:latin typeface="HY울릉도L"/>
              <a:ea typeface="HY울릉도L"/>
            </a:endParaRPr>
          </a:p>
          <a:p>
            <a:pPr marL="0" lvl="0" indent="0" eaLnBrk="1" latinLnBrk="1" hangingPunct="1">
              <a:lnSpc>
                <a:spcPct val="130000"/>
              </a:lnSpc>
              <a:spcBef>
                <a:spcPct val="0"/>
              </a:spcBef>
              <a:buClrTx/>
              <a:buSzTx/>
              <a:buFontTx/>
              <a:buNone/>
            </a:pPr>
            <a:r>
              <a:rPr lang="en-US" altLang="ko-KR" sz="1580" b="1" dirty="0">
                <a:latin typeface="HY울릉도L"/>
                <a:ea typeface="HY울릉도L"/>
              </a:rPr>
              <a:t>    ○ </a:t>
            </a:r>
            <a:r>
              <a:rPr lang="zh-CN" altLang="en-US" sz="1580" b="1" dirty="0">
                <a:latin typeface="HY울릉도L"/>
                <a:ea typeface="宋体" panose="02010600030101010101" pitchFamily="2" charset="-122"/>
              </a:rPr>
              <a:t>只保证自己的上班时间不发生故障/不良现象</a:t>
            </a:r>
            <a:r>
              <a:rPr lang="en-US" altLang="ko-KR" sz="1580" b="1" dirty="0">
                <a:latin typeface="HY울릉도L"/>
                <a:ea typeface="HY울릉도L"/>
              </a:rPr>
              <a:t>.</a:t>
            </a:r>
            <a:endParaRPr lang="en-US" altLang="ko-KR" sz="1580" b="1" dirty="0">
              <a:latin typeface="HY울릉도L"/>
              <a:ea typeface="HY울릉도L"/>
            </a:endParaRPr>
          </a:p>
          <a:p>
            <a:pPr marL="0" lvl="0" indent="0" eaLnBrk="1" latinLnBrk="1" hangingPunct="1">
              <a:lnSpc>
                <a:spcPct val="130000"/>
              </a:lnSpc>
              <a:spcBef>
                <a:spcPct val="0"/>
              </a:spcBef>
              <a:buClrTx/>
              <a:buSzTx/>
              <a:buFontTx/>
              <a:buNone/>
            </a:pPr>
            <a:r>
              <a:rPr lang="en-US" altLang="ko-KR" sz="1580" b="1" dirty="0">
                <a:latin typeface="HY울릉도L"/>
                <a:ea typeface="HY울릉도L"/>
              </a:rPr>
              <a:t>    ○ </a:t>
            </a:r>
            <a:r>
              <a:rPr lang="zh-CN" altLang="en-US" sz="1580" b="1" dirty="0">
                <a:latin typeface="HY울릉도L"/>
                <a:ea typeface="宋体" panose="02010600030101010101" pitchFamily="2" charset="-122"/>
              </a:rPr>
              <a:t>出了故障只叫保全员，自己不找原因</a:t>
            </a:r>
            <a:r>
              <a:rPr lang="en-US" altLang="ko-KR" sz="1580" b="1" dirty="0">
                <a:latin typeface="HY울릉도L"/>
                <a:ea typeface="HY울릉도L"/>
              </a:rPr>
              <a:t>.</a:t>
            </a:r>
            <a:r>
              <a:rPr lang="en-US" altLang="ko-KR" sz="1580" b="1" dirty="0">
                <a:latin typeface="Times New Roman" panose="02020603050405020304" pitchFamily="18" charset="0"/>
                <a:ea typeface="HY울릉도L"/>
              </a:rPr>
              <a:t>“</a:t>
            </a:r>
            <a:r>
              <a:rPr lang="zh-CN" altLang="en-US" sz="1580" b="1" dirty="0">
                <a:latin typeface="HY울릉도L"/>
                <a:ea typeface="宋体" panose="02010600030101010101" pitchFamily="2" charset="-122"/>
              </a:rPr>
              <a:t>我是运转要员</a:t>
            </a:r>
            <a:r>
              <a:rPr lang="en-US" altLang="ko-KR" sz="1580" b="1" dirty="0">
                <a:latin typeface="HY울릉도L"/>
                <a:ea typeface="HY울릉도L"/>
              </a:rPr>
              <a:t>, </a:t>
            </a:r>
            <a:r>
              <a:rPr lang="zh-CN" altLang="en-US" sz="1580" b="1" dirty="0">
                <a:latin typeface="HY울릉도L"/>
                <a:ea typeface="宋体" panose="02010600030101010101" pitchFamily="2" charset="-122"/>
              </a:rPr>
              <a:t>你是保全要员</a:t>
            </a:r>
            <a:r>
              <a:rPr lang="ko-KR" altLang="en-US" sz="1580" b="1" dirty="0">
                <a:latin typeface="Times New Roman" panose="02020603050405020304" pitchFamily="18" charset="0"/>
                <a:ea typeface="HY울릉도L"/>
              </a:rPr>
              <a:t>”</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不了解测定器或工具的使用方法</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由于物品或保管品的保管状态混乱不能及时的找出</a:t>
            </a:r>
            <a:r>
              <a:rPr lang="en-US" altLang="ko-KR" sz="1580" b="1" dirty="0">
                <a:latin typeface="HY울릉도L"/>
                <a:ea typeface="HY울릉도L"/>
              </a:rPr>
              <a:t>.</a:t>
            </a:r>
            <a:endParaRPr lang="en-US" altLang="ko-KR" sz="1580" b="1" dirty="0">
              <a:latin typeface="HY울릉도L"/>
              <a:ea typeface="HY울릉도L"/>
            </a:endParaRPr>
          </a:p>
          <a:p>
            <a:pPr marL="0" lvl="0" indent="0" eaLnBrk="1" latinLnBrk="1" hangingPunct="1">
              <a:lnSpc>
                <a:spcPct val="130000"/>
              </a:lnSpc>
              <a:spcBef>
                <a:spcPct val="0"/>
              </a:spcBef>
              <a:buClrTx/>
              <a:buSzTx/>
              <a:buFontTx/>
              <a:buNone/>
            </a:pPr>
            <a:r>
              <a:rPr lang="en-US" altLang="ko-KR" sz="1580" b="1" dirty="0">
                <a:latin typeface="HY울릉도L"/>
                <a:ea typeface="HY울릉도L"/>
              </a:rPr>
              <a:t>    ○ </a:t>
            </a:r>
            <a:r>
              <a:rPr lang="zh-CN" altLang="en-US" sz="1580" b="1" dirty="0">
                <a:latin typeface="HY울릉도L"/>
                <a:ea typeface="宋体" panose="02010600030101010101" pitchFamily="2" charset="-122"/>
              </a:rPr>
              <a:t>不会区分注油部位适当的润滑油</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对于自己的机械结构/原理不明，也不想知道</a:t>
            </a:r>
            <a:endParaRPr lang="ko-KR" altLang="en-US" sz="1580" b="1" dirty="0">
              <a:latin typeface="HY울릉도L"/>
              <a:ea typeface="HY울릉도L"/>
            </a:endParaRPr>
          </a:p>
        </p:txBody>
      </p:sp>
      <p:sp>
        <p:nvSpPr>
          <p:cNvPr id="235523" name="Text Box 3"/>
          <p:cNvSpPr txBox="1"/>
          <p:nvPr/>
        </p:nvSpPr>
        <p:spPr>
          <a:xfrm>
            <a:off x="3359575" y="978475"/>
            <a:ext cx="3053786" cy="415290"/>
          </a:xfrm>
          <a:prstGeom prst="rect">
            <a:avLst/>
          </a:prstGeom>
          <a:solidFill>
            <a:schemeClr val="accent2"/>
          </a:solidFill>
          <a:ln w="9525">
            <a:noFill/>
          </a:ln>
          <a:effectLst>
            <a:outerShdw dist="35921" dir="2699999" algn="ctr" rotWithShape="0">
              <a:srgbClr val="808080"/>
            </a:outerShdw>
          </a:effectLst>
        </p:spPr>
        <p:txBody>
          <a:bodyPr>
            <a:spAutoFit/>
          </a:bodyPr>
          <a:p>
            <a:pPr algn="ctr" eaLnBrk="1" latinLnBrk="1" hangingPunct="1"/>
            <a:r>
              <a:rPr lang="ko-KR" altLang="en-US" sz="2110" b="1" dirty="0">
                <a:solidFill>
                  <a:srgbClr val="FF0000"/>
                </a:solidFill>
                <a:latin typeface="Gulim" panose="020B0600000101010101" pitchFamily="34" charset="-127"/>
                <a:ea typeface="Gulim" panose="020B0600000101010101" pitchFamily="34" charset="-127"/>
              </a:rPr>
              <a:t>□</a:t>
            </a:r>
            <a:r>
              <a:rPr lang="ko-KR" altLang="en-US" sz="2110" b="1" dirty="0">
                <a:solidFill>
                  <a:srgbClr val="FF0000"/>
                </a:solidFill>
                <a:latin typeface="HY울릉도L"/>
                <a:ea typeface="HY울릉도L"/>
              </a:rPr>
              <a:t> </a:t>
            </a:r>
            <a:r>
              <a:rPr lang="zh-CN" altLang="en-US" sz="2110" b="1" dirty="0">
                <a:solidFill>
                  <a:srgbClr val="FF0000"/>
                </a:solidFill>
                <a:latin typeface="HY울릉도L"/>
              </a:rPr>
              <a:t>自主保全的必要性</a:t>
            </a:r>
            <a:endParaRPr lang="ko-KR" altLang="en-US" sz="2110" b="1" dirty="0">
              <a:solidFill>
                <a:srgbClr val="FF0000"/>
              </a:solidFill>
              <a:latin typeface="HY울릉도L"/>
              <a:ea typeface="HY울릉도L"/>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7570" name="Group 2"/>
          <p:cNvGrpSpPr/>
          <p:nvPr/>
        </p:nvGrpSpPr>
        <p:grpSpPr>
          <a:xfrm>
            <a:off x="1739873" y="2943287"/>
            <a:ext cx="2410883" cy="1356122"/>
            <a:chOff x="192" y="1638"/>
            <a:chExt cx="1440" cy="810"/>
          </a:xfrm>
        </p:grpSpPr>
        <p:sp>
          <p:nvSpPr>
            <p:cNvPr id="237583" name="Oval 3"/>
            <p:cNvSpPr/>
            <p:nvPr/>
          </p:nvSpPr>
          <p:spPr>
            <a:xfrm>
              <a:off x="211" y="1638"/>
              <a:ext cx="1421" cy="453"/>
            </a:xfrm>
            <a:prstGeom prst="ellipse">
              <a:avLst/>
            </a:prstGeom>
            <a:solidFill>
              <a:srgbClr val="E0DAFE"/>
            </a:solidFill>
            <a:ln w="9525">
              <a:noFill/>
            </a:ln>
            <a:effectLst>
              <a:prstShdw prst="shdw17" dist="17961" dir="2699999">
                <a:srgbClr val="868398"/>
              </a:prstShdw>
            </a:effectLst>
          </p:spPr>
          <p:txBody>
            <a:bodyPr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FF0000"/>
                  </a:solidFill>
                  <a:latin typeface="GulimChe" panose="020B0609000101010101" pitchFamily="49" charset="-128"/>
                  <a:ea typeface="宋体" panose="02010600030101010101" pitchFamily="2" charset="-122"/>
                </a:rPr>
                <a:t>处理恢复能力</a:t>
              </a:r>
              <a:endParaRPr lang="ko-KR" altLang="en-US" sz="1475" b="1" dirty="0">
                <a:solidFill>
                  <a:srgbClr val="FF0000"/>
                </a:solidFill>
                <a:latin typeface="GulimChe" panose="020B0609000101010101" pitchFamily="49" charset="-128"/>
                <a:ea typeface="GulimChe" panose="020B0609000101010101" pitchFamily="49" charset="-128"/>
              </a:endParaRPr>
            </a:p>
          </p:txBody>
        </p:sp>
        <p:sp>
          <p:nvSpPr>
            <p:cNvPr id="237584" name="Oval 4"/>
            <p:cNvSpPr/>
            <p:nvPr/>
          </p:nvSpPr>
          <p:spPr>
            <a:xfrm>
              <a:off x="192" y="1995"/>
              <a:ext cx="1421" cy="453"/>
            </a:xfrm>
            <a:prstGeom prst="ellipse">
              <a:avLst/>
            </a:prstGeom>
            <a:solidFill>
              <a:srgbClr val="E0DAFE"/>
            </a:solidFill>
            <a:ln w="9525">
              <a:noFill/>
            </a:ln>
            <a:effectLst>
              <a:prstShdw prst="shdw17" dist="17961" dir="2699999">
                <a:srgbClr val="868398"/>
              </a:prstShdw>
            </a:effectLst>
          </p:spPr>
          <p:txBody>
            <a:bodyPr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FF0000"/>
                  </a:solidFill>
                  <a:latin typeface="GulimChe" panose="020B0609000101010101" pitchFamily="49" charset="-128"/>
                  <a:ea typeface="宋体" panose="02010600030101010101" pitchFamily="2" charset="-122"/>
                </a:rPr>
                <a:t>维持管理能力</a:t>
              </a:r>
              <a:endParaRPr lang="ko-KR" altLang="en-US" sz="1475" b="1" dirty="0">
                <a:solidFill>
                  <a:srgbClr val="FF0000"/>
                </a:solidFill>
                <a:latin typeface="GulimChe" panose="020B0609000101010101" pitchFamily="49" charset="-128"/>
                <a:ea typeface="GulimChe" panose="020B0609000101010101" pitchFamily="49" charset="-128"/>
              </a:endParaRPr>
            </a:p>
          </p:txBody>
        </p:sp>
      </p:grpSp>
      <p:sp>
        <p:nvSpPr>
          <p:cNvPr id="237571" name="AutoShape 5"/>
          <p:cNvSpPr/>
          <p:nvPr/>
        </p:nvSpPr>
        <p:spPr>
          <a:xfrm>
            <a:off x="4554244" y="2958769"/>
            <a:ext cx="3693339" cy="1731995"/>
          </a:xfrm>
          <a:prstGeom prst="irregularSeal1">
            <a:avLst/>
          </a:prstGeom>
          <a:solidFill>
            <a:srgbClr val="FFEBFA"/>
          </a:solidFill>
          <a:ln w="9525">
            <a:noFill/>
          </a:ln>
          <a:effectLst>
            <a:prstShdw prst="shdw17" dist="17961" dir="2699999">
              <a:srgbClr val="998D96"/>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solidFill>
                  <a:srgbClr val="CC3399"/>
                </a:solidFill>
                <a:latin typeface="GulimChe" panose="020B0609000101010101" pitchFamily="49" charset="-128"/>
                <a:ea typeface="宋体" panose="02010600030101010101" pitchFamily="2" charset="-122"/>
              </a:rPr>
              <a:t>成为熟悉设备的</a:t>
            </a:r>
            <a:endParaRPr lang="zh-CN" altLang="en-US" sz="1685" b="1" dirty="0">
              <a:solidFill>
                <a:srgbClr val="CC3399"/>
              </a:solidFill>
              <a:latin typeface="GulimChe" panose="020B0609000101010101" pitchFamily="49" charset="-128"/>
              <a:ea typeface="宋体" panose="02010600030101010101" pitchFamily="2" charset="-122"/>
            </a:endParaRPr>
          </a:p>
          <a:p>
            <a:pPr marL="0" lvl="0" indent="0" algn="ctr" eaLnBrk="1" latinLnBrk="1" hangingPunct="1">
              <a:spcBef>
                <a:spcPct val="0"/>
              </a:spcBef>
              <a:buClrTx/>
              <a:buSzTx/>
              <a:buFontTx/>
              <a:buNone/>
            </a:pPr>
            <a:r>
              <a:rPr lang="zh-CN" altLang="en-US" sz="1685" b="1" dirty="0">
                <a:solidFill>
                  <a:srgbClr val="CC3399"/>
                </a:solidFill>
                <a:latin typeface="GulimChe" panose="020B0609000101010101" pitchFamily="49" charset="-128"/>
                <a:ea typeface="宋体" panose="02010600030101010101" pitchFamily="2" charset="-122"/>
              </a:rPr>
              <a:t>作业者</a:t>
            </a:r>
            <a:endParaRPr lang="ko-KR" altLang="en-US" sz="1685" b="1" dirty="0">
              <a:solidFill>
                <a:srgbClr val="CC3399"/>
              </a:solidFill>
              <a:latin typeface="GulimChe" panose="020B0609000101010101" pitchFamily="49" charset="-128"/>
              <a:ea typeface="GulimChe" panose="020B0609000101010101" pitchFamily="49" charset="-128"/>
            </a:endParaRPr>
          </a:p>
        </p:txBody>
      </p:sp>
      <p:sp>
        <p:nvSpPr>
          <p:cNvPr id="237572" name="AutoShape 6"/>
          <p:cNvSpPr/>
          <p:nvPr/>
        </p:nvSpPr>
        <p:spPr>
          <a:xfrm>
            <a:off x="4070393" y="3256296"/>
            <a:ext cx="337505" cy="770285"/>
          </a:xfrm>
          <a:prstGeom prst="rightArrow">
            <a:avLst>
              <a:gd name="adj1" fmla="val 50000"/>
              <a:gd name="adj2" fmla="val 25000"/>
            </a:avLst>
          </a:prstGeom>
          <a:gradFill rotWithShape="0">
            <a:gsLst>
              <a:gs pos="0">
                <a:srgbClr val="FF99CC"/>
              </a:gs>
              <a:gs pos="100000">
                <a:srgbClr val="DC84B0"/>
              </a:gs>
            </a:gsLst>
            <a:lin ang="540000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7573" name="AutoShape 7"/>
          <p:cNvSpPr/>
          <p:nvPr/>
        </p:nvSpPr>
        <p:spPr>
          <a:xfrm>
            <a:off x="5836700" y="2131276"/>
            <a:ext cx="504089" cy="431974"/>
          </a:xfrm>
          <a:prstGeom prst="upArrow">
            <a:avLst>
              <a:gd name="adj1" fmla="val 50000"/>
              <a:gd name="adj2" fmla="val 24940"/>
            </a:avLst>
          </a:prstGeom>
          <a:gradFill rotWithShape="0">
            <a:gsLst>
              <a:gs pos="0">
                <a:srgbClr val="C2749B"/>
              </a:gs>
              <a:gs pos="100000">
                <a:srgbClr val="FF99CC"/>
              </a:gs>
            </a:gsLst>
            <a:lin ang="540000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7574" name="AutoShape 8"/>
          <p:cNvSpPr/>
          <p:nvPr/>
        </p:nvSpPr>
        <p:spPr>
          <a:xfrm>
            <a:off x="8168895" y="3344193"/>
            <a:ext cx="482177" cy="785353"/>
          </a:xfrm>
          <a:prstGeom prst="leftArrow">
            <a:avLst>
              <a:gd name="adj1" fmla="val 50000"/>
              <a:gd name="adj2" fmla="val 25000"/>
            </a:avLst>
          </a:prstGeom>
          <a:gradFill rotWithShape="0">
            <a:gsLst>
              <a:gs pos="0">
                <a:srgbClr val="FF99CC"/>
              </a:gs>
              <a:gs pos="100000">
                <a:srgbClr val="DC84B0"/>
              </a:gs>
            </a:gsLst>
            <a:lin ang="540000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7575" name="AutoShape 9"/>
          <p:cNvSpPr/>
          <p:nvPr/>
        </p:nvSpPr>
        <p:spPr>
          <a:xfrm>
            <a:off x="5917062" y="4783247"/>
            <a:ext cx="504089" cy="431974"/>
          </a:xfrm>
          <a:prstGeom prst="upArrow">
            <a:avLst>
              <a:gd name="adj1" fmla="val 50000"/>
              <a:gd name="adj2" fmla="val 24940"/>
            </a:avLst>
          </a:prstGeom>
          <a:gradFill rotWithShape="0">
            <a:gsLst>
              <a:gs pos="0">
                <a:srgbClr val="C2749B"/>
              </a:gs>
              <a:gs pos="100000">
                <a:srgbClr val="FF99CC"/>
              </a:gs>
            </a:gsLst>
            <a:lin ang="540000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nvGrpSpPr>
          <p:cNvPr id="237576" name="Group 10"/>
          <p:cNvGrpSpPr/>
          <p:nvPr/>
        </p:nvGrpSpPr>
        <p:grpSpPr>
          <a:xfrm>
            <a:off x="8682881" y="2933241"/>
            <a:ext cx="2379074" cy="1320964"/>
            <a:chOff x="4224" y="1632"/>
            <a:chExt cx="1421" cy="789"/>
          </a:xfrm>
        </p:grpSpPr>
        <p:sp>
          <p:nvSpPr>
            <p:cNvPr id="237581" name="Oval 11"/>
            <p:cNvSpPr/>
            <p:nvPr/>
          </p:nvSpPr>
          <p:spPr>
            <a:xfrm>
              <a:off x="4224" y="1632"/>
              <a:ext cx="1421" cy="453"/>
            </a:xfrm>
            <a:prstGeom prst="ellipse">
              <a:avLst/>
            </a:prstGeom>
            <a:solidFill>
              <a:srgbClr val="E0DAFE"/>
            </a:solidFill>
            <a:ln w="9525">
              <a:noFill/>
            </a:ln>
            <a:effectLst>
              <a:outerShdw dist="107763" dir="2699999" algn="ctr" rotWithShape="0">
                <a:schemeClr val="folHlink"/>
              </a:outerShdw>
            </a:effectLst>
          </p:spPr>
          <p:txBody>
            <a:bodyPr anchor="ctr" anchorCtr="1"/>
            <a:p>
              <a:pPr algn="ctr" eaLnBrk="1" latinLnBrk="1" hangingPunct="1"/>
              <a:r>
                <a:rPr lang="zh-CN" altLang="en-US" sz="1475" b="1" dirty="0">
                  <a:solidFill>
                    <a:srgbClr val="FF0000"/>
                  </a:solidFill>
                  <a:latin typeface="GulimChe" panose="020B0609000101010101" pitchFamily="49" charset="-128"/>
                </a:rPr>
                <a:t>异常发现能力</a:t>
              </a:r>
              <a:endParaRPr lang="ko-KR" altLang="en-US" sz="1475" b="1" dirty="0">
                <a:solidFill>
                  <a:srgbClr val="FF0000"/>
                </a:solidFill>
                <a:latin typeface="GulimChe" panose="020B0609000101010101" pitchFamily="49" charset="-128"/>
                <a:ea typeface="GulimChe" panose="020B0609000101010101" pitchFamily="49" charset="-128"/>
              </a:endParaRPr>
            </a:p>
          </p:txBody>
        </p:sp>
        <p:sp>
          <p:nvSpPr>
            <p:cNvPr id="237582" name="Oval 12"/>
            <p:cNvSpPr/>
            <p:nvPr/>
          </p:nvSpPr>
          <p:spPr>
            <a:xfrm>
              <a:off x="4224" y="1968"/>
              <a:ext cx="1421" cy="453"/>
            </a:xfrm>
            <a:prstGeom prst="ellipse">
              <a:avLst/>
            </a:prstGeom>
            <a:solidFill>
              <a:srgbClr val="E0DAFE"/>
            </a:solidFill>
            <a:ln w="9525">
              <a:noFill/>
            </a:ln>
            <a:effectLst>
              <a:outerShdw dist="107763" dir="2699999" algn="ctr" rotWithShape="0">
                <a:schemeClr val="folHlink"/>
              </a:outerShdw>
            </a:effectLst>
          </p:spPr>
          <p:txBody>
            <a:bodyPr anchor="ctr" anchorCtr="1"/>
            <a:p>
              <a:pPr algn="ctr" eaLnBrk="1" latinLnBrk="1" hangingPunct="1"/>
              <a:r>
                <a:rPr lang="zh-CN" altLang="en-US" sz="1475" b="1" dirty="0">
                  <a:solidFill>
                    <a:srgbClr val="FF0000"/>
                  </a:solidFill>
                  <a:latin typeface="GulimChe" panose="020B0609000101010101" pitchFamily="49" charset="-128"/>
                </a:rPr>
                <a:t>条件设定能力</a:t>
              </a:r>
              <a:endParaRPr lang="ko-KR" altLang="en-US" sz="1475" b="1" dirty="0">
                <a:solidFill>
                  <a:srgbClr val="FF0000"/>
                </a:solidFill>
                <a:latin typeface="GulimChe" panose="020B0609000101010101" pitchFamily="49" charset="-128"/>
                <a:ea typeface="GulimChe" panose="020B0609000101010101" pitchFamily="49" charset="-128"/>
              </a:endParaRPr>
            </a:p>
          </p:txBody>
        </p:sp>
      </p:grpSp>
      <p:sp>
        <p:nvSpPr>
          <p:cNvPr id="237577" name="Text Box 13"/>
          <p:cNvSpPr txBox="1"/>
          <p:nvPr/>
        </p:nvSpPr>
        <p:spPr>
          <a:xfrm>
            <a:off x="3668579" y="5555077"/>
            <a:ext cx="4181475" cy="870585"/>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ko-KR" altLang="en-US" sz="1685" b="1" dirty="0">
                <a:solidFill>
                  <a:srgbClr val="FF0000"/>
                </a:solidFill>
                <a:latin typeface="Gulim" panose="020B0600000101010101" pitchFamily="34" charset="-127"/>
                <a:ea typeface="Gulim" panose="020B0600000101010101" pitchFamily="34" charset="-127"/>
              </a:rPr>
              <a:t>☞ </a:t>
            </a:r>
            <a:r>
              <a:rPr lang="zh-CN" altLang="en-US" sz="1685" b="1" dirty="0">
                <a:solidFill>
                  <a:srgbClr val="FF0000"/>
                </a:solidFill>
                <a:latin typeface="Gulim" panose="020B0600000101010101" pitchFamily="34" charset="-127"/>
                <a:ea typeface="宋体" panose="02010600030101010101" pitchFamily="2" charset="-122"/>
              </a:rPr>
              <a:t>具备设备基本条件的活动</a:t>
            </a:r>
            <a:r>
              <a:rPr lang="ko-KR" altLang="en-US" sz="1685" b="1" dirty="0">
                <a:solidFill>
                  <a:srgbClr val="FF0000"/>
                </a:solidFill>
                <a:latin typeface="Gulim" panose="020B0600000101010101" pitchFamily="34" charset="-127"/>
                <a:ea typeface="Gulim" panose="020B0600000101010101" pitchFamily="34" charset="-127"/>
              </a:rPr>
              <a:t> </a:t>
            </a:r>
            <a:r>
              <a:rPr lang="en-US" altLang="ko-KR" sz="1685" b="1" dirty="0">
                <a:solidFill>
                  <a:srgbClr val="FF0000"/>
                </a:solidFill>
                <a:latin typeface="Gulim" panose="020B0600000101010101" pitchFamily="34" charset="-127"/>
                <a:ea typeface="Gulim" panose="020B0600000101010101" pitchFamily="34" charset="-127"/>
              </a:rPr>
              <a:t>: </a:t>
            </a:r>
            <a:r>
              <a:rPr lang="zh-CN" altLang="en-US" sz="1685" b="1" dirty="0">
                <a:solidFill>
                  <a:srgbClr val="FF0000"/>
                </a:solidFill>
                <a:latin typeface="Gulim" panose="020B0600000101010101" pitchFamily="34" charset="-127"/>
                <a:ea typeface="宋体" panose="02010600030101010101" pitchFamily="2" charset="-122"/>
              </a:rPr>
              <a:t>擦</a:t>
            </a:r>
            <a:r>
              <a:rPr lang="en-US" altLang="ko-KR" sz="1685" b="1" dirty="0">
                <a:solidFill>
                  <a:srgbClr val="FF0000"/>
                </a:solidFill>
                <a:latin typeface="Gulim" panose="020B0600000101010101" pitchFamily="34" charset="-127"/>
                <a:ea typeface="Gulim" panose="020B0600000101010101" pitchFamily="34" charset="-127"/>
              </a:rPr>
              <a:t>, </a:t>
            </a:r>
            <a:r>
              <a:rPr lang="zh-CN" altLang="en-US" sz="1685" b="1" dirty="0">
                <a:solidFill>
                  <a:srgbClr val="FF0000"/>
                </a:solidFill>
                <a:latin typeface="Gulim" panose="020B0600000101010101" pitchFamily="34" charset="-127"/>
                <a:ea typeface="宋体" panose="02010600030101010101" pitchFamily="2" charset="-122"/>
              </a:rPr>
              <a:t>紧</a:t>
            </a:r>
            <a:r>
              <a:rPr lang="en-US" altLang="ko-KR" sz="1685" b="1" dirty="0">
                <a:solidFill>
                  <a:srgbClr val="FF0000"/>
                </a:solidFill>
                <a:latin typeface="Gulim" panose="020B0600000101010101" pitchFamily="34" charset="-127"/>
                <a:ea typeface="Gulim" panose="020B0600000101010101" pitchFamily="34" charset="-127"/>
              </a:rPr>
              <a:t>, </a:t>
            </a:r>
            <a:r>
              <a:rPr lang="zh-CN" altLang="en-US" sz="1685" b="1" dirty="0">
                <a:solidFill>
                  <a:srgbClr val="FF0000"/>
                </a:solidFill>
                <a:latin typeface="Gulim" panose="020B0600000101010101" pitchFamily="34" charset="-127"/>
                <a:ea typeface="宋体" panose="02010600030101010101" pitchFamily="2" charset="-122"/>
              </a:rPr>
              <a:t>注油</a:t>
            </a:r>
            <a:endParaRPr lang="ko-KR" altLang="en-US" sz="1685" b="1" dirty="0">
              <a:solidFill>
                <a:srgbClr val="FF0000"/>
              </a:solidFill>
              <a:latin typeface="Gulim" panose="020B0600000101010101" pitchFamily="34" charset="-127"/>
              <a:ea typeface="Gulim" panose="020B0600000101010101" pitchFamily="34" charset="-127"/>
            </a:endParaRPr>
          </a:p>
          <a:p>
            <a:pPr marL="0" lvl="0" indent="0" eaLnBrk="1" latinLnBrk="1" hangingPunct="1">
              <a:lnSpc>
                <a:spcPct val="150000"/>
              </a:lnSpc>
              <a:spcBef>
                <a:spcPct val="0"/>
              </a:spcBef>
              <a:buClrTx/>
              <a:buSzTx/>
              <a:buFontTx/>
              <a:buNone/>
            </a:pPr>
            <a:r>
              <a:rPr lang="ko-KR" altLang="en-US" sz="1685" b="1" dirty="0">
                <a:solidFill>
                  <a:srgbClr val="FF0000"/>
                </a:solidFill>
                <a:latin typeface="Gulim" panose="020B0600000101010101" pitchFamily="34" charset="-127"/>
                <a:ea typeface="Gulim" panose="020B0600000101010101" pitchFamily="34" charset="-127"/>
              </a:rPr>
              <a:t>☞ </a:t>
            </a:r>
            <a:r>
              <a:rPr lang="zh-CN" altLang="en-US" sz="1685" b="1" dirty="0">
                <a:solidFill>
                  <a:srgbClr val="FF0000"/>
                </a:solidFill>
                <a:latin typeface="Gulim" panose="020B0600000101010101" pitchFamily="34" charset="-127"/>
                <a:ea typeface="宋体" panose="02010600030101010101" pitchFamily="2" charset="-122"/>
              </a:rPr>
              <a:t>遵守设备的使用条件的活动</a:t>
            </a:r>
            <a:r>
              <a:rPr lang="ko-KR" altLang="en-US" sz="1685" b="1" dirty="0">
                <a:solidFill>
                  <a:srgbClr val="FF0000"/>
                </a:solidFill>
                <a:latin typeface="Gulim" panose="020B0600000101010101" pitchFamily="34" charset="-127"/>
                <a:ea typeface="Gulim" panose="020B0600000101010101" pitchFamily="34" charset="-127"/>
              </a:rPr>
              <a:t> </a:t>
            </a:r>
            <a:r>
              <a:rPr lang="en-US" altLang="ko-KR" sz="1685" b="1" dirty="0">
                <a:solidFill>
                  <a:srgbClr val="FF0000"/>
                </a:solidFill>
                <a:latin typeface="Gulim" panose="020B0600000101010101" pitchFamily="34" charset="-127"/>
                <a:ea typeface="Gulim" panose="020B0600000101010101" pitchFamily="34" charset="-127"/>
              </a:rPr>
              <a:t>: </a:t>
            </a:r>
            <a:r>
              <a:rPr lang="zh-CN" altLang="en-US" sz="1685" b="1" dirty="0">
                <a:solidFill>
                  <a:srgbClr val="FF0000"/>
                </a:solidFill>
                <a:latin typeface="Gulim" panose="020B0600000101010101" pitchFamily="34" charset="-127"/>
                <a:ea typeface="宋体" panose="02010600030101010101" pitchFamily="2" charset="-122"/>
              </a:rPr>
              <a:t>日常保全</a:t>
            </a:r>
            <a:endParaRPr lang="ko-KR" altLang="en-US" sz="1685" b="1" dirty="0">
              <a:solidFill>
                <a:srgbClr val="FF0000"/>
              </a:solidFill>
              <a:latin typeface="Gulim" panose="020B0600000101010101" pitchFamily="34" charset="-127"/>
              <a:ea typeface="Gulim" panose="020B0600000101010101" pitchFamily="34" charset="-127"/>
            </a:endParaRPr>
          </a:p>
        </p:txBody>
      </p:sp>
      <p:sp>
        <p:nvSpPr>
          <p:cNvPr id="237578" name="Text Box 14"/>
          <p:cNvSpPr txBox="1"/>
          <p:nvPr/>
        </p:nvSpPr>
        <p:spPr>
          <a:xfrm>
            <a:off x="7043816" y="2318802"/>
            <a:ext cx="2632075" cy="54610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475" b="1" dirty="0">
                <a:solidFill>
                  <a:srgbClr val="333399"/>
                </a:solidFill>
                <a:latin typeface="Gulim" panose="020B0600000101010101" pitchFamily="34" charset="-127"/>
                <a:ea typeface="Gulim" panose="020B0600000101010101" pitchFamily="34" charset="-127"/>
              </a:rPr>
              <a:t>自主 </a:t>
            </a:r>
            <a:r>
              <a:rPr lang="en-US" altLang="ko-KR" sz="1475" b="1" dirty="0">
                <a:solidFill>
                  <a:srgbClr val="333399"/>
                </a:solidFill>
                <a:latin typeface="Gulim" panose="020B0600000101010101" pitchFamily="34" charset="-127"/>
                <a:ea typeface="Gulim" panose="020B0600000101010101" pitchFamily="34" charset="-127"/>
              </a:rPr>
              <a:t>: </a:t>
            </a:r>
            <a:r>
              <a:rPr lang="zh-CN" altLang="en-US" sz="1475" b="1" dirty="0">
                <a:solidFill>
                  <a:srgbClr val="333399"/>
                </a:solidFill>
                <a:latin typeface="Gulim" panose="020B0600000101010101" pitchFamily="34" charset="-127"/>
                <a:ea typeface="宋体" panose="02010600030101010101" pitchFamily="2" charset="-122"/>
              </a:rPr>
              <a:t>自己的工作要用自己的</a:t>
            </a:r>
            <a:endParaRPr lang="zh-CN" altLang="en-US" sz="1475" b="1" dirty="0">
              <a:solidFill>
                <a:srgbClr val="333399"/>
              </a:solidFill>
              <a:latin typeface="Gulim" panose="020B0600000101010101" pitchFamily="34" charset="-127"/>
              <a:ea typeface="宋体" panose="02010600030101010101" pitchFamily="2" charset="-122"/>
            </a:endParaRPr>
          </a:p>
          <a:p>
            <a:pPr marL="0" lvl="0" indent="0" eaLnBrk="1" latinLnBrk="1" hangingPunct="1">
              <a:spcBef>
                <a:spcPct val="0"/>
              </a:spcBef>
              <a:buClrTx/>
              <a:buSzTx/>
              <a:buFontTx/>
              <a:buNone/>
            </a:pPr>
            <a:r>
              <a:rPr lang="zh-CN" altLang="en-US" sz="1475" b="1" dirty="0">
                <a:solidFill>
                  <a:srgbClr val="333399"/>
                </a:solidFill>
                <a:latin typeface="Gulim" panose="020B0600000101010101" pitchFamily="34" charset="-127"/>
                <a:ea typeface="宋体" panose="02010600030101010101" pitchFamily="2" charset="-122"/>
              </a:rPr>
              <a:t>保全： 力量去保护和进行</a:t>
            </a:r>
            <a:endParaRPr lang="zh-CN" altLang="en-US" sz="1475" b="1" dirty="0">
              <a:solidFill>
                <a:srgbClr val="333399"/>
              </a:solidFill>
              <a:latin typeface="Gulim" panose="020B0600000101010101" pitchFamily="34" charset="-127"/>
              <a:ea typeface="宋体" panose="02010600030101010101" pitchFamily="2" charset="-122"/>
            </a:endParaRPr>
          </a:p>
        </p:txBody>
      </p:sp>
      <p:sp>
        <p:nvSpPr>
          <p:cNvPr id="237579" name="Text Box 15"/>
          <p:cNvSpPr txBox="1"/>
          <p:nvPr/>
        </p:nvSpPr>
        <p:spPr>
          <a:xfrm>
            <a:off x="4231119" y="1325986"/>
            <a:ext cx="4419953" cy="562539"/>
          </a:xfrm>
          <a:prstGeom prst="rect">
            <a:avLst/>
          </a:prstGeom>
          <a:solidFill>
            <a:srgbClr val="666699"/>
          </a:solidFill>
          <a:ln w="9525">
            <a:noFill/>
          </a:ln>
        </p:spPr>
        <p:txBody>
          <a:bodyPr tIns="11390" bIns="11390"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900" b="1" dirty="0">
              <a:solidFill>
                <a:schemeClr val="bg1"/>
              </a:solidFill>
              <a:latin typeface="Gulim" panose="020B0600000101010101" pitchFamily="34" charset="-127"/>
              <a:ea typeface="Gulim" panose="020B0600000101010101" pitchFamily="34" charset="-127"/>
            </a:endParaRPr>
          </a:p>
          <a:p>
            <a:pPr marL="0" lvl="0" indent="0" algn="ctr" eaLnBrk="1" latinLnBrk="1" hangingPunct="1">
              <a:spcBef>
                <a:spcPct val="0"/>
              </a:spcBef>
              <a:buClrTx/>
              <a:buSzTx/>
              <a:buFontTx/>
              <a:buNone/>
            </a:pPr>
            <a:r>
              <a:rPr lang="zh-CN" altLang="en-US" sz="1900" b="1" dirty="0">
                <a:solidFill>
                  <a:schemeClr val="bg1"/>
                </a:solidFill>
                <a:latin typeface="Gulim" panose="020B0600000101010101" pitchFamily="34" charset="-127"/>
                <a:ea typeface="宋体" panose="02010600030101010101" pitchFamily="2" charset="-122"/>
              </a:rPr>
              <a:t>自己的设备自己守护</a:t>
            </a:r>
            <a:r>
              <a:rPr lang="en-US" altLang="ko-KR" sz="1900" b="1" dirty="0">
                <a:solidFill>
                  <a:schemeClr val="bg1"/>
                </a:solidFill>
                <a:latin typeface="Gulim" panose="020B0600000101010101" pitchFamily="34" charset="-127"/>
                <a:ea typeface="Gulim" panose="020B0600000101010101" pitchFamily="34" charset="-127"/>
              </a:rPr>
              <a:t>!</a:t>
            </a:r>
            <a:endParaRPr lang="en-US" altLang="ko-KR" sz="1900" b="1" dirty="0">
              <a:solidFill>
                <a:schemeClr val="bg1"/>
              </a:solidFill>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endParaRPr lang="ko-KR" altLang="en-US" sz="1685" b="1" dirty="0">
              <a:solidFill>
                <a:schemeClr val="bg1"/>
              </a:solidFill>
              <a:latin typeface="Gulim" panose="020B0600000101010101" pitchFamily="34" charset="-127"/>
              <a:ea typeface="Gulim" panose="020B0600000101010101" pitchFamily="34" charset="-127"/>
            </a:endParaRPr>
          </a:p>
        </p:txBody>
      </p:sp>
      <p:pic>
        <p:nvPicPr>
          <p:cNvPr id="237580" name="图片 15" descr="水印-23(1)"/>
          <p:cNvPicPr>
            <a:picLocks noChangeAspect="1"/>
          </p:cNvPicPr>
          <p:nvPr/>
        </p:nvPicPr>
        <p:blipFill>
          <a:blip r:embed="rId1"/>
          <a:stretch>
            <a:fillRect/>
          </a:stretch>
        </p:blipFill>
        <p:spPr>
          <a:xfrm>
            <a:off x="8682881" y="5384306"/>
            <a:ext cx="2578306" cy="1212139"/>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Text Box 2"/>
          <p:cNvSpPr txBox="1"/>
          <p:nvPr/>
        </p:nvSpPr>
        <p:spPr>
          <a:xfrm>
            <a:off x="3231606" y="1165751"/>
            <a:ext cx="2514685" cy="415290"/>
          </a:xfrm>
          <a:prstGeom prst="rect">
            <a:avLst/>
          </a:prstGeom>
          <a:solidFill>
            <a:schemeClr val="accent2"/>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rgbClr val="FF0000"/>
                </a:solidFill>
                <a:latin typeface="Gulim" panose="020B0600000101010101" pitchFamily="34" charset="-127"/>
                <a:ea typeface="Gulim" panose="020B0600000101010101" pitchFamily="34" charset="-127"/>
              </a:rPr>
              <a:t>□ </a:t>
            </a:r>
            <a:r>
              <a:rPr lang="zh-CN" altLang="en-US" sz="2110" b="1" dirty="0">
                <a:solidFill>
                  <a:srgbClr val="FF0000"/>
                </a:solidFill>
                <a:latin typeface="Gulim" panose="020B0600000101010101" pitchFamily="34" charset="-127"/>
                <a:ea typeface="宋体" panose="02010600030101010101" pitchFamily="2" charset="-122"/>
              </a:rPr>
              <a:t>自主保全的目的</a:t>
            </a:r>
            <a:endParaRPr lang="ko-KR" altLang="en-US" sz="2110" b="1" dirty="0">
              <a:solidFill>
                <a:srgbClr val="FF0000"/>
              </a:solidFill>
              <a:latin typeface="Gulim" panose="020B0600000101010101" pitchFamily="34" charset="-127"/>
              <a:ea typeface="Gulim" panose="020B0600000101010101" pitchFamily="34" charset="-127"/>
            </a:endParaRPr>
          </a:p>
        </p:txBody>
      </p:sp>
      <p:sp>
        <p:nvSpPr>
          <p:cNvPr id="239619" name="AutoShape 3"/>
          <p:cNvSpPr/>
          <p:nvPr/>
        </p:nvSpPr>
        <p:spPr>
          <a:xfrm>
            <a:off x="3407400" y="5995779"/>
            <a:ext cx="2303733" cy="999732"/>
          </a:xfrm>
          <a:prstGeom prst="irregularSeal1">
            <a:avLst/>
          </a:prstGeom>
          <a:solidFill>
            <a:srgbClr val="FEFBBA"/>
          </a:solidFill>
          <a:ln w="9525">
            <a:noFill/>
          </a:ln>
          <a:effectLst>
            <a:prstShdw prst="shdw17" dist="17961" dir="2699999">
              <a:srgbClr val="989770"/>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solidFill>
                  <a:srgbClr val="993300"/>
                </a:solidFill>
                <a:latin typeface="GulimChe" panose="020B0609000101010101" pitchFamily="49" charset="-128"/>
                <a:ea typeface="宋体" panose="02010600030101010101" pitchFamily="2" charset="-122"/>
              </a:rPr>
              <a:t>体制的革新</a:t>
            </a:r>
            <a:endParaRPr lang="ko-KR" altLang="en-US" sz="1685" b="1" dirty="0">
              <a:solidFill>
                <a:srgbClr val="993300"/>
              </a:solidFill>
              <a:latin typeface="GulimChe" panose="020B0609000101010101" pitchFamily="49" charset="-128"/>
              <a:ea typeface="GulimChe" panose="020B0609000101010101" pitchFamily="49" charset="-128"/>
            </a:endParaRPr>
          </a:p>
        </p:txBody>
      </p:sp>
      <p:sp>
        <p:nvSpPr>
          <p:cNvPr id="239620" name="Text Box 4"/>
          <p:cNvSpPr txBox="1"/>
          <p:nvPr/>
        </p:nvSpPr>
        <p:spPr>
          <a:xfrm>
            <a:off x="2632234" y="1915804"/>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anose="020B0600000101010101" pitchFamily="34" charset="-127"/>
                <a:ea typeface="Gulim" panose="020B0600000101010101" pitchFamily="34" charset="-127"/>
              </a:rPr>
              <a:t>① </a:t>
            </a:r>
            <a:r>
              <a:rPr lang="zh-CN" altLang="en-US" sz="1580" b="1" dirty="0">
                <a:solidFill>
                  <a:srgbClr val="CC3399"/>
                </a:solidFill>
                <a:latin typeface="Gulim" panose="020B0600000101010101" pitchFamily="34" charset="-127"/>
                <a:ea typeface="宋体" panose="02010600030101010101" pitchFamily="2" charset="-122"/>
              </a:rPr>
              <a:t>清扫是点检</a:t>
            </a:r>
            <a:endParaRPr lang="ko-KR" altLang="en-US" sz="1580" b="1" dirty="0">
              <a:solidFill>
                <a:srgbClr val="CC3399"/>
              </a:solidFill>
              <a:latin typeface="Gulim" panose="020B0600000101010101" pitchFamily="34" charset="-127"/>
              <a:ea typeface="Gulim" panose="020B0600000101010101" pitchFamily="34" charset="-127"/>
            </a:endParaRPr>
          </a:p>
        </p:txBody>
      </p:sp>
      <p:sp>
        <p:nvSpPr>
          <p:cNvPr id="239621" name="Text Box 5"/>
          <p:cNvSpPr txBox="1"/>
          <p:nvPr/>
        </p:nvSpPr>
        <p:spPr>
          <a:xfrm>
            <a:off x="2632234" y="2773007"/>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anose="020B0600000101010101" pitchFamily="34" charset="-127"/>
                <a:ea typeface="Gulim" panose="020B0600000101010101" pitchFamily="34" charset="-127"/>
              </a:rPr>
              <a:t>② </a:t>
            </a:r>
            <a:r>
              <a:rPr lang="zh-CN" altLang="en-US" sz="1580" b="1" dirty="0">
                <a:solidFill>
                  <a:srgbClr val="CC3399"/>
                </a:solidFill>
                <a:latin typeface="Gulim" panose="020B0600000101010101" pitchFamily="34" charset="-127"/>
                <a:ea typeface="宋体" panose="02010600030101010101" pitchFamily="2" charset="-122"/>
              </a:rPr>
              <a:t>通过点检发现缺点</a:t>
            </a:r>
            <a:endParaRPr lang="ko-KR" altLang="en-US" sz="1580" b="1" dirty="0">
              <a:solidFill>
                <a:srgbClr val="CC3399"/>
              </a:solidFill>
              <a:latin typeface="Gulim" panose="020B0600000101010101" pitchFamily="34" charset="-127"/>
              <a:ea typeface="Gulim" panose="020B0600000101010101" pitchFamily="34" charset="-127"/>
            </a:endParaRPr>
          </a:p>
        </p:txBody>
      </p:sp>
      <p:sp>
        <p:nvSpPr>
          <p:cNvPr id="239622" name="Text Box 6"/>
          <p:cNvSpPr txBox="1"/>
          <p:nvPr/>
        </p:nvSpPr>
        <p:spPr>
          <a:xfrm>
            <a:off x="2632234" y="3678763"/>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anose="020B0600000101010101" pitchFamily="34" charset="-127"/>
                <a:ea typeface="Gulim" panose="020B0600000101010101" pitchFamily="34" charset="-127"/>
              </a:rPr>
              <a:t>③ </a:t>
            </a:r>
            <a:r>
              <a:rPr lang="zh-CN" altLang="en-US" sz="1580" b="1" dirty="0">
                <a:solidFill>
                  <a:srgbClr val="CC3399"/>
                </a:solidFill>
                <a:latin typeface="Gulim" panose="020B0600000101010101" pitchFamily="34" charset="-127"/>
                <a:ea typeface="宋体" panose="02010600030101010101" pitchFamily="2" charset="-122"/>
              </a:rPr>
              <a:t>缺点的复原</a:t>
            </a:r>
            <a:r>
              <a:rPr lang="en-US" altLang="ko-KR" sz="1580" b="1" dirty="0">
                <a:solidFill>
                  <a:srgbClr val="CC3399"/>
                </a:solidFill>
                <a:latin typeface="Gulim" panose="020B0600000101010101" pitchFamily="34" charset="-127"/>
                <a:ea typeface="Gulim" panose="020B0600000101010101" pitchFamily="34" charset="-127"/>
              </a:rPr>
              <a:t>,</a:t>
            </a:r>
            <a:r>
              <a:rPr lang="zh-CN" altLang="en-US" sz="1580" b="1" dirty="0">
                <a:solidFill>
                  <a:srgbClr val="CC3399"/>
                </a:solidFill>
                <a:latin typeface="Gulim" panose="020B0600000101010101" pitchFamily="34" charset="-127"/>
                <a:ea typeface="宋体" panose="02010600030101010101" pitchFamily="2" charset="-122"/>
              </a:rPr>
              <a:t>改善</a:t>
            </a:r>
            <a:endParaRPr lang="ko-KR" altLang="en-US" sz="1580" b="1" dirty="0">
              <a:solidFill>
                <a:srgbClr val="CC3399"/>
              </a:solidFill>
              <a:latin typeface="Gulim" panose="020B0600000101010101" pitchFamily="34" charset="-127"/>
              <a:ea typeface="Gulim" panose="020B0600000101010101" pitchFamily="34" charset="-127"/>
            </a:endParaRPr>
          </a:p>
        </p:txBody>
      </p:sp>
      <p:sp>
        <p:nvSpPr>
          <p:cNvPr id="239623" name="Text Box 7"/>
          <p:cNvSpPr txBox="1"/>
          <p:nvPr/>
        </p:nvSpPr>
        <p:spPr>
          <a:xfrm>
            <a:off x="2632234" y="5490274"/>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anose="020B0600000101010101" pitchFamily="34" charset="-127"/>
                <a:ea typeface="Gulim" panose="020B0600000101010101" pitchFamily="34" charset="-127"/>
              </a:rPr>
              <a:t>⑤ </a:t>
            </a:r>
            <a:r>
              <a:rPr lang="zh-CN" altLang="en-US" sz="1580" b="1" dirty="0">
                <a:solidFill>
                  <a:srgbClr val="CC3399"/>
                </a:solidFill>
                <a:latin typeface="Gulim" panose="020B0600000101010101" pitchFamily="34" charset="-127"/>
                <a:ea typeface="宋体" panose="02010600030101010101" pitchFamily="2" charset="-122"/>
              </a:rPr>
              <a:t>成果是达成的喜悦</a:t>
            </a:r>
            <a:endParaRPr lang="ko-KR" altLang="en-US" sz="1580" b="1" dirty="0">
              <a:solidFill>
                <a:srgbClr val="CC3399"/>
              </a:solidFill>
              <a:latin typeface="Gulim" panose="020B0600000101010101" pitchFamily="34" charset="-127"/>
              <a:ea typeface="Gulim" panose="020B0600000101010101" pitchFamily="34" charset="-127"/>
            </a:endParaRPr>
          </a:p>
        </p:txBody>
      </p:sp>
      <p:sp>
        <p:nvSpPr>
          <p:cNvPr id="239624" name="Text Box 8"/>
          <p:cNvSpPr txBox="1"/>
          <p:nvPr/>
        </p:nvSpPr>
        <p:spPr>
          <a:xfrm>
            <a:off x="2632234" y="4633071"/>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anose="020B0600000101010101" pitchFamily="34" charset="-127"/>
                <a:ea typeface="Gulim" panose="020B0600000101010101" pitchFamily="34" charset="-127"/>
              </a:rPr>
              <a:t>④ </a:t>
            </a:r>
            <a:r>
              <a:rPr lang="zh-CN" altLang="en-US" sz="1580" b="1" dirty="0">
                <a:solidFill>
                  <a:srgbClr val="CC3399"/>
                </a:solidFill>
                <a:latin typeface="Gulim" panose="020B0600000101010101" pitchFamily="34" charset="-127"/>
                <a:ea typeface="宋体" panose="02010600030101010101" pitchFamily="2" charset="-122"/>
              </a:rPr>
              <a:t>复原，改善是成果</a:t>
            </a:r>
            <a:endParaRPr lang="ko-KR" altLang="en-US" sz="1580" b="1" dirty="0">
              <a:solidFill>
                <a:srgbClr val="CC3399"/>
              </a:solidFill>
              <a:latin typeface="Gulim" panose="020B0600000101010101" pitchFamily="34" charset="-127"/>
              <a:ea typeface="Gulim" panose="020B0600000101010101" pitchFamily="34" charset="-127"/>
            </a:endParaRPr>
          </a:p>
        </p:txBody>
      </p:sp>
      <p:sp>
        <p:nvSpPr>
          <p:cNvPr id="239625" name="AutoShape 9"/>
          <p:cNvSpPr/>
          <p:nvPr/>
        </p:nvSpPr>
        <p:spPr>
          <a:xfrm>
            <a:off x="3686995" y="2371122"/>
            <a:ext cx="632857" cy="438789"/>
          </a:xfrm>
          <a:prstGeom prst="downArrow">
            <a:avLst>
              <a:gd name="adj1" fmla="val 50000"/>
              <a:gd name="adj2" fmla="val 25000"/>
            </a:avLst>
          </a:prstGeom>
          <a:gradFill rotWithShape="0">
            <a:gsLst>
              <a:gs pos="0">
                <a:srgbClr val="FEF2FB"/>
              </a:gs>
              <a:gs pos="100000">
                <a:srgbClr val="F995DA"/>
              </a:gs>
            </a:gsLst>
            <a:lin ang="0" scaled="1"/>
            <a:tileRect/>
          </a:gradFill>
          <a:ln w="9525">
            <a:noFill/>
          </a:ln>
          <a:effectLst>
            <a:prstShdw prst="shdw17" dist="17961" dir="2699999">
              <a:srgbClr val="955983"/>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26" name="AutoShape 10"/>
          <p:cNvSpPr/>
          <p:nvPr/>
        </p:nvSpPr>
        <p:spPr>
          <a:xfrm>
            <a:off x="3686995" y="3276877"/>
            <a:ext cx="632857" cy="438789"/>
          </a:xfrm>
          <a:prstGeom prst="downArrow">
            <a:avLst>
              <a:gd name="adj1" fmla="val 50000"/>
              <a:gd name="adj2" fmla="val 25000"/>
            </a:avLst>
          </a:prstGeom>
          <a:gradFill rotWithShape="0">
            <a:gsLst>
              <a:gs pos="0">
                <a:srgbClr val="FEF2FB"/>
              </a:gs>
              <a:gs pos="100000">
                <a:srgbClr val="F995DA"/>
              </a:gs>
            </a:gsLst>
            <a:lin ang="0" scaled="1"/>
            <a:tileRect/>
          </a:gradFill>
          <a:ln w="9525">
            <a:noFill/>
          </a:ln>
          <a:effectLst>
            <a:prstShdw prst="shdw17" dist="17961" dir="2699999">
              <a:srgbClr val="955983"/>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27" name="AutoShape 11"/>
          <p:cNvSpPr/>
          <p:nvPr/>
        </p:nvSpPr>
        <p:spPr>
          <a:xfrm>
            <a:off x="3686995" y="5088388"/>
            <a:ext cx="632857" cy="438789"/>
          </a:xfrm>
          <a:prstGeom prst="downArrow">
            <a:avLst>
              <a:gd name="adj1" fmla="val 50000"/>
              <a:gd name="adj2" fmla="val 25000"/>
            </a:avLst>
          </a:prstGeom>
          <a:gradFill rotWithShape="0">
            <a:gsLst>
              <a:gs pos="0">
                <a:srgbClr val="FEF2FB"/>
              </a:gs>
              <a:gs pos="100000">
                <a:srgbClr val="F995DA"/>
              </a:gs>
            </a:gsLst>
            <a:lin ang="0" scaled="1"/>
            <a:tileRect/>
          </a:gradFill>
          <a:ln w="9525">
            <a:noFill/>
          </a:ln>
          <a:effectLst>
            <a:prstShdw prst="shdw17" dist="17961" dir="2699999">
              <a:srgbClr val="955983"/>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28" name="AutoShape 12"/>
          <p:cNvSpPr/>
          <p:nvPr/>
        </p:nvSpPr>
        <p:spPr>
          <a:xfrm>
            <a:off x="3686995" y="4182633"/>
            <a:ext cx="632857" cy="438789"/>
          </a:xfrm>
          <a:prstGeom prst="downArrow">
            <a:avLst>
              <a:gd name="adj1" fmla="val 50000"/>
              <a:gd name="adj2" fmla="val 25000"/>
            </a:avLst>
          </a:prstGeom>
          <a:gradFill rotWithShape="0">
            <a:gsLst>
              <a:gs pos="0">
                <a:srgbClr val="FEF2FB"/>
              </a:gs>
              <a:gs pos="100000">
                <a:srgbClr val="F995DA"/>
              </a:gs>
            </a:gsLst>
            <a:lin ang="0" scaled="1"/>
            <a:tileRect/>
          </a:gradFill>
          <a:ln w="9525">
            <a:noFill/>
          </a:ln>
          <a:effectLst>
            <a:prstShdw prst="shdw17" dist="17961" dir="2699999">
              <a:srgbClr val="955983"/>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29" name="Rectangle 13"/>
          <p:cNvSpPr/>
          <p:nvPr/>
        </p:nvSpPr>
        <p:spPr>
          <a:xfrm>
            <a:off x="6168196" y="2866763"/>
            <a:ext cx="1608930" cy="334845"/>
          </a:xfrm>
          <a:prstGeom prst="rect">
            <a:avLst/>
          </a:prstGeom>
          <a:solidFill>
            <a:srgbClr val="FEFBBA"/>
          </a:solidFill>
          <a:ln w="9525" cap="flat" cmpd="sng">
            <a:solidFill>
              <a:srgbClr val="E5B89D"/>
            </a:solidFill>
            <a:prstDash val="solid"/>
            <a:miter/>
            <a:headEnd type="none" w="med" len="med"/>
            <a:tailEnd type="none" w="med" len="med"/>
          </a:ln>
          <a:effectLst>
            <a:prstShdw prst="shdw17" dist="17961" dir="2699999">
              <a:srgbClr val="896E5E"/>
            </a:prstShdw>
          </a:effectLst>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en-US" altLang="ko-KR" sz="1580" b="1" dirty="0">
                <a:latin typeface="Arial" panose="020B0604020202020204" pitchFamily="34" charset="0"/>
                <a:ea typeface="宋体" panose="02010600030101010101" pitchFamily="2" charset="-122"/>
              </a:rPr>
              <a:t>0 ~ 3 step</a:t>
            </a:r>
            <a:endParaRPr lang="en-US" altLang="ko-KR" sz="1580" b="1" dirty="0">
              <a:latin typeface="Arial" panose="020B0604020202020204" pitchFamily="34" charset="0"/>
              <a:ea typeface="宋体" panose="02010600030101010101" pitchFamily="2" charset="-122"/>
            </a:endParaRPr>
          </a:p>
        </p:txBody>
      </p:sp>
      <p:sp>
        <p:nvSpPr>
          <p:cNvPr id="239630" name="Rectangle 14"/>
          <p:cNvSpPr/>
          <p:nvPr/>
        </p:nvSpPr>
        <p:spPr>
          <a:xfrm>
            <a:off x="6168196" y="2478343"/>
            <a:ext cx="1608930" cy="388420"/>
          </a:xfrm>
          <a:prstGeom prst="rect">
            <a:avLst/>
          </a:prstGeom>
          <a:solidFill>
            <a:srgbClr val="FEFBBA"/>
          </a:solidFill>
          <a:ln w="9525" cap="flat" cmpd="sng">
            <a:solidFill>
              <a:srgbClr val="E5B89D"/>
            </a:solidFill>
            <a:prstDash val="solid"/>
            <a:miter/>
            <a:headEnd type="none" w="med" len="med"/>
            <a:tailEnd type="none" w="med" len="med"/>
          </a:ln>
          <a:effectLst>
            <a:prstShdw prst="shdw17" dist="17961" dir="2699999">
              <a:srgbClr val="896E5E"/>
            </a:prstShdw>
          </a:effectLst>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580" b="1" dirty="0">
                <a:latin typeface="Arial" panose="020B0604020202020204" pitchFamily="34" charset="0"/>
                <a:ea typeface="宋体" panose="02010600030101010101" pitchFamily="2" charset="-122"/>
              </a:rPr>
              <a:t>设备的变化</a:t>
            </a:r>
            <a:endParaRPr lang="ko-KR" altLang="en-US" sz="1580" b="1" dirty="0">
              <a:latin typeface="Arial" panose="020B0604020202020204" pitchFamily="34" charset="0"/>
              <a:ea typeface="宋体" panose="02010600030101010101" pitchFamily="2" charset="-122"/>
            </a:endParaRPr>
          </a:p>
        </p:txBody>
      </p:sp>
      <p:sp>
        <p:nvSpPr>
          <p:cNvPr id="239631" name="Line 15"/>
          <p:cNvSpPr/>
          <p:nvPr/>
        </p:nvSpPr>
        <p:spPr>
          <a:xfrm>
            <a:off x="6168196" y="2478343"/>
            <a:ext cx="1608930" cy="0"/>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2" name="Line 16"/>
          <p:cNvSpPr/>
          <p:nvPr/>
        </p:nvSpPr>
        <p:spPr>
          <a:xfrm>
            <a:off x="6168196" y="2866763"/>
            <a:ext cx="1608930" cy="0"/>
          </a:xfrm>
          <a:prstGeom prst="line">
            <a:avLst/>
          </a:prstGeom>
          <a:ln w="12700" cap="flat" cmpd="sng">
            <a:solidFill>
              <a:srgbClr val="E5B89D"/>
            </a:solidFill>
            <a:prstDash val="solid"/>
            <a:headEnd type="none" w="med" len="med"/>
            <a:tailEnd type="none" w="med" len="med"/>
          </a:ln>
          <a:effectLst>
            <a:prstShdw prst="shdw17" dist="17961" dir="2699999">
              <a:srgbClr val="896E5E"/>
            </a:prstShdw>
          </a:effectLst>
        </p:spPr>
      </p:sp>
      <p:sp>
        <p:nvSpPr>
          <p:cNvPr id="239633" name="Line 17"/>
          <p:cNvSpPr/>
          <p:nvPr/>
        </p:nvSpPr>
        <p:spPr>
          <a:xfrm>
            <a:off x="6168196" y="3201608"/>
            <a:ext cx="1608930" cy="0"/>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4" name="Line 18"/>
          <p:cNvSpPr/>
          <p:nvPr/>
        </p:nvSpPr>
        <p:spPr>
          <a:xfrm>
            <a:off x="6168196" y="2478343"/>
            <a:ext cx="0" cy="723265"/>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5" name="Line 19"/>
          <p:cNvSpPr/>
          <p:nvPr/>
        </p:nvSpPr>
        <p:spPr>
          <a:xfrm>
            <a:off x="7777126" y="2478343"/>
            <a:ext cx="0" cy="723265"/>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6" name="Rectangle 20"/>
          <p:cNvSpPr/>
          <p:nvPr/>
        </p:nvSpPr>
        <p:spPr>
          <a:xfrm>
            <a:off x="6168196" y="4956196"/>
            <a:ext cx="1608930" cy="334845"/>
          </a:xfrm>
          <a:prstGeom prst="rect">
            <a:avLst/>
          </a:prstGeom>
          <a:solidFill>
            <a:srgbClr val="FEFBBA"/>
          </a:solidFill>
          <a:ln w="9525" cap="flat" cmpd="sng">
            <a:solidFill>
              <a:srgbClr val="E5B89D"/>
            </a:solidFill>
            <a:prstDash val="solid"/>
            <a:miter/>
            <a:headEnd type="none" w="med" len="med"/>
            <a:tailEnd type="none" w="med" len="med"/>
          </a:ln>
          <a:effectLst>
            <a:prstShdw prst="shdw17" dist="17961" dir="2699999">
              <a:srgbClr val="896E5E"/>
            </a:prstShdw>
          </a:effectLst>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en-US" altLang="ko-KR" sz="1580" b="1" dirty="0">
                <a:latin typeface="Arial" panose="020B0604020202020204" pitchFamily="34" charset="0"/>
                <a:ea typeface="宋体" panose="02010600030101010101" pitchFamily="2" charset="-122"/>
              </a:rPr>
              <a:t>4 ~ 5 step</a:t>
            </a:r>
            <a:endParaRPr lang="en-US" altLang="ko-KR" sz="1580" b="1" dirty="0">
              <a:latin typeface="Arial" panose="020B0604020202020204" pitchFamily="34" charset="0"/>
              <a:ea typeface="宋体" panose="02010600030101010101" pitchFamily="2" charset="-122"/>
            </a:endParaRPr>
          </a:p>
        </p:txBody>
      </p:sp>
      <p:sp>
        <p:nvSpPr>
          <p:cNvPr id="239637" name="Rectangle 21"/>
          <p:cNvSpPr/>
          <p:nvPr/>
        </p:nvSpPr>
        <p:spPr>
          <a:xfrm>
            <a:off x="6168196" y="4567775"/>
            <a:ext cx="1608930" cy="388420"/>
          </a:xfrm>
          <a:prstGeom prst="rect">
            <a:avLst/>
          </a:prstGeom>
          <a:solidFill>
            <a:srgbClr val="FEFBBA"/>
          </a:solidFill>
          <a:ln w="9525" cap="flat" cmpd="sng">
            <a:solidFill>
              <a:srgbClr val="E5B89D"/>
            </a:solidFill>
            <a:prstDash val="solid"/>
            <a:miter/>
            <a:headEnd type="none" w="med" len="med"/>
            <a:tailEnd type="none" w="med" len="med"/>
          </a:ln>
          <a:effectLst>
            <a:prstShdw prst="shdw17" dist="17961" dir="2699999">
              <a:srgbClr val="896E5E"/>
            </a:prstShdw>
          </a:effectLst>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580" b="1" dirty="0">
                <a:latin typeface="Arial" panose="020B0604020202020204" pitchFamily="34" charset="0"/>
                <a:ea typeface="宋体" panose="02010600030101010101" pitchFamily="2" charset="-122"/>
              </a:rPr>
              <a:t>人的变化</a:t>
            </a:r>
            <a:endParaRPr lang="ko-KR" altLang="en-US" sz="1580" b="1" dirty="0">
              <a:latin typeface="Arial" panose="020B0604020202020204" pitchFamily="34" charset="0"/>
              <a:ea typeface="宋体" panose="02010600030101010101" pitchFamily="2" charset="-122"/>
            </a:endParaRPr>
          </a:p>
        </p:txBody>
      </p:sp>
      <p:sp>
        <p:nvSpPr>
          <p:cNvPr id="239638" name="Line 22"/>
          <p:cNvSpPr/>
          <p:nvPr/>
        </p:nvSpPr>
        <p:spPr>
          <a:xfrm>
            <a:off x="6168196" y="4567775"/>
            <a:ext cx="1608930" cy="0"/>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9" name="Line 23"/>
          <p:cNvSpPr/>
          <p:nvPr/>
        </p:nvSpPr>
        <p:spPr>
          <a:xfrm>
            <a:off x="6168196" y="4956196"/>
            <a:ext cx="1608930" cy="0"/>
          </a:xfrm>
          <a:prstGeom prst="line">
            <a:avLst/>
          </a:prstGeom>
          <a:ln w="12700" cap="flat" cmpd="sng">
            <a:solidFill>
              <a:srgbClr val="E5B89D"/>
            </a:solidFill>
            <a:prstDash val="solid"/>
            <a:headEnd type="none" w="med" len="med"/>
            <a:tailEnd type="none" w="med" len="med"/>
          </a:ln>
          <a:effectLst>
            <a:prstShdw prst="shdw17" dist="17961" dir="2699999">
              <a:srgbClr val="896E5E"/>
            </a:prstShdw>
          </a:effectLst>
        </p:spPr>
      </p:sp>
      <p:sp>
        <p:nvSpPr>
          <p:cNvPr id="239640" name="Line 24"/>
          <p:cNvSpPr/>
          <p:nvPr/>
        </p:nvSpPr>
        <p:spPr>
          <a:xfrm>
            <a:off x="6168196" y="5291040"/>
            <a:ext cx="1608930" cy="0"/>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41" name="Line 25"/>
          <p:cNvSpPr/>
          <p:nvPr/>
        </p:nvSpPr>
        <p:spPr>
          <a:xfrm>
            <a:off x="6168196" y="4567775"/>
            <a:ext cx="0" cy="723265"/>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42" name="Line 26"/>
          <p:cNvSpPr/>
          <p:nvPr/>
        </p:nvSpPr>
        <p:spPr>
          <a:xfrm>
            <a:off x="7777126" y="4567775"/>
            <a:ext cx="0" cy="723265"/>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446491" name="Rectangle 27"/>
          <p:cNvSpPr>
            <a:spLocks noChangeArrowheads="1"/>
          </p:cNvSpPr>
          <p:nvPr/>
        </p:nvSpPr>
        <p:spPr bwMode="auto">
          <a:xfrm>
            <a:off x="6168196" y="6322363"/>
            <a:ext cx="1608930" cy="334845"/>
          </a:xfrm>
          <a:prstGeom prst="rect">
            <a:avLst/>
          </a:prstGeom>
          <a:solidFill>
            <a:srgbClr val="C5D8FF"/>
          </a:solidFill>
          <a:ln w="9525">
            <a:solidFill>
              <a:schemeClr val="accent2"/>
            </a:solidFill>
            <a:miter lim="800000"/>
          </a:ln>
          <a:effectLst>
            <a:prstShdw prst="shdw17" dist="17961" dir="2700000">
              <a:schemeClr val="accent2">
                <a:gamma/>
                <a:shade val="60000"/>
                <a:invGamma/>
              </a:schemeClr>
            </a:prstShdw>
          </a:effectLst>
        </p:spPr>
        <p: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0" lang="en-US" altLang="ko-KR" sz="158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6 ~ 7 step</a:t>
            </a:r>
            <a:endParaRPr kumimoji="0" lang="en-US" altLang="ko-KR" sz="158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2" name="Rectangle 28"/>
          <p:cNvSpPr>
            <a:spLocks noChangeArrowheads="1"/>
          </p:cNvSpPr>
          <p:nvPr/>
        </p:nvSpPr>
        <p:spPr bwMode="auto">
          <a:xfrm>
            <a:off x="6168196" y="5933943"/>
            <a:ext cx="1608930" cy="388420"/>
          </a:xfrm>
          <a:prstGeom prst="rect">
            <a:avLst/>
          </a:prstGeom>
          <a:solidFill>
            <a:srgbClr val="C5D8FF"/>
          </a:solidFill>
          <a:ln w="9525">
            <a:solidFill>
              <a:schemeClr val="accent2"/>
            </a:solidFill>
            <a:miter lim="800000"/>
          </a:ln>
          <a:effectLst>
            <a:prstShdw prst="shdw17" dist="17961" dir="2700000">
              <a:schemeClr val="accent2">
                <a:gamma/>
                <a:shade val="60000"/>
                <a:invGamma/>
              </a:schemeClr>
            </a:prstShdw>
          </a:effectLst>
        </p:spPr>
        <p: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0" lang="zh-CN" altLang="en-US" sz="158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现场的变化</a:t>
            </a:r>
            <a:endParaRPr kumimoji="0" lang="ko-KR" altLang="en-US" sz="158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3" name="Line 29"/>
          <p:cNvSpPr>
            <a:spLocks noChangeShapeType="1"/>
          </p:cNvSpPr>
          <p:nvPr/>
        </p:nvSpPr>
        <p:spPr bwMode="auto">
          <a:xfrm>
            <a:off x="6168196" y="5742173"/>
            <a:ext cx="309880" cy="383540"/>
          </a:xfrm>
          <a:prstGeom prst="line">
            <a:avLst/>
          </a:prstGeom>
          <a:noFill/>
          <a:ln w="3175" cap="sq">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4" name="Line 30"/>
          <p:cNvSpPr>
            <a:spLocks noChangeShapeType="1"/>
          </p:cNvSpPr>
          <p:nvPr/>
        </p:nvSpPr>
        <p:spPr bwMode="auto">
          <a:xfrm>
            <a:off x="6168196" y="6130593"/>
            <a:ext cx="309880" cy="383540"/>
          </a:xfrm>
          <a:prstGeom prst="line">
            <a:avLst/>
          </a:prstGeom>
          <a:noFill/>
          <a:ln w="12700">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5" name="Line 31"/>
          <p:cNvSpPr>
            <a:spLocks noChangeShapeType="1"/>
          </p:cNvSpPr>
          <p:nvPr/>
        </p:nvSpPr>
        <p:spPr bwMode="auto">
          <a:xfrm>
            <a:off x="6168196" y="6465438"/>
            <a:ext cx="309880" cy="383540"/>
          </a:xfrm>
          <a:prstGeom prst="line">
            <a:avLst/>
          </a:prstGeom>
          <a:noFill/>
          <a:ln w="3175" cap="sq">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6" name="Line 32"/>
          <p:cNvSpPr>
            <a:spLocks noChangeShapeType="1"/>
          </p:cNvSpPr>
          <p:nvPr/>
        </p:nvSpPr>
        <p:spPr bwMode="auto">
          <a:xfrm>
            <a:off x="6168196" y="6103805"/>
            <a:ext cx="309880" cy="383540"/>
          </a:xfrm>
          <a:prstGeom prst="line">
            <a:avLst/>
          </a:prstGeom>
          <a:noFill/>
          <a:ln w="3175" cap="sq">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7" name="Line 33"/>
          <p:cNvSpPr>
            <a:spLocks noChangeShapeType="1"/>
          </p:cNvSpPr>
          <p:nvPr/>
        </p:nvSpPr>
        <p:spPr bwMode="auto">
          <a:xfrm>
            <a:off x="7777126" y="6103805"/>
            <a:ext cx="309880" cy="383540"/>
          </a:xfrm>
          <a:prstGeom prst="line">
            <a:avLst/>
          </a:prstGeom>
          <a:noFill/>
          <a:ln w="3175" cap="sq">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9650" name="Text Box 34"/>
          <p:cNvSpPr txBox="1"/>
          <p:nvPr/>
        </p:nvSpPr>
        <p:spPr>
          <a:xfrm>
            <a:off x="8257628" y="2500109"/>
            <a:ext cx="1767981" cy="701500"/>
          </a:xfrm>
          <a:prstGeom prst="rect">
            <a:avLst/>
          </a:prstGeom>
          <a:solidFill>
            <a:srgbClr val="D1FDA5"/>
          </a:solidFill>
          <a:ln w="9525">
            <a:noFill/>
          </a:ln>
          <a:effectLst>
            <a:prstShdw prst="shdw17" dist="17961" dir="2699999">
              <a:srgbClr val="7D9863"/>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580" b="1" dirty="0">
                <a:latin typeface="Gulim" panose="020B0600000101010101" pitchFamily="34" charset="-127"/>
                <a:ea typeface="宋体" panose="02010600030101010101" pitchFamily="2" charset="-122"/>
              </a:rPr>
              <a:t>故障</a:t>
            </a:r>
            <a:r>
              <a:rPr lang="en-US" altLang="ko-KR" sz="1580" b="1" dirty="0">
                <a:latin typeface="Gulim" panose="020B0600000101010101" pitchFamily="34" charset="-127"/>
                <a:ea typeface="Gulim" panose="020B0600000101010101" pitchFamily="34" charset="-127"/>
              </a:rPr>
              <a:t>/</a:t>
            </a:r>
            <a:r>
              <a:rPr lang="zh-CN" altLang="en-US" sz="1580" b="1" dirty="0">
                <a:latin typeface="Gulim" panose="020B0600000101010101" pitchFamily="34" charset="-127"/>
                <a:ea typeface="宋体" panose="02010600030101010101" pitchFamily="2" charset="-122"/>
              </a:rPr>
              <a:t>不良减少</a:t>
            </a:r>
            <a:endParaRPr lang="ko-KR" altLang="en-US" sz="1580" b="1" dirty="0">
              <a:latin typeface="Gulim" panose="020B0600000101010101" pitchFamily="34" charset="-127"/>
              <a:ea typeface="Gulim" panose="020B0600000101010101" pitchFamily="34" charset="-127"/>
            </a:endParaRPr>
          </a:p>
        </p:txBody>
      </p:sp>
      <p:sp>
        <p:nvSpPr>
          <p:cNvPr id="239651" name="AutoShape 35"/>
          <p:cNvSpPr/>
          <p:nvPr/>
        </p:nvSpPr>
        <p:spPr>
          <a:xfrm>
            <a:off x="5766382" y="2479947"/>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52" name="AutoShape 36"/>
          <p:cNvSpPr/>
          <p:nvPr/>
        </p:nvSpPr>
        <p:spPr>
          <a:xfrm>
            <a:off x="5766382" y="4489016"/>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53" name="Text Box 37"/>
          <p:cNvSpPr txBox="1"/>
          <p:nvPr/>
        </p:nvSpPr>
        <p:spPr>
          <a:xfrm>
            <a:off x="8257628" y="4567775"/>
            <a:ext cx="1767981" cy="701501"/>
          </a:xfrm>
          <a:prstGeom prst="rect">
            <a:avLst/>
          </a:prstGeom>
          <a:solidFill>
            <a:srgbClr val="D1FDA5"/>
          </a:solidFill>
          <a:ln w="9525">
            <a:noFill/>
          </a:ln>
          <a:effectLst>
            <a:prstShdw prst="shdw17" dist="17961" dir="2699999">
              <a:srgbClr val="7D9863"/>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580" b="1" dirty="0">
                <a:latin typeface="Gulim" panose="020B0600000101010101" pitchFamily="34" charset="-127"/>
                <a:ea typeface="宋体" panose="02010600030101010101" pitchFamily="2" charset="-122"/>
              </a:rPr>
              <a:t>思考方式变化</a:t>
            </a:r>
            <a:endParaRPr lang="ko-KR" altLang="en-US" sz="1580" b="1" dirty="0">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ko-KR" altLang="en-US" sz="1580" b="1" dirty="0">
                <a:latin typeface="Gulim" panose="020B0600000101010101" pitchFamily="34" charset="-127"/>
                <a:ea typeface="Gulim" panose="020B0600000101010101" pitchFamily="34" charset="-127"/>
              </a:rPr>
              <a:t>  </a:t>
            </a:r>
            <a:r>
              <a:rPr lang="zh-CN" altLang="en-US" sz="1580" b="1" dirty="0">
                <a:latin typeface="Gulim" panose="020B0600000101010101" pitchFamily="34" charset="-127"/>
                <a:ea typeface="宋体" panose="02010600030101010101" pitchFamily="2" charset="-122"/>
              </a:rPr>
              <a:t>行动变化</a:t>
            </a:r>
            <a:endParaRPr lang="ko-KR" altLang="en-US" sz="1580" b="1" dirty="0">
              <a:latin typeface="Gulim" panose="020B0600000101010101" pitchFamily="34" charset="-127"/>
              <a:ea typeface="Gulim" panose="020B0600000101010101" pitchFamily="34" charset="-127"/>
            </a:endParaRPr>
          </a:p>
        </p:txBody>
      </p:sp>
      <p:grpSp>
        <p:nvGrpSpPr>
          <p:cNvPr id="239654" name="Group 38"/>
          <p:cNvGrpSpPr/>
          <p:nvPr/>
        </p:nvGrpSpPr>
        <p:grpSpPr>
          <a:xfrm rot="10800000">
            <a:off x="5525294" y="2076529"/>
            <a:ext cx="160726" cy="1607256"/>
            <a:chOff x="1776" y="1008"/>
            <a:chExt cx="144" cy="1296"/>
          </a:xfrm>
        </p:grpSpPr>
        <p:sp>
          <p:nvSpPr>
            <p:cNvPr id="239670" name="Line 39"/>
            <p:cNvSpPr/>
            <p:nvPr/>
          </p:nvSpPr>
          <p:spPr>
            <a:xfrm flipH="1">
              <a:off x="1776" y="1008"/>
              <a:ext cx="144" cy="0"/>
            </a:xfrm>
            <a:prstGeom prst="line">
              <a:avLst/>
            </a:prstGeom>
            <a:ln w="9525" cap="flat" cmpd="sng">
              <a:solidFill>
                <a:schemeClr val="tx1"/>
              </a:solidFill>
              <a:prstDash val="solid"/>
              <a:headEnd type="none" w="med" len="med"/>
              <a:tailEnd type="none" w="med" len="med"/>
            </a:ln>
          </p:spPr>
        </p:sp>
        <p:sp>
          <p:nvSpPr>
            <p:cNvPr id="239671" name="Line 40"/>
            <p:cNvSpPr/>
            <p:nvPr/>
          </p:nvSpPr>
          <p:spPr>
            <a:xfrm>
              <a:off x="1776" y="1008"/>
              <a:ext cx="0" cy="1296"/>
            </a:xfrm>
            <a:prstGeom prst="line">
              <a:avLst/>
            </a:prstGeom>
            <a:ln w="9525" cap="flat" cmpd="sng">
              <a:solidFill>
                <a:schemeClr val="tx1"/>
              </a:solidFill>
              <a:prstDash val="solid"/>
              <a:headEnd type="none" w="med" len="med"/>
              <a:tailEnd type="none" w="med" len="med"/>
            </a:ln>
          </p:spPr>
        </p:sp>
        <p:sp>
          <p:nvSpPr>
            <p:cNvPr id="239672" name="Line 41"/>
            <p:cNvSpPr/>
            <p:nvPr/>
          </p:nvSpPr>
          <p:spPr>
            <a:xfrm flipH="1">
              <a:off x="1776" y="1632"/>
              <a:ext cx="144" cy="0"/>
            </a:xfrm>
            <a:prstGeom prst="line">
              <a:avLst/>
            </a:prstGeom>
            <a:ln w="9525" cap="flat" cmpd="sng">
              <a:solidFill>
                <a:schemeClr val="tx1"/>
              </a:solidFill>
              <a:prstDash val="solid"/>
              <a:headEnd type="none" w="med" len="med"/>
              <a:tailEnd type="none" w="med" len="med"/>
            </a:ln>
          </p:spPr>
        </p:sp>
        <p:sp>
          <p:nvSpPr>
            <p:cNvPr id="239673" name="Line 42"/>
            <p:cNvSpPr/>
            <p:nvPr/>
          </p:nvSpPr>
          <p:spPr>
            <a:xfrm flipH="1">
              <a:off x="1776" y="2304"/>
              <a:ext cx="144" cy="0"/>
            </a:xfrm>
            <a:prstGeom prst="line">
              <a:avLst/>
            </a:prstGeom>
            <a:ln w="9525" cap="flat" cmpd="sng">
              <a:solidFill>
                <a:schemeClr val="tx1"/>
              </a:solidFill>
              <a:prstDash val="solid"/>
              <a:headEnd type="none" w="med" len="med"/>
              <a:tailEnd type="none" w="med" len="med"/>
            </a:ln>
          </p:spPr>
        </p:sp>
      </p:grpSp>
      <p:grpSp>
        <p:nvGrpSpPr>
          <p:cNvPr id="239655" name="Group 43"/>
          <p:cNvGrpSpPr/>
          <p:nvPr/>
        </p:nvGrpSpPr>
        <p:grpSpPr>
          <a:xfrm>
            <a:off x="5525294" y="4487413"/>
            <a:ext cx="160726" cy="803628"/>
            <a:chOff x="2255" y="2303"/>
            <a:chExt cx="97" cy="961"/>
          </a:xfrm>
        </p:grpSpPr>
        <p:sp>
          <p:nvSpPr>
            <p:cNvPr id="239667" name="Line 44"/>
            <p:cNvSpPr/>
            <p:nvPr/>
          </p:nvSpPr>
          <p:spPr>
            <a:xfrm rot="-10800000" flipH="1">
              <a:off x="2256" y="3264"/>
              <a:ext cx="96" cy="0"/>
            </a:xfrm>
            <a:prstGeom prst="line">
              <a:avLst/>
            </a:prstGeom>
            <a:ln w="9525" cap="flat" cmpd="sng">
              <a:solidFill>
                <a:schemeClr val="tx1"/>
              </a:solidFill>
              <a:prstDash val="solid"/>
              <a:headEnd type="none" w="med" len="med"/>
              <a:tailEnd type="none" w="med" len="med"/>
            </a:ln>
          </p:spPr>
        </p:sp>
        <p:sp>
          <p:nvSpPr>
            <p:cNvPr id="239668" name="Line 45"/>
            <p:cNvSpPr/>
            <p:nvPr/>
          </p:nvSpPr>
          <p:spPr>
            <a:xfrm rot="10800000">
              <a:off x="2351" y="2304"/>
              <a:ext cx="0" cy="959"/>
            </a:xfrm>
            <a:prstGeom prst="line">
              <a:avLst/>
            </a:prstGeom>
            <a:ln w="9525" cap="flat" cmpd="sng">
              <a:solidFill>
                <a:schemeClr val="tx1"/>
              </a:solidFill>
              <a:prstDash val="solid"/>
              <a:headEnd type="none" w="med" len="med"/>
              <a:tailEnd type="none" w="med" len="med"/>
            </a:ln>
          </p:spPr>
        </p:sp>
        <p:sp>
          <p:nvSpPr>
            <p:cNvPr id="239669" name="Line 46"/>
            <p:cNvSpPr/>
            <p:nvPr/>
          </p:nvSpPr>
          <p:spPr>
            <a:xfrm rot="-10800000" flipH="1">
              <a:off x="2255" y="2303"/>
              <a:ext cx="96" cy="0"/>
            </a:xfrm>
            <a:prstGeom prst="line">
              <a:avLst/>
            </a:prstGeom>
            <a:ln w="9525" cap="flat" cmpd="sng">
              <a:solidFill>
                <a:schemeClr val="tx1"/>
              </a:solidFill>
              <a:prstDash val="solid"/>
              <a:headEnd type="none" w="med" len="med"/>
              <a:tailEnd type="none" w="med" len="med"/>
            </a:ln>
          </p:spPr>
        </p:sp>
      </p:grpSp>
      <p:sp>
        <p:nvSpPr>
          <p:cNvPr id="239656" name="Rectangle 47"/>
          <p:cNvSpPr/>
          <p:nvPr/>
        </p:nvSpPr>
        <p:spPr>
          <a:xfrm>
            <a:off x="10603217" y="2719432"/>
            <a:ext cx="306383" cy="2169795"/>
          </a:xfrm>
          <a:prstGeom prst="rect">
            <a:avLst/>
          </a:prstGeom>
          <a:solidFill>
            <a:srgbClr val="C4EA8C"/>
          </a:solidFill>
          <a:ln w="9525">
            <a:noFill/>
          </a:ln>
          <a:effectLst>
            <a:prstShdw prst="shdw17" dist="17961" dir="2699999">
              <a:srgbClr val="768C54"/>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en-US" altLang="ko-KR" sz="1580" b="1" dirty="0">
                <a:latin typeface="Arial" panose="020B0604020202020204" pitchFamily="34" charset="0"/>
                <a:ea typeface="宋体" panose="02010600030101010101" pitchFamily="2" charset="-122"/>
              </a:rPr>
              <a:t>6.7 STEP</a:t>
            </a:r>
            <a:endParaRPr lang="en-US" altLang="ko-KR" sz="1580" b="1" dirty="0">
              <a:latin typeface="Arial" panose="020B0604020202020204" pitchFamily="34" charset="0"/>
              <a:ea typeface="宋体" panose="02010600030101010101" pitchFamily="2" charset="-122"/>
            </a:endParaRPr>
          </a:p>
        </p:txBody>
      </p:sp>
      <p:sp>
        <p:nvSpPr>
          <p:cNvPr id="239657" name="Rectangle 48"/>
          <p:cNvSpPr/>
          <p:nvPr/>
        </p:nvSpPr>
        <p:spPr>
          <a:xfrm>
            <a:off x="10266698" y="2719432"/>
            <a:ext cx="336520" cy="2169795"/>
          </a:xfrm>
          <a:prstGeom prst="rect">
            <a:avLst/>
          </a:prstGeom>
          <a:solidFill>
            <a:srgbClr val="C4EA8C"/>
          </a:solidFill>
          <a:ln w="9525">
            <a:noFill/>
          </a:ln>
          <a:effectLst>
            <a:prstShdw prst="shdw17" dist="17961" dir="2699999">
              <a:srgbClr val="768C54"/>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580" b="1" dirty="0">
                <a:latin typeface="Arial" panose="020B0604020202020204" pitchFamily="34" charset="0"/>
                <a:ea typeface="宋体" panose="02010600030101010101" pitchFamily="2" charset="-122"/>
              </a:rPr>
              <a:t>现场的变化</a:t>
            </a:r>
            <a:endParaRPr lang="ko-KR" altLang="en-US" sz="1580" b="1" dirty="0">
              <a:latin typeface="Arial" panose="020B0604020202020204" pitchFamily="34" charset="0"/>
              <a:ea typeface="宋体" panose="02010600030101010101" pitchFamily="2" charset="-122"/>
            </a:endParaRPr>
          </a:p>
        </p:txBody>
      </p:sp>
      <p:sp>
        <p:nvSpPr>
          <p:cNvPr id="239658" name="Line 49"/>
          <p:cNvSpPr/>
          <p:nvPr/>
        </p:nvSpPr>
        <p:spPr>
          <a:xfrm>
            <a:off x="10266698" y="3040883"/>
            <a:ext cx="642902" cy="0"/>
          </a:xfrm>
          <a:prstGeom prst="line">
            <a:avLst/>
          </a:prstGeom>
          <a:ln w="12700">
            <a:noFill/>
          </a:ln>
          <a:effectLst>
            <a:prstShdw prst="shdw17" dist="17961" dir="2699999">
              <a:srgbClr val="768C54"/>
            </a:prstShdw>
          </a:effectLst>
        </p:spPr>
      </p:sp>
      <p:sp>
        <p:nvSpPr>
          <p:cNvPr id="239659" name="Line 50"/>
          <p:cNvSpPr/>
          <p:nvPr/>
        </p:nvSpPr>
        <p:spPr>
          <a:xfrm>
            <a:off x="10266698" y="5210678"/>
            <a:ext cx="642902" cy="0"/>
          </a:xfrm>
          <a:prstGeom prst="line">
            <a:avLst/>
          </a:prstGeom>
          <a:ln w="12700">
            <a:noFill/>
          </a:ln>
          <a:effectLst>
            <a:prstShdw prst="shdw17" dist="17961" dir="2699999">
              <a:srgbClr val="768C54"/>
            </a:prstShdw>
          </a:effectLst>
        </p:spPr>
      </p:sp>
      <p:sp>
        <p:nvSpPr>
          <p:cNvPr id="239660" name="Line 51"/>
          <p:cNvSpPr/>
          <p:nvPr/>
        </p:nvSpPr>
        <p:spPr>
          <a:xfrm>
            <a:off x="10266698" y="3040883"/>
            <a:ext cx="0" cy="2169795"/>
          </a:xfrm>
          <a:prstGeom prst="line">
            <a:avLst/>
          </a:prstGeom>
          <a:ln w="12700">
            <a:noFill/>
          </a:ln>
          <a:effectLst>
            <a:prstShdw prst="shdw17" dist="17961" dir="2699999">
              <a:srgbClr val="768C54"/>
            </a:prstShdw>
          </a:effectLst>
        </p:spPr>
      </p:sp>
      <p:sp>
        <p:nvSpPr>
          <p:cNvPr id="239661" name="Line 52"/>
          <p:cNvSpPr/>
          <p:nvPr/>
        </p:nvSpPr>
        <p:spPr>
          <a:xfrm>
            <a:off x="10909600" y="3040883"/>
            <a:ext cx="0" cy="2169795"/>
          </a:xfrm>
          <a:prstGeom prst="line">
            <a:avLst/>
          </a:prstGeom>
          <a:ln w="12700">
            <a:noFill/>
          </a:ln>
          <a:effectLst>
            <a:prstShdw prst="shdw17" dist="17961" dir="2699999">
              <a:srgbClr val="768C54"/>
            </a:prstShdw>
          </a:effectLst>
        </p:spPr>
      </p:sp>
      <p:sp>
        <p:nvSpPr>
          <p:cNvPr id="239662" name="Line 53"/>
          <p:cNvSpPr/>
          <p:nvPr/>
        </p:nvSpPr>
        <p:spPr>
          <a:xfrm>
            <a:off x="10603217" y="3040883"/>
            <a:ext cx="0" cy="2169795"/>
          </a:xfrm>
          <a:prstGeom prst="line">
            <a:avLst/>
          </a:prstGeom>
          <a:ln w="12700">
            <a:noFill/>
          </a:ln>
          <a:effectLst>
            <a:prstShdw prst="shdw17" dist="17961" dir="2699999">
              <a:srgbClr val="768C54"/>
            </a:prstShdw>
          </a:effectLst>
        </p:spPr>
      </p:sp>
      <p:sp>
        <p:nvSpPr>
          <p:cNvPr id="239663" name="AutoShape 54"/>
          <p:cNvSpPr/>
          <p:nvPr/>
        </p:nvSpPr>
        <p:spPr>
          <a:xfrm>
            <a:off x="7857489" y="2399584"/>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64" name="AutoShape 55"/>
          <p:cNvSpPr/>
          <p:nvPr/>
        </p:nvSpPr>
        <p:spPr>
          <a:xfrm>
            <a:off x="7857489" y="4408653"/>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65" name="AutoShape 56"/>
          <p:cNvSpPr/>
          <p:nvPr/>
        </p:nvSpPr>
        <p:spPr>
          <a:xfrm>
            <a:off x="9864884" y="3444300"/>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66" name="AutoShape 57"/>
          <p:cNvSpPr/>
          <p:nvPr/>
        </p:nvSpPr>
        <p:spPr>
          <a:xfrm rot="3754458">
            <a:off x="9086370" y="5960659"/>
            <a:ext cx="723265" cy="383540"/>
          </a:xfrm>
          <a:prstGeom prst="curvedLeftArrow">
            <a:avLst>
              <a:gd name="adj1" fmla="val 82222"/>
              <a:gd name="adj2" fmla="val 164444"/>
              <a:gd name="adj3" fmla="val 33278"/>
            </a:avLst>
          </a:prstGeom>
          <a:gradFill rotWithShape="0">
            <a:gsLst>
              <a:gs pos="0">
                <a:srgbClr val="F1FAE3"/>
              </a:gs>
              <a:gs pos="100000">
                <a:srgbClr val="C4EA8C"/>
              </a:gs>
            </a:gsLst>
            <a:lin ang="540000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7490" name="Group 2"/>
          <p:cNvGraphicFramePr>
            <a:graphicFrameLocks noGrp="1"/>
          </p:cNvGraphicFramePr>
          <p:nvPr/>
        </p:nvGraphicFramePr>
        <p:xfrm>
          <a:off x="2313658" y="1459214"/>
          <a:ext cx="8598535" cy="5422265"/>
        </p:xfrm>
        <a:graphic>
          <a:graphicData uri="http://schemas.openxmlformats.org/drawingml/2006/table">
            <a:tbl>
              <a:tblPr/>
              <a:tblGrid>
                <a:gridCol w="1687830"/>
                <a:gridCol w="4339590"/>
                <a:gridCol w="2571115"/>
              </a:tblGrid>
              <a:tr h="337820">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活动内容</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活动目标</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60855">
                <a:tc>
                  <a:txBody>
                    <a:bodyPr/>
                    <a:lstStyle/>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整理</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整顿</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区分必要和不必要的 不必要的整理</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提出关于安全的不合理，并改善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提出关联于现物的整顿的不合理，并改善</a:t>
                      </a:r>
                      <a:endPar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(3</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定</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定品</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定量</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定位置</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可视化管理</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与事相关的不合理指出，改善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只保留必要的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安全确保</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及时找到必要的</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对作业没有不便性</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983740">
                <a:tc>
                  <a:txBody>
                    <a:bodyPr/>
                    <a:lstStyle/>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初期清扫</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污染的状态</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设备的污垢</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消除</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微缺陷</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100%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指出</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复原</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改善并行）</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随清扫的不合理指出，改善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次污染发生源/清扫</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困难改小</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疑问点的学习实施</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在活动领域内找出应有姿态</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复原设备的原来状态</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未决化</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- 1</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次发生源 困难改小对策</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疑问点解决</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不合理复原改善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339850">
                <a:tc>
                  <a:txBody>
                    <a:bodyPr/>
                    <a:lstStyle/>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发生源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困难改小对策</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再发 不合理指出，改善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引起行动困难的不合理改善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点检</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弄紧</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操作</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步行</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作业</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等</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污染发生源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清扫困难改小改善活动</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发生源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困难改小</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化</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 假基准书</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缩短清扫时间</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241688" name="Text Box 24"/>
          <p:cNvSpPr txBox="1"/>
          <p:nvPr/>
        </p:nvSpPr>
        <p:spPr>
          <a:xfrm>
            <a:off x="3368419" y="945227"/>
            <a:ext cx="2824417" cy="415290"/>
          </a:xfrm>
          <a:prstGeom prst="rect">
            <a:avLst/>
          </a:prstGeom>
          <a:solidFill>
            <a:schemeClr val="accent2"/>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anose="020B0600000101010101" pitchFamily="34" charset="-127"/>
                <a:ea typeface="Gulim" panose="020B0600000101010101" pitchFamily="34" charset="-127"/>
              </a:rPr>
              <a:t>□ </a:t>
            </a:r>
            <a:r>
              <a:rPr lang="zh-CN" altLang="en-US" sz="2110" b="1" dirty="0">
                <a:solidFill>
                  <a:schemeClr val="bg1"/>
                </a:solidFill>
                <a:latin typeface="Gulim" panose="020B0600000101010101" pitchFamily="34" charset="-127"/>
                <a:ea typeface="宋体" panose="02010600030101010101" pitchFamily="2" charset="-122"/>
              </a:rPr>
              <a:t>自主保全</a:t>
            </a:r>
            <a:r>
              <a:rPr lang="ko-KR" altLang="en-US" sz="2110" b="1" dirty="0">
                <a:solidFill>
                  <a:schemeClr val="bg1"/>
                </a:solidFill>
                <a:latin typeface="Gulim" panose="020B0600000101010101" pitchFamily="34" charset="-127"/>
                <a:ea typeface="Gulim" panose="020B0600000101010101" pitchFamily="34" charset="-127"/>
              </a:rPr>
              <a:t> </a:t>
            </a:r>
            <a:r>
              <a:rPr lang="en-US" altLang="ko-KR" sz="2110" b="1" dirty="0">
                <a:solidFill>
                  <a:schemeClr val="bg1"/>
                </a:solidFill>
                <a:latin typeface="Gulim" panose="020B0600000101010101" pitchFamily="34" charset="-127"/>
                <a:ea typeface="Gulim" panose="020B0600000101010101" pitchFamily="34" charset="-127"/>
              </a:rPr>
              <a:t>7 Step</a:t>
            </a:r>
            <a:endParaRPr lang="en-US" altLang="ko-KR" sz="2110" b="1" dirty="0">
              <a:solidFill>
                <a:schemeClr val="bg1"/>
              </a:solidFill>
              <a:latin typeface="Gulim" panose="020B0600000101010101" pitchFamily="34" charset="-127"/>
              <a:ea typeface="Gulim" panose="020B0600000101010101"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p:nvPr/>
        </p:nvSpPr>
        <p:spPr>
          <a:xfrm>
            <a:off x="2831958" y="1016982"/>
            <a:ext cx="380383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清扫</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32771" name="Text Box 13"/>
          <p:cNvSpPr txBox="1"/>
          <p:nvPr/>
        </p:nvSpPr>
        <p:spPr>
          <a:xfrm>
            <a:off x="7338479" y="2837186"/>
            <a:ext cx="945936"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685" dirty="0">
                <a:latin typeface="Arial" panose="020B0604020202020204" pitchFamily="34" charset="0"/>
                <a:ea typeface="宋体" panose="02010600030101010101" pitchFamily="2" charset="-122"/>
              </a:rPr>
              <a:t>设备</a:t>
            </a:r>
            <a:endParaRPr lang="zh-CN" altLang="en-US" sz="1685" dirty="0">
              <a:latin typeface="Arial" panose="020B0604020202020204" pitchFamily="34" charset="0"/>
              <a:ea typeface="宋体" panose="02010600030101010101" pitchFamily="2" charset="-122"/>
            </a:endParaRPr>
          </a:p>
        </p:txBody>
      </p:sp>
      <p:sp>
        <p:nvSpPr>
          <p:cNvPr id="74766" name="Oval 14"/>
          <p:cNvSpPr>
            <a:spLocks noChangeArrowheads="1"/>
          </p:cNvSpPr>
          <p:nvPr/>
        </p:nvSpPr>
        <p:spPr bwMode="auto">
          <a:xfrm>
            <a:off x="5620725" y="3074327"/>
            <a:ext cx="1697664" cy="789334"/>
          </a:xfrm>
          <a:prstGeom prst="ellipse">
            <a:avLst/>
          </a:prstGeom>
          <a:solidFill>
            <a:schemeClr val="hlink"/>
          </a:solidFill>
          <a:ln w="6350">
            <a:solidFill>
              <a:schemeClr val="tx1"/>
            </a:solidFill>
            <a:round/>
          </a:ln>
          <a:effectLst/>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2773" name="Text Box 15"/>
          <p:cNvSpPr txBox="1"/>
          <p:nvPr/>
        </p:nvSpPr>
        <p:spPr>
          <a:xfrm>
            <a:off x="5794844" y="3339454"/>
            <a:ext cx="1349425"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685" dirty="0">
                <a:solidFill>
                  <a:schemeClr val="bg1"/>
                </a:solidFill>
                <a:latin typeface="Arial" panose="020B0604020202020204" pitchFamily="34" charset="0"/>
                <a:ea typeface="宋体" panose="02010600030101010101" pitchFamily="2" charset="-122"/>
              </a:rPr>
              <a:t>1</a:t>
            </a:r>
            <a:r>
              <a:rPr lang="zh-CN" altLang="en-US" sz="1685" dirty="0">
                <a:solidFill>
                  <a:schemeClr val="bg1"/>
                </a:solidFill>
                <a:latin typeface="Arial" panose="020B0604020202020204" pitchFamily="34" charset="0"/>
                <a:ea typeface="宋体" panose="02010600030101010101" pitchFamily="2" charset="-122"/>
              </a:rPr>
              <a:t>、清扫对象</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2774" name="Text Box 19"/>
          <p:cNvSpPr txBox="1"/>
          <p:nvPr/>
        </p:nvSpPr>
        <p:spPr>
          <a:xfrm>
            <a:off x="4658045" y="2837186"/>
            <a:ext cx="947611"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685" dirty="0">
                <a:latin typeface="Arial" panose="020B0604020202020204" pitchFamily="34" charset="0"/>
                <a:ea typeface="宋体" panose="02010600030101010101" pitchFamily="2" charset="-122"/>
              </a:rPr>
              <a:t>物品场所</a:t>
            </a:r>
            <a:endParaRPr lang="zh-CN" altLang="en-US" sz="1685" dirty="0">
              <a:latin typeface="Arial" panose="020B0604020202020204" pitchFamily="34" charset="0"/>
              <a:ea typeface="宋体" panose="02010600030101010101" pitchFamily="2" charset="-122"/>
            </a:endParaRPr>
          </a:p>
        </p:txBody>
      </p:sp>
      <p:sp>
        <p:nvSpPr>
          <p:cNvPr id="32775" name="Text Box 20"/>
          <p:cNvSpPr txBox="1"/>
          <p:nvPr/>
        </p:nvSpPr>
        <p:spPr>
          <a:xfrm>
            <a:off x="5836700" y="4698924"/>
            <a:ext cx="947611"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685" dirty="0">
                <a:latin typeface="Arial" panose="020B0604020202020204" pitchFamily="34" charset="0"/>
                <a:ea typeface="宋体" panose="02010600030101010101" pitchFamily="2" charset="-122"/>
              </a:rPr>
              <a:t>空间</a:t>
            </a:r>
            <a:endParaRPr lang="zh-CN" altLang="en-US" sz="1685" dirty="0">
              <a:latin typeface="Arial" panose="020B0604020202020204" pitchFamily="34" charset="0"/>
              <a:ea typeface="宋体" panose="02010600030101010101" pitchFamily="2" charset="-122"/>
            </a:endParaRPr>
          </a:p>
        </p:txBody>
      </p:sp>
      <p:sp>
        <p:nvSpPr>
          <p:cNvPr id="74773" name="AutoShape 21"/>
          <p:cNvSpPr>
            <a:spLocks noChangeArrowheads="1"/>
          </p:cNvSpPr>
          <p:nvPr/>
        </p:nvSpPr>
        <p:spPr bwMode="auto">
          <a:xfrm>
            <a:off x="1872136" y="1793095"/>
            <a:ext cx="2027486" cy="1250646"/>
          </a:xfrm>
          <a:prstGeom prst="cloudCallout">
            <a:avLst>
              <a:gd name="adj1" fmla="val 96574"/>
              <a:gd name="adj2" fmla="val 68338"/>
            </a:avLst>
          </a:prstGeom>
          <a:solidFill>
            <a:schemeClr val="accent1"/>
          </a:solidFill>
          <a:ln w="9525">
            <a:solidFill>
              <a:schemeClr val="tx1"/>
            </a:solidFill>
            <a:rou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75"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制品、半成品仓库</a:t>
            </a:r>
            <a:endParaRPr kumimoji="0" lang="zh-CN" altLang="en-US" sz="1475"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74774" name="AutoShape 22"/>
          <p:cNvSpPr>
            <a:spLocks noChangeArrowheads="1"/>
          </p:cNvSpPr>
          <p:nvPr/>
        </p:nvSpPr>
        <p:spPr bwMode="auto">
          <a:xfrm>
            <a:off x="8860349" y="2097804"/>
            <a:ext cx="2027486" cy="1250646"/>
          </a:xfrm>
          <a:prstGeom prst="cloudCallout">
            <a:avLst>
              <a:gd name="adj1" fmla="val -87819"/>
              <a:gd name="adj2" fmla="val 65931"/>
            </a:avLst>
          </a:prstGeom>
          <a:solidFill>
            <a:schemeClr val="accent1"/>
          </a:solidFill>
          <a:ln w="9525">
            <a:solidFill>
              <a:schemeClr val="tx1"/>
            </a:solidFill>
            <a:rou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75"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机器、工具、量具、模具等</a:t>
            </a:r>
            <a:endParaRPr kumimoji="0" lang="zh-CN" altLang="en-US" sz="1475"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74775" name="AutoShape 23"/>
          <p:cNvSpPr>
            <a:spLocks noChangeArrowheads="1"/>
          </p:cNvSpPr>
          <p:nvPr/>
        </p:nvSpPr>
        <p:spPr bwMode="auto">
          <a:xfrm>
            <a:off x="2176845" y="4831812"/>
            <a:ext cx="2027486" cy="1250646"/>
          </a:xfrm>
          <a:prstGeom prst="cloudCallout">
            <a:avLst>
              <a:gd name="adj1" fmla="val 136787"/>
              <a:gd name="adj2" fmla="val -40630"/>
            </a:avLst>
          </a:prstGeom>
          <a:solidFill>
            <a:schemeClr val="accent1"/>
          </a:solidFill>
          <a:ln w="9525">
            <a:solidFill>
              <a:schemeClr val="tx1"/>
            </a:solidFill>
            <a:rou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75"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通道、作业区等</a:t>
            </a:r>
            <a:endParaRPr kumimoji="0" lang="zh-CN" altLang="en-US" sz="1475"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2779" name="AutoShape 25"/>
          <p:cNvSpPr/>
          <p:nvPr/>
        </p:nvSpPr>
        <p:spPr>
          <a:xfrm>
            <a:off x="4731711" y="5769378"/>
            <a:ext cx="5114756" cy="656296"/>
          </a:xfrm>
          <a:prstGeom prst="roundRect">
            <a:avLst>
              <a:gd name="adj" fmla="val 16667"/>
            </a:avLst>
          </a:prstGeom>
          <a:solidFill>
            <a:srgbClr val="993366"/>
          </a:solidFill>
          <a:ln w="12700" cap="flat" cmpd="sng">
            <a:solidFill>
              <a:schemeClr val="bg1"/>
            </a:solidFill>
            <a:prstDash val="solid"/>
            <a:headEnd type="none" w="med" len="med"/>
            <a:tailEnd type="none" w="med" len="med"/>
          </a:ln>
          <a:effectLst>
            <a:outerShdw dist="99190" dir="2388334"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2780" name="Text Box 10"/>
          <p:cNvSpPr txBox="1"/>
          <p:nvPr/>
        </p:nvSpPr>
        <p:spPr>
          <a:xfrm>
            <a:off x="5187100" y="5970285"/>
            <a:ext cx="4557239"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685" dirty="0">
                <a:solidFill>
                  <a:schemeClr val="bg1"/>
                </a:solidFill>
                <a:latin typeface="Arial" panose="020B0604020202020204" pitchFamily="34" charset="0"/>
                <a:ea typeface="宋体" panose="02010600030101010101" pitchFamily="2" charset="-122"/>
              </a:rPr>
              <a:t>责任化、制度化</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2781" name="AutoShape 26"/>
          <p:cNvSpPr/>
          <p:nvPr/>
        </p:nvSpPr>
        <p:spPr>
          <a:xfrm>
            <a:off x="4160801" y="5742590"/>
            <a:ext cx="950960" cy="760098"/>
          </a:xfrm>
          <a:prstGeom prst="diamond">
            <a:avLst/>
          </a:prstGeom>
          <a:solidFill>
            <a:schemeClr val="hlink">
              <a:alpha val="70195"/>
            </a:schemeClr>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2782" name="Text Box 14"/>
          <p:cNvSpPr txBox="1"/>
          <p:nvPr/>
        </p:nvSpPr>
        <p:spPr>
          <a:xfrm>
            <a:off x="4465510" y="5750962"/>
            <a:ext cx="455389" cy="67564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265" dirty="0">
                <a:solidFill>
                  <a:schemeClr val="bg1"/>
                </a:solidFill>
                <a:latin typeface="Times New Roman" panose="02020603050405020304" pitchFamily="18" charset="0"/>
                <a:ea typeface="宋体" panose="02010600030101010101" pitchFamily="2" charset="-122"/>
              </a:rPr>
              <a:t>注意点</a:t>
            </a:r>
            <a:endParaRPr lang="zh-CN" altLang="en-US" sz="1265" dirty="0">
              <a:solidFill>
                <a:schemeClr val="bg1"/>
              </a:solidFill>
              <a:latin typeface="Times New Roman" panose="02020603050405020304" pitchFamily="18" charset="0"/>
              <a:ea typeface="宋体" panose="02010600030101010101" pitchFamily="2" charset="-122"/>
            </a:endParaRPr>
          </a:p>
        </p:txBody>
      </p:sp>
      <p:sp>
        <p:nvSpPr>
          <p:cNvPr id="74780" name="Oval 28"/>
          <p:cNvSpPr>
            <a:spLocks noChangeArrowheads="1"/>
          </p:cNvSpPr>
          <p:nvPr/>
        </p:nvSpPr>
        <p:spPr bwMode="auto">
          <a:xfrm>
            <a:off x="5518597" y="4224069"/>
            <a:ext cx="1290828" cy="1215487"/>
          </a:xfrm>
          <a:prstGeom prst="ellipse">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4781" name="Oval 29"/>
          <p:cNvSpPr>
            <a:spLocks noChangeArrowheads="1"/>
          </p:cNvSpPr>
          <p:nvPr/>
        </p:nvSpPr>
        <p:spPr bwMode="auto">
          <a:xfrm>
            <a:off x="7112459" y="2400838"/>
            <a:ext cx="1290828" cy="1215487"/>
          </a:xfrm>
          <a:prstGeom prst="ellipse">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4782" name="Oval 30"/>
          <p:cNvSpPr>
            <a:spLocks noChangeArrowheads="1"/>
          </p:cNvSpPr>
          <p:nvPr/>
        </p:nvSpPr>
        <p:spPr bwMode="auto">
          <a:xfrm>
            <a:off x="4530804" y="2400838"/>
            <a:ext cx="1290828" cy="1215487"/>
          </a:xfrm>
          <a:prstGeom prst="ellipse">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 name="任意多边形 2"/>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8547" name="Group 35"/>
          <p:cNvGraphicFramePr>
            <a:graphicFrameLocks noGrp="1"/>
          </p:cNvGraphicFramePr>
          <p:nvPr/>
        </p:nvGraphicFramePr>
        <p:xfrm>
          <a:off x="2170148" y="986119"/>
          <a:ext cx="8598535" cy="5795645"/>
        </p:xfrm>
        <a:graphic>
          <a:graphicData uri="http://schemas.openxmlformats.org/drawingml/2006/table">
            <a:tbl>
              <a:tblPr/>
              <a:tblGrid>
                <a:gridCol w="1687830"/>
                <a:gridCol w="4178935"/>
                <a:gridCol w="2731770"/>
              </a:tblGrid>
              <a:tr h="344170">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活动内容</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活动目标</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276985">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3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假基准书作成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与润活，注油关联的不合理要因指出，改善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注油缺陷</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润活</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油污染发生源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注油困难改小对策</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清扫点检及注油项目的可视化管理推进</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可以目标时间内润活，注油</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注油时间缩短</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清扫点检/注油假基准书作成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022985">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4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总点检</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总点检，教科目别理论，实习的学习</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总点检科目别点检及不合理改善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对点检项目的可视化管理推进</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科目别内容理解</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缩短点检时间</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点检</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注油基准书作成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46250">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5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自主点检</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组成设备的组成要素别散布和关联的不合理</a:t>
                      </a:r>
                      <a:endPar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要因指出，改善 </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故障停止</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瞬间停止/速度底下</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点检</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假基准书</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Calender</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作成，</a:t>
                      </a:r>
                      <a:endPar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维持及日常保全活动实施</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故障</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设备实现</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点检</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Calender</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636905">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6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工程品质保证</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工程品质散布发生要因消除</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只生产样品的工厂</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工程品质保证手册作成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768350">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7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自主管理</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物流的流程阻碍要因消除</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检查</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搬运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等待</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TPM Level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维持</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灾害</a:t>
                      </a: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故障</a:t>
                      </a: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不良 </a:t>
                      </a:r>
                      <a:r>
                        <a:rPr kumimoji="1" lang="ko-KR"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0”</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实现</a:t>
                      </a:r>
                      <a:endParaRPr kumimoji="1" lang="ko-KR"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自主管理手册作成</a:t>
                      </a:r>
                      <a:endParaRPr kumimoji="1" lang="ko-KR"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Text Box 2"/>
          <p:cNvSpPr txBox="1"/>
          <p:nvPr/>
        </p:nvSpPr>
        <p:spPr>
          <a:xfrm>
            <a:off x="2402628" y="1477630"/>
            <a:ext cx="8312525" cy="1260475"/>
          </a:xfrm>
          <a:prstGeom prst="rect">
            <a:avLst/>
          </a:prstGeom>
          <a:solidFill>
            <a:schemeClr val="bg1">
              <a:lumMod val="95000"/>
            </a:schemeClr>
          </a:solidFill>
          <a:ln w="9525">
            <a:noFill/>
          </a:ln>
          <a:effectLst>
            <a:prstShdw prst="shdw17" dist="17961" dir="2699999">
              <a:srgbClr val="879299"/>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zh-CN" altLang="en-US" sz="1685" b="1" dirty="0">
                <a:latin typeface="Gulim" panose="020B0600000101010101" pitchFamily="34" charset="-127"/>
                <a:ea typeface="宋体" panose="02010600030101010101" pitchFamily="2" charset="-122"/>
              </a:rPr>
              <a:t>事先计划保全业务进行的称之为计划保全</a:t>
            </a:r>
            <a:endParaRPr lang="ko-KR" altLang="en-US" sz="1685" b="1" dirty="0">
              <a:latin typeface="Gulim" panose="020B0600000101010101" pitchFamily="34" charset="-127"/>
              <a:ea typeface="Gulim" panose="020B0600000101010101" pitchFamily="34" charset="-127"/>
            </a:endParaRPr>
          </a:p>
          <a:p>
            <a:pPr marL="0" lvl="0" indent="0" eaLnBrk="1" latinLnBrk="1" hangingPunct="1">
              <a:lnSpc>
                <a:spcPct val="150000"/>
              </a:lnSpc>
              <a:spcBef>
                <a:spcPct val="0"/>
              </a:spcBef>
              <a:buClrTx/>
              <a:buSzTx/>
              <a:buFontTx/>
              <a:buNone/>
            </a:pPr>
            <a:r>
              <a:rPr lang="zh-CN" altLang="en-US" sz="1685" b="1" dirty="0">
                <a:latin typeface="Gulim" panose="020B0600000101010101" pitchFamily="34" charset="-127"/>
                <a:ea typeface="宋体" panose="02010600030101010101" pitchFamily="2" charset="-122"/>
              </a:rPr>
              <a:t>把故障</a:t>
            </a:r>
            <a:r>
              <a:rPr lang="en-US" altLang="ko-KR" sz="1685" b="1" dirty="0">
                <a:latin typeface="Gulim" panose="020B0600000101010101" pitchFamily="34" charset="-127"/>
                <a:ea typeface="Gulim" panose="020B0600000101010101" pitchFamily="34" charset="-127"/>
              </a:rPr>
              <a:t>Zero</a:t>
            </a:r>
            <a:r>
              <a:rPr lang="zh-CN" altLang="en-US" sz="1685" b="1" dirty="0">
                <a:latin typeface="Gulim" panose="020B0600000101010101" pitchFamily="34" charset="-127"/>
                <a:ea typeface="宋体" panose="02010600030101010101" pitchFamily="2" charset="-122"/>
              </a:rPr>
              <a:t>化通过设备的预备品的管理及保全作业的标准化，延长设备的寿命要最小化</a:t>
            </a:r>
            <a:r>
              <a:rPr lang="en-US" altLang="ko-KR" sz="1685" b="1" dirty="0">
                <a:latin typeface="Gulim" panose="020B0600000101010101" pitchFamily="34" charset="-127"/>
                <a:ea typeface="Gulim" panose="020B0600000101010101" pitchFamily="34" charset="-127"/>
              </a:rPr>
              <a:t>cost</a:t>
            </a:r>
            <a:r>
              <a:rPr lang="zh-CN" altLang="en-US" sz="1685" b="1" dirty="0">
                <a:latin typeface="Gulim" panose="020B0600000101010101" pitchFamily="34" charset="-127"/>
                <a:ea typeface="宋体" panose="02010600030101010101" pitchFamily="2" charset="-122"/>
              </a:rPr>
              <a:t>的体系的计划的设备管理活动，主要由保全人员来实现的活动</a:t>
            </a:r>
            <a:r>
              <a:rPr lang="en-US" altLang="ko-KR" sz="1685" b="1" dirty="0">
                <a:latin typeface="Gulim" panose="020B0600000101010101" pitchFamily="34" charset="-127"/>
                <a:ea typeface="Gulim" panose="020B0600000101010101" pitchFamily="34" charset="-127"/>
              </a:rPr>
              <a:t>.</a:t>
            </a:r>
            <a:endParaRPr lang="en-US" altLang="ko-KR" sz="1685" b="1" dirty="0">
              <a:latin typeface="Gulim" panose="020B0600000101010101" pitchFamily="34" charset="-127"/>
              <a:ea typeface="Gulim" panose="020B0600000101010101" pitchFamily="34" charset="-127"/>
            </a:endParaRPr>
          </a:p>
        </p:txBody>
      </p:sp>
      <p:sp>
        <p:nvSpPr>
          <p:cNvPr id="245763" name="AutoShape 3"/>
          <p:cNvSpPr/>
          <p:nvPr/>
        </p:nvSpPr>
        <p:spPr>
          <a:xfrm rot="3754458">
            <a:off x="9193283" y="6367969"/>
            <a:ext cx="482177" cy="383540"/>
          </a:xfrm>
          <a:prstGeom prst="curvedLeftArrow">
            <a:avLst>
              <a:gd name="adj1" fmla="val 110000"/>
              <a:gd name="adj2" fmla="val 220000"/>
              <a:gd name="adj3" fmla="val 33281"/>
            </a:avLst>
          </a:prstGeom>
          <a:gradFill rotWithShape="0">
            <a:gsLst>
              <a:gs pos="0">
                <a:srgbClr val="F1FAE3"/>
              </a:gs>
              <a:gs pos="100000">
                <a:srgbClr val="C4EA8C"/>
              </a:gs>
            </a:gsLst>
            <a:lin ang="540000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45764" name="Rectangle 4"/>
          <p:cNvSpPr/>
          <p:nvPr/>
        </p:nvSpPr>
        <p:spPr>
          <a:xfrm>
            <a:off x="3300013" y="945227"/>
            <a:ext cx="2365680" cy="401814"/>
          </a:xfrm>
          <a:prstGeom prst="rect">
            <a:avLst/>
          </a:prstGeom>
          <a:solidFill>
            <a:schemeClr val="accent2"/>
          </a:solidFill>
          <a:ln w="9525" cap="flat" cmpd="sng">
            <a:solidFill>
              <a:srgbClr val="000000"/>
            </a:solidFill>
            <a:prstDash val="solid"/>
            <a:miter/>
            <a:headEnd type="none" w="med" len="med"/>
            <a:tailEnd type="none" w="med" len="med"/>
          </a:ln>
          <a:effectLst>
            <a:prstShdw prst="shdw13" dist="53882" dir="13499999">
              <a:srgbClr val="80808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2110" b="1" dirty="0">
                <a:solidFill>
                  <a:schemeClr val="bg1"/>
                </a:solidFill>
                <a:latin typeface="Gulim" panose="020B0600000101010101" pitchFamily="34" charset="-127"/>
                <a:ea typeface="Gulim" panose="020B0600000101010101" pitchFamily="34" charset="-127"/>
              </a:rPr>
              <a:t>□</a:t>
            </a:r>
            <a:r>
              <a:rPr lang="zh-CN" altLang="en-US" sz="2110" b="1" dirty="0">
                <a:solidFill>
                  <a:schemeClr val="bg1"/>
                </a:solidFill>
                <a:latin typeface="Gulim" panose="020B0600000101010101" pitchFamily="34" charset="-127"/>
                <a:ea typeface="宋体" panose="02010600030101010101" pitchFamily="2" charset="-122"/>
              </a:rPr>
              <a:t>计划保全</a:t>
            </a:r>
            <a:endParaRPr lang="ko-KR" altLang="en-US" sz="2110" b="1" dirty="0">
              <a:solidFill>
                <a:schemeClr val="bg1"/>
              </a:solidFill>
              <a:latin typeface="Gulim" panose="020B0600000101010101" pitchFamily="34" charset="-127"/>
              <a:ea typeface="Gulim" panose="020B0600000101010101" pitchFamily="34" charset="-127"/>
            </a:endParaRPr>
          </a:p>
        </p:txBody>
      </p:sp>
      <p:sp>
        <p:nvSpPr>
          <p:cNvPr id="245765" name="Text Box 5"/>
          <p:cNvSpPr txBox="1"/>
          <p:nvPr/>
        </p:nvSpPr>
        <p:spPr>
          <a:xfrm>
            <a:off x="3688433" y="2815336"/>
            <a:ext cx="3294874" cy="774065"/>
          </a:xfrm>
          <a:prstGeom prst="rect">
            <a:avLst/>
          </a:prstGeom>
          <a:solidFill>
            <a:srgbClr val="E0FEC2"/>
          </a:solidFill>
          <a:ln w="9525">
            <a:noFill/>
          </a:ln>
          <a:effectLst>
            <a:prstShdw prst="shdw17" dist="17961" dir="2699999">
              <a:srgbClr val="869874"/>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475" b="1" dirty="0">
                <a:solidFill>
                  <a:srgbClr val="0033CC"/>
                </a:solidFill>
                <a:latin typeface="Gulim" panose="020B0600000101010101" pitchFamily="34" charset="-127"/>
                <a:ea typeface="Gulim" panose="020B0600000101010101" pitchFamily="34" charset="-127"/>
              </a:rPr>
              <a:t>■ </a:t>
            </a:r>
            <a:r>
              <a:rPr lang="zh-CN" altLang="en-US" sz="1475" b="1" dirty="0">
                <a:solidFill>
                  <a:srgbClr val="0033CC"/>
                </a:solidFill>
                <a:latin typeface="Gulim" panose="020B0600000101010101" pitchFamily="34" charset="-127"/>
                <a:ea typeface="宋体" panose="02010600030101010101" pitchFamily="2" charset="-122"/>
              </a:rPr>
              <a:t>提高设备效率的活动</a:t>
            </a:r>
            <a:endParaRPr lang="ko-KR" altLang="en-US" sz="1475" b="1" dirty="0">
              <a:solidFill>
                <a:srgbClr val="0033CC"/>
              </a:solidFill>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ko-KR" altLang="en-US" sz="1475" b="1" dirty="0">
                <a:latin typeface="Gulim" panose="020B0600000101010101" pitchFamily="34" charset="-127"/>
                <a:ea typeface="Gulim" panose="020B0600000101010101" pitchFamily="34" charset="-127"/>
              </a:rPr>
              <a:t>  ○ </a:t>
            </a:r>
            <a:r>
              <a:rPr lang="zh-CN" altLang="en-US" sz="1475" b="1" dirty="0">
                <a:latin typeface="Gulim" panose="020B0600000101010101" pitchFamily="34" charset="-127"/>
                <a:ea typeface="宋体" panose="02010600030101010101" pitchFamily="2" charset="-122"/>
              </a:rPr>
              <a:t>提高设备</a:t>
            </a:r>
            <a:r>
              <a:rPr lang="ko-KR" altLang="en-US" sz="1475" b="1" dirty="0">
                <a:latin typeface="Gulim" panose="020B0600000101010101" pitchFamily="34" charset="-127"/>
                <a:ea typeface="Gulim" panose="020B0600000101010101" pitchFamily="34" charset="-127"/>
              </a:rPr>
              <a:t> </a:t>
            </a:r>
            <a:r>
              <a:rPr lang="en-US" altLang="ko-KR" sz="1475" b="1" dirty="0">
                <a:latin typeface="Gulim" panose="020B0600000101010101" pitchFamily="34" charset="-127"/>
                <a:ea typeface="Gulim" panose="020B0600000101010101" pitchFamily="34" charset="-127"/>
              </a:rPr>
              <a:t>MTBF</a:t>
            </a:r>
            <a:r>
              <a:rPr lang="zh-CN" altLang="en-US" sz="1475" b="1" dirty="0">
                <a:latin typeface="Gulim" panose="020B0600000101010101" pitchFamily="34" charset="-127"/>
                <a:ea typeface="宋体" panose="02010600030101010101" pitchFamily="2" charset="-122"/>
              </a:rPr>
              <a:t>的活动</a:t>
            </a:r>
            <a:endParaRPr lang="ko-KR" altLang="en-US" sz="1475" b="1" dirty="0">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ko-KR" altLang="en-US" sz="1475" b="1" dirty="0">
                <a:latin typeface="Gulim" panose="020B0600000101010101" pitchFamily="34" charset="-127"/>
                <a:ea typeface="Gulim" panose="020B0600000101010101" pitchFamily="34" charset="-127"/>
              </a:rPr>
              <a:t>  ○ </a:t>
            </a:r>
            <a:r>
              <a:rPr lang="zh-CN" altLang="en-US" sz="1475" b="1" dirty="0">
                <a:latin typeface="Gulim" panose="020B0600000101010101" pitchFamily="34" charset="-127"/>
                <a:ea typeface="宋体" panose="02010600030101010101" pitchFamily="2" charset="-122"/>
              </a:rPr>
              <a:t>缩短设备</a:t>
            </a:r>
            <a:r>
              <a:rPr lang="ko-KR" altLang="en-US" sz="1475" b="1" dirty="0">
                <a:latin typeface="Gulim" panose="020B0600000101010101" pitchFamily="34" charset="-127"/>
                <a:ea typeface="Gulim" panose="020B0600000101010101" pitchFamily="34" charset="-127"/>
              </a:rPr>
              <a:t> </a:t>
            </a:r>
            <a:r>
              <a:rPr lang="en-US" altLang="ko-KR" sz="1475" b="1" dirty="0">
                <a:latin typeface="Gulim" panose="020B0600000101010101" pitchFamily="34" charset="-127"/>
                <a:ea typeface="Gulim" panose="020B0600000101010101" pitchFamily="34" charset="-127"/>
              </a:rPr>
              <a:t>MTTR</a:t>
            </a:r>
            <a:r>
              <a:rPr lang="zh-CN" altLang="en-US" sz="1475" b="1" dirty="0">
                <a:latin typeface="Gulim" panose="020B0600000101010101" pitchFamily="34" charset="-127"/>
                <a:ea typeface="宋体" panose="02010600030101010101" pitchFamily="2" charset="-122"/>
              </a:rPr>
              <a:t>的活动</a:t>
            </a:r>
            <a:endParaRPr lang="ko-KR" altLang="en-US" sz="1475" b="1" dirty="0">
              <a:latin typeface="Gulim" panose="020B0600000101010101" pitchFamily="34" charset="-127"/>
              <a:ea typeface="Gulim" panose="020B0600000101010101" pitchFamily="34" charset="-127"/>
            </a:endParaRPr>
          </a:p>
        </p:txBody>
      </p:sp>
      <p:sp>
        <p:nvSpPr>
          <p:cNvPr id="245766" name="Text Box 6"/>
          <p:cNvSpPr txBox="1"/>
          <p:nvPr/>
        </p:nvSpPr>
        <p:spPr>
          <a:xfrm>
            <a:off x="2657695" y="3732811"/>
            <a:ext cx="819785" cy="2297036"/>
          </a:xfrm>
          <a:prstGeom prst="rect">
            <a:avLst/>
          </a:prstGeom>
          <a:solidFill>
            <a:srgbClr val="E0FEC2"/>
          </a:solidFill>
          <a:ln w="9525">
            <a:noFill/>
          </a:ln>
          <a:effectLst>
            <a:prstShdw prst="shdw17" dist="17961" dir="2699999">
              <a:srgbClr val="869874"/>
            </a:prstShdw>
          </a:effectLst>
        </p:spPr>
        <p:txBody>
          <a:bodyPr vert="eaVert">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140000"/>
              </a:lnSpc>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lnSpc>
                <a:spcPct val="140000"/>
              </a:lnSpc>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有效推进保全的活动</a:t>
            </a: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449543" name="Text Box 7"/>
          <p:cNvSpPr txBox="1">
            <a:spLocks noChangeArrowheads="1"/>
          </p:cNvSpPr>
          <p:nvPr/>
        </p:nvSpPr>
        <p:spPr bwMode="auto">
          <a:xfrm>
            <a:off x="9956729" y="3817726"/>
            <a:ext cx="642902" cy="1956435"/>
          </a:xfrm>
          <a:prstGeom prst="rect">
            <a:avLst/>
          </a:prstGeom>
          <a:solidFill>
            <a:srgbClr val="E0FEC2"/>
          </a:solidFill>
          <a:ln w="9525">
            <a:noFill/>
            <a:miter lim="800000"/>
          </a:ln>
          <a:effectLst>
            <a:prstShdw prst="shdw17" dist="17961" dir="2700000">
              <a:srgbClr val="E0FEC2">
                <a:gamma/>
                <a:shade val="60000"/>
                <a:invGamma/>
              </a:srgbClr>
            </a:prstShdw>
          </a:effectLst>
        </p:spPr>
        <p:txBody>
          <a:bodyPr tIns="125290" bIns="125290" anchor="ctr">
            <a:spAutoFit/>
          </a:bodyPr>
          <a:lstStyle/>
          <a:p>
            <a:pPr marR="0" algn="ctr" defTabSz="914400" eaLnBrk="1" latinLnBrk="1" hangingPunct="1">
              <a:spcBef>
                <a:spcPct val="50000"/>
              </a:spcBef>
              <a:buClrTx/>
              <a:buSzTx/>
              <a:buFontTx/>
              <a:defRPr/>
            </a:pPr>
            <a:r>
              <a:rPr kumimoji="0" lang="en-US" altLang="ko-KR"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GulimChe" panose="020B0609000101010101" pitchFamily="49" charset="-127"/>
                <a:cs typeface="+mn-cs"/>
              </a:rPr>
              <a:t>I   N         P   U    T  </a:t>
            </a:r>
            <a:r>
              <a:rPr kumimoji="0" lang="zh-CN" altLang="en-US"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宋体" panose="02010600030101010101" pitchFamily="2" charset="-122"/>
                <a:cs typeface="+mn-cs"/>
              </a:rPr>
              <a:t>的</a:t>
            </a:r>
            <a:endParaRPr kumimoji="0" lang="zh-CN" altLang="en-US"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宋体" panose="02010600030101010101" pitchFamily="2" charset="-122"/>
                <a:cs typeface="+mn-cs"/>
              </a:rPr>
              <a:t>减</a:t>
            </a:r>
            <a:endParaRPr kumimoji="0" lang="zh-CN" altLang="en-US"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宋体" panose="02010600030101010101" pitchFamily="2" charset="-122"/>
                <a:cs typeface="+mn-cs"/>
              </a:rPr>
              <a:t>小</a:t>
            </a:r>
            <a:r>
              <a:rPr kumimoji="0" lang="ko-KR" altLang="en-US"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GulimChe" panose="020B0609000101010101" pitchFamily="49" charset="-127"/>
                <a:cs typeface="+mn-cs"/>
              </a:rPr>
              <a:t>  </a:t>
            </a:r>
            <a:endParaRPr kumimoji="0" lang="ko-KR" altLang="en-US"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GulimChe" panose="020B0609000101010101" pitchFamily="49" charset="-127"/>
              <a:cs typeface="+mn-cs"/>
            </a:endParaRPr>
          </a:p>
          <a:p>
            <a:pPr marR="0" algn="ctr" defTabSz="914400" eaLnBrk="1" latinLnBrk="1" hangingPunct="1">
              <a:spcBef>
                <a:spcPct val="50000"/>
              </a:spcBef>
              <a:buClrTx/>
              <a:buSzTx/>
              <a:buFontTx/>
              <a:defRPr/>
            </a:pPr>
            <a:endParaRPr kumimoji="0" lang="ko-KR" altLang="en-US" sz="1475" b="1" kern="1200" cap="none" spc="0" normalizeH="0" baseline="0" noProof="0" dirty="0">
              <a:solidFill>
                <a:srgbClr val="993300"/>
              </a:solidFill>
              <a:effectLst>
                <a:outerShdw blurRad="38100" dist="38100" dir="2700000" algn="tl">
                  <a:srgbClr val="000000"/>
                </a:outerShdw>
              </a:effectLst>
              <a:latin typeface="GulimChe" panose="020B0609000101010101" pitchFamily="49" charset="-127"/>
              <a:ea typeface="GulimChe" panose="020B0609000101010101" pitchFamily="49" charset="-127"/>
              <a:cs typeface="+mn-cs"/>
            </a:endParaRPr>
          </a:p>
        </p:txBody>
      </p:sp>
      <p:sp>
        <p:nvSpPr>
          <p:cNvPr id="245768" name="AutoShape 8"/>
          <p:cNvSpPr/>
          <p:nvPr/>
        </p:nvSpPr>
        <p:spPr>
          <a:xfrm>
            <a:off x="3768796" y="3716069"/>
            <a:ext cx="5946846" cy="569236"/>
          </a:xfrm>
          <a:prstGeom prst="rightArrow">
            <a:avLst>
              <a:gd name="adj1" fmla="val 66027"/>
              <a:gd name="adj2" fmla="val 68486"/>
            </a:avLst>
          </a:prstGeom>
          <a:solidFill>
            <a:srgbClr val="FDF9CF"/>
          </a:solidFill>
          <a:ln w="9525">
            <a:noFill/>
          </a:ln>
          <a:effectLst>
            <a:prstShdw prst="shdw17" dist="17961" dir="2699999">
              <a:srgbClr val="98957C"/>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475" b="1" dirty="0">
                <a:latin typeface="GulimChe" panose="020B0609000101010101" pitchFamily="49" charset="-128"/>
                <a:ea typeface="GulimChe" panose="020B0609000101010101" pitchFamily="49" charset="-128"/>
              </a:rPr>
              <a:t>                                     </a:t>
            </a:r>
            <a:r>
              <a:rPr lang="zh-CN" altLang="en-US" sz="1475" b="1" dirty="0">
                <a:latin typeface="GulimChe" panose="020B0609000101010101" pitchFamily="49" charset="-128"/>
                <a:ea typeface="宋体" panose="02010600030101010101" pitchFamily="2" charset="-122"/>
              </a:rPr>
              <a:t>保全作业计划和管理</a:t>
            </a:r>
            <a:endParaRPr lang="ko-KR" altLang="en-US" sz="1475" b="1" dirty="0">
              <a:latin typeface="GulimChe" panose="020B0609000101010101" pitchFamily="49" charset="-128"/>
              <a:ea typeface="GulimChe" panose="020B0609000101010101" pitchFamily="49" charset="-128"/>
            </a:endParaRPr>
          </a:p>
        </p:txBody>
      </p:sp>
      <p:sp>
        <p:nvSpPr>
          <p:cNvPr id="245769" name="Line 9"/>
          <p:cNvSpPr/>
          <p:nvPr/>
        </p:nvSpPr>
        <p:spPr>
          <a:xfrm>
            <a:off x="2241903" y="6351298"/>
            <a:ext cx="4098502" cy="0"/>
          </a:xfrm>
          <a:prstGeom prst="line">
            <a:avLst/>
          </a:prstGeom>
          <a:ln w="9525">
            <a:noFill/>
          </a:ln>
        </p:spPr>
      </p:sp>
      <p:sp>
        <p:nvSpPr>
          <p:cNvPr id="245770" name="Line 10"/>
          <p:cNvSpPr/>
          <p:nvPr/>
        </p:nvSpPr>
        <p:spPr>
          <a:xfrm>
            <a:off x="4733149" y="1099256"/>
            <a:ext cx="2250158" cy="0"/>
          </a:xfrm>
          <a:prstGeom prst="line">
            <a:avLst/>
          </a:prstGeom>
          <a:ln w="9525">
            <a:noFill/>
          </a:ln>
        </p:spPr>
      </p:sp>
      <p:sp>
        <p:nvSpPr>
          <p:cNvPr id="245771" name="AutoShape 11"/>
          <p:cNvSpPr/>
          <p:nvPr/>
        </p:nvSpPr>
        <p:spPr>
          <a:xfrm>
            <a:off x="3770470" y="4978434"/>
            <a:ext cx="5946846" cy="569236"/>
          </a:xfrm>
          <a:prstGeom prst="rightArrow">
            <a:avLst>
              <a:gd name="adj1" fmla="val 66027"/>
              <a:gd name="adj2" fmla="val 68486"/>
            </a:avLst>
          </a:prstGeom>
          <a:solidFill>
            <a:srgbClr val="FDF9CF"/>
          </a:solidFill>
          <a:ln w="9525">
            <a:noFill/>
          </a:ln>
          <a:effectLst>
            <a:prstShdw prst="shdw17" dist="17961" dir="2699999">
              <a:srgbClr val="98957C"/>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475" b="1" dirty="0">
                <a:latin typeface="GulimChe" panose="020B0609000101010101" pitchFamily="49" charset="-128"/>
                <a:ea typeface="GulimChe" panose="020B0609000101010101" pitchFamily="49" charset="-128"/>
              </a:rPr>
              <a:t>                                       </a:t>
            </a:r>
            <a:r>
              <a:rPr lang="zh-CN" altLang="en-US" sz="1475" b="1" dirty="0">
                <a:latin typeface="GulimChe" panose="020B0609000101010101" pitchFamily="49" charset="-128"/>
                <a:ea typeface="宋体" panose="02010600030101010101" pitchFamily="2" charset="-122"/>
              </a:rPr>
              <a:t>保全预备品管理</a:t>
            </a:r>
            <a:endParaRPr lang="ko-KR" altLang="en-US" sz="1475" b="1" dirty="0">
              <a:latin typeface="GulimChe" panose="020B0609000101010101" pitchFamily="49" charset="-128"/>
              <a:ea typeface="GulimChe" panose="020B0609000101010101" pitchFamily="49" charset="-128"/>
            </a:endParaRPr>
          </a:p>
        </p:txBody>
      </p:sp>
      <p:sp>
        <p:nvSpPr>
          <p:cNvPr id="245772" name="AutoShape 12"/>
          <p:cNvSpPr/>
          <p:nvPr/>
        </p:nvSpPr>
        <p:spPr>
          <a:xfrm>
            <a:off x="3768796" y="4342229"/>
            <a:ext cx="5946846" cy="569236"/>
          </a:xfrm>
          <a:prstGeom prst="rightArrow">
            <a:avLst>
              <a:gd name="adj1" fmla="val 66027"/>
              <a:gd name="adj2" fmla="val 68486"/>
            </a:avLst>
          </a:prstGeom>
          <a:solidFill>
            <a:srgbClr val="FDF9CF"/>
          </a:solidFill>
          <a:ln w="9525">
            <a:noFill/>
          </a:ln>
          <a:effectLst>
            <a:prstShdw prst="shdw17" dist="17961" dir="2699999">
              <a:srgbClr val="98957C"/>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475" b="1" dirty="0">
                <a:latin typeface="GulimChe" panose="020B0609000101010101" pitchFamily="49" charset="-128"/>
                <a:ea typeface="GulimChe" panose="020B0609000101010101" pitchFamily="49" charset="-128"/>
              </a:rPr>
              <a:t>                                    </a:t>
            </a:r>
            <a:r>
              <a:rPr lang="zh-CN" altLang="en-US" sz="1475" b="1" dirty="0">
                <a:latin typeface="GulimChe" panose="020B0609000101010101" pitchFamily="49" charset="-128"/>
                <a:ea typeface="宋体" panose="02010600030101010101" pitchFamily="2" charset="-122"/>
              </a:rPr>
              <a:t>保全信息管理</a:t>
            </a:r>
            <a:endParaRPr lang="ko-KR" altLang="en-US" sz="1475" b="1" dirty="0">
              <a:latin typeface="GulimChe" panose="020B0609000101010101" pitchFamily="49" charset="-128"/>
              <a:ea typeface="GulimChe" panose="020B0609000101010101" pitchFamily="49" charset="-128"/>
            </a:endParaRPr>
          </a:p>
        </p:txBody>
      </p:sp>
      <p:sp>
        <p:nvSpPr>
          <p:cNvPr id="245773" name="AutoShape 13"/>
          <p:cNvSpPr/>
          <p:nvPr/>
        </p:nvSpPr>
        <p:spPr>
          <a:xfrm>
            <a:off x="3768796" y="5621337"/>
            <a:ext cx="5946846" cy="569236"/>
          </a:xfrm>
          <a:prstGeom prst="rightArrow">
            <a:avLst>
              <a:gd name="adj1" fmla="val 66027"/>
              <a:gd name="adj2" fmla="val 68486"/>
            </a:avLst>
          </a:prstGeom>
          <a:solidFill>
            <a:srgbClr val="FDF9CF"/>
          </a:solidFill>
          <a:ln w="9525">
            <a:noFill/>
          </a:ln>
          <a:effectLst>
            <a:prstShdw prst="shdw17" dist="17961" dir="2699999">
              <a:srgbClr val="98957C"/>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475" b="1" dirty="0">
                <a:latin typeface="GulimChe" panose="020B0609000101010101" pitchFamily="49" charset="-128"/>
                <a:ea typeface="GulimChe" panose="020B0609000101010101" pitchFamily="49" charset="-128"/>
              </a:rPr>
              <a:t>                                        </a:t>
            </a:r>
            <a:r>
              <a:rPr lang="zh-CN" altLang="en-US" sz="1475" b="1" dirty="0">
                <a:latin typeface="GulimChe" panose="020B0609000101010101" pitchFamily="49" charset="-128"/>
                <a:ea typeface="宋体" panose="02010600030101010101" pitchFamily="2" charset="-122"/>
              </a:rPr>
              <a:t>保全</a:t>
            </a:r>
            <a:r>
              <a:rPr lang="ko-KR" altLang="en-US" sz="1475" b="1" dirty="0">
                <a:latin typeface="GulimChe" panose="020B0609000101010101" pitchFamily="49" charset="-128"/>
                <a:ea typeface="GulimChe" panose="020B0609000101010101" pitchFamily="49" charset="-128"/>
              </a:rPr>
              <a:t> </a:t>
            </a:r>
            <a:r>
              <a:rPr lang="en-US" altLang="ko-KR" sz="1475" b="1" dirty="0">
                <a:latin typeface="GulimChe" panose="020B0609000101010101" pitchFamily="49" charset="-128"/>
                <a:ea typeface="GulimChe" panose="020B0609000101010101" pitchFamily="49" charset="-128"/>
              </a:rPr>
              <a:t>Cost</a:t>
            </a:r>
            <a:r>
              <a:rPr lang="zh-CN" altLang="en-US" sz="1475" b="1" dirty="0">
                <a:latin typeface="GulimChe" panose="020B0609000101010101" pitchFamily="49" charset="-128"/>
                <a:ea typeface="宋体" panose="02010600030101010101" pitchFamily="2" charset="-122"/>
              </a:rPr>
              <a:t>管理</a:t>
            </a:r>
            <a:endParaRPr lang="ko-KR" altLang="en-US" sz="1475" b="1" dirty="0">
              <a:latin typeface="GulimChe" panose="020B0609000101010101" pitchFamily="49" charset="-128"/>
              <a:ea typeface="GulimChe" panose="020B0609000101010101" pitchFamily="49" charset="-128"/>
            </a:endParaRPr>
          </a:p>
        </p:txBody>
      </p:sp>
      <p:sp>
        <p:nvSpPr>
          <p:cNvPr id="245774" name="AutoShape 14"/>
          <p:cNvSpPr/>
          <p:nvPr/>
        </p:nvSpPr>
        <p:spPr>
          <a:xfrm>
            <a:off x="3929521"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自主保全支援活动</a:t>
            </a: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245775" name="AutoShape 15"/>
          <p:cNvSpPr/>
          <p:nvPr/>
        </p:nvSpPr>
        <p:spPr>
          <a:xfrm>
            <a:off x="4652786"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计划保全</a:t>
            </a:r>
            <a:r>
              <a:rPr lang="ko-KR" altLang="en-US" sz="1475" b="1" dirty="0">
                <a:solidFill>
                  <a:srgbClr val="CC3399"/>
                </a:solidFill>
                <a:latin typeface="GulimChe" panose="020B0609000101010101" pitchFamily="49" charset="-128"/>
                <a:ea typeface="GulimChe" panose="020B0609000101010101" pitchFamily="49" charset="-128"/>
              </a:rPr>
              <a:t> </a:t>
            </a: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anose="020B0609000101010101" pitchFamily="49" charset="-128"/>
                <a:ea typeface="GulimChe" panose="020B0609000101010101" pitchFamily="49" charset="-128"/>
              </a:rPr>
              <a:t>7</a:t>
            </a:r>
            <a:endParaRPr lang="en-US" altLang="ko-KR"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anose="020B0609000101010101" pitchFamily="49" charset="-128"/>
                <a:ea typeface="GulimChe" panose="020B0609000101010101" pitchFamily="49" charset="-128"/>
              </a:rPr>
              <a:t>S</a:t>
            </a:r>
            <a:endParaRPr lang="en-US" altLang="ko-KR"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anose="020B0609000101010101" pitchFamily="49" charset="-128"/>
                <a:ea typeface="GulimChe" panose="020B0609000101010101" pitchFamily="49" charset="-128"/>
              </a:rPr>
              <a:t>T</a:t>
            </a:r>
            <a:endParaRPr lang="en-US" altLang="ko-KR"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anose="020B0609000101010101" pitchFamily="49" charset="-128"/>
                <a:ea typeface="GulimChe" panose="020B0609000101010101" pitchFamily="49" charset="-128"/>
              </a:rPr>
              <a:t>E</a:t>
            </a:r>
            <a:endParaRPr lang="en-US" altLang="ko-KR"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anose="020B0609000101010101" pitchFamily="49" charset="-128"/>
                <a:ea typeface="GulimChe" panose="020B0609000101010101" pitchFamily="49" charset="-128"/>
              </a:rPr>
              <a:t>p</a:t>
            </a:r>
            <a:endParaRPr lang="en-US" altLang="ko-KR"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活动</a:t>
            </a: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245776" name="AutoShape 16"/>
          <p:cNvSpPr/>
          <p:nvPr/>
        </p:nvSpPr>
        <p:spPr>
          <a:xfrm>
            <a:off x="5335870"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改良保全活动</a:t>
            </a: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245777" name="AutoShape 17"/>
          <p:cNvSpPr/>
          <p:nvPr/>
        </p:nvSpPr>
        <p:spPr>
          <a:xfrm>
            <a:off x="6018953"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anose="020B0609000101010101" pitchFamily="49" charset="-128"/>
                <a:ea typeface="GulimChe" panose="020B0609000101010101" pitchFamily="49" charset="-128"/>
              </a:rPr>
              <a:t>U </a:t>
            </a:r>
            <a:endParaRPr lang="en-US" altLang="ko-KR"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anose="020B0609000101010101" pitchFamily="49" charset="-128"/>
                <a:ea typeface="GulimChe" panose="020B0609000101010101" pitchFamily="49" charset="-128"/>
              </a:rPr>
              <a:t>P</a:t>
            </a:r>
            <a:endParaRPr lang="en-US" altLang="ko-KR"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en-US" altLang="ko-KR"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活动</a:t>
            </a: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245778" name="Text Box 18"/>
          <p:cNvSpPr txBox="1"/>
          <p:nvPr/>
        </p:nvSpPr>
        <p:spPr>
          <a:xfrm>
            <a:off x="2643717" y="6484764"/>
            <a:ext cx="3294874" cy="454660"/>
          </a:xfrm>
          <a:prstGeom prst="rect">
            <a:avLst/>
          </a:prstGeom>
          <a:solidFill>
            <a:srgbClr val="C4EA8C"/>
          </a:solidFill>
          <a:ln w="9525">
            <a:noFill/>
          </a:ln>
          <a:effectLst>
            <a:prstShdw prst="shdw17" dist="17961" dir="2699999">
              <a:srgbClr val="768C54"/>
            </a:prstShdw>
          </a:effectLst>
        </p:spPr>
        <p:txBody>
          <a:bodyPr tIns="0" bIns="0" anchor="ctr" anchorCtr="1">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1475" b="1" dirty="0">
                <a:latin typeface="Gulim" panose="020B0600000101010101" pitchFamily="34" charset="-127"/>
                <a:ea typeface="Gulim" panose="020B0600000101010101" pitchFamily="34" charset="-127"/>
              </a:rPr>
              <a:t>OUT PUT</a:t>
            </a:r>
            <a:r>
              <a:rPr lang="zh-CN" altLang="en-US" sz="1475" b="1" dirty="0">
                <a:latin typeface="Gulim" panose="020B0600000101010101" pitchFamily="34" charset="-127"/>
                <a:ea typeface="宋体" panose="02010600030101010101" pitchFamily="2" charset="-122"/>
              </a:rPr>
              <a:t>的向上</a:t>
            </a:r>
            <a:endParaRPr lang="ko-KR" altLang="en-US" sz="1475" b="1" dirty="0">
              <a:latin typeface="Gulim" panose="020B0600000101010101" pitchFamily="34" charset="-127"/>
              <a:ea typeface="Gulim" panose="020B0600000101010101" pitchFamily="34" charset="-127"/>
            </a:endParaRPr>
          </a:p>
          <a:p>
            <a:pPr marL="0" lvl="0" indent="0" algn="ctr" eaLnBrk="1" latinLnBrk="1" hangingPunct="1">
              <a:spcBef>
                <a:spcPct val="0"/>
              </a:spcBef>
              <a:buClrTx/>
              <a:buSzTx/>
              <a:buFontTx/>
              <a:buNone/>
            </a:pPr>
            <a:r>
              <a:rPr lang="en-US" altLang="ko-KR" sz="1475" b="1" dirty="0">
                <a:latin typeface="Gulim" panose="020B0600000101010101" pitchFamily="34" charset="-127"/>
                <a:ea typeface="Gulim" panose="020B0600000101010101" pitchFamily="34" charset="-127"/>
              </a:rPr>
              <a:t>( </a:t>
            </a:r>
            <a:r>
              <a:rPr lang="zh-CN" altLang="en-US" sz="1475" b="1" dirty="0">
                <a:latin typeface="Gulim" panose="020B0600000101010101" pitchFamily="34" charset="-127"/>
                <a:ea typeface="宋体" panose="02010600030101010101" pitchFamily="2" charset="-122"/>
              </a:rPr>
              <a:t>灾害</a:t>
            </a:r>
            <a:r>
              <a:rPr lang="ko-KR" altLang="en-US" sz="1475" b="1" dirty="0">
                <a:latin typeface="Times New Roman" panose="02020603050405020304" pitchFamily="18" charset="0"/>
                <a:ea typeface="Gulim" panose="020B0600000101010101" pitchFamily="34" charset="-127"/>
              </a:rPr>
              <a:t>”</a:t>
            </a:r>
            <a:r>
              <a:rPr lang="en-US" altLang="ko-KR" sz="1475" b="1" dirty="0">
                <a:latin typeface="Gulim" panose="020B0600000101010101" pitchFamily="34" charset="-127"/>
                <a:ea typeface="Gulim" panose="020B0600000101010101" pitchFamily="34" charset="-127"/>
              </a:rPr>
              <a:t>0</a:t>
            </a:r>
            <a:r>
              <a:rPr lang="en-US" altLang="ko-KR" sz="1475" b="1" dirty="0">
                <a:latin typeface="Times New Roman" panose="02020603050405020304" pitchFamily="18" charset="0"/>
                <a:ea typeface="Gulim" panose="020B0600000101010101" pitchFamily="34" charset="-127"/>
              </a:rPr>
              <a:t>”</a:t>
            </a:r>
            <a:r>
              <a:rPr lang="en-US" altLang="ko-KR" sz="1475" b="1" dirty="0">
                <a:latin typeface="Gulim" panose="020B0600000101010101" pitchFamily="34" charset="-127"/>
                <a:ea typeface="Gulim" panose="020B0600000101010101" pitchFamily="34" charset="-127"/>
              </a:rPr>
              <a:t>, </a:t>
            </a:r>
            <a:r>
              <a:rPr lang="zh-CN" altLang="en-US" sz="1475" b="1" dirty="0">
                <a:latin typeface="Gulim" panose="020B0600000101010101" pitchFamily="34" charset="-127"/>
                <a:ea typeface="宋体" panose="02010600030101010101" pitchFamily="2" charset="-122"/>
              </a:rPr>
              <a:t>不良</a:t>
            </a:r>
            <a:r>
              <a:rPr lang="ko-KR" altLang="en-US" sz="1475" b="1" dirty="0">
                <a:latin typeface="Times New Roman" panose="02020603050405020304" pitchFamily="18" charset="0"/>
                <a:ea typeface="Gulim" panose="020B0600000101010101" pitchFamily="34" charset="-127"/>
              </a:rPr>
              <a:t>”</a:t>
            </a:r>
            <a:r>
              <a:rPr lang="en-US" altLang="ko-KR" sz="1475" b="1" dirty="0">
                <a:latin typeface="Gulim" panose="020B0600000101010101" pitchFamily="34" charset="-127"/>
                <a:ea typeface="Gulim" panose="020B0600000101010101" pitchFamily="34" charset="-127"/>
              </a:rPr>
              <a:t>0</a:t>
            </a:r>
            <a:r>
              <a:rPr lang="en-US" altLang="ko-KR" sz="1475" b="1" dirty="0">
                <a:latin typeface="Times New Roman" panose="02020603050405020304" pitchFamily="18" charset="0"/>
                <a:ea typeface="Gulim" panose="020B0600000101010101" pitchFamily="34" charset="-127"/>
              </a:rPr>
              <a:t>”</a:t>
            </a:r>
            <a:r>
              <a:rPr lang="en-US" altLang="ko-KR" sz="1475" b="1" dirty="0">
                <a:latin typeface="Gulim" panose="020B0600000101010101" pitchFamily="34" charset="-127"/>
                <a:ea typeface="Gulim" panose="020B0600000101010101" pitchFamily="34" charset="-127"/>
              </a:rPr>
              <a:t>, </a:t>
            </a:r>
            <a:r>
              <a:rPr lang="zh-CN" altLang="en-US" sz="1475" b="1" dirty="0">
                <a:latin typeface="Gulim" panose="020B0600000101010101" pitchFamily="34" charset="-127"/>
                <a:ea typeface="宋体" panose="02010600030101010101" pitchFamily="2" charset="-122"/>
              </a:rPr>
              <a:t>故障</a:t>
            </a:r>
            <a:r>
              <a:rPr lang="ko-KR" altLang="en-US" sz="1475" b="1" dirty="0">
                <a:latin typeface="Times New Roman" panose="02020603050405020304" pitchFamily="18" charset="0"/>
                <a:ea typeface="Gulim" panose="020B0600000101010101" pitchFamily="34" charset="-127"/>
              </a:rPr>
              <a:t>”</a:t>
            </a:r>
            <a:r>
              <a:rPr lang="en-US" altLang="ko-KR" sz="1475" b="1" dirty="0">
                <a:latin typeface="Gulim" panose="020B0600000101010101" pitchFamily="34" charset="-127"/>
                <a:ea typeface="Gulim" panose="020B0600000101010101" pitchFamily="34" charset="-127"/>
              </a:rPr>
              <a:t>0</a:t>
            </a:r>
            <a:r>
              <a:rPr lang="en-US" altLang="ko-KR" sz="1475" b="1" dirty="0">
                <a:latin typeface="Times New Roman" panose="02020603050405020304" pitchFamily="18" charset="0"/>
                <a:ea typeface="Gulim" panose="020B0600000101010101" pitchFamily="34" charset="-127"/>
              </a:rPr>
              <a:t>”</a:t>
            </a:r>
            <a:r>
              <a:rPr lang="en-US" altLang="ko-KR" sz="1475" b="1" dirty="0">
                <a:latin typeface="Gulim" panose="020B0600000101010101" pitchFamily="34" charset="-127"/>
                <a:ea typeface="Gulim" panose="020B0600000101010101" pitchFamily="34" charset="-127"/>
              </a:rPr>
              <a:t>)  </a:t>
            </a:r>
            <a:endParaRPr lang="en-US" altLang="ko-KR" sz="1475" b="1" dirty="0">
              <a:latin typeface="Gulim" panose="020B0600000101010101" pitchFamily="34" charset="-127"/>
              <a:ea typeface="Gulim" panose="020B0600000101010101" pitchFamily="34" charset="-127"/>
            </a:endParaRPr>
          </a:p>
        </p:txBody>
      </p:sp>
      <p:sp>
        <p:nvSpPr>
          <p:cNvPr id="245779" name="Rectangle 19"/>
          <p:cNvSpPr/>
          <p:nvPr/>
        </p:nvSpPr>
        <p:spPr>
          <a:xfrm>
            <a:off x="6742218" y="6415952"/>
            <a:ext cx="1285804" cy="577215"/>
          </a:xfrm>
          <a:prstGeom prst="rect">
            <a:avLst/>
          </a:prstGeom>
          <a:solidFill>
            <a:srgbClr val="FBF3A3"/>
          </a:solidFill>
          <a:ln w="9525">
            <a:noFill/>
          </a:ln>
          <a:effectLst>
            <a:outerShdw dist="107763" dir="2699999" algn="ctr" rotWithShape="0">
              <a:srgbClr val="808080"/>
            </a:outerShdw>
          </a:effectLst>
        </p:spPr>
        <p:txBody>
          <a:bodyPr anchor="ctr">
            <a:spAutoFit/>
          </a:bodyPr>
          <a:p>
            <a:pPr algn="ctr" eaLnBrk="1" latinLnBrk="1" hangingPunct="1"/>
            <a:r>
              <a:rPr lang="ko-KR" altLang="en-US" sz="1580" b="1" dirty="0">
                <a:latin typeface="GulimChe" panose="020B0609000101010101" pitchFamily="49" charset="-128"/>
                <a:ea typeface="GulimChe" panose="020B0609000101010101" pitchFamily="49" charset="-128"/>
              </a:rPr>
              <a:t> </a:t>
            </a:r>
            <a:r>
              <a:rPr lang="zh-CN" altLang="en-US" sz="1580" b="1" dirty="0">
                <a:latin typeface="GulimChe" panose="020B0609000101010101" pitchFamily="49" charset="-128"/>
              </a:rPr>
              <a:t>计划保全</a:t>
            </a:r>
            <a:r>
              <a:rPr lang="ko-KR" altLang="en-US" sz="1580" b="1" dirty="0">
                <a:latin typeface="GulimChe" panose="020B0609000101010101" pitchFamily="49" charset="-128"/>
                <a:ea typeface="GulimChe" panose="020B0609000101010101" pitchFamily="49" charset="-128"/>
              </a:rPr>
              <a:t> </a:t>
            </a:r>
            <a:endParaRPr lang="ko-KR" altLang="en-US" sz="1580" b="1" dirty="0">
              <a:latin typeface="GulimChe" panose="020B0609000101010101" pitchFamily="49" charset="-128"/>
              <a:ea typeface="GulimChe" panose="020B0609000101010101" pitchFamily="49" charset="-128"/>
            </a:endParaRPr>
          </a:p>
          <a:p>
            <a:pPr algn="ctr" eaLnBrk="1" latinLnBrk="1" hangingPunct="1"/>
            <a:r>
              <a:rPr lang="zh-CN" altLang="en-US" sz="1580" b="1" dirty="0">
                <a:latin typeface="GulimChe" panose="020B0609000101010101" pitchFamily="49" charset="-128"/>
              </a:rPr>
              <a:t>体制确立</a:t>
            </a:r>
            <a:endParaRPr lang="ko-KR" altLang="en-US" sz="1580" b="1" dirty="0">
              <a:latin typeface="GulimChe" panose="020B0609000101010101" pitchFamily="49" charset="-128"/>
              <a:ea typeface="GulimChe" panose="020B0609000101010101" pitchFamily="49" charset="-128"/>
            </a:endParaRPr>
          </a:p>
        </p:txBody>
      </p:sp>
      <p:sp>
        <p:nvSpPr>
          <p:cNvPr id="245780" name="AutoShape 20"/>
          <p:cNvSpPr/>
          <p:nvPr/>
        </p:nvSpPr>
        <p:spPr>
          <a:xfrm>
            <a:off x="6018953" y="6401454"/>
            <a:ext cx="557517" cy="770285"/>
          </a:xfrm>
          <a:prstGeom prst="rightArrow">
            <a:avLst>
              <a:gd name="adj1" fmla="val 50000"/>
              <a:gd name="adj2" fmla="val 25000"/>
            </a:avLst>
          </a:prstGeom>
          <a:gradFill rotWithShape="0">
            <a:gsLst>
              <a:gs pos="0">
                <a:srgbClr val="C4EA8C"/>
              </a:gs>
              <a:gs pos="100000">
                <a:srgbClr val="5B6C41"/>
              </a:gs>
            </a:gsLst>
            <a:lin ang="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45781" name="AutoShape 21"/>
          <p:cNvSpPr/>
          <p:nvPr/>
        </p:nvSpPr>
        <p:spPr>
          <a:xfrm>
            <a:off x="6702037"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anose="020B0609000101010101" pitchFamily="49" charset="-128"/>
                <a:ea typeface="宋体" panose="02010600030101010101" pitchFamily="2" charset="-122"/>
              </a:rPr>
              <a:t>预知保全活动</a:t>
            </a: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anose="020B0609000101010101" pitchFamily="49" charset="-128"/>
              <a:ea typeface="GulimChe" panose="020B0609000101010101" pitchFamily="49" charset="-128"/>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9"/>
          <p:cNvSpPr>
            <a:spLocks noChangeArrowheads="1"/>
          </p:cNvSpPr>
          <p:nvPr/>
        </p:nvSpPr>
        <p:spPr bwMode="auto">
          <a:xfrm>
            <a:off x="4968875" y="2499360"/>
            <a:ext cx="2921000"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4800" b="1" cap="all" dirty="0">
                <a:solidFill>
                  <a:schemeClr val="accent1"/>
                </a:solidFill>
                <a:cs typeface="Arial" panose="020B0604020202020204" pitchFamily="34" charset="0"/>
              </a:rPr>
              <a:t>感谢观看</a:t>
            </a:r>
            <a:endParaRPr lang="zh-CN" altLang="en-US" sz="4800" b="1" cap="all" dirty="0">
              <a:solidFill>
                <a:schemeClr val="accent1"/>
              </a:solidFill>
              <a:cs typeface="Arial" panose="020B0604020202020204" pitchFamily="34" charset="0"/>
            </a:endParaRPr>
          </a:p>
          <a:p>
            <a:pPr algn="ctr">
              <a:buNone/>
            </a:pPr>
            <a:r>
              <a:rPr lang="en-US" altLang="zh-CN" sz="1800" cap="all" dirty="0">
                <a:solidFill>
                  <a:schemeClr val="accent1"/>
                </a:solidFill>
                <a:cs typeface="Arial" panose="020B0604020202020204" pitchFamily="34" charset="0"/>
              </a:rPr>
              <a:t>ThankS</a:t>
            </a:r>
            <a:endParaRPr lang="en-US" altLang="zh-CN" sz="1800" cap="all" dirty="0">
              <a:solidFill>
                <a:schemeClr val="accent1"/>
              </a:solidFill>
              <a:cs typeface="Arial" panose="020B0604020202020204" pitchFamily="34" charset="0"/>
            </a:endParaRPr>
          </a:p>
        </p:txBody>
      </p:sp>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5"/>
          <p:cNvSpPr>
            <a:spLocks noGrp="1"/>
          </p:cNvSpPr>
          <p:nvPr>
            <p:ph type="body" sz="half" idx="4294967295"/>
          </p:nvPr>
        </p:nvSpPr>
        <p:spPr>
          <a:xfrm>
            <a:off x="2556894" y="2088959"/>
            <a:ext cx="4259227" cy="683084"/>
          </a:xfrm>
        </p:spPr>
        <p:txBody>
          <a:bodyPr vert="horz" wrap="square" lIns="96435" tIns="48217" rIns="96435" bIns="48217" anchor="t"/>
          <a:lstStyle>
            <a:lvl1pPr lvl="0">
              <a:buClr>
                <a:srgbClr val="0BD0D9"/>
              </a:buClr>
              <a:buSzPct val="95000"/>
              <a:buFont typeface="Wingdings 2" panose="05020102010507070707" pitchFamily="18" charset="2"/>
              <a:defRPr sz="2200"/>
            </a:lvl1pPr>
            <a:lvl2pPr lvl="1">
              <a:buClr>
                <a:srgbClr val="0BD0D9"/>
              </a:buClr>
              <a:buSzPct val="95000"/>
              <a:buFont typeface="Wingdings 2" panose="05020102010507070707" pitchFamily="18" charset="2"/>
              <a:defRPr sz="2000"/>
            </a:lvl2pPr>
            <a:lvl3pPr lvl="2">
              <a:buClr>
                <a:srgbClr val="0BD0D9"/>
              </a:buClr>
              <a:buSzPct val="95000"/>
              <a:buFont typeface="Wingdings 2" panose="05020102010507070707" pitchFamily="18" charset="2"/>
              <a:defRPr sz="1900"/>
            </a:lvl3pPr>
            <a:lvl4pPr lvl="3">
              <a:buClr>
                <a:srgbClr val="0BD0D9"/>
              </a:buClr>
              <a:buSzPct val="95000"/>
              <a:buFont typeface="Wingdings 2" panose="05020102010507070707" pitchFamily="18" charset="2"/>
              <a:defRPr sz="1800"/>
            </a:lvl4pPr>
            <a:lvl5pPr lvl="4">
              <a:buClr>
                <a:srgbClr val="0BD0D9"/>
              </a:buClr>
              <a:buSzPct val="95000"/>
              <a:buFont typeface="Wingdings 2" panose="05020102010507070707" pitchFamily="18" charset="2"/>
              <a:defRPr sz="1800"/>
            </a:lvl5pPr>
          </a:lstStyle>
          <a:p>
            <a:pPr lvl="0" eaLnBrk="1" hangingPunct="1"/>
            <a:r>
              <a:rPr lang="zh-CN" altLang="en-US" sz="2530" dirty="0">
                <a:ea typeface="宋体" panose="02010600030101010101" pitchFamily="2" charset="-122"/>
              </a:rPr>
              <a:t>清扫的目的：找到污染源</a:t>
            </a:r>
            <a:endParaRPr lang="zh-CN" altLang="en-US" sz="2530" dirty="0">
              <a:ea typeface="宋体" panose="02010600030101010101" pitchFamily="2" charset="-122"/>
            </a:endParaRPr>
          </a:p>
        </p:txBody>
      </p:sp>
      <p:pic>
        <p:nvPicPr>
          <p:cNvPr id="34819" name="Picture 6" descr="目标"/>
          <p:cNvPicPr>
            <a:picLocks noChangeAspect="1"/>
          </p:cNvPicPr>
          <p:nvPr/>
        </p:nvPicPr>
        <p:blipFill>
          <a:blip r:embed="rId1"/>
          <a:stretch>
            <a:fillRect/>
          </a:stretch>
        </p:blipFill>
        <p:spPr>
          <a:xfrm>
            <a:off x="7264814" y="1642415"/>
            <a:ext cx="3214511" cy="2345588"/>
          </a:xfrm>
          <a:prstGeom prst="rect">
            <a:avLst/>
          </a:prstGeom>
          <a:noFill/>
          <a:ln w="9525">
            <a:noFill/>
          </a:ln>
        </p:spPr>
      </p:pic>
      <p:pic>
        <p:nvPicPr>
          <p:cNvPr id="34820" name="Picture 7" descr="MC900312406"/>
          <p:cNvPicPr>
            <a:picLocks noChangeAspect="1"/>
          </p:cNvPicPr>
          <p:nvPr/>
        </p:nvPicPr>
        <p:blipFill>
          <a:blip r:embed="rId2"/>
          <a:stretch>
            <a:fillRect/>
          </a:stretch>
        </p:blipFill>
        <p:spPr>
          <a:xfrm>
            <a:off x="2707574" y="3921034"/>
            <a:ext cx="1913638" cy="1431463"/>
          </a:xfrm>
          <a:prstGeom prst="rect">
            <a:avLst/>
          </a:prstGeom>
          <a:noFill/>
          <a:ln w="9525">
            <a:noFill/>
          </a:ln>
        </p:spPr>
      </p:pic>
      <p:sp>
        <p:nvSpPr>
          <p:cNvPr id="76808" name="Text Box 8"/>
          <p:cNvSpPr txBox="1">
            <a:spLocks noChangeArrowheads="1"/>
          </p:cNvSpPr>
          <p:nvPr/>
        </p:nvSpPr>
        <p:spPr bwMode="auto">
          <a:xfrm>
            <a:off x="5669277" y="4301083"/>
            <a:ext cx="4555565" cy="129540"/>
          </a:xfrm>
          <a:prstGeom prst="rect">
            <a:avLst/>
          </a:prstGeom>
          <a:noFill/>
          <a:ln w="9525">
            <a:noFill/>
            <a:miter lim="800000"/>
          </a:ln>
          <a:effectLst/>
        </p:spPr>
        <p:txBody>
          <a:bodyPr>
            <a:spAutoFit/>
          </a:bodyPr>
          <a:lstStyle/>
          <a:p>
            <a:pPr marR="0" defTabSz="914400" eaLnBrk="1" hangingPunct="1">
              <a:spcBef>
                <a:spcPct val="50000"/>
              </a:spcBef>
              <a:buClrTx/>
              <a:buSzTx/>
              <a:buFontTx/>
              <a:defRPr/>
            </a:pPr>
            <a:r>
              <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清扫的成果不能保持原因：素质低？</a:t>
            </a:r>
            <a:endPar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Tx/>
              <a:defRPr/>
            </a:pPr>
            <a:r>
              <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管理方式方法？</a:t>
            </a:r>
            <a:endPar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34822" name="AutoShape 25"/>
          <p:cNvSpPr/>
          <p:nvPr/>
        </p:nvSpPr>
        <p:spPr>
          <a:xfrm>
            <a:off x="3315317" y="5694038"/>
            <a:ext cx="5114756" cy="656296"/>
          </a:xfrm>
          <a:prstGeom prst="roundRect">
            <a:avLst>
              <a:gd name="adj" fmla="val 16667"/>
            </a:avLst>
          </a:prstGeom>
          <a:solidFill>
            <a:srgbClr val="993366"/>
          </a:solidFill>
          <a:ln w="12700" cap="flat" cmpd="sng">
            <a:solidFill>
              <a:schemeClr val="bg1"/>
            </a:solidFill>
            <a:prstDash val="solid"/>
            <a:headEnd type="none" w="med" len="med"/>
            <a:tailEnd type="none" w="med" len="med"/>
          </a:ln>
          <a:effectLst>
            <a:outerShdw dist="99190" dir="2388334"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4823" name="Text Box 10"/>
          <p:cNvSpPr txBox="1"/>
          <p:nvPr/>
        </p:nvSpPr>
        <p:spPr>
          <a:xfrm>
            <a:off x="3770706" y="5894945"/>
            <a:ext cx="4557239"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685" dirty="0">
                <a:solidFill>
                  <a:schemeClr val="bg1"/>
                </a:solidFill>
                <a:latin typeface="Arial" panose="020B0604020202020204" pitchFamily="34" charset="0"/>
                <a:ea typeface="宋体" panose="02010600030101010101" pitchFamily="2" charset="-122"/>
              </a:rPr>
              <a:t>制度化，打破僵持，定期检查。 </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4824" name="AutoShape 26"/>
          <p:cNvSpPr/>
          <p:nvPr/>
        </p:nvSpPr>
        <p:spPr>
          <a:xfrm>
            <a:off x="2744407" y="5667251"/>
            <a:ext cx="950960" cy="760098"/>
          </a:xfrm>
          <a:prstGeom prst="diamond">
            <a:avLst/>
          </a:prstGeom>
          <a:solidFill>
            <a:schemeClr val="hlink">
              <a:alpha val="70195"/>
            </a:schemeClr>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4825" name="Text Box 14"/>
          <p:cNvSpPr txBox="1"/>
          <p:nvPr/>
        </p:nvSpPr>
        <p:spPr>
          <a:xfrm>
            <a:off x="3049116" y="5675621"/>
            <a:ext cx="455389" cy="67564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265" dirty="0">
                <a:solidFill>
                  <a:schemeClr val="bg1"/>
                </a:solidFill>
                <a:latin typeface="Times New Roman" panose="02020603050405020304" pitchFamily="18" charset="0"/>
                <a:ea typeface="宋体" panose="02010600030101010101" pitchFamily="2" charset="-122"/>
              </a:rPr>
              <a:t>注意点</a:t>
            </a:r>
            <a:endParaRPr lang="zh-CN" altLang="en-US" sz="1265" dirty="0">
              <a:solidFill>
                <a:schemeClr val="bg1"/>
              </a:solidFill>
              <a:latin typeface="Times New Roman" panose="02020603050405020304" pitchFamily="18" charset="0"/>
              <a:ea typeface="宋体" panose="02010600030101010101" pitchFamily="2" charset="-122"/>
            </a:endParaRPr>
          </a:p>
        </p:txBody>
      </p:sp>
      <p:sp>
        <p:nvSpPr>
          <p:cNvPr id="34826" name="Rectangle 2"/>
          <p:cNvSpPr/>
          <p:nvPr/>
        </p:nvSpPr>
        <p:spPr>
          <a:xfrm>
            <a:off x="2636107" y="1350644"/>
            <a:ext cx="372849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清洁</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3" name="任意多边形 2"/>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9" descr="MC900237308"/>
          <p:cNvPicPr>
            <a:picLocks noChangeAspect="1"/>
          </p:cNvPicPr>
          <p:nvPr/>
        </p:nvPicPr>
        <p:blipFill>
          <a:blip r:embed="rId1"/>
          <a:stretch>
            <a:fillRect/>
          </a:stretch>
        </p:blipFill>
        <p:spPr>
          <a:xfrm>
            <a:off x="2707574" y="1868435"/>
            <a:ext cx="1839972" cy="2399164"/>
          </a:xfrm>
          <a:prstGeom prst="rect">
            <a:avLst/>
          </a:prstGeom>
          <a:noFill/>
          <a:ln w="9525">
            <a:noFill/>
          </a:ln>
        </p:spPr>
      </p:pic>
      <p:pic>
        <p:nvPicPr>
          <p:cNvPr id="36867" name="Picture 10" descr="MC900230553"/>
          <p:cNvPicPr>
            <a:picLocks noChangeAspect="1"/>
          </p:cNvPicPr>
          <p:nvPr/>
        </p:nvPicPr>
        <p:blipFill>
          <a:blip r:embed="rId2"/>
          <a:stretch>
            <a:fillRect/>
          </a:stretch>
        </p:blipFill>
        <p:spPr>
          <a:xfrm>
            <a:off x="7947897" y="1717754"/>
            <a:ext cx="1958843" cy="2511337"/>
          </a:xfrm>
          <a:prstGeom prst="rect">
            <a:avLst/>
          </a:prstGeom>
          <a:noFill/>
          <a:ln w="9525">
            <a:noFill/>
          </a:ln>
        </p:spPr>
      </p:pic>
      <p:sp>
        <p:nvSpPr>
          <p:cNvPr id="78859" name="AutoShape 11"/>
          <p:cNvSpPr>
            <a:spLocks noChangeArrowheads="1"/>
          </p:cNvSpPr>
          <p:nvPr/>
        </p:nvSpPr>
        <p:spPr bwMode="auto">
          <a:xfrm>
            <a:off x="5441583" y="2780887"/>
            <a:ext cx="1811511" cy="890687"/>
          </a:xfrm>
          <a:prstGeom prst="leftRightArrow">
            <a:avLst>
              <a:gd name="adj1" fmla="val 50000"/>
              <a:gd name="adj2" fmla="val 40677"/>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西方管理</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78860" name="AutoShape 12"/>
          <p:cNvSpPr>
            <a:spLocks noChangeArrowheads="1"/>
          </p:cNvSpPr>
          <p:nvPr/>
        </p:nvSpPr>
        <p:spPr bwMode="auto">
          <a:xfrm>
            <a:off x="5518597" y="4451764"/>
            <a:ext cx="1811511" cy="890687"/>
          </a:xfrm>
          <a:prstGeom prst="leftRightArrow">
            <a:avLst>
              <a:gd name="adj1" fmla="val 50000"/>
              <a:gd name="adj2" fmla="val 40677"/>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日式管理</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78861" name="Text Box 13"/>
          <p:cNvSpPr txBox="1">
            <a:spLocks noChangeArrowheads="1"/>
          </p:cNvSpPr>
          <p:nvPr/>
        </p:nvSpPr>
        <p:spPr bwMode="auto">
          <a:xfrm>
            <a:off x="2404539" y="4451764"/>
            <a:ext cx="2581654" cy="129540"/>
          </a:xfrm>
          <a:prstGeom prst="rect">
            <a:avLst/>
          </a:prstGeom>
          <a:noFill/>
          <a:ln w="9525">
            <a:noFill/>
            <a:miter lim="800000"/>
          </a:ln>
          <a:effectLst/>
        </p:spPr>
        <p:txBody>
          <a:bodyPr>
            <a:spAutoFit/>
          </a:bodyPr>
          <a:lstStyle/>
          <a:p>
            <a:pPr marR="0" defTabSz="914400" eaLnBrk="1" hangingPunct="1">
              <a:spcBef>
                <a:spcPct val="50000"/>
              </a:spcBef>
              <a:buClrTx/>
              <a:buSzTx/>
              <a:buFontTx/>
              <a:defRPr/>
            </a:pPr>
            <a:r>
              <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rPr>
              <a:t>自主管理</a:t>
            </a:r>
            <a:endPar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Tx/>
              <a:defRPr/>
            </a:pPr>
            <a:r>
              <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rPr>
              <a:t>羞耻与自尊心</a:t>
            </a:r>
            <a:endPar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36871" name="Picture 14" descr="MC900434605"/>
          <p:cNvPicPr>
            <a:picLocks noChangeAspect="1"/>
          </p:cNvPicPr>
          <p:nvPr/>
        </p:nvPicPr>
        <p:blipFill>
          <a:blip r:embed="rId3"/>
          <a:stretch>
            <a:fillRect/>
          </a:stretch>
        </p:blipFill>
        <p:spPr>
          <a:xfrm>
            <a:off x="8175592" y="4224069"/>
            <a:ext cx="1222184" cy="1945449"/>
          </a:xfrm>
          <a:prstGeom prst="rect">
            <a:avLst/>
          </a:prstGeom>
          <a:noFill/>
          <a:ln w="9525">
            <a:noFill/>
          </a:ln>
        </p:spPr>
      </p:pic>
      <p:sp>
        <p:nvSpPr>
          <p:cNvPr id="36872" name="AutoShape 25"/>
          <p:cNvSpPr/>
          <p:nvPr/>
        </p:nvSpPr>
        <p:spPr>
          <a:xfrm>
            <a:off x="3050790" y="5844718"/>
            <a:ext cx="5114756" cy="656296"/>
          </a:xfrm>
          <a:prstGeom prst="roundRect">
            <a:avLst>
              <a:gd name="adj" fmla="val 16667"/>
            </a:avLst>
          </a:prstGeom>
          <a:solidFill>
            <a:srgbClr val="993366"/>
          </a:solidFill>
          <a:ln w="12700" cap="flat" cmpd="sng">
            <a:solidFill>
              <a:schemeClr val="bg1"/>
            </a:solidFill>
            <a:prstDash val="solid"/>
            <a:headEnd type="none" w="med" len="med"/>
            <a:tailEnd type="none" w="med" len="med"/>
          </a:ln>
          <a:effectLst>
            <a:outerShdw dist="99190" dir="2388334"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6873" name="Text Box 10"/>
          <p:cNvSpPr txBox="1"/>
          <p:nvPr/>
        </p:nvSpPr>
        <p:spPr>
          <a:xfrm>
            <a:off x="3506179" y="6045625"/>
            <a:ext cx="4557239"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685" dirty="0">
                <a:solidFill>
                  <a:schemeClr val="bg1"/>
                </a:solidFill>
                <a:latin typeface="Arial" panose="020B0604020202020204" pitchFamily="34" charset="0"/>
                <a:ea typeface="宋体" panose="02010600030101010101" pitchFamily="2" charset="-122"/>
              </a:rPr>
              <a:t>长期坚持，才能养成良好习惯。 </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6874" name="AutoShape 26"/>
          <p:cNvSpPr/>
          <p:nvPr/>
        </p:nvSpPr>
        <p:spPr>
          <a:xfrm>
            <a:off x="2479880" y="5817931"/>
            <a:ext cx="950960" cy="760098"/>
          </a:xfrm>
          <a:prstGeom prst="diamond">
            <a:avLst/>
          </a:prstGeom>
          <a:solidFill>
            <a:schemeClr val="hlink">
              <a:alpha val="70195"/>
            </a:schemeClr>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6875" name="Text Box 14"/>
          <p:cNvSpPr txBox="1"/>
          <p:nvPr/>
        </p:nvSpPr>
        <p:spPr>
          <a:xfrm>
            <a:off x="2784589" y="5826301"/>
            <a:ext cx="455389" cy="67564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265" dirty="0">
                <a:solidFill>
                  <a:schemeClr val="bg1"/>
                </a:solidFill>
                <a:latin typeface="Times New Roman" panose="02020603050405020304" pitchFamily="18" charset="0"/>
                <a:ea typeface="宋体" panose="02010600030101010101" pitchFamily="2" charset="-122"/>
              </a:rPr>
              <a:t>注意点</a:t>
            </a:r>
            <a:endParaRPr lang="zh-CN" altLang="en-US" sz="1265" dirty="0">
              <a:solidFill>
                <a:schemeClr val="bg1"/>
              </a:solidFill>
              <a:latin typeface="Times New Roman" panose="02020603050405020304" pitchFamily="18" charset="0"/>
              <a:ea typeface="宋体" panose="02010600030101010101" pitchFamily="2" charset="-122"/>
            </a:endParaRPr>
          </a:p>
        </p:txBody>
      </p:sp>
      <p:sp>
        <p:nvSpPr>
          <p:cNvPr id="36876" name="Rectangle 2"/>
          <p:cNvSpPr/>
          <p:nvPr/>
        </p:nvSpPr>
        <p:spPr>
          <a:xfrm>
            <a:off x="2548523" y="1070794"/>
            <a:ext cx="365315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素养</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 name="任意多边形 1"/>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p:nvPr/>
        </p:nvSpPr>
        <p:spPr>
          <a:xfrm>
            <a:off x="3216539" y="1088737"/>
            <a:ext cx="2074364"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的总结</a:t>
            </a:r>
            <a:endParaRPr lang="zh-CN" altLang="en-US" sz="2955" dirty="0">
              <a:solidFill>
                <a:schemeClr val="tx2"/>
              </a:solidFill>
              <a:latin typeface="Arial" panose="020B0604020202020204" pitchFamily="34" charset="0"/>
              <a:ea typeface="宋体" panose="02010600030101010101" pitchFamily="2" charset="-122"/>
            </a:endParaRPr>
          </a:p>
        </p:txBody>
      </p:sp>
      <p:pic>
        <p:nvPicPr>
          <p:cNvPr id="38915" name="Picture 16" descr="006"/>
          <p:cNvPicPr>
            <a:picLocks noChangeAspect="1"/>
          </p:cNvPicPr>
          <p:nvPr/>
        </p:nvPicPr>
        <p:blipFill>
          <a:blip r:embed="rId1"/>
          <a:stretch>
            <a:fillRect/>
          </a:stretch>
        </p:blipFill>
        <p:spPr>
          <a:xfrm>
            <a:off x="8858675" y="2856227"/>
            <a:ext cx="1973910" cy="1975585"/>
          </a:xfrm>
          <a:prstGeom prst="rect">
            <a:avLst/>
          </a:prstGeom>
          <a:noFill/>
          <a:ln w="9525">
            <a:noFill/>
          </a:ln>
        </p:spPr>
      </p:pic>
      <p:graphicFrame>
        <p:nvGraphicFramePr>
          <p:cNvPr id="15" name="图示 14"/>
          <p:cNvGraphicFramePr/>
          <p:nvPr/>
        </p:nvGraphicFramePr>
        <p:xfrm>
          <a:off x="3391704" y="2718014"/>
          <a:ext cx="5123163" cy="3088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7" name="矩形 7"/>
          <p:cNvSpPr/>
          <p:nvPr/>
        </p:nvSpPr>
        <p:spPr>
          <a:xfrm>
            <a:off x="1856974" y="2020790"/>
            <a:ext cx="1259205" cy="41529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 typeface="Wingdings" panose="05000000000000000000" pitchFamily="2" charset="2"/>
              <a:buChar char="Ø"/>
            </a:pPr>
            <a:r>
              <a:rPr lang="en-US" altLang="zh-CN" sz="2110" dirty="0">
                <a:latin typeface="Arial" panose="020B0604020202020204" pitchFamily="34" charset="0"/>
                <a:ea typeface="HY울릉도L"/>
              </a:rPr>
              <a:t>5S</a:t>
            </a:r>
            <a:r>
              <a:rPr lang="zh-CN" altLang="en-US" sz="2110" dirty="0">
                <a:latin typeface="Arial" panose="020B0604020202020204" pitchFamily="34" charset="0"/>
                <a:ea typeface="HY울릉도L"/>
              </a:rPr>
              <a:t>口诀</a:t>
            </a:r>
            <a:endParaRPr lang="zh-CN" altLang="en-US" sz="2110" dirty="0">
              <a:latin typeface="Arial" panose="020B0604020202020204" pitchFamily="34" charset="0"/>
              <a:ea typeface="HY울릉도L"/>
            </a:endParaRPr>
          </a:p>
        </p:txBody>
      </p:sp>
      <p:sp>
        <p:nvSpPr>
          <p:cNvPr id="2" name="任意多边形 1"/>
          <p:cNvSpPr/>
          <p:nvPr>
            <p:custDataLst>
              <p:tags r:id="rId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02</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zh-CN" altLang="en-US" sz="5000" dirty="0">
                <a:solidFill>
                  <a:schemeClr val="accent1"/>
                </a:solidFill>
                <a:latin typeface="黑体" panose="02010609060101010101" charset="-122"/>
                <a:ea typeface="黑体" panose="02010609060101010101" charset="-122"/>
                <a:sym typeface="+mn-ea"/>
              </a:rPr>
              <a:t>看板管理</a:t>
            </a:r>
            <a:endParaRPr lang="zh-CN" altLang="en-US" sz="500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2"/>
          <p:cNvSpPr txBox="1"/>
          <p:nvPr/>
        </p:nvSpPr>
        <p:spPr>
          <a:xfrm>
            <a:off x="2635109" y="3613231"/>
            <a:ext cx="8036278" cy="2372995"/>
          </a:xfrm>
          <a:prstGeom prst="rect">
            <a:avLst/>
          </a:prstGeom>
          <a:solidFill>
            <a:schemeClr val="bg1">
              <a:lumMod val="95000"/>
            </a:schemeClr>
          </a:solidFill>
          <a:ln w="9525">
            <a:noFill/>
          </a:ln>
          <a:effectLst>
            <a:prstShdw prst="shdw17" dist="17961" dir="2699999">
              <a:srgbClr val="8C987F"/>
            </a:prstShdw>
          </a:effectLst>
        </p:spPr>
        <p:txBody>
          <a:bodyPr tIns="163256" bIns="163256">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50000"/>
              </a:spcBef>
              <a:buClrTx/>
              <a:buSzTx/>
              <a:buFontTx/>
              <a:buNone/>
            </a:pPr>
            <a:r>
              <a:rPr lang="zh-CN" altLang="en-US" sz="1900" b="1" dirty="0">
                <a:latin typeface="HY울릉도L"/>
                <a:ea typeface="宋体" panose="02010600030101010101" pitchFamily="2" charset="-122"/>
              </a:rPr>
              <a:t>2）看板是什么</a:t>
            </a:r>
            <a:r>
              <a:rPr lang="ko-KR" altLang="en-US" sz="1900" b="1" dirty="0">
                <a:latin typeface="HY울릉도L"/>
                <a:ea typeface="HY울릉도L"/>
              </a:rPr>
              <a:t> </a:t>
            </a:r>
            <a:r>
              <a:rPr lang="en-US" altLang="ko-KR" sz="1900" b="1" dirty="0">
                <a:latin typeface="HY울릉도L"/>
                <a:ea typeface="HY울릉도L"/>
              </a:rPr>
              <a:t>: </a:t>
            </a:r>
            <a:r>
              <a:rPr lang="zh-CN" altLang="en-US" sz="1900" b="1" dirty="0">
                <a:latin typeface="HY울릉도L"/>
                <a:ea typeface="宋体" panose="02010600030101010101" pitchFamily="2" charset="-122"/>
              </a:rPr>
              <a:t>以防止</a:t>
            </a:r>
            <a:r>
              <a:rPr lang="zh-CN" altLang="en-US" sz="1900" b="1" dirty="0">
                <a:solidFill>
                  <a:srgbClr val="FF0000"/>
                </a:solidFill>
                <a:latin typeface="HY울릉도L"/>
                <a:ea typeface="宋体" panose="02010600030101010101" pitchFamily="2" charset="-122"/>
              </a:rPr>
              <a:t>缺乏物品和过剩生产的浪费</a:t>
            </a:r>
            <a:r>
              <a:rPr lang="zh-CN" altLang="en-US" sz="1900" b="1" dirty="0">
                <a:solidFill>
                  <a:schemeClr val="tx2"/>
                </a:solidFill>
                <a:latin typeface="HY울릉도L"/>
                <a:ea typeface="宋体" panose="02010600030101010101" pitchFamily="2" charset="-122"/>
              </a:rPr>
              <a:t>为目的，在物品表			制定签收（运输）指示和生产指示的情报功能。                  </a:t>
            </a:r>
            <a:endParaRPr lang="zh-CN" altLang="en-US" sz="1900" b="1" dirty="0">
              <a:solidFill>
                <a:schemeClr val="tx2"/>
              </a:solidFill>
              <a:latin typeface="HY울릉도L"/>
              <a:ea typeface="宋体" panose="02010600030101010101" pitchFamily="2" charset="-122"/>
            </a:endParaRPr>
          </a:p>
          <a:p>
            <a:pPr marL="0" lvl="0" indent="0" eaLnBrk="1" latinLnBrk="1" hangingPunct="1">
              <a:lnSpc>
                <a:spcPct val="150000"/>
              </a:lnSpc>
              <a:spcBef>
                <a:spcPct val="50000"/>
              </a:spcBef>
              <a:buClrTx/>
              <a:buSzTx/>
              <a:buFontTx/>
              <a:buNone/>
            </a:pPr>
            <a:r>
              <a:rPr lang="zh-CN" altLang="en-US" sz="1900" b="1" dirty="0">
                <a:solidFill>
                  <a:schemeClr val="tx2"/>
                </a:solidFill>
                <a:latin typeface="HY울릉도L"/>
                <a:ea typeface="宋体" panose="02010600030101010101" pitchFamily="2" charset="-122"/>
              </a:rPr>
              <a:t>3）</a:t>
            </a:r>
            <a:r>
              <a:rPr lang="zh-CN" altLang="en-US" sz="1900" b="1" dirty="0">
                <a:solidFill>
                  <a:srgbClr val="FF0000"/>
                </a:solidFill>
                <a:latin typeface="HY울릉도L"/>
                <a:ea typeface="宋体" panose="02010600030101010101" pitchFamily="2" charset="-122"/>
              </a:rPr>
              <a:t>看板生产</a:t>
            </a:r>
            <a:r>
              <a:rPr lang="ko-KR" altLang="en-US" sz="1900" b="1" dirty="0">
                <a:solidFill>
                  <a:srgbClr val="FF0000"/>
                </a:solidFill>
                <a:latin typeface="HY울릉도L"/>
                <a:ea typeface="HY울릉도L"/>
              </a:rPr>
              <a:t> </a:t>
            </a:r>
            <a:r>
              <a:rPr lang="en-US" altLang="ko-KR" sz="1900" b="1" dirty="0">
                <a:solidFill>
                  <a:srgbClr val="FF0000"/>
                </a:solidFill>
                <a:latin typeface="HY울릉도L"/>
                <a:ea typeface="HY울릉도L"/>
              </a:rPr>
              <a:t>:</a:t>
            </a:r>
            <a:r>
              <a:rPr lang="en-US" altLang="ko-KR" sz="1900" b="1" dirty="0">
                <a:solidFill>
                  <a:schemeClr val="accent2"/>
                </a:solidFill>
                <a:latin typeface="HY울릉도L"/>
                <a:ea typeface="HY울릉도L"/>
              </a:rPr>
              <a:t> </a:t>
            </a:r>
            <a:r>
              <a:rPr lang="zh-CN" altLang="en-US" sz="1900" b="1" dirty="0">
                <a:latin typeface="HY울릉도L"/>
                <a:ea typeface="宋体" panose="02010600030101010101" pitchFamily="2" charset="-122"/>
              </a:rPr>
              <a:t>是指在需要的时期按需要的数量生产需要物品的产品生</a:t>
            </a:r>
            <a:endParaRPr lang="ko-KR" altLang="en-US" sz="1900" b="1" dirty="0">
              <a:latin typeface="HY울릉도L"/>
              <a:ea typeface="HY울릉도L"/>
            </a:endParaRPr>
          </a:p>
          <a:p>
            <a:pPr marL="0" lvl="0" indent="0" eaLnBrk="1" latinLnBrk="1" hangingPunct="1">
              <a:lnSpc>
                <a:spcPct val="150000"/>
              </a:lnSpc>
              <a:spcBef>
                <a:spcPct val="50000"/>
              </a:spcBef>
              <a:buClrTx/>
              <a:buSzTx/>
              <a:buFontTx/>
              <a:buNone/>
            </a:pPr>
            <a:r>
              <a:rPr lang="zh-CN" altLang="en-US" sz="1900" b="1" dirty="0">
                <a:latin typeface="HY울릉도L"/>
                <a:ea typeface="宋体" panose="02010600030101010101" pitchFamily="2" charset="-122"/>
              </a:rPr>
              <a:t>	      产方法的有机改善。</a:t>
            </a:r>
            <a:endParaRPr lang="ko-KR" altLang="en-US" sz="1900" b="1" dirty="0">
              <a:latin typeface="HY울릉도L"/>
              <a:ea typeface="宋体" panose="02010600030101010101" pitchFamily="2" charset="-122"/>
            </a:endParaRPr>
          </a:p>
        </p:txBody>
      </p:sp>
      <p:sp>
        <p:nvSpPr>
          <p:cNvPr id="45059" name="Text Box 3"/>
          <p:cNvSpPr txBox="1"/>
          <p:nvPr/>
        </p:nvSpPr>
        <p:spPr>
          <a:xfrm flipV="1">
            <a:off x="2635109" y="6087735"/>
            <a:ext cx="8036278" cy="996315"/>
          </a:xfrm>
          <a:prstGeom prst="rect">
            <a:avLst/>
          </a:prstGeom>
          <a:solidFill>
            <a:schemeClr val="bg1">
              <a:lumMod val="95000"/>
            </a:schemeClr>
          </a:solidFill>
          <a:ln w="9525">
            <a:noFill/>
          </a:ln>
          <a:effectLst>
            <a:prstShdw prst="shdw17" dist="17961" dir="2699999">
              <a:srgbClr val="99997A"/>
            </a:prstShdw>
          </a:effectLst>
        </p:spPr>
        <p:txBody>
          <a:bodyPr rot="10800000">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30000"/>
              </a:lnSpc>
              <a:spcBef>
                <a:spcPct val="50000"/>
              </a:spcBef>
              <a:buClrTx/>
              <a:buSzTx/>
              <a:buFontTx/>
              <a:buNone/>
            </a:pPr>
            <a:r>
              <a:rPr lang="zh-CN" altLang="en-US" sz="1900" b="1" dirty="0">
                <a:latin typeface="Gulim" panose="020B0600000101010101" pitchFamily="34" charset="-127"/>
                <a:ea typeface="宋体" panose="02010600030101010101" pitchFamily="2" charset="-122"/>
              </a:rPr>
              <a:t>4）也可以把看板使用为把</a:t>
            </a:r>
            <a:r>
              <a:rPr lang="zh-CN" altLang="en-US" sz="1900" b="1" dirty="0">
                <a:solidFill>
                  <a:srgbClr val="FF0000"/>
                </a:solidFill>
                <a:latin typeface="Gulim" panose="020B0600000101010101" pitchFamily="34" charset="-127"/>
                <a:ea typeface="宋体" panose="02010600030101010101" pitchFamily="2" charset="-122"/>
              </a:rPr>
              <a:t>工程上的问题可视化、掌握异常情报、解决问  </a:t>
            </a:r>
            <a:endParaRPr lang="zh-CN" altLang="en-US" sz="1900" b="1" dirty="0">
              <a:solidFill>
                <a:srgbClr val="FF0000"/>
              </a:solidFill>
              <a:latin typeface="Gulim" panose="020B0600000101010101" pitchFamily="34" charset="-127"/>
              <a:ea typeface="宋体" panose="02010600030101010101" pitchFamily="2" charset="-122"/>
            </a:endParaRPr>
          </a:p>
          <a:p>
            <a:pPr marL="0" lvl="0" indent="0" eaLnBrk="1" latinLnBrk="1" hangingPunct="1">
              <a:lnSpc>
                <a:spcPct val="130000"/>
              </a:lnSpc>
              <a:spcBef>
                <a:spcPct val="50000"/>
              </a:spcBef>
              <a:buClrTx/>
              <a:buSzTx/>
              <a:buFontTx/>
              <a:buNone/>
            </a:pPr>
            <a:r>
              <a:rPr lang="zh-CN" altLang="en-US" sz="1900" b="1" dirty="0">
                <a:solidFill>
                  <a:srgbClr val="FF0000"/>
                </a:solidFill>
                <a:latin typeface="Gulim" panose="020B0600000101010101" pitchFamily="34" charset="-127"/>
                <a:ea typeface="宋体" panose="02010600030101010101" pitchFamily="2" charset="-122"/>
              </a:rPr>
              <a:t>     题的工具。</a:t>
            </a:r>
            <a:endParaRPr lang="ko-KR" altLang="en-US" sz="1900" b="1" dirty="0">
              <a:solidFill>
                <a:srgbClr val="FF0000"/>
              </a:solidFill>
              <a:latin typeface="Gulim" panose="020B0600000101010101" pitchFamily="34" charset="-127"/>
              <a:ea typeface="宋体" panose="02010600030101010101" pitchFamily="2" charset="-122"/>
            </a:endParaRPr>
          </a:p>
        </p:txBody>
      </p:sp>
      <p:sp>
        <p:nvSpPr>
          <p:cNvPr id="388100" name="Text Box 4"/>
          <p:cNvSpPr txBox="1">
            <a:spLocks noChangeArrowheads="1"/>
          </p:cNvSpPr>
          <p:nvPr/>
        </p:nvSpPr>
        <p:spPr bwMode="auto">
          <a:xfrm>
            <a:off x="3254572" y="1043296"/>
            <a:ext cx="2035810" cy="415290"/>
          </a:xfrm>
          <a:prstGeom prst="rect">
            <a:avLst/>
          </a:prstGeom>
          <a:noFill/>
          <a:ln w="9525">
            <a:noFill/>
            <a:miter lim="800000"/>
          </a:ln>
          <a:effectLst/>
        </p:spPr>
        <p:txBody>
          <a:bodyPr wrap="none">
            <a:spAutoFit/>
          </a:bodyPr>
          <a:lstStyle/>
          <a:p>
            <a:pPr marR="0" defTabSz="914400" eaLnBrk="1" latinLnBrk="1" hangingPunct="1">
              <a:buClrTx/>
              <a:buSzTx/>
              <a:buFontTx/>
              <a:defRPr/>
            </a:pPr>
            <a:r>
              <a:rPr kumimoji="0" lang="en-US" altLang="zh-CN" sz="211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rPr>
              <a:t>1</a:t>
            </a:r>
            <a:r>
              <a:rPr kumimoji="0" lang="en-US" altLang="ko-KR" sz="211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rPr>
              <a:t>. </a:t>
            </a:r>
            <a:r>
              <a:rPr kumimoji="0" lang="zh-CN" altLang="en-US" sz="2110" b="1" kern="1200" cap="none" spc="0" normalizeH="0" baseline="0" noProof="0" dirty="0">
                <a:solidFill>
                  <a:srgbClr val="FF0000"/>
                </a:solidFill>
                <a:effectLst>
                  <a:outerShdw blurRad="38100" dist="38100" dir="2700000" algn="tl">
                    <a:srgbClr val="C0C0C0"/>
                  </a:outerShdw>
                </a:effectLst>
                <a:latin typeface="HY울릉도L"/>
                <a:ea typeface="宋体" panose="02010600030101010101" pitchFamily="2" charset="-122"/>
                <a:cs typeface="+mn-cs"/>
              </a:rPr>
              <a:t>看板是什么</a:t>
            </a:r>
            <a:r>
              <a:rPr kumimoji="0" lang="en-US" altLang="ko-KR" sz="211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rPr>
              <a:t>?</a:t>
            </a:r>
            <a:endParaRPr kumimoji="0" lang="en-US" altLang="ko-KR" sz="211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endParaRPr>
          </a:p>
        </p:txBody>
      </p:sp>
      <p:sp>
        <p:nvSpPr>
          <p:cNvPr id="45061" name="Text Box 6"/>
          <p:cNvSpPr txBox="1"/>
          <p:nvPr/>
        </p:nvSpPr>
        <p:spPr>
          <a:xfrm>
            <a:off x="2625064" y="1563981"/>
            <a:ext cx="8036278" cy="1960880"/>
          </a:xfrm>
          <a:prstGeom prst="rect">
            <a:avLst/>
          </a:prstGeom>
          <a:solidFill>
            <a:schemeClr val="bg1">
              <a:lumMod val="95000"/>
            </a:schemeClr>
          </a:solidFill>
          <a:ln w="9525">
            <a:noFill/>
          </a:ln>
          <a:effectLst>
            <a:prstShdw prst="shdw17" dist="17961" dir="2699999">
              <a:srgbClr val="99997A"/>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60000"/>
              </a:lnSpc>
              <a:spcBef>
                <a:spcPct val="0"/>
              </a:spcBef>
              <a:buClrTx/>
              <a:buSzTx/>
              <a:buFontTx/>
              <a:buNone/>
            </a:pPr>
            <a:r>
              <a:rPr lang="en-US" altLang="ko-KR" sz="1900" b="1" dirty="0">
                <a:solidFill>
                  <a:srgbClr val="000000"/>
                </a:solidFill>
                <a:latin typeface="HY울릉도L"/>
                <a:ea typeface="HY울릉도L"/>
              </a:rPr>
              <a:t>1</a:t>
            </a:r>
            <a:r>
              <a:rPr lang="zh-CN" altLang="en-US" sz="1900" b="1" dirty="0">
                <a:solidFill>
                  <a:srgbClr val="000000"/>
                </a:solidFill>
                <a:latin typeface="HY울릉도L"/>
                <a:ea typeface="宋体" panose="02010600030101010101" pitchFamily="2" charset="-122"/>
              </a:rPr>
              <a:t>）是维持准时生产（</a:t>
            </a:r>
            <a:r>
              <a:rPr lang="en-US" altLang="ko-KR" sz="1900" b="1" dirty="0">
                <a:solidFill>
                  <a:srgbClr val="000000"/>
                </a:solidFill>
                <a:latin typeface="HY울릉도L"/>
                <a:ea typeface="HY울릉도L"/>
              </a:rPr>
              <a:t>Just In Time</a:t>
            </a:r>
            <a:r>
              <a:rPr lang="en-US" altLang="zh-CN" sz="1900" b="1" dirty="0">
                <a:solidFill>
                  <a:srgbClr val="000000"/>
                </a:solidFill>
                <a:latin typeface="HY울릉도L"/>
                <a:ea typeface="宋体" panose="02010600030101010101" pitchFamily="2" charset="-122"/>
              </a:rPr>
              <a:t>）</a:t>
            </a:r>
            <a:r>
              <a:rPr lang="zh-CN" altLang="en-US" sz="1900" b="1" dirty="0">
                <a:solidFill>
                  <a:srgbClr val="000000"/>
                </a:solidFill>
                <a:latin typeface="HY울릉도L"/>
                <a:ea typeface="宋体" panose="02010600030101010101" pitchFamily="2" charset="-122"/>
              </a:rPr>
              <a:t>活动、用可视化管理表面化问题点从而连接到改善的工具之一。</a:t>
            </a:r>
            <a:endParaRPr lang="ko-KR" altLang="en-US" sz="1900" b="1" dirty="0">
              <a:solidFill>
                <a:srgbClr val="0000FF"/>
              </a:solidFill>
              <a:latin typeface="HY울릉도L"/>
              <a:ea typeface="HY울릉도L"/>
            </a:endParaRPr>
          </a:p>
          <a:p>
            <a:pPr marL="0" lvl="0" indent="0" eaLnBrk="1" latinLnBrk="1" hangingPunct="1">
              <a:lnSpc>
                <a:spcPct val="160000"/>
              </a:lnSpc>
              <a:spcBef>
                <a:spcPct val="0"/>
              </a:spcBef>
              <a:buClrTx/>
              <a:buSzTx/>
              <a:buFontTx/>
              <a:buNone/>
            </a:pPr>
            <a:r>
              <a:rPr lang="ko-KR" altLang="en-US" sz="1900" b="1" dirty="0">
                <a:solidFill>
                  <a:srgbClr val="0000FF"/>
                </a:solidFill>
                <a:latin typeface="HY울릉도L"/>
                <a:ea typeface="HY울릉도L"/>
              </a:rPr>
              <a:t>  </a:t>
            </a:r>
            <a:r>
              <a:rPr lang="zh-CN" altLang="en-US" sz="1900" b="1" dirty="0">
                <a:solidFill>
                  <a:srgbClr val="0000FF"/>
                </a:solidFill>
                <a:latin typeface="HY울릉도L"/>
                <a:ea typeface="宋体" panose="02010600030101010101" pitchFamily="2" charset="-122"/>
              </a:rPr>
              <a:t>在需要的时候供给、签收需要的物品和需要的量，以最小需要量的返工和库存对应于后工程。</a:t>
            </a:r>
            <a:endParaRPr lang="ko-KR" altLang="en-US" sz="1900" b="1" dirty="0">
              <a:solidFill>
                <a:srgbClr val="0000FF"/>
              </a:solidFill>
              <a:latin typeface="HY울릉도L"/>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3218" name="Text Box 2"/>
          <p:cNvSpPr txBox="1">
            <a:spLocks noChangeArrowheads="1"/>
          </p:cNvSpPr>
          <p:nvPr/>
        </p:nvSpPr>
        <p:spPr bwMode="auto">
          <a:xfrm>
            <a:off x="2940528" y="941642"/>
            <a:ext cx="1687618" cy="480060"/>
          </a:xfrm>
          <a:prstGeom prst="rect">
            <a:avLst/>
          </a:prstGeom>
          <a:noFill/>
          <a:ln w="9525">
            <a:noFill/>
            <a:miter lim="800000"/>
          </a:ln>
          <a:effectLst>
            <a:prstShdw prst="shdw13" dist="53882" dir="13500000">
              <a:schemeClr val="bg2"/>
            </a:prstShdw>
          </a:effectLst>
        </p:spPr>
        <p:txBody>
          <a:bodyPr>
            <a:spAutoFit/>
          </a:bodyPr>
          <a:lstStyle/>
          <a:p>
            <a:pPr marR="0" algn="ctr" defTabSz="914400" eaLnBrk="1" latinLnBrk="1" hangingPunct="1">
              <a:buClrTx/>
              <a:buSzTx/>
              <a:buFontTx/>
              <a:defRPr/>
            </a:pPr>
            <a:r>
              <a:rPr kumimoji="0" lang="ko-KR" altLang="en-US" sz="253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rPr>
              <a:t>▣ </a:t>
            </a:r>
            <a:r>
              <a:rPr kumimoji="0" lang="zh-CN" altLang="en-US" sz="2530" b="1" kern="1200" cap="none" spc="0" normalizeH="0" baseline="0" noProof="0" dirty="0">
                <a:solidFill>
                  <a:srgbClr val="FF0000"/>
                </a:solidFill>
                <a:effectLst>
                  <a:outerShdw blurRad="38100" dist="38100" dir="2700000" algn="tl">
                    <a:srgbClr val="C0C0C0"/>
                  </a:outerShdw>
                </a:effectLst>
                <a:latin typeface="HY울릉도L"/>
                <a:ea typeface="宋体" panose="02010600030101010101" pitchFamily="2" charset="-122"/>
                <a:cs typeface="+mn-cs"/>
              </a:rPr>
              <a:t>看板</a:t>
            </a:r>
            <a:endParaRPr kumimoji="0" lang="ko-KR" altLang="en-US" sz="2530" b="1" kern="1200" cap="none" spc="0" normalizeH="0" baseline="0" noProof="0" dirty="0">
              <a:solidFill>
                <a:srgbClr val="FF0000"/>
              </a:solidFill>
              <a:effectLst>
                <a:outerShdw blurRad="38100" dist="38100" dir="2700000" algn="tl">
                  <a:srgbClr val="C0C0C0"/>
                </a:outerShdw>
              </a:effectLst>
              <a:latin typeface="HY울릉도L"/>
              <a:ea typeface="宋体" panose="02010600030101010101" pitchFamily="2" charset="-122"/>
              <a:cs typeface="+mn-cs"/>
            </a:endParaRPr>
          </a:p>
        </p:txBody>
      </p:sp>
      <p:sp>
        <p:nvSpPr>
          <p:cNvPr id="47107" name="Text Box 3"/>
          <p:cNvSpPr txBox="1"/>
          <p:nvPr/>
        </p:nvSpPr>
        <p:spPr>
          <a:xfrm>
            <a:off x="2580569" y="1712986"/>
            <a:ext cx="7919082" cy="1581785"/>
          </a:xfrm>
          <a:prstGeom prst="rect">
            <a:avLst/>
          </a:prstGeom>
          <a:solidFill>
            <a:schemeClr val="bg1">
              <a:lumMod val="95000"/>
            </a:schemeClr>
          </a:solidFill>
          <a:ln w="6350">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70000"/>
              </a:lnSpc>
              <a:spcBef>
                <a:spcPct val="0"/>
              </a:spcBef>
              <a:buClrTx/>
              <a:buSzTx/>
              <a:buFontTx/>
              <a:buNone/>
            </a:pPr>
            <a:r>
              <a:rPr lang="zh-CN" altLang="en-US" sz="1900" b="1" dirty="0">
                <a:latin typeface="HY부활L"/>
                <a:ea typeface="宋体" panose="02010600030101010101" pitchFamily="2" charset="-122"/>
              </a:rPr>
              <a:t>是适时生产系统的后工程签收手段。</a:t>
            </a:r>
            <a:endParaRPr lang="ko-KR" altLang="en-US" sz="1900" b="1" dirty="0">
              <a:latin typeface="HY부활L"/>
              <a:ea typeface="HY부활L"/>
            </a:endParaRPr>
          </a:p>
          <a:p>
            <a:pPr marL="0" lvl="0" indent="0" eaLnBrk="1" latinLnBrk="1" hangingPunct="1">
              <a:lnSpc>
                <a:spcPct val="170000"/>
              </a:lnSpc>
              <a:spcBef>
                <a:spcPct val="0"/>
              </a:spcBef>
              <a:buClrTx/>
              <a:buSzTx/>
              <a:buFontTx/>
              <a:buNone/>
            </a:pPr>
            <a:r>
              <a:rPr lang="ko-KR" altLang="en-US" sz="1900" b="1" dirty="0">
                <a:latin typeface="HY부활L"/>
                <a:ea typeface="HY부활L"/>
              </a:rPr>
              <a:t> </a:t>
            </a:r>
            <a:r>
              <a:rPr lang="en-US" altLang="ko-KR" sz="1685" b="1" dirty="0">
                <a:latin typeface="HY부활L"/>
                <a:ea typeface="HY부활L"/>
              </a:rPr>
              <a:t>(</a:t>
            </a:r>
            <a:r>
              <a:rPr lang="zh-CN" altLang="en-US" sz="1685" b="1" dirty="0">
                <a:latin typeface="HY부활L"/>
                <a:ea typeface="宋体" panose="02010600030101010101" pitchFamily="2" charset="-122"/>
              </a:rPr>
              <a:t>防止过剩生产，提供签收情报、生产在线指示情报</a:t>
            </a:r>
            <a:r>
              <a:rPr lang="en-US" altLang="ko-KR" sz="1685" b="1" dirty="0">
                <a:latin typeface="HY부활L"/>
                <a:ea typeface="HY부활L"/>
              </a:rPr>
              <a:t>)</a:t>
            </a:r>
            <a:r>
              <a:rPr lang="en-US" altLang="ko-KR" sz="1900" b="1" dirty="0">
                <a:latin typeface="HY부활L"/>
                <a:ea typeface="HY부활L"/>
              </a:rPr>
              <a:t>   </a:t>
            </a:r>
            <a:endParaRPr lang="en-US" altLang="ko-KR" sz="1900" b="1" dirty="0">
              <a:latin typeface="HY부활L"/>
              <a:ea typeface="HY부활L"/>
            </a:endParaRPr>
          </a:p>
          <a:p>
            <a:pPr marL="0" lvl="0" indent="0" eaLnBrk="1" latinLnBrk="1" hangingPunct="1">
              <a:lnSpc>
                <a:spcPct val="170000"/>
              </a:lnSpc>
              <a:spcBef>
                <a:spcPct val="0"/>
              </a:spcBef>
              <a:buClrTx/>
              <a:buSzTx/>
              <a:buFontTx/>
              <a:buNone/>
            </a:pPr>
            <a:r>
              <a:rPr lang="en-US" altLang="ko-KR" sz="1900" b="1" dirty="0">
                <a:latin typeface="HY부활L"/>
                <a:ea typeface="HY부활L"/>
              </a:rPr>
              <a:t>  </a:t>
            </a:r>
            <a:r>
              <a:rPr lang="en-US" altLang="ko-KR" sz="1685" b="1" dirty="0">
                <a:solidFill>
                  <a:srgbClr val="000099"/>
                </a:solidFill>
                <a:latin typeface="HY부활L"/>
                <a:ea typeface="HY부활L"/>
              </a:rPr>
              <a:t>→ </a:t>
            </a:r>
            <a:r>
              <a:rPr lang="zh-CN" altLang="en-US" sz="1685" b="1" dirty="0">
                <a:solidFill>
                  <a:srgbClr val="000099"/>
                </a:solidFill>
                <a:latin typeface="HY부활L"/>
                <a:ea typeface="宋体" panose="02010600030101010101" pitchFamily="2" charset="-122"/>
              </a:rPr>
              <a:t>确立好平准化生产和标准作业后引入才能成功。</a:t>
            </a:r>
            <a:r>
              <a:rPr lang="ko-KR" altLang="en-US" sz="1685" b="1" dirty="0">
                <a:solidFill>
                  <a:srgbClr val="000099"/>
                </a:solidFill>
                <a:latin typeface="HY부활L"/>
                <a:ea typeface="HY부활L"/>
              </a:rPr>
              <a:t> </a:t>
            </a:r>
            <a:endParaRPr lang="ko-KR" altLang="en-US" sz="1685" b="1" dirty="0">
              <a:solidFill>
                <a:srgbClr val="000099"/>
              </a:solidFill>
              <a:latin typeface="HY부활L"/>
              <a:ea typeface="HY부활L"/>
            </a:endParaRPr>
          </a:p>
        </p:txBody>
      </p:sp>
      <p:sp>
        <p:nvSpPr>
          <p:cNvPr id="47108" name="Text Box 4"/>
          <p:cNvSpPr txBox="1"/>
          <p:nvPr/>
        </p:nvSpPr>
        <p:spPr>
          <a:xfrm>
            <a:off x="2580569" y="4031788"/>
            <a:ext cx="5464669" cy="2819400"/>
          </a:xfrm>
          <a:prstGeom prst="rect">
            <a:avLst/>
          </a:prstGeom>
          <a:solidFill>
            <a:schemeClr val="bg1">
              <a:lumMod val="95000"/>
            </a:schemeClr>
          </a:solidFill>
          <a:ln w="9525">
            <a:noFill/>
          </a:ln>
          <a:effectLst>
            <a:prstShdw prst="shdw17" dist="17961" dir="2699999">
              <a:srgbClr val="858F98"/>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210000"/>
              </a:lnSpc>
              <a:spcBef>
                <a:spcPct val="0"/>
              </a:spcBef>
              <a:buClrTx/>
              <a:buSzTx/>
              <a:buFontTx/>
              <a:buNone/>
            </a:pPr>
            <a:r>
              <a:rPr lang="ko-KR" altLang="en-US" sz="1685" b="1" dirty="0">
                <a:solidFill>
                  <a:schemeClr val="tx2"/>
                </a:solidFill>
                <a:latin typeface="HY부활L"/>
                <a:ea typeface="HY부활L"/>
              </a:rPr>
              <a:t>① </a:t>
            </a:r>
            <a:r>
              <a:rPr lang="zh-CN" altLang="en-US" sz="1685" b="1" dirty="0">
                <a:solidFill>
                  <a:schemeClr val="tx2"/>
                </a:solidFill>
                <a:latin typeface="HY부활L"/>
                <a:ea typeface="宋体" panose="02010600030101010101" pitchFamily="2" charset="-122"/>
              </a:rPr>
              <a:t>作为物品表的功能</a:t>
            </a:r>
            <a:endParaRPr lang="ko-KR" altLang="en-US" sz="1685" b="1" dirty="0">
              <a:solidFill>
                <a:schemeClr val="tx2"/>
              </a:solidFill>
              <a:latin typeface="HY부활L"/>
              <a:ea typeface="HY부활L"/>
            </a:endParaRPr>
          </a:p>
          <a:p>
            <a:pPr marL="0" lvl="0" indent="0" eaLnBrk="1" latinLnBrk="1" hangingPunct="1">
              <a:lnSpc>
                <a:spcPct val="210000"/>
              </a:lnSpc>
              <a:spcBef>
                <a:spcPct val="0"/>
              </a:spcBef>
              <a:buClrTx/>
              <a:buSzTx/>
              <a:buFontTx/>
              <a:buNone/>
            </a:pPr>
            <a:r>
              <a:rPr lang="ko-KR" altLang="en-US" sz="1685" b="1" dirty="0">
                <a:solidFill>
                  <a:schemeClr val="tx2"/>
                </a:solidFill>
                <a:latin typeface="HY부활L"/>
                <a:ea typeface="HY부활L"/>
              </a:rPr>
              <a:t>② </a:t>
            </a:r>
            <a:r>
              <a:rPr lang="zh-CN" altLang="en-US" sz="1685" b="1" dirty="0">
                <a:solidFill>
                  <a:schemeClr val="tx2"/>
                </a:solidFill>
                <a:latin typeface="HY부활L"/>
                <a:ea typeface="宋体" panose="02010600030101010101" pitchFamily="2" charset="-122"/>
              </a:rPr>
              <a:t>作为运输指示书的功能</a:t>
            </a:r>
            <a:endParaRPr lang="ko-KR" altLang="en-US" sz="1685" b="1" dirty="0">
              <a:solidFill>
                <a:schemeClr val="tx2"/>
              </a:solidFill>
              <a:latin typeface="HY부활L"/>
              <a:ea typeface="HY부활L"/>
            </a:endParaRPr>
          </a:p>
          <a:p>
            <a:pPr marL="0" lvl="0" indent="0" eaLnBrk="1" latinLnBrk="1" hangingPunct="1">
              <a:lnSpc>
                <a:spcPct val="210000"/>
              </a:lnSpc>
              <a:spcBef>
                <a:spcPct val="0"/>
              </a:spcBef>
              <a:buClrTx/>
              <a:buSzTx/>
              <a:buFontTx/>
              <a:buNone/>
            </a:pPr>
            <a:r>
              <a:rPr lang="ko-KR" altLang="en-US" sz="1685" b="1" dirty="0">
                <a:solidFill>
                  <a:schemeClr val="tx2"/>
                </a:solidFill>
                <a:latin typeface="HY부활L"/>
                <a:ea typeface="HY부활L"/>
              </a:rPr>
              <a:t>    </a:t>
            </a:r>
            <a:r>
              <a:rPr lang="en-US" altLang="ko-KR" sz="1685" b="1" dirty="0">
                <a:solidFill>
                  <a:schemeClr val="tx2"/>
                </a:solidFill>
                <a:latin typeface="HY부활L"/>
                <a:ea typeface="HY부활L"/>
              </a:rPr>
              <a:t>(</a:t>
            </a:r>
            <a:r>
              <a:rPr lang="zh-CN" altLang="en-US" sz="1685" b="1" dirty="0">
                <a:solidFill>
                  <a:schemeClr val="tx2"/>
                </a:solidFill>
                <a:latin typeface="HY부활L"/>
                <a:ea typeface="宋体" panose="02010600030101010101" pitchFamily="2" charset="-122"/>
              </a:rPr>
              <a:t>把什么物品、到什么时候为止、运输到哪里</a:t>
            </a:r>
            <a:r>
              <a:rPr lang="en-US" altLang="ko-KR" sz="1685" b="1" dirty="0">
                <a:solidFill>
                  <a:schemeClr val="tx2"/>
                </a:solidFill>
                <a:latin typeface="HY부활L"/>
                <a:ea typeface="HY부활L"/>
              </a:rPr>
              <a:t>?)</a:t>
            </a:r>
            <a:endParaRPr lang="en-US" altLang="ko-KR" sz="1685" b="1" dirty="0">
              <a:solidFill>
                <a:schemeClr val="tx2"/>
              </a:solidFill>
              <a:latin typeface="HY부활L"/>
              <a:ea typeface="HY부활L"/>
            </a:endParaRPr>
          </a:p>
          <a:p>
            <a:pPr marL="0" lvl="0" indent="0" eaLnBrk="1" latinLnBrk="1" hangingPunct="1">
              <a:lnSpc>
                <a:spcPct val="210000"/>
              </a:lnSpc>
              <a:spcBef>
                <a:spcPct val="0"/>
              </a:spcBef>
              <a:buClrTx/>
              <a:buSzTx/>
              <a:buFontTx/>
              <a:buNone/>
            </a:pPr>
            <a:r>
              <a:rPr lang="en-US" altLang="ko-KR" sz="1685" b="1" dirty="0">
                <a:solidFill>
                  <a:schemeClr val="tx2"/>
                </a:solidFill>
                <a:latin typeface="HY부활L"/>
                <a:ea typeface="HY부활L"/>
              </a:rPr>
              <a:t>③ </a:t>
            </a:r>
            <a:r>
              <a:rPr lang="zh-CN" altLang="en-US" sz="1685" b="1" dirty="0">
                <a:solidFill>
                  <a:schemeClr val="tx2"/>
                </a:solidFill>
                <a:latin typeface="HY부활L"/>
                <a:ea typeface="宋体" panose="02010600030101010101" pitchFamily="2" charset="-122"/>
              </a:rPr>
              <a:t>作为生产指示书的功能</a:t>
            </a:r>
            <a:endParaRPr lang="ko-KR" altLang="en-US" sz="1685" b="1" dirty="0">
              <a:solidFill>
                <a:schemeClr val="tx2"/>
              </a:solidFill>
              <a:latin typeface="HY부활L"/>
              <a:ea typeface="HY부활L"/>
            </a:endParaRPr>
          </a:p>
          <a:p>
            <a:pPr marL="0" lvl="0" indent="0" eaLnBrk="1" latinLnBrk="1" hangingPunct="1">
              <a:lnSpc>
                <a:spcPct val="210000"/>
              </a:lnSpc>
              <a:spcBef>
                <a:spcPct val="0"/>
              </a:spcBef>
              <a:buClrTx/>
              <a:buSzTx/>
              <a:buFontTx/>
              <a:buNone/>
            </a:pPr>
            <a:r>
              <a:rPr lang="ko-KR" altLang="en-US" sz="1685" b="1" dirty="0">
                <a:solidFill>
                  <a:schemeClr val="tx2"/>
                </a:solidFill>
                <a:latin typeface="HY부활L"/>
                <a:ea typeface="HY부활L"/>
              </a:rPr>
              <a:t>    </a:t>
            </a:r>
            <a:r>
              <a:rPr lang="en-US" altLang="ko-KR" sz="1685" b="1" dirty="0">
                <a:solidFill>
                  <a:schemeClr val="tx2"/>
                </a:solidFill>
                <a:latin typeface="HY부활L"/>
                <a:ea typeface="HY부활L"/>
              </a:rPr>
              <a:t>(</a:t>
            </a:r>
            <a:r>
              <a:rPr lang="zh-CN" altLang="en-US" sz="1685" b="1" dirty="0">
                <a:solidFill>
                  <a:schemeClr val="tx2"/>
                </a:solidFill>
                <a:latin typeface="HY부활L"/>
                <a:ea typeface="宋体" panose="02010600030101010101" pitchFamily="2" charset="-122"/>
              </a:rPr>
              <a:t>现在要生产什么品种、要生产几个</a:t>
            </a:r>
            <a:r>
              <a:rPr lang="en-US" altLang="ko-KR" sz="1685" b="1" dirty="0">
                <a:solidFill>
                  <a:schemeClr val="tx2"/>
                </a:solidFill>
                <a:latin typeface="HY부활L"/>
                <a:ea typeface="HY부활L"/>
              </a:rPr>
              <a:t>?)</a:t>
            </a:r>
            <a:endParaRPr lang="en-US" altLang="ko-KR" sz="1685" b="1" dirty="0">
              <a:solidFill>
                <a:schemeClr val="tx2"/>
              </a:solidFill>
              <a:latin typeface="HY부활L"/>
              <a:ea typeface="HY부활L"/>
            </a:endParaRPr>
          </a:p>
        </p:txBody>
      </p:sp>
      <p:sp>
        <p:nvSpPr>
          <p:cNvPr id="393221" name="Rectangle 5"/>
          <p:cNvSpPr>
            <a:spLocks noChangeArrowheads="1"/>
          </p:cNvSpPr>
          <p:nvPr/>
        </p:nvSpPr>
        <p:spPr bwMode="auto">
          <a:xfrm>
            <a:off x="2098393" y="3484316"/>
            <a:ext cx="2209976" cy="415290"/>
          </a:xfrm>
          <a:prstGeom prst="rect">
            <a:avLst/>
          </a:prstGeom>
          <a:noFill/>
          <a:ln w="9525">
            <a:noFill/>
            <a:miter lim="800000"/>
          </a:ln>
          <a:effectLst/>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110" b="1" i="0" u="none" strike="noStrike" kern="1200" cap="none" spc="0" normalizeH="0" baseline="0" noProof="0">
                <a:ln>
                  <a:noFill/>
                </a:ln>
                <a:solidFill>
                  <a:schemeClr val="tx2"/>
                </a:solidFill>
                <a:effectLst>
                  <a:outerShdw blurRad="38100" dist="38100" dir="2700000" algn="tl">
                    <a:srgbClr val="C0C0C0"/>
                  </a:outerShdw>
                </a:effectLst>
                <a:uLnTx/>
                <a:uFillTx/>
                <a:latin typeface="HY부활L" pitchFamily="18" charset="-127"/>
                <a:ea typeface="HY부활L" pitchFamily="18" charset="-127"/>
                <a:cs typeface="+mn-cs"/>
              </a:rPr>
              <a:t>◈ </a:t>
            </a:r>
            <a:r>
              <a:rPr kumimoji="0" lang="zh-CN" altLang="en-US" sz="2110" b="1" i="0" u="none" strike="noStrike" kern="1200" cap="none" spc="0" normalizeH="0" baseline="0" noProof="0">
                <a:ln>
                  <a:noFill/>
                </a:ln>
                <a:solidFill>
                  <a:schemeClr val="tx2"/>
                </a:solidFill>
                <a:effectLst>
                  <a:outerShdw blurRad="38100" dist="38100" dir="2700000" algn="tl">
                    <a:srgbClr val="C0C0C0"/>
                  </a:outerShdw>
                </a:effectLst>
                <a:uLnTx/>
                <a:uFillTx/>
                <a:latin typeface="HY부활L" pitchFamily="18" charset="-127"/>
                <a:ea typeface="宋体" panose="02010600030101010101" pitchFamily="2" charset="-122"/>
                <a:cs typeface="+mn-cs"/>
              </a:rPr>
              <a:t>看板的功能</a:t>
            </a:r>
            <a:endParaRPr kumimoji="0" lang="ko-KR" altLang="en-US" sz="2110" b="1" i="0" u="none" strike="noStrike" kern="1200" cap="none" spc="0" normalizeH="0" baseline="0" noProof="0">
              <a:ln>
                <a:noFill/>
              </a:ln>
              <a:solidFill>
                <a:schemeClr val="tx2"/>
              </a:solidFill>
              <a:effectLst>
                <a:outerShdw blurRad="38100" dist="38100" dir="2700000" algn="tl">
                  <a:srgbClr val="C0C0C0"/>
                </a:outerShdw>
              </a:effectLst>
              <a:uLnTx/>
              <a:uFillTx/>
              <a:latin typeface="HY부활L" pitchFamily="18" charset="-127"/>
              <a:ea typeface="HY부활L" pitchFamily="18" charset="-127"/>
              <a:cs typeface="+mn-cs"/>
            </a:endParaRPr>
          </a:p>
        </p:txBody>
      </p:sp>
      <p:pic>
        <p:nvPicPr>
          <p:cNvPr id="47110" name="Picture 6" descr="j0239861"/>
          <p:cNvPicPr>
            <a:picLocks noChangeAspect="1"/>
          </p:cNvPicPr>
          <p:nvPr/>
        </p:nvPicPr>
        <p:blipFill>
          <a:blip r:embed="rId1"/>
          <a:stretch>
            <a:fillRect/>
          </a:stretch>
        </p:blipFill>
        <p:spPr>
          <a:xfrm>
            <a:off x="8286327" y="4890664"/>
            <a:ext cx="2303733" cy="1727800"/>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2" descr="돋보기메모"/>
          <p:cNvPicPr>
            <a:picLocks noChangeAspect="1"/>
          </p:cNvPicPr>
          <p:nvPr/>
        </p:nvPicPr>
        <p:blipFill>
          <a:blip r:embed="rId1"/>
          <a:stretch>
            <a:fillRect/>
          </a:stretch>
        </p:blipFill>
        <p:spPr>
          <a:xfrm>
            <a:off x="8205964" y="1625199"/>
            <a:ext cx="2491246" cy="1994001"/>
          </a:xfrm>
          <a:prstGeom prst="rect">
            <a:avLst/>
          </a:prstGeom>
          <a:noFill/>
          <a:ln w="9525">
            <a:noFill/>
          </a:ln>
        </p:spPr>
      </p:pic>
      <p:sp>
        <p:nvSpPr>
          <p:cNvPr id="49155" name="Text Box 3"/>
          <p:cNvSpPr txBox="1"/>
          <p:nvPr/>
        </p:nvSpPr>
        <p:spPr>
          <a:xfrm>
            <a:off x="2580569" y="1487219"/>
            <a:ext cx="5705757" cy="2431415"/>
          </a:xfrm>
          <a:prstGeom prst="rect">
            <a:avLst/>
          </a:prstGeom>
          <a:solidFill>
            <a:schemeClr val="bg1">
              <a:lumMod val="95000"/>
            </a:schemeClr>
          </a:solid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lnSpc>
                <a:spcPct val="180000"/>
              </a:lnSpc>
              <a:spcBef>
                <a:spcPct val="0"/>
              </a:spcBef>
              <a:buClrTx/>
              <a:buSzTx/>
              <a:buFontTx/>
              <a:buNone/>
            </a:pPr>
            <a:r>
              <a:rPr lang="ko-KR" altLang="en-US" sz="1685" b="1" dirty="0">
                <a:solidFill>
                  <a:schemeClr val="tx2"/>
                </a:solidFill>
                <a:latin typeface="HY부활L"/>
                <a:ea typeface="HY부활L"/>
              </a:rPr>
              <a:t>①  </a:t>
            </a:r>
            <a:r>
              <a:rPr lang="zh-CN" altLang="en-US" sz="1685" b="1" dirty="0">
                <a:solidFill>
                  <a:schemeClr val="tx2"/>
                </a:solidFill>
                <a:latin typeface="HY부활L"/>
                <a:ea typeface="宋体" panose="02010600030101010101" pitchFamily="2" charset="-122"/>
              </a:rPr>
              <a:t>防止过剩生产的浪费调节好时间节奏</a:t>
            </a:r>
            <a:r>
              <a:rPr lang="en-US" altLang="zh-CN" sz="1685" b="1" dirty="0">
                <a:solidFill>
                  <a:schemeClr val="tx2"/>
                </a:solidFill>
                <a:latin typeface="HY부활L"/>
                <a:ea typeface="宋体" panose="02010600030101010101" pitchFamily="2" charset="-122"/>
              </a:rPr>
              <a:t>。</a:t>
            </a:r>
            <a:endParaRPr lang="ko-KR" altLang="en-US" sz="1685" b="1" dirty="0">
              <a:solidFill>
                <a:schemeClr val="tx2"/>
              </a:solidFill>
              <a:latin typeface="HY부활L"/>
              <a:ea typeface="宋体" panose="02010600030101010101" pitchFamily="2" charset="-122"/>
            </a:endParaRPr>
          </a:p>
          <a:p>
            <a:pPr marL="457200" lvl="0" indent="-457200" eaLnBrk="1" latinLnBrk="1" hangingPunct="1">
              <a:lnSpc>
                <a:spcPct val="180000"/>
              </a:lnSpc>
              <a:spcBef>
                <a:spcPct val="0"/>
              </a:spcBef>
              <a:buClrTx/>
              <a:buSzTx/>
              <a:buFontTx/>
              <a:buNone/>
            </a:pPr>
            <a:r>
              <a:rPr lang="ko-KR" altLang="en-US" sz="1685" b="1" dirty="0">
                <a:solidFill>
                  <a:schemeClr val="tx2"/>
                </a:solidFill>
                <a:latin typeface="HY부활L"/>
                <a:ea typeface="HY부활L"/>
              </a:rPr>
              <a:t>②  </a:t>
            </a:r>
            <a:r>
              <a:rPr lang="zh-CN" altLang="en-US" sz="1685" b="1" dirty="0">
                <a:solidFill>
                  <a:schemeClr val="tx2"/>
                </a:solidFill>
                <a:latin typeface="HY부활L"/>
                <a:ea typeface="宋体" panose="02010600030101010101" pitchFamily="2" charset="-122"/>
              </a:rPr>
              <a:t>传达签收情报、生产指示情报。</a:t>
            </a:r>
            <a:endParaRPr lang="ko-KR" altLang="en-US" sz="1685" b="1" dirty="0">
              <a:solidFill>
                <a:schemeClr val="tx2"/>
              </a:solidFill>
              <a:latin typeface="HY부활L"/>
              <a:ea typeface="HY부활L"/>
            </a:endParaRPr>
          </a:p>
          <a:p>
            <a:pPr marL="457200" lvl="0" indent="-457200" eaLnBrk="1" latinLnBrk="1" hangingPunct="1">
              <a:lnSpc>
                <a:spcPct val="180000"/>
              </a:lnSpc>
              <a:spcBef>
                <a:spcPct val="0"/>
              </a:spcBef>
              <a:buClrTx/>
              <a:buSzTx/>
              <a:buFontTx/>
              <a:buNone/>
            </a:pPr>
            <a:r>
              <a:rPr lang="ko-KR" altLang="en-US" sz="1685" b="1" dirty="0">
                <a:solidFill>
                  <a:schemeClr val="tx2"/>
                </a:solidFill>
                <a:latin typeface="HY부활L"/>
                <a:ea typeface="HY부활L"/>
              </a:rPr>
              <a:t>③  </a:t>
            </a:r>
            <a:r>
              <a:rPr lang="zh-CN" altLang="en-US" sz="1685" b="1" dirty="0">
                <a:solidFill>
                  <a:schemeClr val="tx2"/>
                </a:solidFill>
                <a:latin typeface="HY부활L"/>
                <a:ea typeface="宋体" panose="02010600030101010101" pitchFamily="2" charset="-122"/>
              </a:rPr>
              <a:t>可视化管理的工具</a:t>
            </a:r>
            <a:endParaRPr lang="ko-KR" altLang="en-US" sz="1685" b="1" dirty="0">
              <a:solidFill>
                <a:schemeClr val="tx2"/>
              </a:solidFill>
              <a:latin typeface="HY부활L"/>
              <a:ea typeface="HY부활L"/>
            </a:endParaRPr>
          </a:p>
          <a:p>
            <a:pPr marL="457200" lvl="0" indent="-457200" eaLnBrk="1" latinLnBrk="1" hangingPunct="1">
              <a:lnSpc>
                <a:spcPct val="180000"/>
              </a:lnSpc>
              <a:spcBef>
                <a:spcPct val="0"/>
              </a:spcBef>
              <a:buClrTx/>
              <a:buSzTx/>
              <a:buFontTx/>
              <a:buNone/>
            </a:pPr>
            <a:r>
              <a:rPr lang="ko-KR" altLang="en-US" sz="1685" b="1" dirty="0">
                <a:solidFill>
                  <a:schemeClr val="tx2"/>
                </a:solidFill>
                <a:latin typeface="HY부활L"/>
                <a:ea typeface="HY부활L"/>
              </a:rPr>
              <a:t>④  </a:t>
            </a:r>
            <a:r>
              <a:rPr lang="zh-CN" altLang="en-US" sz="1685" b="1" dirty="0">
                <a:solidFill>
                  <a:schemeClr val="tx2"/>
                </a:solidFill>
                <a:latin typeface="HY부활L"/>
                <a:ea typeface="宋体" panose="02010600030101010101" pitchFamily="2" charset="-122"/>
              </a:rPr>
              <a:t>作为体质强化的工具使用</a:t>
            </a:r>
            <a:r>
              <a:rPr lang="en-US" altLang="ko-KR" sz="1685" b="1" dirty="0">
                <a:solidFill>
                  <a:schemeClr val="tx2"/>
                </a:solidFill>
                <a:latin typeface="HY부활L"/>
                <a:ea typeface="HY부활L"/>
              </a:rPr>
              <a:t>(</a:t>
            </a:r>
            <a:r>
              <a:rPr lang="zh-CN" altLang="en-US" sz="1685" b="1" dirty="0">
                <a:solidFill>
                  <a:schemeClr val="tx2"/>
                </a:solidFill>
                <a:latin typeface="HY부활L"/>
                <a:ea typeface="宋体" panose="02010600030101010101" pitchFamily="2" charset="-122"/>
              </a:rPr>
              <a:t>制造改善</a:t>
            </a:r>
            <a:r>
              <a:rPr lang="ko-KR" altLang="en-US" sz="1685" b="1" dirty="0">
                <a:solidFill>
                  <a:schemeClr val="tx2"/>
                </a:solidFill>
                <a:latin typeface="HY부활L"/>
                <a:ea typeface="HY부활L"/>
              </a:rPr>
              <a:t> </a:t>
            </a:r>
            <a:r>
              <a:rPr lang="en-US" altLang="ko-KR" sz="1685" b="1" dirty="0">
                <a:solidFill>
                  <a:schemeClr val="tx2"/>
                </a:solidFill>
                <a:latin typeface="HY부활L"/>
                <a:ea typeface="HY부활L"/>
              </a:rPr>
              <a:t>Needs)</a:t>
            </a:r>
            <a:endParaRPr lang="en-US" altLang="ko-KR" sz="1685" b="1" dirty="0">
              <a:solidFill>
                <a:schemeClr val="tx2"/>
              </a:solidFill>
              <a:latin typeface="HY부활L"/>
              <a:ea typeface="HY부활L"/>
            </a:endParaRPr>
          </a:p>
          <a:p>
            <a:pPr marL="457200" lvl="0" indent="-457200" eaLnBrk="1" latinLnBrk="1" hangingPunct="1">
              <a:lnSpc>
                <a:spcPct val="180000"/>
              </a:lnSpc>
              <a:spcBef>
                <a:spcPct val="0"/>
              </a:spcBef>
              <a:buClrTx/>
              <a:buSzTx/>
              <a:buFontTx/>
              <a:buNone/>
            </a:pPr>
            <a:r>
              <a:rPr lang="en-US" altLang="ko-KR" sz="1685" b="1" dirty="0">
                <a:solidFill>
                  <a:schemeClr val="tx2"/>
                </a:solidFill>
                <a:latin typeface="HY부활L"/>
                <a:ea typeface="HY부활L"/>
              </a:rPr>
              <a:t>⑤  </a:t>
            </a:r>
            <a:r>
              <a:rPr lang="zh-CN" altLang="en-US" sz="1685" b="1" dirty="0">
                <a:solidFill>
                  <a:schemeClr val="tx2"/>
                </a:solidFill>
                <a:latin typeface="HY부활L"/>
                <a:ea typeface="宋体" panose="02010600030101010101" pitchFamily="2" charset="-122"/>
              </a:rPr>
              <a:t>未调整的工具</a:t>
            </a:r>
            <a:endParaRPr lang="ko-KR" altLang="en-US" sz="1685" b="1" dirty="0">
              <a:solidFill>
                <a:schemeClr val="tx2"/>
              </a:solidFill>
              <a:latin typeface="HY부활L"/>
              <a:ea typeface="HY부활L"/>
            </a:endParaRPr>
          </a:p>
        </p:txBody>
      </p:sp>
      <p:sp>
        <p:nvSpPr>
          <p:cNvPr id="394244" name="Rectangle 4"/>
          <p:cNvSpPr>
            <a:spLocks noChangeArrowheads="1"/>
          </p:cNvSpPr>
          <p:nvPr/>
        </p:nvSpPr>
        <p:spPr bwMode="auto">
          <a:xfrm>
            <a:off x="2106764" y="978949"/>
            <a:ext cx="1891030" cy="415290"/>
          </a:xfrm>
          <a:prstGeom prst="rect">
            <a:avLst/>
          </a:prstGeom>
          <a:noFill/>
          <a:ln w="9525">
            <a:noFill/>
            <a:miter lim="800000"/>
          </a:ln>
          <a:effectLst/>
        </p:spPr>
        <p:txBody>
          <a:bodyPr wrap="none">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110" b="1" i="0" u="none" strike="noStrike" kern="1200" cap="none" spc="0" normalizeH="0" baseline="0" noProof="0">
                <a:ln>
                  <a:noFill/>
                </a:ln>
                <a:solidFill>
                  <a:srgbClr val="FF0000"/>
                </a:solidFill>
                <a:effectLst>
                  <a:outerShdw blurRad="38100" dist="38100" dir="2700000" algn="tl">
                    <a:srgbClr val="C0C0C0"/>
                  </a:outerShdw>
                </a:effectLst>
                <a:uLnTx/>
                <a:uFillTx/>
                <a:latin typeface="HY부활L" pitchFamily="18" charset="-127"/>
                <a:ea typeface="HY부활L" pitchFamily="18" charset="-127"/>
                <a:cs typeface="+mn-cs"/>
              </a:rPr>
              <a:t>◈ </a:t>
            </a:r>
            <a:r>
              <a:rPr kumimoji="0" lang="zh-CN" altLang="en-US" sz="2110" b="1" i="0" u="none" strike="noStrike" kern="1200" cap="none" spc="0" normalizeH="0" baseline="0" noProof="0">
                <a:ln>
                  <a:noFill/>
                </a:ln>
                <a:solidFill>
                  <a:srgbClr val="FF0000"/>
                </a:solidFill>
                <a:effectLst>
                  <a:outerShdw blurRad="38100" dist="38100" dir="2700000" algn="tl">
                    <a:srgbClr val="C0C0C0"/>
                  </a:outerShdw>
                </a:effectLst>
                <a:uLnTx/>
                <a:uFillTx/>
                <a:latin typeface="HY부활L" pitchFamily="18" charset="-127"/>
                <a:ea typeface="宋体" panose="02010600030101010101" pitchFamily="2" charset="-122"/>
                <a:cs typeface="+mn-cs"/>
              </a:rPr>
              <a:t>看板的作用</a:t>
            </a:r>
            <a:endParaRPr kumimoji="0" lang="ko-KR" altLang="en-US" sz="2110" b="1" i="0" u="none" strike="noStrike" kern="1200" cap="none" spc="0" normalizeH="0" baseline="0" noProof="0">
              <a:ln>
                <a:noFill/>
              </a:ln>
              <a:solidFill>
                <a:srgbClr val="FF0000"/>
              </a:solidFill>
              <a:effectLst>
                <a:outerShdw blurRad="38100" dist="38100" dir="2700000" algn="tl">
                  <a:srgbClr val="C0C0C0"/>
                </a:outerShdw>
              </a:effectLst>
              <a:uLnTx/>
              <a:uFillTx/>
              <a:latin typeface="HY부활L" pitchFamily="18" charset="-127"/>
              <a:ea typeface="HY부활L" pitchFamily="18" charset="-127"/>
              <a:cs typeface="+mn-cs"/>
            </a:endParaRPr>
          </a:p>
        </p:txBody>
      </p:sp>
      <p:sp>
        <p:nvSpPr>
          <p:cNvPr id="49157" name="Rectangle 6"/>
          <p:cNvSpPr/>
          <p:nvPr/>
        </p:nvSpPr>
        <p:spPr>
          <a:xfrm>
            <a:off x="2580569" y="4466358"/>
            <a:ext cx="7634464" cy="2330521"/>
          </a:xfrm>
          <a:prstGeom prst="rect">
            <a:avLst/>
          </a:prstGeom>
          <a:solidFill>
            <a:srgbClr val="EBFED2"/>
          </a:solidFill>
          <a:ln w="9525">
            <a:noFill/>
          </a:ln>
          <a:effectLst>
            <a:prstShdw prst="shdw17" dist="17961" dir="2699999">
              <a:srgbClr val="8D987E"/>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49158" name="Text Box 7"/>
          <p:cNvSpPr txBox="1"/>
          <p:nvPr/>
        </p:nvSpPr>
        <p:spPr>
          <a:xfrm>
            <a:off x="2178756" y="4144907"/>
            <a:ext cx="1687618" cy="415290"/>
          </a:xfrm>
          <a:prstGeom prst="rect">
            <a:avLst/>
          </a:prstGeom>
          <a:solidFill>
            <a:srgbClr val="EAFB93"/>
          </a:solidFill>
          <a:ln w="9525">
            <a:noFill/>
          </a:ln>
          <a:effectLst>
            <a:prstShdw prst="shdw17" dist="17961" dir="2699999">
              <a:srgbClr val="8C9758"/>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en-US" altLang="ko-KR" sz="2110" b="1" dirty="0">
                <a:latin typeface="Gulim" panose="020B0600000101010101" pitchFamily="34" charset="-127"/>
                <a:ea typeface="Gulim" panose="020B0600000101010101" pitchFamily="34" charset="-127"/>
              </a:rPr>
              <a:t>※</a:t>
            </a:r>
            <a:r>
              <a:rPr lang="zh-CN" altLang="en-US" sz="2110" b="1" dirty="0">
                <a:latin typeface="Gulim" panose="020B0600000101010101" pitchFamily="34" charset="-127"/>
                <a:ea typeface="宋体" panose="02010600030101010101" pitchFamily="2" charset="-122"/>
              </a:rPr>
              <a:t>看板例</a:t>
            </a:r>
            <a:endParaRPr lang="ko-KR" altLang="en-US" sz="2110" b="1" dirty="0">
              <a:latin typeface="Gulim" panose="020B0600000101010101" pitchFamily="34" charset="-127"/>
              <a:ea typeface="Gulim" panose="020B0600000101010101" pitchFamily="34" charset="-127"/>
            </a:endParaRPr>
          </a:p>
        </p:txBody>
      </p:sp>
      <p:pic>
        <p:nvPicPr>
          <p:cNvPr id="49159" name="Picture 8" descr="未标题-3 拷贝"/>
          <p:cNvPicPr>
            <a:picLocks noChangeAspect="1"/>
          </p:cNvPicPr>
          <p:nvPr/>
        </p:nvPicPr>
        <p:blipFill>
          <a:blip r:embed="rId2"/>
          <a:stretch>
            <a:fillRect/>
          </a:stretch>
        </p:blipFill>
        <p:spPr>
          <a:xfrm>
            <a:off x="2821658" y="4627083"/>
            <a:ext cx="3537637" cy="2112871"/>
          </a:xfrm>
          <a:prstGeom prst="rect">
            <a:avLst/>
          </a:prstGeom>
          <a:noFill/>
          <a:ln w="9525">
            <a:noFill/>
          </a:ln>
        </p:spPr>
      </p:pic>
      <p:pic>
        <p:nvPicPr>
          <p:cNvPr id="49160" name="Picture 9" descr="未标题-4 拷贝"/>
          <p:cNvPicPr>
            <a:picLocks noChangeAspect="1"/>
          </p:cNvPicPr>
          <p:nvPr/>
        </p:nvPicPr>
        <p:blipFill>
          <a:blip r:embed="rId3"/>
          <a:stretch>
            <a:fillRect/>
          </a:stretch>
        </p:blipFill>
        <p:spPr>
          <a:xfrm>
            <a:off x="6437983" y="4707446"/>
            <a:ext cx="3373563" cy="1875131"/>
          </a:xfrm>
          <a:prstGeom prst="rect">
            <a:avLst/>
          </a:prstGeom>
          <a:noFill/>
          <a:ln w="9525">
            <a:noFill/>
          </a:ln>
        </p:spPr>
      </p:pic>
      <p:sp>
        <p:nvSpPr>
          <p:cNvPr id="29" name="任意多边形 28"/>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ext Box 2"/>
          <p:cNvSpPr txBox="1"/>
          <p:nvPr/>
        </p:nvSpPr>
        <p:spPr>
          <a:xfrm>
            <a:off x="2491599" y="1526183"/>
            <a:ext cx="8116641" cy="5367020"/>
          </a:xfrm>
          <a:prstGeom prst="rect">
            <a:avLst/>
          </a:prstGeom>
          <a:solidFill>
            <a:schemeClr val="bg1">
              <a:lumMod val="95000"/>
            </a:schemeClr>
          </a:solidFill>
          <a:ln w="9525">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20000"/>
              </a:lnSpc>
              <a:spcBef>
                <a:spcPct val="50000"/>
              </a:spcBef>
              <a:buClrTx/>
              <a:buSzTx/>
              <a:buFontTx/>
              <a:buNone/>
            </a:pPr>
            <a:r>
              <a:rPr lang="ko-KR" altLang="en-US" sz="1685" b="1" dirty="0">
                <a:solidFill>
                  <a:srgbClr val="000099"/>
                </a:solidFill>
                <a:latin typeface="HY울릉도L"/>
                <a:ea typeface="HY울릉도L"/>
              </a:rPr>
              <a:t>▶ </a:t>
            </a:r>
            <a:r>
              <a:rPr lang="zh-CN" altLang="en-US" sz="1685" b="1" dirty="0">
                <a:solidFill>
                  <a:srgbClr val="000099"/>
                </a:solidFill>
                <a:latin typeface="HY울릉도L"/>
                <a:ea typeface="宋体" panose="02010600030101010101" pitchFamily="2" charset="-122"/>
              </a:rPr>
              <a:t>生产指示看板</a:t>
            </a:r>
            <a:endParaRPr lang="ko-KR" altLang="en-US" sz="1685" b="1" dirty="0">
              <a:solidFill>
                <a:srgbClr val="000099"/>
              </a:solidFill>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工程内看板</a:t>
            </a:r>
            <a:endParaRPr lang="ko-KR" altLang="en-US" sz="1685" b="1" dirty="0">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信息看板</a:t>
            </a:r>
            <a:r>
              <a:rPr lang="en-US" altLang="ko-KR" sz="1685" b="1" dirty="0">
                <a:latin typeface="HY울릉도L"/>
                <a:ea typeface="HY울릉도L"/>
              </a:rPr>
              <a:t>(</a:t>
            </a:r>
            <a:r>
              <a:rPr lang="zh-CN" altLang="en-US" sz="1685" b="1" dirty="0">
                <a:latin typeface="HY울릉도L"/>
                <a:ea typeface="宋体" panose="02010600030101010101" pitchFamily="2" charset="-122"/>
              </a:rPr>
              <a:t>材料</a:t>
            </a:r>
            <a:r>
              <a:rPr lang="en-US" altLang="ko-KR" sz="1685" b="1" dirty="0">
                <a:latin typeface="HY울릉도L"/>
                <a:ea typeface="HY울릉도L"/>
              </a:rPr>
              <a:t>,</a:t>
            </a:r>
            <a:r>
              <a:rPr lang="zh-CN" altLang="en-US" sz="1685" b="1" dirty="0">
                <a:latin typeface="HY울릉도L"/>
                <a:ea typeface="宋体" panose="02010600030101010101" pitchFamily="2" charset="-122"/>
              </a:rPr>
              <a:t>压机等</a:t>
            </a:r>
            <a:r>
              <a:rPr lang="ko-KR" altLang="en-US" sz="1685" b="1" dirty="0">
                <a:latin typeface="HY울릉도L"/>
                <a:ea typeface="HY울릉도L"/>
              </a:rPr>
              <a:t> </a:t>
            </a:r>
            <a:r>
              <a:rPr lang="en-US" altLang="ko-KR" sz="1685" b="1" dirty="0">
                <a:latin typeface="HY울릉도L"/>
                <a:ea typeface="HY울릉도L"/>
              </a:rPr>
              <a:t>LOT)</a:t>
            </a:r>
            <a:endParaRPr lang="en-US" altLang="ko-KR" sz="1685" b="1" dirty="0">
              <a:latin typeface="HY울릉도L"/>
              <a:ea typeface="HY울릉도L"/>
            </a:endParaRPr>
          </a:p>
          <a:p>
            <a:pPr marL="0" lvl="0" indent="0" eaLnBrk="1" latinLnBrk="1" hangingPunct="1">
              <a:lnSpc>
                <a:spcPct val="120000"/>
              </a:lnSpc>
              <a:spcBef>
                <a:spcPct val="50000"/>
              </a:spcBef>
              <a:buClrTx/>
              <a:buSzTx/>
              <a:buFontTx/>
              <a:buNone/>
            </a:pPr>
            <a:r>
              <a:rPr lang="en-US" altLang="ko-KR" sz="1685" b="1" dirty="0">
                <a:solidFill>
                  <a:srgbClr val="000099"/>
                </a:solidFill>
                <a:latin typeface="HY울릉도L"/>
                <a:ea typeface="HY울릉도L"/>
              </a:rPr>
              <a:t>▶ </a:t>
            </a:r>
            <a:r>
              <a:rPr lang="zh-CN" altLang="en-US" sz="1685" b="1" dirty="0">
                <a:solidFill>
                  <a:srgbClr val="000099"/>
                </a:solidFill>
                <a:latin typeface="HY울릉도L"/>
                <a:ea typeface="宋体" panose="02010600030101010101" pitchFamily="2" charset="-122"/>
              </a:rPr>
              <a:t>签收指示看板</a:t>
            </a:r>
            <a:r>
              <a:rPr lang="ko-KR" altLang="en-US" sz="1685" b="1" dirty="0">
                <a:solidFill>
                  <a:srgbClr val="000099"/>
                </a:solidFill>
                <a:latin typeface="HY울릉도L"/>
                <a:ea typeface="HY울릉도L"/>
              </a:rPr>
              <a:t>   </a:t>
            </a:r>
            <a:endParaRPr lang="ko-KR" altLang="en-US" sz="1685" b="1" dirty="0">
              <a:solidFill>
                <a:srgbClr val="000099"/>
              </a:solidFill>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工程间签收看板</a:t>
            </a:r>
            <a:r>
              <a:rPr lang="ko-KR" altLang="en-US" sz="1685" b="1" dirty="0">
                <a:latin typeface="HY울릉도L"/>
                <a:ea typeface="HY울릉도L"/>
              </a:rPr>
              <a:t> </a:t>
            </a:r>
            <a:r>
              <a:rPr lang="en-US" altLang="ko-KR" sz="1685" b="1" dirty="0">
                <a:latin typeface="HY울릉도L"/>
                <a:ea typeface="HY울릉도L"/>
              </a:rPr>
              <a:t>(</a:t>
            </a:r>
            <a:r>
              <a:rPr lang="zh-CN" altLang="en-US" sz="1685" b="1" dirty="0">
                <a:latin typeface="HY울릉도L"/>
                <a:ea typeface="宋体" panose="02010600030101010101" pitchFamily="2" charset="-122"/>
              </a:rPr>
              <a:t>运输看板</a:t>
            </a:r>
            <a:r>
              <a:rPr lang="en-US" altLang="ko-KR" sz="1685" b="1" dirty="0">
                <a:latin typeface="HY울릉도L"/>
                <a:ea typeface="HY울릉도L"/>
              </a:rPr>
              <a:t>)</a:t>
            </a:r>
            <a:endParaRPr lang="en-US" altLang="ko-KR" sz="1685" b="1" dirty="0">
              <a:latin typeface="HY울릉도L"/>
              <a:ea typeface="HY울릉도L"/>
            </a:endParaRPr>
          </a:p>
          <a:p>
            <a:pPr marL="0" lvl="0" indent="0" eaLnBrk="1" latinLnBrk="1" hangingPunct="1">
              <a:lnSpc>
                <a:spcPct val="120000"/>
              </a:lnSpc>
              <a:spcBef>
                <a:spcPct val="50000"/>
              </a:spcBef>
              <a:buClrTx/>
              <a:buSzTx/>
              <a:buFontTx/>
              <a:buNone/>
            </a:pPr>
            <a:r>
              <a:rPr lang="en-US" altLang="ko-KR" sz="1685" b="1" dirty="0">
                <a:latin typeface="HY울릉도L"/>
                <a:ea typeface="HY울릉도L"/>
              </a:rPr>
              <a:t>        - </a:t>
            </a:r>
            <a:r>
              <a:rPr lang="zh-CN" altLang="en-US" sz="1685" b="1" dirty="0">
                <a:latin typeface="HY울릉도L"/>
                <a:ea typeface="宋体" panose="02010600030101010101" pitchFamily="2" charset="-122"/>
              </a:rPr>
              <a:t>外订零部件送货看板</a:t>
            </a:r>
            <a:r>
              <a:rPr lang="en-US" altLang="ko-KR" sz="1685" b="1" dirty="0">
                <a:latin typeface="HY울릉도L"/>
                <a:ea typeface="HY울릉도L"/>
              </a:rPr>
              <a:t>(</a:t>
            </a:r>
            <a:r>
              <a:rPr lang="zh-CN" altLang="en-US" sz="1685" b="1" dirty="0">
                <a:latin typeface="HY울릉도L"/>
                <a:ea typeface="宋体" panose="02010600030101010101" pitchFamily="2" charset="-122"/>
              </a:rPr>
              <a:t>外订看板</a:t>
            </a:r>
            <a:r>
              <a:rPr lang="en-US" altLang="ko-KR" sz="1685" b="1" dirty="0">
                <a:latin typeface="HY울릉도L"/>
                <a:ea typeface="HY울릉도L"/>
              </a:rPr>
              <a:t>)</a:t>
            </a:r>
            <a:endParaRPr lang="en-US" altLang="ko-KR" sz="1685" b="1" dirty="0">
              <a:latin typeface="HY울릉도L"/>
              <a:ea typeface="HY울릉도L"/>
            </a:endParaRPr>
          </a:p>
          <a:p>
            <a:pPr marL="0" lvl="0" indent="0" eaLnBrk="1" latinLnBrk="1" hangingPunct="1">
              <a:lnSpc>
                <a:spcPct val="120000"/>
              </a:lnSpc>
              <a:spcBef>
                <a:spcPct val="50000"/>
              </a:spcBef>
              <a:buClrTx/>
              <a:buSzTx/>
              <a:buFontTx/>
              <a:buNone/>
            </a:pPr>
            <a:r>
              <a:rPr lang="en-US" altLang="ko-KR" sz="1685" b="1" dirty="0">
                <a:solidFill>
                  <a:srgbClr val="000099"/>
                </a:solidFill>
                <a:latin typeface="HY울릉도L"/>
                <a:ea typeface="HY울릉도L"/>
              </a:rPr>
              <a:t>▶ </a:t>
            </a:r>
            <a:r>
              <a:rPr lang="zh-CN" altLang="en-US" sz="1685" b="1" dirty="0">
                <a:solidFill>
                  <a:srgbClr val="000099"/>
                </a:solidFill>
                <a:latin typeface="HY울릉도L"/>
                <a:ea typeface="宋体" panose="02010600030101010101" pitchFamily="2" charset="-122"/>
              </a:rPr>
              <a:t>特 殊 看 板</a:t>
            </a:r>
            <a:r>
              <a:rPr lang="ko-KR" altLang="en-US" sz="1685" b="1" dirty="0">
                <a:solidFill>
                  <a:srgbClr val="000099"/>
                </a:solidFill>
                <a:latin typeface="HY울릉도L"/>
                <a:ea typeface="HY울릉도L"/>
              </a:rPr>
              <a:t>   </a:t>
            </a:r>
            <a:endParaRPr lang="ko-KR" altLang="en-US" sz="1685" b="1" dirty="0">
              <a:solidFill>
                <a:srgbClr val="000099"/>
              </a:solidFill>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临时看板</a:t>
            </a:r>
            <a:endParaRPr lang="ko-KR" altLang="en-US" sz="1685" b="1" dirty="0">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特殊看板</a:t>
            </a:r>
            <a:endParaRPr lang="ko-KR" altLang="en-US" sz="1685" b="1" dirty="0">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solidFill>
                  <a:srgbClr val="000099"/>
                </a:solidFill>
                <a:latin typeface="HY울릉도L"/>
                <a:ea typeface="HY울릉도L"/>
              </a:rPr>
              <a:t>▶ </a:t>
            </a:r>
            <a:r>
              <a:rPr lang="zh-CN" altLang="en-US" sz="1685" b="1" dirty="0">
                <a:solidFill>
                  <a:srgbClr val="000099"/>
                </a:solidFill>
                <a:latin typeface="HY울릉도L"/>
                <a:ea typeface="宋体" panose="02010600030101010101" pitchFamily="2" charset="-122"/>
              </a:rPr>
              <a:t>其他看板的种类</a:t>
            </a:r>
            <a:endParaRPr lang="ko-KR" altLang="en-US" sz="1685" b="1" dirty="0">
              <a:solidFill>
                <a:srgbClr val="000099"/>
              </a:solidFill>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900" b="1" dirty="0">
                <a:latin typeface="HY울릉도L"/>
                <a:ea typeface="宋体" panose="02010600030101010101" pitchFamily="2" charset="-122"/>
              </a:rPr>
              <a:t>过道看板</a:t>
            </a:r>
            <a:r>
              <a:rPr lang="en-US" altLang="ko-KR" sz="1900" b="1" dirty="0">
                <a:latin typeface="HY울릉도L"/>
                <a:ea typeface="HY울릉도L"/>
              </a:rPr>
              <a:t>, </a:t>
            </a:r>
            <a:r>
              <a:rPr lang="zh-CN" altLang="en-US" sz="1900" b="1" dirty="0">
                <a:latin typeface="HY울릉도L"/>
                <a:ea typeface="宋体" panose="02010600030101010101" pitchFamily="2" charset="-122"/>
              </a:rPr>
              <a:t>圆形看板</a:t>
            </a:r>
            <a:r>
              <a:rPr lang="en-US" altLang="ko-KR" sz="1900" b="1" dirty="0">
                <a:latin typeface="HY울릉도L"/>
                <a:ea typeface="HY울릉도L"/>
              </a:rPr>
              <a:t>, </a:t>
            </a:r>
            <a:r>
              <a:rPr lang="zh-CN" altLang="en-US" sz="1900" b="1" dirty="0">
                <a:latin typeface="HY울릉도L"/>
                <a:ea typeface="宋体" panose="02010600030101010101" pitchFamily="2" charset="-122"/>
              </a:rPr>
              <a:t>托盘看板</a:t>
            </a:r>
            <a:r>
              <a:rPr lang="en-US" altLang="ko-KR" sz="1900" b="1" dirty="0">
                <a:latin typeface="HY울릉도L"/>
                <a:ea typeface="HY울릉도L"/>
              </a:rPr>
              <a:t>, </a:t>
            </a:r>
            <a:r>
              <a:rPr lang="zh-CN" altLang="en-US" sz="1900" b="1" dirty="0">
                <a:latin typeface="HY울릉도L"/>
                <a:ea typeface="宋体" panose="02010600030101010101" pitchFamily="2" charset="-122"/>
              </a:rPr>
              <a:t>叉车看板</a:t>
            </a:r>
            <a:r>
              <a:rPr lang="en-US" altLang="ko-KR" sz="1900" b="1" dirty="0">
                <a:latin typeface="HY울릉도L"/>
                <a:ea typeface="HY울릉도L"/>
              </a:rPr>
              <a:t>, </a:t>
            </a:r>
            <a:endParaRPr lang="en-US" altLang="ko-KR" sz="1900" b="1" dirty="0">
              <a:latin typeface="HY울릉도L"/>
              <a:ea typeface="HY울릉도L"/>
            </a:endParaRPr>
          </a:p>
          <a:p>
            <a:pPr marL="0" lvl="0" indent="0" eaLnBrk="1" latinLnBrk="1" hangingPunct="1">
              <a:lnSpc>
                <a:spcPct val="120000"/>
              </a:lnSpc>
              <a:spcBef>
                <a:spcPct val="50000"/>
              </a:spcBef>
              <a:buClrTx/>
              <a:buSzTx/>
              <a:buFontTx/>
              <a:buNone/>
            </a:pPr>
            <a:r>
              <a:rPr lang="en-US" altLang="ko-KR" sz="1900" b="1" dirty="0">
                <a:latin typeface="HY울릉도L"/>
                <a:ea typeface="HY울릉도L"/>
              </a:rPr>
              <a:t>         </a:t>
            </a:r>
            <a:r>
              <a:rPr lang="zh-CN" altLang="en-US" sz="1900" b="1" dirty="0">
                <a:latin typeface="HY울릉도L"/>
                <a:ea typeface="宋体" panose="02010600030101010101" pitchFamily="2" charset="-122"/>
              </a:rPr>
              <a:t>传真看板</a:t>
            </a:r>
            <a:endParaRPr lang="ko-KR" altLang="en-US" sz="1685" b="1" dirty="0">
              <a:latin typeface="HY울릉도L"/>
              <a:ea typeface="HY울릉도L"/>
            </a:endParaRPr>
          </a:p>
        </p:txBody>
      </p:sp>
      <p:sp>
        <p:nvSpPr>
          <p:cNvPr id="395267" name="Rectangle 3"/>
          <p:cNvSpPr>
            <a:spLocks noChangeArrowheads="1"/>
          </p:cNvSpPr>
          <p:nvPr/>
        </p:nvSpPr>
        <p:spPr bwMode="auto">
          <a:xfrm>
            <a:off x="2737710" y="920114"/>
            <a:ext cx="3616325" cy="415290"/>
          </a:xfrm>
          <a:prstGeom prst="rect">
            <a:avLst/>
          </a:prstGeom>
          <a:noFill/>
          <a:ln w="9525">
            <a:noFill/>
            <a:miter lim="800000"/>
          </a:ln>
          <a:effectLst>
            <a:prstShdw prst="shdw13" dist="53882" dir="13500000">
              <a:schemeClr val="bg2"/>
            </a:prstShdw>
          </a:effectLst>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11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11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看板的功能别分类</a:t>
            </a:r>
            <a:endParaRPr kumimoji="0" lang="ko-KR" altLang="en-US" sz="211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pic>
        <p:nvPicPr>
          <p:cNvPr id="51204" name="Picture 4" descr="손벌린연필"/>
          <p:cNvPicPr>
            <a:picLocks noChangeAspect="1"/>
          </p:cNvPicPr>
          <p:nvPr/>
        </p:nvPicPr>
        <p:blipFill>
          <a:blip r:embed="rId1"/>
          <a:stretch>
            <a:fillRect/>
          </a:stretch>
        </p:blipFill>
        <p:spPr>
          <a:xfrm>
            <a:off x="8935690" y="1799081"/>
            <a:ext cx="1526893" cy="122218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TextBox 148"/>
          <p:cNvSpPr txBox="1"/>
          <p:nvPr/>
        </p:nvSpPr>
        <p:spPr>
          <a:xfrm>
            <a:off x="2173154" y="1800776"/>
            <a:ext cx="2476020" cy="1206099"/>
          </a:xfrm>
          <a:prstGeom prst="rect">
            <a:avLst/>
          </a:prstGeom>
          <a:noFill/>
        </p:spPr>
        <p:txBody>
          <a:bodyPr vert="horz" wrap="square" rtlCol="0">
            <a:spAutoFit/>
          </a:bodyPr>
          <a:p>
            <a:pPr>
              <a:lnSpc>
                <a:spcPct val="120000"/>
              </a:lnSpc>
            </a:pPr>
            <a:r>
              <a:rPr lang="zh-CN" altLang="en-US"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8"/>
          <p:cNvSpPr txBox="1"/>
          <p:nvPr/>
        </p:nvSpPr>
        <p:spPr>
          <a:xfrm>
            <a:off x="2173154" y="2868937"/>
            <a:ext cx="3346876" cy="830164"/>
          </a:xfrm>
          <a:prstGeom prst="rect">
            <a:avLst/>
          </a:prstGeom>
          <a:noFill/>
        </p:spPr>
        <p:txBody>
          <a:bodyPr vert="horz" wrap="square" rtlCol="0">
            <a:spAutoFit/>
          </a:bodyPr>
          <a:p>
            <a:pPr>
              <a:lnSpc>
                <a:spcPct val="120000"/>
              </a:lnSpc>
            </a:pPr>
            <a:r>
              <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p>
            <a:endParaRPr lang="zh-CN" altLang="en-US"/>
          </a:p>
        </p:txBody>
      </p:sp>
      <p:sp>
        <p:nvSpPr>
          <p:cNvPr id="18"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p>
            <a:endParaRPr lang="zh-CN" altLang="en-US"/>
          </a:p>
        </p:txBody>
      </p:sp>
      <p:sp>
        <p:nvSpPr>
          <p:cNvPr id="17" name="矩形 16"/>
          <p:cNvSpPr/>
          <p:nvPr/>
        </p:nvSpPr>
        <p:spPr>
          <a:xfrm>
            <a:off x="7872789" y="2627243"/>
            <a:ext cx="4521835" cy="386080"/>
          </a:xfrm>
          <a:prstGeom prst="rect">
            <a:avLst/>
          </a:prstGeom>
          <a:effectLst/>
        </p:spPr>
        <p:txBody>
          <a:bodyPr wrap="square">
            <a:spAutoFit/>
          </a:bodyPr>
          <a:p>
            <a:pPr marL="0" indent="0" algn="l">
              <a:lnSpc>
                <a:spcPct val="80000"/>
              </a:lnSpc>
              <a:buFont typeface="Wingdings" panose="05000000000000000000" charset="0"/>
              <a:buNone/>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  /   </a:t>
            </a:r>
            <a:r>
              <a:rPr lang="zh-CN" altLang="en-US" sz="2400" dirty="0">
                <a:solidFill>
                  <a:schemeClr val="accent1"/>
                </a:solidFill>
                <a:latin typeface="黑体" panose="02010609060101010101" charset="-122"/>
                <a:ea typeface="黑体" panose="02010609060101010101" charset="-122"/>
                <a:sym typeface="+mn-ea"/>
              </a:rPr>
              <a:t>目视管理</a:t>
            </a:r>
            <a:endParaRPr lang="zh-CN" altLang="en-US" sz="2400" noProof="0" dirty="0">
              <a:solidFill>
                <a:schemeClr val="accent1"/>
              </a:solidFill>
              <a:latin typeface="黑体" panose="02010609060101010101" charset="-122"/>
              <a:ea typeface="黑体" panose="02010609060101010101" charset="-122"/>
              <a:sym typeface="+mn-ea"/>
            </a:endParaRPr>
          </a:p>
        </p:txBody>
      </p:sp>
      <p:sp>
        <p:nvSpPr>
          <p:cNvPr id="19" name="矩形 18"/>
          <p:cNvSpPr/>
          <p:nvPr/>
        </p:nvSpPr>
        <p:spPr>
          <a:xfrm>
            <a:off x="7872789" y="3560058"/>
            <a:ext cx="4521200" cy="386080"/>
          </a:xfrm>
          <a:prstGeom prst="rect">
            <a:avLst/>
          </a:prstGeom>
          <a:effectLst/>
        </p:spPr>
        <p:txBody>
          <a:bodyPr wrap="square">
            <a:spAutoFit/>
          </a:bodyPr>
          <a:p>
            <a:pPr marL="0" indent="0" algn="l">
              <a:lnSpc>
                <a:spcPct val="80000"/>
              </a:lnSpc>
              <a:spcBef>
                <a:spcPts val="100"/>
              </a:spcBef>
              <a:spcAft>
                <a:spcPts val="100"/>
              </a:spcAft>
              <a:buFont typeface="Wingdings" panose="05000000000000000000" charset="0"/>
              <a:buNone/>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  /   </a:t>
            </a:r>
            <a:r>
              <a:rPr lang="zh-CN" altLang="en-US" sz="2400" dirty="0">
                <a:solidFill>
                  <a:schemeClr val="accent1"/>
                </a:solidFill>
                <a:latin typeface="黑体" panose="02010609060101010101" charset="-122"/>
                <a:ea typeface="黑体" panose="02010609060101010101" charset="-122"/>
                <a:sym typeface="+mn-ea"/>
              </a:rPr>
              <a:t>防错管理</a:t>
            </a:r>
            <a:endParaRPr lang="zh-CN" altLang="en-US" sz="2400" noProof="0" dirty="0">
              <a:solidFill>
                <a:schemeClr val="accent1"/>
              </a:solidFill>
              <a:latin typeface="黑体" panose="02010609060101010101" charset="-122"/>
              <a:ea typeface="黑体" panose="02010609060101010101" charset="-122"/>
              <a:sym typeface="+mn-ea"/>
            </a:endParaRPr>
          </a:p>
        </p:txBody>
      </p:sp>
      <p:sp>
        <p:nvSpPr>
          <p:cNvPr id="2" name="矩形 1"/>
          <p:cNvSpPr/>
          <p:nvPr/>
        </p:nvSpPr>
        <p:spPr>
          <a:xfrm>
            <a:off x="7872789" y="1694428"/>
            <a:ext cx="2247900" cy="386080"/>
          </a:xfrm>
          <a:prstGeom prst="rect">
            <a:avLst/>
          </a:prstGeom>
          <a:effectLst/>
        </p:spPr>
        <p:txBody>
          <a:bodyPr wrap="none">
            <a:spAutoFit/>
          </a:bodyPr>
          <a:p>
            <a:pPr marL="0" algn="l">
              <a:lnSpc>
                <a:spcPct val="80000"/>
              </a:lnSpc>
              <a:spcBef>
                <a:spcPts val="100"/>
              </a:spcBef>
              <a:buClrTx/>
              <a:buSzTx/>
              <a:buFont typeface="Wingdings" panose="05000000000000000000" charset="0"/>
              <a:buNone/>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   看板管理</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7872789" y="4492873"/>
            <a:ext cx="2095500" cy="386080"/>
          </a:xfrm>
          <a:prstGeom prst="rect">
            <a:avLst/>
          </a:prstGeom>
          <a:effectLst/>
        </p:spPr>
        <p:txBody>
          <a:bodyPr wrap="none">
            <a:spAutoFit/>
          </a:bodyPr>
          <a:p>
            <a:pPr marL="0" algn="l">
              <a:lnSpc>
                <a:spcPct val="80000"/>
              </a:lnSpc>
              <a:spcBef>
                <a:spcPts val="100"/>
              </a:spcBef>
              <a:buClrTx/>
              <a:buSzTx/>
              <a:buFont typeface="Wingdings" panose="05000000000000000000" charset="0"/>
              <a:buNone/>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   </a:t>
            </a:r>
            <a:r>
              <a:rPr lang="en-US" altLang="zh-CN" sz="2400" dirty="0">
                <a:solidFill>
                  <a:schemeClr val="accent1"/>
                </a:solidFill>
                <a:latin typeface="黑体" panose="02010609060101010101" charset="-122"/>
                <a:ea typeface="黑体" panose="02010609060101010101" charset="-122"/>
                <a:sym typeface="+mn-ea"/>
              </a:rPr>
              <a:t>TPM</a:t>
            </a:r>
            <a:r>
              <a:rPr lang="zh-CN" altLang="en-US" sz="2400" dirty="0">
                <a:solidFill>
                  <a:schemeClr val="accent1"/>
                </a:solidFill>
                <a:latin typeface="黑体" panose="02010609060101010101" charset="-122"/>
                <a:ea typeface="黑体" panose="02010609060101010101" charset="-122"/>
                <a:sym typeface="+mn-ea"/>
              </a:rPr>
              <a:t>概论</a:t>
            </a:r>
            <a:endParaRPr lang="zh-CN" altLang="en-US" sz="2400" noProof="0" dirty="0">
              <a:solidFill>
                <a:schemeClr val="accent1"/>
              </a:solidFill>
              <a:latin typeface="黑体" panose="02010609060101010101" charset="-122"/>
              <a:ea typeface="黑体" panose="02010609060101010101" charset="-122"/>
              <a:sym typeface="+mn-ea"/>
            </a:endParaRPr>
          </a:p>
        </p:txBody>
      </p:sp>
      <p:sp>
        <p:nvSpPr>
          <p:cNvPr id="3" name="矩形 2"/>
          <p:cNvSpPr/>
          <p:nvPr/>
        </p:nvSpPr>
        <p:spPr>
          <a:xfrm>
            <a:off x="7872789" y="761613"/>
            <a:ext cx="1943100" cy="386080"/>
          </a:xfrm>
          <a:prstGeom prst="rect">
            <a:avLst/>
          </a:prstGeom>
          <a:effectLst/>
        </p:spPr>
        <p:txBody>
          <a:bodyPr wrap="none">
            <a:spAutoFit/>
          </a:bodyPr>
          <a:p>
            <a:pPr marL="0" algn="l">
              <a:lnSpc>
                <a:spcPct val="80000"/>
              </a:lnSpc>
              <a:spcBef>
                <a:spcPts val="100"/>
              </a:spcBef>
              <a:buClrTx/>
              <a:buSzTx/>
              <a:buFont typeface="Wingdings" panose="05000000000000000000" charset="0"/>
              <a:buNone/>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  /   </a:t>
            </a:r>
            <a:r>
              <a:rPr lang="en-US" altLang="zh-CN" sz="2400" dirty="0">
                <a:solidFill>
                  <a:schemeClr val="accent1"/>
                </a:solidFill>
                <a:latin typeface="黑体" panose="02010609060101010101" charset="-122"/>
                <a:ea typeface="黑体" panose="02010609060101010101" charset="-122"/>
                <a:sym typeface="+mn-ea"/>
              </a:rPr>
              <a:t>5S</a:t>
            </a:r>
            <a:r>
              <a:rPr lang="zh-CN" altLang="en-US" sz="2400" dirty="0">
                <a:solidFill>
                  <a:schemeClr val="accent1"/>
                </a:solidFill>
                <a:latin typeface="黑体" panose="02010609060101010101" charset="-122"/>
                <a:ea typeface="黑体" panose="02010609060101010101" charset="-122"/>
                <a:sym typeface="+mn-ea"/>
              </a:rPr>
              <a:t>管理</a:t>
            </a:r>
            <a:endParaRPr lang="zh-CN" altLang="en-US" sz="24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 Box 2"/>
          <p:cNvSpPr txBox="1"/>
          <p:nvPr/>
        </p:nvSpPr>
        <p:spPr>
          <a:xfrm>
            <a:off x="2732687" y="2009069"/>
            <a:ext cx="7796864" cy="4446905"/>
          </a:xfrm>
          <a:prstGeom prst="rect">
            <a:avLst/>
          </a:prstGeom>
          <a:solidFill>
            <a:schemeClr val="bg1">
              <a:lumMod val="95000"/>
            </a:schemeClr>
          </a:solidFill>
          <a:ln w="9525">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lnSpc>
                <a:spcPct val="170000"/>
              </a:lnSpc>
              <a:spcBef>
                <a:spcPct val="50000"/>
              </a:spcBef>
              <a:buClrTx/>
              <a:buSzTx/>
              <a:buFontTx/>
              <a:buAutoNum type="arabicPeriod"/>
            </a:pPr>
            <a:r>
              <a:rPr lang="zh-CN" altLang="en-US" sz="1900" b="1" dirty="0">
                <a:latin typeface="GulimChe" panose="020B0609000101010101" pitchFamily="49" charset="-128"/>
                <a:ea typeface="宋体" panose="02010600030101010101" pitchFamily="2" charset="-122"/>
              </a:rPr>
              <a:t>按一定时间进行看板的回收。</a:t>
            </a:r>
            <a:endParaRPr lang="ko-KR" altLang="en-US" sz="1900" b="1" dirty="0">
              <a:latin typeface="GulimChe" panose="020B0609000101010101" pitchFamily="49" charset="-128"/>
              <a:ea typeface="GulimChe" panose="020B0609000101010101"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anose="020B0609000101010101" pitchFamily="49" charset="-128"/>
                <a:ea typeface="宋体" panose="02010600030101010101" pitchFamily="2" charset="-122"/>
              </a:rPr>
              <a:t>开始使用时摘下放进看板邮筒里。</a:t>
            </a:r>
            <a:endParaRPr lang="ko-KR" altLang="en-US" sz="1900" b="1" dirty="0">
              <a:latin typeface="GulimChe" panose="020B0609000101010101" pitchFamily="49" charset="-128"/>
              <a:ea typeface="GulimChe" panose="020B0609000101010101"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anose="020B0609000101010101" pitchFamily="49" charset="-128"/>
                <a:ea typeface="宋体" panose="02010600030101010101" pitchFamily="2" charset="-122"/>
              </a:rPr>
              <a:t>按摘下看板的顺序进行作业。</a:t>
            </a:r>
            <a:endParaRPr lang="ko-KR" altLang="en-US" sz="1900" b="1" dirty="0">
              <a:latin typeface="GulimChe" panose="020B0609000101010101" pitchFamily="49" charset="-128"/>
              <a:ea typeface="GulimChe" panose="020B0609000101010101"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anose="020B0609000101010101" pitchFamily="49" charset="-128"/>
                <a:ea typeface="宋体" panose="02010600030101010101" pitchFamily="2" charset="-122"/>
              </a:rPr>
              <a:t>制造时不要超过看板个数而制造。</a:t>
            </a:r>
            <a:endParaRPr lang="ko-KR" altLang="en-US" sz="1900" b="1" dirty="0">
              <a:latin typeface="GulimChe" panose="020B0609000101010101" pitchFamily="49" charset="-128"/>
              <a:ea typeface="GulimChe" panose="020B0609000101010101"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anose="020B0609000101010101" pitchFamily="49" charset="-128"/>
                <a:ea typeface="宋体" panose="02010600030101010101" pitchFamily="2" charset="-122"/>
              </a:rPr>
              <a:t>物品上必须得贴看板</a:t>
            </a:r>
            <a:endParaRPr lang="ko-KR" altLang="en-US" sz="1900" b="1" dirty="0">
              <a:latin typeface="GulimChe" panose="020B0609000101010101" pitchFamily="49" charset="-128"/>
              <a:ea typeface="GulimChe" panose="020B0609000101010101"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anose="020B0609000101010101" pitchFamily="49" charset="-128"/>
                <a:ea typeface="宋体" panose="02010600030101010101" pitchFamily="2" charset="-122"/>
              </a:rPr>
              <a:t>在后工程签收时不要超过需要量签收。</a:t>
            </a:r>
            <a:endParaRPr lang="ko-KR" altLang="en-US" sz="1900" b="1" dirty="0">
              <a:latin typeface="GulimChe" panose="020B0609000101010101" pitchFamily="49" charset="-128"/>
              <a:ea typeface="GulimChe" panose="020B0609000101010101"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anose="020B0609000101010101" pitchFamily="49" charset="-128"/>
                <a:ea typeface="宋体" panose="02010600030101010101" pitchFamily="2" charset="-122"/>
              </a:rPr>
              <a:t>看板损坏，立即更新。</a:t>
            </a:r>
            <a:endParaRPr lang="ko-KR" altLang="en-US" sz="1900" b="1" dirty="0">
              <a:latin typeface="GulimChe" panose="020B0609000101010101" pitchFamily="49" charset="-128"/>
              <a:ea typeface="GulimChe" panose="020B0609000101010101" pitchFamily="49" charset="-128"/>
            </a:endParaRPr>
          </a:p>
        </p:txBody>
      </p:sp>
      <p:sp>
        <p:nvSpPr>
          <p:cNvPr id="396291" name="Rectangle 3"/>
          <p:cNvSpPr>
            <a:spLocks noChangeArrowheads="1"/>
          </p:cNvSpPr>
          <p:nvPr/>
        </p:nvSpPr>
        <p:spPr bwMode="auto">
          <a:xfrm>
            <a:off x="2675764" y="1034671"/>
            <a:ext cx="3373563" cy="480060"/>
          </a:xfrm>
          <a:prstGeom prst="rect">
            <a:avLst/>
          </a:prstGeom>
          <a:noFill/>
          <a:ln w="9525">
            <a:noFill/>
            <a:miter lim="800000"/>
          </a:ln>
          <a:effectLst>
            <a:prstShdw prst="shdw13" dist="53882" dir="13500000">
              <a:schemeClr val="bg2"/>
            </a:prstShdw>
          </a:effectLst>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看板的运用规则</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pic>
        <p:nvPicPr>
          <p:cNvPr id="53252" name="Picture 4" descr="손벌린연필"/>
          <p:cNvPicPr>
            <a:picLocks noChangeAspect="1"/>
          </p:cNvPicPr>
          <p:nvPr/>
        </p:nvPicPr>
        <p:blipFill>
          <a:blip r:embed="rId1"/>
          <a:stretch>
            <a:fillRect/>
          </a:stretch>
        </p:blipFill>
        <p:spPr>
          <a:xfrm>
            <a:off x="8175592" y="2250158"/>
            <a:ext cx="1526893" cy="122218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Rectangle 2"/>
          <p:cNvSpPr>
            <a:spLocks noChangeArrowheads="1"/>
          </p:cNvSpPr>
          <p:nvPr/>
        </p:nvSpPr>
        <p:spPr bwMode="auto">
          <a:xfrm>
            <a:off x="3102691" y="1067209"/>
            <a:ext cx="2803525" cy="480060"/>
          </a:xfrm>
          <a:prstGeom prst="rect">
            <a:avLst/>
          </a:prstGeom>
          <a:noFill/>
          <a:ln w="9525">
            <a:noFill/>
            <a:miter lim="800000"/>
          </a:ln>
          <a:effectLst>
            <a:prstShdw prst="shdw13" dist="53882" dir="13500000">
              <a:schemeClr val="bg2"/>
            </a:prstShdw>
          </a:effectLst>
        </p:spPr>
        <p:txBody>
          <a:bodyPr wrap="none">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看板的</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7</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种原则</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sp>
        <p:nvSpPr>
          <p:cNvPr id="55299" name="Rectangle 3"/>
          <p:cNvSpPr/>
          <p:nvPr/>
        </p:nvSpPr>
        <p:spPr>
          <a:xfrm>
            <a:off x="2973776" y="1882557"/>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1</a:t>
            </a:r>
            <a:endParaRPr lang="en-US" altLang="ko-KR" sz="2110" b="1" dirty="0">
              <a:solidFill>
                <a:schemeClr val="bg1"/>
              </a:solidFill>
              <a:latin typeface="HY울릉도L"/>
              <a:ea typeface="HY울릉도L"/>
            </a:endParaRPr>
          </a:p>
        </p:txBody>
      </p:sp>
      <p:sp>
        <p:nvSpPr>
          <p:cNvPr id="55300" name="Rectangle 4"/>
          <p:cNvSpPr/>
          <p:nvPr/>
        </p:nvSpPr>
        <p:spPr>
          <a:xfrm>
            <a:off x="4098854" y="1882557"/>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后工程</a:t>
            </a:r>
            <a:r>
              <a:rPr lang="en-US" altLang="ko-KR" sz="2110" b="1" dirty="0">
                <a:latin typeface="HY울릉도L"/>
                <a:ea typeface="HY울릉도L"/>
              </a:rPr>
              <a:t>(</a:t>
            </a:r>
            <a:r>
              <a:rPr lang="zh-CN" altLang="en-US" sz="2110" b="1" dirty="0">
                <a:latin typeface="HY울릉도L"/>
                <a:ea typeface="宋体" panose="02010600030101010101" pitchFamily="2" charset="-122"/>
              </a:rPr>
              <a:t>顾客</a:t>
            </a:r>
            <a:r>
              <a:rPr lang="en-US" altLang="ko-KR" sz="2110" b="1" dirty="0">
                <a:latin typeface="HY울릉도L"/>
                <a:ea typeface="HY울릉도L"/>
              </a:rPr>
              <a:t>)</a:t>
            </a:r>
            <a:r>
              <a:rPr lang="zh-CN" altLang="en-US" sz="2110" b="1" dirty="0">
                <a:latin typeface="HY울릉도L"/>
                <a:ea typeface="宋体" panose="02010600030101010101" pitchFamily="2" charset="-122"/>
              </a:rPr>
              <a:t>签收的原则</a:t>
            </a:r>
            <a:endParaRPr lang="ko-KR" altLang="en-US" sz="2110" b="1" dirty="0">
              <a:latin typeface="HY울릉도L"/>
              <a:ea typeface="HY울릉도L"/>
            </a:endParaRPr>
          </a:p>
        </p:txBody>
      </p:sp>
      <p:sp>
        <p:nvSpPr>
          <p:cNvPr id="55301" name="Rectangle 5"/>
          <p:cNvSpPr/>
          <p:nvPr/>
        </p:nvSpPr>
        <p:spPr>
          <a:xfrm>
            <a:off x="2973776" y="2605822"/>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2</a:t>
            </a:r>
            <a:endParaRPr lang="en-US" altLang="ko-KR" sz="2110" b="1" dirty="0">
              <a:solidFill>
                <a:schemeClr val="bg1"/>
              </a:solidFill>
              <a:latin typeface="HY울릉도L"/>
              <a:ea typeface="HY울릉도L"/>
            </a:endParaRPr>
          </a:p>
        </p:txBody>
      </p:sp>
      <p:sp>
        <p:nvSpPr>
          <p:cNvPr id="55302" name="Rectangle 6"/>
          <p:cNvSpPr/>
          <p:nvPr/>
        </p:nvSpPr>
        <p:spPr>
          <a:xfrm>
            <a:off x="4098854" y="2605822"/>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制造储备（</a:t>
            </a:r>
            <a:r>
              <a:rPr lang="en-US" altLang="ko-KR" sz="2110" b="1" dirty="0">
                <a:latin typeface="HY울릉도L"/>
                <a:ea typeface="HY울릉도L"/>
              </a:rPr>
              <a:t>Store</a:t>
            </a:r>
            <a:r>
              <a:rPr lang="en-US" altLang="zh-CN" sz="2110" b="1" dirty="0">
                <a:latin typeface="HY울릉도L"/>
                <a:ea typeface="宋体" panose="02010600030101010101" pitchFamily="2" charset="-122"/>
              </a:rPr>
              <a:t>）</a:t>
            </a:r>
            <a:r>
              <a:rPr lang="zh-CN" altLang="en-US" sz="2110" b="1" dirty="0">
                <a:latin typeface="HY울릉도L"/>
                <a:ea typeface="宋体" panose="02010600030101010101" pitchFamily="2" charset="-122"/>
              </a:rPr>
              <a:t>的原则</a:t>
            </a:r>
            <a:endParaRPr lang="ko-KR" altLang="en-US" sz="2110" b="1" dirty="0">
              <a:latin typeface="HY울릉도L"/>
              <a:ea typeface="HY울릉도L"/>
            </a:endParaRPr>
          </a:p>
        </p:txBody>
      </p:sp>
      <p:sp>
        <p:nvSpPr>
          <p:cNvPr id="55303" name="Rectangle 7"/>
          <p:cNvSpPr/>
          <p:nvPr/>
        </p:nvSpPr>
        <p:spPr>
          <a:xfrm>
            <a:off x="2973776" y="3329087"/>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3</a:t>
            </a:r>
            <a:endParaRPr lang="en-US" altLang="ko-KR" sz="2110" b="1" dirty="0">
              <a:solidFill>
                <a:schemeClr val="bg1"/>
              </a:solidFill>
              <a:latin typeface="HY울릉도L"/>
              <a:ea typeface="HY울릉도L"/>
            </a:endParaRPr>
          </a:p>
        </p:txBody>
      </p:sp>
      <p:sp>
        <p:nvSpPr>
          <p:cNvPr id="55304" name="Rectangle 8"/>
          <p:cNvSpPr/>
          <p:nvPr/>
        </p:nvSpPr>
        <p:spPr>
          <a:xfrm>
            <a:off x="4098854" y="3329087"/>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制造单元化（</a:t>
            </a:r>
            <a:r>
              <a:rPr lang="en-US" altLang="ko-KR" sz="2110" b="1" dirty="0">
                <a:latin typeface="HY울릉도L"/>
                <a:ea typeface="HY울릉도L"/>
              </a:rPr>
              <a:t>Cell Line</a:t>
            </a:r>
            <a:r>
              <a:rPr lang="en-US" altLang="zh-CN" sz="2110" b="1" dirty="0">
                <a:latin typeface="HY울릉도L"/>
                <a:ea typeface="宋体" panose="02010600030101010101" pitchFamily="2" charset="-122"/>
              </a:rPr>
              <a:t>）</a:t>
            </a:r>
            <a:r>
              <a:rPr lang="zh-CN" altLang="en-US" sz="2110" b="1" dirty="0">
                <a:latin typeface="HY울릉도L"/>
                <a:ea typeface="宋体" panose="02010600030101010101" pitchFamily="2" charset="-122"/>
              </a:rPr>
              <a:t>的原则</a:t>
            </a:r>
            <a:endParaRPr lang="ko-KR" altLang="en-US" sz="2110" b="1" dirty="0">
              <a:latin typeface="HY울릉도L"/>
              <a:ea typeface="HY울릉도L"/>
            </a:endParaRPr>
          </a:p>
        </p:txBody>
      </p:sp>
      <p:sp>
        <p:nvSpPr>
          <p:cNvPr id="55305" name="Rectangle 9"/>
          <p:cNvSpPr/>
          <p:nvPr/>
        </p:nvSpPr>
        <p:spPr>
          <a:xfrm>
            <a:off x="2973776" y="4052352"/>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4</a:t>
            </a:r>
            <a:endParaRPr lang="en-US" altLang="ko-KR" sz="2110" b="1" dirty="0">
              <a:solidFill>
                <a:schemeClr val="bg1"/>
              </a:solidFill>
              <a:latin typeface="HY울릉도L"/>
              <a:ea typeface="HY울릉도L"/>
            </a:endParaRPr>
          </a:p>
        </p:txBody>
      </p:sp>
      <p:sp>
        <p:nvSpPr>
          <p:cNvPr id="55306" name="Rectangle 10"/>
          <p:cNvSpPr/>
          <p:nvPr/>
        </p:nvSpPr>
        <p:spPr>
          <a:xfrm>
            <a:off x="4098854" y="4052352"/>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按签收的顺序生产的原则</a:t>
            </a:r>
            <a:endParaRPr lang="ko-KR" altLang="en-US" sz="2110" b="1" dirty="0">
              <a:latin typeface="HY울릉도L"/>
              <a:ea typeface="HY울릉도L"/>
            </a:endParaRPr>
          </a:p>
        </p:txBody>
      </p:sp>
      <p:sp>
        <p:nvSpPr>
          <p:cNvPr id="55307" name="Rectangle 11"/>
          <p:cNvSpPr/>
          <p:nvPr/>
        </p:nvSpPr>
        <p:spPr>
          <a:xfrm>
            <a:off x="2973776" y="4775617"/>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5</a:t>
            </a:r>
            <a:endParaRPr lang="en-US" altLang="ko-KR" sz="2110" b="1" dirty="0">
              <a:solidFill>
                <a:schemeClr val="bg1"/>
              </a:solidFill>
              <a:latin typeface="HY울릉도L"/>
              <a:ea typeface="HY울릉도L"/>
            </a:endParaRPr>
          </a:p>
        </p:txBody>
      </p:sp>
      <p:sp>
        <p:nvSpPr>
          <p:cNvPr id="55308" name="Rectangle 12"/>
          <p:cNvSpPr/>
          <p:nvPr/>
        </p:nvSpPr>
        <p:spPr>
          <a:xfrm>
            <a:off x="4098854" y="4775617"/>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2110" b="1" dirty="0">
                <a:latin typeface="HY울릉도L"/>
                <a:ea typeface="HY울릉도L"/>
              </a:rPr>
              <a:t>Zero</a:t>
            </a:r>
            <a:r>
              <a:rPr lang="zh-CN" altLang="en-US" sz="2110" b="1" dirty="0">
                <a:latin typeface="HY울릉도L"/>
                <a:ea typeface="宋体" panose="02010600030101010101" pitchFamily="2" charset="-122"/>
              </a:rPr>
              <a:t>准备交替的原则</a:t>
            </a:r>
            <a:endParaRPr lang="ko-KR" altLang="en-US" sz="2110" b="1" dirty="0">
              <a:latin typeface="HY울릉도L"/>
              <a:ea typeface="HY울릉도L"/>
            </a:endParaRPr>
          </a:p>
        </p:txBody>
      </p:sp>
      <p:sp>
        <p:nvSpPr>
          <p:cNvPr id="55309" name="Rectangle 13"/>
          <p:cNvSpPr/>
          <p:nvPr/>
        </p:nvSpPr>
        <p:spPr>
          <a:xfrm>
            <a:off x="2973776" y="5498882"/>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6</a:t>
            </a:r>
            <a:endParaRPr lang="en-US" altLang="ko-KR" sz="2110" b="1" dirty="0">
              <a:solidFill>
                <a:schemeClr val="bg1"/>
              </a:solidFill>
              <a:latin typeface="HY울릉도L"/>
              <a:ea typeface="HY울릉도L"/>
            </a:endParaRPr>
          </a:p>
        </p:txBody>
      </p:sp>
      <p:sp>
        <p:nvSpPr>
          <p:cNvPr id="55310" name="Rectangle 14"/>
          <p:cNvSpPr/>
          <p:nvPr/>
        </p:nvSpPr>
        <p:spPr>
          <a:xfrm>
            <a:off x="4098854" y="5498882"/>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不良</a:t>
            </a:r>
            <a:r>
              <a:rPr lang="en-US" altLang="ko-KR" sz="2110" b="1" dirty="0">
                <a:latin typeface="HY울릉도L"/>
                <a:ea typeface="HY울릉도L"/>
              </a:rPr>
              <a:t>Zero</a:t>
            </a:r>
            <a:r>
              <a:rPr lang="zh-CN" altLang="en-US" sz="2110" b="1" dirty="0">
                <a:latin typeface="HY울릉도L"/>
                <a:ea typeface="宋体" panose="02010600030101010101" pitchFamily="2" charset="-122"/>
              </a:rPr>
              <a:t>的原则</a:t>
            </a:r>
            <a:endParaRPr lang="ko-KR" altLang="en-US" sz="2110" b="1" dirty="0">
              <a:latin typeface="HY울릉도L"/>
              <a:ea typeface="HY울릉도L"/>
            </a:endParaRPr>
          </a:p>
        </p:txBody>
      </p:sp>
      <p:sp>
        <p:nvSpPr>
          <p:cNvPr id="55311" name="Rectangle 15"/>
          <p:cNvSpPr/>
          <p:nvPr/>
        </p:nvSpPr>
        <p:spPr>
          <a:xfrm>
            <a:off x="2973776" y="6222147"/>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7</a:t>
            </a:r>
            <a:endParaRPr lang="en-US" altLang="ko-KR" sz="2110" b="1" dirty="0">
              <a:solidFill>
                <a:schemeClr val="bg1"/>
              </a:solidFill>
              <a:latin typeface="HY울릉도L"/>
              <a:ea typeface="HY울릉도L"/>
            </a:endParaRPr>
          </a:p>
        </p:txBody>
      </p:sp>
      <p:sp>
        <p:nvSpPr>
          <p:cNvPr id="55312" name="Rectangle 16"/>
          <p:cNvSpPr/>
          <p:nvPr/>
        </p:nvSpPr>
        <p:spPr>
          <a:xfrm>
            <a:off x="4098854" y="6222147"/>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看板维持的原则</a:t>
            </a:r>
            <a:endParaRPr lang="ko-KR" altLang="en-US" sz="2110" b="1" dirty="0">
              <a:latin typeface="HY울릉도L"/>
              <a:ea typeface="HY울릉도L"/>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2"/>
          <p:cNvSpPr txBox="1"/>
          <p:nvPr/>
        </p:nvSpPr>
        <p:spPr>
          <a:xfrm>
            <a:off x="2732687" y="1640031"/>
            <a:ext cx="7721524" cy="5243830"/>
          </a:xfrm>
          <a:prstGeom prst="rect">
            <a:avLst/>
          </a:prstGeom>
          <a:solidFill>
            <a:schemeClr val="bg1">
              <a:lumMod val="95000"/>
            </a:schemeClr>
          </a:solidFill>
          <a:ln w="9525">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不生产或不送货没有看板的产品。</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AutoNum type="arabicPeriod"/>
            </a:pPr>
            <a:endParaRPr lang="ko-KR" altLang="en-US" sz="84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看板必须要贴在物品上一起流出。</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1) 3</a:t>
            </a:r>
            <a:r>
              <a:rPr lang="zh-CN" altLang="en-US" sz="1685" b="1" dirty="0">
                <a:latin typeface="Gulim" panose="020B0600000101010101" pitchFamily="34" charset="-127"/>
                <a:ea typeface="宋体" panose="02010600030101010101" pitchFamily="2" charset="-122"/>
              </a:rPr>
              <a:t>种库存基准的设定</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2) </a:t>
            </a:r>
            <a:r>
              <a:rPr lang="zh-CN" altLang="en-US" sz="1685" b="1" dirty="0">
                <a:latin typeface="Gulim" panose="020B0600000101010101" pitchFamily="34" charset="-127"/>
                <a:ea typeface="宋体" panose="02010600030101010101" pitchFamily="2" charset="-122"/>
              </a:rPr>
              <a:t>得有必要的最小限度库存</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3) </a:t>
            </a:r>
            <a:r>
              <a:rPr lang="zh-CN" altLang="en-US" sz="1685" b="1" dirty="0">
                <a:latin typeface="Gulim" panose="020B0600000101010101" pitchFamily="34" charset="-127"/>
                <a:ea typeface="宋体" panose="02010600030101010101" pitchFamily="2" charset="-122"/>
              </a:rPr>
              <a:t>根据条形码看板异常</a:t>
            </a:r>
            <a:r>
              <a:rPr lang="en-US" altLang="ko-KR" sz="1685" b="1" dirty="0">
                <a:latin typeface="Gulim" panose="020B0600000101010101" pitchFamily="34" charset="-127"/>
                <a:ea typeface="Gulim" panose="020B0600000101010101" pitchFamily="34" charset="-127"/>
              </a:rPr>
              <a:t>(</a:t>
            </a:r>
            <a:r>
              <a:rPr lang="zh-CN" altLang="en-US" sz="1685" b="1" dirty="0">
                <a:latin typeface="Gulim" panose="020B0600000101010101" pitchFamily="34" charset="-127"/>
                <a:ea typeface="宋体" panose="02010600030101010101" pitchFamily="2" charset="-122"/>
              </a:rPr>
              <a:t>缺乏物品</a:t>
            </a:r>
            <a:r>
              <a:rPr lang="en-US" altLang="ko-KR" sz="1685" b="1" dirty="0">
                <a:latin typeface="Gulim" panose="020B0600000101010101" pitchFamily="34" charset="-127"/>
                <a:ea typeface="Gulim" panose="020B0600000101010101" pitchFamily="34" charset="-127"/>
              </a:rPr>
              <a:t>)</a:t>
            </a:r>
            <a:r>
              <a:rPr lang="zh-CN" altLang="en-US" sz="1685" b="1" dirty="0">
                <a:latin typeface="Gulim" panose="020B0600000101010101" pitchFamily="34" charset="-127"/>
                <a:ea typeface="宋体" panose="02010600030101010101" pitchFamily="2" charset="-122"/>
              </a:rPr>
              <a:t>预知研究</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4) </a:t>
            </a:r>
            <a:r>
              <a:rPr lang="zh-CN" altLang="en-US" sz="1685" b="1" dirty="0">
                <a:latin typeface="Gulim" panose="020B0600000101010101" pitchFamily="34" charset="-127"/>
                <a:ea typeface="宋体" panose="02010600030101010101" pitchFamily="2" charset="-122"/>
              </a:rPr>
              <a:t>实施依据定时不定量的平准化</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5) </a:t>
            </a:r>
            <a:r>
              <a:rPr lang="zh-CN" altLang="en-US" sz="1685" b="1" dirty="0">
                <a:latin typeface="Gulim" panose="020B0600000101010101" pitchFamily="34" charset="-127"/>
                <a:ea typeface="宋体" panose="02010600030101010101" pitchFamily="2" charset="-122"/>
              </a:rPr>
              <a:t>混材多次送货</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6) </a:t>
            </a:r>
            <a:r>
              <a:rPr lang="zh-CN" altLang="en-US" sz="1685" b="1" dirty="0">
                <a:latin typeface="Gulim" panose="020B0600000101010101" pitchFamily="34" charset="-127"/>
                <a:ea typeface="宋体" panose="02010600030101010101" pitchFamily="2" charset="-122"/>
              </a:rPr>
              <a:t>制定方便送货的时间表</a:t>
            </a:r>
            <a:endParaRPr lang="zh-CN" altLang="en-US" sz="1685" b="1" dirty="0">
              <a:latin typeface="Gulim" panose="020B0600000101010101" pitchFamily="34" charset="-127"/>
              <a:ea typeface="宋体" panose="02010600030101010101" pitchFamily="2" charset="-122"/>
            </a:endParaRPr>
          </a:p>
          <a:p>
            <a:pPr marL="457200" lvl="0" indent="-457200" eaLnBrk="1" latinLnBrk="1" hangingPunct="1">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7) </a:t>
            </a:r>
            <a:r>
              <a:rPr lang="zh-CN" altLang="en-US" sz="1685" b="1" dirty="0">
                <a:latin typeface="Gulim" panose="020B0600000101010101" pitchFamily="34" charset="-127"/>
                <a:ea typeface="宋体" panose="02010600030101010101" pitchFamily="2" charset="-122"/>
              </a:rPr>
              <a:t>防止不良发生用包装</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AutoNum type="arabicPeriod" startAt="3"/>
            </a:pPr>
            <a:r>
              <a:rPr lang="zh-CN" altLang="en-US" sz="1685" b="1" dirty="0">
                <a:latin typeface="Gulim" panose="020B0600000101010101" pitchFamily="34" charset="-127"/>
                <a:ea typeface="宋体" panose="02010600030101010101" pitchFamily="2" charset="-122"/>
              </a:rPr>
              <a:t>后工程拿看板去前工程签收物品。</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AutoNum type="arabicPeriod" startAt="3"/>
            </a:pPr>
            <a:endParaRPr lang="ko-KR" altLang="en-US" sz="84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AutoNum type="arabicPeriod" startAt="3"/>
            </a:pPr>
            <a:r>
              <a:rPr lang="zh-CN" altLang="en-US" sz="1685" b="1" dirty="0">
                <a:latin typeface="Gulim" panose="020B0600000101010101" pitchFamily="34" charset="-127"/>
                <a:ea typeface="宋体" panose="02010600030101010101" pitchFamily="2" charset="-122"/>
              </a:rPr>
              <a:t>使用第一个时摘下看板。</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AutoNum type="arabicPeriod" startAt="3"/>
            </a:pPr>
            <a:endParaRPr lang="ko-KR" altLang="en-US" sz="950"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AutoNum type="arabicPeriod" startAt="3"/>
            </a:pPr>
            <a:r>
              <a:rPr lang="zh-CN" altLang="en-US" sz="1685" b="1" dirty="0">
                <a:latin typeface="Gulim" panose="020B0600000101010101" pitchFamily="34" charset="-127"/>
                <a:ea typeface="宋体" panose="02010600030101010101" pitchFamily="2" charset="-122"/>
              </a:rPr>
              <a:t>生产或送货时要与摘下来的看板量一致。</a:t>
            </a:r>
            <a:endParaRPr lang="ko-KR" altLang="en-US" sz="1685" b="1" dirty="0">
              <a:latin typeface="Gulim" panose="020B0600000101010101" pitchFamily="34" charset="-127"/>
              <a:ea typeface="Gulim" panose="020B0600000101010101" pitchFamily="34" charset="-127"/>
            </a:endParaRPr>
          </a:p>
        </p:txBody>
      </p:sp>
      <p:sp>
        <p:nvSpPr>
          <p:cNvPr id="400387" name="Rectangle 3"/>
          <p:cNvSpPr>
            <a:spLocks noChangeArrowheads="1"/>
          </p:cNvSpPr>
          <p:nvPr/>
        </p:nvSpPr>
        <p:spPr bwMode="auto">
          <a:xfrm>
            <a:off x="2935269" y="915091"/>
            <a:ext cx="3536950" cy="480060"/>
          </a:xfrm>
          <a:prstGeom prst="rect">
            <a:avLst/>
          </a:prstGeom>
          <a:noFill/>
          <a:ln w="9525">
            <a:noFill/>
            <a:miter lim="800000"/>
          </a:ln>
          <a:effectLst>
            <a:prstShdw prst="shdw13" dist="53882" dir="13500000">
              <a:schemeClr val="bg2"/>
            </a:prstShdw>
          </a:effectLst>
        </p:spPr>
        <p:txBody>
          <a:bodyPr wrap="none">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必须遵守的五点要求</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endParaRPr>
          </a:p>
        </p:txBody>
      </p:sp>
      <p:pic>
        <p:nvPicPr>
          <p:cNvPr id="57348" name="Picture 4" descr="손벌린연필"/>
          <p:cNvPicPr>
            <a:picLocks noChangeAspect="1"/>
          </p:cNvPicPr>
          <p:nvPr/>
        </p:nvPicPr>
        <p:blipFill>
          <a:blip r:embed="rId1"/>
          <a:stretch>
            <a:fillRect/>
          </a:stretch>
        </p:blipFill>
        <p:spPr>
          <a:xfrm>
            <a:off x="8630981" y="1857680"/>
            <a:ext cx="1526893" cy="122218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p:pic>
        <p:nvPicPr>
          <p:cNvPr id="59394" name="Picture 2" descr="돋보기메모"/>
          <p:cNvPicPr>
            <a:picLocks noChangeAspect="1"/>
          </p:cNvPicPr>
          <p:nvPr/>
        </p:nvPicPr>
        <p:blipFill>
          <a:blip r:embed="rId1"/>
          <a:stretch>
            <a:fillRect/>
          </a:stretch>
        </p:blipFill>
        <p:spPr>
          <a:xfrm>
            <a:off x="9315738" y="1549385"/>
            <a:ext cx="1846670" cy="1480014"/>
          </a:xfrm>
          <a:prstGeom prst="rect">
            <a:avLst/>
          </a:prstGeom>
          <a:noFill/>
          <a:ln w="9525">
            <a:noFill/>
          </a:ln>
        </p:spPr>
      </p:pic>
      <p:sp>
        <p:nvSpPr>
          <p:cNvPr id="59395" name="Text Box 3"/>
          <p:cNvSpPr txBox="1"/>
          <p:nvPr/>
        </p:nvSpPr>
        <p:spPr>
          <a:xfrm>
            <a:off x="2556894" y="1701740"/>
            <a:ext cx="6750473" cy="5103495"/>
          </a:xfrm>
          <a:prstGeom prst="rect">
            <a:avLst/>
          </a:prstGeom>
          <a:solidFill>
            <a:schemeClr val="bg1">
              <a:lumMod val="95000"/>
            </a:schemeClr>
          </a:solidFill>
          <a:ln w="9525">
            <a:noFill/>
          </a:ln>
          <a:effectLst>
            <a:prstShdw prst="shdw17" dist="17961" dir="2699999">
              <a:srgbClr val="858F98"/>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7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Step 1</a:t>
            </a:r>
            <a:r>
              <a:rPr lang="en-US" altLang="zh-CN" sz="1685" b="1" dirty="0">
                <a:latin typeface="Gulim" panose="020B0600000101010101" pitchFamily="34" charset="-127"/>
                <a:ea typeface="宋体" panose="02010600030101010101" pitchFamily="2" charset="-122"/>
              </a:rPr>
              <a:t>：</a:t>
            </a:r>
            <a:r>
              <a:rPr lang="ko-KR" altLang="en-US" sz="1685" b="1" dirty="0">
                <a:latin typeface="Gulim" panose="020B0600000101010101" pitchFamily="34" charset="-127"/>
                <a:ea typeface="Gulim" panose="020B0600000101010101" pitchFamily="34" charset="-127"/>
              </a:rPr>
              <a:t> </a:t>
            </a:r>
            <a:r>
              <a:rPr lang="zh-CN" altLang="en-US" sz="1685" b="1" dirty="0">
                <a:latin typeface="Gulim" panose="020B0600000101010101" pitchFamily="34" charset="-127"/>
                <a:ea typeface="宋体" panose="02010600030101010101" pitchFamily="2" charset="-122"/>
              </a:rPr>
              <a:t>用电脑或送货看板指示送货。</a:t>
            </a:r>
            <a:endParaRPr lang="ko-KR" altLang="en-US" sz="1685" b="1" dirty="0">
              <a:latin typeface="Gulim" panose="020B0600000101010101" pitchFamily="34" charset="-127"/>
              <a:ea typeface="Gulim" panose="020B0600000101010101" pitchFamily="34" charset="-127"/>
            </a:endParaRPr>
          </a:p>
          <a:p>
            <a:pPr marL="0" lvl="0" indent="0" eaLnBrk="1" latinLnBrk="1" hangingPunct="1">
              <a:lnSpc>
                <a:spcPct val="17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Step 2</a:t>
            </a:r>
            <a:r>
              <a:rPr lang="en-US" altLang="zh-CN" sz="1685" b="1" dirty="0">
                <a:latin typeface="Gulim" panose="020B0600000101010101" pitchFamily="34" charset="-127"/>
                <a:ea typeface="宋体" panose="02010600030101010101" pitchFamily="2" charset="-122"/>
              </a:rPr>
              <a:t>：</a:t>
            </a:r>
            <a:r>
              <a:rPr lang="zh-CN" altLang="en-US" sz="1685" b="1" dirty="0">
                <a:latin typeface="Gulim" panose="020B0600000101010101" pitchFamily="34" charset="-127"/>
                <a:ea typeface="宋体" panose="02010600030101010101" pitchFamily="2" charset="-122"/>
              </a:rPr>
              <a:t>在车上装上跟看板个数一样数量的部品。</a:t>
            </a:r>
            <a:endParaRPr lang="ko-KR" altLang="en-US" sz="1685" b="1" dirty="0">
              <a:latin typeface="Gulim" panose="020B0600000101010101" pitchFamily="34" charset="-127"/>
              <a:ea typeface="Gulim" panose="020B0600000101010101" pitchFamily="34" charset="-127"/>
            </a:endParaRPr>
          </a:p>
          <a:p>
            <a:pPr marL="0" lvl="0" indent="0" eaLnBrk="1" latinLnBrk="1" hangingPunct="1">
              <a:lnSpc>
                <a:spcPct val="17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Step 3</a:t>
            </a:r>
            <a:r>
              <a:rPr lang="en-US" altLang="zh-CN" sz="1685" b="1" dirty="0">
                <a:latin typeface="Gulim" panose="020B0600000101010101" pitchFamily="34" charset="-127"/>
                <a:ea typeface="宋体" panose="02010600030101010101" pitchFamily="2" charset="-122"/>
              </a:rPr>
              <a:t>：</a:t>
            </a:r>
            <a:r>
              <a:rPr lang="zh-CN" altLang="en-US" sz="1685" b="1" dirty="0">
                <a:latin typeface="Gulim" panose="020B0600000101010101" pitchFamily="34" charset="-127"/>
                <a:ea typeface="宋体" panose="02010600030101010101" pitchFamily="2" charset="-122"/>
              </a:rPr>
              <a:t>按指定日期把送货处的货搬运到指定地点。</a:t>
            </a:r>
            <a:endParaRPr lang="ko-KR" altLang="en-US" sz="1685" b="1" dirty="0">
              <a:latin typeface="Gulim" panose="020B0600000101010101" pitchFamily="34" charset="-127"/>
              <a:ea typeface="Gulim" panose="020B0600000101010101" pitchFamily="34" charset="-127"/>
            </a:endParaRPr>
          </a:p>
          <a:p>
            <a:pPr marL="0" lvl="0" indent="0" eaLnBrk="1" latinLnBrk="1" hangingPunct="1">
              <a:lnSpc>
                <a:spcPct val="17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Step 4</a:t>
            </a:r>
            <a:r>
              <a:rPr lang="en-US" altLang="zh-CN" sz="1685" b="1" dirty="0">
                <a:latin typeface="Gulim" panose="020B0600000101010101" pitchFamily="34" charset="-127"/>
                <a:ea typeface="宋体" panose="02010600030101010101" pitchFamily="2" charset="-122"/>
              </a:rPr>
              <a:t>：</a:t>
            </a:r>
            <a:r>
              <a:rPr lang="zh-CN" altLang="en-US" sz="1685" b="1" dirty="0">
                <a:latin typeface="Gulim" panose="020B0600000101010101" pitchFamily="34" charset="-127"/>
                <a:ea typeface="宋体" panose="02010600030101010101" pitchFamily="2" charset="-122"/>
              </a:rPr>
              <a:t>检查物品、确认个数之后卸在指定地点。</a:t>
            </a:r>
            <a:endParaRPr lang="ko-KR" altLang="en-US" sz="1685" b="1" dirty="0">
              <a:latin typeface="Gulim" panose="020B0600000101010101" pitchFamily="34" charset="-127"/>
              <a:ea typeface="Gulim" panose="020B0600000101010101" pitchFamily="34" charset="-127"/>
            </a:endParaRPr>
          </a:p>
          <a:p>
            <a:pPr marL="0" lvl="0" indent="0" eaLnBrk="1" latinLnBrk="1" hangingPunct="1">
              <a:lnSpc>
                <a:spcPct val="17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Step 5</a:t>
            </a:r>
            <a:r>
              <a:rPr lang="en-US" altLang="zh-CN" sz="1685" b="1" dirty="0">
                <a:latin typeface="Gulim" panose="020B0600000101010101" pitchFamily="34" charset="-127"/>
                <a:ea typeface="宋体" panose="02010600030101010101" pitchFamily="2" charset="-122"/>
              </a:rPr>
              <a:t>：</a:t>
            </a:r>
            <a:r>
              <a:rPr lang="zh-CN" altLang="en-US" sz="1685" b="1" dirty="0">
                <a:latin typeface="Gulim" panose="020B0600000101010101" pitchFamily="34" charset="-127"/>
                <a:ea typeface="宋体" panose="02010600030101010101" pitchFamily="2" charset="-122"/>
              </a:rPr>
              <a:t>供应到部品存储区。</a:t>
            </a:r>
            <a:endParaRPr lang="ko-KR" altLang="en-US" sz="1685" b="1" dirty="0">
              <a:latin typeface="Gulim" panose="020B0600000101010101" pitchFamily="34" charset="-127"/>
              <a:ea typeface="宋体" panose="02010600030101010101" pitchFamily="2" charset="-122"/>
            </a:endParaRPr>
          </a:p>
          <a:p>
            <a:pPr marL="0" lvl="0" indent="0" eaLnBrk="1" latinLnBrk="1" hangingPunct="1">
              <a:lnSpc>
                <a:spcPct val="17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Step 6</a:t>
            </a:r>
            <a:r>
              <a:rPr lang="en-US" altLang="zh-CN" sz="1685" b="1" dirty="0">
                <a:latin typeface="Gulim" panose="020B0600000101010101" pitchFamily="34" charset="-127"/>
                <a:ea typeface="宋体" panose="02010600030101010101" pitchFamily="2" charset="-122"/>
              </a:rPr>
              <a:t>：</a:t>
            </a:r>
            <a:r>
              <a:rPr lang="zh-CN" altLang="en-US" sz="1685" b="1" dirty="0">
                <a:latin typeface="Gulim" panose="020B0600000101010101" pitchFamily="34" charset="-127"/>
                <a:ea typeface="宋体" panose="02010600030101010101" pitchFamily="2" charset="-122"/>
              </a:rPr>
              <a:t>在生产线使用部品时摘下看板放到邮筒里。</a:t>
            </a:r>
            <a:endParaRPr lang="ko-KR" altLang="en-US" sz="1685" b="1" dirty="0">
              <a:latin typeface="Gulim" panose="020B0600000101010101" pitchFamily="34" charset="-127"/>
              <a:ea typeface="Gulim" panose="020B0600000101010101" pitchFamily="34" charset="-127"/>
            </a:endParaRPr>
          </a:p>
          <a:p>
            <a:pPr marL="0" lvl="0" indent="0" eaLnBrk="1" latinLnBrk="1" hangingPunct="1">
              <a:lnSpc>
                <a:spcPct val="170000"/>
              </a:lnSpc>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 </a:t>
            </a:r>
            <a:r>
              <a:rPr lang="zh-CN" altLang="en-US" sz="1685" b="1" dirty="0">
                <a:latin typeface="Gulim" panose="020B0600000101010101" pitchFamily="34" charset="-127"/>
                <a:ea typeface="宋体" panose="02010600030101010101" pitchFamily="2" charset="-122"/>
              </a:rPr>
              <a:t>使用第一个部品时放到邮筒里。</a:t>
            </a: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a:t>
            </a:r>
            <a:endParaRPr lang="en-US" altLang="ko-KR" sz="1685" b="1" dirty="0">
              <a:latin typeface="Gulim" panose="020B0600000101010101" pitchFamily="34" charset="-127"/>
              <a:ea typeface="Gulim" panose="020B0600000101010101" pitchFamily="34" charset="-127"/>
            </a:endParaRPr>
          </a:p>
          <a:p>
            <a:pPr marL="0" lvl="0" indent="0" eaLnBrk="1" latinLnBrk="1" hangingPunct="1">
              <a:lnSpc>
                <a:spcPct val="17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Step 7</a:t>
            </a:r>
            <a:r>
              <a:rPr lang="en-US" altLang="zh-CN" sz="1685" b="1" dirty="0">
                <a:latin typeface="Gulim" panose="020B0600000101010101" pitchFamily="34" charset="-127"/>
                <a:ea typeface="宋体" panose="02010600030101010101" pitchFamily="2" charset="-122"/>
              </a:rPr>
              <a:t>：</a:t>
            </a:r>
            <a:r>
              <a:rPr lang="zh-CN" altLang="en-US" sz="1685" b="1" dirty="0">
                <a:latin typeface="Gulim" panose="020B0600000101010101" pitchFamily="34" charset="-127"/>
                <a:ea typeface="宋体" panose="02010600030101010101" pitchFamily="2" charset="-122"/>
              </a:rPr>
              <a:t>回收担当按一定的时间从邮筒回收看板。</a:t>
            </a:r>
            <a:endParaRPr lang="ko-KR" altLang="en-US" sz="1685" b="1" dirty="0">
              <a:latin typeface="Gulim" panose="020B0600000101010101" pitchFamily="34" charset="-127"/>
              <a:ea typeface="Gulim" panose="020B0600000101010101" pitchFamily="34" charset="-127"/>
            </a:endParaRPr>
          </a:p>
          <a:p>
            <a:pPr marL="0" lvl="0" indent="0" eaLnBrk="1" latinLnBrk="1" hangingPunct="1">
              <a:lnSpc>
                <a:spcPct val="17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Step 8</a:t>
            </a:r>
            <a:r>
              <a:rPr lang="en-US" altLang="zh-CN" sz="1685" b="1" dirty="0">
                <a:latin typeface="Gulim" panose="020B0600000101010101" pitchFamily="34" charset="-127"/>
                <a:ea typeface="宋体" panose="02010600030101010101" pitchFamily="2" charset="-122"/>
              </a:rPr>
              <a:t>：</a:t>
            </a:r>
            <a:r>
              <a:rPr lang="zh-CN" altLang="en-US" sz="1685" b="1" dirty="0">
                <a:latin typeface="Gulim" panose="020B0600000101010101" pitchFamily="34" charset="-127"/>
                <a:ea typeface="宋体" panose="02010600030101010101" pitchFamily="2" charset="-122"/>
              </a:rPr>
              <a:t>按供应商类别把看板放入到送货指示板里。</a:t>
            </a:r>
            <a:endParaRPr lang="ko-KR" altLang="en-US" sz="1685" b="1" dirty="0">
              <a:latin typeface="Gulim" panose="020B0600000101010101" pitchFamily="34" charset="-127"/>
              <a:ea typeface="Gulim" panose="020B0600000101010101" pitchFamily="34" charset="-127"/>
            </a:endParaRPr>
          </a:p>
        </p:txBody>
      </p:sp>
      <p:sp>
        <p:nvSpPr>
          <p:cNvPr id="403460" name="Rectangle 4"/>
          <p:cNvSpPr>
            <a:spLocks noChangeArrowheads="1"/>
          </p:cNvSpPr>
          <p:nvPr/>
        </p:nvSpPr>
        <p:spPr bwMode="auto">
          <a:xfrm>
            <a:off x="2732687" y="991869"/>
            <a:ext cx="3393654" cy="480060"/>
          </a:xfrm>
          <a:prstGeom prst="rect">
            <a:avLst/>
          </a:prstGeom>
          <a:noFill/>
          <a:ln w="9525">
            <a:noFill/>
            <a:miter lim="800000"/>
          </a:ln>
          <a:effec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2530" b="1" i="0" u="none" strike="noStrike" kern="1200" cap="none" spc="0" normalizeH="0" baseline="0" noProof="0">
                <a:ln>
                  <a:noFill/>
                </a:ln>
                <a:solidFill>
                  <a:srgbClr val="FF0000"/>
                </a:solidFill>
                <a:effectLst>
                  <a:outerShdw blurRad="38100" dist="38100" dir="2700000" algn="tl">
                    <a:srgbClr val="C0C0C0"/>
                  </a:outerShdw>
                </a:effectLst>
                <a:uLnTx/>
                <a:uFillTx/>
                <a:latin typeface="HY울릉도L"/>
                <a:ea typeface="HY울릉도L"/>
                <a:cs typeface="HY울릉도L"/>
              </a:rPr>
              <a:t>[</a:t>
            </a:r>
            <a:r>
              <a:rPr kumimoji="0" lang="zh-CN" altLang="en-US" sz="2530" b="1" i="0" u="none" strike="noStrike" kern="1200" cap="none" spc="0" normalizeH="0" baseline="0" noProof="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看板的实际使用步骤</a:t>
            </a:r>
            <a:r>
              <a:rPr kumimoji="0" lang="en-US" altLang="ko-KR" sz="2530" b="1" i="0" u="none" strike="noStrike" kern="1200" cap="none" spc="0" normalizeH="0" baseline="0" noProof="0">
                <a:ln>
                  <a:noFill/>
                </a:ln>
                <a:solidFill>
                  <a:srgbClr val="FF0000"/>
                </a:solidFill>
                <a:effectLst>
                  <a:outerShdw blurRad="38100" dist="38100" dir="2700000" algn="tl">
                    <a:srgbClr val="C0C0C0"/>
                  </a:outerShdw>
                </a:effectLst>
                <a:uLnTx/>
                <a:uFillTx/>
                <a:latin typeface="HY울릉도L"/>
                <a:ea typeface="HY울릉도L"/>
                <a:cs typeface="HY울릉도L"/>
              </a:rPr>
              <a:t>]</a:t>
            </a:r>
            <a:endParaRPr kumimoji="0" lang="en-US" altLang="ko-KR" sz="2530" b="1" i="0" u="none" strike="noStrike" kern="1200" cap="none" spc="0" normalizeH="0" baseline="0" noProof="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ext Box 2"/>
          <p:cNvSpPr txBox="1"/>
          <p:nvPr/>
        </p:nvSpPr>
        <p:spPr>
          <a:xfrm>
            <a:off x="2491599" y="1725416"/>
            <a:ext cx="4902129" cy="2038985"/>
          </a:xfrm>
          <a:prstGeom prst="rect">
            <a:avLst/>
          </a:prstGeom>
          <a:solidFill>
            <a:schemeClr val="bg1">
              <a:lumMod val="95000"/>
            </a:schemeClr>
          </a:solidFill>
          <a:ln w="9525">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zh-CN" altLang="en-US" sz="1685" b="1" dirty="0">
                <a:latin typeface="Gulim" panose="020B0600000101010101" pitchFamily="34" charset="-127"/>
                <a:ea typeface="宋体" panose="02010600030101010101" pitchFamily="2" charset="-122"/>
              </a:rPr>
              <a:t>放看板的箱子</a:t>
            </a: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a:t>
            </a:r>
            <a:r>
              <a:rPr lang="zh-CN" altLang="en-US" sz="1685" b="1" dirty="0">
                <a:latin typeface="Gulim" panose="020B0600000101010101" pitchFamily="34" charset="-127"/>
                <a:ea typeface="宋体" panose="02010600030101010101" pitchFamily="2" charset="-122"/>
              </a:rPr>
              <a:t>原则是白色</a:t>
            </a: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 </a:t>
            </a:r>
            <a:endParaRPr lang="en-US" altLang="ko-KR" sz="1685" b="1" dirty="0">
              <a:latin typeface="Gulim" panose="020B0600000101010101" pitchFamily="34" charset="-127"/>
              <a:ea typeface="Gulim" panose="020B0600000101010101" pitchFamily="34" charset="-127"/>
            </a:endParaRPr>
          </a:p>
          <a:p>
            <a:pPr marL="0" lvl="0" indent="0" eaLnBrk="1" latinLnBrk="1" hangingPunct="1">
              <a:lnSpc>
                <a:spcPct val="150000"/>
              </a:lnSpc>
              <a:spcBef>
                <a:spcPct val="50000"/>
              </a:spcBef>
              <a:buClrTx/>
              <a:buSzTx/>
              <a:buFontTx/>
              <a:buNone/>
            </a:pPr>
            <a:r>
              <a:rPr lang="en-US" altLang="ko-KR" sz="1685" b="1" dirty="0">
                <a:latin typeface="Gulim" panose="020B0600000101010101" pitchFamily="34" charset="-127"/>
                <a:ea typeface="Gulim" panose="020B0600000101010101" pitchFamily="34" charset="-127"/>
              </a:rPr>
              <a:t>● </a:t>
            </a:r>
            <a:r>
              <a:rPr lang="zh-CN" altLang="en-US" sz="1685" b="1" dirty="0">
                <a:latin typeface="Gulim" panose="020B0600000101010101" pitchFamily="34" charset="-127"/>
                <a:ea typeface="宋体" panose="02010600030101010101" pitchFamily="2" charset="-122"/>
              </a:rPr>
              <a:t>为根据使用地点不同而易于使用，大小和形象</a:t>
            </a:r>
            <a:endParaRPr lang="zh-CN" altLang="en-US" sz="1685" b="1" dirty="0">
              <a:latin typeface="Gulim" panose="020B0600000101010101" pitchFamily="34" charset="-127"/>
              <a:ea typeface="宋体" panose="02010600030101010101" pitchFamily="2" charset="-122"/>
            </a:endParaRPr>
          </a:p>
          <a:p>
            <a:pPr marL="0" lvl="0" indent="0" eaLnBrk="1" latinLnBrk="1" hangingPunct="1">
              <a:lnSpc>
                <a:spcPct val="150000"/>
              </a:lnSpc>
              <a:spcBef>
                <a:spcPct val="50000"/>
              </a:spcBef>
              <a:buClrTx/>
              <a:buSzTx/>
              <a:buFontTx/>
              <a:buNone/>
            </a:pPr>
            <a:r>
              <a:rPr lang="zh-CN" altLang="en-US" sz="1685" b="1" dirty="0">
                <a:latin typeface="Gulim" panose="020B0600000101010101" pitchFamily="34" charset="-127"/>
                <a:ea typeface="宋体" panose="02010600030101010101" pitchFamily="2" charset="-122"/>
              </a:rPr>
              <a:t>    可以任意制作。</a:t>
            </a:r>
            <a:endParaRPr lang="ko-KR" altLang="en-US" sz="1685" b="1" dirty="0">
              <a:latin typeface="Gulim" panose="020B0600000101010101" pitchFamily="34" charset="-127"/>
              <a:ea typeface="Gulim" panose="020B0600000101010101" pitchFamily="34" charset="-127"/>
            </a:endParaRPr>
          </a:p>
          <a:p>
            <a:pPr marL="0" lvl="0" indent="0" eaLnBrk="1" latinLnBrk="1" hangingPunct="1">
              <a:lnSpc>
                <a:spcPct val="150000"/>
              </a:lnSpc>
              <a:spcBef>
                <a:spcPct val="50000"/>
              </a:spcBef>
              <a:buClrTx/>
              <a:buSzTx/>
              <a:buFontTx/>
              <a:buNone/>
            </a:pPr>
            <a:r>
              <a:rPr lang="ko-KR" altLang="en-US" sz="1685" b="1" dirty="0">
                <a:latin typeface="Gulim" panose="020B0600000101010101" pitchFamily="34" charset="-127"/>
                <a:ea typeface="Gulim" panose="020B0600000101010101" pitchFamily="34" charset="-127"/>
              </a:rPr>
              <a:t>● </a:t>
            </a:r>
            <a:r>
              <a:rPr lang="zh-CN" altLang="en-US" sz="1685" b="1" dirty="0">
                <a:latin typeface="Gulim" panose="020B0600000101010101" pitchFamily="34" charset="-127"/>
                <a:ea typeface="宋体" panose="02010600030101010101" pitchFamily="2" charset="-122"/>
              </a:rPr>
              <a:t>对放到邮筒里的看板的种类做记录。</a:t>
            </a:r>
            <a:endParaRPr lang="ko-KR" altLang="en-US" sz="1685" b="1" dirty="0">
              <a:latin typeface="Gulim" panose="020B0600000101010101" pitchFamily="34" charset="-127"/>
              <a:ea typeface="Gulim" panose="020B0600000101010101" pitchFamily="34" charset="-127"/>
            </a:endParaRPr>
          </a:p>
        </p:txBody>
      </p:sp>
      <p:sp>
        <p:nvSpPr>
          <p:cNvPr id="61443" name="Rectangle 3"/>
          <p:cNvSpPr/>
          <p:nvPr/>
        </p:nvSpPr>
        <p:spPr>
          <a:xfrm>
            <a:off x="2411236" y="4216662"/>
            <a:ext cx="4329545" cy="642902"/>
          </a:xfrm>
          <a:prstGeom prst="rect">
            <a:avLst/>
          </a:prstGeom>
          <a:solidFill>
            <a:srgbClr val="FEDAE7"/>
          </a:solidFill>
          <a:ln w="9525">
            <a:noFill/>
          </a:ln>
          <a:effectLst>
            <a:prstShdw prst="shdw17" dist="17961" dir="2699999">
              <a:srgbClr val="98838B"/>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66"/>
                </a:solidFill>
                <a:latin typeface="HY울릉도L"/>
                <a:ea typeface="宋体" panose="02010600030101010101" pitchFamily="2" charset="-122"/>
              </a:rPr>
              <a:t>红色邮筒</a:t>
            </a:r>
            <a:r>
              <a:rPr lang="en-US" altLang="ko-KR" sz="1900" b="1" dirty="0">
                <a:solidFill>
                  <a:srgbClr val="CC0066"/>
                </a:solidFill>
                <a:latin typeface="HY울릉도L"/>
                <a:ea typeface="HY울릉도L"/>
              </a:rPr>
              <a:t>(</a:t>
            </a:r>
            <a:r>
              <a:rPr lang="zh-CN" altLang="en-US" sz="1900" b="1" dirty="0">
                <a:solidFill>
                  <a:srgbClr val="CC0066"/>
                </a:solidFill>
                <a:latin typeface="HY울릉도L"/>
                <a:ea typeface="宋体" panose="02010600030101010101" pitchFamily="2" charset="-122"/>
              </a:rPr>
              <a:t>特级邮筒</a:t>
            </a:r>
            <a:r>
              <a:rPr lang="en-US" altLang="ko-KR" sz="1900" dirty="0">
                <a:solidFill>
                  <a:srgbClr val="CC0066"/>
                </a:solidFill>
                <a:latin typeface="HY울릉도L"/>
                <a:ea typeface="HY울릉도L"/>
              </a:rPr>
              <a:t>)</a:t>
            </a:r>
            <a:endParaRPr lang="en-US" altLang="ko-KR" sz="1900" dirty="0">
              <a:solidFill>
                <a:srgbClr val="CC0066"/>
              </a:solidFill>
              <a:latin typeface="HY울릉도L"/>
              <a:ea typeface="HY울릉도L"/>
            </a:endParaRPr>
          </a:p>
        </p:txBody>
      </p:sp>
      <p:sp>
        <p:nvSpPr>
          <p:cNvPr id="61444" name="Text Box 4"/>
          <p:cNvSpPr txBox="1"/>
          <p:nvPr/>
        </p:nvSpPr>
        <p:spPr>
          <a:xfrm>
            <a:off x="2411236" y="5100652"/>
            <a:ext cx="5625394"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ko-KR" altLang="en-US" sz="1685" b="1" dirty="0">
                <a:solidFill>
                  <a:srgbClr val="CC0066"/>
                </a:solidFill>
                <a:latin typeface="Gulim" panose="020B0600000101010101" pitchFamily="34" charset="-127"/>
                <a:ea typeface="Gulim" panose="020B0600000101010101" pitchFamily="34" charset="-127"/>
              </a:rPr>
              <a:t>● </a:t>
            </a:r>
            <a:r>
              <a:rPr lang="zh-CN" altLang="en-US" sz="1685" b="1" dirty="0">
                <a:solidFill>
                  <a:srgbClr val="CC0066"/>
                </a:solidFill>
                <a:latin typeface="Gulim" panose="020B0600000101010101" pitchFamily="34" charset="-127"/>
                <a:ea typeface="宋体" panose="02010600030101010101" pitchFamily="2" charset="-122"/>
              </a:rPr>
              <a:t>把邮筒的颜色作为红色，与一般邮筒区分。</a:t>
            </a:r>
            <a:endParaRPr lang="ko-KR" altLang="en-US" sz="1685" b="1" dirty="0">
              <a:solidFill>
                <a:srgbClr val="CC0066"/>
              </a:solidFill>
              <a:latin typeface="Gulim" panose="020B0600000101010101" pitchFamily="34" charset="-127"/>
              <a:ea typeface="Gulim" panose="020B0600000101010101" pitchFamily="34" charset="-127"/>
            </a:endParaRPr>
          </a:p>
        </p:txBody>
      </p:sp>
      <p:sp>
        <p:nvSpPr>
          <p:cNvPr id="404485" name="Rectangle 5"/>
          <p:cNvSpPr>
            <a:spLocks noChangeArrowheads="1"/>
          </p:cNvSpPr>
          <p:nvPr/>
        </p:nvSpPr>
        <p:spPr bwMode="auto">
          <a:xfrm>
            <a:off x="2568613" y="945227"/>
            <a:ext cx="3851910" cy="480060"/>
          </a:xfrm>
          <a:prstGeom prst="rect">
            <a:avLst/>
          </a:prstGeom>
          <a:noFill/>
          <a:ln w="9525">
            <a:noFill/>
            <a:miter lim="800000"/>
          </a:ln>
          <a:effectLst>
            <a:prstShdw prst="shdw13" dist="53882" dir="13500000">
              <a:schemeClr val="bg2"/>
            </a:prstShdw>
          </a:effectLst>
        </p:spPr>
        <p:txBody>
          <a:bodyPr wrap="none">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看板邮筒 </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(Toyota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例</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endPar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grpSp>
        <p:nvGrpSpPr>
          <p:cNvPr id="61446" name="Group 6"/>
          <p:cNvGrpSpPr/>
          <p:nvPr/>
        </p:nvGrpSpPr>
        <p:grpSpPr>
          <a:xfrm>
            <a:off x="8679533" y="1675189"/>
            <a:ext cx="1526893" cy="3053786"/>
            <a:chOff x="1536" y="1152"/>
            <a:chExt cx="1152" cy="2448"/>
          </a:xfrm>
        </p:grpSpPr>
        <p:sp>
          <p:nvSpPr>
            <p:cNvPr id="61477" name="Rectangle 7"/>
            <p:cNvSpPr/>
            <p:nvPr/>
          </p:nvSpPr>
          <p:spPr>
            <a:xfrm>
              <a:off x="1536" y="3120"/>
              <a:ext cx="912" cy="480"/>
            </a:xfrm>
            <a:prstGeom prst="rect">
              <a:avLst/>
            </a:prstGeom>
            <a:solidFill>
              <a:srgbClr val="E1F3FF"/>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61478" name="Line 8"/>
            <p:cNvSpPr/>
            <p:nvPr/>
          </p:nvSpPr>
          <p:spPr>
            <a:xfrm flipV="1">
              <a:off x="1824" y="1152"/>
              <a:ext cx="0" cy="1968"/>
            </a:xfrm>
            <a:prstGeom prst="line">
              <a:avLst/>
            </a:prstGeom>
            <a:ln w="9525" cap="flat" cmpd="sng">
              <a:solidFill>
                <a:schemeClr val="tx1"/>
              </a:solidFill>
              <a:prstDash val="solid"/>
              <a:headEnd type="none" w="med" len="med"/>
              <a:tailEnd type="none" w="med" len="med"/>
            </a:ln>
          </p:spPr>
        </p:sp>
        <p:sp>
          <p:nvSpPr>
            <p:cNvPr id="61479" name="Line 9"/>
            <p:cNvSpPr/>
            <p:nvPr/>
          </p:nvSpPr>
          <p:spPr>
            <a:xfrm flipH="1">
              <a:off x="1536" y="2928"/>
              <a:ext cx="288" cy="192"/>
            </a:xfrm>
            <a:prstGeom prst="line">
              <a:avLst/>
            </a:prstGeom>
            <a:ln w="9525" cap="flat" cmpd="sng">
              <a:solidFill>
                <a:schemeClr val="tx1"/>
              </a:solidFill>
              <a:prstDash val="solid"/>
              <a:headEnd type="none" w="med" len="med"/>
              <a:tailEnd type="none" w="med" len="med"/>
            </a:ln>
          </p:spPr>
        </p:sp>
        <p:sp>
          <p:nvSpPr>
            <p:cNvPr id="61480" name="Line 10"/>
            <p:cNvSpPr/>
            <p:nvPr/>
          </p:nvSpPr>
          <p:spPr>
            <a:xfrm flipV="1">
              <a:off x="2448" y="2928"/>
              <a:ext cx="240" cy="192"/>
            </a:xfrm>
            <a:prstGeom prst="line">
              <a:avLst/>
            </a:prstGeom>
            <a:ln w="9525" cap="flat" cmpd="sng">
              <a:solidFill>
                <a:schemeClr val="tx1"/>
              </a:solidFill>
              <a:prstDash val="solid"/>
              <a:headEnd type="none" w="med" len="med"/>
              <a:tailEnd type="none" w="med" len="med"/>
            </a:ln>
          </p:spPr>
        </p:sp>
        <p:sp>
          <p:nvSpPr>
            <p:cNvPr id="61481" name="Line 11"/>
            <p:cNvSpPr/>
            <p:nvPr/>
          </p:nvSpPr>
          <p:spPr>
            <a:xfrm>
              <a:off x="2688" y="1152"/>
              <a:ext cx="0" cy="2256"/>
            </a:xfrm>
            <a:prstGeom prst="line">
              <a:avLst/>
            </a:prstGeom>
            <a:ln w="9525" cap="flat" cmpd="sng">
              <a:solidFill>
                <a:schemeClr val="tx1"/>
              </a:solidFill>
              <a:prstDash val="solid"/>
              <a:headEnd type="none" w="med" len="med"/>
              <a:tailEnd type="none" w="med" len="med"/>
            </a:ln>
          </p:spPr>
        </p:sp>
        <p:sp>
          <p:nvSpPr>
            <p:cNvPr id="61482" name="Line 12"/>
            <p:cNvSpPr/>
            <p:nvPr/>
          </p:nvSpPr>
          <p:spPr>
            <a:xfrm flipV="1">
              <a:off x="2448" y="3408"/>
              <a:ext cx="240" cy="192"/>
            </a:xfrm>
            <a:prstGeom prst="line">
              <a:avLst/>
            </a:prstGeom>
            <a:ln w="9525" cap="flat" cmpd="sng">
              <a:solidFill>
                <a:schemeClr val="tx1"/>
              </a:solidFill>
              <a:prstDash val="solid"/>
              <a:headEnd type="none" w="med" len="med"/>
              <a:tailEnd type="none" w="med" len="med"/>
            </a:ln>
          </p:spPr>
        </p:sp>
        <p:sp>
          <p:nvSpPr>
            <p:cNvPr id="61483" name="Rectangle 13"/>
            <p:cNvSpPr/>
            <p:nvPr/>
          </p:nvSpPr>
          <p:spPr>
            <a:xfrm>
              <a:off x="1536" y="1872"/>
              <a:ext cx="912" cy="480"/>
            </a:xfrm>
            <a:prstGeom prst="rect">
              <a:avLst/>
            </a:prstGeom>
            <a:solidFill>
              <a:srgbClr val="E1F3FF"/>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61484" name="Line 14"/>
            <p:cNvSpPr/>
            <p:nvPr/>
          </p:nvSpPr>
          <p:spPr>
            <a:xfrm flipH="1">
              <a:off x="1536" y="1680"/>
              <a:ext cx="288" cy="192"/>
            </a:xfrm>
            <a:prstGeom prst="line">
              <a:avLst/>
            </a:prstGeom>
            <a:ln w="9525" cap="flat" cmpd="sng">
              <a:solidFill>
                <a:schemeClr val="tx1"/>
              </a:solidFill>
              <a:prstDash val="solid"/>
              <a:headEnd type="none" w="med" len="med"/>
              <a:tailEnd type="none" w="med" len="med"/>
            </a:ln>
          </p:spPr>
        </p:sp>
        <p:sp>
          <p:nvSpPr>
            <p:cNvPr id="61485" name="Line 15"/>
            <p:cNvSpPr/>
            <p:nvPr/>
          </p:nvSpPr>
          <p:spPr>
            <a:xfrm flipV="1">
              <a:off x="2448" y="1680"/>
              <a:ext cx="240" cy="192"/>
            </a:xfrm>
            <a:prstGeom prst="line">
              <a:avLst/>
            </a:prstGeom>
            <a:ln w="9525" cap="flat" cmpd="sng">
              <a:solidFill>
                <a:schemeClr val="tx1"/>
              </a:solidFill>
              <a:prstDash val="solid"/>
              <a:headEnd type="none" w="med" len="med"/>
              <a:tailEnd type="none" w="med" len="med"/>
            </a:ln>
          </p:spPr>
        </p:sp>
        <p:sp>
          <p:nvSpPr>
            <p:cNvPr id="61486" name="Line 16"/>
            <p:cNvSpPr/>
            <p:nvPr/>
          </p:nvSpPr>
          <p:spPr>
            <a:xfrm flipV="1">
              <a:off x="2448" y="2160"/>
              <a:ext cx="240" cy="192"/>
            </a:xfrm>
            <a:prstGeom prst="line">
              <a:avLst/>
            </a:prstGeom>
            <a:ln w="9525" cap="flat" cmpd="sng">
              <a:solidFill>
                <a:schemeClr val="tx1"/>
              </a:solidFill>
              <a:prstDash val="solid"/>
              <a:headEnd type="none" w="med" len="med"/>
              <a:tailEnd type="none" w="med" len="med"/>
            </a:ln>
          </p:spPr>
        </p:sp>
        <p:sp>
          <p:nvSpPr>
            <p:cNvPr id="61487" name="Line 17"/>
            <p:cNvSpPr/>
            <p:nvPr/>
          </p:nvSpPr>
          <p:spPr>
            <a:xfrm>
              <a:off x="1824" y="1152"/>
              <a:ext cx="864" cy="0"/>
            </a:xfrm>
            <a:prstGeom prst="line">
              <a:avLst/>
            </a:prstGeom>
            <a:ln w="9525" cap="flat" cmpd="sng">
              <a:solidFill>
                <a:schemeClr val="tx1"/>
              </a:solidFill>
              <a:prstDash val="solid"/>
              <a:headEnd type="none" w="med" len="med"/>
              <a:tailEnd type="none" w="med" len="med"/>
            </a:ln>
          </p:spPr>
        </p:sp>
      </p:grpSp>
      <p:sp>
        <p:nvSpPr>
          <p:cNvPr id="61447" name="Text Box 18"/>
          <p:cNvSpPr txBox="1"/>
          <p:nvPr/>
        </p:nvSpPr>
        <p:spPr>
          <a:xfrm>
            <a:off x="8679533" y="2529043"/>
            <a:ext cx="1205442" cy="65976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latin typeface="Gulim" panose="020B0600000101010101" pitchFamily="34" charset="-127"/>
                <a:ea typeface="宋体" panose="02010600030101010101" pitchFamily="2" charset="-122"/>
              </a:rPr>
              <a:t>采购部品</a:t>
            </a:r>
            <a:endParaRPr lang="zh-CN" altLang="en-US" sz="1475" b="1" dirty="0">
              <a:latin typeface="Gulim" panose="020B0600000101010101" pitchFamily="34" charset="-127"/>
              <a:ea typeface="宋体" panose="02010600030101010101" pitchFamily="2" charset="-122"/>
            </a:endParaRPr>
          </a:p>
          <a:p>
            <a:pPr marL="0" lvl="0" indent="0" algn="ctr" eaLnBrk="1" latinLnBrk="1" hangingPunct="1">
              <a:spcBef>
                <a:spcPct val="50000"/>
              </a:spcBef>
              <a:buClrTx/>
              <a:buSzTx/>
              <a:buFontTx/>
              <a:buNone/>
            </a:pPr>
            <a:r>
              <a:rPr lang="zh-CN" altLang="en-US" sz="1475" b="1" dirty="0">
                <a:latin typeface="Gulim" panose="020B0600000101010101" pitchFamily="34" charset="-127"/>
                <a:ea typeface="宋体" panose="02010600030101010101" pitchFamily="2" charset="-122"/>
              </a:rPr>
              <a:t>签收看板</a:t>
            </a:r>
            <a:endParaRPr lang="ko-KR" altLang="en-US" sz="1475" b="1" dirty="0">
              <a:latin typeface="Gulim" panose="020B0600000101010101" pitchFamily="34" charset="-127"/>
              <a:ea typeface="Gulim" panose="020B0600000101010101" pitchFamily="34" charset="-127"/>
            </a:endParaRPr>
          </a:p>
        </p:txBody>
      </p:sp>
      <p:sp>
        <p:nvSpPr>
          <p:cNvPr id="61448" name="Text Box 19"/>
          <p:cNvSpPr txBox="1"/>
          <p:nvPr/>
        </p:nvSpPr>
        <p:spPr>
          <a:xfrm>
            <a:off x="8679533" y="4166435"/>
            <a:ext cx="1205442" cy="61023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685" b="1" dirty="0">
                <a:latin typeface="Gulim" panose="020B0600000101010101" pitchFamily="34" charset="-127"/>
                <a:ea typeface="宋体" panose="02010600030101010101" pitchFamily="2" charset="-122"/>
              </a:rPr>
              <a:t>部品签收看板</a:t>
            </a:r>
            <a:endParaRPr lang="ko-KR" altLang="en-US" sz="1685" b="1" dirty="0">
              <a:latin typeface="Gulim" panose="020B0600000101010101" pitchFamily="34" charset="-127"/>
              <a:ea typeface="Gulim" panose="020B0600000101010101" pitchFamily="34" charset="-127"/>
            </a:endParaRPr>
          </a:p>
        </p:txBody>
      </p:sp>
      <p:grpSp>
        <p:nvGrpSpPr>
          <p:cNvPr id="61449" name="Group 20"/>
          <p:cNvGrpSpPr/>
          <p:nvPr/>
        </p:nvGrpSpPr>
        <p:grpSpPr>
          <a:xfrm>
            <a:off x="5465022" y="5904280"/>
            <a:ext cx="2651972" cy="883991"/>
            <a:chOff x="2592" y="1392"/>
            <a:chExt cx="1584" cy="528"/>
          </a:xfrm>
        </p:grpSpPr>
        <p:sp>
          <p:nvSpPr>
            <p:cNvPr id="61462" name="Rectangle 21"/>
            <p:cNvSpPr/>
            <p:nvPr/>
          </p:nvSpPr>
          <p:spPr>
            <a:xfrm>
              <a:off x="2592" y="1584"/>
              <a:ext cx="1392" cy="336"/>
            </a:xfrm>
            <a:prstGeom prst="rect">
              <a:avLst/>
            </a:prstGeom>
            <a:solidFill>
              <a:srgbClr val="FEDAE7"/>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61463" name="Line 22"/>
            <p:cNvSpPr/>
            <p:nvPr/>
          </p:nvSpPr>
          <p:spPr>
            <a:xfrm>
              <a:off x="2832" y="1392"/>
              <a:ext cx="1344" cy="0"/>
            </a:xfrm>
            <a:prstGeom prst="line">
              <a:avLst/>
            </a:prstGeom>
            <a:ln w="9525" cap="flat" cmpd="sng">
              <a:solidFill>
                <a:schemeClr val="tx1"/>
              </a:solidFill>
              <a:prstDash val="solid"/>
              <a:headEnd type="none" w="med" len="med"/>
              <a:tailEnd type="none" w="med" len="med"/>
            </a:ln>
          </p:spPr>
        </p:sp>
        <p:sp>
          <p:nvSpPr>
            <p:cNvPr id="61464" name="Line 23"/>
            <p:cNvSpPr/>
            <p:nvPr/>
          </p:nvSpPr>
          <p:spPr>
            <a:xfrm flipV="1">
              <a:off x="2592" y="1392"/>
              <a:ext cx="240" cy="192"/>
            </a:xfrm>
            <a:prstGeom prst="line">
              <a:avLst/>
            </a:prstGeom>
            <a:ln w="9525" cap="flat" cmpd="sng">
              <a:solidFill>
                <a:schemeClr val="tx1"/>
              </a:solidFill>
              <a:prstDash val="solid"/>
              <a:headEnd type="none" w="med" len="med"/>
              <a:tailEnd type="none" w="med" len="med"/>
            </a:ln>
          </p:spPr>
        </p:sp>
        <p:sp>
          <p:nvSpPr>
            <p:cNvPr id="61465" name="Line 24"/>
            <p:cNvSpPr/>
            <p:nvPr/>
          </p:nvSpPr>
          <p:spPr>
            <a:xfrm>
              <a:off x="2832" y="1392"/>
              <a:ext cx="0" cy="192"/>
            </a:xfrm>
            <a:prstGeom prst="line">
              <a:avLst/>
            </a:prstGeom>
            <a:ln w="9525" cap="flat" cmpd="sng">
              <a:solidFill>
                <a:schemeClr val="tx1"/>
              </a:solidFill>
              <a:prstDash val="solid"/>
              <a:headEnd type="none" w="med" len="med"/>
              <a:tailEnd type="none" w="med" len="med"/>
            </a:ln>
          </p:spPr>
        </p:sp>
        <p:sp>
          <p:nvSpPr>
            <p:cNvPr id="61466" name="Line 25"/>
            <p:cNvSpPr/>
            <p:nvPr/>
          </p:nvSpPr>
          <p:spPr>
            <a:xfrm flipH="1">
              <a:off x="2880" y="1392"/>
              <a:ext cx="240" cy="192"/>
            </a:xfrm>
            <a:prstGeom prst="line">
              <a:avLst/>
            </a:prstGeom>
            <a:ln w="9525" cap="flat" cmpd="sng">
              <a:solidFill>
                <a:schemeClr val="tx1"/>
              </a:solidFill>
              <a:prstDash val="solid"/>
              <a:headEnd type="none" w="med" len="med"/>
              <a:tailEnd type="none" w="med" len="med"/>
            </a:ln>
          </p:spPr>
        </p:sp>
        <p:sp>
          <p:nvSpPr>
            <p:cNvPr id="61467" name="Line 26"/>
            <p:cNvSpPr/>
            <p:nvPr/>
          </p:nvSpPr>
          <p:spPr>
            <a:xfrm>
              <a:off x="3120" y="1392"/>
              <a:ext cx="0" cy="192"/>
            </a:xfrm>
            <a:prstGeom prst="line">
              <a:avLst/>
            </a:prstGeom>
            <a:ln w="9525" cap="flat" cmpd="sng">
              <a:solidFill>
                <a:schemeClr val="tx1"/>
              </a:solidFill>
              <a:prstDash val="solid"/>
              <a:headEnd type="none" w="med" len="med"/>
              <a:tailEnd type="none" w="med" len="med"/>
            </a:ln>
          </p:spPr>
        </p:sp>
        <p:sp>
          <p:nvSpPr>
            <p:cNvPr id="61468" name="Line 27"/>
            <p:cNvSpPr/>
            <p:nvPr/>
          </p:nvSpPr>
          <p:spPr>
            <a:xfrm>
              <a:off x="3360" y="1392"/>
              <a:ext cx="0" cy="192"/>
            </a:xfrm>
            <a:prstGeom prst="line">
              <a:avLst/>
            </a:prstGeom>
            <a:ln w="9525" cap="flat" cmpd="sng">
              <a:solidFill>
                <a:schemeClr val="tx1"/>
              </a:solidFill>
              <a:prstDash val="solid"/>
              <a:headEnd type="none" w="med" len="med"/>
              <a:tailEnd type="none" w="med" len="med"/>
            </a:ln>
          </p:spPr>
        </p:sp>
        <p:sp>
          <p:nvSpPr>
            <p:cNvPr id="61469" name="Line 28"/>
            <p:cNvSpPr/>
            <p:nvPr/>
          </p:nvSpPr>
          <p:spPr>
            <a:xfrm flipH="1">
              <a:off x="3408" y="1392"/>
              <a:ext cx="240" cy="192"/>
            </a:xfrm>
            <a:prstGeom prst="line">
              <a:avLst/>
            </a:prstGeom>
            <a:ln w="9525" cap="flat" cmpd="sng">
              <a:solidFill>
                <a:schemeClr val="tx1"/>
              </a:solidFill>
              <a:prstDash val="solid"/>
              <a:headEnd type="none" w="med" len="med"/>
              <a:tailEnd type="none" w="med" len="med"/>
            </a:ln>
          </p:spPr>
        </p:sp>
        <p:sp>
          <p:nvSpPr>
            <p:cNvPr id="61470" name="Line 29"/>
            <p:cNvSpPr/>
            <p:nvPr/>
          </p:nvSpPr>
          <p:spPr>
            <a:xfrm>
              <a:off x="3648" y="1392"/>
              <a:ext cx="0" cy="192"/>
            </a:xfrm>
            <a:prstGeom prst="line">
              <a:avLst/>
            </a:prstGeom>
            <a:ln w="9525" cap="flat" cmpd="sng">
              <a:solidFill>
                <a:schemeClr val="tx1"/>
              </a:solidFill>
              <a:prstDash val="solid"/>
              <a:headEnd type="none" w="med" len="med"/>
              <a:tailEnd type="none" w="med" len="med"/>
            </a:ln>
          </p:spPr>
        </p:sp>
        <p:sp>
          <p:nvSpPr>
            <p:cNvPr id="61471" name="Line 30"/>
            <p:cNvSpPr/>
            <p:nvPr/>
          </p:nvSpPr>
          <p:spPr>
            <a:xfrm flipH="1">
              <a:off x="3168" y="1392"/>
              <a:ext cx="192" cy="192"/>
            </a:xfrm>
            <a:prstGeom prst="line">
              <a:avLst/>
            </a:prstGeom>
            <a:ln w="9525" cap="flat" cmpd="sng">
              <a:solidFill>
                <a:schemeClr val="tx1"/>
              </a:solidFill>
              <a:prstDash val="solid"/>
              <a:headEnd type="none" w="med" len="med"/>
              <a:tailEnd type="none" w="med" len="med"/>
            </a:ln>
          </p:spPr>
        </p:sp>
        <p:sp>
          <p:nvSpPr>
            <p:cNvPr id="61472" name="Line 31"/>
            <p:cNvSpPr/>
            <p:nvPr/>
          </p:nvSpPr>
          <p:spPr>
            <a:xfrm>
              <a:off x="3888" y="1392"/>
              <a:ext cx="0" cy="192"/>
            </a:xfrm>
            <a:prstGeom prst="line">
              <a:avLst/>
            </a:prstGeom>
            <a:ln w="9525" cap="flat" cmpd="sng">
              <a:solidFill>
                <a:schemeClr val="tx1"/>
              </a:solidFill>
              <a:prstDash val="solid"/>
              <a:headEnd type="none" w="med" len="med"/>
              <a:tailEnd type="none" w="med" len="med"/>
            </a:ln>
          </p:spPr>
        </p:sp>
        <p:sp>
          <p:nvSpPr>
            <p:cNvPr id="61473" name="Line 32"/>
            <p:cNvSpPr/>
            <p:nvPr/>
          </p:nvSpPr>
          <p:spPr>
            <a:xfrm flipH="1">
              <a:off x="3984" y="1392"/>
              <a:ext cx="192" cy="192"/>
            </a:xfrm>
            <a:prstGeom prst="line">
              <a:avLst/>
            </a:prstGeom>
            <a:ln w="9525" cap="flat" cmpd="sng">
              <a:solidFill>
                <a:schemeClr val="tx1"/>
              </a:solidFill>
              <a:prstDash val="solid"/>
              <a:headEnd type="none" w="med" len="med"/>
              <a:tailEnd type="none" w="med" len="med"/>
            </a:ln>
          </p:spPr>
        </p:sp>
        <p:sp>
          <p:nvSpPr>
            <p:cNvPr id="61474" name="Line 33"/>
            <p:cNvSpPr/>
            <p:nvPr/>
          </p:nvSpPr>
          <p:spPr>
            <a:xfrm>
              <a:off x="4176" y="1392"/>
              <a:ext cx="0" cy="336"/>
            </a:xfrm>
            <a:prstGeom prst="line">
              <a:avLst/>
            </a:prstGeom>
            <a:ln w="9525" cap="flat" cmpd="sng">
              <a:solidFill>
                <a:schemeClr val="tx1"/>
              </a:solidFill>
              <a:prstDash val="solid"/>
              <a:headEnd type="none" w="med" len="med"/>
              <a:tailEnd type="none" w="med" len="med"/>
            </a:ln>
          </p:spPr>
        </p:sp>
        <p:sp>
          <p:nvSpPr>
            <p:cNvPr id="61475" name="Line 34"/>
            <p:cNvSpPr/>
            <p:nvPr/>
          </p:nvSpPr>
          <p:spPr>
            <a:xfrm flipH="1">
              <a:off x="3696" y="1392"/>
              <a:ext cx="192" cy="192"/>
            </a:xfrm>
            <a:prstGeom prst="line">
              <a:avLst/>
            </a:prstGeom>
            <a:ln w="9525" cap="flat" cmpd="sng">
              <a:solidFill>
                <a:schemeClr val="tx1"/>
              </a:solidFill>
              <a:prstDash val="solid"/>
              <a:headEnd type="none" w="med" len="med"/>
              <a:tailEnd type="none" w="med" len="med"/>
            </a:ln>
          </p:spPr>
        </p:sp>
        <p:sp>
          <p:nvSpPr>
            <p:cNvPr id="61476" name="Line 35"/>
            <p:cNvSpPr/>
            <p:nvPr/>
          </p:nvSpPr>
          <p:spPr>
            <a:xfrm flipV="1">
              <a:off x="3984" y="1728"/>
              <a:ext cx="192" cy="192"/>
            </a:xfrm>
            <a:prstGeom prst="line">
              <a:avLst/>
            </a:prstGeom>
            <a:ln w="9525" cap="flat" cmpd="sng">
              <a:solidFill>
                <a:schemeClr val="tx1"/>
              </a:solidFill>
              <a:prstDash val="solid"/>
              <a:headEnd type="none" w="med" len="med"/>
              <a:tailEnd type="none" w="med" len="med"/>
            </a:ln>
          </p:spPr>
        </p:sp>
      </p:grpSp>
      <p:sp>
        <p:nvSpPr>
          <p:cNvPr id="61450" name="Text Box 36"/>
          <p:cNvSpPr txBox="1"/>
          <p:nvPr/>
        </p:nvSpPr>
        <p:spPr>
          <a:xfrm>
            <a:off x="5545384" y="6255867"/>
            <a:ext cx="2169795" cy="61023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spcBef>
                <a:spcPct val="50000"/>
              </a:spcBef>
              <a:buClrTx/>
              <a:buSzTx/>
              <a:buFontTx/>
              <a:buAutoNum type="arabicPlain"/>
            </a:pPr>
            <a:r>
              <a:rPr lang="en-US" altLang="ko-KR" sz="1685" b="1" dirty="0">
                <a:latin typeface="Gulim" panose="020B0600000101010101" pitchFamily="34" charset="-127"/>
                <a:ea typeface="Gulim" panose="020B0600000101010101" pitchFamily="34" charset="-127"/>
              </a:rPr>
              <a:t>2    3    4    5</a:t>
            </a:r>
            <a:r>
              <a:rPr lang="zh-CN" altLang="en-US" sz="1685" b="1" dirty="0">
                <a:latin typeface="Gulim" panose="020B0600000101010101" pitchFamily="34" charset="-127"/>
                <a:ea typeface="宋体" panose="02010600030101010101" pitchFamily="2" charset="-122"/>
              </a:rPr>
              <a:t>组装看板</a:t>
            </a:r>
            <a:endParaRPr lang="ko-KR" altLang="en-US" sz="1685" b="1" dirty="0">
              <a:latin typeface="Gulim" panose="020B0600000101010101" pitchFamily="34" charset="-127"/>
              <a:ea typeface="Gulim" panose="020B0600000101010101" pitchFamily="34" charset="-127"/>
            </a:endParaRPr>
          </a:p>
        </p:txBody>
      </p:sp>
      <p:sp>
        <p:nvSpPr>
          <p:cNvPr id="61451" name="Rectangle 37"/>
          <p:cNvSpPr/>
          <p:nvPr/>
        </p:nvSpPr>
        <p:spPr>
          <a:xfrm>
            <a:off x="9000984" y="5261378"/>
            <a:ext cx="1446530" cy="1205442"/>
          </a:xfrm>
          <a:prstGeom prst="rect">
            <a:avLst/>
          </a:prstGeom>
          <a:solidFill>
            <a:srgbClr val="FEFFE1"/>
          </a:solid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nvGrpSpPr>
          <p:cNvPr id="61452" name="Group 38"/>
          <p:cNvGrpSpPr/>
          <p:nvPr/>
        </p:nvGrpSpPr>
        <p:grpSpPr>
          <a:xfrm>
            <a:off x="8518807" y="5261378"/>
            <a:ext cx="1928707" cy="1526893"/>
            <a:chOff x="3120" y="2448"/>
            <a:chExt cx="1152" cy="1152"/>
          </a:xfrm>
        </p:grpSpPr>
        <p:sp>
          <p:nvSpPr>
            <p:cNvPr id="61455" name="Rectangle 39"/>
            <p:cNvSpPr/>
            <p:nvPr/>
          </p:nvSpPr>
          <p:spPr>
            <a:xfrm>
              <a:off x="3120" y="3120"/>
              <a:ext cx="912" cy="480"/>
            </a:xfrm>
            <a:prstGeom prst="rect">
              <a:avLst/>
            </a:prstGeom>
            <a:solidFill>
              <a:srgbClr val="FFFFCC"/>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61456" name="Line 40"/>
            <p:cNvSpPr/>
            <p:nvPr/>
          </p:nvSpPr>
          <p:spPr>
            <a:xfrm flipV="1">
              <a:off x="3408" y="2448"/>
              <a:ext cx="0" cy="672"/>
            </a:xfrm>
            <a:prstGeom prst="line">
              <a:avLst/>
            </a:prstGeom>
            <a:ln w="9525" cap="flat" cmpd="sng">
              <a:solidFill>
                <a:schemeClr val="tx1"/>
              </a:solidFill>
              <a:prstDash val="solid"/>
              <a:headEnd type="none" w="med" len="med"/>
              <a:tailEnd type="none" w="med" len="med"/>
            </a:ln>
          </p:spPr>
        </p:sp>
        <p:sp>
          <p:nvSpPr>
            <p:cNvPr id="61457" name="Line 41"/>
            <p:cNvSpPr/>
            <p:nvPr/>
          </p:nvSpPr>
          <p:spPr>
            <a:xfrm flipH="1">
              <a:off x="3120" y="2928"/>
              <a:ext cx="288" cy="192"/>
            </a:xfrm>
            <a:prstGeom prst="line">
              <a:avLst/>
            </a:prstGeom>
            <a:ln w="9525" cap="flat" cmpd="sng">
              <a:solidFill>
                <a:schemeClr val="tx1"/>
              </a:solidFill>
              <a:prstDash val="solid"/>
              <a:headEnd type="none" w="med" len="med"/>
              <a:tailEnd type="none" w="med" len="med"/>
            </a:ln>
          </p:spPr>
        </p:sp>
        <p:sp>
          <p:nvSpPr>
            <p:cNvPr id="61458" name="Line 42"/>
            <p:cNvSpPr/>
            <p:nvPr/>
          </p:nvSpPr>
          <p:spPr>
            <a:xfrm flipV="1">
              <a:off x="4032" y="2928"/>
              <a:ext cx="240" cy="192"/>
            </a:xfrm>
            <a:prstGeom prst="line">
              <a:avLst/>
            </a:prstGeom>
            <a:ln w="9525" cap="flat" cmpd="sng">
              <a:solidFill>
                <a:schemeClr val="tx1"/>
              </a:solidFill>
              <a:prstDash val="solid"/>
              <a:headEnd type="none" w="med" len="med"/>
              <a:tailEnd type="none" w="med" len="med"/>
            </a:ln>
          </p:spPr>
        </p:sp>
        <p:sp>
          <p:nvSpPr>
            <p:cNvPr id="61459" name="Line 43"/>
            <p:cNvSpPr/>
            <p:nvPr/>
          </p:nvSpPr>
          <p:spPr>
            <a:xfrm>
              <a:off x="4272" y="2448"/>
              <a:ext cx="0" cy="960"/>
            </a:xfrm>
            <a:prstGeom prst="line">
              <a:avLst/>
            </a:prstGeom>
            <a:ln w="9525" cap="flat" cmpd="sng">
              <a:solidFill>
                <a:schemeClr val="tx1"/>
              </a:solidFill>
              <a:prstDash val="solid"/>
              <a:headEnd type="none" w="med" len="med"/>
              <a:tailEnd type="none" w="med" len="med"/>
            </a:ln>
          </p:spPr>
        </p:sp>
        <p:sp>
          <p:nvSpPr>
            <p:cNvPr id="61460" name="Line 44"/>
            <p:cNvSpPr/>
            <p:nvPr/>
          </p:nvSpPr>
          <p:spPr>
            <a:xfrm flipV="1">
              <a:off x="4032" y="3408"/>
              <a:ext cx="240" cy="192"/>
            </a:xfrm>
            <a:prstGeom prst="line">
              <a:avLst/>
            </a:prstGeom>
            <a:ln w="9525" cap="flat" cmpd="sng">
              <a:solidFill>
                <a:schemeClr val="tx1"/>
              </a:solidFill>
              <a:prstDash val="solid"/>
              <a:headEnd type="none" w="med" len="med"/>
              <a:tailEnd type="none" w="med" len="med"/>
            </a:ln>
          </p:spPr>
        </p:sp>
        <p:sp>
          <p:nvSpPr>
            <p:cNvPr id="61461" name="Line 45"/>
            <p:cNvSpPr/>
            <p:nvPr/>
          </p:nvSpPr>
          <p:spPr>
            <a:xfrm>
              <a:off x="3408" y="2448"/>
              <a:ext cx="864" cy="0"/>
            </a:xfrm>
            <a:prstGeom prst="line">
              <a:avLst/>
            </a:prstGeom>
            <a:ln w="9525" cap="flat" cmpd="sng">
              <a:solidFill>
                <a:schemeClr val="tx1"/>
              </a:solidFill>
              <a:prstDash val="solid"/>
              <a:headEnd type="none" w="med" len="med"/>
              <a:tailEnd type="none" w="med" len="med"/>
            </a:ln>
          </p:spPr>
        </p:sp>
      </p:grpSp>
      <p:sp>
        <p:nvSpPr>
          <p:cNvPr id="61453" name="Text Box 46"/>
          <p:cNvSpPr txBox="1"/>
          <p:nvPr/>
        </p:nvSpPr>
        <p:spPr>
          <a:xfrm>
            <a:off x="8759896" y="6145368"/>
            <a:ext cx="1125079" cy="38354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endParaRPr lang="zh-CN" altLang="en-US" sz="1900" b="1" dirty="0">
              <a:latin typeface="Gulim" panose="020B0600000101010101" pitchFamily="34" charset="-127"/>
              <a:ea typeface="Gulim" panose="020B0600000101010101" pitchFamily="34" charset="-127"/>
            </a:endParaRPr>
          </a:p>
        </p:txBody>
      </p:sp>
      <p:sp>
        <p:nvSpPr>
          <p:cNvPr id="61454" name="Text Box 47"/>
          <p:cNvSpPr txBox="1"/>
          <p:nvPr/>
        </p:nvSpPr>
        <p:spPr>
          <a:xfrm>
            <a:off x="8518807" y="6175504"/>
            <a:ext cx="1446530" cy="61023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685" b="1" dirty="0">
                <a:latin typeface="Gulim" panose="020B0600000101010101" pitchFamily="34" charset="-127"/>
                <a:ea typeface="宋体" panose="02010600030101010101" pitchFamily="2" charset="-122"/>
              </a:rPr>
              <a:t>采购部品签收看板</a:t>
            </a:r>
            <a:endParaRPr lang="ko-KR" altLang="en-US" sz="1685" b="1" dirty="0">
              <a:latin typeface="Gulim" panose="020B0600000101010101" pitchFamily="34" charset="-127"/>
              <a:ea typeface="Gulim" panose="020B0600000101010101"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2" descr="돋보기메모"/>
          <p:cNvPicPr>
            <a:picLocks noChangeAspect="1"/>
          </p:cNvPicPr>
          <p:nvPr/>
        </p:nvPicPr>
        <p:blipFill>
          <a:blip r:embed="rId1"/>
          <a:stretch>
            <a:fillRect/>
          </a:stretch>
        </p:blipFill>
        <p:spPr>
          <a:xfrm>
            <a:off x="8518807" y="2741433"/>
            <a:ext cx="1848344" cy="1480014"/>
          </a:xfrm>
          <a:prstGeom prst="rect">
            <a:avLst/>
          </a:prstGeom>
          <a:noFill/>
          <a:ln w="9525">
            <a:noFill/>
          </a:ln>
        </p:spPr>
      </p:pic>
      <p:sp>
        <p:nvSpPr>
          <p:cNvPr id="63491" name="Text Box 3"/>
          <p:cNvSpPr txBox="1"/>
          <p:nvPr/>
        </p:nvSpPr>
        <p:spPr>
          <a:xfrm>
            <a:off x="2823095" y="1643142"/>
            <a:ext cx="7555776" cy="588010"/>
          </a:xfrm>
          <a:prstGeom prst="rect">
            <a:avLst/>
          </a:prstGeom>
          <a:solidFill>
            <a:srgbClr val="E8FDD3"/>
          </a:solidFill>
          <a:ln w="9525">
            <a:noFill/>
          </a:ln>
          <a:effectLst>
            <a:prstShdw prst="shdw17" dist="17961" dir="2699999">
              <a:srgbClr val="8B987F"/>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170000"/>
              </a:lnSpc>
              <a:spcBef>
                <a:spcPct val="50000"/>
              </a:spcBef>
              <a:buClrTx/>
              <a:buSzTx/>
              <a:buFontTx/>
              <a:buNone/>
            </a:pPr>
            <a:r>
              <a:rPr lang="zh-CN" altLang="en-US" sz="1900" b="1" dirty="0">
                <a:latin typeface="Gulim" panose="020B0600000101010101" pitchFamily="34" charset="-127"/>
                <a:ea typeface="宋体" panose="02010600030101010101" pitchFamily="2" charset="-122"/>
              </a:rPr>
              <a:t>拿走外订采购部品的送货频率和看板后指示在第几次送货。</a:t>
            </a:r>
            <a:r>
              <a:rPr lang="ko-KR" altLang="en-US" sz="1900" b="1" dirty="0">
                <a:latin typeface="Gulim" panose="020B0600000101010101" pitchFamily="34" charset="-127"/>
                <a:ea typeface="Gulim" panose="020B0600000101010101" pitchFamily="34" charset="-127"/>
              </a:rPr>
              <a:t> </a:t>
            </a:r>
            <a:endParaRPr lang="ko-KR" altLang="en-US" sz="1900" b="1" dirty="0">
              <a:latin typeface="Gulim" panose="020B0600000101010101" pitchFamily="34" charset="-127"/>
              <a:ea typeface="Gulim" panose="020B0600000101010101" pitchFamily="34" charset="-127"/>
            </a:endParaRPr>
          </a:p>
        </p:txBody>
      </p:sp>
      <p:sp>
        <p:nvSpPr>
          <p:cNvPr id="63492" name="Rectangle 4"/>
          <p:cNvSpPr/>
          <p:nvPr/>
        </p:nvSpPr>
        <p:spPr>
          <a:xfrm>
            <a:off x="4227770" y="2580708"/>
            <a:ext cx="4580678" cy="1682596"/>
          </a:xfrm>
          <a:prstGeom prst="rect">
            <a:avLst/>
          </a:prstGeom>
          <a:solidFill>
            <a:schemeClr val="bg1">
              <a:lumMod val="95000"/>
            </a:schemeClr>
          </a:solidFill>
          <a:ln w="9525">
            <a:noFill/>
          </a:ln>
          <a:effectLst>
            <a:prstShdw prst="shdw17" dist="17961" dir="2699999">
              <a:srgbClr val="7C8698"/>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180000"/>
              </a:lnSpc>
              <a:spcBef>
                <a:spcPct val="0"/>
              </a:spcBef>
              <a:buClrTx/>
              <a:buSzTx/>
              <a:buFontTx/>
              <a:buNone/>
            </a:pPr>
            <a:r>
              <a:rPr lang="zh-CN" altLang="en-US" sz="1900" b="1" dirty="0">
                <a:solidFill>
                  <a:schemeClr val="tx2"/>
                </a:solidFill>
                <a:latin typeface="HY울릉도L"/>
                <a:ea typeface="宋体" panose="02010600030101010101" pitchFamily="2" charset="-122"/>
              </a:rPr>
              <a:t>第一个数字</a:t>
            </a:r>
            <a:r>
              <a:rPr lang="ko-KR" altLang="en-US" sz="1900" b="1" dirty="0">
                <a:solidFill>
                  <a:schemeClr val="tx2"/>
                </a:solidFill>
                <a:latin typeface="HY울릉도L"/>
                <a:ea typeface="HY울릉도L"/>
              </a:rPr>
              <a:t> </a:t>
            </a:r>
            <a:r>
              <a:rPr lang="en-US" altLang="ko-KR" sz="1900" b="1" dirty="0">
                <a:solidFill>
                  <a:schemeClr val="tx2"/>
                </a:solidFill>
                <a:latin typeface="Times New Roman" panose="02020603050405020304" pitchFamily="18" charset="0"/>
                <a:ea typeface="HY울릉도L"/>
              </a:rPr>
              <a:t>–</a:t>
            </a:r>
            <a:r>
              <a:rPr lang="en-US" altLang="ko-KR" sz="1900" b="1" dirty="0">
                <a:solidFill>
                  <a:schemeClr val="tx2"/>
                </a:solidFill>
                <a:latin typeface="HY울릉도L"/>
                <a:ea typeface="HY울릉도L"/>
              </a:rPr>
              <a:t> </a:t>
            </a:r>
            <a:r>
              <a:rPr lang="zh-CN" altLang="en-US" sz="1900" b="1" dirty="0">
                <a:solidFill>
                  <a:schemeClr val="tx2"/>
                </a:solidFill>
                <a:latin typeface="HY울릉도L"/>
                <a:ea typeface="宋体" panose="02010600030101010101" pitchFamily="2" charset="-122"/>
              </a:rPr>
              <a:t>天数频率</a:t>
            </a:r>
            <a:endParaRPr lang="ko-KR" altLang="en-US" sz="1900" b="1" dirty="0">
              <a:solidFill>
                <a:schemeClr val="tx2"/>
              </a:solidFill>
              <a:latin typeface="HY울릉도L"/>
              <a:ea typeface="HY울릉도L"/>
            </a:endParaRPr>
          </a:p>
          <a:p>
            <a:pPr marL="0" lvl="0" indent="0" algn="ctr" eaLnBrk="1" latinLnBrk="1" hangingPunct="1">
              <a:lnSpc>
                <a:spcPct val="180000"/>
              </a:lnSpc>
              <a:spcBef>
                <a:spcPct val="0"/>
              </a:spcBef>
              <a:buClrTx/>
              <a:buSzTx/>
              <a:buFontTx/>
              <a:buNone/>
            </a:pPr>
            <a:r>
              <a:rPr lang="zh-CN" altLang="en-US" sz="1900" b="1" dirty="0">
                <a:solidFill>
                  <a:schemeClr val="tx2"/>
                </a:solidFill>
                <a:latin typeface="HY울릉도L"/>
                <a:ea typeface="宋体" panose="02010600030101010101" pitchFamily="2" charset="-122"/>
              </a:rPr>
              <a:t>中间数字</a:t>
            </a:r>
            <a:r>
              <a:rPr lang="ko-KR" altLang="en-US" sz="1900" b="1" dirty="0">
                <a:solidFill>
                  <a:schemeClr val="tx2"/>
                </a:solidFill>
                <a:latin typeface="HY울릉도L"/>
                <a:ea typeface="HY울릉도L"/>
              </a:rPr>
              <a:t> </a:t>
            </a:r>
            <a:r>
              <a:rPr lang="en-US" altLang="ko-KR" sz="1900" b="1" dirty="0">
                <a:solidFill>
                  <a:schemeClr val="tx2"/>
                </a:solidFill>
                <a:latin typeface="Times New Roman" panose="02020603050405020304" pitchFamily="18" charset="0"/>
                <a:ea typeface="HY울릉도L"/>
              </a:rPr>
              <a:t>–</a:t>
            </a:r>
            <a:r>
              <a:rPr lang="en-US" altLang="ko-KR" sz="1900" b="1" dirty="0">
                <a:solidFill>
                  <a:schemeClr val="tx2"/>
                </a:solidFill>
                <a:latin typeface="HY울릉도L"/>
                <a:ea typeface="HY울릉도L"/>
              </a:rPr>
              <a:t> </a:t>
            </a:r>
            <a:r>
              <a:rPr lang="zh-CN" altLang="en-US" sz="1900" b="1" dirty="0">
                <a:solidFill>
                  <a:schemeClr val="tx2"/>
                </a:solidFill>
                <a:latin typeface="HY울릉도L"/>
                <a:ea typeface="宋体" panose="02010600030101010101" pitchFamily="2" charset="-122"/>
              </a:rPr>
              <a:t>次数频率</a:t>
            </a:r>
            <a:endParaRPr lang="ko-KR" altLang="en-US" sz="1900" b="1" dirty="0">
              <a:solidFill>
                <a:schemeClr val="tx2"/>
              </a:solidFill>
              <a:latin typeface="HY울릉도L"/>
              <a:ea typeface="HY울릉도L"/>
            </a:endParaRPr>
          </a:p>
          <a:p>
            <a:pPr marL="0" lvl="0" indent="0" algn="ctr" eaLnBrk="1" latinLnBrk="1" hangingPunct="1">
              <a:lnSpc>
                <a:spcPct val="180000"/>
              </a:lnSpc>
              <a:spcBef>
                <a:spcPct val="0"/>
              </a:spcBef>
              <a:buClrTx/>
              <a:buSzTx/>
              <a:buFontTx/>
              <a:buNone/>
            </a:pPr>
            <a:r>
              <a:rPr lang="zh-CN" altLang="en-US" sz="1900" b="1" dirty="0">
                <a:solidFill>
                  <a:schemeClr val="tx2"/>
                </a:solidFill>
                <a:latin typeface="HY울릉도L"/>
                <a:ea typeface="宋体" panose="02010600030101010101" pitchFamily="2" charset="-122"/>
              </a:rPr>
              <a:t>最后数字</a:t>
            </a:r>
            <a:r>
              <a:rPr lang="ko-KR" altLang="en-US" sz="1900" b="1" dirty="0">
                <a:solidFill>
                  <a:schemeClr val="tx2"/>
                </a:solidFill>
                <a:latin typeface="HY울릉도L"/>
                <a:ea typeface="HY울릉도L"/>
              </a:rPr>
              <a:t> </a:t>
            </a:r>
            <a:r>
              <a:rPr lang="en-US" altLang="ko-KR" sz="1900" b="1" dirty="0">
                <a:solidFill>
                  <a:schemeClr val="tx2"/>
                </a:solidFill>
                <a:latin typeface="Times New Roman" panose="02020603050405020304" pitchFamily="18" charset="0"/>
                <a:ea typeface="HY울릉도L"/>
              </a:rPr>
              <a:t>–</a:t>
            </a:r>
            <a:r>
              <a:rPr lang="en-US" altLang="ko-KR" sz="1900" b="1" dirty="0">
                <a:solidFill>
                  <a:schemeClr val="tx2"/>
                </a:solidFill>
                <a:latin typeface="HY울릉도L"/>
                <a:ea typeface="HY울릉도L"/>
              </a:rPr>
              <a:t> </a:t>
            </a:r>
            <a:r>
              <a:rPr lang="zh-CN" altLang="en-US" sz="1900" b="1" dirty="0">
                <a:solidFill>
                  <a:schemeClr val="tx2"/>
                </a:solidFill>
                <a:latin typeface="HY울릉도L"/>
                <a:ea typeface="宋体" panose="02010600030101010101" pitchFamily="2" charset="-122"/>
              </a:rPr>
              <a:t>间隔的指定</a:t>
            </a:r>
            <a:endParaRPr lang="ko-KR" altLang="en-US" sz="1900" b="1" dirty="0">
              <a:solidFill>
                <a:schemeClr val="tx2"/>
              </a:solidFill>
              <a:latin typeface="HY울릉도L"/>
              <a:ea typeface="HY울릉도L"/>
            </a:endParaRPr>
          </a:p>
        </p:txBody>
      </p:sp>
      <p:sp>
        <p:nvSpPr>
          <p:cNvPr id="63493" name="Text Box 5"/>
          <p:cNvSpPr txBox="1"/>
          <p:nvPr/>
        </p:nvSpPr>
        <p:spPr>
          <a:xfrm>
            <a:off x="3295227" y="4429052"/>
            <a:ext cx="6778936" cy="2284095"/>
          </a:xfrm>
          <a:prstGeom prst="rect">
            <a:avLst/>
          </a:prstGeom>
          <a:solidFill>
            <a:srgbClr val="E1F3FF"/>
          </a:solidFill>
          <a:ln w="9525">
            <a:noFill/>
          </a:ln>
          <a:effectLst>
            <a:prstShdw prst="shdw17" dist="17961" dir="2699999">
              <a:srgbClr val="879299"/>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ko-KR" altLang="en-US" sz="1900" b="1" dirty="0">
                <a:solidFill>
                  <a:schemeClr val="tx2"/>
                </a:solidFill>
                <a:latin typeface="Gulim" panose="020B0600000101010101" pitchFamily="34" charset="-127"/>
                <a:ea typeface="Gulim" panose="020B0600000101010101" pitchFamily="34" charset="-127"/>
              </a:rPr>
              <a:t>              </a:t>
            </a:r>
            <a:r>
              <a:rPr lang="zh-CN" altLang="en-US" sz="1900" b="1" dirty="0">
                <a:solidFill>
                  <a:schemeClr val="tx2"/>
                </a:solidFill>
                <a:latin typeface="Gulim" panose="020B0600000101010101" pitchFamily="34" charset="-127"/>
                <a:ea typeface="宋体" panose="02010600030101010101" pitchFamily="2" charset="-122"/>
              </a:rPr>
              <a:t>天</a:t>
            </a:r>
            <a:r>
              <a:rPr lang="ko-KR" altLang="en-US" sz="1900" b="1" dirty="0">
                <a:solidFill>
                  <a:schemeClr val="tx2"/>
                </a:solidFill>
                <a:latin typeface="Gulim" panose="020B0600000101010101" pitchFamily="34" charset="-127"/>
                <a:ea typeface="Gulim" panose="020B0600000101010101" pitchFamily="34" charset="-127"/>
              </a:rPr>
              <a:t>         </a:t>
            </a:r>
            <a:r>
              <a:rPr lang="zh-CN" altLang="en-US" sz="1900" b="1" dirty="0">
                <a:solidFill>
                  <a:schemeClr val="tx2"/>
                </a:solidFill>
                <a:latin typeface="Gulim" panose="020B0600000101010101" pitchFamily="34" charset="-127"/>
                <a:ea typeface="宋体" panose="02010600030101010101" pitchFamily="2" charset="-122"/>
              </a:rPr>
              <a:t>次</a:t>
            </a:r>
            <a:r>
              <a:rPr lang="ko-KR" altLang="en-US" sz="1900" b="1" dirty="0">
                <a:solidFill>
                  <a:schemeClr val="tx2"/>
                </a:solidFill>
                <a:latin typeface="Gulim" panose="020B0600000101010101" pitchFamily="34" charset="-127"/>
                <a:ea typeface="Gulim" panose="020B0600000101010101" pitchFamily="34" charset="-127"/>
              </a:rPr>
              <a:t>           </a:t>
            </a:r>
            <a:r>
              <a:rPr lang="zh-CN" altLang="en-US" sz="1900" b="1" dirty="0">
                <a:solidFill>
                  <a:schemeClr val="tx2"/>
                </a:solidFill>
                <a:latin typeface="Gulim" panose="020B0600000101010101" pitchFamily="34" charset="-127"/>
                <a:ea typeface="宋体" panose="02010600030101010101" pitchFamily="2" charset="-122"/>
              </a:rPr>
              <a:t>偏后</a:t>
            </a:r>
            <a:endParaRPr lang="ko-KR" altLang="en-US" sz="1900" b="1" dirty="0">
              <a:solidFill>
                <a:schemeClr val="tx2"/>
              </a:solidFill>
              <a:latin typeface="Gulim" panose="020B0600000101010101" pitchFamily="34" charset="-127"/>
              <a:ea typeface="宋体" panose="02010600030101010101" pitchFamily="2" charset="-122"/>
            </a:endParaRPr>
          </a:p>
          <a:p>
            <a:pPr marL="0" lvl="0" indent="0" eaLnBrk="1" latinLnBrk="1" hangingPunct="1">
              <a:spcBef>
                <a:spcPct val="50000"/>
              </a:spcBef>
              <a:buClrTx/>
              <a:buSzTx/>
              <a:buFontTx/>
              <a:buNone/>
            </a:pPr>
            <a:r>
              <a:rPr lang="ko-KR" altLang="en-US" sz="1900" b="1" dirty="0">
                <a:solidFill>
                  <a:schemeClr val="tx2"/>
                </a:solidFill>
                <a:latin typeface="Gulim" panose="020B0600000101010101" pitchFamily="34" charset="-127"/>
                <a:ea typeface="Gulim" panose="020B0600000101010101" pitchFamily="34" charset="-127"/>
              </a:rPr>
              <a:t>   </a:t>
            </a:r>
            <a:r>
              <a:rPr lang="zh-CN" altLang="en-US" sz="1900" b="1" dirty="0">
                <a:solidFill>
                  <a:schemeClr val="tx2"/>
                </a:solidFill>
                <a:latin typeface="Gulim" panose="020B0600000101010101" pitchFamily="34" charset="-127"/>
                <a:ea typeface="宋体" panose="02010600030101010101" pitchFamily="2" charset="-122"/>
              </a:rPr>
              <a:t>例</a:t>
            </a:r>
            <a:r>
              <a:rPr lang="en-US" altLang="ko-KR" sz="1900" b="1" dirty="0">
                <a:solidFill>
                  <a:schemeClr val="tx2"/>
                </a:solidFill>
                <a:latin typeface="Gulim" panose="020B0600000101010101" pitchFamily="34" charset="-127"/>
                <a:ea typeface="Gulim" panose="020B0600000101010101" pitchFamily="34" charset="-127"/>
              </a:rPr>
              <a:t>)       1    -    2     -      3</a:t>
            </a:r>
            <a:endParaRPr lang="en-US" altLang="ko-KR" sz="1900"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50000"/>
              </a:spcBef>
              <a:buClrTx/>
              <a:buSzTx/>
              <a:buFontTx/>
              <a:buNone/>
            </a:pPr>
            <a:r>
              <a:rPr lang="en-US" altLang="ko-KR" sz="1900" b="1" dirty="0">
                <a:solidFill>
                  <a:schemeClr val="tx2"/>
                </a:solidFill>
                <a:latin typeface="Gulim" panose="020B0600000101010101" pitchFamily="34" charset="-127"/>
                <a:ea typeface="Gulim" panose="020B0600000101010101" pitchFamily="34" charset="-127"/>
              </a:rPr>
              <a:t>                                      </a:t>
            </a:r>
            <a:r>
              <a:rPr lang="en-US" altLang="ko-KR" sz="1685" b="1" dirty="0">
                <a:solidFill>
                  <a:schemeClr val="tx2"/>
                </a:solidFill>
                <a:latin typeface="Gulim" panose="020B0600000101010101" pitchFamily="34" charset="-127"/>
                <a:ea typeface="Gulim" panose="020B0600000101010101" pitchFamily="34" charset="-127"/>
              </a:rPr>
              <a:t>            </a:t>
            </a:r>
            <a:r>
              <a:rPr lang="zh-CN" altLang="en-US" sz="1475" b="1" dirty="0">
                <a:solidFill>
                  <a:schemeClr val="tx2"/>
                </a:solidFill>
                <a:latin typeface="Gulim" panose="020B0600000101010101" pitchFamily="34" charset="-127"/>
                <a:ea typeface="宋体" panose="02010600030101010101" pitchFamily="2" charset="-122"/>
              </a:rPr>
              <a:t>送货处拿走看板后多久送货</a:t>
            </a:r>
            <a:r>
              <a:rPr lang="ko-KR" altLang="en-US" sz="1475" b="1" dirty="0">
                <a:solidFill>
                  <a:schemeClr val="tx2"/>
                </a:solidFill>
                <a:latin typeface="Gulim" panose="020B0600000101010101" pitchFamily="34" charset="-127"/>
                <a:ea typeface="Gulim" panose="020B0600000101010101" pitchFamily="34" charset="-127"/>
              </a:rPr>
              <a:t>                                                              </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50000"/>
              </a:spcBef>
              <a:buClrTx/>
              <a:buSzTx/>
              <a:buFontTx/>
              <a:buNone/>
            </a:pPr>
            <a:r>
              <a:rPr lang="ko-KR" altLang="en-US" sz="1475" b="1" dirty="0">
                <a:solidFill>
                  <a:schemeClr val="tx2"/>
                </a:solidFill>
                <a:latin typeface="Gulim" panose="020B0600000101010101" pitchFamily="34" charset="-127"/>
                <a:ea typeface="Gulim" panose="020B0600000101010101" pitchFamily="34" charset="-127"/>
              </a:rPr>
              <a:t>                                         </a:t>
            </a:r>
            <a:r>
              <a:rPr lang="zh-CN" altLang="en-US" sz="1475" b="1" dirty="0">
                <a:solidFill>
                  <a:schemeClr val="tx2"/>
                </a:solidFill>
                <a:latin typeface="Gulim" panose="020B0600000101010101" pitchFamily="34" charset="-127"/>
                <a:ea typeface="宋体" panose="02010600030101010101" pitchFamily="2" charset="-122"/>
              </a:rPr>
              <a:t>1天送几次货</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50000"/>
              </a:spcBef>
              <a:buClrTx/>
              <a:buSzTx/>
              <a:buFontTx/>
              <a:buNone/>
            </a:pPr>
            <a:r>
              <a:rPr lang="ko-KR" altLang="en-US" sz="1475" b="1" dirty="0">
                <a:solidFill>
                  <a:schemeClr val="tx2"/>
                </a:solidFill>
                <a:latin typeface="Gulim" panose="020B0600000101010101" pitchFamily="34" charset="-127"/>
                <a:ea typeface="Gulim" panose="020B0600000101010101" pitchFamily="34" charset="-127"/>
              </a:rPr>
              <a:t>                          </a:t>
            </a:r>
            <a:r>
              <a:rPr lang="zh-CN" altLang="en-US" sz="1475" b="1" dirty="0">
                <a:solidFill>
                  <a:schemeClr val="tx2"/>
                </a:solidFill>
                <a:latin typeface="Gulim" panose="020B0600000101010101" pitchFamily="34" charset="-127"/>
                <a:ea typeface="宋体" panose="02010600030101010101" pitchFamily="2" charset="-122"/>
              </a:rPr>
              <a:t>隔几天送货</a:t>
            </a:r>
            <a:r>
              <a:rPr lang="ko-KR" altLang="en-US" sz="1475" b="1" dirty="0">
                <a:solidFill>
                  <a:schemeClr val="tx2"/>
                </a:solidFill>
                <a:latin typeface="Gulim" panose="020B0600000101010101" pitchFamily="34" charset="-127"/>
                <a:ea typeface="Gulim" panose="020B0600000101010101" pitchFamily="34" charset="-127"/>
              </a:rPr>
              <a:t>           </a:t>
            </a:r>
            <a:r>
              <a:rPr lang="en-US" altLang="ko-KR" sz="1475" b="1" dirty="0">
                <a:solidFill>
                  <a:schemeClr val="tx2"/>
                </a:solidFill>
                <a:latin typeface="Gulim" panose="020B0600000101010101" pitchFamily="34" charset="-127"/>
                <a:ea typeface="Gulim" panose="020B0600000101010101" pitchFamily="34" charset="-127"/>
              </a:rPr>
              <a:t>1 : </a:t>
            </a:r>
            <a:r>
              <a:rPr lang="zh-CN" altLang="en-US" sz="1475" b="1" dirty="0">
                <a:solidFill>
                  <a:schemeClr val="tx2"/>
                </a:solidFill>
                <a:latin typeface="Gulim" panose="020B0600000101010101" pitchFamily="34" charset="-127"/>
                <a:ea typeface="宋体" panose="02010600030101010101" pitchFamily="2" charset="-122"/>
              </a:rPr>
              <a:t>每天</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50000"/>
              </a:spcBef>
              <a:buClrTx/>
              <a:buSzTx/>
              <a:buFontTx/>
              <a:buNone/>
            </a:pPr>
            <a:r>
              <a:rPr lang="ko-KR" altLang="en-US" sz="1475" b="1" dirty="0">
                <a:solidFill>
                  <a:schemeClr val="tx2"/>
                </a:solidFill>
                <a:latin typeface="Gulim" panose="020B0600000101010101" pitchFamily="34" charset="-127"/>
                <a:ea typeface="Gulim" panose="020B0600000101010101" pitchFamily="34" charset="-127"/>
              </a:rPr>
              <a:t>                                                    </a:t>
            </a:r>
            <a:r>
              <a:rPr lang="en-US" altLang="ko-KR" sz="1475" b="1" dirty="0">
                <a:solidFill>
                  <a:schemeClr val="tx2"/>
                </a:solidFill>
                <a:latin typeface="Gulim" panose="020B0600000101010101" pitchFamily="34" charset="-127"/>
                <a:ea typeface="Gulim" panose="020B0600000101010101" pitchFamily="34" charset="-127"/>
              </a:rPr>
              <a:t>2 : 2</a:t>
            </a:r>
            <a:r>
              <a:rPr lang="zh-CN" altLang="en-US" sz="1475" b="1" dirty="0">
                <a:solidFill>
                  <a:schemeClr val="tx2"/>
                </a:solidFill>
                <a:latin typeface="Gulim" panose="020B0600000101010101" pitchFamily="34" charset="-127"/>
                <a:ea typeface="宋体" panose="02010600030101010101" pitchFamily="2" charset="-122"/>
              </a:rPr>
              <a:t>天一次</a:t>
            </a:r>
            <a:endParaRPr lang="ko-KR" altLang="en-US" sz="1900" b="1" dirty="0">
              <a:solidFill>
                <a:schemeClr val="tx2"/>
              </a:solidFill>
              <a:latin typeface="Gulim" panose="020B0600000101010101" pitchFamily="34" charset="-127"/>
              <a:ea typeface="Gulim" panose="020B0600000101010101" pitchFamily="34" charset="-127"/>
            </a:endParaRPr>
          </a:p>
        </p:txBody>
      </p:sp>
      <p:sp>
        <p:nvSpPr>
          <p:cNvPr id="63494" name="Line 6"/>
          <p:cNvSpPr/>
          <p:nvPr/>
        </p:nvSpPr>
        <p:spPr>
          <a:xfrm>
            <a:off x="4581031" y="5232679"/>
            <a:ext cx="0" cy="964353"/>
          </a:xfrm>
          <a:prstGeom prst="line">
            <a:avLst/>
          </a:prstGeom>
          <a:ln w="9525" cap="flat" cmpd="sng">
            <a:solidFill>
              <a:schemeClr val="tx1"/>
            </a:solidFill>
            <a:prstDash val="solid"/>
            <a:headEnd type="none" w="med" len="med"/>
            <a:tailEnd type="none" w="med" len="med"/>
          </a:ln>
        </p:spPr>
      </p:sp>
      <p:sp>
        <p:nvSpPr>
          <p:cNvPr id="63495" name="Line 7"/>
          <p:cNvSpPr/>
          <p:nvPr/>
        </p:nvSpPr>
        <p:spPr>
          <a:xfrm>
            <a:off x="5545384" y="5232679"/>
            <a:ext cx="0" cy="642902"/>
          </a:xfrm>
          <a:prstGeom prst="line">
            <a:avLst/>
          </a:prstGeom>
          <a:ln w="9525" cap="flat" cmpd="sng">
            <a:solidFill>
              <a:schemeClr val="tx1"/>
            </a:solidFill>
            <a:prstDash val="solid"/>
            <a:headEnd type="none" w="med" len="med"/>
            <a:tailEnd type="none" w="med" len="med"/>
          </a:ln>
        </p:spPr>
      </p:sp>
      <p:sp>
        <p:nvSpPr>
          <p:cNvPr id="63496" name="Line 8"/>
          <p:cNvSpPr/>
          <p:nvPr/>
        </p:nvSpPr>
        <p:spPr>
          <a:xfrm>
            <a:off x="6670463" y="5232679"/>
            <a:ext cx="0" cy="321451"/>
          </a:xfrm>
          <a:prstGeom prst="line">
            <a:avLst/>
          </a:prstGeom>
          <a:ln w="9525" cap="flat" cmpd="sng">
            <a:solidFill>
              <a:schemeClr val="tx1"/>
            </a:solidFill>
            <a:prstDash val="solid"/>
            <a:headEnd type="none" w="med" len="med"/>
            <a:tailEnd type="none" w="med" len="med"/>
          </a:ln>
        </p:spPr>
      </p:sp>
      <p:sp>
        <p:nvSpPr>
          <p:cNvPr id="63497" name="Line 9"/>
          <p:cNvSpPr/>
          <p:nvPr/>
        </p:nvSpPr>
        <p:spPr>
          <a:xfrm>
            <a:off x="6670463" y="5554130"/>
            <a:ext cx="482177" cy="0"/>
          </a:xfrm>
          <a:prstGeom prst="line">
            <a:avLst/>
          </a:prstGeom>
          <a:ln w="9525" cap="flat" cmpd="sng">
            <a:solidFill>
              <a:schemeClr val="tx1"/>
            </a:solidFill>
            <a:prstDash val="solid"/>
            <a:headEnd type="none" w="med" len="med"/>
            <a:tailEnd type="none" w="med" len="med"/>
          </a:ln>
        </p:spPr>
      </p:sp>
      <p:sp>
        <p:nvSpPr>
          <p:cNvPr id="63498" name="Line 10"/>
          <p:cNvSpPr/>
          <p:nvPr/>
        </p:nvSpPr>
        <p:spPr>
          <a:xfrm>
            <a:off x="5545384" y="5875582"/>
            <a:ext cx="321451" cy="0"/>
          </a:xfrm>
          <a:prstGeom prst="line">
            <a:avLst/>
          </a:prstGeom>
          <a:ln w="9525" cap="flat" cmpd="sng">
            <a:solidFill>
              <a:schemeClr val="tx1"/>
            </a:solidFill>
            <a:prstDash val="solid"/>
            <a:headEnd type="none" w="med" len="med"/>
            <a:tailEnd type="none" w="med" len="med"/>
          </a:ln>
        </p:spPr>
      </p:sp>
      <p:sp>
        <p:nvSpPr>
          <p:cNvPr id="63499" name="Line 11"/>
          <p:cNvSpPr/>
          <p:nvPr/>
        </p:nvSpPr>
        <p:spPr>
          <a:xfrm>
            <a:off x="4581031" y="6197033"/>
            <a:ext cx="401814" cy="0"/>
          </a:xfrm>
          <a:prstGeom prst="line">
            <a:avLst/>
          </a:prstGeom>
          <a:ln w="9525" cap="flat" cmpd="sng">
            <a:solidFill>
              <a:schemeClr val="tx1"/>
            </a:solidFill>
            <a:prstDash val="solid"/>
            <a:headEnd type="none" w="med" len="med"/>
            <a:tailEnd type="none" w="med" len="med"/>
          </a:ln>
        </p:spPr>
      </p:sp>
      <p:sp>
        <p:nvSpPr>
          <p:cNvPr id="63500" name="Line 12"/>
          <p:cNvSpPr/>
          <p:nvPr/>
        </p:nvSpPr>
        <p:spPr>
          <a:xfrm>
            <a:off x="6107924" y="6197033"/>
            <a:ext cx="482177" cy="0"/>
          </a:xfrm>
          <a:prstGeom prst="line">
            <a:avLst/>
          </a:prstGeom>
          <a:ln w="9525" cap="flat" cmpd="sng">
            <a:solidFill>
              <a:schemeClr val="tx1"/>
            </a:solidFill>
            <a:prstDash val="solid"/>
            <a:headEnd type="none" w="med" len="med"/>
            <a:tailEnd type="none" w="med" len="med"/>
          </a:ln>
        </p:spPr>
      </p:sp>
      <p:sp>
        <p:nvSpPr>
          <p:cNvPr id="63501" name="Line 13"/>
          <p:cNvSpPr/>
          <p:nvPr/>
        </p:nvSpPr>
        <p:spPr>
          <a:xfrm>
            <a:off x="6349012" y="6197033"/>
            <a:ext cx="0" cy="401814"/>
          </a:xfrm>
          <a:prstGeom prst="line">
            <a:avLst/>
          </a:prstGeom>
          <a:ln w="9525" cap="flat" cmpd="sng">
            <a:solidFill>
              <a:schemeClr val="tx1"/>
            </a:solidFill>
            <a:prstDash val="solid"/>
            <a:headEnd type="none" w="med" len="med"/>
            <a:tailEnd type="none" w="med" len="med"/>
          </a:ln>
        </p:spPr>
      </p:sp>
      <p:sp>
        <p:nvSpPr>
          <p:cNvPr id="63502" name="Line 14"/>
          <p:cNvSpPr/>
          <p:nvPr/>
        </p:nvSpPr>
        <p:spPr>
          <a:xfrm>
            <a:off x="6349012" y="6598847"/>
            <a:ext cx="241088" cy="0"/>
          </a:xfrm>
          <a:prstGeom prst="line">
            <a:avLst/>
          </a:prstGeom>
          <a:ln w="9525" cap="flat" cmpd="sng">
            <a:solidFill>
              <a:schemeClr val="tx1"/>
            </a:solidFill>
            <a:prstDash val="solid"/>
            <a:headEnd type="none" w="med" len="med"/>
            <a:tailEnd type="none" w="med" len="med"/>
          </a:ln>
        </p:spPr>
      </p:sp>
      <p:sp>
        <p:nvSpPr>
          <p:cNvPr id="405519" name="Rectangle 15"/>
          <p:cNvSpPr>
            <a:spLocks noChangeArrowheads="1"/>
          </p:cNvSpPr>
          <p:nvPr/>
        </p:nvSpPr>
        <p:spPr bwMode="auto">
          <a:xfrm>
            <a:off x="2625537" y="991869"/>
            <a:ext cx="2893060" cy="480060"/>
          </a:xfrm>
          <a:prstGeom prst="rect">
            <a:avLst/>
          </a:prstGeom>
          <a:noFill/>
          <a:ln w="9525">
            <a:noFill/>
            <a:miter lim="800000"/>
          </a:ln>
          <a:effectLst>
            <a:prstShdw prst="shdw13" dist="53882" dir="13500000">
              <a:schemeClr val="bg2"/>
            </a:prstShdw>
          </a:effec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送货周期</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例</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a:t>
            </a:r>
            <a:endPar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2"/>
          <p:cNvSpPr txBox="1"/>
          <p:nvPr/>
        </p:nvSpPr>
        <p:spPr>
          <a:xfrm>
            <a:off x="2732687" y="2350579"/>
            <a:ext cx="7393376" cy="3892550"/>
          </a:xfrm>
          <a:prstGeom prst="rect">
            <a:avLst/>
          </a:prstGeom>
          <a:solidFill>
            <a:schemeClr val="bg1">
              <a:lumMod val="95000"/>
            </a:schemeClr>
          </a:solidFill>
          <a:ln w="9525">
            <a:noFill/>
          </a:ln>
          <a:effectLst>
            <a:prstShdw prst="shdw17" dist="17961" dir="2699999">
              <a:srgbClr val="8B987F"/>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914400" lvl="1" indent="-457200" eaLnBrk="1" latinLnBrk="1" hangingPunct="1">
              <a:spcBef>
                <a:spcPct val="50000"/>
              </a:spcBef>
              <a:buClrTx/>
              <a:buSzTx/>
              <a:buFontTx/>
              <a:buNone/>
            </a:pPr>
            <a:endParaRPr lang="ko-KR" altLang="en-US" sz="1900" b="1" dirty="0">
              <a:latin typeface="Gulim" panose="020B0600000101010101" pitchFamily="34" charset="-127"/>
              <a:ea typeface="Gulim" panose="020B0600000101010101" pitchFamily="34" charset="-127"/>
            </a:endParaRPr>
          </a:p>
          <a:p>
            <a:pPr marL="914400" lvl="1" indent="-457200" eaLnBrk="1" latinLnBrk="1" hangingPunct="1">
              <a:spcBef>
                <a:spcPct val="50000"/>
              </a:spcBef>
              <a:buClrTx/>
              <a:buSzTx/>
              <a:buFontTx/>
              <a:buNone/>
            </a:pPr>
            <a:r>
              <a:rPr lang="en-US" altLang="ko-KR" sz="1900" b="1" dirty="0">
                <a:latin typeface="Gulim" panose="020B0600000101010101" pitchFamily="34" charset="-127"/>
                <a:ea typeface="Gulim" panose="020B0600000101010101" pitchFamily="34" charset="-127"/>
              </a:rPr>
              <a:t>1. </a:t>
            </a:r>
            <a:r>
              <a:rPr lang="zh-CN" altLang="en-US" sz="1900" b="1" dirty="0">
                <a:latin typeface="Gulim" panose="020B0600000101010101" pitchFamily="34" charset="-127"/>
                <a:ea typeface="宋体" panose="02010600030101010101" pitchFamily="2" charset="-122"/>
              </a:rPr>
              <a:t>尽可能减少每一张看板的批量。</a:t>
            </a:r>
            <a:endParaRPr lang="ko-KR" altLang="en-US" sz="1900" b="1" dirty="0">
              <a:latin typeface="Gulim" panose="020B0600000101010101" pitchFamily="34" charset="-127"/>
              <a:ea typeface="宋体" panose="02010600030101010101" pitchFamily="2" charset="-122"/>
            </a:endParaRPr>
          </a:p>
          <a:p>
            <a:pPr marL="457200" lvl="0" indent="-457200" eaLnBrk="1" latinLnBrk="1" hangingPunct="1">
              <a:spcBef>
                <a:spcPct val="50000"/>
              </a:spcBef>
              <a:buClrTx/>
              <a:buSzTx/>
              <a:buFontTx/>
              <a:buNone/>
            </a:pPr>
            <a:endParaRPr lang="ko-KR" altLang="en-US" sz="1900"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900" b="1" dirty="0">
                <a:latin typeface="Gulim" panose="020B0600000101010101" pitchFamily="34" charset="-127"/>
                <a:ea typeface="Gulim" panose="020B0600000101010101" pitchFamily="34" charset="-127"/>
              </a:rPr>
              <a:t>      </a:t>
            </a:r>
            <a:r>
              <a:rPr lang="en-US" altLang="ko-KR" sz="1900" b="1" dirty="0">
                <a:latin typeface="Gulim" panose="020B0600000101010101" pitchFamily="34" charset="-127"/>
                <a:ea typeface="Gulim" panose="020B0600000101010101" pitchFamily="34" charset="-127"/>
              </a:rPr>
              <a:t>2.  </a:t>
            </a:r>
            <a:r>
              <a:rPr lang="zh-CN" altLang="en-US" sz="1900" b="1" dirty="0">
                <a:latin typeface="Gulim" panose="020B0600000101010101" pitchFamily="34" charset="-127"/>
                <a:ea typeface="宋体" panose="02010600030101010101" pitchFamily="2" charset="-122"/>
              </a:rPr>
              <a:t>看板个数不要超过需要量以上。</a:t>
            </a:r>
            <a:endParaRPr lang="ko-KR" altLang="en-US" sz="1900"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endParaRPr lang="ko-KR" altLang="en-US" sz="1900"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900" b="1" dirty="0">
                <a:latin typeface="Gulim" panose="020B0600000101010101" pitchFamily="34" charset="-127"/>
                <a:ea typeface="Gulim" panose="020B0600000101010101" pitchFamily="34" charset="-127"/>
              </a:rPr>
              <a:t>      </a:t>
            </a:r>
            <a:r>
              <a:rPr lang="en-US" altLang="ko-KR" sz="1900" b="1" dirty="0">
                <a:latin typeface="Gulim" panose="020B0600000101010101" pitchFamily="34" charset="-127"/>
                <a:ea typeface="Gulim" panose="020B0600000101010101" pitchFamily="34" charset="-127"/>
              </a:rPr>
              <a:t>3.  </a:t>
            </a:r>
            <a:r>
              <a:rPr lang="zh-CN" altLang="en-US" sz="1900" b="1" dirty="0">
                <a:latin typeface="Gulim" panose="020B0600000101010101" pitchFamily="34" charset="-127"/>
                <a:ea typeface="宋体" panose="02010600030101010101" pitchFamily="2" charset="-122"/>
              </a:rPr>
              <a:t>发行看板时尽可能分割得窄些并回收。</a:t>
            </a:r>
            <a:endParaRPr lang="ko-KR" altLang="en-US" sz="1900"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endParaRPr lang="ko-KR" altLang="en-US" sz="1900"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r>
              <a:rPr lang="ko-KR" altLang="en-US" sz="1900" b="1" dirty="0">
                <a:latin typeface="Gulim" panose="020B0600000101010101" pitchFamily="34" charset="-127"/>
                <a:ea typeface="Gulim" panose="020B0600000101010101" pitchFamily="34" charset="-127"/>
              </a:rPr>
              <a:t>      </a:t>
            </a:r>
            <a:r>
              <a:rPr lang="en-US" altLang="ko-KR" sz="1900" b="1" dirty="0">
                <a:latin typeface="Gulim" panose="020B0600000101010101" pitchFamily="34" charset="-127"/>
                <a:ea typeface="Gulim" panose="020B0600000101010101" pitchFamily="34" charset="-127"/>
              </a:rPr>
              <a:t>4.  </a:t>
            </a:r>
            <a:r>
              <a:rPr lang="zh-CN" altLang="en-US" sz="1900" b="1" dirty="0">
                <a:latin typeface="Gulim" panose="020B0600000101010101" pitchFamily="34" charset="-127"/>
                <a:ea typeface="宋体" panose="02010600030101010101" pitchFamily="2" charset="-122"/>
              </a:rPr>
              <a:t>得是</a:t>
            </a:r>
            <a:r>
              <a:rPr lang="en-US" altLang="ko-KR" sz="1900" b="1" dirty="0">
                <a:latin typeface="Gulim" panose="020B0600000101010101" pitchFamily="34" charset="-127"/>
                <a:ea typeface="Gulim" panose="020B0600000101010101" pitchFamily="34" charset="-127"/>
              </a:rPr>
              <a:t>100% </a:t>
            </a:r>
            <a:r>
              <a:rPr lang="zh-CN" altLang="en-US" sz="1900" b="1" dirty="0">
                <a:latin typeface="Gulim" panose="020B0600000101010101" pitchFamily="34" charset="-127"/>
                <a:ea typeface="宋体" panose="02010600030101010101" pitchFamily="2" charset="-122"/>
              </a:rPr>
              <a:t>良品。</a:t>
            </a:r>
            <a:endParaRPr lang="ko-KR" altLang="en-US" sz="1900" b="1" dirty="0">
              <a:latin typeface="Gulim" panose="020B0600000101010101" pitchFamily="34" charset="-127"/>
              <a:ea typeface="Gulim" panose="020B0600000101010101" pitchFamily="34" charset="-127"/>
            </a:endParaRPr>
          </a:p>
          <a:p>
            <a:pPr marL="457200" lvl="0" indent="-457200" eaLnBrk="1" latinLnBrk="1" hangingPunct="1">
              <a:spcBef>
                <a:spcPct val="50000"/>
              </a:spcBef>
              <a:buClrTx/>
              <a:buSzTx/>
              <a:buFontTx/>
              <a:buNone/>
            </a:pPr>
            <a:endParaRPr lang="ko-KR" altLang="en-US" sz="1900" b="1" dirty="0">
              <a:latin typeface="Gulim" panose="020B0600000101010101" pitchFamily="34" charset="-127"/>
              <a:ea typeface="Gulim" panose="020B0600000101010101" pitchFamily="34" charset="-127"/>
            </a:endParaRPr>
          </a:p>
        </p:txBody>
      </p:sp>
      <p:sp>
        <p:nvSpPr>
          <p:cNvPr id="409603" name="Rectangle 3"/>
          <p:cNvSpPr>
            <a:spLocks noChangeArrowheads="1"/>
          </p:cNvSpPr>
          <p:nvPr/>
        </p:nvSpPr>
        <p:spPr bwMode="auto">
          <a:xfrm>
            <a:off x="2556894" y="1205696"/>
            <a:ext cx="3936102" cy="480060"/>
          </a:xfrm>
          <a:prstGeom prst="rect">
            <a:avLst/>
          </a:prstGeom>
          <a:noFill/>
          <a:ln w="9525">
            <a:noFill/>
            <a:miter lim="800000"/>
          </a:ln>
          <a:effectLst>
            <a:prstShdw prst="shdw13" dist="53882" dir="13500000">
              <a:schemeClr val="bg2"/>
            </a:prstShdw>
          </a:effec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看板运用的注意事项</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pic>
        <p:nvPicPr>
          <p:cNvPr id="65540" name="Picture 4" descr="손벌린연필"/>
          <p:cNvPicPr>
            <a:picLocks noChangeAspect="1"/>
          </p:cNvPicPr>
          <p:nvPr/>
        </p:nvPicPr>
        <p:blipFill>
          <a:blip r:embed="rId1"/>
          <a:stretch>
            <a:fillRect/>
          </a:stretch>
        </p:blipFill>
        <p:spPr>
          <a:xfrm>
            <a:off x="8403286" y="2528334"/>
            <a:ext cx="1526893" cy="122218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2" descr="소방관"/>
          <p:cNvPicPr>
            <a:picLocks noChangeAspect="1"/>
          </p:cNvPicPr>
          <p:nvPr/>
        </p:nvPicPr>
        <p:blipFill>
          <a:blip r:embed="rId1"/>
          <a:stretch>
            <a:fillRect/>
          </a:stretch>
        </p:blipFill>
        <p:spPr>
          <a:xfrm>
            <a:off x="2024491" y="3672066"/>
            <a:ext cx="3134148" cy="2506314"/>
          </a:xfrm>
          <a:prstGeom prst="rect">
            <a:avLst/>
          </a:prstGeom>
          <a:noFill/>
          <a:ln w="9525">
            <a:noFill/>
          </a:ln>
        </p:spPr>
      </p:pic>
      <p:sp>
        <p:nvSpPr>
          <p:cNvPr id="67587" name="Text Box 3"/>
          <p:cNvSpPr txBox="1"/>
          <p:nvPr/>
        </p:nvSpPr>
        <p:spPr>
          <a:xfrm>
            <a:off x="5908692" y="2001190"/>
            <a:ext cx="3937776" cy="4508500"/>
          </a:xfrm>
          <a:prstGeom prst="rect">
            <a:avLst/>
          </a:prstGeom>
          <a:solidFill>
            <a:schemeClr val="bg1">
              <a:lumMod val="95000"/>
            </a:schemeClr>
          </a:solidFill>
          <a:ln w="9525">
            <a:noFill/>
          </a:ln>
          <a:effectLst>
            <a:prstShdw prst="shdw17" dist="17961" dir="2699999">
              <a:srgbClr val="8D987E"/>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lnSpc>
                <a:spcPct val="200000"/>
              </a:lnSpc>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发生看板的散布</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发生物品缺乏</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增加看板个数</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库存的增加</a:t>
            </a:r>
            <a:r>
              <a:rPr lang="en-US" altLang="ko-KR" sz="1685" b="1" dirty="0">
                <a:latin typeface="Gulim" panose="020B0600000101010101" pitchFamily="34" charset="-127"/>
                <a:ea typeface="Gulim" panose="020B0600000101010101" pitchFamily="34" charset="-127"/>
              </a:rPr>
              <a:t>(</a:t>
            </a:r>
            <a:r>
              <a:rPr lang="zh-CN" altLang="en-US" sz="1685" b="1" dirty="0">
                <a:latin typeface="Gulim" panose="020B0600000101010101" pitchFamily="34" charset="-127"/>
                <a:ea typeface="宋体" panose="02010600030101010101" pitchFamily="2" charset="-122"/>
              </a:rPr>
              <a:t>发生过剩生产</a:t>
            </a:r>
            <a:r>
              <a:rPr lang="en-US" altLang="ko-KR" sz="1685" b="1" dirty="0">
                <a:latin typeface="Gulim" panose="020B0600000101010101" pitchFamily="34" charset="-127"/>
                <a:ea typeface="Gulim" panose="020B0600000101010101" pitchFamily="34" charset="-127"/>
              </a:rPr>
              <a:t>)</a:t>
            </a:r>
            <a:endParaRPr lang="en-US" altLang="ko-KR" sz="1685" b="1" dirty="0">
              <a:latin typeface="Gulim" panose="020B0600000101010101" pitchFamily="34" charset="-127"/>
              <a:ea typeface="Gulim" panose="020B0600000101010101"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没有改善的必要</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成为大</a:t>
            </a:r>
            <a:r>
              <a:rPr lang="ko-KR" altLang="en-US" sz="1685" b="1" dirty="0">
                <a:latin typeface="Gulim" panose="020B0600000101010101" pitchFamily="34" charset="-127"/>
                <a:ea typeface="Gulim" panose="020B0600000101010101" pitchFamily="34" charset="-127"/>
              </a:rPr>
              <a:t> </a:t>
            </a:r>
            <a:r>
              <a:rPr lang="en-US" altLang="ko-KR" sz="1685" b="1" dirty="0">
                <a:latin typeface="Gulim" panose="020B0600000101010101" pitchFamily="34" charset="-127"/>
                <a:ea typeface="Gulim" panose="020B0600000101010101" pitchFamily="34" charset="-127"/>
              </a:rPr>
              <a:t>Lot</a:t>
            </a:r>
            <a:r>
              <a:rPr lang="zh-CN" altLang="en-US" sz="1685" b="1" dirty="0">
                <a:latin typeface="Gulim" panose="020B0600000101010101" pitchFamily="34" charset="-127"/>
                <a:ea typeface="宋体" panose="02010600030101010101" pitchFamily="2" charset="-122"/>
              </a:rPr>
              <a:t>生产</a:t>
            </a:r>
            <a:endParaRPr lang="ko-KR" altLang="en-US" sz="1685" b="1" dirty="0">
              <a:latin typeface="Gulim" panose="020B0600000101010101" pitchFamily="34" charset="-127"/>
              <a:ea typeface="Gulim" panose="020B0600000101010101"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anose="020B0600000101010101" pitchFamily="34" charset="-127"/>
                <a:ea typeface="宋体" panose="02010600030101010101" pitchFamily="2" charset="-122"/>
              </a:rPr>
              <a:t>生产的优先顺序打乱，不明显。</a:t>
            </a:r>
            <a:endParaRPr lang="ko-KR" altLang="en-US" sz="1685" b="1" dirty="0">
              <a:latin typeface="Gulim" panose="020B0600000101010101" pitchFamily="34" charset="-127"/>
              <a:ea typeface="Gulim" panose="020B0600000101010101" pitchFamily="34" charset="-127"/>
            </a:endParaRPr>
          </a:p>
        </p:txBody>
      </p:sp>
      <p:sp>
        <p:nvSpPr>
          <p:cNvPr id="418820" name="Rectangle 4"/>
          <p:cNvSpPr>
            <a:spLocks noChangeArrowheads="1"/>
          </p:cNvSpPr>
          <p:nvPr/>
        </p:nvSpPr>
        <p:spPr bwMode="auto">
          <a:xfrm>
            <a:off x="2387797" y="1127245"/>
            <a:ext cx="5104711" cy="480060"/>
          </a:xfrm>
          <a:prstGeom prst="rect">
            <a:avLst/>
          </a:prstGeom>
          <a:noFill/>
          <a:ln w="9525">
            <a:noFill/>
            <a:miter lim="800000"/>
          </a:ln>
          <a:effectLst>
            <a:prstShdw prst="shdw13" dist="53882" dir="13500000">
              <a:schemeClr val="bg2"/>
            </a:prstShdw>
          </a:effec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不能遵守看板运营时的问题点</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03</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zh-CN" altLang="en-US" sz="5000" dirty="0">
                <a:solidFill>
                  <a:schemeClr val="accent1"/>
                </a:solidFill>
                <a:latin typeface="黑体" panose="02010609060101010101" charset="-122"/>
                <a:ea typeface="黑体" panose="02010609060101010101" charset="-122"/>
                <a:sym typeface="+mn-ea"/>
              </a:rPr>
              <a:t>目视</a:t>
            </a:r>
            <a:r>
              <a:rPr lang="zh-CN" altLang="en-US" sz="5000" dirty="0">
                <a:solidFill>
                  <a:schemeClr val="accent1"/>
                </a:solidFill>
                <a:latin typeface="黑体" panose="02010609060101010101" charset="-122"/>
                <a:ea typeface="黑体" panose="02010609060101010101" charset="-122"/>
                <a:sym typeface="+mn-ea"/>
              </a:rPr>
              <a:t>管理</a:t>
            </a:r>
            <a:endParaRPr lang="zh-CN" altLang="en-US" sz="500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灯片编号占位符 3"/>
          <p:cNvSpPr txBox="1">
            <a:spLocks noGrp="1"/>
          </p:cNvSpPr>
          <p:nvPr/>
        </p:nvSpPr>
        <p:spPr>
          <a:xfrm>
            <a:off x="4455465" y="6805723"/>
            <a:ext cx="2250158" cy="257831"/>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r" eaLnBrk="1" hangingPunct="1">
              <a:spcBef>
                <a:spcPct val="0"/>
              </a:spcBef>
              <a:buClrTx/>
              <a:buSzTx/>
              <a:buFontTx/>
              <a:buNone/>
            </a:pPr>
            <a:fld id="{9A0DB2DC-4C9A-4742-B13C-FB6460FD3503}" type="slidenum">
              <a:rPr lang="en-US" altLang="zh-CN" sz="1475" dirty="0">
                <a:latin typeface="Arial Black" panose="020B0A04020102020204" pitchFamily="34" charset="0"/>
                <a:ea typeface="宋体" panose="02010600030101010101" pitchFamily="2" charset="-122"/>
              </a:rPr>
            </a:fld>
            <a:endParaRPr lang="en-US" altLang="zh-CN" sz="1475" dirty="0">
              <a:latin typeface="Arial Black" panose="020B0A04020102020204" pitchFamily="34" charset="0"/>
              <a:ea typeface="宋体" panose="02010600030101010101" pitchFamily="2" charset="-122"/>
            </a:endParaRPr>
          </a:p>
        </p:txBody>
      </p:sp>
      <p:sp>
        <p:nvSpPr>
          <p:cNvPr id="73731" name="Rectangle 2"/>
          <p:cNvSpPr/>
          <p:nvPr/>
        </p:nvSpPr>
        <p:spPr>
          <a:xfrm>
            <a:off x="2694181" y="930396"/>
            <a:ext cx="2975096"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目视工厂的定义</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331779" name="Rectangle 3"/>
          <p:cNvSpPr>
            <a:spLocks noGrp="1" noChangeArrowheads="1"/>
          </p:cNvSpPr>
          <p:nvPr>
            <p:ph type="body" idx="1"/>
          </p:nvPr>
        </p:nvSpPr>
        <p:spPr>
          <a:xfrm>
            <a:off x="2101505" y="1510151"/>
            <a:ext cx="8200352" cy="1215487"/>
          </a:xfrm>
        </p:spPr>
        <p:txBody>
          <a:bodyPr vert="horz" wrap="square" lIns="96435" tIns="48217" rIns="96435" bIns="48217" numCol="1" anchor="t" anchorCtr="0" compatLnSpc="1"/>
          <a:lstStyle/>
          <a:p>
            <a:pPr marL="273050" marR="0" lvl="0" indent="-273050" algn="just" defTabSz="914400" rtl="0" eaLnBrk="1" fontAlgn="base" latinLnBrk="0" hangingPunct="1">
              <a:lnSpc>
                <a:spcPct val="130000"/>
              </a:lnSpc>
              <a:spcBef>
                <a:spcPct val="20000"/>
              </a:spcBef>
              <a:spcAft>
                <a:spcPct val="0"/>
              </a:spcAft>
              <a:buClr>
                <a:srgbClr val="0BD0D9"/>
              </a:buClr>
              <a:buSzPct val="95000"/>
              <a:buFont typeface="Wingdings" panose="05000000000000000000" pitchFamily="2" charset="2"/>
              <a:buNone/>
              <a:defRPr/>
            </a:pPr>
            <a:r>
              <a:rPr kumimoji="0" lang="en-US" altLang="zh-CN" sz="1685" b="0" i="1" u="none" strike="noStrike" kern="120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rPr>
              <a:t>   </a:t>
            </a: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就是将企业各种</a:t>
            </a:r>
            <a:r>
              <a:rPr kumimoji="0" lang="zh-CN" altLang="en-US" sz="1685" b="0" i="0" u="none" strike="noStrike" kern="1200" cap="none" spc="0" normalizeH="0" baseline="0" noProof="0" smtClean="0">
                <a:ln>
                  <a:noFill/>
                </a:ln>
                <a:solidFill>
                  <a:srgbClr val="3333FF"/>
                </a:solidFill>
                <a:effectLst/>
                <a:uLnTx/>
                <a:uFillTx/>
                <a:latin typeface="+mn-lt"/>
                <a:ea typeface="+mn-ea"/>
                <a:cs typeface="+mn-cs"/>
              </a:rPr>
              <a:t>信息</a:t>
            </a: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利用形象直观、色彩适宜的各种</a:t>
            </a:r>
            <a:r>
              <a:rPr kumimoji="0" lang="zh-CN" altLang="en-US" sz="1685" b="0" i="0" u="none" strike="noStrike" kern="1200" cap="none" spc="0" normalizeH="0" baseline="0" noProof="0" smtClean="0">
                <a:ln>
                  <a:noFill/>
                </a:ln>
                <a:solidFill>
                  <a:srgbClr val="3333FF"/>
                </a:solidFill>
                <a:effectLst/>
                <a:uLnTx/>
                <a:uFillTx/>
                <a:latin typeface="+mn-lt"/>
                <a:ea typeface="+mn-ea"/>
                <a:cs typeface="+mn-cs"/>
              </a:rPr>
              <a:t>视觉</a:t>
            </a: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感知信息展示在眼前，</a:t>
            </a:r>
            <a:endParaRPr kumimoji="0" lang="zh-CN" altLang="en-US" sz="1685"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just" defTabSz="914400" rtl="0" eaLnBrk="1" fontAlgn="base" latinLnBrk="0" hangingPunct="1">
              <a:lnSpc>
                <a:spcPct val="130000"/>
              </a:lnSpc>
              <a:spcBef>
                <a:spcPct val="20000"/>
              </a:spcBef>
              <a:spcAft>
                <a:spcPct val="0"/>
              </a:spcAft>
              <a:buClr>
                <a:srgbClr val="0BD0D9"/>
              </a:buClr>
              <a:buSzPct val="95000"/>
              <a:buFont typeface="Wingdings" panose="05000000000000000000" pitchFamily="2" charset="2"/>
              <a:buNone/>
              <a:defRPr/>
            </a:pP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   让人们一目了然，一看就明白，依托准确的信息来组织现场生产活动，达到提高</a:t>
            </a:r>
            <a:endParaRPr kumimoji="0" lang="zh-CN" altLang="en-US" sz="1685"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just" defTabSz="914400" rtl="0" eaLnBrk="1" fontAlgn="base" latinLnBrk="0" hangingPunct="1">
              <a:lnSpc>
                <a:spcPct val="130000"/>
              </a:lnSpc>
              <a:spcBef>
                <a:spcPct val="20000"/>
              </a:spcBef>
              <a:spcAft>
                <a:spcPct val="0"/>
              </a:spcAft>
              <a:buClr>
                <a:srgbClr val="0BD0D9"/>
              </a:buClr>
              <a:buSzPct val="95000"/>
              <a:buFont typeface="Wingdings" panose="05000000000000000000" pitchFamily="2" charset="2"/>
              <a:buNone/>
              <a:defRPr/>
            </a:pP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   劳动生产率目的的一种管理方式。</a:t>
            </a:r>
            <a:endParaRPr kumimoji="0" lang="zh-CN" altLang="en-US" sz="1685" b="0" i="0" u="none" strike="noStrike" kern="1200" cap="none" spc="0" normalizeH="0" baseline="0" noProof="0" smtClean="0">
              <a:ln>
                <a:noFill/>
              </a:ln>
              <a:solidFill>
                <a:schemeClr val="tx1"/>
              </a:solidFill>
              <a:effectLst/>
              <a:uLnTx/>
              <a:uFillTx/>
              <a:latin typeface="+mn-lt"/>
              <a:ea typeface="+mn-ea"/>
              <a:cs typeface="+mn-cs"/>
            </a:endParaRPr>
          </a:p>
        </p:txBody>
      </p:sp>
      <p:sp>
        <p:nvSpPr>
          <p:cNvPr id="331781" name="Text Box 5"/>
          <p:cNvSpPr txBox="1">
            <a:spLocks noChangeArrowheads="1"/>
          </p:cNvSpPr>
          <p:nvPr/>
        </p:nvSpPr>
        <p:spPr bwMode="auto">
          <a:xfrm>
            <a:off x="2404539" y="3008582"/>
            <a:ext cx="3797141" cy="589327"/>
          </a:xfrm>
          <a:prstGeom prst="rect">
            <a:avLst/>
          </a:prstGeom>
          <a:noFill/>
          <a:ln w="9525" algn="ctr">
            <a:noFill/>
            <a:miter lim="800000"/>
            <a:headEnd type="none" w="sm" len="sm"/>
            <a:tailEnd type="none" w="sm" len="sm"/>
          </a:ln>
          <a:effectLst/>
        </p:spPr>
        <p:txBody>
          <a:bodyPr anchor="ctr"/>
          <a:lstStyle/>
          <a:p>
            <a:pPr marR="0" defTabSz="914400" eaLnBrk="1" hangingPunct="1">
              <a:buClrTx/>
              <a:buSzTx/>
              <a:buFontTx/>
              <a:defRPr/>
            </a:pPr>
            <a:r>
              <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为什么要实行可视化管理？</a:t>
            </a:r>
            <a:endPar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73734" name="Picture 7"/>
          <p:cNvPicPr>
            <a:picLocks noChangeAspect="1"/>
          </p:cNvPicPr>
          <p:nvPr/>
        </p:nvPicPr>
        <p:blipFill>
          <a:blip r:embed="rId1"/>
          <a:stretch>
            <a:fillRect/>
          </a:stretch>
        </p:blipFill>
        <p:spPr>
          <a:xfrm>
            <a:off x="5254069" y="4240811"/>
            <a:ext cx="2271923" cy="1806488"/>
          </a:xfrm>
          <a:prstGeom prst="rect">
            <a:avLst/>
          </a:prstGeom>
          <a:noFill/>
          <a:ln w="9525">
            <a:noFill/>
          </a:ln>
        </p:spPr>
      </p:pic>
      <p:sp>
        <p:nvSpPr>
          <p:cNvPr id="73735" name="Text Box 8"/>
          <p:cNvSpPr txBox="1"/>
          <p:nvPr/>
        </p:nvSpPr>
        <p:spPr>
          <a:xfrm>
            <a:off x="5213888" y="6320198"/>
            <a:ext cx="2762470" cy="354330"/>
          </a:xfrm>
          <a:prstGeom prst="rect">
            <a:avLst/>
          </a:prstGeom>
          <a:solidFill>
            <a:srgbClr val="FAFE62"/>
          </a:solidFill>
          <a:ln w="9525" cap="flat" cmpd="sng">
            <a:solidFill>
              <a:srgbClr val="000000"/>
            </a:solidFill>
            <a:prstDash val="solid"/>
            <a:miter/>
            <a:headEnd type="none" w="med" len="med"/>
            <a:tailEnd type="none" w="med" len="med"/>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90000"/>
              </a:lnSpc>
              <a:spcBef>
                <a:spcPct val="50000"/>
              </a:spcBef>
              <a:buClrTx/>
              <a:buSzTx/>
              <a:buFontTx/>
              <a:buNone/>
            </a:pPr>
            <a:r>
              <a:rPr lang="zh-CN" altLang="en-US" sz="1900" dirty="0">
                <a:solidFill>
                  <a:srgbClr val="000000"/>
                </a:solidFill>
                <a:latin typeface="Arial" panose="020B0604020202020204" pitchFamily="34" charset="0"/>
                <a:ea typeface="宋体" panose="02010600030101010101" pitchFamily="2" charset="-122"/>
              </a:rPr>
              <a:t>用眼看出正常或者异常</a:t>
            </a:r>
            <a:r>
              <a:rPr lang="en-US" altLang="ko-KR" sz="1900" dirty="0">
                <a:solidFill>
                  <a:srgbClr val="000000"/>
                </a:solidFill>
                <a:latin typeface="Arial" panose="020B0604020202020204" pitchFamily="34" charset="0"/>
                <a:ea typeface="宋体" panose="02010600030101010101" pitchFamily="2" charset="-122"/>
              </a:rPr>
              <a:t>.</a:t>
            </a:r>
            <a:endParaRPr lang="en-US" altLang="ko-KR" sz="1900" dirty="0">
              <a:solidFill>
                <a:srgbClr val="000000"/>
              </a:solidFill>
              <a:latin typeface="Arial" panose="020B0604020202020204" pitchFamily="34" charset="0"/>
              <a:ea typeface="宋体" panose="02010600030101010101" pitchFamily="2" charset="-122"/>
            </a:endParaRPr>
          </a:p>
        </p:txBody>
      </p:sp>
      <p:sp>
        <p:nvSpPr>
          <p:cNvPr id="73736" name="AutoShape 9"/>
          <p:cNvSpPr/>
          <p:nvPr/>
        </p:nvSpPr>
        <p:spPr>
          <a:xfrm>
            <a:off x="3107714" y="3651484"/>
            <a:ext cx="1752914" cy="877294"/>
          </a:xfrm>
          <a:prstGeom prst="wedgeRectCallout">
            <a:avLst>
              <a:gd name="adj1" fmla="val 65185"/>
              <a:gd name="adj2" fmla="val 106870"/>
            </a:avLst>
          </a:prstGeom>
          <a:noFill/>
          <a:ln w="9525"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dirty="0">
                <a:solidFill>
                  <a:srgbClr val="3333CC"/>
                </a:solidFill>
                <a:latin typeface="Arial" panose="020B0604020202020204" pitchFamily="34" charset="0"/>
                <a:ea typeface="宋体" panose="02010600030101010101" pitchFamily="2" charset="-122"/>
              </a:rPr>
              <a:t>时间</a:t>
            </a:r>
            <a:endParaRPr lang="ko-KR"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情报提供时期</a:t>
            </a:r>
            <a:endParaRPr lang="zh-CN"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的适当性</a:t>
            </a:r>
            <a:endParaRPr lang="ko-KR" altLang="en-US" sz="1685" dirty="0">
              <a:solidFill>
                <a:srgbClr val="000000"/>
              </a:solidFill>
              <a:latin typeface="Arial" panose="020B0604020202020204" pitchFamily="34" charset="0"/>
              <a:ea typeface="宋体" panose="02010600030101010101" pitchFamily="2" charset="-122"/>
            </a:endParaRPr>
          </a:p>
        </p:txBody>
      </p:sp>
      <p:sp>
        <p:nvSpPr>
          <p:cNvPr id="73737" name="AutoShape 10"/>
          <p:cNvSpPr/>
          <p:nvPr/>
        </p:nvSpPr>
        <p:spPr>
          <a:xfrm>
            <a:off x="3119434" y="5928430"/>
            <a:ext cx="1741194" cy="877294"/>
          </a:xfrm>
          <a:prstGeom prst="wedgeRectCallout">
            <a:avLst>
              <a:gd name="adj1" fmla="val 62306"/>
              <a:gd name="adj2" fmla="val -96565"/>
            </a:avLst>
          </a:prstGeom>
          <a:noFill/>
          <a:ln w="9525"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dirty="0">
                <a:solidFill>
                  <a:srgbClr val="3333CC"/>
                </a:solidFill>
                <a:latin typeface="Arial" panose="020B0604020202020204" pitchFamily="34" charset="0"/>
                <a:ea typeface="宋体" panose="02010600030101010101" pitchFamily="2" charset="-122"/>
              </a:rPr>
              <a:t>共享</a:t>
            </a:r>
            <a:endParaRPr lang="ko-KR"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情报共享的</a:t>
            </a:r>
            <a:endParaRPr lang="zh-CN"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透明性</a:t>
            </a:r>
            <a:endParaRPr lang="ko-KR" altLang="en-US" sz="1685" dirty="0">
              <a:solidFill>
                <a:srgbClr val="000000"/>
              </a:solidFill>
              <a:latin typeface="Arial" panose="020B0604020202020204" pitchFamily="34" charset="0"/>
              <a:ea typeface="宋体" panose="02010600030101010101" pitchFamily="2" charset="-122"/>
            </a:endParaRPr>
          </a:p>
        </p:txBody>
      </p:sp>
      <p:sp>
        <p:nvSpPr>
          <p:cNvPr id="73738" name="AutoShape 11"/>
          <p:cNvSpPr/>
          <p:nvPr/>
        </p:nvSpPr>
        <p:spPr>
          <a:xfrm>
            <a:off x="8326272" y="3651484"/>
            <a:ext cx="1637392" cy="857203"/>
          </a:xfrm>
          <a:prstGeom prst="wedgeRectCallout">
            <a:avLst>
              <a:gd name="adj1" fmla="val -83130"/>
              <a:gd name="adj2" fmla="val 107815"/>
            </a:avLst>
          </a:prstGeom>
          <a:noFill/>
          <a:ln w="9525"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dirty="0">
                <a:solidFill>
                  <a:srgbClr val="3333CC"/>
                </a:solidFill>
                <a:latin typeface="Arial" panose="020B0604020202020204" pitchFamily="34" charset="0"/>
                <a:ea typeface="宋体" panose="02010600030101010101" pitchFamily="2" charset="-122"/>
              </a:rPr>
              <a:t>准备性</a:t>
            </a:r>
            <a:endParaRPr lang="zh-CN" altLang="en-US" sz="1685" dirty="0">
              <a:solidFill>
                <a:srgbClr val="3333CC"/>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判断</a:t>
            </a:r>
            <a:r>
              <a:rPr lang="en-US" altLang="ko-KR" sz="1685" dirty="0">
                <a:solidFill>
                  <a:srgbClr val="000000"/>
                </a:solidFill>
                <a:latin typeface="Arial" panose="020B0604020202020204" pitchFamily="34" charset="0"/>
                <a:ea typeface="宋体" panose="02010600030101010101" pitchFamily="2" charset="-122"/>
              </a:rPr>
              <a:t>,</a:t>
            </a:r>
            <a:r>
              <a:rPr lang="zh-CN" altLang="en-US" sz="1685" dirty="0">
                <a:solidFill>
                  <a:srgbClr val="000000"/>
                </a:solidFill>
                <a:latin typeface="Arial" panose="020B0604020202020204" pitchFamily="34" charset="0"/>
                <a:ea typeface="宋体" panose="02010600030101010101" pitchFamily="2" charset="-122"/>
              </a:rPr>
              <a:t>不注意</a:t>
            </a:r>
            <a:r>
              <a:rPr lang="en-US" altLang="ko-KR" sz="1685" dirty="0">
                <a:solidFill>
                  <a:srgbClr val="000000"/>
                </a:solidFill>
                <a:latin typeface="Arial" panose="020B0604020202020204" pitchFamily="34" charset="0"/>
                <a:ea typeface="宋体" panose="02010600030101010101" pitchFamily="2" charset="-122"/>
              </a:rPr>
              <a:t>,</a:t>
            </a:r>
            <a:endParaRPr lang="en-US" altLang="ko-KR"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防止忘记</a:t>
            </a:r>
            <a:endParaRPr lang="ko-KR" altLang="en-US" sz="1685" dirty="0">
              <a:solidFill>
                <a:srgbClr val="000000"/>
              </a:solidFill>
              <a:latin typeface="Arial" panose="020B0604020202020204" pitchFamily="34" charset="0"/>
              <a:ea typeface="宋体" panose="02010600030101010101" pitchFamily="2" charset="-122"/>
            </a:endParaRPr>
          </a:p>
        </p:txBody>
      </p:sp>
      <p:sp>
        <p:nvSpPr>
          <p:cNvPr id="73739" name="AutoShape 12"/>
          <p:cNvSpPr/>
          <p:nvPr/>
        </p:nvSpPr>
        <p:spPr>
          <a:xfrm>
            <a:off x="8326272" y="5928430"/>
            <a:ext cx="1654134" cy="817022"/>
          </a:xfrm>
          <a:prstGeom prst="wedgeRectCallout">
            <a:avLst>
              <a:gd name="adj1" fmla="val -54352"/>
              <a:gd name="adj2" fmla="val -138731"/>
            </a:avLst>
          </a:prstGeom>
          <a:noFill/>
          <a:ln w="9525"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90000"/>
              </a:lnSpc>
              <a:spcBef>
                <a:spcPct val="0"/>
              </a:spcBef>
              <a:buClrTx/>
              <a:buSzTx/>
              <a:buFontTx/>
              <a:buNone/>
            </a:pPr>
            <a:r>
              <a:rPr lang="en-US" altLang="ko-KR" sz="1685" dirty="0">
                <a:solidFill>
                  <a:srgbClr val="3333CC"/>
                </a:solidFill>
                <a:latin typeface="Arial" panose="020B0604020202020204" pitchFamily="34" charset="0"/>
                <a:ea typeface="宋体" panose="02010600030101010101" pitchFamily="2" charset="-122"/>
              </a:rPr>
              <a:t>SPEED</a:t>
            </a:r>
            <a:endParaRPr lang="en-US" altLang="ko-KR" sz="1685" dirty="0">
              <a:solidFill>
                <a:srgbClr val="3333CC"/>
              </a:solidFill>
              <a:latin typeface="Arial" panose="020B0604020202020204" pitchFamily="34" charset="0"/>
              <a:ea typeface="宋体" panose="02010600030101010101" pitchFamily="2" charset="-122"/>
            </a:endParaRPr>
          </a:p>
          <a:p>
            <a:pPr marL="0" lvl="0" indent="0" algn="ctr" eaLnBrk="1" latinLnBrk="1" hangingPunct="1">
              <a:lnSpc>
                <a:spcPct val="90000"/>
              </a:lnSpc>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行动</a:t>
            </a:r>
            <a:r>
              <a:rPr lang="en-US" altLang="ko-KR" sz="1685" dirty="0">
                <a:solidFill>
                  <a:srgbClr val="000000"/>
                </a:solidFill>
                <a:latin typeface="Arial" panose="020B0604020202020204" pitchFamily="34" charset="0"/>
                <a:ea typeface="宋体" panose="02010600030101010101" pitchFamily="2" charset="-122"/>
              </a:rPr>
              <a:t>,</a:t>
            </a:r>
            <a:r>
              <a:rPr lang="zh-CN" altLang="en-US" sz="1685" dirty="0">
                <a:solidFill>
                  <a:srgbClr val="000000"/>
                </a:solidFill>
                <a:latin typeface="Arial" panose="020B0604020202020204" pitchFamily="34" charset="0"/>
                <a:ea typeface="宋体" panose="02010600030101010101" pitchFamily="2" charset="-122"/>
              </a:rPr>
              <a:t>反应</a:t>
            </a:r>
            <a:endParaRPr lang="zh-CN"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lnSpc>
                <a:spcPct val="90000"/>
              </a:lnSpc>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的速度</a:t>
            </a:r>
            <a:endParaRPr lang="ko-KR" altLang="en-US" sz="1685" dirty="0">
              <a:solidFill>
                <a:srgbClr val="000000"/>
              </a:solidFill>
              <a:latin typeface="Arial" panose="020B0604020202020204" pitchFamily="34" charset="0"/>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01</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en-US" altLang="zh-CN" sz="5000" dirty="0">
                <a:solidFill>
                  <a:schemeClr val="accent1"/>
                </a:solidFill>
                <a:latin typeface="黑体" panose="02010609060101010101" charset="-122"/>
                <a:ea typeface="黑体" panose="02010609060101010101" charset="-122"/>
                <a:sym typeface="+mn-ea"/>
              </a:rPr>
              <a:t>5S</a:t>
            </a:r>
            <a:r>
              <a:rPr lang="zh-CN" altLang="en-US" sz="5000" dirty="0">
                <a:solidFill>
                  <a:schemeClr val="accent1"/>
                </a:solidFill>
                <a:latin typeface="黑体" panose="02010609060101010101" charset="-122"/>
                <a:ea typeface="黑体" panose="02010609060101010101" charset="-122"/>
                <a:sym typeface="+mn-ea"/>
              </a:rPr>
              <a:t>管理</a:t>
            </a:r>
            <a:endParaRPr lang="zh-CN" altLang="en-US" sz="5000" b="1"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p:nvPr/>
        </p:nvSpPr>
        <p:spPr>
          <a:xfrm>
            <a:off x="2707574" y="4041927"/>
            <a:ext cx="7487132" cy="480060"/>
          </a:xfrm>
          <a:prstGeom prst="rect">
            <a:avLst/>
          </a:prstGeom>
          <a:solidFill>
            <a:schemeClr val="bg1"/>
          </a:solidFill>
          <a:ln w="12700" cap="flat" cmpd="sng">
            <a:solidFill>
              <a:srgbClr val="808080"/>
            </a:solidFill>
            <a:prstDash val="solid"/>
            <a:miter/>
            <a:headEnd type="none" w="med" len="med"/>
            <a:tailEnd type="none" w="med" len="med"/>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75779" name="Rectangle 3"/>
          <p:cNvSpPr/>
          <p:nvPr/>
        </p:nvSpPr>
        <p:spPr>
          <a:xfrm>
            <a:off x="2813050" y="4126475"/>
            <a:ext cx="2682108" cy="480060"/>
          </a:xfrm>
          <a:prstGeom prst="rect">
            <a:avLst/>
          </a:prstGeom>
          <a:solidFill>
            <a:srgbClr val="F8F8F8"/>
          </a:solidFill>
          <a:ln w="12700" cap="flat" cmpd="sng">
            <a:solidFill>
              <a:schemeClr val="bg2"/>
            </a:solidFill>
            <a:prstDash val="solid"/>
            <a:miter/>
            <a:headEnd type="none" w="med" len="med"/>
            <a:tailEnd type="none" w="med" len="med"/>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75780" name="Arc 4"/>
          <p:cNvSpPr/>
          <p:nvPr/>
        </p:nvSpPr>
        <p:spPr>
          <a:xfrm flipH="1">
            <a:off x="2938617" y="3391269"/>
            <a:ext cx="1170282" cy="1044716"/>
          </a:xfrm>
          <a:custGeom>
            <a:avLst/>
            <a:gdLst>
              <a:gd name="txL" fmla="*/ 0 w 21600"/>
              <a:gd name="txT" fmla="*/ 0 h 21600"/>
              <a:gd name="txR" fmla="*/ 21600 w 21600"/>
              <a:gd name="txB" fmla="*/ 21600 h 21600"/>
            </a:gdLst>
            <a:ahLst/>
            <a:cxnLst>
              <a:cxn ang="0">
                <a:pos x="0" y="0"/>
              </a:cxn>
              <a:cxn ang="0">
                <a:pos x="57006933" y="45430017"/>
              </a:cxn>
              <a:cxn ang="0">
                <a:pos x="0" y="4543001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CCCCFF"/>
          </a:solidFill>
          <a:ln w="9525" cap="flat" cmpd="sng">
            <a:solidFill>
              <a:schemeClr val="bg2"/>
            </a:solidFill>
            <a:prstDash val="solid"/>
            <a:round/>
            <a:headEnd type="none" w="med" len="med"/>
            <a:tailEnd type="none" w="med" len="med"/>
          </a:ln>
          <a:effectLst>
            <a:outerShdw dist="35921" dir="2699999" algn="ctr" rotWithShape="0">
              <a:schemeClr val="tx1"/>
            </a:outerShdw>
          </a:effectLst>
        </p:spPr>
        <p:txBody>
          <a:bodyPr wrap="none" anchor="ctr"/>
          <a:p>
            <a:pPr algn="ctr" eaLnBrk="1" latinLnBrk="1" hangingPunct="1">
              <a:lnSpc>
                <a:spcPct val="70000"/>
              </a:lnSpc>
              <a:spcBef>
                <a:spcPct val="50000"/>
              </a:spcBef>
            </a:pPr>
            <a:r>
              <a:rPr lang="zh-CN" altLang="en-US" sz="1685" dirty="0">
                <a:latin typeface="Arial" panose="020B0604020202020204" pitchFamily="34" charset="0"/>
              </a:rPr>
              <a:t>人</a:t>
            </a:r>
            <a:endParaRPr lang="zh-CN" altLang="en-US" sz="1685" dirty="0">
              <a:latin typeface="Arial" panose="020B0604020202020204" pitchFamily="34" charset="0"/>
            </a:endParaRPr>
          </a:p>
        </p:txBody>
      </p:sp>
      <p:sp>
        <p:nvSpPr>
          <p:cNvPr id="75781" name="Arc 5"/>
          <p:cNvSpPr/>
          <p:nvPr/>
        </p:nvSpPr>
        <p:spPr>
          <a:xfrm>
            <a:off x="4204331" y="3391269"/>
            <a:ext cx="1170282" cy="1044716"/>
          </a:xfrm>
          <a:custGeom>
            <a:avLst/>
            <a:gdLst>
              <a:gd name="txL" fmla="*/ 0 w 21600"/>
              <a:gd name="txT" fmla="*/ 0 h 21600"/>
              <a:gd name="txR" fmla="*/ 21600 w 21600"/>
              <a:gd name="txB" fmla="*/ 21600 h 21600"/>
            </a:gdLst>
            <a:ahLst/>
            <a:cxnLst>
              <a:cxn ang="0">
                <a:pos x="0" y="0"/>
              </a:cxn>
              <a:cxn ang="0">
                <a:pos x="57006933" y="45430017"/>
              </a:cxn>
              <a:cxn ang="0">
                <a:pos x="0" y="4543001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CCCCFF"/>
          </a:solidFill>
          <a:ln w="9525" cap="flat" cmpd="sng">
            <a:solidFill>
              <a:schemeClr val="bg2"/>
            </a:solidFill>
            <a:prstDash val="solid"/>
            <a:round/>
            <a:headEnd type="none" w="med" len="med"/>
            <a:tailEnd type="none" w="med" len="med"/>
          </a:ln>
          <a:effectLst>
            <a:outerShdw dist="35921" dir="2699999" algn="ctr" rotWithShape="0">
              <a:schemeClr val="tx1"/>
            </a:outerShdw>
          </a:effectLst>
        </p:spPr>
        <p:txBody>
          <a:bodyPr wrap="none" anchor="ctr"/>
          <a:p>
            <a:pPr algn="ctr" eaLnBrk="1" latinLnBrk="1" hangingPunct="1">
              <a:lnSpc>
                <a:spcPct val="70000"/>
              </a:lnSpc>
              <a:spcBef>
                <a:spcPct val="50000"/>
              </a:spcBef>
            </a:pPr>
            <a:r>
              <a:rPr lang="zh-CN" altLang="en-US" sz="1685" dirty="0">
                <a:latin typeface="Arial" panose="020B0604020202020204" pitchFamily="34" charset="0"/>
              </a:rPr>
              <a:t>物品</a:t>
            </a:r>
            <a:endParaRPr lang="zh-CN" altLang="en-US" sz="1685" dirty="0">
              <a:latin typeface="Arial" panose="020B0604020202020204" pitchFamily="34" charset="0"/>
            </a:endParaRPr>
          </a:p>
        </p:txBody>
      </p:sp>
      <p:sp>
        <p:nvSpPr>
          <p:cNvPr id="75782" name="Arc 6"/>
          <p:cNvSpPr/>
          <p:nvPr/>
        </p:nvSpPr>
        <p:spPr>
          <a:xfrm flipH="1" flipV="1">
            <a:off x="2938617" y="4529742"/>
            <a:ext cx="1170282" cy="1044716"/>
          </a:xfrm>
          <a:custGeom>
            <a:avLst/>
            <a:gdLst>
              <a:gd name="txL" fmla="*/ 0 w 21600"/>
              <a:gd name="txT" fmla="*/ 0 h 21600"/>
              <a:gd name="txR" fmla="*/ 21600 w 21600"/>
              <a:gd name="txB" fmla="*/ 21600 h 21600"/>
            </a:gdLst>
            <a:ahLst/>
            <a:cxnLst>
              <a:cxn ang="0">
                <a:pos x="0" y="0"/>
              </a:cxn>
              <a:cxn ang="0">
                <a:pos x="57006933" y="45430017"/>
              </a:cxn>
              <a:cxn ang="0">
                <a:pos x="0" y="4543001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CCCCFF"/>
          </a:solidFill>
          <a:ln w="9525" cap="flat" cmpd="sng">
            <a:solidFill>
              <a:schemeClr val="bg2"/>
            </a:solidFill>
            <a:prstDash val="solid"/>
            <a:round/>
            <a:headEnd type="none" w="med" len="med"/>
            <a:tailEnd type="none" w="med" len="med"/>
          </a:ln>
          <a:effectLst>
            <a:outerShdw dist="35921" dir="2699999" algn="ctr" rotWithShape="0">
              <a:schemeClr val="tx1"/>
            </a:outerShdw>
          </a:effectLst>
        </p:spPr>
        <p:txBody>
          <a:bodyPr rot="10800000" wrap="none" anchor="ctr"/>
          <a:p>
            <a:pPr algn="ctr" eaLnBrk="1" latinLnBrk="1" hangingPunct="1">
              <a:lnSpc>
                <a:spcPct val="70000"/>
              </a:lnSpc>
              <a:spcBef>
                <a:spcPct val="50000"/>
              </a:spcBef>
            </a:pPr>
            <a:r>
              <a:rPr lang="ko-KR" altLang="en-US" sz="1685" dirty="0">
                <a:latin typeface="Arial" panose="020B0604020202020204" pitchFamily="34" charset="0"/>
              </a:rPr>
              <a:t>设备</a:t>
            </a:r>
            <a:endParaRPr lang="ko-KR" altLang="en-US" sz="1685" dirty="0">
              <a:latin typeface="Arial" panose="020B0604020202020204" pitchFamily="34" charset="0"/>
            </a:endParaRPr>
          </a:p>
        </p:txBody>
      </p:sp>
      <p:sp>
        <p:nvSpPr>
          <p:cNvPr id="75783" name="Arc 7"/>
          <p:cNvSpPr/>
          <p:nvPr/>
        </p:nvSpPr>
        <p:spPr>
          <a:xfrm flipV="1">
            <a:off x="4204331" y="4529742"/>
            <a:ext cx="1170282" cy="1044716"/>
          </a:xfrm>
          <a:custGeom>
            <a:avLst/>
            <a:gdLst>
              <a:gd name="txL" fmla="*/ 0 w 21600"/>
              <a:gd name="txT" fmla="*/ 0 h 21600"/>
              <a:gd name="txR" fmla="*/ 21600 w 21600"/>
              <a:gd name="txB" fmla="*/ 21600 h 21600"/>
            </a:gdLst>
            <a:ahLst/>
            <a:cxnLst>
              <a:cxn ang="0">
                <a:pos x="0" y="0"/>
              </a:cxn>
              <a:cxn ang="0">
                <a:pos x="57006933" y="45430017"/>
              </a:cxn>
              <a:cxn ang="0">
                <a:pos x="0" y="4543001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CCCCFF"/>
          </a:solidFill>
          <a:ln w="9525" cap="flat" cmpd="sng">
            <a:solidFill>
              <a:schemeClr val="bg2"/>
            </a:solidFill>
            <a:prstDash val="solid"/>
            <a:round/>
            <a:headEnd type="none" w="med" len="med"/>
            <a:tailEnd type="none" w="med" len="med"/>
          </a:ln>
          <a:effectLst>
            <a:outerShdw dist="35921" dir="2699999" algn="ctr" rotWithShape="0">
              <a:schemeClr val="tx1"/>
            </a:outerShdw>
          </a:effectLst>
        </p:spPr>
        <p:txBody>
          <a:bodyPr rot="10800000" wrap="none" anchor="ctr"/>
          <a:p>
            <a:pPr algn="ctr" eaLnBrk="1" latinLnBrk="1" hangingPunct="1">
              <a:lnSpc>
                <a:spcPct val="70000"/>
              </a:lnSpc>
              <a:spcBef>
                <a:spcPct val="50000"/>
              </a:spcBef>
            </a:pPr>
            <a:r>
              <a:rPr lang="zh-CN" altLang="en-US" sz="1685" dirty="0">
                <a:latin typeface="Arial" panose="020B0604020202020204" pitchFamily="34" charset="0"/>
              </a:rPr>
              <a:t>方法</a:t>
            </a:r>
            <a:endParaRPr lang="zh-CN" altLang="en-US" sz="1685" dirty="0">
              <a:latin typeface="Arial" panose="020B0604020202020204" pitchFamily="34" charset="0"/>
            </a:endParaRPr>
          </a:p>
        </p:txBody>
      </p:sp>
      <p:sp>
        <p:nvSpPr>
          <p:cNvPr id="75784" name="Oval 8"/>
          <p:cNvSpPr/>
          <p:nvPr/>
        </p:nvSpPr>
        <p:spPr>
          <a:xfrm>
            <a:off x="3571474" y="3968876"/>
            <a:ext cx="1170282" cy="1029649"/>
          </a:xfrm>
          <a:prstGeom prst="ellipse">
            <a:avLst/>
          </a:prstGeom>
          <a:gradFill rotWithShape="1">
            <a:gsLst>
              <a:gs pos="0">
                <a:srgbClr val="FFFFFF"/>
              </a:gs>
              <a:gs pos="100000">
                <a:srgbClr val="FF0000"/>
              </a:gs>
            </a:gsLst>
            <a:path path="shape">
              <a:fillToRect l="50000" t="50000" r="50000" b="50000"/>
            </a:path>
            <a:tileRect/>
          </a:gradFill>
          <a:ln w="9525" cap="flat" cmpd="sng">
            <a:prstDash val="solid"/>
            <a:headEnd type="none" w="med" len="med"/>
            <a:tailEnd type="none" w="med" len="med"/>
          </a:ln>
          <a:scene3d>
            <a:camera prst="legacyPerspectiveBottom">
              <a:rot lat="300000" lon="0" rev="0"/>
            </a:camera>
            <a:lightRig rig="legacyFlat3" dir="t"/>
          </a:scene3d>
          <a:sp3d extrusionH="887400" prstMaterial="legacyMatte">
            <a:bevelT w="13500" h="13500" prst="angle"/>
            <a:bevelB w="13500" h="13500" prst="angle"/>
            <a:extrusionClr>
              <a:srgbClr val="FF0000"/>
            </a:extrusionClr>
          </a:sp3d>
        </p:spPr>
        <p:txBody>
          <a:bodyPr wrap="none" anchor="ctr">
            <a:flatTx/>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时间</a:t>
            </a:r>
            <a:endParaRPr lang="zh-CN" altLang="en-US" sz="1685" dirty="0">
              <a:latin typeface="Arial" panose="020B0604020202020204" pitchFamily="34" charset="0"/>
              <a:ea typeface="宋体" panose="02010600030101010101" pitchFamily="2" charset="-122"/>
            </a:endParaRPr>
          </a:p>
          <a:p>
            <a:pPr marL="0" lvl="0" indent="0" algn="ctr" eaLnBrk="1" latinLnBrk="1" hangingPunct="1">
              <a:lnSpc>
                <a:spcPct val="70000"/>
              </a:lnSpc>
              <a:spcBef>
                <a:spcPct val="50000"/>
              </a:spcBef>
              <a:buClrTx/>
              <a:buSzTx/>
              <a:buFontTx/>
              <a:buNone/>
            </a:pPr>
            <a:r>
              <a:rPr lang="en-US" altLang="ko-KR" sz="1685" dirty="0">
                <a:latin typeface="Arial" panose="020B0604020202020204" pitchFamily="34" charset="0"/>
                <a:ea typeface="宋体" panose="02010600030101010101" pitchFamily="2" charset="-122"/>
              </a:rPr>
              <a:t>(</a:t>
            </a:r>
            <a:r>
              <a:rPr lang="en-US" altLang="zh-CN" sz="1685" dirty="0">
                <a:latin typeface="Arial" panose="020B0604020202020204" pitchFamily="34" charset="0"/>
                <a:ea typeface="宋体" panose="02010600030101010101" pitchFamily="2" charset="-122"/>
              </a:rPr>
              <a:t>TIMING</a:t>
            </a:r>
            <a:r>
              <a:rPr lang="en-US" altLang="ko-KR" sz="1685" dirty="0">
                <a:latin typeface="Arial" panose="020B0604020202020204" pitchFamily="34" charset="0"/>
                <a:ea typeface="宋体" panose="02010600030101010101" pitchFamily="2" charset="-122"/>
              </a:rPr>
              <a:t>)</a:t>
            </a:r>
            <a:endParaRPr lang="en-US" altLang="ko-KR" sz="1685" dirty="0">
              <a:latin typeface="Arial" panose="020B0604020202020204" pitchFamily="34" charset="0"/>
              <a:ea typeface="宋体" panose="02010600030101010101" pitchFamily="2" charset="-122"/>
            </a:endParaRPr>
          </a:p>
        </p:txBody>
      </p:sp>
      <p:sp>
        <p:nvSpPr>
          <p:cNvPr id="75785" name="Text Box 9"/>
          <p:cNvSpPr txBox="1"/>
          <p:nvPr/>
        </p:nvSpPr>
        <p:spPr>
          <a:xfrm>
            <a:off x="3109388" y="2830404"/>
            <a:ext cx="2091106" cy="418556"/>
          </a:xfrm>
          <a:prstGeom prst="rect">
            <a:avLst/>
          </a:prstGeom>
          <a:solidFill>
            <a:srgbClr val="CCECFF"/>
          </a:solidFill>
          <a:ln w="12700" cap="flat" cmpd="sng">
            <a:solidFill>
              <a:srgbClr val="808080"/>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生产现场的情报</a:t>
            </a:r>
            <a:endParaRPr lang="ko-KR" altLang="en-US" sz="1685" dirty="0">
              <a:latin typeface="Arial" panose="020B0604020202020204" pitchFamily="34" charset="0"/>
              <a:ea typeface="宋体" panose="02010600030101010101" pitchFamily="2" charset="-122"/>
            </a:endParaRPr>
          </a:p>
        </p:txBody>
      </p:sp>
      <p:sp>
        <p:nvSpPr>
          <p:cNvPr id="75786" name="Rectangle 10"/>
          <p:cNvSpPr/>
          <p:nvPr/>
        </p:nvSpPr>
        <p:spPr>
          <a:xfrm>
            <a:off x="7628120" y="4146566"/>
            <a:ext cx="2347263" cy="480060"/>
          </a:xfrm>
          <a:prstGeom prst="rect">
            <a:avLst/>
          </a:prstGeom>
          <a:solidFill>
            <a:srgbClr val="F8F8F8"/>
          </a:solidFill>
          <a:ln w="12700" cap="flat" cmpd="sng">
            <a:solidFill>
              <a:schemeClr val="bg2"/>
            </a:solidFill>
            <a:prstDash val="solid"/>
            <a:miter/>
            <a:headEnd type="none" w="med" len="med"/>
            <a:tailEnd type="none" w="med" len="med"/>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75787" name="Text Box 11"/>
          <p:cNvSpPr txBox="1"/>
          <p:nvPr/>
        </p:nvSpPr>
        <p:spPr>
          <a:xfrm>
            <a:off x="7844095" y="2830404"/>
            <a:ext cx="1875131" cy="418556"/>
          </a:xfrm>
          <a:prstGeom prst="rect">
            <a:avLst/>
          </a:prstGeom>
          <a:solidFill>
            <a:srgbClr val="CCECFF"/>
          </a:solidFill>
          <a:ln w="12700" cap="flat" cmpd="sng">
            <a:solidFill>
              <a:srgbClr val="808080"/>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685" dirty="0">
                <a:solidFill>
                  <a:srgbClr val="FF0000"/>
                </a:solidFill>
                <a:latin typeface="Arial" panose="020B0604020202020204" pitchFamily="34" charset="0"/>
                <a:ea typeface="宋体" panose="02010600030101010101" pitchFamily="2" charset="-122"/>
              </a:rPr>
              <a:t>区别异常和正常</a:t>
            </a:r>
            <a:endParaRPr lang="ko-KR" altLang="en-US" sz="1685" dirty="0">
              <a:solidFill>
                <a:srgbClr val="FF0000"/>
              </a:solidFill>
              <a:latin typeface="Arial" panose="020B0604020202020204" pitchFamily="34" charset="0"/>
              <a:ea typeface="宋体" panose="02010600030101010101" pitchFamily="2" charset="-122"/>
            </a:endParaRPr>
          </a:p>
        </p:txBody>
      </p:sp>
      <p:sp>
        <p:nvSpPr>
          <p:cNvPr id="75788" name="AutoShape 12"/>
          <p:cNvSpPr/>
          <p:nvPr/>
        </p:nvSpPr>
        <p:spPr>
          <a:xfrm>
            <a:off x="5798193" y="3386246"/>
            <a:ext cx="1737845" cy="2000699"/>
          </a:xfrm>
          <a:prstGeom prst="rightArrow">
            <a:avLst>
              <a:gd name="adj1" fmla="val 51407"/>
              <a:gd name="adj2" fmla="val 30162"/>
            </a:avLst>
          </a:prstGeom>
          <a:gradFill rotWithShape="1">
            <a:gsLst>
              <a:gs pos="0">
                <a:srgbClr val="545454"/>
              </a:gs>
              <a:gs pos="50000">
                <a:srgbClr val="EAEAEA"/>
              </a:gs>
              <a:gs pos="100000">
                <a:srgbClr val="545454"/>
              </a:gs>
            </a:gsLst>
            <a:lin ang="5400000" scaled="1"/>
            <a:tileRect/>
          </a:gradFill>
          <a:ln w="12700" cap="flat" cmpd="sng">
            <a:solidFill>
              <a:srgbClr val="808080"/>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视觉化</a:t>
            </a:r>
            <a:endParaRPr lang="ko-KR" altLang="en-US" sz="1685" dirty="0">
              <a:latin typeface="Arial" panose="020B0604020202020204" pitchFamily="34" charset="0"/>
              <a:ea typeface="宋体" panose="02010600030101010101" pitchFamily="2" charset="-122"/>
            </a:endParaRPr>
          </a:p>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透明化</a:t>
            </a:r>
            <a:endParaRPr lang="zh-CN" altLang="en-US" sz="1685" dirty="0">
              <a:latin typeface="Arial" panose="020B0604020202020204" pitchFamily="34" charset="0"/>
              <a:ea typeface="宋体" panose="02010600030101010101" pitchFamily="2" charset="-122"/>
            </a:endParaRPr>
          </a:p>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单纯化</a:t>
            </a:r>
            <a:endParaRPr lang="ko-KR" altLang="en-US" sz="1685" dirty="0">
              <a:latin typeface="Arial" panose="020B0604020202020204" pitchFamily="34" charset="0"/>
              <a:ea typeface="宋体" panose="02010600030101010101" pitchFamily="2" charset="-122"/>
            </a:endParaRPr>
          </a:p>
        </p:txBody>
      </p:sp>
      <p:sp>
        <p:nvSpPr>
          <p:cNvPr id="75789" name="Text Box 13"/>
          <p:cNvSpPr txBox="1"/>
          <p:nvPr/>
        </p:nvSpPr>
        <p:spPr>
          <a:xfrm>
            <a:off x="7614726" y="3714394"/>
            <a:ext cx="2385770" cy="1320964"/>
          </a:xfrm>
          <a:prstGeom prst="rect">
            <a:avLst/>
          </a:prstGeom>
          <a:noFill/>
          <a:ln w="12700">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80000"/>
              </a:lnSpc>
              <a:spcBef>
                <a:spcPct val="50000"/>
              </a:spcBef>
              <a:buClrTx/>
              <a:buSzTx/>
              <a:buFontTx/>
              <a:buNone/>
            </a:pPr>
            <a:r>
              <a:rPr lang="zh-CN" altLang="en-US" sz="2110" dirty="0">
                <a:solidFill>
                  <a:srgbClr val="FF0000"/>
                </a:solidFill>
                <a:latin typeface="Arial" panose="020B0604020202020204" pitchFamily="34" charset="0"/>
                <a:ea typeface="宋体" panose="02010600030101010101" pitchFamily="2" charset="-122"/>
              </a:rPr>
              <a:t>不管是谁都能</a:t>
            </a:r>
            <a:endParaRPr lang="zh-CN" altLang="en-US" sz="2110" dirty="0">
              <a:solidFill>
                <a:srgbClr val="FF0000"/>
              </a:solidFill>
              <a:latin typeface="Arial" panose="020B0604020202020204" pitchFamily="34" charset="0"/>
              <a:ea typeface="宋体" panose="02010600030101010101" pitchFamily="2" charset="-122"/>
            </a:endParaRPr>
          </a:p>
          <a:p>
            <a:pPr marL="0" lvl="0" indent="0" algn="ctr" eaLnBrk="1" latinLnBrk="1" hangingPunct="1">
              <a:lnSpc>
                <a:spcPct val="80000"/>
              </a:lnSpc>
              <a:spcBef>
                <a:spcPct val="50000"/>
              </a:spcBef>
              <a:buClrTx/>
              <a:buSzTx/>
              <a:buFontTx/>
              <a:buNone/>
            </a:pPr>
            <a:r>
              <a:rPr lang="zh-CN" altLang="en-US" sz="2110" dirty="0">
                <a:solidFill>
                  <a:srgbClr val="FF0000"/>
                </a:solidFill>
                <a:latin typeface="Arial" panose="020B0604020202020204" pitchFamily="34" charset="0"/>
                <a:ea typeface="宋体" panose="02010600030101010101" pitchFamily="2" charset="-122"/>
              </a:rPr>
              <a:t>知道</a:t>
            </a:r>
            <a:endParaRPr lang="zh-CN" altLang="en-US" sz="2110" dirty="0">
              <a:solidFill>
                <a:srgbClr val="FF0000"/>
              </a:solidFill>
              <a:latin typeface="Arial" panose="020B0604020202020204" pitchFamily="34" charset="0"/>
              <a:ea typeface="宋体" panose="02010600030101010101" pitchFamily="2" charset="-122"/>
            </a:endParaRPr>
          </a:p>
          <a:p>
            <a:pPr marL="0" lvl="0" indent="0" algn="ctr" eaLnBrk="1" latinLnBrk="1" hangingPunct="1">
              <a:lnSpc>
                <a:spcPct val="80000"/>
              </a:lnSpc>
              <a:spcBef>
                <a:spcPct val="50000"/>
              </a:spcBef>
              <a:buClrTx/>
              <a:buSzTx/>
              <a:buFontTx/>
              <a:buNone/>
            </a:pPr>
            <a:r>
              <a:rPr lang="zh-CN" altLang="en-US" sz="2110" dirty="0">
                <a:solidFill>
                  <a:srgbClr val="FF0000"/>
                </a:solidFill>
                <a:latin typeface="Arial" panose="020B0604020202020204" pitchFamily="34" charset="0"/>
                <a:ea typeface="宋体" panose="02010600030101010101" pitchFamily="2" charset="-122"/>
              </a:rPr>
              <a:t>发生什么问题</a:t>
            </a:r>
            <a:endParaRPr lang="ko-KR" altLang="en-US" sz="2110" dirty="0">
              <a:solidFill>
                <a:srgbClr val="FF0000"/>
              </a:solidFill>
              <a:latin typeface="Arial" panose="020B0604020202020204" pitchFamily="34" charset="0"/>
              <a:ea typeface="宋体" panose="02010600030101010101" pitchFamily="2" charset="-122"/>
            </a:endParaRPr>
          </a:p>
        </p:txBody>
      </p:sp>
      <p:sp>
        <p:nvSpPr>
          <p:cNvPr id="332814" name="Rectangle 14"/>
          <p:cNvSpPr>
            <a:spLocks noChangeArrowheads="1"/>
          </p:cNvSpPr>
          <p:nvPr/>
        </p:nvSpPr>
        <p:spPr bwMode="auto">
          <a:xfrm>
            <a:off x="2743387" y="6313418"/>
            <a:ext cx="7451973" cy="555843"/>
          </a:xfrm>
          <a:prstGeom prst="rect">
            <a:avLst/>
          </a:prstGeom>
          <a:gradFill rotWithShape="1">
            <a:gsLst>
              <a:gs pos="0">
                <a:srgbClr val="EAEAEA">
                  <a:gamma/>
                  <a:shade val="96078"/>
                  <a:invGamma/>
                </a:srgbClr>
              </a:gs>
              <a:gs pos="50000">
                <a:srgbClr val="EAEAEA">
                  <a:alpha val="60001"/>
                </a:srgbClr>
              </a:gs>
              <a:gs pos="100000">
                <a:srgbClr val="EAEAEA">
                  <a:gamma/>
                  <a:shade val="96078"/>
                  <a:invGamma/>
                </a:srgbClr>
              </a:gs>
            </a:gsLst>
            <a:lin ang="5400000" scaled="1"/>
          </a:gradFill>
          <a:ln w="12700" algn="ctr">
            <a:solidFill>
              <a:srgbClr val="808080"/>
            </a:solidFill>
            <a:miter lim="800000"/>
          </a:ln>
          <a:effectLst/>
        </p:spPr>
        <p:txBody>
          <a:bodyPr wrap="none" anchor="ctr"/>
          <a:lstStyle/>
          <a:p>
            <a:pPr marL="0" marR="0" lvl="0" indent="0" algn="ctr" defTabSz="914400" rtl="0" eaLnBrk="1" fontAlgn="base" latinLnBrk="1" hangingPunct="1">
              <a:lnSpc>
                <a:spcPct val="70000"/>
              </a:lnSpc>
              <a:spcBef>
                <a:spcPct val="50000"/>
              </a:spcBef>
              <a:spcAft>
                <a:spcPct val="0"/>
              </a:spcAft>
              <a:buClrTx/>
              <a:buSzTx/>
              <a:buFontTx/>
              <a:buNone/>
              <a:defRPr/>
            </a:pPr>
            <a:r>
              <a:rPr kumimoji="1" lang="zh-CN"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针对异常</a:t>
            </a:r>
            <a:r>
              <a:rPr kumimoji="1" lang="en-US" altLang="zh-CN"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a:t>
            </a:r>
            <a:r>
              <a:rPr kumimoji="1" lang="zh-CN"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确立</a:t>
            </a:r>
            <a:r>
              <a:rPr kumimoji="1" lang="ko-KR"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现场</a:t>
            </a:r>
            <a:r>
              <a:rPr kumimoji="1" lang="zh-CN"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的对应力体系</a:t>
            </a:r>
            <a:r>
              <a:rPr kumimoji="1" lang="ko-KR"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 </a:t>
            </a:r>
            <a:r>
              <a:rPr kumimoji="1" lang="en-US" altLang="ko-KR"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a:t>
            </a:r>
            <a:r>
              <a:rPr kumimoji="1" lang="zh-CN"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现场的自律体系</a:t>
            </a:r>
            <a:r>
              <a:rPr kumimoji="1" lang="en-US" altLang="zh-CN"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a:t>
            </a:r>
            <a:endParaRPr kumimoji="1" lang="en-US" altLang="ko-KR"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endParaRPr>
          </a:p>
        </p:txBody>
      </p:sp>
      <p:sp>
        <p:nvSpPr>
          <p:cNvPr id="75793" name="AutoShape 15"/>
          <p:cNvSpPr/>
          <p:nvPr/>
        </p:nvSpPr>
        <p:spPr>
          <a:xfrm>
            <a:off x="5031398" y="5936091"/>
            <a:ext cx="2708895" cy="341542"/>
          </a:xfrm>
          <a:prstGeom prst="triangle">
            <a:avLst>
              <a:gd name="adj" fmla="val 50000"/>
            </a:avLst>
          </a:prstGeom>
          <a:gradFill rotWithShape="1">
            <a:gsLst>
              <a:gs pos="0">
                <a:srgbClr val="99CCFF"/>
              </a:gs>
              <a:gs pos="50000">
                <a:srgbClr val="FFFFFF"/>
              </a:gs>
              <a:gs pos="100000">
                <a:srgbClr val="99CCFF"/>
              </a:gs>
            </a:gsLst>
            <a:lin ang="2700000" scaled="1"/>
            <a:tileRect/>
          </a:gra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900" dirty="0">
                <a:latin typeface="Arial" panose="020B0604020202020204" pitchFamily="34" charset="0"/>
                <a:ea typeface="宋体" panose="02010600030101010101" pitchFamily="2" charset="-122"/>
              </a:rPr>
              <a:t>改善</a:t>
            </a:r>
            <a:endParaRPr lang="zh-CN" altLang="en-US" sz="1900" dirty="0">
              <a:latin typeface="Arial" panose="020B0604020202020204" pitchFamily="34" charset="0"/>
              <a:ea typeface="宋体" panose="02010600030101010101" pitchFamily="2" charset="-122"/>
            </a:endParaRPr>
          </a:p>
        </p:txBody>
      </p:sp>
      <p:sp>
        <p:nvSpPr>
          <p:cNvPr id="75794" name="Text Box 16"/>
          <p:cNvSpPr txBox="1"/>
          <p:nvPr/>
        </p:nvSpPr>
        <p:spPr>
          <a:xfrm>
            <a:off x="5408098" y="2811988"/>
            <a:ext cx="1977260" cy="610235"/>
          </a:xfrm>
          <a:prstGeom prst="rect">
            <a:avLst/>
          </a:prstGeom>
          <a:noFill/>
          <a:ln w="6350">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algn="ctr" eaLnBrk="1" hangingPunct="1">
              <a:spcBef>
                <a:spcPct val="0"/>
              </a:spcBef>
              <a:buClrTx/>
              <a:buSzTx/>
              <a:buFontTx/>
              <a:buNone/>
            </a:pPr>
            <a:r>
              <a:rPr lang="zh-CN" altLang="en-US" sz="1685" dirty="0">
                <a:latin typeface="Arial" panose="020B0604020202020204" pitchFamily="34" charset="0"/>
                <a:ea typeface="宋体" panose="02010600030101010101" pitchFamily="2" charset="-122"/>
              </a:rPr>
              <a:t>标准化的</a:t>
            </a:r>
            <a:endParaRPr lang="zh-CN" altLang="en-US" sz="1685" dirty="0">
              <a:latin typeface="Arial" panose="020B0604020202020204" pitchFamily="34" charset="0"/>
              <a:ea typeface="宋体" panose="02010600030101010101" pitchFamily="2" charset="-122"/>
            </a:endParaRPr>
          </a:p>
          <a:p>
            <a:pPr marL="457200" lvl="0" indent="-457200" algn="ctr" eaLnBrk="1" hangingPunct="1">
              <a:spcBef>
                <a:spcPct val="0"/>
              </a:spcBef>
              <a:buClrTx/>
              <a:buSzTx/>
              <a:buFontTx/>
              <a:buNone/>
            </a:pPr>
            <a:r>
              <a:rPr lang="zh-CN" altLang="en-US" sz="1685" dirty="0">
                <a:latin typeface="Arial" panose="020B0604020202020204" pitchFamily="34" charset="0"/>
                <a:ea typeface="宋体" panose="02010600030101010101" pitchFamily="2" charset="-122"/>
              </a:rPr>
              <a:t>管理工具</a:t>
            </a:r>
            <a:endParaRPr lang="ko-KR" altLang="en-US" sz="1685" dirty="0">
              <a:latin typeface="Arial" panose="020B0604020202020204" pitchFamily="34" charset="0"/>
              <a:ea typeface="宋体" panose="02010600030101010101" pitchFamily="2" charset="-122"/>
            </a:endParaRPr>
          </a:p>
        </p:txBody>
      </p:sp>
      <p:sp>
        <p:nvSpPr>
          <p:cNvPr id="75795" name="Text Box 17"/>
          <p:cNvSpPr txBox="1"/>
          <p:nvPr/>
        </p:nvSpPr>
        <p:spPr>
          <a:xfrm>
            <a:off x="2774543" y="1817498"/>
            <a:ext cx="7679667" cy="878967"/>
          </a:xfrm>
          <a:prstGeom prst="rect">
            <a:avLst/>
          </a:prstGeom>
          <a:no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10000"/>
              </a:lnSpc>
              <a:buClrTx/>
              <a:buSzTx/>
              <a:buFontTx/>
              <a:buNone/>
            </a:pPr>
            <a:r>
              <a:rPr lang="ko-KR" altLang="en-US" sz="1685" dirty="0">
                <a:latin typeface="Arial" panose="020B0604020202020204" pitchFamily="34" charset="0"/>
                <a:ea typeface="宋体" panose="02010600030101010101" pitchFamily="2" charset="-122"/>
              </a:rPr>
              <a:t> </a:t>
            </a:r>
            <a:r>
              <a:rPr lang="zh-CN" altLang="en-US" sz="1685" dirty="0">
                <a:latin typeface="Arial" panose="020B0604020202020204" pitchFamily="34" charset="0"/>
                <a:ea typeface="宋体" panose="02010600030101010101" pitchFamily="2" charset="-122"/>
              </a:rPr>
              <a:t>区分现场的异常和正常</a:t>
            </a:r>
            <a:r>
              <a:rPr lang="en-US" altLang="zh-CN" sz="1685" dirty="0">
                <a:latin typeface="Arial" panose="020B0604020202020204" pitchFamily="34" charset="0"/>
                <a:ea typeface="宋体" panose="02010600030101010101" pitchFamily="2" charset="-122"/>
              </a:rPr>
              <a:t>,</a:t>
            </a:r>
            <a:r>
              <a:rPr lang="zh-CN" altLang="en-US" sz="1685" dirty="0">
                <a:latin typeface="Arial" panose="020B0604020202020204" pitchFamily="34" charset="0"/>
                <a:ea typeface="宋体" panose="02010600030101010101" pitchFamily="2" charset="-122"/>
              </a:rPr>
              <a:t>不管是谁都能知道异常的标准化</a:t>
            </a:r>
            <a:r>
              <a:rPr lang="en-US" altLang="zh-CN" sz="1685" dirty="0">
                <a:latin typeface="Arial" panose="020B0604020202020204" pitchFamily="34" charset="0"/>
                <a:ea typeface="宋体" panose="02010600030101010101" pitchFamily="2" charset="-122"/>
              </a:rPr>
              <a:t>,</a:t>
            </a:r>
            <a:r>
              <a:rPr lang="zh-CN" altLang="en-US" sz="1685" dirty="0">
                <a:latin typeface="Arial" panose="020B0604020202020204" pitchFamily="34" charset="0"/>
                <a:ea typeface="宋体" panose="02010600030101010101" pitchFamily="2" charset="-122"/>
              </a:rPr>
              <a:t>通过清楚认识改善的</a:t>
            </a:r>
            <a:endParaRPr lang="zh-CN" altLang="en-US" sz="1685" dirty="0">
              <a:latin typeface="Arial" panose="020B0604020202020204" pitchFamily="34" charset="0"/>
              <a:ea typeface="宋体" panose="02010600030101010101" pitchFamily="2" charset="-122"/>
            </a:endParaRPr>
          </a:p>
          <a:p>
            <a:pPr marL="0" lvl="0" indent="0" eaLnBrk="1" latinLnBrk="1" hangingPunct="1">
              <a:lnSpc>
                <a:spcPct val="110000"/>
              </a:lnSpc>
              <a:buClrTx/>
              <a:buSzTx/>
              <a:buFontTx/>
              <a:buNone/>
            </a:pPr>
            <a:r>
              <a:rPr lang="zh-CN" altLang="en-US" sz="1685" dirty="0">
                <a:latin typeface="Arial" panose="020B0604020202020204" pitchFamily="34" charset="0"/>
                <a:ea typeface="宋体" panose="02010600030101010101" pitchFamily="2" charset="-122"/>
              </a:rPr>
              <a:t>必要性和预防管理，彻底地消除和减少</a:t>
            </a:r>
            <a:r>
              <a:rPr lang="ko-KR" altLang="en-US" sz="1685" dirty="0">
                <a:latin typeface="Arial" panose="020B0604020202020204" pitchFamily="34" charset="0"/>
                <a:ea typeface="宋体" panose="02010600030101010101" pitchFamily="2" charset="-122"/>
              </a:rPr>
              <a:t>浪费</a:t>
            </a:r>
            <a:r>
              <a:rPr lang="ko-KR" altLang="zh-CN" sz="1685" dirty="0">
                <a:latin typeface="Arial" panose="020B0604020202020204" pitchFamily="34" charset="0"/>
                <a:ea typeface="宋体" panose="02010600030101010101" pitchFamily="2" charset="-122"/>
              </a:rPr>
              <a:t>．</a:t>
            </a:r>
            <a:endParaRPr lang="ko-KR" altLang="en-US" sz="1685" dirty="0">
              <a:latin typeface="Arial" panose="020B0604020202020204" pitchFamily="34" charset="0"/>
              <a:ea typeface="宋体" panose="02010600030101010101" pitchFamily="2" charset="-122"/>
            </a:endParaRPr>
          </a:p>
        </p:txBody>
      </p:sp>
      <p:sp>
        <p:nvSpPr>
          <p:cNvPr id="75796" name="Text Box 18"/>
          <p:cNvSpPr txBox="1"/>
          <p:nvPr/>
        </p:nvSpPr>
        <p:spPr>
          <a:xfrm>
            <a:off x="1853720" y="1566365"/>
            <a:ext cx="2014092" cy="346564"/>
          </a:xfrm>
          <a:prstGeom prst="rect">
            <a:avLst/>
          </a:prstGeom>
          <a:noFill/>
          <a:ln w="6350">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hangingPunct="1">
              <a:spcBef>
                <a:spcPct val="0"/>
              </a:spcBef>
              <a:buClrTx/>
              <a:buSzTx/>
              <a:buFont typeface="Wingdings" panose="05000000000000000000" pitchFamily="2" charset="2"/>
              <a:buChar char="Ø"/>
            </a:pPr>
            <a:r>
              <a:rPr lang="zh-CN" altLang="en-US" sz="2110" dirty="0">
                <a:latin typeface="Arial" panose="020B0604020202020204" pitchFamily="34" charset="0"/>
                <a:ea typeface="宋体" panose="02010600030101010101" pitchFamily="2" charset="-122"/>
              </a:rPr>
              <a:t>营造可视化</a:t>
            </a:r>
            <a:r>
              <a:rPr lang="ko-KR" altLang="en-US" sz="2110" dirty="0">
                <a:latin typeface="Arial" panose="020B0604020202020204" pitchFamily="34" charset="0"/>
                <a:ea typeface="宋体" panose="02010600030101010101" pitchFamily="2" charset="-122"/>
              </a:rPr>
              <a:t>现场 </a:t>
            </a:r>
            <a:endParaRPr lang="ko-KR" altLang="en-US" sz="2110" dirty="0">
              <a:latin typeface="Arial" panose="020B0604020202020204" pitchFamily="34" charset="0"/>
              <a:ea typeface="宋体" panose="02010600030101010101" pitchFamily="2" charset="-122"/>
            </a:endParaRPr>
          </a:p>
        </p:txBody>
      </p:sp>
      <p:sp>
        <p:nvSpPr>
          <p:cNvPr id="75797" name="Rectangle 2"/>
          <p:cNvSpPr/>
          <p:nvPr/>
        </p:nvSpPr>
        <p:spPr>
          <a:xfrm>
            <a:off x="3012283" y="869887"/>
            <a:ext cx="3050437"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目视工厂的意义</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Text Box 3"/>
          <p:cNvSpPr txBox="1"/>
          <p:nvPr/>
        </p:nvSpPr>
        <p:spPr>
          <a:xfrm>
            <a:off x="5506878" y="3894246"/>
            <a:ext cx="1687618" cy="2836136"/>
          </a:xfrm>
          <a:prstGeom prst="rect">
            <a:avLst/>
          </a:prstGeom>
          <a:solidFill>
            <a:srgbClr val="F8F8F8"/>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pPr algn="ctr">
              <a:lnSpc>
                <a:spcPct val="120000"/>
              </a:lnSpc>
            </a:pPr>
            <a:r>
              <a:rPr lang="zh-CN" altLang="en-US" sz="2110" dirty="0">
                <a:latin typeface="Arial" panose="020B0604020202020204" pitchFamily="34" charset="0"/>
              </a:rPr>
              <a:t>工夹具</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模  具</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计量具</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搬运工具</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货  架</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通  道</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场  所</a:t>
            </a:r>
            <a:endParaRPr lang="zh-CN" altLang="en-US" sz="2110" dirty="0">
              <a:latin typeface="Arial" panose="020B0604020202020204" pitchFamily="34" charset="0"/>
            </a:endParaRPr>
          </a:p>
        </p:txBody>
      </p:sp>
      <p:sp>
        <p:nvSpPr>
          <p:cNvPr id="77827" name="Text Box 4"/>
          <p:cNvSpPr txBox="1"/>
          <p:nvPr/>
        </p:nvSpPr>
        <p:spPr>
          <a:xfrm>
            <a:off x="2707574" y="2705547"/>
            <a:ext cx="1446530" cy="2529754"/>
          </a:xfrm>
          <a:prstGeom prst="rect">
            <a:avLst/>
          </a:prstGeom>
          <a:solidFill>
            <a:srgbClr val="F8F8F8"/>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pPr algn="ctr">
              <a:lnSpc>
                <a:spcPct val="120000"/>
              </a:lnSpc>
            </a:pPr>
            <a:r>
              <a:rPr lang="zh-CN" altLang="en-US" sz="2110" dirty="0">
                <a:latin typeface="Arial" panose="020B0604020202020204" pitchFamily="34" charset="0"/>
              </a:rPr>
              <a:t>服  务</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产  品</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半成品</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原材料</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零配件</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设  备</a:t>
            </a:r>
            <a:endParaRPr lang="zh-CN" altLang="en-US" sz="2110" dirty="0">
              <a:latin typeface="Times New Roman" panose="02020603050405020304" pitchFamily="18" charset="0"/>
            </a:endParaRPr>
          </a:p>
        </p:txBody>
      </p:sp>
      <p:sp>
        <p:nvSpPr>
          <p:cNvPr id="77828" name="Text Box 5"/>
          <p:cNvSpPr txBox="1"/>
          <p:nvPr/>
        </p:nvSpPr>
        <p:spPr>
          <a:xfrm>
            <a:off x="8552292" y="2705547"/>
            <a:ext cx="1446530" cy="2613465"/>
          </a:xfrm>
          <a:prstGeom prst="rect">
            <a:avLst/>
          </a:prstGeom>
          <a:solidFill>
            <a:srgbClr val="F8F8F8"/>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pPr algn="ctr">
              <a:lnSpc>
                <a:spcPct val="120000"/>
              </a:lnSpc>
            </a:pPr>
            <a:r>
              <a:rPr lang="zh-CN" altLang="en-US" sz="2110" dirty="0">
                <a:latin typeface="Arial" panose="020B0604020202020204" pitchFamily="34" charset="0"/>
              </a:rPr>
              <a:t>票  据</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标  准</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公告物</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人</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心  情</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方  法</a:t>
            </a:r>
            <a:endParaRPr lang="zh-CN" altLang="en-US" sz="2110" dirty="0">
              <a:latin typeface="Arial" panose="020B0604020202020204" pitchFamily="34" charset="0"/>
            </a:endParaRPr>
          </a:p>
        </p:txBody>
      </p:sp>
      <p:sp>
        <p:nvSpPr>
          <p:cNvPr id="77829" name="Oval 6"/>
          <p:cNvSpPr/>
          <p:nvPr/>
        </p:nvSpPr>
        <p:spPr>
          <a:xfrm>
            <a:off x="4982845" y="1965540"/>
            <a:ext cx="2571609" cy="1021277"/>
          </a:xfrm>
          <a:prstGeom prst="ellipse">
            <a:avLst/>
          </a:prstGeom>
          <a:solidFill>
            <a:srgbClr val="FFFFC9"/>
          </a:solidFill>
          <a:ln w="9525" cap="flat" cmpd="sng">
            <a:solidFill>
              <a:srgbClr val="000000"/>
            </a:solidFill>
            <a:prstDash val="solid"/>
            <a:headEnd type="none" w="med" len="med"/>
            <a:tailEnd type="none" w="med" len="med"/>
          </a:ln>
          <a:effectLst>
            <a:outerShdw dist="107763" dir="2699999" algn="ctr" rotWithShape="0">
              <a:srgbClr val="C0C0C0"/>
            </a:outerShdw>
          </a:effectLst>
        </p:spPr>
        <p:txBody>
          <a:bodyPr/>
          <a:p>
            <a:pPr algn="ctr"/>
            <a:r>
              <a:rPr lang="zh-CN" altLang="en-US" sz="2530" dirty="0">
                <a:solidFill>
                  <a:srgbClr val="1A038F"/>
                </a:solidFill>
                <a:latin typeface="Arial" panose="020B0604020202020204" pitchFamily="34" charset="0"/>
              </a:rPr>
              <a:t>可视化管理的对象</a:t>
            </a:r>
            <a:endParaRPr lang="zh-CN" altLang="en-US" sz="2530" dirty="0">
              <a:latin typeface="Times New Roman" panose="02020603050405020304" pitchFamily="18" charset="0"/>
            </a:endParaRPr>
          </a:p>
        </p:txBody>
      </p:sp>
      <p:sp>
        <p:nvSpPr>
          <p:cNvPr id="367622" name="Line 7"/>
          <p:cNvSpPr>
            <a:spLocks noChangeShapeType="1"/>
          </p:cNvSpPr>
          <p:nvPr/>
        </p:nvSpPr>
        <p:spPr bwMode="auto">
          <a:xfrm flipH="1">
            <a:off x="4303110" y="2780887"/>
            <a:ext cx="835439" cy="607744"/>
          </a:xfrm>
          <a:prstGeom prst="line">
            <a:avLst/>
          </a:prstGeom>
          <a:noFill/>
          <a:ln w="31750">
            <a:solidFill>
              <a:schemeClr val="accent1"/>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67623" name="Line 8"/>
          <p:cNvSpPr>
            <a:spLocks noChangeShapeType="1"/>
          </p:cNvSpPr>
          <p:nvPr/>
        </p:nvSpPr>
        <p:spPr bwMode="auto">
          <a:xfrm>
            <a:off x="7417167" y="2780887"/>
            <a:ext cx="910778" cy="607744"/>
          </a:xfrm>
          <a:prstGeom prst="line">
            <a:avLst/>
          </a:prstGeom>
          <a:noFill/>
          <a:ln w="31750">
            <a:solidFill>
              <a:schemeClr val="accent1"/>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67624" name="Line 9"/>
          <p:cNvSpPr>
            <a:spLocks noChangeShapeType="1"/>
          </p:cNvSpPr>
          <p:nvPr/>
        </p:nvSpPr>
        <p:spPr bwMode="auto">
          <a:xfrm>
            <a:off x="6349012" y="3090618"/>
            <a:ext cx="0" cy="723265"/>
          </a:xfrm>
          <a:prstGeom prst="line">
            <a:avLst/>
          </a:prstGeom>
          <a:noFill/>
          <a:ln w="31750">
            <a:solidFill>
              <a:schemeClr val="accent1"/>
            </a:solidFill>
            <a:rou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7833" name="Rectangle 2"/>
          <p:cNvSpPr/>
          <p:nvPr/>
        </p:nvSpPr>
        <p:spPr>
          <a:xfrm>
            <a:off x="2858255" y="1005499"/>
            <a:ext cx="1975585"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管理对象</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5" name="Oval 3"/>
          <p:cNvSpPr>
            <a:spLocks noChangeArrowheads="1"/>
          </p:cNvSpPr>
          <p:nvPr/>
        </p:nvSpPr>
        <p:spPr bwMode="auto">
          <a:xfrm>
            <a:off x="3450930" y="2330521"/>
            <a:ext cx="5960239" cy="3371888"/>
          </a:xfrm>
          <a:prstGeom prst="ellipse">
            <a:avLst/>
          </a:prstGeom>
          <a:solidFill>
            <a:schemeClr val="accent2"/>
          </a:solidFill>
          <a:ln w="6350">
            <a:solidFill>
              <a:schemeClr val="accent2"/>
            </a:solidFill>
            <a:round/>
          </a:ln>
          <a:effectLst>
            <a:outerShdw dist="35921" dir="2700000" algn="ctr" rotWithShape="0">
              <a:schemeClr val="hlink"/>
            </a:outerShdw>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76836" name="Oval 4"/>
          <p:cNvSpPr>
            <a:spLocks noChangeArrowheads="1"/>
          </p:cNvSpPr>
          <p:nvPr/>
        </p:nvSpPr>
        <p:spPr bwMode="auto">
          <a:xfrm>
            <a:off x="2404539" y="2928219"/>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76" name="Text Box 5"/>
          <p:cNvSpPr txBox="1"/>
          <p:nvPr/>
        </p:nvSpPr>
        <p:spPr>
          <a:xfrm flipH="1">
            <a:off x="2555219" y="3347250"/>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5</a:t>
            </a:r>
            <a:r>
              <a:rPr lang="zh-CN" altLang="en-US" sz="2110" dirty="0">
                <a:latin typeface="Arial" panose="020B0604020202020204" pitchFamily="34" charset="0"/>
                <a:ea typeface="宋体" panose="02010600030101010101" pitchFamily="2" charset="-122"/>
              </a:rPr>
              <a:t>、安全</a:t>
            </a:r>
            <a:endParaRPr lang="zh-CN" altLang="en-US" sz="2110" dirty="0">
              <a:latin typeface="Arial" panose="020B0604020202020204" pitchFamily="34" charset="0"/>
              <a:ea typeface="宋体" panose="02010600030101010101" pitchFamily="2" charset="-122"/>
            </a:endParaRPr>
          </a:p>
        </p:txBody>
      </p:sp>
      <p:sp>
        <p:nvSpPr>
          <p:cNvPr id="376838" name="Oval 6"/>
          <p:cNvSpPr>
            <a:spLocks noChangeArrowheads="1"/>
          </p:cNvSpPr>
          <p:nvPr/>
        </p:nvSpPr>
        <p:spPr bwMode="auto">
          <a:xfrm>
            <a:off x="3449255" y="4803351"/>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78" name="Text Box 7"/>
          <p:cNvSpPr txBox="1"/>
          <p:nvPr/>
        </p:nvSpPr>
        <p:spPr>
          <a:xfrm flipH="1">
            <a:off x="3599936" y="5222382"/>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4</a:t>
            </a:r>
            <a:r>
              <a:rPr lang="zh-CN" altLang="en-US" sz="2110" dirty="0">
                <a:latin typeface="Arial" panose="020B0604020202020204" pitchFamily="34" charset="0"/>
                <a:ea typeface="宋体" panose="02010600030101010101" pitchFamily="2" charset="-122"/>
              </a:rPr>
              <a:t>、质量</a:t>
            </a:r>
            <a:endParaRPr lang="zh-CN" altLang="en-US" sz="2110" dirty="0">
              <a:latin typeface="Arial" panose="020B0604020202020204" pitchFamily="34" charset="0"/>
              <a:ea typeface="宋体" panose="02010600030101010101" pitchFamily="2" charset="-122"/>
            </a:endParaRPr>
          </a:p>
        </p:txBody>
      </p:sp>
      <p:sp>
        <p:nvSpPr>
          <p:cNvPr id="376840" name="Oval 8"/>
          <p:cNvSpPr>
            <a:spLocks noChangeArrowheads="1"/>
          </p:cNvSpPr>
          <p:nvPr/>
        </p:nvSpPr>
        <p:spPr bwMode="auto">
          <a:xfrm>
            <a:off x="5259093" y="1850019"/>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80" name="Text Box 9"/>
          <p:cNvSpPr txBox="1"/>
          <p:nvPr/>
        </p:nvSpPr>
        <p:spPr>
          <a:xfrm flipH="1">
            <a:off x="5409773" y="2269050"/>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1</a:t>
            </a:r>
            <a:r>
              <a:rPr lang="zh-CN" altLang="en-US" sz="2110" dirty="0">
                <a:latin typeface="Arial" panose="020B0604020202020204" pitchFamily="34" charset="0"/>
                <a:ea typeface="宋体" panose="02010600030101010101" pitchFamily="2" charset="-122"/>
              </a:rPr>
              <a:t>、物品</a:t>
            </a:r>
            <a:endParaRPr lang="zh-CN" altLang="en-US" sz="2110" dirty="0">
              <a:latin typeface="Arial" panose="020B0604020202020204" pitchFamily="34" charset="0"/>
              <a:ea typeface="宋体" panose="02010600030101010101" pitchFamily="2" charset="-122"/>
            </a:endParaRPr>
          </a:p>
        </p:txBody>
      </p:sp>
      <p:sp>
        <p:nvSpPr>
          <p:cNvPr id="376842" name="Oval 10"/>
          <p:cNvSpPr>
            <a:spLocks noChangeArrowheads="1"/>
          </p:cNvSpPr>
          <p:nvPr/>
        </p:nvSpPr>
        <p:spPr bwMode="auto">
          <a:xfrm>
            <a:off x="8245909" y="2928219"/>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82" name="Text Box 11"/>
          <p:cNvSpPr txBox="1"/>
          <p:nvPr/>
        </p:nvSpPr>
        <p:spPr>
          <a:xfrm flipH="1">
            <a:off x="8396589" y="3347250"/>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2</a:t>
            </a:r>
            <a:r>
              <a:rPr lang="zh-CN" altLang="en-US" sz="2110" dirty="0">
                <a:latin typeface="Arial" panose="020B0604020202020204" pitchFamily="34" charset="0"/>
                <a:ea typeface="宋体" panose="02010600030101010101" pitchFamily="2" charset="-122"/>
              </a:rPr>
              <a:t>、作业管理</a:t>
            </a:r>
            <a:endParaRPr lang="zh-CN" altLang="en-US" sz="2110" dirty="0">
              <a:latin typeface="Arial" panose="020B0604020202020204" pitchFamily="34" charset="0"/>
              <a:ea typeface="宋体" panose="02010600030101010101" pitchFamily="2" charset="-122"/>
            </a:endParaRPr>
          </a:p>
        </p:txBody>
      </p:sp>
      <p:sp>
        <p:nvSpPr>
          <p:cNvPr id="376844" name="Oval 12"/>
          <p:cNvSpPr>
            <a:spLocks noChangeArrowheads="1"/>
          </p:cNvSpPr>
          <p:nvPr/>
        </p:nvSpPr>
        <p:spPr bwMode="auto">
          <a:xfrm>
            <a:off x="7052187" y="4803351"/>
            <a:ext cx="2342241"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84" name="Text Box 13"/>
          <p:cNvSpPr txBox="1"/>
          <p:nvPr/>
        </p:nvSpPr>
        <p:spPr>
          <a:xfrm flipH="1">
            <a:off x="7201193" y="5222382"/>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3</a:t>
            </a:r>
            <a:r>
              <a:rPr lang="zh-CN" altLang="en-US" sz="2110" dirty="0">
                <a:latin typeface="Arial" panose="020B0604020202020204" pitchFamily="34" charset="0"/>
                <a:ea typeface="宋体" panose="02010600030101010101" pitchFamily="2" charset="-122"/>
              </a:rPr>
              <a:t>、设备</a:t>
            </a:r>
            <a:endParaRPr lang="zh-CN" altLang="en-US" sz="2110" dirty="0">
              <a:latin typeface="Arial" panose="020B0604020202020204" pitchFamily="34" charset="0"/>
              <a:ea typeface="宋体" panose="02010600030101010101" pitchFamily="2" charset="-122"/>
            </a:endParaRPr>
          </a:p>
        </p:txBody>
      </p:sp>
      <p:sp>
        <p:nvSpPr>
          <p:cNvPr id="79885" name="Text Box 14"/>
          <p:cNvSpPr txBox="1"/>
          <p:nvPr/>
        </p:nvSpPr>
        <p:spPr>
          <a:xfrm flipH="1">
            <a:off x="5019678" y="3810063"/>
            <a:ext cx="2822743"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2955" dirty="0">
                <a:solidFill>
                  <a:srgbClr val="FF3300"/>
                </a:solidFill>
                <a:latin typeface="Arial" panose="020B0604020202020204" pitchFamily="34" charset="0"/>
                <a:ea typeface="宋体" panose="02010600030101010101" pitchFamily="2" charset="-122"/>
              </a:rPr>
              <a:t>管理种类</a:t>
            </a:r>
            <a:endParaRPr lang="zh-CN" altLang="en-US" sz="2955" dirty="0">
              <a:solidFill>
                <a:srgbClr val="FF3300"/>
              </a:solidFill>
              <a:latin typeface="Arial" panose="020B0604020202020204" pitchFamily="34" charset="0"/>
              <a:ea typeface="宋体" panose="02010600030101010101" pitchFamily="2" charset="-122"/>
            </a:endParaRPr>
          </a:p>
        </p:txBody>
      </p:sp>
      <p:sp>
        <p:nvSpPr>
          <p:cNvPr id="79886" name="Rectangle 2"/>
          <p:cNvSpPr/>
          <p:nvPr/>
        </p:nvSpPr>
        <p:spPr>
          <a:xfrm>
            <a:off x="2935269" y="1292519"/>
            <a:ext cx="1898571"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管理种类</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4002" name="AutoShape 2"/>
          <p:cNvSpPr>
            <a:spLocks noChangeArrowheads="1"/>
          </p:cNvSpPr>
          <p:nvPr/>
        </p:nvSpPr>
        <p:spPr bwMode="auto">
          <a:xfrm>
            <a:off x="5973986" y="1945449"/>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1</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、红牌</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3" name="AutoShape 3"/>
          <p:cNvSpPr>
            <a:spLocks noChangeArrowheads="1"/>
          </p:cNvSpPr>
          <p:nvPr/>
        </p:nvSpPr>
        <p:spPr bwMode="auto">
          <a:xfrm>
            <a:off x="5973986" y="2400838"/>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2</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、看板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4" name="AutoShape 4"/>
          <p:cNvSpPr>
            <a:spLocks noChangeArrowheads="1"/>
          </p:cNvSpPr>
          <p:nvPr/>
        </p:nvSpPr>
        <p:spPr bwMode="auto">
          <a:xfrm>
            <a:off x="5973986" y="2857902"/>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3</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、信号灯</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5" name="AutoShape 5"/>
          <p:cNvSpPr>
            <a:spLocks noChangeArrowheads="1"/>
          </p:cNvSpPr>
          <p:nvPr/>
        </p:nvSpPr>
        <p:spPr bwMode="auto">
          <a:xfrm>
            <a:off x="5973986" y="3313291"/>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4</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、操作流程图</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6" name="AutoShape 6"/>
          <p:cNvSpPr>
            <a:spLocks noChangeArrowheads="1"/>
          </p:cNvSpPr>
          <p:nvPr/>
        </p:nvSpPr>
        <p:spPr bwMode="auto">
          <a:xfrm>
            <a:off x="5973986" y="3693339"/>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5</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、反面教材</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7" name="AutoShape 7"/>
          <p:cNvSpPr>
            <a:spLocks noChangeArrowheads="1"/>
          </p:cNvSpPr>
          <p:nvPr/>
        </p:nvSpPr>
        <p:spPr bwMode="auto">
          <a:xfrm>
            <a:off x="5973986" y="4147055"/>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6</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、提醒板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8" name="AutoShape 8"/>
          <p:cNvSpPr>
            <a:spLocks noChangeArrowheads="1"/>
          </p:cNvSpPr>
          <p:nvPr/>
        </p:nvSpPr>
        <p:spPr bwMode="auto">
          <a:xfrm>
            <a:off x="5973986" y="4602444"/>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7</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、区域线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9" name="AutoShape 9"/>
          <p:cNvSpPr>
            <a:spLocks noChangeArrowheads="1"/>
          </p:cNvSpPr>
          <p:nvPr/>
        </p:nvSpPr>
        <p:spPr bwMode="auto">
          <a:xfrm>
            <a:off x="5973986" y="5059507"/>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8</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、警示线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10" name="AutoShape 10"/>
          <p:cNvSpPr>
            <a:spLocks noChangeArrowheads="1"/>
          </p:cNvSpPr>
          <p:nvPr/>
        </p:nvSpPr>
        <p:spPr bwMode="auto">
          <a:xfrm>
            <a:off x="5973986" y="5514896"/>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9</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、告示板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11" name="AutoShape 11"/>
          <p:cNvSpPr>
            <a:spLocks noChangeArrowheads="1"/>
          </p:cNvSpPr>
          <p:nvPr/>
        </p:nvSpPr>
        <p:spPr bwMode="auto">
          <a:xfrm>
            <a:off x="5973986" y="5894945"/>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10</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、生产看板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12" name="AutoShape 12"/>
          <p:cNvSpPr>
            <a:spLocks noChangeArrowheads="1"/>
          </p:cNvSpPr>
          <p:nvPr/>
        </p:nvSpPr>
        <p:spPr bwMode="auto">
          <a:xfrm>
            <a:off x="2935269" y="3616325"/>
            <a:ext cx="1443182" cy="910778"/>
          </a:xfrm>
          <a:prstGeom prst="homePlate">
            <a:avLst>
              <a:gd name="adj" fmla="val 39614"/>
            </a:avLst>
          </a:prstGeom>
          <a:solidFill>
            <a:schemeClr val="bg1">
              <a:lumMod val="95000"/>
            </a:schemeClr>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管理工具</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13" name="AutoShape 13"/>
          <p:cNvSpPr/>
          <p:nvPr/>
        </p:nvSpPr>
        <p:spPr bwMode="auto">
          <a:xfrm>
            <a:off x="4910854" y="2248484"/>
            <a:ext cx="607744" cy="3721802"/>
          </a:xfrm>
          <a:prstGeom prst="leftBrace">
            <a:avLst>
              <a:gd name="adj1" fmla="val 51033"/>
              <a:gd name="adj2" fmla="val 50000"/>
            </a:avLst>
          </a:prstGeom>
          <a:noFill/>
          <a:ln w="38100">
            <a:solidFill>
              <a:srgbClr val="FFFF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81934" name="Rectangle 2"/>
          <p:cNvSpPr/>
          <p:nvPr/>
        </p:nvSpPr>
        <p:spPr>
          <a:xfrm>
            <a:off x="2707574" y="1149009"/>
            <a:ext cx="1898571"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管理工具</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矩形 5"/>
          <p:cNvSpPr/>
          <p:nvPr/>
        </p:nvSpPr>
        <p:spPr>
          <a:xfrm>
            <a:off x="951865" y="2494915"/>
            <a:ext cx="2900680" cy="242633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1</a:t>
            </a:r>
            <a:r>
              <a:rPr lang="zh-CN" altLang="en-US" sz="2530" dirty="0">
                <a:latin typeface="Arial" panose="020B0604020202020204" pitchFamily="34" charset="0"/>
                <a:ea typeface="宋体" panose="02010600030101010101" pitchFamily="2" charset="-122"/>
              </a:rPr>
              <a:t>．红牌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红牌，适宜于</a:t>
            </a:r>
            <a:r>
              <a:rPr lang="en-US" altLang="zh-CN" sz="2530" dirty="0">
                <a:latin typeface="Arial" panose="020B0604020202020204" pitchFamily="34" charset="0"/>
                <a:ea typeface="宋体" panose="02010600030101010101" pitchFamily="2" charset="-122"/>
              </a:rPr>
              <a:t>5S</a:t>
            </a:r>
            <a:r>
              <a:rPr lang="zh-CN" altLang="en-US" sz="2530" dirty="0">
                <a:latin typeface="Arial" panose="020B0604020202020204" pitchFamily="34" charset="0"/>
                <a:ea typeface="宋体" panose="02010600030101010101" pitchFamily="2" charset="-122"/>
              </a:rPr>
              <a:t>中的整理，是改善的基础起点，用来区分日常生产活动中非必需品。 </a:t>
            </a:r>
            <a:endParaRPr lang="zh-CN" altLang="en-US" sz="2530" dirty="0">
              <a:latin typeface="Arial" panose="020B0604020202020204" pitchFamily="34" charset="0"/>
              <a:ea typeface="宋体" panose="02010600030101010101" pitchFamily="2" charset="-122"/>
            </a:endParaRPr>
          </a:p>
        </p:txBody>
      </p:sp>
      <p:pic>
        <p:nvPicPr>
          <p:cNvPr id="83971" name="Picture 6"/>
          <p:cNvPicPr>
            <a:picLocks noChangeAspect="1"/>
          </p:cNvPicPr>
          <p:nvPr/>
        </p:nvPicPr>
        <p:blipFill>
          <a:blip r:embed="rId1"/>
          <a:stretch>
            <a:fillRect/>
          </a:stretch>
        </p:blipFill>
        <p:spPr>
          <a:xfrm>
            <a:off x="4681485" y="1900245"/>
            <a:ext cx="6075761" cy="4525428"/>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矩形 2"/>
          <p:cNvSpPr/>
          <p:nvPr/>
        </p:nvSpPr>
        <p:spPr>
          <a:xfrm>
            <a:off x="1172210" y="2074545"/>
            <a:ext cx="3520440" cy="3660140"/>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110" dirty="0">
                <a:latin typeface="Arial" panose="020B0604020202020204" pitchFamily="34" charset="0"/>
                <a:ea typeface="宋体" panose="02010600030101010101" pitchFamily="2" charset="-122"/>
              </a:rPr>
              <a:t>2</a:t>
            </a:r>
            <a:r>
              <a:rPr lang="zh-CN" altLang="en-US" sz="2110" dirty="0">
                <a:latin typeface="Arial" panose="020B0604020202020204" pitchFamily="34" charset="0"/>
                <a:ea typeface="宋体" panose="02010600030101010101" pitchFamily="2" charset="-122"/>
              </a:rPr>
              <a:t>．看板 </a:t>
            </a:r>
            <a:br>
              <a:rPr lang="zh-CN" altLang="en-US" sz="2110" dirty="0">
                <a:latin typeface="Arial" panose="020B0604020202020204" pitchFamily="34" charset="0"/>
                <a:ea typeface="宋体" panose="02010600030101010101" pitchFamily="2" charset="-122"/>
              </a:rPr>
            </a:br>
            <a:r>
              <a:rPr lang="zh-CN" altLang="en-US" sz="2110" dirty="0">
                <a:latin typeface="Arial" panose="020B0604020202020204" pitchFamily="34" charset="0"/>
                <a:ea typeface="宋体" panose="02010600030101010101" pitchFamily="2" charset="-122"/>
              </a:rPr>
              <a:t>用在</a:t>
            </a:r>
            <a:r>
              <a:rPr lang="en-US" altLang="zh-CN" sz="2110" dirty="0">
                <a:latin typeface="Arial" panose="020B0604020202020204" pitchFamily="34" charset="0"/>
                <a:ea typeface="宋体" panose="02010600030101010101" pitchFamily="2" charset="-122"/>
              </a:rPr>
              <a:t>5S</a:t>
            </a:r>
            <a:r>
              <a:rPr lang="zh-CN" altLang="en-US" sz="2110" dirty="0">
                <a:latin typeface="Arial" panose="020B0604020202020204" pitchFamily="34" charset="0"/>
                <a:ea typeface="宋体" panose="02010600030101010101" pitchFamily="2" charset="-122"/>
              </a:rPr>
              <a:t>的看板作战中，使用的物品放置场所等基本状况的表示板。它的具体位置在哪里？做什么，数量多少，谁负责，甚至说，谁来管理等等重要的项目，让人一看就明白。因为</a:t>
            </a:r>
            <a:r>
              <a:rPr lang="en-US" altLang="zh-CN" sz="2110" dirty="0">
                <a:latin typeface="Arial" panose="020B0604020202020204" pitchFamily="34" charset="0"/>
                <a:ea typeface="宋体" panose="02010600030101010101" pitchFamily="2" charset="-122"/>
              </a:rPr>
              <a:t>5S</a:t>
            </a:r>
            <a:r>
              <a:rPr lang="zh-CN" altLang="en-US" sz="2110" dirty="0">
                <a:latin typeface="Arial" panose="020B0604020202020204" pitchFamily="34" charset="0"/>
                <a:ea typeface="宋体" panose="02010600030101010101" pitchFamily="2" charset="-122"/>
              </a:rPr>
              <a:t>的推动，它强调的是透明化、公开化，因为目视管理有一个先决的条件，就是消除黑箱作业。 </a:t>
            </a:r>
            <a:endParaRPr lang="zh-CN" altLang="en-US" sz="2110" dirty="0">
              <a:latin typeface="Arial" panose="020B0604020202020204" pitchFamily="34" charset="0"/>
              <a:ea typeface="宋体" panose="02010600030101010101" pitchFamily="2" charset="-122"/>
            </a:endParaRPr>
          </a:p>
        </p:txBody>
      </p:sp>
      <p:pic>
        <p:nvPicPr>
          <p:cNvPr id="86019" name="Picture 2" descr="d:\我的文档\桌面\20110106112659804.jpg"/>
          <p:cNvPicPr>
            <a:picLocks noChangeAspect="1"/>
          </p:cNvPicPr>
          <p:nvPr/>
        </p:nvPicPr>
        <p:blipFill>
          <a:blip r:embed="rId1"/>
          <a:stretch>
            <a:fillRect/>
          </a:stretch>
        </p:blipFill>
        <p:spPr>
          <a:xfrm>
            <a:off x="5245735" y="2040890"/>
            <a:ext cx="7160260" cy="4126865"/>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矩形 2"/>
          <p:cNvSpPr/>
          <p:nvPr/>
        </p:nvSpPr>
        <p:spPr>
          <a:xfrm>
            <a:off x="1314111" y="1889236"/>
            <a:ext cx="3646461" cy="3594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3</a:t>
            </a:r>
            <a:r>
              <a:rPr lang="zh-CN" altLang="en-US" sz="2530" dirty="0">
                <a:latin typeface="Arial" panose="020B0604020202020204" pitchFamily="34" charset="0"/>
                <a:ea typeface="宋体" panose="02010600030101010101" pitchFamily="2" charset="-122"/>
              </a:rPr>
              <a:t>．信号灯或者异常信号灯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在生产现场，第一线的管理人员必须随时知道，作业员或机器是否在正常地开动，是否在正常作业，信号灯是工序内发生异常时，用于通知管理人员的工具。</a:t>
            </a:r>
            <a:endParaRPr lang="zh-CN" altLang="en-US" sz="2530" dirty="0">
              <a:latin typeface="Arial" panose="020B0604020202020204" pitchFamily="34" charset="0"/>
              <a:ea typeface="宋体" panose="02010600030101010101" pitchFamily="2" charset="-122"/>
            </a:endParaRPr>
          </a:p>
        </p:txBody>
      </p:sp>
      <p:pic>
        <p:nvPicPr>
          <p:cNvPr id="88067" name="Picture 2"/>
          <p:cNvPicPr>
            <a:picLocks noChangeAspect="1"/>
          </p:cNvPicPr>
          <p:nvPr/>
        </p:nvPicPr>
        <p:blipFill>
          <a:blip r:embed="rId1"/>
          <a:stretch>
            <a:fillRect/>
          </a:stretch>
        </p:blipFill>
        <p:spPr>
          <a:xfrm>
            <a:off x="6273165" y="1569085"/>
            <a:ext cx="5295265" cy="2825115"/>
          </a:xfrm>
          <a:prstGeom prst="rect">
            <a:avLst/>
          </a:prstGeom>
          <a:noFill/>
          <a:ln w="9525">
            <a:noFill/>
          </a:ln>
        </p:spPr>
      </p:pic>
      <p:pic>
        <p:nvPicPr>
          <p:cNvPr id="88068" name="Picture 3"/>
          <p:cNvPicPr>
            <a:picLocks noChangeAspect="1"/>
          </p:cNvPicPr>
          <p:nvPr/>
        </p:nvPicPr>
        <p:blipFill>
          <a:blip r:embed="rId2"/>
          <a:stretch>
            <a:fillRect/>
          </a:stretch>
        </p:blipFill>
        <p:spPr>
          <a:xfrm>
            <a:off x="6344920" y="4393565"/>
            <a:ext cx="5217795" cy="2061210"/>
          </a:xfrm>
          <a:prstGeom prst="rect">
            <a:avLst/>
          </a:prstGeom>
          <a:noFill/>
          <a:ln w="9525">
            <a:noFill/>
          </a:ln>
        </p:spPr>
      </p:pic>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矩形 2"/>
          <p:cNvSpPr/>
          <p:nvPr/>
        </p:nvSpPr>
        <p:spPr>
          <a:xfrm>
            <a:off x="1378585" y="1391920"/>
            <a:ext cx="9418320" cy="1713230"/>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110" dirty="0">
                <a:latin typeface="Arial" panose="020B0604020202020204" pitchFamily="34" charset="0"/>
                <a:ea typeface="宋体" panose="02010600030101010101" pitchFamily="2" charset="-122"/>
              </a:rPr>
              <a:t>4</a:t>
            </a:r>
            <a:r>
              <a:rPr lang="zh-CN" altLang="en-US" sz="2110" dirty="0">
                <a:latin typeface="Arial" panose="020B0604020202020204" pitchFamily="34" charset="0"/>
                <a:ea typeface="宋体" panose="02010600030101010101" pitchFamily="2" charset="-122"/>
              </a:rPr>
              <a:t>．操作流程图 </a:t>
            </a:r>
            <a:br>
              <a:rPr lang="zh-CN" altLang="en-US" sz="2110" dirty="0">
                <a:latin typeface="Arial" panose="020B0604020202020204" pitchFamily="34" charset="0"/>
                <a:ea typeface="宋体" panose="02010600030101010101" pitchFamily="2" charset="-122"/>
              </a:rPr>
            </a:br>
            <a:r>
              <a:rPr lang="zh-CN" altLang="en-US" sz="2110" dirty="0">
                <a:latin typeface="Arial" panose="020B0604020202020204" pitchFamily="34" charset="0"/>
                <a:ea typeface="宋体" panose="02010600030101010101" pitchFamily="2" charset="-122"/>
              </a:rPr>
              <a:t>操作流程图，它本身是描述工序重点和作业顺序的简明指示书，也称为步骤图，用于指导生产作业。在一般的车间内，特别是工序比较复杂的车间，在看板管理上一定要有个操作流程图。原材料进来后，第一个流程可能是签收，第二个工序可能是点料，第三个工序可能是转换，或者转制，这就叫操作流程图。</a:t>
            </a:r>
            <a:endParaRPr lang="zh-CN" altLang="en-US" sz="2110" dirty="0">
              <a:latin typeface="Arial" panose="020B0604020202020204" pitchFamily="34" charset="0"/>
              <a:ea typeface="宋体" panose="02010600030101010101" pitchFamily="2" charset="-122"/>
            </a:endParaRPr>
          </a:p>
        </p:txBody>
      </p:sp>
      <p:pic>
        <p:nvPicPr>
          <p:cNvPr id="90115" name="Picture 2" descr="d:\我的文档\桌面\1137776832.jpg"/>
          <p:cNvPicPr>
            <a:picLocks noChangeAspect="1"/>
          </p:cNvPicPr>
          <p:nvPr/>
        </p:nvPicPr>
        <p:blipFill>
          <a:blip r:embed="rId1"/>
          <a:stretch>
            <a:fillRect/>
          </a:stretch>
        </p:blipFill>
        <p:spPr>
          <a:xfrm>
            <a:off x="2424430" y="3798570"/>
            <a:ext cx="8352790" cy="2872740"/>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矩形 2"/>
          <p:cNvSpPr/>
          <p:nvPr/>
        </p:nvSpPr>
        <p:spPr>
          <a:xfrm>
            <a:off x="951865" y="2453640"/>
            <a:ext cx="3736340" cy="268668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110" dirty="0">
                <a:latin typeface="Arial" panose="020B0604020202020204" pitchFamily="34" charset="0"/>
                <a:ea typeface="宋体" panose="02010600030101010101" pitchFamily="2" charset="-122"/>
              </a:rPr>
              <a:t>5</a:t>
            </a:r>
            <a:r>
              <a:rPr lang="zh-CN" altLang="en-US" sz="2110" dirty="0">
                <a:latin typeface="Arial" panose="020B0604020202020204" pitchFamily="34" charset="0"/>
                <a:ea typeface="宋体" panose="02010600030101010101" pitchFamily="2" charset="-122"/>
              </a:rPr>
              <a:t>．反面教材 </a:t>
            </a:r>
            <a:br>
              <a:rPr lang="zh-CN" altLang="en-US" sz="2110" dirty="0">
                <a:latin typeface="Arial" panose="020B0604020202020204" pitchFamily="34" charset="0"/>
                <a:ea typeface="宋体" panose="02010600030101010101" pitchFamily="2" charset="-122"/>
              </a:rPr>
            </a:br>
            <a:r>
              <a:rPr lang="zh-CN" altLang="en-US" sz="2110" dirty="0">
                <a:latin typeface="Arial" panose="020B0604020202020204" pitchFamily="34" charset="0"/>
                <a:ea typeface="宋体" panose="02010600030101010101" pitchFamily="2" charset="-122"/>
              </a:rPr>
              <a:t>反面教材，一般它是结合现物和柏拉图的表示，就是让现场的作业人员明白，也知道他的不良的现象及后果。一般是放在人多的显著位置，让人一看就明白，这是不能够正常使用，或不能违规操作。 </a:t>
            </a:r>
            <a:endParaRPr lang="zh-CN" altLang="en-US" sz="2110" dirty="0">
              <a:latin typeface="Arial" panose="020B0604020202020204" pitchFamily="34" charset="0"/>
              <a:ea typeface="宋体" panose="02010600030101010101" pitchFamily="2" charset="-122"/>
            </a:endParaRPr>
          </a:p>
        </p:txBody>
      </p:sp>
      <p:pic>
        <p:nvPicPr>
          <p:cNvPr id="92163" name="Picture 2"/>
          <p:cNvPicPr>
            <a:picLocks noChangeAspect="1"/>
          </p:cNvPicPr>
          <p:nvPr/>
        </p:nvPicPr>
        <p:blipFill>
          <a:blip r:embed="rId1"/>
          <a:stretch>
            <a:fillRect/>
          </a:stretch>
        </p:blipFill>
        <p:spPr>
          <a:xfrm>
            <a:off x="5138420" y="1873885"/>
            <a:ext cx="7254240" cy="4500880"/>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矩形 2"/>
          <p:cNvSpPr/>
          <p:nvPr/>
        </p:nvSpPr>
        <p:spPr>
          <a:xfrm>
            <a:off x="1378585" y="1662430"/>
            <a:ext cx="4646930" cy="479996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800" dirty="0">
                <a:latin typeface="Arial" panose="020B0604020202020204" pitchFamily="34" charset="0"/>
                <a:ea typeface="宋体" panose="02010600030101010101" pitchFamily="2" charset="-122"/>
              </a:rPr>
              <a:t>6</a:t>
            </a:r>
            <a:r>
              <a:rPr lang="zh-CN" altLang="en-US" sz="1800" dirty="0">
                <a:latin typeface="Arial" panose="020B0604020202020204" pitchFamily="34" charset="0"/>
                <a:ea typeface="宋体" panose="02010600030101010101" pitchFamily="2" charset="-122"/>
              </a:rPr>
              <a:t>．提醒板 </a:t>
            </a:r>
            <a:br>
              <a:rPr lang="zh-CN" altLang="en-US" sz="1800" dirty="0">
                <a:latin typeface="Arial" panose="020B0604020202020204" pitchFamily="34" charset="0"/>
                <a:ea typeface="宋体" panose="02010600030101010101" pitchFamily="2" charset="-122"/>
              </a:rPr>
            </a:br>
            <a:r>
              <a:rPr lang="zh-CN" altLang="en-US" sz="1800" dirty="0">
                <a:latin typeface="Arial" panose="020B0604020202020204" pitchFamily="34" charset="0"/>
                <a:ea typeface="宋体" panose="02010600030101010101" pitchFamily="2" charset="-122"/>
              </a:rPr>
              <a:t>提醒板，用于防止遗漏。健忘是人的本性，不可能杜绝，只有通过一些自主管理的方法来最大限度地尽量减少遗漏或遗忘。比如有的车间内的进出口处，有一块板子，今天有多少产品要在何时送到何处，或者什么产品一定要在何时生产完毕。或者有领导来视察，下午两点钟有一个什么检查，或是某某领导来视察。这些都统称为提醒板。一般来说，用纵轴表示时间，横轴表示日期，纵轴的时间间隔通常为一个小时，一天用</a:t>
            </a:r>
            <a:r>
              <a:rPr lang="en-US" altLang="zh-CN" sz="1800" dirty="0">
                <a:latin typeface="Arial" panose="020B0604020202020204" pitchFamily="34" charset="0"/>
                <a:ea typeface="宋体" panose="02010600030101010101" pitchFamily="2" charset="-122"/>
              </a:rPr>
              <a:t>8</a:t>
            </a:r>
            <a:r>
              <a:rPr lang="zh-CN" altLang="en-US" sz="1800" dirty="0">
                <a:latin typeface="Arial" panose="020B0604020202020204" pitchFamily="34" charset="0"/>
                <a:ea typeface="宋体" panose="02010600030101010101" pitchFamily="2" charset="-122"/>
              </a:rPr>
              <a:t>个小时来区分，每一小时，就是每一个时间段记录正常、不良或者是次品的情况，让作业者自己记录。提醒板一个月统计一次，在每个月的例会中总结，与上个月进行比较，看是否有进步，并确定下个月的目录，这是提醒板的另一个作用。 </a:t>
            </a:r>
            <a:endParaRPr lang="zh-CN" altLang="en-US" sz="1800" dirty="0">
              <a:latin typeface="Arial" panose="020B0604020202020204" pitchFamily="34" charset="0"/>
              <a:ea typeface="宋体" panose="02010600030101010101" pitchFamily="2" charset="-122"/>
            </a:endParaRPr>
          </a:p>
        </p:txBody>
      </p:sp>
      <p:pic>
        <p:nvPicPr>
          <p:cNvPr id="94211" name="Picture 2"/>
          <p:cNvPicPr>
            <a:picLocks noChangeAspect="1"/>
          </p:cNvPicPr>
          <p:nvPr/>
        </p:nvPicPr>
        <p:blipFill>
          <a:blip r:embed="rId1"/>
          <a:stretch>
            <a:fillRect/>
          </a:stretch>
        </p:blipFill>
        <p:spPr>
          <a:xfrm>
            <a:off x="6703965" y="2457762"/>
            <a:ext cx="4701223" cy="3512523"/>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4" descr="BS02064_"/>
          <p:cNvPicPr>
            <a:picLocks noChangeAspect="1"/>
          </p:cNvPicPr>
          <p:nvPr/>
        </p:nvPicPr>
        <p:blipFill>
          <a:blip r:embed="rId1"/>
          <a:stretch>
            <a:fillRect/>
          </a:stretch>
        </p:blipFill>
        <p:spPr>
          <a:xfrm>
            <a:off x="8100251" y="1925358"/>
            <a:ext cx="2430974" cy="1826579"/>
          </a:xfrm>
          <a:prstGeom prst="rect">
            <a:avLst/>
          </a:prstGeom>
          <a:noFill/>
          <a:ln w="9525">
            <a:noFill/>
          </a:ln>
        </p:spPr>
      </p:pic>
      <p:sp>
        <p:nvSpPr>
          <p:cNvPr id="24586" name="Oval 10"/>
          <p:cNvSpPr>
            <a:spLocks noChangeArrowheads="1"/>
          </p:cNvSpPr>
          <p:nvPr/>
        </p:nvSpPr>
        <p:spPr bwMode="auto">
          <a:xfrm>
            <a:off x="3223236" y="3013604"/>
            <a:ext cx="5960239" cy="3371888"/>
          </a:xfrm>
          <a:prstGeom prst="ellipse">
            <a:avLst/>
          </a:prstGeom>
          <a:solidFill>
            <a:schemeClr val="accent2"/>
          </a:solidFill>
          <a:ln w="6350">
            <a:solidFill>
              <a:schemeClr val="accent2"/>
            </a:solidFill>
            <a:round/>
          </a:ln>
          <a:effectLst>
            <a:outerShdw dist="35921" dir="2700000" algn="ctr" rotWithShape="0">
              <a:schemeClr val="hlink"/>
            </a:outerShdw>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587" name="Oval 11"/>
          <p:cNvSpPr>
            <a:spLocks noChangeArrowheads="1"/>
          </p:cNvSpPr>
          <p:nvPr/>
        </p:nvSpPr>
        <p:spPr bwMode="auto">
          <a:xfrm>
            <a:off x="2176845" y="3611303"/>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37" name="Text Box 12"/>
          <p:cNvSpPr txBox="1"/>
          <p:nvPr/>
        </p:nvSpPr>
        <p:spPr>
          <a:xfrm flipH="1">
            <a:off x="2327525" y="4011887"/>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素养（</a:t>
            </a:r>
            <a:r>
              <a:rPr lang="en-US" altLang="zh-CN" sz="1900" dirty="0">
                <a:latin typeface="Arial" panose="020B0604020202020204" pitchFamily="34" charset="0"/>
                <a:ea typeface="宋体" panose="02010600030101010101" pitchFamily="2" charset="-122"/>
              </a:rPr>
              <a:t>Shitsuke</a:t>
            </a:r>
            <a:r>
              <a:rPr lang="zh-CN" altLang="en-US" sz="1900" dirty="0">
                <a:latin typeface="Arial" panose="020B0604020202020204" pitchFamily="34" charset="0"/>
                <a:ea typeface="宋体" panose="02010600030101010101" pitchFamily="2" charset="-122"/>
              </a:rPr>
              <a:t>）</a:t>
            </a:r>
            <a:endParaRPr lang="zh-CN" altLang="en-US" sz="1900" dirty="0">
              <a:latin typeface="Arial" panose="020B0604020202020204" pitchFamily="34" charset="0"/>
              <a:ea typeface="宋体" panose="02010600030101010101" pitchFamily="2" charset="-122"/>
            </a:endParaRPr>
          </a:p>
        </p:txBody>
      </p:sp>
      <p:sp>
        <p:nvSpPr>
          <p:cNvPr id="24589" name="Oval 13"/>
          <p:cNvSpPr>
            <a:spLocks noChangeArrowheads="1"/>
          </p:cNvSpPr>
          <p:nvPr/>
        </p:nvSpPr>
        <p:spPr bwMode="auto">
          <a:xfrm>
            <a:off x="3221561" y="5486434"/>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39" name="Text Box 14"/>
          <p:cNvSpPr txBox="1"/>
          <p:nvPr/>
        </p:nvSpPr>
        <p:spPr>
          <a:xfrm flipH="1">
            <a:off x="3372241" y="5887018"/>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清扫（</a:t>
            </a:r>
            <a:r>
              <a:rPr lang="en-US" altLang="zh-CN" sz="1900" dirty="0">
                <a:latin typeface="Arial" panose="020B0604020202020204" pitchFamily="34" charset="0"/>
                <a:ea typeface="宋体" panose="02010600030101010101" pitchFamily="2" charset="-122"/>
              </a:rPr>
              <a:t>Seiso</a:t>
            </a:r>
            <a:r>
              <a:rPr lang="zh-CN" altLang="en-US" sz="1900" dirty="0">
                <a:latin typeface="Arial" panose="020B0604020202020204" pitchFamily="34" charset="0"/>
                <a:ea typeface="宋体" panose="02010600030101010101" pitchFamily="2" charset="-122"/>
              </a:rPr>
              <a:t>）</a:t>
            </a:r>
            <a:endParaRPr lang="zh-CN" altLang="en-US" sz="1900" dirty="0">
              <a:latin typeface="Arial" panose="020B0604020202020204" pitchFamily="34" charset="0"/>
              <a:ea typeface="宋体" panose="02010600030101010101" pitchFamily="2" charset="-122"/>
            </a:endParaRPr>
          </a:p>
        </p:txBody>
      </p:sp>
      <p:sp>
        <p:nvSpPr>
          <p:cNvPr id="24591" name="Oval 15"/>
          <p:cNvSpPr>
            <a:spLocks noChangeArrowheads="1"/>
          </p:cNvSpPr>
          <p:nvPr/>
        </p:nvSpPr>
        <p:spPr bwMode="auto">
          <a:xfrm>
            <a:off x="5031398" y="2533102"/>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41" name="Text Box 16"/>
          <p:cNvSpPr txBox="1"/>
          <p:nvPr/>
        </p:nvSpPr>
        <p:spPr>
          <a:xfrm flipH="1">
            <a:off x="5182078" y="2933686"/>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整理（</a:t>
            </a:r>
            <a:r>
              <a:rPr lang="en-US" altLang="zh-CN" sz="1900" dirty="0">
                <a:latin typeface="Arial" panose="020B0604020202020204" pitchFamily="34" charset="0"/>
                <a:ea typeface="宋体" panose="02010600030101010101" pitchFamily="2" charset="-122"/>
              </a:rPr>
              <a:t>Seiri)</a:t>
            </a:r>
            <a:endParaRPr lang="en-US" altLang="zh-CN" sz="1900" dirty="0">
              <a:latin typeface="Arial" panose="020B0604020202020204" pitchFamily="34" charset="0"/>
              <a:ea typeface="宋体" panose="02010600030101010101" pitchFamily="2" charset="-122"/>
            </a:endParaRPr>
          </a:p>
        </p:txBody>
      </p:sp>
      <p:sp>
        <p:nvSpPr>
          <p:cNvPr id="24593" name="Oval 17"/>
          <p:cNvSpPr>
            <a:spLocks noChangeArrowheads="1"/>
          </p:cNvSpPr>
          <p:nvPr/>
        </p:nvSpPr>
        <p:spPr bwMode="auto">
          <a:xfrm>
            <a:off x="8018215" y="3611303"/>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43" name="Text Box 18"/>
          <p:cNvSpPr txBox="1"/>
          <p:nvPr/>
        </p:nvSpPr>
        <p:spPr>
          <a:xfrm flipH="1">
            <a:off x="8168895" y="4011887"/>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整顿（</a:t>
            </a:r>
            <a:r>
              <a:rPr lang="en-US" altLang="zh-CN" sz="1900" dirty="0">
                <a:latin typeface="Arial" panose="020B0604020202020204" pitchFamily="34" charset="0"/>
                <a:ea typeface="宋体" panose="02010600030101010101" pitchFamily="2" charset="-122"/>
              </a:rPr>
              <a:t>Seiton</a:t>
            </a:r>
            <a:r>
              <a:rPr lang="zh-CN" altLang="en-US" sz="1900" dirty="0">
                <a:latin typeface="Arial" panose="020B0604020202020204" pitchFamily="34" charset="0"/>
                <a:ea typeface="宋体" panose="02010600030101010101" pitchFamily="2" charset="-122"/>
              </a:rPr>
              <a:t>）</a:t>
            </a:r>
            <a:endParaRPr lang="zh-CN" altLang="en-US" sz="1900" dirty="0">
              <a:latin typeface="Arial" panose="020B0604020202020204" pitchFamily="34" charset="0"/>
              <a:ea typeface="宋体" panose="02010600030101010101" pitchFamily="2" charset="-122"/>
            </a:endParaRPr>
          </a:p>
        </p:txBody>
      </p:sp>
      <p:sp>
        <p:nvSpPr>
          <p:cNvPr id="24595" name="Oval 19"/>
          <p:cNvSpPr>
            <a:spLocks noChangeArrowheads="1"/>
          </p:cNvSpPr>
          <p:nvPr/>
        </p:nvSpPr>
        <p:spPr bwMode="auto">
          <a:xfrm>
            <a:off x="6824492" y="5486434"/>
            <a:ext cx="2342241"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45" name="Text Box 20"/>
          <p:cNvSpPr txBox="1"/>
          <p:nvPr/>
        </p:nvSpPr>
        <p:spPr>
          <a:xfrm flipH="1">
            <a:off x="6973499" y="5887018"/>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清洁（</a:t>
            </a:r>
            <a:r>
              <a:rPr lang="en-US" altLang="zh-CN" sz="1900" dirty="0">
                <a:latin typeface="Arial" panose="020B0604020202020204" pitchFamily="34" charset="0"/>
                <a:ea typeface="宋体" panose="02010600030101010101" pitchFamily="2" charset="-122"/>
              </a:rPr>
              <a:t>Seiketsu</a:t>
            </a:r>
            <a:r>
              <a:rPr lang="zh-CN" altLang="en-US" sz="1900" dirty="0">
                <a:latin typeface="Arial" panose="020B0604020202020204" pitchFamily="34" charset="0"/>
                <a:ea typeface="宋体" panose="02010600030101010101" pitchFamily="2" charset="-122"/>
              </a:rPr>
              <a:t>）</a:t>
            </a:r>
            <a:endParaRPr lang="zh-CN" altLang="en-US" sz="1900" dirty="0">
              <a:latin typeface="Arial" panose="020B0604020202020204" pitchFamily="34" charset="0"/>
              <a:ea typeface="宋体" panose="02010600030101010101" pitchFamily="2" charset="-122"/>
            </a:endParaRPr>
          </a:p>
        </p:txBody>
      </p:sp>
      <p:sp>
        <p:nvSpPr>
          <p:cNvPr id="18446" name="Text Box 21"/>
          <p:cNvSpPr txBox="1"/>
          <p:nvPr/>
        </p:nvSpPr>
        <p:spPr>
          <a:xfrm flipH="1">
            <a:off x="4791983" y="4509132"/>
            <a:ext cx="2822743"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900" dirty="0">
                <a:solidFill>
                  <a:schemeClr val="bg1"/>
                </a:solidFill>
                <a:latin typeface="Arial" panose="020B0604020202020204" pitchFamily="34" charset="0"/>
                <a:ea typeface="宋体" panose="02010600030101010101" pitchFamily="2" charset="-122"/>
              </a:rPr>
              <a:t>5S(</a:t>
            </a:r>
            <a:r>
              <a:rPr lang="zh-CN" altLang="en-US" sz="1900" dirty="0">
                <a:solidFill>
                  <a:schemeClr val="bg1"/>
                </a:solidFill>
                <a:latin typeface="Arial" panose="020B0604020202020204" pitchFamily="34" charset="0"/>
                <a:ea typeface="宋体" panose="02010600030101010101" pitchFamily="2" charset="-122"/>
              </a:rPr>
              <a:t>日语字母）</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18448" name="矩形 18"/>
          <p:cNvSpPr/>
          <p:nvPr/>
        </p:nvSpPr>
        <p:spPr>
          <a:xfrm>
            <a:off x="1872136" y="1642415"/>
            <a:ext cx="1393190" cy="38354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 typeface="Wingdings" panose="05000000000000000000" pitchFamily="2" charset="2"/>
              <a:buChar char="Ø"/>
            </a:pPr>
            <a:r>
              <a:rPr lang="en-US" altLang="zh-CN" sz="1900" dirty="0">
                <a:latin typeface="Arial" panose="020B0604020202020204" pitchFamily="34" charset="0"/>
                <a:ea typeface="宋体" panose="02010600030101010101" pitchFamily="2" charset="-122"/>
              </a:rPr>
              <a:t>S</a:t>
            </a:r>
            <a:r>
              <a:rPr lang="zh-CN" altLang="en-US" sz="1900" dirty="0">
                <a:latin typeface="Arial" panose="020B0604020202020204" pitchFamily="34" charset="0"/>
                <a:ea typeface="宋体" panose="02010600030101010101" pitchFamily="2" charset="-122"/>
              </a:rPr>
              <a:t>的含义</a:t>
            </a:r>
            <a:r>
              <a:rPr lang="en-US" altLang="zh-CN" sz="1900" dirty="0">
                <a:latin typeface="Arial" panose="020B0604020202020204" pitchFamily="34" charset="0"/>
                <a:ea typeface="宋体" panose="02010600030101010101" pitchFamily="2" charset="-122"/>
              </a:rPr>
              <a:t>?</a:t>
            </a:r>
            <a:endParaRPr lang="en-US" altLang="zh-CN" sz="1900" dirty="0">
              <a:latin typeface="Arial" panose="020B0604020202020204" pitchFamily="34" charset="0"/>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矩形 2"/>
          <p:cNvSpPr/>
          <p:nvPr/>
        </p:nvSpPr>
        <p:spPr>
          <a:xfrm>
            <a:off x="8096885" y="2731135"/>
            <a:ext cx="4090670" cy="242633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7</a:t>
            </a:r>
            <a:r>
              <a:rPr lang="zh-CN" altLang="en-US" sz="2530" dirty="0">
                <a:latin typeface="Arial" panose="020B0604020202020204" pitchFamily="34" charset="0"/>
                <a:ea typeface="宋体" panose="02010600030101010101" pitchFamily="2" charset="-122"/>
              </a:rPr>
              <a:t>．区域线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区域线就是对半成品放置的场所或通道等区域，用线条把它画出，主要用于整理与整顿，异常原因，停线故障等，用于看板管理。 </a:t>
            </a:r>
            <a:endParaRPr lang="zh-CN" altLang="en-US" sz="2530" dirty="0">
              <a:latin typeface="Arial" panose="020B0604020202020204" pitchFamily="34" charset="0"/>
              <a:ea typeface="宋体" panose="02010600030101010101" pitchFamily="2" charset="-122"/>
            </a:endParaRPr>
          </a:p>
        </p:txBody>
      </p:sp>
      <p:pic>
        <p:nvPicPr>
          <p:cNvPr id="96259" name="Picture 2"/>
          <p:cNvPicPr>
            <a:picLocks noChangeAspect="1"/>
          </p:cNvPicPr>
          <p:nvPr/>
        </p:nvPicPr>
        <p:blipFill>
          <a:blip r:embed="rId1"/>
          <a:stretch>
            <a:fillRect/>
          </a:stretch>
        </p:blipFill>
        <p:spPr>
          <a:xfrm>
            <a:off x="1886240" y="1730454"/>
            <a:ext cx="5391003" cy="4100176"/>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矩形 2"/>
          <p:cNvSpPr/>
          <p:nvPr/>
        </p:nvSpPr>
        <p:spPr>
          <a:xfrm>
            <a:off x="2028190" y="2503170"/>
            <a:ext cx="4125595" cy="242633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8</a:t>
            </a:r>
            <a:r>
              <a:rPr lang="zh-CN" altLang="en-US" sz="2530" dirty="0">
                <a:latin typeface="Arial" panose="020B0604020202020204" pitchFamily="34" charset="0"/>
                <a:ea typeface="宋体" panose="02010600030101010101" pitchFamily="2" charset="-122"/>
              </a:rPr>
              <a:t>．警示线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警示线，就是在仓库或其它物品放置处用来表示最大或最小库存量的涂在地面上的彩色漆线，用于看板作战中。 </a:t>
            </a:r>
            <a:br>
              <a:rPr lang="zh-CN" altLang="en-US" sz="2530" dirty="0">
                <a:latin typeface="Arial" panose="020B0604020202020204" pitchFamily="34" charset="0"/>
                <a:ea typeface="宋体" panose="02010600030101010101" pitchFamily="2" charset="-122"/>
              </a:rPr>
            </a:br>
            <a:endParaRPr lang="zh-CN" altLang="en-US" sz="2530" dirty="0">
              <a:latin typeface="Arial" panose="020B0604020202020204" pitchFamily="34" charset="0"/>
              <a:ea typeface="宋体" panose="02010600030101010101" pitchFamily="2" charset="-122"/>
            </a:endParaRPr>
          </a:p>
        </p:txBody>
      </p:sp>
      <p:pic>
        <p:nvPicPr>
          <p:cNvPr id="98307" name="Picture 2"/>
          <p:cNvPicPr>
            <a:picLocks noChangeAspect="1"/>
          </p:cNvPicPr>
          <p:nvPr/>
        </p:nvPicPr>
        <p:blipFill>
          <a:blip r:embed="rId1"/>
          <a:stretch>
            <a:fillRect/>
          </a:stretch>
        </p:blipFill>
        <p:spPr>
          <a:xfrm>
            <a:off x="7234555" y="835660"/>
            <a:ext cx="4622165" cy="6229985"/>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矩形 2"/>
          <p:cNvSpPr/>
          <p:nvPr/>
        </p:nvSpPr>
        <p:spPr>
          <a:xfrm>
            <a:off x="2173260" y="1418305"/>
            <a:ext cx="8732755" cy="106426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110" dirty="0">
                <a:latin typeface="Arial" panose="020B0604020202020204" pitchFamily="34" charset="0"/>
                <a:ea typeface="宋体" panose="02010600030101010101" pitchFamily="2" charset="-122"/>
              </a:rPr>
              <a:t>9</a:t>
            </a:r>
            <a:r>
              <a:rPr lang="zh-CN" altLang="en-US" sz="2110" dirty="0">
                <a:latin typeface="Arial" panose="020B0604020202020204" pitchFamily="34" charset="0"/>
                <a:ea typeface="宋体" panose="02010600030101010101" pitchFamily="2" charset="-122"/>
              </a:rPr>
              <a:t>．告示板 </a:t>
            </a:r>
            <a:br>
              <a:rPr lang="zh-CN" altLang="en-US" sz="2110" dirty="0">
                <a:latin typeface="Arial" panose="020B0604020202020204" pitchFamily="34" charset="0"/>
                <a:ea typeface="宋体" panose="02010600030101010101" pitchFamily="2" charset="-122"/>
              </a:rPr>
            </a:br>
            <a:r>
              <a:rPr lang="zh-CN" altLang="en-US" sz="2110" dirty="0">
                <a:latin typeface="Arial" panose="020B0604020202020204" pitchFamily="34" charset="0"/>
                <a:ea typeface="宋体" panose="02010600030101010101" pitchFamily="2" charset="-122"/>
              </a:rPr>
              <a:t>告示板，是一种及时管理的道具，也就是公告，或是一种让大家都知道，比方说今天下午两点钟开会，告示板就是书写这些内容。 </a:t>
            </a:r>
            <a:endParaRPr lang="zh-CN" altLang="en-US" sz="2110" dirty="0">
              <a:latin typeface="Arial" panose="020B0604020202020204" pitchFamily="34" charset="0"/>
              <a:ea typeface="宋体" panose="02010600030101010101" pitchFamily="2" charset="-122"/>
            </a:endParaRPr>
          </a:p>
        </p:txBody>
      </p:sp>
      <p:pic>
        <p:nvPicPr>
          <p:cNvPr id="100355" name="Picture 2"/>
          <p:cNvPicPr>
            <a:picLocks noChangeAspect="1"/>
          </p:cNvPicPr>
          <p:nvPr/>
        </p:nvPicPr>
        <p:blipFill>
          <a:blip r:embed="rId1"/>
          <a:stretch>
            <a:fillRect/>
          </a:stretch>
        </p:blipFill>
        <p:spPr>
          <a:xfrm>
            <a:off x="3464087" y="2849057"/>
            <a:ext cx="6151101" cy="3797141"/>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矩形 2"/>
          <p:cNvSpPr/>
          <p:nvPr/>
        </p:nvSpPr>
        <p:spPr>
          <a:xfrm>
            <a:off x="1872136" y="2020790"/>
            <a:ext cx="2506315" cy="398335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10</a:t>
            </a:r>
            <a:r>
              <a:rPr lang="zh-CN" altLang="en-US" sz="2530" dirty="0">
                <a:latin typeface="Arial" panose="020B0604020202020204" pitchFamily="34" charset="0"/>
                <a:ea typeface="宋体" panose="02010600030101010101" pitchFamily="2" charset="-122"/>
              </a:rPr>
              <a:t>．生产管理板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生产管理板，是揭示生产线的生产状况、进度的表示板，记入生产实绩、设备开动率、异常原因（停线、故障）等，用于看板管理。 </a:t>
            </a:r>
            <a:endParaRPr lang="zh-CN" altLang="en-US" sz="2530" dirty="0">
              <a:latin typeface="Arial" panose="020B0604020202020204" pitchFamily="34" charset="0"/>
              <a:ea typeface="宋体" panose="02010600030101010101" pitchFamily="2" charset="-122"/>
            </a:endParaRPr>
          </a:p>
        </p:txBody>
      </p:sp>
      <p:pic>
        <p:nvPicPr>
          <p:cNvPr id="102403" name="Picture 2"/>
          <p:cNvPicPr>
            <a:picLocks noChangeAspect="1"/>
          </p:cNvPicPr>
          <p:nvPr/>
        </p:nvPicPr>
        <p:blipFill>
          <a:blip r:embed="rId1"/>
          <a:stretch>
            <a:fillRect/>
          </a:stretch>
        </p:blipFill>
        <p:spPr>
          <a:xfrm>
            <a:off x="4569312" y="1945449"/>
            <a:ext cx="6340288" cy="4329545"/>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3"/>
          <p:cNvSpPr/>
          <p:nvPr/>
        </p:nvSpPr>
        <p:spPr>
          <a:xfrm>
            <a:off x="5213888" y="2539089"/>
            <a:ext cx="2533102" cy="4327871"/>
          </a:xfrm>
          <a:prstGeom prst="rect">
            <a:avLst/>
          </a:prstGeom>
          <a:solidFill>
            <a:srgbClr val="EDF9EE">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1" name="Rectangle 4"/>
          <p:cNvSpPr/>
          <p:nvPr/>
        </p:nvSpPr>
        <p:spPr>
          <a:xfrm>
            <a:off x="7795542" y="2539089"/>
            <a:ext cx="2534776" cy="4327871"/>
          </a:xfrm>
          <a:prstGeom prst="rect">
            <a:avLst/>
          </a:prstGeom>
          <a:solidFill>
            <a:srgbClr val="EDF9EE">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2" name="Rectangle 5"/>
          <p:cNvSpPr/>
          <p:nvPr/>
        </p:nvSpPr>
        <p:spPr>
          <a:xfrm>
            <a:off x="2479880" y="2539089"/>
            <a:ext cx="2618487" cy="4327871"/>
          </a:xfrm>
          <a:prstGeom prst="rect">
            <a:avLst/>
          </a:prstGeom>
          <a:solidFill>
            <a:srgbClr val="EDF9EE">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3" name="AutoShape 6"/>
          <p:cNvSpPr/>
          <p:nvPr/>
        </p:nvSpPr>
        <p:spPr>
          <a:xfrm>
            <a:off x="2473183" y="2092071"/>
            <a:ext cx="2687130" cy="381723"/>
          </a:xfrm>
          <a:prstGeom prst="homePlate">
            <a:avLst>
              <a:gd name="adj" fmla="val 17435"/>
            </a:avLst>
          </a:prstGeom>
          <a:solidFill>
            <a:srgbClr val="B6E8B8">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4" name="AutoShape 7"/>
          <p:cNvSpPr/>
          <p:nvPr/>
        </p:nvSpPr>
        <p:spPr>
          <a:xfrm>
            <a:off x="5188775" y="2085374"/>
            <a:ext cx="2553192" cy="381723"/>
          </a:xfrm>
          <a:prstGeom prst="homePlate">
            <a:avLst>
              <a:gd name="adj" fmla="val 16566"/>
            </a:avLst>
          </a:prstGeom>
          <a:solidFill>
            <a:srgbClr val="B6E8B8">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5" name="AutoShape 8"/>
          <p:cNvSpPr/>
          <p:nvPr/>
        </p:nvSpPr>
        <p:spPr>
          <a:xfrm>
            <a:off x="7787172" y="2083700"/>
            <a:ext cx="2576631" cy="381723"/>
          </a:xfrm>
          <a:prstGeom prst="homePlate">
            <a:avLst>
              <a:gd name="adj" fmla="val 16718"/>
            </a:avLst>
          </a:prstGeom>
          <a:solidFill>
            <a:srgbClr val="B6E8B8">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6" name="Text Box 9"/>
          <p:cNvSpPr txBox="1"/>
          <p:nvPr/>
        </p:nvSpPr>
        <p:spPr>
          <a:xfrm>
            <a:off x="5146919" y="2090396"/>
            <a:ext cx="2145665" cy="3733165"/>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dirty="0">
                <a:latin typeface="Arial" panose="020B0604020202020204" pitchFamily="34" charset="0"/>
                <a:ea typeface="Gulim" panose="020B0600000101010101" pitchFamily="34" charset="-127"/>
              </a:rPr>
              <a:t>2. </a:t>
            </a:r>
            <a:r>
              <a:rPr lang="zh-CN" altLang="en-US" sz="1475" dirty="0">
                <a:latin typeface="Arial" panose="020B0604020202020204" pitchFamily="34" charset="0"/>
                <a:ea typeface="宋体" panose="02010600030101010101" pitchFamily="2" charset="-122"/>
              </a:rPr>
              <a:t>准备可视化装备</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r>
              <a:rPr lang="en-US" altLang="ko-KR" sz="1475" dirty="0">
                <a:latin typeface="Arial" panose="020B0604020202020204" pitchFamily="34" charset="0"/>
                <a:ea typeface="Gulim" panose="020B0600000101010101" pitchFamily="34" charset="-127"/>
              </a:rPr>
              <a:t>- </a:t>
            </a:r>
            <a:r>
              <a:rPr lang="en-US" altLang="zh-CN" sz="1475" dirty="0">
                <a:latin typeface="Arial" panose="020B0604020202020204" pitchFamily="34" charset="0"/>
                <a:ea typeface="宋体" panose="02010600030101010101" pitchFamily="2" charset="-122"/>
              </a:rPr>
              <a:t>andon</a:t>
            </a:r>
            <a:r>
              <a:rPr lang="zh-CN" altLang="en-US" sz="1475" dirty="0">
                <a:latin typeface="Arial" panose="020B0604020202020204" pitchFamily="34" charset="0"/>
                <a:ea typeface="宋体" panose="02010600030101010101" pitchFamily="2" charset="-122"/>
              </a:rPr>
              <a:t>的设置</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en-US" altLang="ko-KR"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设置进度现况板</a:t>
            </a:r>
            <a:r>
              <a:rPr lang="ko-KR" altLang="en-US" sz="1475" dirty="0">
                <a:latin typeface="Arial" panose="020B0604020202020204" pitchFamily="34" charset="0"/>
                <a:ea typeface="Gulim" panose="020B0600000101010101" pitchFamily="34" charset="-127"/>
              </a:rPr>
              <a:t> </a:t>
            </a:r>
            <a:r>
              <a:rPr lang="en-US" altLang="ko-KR" sz="1475" dirty="0">
                <a:latin typeface="Arial" panose="020B0604020202020204" pitchFamily="34" charset="0"/>
                <a:ea typeface="Gulim" panose="020B0600000101010101" pitchFamily="34" charset="-127"/>
              </a:rPr>
              <a:t>,</a:t>
            </a:r>
            <a:endParaRPr lang="en-US" altLang="ko-KR"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en-US" altLang="ko-KR"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设置管理现况板</a:t>
            </a:r>
            <a:endParaRPr lang="zh-CN" altLang="en-US" sz="1475" dirty="0">
              <a:latin typeface="Arial" panose="020B0604020202020204" pitchFamily="34" charset="0"/>
              <a:ea typeface="宋体" panose="02010600030101010101" pitchFamily="2" charset="-122"/>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Char char="-"/>
            </a:pPr>
            <a:r>
              <a:rPr lang="ko-KR" altLang="en-US"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容器标准化</a:t>
            </a:r>
            <a:r>
              <a:rPr lang="ko-KR" altLang="en-US" sz="1475" dirty="0">
                <a:latin typeface="Arial" panose="020B0604020202020204" pitchFamily="34" charset="0"/>
                <a:ea typeface="Gulim" panose="020B0600000101010101" pitchFamily="34" charset="-127"/>
              </a:rPr>
              <a:t> </a:t>
            </a:r>
            <a:r>
              <a:rPr lang="en-US" altLang="ko-KR"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把握标准</a:t>
            </a:r>
            <a:endParaRPr lang="zh-CN" altLang="en-US" sz="1475" dirty="0">
              <a:latin typeface="Arial" panose="020B0604020202020204" pitchFamily="34" charset="0"/>
              <a:ea typeface="宋体" panose="02010600030101010101" pitchFamily="2" charset="-122"/>
            </a:endParaRPr>
          </a:p>
          <a:p>
            <a:pPr marL="0" lvl="0" indent="0" eaLnBrk="1" latinLnBrk="1" hangingPunct="1">
              <a:spcBef>
                <a:spcPct val="0"/>
              </a:spcBef>
              <a:buClrTx/>
              <a:buSzTx/>
              <a:buFontTx/>
              <a:buNone/>
            </a:pPr>
            <a:r>
              <a:rPr lang="zh-CN" altLang="en-US" sz="1475" dirty="0">
                <a:latin typeface="Arial" panose="020B0604020202020204" pitchFamily="34" charset="0"/>
                <a:ea typeface="宋体" panose="02010600030101010101" pitchFamily="2" charset="-122"/>
              </a:rPr>
              <a:t>   库存量</a:t>
            </a: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p:txBody>
      </p:sp>
      <p:grpSp>
        <p:nvGrpSpPr>
          <p:cNvPr id="104457" name="Group 10"/>
          <p:cNvGrpSpPr/>
          <p:nvPr/>
        </p:nvGrpSpPr>
        <p:grpSpPr>
          <a:xfrm>
            <a:off x="3499482" y="2678050"/>
            <a:ext cx="734985" cy="957656"/>
            <a:chOff x="864" y="2832"/>
            <a:chExt cx="1152" cy="1373"/>
          </a:xfrm>
        </p:grpSpPr>
        <p:grpSp>
          <p:nvGrpSpPr>
            <p:cNvPr id="104713" name="Group 11"/>
            <p:cNvGrpSpPr/>
            <p:nvPr/>
          </p:nvGrpSpPr>
          <p:grpSpPr>
            <a:xfrm>
              <a:off x="864" y="2928"/>
              <a:ext cx="985" cy="1277"/>
              <a:chOff x="4235" y="595"/>
              <a:chExt cx="985" cy="2068"/>
            </a:xfrm>
          </p:grpSpPr>
          <p:sp>
            <p:nvSpPr>
              <p:cNvPr id="104719" name="Rectangle 12"/>
              <p:cNvSpPr/>
              <p:nvPr/>
            </p:nvSpPr>
            <p:spPr>
              <a:xfrm>
                <a:off x="4842" y="828"/>
                <a:ext cx="364" cy="1835"/>
              </a:xfrm>
              <a:prstGeom prst="rect">
                <a:avLst/>
              </a:prstGeom>
              <a:solidFill>
                <a:srgbClr val="E0E0E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277" name="Freeform 13"/>
              <p:cNvSpPr/>
              <p:nvPr/>
            </p:nvSpPr>
            <p:spPr bwMode="auto">
              <a:xfrm>
                <a:off x="4248" y="595"/>
                <a:ext cx="593" cy="2064"/>
              </a:xfrm>
              <a:custGeom>
                <a:avLst/>
                <a:gdLst>
                  <a:gd name="T0" fmla="*/ 0 w 1186"/>
                  <a:gd name="T1" fmla="*/ 1571 h 4131"/>
                  <a:gd name="T2" fmla="*/ 593 w 1186"/>
                  <a:gd name="T3" fmla="*/ 2066 h 4131"/>
                  <a:gd name="T4" fmla="*/ 593 w 1186"/>
                  <a:gd name="T5" fmla="*/ 248 h 4131"/>
                  <a:gd name="T6" fmla="*/ 499 w 1186"/>
                  <a:gd name="T7" fmla="*/ 160 h 4131"/>
                  <a:gd name="T8" fmla="*/ 0 w 1186"/>
                  <a:gd name="T9" fmla="*/ 0 h 4131"/>
                  <a:gd name="T10" fmla="*/ 0 w 1186"/>
                  <a:gd name="T11" fmla="*/ 1571 h 4131"/>
                  <a:gd name="T12" fmla="*/ 0 60000 65536"/>
                  <a:gd name="T13" fmla="*/ 0 60000 65536"/>
                  <a:gd name="T14" fmla="*/ 0 60000 65536"/>
                  <a:gd name="T15" fmla="*/ 0 60000 65536"/>
                  <a:gd name="T16" fmla="*/ 0 60000 65536"/>
                  <a:gd name="T17" fmla="*/ 0 60000 65536"/>
                  <a:gd name="T18" fmla="*/ 0 w 1186"/>
                  <a:gd name="T19" fmla="*/ 0 h 4131"/>
                  <a:gd name="T20" fmla="*/ 1186 w 1186"/>
                  <a:gd name="T21" fmla="*/ 4131 h 4131"/>
                </a:gdLst>
                <a:ahLst/>
                <a:cxnLst>
                  <a:cxn ang="T12">
                    <a:pos x="T0" y="T1"/>
                  </a:cxn>
                  <a:cxn ang="T13">
                    <a:pos x="T2" y="T3"/>
                  </a:cxn>
                  <a:cxn ang="T14">
                    <a:pos x="T4" y="T5"/>
                  </a:cxn>
                  <a:cxn ang="T15">
                    <a:pos x="T6" y="T7"/>
                  </a:cxn>
                  <a:cxn ang="T16">
                    <a:pos x="T8" y="T9"/>
                  </a:cxn>
                  <a:cxn ang="T17">
                    <a:pos x="T10" y="T11"/>
                  </a:cxn>
                </a:cxnLst>
                <a:rect l="T18" t="T19" r="T20" b="T21"/>
                <a:pathLst>
                  <a:path w="1186" h="4131">
                    <a:moveTo>
                      <a:pt x="0" y="3141"/>
                    </a:moveTo>
                    <a:lnTo>
                      <a:pt x="1186" y="4131"/>
                    </a:lnTo>
                    <a:lnTo>
                      <a:pt x="1186" y="495"/>
                    </a:lnTo>
                    <a:lnTo>
                      <a:pt x="998" y="319"/>
                    </a:lnTo>
                    <a:lnTo>
                      <a:pt x="0" y="0"/>
                    </a:lnTo>
                    <a:lnTo>
                      <a:pt x="0" y="3141"/>
                    </a:lnTo>
                    <a:close/>
                  </a:path>
                </a:pathLst>
              </a:custGeom>
              <a:solidFill>
                <a:srgbClr val="60606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278" name="Freeform 14"/>
              <p:cNvSpPr/>
              <p:nvPr/>
            </p:nvSpPr>
            <p:spPr bwMode="auto">
              <a:xfrm>
                <a:off x="4833" y="828"/>
                <a:ext cx="365" cy="210"/>
              </a:xfrm>
              <a:custGeom>
                <a:avLst/>
                <a:gdLst>
                  <a:gd name="T0" fmla="*/ 0 w 729"/>
                  <a:gd name="T1" fmla="*/ 0 h 418"/>
                  <a:gd name="T2" fmla="*/ 365 w 729"/>
                  <a:gd name="T3" fmla="*/ 0 h 418"/>
                  <a:gd name="T4" fmla="*/ 365 w 729"/>
                  <a:gd name="T5" fmla="*/ 209 h 418"/>
                  <a:gd name="T6" fmla="*/ 0 w 729"/>
                  <a:gd name="T7" fmla="*/ 99 h 418"/>
                  <a:gd name="T8" fmla="*/ 0 w 729"/>
                  <a:gd name="T9" fmla="*/ 0 h 418"/>
                  <a:gd name="T10" fmla="*/ 0 60000 65536"/>
                  <a:gd name="T11" fmla="*/ 0 60000 65536"/>
                  <a:gd name="T12" fmla="*/ 0 60000 65536"/>
                  <a:gd name="T13" fmla="*/ 0 60000 65536"/>
                  <a:gd name="T14" fmla="*/ 0 60000 65536"/>
                  <a:gd name="T15" fmla="*/ 0 w 729"/>
                  <a:gd name="T16" fmla="*/ 0 h 418"/>
                  <a:gd name="T17" fmla="*/ 729 w 729"/>
                  <a:gd name="T18" fmla="*/ 418 h 418"/>
                </a:gdLst>
                <a:ahLst/>
                <a:cxnLst>
                  <a:cxn ang="T10">
                    <a:pos x="T0" y="T1"/>
                  </a:cxn>
                  <a:cxn ang="T11">
                    <a:pos x="T2" y="T3"/>
                  </a:cxn>
                  <a:cxn ang="T12">
                    <a:pos x="T4" y="T5"/>
                  </a:cxn>
                  <a:cxn ang="T13">
                    <a:pos x="T6" y="T7"/>
                  </a:cxn>
                  <a:cxn ang="T14">
                    <a:pos x="T8" y="T9"/>
                  </a:cxn>
                </a:cxnLst>
                <a:rect l="T15" t="T16" r="T17" b="T18"/>
                <a:pathLst>
                  <a:path w="729" h="418">
                    <a:moveTo>
                      <a:pt x="0" y="0"/>
                    </a:moveTo>
                    <a:lnTo>
                      <a:pt x="729" y="0"/>
                    </a:lnTo>
                    <a:lnTo>
                      <a:pt x="729" y="418"/>
                    </a:lnTo>
                    <a:lnTo>
                      <a:pt x="0" y="197"/>
                    </a:lnTo>
                    <a:lnTo>
                      <a:pt x="0" y="0"/>
                    </a:lnTo>
                    <a:close/>
                  </a:path>
                </a:pathLst>
              </a:custGeom>
              <a:solidFill>
                <a:srgbClr val="80808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722" name="Rectangle 15"/>
              <p:cNvSpPr/>
              <p:nvPr/>
            </p:nvSpPr>
            <p:spPr>
              <a:xfrm>
                <a:off x="4842" y="1098"/>
                <a:ext cx="177"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3" name="Rectangle 16"/>
              <p:cNvSpPr/>
              <p:nvPr/>
            </p:nvSpPr>
            <p:spPr>
              <a:xfrm>
                <a:off x="5033" y="1095"/>
                <a:ext cx="183" cy="108"/>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4" name="Rectangle 17"/>
              <p:cNvSpPr/>
              <p:nvPr/>
            </p:nvSpPr>
            <p:spPr>
              <a:xfrm>
                <a:off x="4935" y="974"/>
                <a:ext cx="184" cy="104"/>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5" name="Rectangle 18"/>
              <p:cNvSpPr/>
              <p:nvPr/>
            </p:nvSpPr>
            <p:spPr>
              <a:xfrm>
                <a:off x="5125" y="973"/>
                <a:ext cx="93"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6" name="Rectangle 19"/>
              <p:cNvSpPr/>
              <p:nvPr/>
            </p:nvSpPr>
            <p:spPr>
              <a:xfrm>
                <a:off x="4831" y="973"/>
                <a:ext cx="94"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7" name="Rectangle 20"/>
              <p:cNvSpPr/>
              <p:nvPr/>
            </p:nvSpPr>
            <p:spPr>
              <a:xfrm>
                <a:off x="4841" y="848"/>
                <a:ext cx="182" cy="109"/>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8" name="Rectangle 21"/>
              <p:cNvSpPr/>
              <p:nvPr/>
            </p:nvSpPr>
            <p:spPr>
              <a:xfrm>
                <a:off x="5036" y="851"/>
                <a:ext cx="184" cy="108"/>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9" name="Rectangle 22"/>
              <p:cNvSpPr/>
              <p:nvPr/>
            </p:nvSpPr>
            <p:spPr>
              <a:xfrm>
                <a:off x="4841" y="1342"/>
                <a:ext cx="176"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0" name="Rectangle 23"/>
              <p:cNvSpPr/>
              <p:nvPr/>
            </p:nvSpPr>
            <p:spPr>
              <a:xfrm>
                <a:off x="5030" y="1339"/>
                <a:ext cx="184" cy="108"/>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1" name="Rectangle 24"/>
              <p:cNvSpPr/>
              <p:nvPr/>
            </p:nvSpPr>
            <p:spPr>
              <a:xfrm>
                <a:off x="4933" y="1219"/>
                <a:ext cx="183" cy="103"/>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2" name="Rectangle 25"/>
              <p:cNvSpPr/>
              <p:nvPr/>
            </p:nvSpPr>
            <p:spPr>
              <a:xfrm>
                <a:off x="5123" y="1218"/>
                <a:ext cx="93"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3" name="Rectangle 26"/>
              <p:cNvSpPr/>
              <p:nvPr/>
            </p:nvSpPr>
            <p:spPr>
              <a:xfrm>
                <a:off x="4842" y="1218"/>
                <a:ext cx="80"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4" name="Rectangle 27"/>
              <p:cNvSpPr/>
              <p:nvPr/>
            </p:nvSpPr>
            <p:spPr>
              <a:xfrm>
                <a:off x="4839" y="1580"/>
                <a:ext cx="178"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5" name="Rectangle 28"/>
              <p:cNvSpPr/>
              <p:nvPr/>
            </p:nvSpPr>
            <p:spPr>
              <a:xfrm>
                <a:off x="5030" y="1577"/>
                <a:ext cx="184" cy="109"/>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6" name="Rectangle 29"/>
              <p:cNvSpPr/>
              <p:nvPr/>
            </p:nvSpPr>
            <p:spPr>
              <a:xfrm>
                <a:off x="4933" y="1457"/>
                <a:ext cx="183"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7" name="Rectangle 30"/>
              <p:cNvSpPr/>
              <p:nvPr/>
            </p:nvSpPr>
            <p:spPr>
              <a:xfrm>
                <a:off x="5123" y="1456"/>
                <a:ext cx="93" cy="105"/>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8" name="Rectangle 31"/>
              <p:cNvSpPr/>
              <p:nvPr/>
            </p:nvSpPr>
            <p:spPr>
              <a:xfrm>
                <a:off x="4840" y="1456"/>
                <a:ext cx="82"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9" name="Rectangle 32"/>
              <p:cNvSpPr/>
              <p:nvPr/>
            </p:nvSpPr>
            <p:spPr>
              <a:xfrm>
                <a:off x="4841" y="1825"/>
                <a:ext cx="173"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0" name="Rectangle 33"/>
              <p:cNvSpPr/>
              <p:nvPr/>
            </p:nvSpPr>
            <p:spPr>
              <a:xfrm>
                <a:off x="5028" y="1822"/>
                <a:ext cx="184" cy="107"/>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1" name="Rectangle 34"/>
              <p:cNvSpPr/>
              <p:nvPr/>
            </p:nvSpPr>
            <p:spPr>
              <a:xfrm>
                <a:off x="4931" y="1701"/>
                <a:ext cx="183" cy="105"/>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2" name="Rectangle 35"/>
              <p:cNvSpPr/>
              <p:nvPr/>
            </p:nvSpPr>
            <p:spPr>
              <a:xfrm>
                <a:off x="5121" y="1700"/>
                <a:ext cx="93" cy="106"/>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3" name="Rectangle 36"/>
              <p:cNvSpPr/>
              <p:nvPr/>
            </p:nvSpPr>
            <p:spPr>
              <a:xfrm>
                <a:off x="4842" y="1700"/>
                <a:ext cx="78" cy="106"/>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4" name="Rectangle 37"/>
              <p:cNvSpPr/>
              <p:nvPr/>
            </p:nvSpPr>
            <p:spPr>
              <a:xfrm>
                <a:off x="4840" y="2066"/>
                <a:ext cx="179" cy="103"/>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5" name="Rectangle 38"/>
              <p:cNvSpPr/>
              <p:nvPr/>
            </p:nvSpPr>
            <p:spPr>
              <a:xfrm>
                <a:off x="5033" y="2063"/>
                <a:ext cx="183" cy="109"/>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6" name="Rectangle 39"/>
              <p:cNvSpPr/>
              <p:nvPr/>
            </p:nvSpPr>
            <p:spPr>
              <a:xfrm>
                <a:off x="4935" y="1942"/>
                <a:ext cx="184"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7" name="Rectangle 40"/>
              <p:cNvSpPr/>
              <p:nvPr/>
            </p:nvSpPr>
            <p:spPr>
              <a:xfrm>
                <a:off x="5125" y="1941"/>
                <a:ext cx="93" cy="106"/>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8" name="Rectangle 41"/>
              <p:cNvSpPr/>
              <p:nvPr/>
            </p:nvSpPr>
            <p:spPr>
              <a:xfrm>
                <a:off x="4839" y="2310"/>
                <a:ext cx="178" cy="105"/>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9" name="Rectangle 42"/>
              <p:cNvSpPr/>
              <p:nvPr/>
            </p:nvSpPr>
            <p:spPr>
              <a:xfrm>
                <a:off x="5030" y="2308"/>
                <a:ext cx="184" cy="107"/>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0" name="Rectangle 43"/>
              <p:cNvSpPr/>
              <p:nvPr/>
            </p:nvSpPr>
            <p:spPr>
              <a:xfrm>
                <a:off x="4933" y="2186"/>
                <a:ext cx="183" cy="104"/>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1" name="Rectangle 44"/>
              <p:cNvSpPr/>
              <p:nvPr/>
            </p:nvSpPr>
            <p:spPr>
              <a:xfrm>
                <a:off x="5123" y="2185"/>
                <a:ext cx="93"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2" name="Rectangle 45"/>
              <p:cNvSpPr/>
              <p:nvPr/>
            </p:nvSpPr>
            <p:spPr>
              <a:xfrm>
                <a:off x="4842" y="2185"/>
                <a:ext cx="80"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3" name="Rectangle 46"/>
              <p:cNvSpPr/>
              <p:nvPr/>
            </p:nvSpPr>
            <p:spPr>
              <a:xfrm>
                <a:off x="4841" y="2548"/>
                <a:ext cx="176"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4" name="Rectangle 47"/>
              <p:cNvSpPr/>
              <p:nvPr/>
            </p:nvSpPr>
            <p:spPr>
              <a:xfrm>
                <a:off x="5030" y="2545"/>
                <a:ext cx="184" cy="109"/>
              </a:xfrm>
              <a:prstGeom prst="rect">
                <a:avLst/>
              </a:prstGeom>
              <a:solidFill>
                <a:srgbClr val="4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5" name="Rectangle 48"/>
              <p:cNvSpPr/>
              <p:nvPr/>
            </p:nvSpPr>
            <p:spPr>
              <a:xfrm>
                <a:off x="4933" y="2426"/>
                <a:ext cx="183" cy="103"/>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6" name="Rectangle 49"/>
              <p:cNvSpPr/>
              <p:nvPr/>
            </p:nvSpPr>
            <p:spPr>
              <a:xfrm>
                <a:off x="5123" y="2424"/>
                <a:ext cx="93"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7" name="Rectangle 50"/>
              <p:cNvSpPr/>
              <p:nvPr/>
            </p:nvSpPr>
            <p:spPr>
              <a:xfrm>
                <a:off x="4840" y="2424"/>
                <a:ext cx="82"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315" name="Freeform 51"/>
              <p:cNvSpPr/>
              <p:nvPr/>
            </p:nvSpPr>
            <p:spPr bwMode="auto">
              <a:xfrm>
                <a:off x="4791" y="2515"/>
                <a:ext cx="50" cy="132"/>
              </a:xfrm>
              <a:custGeom>
                <a:avLst/>
                <a:gdLst>
                  <a:gd name="T0" fmla="*/ 49 w 98"/>
                  <a:gd name="T1" fmla="*/ 34 h 264"/>
                  <a:gd name="T2" fmla="*/ 49 w 98"/>
                  <a:gd name="T3" fmla="*/ 132 h 264"/>
                  <a:gd name="T4" fmla="*/ 0 w 98"/>
                  <a:gd name="T5" fmla="*/ 94 h 264"/>
                  <a:gd name="T6" fmla="*/ 0 w 98"/>
                  <a:gd name="T7" fmla="*/ 0 h 264"/>
                  <a:gd name="T8" fmla="*/ 49 w 98"/>
                  <a:gd name="T9" fmla="*/ 34 h 264"/>
                  <a:gd name="T10" fmla="*/ 0 60000 65536"/>
                  <a:gd name="T11" fmla="*/ 0 60000 65536"/>
                  <a:gd name="T12" fmla="*/ 0 60000 65536"/>
                  <a:gd name="T13" fmla="*/ 0 60000 65536"/>
                  <a:gd name="T14" fmla="*/ 0 60000 65536"/>
                  <a:gd name="T15" fmla="*/ 0 w 98"/>
                  <a:gd name="T16" fmla="*/ 0 h 264"/>
                  <a:gd name="T17" fmla="*/ 98 w 98"/>
                  <a:gd name="T18" fmla="*/ 264 h 264"/>
                </a:gdLst>
                <a:ahLst/>
                <a:cxnLst>
                  <a:cxn ang="T10">
                    <a:pos x="T0" y="T1"/>
                  </a:cxn>
                  <a:cxn ang="T11">
                    <a:pos x="T2" y="T3"/>
                  </a:cxn>
                  <a:cxn ang="T12">
                    <a:pos x="T4" y="T5"/>
                  </a:cxn>
                  <a:cxn ang="T13">
                    <a:pos x="T6" y="T7"/>
                  </a:cxn>
                  <a:cxn ang="T14">
                    <a:pos x="T8" y="T9"/>
                  </a:cxn>
                </a:cxnLst>
                <a:rect l="T15" t="T16" r="T17" b="T18"/>
                <a:pathLst>
                  <a:path w="98" h="264">
                    <a:moveTo>
                      <a:pt x="98" y="69"/>
                    </a:moveTo>
                    <a:lnTo>
                      <a:pt x="98" y="264"/>
                    </a:lnTo>
                    <a:lnTo>
                      <a:pt x="0" y="189"/>
                    </a:lnTo>
                    <a:lnTo>
                      <a:pt x="0" y="0"/>
                    </a:lnTo>
                    <a:lnTo>
                      <a:pt x="98" y="6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16" name="Freeform 52"/>
              <p:cNvSpPr/>
              <p:nvPr/>
            </p:nvSpPr>
            <p:spPr bwMode="auto">
              <a:xfrm>
                <a:off x="4634" y="2375"/>
                <a:ext cx="150" cy="229"/>
              </a:xfrm>
              <a:custGeom>
                <a:avLst/>
                <a:gdLst>
                  <a:gd name="T0" fmla="*/ 150 w 302"/>
                  <a:gd name="T1" fmla="*/ 127 h 452"/>
                  <a:gd name="T2" fmla="*/ 150 w 302"/>
                  <a:gd name="T3" fmla="*/ 226 h 452"/>
                  <a:gd name="T4" fmla="*/ 0 w 302"/>
                  <a:gd name="T5" fmla="*/ 97 h 452"/>
                  <a:gd name="T6" fmla="*/ 0 w 302"/>
                  <a:gd name="T7" fmla="*/ 0 h 452"/>
                  <a:gd name="T8" fmla="*/ 150 w 302"/>
                  <a:gd name="T9" fmla="*/ 127 h 452"/>
                  <a:gd name="T10" fmla="*/ 0 60000 65536"/>
                  <a:gd name="T11" fmla="*/ 0 60000 65536"/>
                  <a:gd name="T12" fmla="*/ 0 60000 65536"/>
                  <a:gd name="T13" fmla="*/ 0 60000 65536"/>
                  <a:gd name="T14" fmla="*/ 0 60000 65536"/>
                  <a:gd name="T15" fmla="*/ 0 w 302"/>
                  <a:gd name="T16" fmla="*/ 0 h 452"/>
                  <a:gd name="T17" fmla="*/ 302 w 302"/>
                  <a:gd name="T18" fmla="*/ 452 h 452"/>
                </a:gdLst>
                <a:ahLst/>
                <a:cxnLst>
                  <a:cxn ang="T10">
                    <a:pos x="T0" y="T1"/>
                  </a:cxn>
                  <a:cxn ang="T11">
                    <a:pos x="T2" y="T3"/>
                  </a:cxn>
                  <a:cxn ang="T12">
                    <a:pos x="T4" y="T5"/>
                  </a:cxn>
                  <a:cxn ang="T13">
                    <a:pos x="T6" y="T7"/>
                  </a:cxn>
                  <a:cxn ang="T14">
                    <a:pos x="T8" y="T9"/>
                  </a:cxn>
                </a:cxnLst>
                <a:rect l="T15" t="T16" r="T17" b="T18"/>
                <a:pathLst>
                  <a:path w="302" h="452">
                    <a:moveTo>
                      <a:pt x="302" y="255"/>
                    </a:moveTo>
                    <a:lnTo>
                      <a:pt x="302" y="452"/>
                    </a:lnTo>
                    <a:lnTo>
                      <a:pt x="0" y="194"/>
                    </a:lnTo>
                    <a:lnTo>
                      <a:pt x="0" y="0"/>
                    </a:lnTo>
                    <a:lnTo>
                      <a:pt x="302" y="255"/>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17" name="Freeform 53"/>
              <p:cNvSpPr/>
              <p:nvPr/>
            </p:nvSpPr>
            <p:spPr bwMode="auto">
              <a:xfrm>
                <a:off x="4474" y="2251"/>
                <a:ext cx="150" cy="218"/>
              </a:xfrm>
              <a:custGeom>
                <a:avLst/>
                <a:gdLst>
                  <a:gd name="T0" fmla="*/ 150 w 300"/>
                  <a:gd name="T1" fmla="*/ 125 h 433"/>
                  <a:gd name="T2" fmla="*/ 150 w 300"/>
                  <a:gd name="T3" fmla="*/ 216 h 433"/>
                  <a:gd name="T4" fmla="*/ 0 w 300"/>
                  <a:gd name="T5" fmla="*/ 91 h 433"/>
                  <a:gd name="T6" fmla="*/ 0 w 300"/>
                  <a:gd name="T7" fmla="*/ 0 h 433"/>
                  <a:gd name="T8" fmla="*/ 150 w 300"/>
                  <a:gd name="T9" fmla="*/ 125 h 433"/>
                  <a:gd name="T10" fmla="*/ 0 60000 65536"/>
                  <a:gd name="T11" fmla="*/ 0 60000 65536"/>
                  <a:gd name="T12" fmla="*/ 0 60000 65536"/>
                  <a:gd name="T13" fmla="*/ 0 60000 65536"/>
                  <a:gd name="T14" fmla="*/ 0 60000 65536"/>
                  <a:gd name="T15" fmla="*/ 0 w 300"/>
                  <a:gd name="T16" fmla="*/ 0 h 433"/>
                  <a:gd name="T17" fmla="*/ 300 w 300"/>
                  <a:gd name="T18" fmla="*/ 433 h 433"/>
                </a:gdLst>
                <a:ahLst/>
                <a:cxnLst>
                  <a:cxn ang="T10">
                    <a:pos x="T0" y="T1"/>
                  </a:cxn>
                  <a:cxn ang="T11">
                    <a:pos x="T2" y="T3"/>
                  </a:cxn>
                  <a:cxn ang="T12">
                    <a:pos x="T4" y="T5"/>
                  </a:cxn>
                  <a:cxn ang="T13">
                    <a:pos x="T6" y="T7"/>
                  </a:cxn>
                  <a:cxn ang="T14">
                    <a:pos x="T8" y="T9"/>
                  </a:cxn>
                </a:cxnLst>
                <a:rect l="T15" t="T16" r="T17" b="T18"/>
                <a:pathLst>
                  <a:path w="300" h="433">
                    <a:moveTo>
                      <a:pt x="300" y="250"/>
                    </a:moveTo>
                    <a:lnTo>
                      <a:pt x="300" y="433"/>
                    </a:lnTo>
                    <a:lnTo>
                      <a:pt x="0" y="183"/>
                    </a:lnTo>
                    <a:lnTo>
                      <a:pt x="0" y="0"/>
                    </a:lnTo>
                    <a:lnTo>
                      <a:pt x="300" y="2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18" name="Freeform 54"/>
              <p:cNvSpPr/>
              <p:nvPr/>
            </p:nvSpPr>
            <p:spPr bwMode="auto">
              <a:xfrm>
                <a:off x="4316" y="2123"/>
                <a:ext cx="150" cy="214"/>
              </a:xfrm>
              <a:custGeom>
                <a:avLst/>
                <a:gdLst>
                  <a:gd name="T0" fmla="*/ 150 w 301"/>
                  <a:gd name="T1" fmla="*/ 122 h 425"/>
                  <a:gd name="T2" fmla="*/ 150 w 301"/>
                  <a:gd name="T3" fmla="*/ 213 h 425"/>
                  <a:gd name="T4" fmla="*/ 0 w 301"/>
                  <a:gd name="T5" fmla="*/ 90 h 425"/>
                  <a:gd name="T6" fmla="*/ 0 w 301"/>
                  <a:gd name="T7" fmla="*/ 0 h 425"/>
                  <a:gd name="T8" fmla="*/ 150 w 301"/>
                  <a:gd name="T9" fmla="*/ 122 h 425"/>
                  <a:gd name="T10" fmla="*/ 0 60000 65536"/>
                  <a:gd name="T11" fmla="*/ 0 60000 65536"/>
                  <a:gd name="T12" fmla="*/ 0 60000 65536"/>
                  <a:gd name="T13" fmla="*/ 0 60000 65536"/>
                  <a:gd name="T14" fmla="*/ 0 60000 65536"/>
                  <a:gd name="T15" fmla="*/ 0 w 301"/>
                  <a:gd name="T16" fmla="*/ 0 h 425"/>
                  <a:gd name="T17" fmla="*/ 301 w 301"/>
                  <a:gd name="T18" fmla="*/ 425 h 425"/>
                </a:gdLst>
                <a:ahLst/>
                <a:cxnLst>
                  <a:cxn ang="T10">
                    <a:pos x="T0" y="T1"/>
                  </a:cxn>
                  <a:cxn ang="T11">
                    <a:pos x="T2" y="T3"/>
                  </a:cxn>
                  <a:cxn ang="T12">
                    <a:pos x="T4" y="T5"/>
                  </a:cxn>
                  <a:cxn ang="T13">
                    <a:pos x="T6" y="T7"/>
                  </a:cxn>
                  <a:cxn ang="T14">
                    <a:pos x="T8" y="T9"/>
                  </a:cxn>
                </a:cxnLst>
                <a:rect l="T15" t="T16" r="T17" b="T18"/>
                <a:pathLst>
                  <a:path w="301" h="425">
                    <a:moveTo>
                      <a:pt x="301" y="244"/>
                    </a:moveTo>
                    <a:lnTo>
                      <a:pt x="301" y="425"/>
                    </a:lnTo>
                    <a:lnTo>
                      <a:pt x="0" y="180"/>
                    </a:lnTo>
                    <a:lnTo>
                      <a:pt x="0" y="0"/>
                    </a:lnTo>
                    <a:lnTo>
                      <a:pt x="301" y="244"/>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19" name="Freeform 55"/>
              <p:cNvSpPr/>
              <p:nvPr/>
            </p:nvSpPr>
            <p:spPr bwMode="auto">
              <a:xfrm>
                <a:off x="4235" y="2053"/>
                <a:ext cx="76" cy="152"/>
              </a:xfrm>
              <a:custGeom>
                <a:avLst/>
                <a:gdLst>
                  <a:gd name="T0" fmla="*/ 75 w 148"/>
                  <a:gd name="T1" fmla="*/ 61 h 302"/>
                  <a:gd name="T2" fmla="*/ 75 w 148"/>
                  <a:gd name="T3" fmla="*/ 151 h 302"/>
                  <a:gd name="T4" fmla="*/ 0 w 148"/>
                  <a:gd name="T5" fmla="*/ 86 h 302"/>
                  <a:gd name="T6" fmla="*/ 0 w 148"/>
                  <a:gd name="T7" fmla="*/ 0 h 302"/>
                  <a:gd name="T8" fmla="*/ 75 w 148"/>
                  <a:gd name="T9" fmla="*/ 61 h 302"/>
                  <a:gd name="T10" fmla="*/ 0 60000 65536"/>
                  <a:gd name="T11" fmla="*/ 0 60000 65536"/>
                  <a:gd name="T12" fmla="*/ 0 60000 65536"/>
                  <a:gd name="T13" fmla="*/ 0 60000 65536"/>
                  <a:gd name="T14" fmla="*/ 0 60000 65536"/>
                  <a:gd name="T15" fmla="*/ 0 w 148"/>
                  <a:gd name="T16" fmla="*/ 0 h 302"/>
                  <a:gd name="T17" fmla="*/ 148 w 148"/>
                  <a:gd name="T18" fmla="*/ 302 h 302"/>
                </a:gdLst>
                <a:ahLst/>
                <a:cxnLst>
                  <a:cxn ang="T10">
                    <a:pos x="T0" y="T1"/>
                  </a:cxn>
                  <a:cxn ang="T11">
                    <a:pos x="T2" y="T3"/>
                  </a:cxn>
                  <a:cxn ang="T12">
                    <a:pos x="T4" y="T5"/>
                  </a:cxn>
                  <a:cxn ang="T13">
                    <a:pos x="T6" y="T7"/>
                  </a:cxn>
                  <a:cxn ang="T14">
                    <a:pos x="T8" y="T9"/>
                  </a:cxn>
                </a:cxnLst>
                <a:rect l="T15" t="T16" r="T17" b="T18"/>
                <a:pathLst>
                  <a:path w="148" h="302">
                    <a:moveTo>
                      <a:pt x="148" y="122"/>
                    </a:moveTo>
                    <a:lnTo>
                      <a:pt x="148" y="302"/>
                    </a:lnTo>
                    <a:lnTo>
                      <a:pt x="0" y="172"/>
                    </a:lnTo>
                    <a:lnTo>
                      <a:pt x="0" y="0"/>
                    </a:lnTo>
                    <a:lnTo>
                      <a:pt x="148"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0" name="Freeform 56"/>
              <p:cNvSpPr/>
              <p:nvPr/>
            </p:nvSpPr>
            <p:spPr bwMode="auto">
              <a:xfrm>
                <a:off x="4791" y="832"/>
                <a:ext cx="50" cy="121"/>
              </a:xfrm>
              <a:custGeom>
                <a:avLst/>
                <a:gdLst>
                  <a:gd name="T0" fmla="*/ 49 w 98"/>
                  <a:gd name="T1" fmla="*/ 14 h 233"/>
                  <a:gd name="T2" fmla="*/ 49 w 98"/>
                  <a:gd name="T3" fmla="*/ 117 h 233"/>
                  <a:gd name="T4" fmla="*/ 0 w 98"/>
                  <a:gd name="T5" fmla="*/ 96 h 233"/>
                  <a:gd name="T6" fmla="*/ 0 w 98"/>
                  <a:gd name="T7" fmla="*/ 0 h 233"/>
                  <a:gd name="T8" fmla="*/ 49 w 98"/>
                  <a:gd name="T9" fmla="*/ 14 h 233"/>
                  <a:gd name="T10" fmla="*/ 0 60000 65536"/>
                  <a:gd name="T11" fmla="*/ 0 60000 65536"/>
                  <a:gd name="T12" fmla="*/ 0 60000 65536"/>
                  <a:gd name="T13" fmla="*/ 0 60000 65536"/>
                  <a:gd name="T14" fmla="*/ 0 60000 65536"/>
                  <a:gd name="T15" fmla="*/ 0 w 98"/>
                  <a:gd name="T16" fmla="*/ 0 h 233"/>
                  <a:gd name="T17" fmla="*/ 98 w 98"/>
                  <a:gd name="T18" fmla="*/ 233 h 233"/>
                </a:gdLst>
                <a:ahLst/>
                <a:cxnLst>
                  <a:cxn ang="T10">
                    <a:pos x="T0" y="T1"/>
                  </a:cxn>
                  <a:cxn ang="T11">
                    <a:pos x="T2" y="T3"/>
                  </a:cxn>
                  <a:cxn ang="T12">
                    <a:pos x="T4" y="T5"/>
                  </a:cxn>
                  <a:cxn ang="T13">
                    <a:pos x="T6" y="T7"/>
                  </a:cxn>
                  <a:cxn ang="T14">
                    <a:pos x="T8" y="T9"/>
                  </a:cxn>
                </a:cxnLst>
                <a:rect l="T15" t="T16" r="T17" b="T18"/>
                <a:pathLst>
                  <a:path w="98" h="233">
                    <a:moveTo>
                      <a:pt x="98" y="28"/>
                    </a:moveTo>
                    <a:lnTo>
                      <a:pt x="98" y="233"/>
                    </a:lnTo>
                    <a:lnTo>
                      <a:pt x="0" y="191"/>
                    </a:lnTo>
                    <a:lnTo>
                      <a:pt x="0" y="0"/>
                    </a:lnTo>
                    <a:lnTo>
                      <a:pt x="98" y="2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1" name="Freeform 57"/>
              <p:cNvSpPr/>
              <p:nvPr/>
            </p:nvSpPr>
            <p:spPr bwMode="auto">
              <a:xfrm>
                <a:off x="4634" y="770"/>
                <a:ext cx="150" cy="155"/>
              </a:xfrm>
              <a:custGeom>
                <a:avLst/>
                <a:gdLst>
                  <a:gd name="T0" fmla="*/ 150 w 302"/>
                  <a:gd name="T1" fmla="*/ 61 h 316"/>
                  <a:gd name="T2" fmla="*/ 150 w 302"/>
                  <a:gd name="T3" fmla="*/ 158 h 316"/>
                  <a:gd name="T4" fmla="*/ 0 w 302"/>
                  <a:gd name="T5" fmla="*/ 95 h 316"/>
                  <a:gd name="T6" fmla="*/ 0 w 302"/>
                  <a:gd name="T7" fmla="*/ 0 h 316"/>
                  <a:gd name="T8" fmla="*/ 150 w 302"/>
                  <a:gd name="T9" fmla="*/ 61 h 316"/>
                  <a:gd name="T10" fmla="*/ 0 60000 65536"/>
                  <a:gd name="T11" fmla="*/ 0 60000 65536"/>
                  <a:gd name="T12" fmla="*/ 0 60000 65536"/>
                  <a:gd name="T13" fmla="*/ 0 60000 65536"/>
                  <a:gd name="T14" fmla="*/ 0 60000 65536"/>
                  <a:gd name="T15" fmla="*/ 0 w 302"/>
                  <a:gd name="T16" fmla="*/ 0 h 316"/>
                  <a:gd name="T17" fmla="*/ 302 w 302"/>
                  <a:gd name="T18" fmla="*/ 316 h 316"/>
                </a:gdLst>
                <a:ahLst/>
                <a:cxnLst>
                  <a:cxn ang="T10">
                    <a:pos x="T0" y="T1"/>
                  </a:cxn>
                  <a:cxn ang="T11">
                    <a:pos x="T2" y="T3"/>
                  </a:cxn>
                  <a:cxn ang="T12">
                    <a:pos x="T4" y="T5"/>
                  </a:cxn>
                  <a:cxn ang="T13">
                    <a:pos x="T6" y="T7"/>
                  </a:cxn>
                  <a:cxn ang="T14">
                    <a:pos x="T8" y="T9"/>
                  </a:cxn>
                </a:cxnLst>
                <a:rect l="T15" t="T16" r="T17" b="T18"/>
                <a:pathLst>
                  <a:path w="302" h="316">
                    <a:moveTo>
                      <a:pt x="302" y="122"/>
                    </a:moveTo>
                    <a:lnTo>
                      <a:pt x="302" y="316"/>
                    </a:lnTo>
                    <a:lnTo>
                      <a:pt x="0" y="191"/>
                    </a:lnTo>
                    <a:lnTo>
                      <a:pt x="0" y="0"/>
                    </a:lnTo>
                    <a:lnTo>
                      <a:pt x="302" y="12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2" name="Freeform 58"/>
              <p:cNvSpPr/>
              <p:nvPr/>
            </p:nvSpPr>
            <p:spPr bwMode="auto">
              <a:xfrm>
                <a:off x="4474" y="704"/>
                <a:ext cx="150" cy="152"/>
              </a:xfrm>
              <a:custGeom>
                <a:avLst/>
                <a:gdLst>
                  <a:gd name="T0" fmla="*/ 150 w 300"/>
                  <a:gd name="T1" fmla="*/ 61 h 308"/>
                  <a:gd name="T2" fmla="*/ 150 w 300"/>
                  <a:gd name="T3" fmla="*/ 154 h 308"/>
                  <a:gd name="T4" fmla="*/ 0 w 300"/>
                  <a:gd name="T5" fmla="*/ 91 h 308"/>
                  <a:gd name="T6" fmla="*/ 0 w 300"/>
                  <a:gd name="T7" fmla="*/ 0 h 308"/>
                  <a:gd name="T8" fmla="*/ 150 w 300"/>
                  <a:gd name="T9" fmla="*/ 61 h 308"/>
                  <a:gd name="T10" fmla="*/ 0 60000 65536"/>
                  <a:gd name="T11" fmla="*/ 0 60000 65536"/>
                  <a:gd name="T12" fmla="*/ 0 60000 65536"/>
                  <a:gd name="T13" fmla="*/ 0 60000 65536"/>
                  <a:gd name="T14" fmla="*/ 0 60000 65536"/>
                  <a:gd name="T15" fmla="*/ 0 w 300"/>
                  <a:gd name="T16" fmla="*/ 0 h 308"/>
                  <a:gd name="T17" fmla="*/ 300 w 300"/>
                  <a:gd name="T18" fmla="*/ 308 h 308"/>
                </a:gdLst>
                <a:ahLst/>
                <a:cxnLst>
                  <a:cxn ang="T10">
                    <a:pos x="T0" y="T1"/>
                  </a:cxn>
                  <a:cxn ang="T11">
                    <a:pos x="T2" y="T3"/>
                  </a:cxn>
                  <a:cxn ang="T12">
                    <a:pos x="T4" y="T5"/>
                  </a:cxn>
                  <a:cxn ang="T13">
                    <a:pos x="T6" y="T7"/>
                  </a:cxn>
                  <a:cxn ang="T14">
                    <a:pos x="T8" y="T9"/>
                  </a:cxn>
                </a:cxnLst>
                <a:rect l="T15" t="T16" r="T17" b="T18"/>
                <a:pathLst>
                  <a:path w="300" h="308">
                    <a:moveTo>
                      <a:pt x="300" y="122"/>
                    </a:moveTo>
                    <a:lnTo>
                      <a:pt x="300" y="308"/>
                    </a:lnTo>
                    <a:lnTo>
                      <a:pt x="0" y="183"/>
                    </a:lnTo>
                    <a:lnTo>
                      <a:pt x="0" y="0"/>
                    </a:lnTo>
                    <a:lnTo>
                      <a:pt x="300"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3" name="Freeform 59"/>
              <p:cNvSpPr/>
              <p:nvPr/>
            </p:nvSpPr>
            <p:spPr bwMode="auto">
              <a:xfrm>
                <a:off x="4316" y="638"/>
                <a:ext cx="150" cy="152"/>
              </a:xfrm>
              <a:custGeom>
                <a:avLst/>
                <a:gdLst>
                  <a:gd name="T0" fmla="*/ 150 w 301"/>
                  <a:gd name="T1" fmla="*/ 61 h 303"/>
                  <a:gd name="T2" fmla="*/ 149 w 301"/>
                  <a:gd name="T3" fmla="*/ 152 h 303"/>
                  <a:gd name="T4" fmla="*/ 0 w 301"/>
                  <a:gd name="T5" fmla="*/ 92 h 303"/>
                  <a:gd name="T6" fmla="*/ 0 w 301"/>
                  <a:gd name="T7" fmla="*/ 0 h 303"/>
                  <a:gd name="T8" fmla="*/ 150 w 301"/>
                  <a:gd name="T9" fmla="*/ 61 h 303"/>
                  <a:gd name="T10" fmla="*/ 0 60000 65536"/>
                  <a:gd name="T11" fmla="*/ 0 60000 65536"/>
                  <a:gd name="T12" fmla="*/ 0 60000 65536"/>
                  <a:gd name="T13" fmla="*/ 0 60000 65536"/>
                  <a:gd name="T14" fmla="*/ 0 60000 65536"/>
                  <a:gd name="T15" fmla="*/ 0 w 301"/>
                  <a:gd name="T16" fmla="*/ 0 h 303"/>
                  <a:gd name="T17" fmla="*/ 301 w 301"/>
                  <a:gd name="T18" fmla="*/ 303 h 303"/>
                </a:gdLst>
                <a:ahLst/>
                <a:cxnLst>
                  <a:cxn ang="T10">
                    <a:pos x="T0" y="T1"/>
                  </a:cxn>
                  <a:cxn ang="T11">
                    <a:pos x="T2" y="T3"/>
                  </a:cxn>
                  <a:cxn ang="T12">
                    <a:pos x="T4" y="T5"/>
                  </a:cxn>
                  <a:cxn ang="T13">
                    <a:pos x="T6" y="T7"/>
                  </a:cxn>
                  <a:cxn ang="T14">
                    <a:pos x="T8" y="T9"/>
                  </a:cxn>
                </a:cxnLst>
                <a:rect l="T15" t="T16" r="T17" b="T18"/>
                <a:pathLst>
                  <a:path w="301" h="303">
                    <a:moveTo>
                      <a:pt x="301" y="122"/>
                    </a:moveTo>
                    <a:lnTo>
                      <a:pt x="299" y="303"/>
                    </a:lnTo>
                    <a:lnTo>
                      <a:pt x="0" y="183"/>
                    </a:lnTo>
                    <a:lnTo>
                      <a:pt x="0" y="0"/>
                    </a:lnTo>
                    <a:lnTo>
                      <a:pt x="301"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4" name="Freeform 60"/>
              <p:cNvSpPr/>
              <p:nvPr/>
            </p:nvSpPr>
            <p:spPr bwMode="auto">
              <a:xfrm>
                <a:off x="4235" y="607"/>
                <a:ext cx="76" cy="117"/>
              </a:xfrm>
              <a:custGeom>
                <a:avLst/>
                <a:gdLst>
                  <a:gd name="T0" fmla="*/ 75 w 148"/>
                  <a:gd name="T1" fmla="*/ 27 h 234"/>
                  <a:gd name="T2" fmla="*/ 75 w 148"/>
                  <a:gd name="T3" fmla="*/ 117 h 234"/>
                  <a:gd name="T4" fmla="*/ 0 w 148"/>
                  <a:gd name="T5" fmla="*/ 88 h 234"/>
                  <a:gd name="T6" fmla="*/ 0 w 148"/>
                  <a:gd name="T7" fmla="*/ 0 h 234"/>
                  <a:gd name="T8" fmla="*/ 75 w 148"/>
                  <a:gd name="T9" fmla="*/ 27 h 234"/>
                  <a:gd name="T10" fmla="*/ 0 60000 65536"/>
                  <a:gd name="T11" fmla="*/ 0 60000 65536"/>
                  <a:gd name="T12" fmla="*/ 0 60000 65536"/>
                  <a:gd name="T13" fmla="*/ 0 60000 65536"/>
                  <a:gd name="T14" fmla="*/ 0 60000 65536"/>
                  <a:gd name="T15" fmla="*/ 0 w 148"/>
                  <a:gd name="T16" fmla="*/ 0 h 234"/>
                  <a:gd name="T17" fmla="*/ 148 w 148"/>
                  <a:gd name="T18" fmla="*/ 234 h 234"/>
                </a:gdLst>
                <a:ahLst/>
                <a:cxnLst>
                  <a:cxn ang="T10">
                    <a:pos x="T0" y="T1"/>
                  </a:cxn>
                  <a:cxn ang="T11">
                    <a:pos x="T2" y="T3"/>
                  </a:cxn>
                  <a:cxn ang="T12">
                    <a:pos x="T4" y="T5"/>
                  </a:cxn>
                  <a:cxn ang="T13">
                    <a:pos x="T6" y="T7"/>
                  </a:cxn>
                  <a:cxn ang="T14">
                    <a:pos x="T8" y="T9"/>
                  </a:cxn>
                </a:cxnLst>
                <a:rect l="T15" t="T16" r="T17" b="T18"/>
                <a:pathLst>
                  <a:path w="148" h="234">
                    <a:moveTo>
                      <a:pt x="148" y="53"/>
                    </a:moveTo>
                    <a:lnTo>
                      <a:pt x="148" y="234"/>
                    </a:lnTo>
                    <a:lnTo>
                      <a:pt x="0" y="175"/>
                    </a:lnTo>
                    <a:lnTo>
                      <a:pt x="0" y="0"/>
                    </a:lnTo>
                    <a:lnTo>
                      <a:pt x="148" y="53"/>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5" name="Freeform 61"/>
              <p:cNvSpPr/>
              <p:nvPr/>
            </p:nvSpPr>
            <p:spPr bwMode="auto">
              <a:xfrm>
                <a:off x="4634" y="995"/>
                <a:ext cx="150" cy="171"/>
              </a:xfrm>
              <a:custGeom>
                <a:avLst/>
                <a:gdLst>
                  <a:gd name="T0" fmla="*/ 150 w 302"/>
                  <a:gd name="T1" fmla="*/ 71 h 339"/>
                  <a:gd name="T2" fmla="*/ 150 w 302"/>
                  <a:gd name="T3" fmla="*/ 170 h 339"/>
                  <a:gd name="T4" fmla="*/ 0 w 302"/>
                  <a:gd name="T5" fmla="*/ 95 h 339"/>
                  <a:gd name="T6" fmla="*/ 0 w 302"/>
                  <a:gd name="T7" fmla="*/ 0 h 339"/>
                  <a:gd name="T8" fmla="*/ 150 w 302"/>
                  <a:gd name="T9" fmla="*/ 71 h 339"/>
                  <a:gd name="T10" fmla="*/ 0 60000 65536"/>
                  <a:gd name="T11" fmla="*/ 0 60000 65536"/>
                  <a:gd name="T12" fmla="*/ 0 60000 65536"/>
                  <a:gd name="T13" fmla="*/ 0 60000 65536"/>
                  <a:gd name="T14" fmla="*/ 0 60000 65536"/>
                  <a:gd name="T15" fmla="*/ 0 w 302"/>
                  <a:gd name="T16" fmla="*/ 0 h 339"/>
                  <a:gd name="T17" fmla="*/ 302 w 302"/>
                  <a:gd name="T18" fmla="*/ 339 h 339"/>
                </a:gdLst>
                <a:ahLst/>
                <a:cxnLst>
                  <a:cxn ang="T10">
                    <a:pos x="T0" y="T1"/>
                  </a:cxn>
                  <a:cxn ang="T11">
                    <a:pos x="T2" y="T3"/>
                  </a:cxn>
                  <a:cxn ang="T12">
                    <a:pos x="T4" y="T5"/>
                  </a:cxn>
                  <a:cxn ang="T13">
                    <a:pos x="T6" y="T7"/>
                  </a:cxn>
                  <a:cxn ang="T14">
                    <a:pos x="T8" y="T9"/>
                  </a:cxn>
                </a:cxnLst>
                <a:rect l="T15" t="T16" r="T17" b="T18"/>
                <a:pathLst>
                  <a:path w="302" h="339">
                    <a:moveTo>
                      <a:pt x="302" y="142"/>
                    </a:moveTo>
                    <a:lnTo>
                      <a:pt x="302" y="339"/>
                    </a:lnTo>
                    <a:lnTo>
                      <a:pt x="0" y="190"/>
                    </a:lnTo>
                    <a:lnTo>
                      <a:pt x="0" y="0"/>
                    </a:lnTo>
                    <a:lnTo>
                      <a:pt x="302" y="14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6" name="Freeform 62"/>
              <p:cNvSpPr/>
              <p:nvPr/>
            </p:nvSpPr>
            <p:spPr bwMode="auto">
              <a:xfrm>
                <a:off x="4474" y="925"/>
                <a:ext cx="150" cy="163"/>
              </a:xfrm>
              <a:custGeom>
                <a:avLst/>
                <a:gdLst>
                  <a:gd name="T0" fmla="*/ 150 w 300"/>
                  <a:gd name="T1" fmla="*/ 71 h 327"/>
                  <a:gd name="T2" fmla="*/ 150 w 300"/>
                  <a:gd name="T3" fmla="*/ 163 h 327"/>
                  <a:gd name="T4" fmla="*/ 0 w 300"/>
                  <a:gd name="T5" fmla="*/ 92 h 327"/>
                  <a:gd name="T6" fmla="*/ 0 w 300"/>
                  <a:gd name="T7" fmla="*/ 0 h 327"/>
                  <a:gd name="T8" fmla="*/ 150 w 300"/>
                  <a:gd name="T9" fmla="*/ 71 h 327"/>
                  <a:gd name="T10" fmla="*/ 0 60000 65536"/>
                  <a:gd name="T11" fmla="*/ 0 60000 65536"/>
                  <a:gd name="T12" fmla="*/ 0 60000 65536"/>
                  <a:gd name="T13" fmla="*/ 0 60000 65536"/>
                  <a:gd name="T14" fmla="*/ 0 60000 65536"/>
                  <a:gd name="T15" fmla="*/ 0 w 300"/>
                  <a:gd name="T16" fmla="*/ 0 h 327"/>
                  <a:gd name="T17" fmla="*/ 300 w 300"/>
                  <a:gd name="T18" fmla="*/ 327 h 327"/>
                </a:gdLst>
                <a:ahLst/>
                <a:cxnLst>
                  <a:cxn ang="T10">
                    <a:pos x="T0" y="T1"/>
                  </a:cxn>
                  <a:cxn ang="T11">
                    <a:pos x="T2" y="T3"/>
                  </a:cxn>
                  <a:cxn ang="T12">
                    <a:pos x="T4" y="T5"/>
                  </a:cxn>
                  <a:cxn ang="T13">
                    <a:pos x="T6" y="T7"/>
                  </a:cxn>
                  <a:cxn ang="T14">
                    <a:pos x="T8" y="T9"/>
                  </a:cxn>
                </a:cxnLst>
                <a:rect l="T15" t="T16" r="T17" b="T18"/>
                <a:pathLst>
                  <a:path w="300" h="327">
                    <a:moveTo>
                      <a:pt x="300" y="143"/>
                    </a:moveTo>
                    <a:lnTo>
                      <a:pt x="300" y="327"/>
                    </a:lnTo>
                    <a:lnTo>
                      <a:pt x="0" y="185"/>
                    </a:lnTo>
                    <a:lnTo>
                      <a:pt x="0" y="0"/>
                    </a:lnTo>
                    <a:lnTo>
                      <a:pt x="300" y="143"/>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7" name="Freeform 63"/>
              <p:cNvSpPr/>
              <p:nvPr/>
            </p:nvSpPr>
            <p:spPr bwMode="auto">
              <a:xfrm>
                <a:off x="4316" y="852"/>
                <a:ext cx="150" cy="159"/>
              </a:xfrm>
              <a:custGeom>
                <a:avLst/>
                <a:gdLst>
                  <a:gd name="T0" fmla="*/ 150 w 301"/>
                  <a:gd name="T1" fmla="*/ 70 h 322"/>
                  <a:gd name="T2" fmla="*/ 150 w 301"/>
                  <a:gd name="T3" fmla="*/ 161 h 322"/>
                  <a:gd name="T4" fmla="*/ 0 w 301"/>
                  <a:gd name="T5" fmla="*/ 90 h 322"/>
                  <a:gd name="T6" fmla="*/ 0 w 301"/>
                  <a:gd name="T7" fmla="*/ 0 h 322"/>
                  <a:gd name="T8" fmla="*/ 150 w 301"/>
                  <a:gd name="T9" fmla="*/ 70 h 322"/>
                  <a:gd name="T10" fmla="*/ 0 60000 65536"/>
                  <a:gd name="T11" fmla="*/ 0 60000 65536"/>
                  <a:gd name="T12" fmla="*/ 0 60000 65536"/>
                  <a:gd name="T13" fmla="*/ 0 60000 65536"/>
                  <a:gd name="T14" fmla="*/ 0 60000 65536"/>
                  <a:gd name="T15" fmla="*/ 0 w 301"/>
                  <a:gd name="T16" fmla="*/ 0 h 322"/>
                  <a:gd name="T17" fmla="*/ 301 w 301"/>
                  <a:gd name="T18" fmla="*/ 322 h 322"/>
                </a:gdLst>
                <a:ahLst/>
                <a:cxnLst>
                  <a:cxn ang="T10">
                    <a:pos x="T0" y="T1"/>
                  </a:cxn>
                  <a:cxn ang="T11">
                    <a:pos x="T2" y="T3"/>
                  </a:cxn>
                  <a:cxn ang="T12">
                    <a:pos x="T4" y="T5"/>
                  </a:cxn>
                  <a:cxn ang="T13">
                    <a:pos x="T6" y="T7"/>
                  </a:cxn>
                  <a:cxn ang="T14">
                    <a:pos x="T8" y="T9"/>
                  </a:cxn>
                </a:cxnLst>
                <a:rect l="T15" t="T16" r="T17" b="T18"/>
                <a:pathLst>
                  <a:path w="301" h="322">
                    <a:moveTo>
                      <a:pt x="301" y="140"/>
                    </a:moveTo>
                    <a:lnTo>
                      <a:pt x="301" y="322"/>
                    </a:lnTo>
                    <a:lnTo>
                      <a:pt x="0" y="180"/>
                    </a:lnTo>
                    <a:lnTo>
                      <a:pt x="0" y="0"/>
                    </a:lnTo>
                    <a:lnTo>
                      <a:pt x="301" y="140"/>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8" name="Freeform 64"/>
              <p:cNvSpPr/>
              <p:nvPr/>
            </p:nvSpPr>
            <p:spPr bwMode="auto">
              <a:xfrm>
                <a:off x="4235" y="817"/>
                <a:ext cx="76" cy="121"/>
              </a:xfrm>
              <a:custGeom>
                <a:avLst/>
                <a:gdLst>
                  <a:gd name="T0" fmla="*/ 75 w 148"/>
                  <a:gd name="T1" fmla="*/ 33 h 244"/>
                  <a:gd name="T2" fmla="*/ 75 w 148"/>
                  <a:gd name="T3" fmla="*/ 122 h 244"/>
                  <a:gd name="T4" fmla="*/ 0 w 148"/>
                  <a:gd name="T5" fmla="*/ 87 h 244"/>
                  <a:gd name="T6" fmla="*/ 0 w 148"/>
                  <a:gd name="T7" fmla="*/ 0 h 244"/>
                  <a:gd name="T8" fmla="*/ 75 w 148"/>
                  <a:gd name="T9" fmla="*/ 33 h 244"/>
                  <a:gd name="T10" fmla="*/ 0 60000 65536"/>
                  <a:gd name="T11" fmla="*/ 0 60000 65536"/>
                  <a:gd name="T12" fmla="*/ 0 60000 65536"/>
                  <a:gd name="T13" fmla="*/ 0 60000 65536"/>
                  <a:gd name="T14" fmla="*/ 0 60000 65536"/>
                  <a:gd name="T15" fmla="*/ 0 w 148"/>
                  <a:gd name="T16" fmla="*/ 0 h 244"/>
                  <a:gd name="T17" fmla="*/ 148 w 148"/>
                  <a:gd name="T18" fmla="*/ 244 h 244"/>
                </a:gdLst>
                <a:ahLst/>
                <a:cxnLst>
                  <a:cxn ang="T10">
                    <a:pos x="T0" y="T1"/>
                  </a:cxn>
                  <a:cxn ang="T11">
                    <a:pos x="T2" y="T3"/>
                  </a:cxn>
                  <a:cxn ang="T12">
                    <a:pos x="T4" y="T5"/>
                  </a:cxn>
                  <a:cxn ang="T13">
                    <a:pos x="T6" y="T7"/>
                  </a:cxn>
                  <a:cxn ang="T14">
                    <a:pos x="T8" y="T9"/>
                  </a:cxn>
                </a:cxnLst>
                <a:rect l="T15" t="T16" r="T17" b="T18"/>
                <a:pathLst>
                  <a:path w="148" h="244">
                    <a:moveTo>
                      <a:pt x="148" y="66"/>
                    </a:moveTo>
                    <a:lnTo>
                      <a:pt x="148" y="244"/>
                    </a:lnTo>
                    <a:lnTo>
                      <a:pt x="0" y="174"/>
                    </a:lnTo>
                    <a:lnTo>
                      <a:pt x="0" y="0"/>
                    </a:lnTo>
                    <a:lnTo>
                      <a:pt x="148" y="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9" name="Freeform 65"/>
              <p:cNvSpPr/>
              <p:nvPr/>
            </p:nvSpPr>
            <p:spPr bwMode="auto">
              <a:xfrm>
                <a:off x="4791" y="1314"/>
                <a:ext cx="50" cy="124"/>
              </a:xfrm>
              <a:custGeom>
                <a:avLst/>
                <a:gdLst>
                  <a:gd name="T0" fmla="*/ 49 w 98"/>
                  <a:gd name="T1" fmla="*/ 23 h 249"/>
                  <a:gd name="T2" fmla="*/ 49 w 98"/>
                  <a:gd name="T3" fmla="*/ 124 h 249"/>
                  <a:gd name="T4" fmla="*/ 0 w 98"/>
                  <a:gd name="T5" fmla="*/ 97 h 249"/>
                  <a:gd name="T6" fmla="*/ 0 w 98"/>
                  <a:gd name="T7" fmla="*/ 0 h 249"/>
                  <a:gd name="T8" fmla="*/ 49 w 98"/>
                  <a:gd name="T9" fmla="*/ 23 h 249"/>
                  <a:gd name="T10" fmla="*/ 0 60000 65536"/>
                  <a:gd name="T11" fmla="*/ 0 60000 65536"/>
                  <a:gd name="T12" fmla="*/ 0 60000 65536"/>
                  <a:gd name="T13" fmla="*/ 0 60000 65536"/>
                  <a:gd name="T14" fmla="*/ 0 60000 65536"/>
                  <a:gd name="T15" fmla="*/ 0 w 98"/>
                  <a:gd name="T16" fmla="*/ 0 h 249"/>
                  <a:gd name="T17" fmla="*/ 98 w 98"/>
                  <a:gd name="T18" fmla="*/ 249 h 249"/>
                </a:gdLst>
                <a:ahLst/>
                <a:cxnLst>
                  <a:cxn ang="T10">
                    <a:pos x="T0" y="T1"/>
                  </a:cxn>
                  <a:cxn ang="T11">
                    <a:pos x="T2" y="T3"/>
                  </a:cxn>
                  <a:cxn ang="T12">
                    <a:pos x="T4" y="T5"/>
                  </a:cxn>
                  <a:cxn ang="T13">
                    <a:pos x="T6" y="T7"/>
                  </a:cxn>
                  <a:cxn ang="T14">
                    <a:pos x="T8" y="T9"/>
                  </a:cxn>
                </a:cxnLst>
                <a:rect l="T15" t="T16" r="T17" b="T18"/>
                <a:pathLst>
                  <a:path w="98" h="249">
                    <a:moveTo>
                      <a:pt x="98" y="47"/>
                    </a:moveTo>
                    <a:lnTo>
                      <a:pt x="98" y="249"/>
                    </a:lnTo>
                    <a:lnTo>
                      <a:pt x="0" y="194"/>
                    </a:lnTo>
                    <a:lnTo>
                      <a:pt x="0" y="0"/>
                    </a:lnTo>
                    <a:lnTo>
                      <a:pt x="98" y="4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0" name="Freeform 66"/>
              <p:cNvSpPr/>
              <p:nvPr/>
            </p:nvSpPr>
            <p:spPr bwMode="auto">
              <a:xfrm>
                <a:off x="4634" y="1229"/>
                <a:ext cx="150" cy="175"/>
              </a:xfrm>
              <a:custGeom>
                <a:avLst/>
                <a:gdLst>
                  <a:gd name="T0" fmla="*/ 150 w 302"/>
                  <a:gd name="T1" fmla="*/ 79 h 355"/>
                  <a:gd name="T2" fmla="*/ 150 w 302"/>
                  <a:gd name="T3" fmla="*/ 177 h 355"/>
                  <a:gd name="T4" fmla="*/ 0 w 302"/>
                  <a:gd name="T5" fmla="*/ 95 h 355"/>
                  <a:gd name="T6" fmla="*/ 0 w 302"/>
                  <a:gd name="T7" fmla="*/ 0 h 355"/>
                  <a:gd name="T8" fmla="*/ 150 w 302"/>
                  <a:gd name="T9" fmla="*/ 79 h 355"/>
                  <a:gd name="T10" fmla="*/ 0 60000 65536"/>
                  <a:gd name="T11" fmla="*/ 0 60000 65536"/>
                  <a:gd name="T12" fmla="*/ 0 60000 65536"/>
                  <a:gd name="T13" fmla="*/ 0 60000 65536"/>
                  <a:gd name="T14" fmla="*/ 0 60000 65536"/>
                  <a:gd name="T15" fmla="*/ 0 w 302"/>
                  <a:gd name="T16" fmla="*/ 0 h 355"/>
                  <a:gd name="T17" fmla="*/ 302 w 302"/>
                  <a:gd name="T18" fmla="*/ 355 h 355"/>
                </a:gdLst>
                <a:ahLst/>
                <a:cxnLst>
                  <a:cxn ang="T10">
                    <a:pos x="T0" y="T1"/>
                  </a:cxn>
                  <a:cxn ang="T11">
                    <a:pos x="T2" y="T3"/>
                  </a:cxn>
                  <a:cxn ang="T12">
                    <a:pos x="T4" y="T5"/>
                  </a:cxn>
                  <a:cxn ang="T13">
                    <a:pos x="T6" y="T7"/>
                  </a:cxn>
                  <a:cxn ang="T14">
                    <a:pos x="T8" y="T9"/>
                  </a:cxn>
                </a:cxnLst>
                <a:rect l="T15" t="T16" r="T17" b="T18"/>
                <a:pathLst>
                  <a:path w="302" h="355">
                    <a:moveTo>
                      <a:pt x="302" y="158"/>
                    </a:moveTo>
                    <a:lnTo>
                      <a:pt x="302" y="355"/>
                    </a:lnTo>
                    <a:lnTo>
                      <a:pt x="0" y="191"/>
                    </a:lnTo>
                    <a:lnTo>
                      <a:pt x="0" y="0"/>
                    </a:lnTo>
                    <a:lnTo>
                      <a:pt x="302" y="158"/>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1" name="Freeform 67"/>
              <p:cNvSpPr/>
              <p:nvPr/>
            </p:nvSpPr>
            <p:spPr bwMode="auto">
              <a:xfrm>
                <a:off x="4474" y="1143"/>
                <a:ext cx="150" cy="175"/>
              </a:xfrm>
              <a:custGeom>
                <a:avLst/>
                <a:gdLst>
                  <a:gd name="T0" fmla="*/ 150 w 300"/>
                  <a:gd name="T1" fmla="*/ 83 h 349"/>
                  <a:gd name="T2" fmla="*/ 150 w 300"/>
                  <a:gd name="T3" fmla="*/ 174 h 349"/>
                  <a:gd name="T4" fmla="*/ 0 w 300"/>
                  <a:gd name="T5" fmla="*/ 91 h 349"/>
                  <a:gd name="T6" fmla="*/ 0 w 300"/>
                  <a:gd name="T7" fmla="*/ 0 h 349"/>
                  <a:gd name="T8" fmla="*/ 150 w 300"/>
                  <a:gd name="T9" fmla="*/ 83 h 349"/>
                  <a:gd name="T10" fmla="*/ 0 60000 65536"/>
                  <a:gd name="T11" fmla="*/ 0 60000 65536"/>
                  <a:gd name="T12" fmla="*/ 0 60000 65536"/>
                  <a:gd name="T13" fmla="*/ 0 60000 65536"/>
                  <a:gd name="T14" fmla="*/ 0 60000 65536"/>
                  <a:gd name="T15" fmla="*/ 0 w 300"/>
                  <a:gd name="T16" fmla="*/ 0 h 349"/>
                  <a:gd name="T17" fmla="*/ 300 w 300"/>
                  <a:gd name="T18" fmla="*/ 349 h 349"/>
                </a:gdLst>
                <a:ahLst/>
                <a:cxnLst>
                  <a:cxn ang="T10">
                    <a:pos x="T0" y="T1"/>
                  </a:cxn>
                  <a:cxn ang="T11">
                    <a:pos x="T2" y="T3"/>
                  </a:cxn>
                  <a:cxn ang="T12">
                    <a:pos x="T4" y="T5"/>
                  </a:cxn>
                  <a:cxn ang="T13">
                    <a:pos x="T6" y="T7"/>
                  </a:cxn>
                  <a:cxn ang="T14">
                    <a:pos x="T8" y="T9"/>
                  </a:cxn>
                </a:cxnLst>
                <a:rect l="T15" t="T16" r="T17" b="T18"/>
                <a:pathLst>
                  <a:path w="300" h="349">
                    <a:moveTo>
                      <a:pt x="300" y="166"/>
                    </a:moveTo>
                    <a:lnTo>
                      <a:pt x="300" y="349"/>
                    </a:lnTo>
                    <a:lnTo>
                      <a:pt x="0" y="183"/>
                    </a:lnTo>
                    <a:lnTo>
                      <a:pt x="0" y="0"/>
                    </a:lnTo>
                    <a:lnTo>
                      <a:pt x="300" y="1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2" name="Freeform 68"/>
              <p:cNvSpPr/>
              <p:nvPr/>
            </p:nvSpPr>
            <p:spPr bwMode="auto">
              <a:xfrm>
                <a:off x="4316" y="1061"/>
                <a:ext cx="150" cy="171"/>
              </a:xfrm>
              <a:custGeom>
                <a:avLst/>
                <a:gdLst>
                  <a:gd name="T0" fmla="*/ 150 w 301"/>
                  <a:gd name="T1" fmla="*/ 81 h 342"/>
                  <a:gd name="T2" fmla="*/ 150 w 301"/>
                  <a:gd name="T3" fmla="*/ 171 h 342"/>
                  <a:gd name="T4" fmla="*/ 0 w 301"/>
                  <a:gd name="T5" fmla="*/ 91 h 342"/>
                  <a:gd name="T6" fmla="*/ 0 w 301"/>
                  <a:gd name="T7" fmla="*/ 0 h 342"/>
                  <a:gd name="T8" fmla="*/ 150 w 301"/>
                  <a:gd name="T9" fmla="*/ 81 h 342"/>
                  <a:gd name="T10" fmla="*/ 0 60000 65536"/>
                  <a:gd name="T11" fmla="*/ 0 60000 65536"/>
                  <a:gd name="T12" fmla="*/ 0 60000 65536"/>
                  <a:gd name="T13" fmla="*/ 0 60000 65536"/>
                  <a:gd name="T14" fmla="*/ 0 60000 65536"/>
                  <a:gd name="T15" fmla="*/ 0 w 301"/>
                  <a:gd name="T16" fmla="*/ 0 h 342"/>
                  <a:gd name="T17" fmla="*/ 301 w 301"/>
                  <a:gd name="T18" fmla="*/ 342 h 342"/>
                </a:gdLst>
                <a:ahLst/>
                <a:cxnLst>
                  <a:cxn ang="T10">
                    <a:pos x="T0" y="T1"/>
                  </a:cxn>
                  <a:cxn ang="T11">
                    <a:pos x="T2" y="T3"/>
                  </a:cxn>
                  <a:cxn ang="T12">
                    <a:pos x="T4" y="T5"/>
                  </a:cxn>
                  <a:cxn ang="T13">
                    <a:pos x="T6" y="T7"/>
                  </a:cxn>
                  <a:cxn ang="T14">
                    <a:pos x="T8" y="T9"/>
                  </a:cxn>
                </a:cxnLst>
                <a:rect l="T15" t="T16" r="T17" b="T18"/>
                <a:pathLst>
                  <a:path w="301" h="342">
                    <a:moveTo>
                      <a:pt x="301" y="162"/>
                    </a:moveTo>
                    <a:lnTo>
                      <a:pt x="301" y="342"/>
                    </a:lnTo>
                    <a:lnTo>
                      <a:pt x="0" y="183"/>
                    </a:lnTo>
                    <a:lnTo>
                      <a:pt x="0" y="0"/>
                    </a:lnTo>
                    <a:lnTo>
                      <a:pt x="301" y="16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3" name="Freeform 69"/>
              <p:cNvSpPr/>
              <p:nvPr/>
            </p:nvSpPr>
            <p:spPr bwMode="auto">
              <a:xfrm>
                <a:off x="4235" y="1023"/>
                <a:ext cx="76" cy="128"/>
              </a:xfrm>
              <a:custGeom>
                <a:avLst/>
                <a:gdLst>
                  <a:gd name="T0" fmla="*/ 75 w 148"/>
                  <a:gd name="T1" fmla="*/ 37 h 254"/>
                  <a:gd name="T2" fmla="*/ 75 w 148"/>
                  <a:gd name="T3" fmla="*/ 128 h 254"/>
                  <a:gd name="T4" fmla="*/ 0 w 148"/>
                  <a:gd name="T5" fmla="*/ 87 h 254"/>
                  <a:gd name="T6" fmla="*/ 0 w 148"/>
                  <a:gd name="T7" fmla="*/ 0 h 254"/>
                  <a:gd name="T8" fmla="*/ 75 w 148"/>
                  <a:gd name="T9" fmla="*/ 37 h 254"/>
                  <a:gd name="T10" fmla="*/ 0 60000 65536"/>
                  <a:gd name="T11" fmla="*/ 0 60000 65536"/>
                  <a:gd name="T12" fmla="*/ 0 60000 65536"/>
                  <a:gd name="T13" fmla="*/ 0 60000 65536"/>
                  <a:gd name="T14" fmla="*/ 0 60000 65536"/>
                  <a:gd name="T15" fmla="*/ 0 w 148"/>
                  <a:gd name="T16" fmla="*/ 0 h 254"/>
                  <a:gd name="T17" fmla="*/ 148 w 148"/>
                  <a:gd name="T18" fmla="*/ 254 h 254"/>
                </a:gdLst>
                <a:ahLst/>
                <a:cxnLst>
                  <a:cxn ang="T10">
                    <a:pos x="T0" y="T1"/>
                  </a:cxn>
                  <a:cxn ang="T11">
                    <a:pos x="T2" y="T3"/>
                  </a:cxn>
                  <a:cxn ang="T12">
                    <a:pos x="T4" y="T5"/>
                  </a:cxn>
                  <a:cxn ang="T13">
                    <a:pos x="T6" y="T7"/>
                  </a:cxn>
                  <a:cxn ang="T14">
                    <a:pos x="T8" y="T9"/>
                  </a:cxn>
                </a:cxnLst>
                <a:rect l="T15" t="T16" r="T17" b="T18"/>
                <a:pathLst>
                  <a:path w="148" h="254">
                    <a:moveTo>
                      <a:pt x="148" y="73"/>
                    </a:moveTo>
                    <a:lnTo>
                      <a:pt x="148" y="254"/>
                    </a:lnTo>
                    <a:lnTo>
                      <a:pt x="0" y="173"/>
                    </a:lnTo>
                    <a:lnTo>
                      <a:pt x="0" y="0"/>
                    </a:lnTo>
                    <a:lnTo>
                      <a:pt x="148" y="7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4" name="Freeform 70"/>
              <p:cNvSpPr/>
              <p:nvPr/>
            </p:nvSpPr>
            <p:spPr bwMode="auto">
              <a:xfrm>
                <a:off x="4791" y="1551"/>
                <a:ext cx="47" cy="128"/>
              </a:xfrm>
              <a:custGeom>
                <a:avLst/>
                <a:gdLst>
                  <a:gd name="T0" fmla="*/ 47 w 94"/>
                  <a:gd name="T1" fmla="*/ 30 h 256"/>
                  <a:gd name="T2" fmla="*/ 47 w 94"/>
                  <a:gd name="T3" fmla="*/ 128 h 256"/>
                  <a:gd name="T4" fmla="*/ 0 w 94"/>
                  <a:gd name="T5" fmla="*/ 101 h 256"/>
                  <a:gd name="T6" fmla="*/ 0 w 94"/>
                  <a:gd name="T7" fmla="*/ 0 h 256"/>
                  <a:gd name="T8" fmla="*/ 47 w 94"/>
                  <a:gd name="T9" fmla="*/ 30 h 256"/>
                  <a:gd name="T10" fmla="*/ 0 60000 65536"/>
                  <a:gd name="T11" fmla="*/ 0 60000 65536"/>
                  <a:gd name="T12" fmla="*/ 0 60000 65536"/>
                  <a:gd name="T13" fmla="*/ 0 60000 65536"/>
                  <a:gd name="T14" fmla="*/ 0 60000 65536"/>
                  <a:gd name="T15" fmla="*/ 0 w 94"/>
                  <a:gd name="T16" fmla="*/ 0 h 256"/>
                  <a:gd name="T17" fmla="*/ 94 w 94"/>
                  <a:gd name="T18" fmla="*/ 256 h 256"/>
                </a:gdLst>
                <a:ahLst/>
                <a:cxnLst>
                  <a:cxn ang="T10">
                    <a:pos x="T0" y="T1"/>
                  </a:cxn>
                  <a:cxn ang="T11">
                    <a:pos x="T2" y="T3"/>
                  </a:cxn>
                  <a:cxn ang="T12">
                    <a:pos x="T4" y="T5"/>
                  </a:cxn>
                  <a:cxn ang="T13">
                    <a:pos x="T6" y="T7"/>
                  </a:cxn>
                  <a:cxn ang="T14">
                    <a:pos x="T8" y="T9"/>
                  </a:cxn>
                </a:cxnLst>
                <a:rect l="T15" t="T16" r="T17" b="T18"/>
                <a:pathLst>
                  <a:path w="94" h="256">
                    <a:moveTo>
                      <a:pt x="94" y="61"/>
                    </a:moveTo>
                    <a:lnTo>
                      <a:pt x="94" y="256"/>
                    </a:lnTo>
                    <a:lnTo>
                      <a:pt x="0" y="202"/>
                    </a:lnTo>
                    <a:lnTo>
                      <a:pt x="0" y="0"/>
                    </a:lnTo>
                    <a:lnTo>
                      <a:pt x="94" y="61"/>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5" name="Freeform 71"/>
              <p:cNvSpPr/>
              <p:nvPr/>
            </p:nvSpPr>
            <p:spPr bwMode="auto">
              <a:xfrm>
                <a:off x="4634" y="1458"/>
                <a:ext cx="150" cy="187"/>
              </a:xfrm>
              <a:custGeom>
                <a:avLst/>
                <a:gdLst>
                  <a:gd name="T0" fmla="*/ 150 w 302"/>
                  <a:gd name="T1" fmla="*/ 87 h 369"/>
                  <a:gd name="T2" fmla="*/ 150 w 302"/>
                  <a:gd name="T3" fmla="*/ 185 h 369"/>
                  <a:gd name="T4" fmla="*/ 0 w 302"/>
                  <a:gd name="T5" fmla="*/ 95 h 369"/>
                  <a:gd name="T6" fmla="*/ 0 w 302"/>
                  <a:gd name="T7" fmla="*/ 0 h 369"/>
                  <a:gd name="T8" fmla="*/ 150 w 302"/>
                  <a:gd name="T9" fmla="*/ 87 h 369"/>
                  <a:gd name="T10" fmla="*/ 0 60000 65536"/>
                  <a:gd name="T11" fmla="*/ 0 60000 65536"/>
                  <a:gd name="T12" fmla="*/ 0 60000 65536"/>
                  <a:gd name="T13" fmla="*/ 0 60000 65536"/>
                  <a:gd name="T14" fmla="*/ 0 60000 65536"/>
                  <a:gd name="T15" fmla="*/ 0 w 302"/>
                  <a:gd name="T16" fmla="*/ 0 h 369"/>
                  <a:gd name="T17" fmla="*/ 302 w 302"/>
                  <a:gd name="T18" fmla="*/ 369 h 369"/>
                </a:gdLst>
                <a:ahLst/>
                <a:cxnLst>
                  <a:cxn ang="T10">
                    <a:pos x="T0" y="T1"/>
                  </a:cxn>
                  <a:cxn ang="T11">
                    <a:pos x="T2" y="T3"/>
                  </a:cxn>
                  <a:cxn ang="T12">
                    <a:pos x="T4" y="T5"/>
                  </a:cxn>
                  <a:cxn ang="T13">
                    <a:pos x="T6" y="T7"/>
                  </a:cxn>
                  <a:cxn ang="T14">
                    <a:pos x="T8" y="T9"/>
                  </a:cxn>
                </a:cxnLst>
                <a:rect l="T15" t="T16" r="T17" b="T18"/>
                <a:pathLst>
                  <a:path w="302" h="369">
                    <a:moveTo>
                      <a:pt x="302" y="174"/>
                    </a:moveTo>
                    <a:lnTo>
                      <a:pt x="302" y="369"/>
                    </a:lnTo>
                    <a:lnTo>
                      <a:pt x="0" y="189"/>
                    </a:lnTo>
                    <a:lnTo>
                      <a:pt x="0" y="0"/>
                    </a:lnTo>
                    <a:lnTo>
                      <a:pt x="302" y="17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6" name="Freeform 72"/>
              <p:cNvSpPr/>
              <p:nvPr/>
            </p:nvSpPr>
            <p:spPr bwMode="auto">
              <a:xfrm>
                <a:off x="4474" y="1369"/>
                <a:ext cx="150" cy="179"/>
              </a:xfrm>
              <a:custGeom>
                <a:avLst/>
                <a:gdLst>
                  <a:gd name="T0" fmla="*/ 150 w 300"/>
                  <a:gd name="T1" fmla="*/ 89 h 361"/>
                  <a:gd name="T2" fmla="*/ 150 w 300"/>
                  <a:gd name="T3" fmla="*/ 180 h 361"/>
                  <a:gd name="T4" fmla="*/ 0 w 300"/>
                  <a:gd name="T5" fmla="*/ 91 h 361"/>
                  <a:gd name="T6" fmla="*/ 0 w 300"/>
                  <a:gd name="T7" fmla="*/ 0 h 361"/>
                  <a:gd name="T8" fmla="*/ 150 w 300"/>
                  <a:gd name="T9" fmla="*/ 89 h 361"/>
                  <a:gd name="T10" fmla="*/ 0 60000 65536"/>
                  <a:gd name="T11" fmla="*/ 0 60000 65536"/>
                  <a:gd name="T12" fmla="*/ 0 60000 65536"/>
                  <a:gd name="T13" fmla="*/ 0 60000 65536"/>
                  <a:gd name="T14" fmla="*/ 0 60000 65536"/>
                  <a:gd name="T15" fmla="*/ 0 w 300"/>
                  <a:gd name="T16" fmla="*/ 0 h 361"/>
                  <a:gd name="T17" fmla="*/ 300 w 300"/>
                  <a:gd name="T18" fmla="*/ 361 h 361"/>
                </a:gdLst>
                <a:ahLst/>
                <a:cxnLst>
                  <a:cxn ang="T10">
                    <a:pos x="T0" y="T1"/>
                  </a:cxn>
                  <a:cxn ang="T11">
                    <a:pos x="T2" y="T3"/>
                  </a:cxn>
                  <a:cxn ang="T12">
                    <a:pos x="T4" y="T5"/>
                  </a:cxn>
                  <a:cxn ang="T13">
                    <a:pos x="T6" y="T7"/>
                  </a:cxn>
                  <a:cxn ang="T14">
                    <a:pos x="T8" y="T9"/>
                  </a:cxn>
                </a:cxnLst>
                <a:rect l="T15" t="T16" r="T17" b="T18"/>
                <a:pathLst>
                  <a:path w="300" h="361">
                    <a:moveTo>
                      <a:pt x="300" y="179"/>
                    </a:moveTo>
                    <a:lnTo>
                      <a:pt x="300" y="361"/>
                    </a:lnTo>
                    <a:lnTo>
                      <a:pt x="0" y="183"/>
                    </a:lnTo>
                    <a:lnTo>
                      <a:pt x="0" y="0"/>
                    </a:lnTo>
                    <a:lnTo>
                      <a:pt x="300" y="17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7" name="Freeform 73"/>
              <p:cNvSpPr/>
              <p:nvPr/>
            </p:nvSpPr>
            <p:spPr bwMode="auto">
              <a:xfrm>
                <a:off x="4316" y="1271"/>
                <a:ext cx="150" cy="183"/>
              </a:xfrm>
              <a:custGeom>
                <a:avLst/>
                <a:gdLst>
                  <a:gd name="T0" fmla="*/ 150 w 301"/>
                  <a:gd name="T1" fmla="*/ 90 h 363"/>
                  <a:gd name="T2" fmla="*/ 150 w 301"/>
                  <a:gd name="T3" fmla="*/ 181 h 363"/>
                  <a:gd name="T4" fmla="*/ 0 w 301"/>
                  <a:gd name="T5" fmla="*/ 91 h 363"/>
                  <a:gd name="T6" fmla="*/ 0 w 301"/>
                  <a:gd name="T7" fmla="*/ 0 h 363"/>
                  <a:gd name="T8" fmla="*/ 150 w 301"/>
                  <a:gd name="T9" fmla="*/ 90 h 363"/>
                  <a:gd name="T10" fmla="*/ 0 60000 65536"/>
                  <a:gd name="T11" fmla="*/ 0 60000 65536"/>
                  <a:gd name="T12" fmla="*/ 0 60000 65536"/>
                  <a:gd name="T13" fmla="*/ 0 60000 65536"/>
                  <a:gd name="T14" fmla="*/ 0 60000 65536"/>
                  <a:gd name="T15" fmla="*/ 0 w 301"/>
                  <a:gd name="T16" fmla="*/ 0 h 363"/>
                  <a:gd name="T17" fmla="*/ 301 w 301"/>
                  <a:gd name="T18" fmla="*/ 363 h 363"/>
                </a:gdLst>
                <a:ahLst/>
                <a:cxnLst>
                  <a:cxn ang="T10">
                    <a:pos x="T0" y="T1"/>
                  </a:cxn>
                  <a:cxn ang="T11">
                    <a:pos x="T2" y="T3"/>
                  </a:cxn>
                  <a:cxn ang="T12">
                    <a:pos x="T4" y="T5"/>
                  </a:cxn>
                  <a:cxn ang="T13">
                    <a:pos x="T6" y="T7"/>
                  </a:cxn>
                  <a:cxn ang="T14">
                    <a:pos x="T8" y="T9"/>
                  </a:cxn>
                </a:cxnLst>
                <a:rect l="T15" t="T16" r="T17" b="T18"/>
                <a:pathLst>
                  <a:path w="301" h="363">
                    <a:moveTo>
                      <a:pt x="301" y="180"/>
                    </a:moveTo>
                    <a:lnTo>
                      <a:pt x="301" y="363"/>
                    </a:lnTo>
                    <a:lnTo>
                      <a:pt x="0" y="183"/>
                    </a:lnTo>
                    <a:lnTo>
                      <a:pt x="0" y="0"/>
                    </a:lnTo>
                    <a:lnTo>
                      <a:pt x="301" y="18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8" name="Freeform 74"/>
              <p:cNvSpPr/>
              <p:nvPr/>
            </p:nvSpPr>
            <p:spPr bwMode="auto">
              <a:xfrm>
                <a:off x="4235" y="1229"/>
                <a:ext cx="76" cy="132"/>
              </a:xfrm>
              <a:custGeom>
                <a:avLst/>
                <a:gdLst>
                  <a:gd name="T0" fmla="*/ 75 w 148"/>
                  <a:gd name="T1" fmla="*/ 40 h 263"/>
                  <a:gd name="T2" fmla="*/ 75 w 148"/>
                  <a:gd name="T3" fmla="*/ 131 h 263"/>
                  <a:gd name="T4" fmla="*/ 0 w 148"/>
                  <a:gd name="T5" fmla="*/ 83 h 263"/>
                  <a:gd name="T6" fmla="*/ 0 w 148"/>
                  <a:gd name="T7" fmla="*/ 0 h 263"/>
                  <a:gd name="T8" fmla="*/ 75 w 148"/>
                  <a:gd name="T9" fmla="*/ 40 h 263"/>
                  <a:gd name="T10" fmla="*/ 0 60000 65536"/>
                  <a:gd name="T11" fmla="*/ 0 60000 65536"/>
                  <a:gd name="T12" fmla="*/ 0 60000 65536"/>
                  <a:gd name="T13" fmla="*/ 0 60000 65536"/>
                  <a:gd name="T14" fmla="*/ 0 60000 65536"/>
                  <a:gd name="T15" fmla="*/ 0 w 148"/>
                  <a:gd name="T16" fmla="*/ 0 h 263"/>
                  <a:gd name="T17" fmla="*/ 148 w 148"/>
                  <a:gd name="T18" fmla="*/ 263 h 263"/>
                </a:gdLst>
                <a:ahLst/>
                <a:cxnLst>
                  <a:cxn ang="T10">
                    <a:pos x="T0" y="T1"/>
                  </a:cxn>
                  <a:cxn ang="T11">
                    <a:pos x="T2" y="T3"/>
                  </a:cxn>
                  <a:cxn ang="T12">
                    <a:pos x="T4" y="T5"/>
                  </a:cxn>
                  <a:cxn ang="T13">
                    <a:pos x="T6" y="T7"/>
                  </a:cxn>
                  <a:cxn ang="T14">
                    <a:pos x="T8" y="T9"/>
                  </a:cxn>
                </a:cxnLst>
                <a:rect l="T15" t="T16" r="T17" b="T18"/>
                <a:pathLst>
                  <a:path w="148" h="263">
                    <a:moveTo>
                      <a:pt x="148" y="81"/>
                    </a:moveTo>
                    <a:lnTo>
                      <a:pt x="148" y="263"/>
                    </a:lnTo>
                    <a:lnTo>
                      <a:pt x="0" y="167"/>
                    </a:lnTo>
                    <a:lnTo>
                      <a:pt x="0" y="0"/>
                    </a:lnTo>
                    <a:lnTo>
                      <a:pt x="148" y="81"/>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9" name="Freeform 75"/>
              <p:cNvSpPr/>
              <p:nvPr/>
            </p:nvSpPr>
            <p:spPr bwMode="auto">
              <a:xfrm>
                <a:off x="4791" y="1792"/>
                <a:ext cx="50" cy="128"/>
              </a:xfrm>
              <a:custGeom>
                <a:avLst/>
                <a:gdLst>
                  <a:gd name="T0" fmla="*/ 49 w 98"/>
                  <a:gd name="T1" fmla="*/ 34 h 259"/>
                  <a:gd name="T2" fmla="*/ 49 w 98"/>
                  <a:gd name="T3" fmla="*/ 130 h 259"/>
                  <a:gd name="T4" fmla="*/ 0 w 98"/>
                  <a:gd name="T5" fmla="*/ 96 h 259"/>
                  <a:gd name="T6" fmla="*/ 0 w 98"/>
                  <a:gd name="T7" fmla="*/ 0 h 259"/>
                  <a:gd name="T8" fmla="*/ 49 w 98"/>
                  <a:gd name="T9" fmla="*/ 34 h 259"/>
                  <a:gd name="T10" fmla="*/ 0 60000 65536"/>
                  <a:gd name="T11" fmla="*/ 0 60000 65536"/>
                  <a:gd name="T12" fmla="*/ 0 60000 65536"/>
                  <a:gd name="T13" fmla="*/ 0 60000 65536"/>
                  <a:gd name="T14" fmla="*/ 0 60000 65536"/>
                  <a:gd name="T15" fmla="*/ 0 w 98"/>
                  <a:gd name="T16" fmla="*/ 0 h 259"/>
                  <a:gd name="T17" fmla="*/ 98 w 98"/>
                  <a:gd name="T18" fmla="*/ 259 h 259"/>
                </a:gdLst>
                <a:ahLst/>
                <a:cxnLst>
                  <a:cxn ang="T10">
                    <a:pos x="T0" y="T1"/>
                  </a:cxn>
                  <a:cxn ang="T11">
                    <a:pos x="T2" y="T3"/>
                  </a:cxn>
                  <a:cxn ang="T12">
                    <a:pos x="T4" y="T5"/>
                  </a:cxn>
                  <a:cxn ang="T13">
                    <a:pos x="T6" y="T7"/>
                  </a:cxn>
                  <a:cxn ang="T14">
                    <a:pos x="T8" y="T9"/>
                  </a:cxn>
                </a:cxnLst>
                <a:rect l="T15" t="T16" r="T17" b="T18"/>
                <a:pathLst>
                  <a:path w="98" h="259">
                    <a:moveTo>
                      <a:pt x="98" y="67"/>
                    </a:moveTo>
                    <a:lnTo>
                      <a:pt x="98" y="259"/>
                    </a:lnTo>
                    <a:lnTo>
                      <a:pt x="0" y="192"/>
                    </a:lnTo>
                    <a:lnTo>
                      <a:pt x="0" y="0"/>
                    </a:lnTo>
                    <a:lnTo>
                      <a:pt x="98" y="6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0" name="Freeform 76"/>
              <p:cNvSpPr/>
              <p:nvPr/>
            </p:nvSpPr>
            <p:spPr bwMode="auto">
              <a:xfrm>
                <a:off x="4634" y="1687"/>
                <a:ext cx="150" cy="190"/>
              </a:xfrm>
              <a:custGeom>
                <a:avLst/>
                <a:gdLst>
                  <a:gd name="T0" fmla="*/ 150 w 302"/>
                  <a:gd name="T1" fmla="*/ 95 h 383"/>
                  <a:gd name="T2" fmla="*/ 150 w 302"/>
                  <a:gd name="T3" fmla="*/ 192 h 383"/>
                  <a:gd name="T4" fmla="*/ 0 w 302"/>
                  <a:gd name="T5" fmla="*/ 97 h 383"/>
                  <a:gd name="T6" fmla="*/ 0 w 302"/>
                  <a:gd name="T7" fmla="*/ 0 h 383"/>
                  <a:gd name="T8" fmla="*/ 150 w 302"/>
                  <a:gd name="T9" fmla="*/ 95 h 383"/>
                  <a:gd name="T10" fmla="*/ 0 60000 65536"/>
                  <a:gd name="T11" fmla="*/ 0 60000 65536"/>
                  <a:gd name="T12" fmla="*/ 0 60000 65536"/>
                  <a:gd name="T13" fmla="*/ 0 60000 65536"/>
                  <a:gd name="T14" fmla="*/ 0 60000 65536"/>
                  <a:gd name="T15" fmla="*/ 0 w 302"/>
                  <a:gd name="T16" fmla="*/ 0 h 383"/>
                  <a:gd name="T17" fmla="*/ 302 w 302"/>
                  <a:gd name="T18" fmla="*/ 383 h 383"/>
                </a:gdLst>
                <a:ahLst/>
                <a:cxnLst>
                  <a:cxn ang="T10">
                    <a:pos x="T0" y="T1"/>
                  </a:cxn>
                  <a:cxn ang="T11">
                    <a:pos x="T2" y="T3"/>
                  </a:cxn>
                  <a:cxn ang="T12">
                    <a:pos x="T4" y="T5"/>
                  </a:cxn>
                  <a:cxn ang="T13">
                    <a:pos x="T6" y="T7"/>
                  </a:cxn>
                  <a:cxn ang="T14">
                    <a:pos x="T8" y="T9"/>
                  </a:cxn>
                </a:cxnLst>
                <a:rect l="T15" t="T16" r="T17" b="T18"/>
                <a:pathLst>
                  <a:path w="302" h="383">
                    <a:moveTo>
                      <a:pt x="302" y="189"/>
                    </a:moveTo>
                    <a:lnTo>
                      <a:pt x="302" y="383"/>
                    </a:lnTo>
                    <a:lnTo>
                      <a:pt x="0" y="194"/>
                    </a:lnTo>
                    <a:lnTo>
                      <a:pt x="0" y="0"/>
                    </a:lnTo>
                    <a:lnTo>
                      <a:pt x="302" y="18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1" name="Freeform 77"/>
              <p:cNvSpPr/>
              <p:nvPr/>
            </p:nvSpPr>
            <p:spPr bwMode="auto">
              <a:xfrm>
                <a:off x="4474" y="1586"/>
                <a:ext cx="150" cy="190"/>
              </a:xfrm>
              <a:custGeom>
                <a:avLst/>
                <a:gdLst>
                  <a:gd name="T0" fmla="*/ 150 w 300"/>
                  <a:gd name="T1" fmla="*/ 98 h 380"/>
                  <a:gd name="T2" fmla="*/ 150 w 300"/>
                  <a:gd name="T3" fmla="*/ 190 h 380"/>
                  <a:gd name="T4" fmla="*/ 0 w 300"/>
                  <a:gd name="T5" fmla="*/ 92 h 380"/>
                  <a:gd name="T6" fmla="*/ 0 w 300"/>
                  <a:gd name="T7" fmla="*/ 0 h 380"/>
                  <a:gd name="T8" fmla="*/ 150 w 300"/>
                  <a:gd name="T9" fmla="*/ 98 h 380"/>
                  <a:gd name="T10" fmla="*/ 0 60000 65536"/>
                  <a:gd name="T11" fmla="*/ 0 60000 65536"/>
                  <a:gd name="T12" fmla="*/ 0 60000 65536"/>
                  <a:gd name="T13" fmla="*/ 0 60000 65536"/>
                  <a:gd name="T14" fmla="*/ 0 60000 65536"/>
                  <a:gd name="T15" fmla="*/ 0 w 300"/>
                  <a:gd name="T16" fmla="*/ 0 h 380"/>
                  <a:gd name="T17" fmla="*/ 300 w 300"/>
                  <a:gd name="T18" fmla="*/ 380 h 380"/>
                </a:gdLst>
                <a:ahLst/>
                <a:cxnLst>
                  <a:cxn ang="T10">
                    <a:pos x="T0" y="T1"/>
                  </a:cxn>
                  <a:cxn ang="T11">
                    <a:pos x="T2" y="T3"/>
                  </a:cxn>
                  <a:cxn ang="T12">
                    <a:pos x="T4" y="T5"/>
                  </a:cxn>
                  <a:cxn ang="T13">
                    <a:pos x="T6" y="T7"/>
                  </a:cxn>
                  <a:cxn ang="T14">
                    <a:pos x="T8" y="T9"/>
                  </a:cxn>
                </a:cxnLst>
                <a:rect l="T15" t="T16" r="T17" b="T18"/>
                <a:pathLst>
                  <a:path w="300" h="380">
                    <a:moveTo>
                      <a:pt x="300" y="197"/>
                    </a:moveTo>
                    <a:lnTo>
                      <a:pt x="300" y="380"/>
                    </a:lnTo>
                    <a:lnTo>
                      <a:pt x="0" y="183"/>
                    </a:lnTo>
                    <a:lnTo>
                      <a:pt x="0" y="0"/>
                    </a:lnTo>
                    <a:lnTo>
                      <a:pt x="300" y="19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2" name="Freeform 78"/>
              <p:cNvSpPr/>
              <p:nvPr/>
            </p:nvSpPr>
            <p:spPr bwMode="auto">
              <a:xfrm>
                <a:off x="4316" y="1485"/>
                <a:ext cx="150" cy="187"/>
              </a:xfrm>
              <a:custGeom>
                <a:avLst/>
                <a:gdLst>
                  <a:gd name="T0" fmla="*/ 150 w 301"/>
                  <a:gd name="T1" fmla="*/ 97 h 377"/>
                  <a:gd name="T2" fmla="*/ 150 w 301"/>
                  <a:gd name="T3" fmla="*/ 188 h 377"/>
                  <a:gd name="T4" fmla="*/ 0 w 301"/>
                  <a:gd name="T5" fmla="*/ 91 h 377"/>
                  <a:gd name="T6" fmla="*/ 0 w 301"/>
                  <a:gd name="T7" fmla="*/ 0 h 377"/>
                  <a:gd name="T8" fmla="*/ 150 w 301"/>
                  <a:gd name="T9" fmla="*/ 97 h 377"/>
                  <a:gd name="T10" fmla="*/ 0 60000 65536"/>
                  <a:gd name="T11" fmla="*/ 0 60000 65536"/>
                  <a:gd name="T12" fmla="*/ 0 60000 65536"/>
                  <a:gd name="T13" fmla="*/ 0 60000 65536"/>
                  <a:gd name="T14" fmla="*/ 0 60000 65536"/>
                  <a:gd name="T15" fmla="*/ 0 w 301"/>
                  <a:gd name="T16" fmla="*/ 0 h 377"/>
                  <a:gd name="T17" fmla="*/ 301 w 301"/>
                  <a:gd name="T18" fmla="*/ 377 h 377"/>
                </a:gdLst>
                <a:ahLst/>
                <a:cxnLst>
                  <a:cxn ang="T10">
                    <a:pos x="T0" y="T1"/>
                  </a:cxn>
                  <a:cxn ang="T11">
                    <a:pos x="T2" y="T3"/>
                  </a:cxn>
                  <a:cxn ang="T12">
                    <a:pos x="T4" y="T5"/>
                  </a:cxn>
                  <a:cxn ang="T13">
                    <a:pos x="T6" y="T7"/>
                  </a:cxn>
                  <a:cxn ang="T14">
                    <a:pos x="T8" y="T9"/>
                  </a:cxn>
                </a:cxnLst>
                <a:rect l="T15" t="T16" r="T17" b="T18"/>
                <a:pathLst>
                  <a:path w="301" h="377">
                    <a:moveTo>
                      <a:pt x="301" y="194"/>
                    </a:moveTo>
                    <a:lnTo>
                      <a:pt x="301" y="377"/>
                    </a:lnTo>
                    <a:lnTo>
                      <a:pt x="0" y="183"/>
                    </a:lnTo>
                    <a:lnTo>
                      <a:pt x="0" y="0"/>
                    </a:lnTo>
                    <a:lnTo>
                      <a:pt x="301" y="19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3" name="Freeform 79"/>
              <p:cNvSpPr/>
              <p:nvPr/>
            </p:nvSpPr>
            <p:spPr bwMode="auto">
              <a:xfrm>
                <a:off x="4235" y="1435"/>
                <a:ext cx="76" cy="136"/>
              </a:xfrm>
              <a:custGeom>
                <a:avLst/>
                <a:gdLst>
                  <a:gd name="T0" fmla="*/ 75 w 148"/>
                  <a:gd name="T1" fmla="*/ 45 h 271"/>
                  <a:gd name="T2" fmla="*/ 75 w 148"/>
                  <a:gd name="T3" fmla="*/ 135 h 271"/>
                  <a:gd name="T4" fmla="*/ 0 w 148"/>
                  <a:gd name="T5" fmla="*/ 86 h 271"/>
                  <a:gd name="T6" fmla="*/ 0 w 148"/>
                  <a:gd name="T7" fmla="*/ 0 h 271"/>
                  <a:gd name="T8" fmla="*/ 75 w 148"/>
                  <a:gd name="T9" fmla="*/ 45 h 271"/>
                  <a:gd name="T10" fmla="*/ 0 60000 65536"/>
                  <a:gd name="T11" fmla="*/ 0 60000 65536"/>
                  <a:gd name="T12" fmla="*/ 0 60000 65536"/>
                  <a:gd name="T13" fmla="*/ 0 60000 65536"/>
                  <a:gd name="T14" fmla="*/ 0 60000 65536"/>
                  <a:gd name="T15" fmla="*/ 0 w 148"/>
                  <a:gd name="T16" fmla="*/ 0 h 271"/>
                  <a:gd name="T17" fmla="*/ 148 w 148"/>
                  <a:gd name="T18" fmla="*/ 271 h 271"/>
                </a:gdLst>
                <a:ahLst/>
                <a:cxnLst>
                  <a:cxn ang="T10">
                    <a:pos x="T0" y="T1"/>
                  </a:cxn>
                  <a:cxn ang="T11">
                    <a:pos x="T2" y="T3"/>
                  </a:cxn>
                  <a:cxn ang="T12">
                    <a:pos x="T4" y="T5"/>
                  </a:cxn>
                  <a:cxn ang="T13">
                    <a:pos x="T6" y="T7"/>
                  </a:cxn>
                  <a:cxn ang="T14">
                    <a:pos x="T8" y="T9"/>
                  </a:cxn>
                </a:cxnLst>
                <a:rect l="T15" t="T16" r="T17" b="T18"/>
                <a:pathLst>
                  <a:path w="148" h="271">
                    <a:moveTo>
                      <a:pt x="148" y="91"/>
                    </a:moveTo>
                    <a:lnTo>
                      <a:pt x="148" y="271"/>
                    </a:lnTo>
                    <a:lnTo>
                      <a:pt x="0" y="172"/>
                    </a:lnTo>
                    <a:lnTo>
                      <a:pt x="0" y="0"/>
                    </a:lnTo>
                    <a:lnTo>
                      <a:pt x="148" y="91"/>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4" name="Freeform 80"/>
              <p:cNvSpPr/>
              <p:nvPr/>
            </p:nvSpPr>
            <p:spPr bwMode="auto">
              <a:xfrm>
                <a:off x="4791" y="2037"/>
                <a:ext cx="47" cy="124"/>
              </a:xfrm>
              <a:custGeom>
                <a:avLst/>
                <a:gdLst>
                  <a:gd name="T0" fmla="*/ 49 w 98"/>
                  <a:gd name="T1" fmla="*/ 27 h 248"/>
                  <a:gd name="T2" fmla="*/ 49 w 98"/>
                  <a:gd name="T3" fmla="*/ 125 h 248"/>
                  <a:gd name="T4" fmla="*/ 0 w 98"/>
                  <a:gd name="T5" fmla="*/ 87 h 248"/>
                  <a:gd name="T6" fmla="*/ 0 w 98"/>
                  <a:gd name="T7" fmla="*/ 0 h 248"/>
                  <a:gd name="T8" fmla="*/ 49 w 98"/>
                  <a:gd name="T9" fmla="*/ 27 h 248"/>
                  <a:gd name="T10" fmla="*/ 0 60000 65536"/>
                  <a:gd name="T11" fmla="*/ 0 60000 65536"/>
                  <a:gd name="T12" fmla="*/ 0 60000 65536"/>
                  <a:gd name="T13" fmla="*/ 0 60000 65536"/>
                  <a:gd name="T14" fmla="*/ 0 60000 65536"/>
                  <a:gd name="T15" fmla="*/ 0 w 98"/>
                  <a:gd name="T16" fmla="*/ 0 h 248"/>
                  <a:gd name="T17" fmla="*/ 98 w 98"/>
                  <a:gd name="T18" fmla="*/ 248 h 248"/>
                </a:gdLst>
                <a:ahLst/>
                <a:cxnLst>
                  <a:cxn ang="T10">
                    <a:pos x="T0" y="T1"/>
                  </a:cxn>
                  <a:cxn ang="T11">
                    <a:pos x="T2" y="T3"/>
                  </a:cxn>
                  <a:cxn ang="T12">
                    <a:pos x="T4" y="T5"/>
                  </a:cxn>
                  <a:cxn ang="T13">
                    <a:pos x="T6" y="T7"/>
                  </a:cxn>
                  <a:cxn ang="T14">
                    <a:pos x="T8" y="T9"/>
                  </a:cxn>
                </a:cxnLst>
                <a:rect l="T15" t="T16" r="T17" b="T18"/>
                <a:pathLst>
                  <a:path w="98" h="248">
                    <a:moveTo>
                      <a:pt x="98" y="53"/>
                    </a:moveTo>
                    <a:lnTo>
                      <a:pt x="98" y="248"/>
                    </a:lnTo>
                    <a:lnTo>
                      <a:pt x="0" y="172"/>
                    </a:lnTo>
                    <a:lnTo>
                      <a:pt x="0" y="0"/>
                    </a:lnTo>
                    <a:lnTo>
                      <a:pt x="98" y="5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5" name="Freeform 81"/>
              <p:cNvSpPr/>
              <p:nvPr/>
            </p:nvSpPr>
            <p:spPr bwMode="auto">
              <a:xfrm>
                <a:off x="4634" y="1917"/>
                <a:ext cx="150" cy="206"/>
              </a:xfrm>
              <a:custGeom>
                <a:avLst/>
                <a:gdLst>
                  <a:gd name="T0" fmla="*/ 150 w 302"/>
                  <a:gd name="T1" fmla="*/ 106 h 410"/>
                  <a:gd name="T2" fmla="*/ 150 w 302"/>
                  <a:gd name="T3" fmla="*/ 204 h 410"/>
                  <a:gd name="T4" fmla="*/ 0 w 302"/>
                  <a:gd name="T5" fmla="*/ 95 h 410"/>
                  <a:gd name="T6" fmla="*/ 0 w 302"/>
                  <a:gd name="T7" fmla="*/ 0 h 410"/>
                  <a:gd name="T8" fmla="*/ 150 w 302"/>
                  <a:gd name="T9" fmla="*/ 106 h 410"/>
                  <a:gd name="T10" fmla="*/ 0 60000 65536"/>
                  <a:gd name="T11" fmla="*/ 0 60000 65536"/>
                  <a:gd name="T12" fmla="*/ 0 60000 65536"/>
                  <a:gd name="T13" fmla="*/ 0 60000 65536"/>
                  <a:gd name="T14" fmla="*/ 0 60000 65536"/>
                  <a:gd name="T15" fmla="*/ 0 w 302"/>
                  <a:gd name="T16" fmla="*/ 0 h 410"/>
                  <a:gd name="T17" fmla="*/ 302 w 302"/>
                  <a:gd name="T18" fmla="*/ 410 h 410"/>
                </a:gdLst>
                <a:ahLst/>
                <a:cxnLst>
                  <a:cxn ang="T10">
                    <a:pos x="T0" y="T1"/>
                  </a:cxn>
                  <a:cxn ang="T11">
                    <a:pos x="T2" y="T3"/>
                  </a:cxn>
                  <a:cxn ang="T12">
                    <a:pos x="T4" y="T5"/>
                  </a:cxn>
                  <a:cxn ang="T13">
                    <a:pos x="T6" y="T7"/>
                  </a:cxn>
                  <a:cxn ang="T14">
                    <a:pos x="T8" y="T9"/>
                  </a:cxn>
                </a:cxnLst>
                <a:rect l="T15" t="T16" r="T17" b="T18"/>
                <a:pathLst>
                  <a:path w="302" h="410">
                    <a:moveTo>
                      <a:pt x="302" y="213"/>
                    </a:moveTo>
                    <a:lnTo>
                      <a:pt x="302" y="410"/>
                    </a:lnTo>
                    <a:lnTo>
                      <a:pt x="0" y="191"/>
                    </a:lnTo>
                    <a:lnTo>
                      <a:pt x="0" y="0"/>
                    </a:lnTo>
                    <a:lnTo>
                      <a:pt x="302" y="21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6" name="Freeform 82"/>
              <p:cNvSpPr/>
              <p:nvPr/>
            </p:nvSpPr>
            <p:spPr bwMode="auto">
              <a:xfrm>
                <a:off x="4474" y="1808"/>
                <a:ext cx="150" cy="198"/>
              </a:xfrm>
              <a:custGeom>
                <a:avLst/>
                <a:gdLst>
                  <a:gd name="T0" fmla="*/ 150 w 300"/>
                  <a:gd name="T1" fmla="*/ 107 h 398"/>
                  <a:gd name="T2" fmla="*/ 150 w 300"/>
                  <a:gd name="T3" fmla="*/ 200 h 398"/>
                  <a:gd name="T4" fmla="*/ 0 w 300"/>
                  <a:gd name="T5" fmla="*/ 91 h 398"/>
                  <a:gd name="T6" fmla="*/ 0 w 300"/>
                  <a:gd name="T7" fmla="*/ 0 h 398"/>
                  <a:gd name="T8" fmla="*/ 150 w 300"/>
                  <a:gd name="T9" fmla="*/ 107 h 398"/>
                  <a:gd name="T10" fmla="*/ 0 60000 65536"/>
                  <a:gd name="T11" fmla="*/ 0 60000 65536"/>
                  <a:gd name="T12" fmla="*/ 0 60000 65536"/>
                  <a:gd name="T13" fmla="*/ 0 60000 65536"/>
                  <a:gd name="T14" fmla="*/ 0 60000 65536"/>
                  <a:gd name="T15" fmla="*/ 0 w 300"/>
                  <a:gd name="T16" fmla="*/ 0 h 398"/>
                  <a:gd name="T17" fmla="*/ 300 w 300"/>
                  <a:gd name="T18" fmla="*/ 398 h 398"/>
                </a:gdLst>
                <a:ahLst/>
                <a:cxnLst>
                  <a:cxn ang="T10">
                    <a:pos x="T0" y="T1"/>
                  </a:cxn>
                  <a:cxn ang="T11">
                    <a:pos x="T2" y="T3"/>
                  </a:cxn>
                  <a:cxn ang="T12">
                    <a:pos x="T4" y="T5"/>
                  </a:cxn>
                  <a:cxn ang="T13">
                    <a:pos x="T6" y="T7"/>
                  </a:cxn>
                  <a:cxn ang="T14">
                    <a:pos x="T8" y="T9"/>
                  </a:cxn>
                </a:cxnLst>
                <a:rect l="T15" t="T16" r="T17" b="T18"/>
                <a:pathLst>
                  <a:path w="300" h="398">
                    <a:moveTo>
                      <a:pt x="300" y="212"/>
                    </a:moveTo>
                    <a:lnTo>
                      <a:pt x="300" y="398"/>
                    </a:lnTo>
                    <a:lnTo>
                      <a:pt x="0" y="181"/>
                    </a:lnTo>
                    <a:lnTo>
                      <a:pt x="0" y="0"/>
                    </a:lnTo>
                    <a:lnTo>
                      <a:pt x="300" y="21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7" name="Freeform 83"/>
              <p:cNvSpPr/>
              <p:nvPr/>
            </p:nvSpPr>
            <p:spPr bwMode="auto">
              <a:xfrm>
                <a:off x="4314" y="1691"/>
                <a:ext cx="152" cy="202"/>
              </a:xfrm>
              <a:custGeom>
                <a:avLst/>
                <a:gdLst>
                  <a:gd name="T0" fmla="*/ 152 w 305"/>
                  <a:gd name="T1" fmla="*/ 110 h 400"/>
                  <a:gd name="T2" fmla="*/ 152 w 305"/>
                  <a:gd name="T3" fmla="*/ 200 h 400"/>
                  <a:gd name="T4" fmla="*/ 0 w 305"/>
                  <a:gd name="T5" fmla="*/ 92 h 400"/>
                  <a:gd name="T6" fmla="*/ 0 w 305"/>
                  <a:gd name="T7" fmla="*/ 0 h 400"/>
                  <a:gd name="T8" fmla="*/ 152 w 305"/>
                  <a:gd name="T9" fmla="*/ 110 h 400"/>
                  <a:gd name="T10" fmla="*/ 0 60000 65536"/>
                  <a:gd name="T11" fmla="*/ 0 60000 65536"/>
                  <a:gd name="T12" fmla="*/ 0 60000 65536"/>
                  <a:gd name="T13" fmla="*/ 0 60000 65536"/>
                  <a:gd name="T14" fmla="*/ 0 60000 65536"/>
                  <a:gd name="T15" fmla="*/ 0 w 305"/>
                  <a:gd name="T16" fmla="*/ 0 h 400"/>
                  <a:gd name="T17" fmla="*/ 305 w 305"/>
                  <a:gd name="T18" fmla="*/ 400 h 400"/>
                </a:gdLst>
                <a:ahLst/>
                <a:cxnLst>
                  <a:cxn ang="T10">
                    <a:pos x="T0" y="T1"/>
                  </a:cxn>
                  <a:cxn ang="T11">
                    <a:pos x="T2" y="T3"/>
                  </a:cxn>
                  <a:cxn ang="T12">
                    <a:pos x="T4" y="T5"/>
                  </a:cxn>
                  <a:cxn ang="T13">
                    <a:pos x="T6" y="T7"/>
                  </a:cxn>
                  <a:cxn ang="T14">
                    <a:pos x="T8" y="T9"/>
                  </a:cxn>
                </a:cxnLst>
                <a:rect l="T15" t="T16" r="T17" b="T18"/>
                <a:pathLst>
                  <a:path w="305" h="400">
                    <a:moveTo>
                      <a:pt x="305" y="220"/>
                    </a:moveTo>
                    <a:lnTo>
                      <a:pt x="305" y="400"/>
                    </a:lnTo>
                    <a:lnTo>
                      <a:pt x="0" y="183"/>
                    </a:lnTo>
                    <a:lnTo>
                      <a:pt x="0" y="0"/>
                    </a:lnTo>
                    <a:lnTo>
                      <a:pt x="305" y="22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8" name="Freeform 84"/>
              <p:cNvSpPr/>
              <p:nvPr/>
            </p:nvSpPr>
            <p:spPr bwMode="auto">
              <a:xfrm>
                <a:off x="4235" y="1641"/>
                <a:ext cx="76" cy="140"/>
              </a:xfrm>
              <a:custGeom>
                <a:avLst/>
                <a:gdLst>
                  <a:gd name="T0" fmla="*/ 75 w 148"/>
                  <a:gd name="T1" fmla="*/ 47 h 276"/>
                  <a:gd name="T2" fmla="*/ 75 w 148"/>
                  <a:gd name="T3" fmla="*/ 138 h 276"/>
                  <a:gd name="T4" fmla="*/ 0 w 148"/>
                  <a:gd name="T5" fmla="*/ 83 h 276"/>
                  <a:gd name="T6" fmla="*/ 0 w 148"/>
                  <a:gd name="T7" fmla="*/ 0 h 276"/>
                  <a:gd name="T8" fmla="*/ 75 w 148"/>
                  <a:gd name="T9" fmla="*/ 47 h 276"/>
                  <a:gd name="T10" fmla="*/ 0 60000 65536"/>
                  <a:gd name="T11" fmla="*/ 0 60000 65536"/>
                  <a:gd name="T12" fmla="*/ 0 60000 65536"/>
                  <a:gd name="T13" fmla="*/ 0 60000 65536"/>
                  <a:gd name="T14" fmla="*/ 0 60000 65536"/>
                  <a:gd name="T15" fmla="*/ 0 w 148"/>
                  <a:gd name="T16" fmla="*/ 0 h 276"/>
                  <a:gd name="T17" fmla="*/ 148 w 148"/>
                  <a:gd name="T18" fmla="*/ 276 h 276"/>
                </a:gdLst>
                <a:ahLst/>
                <a:cxnLst>
                  <a:cxn ang="T10">
                    <a:pos x="T0" y="T1"/>
                  </a:cxn>
                  <a:cxn ang="T11">
                    <a:pos x="T2" y="T3"/>
                  </a:cxn>
                  <a:cxn ang="T12">
                    <a:pos x="T4" y="T5"/>
                  </a:cxn>
                  <a:cxn ang="T13">
                    <a:pos x="T6" y="T7"/>
                  </a:cxn>
                  <a:cxn ang="T14">
                    <a:pos x="T8" y="T9"/>
                  </a:cxn>
                </a:cxnLst>
                <a:rect l="T15" t="T16" r="T17" b="T18"/>
                <a:pathLst>
                  <a:path w="148" h="276">
                    <a:moveTo>
                      <a:pt x="148" y="95"/>
                    </a:moveTo>
                    <a:lnTo>
                      <a:pt x="148" y="276"/>
                    </a:lnTo>
                    <a:lnTo>
                      <a:pt x="0" y="167"/>
                    </a:lnTo>
                    <a:lnTo>
                      <a:pt x="0" y="0"/>
                    </a:lnTo>
                    <a:lnTo>
                      <a:pt x="148" y="9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9" name="Freeform 85"/>
              <p:cNvSpPr/>
              <p:nvPr/>
            </p:nvSpPr>
            <p:spPr bwMode="auto">
              <a:xfrm>
                <a:off x="4791" y="2270"/>
                <a:ext cx="47" cy="140"/>
              </a:xfrm>
              <a:custGeom>
                <a:avLst/>
                <a:gdLst>
                  <a:gd name="T0" fmla="*/ 47 w 94"/>
                  <a:gd name="T1" fmla="*/ 38 h 285"/>
                  <a:gd name="T2" fmla="*/ 47 w 94"/>
                  <a:gd name="T3" fmla="*/ 142 h 285"/>
                  <a:gd name="T4" fmla="*/ 0 w 94"/>
                  <a:gd name="T5" fmla="*/ 100 h 285"/>
                  <a:gd name="T6" fmla="*/ 0 w 94"/>
                  <a:gd name="T7" fmla="*/ 0 h 285"/>
                  <a:gd name="T8" fmla="*/ 47 w 94"/>
                  <a:gd name="T9" fmla="*/ 38 h 285"/>
                  <a:gd name="T10" fmla="*/ 0 60000 65536"/>
                  <a:gd name="T11" fmla="*/ 0 60000 65536"/>
                  <a:gd name="T12" fmla="*/ 0 60000 65536"/>
                  <a:gd name="T13" fmla="*/ 0 60000 65536"/>
                  <a:gd name="T14" fmla="*/ 0 60000 65536"/>
                  <a:gd name="T15" fmla="*/ 0 w 94"/>
                  <a:gd name="T16" fmla="*/ 0 h 285"/>
                  <a:gd name="T17" fmla="*/ 94 w 94"/>
                  <a:gd name="T18" fmla="*/ 285 h 285"/>
                </a:gdLst>
                <a:ahLst/>
                <a:cxnLst>
                  <a:cxn ang="T10">
                    <a:pos x="T0" y="T1"/>
                  </a:cxn>
                  <a:cxn ang="T11">
                    <a:pos x="T2" y="T3"/>
                  </a:cxn>
                  <a:cxn ang="T12">
                    <a:pos x="T4" y="T5"/>
                  </a:cxn>
                  <a:cxn ang="T13">
                    <a:pos x="T6" y="T7"/>
                  </a:cxn>
                  <a:cxn ang="T14">
                    <a:pos x="T8" y="T9"/>
                  </a:cxn>
                </a:cxnLst>
                <a:rect l="T15" t="T16" r="T17" b="T18"/>
                <a:pathLst>
                  <a:path w="94" h="285">
                    <a:moveTo>
                      <a:pt x="94" y="77"/>
                    </a:moveTo>
                    <a:lnTo>
                      <a:pt x="94" y="285"/>
                    </a:lnTo>
                    <a:lnTo>
                      <a:pt x="0" y="200"/>
                    </a:lnTo>
                    <a:lnTo>
                      <a:pt x="0" y="0"/>
                    </a:lnTo>
                    <a:lnTo>
                      <a:pt x="94" y="7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0" name="Freeform 86"/>
              <p:cNvSpPr/>
              <p:nvPr/>
            </p:nvSpPr>
            <p:spPr bwMode="auto">
              <a:xfrm>
                <a:off x="4634" y="2150"/>
                <a:ext cx="150" cy="210"/>
              </a:xfrm>
              <a:custGeom>
                <a:avLst/>
                <a:gdLst>
                  <a:gd name="T0" fmla="*/ 150 w 302"/>
                  <a:gd name="T1" fmla="*/ 114 h 426"/>
                  <a:gd name="T2" fmla="*/ 150 w 302"/>
                  <a:gd name="T3" fmla="*/ 213 h 426"/>
                  <a:gd name="T4" fmla="*/ 0 w 302"/>
                  <a:gd name="T5" fmla="*/ 96 h 426"/>
                  <a:gd name="T6" fmla="*/ 0 w 302"/>
                  <a:gd name="T7" fmla="*/ 0 h 426"/>
                  <a:gd name="T8" fmla="*/ 150 w 302"/>
                  <a:gd name="T9" fmla="*/ 114 h 426"/>
                  <a:gd name="T10" fmla="*/ 0 60000 65536"/>
                  <a:gd name="T11" fmla="*/ 0 60000 65536"/>
                  <a:gd name="T12" fmla="*/ 0 60000 65536"/>
                  <a:gd name="T13" fmla="*/ 0 60000 65536"/>
                  <a:gd name="T14" fmla="*/ 0 60000 65536"/>
                  <a:gd name="T15" fmla="*/ 0 w 302"/>
                  <a:gd name="T16" fmla="*/ 0 h 426"/>
                  <a:gd name="T17" fmla="*/ 302 w 302"/>
                  <a:gd name="T18" fmla="*/ 426 h 426"/>
                </a:gdLst>
                <a:ahLst/>
                <a:cxnLst>
                  <a:cxn ang="T10">
                    <a:pos x="T0" y="T1"/>
                  </a:cxn>
                  <a:cxn ang="T11">
                    <a:pos x="T2" y="T3"/>
                  </a:cxn>
                  <a:cxn ang="T12">
                    <a:pos x="T4" y="T5"/>
                  </a:cxn>
                  <a:cxn ang="T13">
                    <a:pos x="T6" y="T7"/>
                  </a:cxn>
                  <a:cxn ang="T14">
                    <a:pos x="T8" y="T9"/>
                  </a:cxn>
                </a:cxnLst>
                <a:rect l="T15" t="T16" r="T17" b="T18"/>
                <a:pathLst>
                  <a:path w="302" h="426">
                    <a:moveTo>
                      <a:pt x="302" y="229"/>
                    </a:moveTo>
                    <a:lnTo>
                      <a:pt x="302" y="426"/>
                    </a:lnTo>
                    <a:lnTo>
                      <a:pt x="0" y="191"/>
                    </a:lnTo>
                    <a:lnTo>
                      <a:pt x="0" y="0"/>
                    </a:lnTo>
                    <a:lnTo>
                      <a:pt x="302" y="22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1" name="Freeform 87"/>
              <p:cNvSpPr/>
              <p:nvPr/>
            </p:nvSpPr>
            <p:spPr bwMode="auto">
              <a:xfrm>
                <a:off x="4474" y="2029"/>
                <a:ext cx="150" cy="210"/>
              </a:xfrm>
              <a:custGeom>
                <a:avLst/>
                <a:gdLst>
                  <a:gd name="T0" fmla="*/ 150 w 300"/>
                  <a:gd name="T1" fmla="*/ 117 h 417"/>
                  <a:gd name="T2" fmla="*/ 150 w 300"/>
                  <a:gd name="T3" fmla="*/ 209 h 417"/>
                  <a:gd name="T4" fmla="*/ 0 w 300"/>
                  <a:gd name="T5" fmla="*/ 92 h 417"/>
                  <a:gd name="T6" fmla="*/ 0 w 300"/>
                  <a:gd name="T7" fmla="*/ 0 h 417"/>
                  <a:gd name="T8" fmla="*/ 150 w 300"/>
                  <a:gd name="T9" fmla="*/ 117 h 417"/>
                  <a:gd name="T10" fmla="*/ 0 60000 65536"/>
                  <a:gd name="T11" fmla="*/ 0 60000 65536"/>
                  <a:gd name="T12" fmla="*/ 0 60000 65536"/>
                  <a:gd name="T13" fmla="*/ 0 60000 65536"/>
                  <a:gd name="T14" fmla="*/ 0 60000 65536"/>
                  <a:gd name="T15" fmla="*/ 0 w 300"/>
                  <a:gd name="T16" fmla="*/ 0 h 417"/>
                  <a:gd name="T17" fmla="*/ 300 w 300"/>
                  <a:gd name="T18" fmla="*/ 417 h 417"/>
                </a:gdLst>
                <a:ahLst/>
                <a:cxnLst>
                  <a:cxn ang="T10">
                    <a:pos x="T0" y="T1"/>
                  </a:cxn>
                  <a:cxn ang="T11">
                    <a:pos x="T2" y="T3"/>
                  </a:cxn>
                  <a:cxn ang="T12">
                    <a:pos x="T4" y="T5"/>
                  </a:cxn>
                  <a:cxn ang="T13">
                    <a:pos x="T6" y="T7"/>
                  </a:cxn>
                  <a:cxn ang="T14">
                    <a:pos x="T8" y="T9"/>
                  </a:cxn>
                </a:cxnLst>
                <a:rect l="T15" t="T16" r="T17" b="T18"/>
                <a:pathLst>
                  <a:path w="300" h="417">
                    <a:moveTo>
                      <a:pt x="300" y="233"/>
                    </a:moveTo>
                    <a:lnTo>
                      <a:pt x="300" y="417"/>
                    </a:lnTo>
                    <a:lnTo>
                      <a:pt x="0" y="184"/>
                    </a:lnTo>
                    <a:lnTo>
                      <a:pt x="0" y="0"/>
                    </a:lnTo>
                    <a:lnTo>
                      <a:pt x="300" y="23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2" name="Freeform 88"/>
              <p:cNvSpPr/>
              <p:nvPr/>
            </p:nvSpPr>
            <p:spPr bwMode="auto">
              <a:xfrm>
                <a:off x="4316" y="1913"/>
                <a:ext cx="150" cy="202"/>
              </a:xfrm>
              <a:custGeom>
                <a:avLst/>
                <a:gdLst>
                  <a:gd name="T0" fmla="*/ 150 w 301"/>
                  <a:gd name="T1" fmla="*/ 113 h 406"/>
                  <a:gd name="T2" fmla="*/ 150 w 301"/>
                  <a:gd name="T3" fmla="*/ 204 h 406"/>
                  <a:gd name="T4" fmla="*/ 0 w 301"/>
                  <a:gd name="T5" fmla="*/ 92 h 406"/>
                  <a:gd name="T6" fmla="*/ 0 w 301"/>
                  <a:gd name="T7" fmla="*/ 0 h 406"/>
                  <a:gd name="T8" fmla="*/ 150 w 301"/>
                  <a:gd name="T9" fmla="*/ 113 h 406"/>
                  <a:gd name="T10" fmla="*/ 0 60000 65536"/>
                  <a:gd name="T11" fmla="*/ 0 60000 65536"/>
                  <a:gd name="T12" fmla="*/ 0 60000 65536"/>
                  <a:gd name="T13" fmla="*/ 0 60000 65536"/>
                  <a:gd name="T14" fmla="*/ 0 60000 65536"/>
                  <a:gd name="T15" fmla="*/ 0 w 301"/>
                  <a:gd name="T16" fmla="*/ 0 h 406"/>
                  <a:gd name="T17" fmla="*/ 301 w 301"/>
                  <a:gd name="T18" fmla="*/ 406 h 406"/>
                </a:gdLst>
                <a:ahLst/>
                <a:cxnLst>
                  <a:cxn ang="T10">
                    <a:pos x="T0" y="T1"/>
                  </a:cxn>
                  <a:cxn ang="T11">
                    <a:pos x="T2" y="T3"/>
                  </a:cxn>
                  <a:cxn ang="T12">
                    <a:pos x="T4" y="T5"/>
                  </a:cxn>
                  <a:cxn ang="T13">
                    <a:pos x="T6" y="T7"/>
                  </a:cxn>
                  <a:cxn ang="T14">
                    <a:pos x="T8" y="T9"/>
                  </a:cxn>
                </a:cxnLst>
                <a:rect l="T15" t="T16" r="T17" b="T18"/>
                <a:pathLst>
                  <a:path w="301" h="406">
                    <a:moveTo>
                      <a:pt x="301" y="225"/>
                    </a:moveTo>
                    <a:lnTo>
                      <a:pt x="301" y="406"/>
                    </a:lnTo>
                    <a:lnTo>
                      <a:pt x="0" y="183"/>
                    </a:lnTo>
                    <a:lnTo>
                      <a:pt x="0" y="0"/>
                    </a:lnTo>
                    <a:lnTo>
                      <a:pt x="301" y="225"/>
                    </a:lnTo>
                    <a:close/>
                  </a:path>
                </a:pathLst>
              </a:custGeom>
              <a:solidFill>
                <a:srgbClr val="2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3" name="Freeform 89"/>
              <p:cNvSpPr/>
              <p:nvPr/>
            </p:nvSpPr>
            <p:spPr bwMode="auto">
              <a:xfrm>
                <a:off x="4235" y="1854"/>
                <a:ext cx="76" cy="144"/>
              </a:xfrm>
              <a:custGeom>
                <a:avLst/>
                <a:gdLst>
                  <a:gd name="T0" fmla="*/ 75 w 148"/>
                  <a:gd name="T1" fmla="*/ 52 h 286"/>
                  <a:gd name="T2" fmla="*/ 75 w 148"/>
                  <a:gd name="T3" fmla="*/ 143 h 286"/>
                  <a:gd name="T4" fmla="*/ 0 w 148"/>
                  <a:gd name="T5" fmla="*/ 80 h 286"/>
                  <a:gd name="T6" fmla="*/ 0 w 148"/>
                  <a:gd name="T7" fmla="*/ 0 h 286"/>
                  <a:gd name="T8" fmla="*/ 75 w 148"/>
                  <a:gd name="T9" fmla="*/ 52 h 286"/>
                  <a:gd name="T10" fmla="*/ 0 60000 65536"/>
                  <a:gd name="T11" fmla="*/ 0 60000 65536"/>
                  <a:gd name="T12" fmla="*/ 0 60000 65536"/>
                  <a:gd name="T13" fmla="*/ 0 60000 65536"/>
                  <a:gd name="T14" fmla="*/ 0 60000 65536"/>
                  <a:gd name="T15" fmla="*/ 0 w 148"/>
                  <a:gd name="T16" fmla="*/ 0 h 286"/>
                  <a:gd name="T17" fmla="*/ 148 w 148"/>
                  <a:gd name="T18" fmla="*/ 286 h 286"/>
                </a:gdLst>
                <a:ahLst/>
                <a:cxnLst>
                  <a:cxn ang="T10">
                    <a:pos x="T0" y="T1"/>
                  </a:cxn>
                  <a:cxn ang="T11">
                    <a:pos x="T2" y="T3"/>
                  </a:cxn>
                  <a:cxn ang="T12">
                    <a:pos x="T4" y="T5"/>
                  </a:cxn>
                  <a:cxn ang="T13">
                    <a:pos x="T6" y="T7"/>
                  </a:cxn>
                  <a:cxn ang="T14">
                    <a:pos x="T8" y="T9"/>
                  </a:cxn>
                </a:cxnLst>
                <a:rect l="T15" t="T16" r="T17" b="T18"/>
                <a:pathLst>
                  <a:path w="148" h="286">
                    <a:moveTo>
                      <a:pt x="148" y="105"/>
                    </a:moveTo>
                    <a:lnTo>
                      <a:pt x="148" y="286"/>
                    </a:lnTo>
                    <a:lnTo>
                      <a:pt x="0" y="160"/>
                    </a:lnTo>
                    <a:lnTo>
                      <a:pt x="0" y="0"/>
                    </a:lnTo>
                    <a:lnTo>
                      <a:pt x="148" y="10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4" name="Freeform 90"/>
              <p:cNvSpPr/>
              <p:nvPr/>
            </p:nvSpPr>
            <p:spPr bwMode="auto">
              <a:xfrm>
                <a:off x="4235" y="1956"/>
                <a:ext cx="123" cy="179"/>
              </a:xfrm>
              <a:custGeom>
                <a:avLst/>
                <a:gdLst>
                  <a:gd name="T0" fmla="*/ 124 w 247"/>
                  <a:gd name="T1" fmla="*/ 98 h 358"/>
                  <a:gd name="T2" fmla="*/ 124 w 247"/>
                  <a:gd name="T3" fmla="*/ 179 h 358"/>
                  <a:gd name="T4" fmla="*/ 0 w 247"/>
                  <a:gd name="T5" fmla="*/ 88 h 358"/>
                  <a:gd name="T6" fmla="*/ 0 w 247"/>
                  <a:gd name="T7" fmla="*/ 0 h 358"/>
                  <a:gd name="T8" fmla="*/ 124 w 247"/>
                  <a:gd name="T9" fmla="*/ 98 h 358"/>
                  <a:gd name="T10" fmla="*/ 0 60000 65536"/>
                  <a:gd name="T11" fmla="*/ 0 60000 65536"/>
                  <a:gd name="T12" fmla="*/ 0 60000 65536"/>
                  <a:gd name="T13" fmla="*/ 0 60000 65536"/>
                  <a:gd name="T14" fmla="*/ 0 60000 65536"/>
                  <a:gd name="T15" fmla="*/ 0 w 247"/>
                  <a:gd name="T16" fmla="*/ 0 h 358"/>
                  <a:gd name="T17" fmla="*/ 247 w 247"/>
                  <a:gd name="T18" fmla="*/ 358 h 358"/>
                </a:gdLst>
                <a:ahLst/>
                <a:cxnLst>
                  <a:cxn ang="T10">
                    <a:pos x="T0" y="T1"/>
                  </a:cxn>
                  <a:cxn ang="T11">
                    <a:pos x="T2" y="T3"/>
                  </a:cxn>
                  <a:cxn ang="T12">
                    <a:pos x="T4" y="T5"/>
                  </a:cxn>
                  <a:cxn ang="T13">
                    <a:pos x="T6" y="T7"/>
                  </a:cxn>
                  <a:cxn ang="T14">
                    <a:pos x="T8" y="T9"/>
                  </a:cxn>
                </a:cxnLst>
                <a:rect l="T15" t="T16" r="T17" b="T18"/>
                <a:pathLst>
                  <a:path w="247" h="358">
                    <a:moveTo>
                      <a:pt x="247" y="196"/>
                    </a:moveTo>
                    <a:lnTo>
                      <a:pt x="247" y="358"/>
                    </a:lnTo>
                    <a:lnTo>
                      <a:pt x="0" y="175"/>
                    </a:lnTo>
                    <a:lnTo>
                      <a:pt x="0" y="0"/>
                    </a:lnTo>
                    <a:lnTo>
                      <a:pt x="247" y="19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5" name="Freeform 91"/>
              <p:cNvSpPr/>
              <p:nvPr/>
            </p:nvSpPr>
            <p:spPr bwMode="auto">
              <a:xfrm>
                <a:off x="4671" y="2290"/>
                <a:ext cx="168" cy="233"/>
              </a:xfrm>
              <a:custGeom>
                <a:avLst/>
                <a:gdLst>
                  <a:gd name="T0" fmla="*/ 169 w 338"/>
                  <a:gd name="T1" fmla="*/ 137 h 462"/>
                  <a:gd name="T2" fmla="*/ 169 w 338"/>
                  <a:gd name="T3" fmla="*/ 231 h 462"/>
                  <a:gd name="T4" fmla="*/ 0 w 338"/>
                  <a:gd name="T5" fmla="*/ 98 h 462"/>
                  <a:gd name="T6" fmla="*/ 0 w 338"/>
                  <a:gd name="T7" fmla="*/ 0 h 462"/>
                  <a:gd name="T8" fmla="*/ 169 w 338"/>
                  <a:gd name="T9" fmla="*/ 137 h 462"/>
                  <a:gd name="T10" fmla="*/ 0 60000 65536"/>
                  <a:gd name="T11" fmla="*/ 0 60000 65536"/>
                  <a:gd name="T12" fmla="*/ 0 60000 65536"/>
                  <a:gd name="T13" fmla="*/ 0 60000 65536"/>
                  <a:gd name="T14" fmla="*/ 0 60000 65536"/>
                  <a:gd name="T15" fmla="*/ 0 w 338"/>
                  <a:gd name="T16" fmla="*/ 0 h 462"/>
                  <a:gd name="T17" fmla="*/ 338 w 338"/>
                  <a:gd name="T18" fmla="*/ 462 h 462"/>
                </a:gdLst>
                <a:ahLst/>
                <a:cxnLst>
                  <a:cxn ang="T10">
                    <a:pos x="T0" y="T1"/>
                  </a:cxn>
                  <a:cxn ang="T11">
                    <a:pos x="T2" y="T3"/>
                  </a:cxn>
                  <a:cxn ang="T12">
                    <a:pos x="T4" y="T5"/>
                  </a:cxn>
                  <a:cxn ang="T13">
                    <a:pos x="T6" y="T7"/>
                  </a:cxn>
                  <a:cxn ang="T14">
                    <a:pos x="T8" y="T9"/>
                  </a:cxn>
                </a:cxnLst>
                <a:rect l="T15" t="T16" r="T17" b="T18"/>
                <a:pathLst>
                  <a:path w="338" h="462">
                    <a:moveTo>
                      <a:pt x="338" y="274"/>
                    </a:moveTo>
                    <a:lnTo>
                      <a:pt x="338" y="462"/>
                    </a:lnTo>
                    <a:lnTo>
                      <a:pt x="0" y="196"/>
                    </a:lnTo>
                    <a:lnTo>
                      <a:pt x="0" y="0"/>
                    </a:lnTo>
                    <a:lnTo>
                      <a:pt x="338" y="27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6" name="Freeform 92"/>
              <p:cNvSpPr/>
              <p:nvPr/>
            </p:nvSpPr>
            <p:spPr bwMode="auto">
              <a:xfrm>
                <a:off x="4524" y="2177"/>
                <a:ext cx="142" cy="206"/>
              </a:xfrm>
              <a:custGeom>
                <a:avLst/>
                <a:gdLst>
                  <a:gd name="T0" fmla="*/ 141 w 280"/>
                  <a:gd name="T1" fmla="*/ 109 h 413"/>
                  <a:gd name="T2" fmla="*/ 141 w 280"/>
                  <a:gd name="T3" fmla="*/ 206 h 413"/>
                  <a:gd name="T4" fmla="*/ 0 w 280"/>
                  <a:gd name="T5" fmla="*/ 94 h 413"/>
                  <a:gd name="T6" fmla="*/ 0 w 280"/>
                  <a:gd name="T7" fmla="*/ 0 h 413"/>
                  <a:gd name="T8" fmla="*/ 141 w 280"/>
                  <a:gd name="T9" fmla="*/ 109 h 413"/>
                  <a:gd name="T10" fmla="*/ 0 60000 65536"/>
                  <a:gd name="T11" fmla="*/ 0 60000 65536"/>
                  <a:gd name="T12" fmla="*/ 0 60000 65536"/>
                  <a:gd name="T13" fmla="*/ 0 60000 65536"/>
                  <a:gd name="T14" fmla="*/ 0 60000 65536"/>
                  <a:gd name="T15" fmla="*/ 0 w 280"/>
                  <a:gd name="T16" fmla="*/ 0 h 413"/>
                  <a:gd name="T17" fmla="*/ 280 w 280"/>
                  <a:gd name="T18" fmla="*/ 413 h 413"/>
                </a:gdLst>
                <a:ahLst/>
                <a:cxnLst>
                  <a:cxn ang="T10">
                    <a:pos x="T0" y="T1"/>
                  </a:cxn>
                  <a:cxn ang="T11">
                    <a:pos x="T2" y="T3"/>
                  </a:cxn>
                  <a:cxn ang="T12">
                    <a:pos x="T4" y="T5"/>
                  </a:cxn>
                  <a:cxn ang="T13">
                    <a:pos x="T6" y="T7"/>
                  </a:cxn>
                  <a:cxn ang="T14">
                    <a:pos x="T8" y="T9"/>
                  </a:cxn>
                </a:cxnLst>
                <a:rect l="T15" t="T16" r="T17" b="T18"/>
                <a:pathLst>
                  <a:path w="280" h="413">
                    <a:moveTo>
                      <a:pt x="280" y="219"/>
                    </a:moveTo>
                    <a:lnTo>
                      <a:pt x="280" y="413"/>
                    </a:lnTo>
                    <a:lnTo>
                      <a:pt x="0" y="189"/>
                    </a:lnTo>
                    <a:lnTo>
                      <a:pt x="0" y="0"/>
                    </a:lnTo>
                    <a:lnTo>
                      <a:pt x="280" y="21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7" name="Freeform 93"/>
              <p:cNvSpPr/>
              <p:nvPr/>
            </p:nvSpPr>
            <p:spPr bwMode="auto">
              <a:xfrm>
                <a:off x="4369" y="2057"/>
                <a:ext cx="147" cy="206"/>
              </a:xfrm>
              <a:custGeom>
                <a:avLst/>
                <a:gdLst>
                  <a:gd name="T0" fmla="*/ 147 w 294"/>
                  <a:gd name="T1" fmla="*/ 112 h 404"/>
                  <a:gd name="T2" fmla="*/ 147 w 294"/>
                  <a:gd name="T3" fmla="*/ 203 h 404"/>
                  <a:gd name="T4" fmla="*/ 0 w 294"/>
                  <a:gd name="T5" fmla="*/ 83 h 404"/>
                  <a:gd name="T6" fmla="*/ 0 w 294"/>
                  <a:gd name="T7" fmla="*/ 0 h 404"/>
                  <a:gd name="T8" fmla="*/ 147 w 294"/>
                  <a:gd name="T9" fmla="*/ 112 h 404"/>
                  <a:gd name="T10" fmla="*/ 0 60000 65536"/>
                  <a:gd name="T11" fmla="*/ 0 60000 65536"/>
                  <a:gd name="T12" fmla="*/ 0 60000 65536"/>
                  <a:gd name="T13" fmla="*/ 0 60000 65536"/>
                  <a:gd name="T14" fmla="*/ 0 60000 65536"/>
                  <a:gd name="T15" fmla="*/ 0 w 294"/>
                  <a:gd name="T16" fmla="*/ 0 h 404"/>
                  <a:gd name="T17" fmla="*/ 294 w 294"/>
                  <a:gd name="T18" fmla="*/ 404 h 404"/>
                </a:gdLst>
                <a:ahLst/>
                <a:cxnLst>
                  <a:cxn ang="T10">
                    <a:pos x="T0" y="T1"/>
                  </a:cxn>
                  <a:cxn ang="T11">
                    <a:pos x="T2" y="T3"/>
                  </a:cxn>
                  <a:cxn ang="T12">
                    <a:pos x="T4" y="T5"/>
                  </a:cxn>
                  <a:cxn ang="T13">
                    <a:pos x="T6" y="T7"/>
                  </a:cxn>
                  <a:cxn ang="T14">
                    <a:pos x="T8" y="T9"/>
                  </a:cxn>
                </a:cxnLst>
                <a:rect l="T15" t="T16" r="T17" b="T18"/>
                <a:pathLst>
                  <a:path w="294" h="404">
                    <a:moveTo>
                      <a:pt x="294" y="223"/>
                    </a:moveTo>
                    <a:lnTo>
                      <a:pt x="294" y="404"/>
                    </a:lnTo>
                    <a:lnTo>
                      <a:pt x="0" y="165"/>
                    </a:lnTo>
                    <a:lnTo>
                      <a:pt x="0" y="0"/>
                    </a:lnTo>
                    <a:lnTo>
                      <a:pt x="294" y="22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8" name="Freeform 94"/>
              <p:cNvSpPr/>
              <p:nvPr/>
            </p:nvSpPr>
            <p:spPr bwMode="auto">
              <a:xfrm>
                <a:off x="4235" y="712"/>
                <a:ext cx="129" cy="144"/>
              </a:xfrm>
              <a:custGeom>
                <a:avLst/>
                <a:gdLst>
                  <a:gd name="T0" fmla="*/ 130 w 260"/>
                  <a:gd name="T1" fmla="*/ 57 h 289"/>
                  <a:gd name="T2" fmla="*/ 130 w 260"/>
                  <a:gd name="T3" fmla="*/ 145 h 289"/>
                  <a:gd name="T4" fmla="*/ 0 w 260"/>
                  <a:gd name="T5" fmla="*/ 88 h 289"/>
                  <a:gd name="T6" fmla="*/ 0 w 260"/>
                  <a:gd name="T7" fmla="*/ 0 h 289"/>
                  <a:gd name="T8" fmla="*/ 130 w 260"/>
                  <a:gd name="T9" fmla="*/ 57 h 289"/>
                  <a:gd name="T10" fmla="*/ 0 60000 65536"/>
                  <a:gd name="T11" fmla="*/ 0 60000 65536"/>
                  <a:gd name="T12" fmla="*/ 0 60000 65536"/>
                  <a:gd name="T13" fmla="*/ 0 60000 65536"/>
                  <a:gd name="T14" fmla="*/ 0 60000 65536"/>
                  <a:gd name="T15" fmla="*/ 0 w 260"/>
                  <a:gd name="T16" fmla="*/ 0 h 289"/>
                  <a:gd name="T17" fmla="*/ 260 w 260"/>
                  <a:gd name="T18" fmla="*/ 289 h 289"/>
                </a:gdLst>
                <a:ahLst/>
                <a:cxnLst>
                  <a:cxn ang="T10">
                    <a:pos x="T0" y="T1"/>
                  </a:cxn>
                  <a:cxn ang="T11">
                    <a:pos x="T2" y="T3"/>
                  </a:cxn>
                  <a:cxn ang="T12">
                    <a:pos x="T4" y="T5"/>
                  </a:cxn>
                  <a:cxn ang="T13">
                    <a:pos x="T6" y="T7"/>
                  </a:cxn>
                  <a:cxn ang="T14">
                    <a:pos x="T8" y="T9"/>
                  </a:cxn>
                </a:cxnLst>
                <a:rect l="T15" t="T16" r="T17" b="T18"/>
                <a:pathLst>
                  <a:path w="260" h="289">
                    <a:moveTo>
                      <a:pt x="260" y="114"/>
                    </a:moveTo>
                    <a:lnTo>
                      <a:pt x="260" y="289"/>
                    </a:lnTo>
                    <a:lnTo>
                      <a:pt x="0" y="175"/>
                    </a:lnTo>
                    <a:lnTo>
                      <a:pt x="0" y="0"/>
                    </a:lnTo>
                    <a:lnTo>
                      <a:pt x="260" y="11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9" name="Freeform 95"/>
              <p:cNvSpPr/>
              <p:nvPr/>
            </p:nvSpPr>
            <p:spPr bwMode="auto">
              <a:xfrm>
                <a:off x="4529" y="836"/>
                <a:ext cx="142" cy="159"/>
              </a:xfrm>
              <a:custGeom>
                <a:avLst/>
                <a:gdLst>
                  <a:gd name="T0" fmla="*/ 141 w 282"/>
                  <a:gd name="T1" fmla="*/ 62 h 322"/>
                  <a:gd name="T2" fmla="*/ 141 w 282"/>
                  <a:gd name="T3" fmla="*/ 161 h 322"/>
                  <a:gd name="T4" fmla="*/ 0 w 282"/>
                  <a:gd name="T5" fmla="*/ 96 h 322"/>
                  <a:gd name="T6" fmla="*/ 0 w 282"/>
                  <a:gd name="T7" fmla="*/ 0 h 322"/>
                  <a:gd name="T8" fmla="*/ 141 w 282"/>
                  <a:gd name="T9" fmla="*/ 62 h 322"/>
                  <a:gd name="T10" fmla="*/ 0 60000 65536"/>
                  <a:gd name="T11" fmla="*/ 0 60000 65536"/>
                  <a:gd name="T12" fmla="*/ 0 60000 65536"/>
                  <a:gd name="T13" fmla="*/ 0 60000 65536"/>
                  <a:gd name="T14" fmla="*/ 0 60000 65536"/>
                  <a:gd name="T15" fmla="*/ 0 w 282"/>
                  <a:gd name="T16" fmla="*/ 0 h 322"/>
                  <a:gd name="T17" fmla="*/ 282 w 282"/>
                  <a:gd name="T18" fmla="*/ 322 h 322"/>
                </a:gdLst>
                <a:ahLst/>
                <a:cxnLst>
                  <a:cxn ang="T10">
                    <a:pos x="T0" y="T1"/>
                  </a:cxn>
                  <a:cxn ang="T11">
                    <a:pos x="T2" y="T3"/>
                  </a:cxn>
                  <a:cxn ang="T12">
                    <a:pos x="T4" y="T5"/>
                  </a:cxn>
                  <a:cxn ang="T13">
                    <a:pos x="T6" y="T7"/>
                  </a:cxn>
                  <a:cxn ang="T14">
                    <a:pos x="T8" y="T9"/>
                  </a:cxn>
                </a:cxnLst>
                <a:rect l="T15" t="T16" r="T17" b="T18"/>
                <a:pathLst>
                  <a:path w="282" h="322">
                    <a:moveTo>
                      <a:pt x="282" y="125"/>
                    </a:moveTo>
                    <a:lnTo>
                      <a:pt x="282" y="322"/>
                    </a:lnTo>
                    <a:lnTo>
                      <a:pt x="0" y="192"/>
                    </a:lnTo>
                    <a:lnTo>
                      <a:pt x="0" y="0"/>
                    </a:lnTo>
                    <a:lnTo>
                      <a:pt x="282" y="12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0" name="Freeform 96"/>
              <p:cNvSpPr/>
              <p:nvPr/>
            </p:nvSpPr>
            <p:spPr bwMode="auto">
              <a:xfrm>
                <a:off x="4374" y="770"/>
                <a:ext cx="147" cy="155"/>
              </a:xfrm>
              <a:custGeom>
                <a:avLst/>
                <a:gdLst>
                  <a:gd name="T0" fmla="*/ 148 w 297"/>
                  <a:gd name="T1" fmla="*/ 66 h 313"/>
                  <a:gd name="T2" fmla="*/ 148 w 297"/>
                  <a:gd name="T3" fmla="*/ 156 h 313"/>
                  <a:gd name="T4" fmla="*/ 0 w 297"/>
                  <a:gd name="T5" fmla="*/ 91 h 313"/>
                  <a:gd name="T6" fmla="*/ 0 w 297"/>
                  <a:gd name="T7" fmla="*/ 0 h 313"/>
                  <a:gd name="T8" fmla="*/ 148 w 297"/>
                  <a:gd name="T9" fmla="*/ 66 h 313"/>
                  <a:gd name="T10" fmla="*/ 0 60000 65536"/>
                  <a:gd name="T11" fmla="*/ 0 60000 65536"/>
                  <a:gd name="T12" fmla="*/ 0 60000 65536"/>
                  <a:gd name="T13" fmla="*/ 0 60000 65536"/>
                  <a:gd name="T14" fmla="*/ 0 60000 65536"/>
                  <a:gd name="T15" fmla="*/ 0 w 297"/>
                  <a:gd name="T16" fmla="*/ 0 h 313"/>
                  <a:gd name="T17" fmla="*/ 297 w 297"/>
                  <a:gd name="T18" fmla="*/ 313 h 313"/>
                </a:gdLst>
                <a:ahLst/>
                <a:cxnLst>
                  <a:cxn ang="T10">
                    <a:pos x="T0" y="T1"/>
                  </a:cxn>
                  <a:cxn ang="T11">
                    <a:pos x="T2" y="T3"/>
                  </a:cxn>
                  <a:cxn ang="T12">
                    <a:pos x="T4" y="T5"/>
                  </a:cxn>
                  <a:cxn ang="T13">
                    <a:pos x="T6" y="T7"/>
                  </a:cxn>
                  <a:cxn ang="T14">
                    <a:pos x="T8" y="T9"/>
                  </a:cxn>
                </a:cxnLst>
                <a:rect l="T15" t="T16" r="T17" b="T18"/>
                <a:pathLst>
                  <a:path w="297" h="313">
                    <a:moveTo>
                      <a:pt x="297" y="132"/>
                    </a:moveTo>
                    <a:lnTo>
                      <a:pt x="297" y="313"/>
                    </a:lnTo>
                    <a:lnTo>
                      <a:pt x="0" y="183"/>
                    </a:lnTo>
                    <a:lnTo>
                      <a:pt x="0" y="0"/>
                    </a:lnTo>
                    <a:lnTo>
                      <a:pt x="297" y="13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1" name="Freeform 97"/>
              <p:cNvSpPr/>
              <p:nvPr/>
            </p:nvSpPr>
            <p:spPr bwMode="auto">
              <a:xfrm>
                <a:off x="4235" y="918"/>
                <a:ext cx="129" cy="152"/>
              </a:xfrm>
              <a:custGeom>
                <a:avLst/>
                <a:gdLst>
                  <a:gd name="T0" fmla="*/ 130 w 260"/>
                  <a:gd name="T1" fmla="*/ 67 h 308"/>
                  <a:gd name="T2" fmla="*/ 130 w 260"/>
                  <a:gd name="T3" fmla="*/ 153 h 308"/>
                  <a:gd name="T4" fmla="*/ 0 w 260"/>
                  <a:gd name="T5" fmla="*/ 86 h 308"/>
                  <a:gd name="T6" fmla="*/ 0 w 260"/>
                  <a:gd name="T7" fmla="*/ 0 h 308"/>
                  <a:gd name="T8" fmla="*/ 130 w 260"/>
                  <a:gd name="T9" fmla="*/ 67 h 308"/>
                  <a:gd name="T10" fmla="*/ 0 60000 65536"/>
                  <a:gd name="T11" fmla="*/ 0 60000 65536"/>
                  <a:gd name="T12" fmla="*/ 0 60000 65536"/>
                  <a:gd name="T13" fmla="*/ 0 60000 65536"/>
                  <a:gd name="T14" fmla="*/ 0 60000 65536"/>
                  <a:gd name="T15" fmla="*/ 0 w 260"/>
                  <a:gd name="T16" fmla="*/ 0 h 308"/>
                  <a:gd name="T17" fmla="*/ 260 w 260"/>
                  <a:gd name="T18" fmla="*/ 308 h 308"/>
                </a:gdLst>
                <a:ahLst/>
                <a:cxnLst>
                  <a:cxn ang="T10">
                    <a:pos x="T0" y="T1"/>
                  </a:cxn>
                  <a:cxn ang="T11">
                    <a:pos x="T2" y="T3"/>
                  </a:cxn>
                  <a:cxn ang="T12">
                    <a:pos x="T4" y="T5"/>
                  </a:cxn>
                  <a:cxn ang="T13">
                    <a:pos x="T6" y="T7"/>
                  </a:cxn>
                  <a:cxn ang="T14">
                    <a:pos x="T8" y="T9"/>
                  </a:cxn>
                </a:cxnLst>
                <a:rect l="T15" t="T16" r="T17" b="T18"/>
                <a:pathLst>
                  <a:path w="260" h="308">
                    <a:moveTo>
                      <a:pt x="260" y="134"/>
                    </a:moveTo>
                    <a:lnTo>
                      <a:pt x="260" y="308"/>
                    </a:lnTo>
                    <a:lnTo>
                      <a:pt x="0" y="174"/>
                    </a:lnTo>
                    <a:lnTo>
                      <a:pt x="0" y="0"/>
                    </a:lnTo>
                    <a:lnTo>
                      <a:pt x="260" y="13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2" name="Freeform 98"/>
              <p:cNvSpPr/>
              <p:nvPr/>
            </p:nvSpPr>
            <p:spPr bwMode="auto">
              <a:xfrm>
                <a:off x="4676" y="1135"/>
                <a:ext cx="165" cy="183"/>
              </a:xfrm>
              <a:custGeom>
                <a:avLst/>
                <a:gdLst>
                  <a:gd name="T0" fmla="*/ 165 w 331"/>
                  <a:gd name="T1" fmla="*/ 83 h 366"/>
                  <a:gd name="T2" fmla="*/ 165 w 331"/>
                  <a:gd name="T3" fmla="*/ 183 h 366"/>
                  <a:gd name="T4" fmla="*/ 0 w 331"/>
                  <a:gd name="T5" fmla="*/ 97 h 366"/>
                  <a:gd name="T6" fmla="*/ 0 w 331"/>
                  <a:gd name="T7" fmla="*/ 0 h 366"/>
                  <a:gd name="T8" fmla="*/ 165 w 331"/>
                  <a:gd name="T9" fmla="*/ 83 h 366"/>
                  <a:gd name="T10" fmla="*/ 0 60000 65536"/>
                  <a:gd name="T11" fmla="*/ 0 60000 65536"/>
                  <a:gd name="T12" fmla="*/ 0 60000 65536"/>
                  <a:gd name="T13" fmla="*/ 0 60000 65536"/>
                  <a:gd name="T14" fmla="*/ 0 60000 65536"/>
                  <a:gd name="T15" fmla="*/ 0 w 331"/>
                  <a:gd name="T16" fmla="*/ 0 h 366"/>
                  <a:gd name="T17" fmla="*/ 331 w 331"/>
                  <a:gd name="T18" fmla="*/ 366 h 366"/>
                </a:gdLst>
                <a:ahLst/>
                <a:cxnLst>
                  <a:cxn ang="T10">
                    <a:pos x="T0" y="T1"/>
                  </a:cxn>
                  <a:cxn ang="T11">
                    <a:pos x="T2" y="T3"/>
                  </a:cxn>
                  <a:cxn ang="T12">
                    <a:pos x="T4" y="T5"/>
                  </a:cxn>
                  <a:cxn ang="T13">
                    <a:pos x="T6" y="T7"/>
                  </a:cxn>
                  <a:cxn ang="T14">
                    <a:pos x="T8" y="T9"/>
                  </a:cxn>
                </a:cxnLst>
                <a:rect l="T15" t="T16" r="T17" b="T18"/>
                <a:pathLst>
                  <a:path w="331" h="366">
                    <a:moveTo>
                      <a:pt x="331" y="166"/>
                    </a:moveTo>
                    <a:lnTo>
                      <a:pt x="331" y="366"/>
                    </a:lnTo>
                    <a:lnTo>
                      <a:pt x="1" y="194"/>
                    </a:lnTo>
                    <a:lnTo>
                      <a:pt x="0" y="0"/>
                    </a:lnTo>
                    <a:lnTo>
                      <a:pt x="331" y="1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3" name="Freeform 99"/>
              <p:cNvSpPr/>
              <p:nvPr/>
            </p:nvSpPr>
            <p:spPr bwMode="auto">
              <a:xfrm>
                <a:off x="4529" y="1061"/>
                <a:ext cx="142" cy="167"/>
              </a:xfrm>
              <a:custGeom>
                <a:avLst/>
                <a:gdLst>
                  <a:gd name="T0" fmla="*/ 141 w 282"/>
                  <a:gd name="T1" fmla="*/ 68 h 333"/>
                  <a:gd name="T2" fmla="*/ 141 w 282"/>
                  <a:gd name="T3" fmla="*/ 166 h 333"/>
                  <a:gd name="T4" fmla="*/ 0 w 282"/>
                  <a:gd name="T5" fmla="*/ 95 h 333"/>
                  <a:gd name="T6" fmla="*/ 0 w 282"/>
                  <a:gd name="T7" fmla="*/ 0 h 333"/>
                  <a:gd name="T8" fmla="*/ 141 w 282"/>
                  <a:gd name="T9" fmla="*/ 68 h 333"/>
                  <a:gd name="T10" fmla="*/ 0 60000 65536"/>
                  <a:gd name="T11" fmla="*/ 0 60000 65536"/>
                  <a:gd name="T12" fmla="*/ 0 60000 65536"/>
                  <a:gd name="T13" fmla="*/ 0 60000 65536"/>
                  <a:gd name="T14" fmla="*/ 0 60000 65536"/>
                  <a:gd name="T15" fmla="*/ 0 w 282"/>
                  <a:gd name="T16" fmla="*/ 0 h 333"/>
                  <a:gd name="T17" fmla="*/ 282 w 282"/>
                  <a:gd name="T18" fmla="*/ 333 h 333"/>
                </a:gdLst>
                <a:ahLst/>
                <a:cxnLst>
                  <a:cxn ang="T10">
                    <a:pos x="T0" y="T1"/>
                  </a:cxn>
                  <a:cxn ang="T11">
                    <a:pos x="T2" y="T3"/>
                  </a:cxn>
                  <a:cxn ang="T12">
                    <a:pos x="T4" y="T5"/>
                  </a:cxn>
                  <a:cxn ang="T13">
                    <a:pos x="T6" y="T7"/>
                  </a:cxn>
                  <a:cxn ang="T14">
                    <a:pos x="T8" y="T9"/>
                  </a:cxn>
                </a:cxnLst>
                <a:rect l="T15" t="T16" r="T17" b="T18"/>
                <a:pathLst>
                  <a:path w="282" h="333">
                    <a:moveTo>
                      <a:pt x="282" y="136"/>
                    </a:moveTo>
                    <a:lnTo>
                      <a:pt x="282" y="333"/>
                    </a:lnTo>
                    <a:lnTo>
                      <a:pt x="0" y="191"/>
                    </a:lnTo>
                    <a:lnTo>
                      <a:pt x="0" y="0"/>
                    </a:lnTo>
                    <a:lnTo>
                      <a:pt x="282" y="13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4" name="Freeform 100"/>
              <p:cNvSpPr/>
              <p:nvPr/>
            </p:nvSpPr>
            <p:spPr bwMode="auto">
              <a:xfrm>
                <a:off x="4374" y="988"/>
                <a:ext cx="147" cy="167"/>
              </a:xfrm>
              <a:custGeom>
                <a:avLst/>
                <a:gdLst>
                  <a:gd name="T0" fmla="*/ 148 w 297"/>
                  <a:gd name="T1" fmla="*/ 74 h 331"/>
                  <a:gd name="T2" fmla="*/ 148 w 297"/>
                  <a:gd name="T3" fmla="*/ 166 h 331"/>
                  <a:gd name="T4" fmla="*/ 0 w 297"/>
                  <a:gd name="T5" fmla="*/ 88 h 331"/>
                  <a:gd name="T6" fmla="*/ 0 w 297"/>
                  <a:gd name="T7" fmla="*/ 0 h 331"/>
                  <a:gd name="T8" fmla="*/ 148 w 297"/>
                  <a:gd name="T9" fmla="*/ 74 h 331"/>
                  <a:gd name="T10" fmla="*/ 0 60000 65536"/>
                  <a:gd name="T11" fmla="*/ 0 60000 65536"/>
                  <a:gd name="T12" fmla="*/ 0 60000 65536"/>
                  <a:gd name="T13" fmla="*/ 0 60000 65536"/>
                  <a:gd name="T14" fmla="*/ 0 60000 65536"/>
                  <a:gd name="T15" fmla="*/ 0 w 297"/>
                  <a:gd name="T16" fmla="*/ 0 h 331"/>
                  <a:gd name="T17" fmla="*/ 297 w 297"/>
                  <a:gd name="T18" fmla="*/ 331 h 331"/>
                </a:gdLst>
                <a:ahLst/>
                <a:cxnLst>
                  <a:cxn ang="T10">
                    <a:pos x="T0" y="T1"/>
                  </a:cxn>
                  <a:cxn ang="T11">
                    <a:pos x="T2" y="T3"/>
                  </a:cxn>
                  <a:cxn ang="T12">
                    <a:pos x="T4" y="T5"/>
                  </a:cxn>
                  <a:cxn ang="T13">
                    <a:pos x="T6" y="T7"/>
                  </a:cxn>
                  <a:cxn ang="T14">
                    <a:pos x="T8" y="T9"/>
                  </a:cxn>
                </a:cxnLst>
                <a:rect l="T15" t="T16" r="T17" b="T18"/>
                <a:pathLst>
                  <a:path w="297" h="331">
                    <a:moveTo>
                      <a:pt x="297" y="148"/>
                    </a:moveTo>
                    <a:lnTo>
                      <a:pt x="297" y="331"/>
                    </a:lnTo>
                    <a:lnTo>
                      <a:pt x="0" y="175"/>
                    </a:lnTo>
                    <a:lnTo>
                      <a:pt x="0" y="0"/>
                    </a:lnTo>
                    <a:lnTo>
                      <a:pt x="297" y="14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5" name="Freeform 101"/>
              <p:cNvSpPr/>
              <p:nvPr/>
            </p:nvSpPr>
            <p:spPr bwMode="auto">
              <a:xfrm>
                <a:off x="4235" y="1124"/>
                <a:ext cx="129" cy="163"/>
              </a:xfrm>
              <a:custGeom>
                <a:avLst/>
                <a:gdLst>
                  <a:gd name="T0" fmla="*/ 130 w 260"/>
                  <a:gd name="T1" fmla="*/ 74 h 320"/>
                  <a:gd name="T2" fmla="*/ 130 w 260"/>
                  <a:gd name="T3" fmla="*/ 161 h 320"/>
                  <a:gd name="T4" fmla="*/ 0 w 260"/>
                  <a:gd name="T5" fmla="*/ 87 h 320"/>
                  <a:gd name="T6" fmla="*/ 0 w 260"/>
                  <a:gd name="T7" fmla="*/ 0 h 320"/>
                  <a:gd name="T8" fmla="*/ 130 w 260"/>
                  <a:gd name="T9" fmla="*/ 74 h 320"/>
                  <a:gd name="T10" fmla="*/ 0 60000 65536"/>
                  <a:gd name="T11" fmla="*/ 0 60000 65536"/>
                  <a:gd name="T12" fmla="*/ 0 60000 65536"/>
                  <a:gd name="T13" fmla="*/ 0 60000 65536"/>
                  <a:gd name="T14" fmla="*/ 0 60000 65536"/>
                  <a:gd name="T15" fmla="*/ 0 w 260"/>
                  <a:gd name="T16" fmla="*/ 0 h 320"/>
                  <a:gd name="T17" fmla="*/ 260 w 260"/>
                  <a:gd name="T18" fmla="*/ 320 h 320"/>
                </a:gdLst>
                <a:ahLst/>
                <a:cxnLst>
                  <a:cxn ang="T10">
                    <a:pos x="T0" y="T1"/>
                  </a:cxn>
                  <a:cxn ang="T11">
                    <a:pos x="T2" y="T3"/>
                  </a:cxn>
                  <a:cxn ang="T12">
                    <a:pos x="T4" y="T5"/>
                  </a:cxn>
                  <a:cxn ang="T13">
                    <a:pos x="T6" y="T7"/>
                  </a:cxn>
                  <a:cxn ang="T14">
                    <a:pos x="T8" y="T9"/>
                  </a:cxn>
                </a:cxnLst>
                <a:rect l="T15" t="T16" r="T17" b="T18"/>
                <a:pathLst>
                  <a:path w="260" h="320">
                    <a:moveTo>
                      <a:pt x="260" y="148"/>
                    </a:moveTo>
                    <a:lnTo>
                      <a:pt x="260" y="320"/>
                    </a:lnTo>
                    <a:lnTo>
                      <a:pt x="0" y="173"/>
                    </a:lnTo>
                    <a:lnTo>
                      <a:pt x="0" y="0"/>
                    </a:lnTo>
                    <a:lnTo>
                      <a:pt x="260" y="14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6" name="Freeform 102"/>
              <p:cNvSpPr/>
              <p:nvPr/>
            </p:nvSpPr>
            <p:spPr bwMode="auto">
              <a:xfrm>
                <a:off x="4529" y="1287"/>
                <a:ext cx="142" cy="175"/>
              </a:xfrm>
              <a:custGeom>
                <a:avLst/>
                <a:gdLst>
                  <a:gd name="T0" fmla="*/ 141 w 282"/>
                  <a:gd name="T1" fmla="*/ 75 h 351"/>
                  <a:gd name="T2" fmla="*/ 141 w 282"/>
                  <a:gd name="T3" fmla="*/ 175 h 351"/>
                  <a:gd name="T4" fmla="*/ 0 w 282"/>
                  <a:gd name="T5" fmla="*/ 96 h 351"/>
                  <a:gd name="T6" fmla="*/ 0 w 282"/>
                  <a:gd name="T7" fmla="*/ 0 h 351"/>
                  <a:gd name="T8" fmla="*/ 141 w 282"/>
                  <a:gd name="T9" fmla="*/ 75 h 351"/>
                  <a:gd name="T10" fmla="*/ 0 60000 65536"/>
                  <a:gd name="T11" fmla="*/ 0 60000 65536"/>
                  <a:gd name="T12" fmla="*/ 0 60000 65536"/>
                  <a:gd name="T13" fmla="*/ 0 60000 65536"/>
                  <a:gd name="T14" fmla="*/ 0 60000 65536"/>
                  <a:gd name="T15" fmla="*/ 0 w 282"/>
                  <a:gd name="T16" fmla="*/ 0 h 351"/>
                  <a:gd name="T17" fmla="*/ 282 w 282"/>
                  <a:gd name="T18" fmla="*/ 351 h 351"/>
                </a:gdLst>
                <a:ahLst/>
                <a:cxnLst>
                  <a:cxn ang="T10">
                    <a:pos x="T0" y="T1"/>
                  </a:cxn>
                  <a:cxn ang="T11">
                    <a:pos x="T2" y="T3"/>
                  </a:cxn>
                  <a:cxn ang="T12">
                    <a:pos x="T4" y="T5"/>
                  </a:cxn>
                  <a:cxn ang="T13">
                    <a:pos x="T6" y="T7"/>
                  </a:cxn>
                  <a:cxn ang="T14">
                    <a:pos x="T8" y="T9"/>
                  </a:cxn>
                </a:cxnLst>
                <a:rect l="T15" t="T16" r="T17" b="T18"/>
                <a:pathLst>
                  <a:path w="282" h="351">
                    <a:moveTo>
                      <a:pt x="282" y="150"/>
                    </a:moveTo>
                    <a:lnTo>
                      <a:pt x="282" y="351"/>
                    </a:lnTo>
                    <a:lnTo>
                      <a:pt x="0" y="193"/>
                    </a:lnTo>
                    <a:lnTo>
                      <a:pt x="0" y="0"/>
                    </a:lnTo>
                    <a:lnTo>
                      <a:pt x="282" y="1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7" name="Freeform 103"/>
              <p:cNvSpPr/>
              <p:nvPr/>
            </p:nvSpPr>
            <p:spPr bwMode="auto">
              <a:xfrm>
                <a:off x="4374" y="1201"/>
                <a:ext cx="147" cy="175"/>
              </a:xfrm>
              <a:custGeom>
                <a:avLst/>
                <a:gdLst>
                  <a:gd name="T0" fmla="*/ 148 w 297"/>
                  <a:gd name="T1" fmla="*/ 82 h 347"/>
                  <a:gd name="T2" fmla="*/ 148 w 297"/>
                  <a:gd name="T3" fmla="*/ 174 h 347"/>
                  <a:gd name="T4" fmla="*/ 0 w 297"/>
                  <a:gd name="T5" fmla="*/ 90 h 347"/>
                  <a:gd name="T6" fmla="*/ 0 w 297"/>
                  <a:gd name="T7" fmla="*/ 0 h 347"/>
                  <a:gd name="T8" fmla="*/ 148 w 297"/>
                  <a:gd name="T9" fmla="*/ 82 h 347"/>
                  <a:gd name="T10" fmla="*/ 0 60000 65536"/>
                  <a:gd name="T11" fmla="*/ 0 60000 65536"/>
                  <a:gd name="T12" fmla="*/ 0 60000 65536"/>
                  <a:gd name="T13" fmla="*/ 0 60000 65536"/>
                  <a:gd name="T14" fmla="*/ 0 60000 65536"/>
                  <a:gd name="T15" fmla="*/ 0 w 297"/>
                  <a:gd name="T16" fmla="*/ 0 h 347"/>
                  <a:gd name="T17" fmla="*/ 297 w 297"/>
                  <a:gd name="T18" fmla="*/ 347 h 347"/>
                </a:gdLst>
                <a:ahLst/>
                <a:cxnLst>
                  <a:cxn ang="T10">
                    <a:pos x="T0" y="T1"/>
                  </a:cxn>
                  <a:cxn ang="T11">
                    <a:pos x="T2" y="T3"/>
                  </a:cxn>
                  <a:cxn ang="T12">
                    <a:pos x="T4" y="T5"/>
                  </a:cxn>
                  <a:cxn ang="T13">
                    <a:pos x="T6" y="T7"/>
                  </a:cxn>
                  <a:cxn ang="T14">
                    <a:pos x="T8" y="T9"/>
                  </a:cxn>
                </a:cxnLst>
                <a:rect l="T15" t="T16" r="T17" b="T18"/>
                <a:pathLst>
                  <a:path w="297" h="347">
                    <a:moveTo>
                      <a:pt x="297" y="164"/>
                    </a:moveTo>
                    <a:lnTo>
                      <a:pt x="297" y="347"/>
                    </a:lnTo>
                    <a:lnTo>
                      <a:pt x="0" y="180"/>
                    </a:lnTo>
                    <a:lnTo>
                      <a:pt x="0" y="0"/>
                    </a:lnTo>
                    <a:lnTo>
                      <a:pt x="297" y="16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8" name="Freeform 104"/>
              <p:cNvSpPr/>
              <p:nvPr/>
            </p:nvSpPr>
            <p:spPr bwMode="auto">
              <a:xfrm>
                <a:off x="4235" y="1334"/>
                <a:ext cx="123" cy="163"/>
              </a:xfrm>
              <a:custGeom>
                <a:avLst/>
                <a:gdLst>
                  <a:gd name="T0" fmla="*/ 124 w 247"/>
                  <a:gd name="T1" fmla="*/ 76 h 327"/>
                  <a:gd name="T2" fmla="*/ 124 w 247"/>
                  <a:gd name="T3" fmla="*/ 163 h 327"/>
                  <a:gd name="T4" fmla="*/ 0 w 247"/>
                  <a:gd name="T5" fmla="*/ 87 h 327"/>
                  <a:gd name="T6" fmla="*/ 0 w 247"/>
                  <a:gd name="T7" fmla="*/ 0 h 327"/>
                  <a:gd name="T8" fmla="*/ 124 w 247"/>
                  <a:gd name="T9" fmla="*/ 76 h 327"/>
                  <a:gd name="T10" fmla="*/ 0 60000 65536"/>
                  <a:gd name="T11" fmla="*/ 0 60000 65536"/>
                  <a:gd name="T12" fmla="*/ 0 60000 65536"/>
                  <a:gd name="T13" fmla="*/ 0 60000 65536"/>
                  <a:gd name="T14" fmla="*/ 0 60000 65536"/>
                  <a:gd name="T15" fmla="*/ 0 w 247"/>
                  <a:gd name="T16" fmla="*/ 0 h 327"/>
                  <a:gd name="T17" fmla="*/ 247 w 247"/>
                  <a:gd name="T18" fmla="*/ 327 h 327"/>
                </a:gdLst>
                <a:ahLst/>
                <a:cxnLst>
                  <a:cxn ang="T10">
                    <a:pos x="T0" y="T1"/>
                  </a:cxn>
                  <a:cxn ang="T11">
                    <a:pos x="T2" y="T3"/>
                  </a:cxn>
                  <a:cxn ang="T12">
                    <a:pos x="T4" y="T5"/>
                  </a:cxn>
                  <a:cxn ang="T13">
                    <a:pos x="T6" y="T7"/>
                  </a:cxn>
                  <a:cxn ang="T14">
                    <a:pos x="T8" y="T9"/>
                  </a:cxn>
                </a:cxnLst>
                <a:rect l="T15" t="T16" r="T17" b="T18"/>
                <a:pathLst>
                  <a:path w="247" h="327">
                    <a:moveTo>
                      <a:pt x="247" y="152"/>
                    </a:moveTo>
                    <a:lnTo>
                      <a:pt x="247" y="327"/>
                    </a:lnTo>
                    <a:lnTo>
                      <a:pt x="0" y="174"/>
                    </a:lnTo>
                    <a:lnTo>
                      <a:pt x="0" y="0"/>
                    </a:lnTo>
                    <a:lnTo>
                      <a:pt x="247" y="15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9" name="Freeform 105"/>
              <p:cNvSpPr/>
              <p:nvPr/>
            </p:nvSpPr>
            <p:spPr bwMode="auto">
              <a:xfrm>
                <a:off x="4671" y="1594"/>
                <a:ext cx="171" cy="206"/>
              </a:xfrm>
              <a:custGeom>
                <a:avLst/>
                <a:gdLst>
                  <a:gd name="T0" fmla="*/ 171 w 342"/>
                  <a:gd name="T1" fmla="*/ 103 h 408"/>
                  <a:gd name="T2" fmla="*/ 171 w 342"/>
                  <a:gd name="T3" fmla="*/ 204 h 408"/>
                  <a:gd name="T4" fmla="*/ 0 w 342"/>
                  <a:gd name="T5" fmla="*/ 101 h 408"/>
                  <a:gd name="T6" fmla="*/ 0 w 342"/>
                  <a:gd name="T7" fmla="*/ 0 h 408"/>
                  <a:gd name="T8" fmla="*/ 171 w 342"/>
                  <a:gd name="T9" fmla="*/ 103 h 408"/>
                  <a:gd name="T10" fmla="*/ 0 60000 65536"/>
                  <a:gd name="T11" fmla="*/ 0 60000 65536"/>
                  <a:gd name="T12" fmla="*/ 0 60000 65536"/>
                  <a:gd name="T13" fmla="*/ 0 60000 65536"/>
                  <a:gd name="T14" fmla="*/ 0 60000 65536"/>
                  <a:gd name="T15" fmla="*/ 0 w 342"/>
                  <a:gd name="T16" fmla="*/ 0 h 408"/>
                  <a:gd name="T17" fmla="*/ 342 w 342"/>
                  <a:gd name="T18" fmla="*/ 408 h 408"/>
                </a:gdLst>
                <a:ahLst/>
                <a:cxnLst>
                  <a:cxn ang="T10">
                    <a:pos x="T0" y="T1"/>
                  </a:cxn>
                  <a:cxn ang="T11">
                    <a:pos x="T2" y="T3"/>
                  </a:cxn>
                  <a:cxn ang="T12">
                    <a:pos x="T4" y="T5"/>
                  </a:cxn>
                  <a:cxn ang="T13">
                    <a:pos x="T6" y="T7"/>
                  </a:cxn>
                  <a:cxn ang="T14">
                    <a:pos x="T8" y="T9"/>
                  </a:cxn>
                </a:cxnLst>
                <a:rect l="T15" t="T16" r="T17" b="T18"/>
                <a:pathLst>
                  <a:path w="342" h="408">
                    <a:moveTo>
                      <a:pt x="342" y="206"/>
                    </a:moveTo>
                    <a:lnTo>
                      <a:pt x="342" y="408"/>
                    </a:lnTo>
                    <a:lnTo>
                      <a:pt x="0" y="201"/>
                    </a:lnTo>
                    <a:lnTo>
                      <a:pt x="0" y="0"/>
                    </a:lnTo>
                    <a:lnTo>
                      <a:pt x="342" y="206"/>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0" name="Freeform 106"/>
              <p:cNvSpPr/>
              <p:nvPr/>
            </p:nvSpPr>
            <p:spPr bwMode="auto">
              <a:xfrm>
                <a:off x="4524" y="1509"/>
                <a:ext cx="142" cy="183"/>
              </a:xfrm>
              <a:custGeom>
                <a:avLst/>
                <a:gdLst>
                  <a:gd name="T0" fmla="*/ 141 w 280"/>
                  <a:gd name="T1" fmla="*/ 83 h 369"/>
                  <a:gd name="T2" fmla="*/ 141 w 280"/>
                  <a:gd name="T3" fmla="*/ 184 h 369"/>
                  <a:gd name="T4" fmla="*/ 0 w 280"/>
                  <a:gd name="T5" fmla="*/ 94 h 369"/>
                  <a:gd name="T6" fmla="*/ 0 w 280"/>
                  <a:gd name="T7" fmla="*/ 0 h 369"/>
                  <a:gd name="T8" fmla="*/ 141 w 280"/>
                  <a:gd name="T9" fmla="*/ 83 h 369"/>
                  <a:gd name="T10" fmla="*/ 0 60000 65536"/>
                  <a:gd name="T11" fmla="*/ 0 60000 65536"/>
                  <a:gd name="T12" fmla="*/ 0 60000 65536"/>
                  <a:gd name="T13" fmla="*/ 0 60000 65536"/>
                  <a:gd name="T14" fmla="*/ 0 60000 65536"/>
                  <a:gd name="T15" fmla="*/ 0 w 280"/>
                  <a:gd name="T16" fmla="*/ 0 h 369"/>
                  <a:gd name="T17" fmla="*/ 280 w 280"/>
                  <a:gd name="T18" fmla="*/ 369 h 369"/>
                </a:gdLst>
                <a:ahLst/>
                <a:cxnLst>
                  <a:cxn ang="T10">
                    <a:pos x="T0" y="T1"/>
                  </a:cxn>
                  <a:cxn ang="T11">
                    <a:pos x="T2" y="T3"/>
                  </a:cxn>
                  <a:cxn ang="T12">
                    <a:pos x="T4" y="T5"/>
                  </a:cxn>
                  <a:cxn ang="T13">
                    <a:pos x="T6" y="T7"/>
                  </a:cxn>
                  <a:cxn ang="T14">
                    <a:pos x="T8" y="T9"/>
                  </a:cxn>
                </a:cxnLst>
                <a:rect l="T15" t="T16" r="T17" b="T18"/>
                <a:pathLst>
                  <a:path w="280" h="369">
                    <a:moveTo>
                      <a:pt x="280" y="167"/>
                    </a:moveTo>
                    <a:lnTo>
                      <a:pt x="280" y="369"/>
                    </a:lnTo>
                    <a:lnTo>
                      <a:pt x="0" y="189"/>
                    </a:lnTo>
                    <a:lnTo>
                      <a:pt x="0" y="0"/>
                    </a:lnTo>
                    <a:lnTo>
                      <a:pt x="280" y="16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1" name="Freeform 107"/>
              <p:cNvSpPr/>
              <p:nvPr/>
            </p:nvSpPr>
            <p:spPr bwMode="auto">
              <a:xfrm>
                <a:off x="4369" y="1411"/>
                <a:ext cx="147" cy="183"/>
              </a:xfrm>
              <a:custGeom>
                <a:avLst/>
                <a:gdLst>
                  <a:gd name="T0" fmla="*/ 147 w 294"/>
                  <a:gd name="T1" fmla="*/ 90 h 361"/>
                  <a:gd name="T2" fmla="*/ 147 w 294"/>
                  <a:gd name="T3" fmla="*/ 181 h 361"/>
                  <a:gd name="T4" fmla="*/ 0 w 294"/>
                  <a:gd name="T5" fmla="*/ 93 h 361"/>
                  <a:gd name="T6" fmla="*/ 0 w 294"/>
                  <a:gd name="T7" fmla="*/ 0 h 361"/>
                  <a:gd name="T8" fmla="*/ 147 w 294"/>
                  <a:gd name="T9" fmla="*/ 90 h 361"/>
                  <a:gd name="T10" fmla="*/ 0 60000 65536"/>
                  <a:gd name="T11" fmla="*/ 0 60000 65536"/>
                  <a:gd name="T12" fmla="*/ 0 60000 65536"/>
                  <a:gd name="T13" fmla="*/ 0 60000 65536"/>
                  <a:gd name="T14" fmla="*/ 0 60000 65536"/>
                  <a:gd name="T15" fmla="*/ 0 w 294"/>
                  <a:gd name="T16" fmla="*/ 0 h 361"/>
                  <a:gd name="T17" fmla="*/ 294 w 294"/>
                  <a:gd name="T18" fmla="*/ 361 h 361"/>
                </a:gdLst>
                <a:ahLst/>
                <a:cxnLst>
                  <a:cxn ang="T10">
                    <a:pos x="T0" y="T1"/>
                  </a:cxn>
                  <a:cxn ang="T11">
                    <a:pos x="T2" y="T3"/>
                  </a:cxn>
                  <a:cxn ang="T12">
                    <a:pos x="T4" y="T5"/>
                  </a:cxn>
                  <a:cxn ang="T13">
                    <a:pos x="T6" y="T7"/>
                  </a:cxn>
                  <a:cxn ang="T14">
                    <a:pos x="T8" y="T9"/>
                  </a:cxn>
                </a:cxnLst>
                <a:rect l="T15" t="T16" r="T17" b="T18"/>
                <a:pathLst>
                  <a:path w="294" h="361">
                    <a:moveTo>
                      <a:pt x="294" y="180"/>
                    </a:moveTo>
                    <a:lnTo>
                      <a:pt x="294" y="361"/>
                    </a:lnTo>
                    <a:lnTo>
                      <a:pt x="0" y="186"/>
                    </a:lnTo>
                    <a:lnTo>
                      <a:pt x="0" y="0"/>
                    </a:lnTo>
                    <a:lnTo>
                      <a:pt x="294" y="180"/>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2" name="Freeform 108"/>
              <p:cNvSpPr/>
              <p:nvPr/>
            </p:nvSpPr>
            <p:spPr bwMode="auto">
              <a:xfrm>
                <a:off x="4235" y="1540"/>
                <a:ext cx="123" cy="167"/>
              </a:xfrm>
              <a:custGeom>
                <a:avLst/>
                <a:gdLst>
                  <a:gd name="T0" fmla="*/ 124 w 247"/>
                  <a:gd name="T1" fmla="*/ 80 h 336"/>
                  <a:gd name="T2" fmla="*/ 124 w 247"/>
                  <a:gd name="T3" fmla="*/ 168 h 336"/>
                  <a:gd name="T4" fmla="*/ 0 w 247"/>
                  <a:gd name="T5" fmla="*/ 86 h 336"/>
                  <a:gd name="T6" fmla="*/ 0 w 247"/>
                  <a:gd name="T7" fmla="*/ 0 h 336"/>
                  <a:gd name="T8" fmla="*/ 124 w 247"/>
                  <a:gd name="T9" fmla="*/ 80 h 336"/>
                  <a:gd name="T10" fmla="*/ 0 60000 65536"/>
                  <a:gd name="T11" fmla="*/ 0 60000 65536"/>
                  <a:gd name="T12" fmla="*/ 0 60000 65536"/>
                  <a:gd name="T13" fmla="*/ 0 60000 65536"/>
                  <a:gd name="T14" fmla="*/ 0 60000 65536"/>
                  <a:gd name="T15" fmla="*/ 0 w 247"/>
                  <a:gd name="T16" fmla="*/ 0 h 336"/>
                  <a:gd name="T17" fmla="*/ 247 w 247"/>
                  <a:gd name="T18" fmla="*/ 336 h 336"/>
                </a:gdLst>
                <a:ahLst/>
                <a:cxnLst>
                  <a:cxn ang="T10">
                    <a:pos x="T0" y="T1"/>
                  </a:cxn>
                  <a:cxn ang="T11">
                    <a:pos x="T2" y="T3"/>
                  </a:cxn>
                  <a:cxn ang="T12">
                    <a:pos x="T4" y="T5"/>
                  </a:cxn>
                  <a:cxn ang="T13">
                    <a:pos x="T6" y="T7"/>
                  </a:cxn>
                  <a:cxn ang="T14">
                    <a:pos x="T8" y="T9"/>
                  </a:cxn>
                </a:cxnLst>
                <a:rect l="T15" t="T16" r="T17" b="T18"/>
                <a:pathLst>
                  <a:path w="247" h="336">
                    <a:moveTo>
                      <a:pt x="247" y="160"/>
                    </a:moveTo>
                    <a:lnTo>
                      <a:pt x="247" y="336"/>
                    </a:lnTo>
                    <a:lnTo>
                      <a:pt x="0" y="172"/>
                    </a:lnTo>
                    <a:lnTo>
                      <a:pt x="0" y="0"/>
                    </a:lnTo>
                    <a:lnTo>
                      <a:pt x="247" y="16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3" name="Freeform 109"/>
              <p:cNvSpPr/>
              <p:nvPr/>
            </p:nvSpPr>
            <p:spPr bwMode="auto">
              <a:xfrm>
                <a:off x="4671" y="1827"/>
                <a:ext cx="171" cy="210"/>
              </a:xfrm>
              <a:custGeom>
                <a:avLst/>
                <a:gdLst>
                  <a:gd name="T0" fmla="*/ 171 w 342"/>
                  <a:gd name="T1" fmla="*/ 116 h 422"/>
                  <a:gd name="T2" fmla="*/ 171 w 342"/>
                  <a:gd name="T3" fmla="*/ 211 h 422"/>
                  <a:gd name="T4" fmla="*/ 0 w 342"/>
                  <a:gd name="T5" fmla="*/ 100 h 422"/>
                  <a:gd name="T6" fmla="*/ 0 w 342"/>
                  <a:gd name="T7" fmla="*/ 0 h 422"/>
                  <a:gd name="T8" fmla="*/ 171 w 342"/>
                  <a:gd name="T9" fmla="*/ 116 h 422"/>
                  <a:gd name="T10" fmla="*/ 0 60000 65536"/>
                  <a:gd name="T11" fmla="*/ 0 60000 65536"/>
                  <a:gd name="T12" fmla="*/ 0 60000 65536"/>
                  <a:gd name="T13" fmla="*/ 0 60000 65536"/>
                  <a:gd name="T14" fmla="*/ 0 60000 65536"/>
                  <a:gd name="T15" fmla="*/ 0 w 342"/>
                  <a:gd name="T16" fmla="*/ 0 h 422"/>
                  <a:gd name="T17" fmla="*/ 342 w 342"/>
                  <a:gd name="T18" fmla="*/ 422 h 422"/>
                </a:gdLst>
                <a:ahLst/>
                <a:cxnLst>
                  <a:cxn ang="T10">
                    <a:pos x="T0" y="T1"/>
                  </a:cxn>
                  <a:cxn ang="T11">
                    <a:pos x="T2" y="T3"/>
                  </a:cxn>
                  <a:cxn ang="T12">
                    <a:pos x="T4" y="T5"/>
                  </a:cxn>
                  <a:cxn ang="T13">
                    <a:pos x="T6" y="T7"/>
                  </a:cxn>
                  <a:cxn ang="T14">
                    <a:pos x="T8" y="T9"/>
                  </a:cxn>
                </a:cxnLst>
                <a:rect l="T15" t="T16" r="T17" b="T18"/>
                <a:pathLst>
                  <a:path w="342" h="422">
                    <a:moveTo>
                      <a:pt x="342" y="233"/>
                    </a:moveTo>
                    <a:lnTo>
                      <a:pt x="342" y="422"/>
                    </a:lnTo>
                    <a:lnTo>
                      <a:pt x="0" y="199"/>
                    </a:lnTo>
                    <a:lnTo>
                      <a:pt x="0" y="0"/>
                    </a:lnTo>
                    <a:lnTo>
                      <a:pt x="342" y="23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4" name="Freeform 110"/>
              <p:cNvSpPr/>
              <p:nvPr/>
            </p:nvSpPr>
            <p:spPr bwMode="auto">
              <a:xfrm>
                <a:off x="4524" y="1726"/>
                <a:ext cx="142" cy="194"/>
              </a:xfrm>
              <a:custGeom>
                <a:avLst/>
                <a:gdLst>
                  <a:gd name="T0" fmla="*/ 141 w 280"/>
                  <a:gd name="T1" fmla="*/ 95 h 388"/>
                  <a:gd name="T2" fmla="*/ 141 w 280"/>
                  <a:gd name="T3" fmla="*/ 194 h 388"/>
                  <a:gd name="T4" fmla="*/ 0 w 280"/>
                  <a:gd name="T5" fmla="*/ 96 h 388"/>
                  <a:gd name="T6" fmla="*/ 0 w 280"/>
                  <a:gd name="T7" fmla="*/ 0 h 388"/>
                  <a:gd name="T8" fmla="*/ 141 w 280"/>
                  <a:gd name="T9" fmla="*/ 95 h 388"/>
                  <a:gd name="T10" fmla="*/ 0 60000 65536"/>
                  <a:gd name="T11" fmla="*/ 0 60000 65536"/>
                  <a:gd name="T12" fmla="*/ 0 60000 65536"/>
                  <a:gd name="T13" fmla="*/ 0 60000 65536"/>
                  <a:gd name="T14" fmla="*/ 0 60000 65536"/>
                  <a:gd name="T15" fmla="*/ 0 w 280"/>
                  <a:gd name="T16" fmla="*/ 0 h 388"/>
                  <a:gd name="T17" fmla="*/ 280 w 280"/>
                  <a:gd name="T18" fmla="*/ 388 h 388"/>
                </a:gdLst>
                <a:ahLst/>
                <a:cxnLst>
                  <a:cxn ang="T10">
                    <a:pos x="T0" y="T1"/>
                  </a:cxn>
                  <a:cxn ang="T11">
                    <a:pos x="T2" y="T3"/>
                  </a:cxn>
                  <a:cxn ang="T12">
                    <a:pos x="T4" y="T5"/>
                  </a:cxn>
                  <a:cxn ang="T13">
                    <a:pos x="T6" y="T7"/>
                  </a:cxn>
                  <a:cxn ang="T14">
                    <a:pos x="T8" y="T9"/>
                  </a:cxn>
                </a:cxnLst>
                <a:rect l="T15" t="T16" r="T17" b="T18"/>
                <a:pathLst>
                  <a:path w="280" h="388">
                    <a:moveTo>
                      <a:pt x="280" y="190"/>
                    </a:moveTo>
                    <a:lnTo>
                      <a:pt x="280" y="388"/>
                    </a:lnTo>
                    <a:lnTo>
                      <a:pt x="0" y="191"/>
                    </a:lnTo>
                    <a:lnTo>
                      <a:pt x="0" y="0"/>
                    </a:lnTo>
                    <a:lnTo>
                      <a:pt x="280" y="190"/>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5" name="Freeform 111"/>
              <p:cNvSpPr/>
              <p:nvPr/>
            </p:nvSpPr>
            <p:spPr bwMode="auto">
              <a:xfrm>
                <a:off x="4369" y="1625"/>
                <a:ext cx="147" cy="194"/>
              </a:xfrm>
              <a:custGeom>
                <a:avLst/>
                <a:gdLst>
                  <a:gd name="T0" fmla="*/ 147 w 294"/>
                  <a:gd name="T1" fmla="*/ 100 h 384"/>
                  <a:gd name="T2" fmla="*/ 147 w 294"/>
                  <a:gd name="T3" fmla="*/ 193 h 384"/>
                  <a:gd name="T4" fmla="*/ 0 w 294"/>
                  <a:gd name="T5" fmla="*/ 92 h 384"/>
                  <a:gd name="T6" fmla="*/ 0 w 294"/>
                  <a:gd name="T7" fmla="*/ 0 h 384"/>
                  <a:gd name="T8" fmla="*/ 147 w 294"/>
                  <a:gd name="T9" fmla="*/ 100 h 384"/>
                  <a:gd name="T10" fmla="*/ 0 60000 65536"/>
                  <a:gd name="T11" fmla="*/ 0 60000 65536"/>
                  <a:gd name="T12" fmla="*/ 0 60000 65536"/>
                  <a:gd name="T13" fmla="*/ 0 60000 65536"/>
                  <a:gd name="T14" fmla="*/ 0 60000 65536"/>
                  <a:gd name="T15" fmla="*/ 0 w 294"/>
                  <a:gd name="T16" fmla="*/ 0 h 384"/>
                  <a:gd name="T17" fmla="*/ 294 w 294"/>
                  <a:gd name="T18" fmla="*/ 384 h 384"/>
                </a:gdLst>
                <a:ahLst/>
                <a:cxnLst>
                  <a:cxn ang="T10">
                    <a:pos x="T0" y="T1"/>
                  </a:cxn>
                  <a:cxn ang="T11">
                    <a:pos x="T2" y="T3"/>
                  </a:cxn>
                  <a:cxn ang="T12">
                    <a:pos x="T4" y="T5"/>
                  </a:cxn>
                  <a:cxn ang="T13">
                    <a:pos x="T6" y="T7"/>
                  </a:cxn>
                  <a:cxn ang="T14">
                    <a:pos x="T8" y="T9"/>
                  </a:cxn>
                </a:cxnLst>
                <a:rect l="T15" t="T16" r="T17" b="T18"/>
                <a:pathLst>
                  <a:path w="294" h="384">
                    <a:moveTo>
                      <a:pt x="294" y="198"/>
                    </a:moveTo>
                    <a:lnTo>
                      <a:pt x="294" y="384"/>
                    </a:lnTo>
                    <a:lnTo>
                      <a:pt x="0" y="183"/>
                    </a:lnTo>
                    <a:lnTo>
                      <a:pt x="0" y="0"/>
                    </a:lnTo>
                    <a:lnTo>
                      <a:pt x="294" y="19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6" name="Freeform 112"/>
              <p:cNvSpPr/>
              <p:nvPr/>
            </p:nvSpPr>
            <p:spPr bwMode="auto">
              <a:xfrm>
                <a:off x="4235" y="1742"/>
                <a:ext cx="123" cy="187"/>
              </a:xfrm>
              <a:custGeom>
                <a:avLst/>
                <a:gdLst>
                  <a:gd name="T0" fmla="*/ 124 w 247"/>
                  <a:gd name="T1" fmla="*/ 98 h 369"/>
                  <a:gd name="T2" fmla="*/ 124 w 247"/>
                  <a:gd name="T3" fmla="*/ 185 h 369"/>
                  <a:gd name="T4" fmla="*/ 0 w 247"/>
                  <a:gd name="T5" fmla="*/ 93 h 369"/>
                  <a:gd name="T6" fmla="*/ 0 w 247"/>
                  <a:gd name="T7" fmla="*/ 0 h 369"/>
                  <a:gd name="T8" fmla="*/ 124 w 247"/>
                  <a:gd name="T9" fmla="*/ 98 h 369"/>
                  <a:gd name="T10" fmla="*/ 0 60000 65536"/>
                  <a:gd name="T11" fmla="*/ 0 60000 65536"/>
                  <a:gd name="T12" fmla="*/ 0 60000 65536"/>
                  <a:gd name="T13" fmla="*/ 0 60000 65536"/>
                  <a:gd name="T14" fmla="*/ 0 60000 65536"/>
                  <a:gd name="T15" fmla="*/ 0 w 247"/>
                  <a:gd name="T16" fmla="*/ 0 h 369"/>
                  <a:gd name="T17" fmla="*/ 247 w 247"/>
                  <a:gd name="T18" fmla="*/ 369 h 369"/>
                </a:gdLst>
                <a:ahLst/>
                <a:cxnLst>
                  <a:cxn ang="T10">
                    <a:pos x="T0" y="T1"/>
                  </a:cxn>
                  <a:cxn ang="T11">
                    <a:pos x="T2" y="T3"/>
                  </a:cxn>
                  <a:cxn ang="T12">
                    <a:pos x="T4" y="T5"/>
                  </a:cxn>
                  <a:cxn ang="T13">
                    <a:pos x="T6" y="T7"/>
                  </a:cxn>
                  <a:cxn ang="T14">
                    <a:pos x="T8" y="T9"/>
                  </a:cxn>
                </a:cxnLst>
                <a:rect l="T15" t="T16" r="T17" b="T18"/>
                <a:pathLst>
                  <a:path w="247" h="369">
                    <a:moveTo>
                      <a:pt x="247" y="195"/>
                    </a:moveTo>
                    <a:lnTo>
                      <a:pt x="247" y="369"/>
                    </a:lnTo>
                    <a:lnTo>
                      <a:pt x="0" y="186"/>
                    </a:lnTo>
                    <a:lnTo>
                      <a:pt x="0" y="0"/>
                    </a:lnTo>
                    <a:lnTo>
                      <a:pt x="247" y="19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7" name="Freeform 113"/>
              <p:cNvSpPr/>
              <p:nvPr/>
            </p:nvSpPr>
            <p:spPr bwMode="auto">
              <a:xfrm>
                <a:off x="4671" y="2060"/>
                <a:ext cx="171" cy="225"/>
              </a:xfrm>
              <a:custGeom>
                <a:avLst/>
                <a:gdLst>
                  <a:gd name="T0" fmla="*/ 171 w 342"/>
                  <a:gd name="T1" fmla="*/ 125 h 450"/>
                  <a:gd name="T2" fmla="*/ 171 w 342"/>
                  <a:gd name="T3" fmla="*/ 225 h 450"/>
                  <a:gd name="T4" fmla="*/ 0 w 342"/>
                  <a:gd name="T5" fmla="*/ 101 h 450"/>
                  <a:gd name="T6" fmla="*/ 0 w 342"/>
                  <a:gd name="T7" fmla="*/ 0 h 450"/>
                  <a:gd name="T8" fmla="*/ 171 w 342"/>
                  <a:gd name="T9" fmla="*/ 125 h 450"/>
                  <a:gd name="T10" fmla="*/ 0 60000 65536"/>
                  <a:gd name="T11" fmla="*/ 0 60000 65536"/>
                  <a:gd name="T12" fmla="*/ 0 60000 65536"/>
                  <a:gd name="T13" fmla="*/ 0 60000 65536"/>
                  <a:gd name="T14" fmla="*/ 0 60000 65536"/>
                  <a:gd name="T15" fmla="*/ 0 w 342"/>
                  <a:gd name="T16" fmla="*/ 0 h 450"/>
                  <a:gd name="T17" fmla="*/ 342 w 342"/>
                  <a:gd name="T18" fmla="*/ 450 h 450"/>
                </a:gdLst>
                <a:ahLst/>
                <a:cxnLst>
                  <a:cxn ang="T10">
                    <a:pos x="T0" y="T1"/>
                  </a:cxn>
                  <a:cxn ang="T11">
                    <a:pos x="T2" y="T3"/>
                  </a:cxn>
                  <a:cxn ang="T12">
                    <a:pos x="T4" y="T5"/>
                  </a:cxn>
                  <a:cxn ang="T13">
                    <a:pos x="T6" y="T7"/>
                  </a:cxn>
                  <a:cxn ang="T14">
                    <a:pos x="T8" y="T9"/>
                  </a:cxn>
                </a:cxnLst>
                <a:rect l="T15" t="T16" r="T17" b="T18"/>
                <a:pathLst>
                  <a:path w="342" h="450">
                    <a:moveTo>
                      <a:pt x="342" y="250"/>
                    </a:moveTo>
                    <a:lnTo>
                      <a:pt x="342" y="450"/>
                    </a:lnTo>
                    <a:lnTo>
                      <a:pt x="0" y="202"/>
                    </a:lnTo>
                    <a:lnTo>
                      <a:pt x="0" y="0"/>
                    </a:lnTo>
                    <a:lnTo>
                      <a:pt x="342" y="2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8" name="Freeform 114"/>
              <p:cNvSpPr/>
              <p:nvPr/>
            </p:nvSpPr>
            <p:spPr bwMode="auto">
              <a:xfrm>
                <a:off x="4524" y="1956"/>
                <a:ext cx="142" cy="198"/>
              </a:xfrm>
              <a:custGeom>
                <a:avLst/>
                <a:gdLst>
                  <a:gd name="T0" fmla="*/ 141 w 280"/>
                  <a:gd name="T1" fmla="*/ 101 h 400"/>
                  <a:gd name="T2" fmla="*/ 141 w 280"/>
                  <a:gd name="T3" fmla="*/ 200 h 400"/>
                  <a:gd name="T4" fmla="*/ 0 w 280"/>
                  <a:gd name="T5" fmla="*/ 96 h 400"/>
                  <a:gd name="T6" fmla="*/ 0 w 280"/>
                  <a:gd name="T7" fmla="*/ 0 h 400"/>
                  <a:gd name="T8" fmla="*/ 141 w 280"/>
                  <a:gd name="T9" fmla="*/ 101 h 400"/>
                  <a:gd name="T10" fmla="*/ 0 60000 65536"/>
                  <a:gd name="T11" fmla="*/ 0 60000 65536"/>
                  <a:gd name="T12" fmla="*/ 0 60000 65536"/>
                  <a:gd name="T13" fmla="*/ 0 60000 65536"/>
                  <a:gd name="T14" fmla="*/ 0 60000 65536"/>
                  <a:gd name="T15" fmla="*/ 0 w 280"/>
                  <a:gd name="T16" fmla="*/ 0 h 400"/>
                  <a:gd name="T17" fmla="*/ 280 w 280"/>
                  <a:gd name="T18" fmla="*/ 400 h 400"/>
                </a:gdLst>
                <a:ahLst/>
                <a:cxnLst>
                  <a:cxn ang="T10">
                    <a:pos x="T0" y="T1"/>
                  </a:cxn>
                  <a:cxn ang="T11">
                    <a:pos x="T2" y="T3"/>
                  </a:cxn>
                  <a:cxn ang="T12">
                    <a:pos x="T4" y="T5"/>
                  </a:cxn>
                  <a:cxn ang="T13">
                    <a:pos x="T6" y="T7"/>
                  </a:cxn>
                  <a:cxn ang="T14">
                    <a:pos x="T8" y="T9"/>
                  </a:cxn>
                </a:cxnLst>
                <a:rect l="T15" t="T16" r="T17" b="T18"/>
                <a:pathLst>
                  <a:path w="280" h="400">
                    <a:moveTo>
                      <a:pt x="280" y="202"/>
                    </a:moveTo>
                    <a:lnTo>
                      <a:pt x="280" y="400"/>
                    </a:lnTo>
                    <a:lnTo>
                      <a:pt x="0" y="191"/>
                    </a:lnTo>
                    <a:lnTo>
                      <a:pt x="0" y="0"/>
                    </a:lnTo>
                    <a:lnTo>
                      <a:pt x="280" y="20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9" name="Freeform 115"/>
              <p:cNvSpPr/>
              <p:nvPr/>
            </p:nvSpPr>
            <p:spPr bwMode="auto">
              <a:xfrm>
                <a:off x="4369" y="1843"/>
                <a:ext cx="147" cy="202"/>
              </a:xfrm>
              <a:custGeom>
                <a:avLst/>
                <a:gdLst>
                  <a:gd name="T0" fmla="*/ 147 w 294"/>
                  <a:gd name="T1" fmla="*/ 109 h 401"/>
                  <a:gd name="T2" fmla="*/ 147 w 294"/>
                  <a:gd name="T3" fmla="*/ 200 h 401"/>
                  <a:gd name="T4" fmla="*/ 0 w 294"/>
                  <a:gd name="T5" fmla="*/ 91 h 401"/>
                  <a:gd name="T6" fmla="*/ 0 w 294"/>
                  <a:gd name="T7" fmla="*/ 0 h 401"/>
                  <a:gd name="T8" fmla="*/ 147 w 294"/>
                  <a:gd name="T9" fmla="*/ 109 h 401"/>
                  <a:gd name="T10" fmla="*/ 0 60000 65536"/>
                  <a:gd name="T11" fmla="*/ 0 60000 65536"/>
                  <a:gd name="T12" fmla="*/ 0 60000 65536"/>
                  <a:gd name="T13" fmla="*/ 0 60000 65536"/>
                  <a:gd name="T14" fmla="*/ 0 60000 65536"/>
                  <a:gd name="T15" fmla="*/ 0 w 294"/>
                  <a:gd name="T16" fmla="*/ 0 h 401"/>
                  <a:gd name="T17" fmla="*/ 294 w 294"/>
                  <a:gd name="T18" fmla="*/ 401 h 401"/>
                </a:gdLst>
                <a:ahLst/>
                <a:cxnLst>
                  <a:cxn ang="T10">
                    <a:pos x="T0" y="T1"/>
                  </a:cxn>
                  <a:cxn ang="T11">
                    <a:pos x="T2" y="T3"/>
                  </a:cxn>
                  <a:cxn ang="T12">
                    <a:pos x="T4" y="T5"/>
                  </a:cxn>
                  <a:cxn ang="T13">
                    <a:pos x="T6" y="T7"/>
                  </a:cxn>
                  <a:cxn ang="T14">
                    <a:pos x="T8" y="T9"/>
                  </a:cxn>
                </a:cxnLst>
                <a:rect l="T15" t="T16" r="T17" b="T18"/>
                <a:pathLst>
                  <a:path w="294" h="401">
                    <a:moveTo>
                      <a:pt x="294" y="219"/>
                    </a:moveTo>
                    <a:lnTo>
                      <a:pt x="294" y="401"/>
                    </a:lnTo>
                    <a:lnTo>
                      <a:pt x="0" y="183"/>
                    </a:lnTo>
                    <a:lnTo>
                      <a:pt x="0" y="0"/>
                    </a:lnTo>
                    <a:lnTo>
                      <a:pt x="294" y="21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0" name="Freeform 116"/>
              <p:cNvSpPr/>
              <p:nvPr/>
            </p:nvSpPr>
            <p:spPr bwMode="auto">
              <a:xfrm>
                <a:off x="4678" y="902"/>
                <a:ext cx="160" cy="171"/>
              </a:xfrm>
              <a:custGeom>
                <a:avLst/>
                <a:gdLst>
                  <a:gd name="T0" fmla="*/ 162 w 326"/>
                  <a:gd name="T1" fmla="*/ 70 h 347"/>
                  <a:gd name="T2" fmla="*/ 162 w 326"/>
                  <a:gd name="T3" fmla="*/ 173 h 347"/>
                  <a:gd name="T4" fmla="*/ 0 w 326"/>
                  <a:gd name="T5" fmla="*/ 99 h 347"/>
                  <a:gd name="T6" fmla="*/ 0 w 326"/>
                  <a:gd name="T7" fmla="*/ 0 h 347"/>
                  <a:gd name="T8" fmla="*/ 162 w 326"/>
                  <a:gd name="T9" fmla="*/ 70 h 347"/>
                  <a:gd name="T10" fmla="*/ 0 60000 65536"/>
                  <a:gd name="T11" fmla="*/ 0 60000 65536"/>
                  <a:gd name="T12" fmla="*/ 0 60000 65536"/>
                  <a:gd name="T13" fmla="*/ 0 60000 65536"/>
                  <a:gd name="T14" fmla="*/ 0 60000 65536"/>
                  <a:gd name="T15" fmla="*/ 0 w 326"/>
                  <a:gd name="T16" fmla="*/ 0 h 347"/>
                  <a:gd name="T17" fmla="*/ 326 w 326"/>
                  <a:gd name="T18" fmla="*/ 347 h 347"/>
                </a:gdLst>
                <a:ahLst/>
                <a:cxnLst>
                  <a:cxn ang="T10">
                    <a:pos x="T0" y="T1"/>
                  </a:cxn>
                  <a:cxn ang="T11">
                    <a:pos x="T2" y="T3"/>
                  </a:cxn>
                  <a:cxn ang="T12">
                    <a:pos x="T4" y="T5"/>
                  </a:cxn>
                  <a:cxn ang="T13">
                    <a:pos x="T6" y="T7"/>
                  </a:cxn>
                  <a:cxn ang="T14">
                    <a:pos x="T8" y="T9"/>
                  </a:cxn>
                </a:cxnLst>
                <a:rect l="T15" t="T16" r="T17" b="T18"/>
                <a:pathLst>
                  <a:path w="326" h="347">
                    <a:moveTo>
                      <a:pt x="326" y="140"/>
                    </a:moveTo>
                    <a:lnTo>
                      <a:pt x="326" y="347"/>
                    </a:lnTo>
                    <a:lnTo>
                      <a:pt x="0" y="198"/>
                    </a:lnTo>
                    <a:lnTo>
                      <a:pt x="0" y="0"/>
                    </a:lnTo>
                    <a:lnTo>
                      <a:pt x="326" y="14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1" name="Freeform 117"/>
              <p:cNvSpPr/>
              <p:nvPr/>
            </p:nvSpPr>
            <p:spPr bwMode="auto">
              <a:xfrm>
                <a:off x="4791" y="1069"/>
                <a:ext cx="50" cy="128"/>
              </a:xfrm>
              <a:custGeom>
                <a:avLst/>
                <a:gdLst>
                  <a:gd name="T0" fmla="*/ 51 w 102"/>
                  <a:gd name="T1" fmla="*/ 27 h 248"/>
                  <a:gd name="T2" fmla="*/ 51 w 102"/>
                  <a:gd name="T3" fmla="*/ 125 h 248"/>
                  <a:gd name="T4" fmla="*/ 0 w 102"/>
                  <a:gd name="T5" fmla="*/ 98 h 248"/>
                  <a:gd name="T6" fmla="*/ 0 w 102"/>
                  <a:gd name="T7" fmla="*/ 0 h 248"/>
                  <a:gd name="T8" fmla="*/ 51 w 102"/>
                  <a:gd name="T9" fmla="*/ 27 h 248"/>
                  <a:gd name="T10" fmla="*/ 0 60000 65536"/>
                  <a:gd name="T11" fmla="*/ 0 60000 65536"/>
                  <a:gd name="T12" fmla="*/ 0 60000 65536"/>
                  <a:gd name="T13" fmla="*/ 0 60000 65536"/>
                  <a:gd name="T14" fmla="*/ 0 60000 65536"/>
                  <a:gd name="T15" fmla="*/ 0 w 102"/>
                  <a:gd name="T16" fmla="*/ 0 h 248"/>
                  <a:gd name="T17" fmla="*/ 102 w 102"/>
                  <a:gd name="T18" fmla="*/ 248 h 248"/>
                </a:gdLst>
                <a:ahLst/>
                <a:cxnLst>
                  <a:cxn ang="T10">
                    <a:pos x="T0" y="T1"/>
                  </a:cxn>
                  <a:cxn ang="T11">
                    <a:pos x="T2" y="T3"/>
                  </a:cxn>
                  <a:cxn ang="T12">
                    <a:pos x="T4" y="T5"/>
                  </a:cxn>
                  <a:cxn ang="T13">
                    <a:pos x="T6" y="T7"/>
                  </a:cxn>
                  <a:cxn ang="T14">
                    <a:pos x="T8" y="T9"/>
                  </a:cxn>
                </a:cxnLst>
                <a:rect l="T15" t="T16" r="T17" b="T18"/>
                <a:pathLst>
                  <a:path w="102" h="248">
                    <a:moveTo>
                      <a:pt x="102" y="53"/>
                    </a:moveTo>
                    <a:lnTo>
                      <a:pt x="102" y="248"/>
                    </a:lnTo>
                    <a:lnTo>
                      <a:pt x="0" y="195"/>
                    </a:lnTo>
                    <a:lnTo>
                      <a:pt x="0" y="0"/>
                    </a:lnTo>
                    <a:lnTo>
                      <a:pt x="102" y="5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2" name="Freeform 118"/>
              <p:cNvSpPr/>
              <p:nvPr/>
            </p:nvSpPr>
            <p:spPr bwMode="auto">
              <a:xfrm>
                <a:off x="4678" y="1365"/>
                <a:ext cx="160" cy="190"/>
              </a:xfrm>
              <a:custGeom>
                <a:avLst/>
                <a:gdLst>
                  <a:gd name="T0" fmla="*/ 162 w 326"/>
                  <a:gd name="T1" fmla="*/ 88 h 381"/>
                  <a:gd name="T2" fmla="*/ 162 w 326"/>
                  <a:gd name="T3" fmla="*/ 191 h 381"/>
                  <a:gd name="T4" fmla="*/ 0 w 326"/>
                  <a:gd name="T5" fmla="*/ 100 h 381"/>
                  <a:gd name="T6" fmla="*/ 0 w 326"/>
                  <a:gd name="T7" fmla="*/ 0 h 381"/>
                  <a:gd name="T8" fmla="*/ 162 w 326"/>
                  <a:gd name="T9" fmla="*/ 88 h 381"/>
                  <a:gd name="T10" fmla="*/ 0 60000 65536"/>
                  <a:gd name="T11" fmla="*/ 0 60000 65536"/>
                  <a:gd name="T12" fmla="*/ 0 60000 65536"/>
                  <a:gd name="T13" fmla="*/ 0 60000 65536"/>
                  <a:gd name="T14" fmla="*/ 0 60000 65536"/>
                  <a:gd name="T15" fmla="*/ 0 w 326"/>
                  <a:gd name="T16" fmla="*/ 0 h 381"/>
                  <a:gd name="T17" fmla="*/ 326 w 326"/>
                  <a:gd name="T18" fmla="*/ 381 h 381"/>
                </a:gdLst>
                <a:ahLst/>
                <a:cxnLst>
                  <a:cxn ang="T10">
                    <a:pos x="T0" y="T1"/>
                  </a:cxn>
                  <a:cxn ang="T11">
                    <a:pos x="T2" y="T3"/>
                  </a:cxn>
                  <a:cxn ang="T12">
                    <a:pos x="T4" y="T5"/>
                  </a:cxn>
                  <a:cxn ang="T13">
                    <a:pos x="T6" y="T7"/>
                  </a:cxn>
                  <a:cxn ang="T14">
                    <a:pos x="T8" y="T9"/>
                  </a:cxn>
                </a:cxnLst>
                <a:rect l="T15" t="T16" r="T17" b="T18"/>
                <a:pathLst>
                  <a:path w="326" h="381">
                    <a:moveTo>
                      <a:pt x="326" y="176"/>
                    </a:moveTo>
                    <a:lnTo>
                      <a:pt x="326" y="381"/>
                    </a:lnTo>
                    <a:lnTo>
                      <a:pt x="0" y="200"/>
                    </a:lnTo>
                    <a:lnTo>
                      <a:pt x="0" y="0"/>
                    </a:lnTo>
                    <a:lnTo>
                      <a:pt x="326" y="17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826" name="Rectangle 119"/>
              <p:cNvSpPr/>
              <p:nvPr/>
            </p:nvSpPr>
            <p:spPr>
              <a:xfrm>
                <a:off x="4840" y="1941"/>
                <a:ext cx="82" cy="106"/>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grpSp>
        <p:grpSp>
          <p:nvGrpSpPr>
            <p:cNvPr id="104714" name="Group 120"/>
            <p:cNvGrpSpPr/>
            <p:nvPr/>
          </p:nvGrpSpPr>
          <p:grpSpPr>
            <a:xfrm>
              <a:off x="864" y="2832"/>
              <a:ext cx="1008" cy="288"/>
              <a:chOff x="4128" y="433"/>
              <a:chExt cx="1199" cy="425"/>
            </a:xfrm>
          </p:grpSpPr>
          <p:sp>
            <p:nvSpPr>
              <p:cNvPr id="395385" name="Freeform 121"/>
              <p:cNvSpPr/>
              <p:nvPr/>
            </p:nvSpPr>
            <p:spPr bwMode="auto">
              <a:xfrm>
                <a:off x="4128" y="433"/>
                <a:ext cx="1199" cy="251"/>
              </a:xfrm>
              <a:custGeom>
                <a:avLst/>
                <a:gdLst>
                  <a:gd name="T0" fmla="*/ 0 w 2397"/>
                  <a:gd name="T1" fmla="*/ 0 h 501"/>
                  <a:gd name="T2" fmla="*/ 516 w 2397"/>
                  <a:gd name="T3" fmla="*/ 19 h 501"/>
                  <a:gd name="T4" fmla="*/ 1199 w 2397"/>
                  <a:gd name="T5" fmla="*/ 241 h 501"/>
                  <a:gd name="T6" fmla="*/ 724 w 2397"/>
                  <a:gd name="T7" fmla="*/ 251 h 501"/>
                  <a:gd name="T8" fmla="*/ 0 w 2397"/>
                  <a:gd name="T9" fmla="*/ 0 h 501"/>
                  <a:gd name="T10" fmla="*/ 0 60000 65536"/>
                  <a:gd name="T11" fmla="*/ 0 60000 65536"/>
                  <a:gd name="T12" fmla="*/ 0 60000 65536"/>
                  <a:gd name="T13" fmla="*/ 0 60000 65536"/>
                  <a:gd name="T14" fmla="*/ 0 60000 65536"/>
                  <a:gd name="T15" fmla="*/ 0 w 2397"/>
                  <a:gd name="T16" fmla="*/ 0 h 501"/>
                  <a:gd name="T17" fmla="*/ 2397 w 2397"/>
                  <a:gd name="T18" fmla="*/ 501 h 501"/>
                </a:gdLst>
                <a:ahLst/>
                <a:cxnLst>
                  <a:cxn ang="T10">
                    <a:pos x="T0" y="T1"/>
                  </a:cxn>
                  <a:cxn ang="T11">
                    <a:pos x="T2" y="T3"/>
                  </a:cxn>
                  <a:cxn ang="T12">
                    <a:pos x="T4" y="T5"/>
                  </a:cxn>
                  <a:cxn ang="T13">
                    <a:pos x="T6" y="T7"/>
                  </a:cxn>
                  <a:cxn ang="T14">
                    <a:pos x="T8" y="T9"/>
                  </a:cxn>
                </a:cxnLst>
                <a:rect l="T15" t="T16" r="T17" b="T18"/>
                <a:pathLst>
                  <a:path w="2397" h="501">
                    <a:moveTo>
                      <a:pt x="0" y="0"/>
                    </a:moveTo>
                    <a:lnTo>
                      <a:pt x="1032" y="37"/>
                    </a:lnTo>
                    <a:lnTo>
                      <a:pt x="2397" y="481"/>
                    </a:lnTo>
                    <a:lnTo>
                      <a:pt x="1448" y="501"/>
                    </a:lnTo>
                    <a:lnTo>
                      <a:pt x="0" y="0"/>
                    </a:lnTo>
                    <a:close/>
                  </a:path>
                </a:pathLst>
              </a:custGeom>
              <a:solidFill>
                <a:srgbClr val="C0C0C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6" name="Freeform 122"/>
              <p:cNvSpPr/>
              <p:nvPr/>
            </p:nvSpPr>
            <p:spPr bwMode="auto">
              <a:xfrm>
                <a:off x="4858" y="667"/>
                <a:ext cx="465" cy="191"/>
              </a:xfrm>
              <a:custGeom>
                <a:avLst/>
                <a:gdLst>
                  <a:gd name="T0" fmla="*/ 4 w 931"/>
                  <a:gd name="T1" fmla="*/ 1 h 380"/>
                  <a:gd name="T2" fmla="*/ 465 w 931"/>
                  <a:gd name="T3" fmla="*/ 0 h 380"/>
                  <a:gd name="T4" fmla="*/ 465 w 931"/>
                  <a:gd name="T5" fmla="*/ 190 h 380"/>
                  <a:gd name="T6" fmla="*/ 0 w 931"/>
                  <a:gd name="T7" fmla="*/ 190 h 380"/>
                  <a:gd name="T8" fmla="*/ 4 w 931"/>
                  <a:gd name="T9" fmla="*/ 1 h 380"/>
                  <a:gd name="T10" fmla="*/ 0 60000 65536"/>
                  <a:gd name="T11" fmla="*/ 0 60000 65536"/>
                  <a:gd name="T12" fmla="*/ 0 60000 65536"/>
                  <a:gd name="T13" fmla="*/ 0 60000 65536"/>
                  <a:gd name="T14" fmla="*/ 0 60000 65536"/>
                  <a:gd name="T15" fmla="*/ 0 w 931"/>
                  <a:gd name="T16" fmla="*/ 0 h 380"/>
                  <a:gd name="T17" fmla="*/ 931 w 931"/>
                  <a:gd name="T18" fmla="*/ 380 h 380"/>
                </a:gdLst>
                <a:ahLst/>
                <a:cxnLst>
                  <a:cxn ang="T10">
                    <a:pos x="T0" y="T1"/>
                  </a:cxn>
                  <a:cxn ang="T11">
                    <a:pos x="T2" y="T3"/>
                  </a:cxn>
                  <a:cxn ang="T12">
                    <a:pos x="T4" y="T5"/>
                  </a:cxn>
                  <a:cxn ang="T13">
                    <a:pos x="T6" y="T7"/>
                  </a:cxn>
                  <a:cxn ang="T14">
                    <a:pos x="T8" y="T9"/>
                  </a:cxn>
                </a:cxnLst>
                <a:rect l="T15" t="T16" r="T17" b="T18"/>
                <a:pathLst>
                  <a:path w="931" h="380">
                    <a:moveTo>
                      <a:pt x="9" y="2"/>
                    </a:moveTo>
                    <a:lnTo>
                      <a:pt x="931" y="0"/>
                    </a:lnTo>
                    <a:lnTo>
                      <a:pt x="931" y="380"/>
                    </a:lnTo>
                    <a:lnTo>
                      <a:pt x="0" y="380"/>
                    </a:lnTo>
                    <a:lnTo>
                      <a:pt x="9" y="2"/>
                    </a:lnTo>
                    <a:close/>
                  </a:path>
                </a:pathLst>
              </a:custGeom>
              <a:solidFill>
                <a:srgbClr val="E0E0E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7" name="Freeform 123"/>
              <p:cNvSpPr/>
              <p:nvPr/>
            </p:nvSpPr>
            <p:spPr bwMode="auto">
              <a:xfrm>
                <a:off x="4134" y="433"/>
                <a:ext cx="740" cy="425"/>
              </a:xfrm>
              <a:custGeom>
                <a:avLst/>
                <a:gdLst>
                  <a:gd name="T0" fmla="*/ 0 w 1480"/>
                  <a:gd name="T1" fmla="*/ 0 h 847"/>
                  <a:gd name="T2" fmla="*/ 0 w 1480"/>
                  <a:gd name="T3" fmla="*/ 142 h 847"/>
                  <a:gd name="T4" fmla="*/ 740 w 1480"/>
                  <a:gd name="T5" fmla="*/ 423 h 847"/>
                  <a:gd name="T6" fmla="*/ 740 w 1480"/>
                  <a:gd name="T7" fmla="*/ 234 h 847"/>
                  <a:gd name="T8" fmla="*/ 0 w 1480"/>
                  <a:gd name="T9" fmla="*/ 0 h 847"/>
                  <a:gd name="T10" fmla="*/ 0 60000 65536"/>
                  <a:gd name="T11" fmla="*/ 0 60000 65536"/>
                  <a:gd name="T12" fmla="*/ 0 60000 65536"/>
                  <a:gd name="T13" fmla="*/ 0 60000 65536"/>
                  <a:gd name="T14" fmla="*/ 0 60000 65536"/>
                  <a:gd name="T15" fmla="*/ 0 w 1480"/>
                  <a:gd name="T16" fmla="*/ 0 h 847"/>
                  <a:gd name="T17" fmla="*/ 1480 w 1480"/>
                  <a:gd name="T18" fmla="*/ 847 h 847"/>
                </a:gdLst>
                <a:ahLst/>
                <a:cxnLst>
                  <a:cxn ang="T10">
                    <a:pos x="T0" y="T1"/>
                  </a:cxn>
                  <a:cxn ang="T11">
                    <a:pos x="T2" y="T3"/>
                  </a:cxn>
                  <a:cxn ang="T12">
                    <a:pos x="T4" y="T5"/>
                  </a:cxn>
                  <a:cxn ang="T13">
                    <a:pos x="T6" y="T7"/>
                  </a:cxn>
                  <a:cxn ang="T14">
                    <a:pos x="T8" y="T9"/>
                  </a:cxn>
                </a:cxnLst>
                <a:rect l="T15" t="T16" r="T17" b="T18"/>
                <a:pathLst>
                  <a:path w="1480" h="847">
                    <a:moveTo>
                      <a:pt x="0" y="0"/>
                    </a:moveTo>
                    <a:lnTo>
                      <a:pt x="0" y="285"/>
                    </a:lnTo>
                    <a:lnTo>
                      <a:pt x="1480" y="847"/>
                    </a:lnTo>
                    <a:lnTo>
                      <a:pt x="1480" y="469"/>
                    </a:lnTo>
                    <a:lnTo>
                      <a:pt x="0" y="0"/>
                    </a:lnTo>
                    <a:close/>
                  </a:path>
                </a:pathLst>
              </a:custGeom>
              <a:solidFill>
                <a:srgbClr val="A0A0A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04715" name="AutoShape 124"/>
            <p:cNvSpPr/>
            <p:nvPr/>
          </p:nvSpPr>
          <p:spPr>
            <a:xfrm>
              <a:off x="864" y="3120"/>
              <a:ext cx="1152" cy="864"/>
            </a:xfrm>
            <a:prstGeom prst="irregularSeal2">
              <a:avLst/>
            </a:prstGeom>
            <a:solidFill>
              <a:schemeClr val="bg1"/>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grpSp>
      <p:graphicFrame>
        <p:nvGraphicFramePr>
          <p:cNvPr id="104458" name="Object 125"/>
          <p:cNvGraphicFramePr>
            <a:graphicFrameLocks noChangeAspect="1"/>
          </p:cNvGraphicFramePr>
          <p:nvPr/>
        </p:nvGraphicFramePr>
        <p:xfrm>
          <a:off x="6702274" y="5981294"/>
          <a:ext cx="957656" cy="808651"/>
        </p:xfrm>
        <a:graphic>
          <a:graphicData uri="http://schemas.openxmlformats.org/presentationml/2006/ole">
            <mc:AlternateContent xmlns:mc="http://schemas.openxmlformats.org/markup-compatibility/2006">
              <mc:Choice xmlns:v="urn:schemas-microsoft-com:vml" Requires="v">
                <p:oleObj spid="_x0000_s3076" name="" r:id="rId1" imgW="1095375" imgH="1082675" progId="">
                  <p:embed/>
                </p:oleObj>
              </mc:Choice>
              <mc:Fallback>
                <p:oleObj name="" r:id="rId1" imgW="1095375" imgH="1082675" progId="">
                  <p:embed/>
                  <p:pic>
                    <p:nvPicPr>
                      <p:cNvPr id="0" name="图片 3075"/>
                      <p:cNvPicPr/>
                      <p:nvPr/>
                    </p:nvPicPr>
                    <p:blipFill>
                      <a:blip r:embed="rId2"/>
                      <a:stretch>
                        <a:fillRect/>
                      </a:stretch>
                    </p:blipFill>
                    <p:spPr>
                      <a:xfrm>
                        <a:off x="6702274" y="5981294"/>
                        <a:ext cx="957656" cy="808651"/>
                      </a:xfrm>
                      <a:prstGeom prst="rect">
                        <a:avLst/>
                      </a:prstGeom>
                      <a:noFill/>
                      <a:ln w="38100">
                        <a:noFill/>
                        <a:miter/>
                      </a:ln>
                    </p:spPr>
                  </p:pic>
                </p:oleObj>
              </mc:Fallback>
            </mc:AlternateContent>
          </a:graphicData>
        </a:graphic>
      </p:graphicFrame>
      <p:graphicFrame>
        <p:nvGraphicFramePr>
          <p:cNvPr id="104459" name="Object 126"/>
          <p:cNvGraphicFramePr>
            <a:graphicFrameLocks noChangeAspect="1"/>
          </p:cNvGraphicFramePr>
          <p:nvPr/>
        </p:nvGraphicFramePr>
        <p:xfrm>
          <a:off x="5707785" y="4297024"/>
          <a:ext cx="883991" cy="515661"/>
        </p:xfrm>
        <a:graphic>
          <a:graphicData uri="http://schemas.openxmlformats.org/presentationml/2006/ole">
            <mc:AlternateContent xmlns:mc="http://schemas.openxmlformats.org/markup-compatibility/2006">
              <mc:Choice xmlns:v="urn:schemas-microsoft-com:vml" Requires="v">
                <p:oleObj spid="_x0000_s3080" name="" r:id="rId3" imgW="1868805" imgH="2190115" progId="">
                  <p:embed/>
                </p:oleObj>
              </mc:Choice>
              <mc:Fallback>
                <p:oleObj name="" r:id="rId3" imgW="1868805" imgH="2190115" progId="">
                  <p:embed/>
                  <p:pic>
                    <p:nvPicPr>
                      <p:cNvPr id="0" name="图片 3079"/>
                      <p:cNvPicPr/>
                      <p:nvPr/>
                    </p:nvPicPr>
                    <p:blipFill>
                      <a:blip r:embed="rId4"/>
                      <a:stretch>
                        <a:fillRect/>
                      </a:stretch>
                    </p:blipFill>
                    <p:spPr>
                      <a:xfrm>
                        <a:off x="5707785" y="4297024"/>
                        <a:ext cx="883991" cy="515661"/>
                      </a:xfrm>
                      <a:prstGeom prst="rect">
                        <a:avLst/>
                      </a:prstGeom>
                      <a:noFill/>
                      <a:ln w="38100">
                        <a:noFill/>
                        <a:miter/>
                      </a:ln>
                    </p:spPr>
                  </p:pic>
                </p:oleObj>
              </mc:Fallback>
            </mc:AlternateContent>
          </a:graphicData>
        </a:graphic>
      </p:graphicFrame>
      <p:graphicFrame>
        <p:nvGraphicFramePr>
          <p:cNvPr id="104460" name="Object 127"/>
          <p:cNvGraphicFramePr>
            <a:graphicFrameLocks noChangeAspect="1"/>
          </p:cNvGraphicFramePr>
          <p:nvPr/>
        </p:nvGraphicFramePr>
        <p:xfrm>
          <a:off x="6811098" y="2751716"/>
          <a:ext cx="662993" cy="810325"/>
        </p:xfrm>
        <a:graphic>
          <a:graphicData uri="http://schemas.openxmlformats.org/presentationml/2006/ole">
            <mc:AlternateContent xmlns:mc="http://schemas.openxmlformats.org/markup-compatibility/2006">
              <mc:Choice xmlns:v="urn:schemas-microsoft-com:vml" Requires="v">
                <p:oleObj spid="_x0000_s3081" name="" r:id="rId5" imgW="1776730" imgH="3170555" progId="">
                  <p:embed/>
                </p:oleObj>
              </mc:Choice>
              <mc:Fallback>
                <p:oleObj name="" r:id="rId5" imgW="1776730" imgH="3170555" progId="">
                  <p:embed/>
                  <p:pic>
                    <p:nvPicPr>
                      <p:cNvPr id="0" name="图片 3080"/>
                      <p:cNvPicPr/>
                      <p:nvPr/>
                    </p:nvPicPr>
                    <p:blipFill>
                      <a:blip r:embed="rId6"/>
                      <a:stretch>
                        <a:fillRect/>
                      </a:stretch>
                    </p:blipFill>
                    <p:spPr>
                      <a:xfrm>
                        <a:off x="6811098" y="2751716"/>
                        <a:ext cx="662993" cy="810325"/>
                      </a:xfrm>
                      <a:prstGeom prst="rect">
                        <a:avLst/>
                      </a:prstGeom>
                      <a:noFill/>
                      <a:ln w="38100">
                        <a:noFill/>
                        <a:miter/>
                      </a:ln>
                    </p:spPr>
                  </p:pic>
                </p:oleObj>
              </mc:Fallback>
            </mc:AlternateContent>
          </a:graphicData>
        </a:graphic>
      </p:graphicFrame>
      <p:graphicFrame>
        <p:nvGraphicFramePr>
          <p:cNvPr id="104461" name="Object 128"/>
          <p:cNvGraphicFramePr>
            <a:graphicFrameLocks noChangeAspect="1"/>
          </p:cNvGraphicFramePr>
          <p:nvPr/>
        </p:nvGraphicFramePr>
        <p:xfrm>
          <a:off x="5304296" y="5981294"/>
          <a:ext cx="1252320" cy="808651"/>
        </p:xfrm>
        <a:graphic>
          <a:graphicData uri="http://schemas.openxmlformats.org/presentationml/2006/ole">
            <mc:AlternateContent xmlns:mc="http://schemas.openxmlformats.org/markup-compatibility/2006">
              <mc:Choice xmlns:v="urn:schemas-microsoft-com:vml" Requires="v">
                <p:oleObj spid="_x0000_s3082" name="" r:id="rId7" imgW="5097780" imgH="2247900" progId="">
                  <p:embed/>
                </p:oleObj>
              </mc:Choice>
              <mc:Fallback>
                <p:oleObj name="" r:id="rId7" imgW="5097780" imgH="2247900" progId="">
                  <p:embed/>
                  <p:pic>
                    <p:nvPicPr>
                      <p:cNvPr id="0" name="图片 3081"/>
                      <p:cNvPicPr/>
                      <p:nvPr/>
                    </p:nvPicPr>
                    <p:blipFill>
                      <a:blip r:embed="rId8"/>
                      <a:stretch>
                        <a:fillRect/>
                      </a:stretch>
                    </p:blipFill>
                    <p:spPr>
                      <a:xfrm>
                        <a:off x="5304296" y="5981294"/>
                        <a:ext cx="1252320" cy="808651"/>
                      </a:xfrm>
                      <a:prstGeom prst="rect">
                        <a:avLst/>
                      </a:prstGeom>
                      <a:noFill/>
                      <a:ln w="38100">
                        <a:noFill/>
                        <a:miter/>
                      </a:ln>
                    </p:spPr>
                  </p:pic>
                </p:oleObj>
              </mc:Fallback>
            </mc:AlternateContent>
          </a:graphicData>
        </a:graphic>
      </p:graphicFrame>
      <p:graphicFrame>
        <p:nvGraphicFramePr>
          <p:cNvPr id="104462" name="Object 129"/>
          <p:cNvGraphicFramePr>
            <a:graphicFrameLocks noChangeAspect="1"/>
          </p:cNvGraphicFramePr>
          <p:nvPr/>
        </p:nvGraphicFramePr>
        <p:xfrm>
          <a:off x="3720480" y="3928695"/>
          <a:ext cx="1103314" cy="1104988"/>
        </p:xfrm>
        <a:graphic>
          <a:graphicData uri="http://schemas.openxmlformats.org/presentationml/2006/ole">
            <mc:AlternateContent xmlns:mc="http://schemas.openxmlformats.org/markup-compatibility/2006">
              <mc:Choice xmlns:v="urn:schemas-microsoft-com:vml" Requires="v">
                <p:oleObj spid="_x0000_s3079" name="" r:id="rId9" imgW="8101330" imgH="5508625" progId="">
                  <p:embed/>
                </p:oleObj>
              </mc:Choice>
              <mc:Fallback>
                <p:oleObj name="" r:id="rId9" imgW="8101330" imgH="5508625" progId="">
                  <p:embed/>
                  <p:pic>
                    <p:nvPicPr>
                      <p:cNvPr id="0" name="图片 3078"/>
                      <p:cNvPicPr/>
                      <p:nvPr/>
                    </p:nvPicPr>
                    <p:blipFill>
                      <a:blip r:embed="rId10"/>
                      <a:stretch>
                        <a:fillRect/>
                      </a:stretch>
                    </p:blipFill>
                    <p:spPr>
                      <a:xfrm>
                        <a:off x="3720480" y="3928695"/>
                        <a:ext cx="1103314" cy="1104988"/>
                      </a:xfrm>
                      <a:prstGeom prst="rect">
                        <a:avLst/>
                      </a:prstGeom>
                      <a:noFill/>
                      <a:ln w="38100">
                        <a:noFill/>
                        <a:miter/>
                      </a:ln>
                    </p:spPr>
                  </p:pic>
                </p:oleObj>
              </mc:Fallback>
            </mc:AlternateContent>
          </a:graphicData>
        </a:graphic>
      </p:graphicFrame>
      <p:sp>
        <p:nvSpPr>
          <p:cNvPr id="104463" name="Text Box 130"/>
          <p:cNvSpPr txBox="1"/>
          <p:nvPr/>
        </p:nvSpPr>
        <p:spPr>
          <a:xfrm>
            <a:off x="2421281" y="2100442"/>
            <a:ext cx="2331085" cy="327787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dirty="0">
                <a:latin typeface="Arial" panose="020B0604020202020204" pitchFamily="34" charset="0"/>
                <a:ea typeface="Gulim" panose="020B0600000101010101" pitchFamily="34" charset="-127"/>
              </a:rPr>
              <a:t>1.</a:t>
            </a:r>
            <a:r>
              <a:rPr lang="zh-CN" altLang="en-US" sz="1475" dirty="0">
                <a:latin typeface="Arial" panose="020B0604020202020204" pitchFamily="34" charset="0"/>
                <a:ea typeface="宋体" panose="02010600030101010101" pitchFamily="2" charset="-122"/>
              </a:rPr>
              <a:t>形成可视化的环境</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r>
              <a:rPr lang="en-US" altLang="ko-KR"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工厂内</a:t>
            </a:r>
            <a:r>
              <a:rPr lang="ko-KR" altLang="en-US"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去除</a:t>
            </a: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r>
              <a:rPr lang="en-US" altLang="ko-KR"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去除库存</a:t>
            </a: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r>
              <a:rPr lang="en-US" altLang="ko-KR" sz="1475" dirty="0">
                <a:latin typeface="Arial" panose="020B0604020202020204" pitchFamily="34" charset="0"/>
                <a:ea typeface="Gulim" panose="020B0600000101010101" pitchFamily="34" charset="-127"/>
              </a:rPr>
              <a:t>- Line </a:t>
            </a:r>
            <a:r>
              <a:rPr lang="zh-CN" altLang="en-US" sz="1475" dirty="0">
                <a:latin typeface="Arial" panose="020B0604020202020204" pitchFamily="34" charset="0"/>
                <a:ea typeface="宋体" panose="02010600030101010101" pitchFamily="2" charset="-122"/>
              </a:rPr>
              <a:t>直线化</a:t>
            </a: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p:txBody>
      </p:sp>
      <p:sp>
        <p:nvSpPr>
          <p:cNvPr id="104464" name="Text Box 131"/>
          <p:cNvSpPr txBox="1"/>
          <p:nvPr/>
        </p:nvSpPr>
        <p:spPr>
          <a:xfrm>
            <a:off x="7757036" y="2090396"/>
            <a:ext cx="2493010" cy="327787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dirty="0">
                <a:latin typeface="Arial" panose="020B0604020202020204" pitchFamily="34" charset="0"/>
                <a:ea typeface="Gulim" panose="020B0600000101010101" pitchFamily="34" charset="-127"/>
              </a:rPr>
              <a:t>3. </a:t>
            </a:r>
            <a:r>
              <a:rPr lang="zh-CN" altLang="en-US" sz="1475" dirty="0">
                <a:latin typeface="Arial" panose="020B0604020202020204" pitchFamily="34" charset="0"/>
                <a:ea typeface="宋体" panose="02010600030101010101" pitchFamily="2" charset="-122"/>
              </a:rPr>
              <a:t>确保可视化怕断能力</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r>
              <a:rPr lang="en-US" altLang="ko-KR"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直接确认现场</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Char char="-"/>
            </a:pPr>
            <a:r>
              <a:rPr lang="ko-KR" altLang="en-US"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与先进公司</a:t>
            </a:r>
            <a:r>
              <a:rPr lang="ko-KR" altLang="en-US" sz="1475" dirty="0">
                <a:latin typeface="Arial" panose="020B0604020202020204" pitchFamily="34" charset="0"/>
                <a:ea typeface="Gulim" panose="020B0600000101010101" pitchFamily="34" charset="-127"/>
              </a:rPr>
              <a:t> </a:t>
            </a:r>
            <a:r>
              <a:rPr lang="en-US" altLang="ko-KR" sz="1475" dirty="0">
                <a:latin typeface="Arial" panose="020B0604020202020204" pitchFamily="34" charset="0"/>
                <a:ea typeface="Gulim" panose="020B0600000101010101" pitchFamily="34" charset="-127"/>
              </a:rPr>
              <a:t>Benchmarking</a:t>
            </a:r>
            <a:endParaRPr lang="en-US" altLang="ko-KR"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en-US" altLang="ko-KR" sz="1475" dirty="0">
                <a:latin typeface="Arial" panose="020B0604020202020204" pitchFamily="34" charset="0"/>
                <a:ea typeface="Gulim" panose="020B0600000101010101" pitchFamily="34" charset="-127"/>
              </a:rPr>
              <a:t>  </a:t>
            </a:r>
            <a:r>
              <a:rPr lang="en-US" altLang="zh-CN" sz="1475" dirty="0">
                <a:latin typeface="Arial" panose="020B0604020202020204" pitchFamily="34" charset="0"/>
                <a:ea typeface="Gulim" panose="020B0600000101010101" pitchFamily="34" charset="-127"/>
              </a:rPr>
              <a:t> </a:t>
            </a:r>
            <a:r>
              <a:rPr lang="zh-CN" altLang="en-US" sz="1475" dirty="0">
                <a:latin typeface="Arial" panose="020B0604020202020204" pitchFamily="34" charset="0"/>
                <a:ea typeface="宋体" panose="02010600030101010101" pitchFamily="2" charset="-122"/>
              </a:rPr>
              <a:t>比较分析</a:t>
            </a:r>
            <a:r>
              <a:rPr lang="en-US" altLang="ko-KR" sz="1475" dirty="0">
                <a:latin typeface="Arial" panose="020B0604020202020204" pitchFamily="34" charset="0"/>
                <a:ea typeface="Gulim" panose="020B0600000101010101" pitchFamily="34" charset="-127"/>
              </a:rPr>
              <a:t>  </a:t>
            </a:r>
            <a:endParaRPr lang="en-US" altLang="ko-KR" sz="1475" dirty="0">
              <a:latin typeface="Arial" panose="020B0604020202020204" pitchFamily="34" charset="0"/>
              <a:ea typeface="Gulim" panose="020B0600000101010101"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anose="020B0600000101010101" pitchFamily="34" charset="-127"/>
              </a:rPr>
              <a:t>  </a:t>
            </a:r>
            <a:endParaRPr lang="ko-KR" altLang="en-US" sz="1475" dirty="0">
              <a:latin typeface="Arial" panose="020B0604020202020204" pitchFamily="34" charset="0"/>
              <a:ea typeface="Gulim" panose="020B0600000101010101" pitchFamily="34" charset="-127"/>
            </a:endParaRPr>
          </a:p>
        </p:txBody>
      </p:sp>
      <p:graphicFrame>
        <p:nvGraphicFramePr>
          <p:cNvPr id="104465" name="Object 132"/>
          <p:cNvGraphicFramePr>
            <a:graphicFrameLocks noChangeAspect="1"/>
          </p:cNvGraphicFramePr>
          <p:nvPr/>
        </p:nvGraphicFramePr>
        <p:xfrm>
          <a:off x="8726411" y="5264726"/>
          <a:ext cx="1324312" cy="1252320"/>
        </p:xfrm>
        <a:graphic>
          <a:graphicData uri="http://schemas.openxmlformats.org/presentationml/2006/ole">
            <mc:AlternateContent xmlns:mc="http://schemas.openxmlformats.org/markup-compatibility/2006">
              <mc:Choice xmlns:v="urn:schemas-microsoft-com:vml" Requires="v">
                <p:oleObj spid="_x0000_s3077" name="" r:id="rId11" imgW="2327910" imgH="2327275" progId="">
                  <p:embed/>
                </p:oleObj>
              </mc:Choice>
              <mc:Fallback>
                <p:oleObj name="" r:id="rId11" imgW="2327910" imgH="2327275" progId="">
                  <p:embed/>
                  <p:pic>
                    <p:nvPicPr>
                      <p:cNvPr id="0" name="图片 3076"/>
                      <p:cNvPicPr/>
                      <p:nvPr/>
                    </p:nvPicPr>
                    <p:blipFill>
                      <a:blip r:embed="rId12"/>
                      <a:stretch>
                        <a:fillRect/>
                      </a:stretch>
                    </p:blipFill>
                    <p:spPr>
                      <a:xfrm>
                        <a:off x="8726411" y="5264726"/>
                        <a:ext cx="1324312" cy="1252320"/>
                      </a:xfrm>
                      <a:prstGeom prst="rect">
                        <a:avLst/>
                      </a:prstGeom>
                      <a:noFill/>
                      <a:ln w="38100">
                        <a:noFill/>
                        <a:miter/>
                      </a:ln>
                    </p:spPr>
                  </p:pic>
                </p:oleObj>
              </mc:Fallback>
            </mc:AlternateContent>
          </a:graphicData>
        </a:graphic>
      </p:graphicFrame>
      <p:graphicFrame>
        <p:nvGraphicFramePr>
          <p:cNvPr id="104466" name="Object 133"/>
          <p:cNvGraphicFramePr>
            <a:graphicFrameLocks noChangeAspect="1"/>
          </p:cNvGraphicFramePr>
          <p:nvPr/>
        </p:nvGraphicFramePr>
        <p:xfrm>
          <a:off x="8200705" y="3193711"/>
          <a:ext cx="646251" cy="661318"/>
        </p:xfrm>
        <a:graphic>
          <a:graphicData uri="http://schemas.openxmlformats.org/presentationml/2006/ole">
            <mc:AlternateContent xmlns:mc="http://schemas.openxmlformats.org/markup-compatibility/2006">
              <mc:Choice xmlns:v="urn:schemas-microsoft-com:vml" Requires="v">
                <p:oleObj spid="_x0000_s3078" name="" r:id="rId13" imgW="668655" imgH="1498600" progId="">
                  <p:embed/>
                </p:oleObj>
              </mc:Choice>
              <mc:Fallback>
                <p:oleObj name="" r:id="rId13" imgW="668655" imgH="1498600" progId="">
                  <p:embed/>
                  <p:pic>
                    <p:nvPicPr>
                      <p:cNvPr id="0" name="图片 3077"/>
                      <p:cNvPicPr/>
                      <p:nvPr/>
                    </p:nvPicPr>
                    <p:blipFill>
                      <a:blip r:embed="rId14"/>
                      <a:stretch>
                        <a:fillRect/>
                      </a:stretch>
                    </p:blipFill>
                    <p:spPr>
                      <a:xfrm>
                        <a:off x="8200705" y="3193711"/>
                        <a:ext cx="646251" cy="661318"/>
                      </a:xfrm>
                      <a:prstGeom prst="rect">
                        <a:avLst/>
                      </a:prstGeom>
                      <a:noFill/>
                      <a:ln w="38100">
                        <a:noFill/>
                        <a:miter/>
                      </a:ln>
                    </p:spPr>
                  </p:pic>
                </p:oleObj>
              </mc:Fallback>
            </mc:AlternateContent>
          </a:graphicData>
        </a:graphic>
      </p:graphicFrame>
      <p:grpSp>
        <p:nvGrpSpPr>
          <p:cNvPr id="104467" name="Group 134"/>
          <p:cNvGrpSpPr/>
          <p:nvPr/>
        </p:nvGrpSpPr>
        <p:grpSpPr>
          <a:xfrm>
            <a:off x="8932341" y="3135113"/>
            <a:ext cx="889013" cy="867248"/>
            <a:chOff x="2496" y="3322"/>
            <a:chExt cx="579" cy="566"/>
          </a:xfrm>
        </p:grpSpPr>
        <p:sp>
          <p:nvSpPr>
            <p:cNvPr id="395399" name="Freeform 135"/>
            <p:cNvSpPr/>
            <p:nvPr/>
          </p:nvSpPr>
          <p:spPr bwMode="auto">
            <a:xfrm>
              <a:off x="2546" y="3325"/>
              <a:ext cx="526" cy="481"/>
            </a:xfrm>
            <a:custGeom>
              <a:avLst/>
              <a:gdLst>
                <a:gd name="T0" fmla="*/ 526 w 1053"/>
                <a:gd name="T1" fmla="*/ 420 h 961"/>
                <a:gd name="T2" fmla="*/ 525 w 1053"/>
                <a:gd name="T3" fmla="*/ 432 h 961"/>
                <a:gd name="T4" fmla="*/ 521 w 1053"/>
                <a:gd name="T5" fmla="*/ 443 h 961"/>
                <a:gd name="T6" fmla="*/ 514 w 1053"/>
                <a:gd name="T7" fmla="*/ 454 h 961"/>
                <a:gd name="T8" fmla="*/ 506 w 1053"/>
                <a:gd name="T9" fmla="*/ 463 h 961"/>
                <a:gd name="T10" fmla="*/ 496 w 1053"/>
                <a:gd name="T11" fmla="*/ 471 h 961"/>
                <a:gd name="T12" fmla="*/ 485 w 1053"/>
                <a:gd name="T13" fmla="*/ 476 h 961"/>
                <a:gd name="T14" fmla="*/ 472 w 1053"/>
                <a:gd name="T15" fmla="*/ 480 h 961"/>
                <a:gd name="T16" fmla="*/ 459 w 1053"/>
                <a:gd name="T17" fmla="*/ 481 h 961"/>
                <a:gd name="T18" fmla="*/ 67 w 1053"/>
                <a:gd name="T19" fmla="*/ 481 h 961"/>
                <a:gd name="T20" fmla="*/ 53 w 1053"/>
                <a:gd name="T21" fmla="*/ 480 h 961"/>
                <a:gd name="T22" fmla="*/ 41 w 1053"/>
                <a:gd name="T23" fmla="*/ 476 h 961"/>
                <a:gd name="T24" fmla="*/ 30 w 1053"/>
                <a:gd name="T25" fmla="*/ 471 h 961"/>
                <a:gd name="T26" fmla="*/ 19 w 1053"/>
                <a:gd name="T27" fmla="*/ 463 h 961"/>
                <a:gd name="T28" fmla="*/ 11 w 1053"/>
                <a:gd name="T29" fmla="*/ 454 h 961"/>
                <a:gd name="T30" fmla="*/ 5 w 1053"/>
                <a:gd name="T31" fmla="*/ 443 h 961"/>
                <a:gd name="T32" fmla="*/ 1 w 1053"/>
                <a:gd name="T33" fmla="*/ 432 h 961"/>
                <a:gd name="T34" fmla="*/ 0 w 1053"/>
                <a:gd name="T35" fmla="*/ 420 h 961"/>
                <a:gd name="T36" fmla="*/ 0 w 1053"/>
                <a:gd name="T37" fmla="*/ 61 h 961"/>
                <a:gd name="T38" fmla="*/ 1 w 1053"/>
                <a:gd name="T39" fmla="*/ 49 h 961"/>
                <a:gd name="T40" fmla="*/ 5 w 1053"/>
                <a:gd name="T41" fmla="*/ 38 h 961"/>
                <a:gd name="T42" fmla="*/ 11 w 1053"/>
                <a:gd name="T43" fmla="*/ 27 h 961"/>
                <a:gd name="T44" fmla="*/ 19 w 1053"/>
                <a:gd name="T45" fmla="*/ 18 h 961"/>
                <a:gd name="T46" fmla="*/ 30 w 1053"/>
                <a:gd name="T47" fmla="*/ 10 h 961"/>
                <a:gd name="T48" fmla="*/ 41 w 1053"/>
                <a:gd name="T49" fmla="*/ 5 h 961"/>
                <a:gd name="T50" fmla="*/ 53 w 1053"/>
                <a:gd name="T51" fmla="*/ 1 h 961"/>
                <a:gd name="T52" fmla="*/ 67 w 1053"/>
                <a:gd name="T53" fmla="*/ 0 h 961"/>
                <a:gd name="T54" fmla="*/ 459 w 1053"/>
                <a:gd name="T55" fmla="*/ 0 h 961"/>
                <a:gd name="T56" fmla="*/ 472 w 1053"/>
                <a:gd name="T57" fmla="*/ 1 h 961"/>
                <a:gd name="T58" fmla="*/ 485 w 1053"/>
                <a:gd name="T59" fmla="*/ 5 h 961"/>
                <a:gd name="T60" fmla="*/ 496 w 1053"/>
                <a:gd name="T61" fmla="*/ 10 h 961"/>
                <a:gd name="T62" fmla="*/ 506 w 1053"/>
                <a:gd name="T63" fmla="*/ 18 h 961"/>
                <a:gd name="T64" fmla="*/ 514 w 1053"/>
                <a:gd name="T65" fmla="*/ 27 h 961"/>
                <a:gd name="T66" fmla="*/ 521 w 1053"/>
                <a:gd name="T67" fmla="*/ 38 h 961"/>
                <a:gd name="T68" fmla="*/ 525 w 1053"/>
                <a:gd name="T69" fmla="*/ 49 h 961"/>
                <a:gd name="T70" fmla="*/ 526 w 1053"/>
                <a:gd name="T71" fmla="*/ 61 h 961"/>
                <a:gd name="T72" fmla="*/ 526 w 1053"/>
                <a:gd name="T73" fmla="*/ 420 h 9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3"/>
                <a:gd name="T112" fmla="*/ 0 h 961"/>
                <a:gd name="T113" fmla="*/ 1053 w 1053"/>
                <a:gd name="T114" fmla="*/ 961 h 9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3" h="961">
                  <a:moveTo>
                    <a:pt x="1053" y="839"/>
                  </a:moveTo>
                  <a:lnTo>
                    <a:pt x="1050" y="863"/>
                  </a:lnTo>
                  <a:lnTo>
                    <a:pt x="1042" y="886"/>
                  </a:lnTo>
                  <a:lnTo>
                    <a:pt x="1029" y="908"/>
                  </a:lnTo>
                  <a:lnTo>
                    <a:pt x="1013" y="925"/>
                  </a:lnTo>
                  <a:lnTo>
                    <a:pt x="993" y="941"/>
                  </a:lnTo>
                  <a:lnTo>
                    <a:pt x="971" y="951"/>
                  </a:lnTo>
                  <a:lnTo>
                    <a:pt x="944" y="959"/>
                  </a:lnTo>
                  <a:lnTo>
                    <a:pt x="918" y="961"/>
                  </a:lnTo>
                  <a:lnTo>
                    <a:pt x="135" y="961"/>
                  </a:lnTo>
                  <a:lnTo>
                    <a:pt x="107" y="959"/>
                  </a:lnTo>
                  <a:lnTo>
                    <a:pt x="82" y="951"/>
                  </a:lnTo>
                  <a:lnTo>
                    <a:pt x="60" y="941"/>
                  </a:lnTo>
                  <a:lnTo>
                    <a:pt x="39" y="925"/>
                  </a:lnTo>
                  <a:lnTo>
                    <a:pt x="22" y="908"/>
                  </a:lnTo>
                  <a:lnTo>
                    <a:pt x="11" y="886"/>
                  </a:lnTo>
                  <a:lnTo>
                    <a:pt x="3" y="863"/>
                  </a:lnTo>
                  <a:lnTo>
                    <a:pt x="0" y="839"/>
                  </a:lnTo>
                  <a:lnTo>
                    <a:pt x="0" y="122"/>
                  </a:lnTo>
                  <a:lnTo>
                    <a:pt x="3" y="98"/>
                  </a:lnTo>
                  <a:lnTo>
                    <a:pt x="11" y="75"/>
                  </a:lnTo>
                  <a:lnTo>
                    <a:pt x="22" y="53"/>
                  </a:lnTo>
                  <a:lnTo>
                    <a:pt x="39" y="35"/>
                  </a:lnTo>
                  <a:lnTo>
                    <a:pt x="60" y="20"/>
                  </a:lnTo>
                  <a:lnTo>
                    <a:pt x="82" y="10"/>
                  </a:lnTo>
                  <a:lnTo>
                    <a:pt x="107" y="2"/>
                  </a:lnTo>
                  <a:lnTo>
                    <a:pt x="135" y="0"/>
                  </a:lnTo>
                  <a:lnTo>
                    <a:pt x="918" y="0"/>
                  </a:lnTo>
                  <a:lnTo>
                    <a:pt x="944" y="2"/>
                  </a:lnTo>
                  <a:lnTo>
                    <a:pt x="971" y="10"/>
                  </a:lnTo>
                  <a:lnTo>
                    <a:pt x="993" y="20"/>
                  </a:lnTo>
                  <a:lnTo>
                    <a:pt x="1013" y="35"/>
                  </a:lnTo>
                  <a:lnTo>
                    <a:pt x="1029" y="53"/>
                  </a:lnTo>
                  <a:lnTo>
                    <a:pt x="1042" y="75"/>
                  </a:lnTo>
                  <a:lnTo>
                    <a:pt x="1050" y="98"/>
                  </a:lnTo>
                  <a:lnTo>
                    <a:pt x="1053" y="122"/>
                  </a:lnTo>
                  <a:lnTo>
                    <a:pt x="1053" y="839"/>
                  </a:lnTo>
                  <a:close/>
                </a:path>
              </a:pathLst>
            </a:custGeom>
            <a:solidFill>
              <a:srgbClr val="FFD8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0" name="Freeform 136"/>
            <p:cNvSpPr/>
            <p:nvPr/>
          </p:nvSpPr>
          <p:spPr bwMode="auto">
            <a:xfrm>
              <a:off x="2546" y="3325"/>
              <a:ext cx="526" cy="481"/>
            </a:xfrm>
            <a:custGeom>
              <a:avLst/>
              <a:gdLst>
                <a:gd name="T0" fmla="*/ 526 w 1053"/>
                <a:gd name="T1" fmla="*/ 420 h 961"/>
                <a:gd name="T2" fmla="*/ 526 w 1053"/>
                <a:gd name="T3" fmla="*/ 420 h 961"/>
                <a:gd name="T4" fmla="*/ 525 w 1053"/>
                <a:gd name="T5" fmla="*/ 432 h 961"/>
                <a:gd name="T6" fmla="*/ 521 w 1053"/>
                <a:gd name="T7" fmla="*/ 443 h 961"/>
                <a:gd name="T8" fmla="*/ 514 w 1053"/>
                <a:gd name="T9" fmla="*/ 454 h 961"/>
                <a:gd name="T10" fmla="*/ 506 w 1053"/>
                <a:gd name="T11" fmla="*/ 463 h 961"/>
                <a:gd name="T12" fmla="*/ 496 w 1053"/>
                <a:gd name="T13" fmla="*/ 471 h 961"/>
                <a:gd name="T14" fmla="*/ 485 w 1053"/>
                <a:gd name="T15" fmla="*/ 476 h 961"/>
                <a:gd name="T16" fmla="*/ 472 w 1053"/>
                <a:gd name="T17" fmla="*/ 480 h 961"/>
                <a:gd name="T18" fmla="*/ 459 w 1053"/>
                <a:gd name="T19" fmla="*/ 481 h 961"/>
                <a:gd name="T20" fmla="*/ 67 w 1053"/>
                <a:gd name="T21" fmla="*/ 481 h 961"/>
                <a:gd name="T22" fmla="*/ 67 w 1053"/>
                <a:gd name="T23" fmla="*/ 481 h 961"/>
                <a:gd name="T24" fmla="*/ 53 w 1053"/>
                <a:gd name="T25" fmla="*/ 480 h 961"/>
                <a:gd name="T26" fmla="*/ 41 w 1053"/>
                <a:gd name="T27" fmla="*/ 476 h 961"/>
                <a:gd name="T28" fmla="*/ 30 w 1053"/>
                <a:gd name="T29" fmla="*/ 471 h 961"/>
                <a:gd name="T30" fmla="*/ 19 w 1053"/>
                <a:gd name="T31" fmla="*/ 463 h 961"/>
                <a:gd name="T32" fmla="*/ 11 w 1053"/>
                <a:gd name="T33" fmla="*/ 454 h 961"/>
                <a:gd name="T34" fmla="*/ 5 w 1053"/>
                <a:gd name="T35" fmla="*/ 443 h 961"/>
                <a:gd name="T36" fmla="*/ 1 w 1053"/>
                <a:gd name="T37" fmla="*/ 432 h 961"/>
                <a:gd name="T38" fmla="*/ 0 w 1053"/>
                <a:gd name="T39" fmla="*/ 420 h 961"/>
                <a:gd name="T40" fmla="*/ 0 w 1053"/>
                <a:gd name="T41" fmla="*/ 61 h 961"/>
                <a:gd name="T42" fmla="*/ 0 w 1053"/>
                <a:gd name="T43" fmla="*/ 61 h 961"/>
                <a:gd name="T44" fmla="*/ 1 w 1053"/>
                <a:gd name="T45" fmla="*/ 49 h 961"/>
                <a:gd name="T46" fmla="*/ 5 w 1053"/>
                <a:gd name="T47" fmla="*/ 38 h 961"/>
                <a:gd name="T48" fmla="*/ 11 w 1053"/>
                <a:gd name="T49" fmla="*/ 27 h 961"/>
                <a:gd name="T50" fmla="*/ 19 w 1053"/>
                <a:gd name="T51" fmla="*/ 18 h 961"/>
                <a:gd name="T52" fmla="*/ 30 w 1053"/>
                <a:gd name="T53" fmla="*/ 10 h 961"/>
                <a:gd name="T54" fmla="*/ 41 w 1053"/>
                <a:gd name="T55" fmla="*/ 5 h 961"/>
                <a:gd name="T56" fmla="*/ 53 w 1053"/>
                <a:gd name="T57" fmla="*/ 1 h 961"/>
                <a:gd name="T58" fmla="*/ 67 w 1053"/>
                <a:gd name="T59" fmla="*/ 0 h 961"/>
                <a:gd name="T60" fmla="*/ 459 w 1053"/>
                <a:gd name="T61" fmla="*/ 0 h 961"/>
                <a:gd name="T62" fmla="*/ 459 w 1053"/>
                <a:gd name="T63" fmla="*/ 0 h 961"/>
                <a:gd name="T64" fmla="*/ 472 w 1053"/>
                <a:gd name="T65" fmla="*/ 1 h 961"/>
                <a:gd name="T66" fmla="*/ 485 w 1053"/>
                <a:gd name="T67" fmla="*/ 5 h 961"/>
                <a:gd name="T68" fmla="*/ 496 w 1053"/>
                <a:gd name="T69" fmla="*/ 10 h 961"/>
                <a:gd name="T70" fmla="*/ 506 w 1053"/>
                <a:gd name="T71" fmla="*/ 18 h 961"/>
                <a:gd name="T72" fmla="*/ 514 w 1053"/>
                <a:gd name="T73" fmla="*/ 27 h 961"/>
                <a:gd name="T74" fmla="*/ 521 w 1053"/>
                <a:gd name="T75" fmla="*/ 38 h 961"/>
                <a:gd name="T76" fmla="*/ 525 w 1053"/>
                <a:gd name="T77" fmla="*/ 49 h 961"/>
                <a:gd name="T78" fmla="*/ 526 w 1053"/>
                <a:gd name="T79" fmla="*/ 61 h 961"/>
                <a:gd name="T80" fmla="*/ 526 w 1053"/>
                <a:gd name="T81" fmla="*/ 420 h 9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3"/>
                <a:gd name="T124" fmla="*/ 0 h 961"/>
                <a:gd name="T125" fmla="*/ 1053 w 1053"/>
                <a:gd name="T126" fmla="*/ 961 h 9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3" h="961">
                  <a:moveTo>
                    <a:pt x="1053" y="839"/>
                  </a:moveTo>
                  <a:lnTo>
                    <a:pt x="1053" y="839"/>
                  </a:lnTo>
                  <a:lnTo>
                    <a:pt x="1050" y="863"/>
                  </a:lnTo>
                  <a:lnTo>
                    <a:pt x="1042" y="886"/>
                  </a:lnTo>
                  <a:lnTo>
                    <a:pt x="1029" y="908"/>
                  </a:lnTo>
                  <a:lnTo>
                    <a:pt x="1013" y="925"/>
                  </a:lnTo>
                  <a:lnTo>
                    <a:pt x="993" y="941"/>
                  </a:lnTo>
                  <a:lnTo>
                    <a:pt x="971" y="951"/>
                  </a:lnTo>
                  <a:lnTo>
                    <a:pt x="944" y="959"/>
                  </a:lnTo>
                  <a:lnTo>
                    <a:pt x="918" y="961"/>
                  </a:lnTo>
                  <a:lnTo>
                    <a:pt x="135" y="961"/>
                  </a:lnTo>
                  <a:lnTo>
                    <a:pt x="107" y="959"/>
                  </a:lnTo>
                  <a:lnTo>
                    <a:pt x="82" y="951"/>
                  </a:lnTo>
                  <a:lnTo>
                    <a:pt x="60" y="941"/>
                  </a:lnTo>
                  <a:lnTo>
                    <a:pt x="39" y="925"/>
                  </a:lnTo>
                  <a:lnTo>
                    <a:pt x="22" y="908"/>
                  </a:lnTo>
                  <a:lnTo>
                    <a:pt x="11" y="886"/>
                  </a:lnTo>
                  <a:lnTo>
                    <a:pt x="3" y="863"/>
                  </a:lnTo>
                  <a:lnTo>
                    <a:pt x="0" y="839"/>
                  </a:lnTo>
                  <a:lnTo>
                    <a:pt x="0" y="122"/>
                  </a:lnTo>
                  <a:lnTo>
                    <a:pt x="3" y="98"/>
                  </a:lnTo>
                  <a:lnTo>
                    <a:pt x="11" y="75"/>
                  </a:lnTo>
                  <a:lnTo>
                    <a:pt x="22" y="53"/>
                  </a:lnTo>
                  <a:lnTo>
                    <a:pt x="39" y="35"/>
                  </a:lnTo>
                  <a:lnTo>
                    <a:pt x="60" y="20"/>
                  </a:lnTo>
                  <a:lnTo>
                    <a:pt x="82" y="10"/>
                  </a:lnTo>
                  <a:lnTo>
                    <a:pt x="107" y="2"/>
                  </a:lnTo>
                  <a:lnTo>
                    <a:pt x="135" y="0"/>
                  </a:lnTo>
                  <a:lnTo>
                    <a:pt x="918" y="0"/>
                  </a:lnTo>
                  <a:lnTo>
                    <a:pt x="944" y="2"/>
                  </a:lnTo>
                  <a:lnTo>
                    <a:pt x="971" y="10"/>
                  </a:lnTo>
                  <a:lnTo>
                    <a:pt x="993" y="20"/>
                  </a:lnTo>
                  <a:lnTo>
                    <a:pt x="1013" y="35"/>
                  </a:lnTo>
                  <a:lnTo>
                    <a:pt x="1029" y="53"/>
                  </a:lnTo>
                  <a:lnTo>
                    <a:pt x="1042" y="75"/>
                  </a:lnTo>
                  <a:lnTo>
                    <a:pt x="1050" y="98"/>
                  </a:lnTo>
                  <a:lnTo>
                    <a:pt x="1053" y="122"/>
                  </a:lnTo>
                  <a:lnTo>
                    <a:pt x="1053" y="839"/>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1" name="Freeform 137"/>
            <p:cNvSpPr/>
            <p:nvPr/>
          </p:nvSpPr>
          <p:spPr bwMode="auto">
            <a:xfrm>
              <a:off x="3002" y="3744"/>
              <a:ext cx="73" cy="68"/>
            </a:xfrm>
            <a:custGeom>
              <a:avLst/>
              <a:gdLst>
                <a:gd name="T0" fmla="*/ 3 w 148"/>
                <a:gd name="T1" fmla="*/ 65 h 129"/>
                <a:gd name="T2" fmla="*/ 3 w 148"/>
                <a:gd name="T3" fmla="*/ 65 h 129"/>
                <a:gd name="T4" fmla="*/ 17 w 148"/>
                <a:gd name="T5" fmla="*/ 63 h 129"/>
                <a:gd name="T6" fmla="*/ 30 w 148"/>
                <a:gd name="T7" fmla="*/ 59 h 129"/>
                <a:gd name="T8" fmla="*/ 41 w 148"/>
                <a:gd name="T9" fmla="*/ 54 h 129"/>
                <a:gd name="T10" fmla="*/ 52 w 148"/>
                <a:gd name="T11" fmla="*/ 45 h 129"/>
                <a:gd name="T12" fmla="*/ 61 w 148"/>
                <a:gd name="T13" fmla="*/ 36 h 129"/>
                <a:gd name="T14" fmla="*/ 67 w 148"/>
                <a:gd name="T15" fmla="*/ 24 h 129"/>
                <a:gd name="T16" fmla="*/ 71 w 148"/>
                <a:gd name="T17" fmla="*/ 13 h 129"/>
                <a:gd name="T18" fmla="*/ 73 w 148"/>
                <a:gd name="T19" fmla="*/ 0 h 129"/>
                <a:gd name="T20" fmla="*/ 66 w 148"/>
                <a:gd name="T21" fmla="*/ 0 h 129"/>
                <a:gd name="T22" fmla="*/ 66 w 148"/>
                <a:gd name="T23" fmla="*/ 12 h 129"/>
                <a:gd name="T24" fmla="*/ 61 w 148"/>
                <a:gd name="T25" fmla="*/ 23 h 129"/>
                <a:gd name="T26" fmla="*/ 55 w 148"/>
                <a:gd name="T27" fmla="*/ 33 h 129"/>
                <a:gd name="T28" fmla="*/ 47 w 148"/>
                <a:gd name="T29" fmla="*/ 42 h 129"/>
                <a:gd name="T30" fmla="*/ 38 w 148"/>
                <a:gd name="T31" fmla="*/ 49 h 129"/>
                <a:gd name="T32" fmla="*/ 28 w 148"/>
                <a:gd name="T33" fmla="*/ 54 h 129"/>
                <a:gd name="T34" fmla="*/ 15 w 148"/>
                <a:gd name="T35" fmla="*/ 58 h 129"/>
                <a:gd name="T36" fmla="*/ 3 w 148"/>
                <a:gd name="T37" fmla="*/ 58 h 129"/>
                <a:gd name="T38" fmla="*/ 3 w 148"/>
                <a:gd name="T39" fmla="*/ 58 h 129"/>
                <a:gd name="T40" fmla="*/ 3 w 148"/>
                <a:gd name="T41" fmla="*/ 58 h 129"/>
                <a:gd name="T42" fmla="*/ 1 w 148"/>
                <a:gd name="T43" fmla="*/ 59 h 129"/>
                <a:gd name="T44" fmla="*/ 0 w 148"/>
                <a:gd name="T45" fmla="*/ 61 h 129"/>
                <a:gd name="T46" fmla="*/ 1 w 148"/>
                <a:gd name="T47" fmla="*/ 63 h 129"/>
                <a:gd name="T48" fmla="*/ 3 w 148"/>
                <a:gd name="T49" fmla="*/ 65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
                <a:gd name="T76" fmla="*/ 0 h 129"/>
                <a:gd name="T77" fmla="*/ 148 w 148"/>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 h="129">
                  <a:moveTo>
                    <a:pt x="6" y="129"/>
                  </a:moveTo>
                  <a:lnTo>
                    <a:pt x="6" y="129"/>
                  </a:lnTo>
                  <a:lnTo>
                    <a:pt x="34" y="125"/>
                  </a:lnTo>
                  <a:lnTo>
                    <a:pt x="60" y="117"/>
                  </a:lnTo>
                  <a:lnTo>
                    <a:pt x="84" y="107"/>
                  </a:lnTo>
                  <a:lnTo>
                    <a:pt x="105" y="90"/>
                  </a:lnTo>
                  <a:lnTo>
                    <a:pt x="123" y="71"/>
                  </a:lnTo>
                  <a:lnTo>
                    <a:pt x="135" y="48"/>
                  </a:lnTo>
                  <a:lnTo>
                    <a:pt x="144" y="25"/>
                  </a:lnTo>
                  <a:lnTo>
                    <a:pt x="148" y="0"/>
                  </a:lnTo>
                  <a:lnTo>
                    <a:pt x="134" y="0"/>
                  </a:lnTo>
                  <a:lnTo>
                    <a:pt x="133" y="23"/>
                  </a:lnTo>
                  <a:lnTo>
                    <a:pt x="124" y="46"/>
                  </a:lnTo>
                  <a:lnTo>
                    <a:pt x="112" y="66"/>
                  </a:lnTo>
                  <a:lnTo>
                    <a:pt x="96" y="83"/>
                  </a:lnTo>
                  <a:lnTo>
                    <a:pt x="78" y="97"/>
                  </a:lnTo>
                  <a:lnTo>
                    <a:pt x="57" y="107"/>
                  </a:lnTo>
                  <a:lnTo>
                    <a:pt x="31" y="115"/>
                  </a:lnTo>
                  <a:lnTo>
                    <a:pt x="6" y="116"/>
                  </a:lnTo>
                  <a:lnTo>
                    <a:pt x="2" y="118"/>
                  </a:lnTo>
                  <a:lnTo>
                    <a:pt x="0" y="122"/>
                  </a:lnTo>
                  <a:lnTo>
                    <a:pt x="2" y="126"/>
                  </a:lnTo>
                  <a:lnTo>
                    <a:pt x="6" y="12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2" name="Freeform 138"/>
            <p:cNvSpPr/>
            <p:nvPr/>
          </p:nvSpPr>
          <p:spPr bwMode="auto">
            <a:xfrm>
              <a:off x="2610" y="3802"/>
              <a:ext cx="394" cy="10"/>
            </a:xfrm>
            <a:custGeom>
              <a:avLst/>
              <a:gdLst>
                <a:gd name="T0" fmla="*/ 3 w 788"/>
                <a:gd name="T1" fmla="*/ 7 h 13"/>
                <a:gd name="T2" fmla="*/ 3 w 788"/>
                <a:gd name="T3" fmla="*/ 7 h 13"/>
                <a:gd name="T4" fmla="*/ 394 w 788"/>
                <a:gd name="T5" fmla="*/ 7 h 13"/>
                <a:gd name="T6" fmla="*/ 394 w 788"/>
                <a:gd name="T7" fmla="*/ 0 h 13"/>
                <a:gd name="T8" fmla="*/ 3 w 788"/>
                <a:gd name="T9" fmla="*/ 0 h 13"/>
                <a:gd name="T10" fmla="*/ 3 w 788"/>
                <a:gd name="T11" fmla="*/ 0 h 13"/>
                <a:gd name="T12" fmla="*/ 3 w 788"/>
                <a:gd name="T13" fmla="*/ 0 h 13"/>
                <a:gd name="T14" fmla="*/ 1 w 788"/>
                <a:gd name="T15" fmla="*/ 1 h 13"/>
                <a:gd name="T16" fmla="*/ 0 w 788"/>
                <a:gd name="T17" fmla="*/ 3 h 13"/>
                <a:gd name="T18" fmla="*/ 1 w 788"/>
                <a:gd name="T19" fmla="*/ 5 h 13"/>
                <a:gd name="T20" fmla="*/ 3 w 788"/>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8"/>
                <a:gd name="T34" fmla="*/ 0 h 13"/>
                <a:gd name="T35" fmla="*/ 788 w 788"/>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8" h="13">
                  <a:moveTo>
                    <a:pt x="5" y="13"/>
                  </a:moveTo>
                  <a:lnTo>
                    <a:pt x="5" y="13"/>
                  </a:lnTo>
                  <a:lnTo>
                    <a:pt x="788" y="13"/>
                  </a:lnTo>
                  <a:lnTo>
                    <a:pt x="788" y="0"/>
                  </a:lnTo>
                  <a:lnTo>
                    <a:pt x="5" y="0"/>
                  </a:lnTo>
                  <a:lnTo>
                    <a:pt x="1" y="2"/>
                  </a:lnTo>
                  <a:lnTo>
                    <a:pt x="0" y="6"/>
                  </a:lnTo>
                  <a:lnTo>
                    <a:pt x="1" y="10"/>
                  </a:lnTo>
                  <a:lnTo>
                    <a:pt x="5"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3" name="Freeform 139"/>
            <p:cNvSpPr/>
            <p:nvPr/>
          </p:nvSpPr>
          <p:spPr bwMode="auto">
            <a:xfrm>
              <a:off x="2542" y="3740"/>
              <a:ext cx="71" cy="69"/>
            </a:xfrm>
            <a:custGeom>
              <a:avLst/>
              <a:gdLst>
                <a:gd name="T0" fmla="*/ 0 w 142"/>
                <a:gd name="T1" fmla="*/ 3 h 136"/>
                <a:gd name="T2" fmla="*/ 0 w 142"/>
                <a:gd name="T3" fmla="*/ 3 h 136"/>
                <a:gd name="T4" fmla="*/ 2 w 142"/>
                <a:gd name="T5" fmla="*/ 16 h 136"/>
                <a:gd name="T6" fmla="*/ 6 w 142"/>
                <a:gd name="T7" fmla="*/ 27 h 136"/>
                <a:gd name="T8" fmla="*/ 12 w 142"/>
                <a:gd name="T9" fmla="*/ 39 h 136"/>
                <a:gd name="T10" fmla="*/ 21 w 142"/>
                <a:gd name="T11" fmla="*/ 48 h 136"/>
                <a:gd name="T12" fmla="*/ 32 w 142"/>
                <a:gd name="T13" fmla="*/ 57 h 136"/>
                <a:gd name="T14" fmla="*/ 44 w 142"/>
                <a:gd name="T15" fmla="*/ 62 h 136"/>
                <a:gd name="T16" fmla="*/ 56 w 142"/>
                <a:gd name="T17" fmla="*/ 66 h 136"/>
                <a:gd name="T18" fmla="*/ 71 w 142"/>
                <a:gd name="T19" fmla="*/ 68 h 136"/>
                <a:gd name="T20" fmla="*/ 71 w 142"/>
                <a:gd name="T21" fmla="*/ 61 h 136"/>
                <a:gd name="T22" fmla="*/ 58 w 142"/>
                <a:gd name="T23" fmla="*/ 61 h 136"/>
                <a:gd name="T24" fmla="*/ 45 w 142"/>
                <a:gd name="T25" fmla="*/ 57 h 136"/>
                <a:gd name="T26" fmla="*/ 35 w 142"/>
                <a:gd name="T27" fmla="*/ 52 h 136"/>
                <a:gd name="T28" fmla="*/ 25 w 142"/>
                <a:gd name="T29" fmla="*/ 45 h 136"/>
                <a:gd name="T30" fmla="*/ 18 w 142"/>
                <a:gd name="T31" fmla="*/ 36 h 136"/>
                <a:gd name="T32" fmla="*/ 12 w 142"/>
                <a:gd name="T33" fmla="*/ 26 h 136"/>
                <a:gd name="T34" fmla="*/ 7 w 142"/>
                <a:gd name="T35" fmla="*/ 15 h 136"/>
                <a:gd name="T36" fmla="*/ 7 w 142"/>
                <a:gd name="T37" fmla="*/ 3 h 136"/>
                <a:gd name="T38" fmla="*/ 7 w 142"/>
                <a:gd name="T39" fmla="*/ 3 h 136"/>
                <a:gd name="T40" fmla="*/ 7 w 142"/>
                <a:gd name="T41" fmla="*/ 3 h 136"/>
                <a:gd name="T42" fmla="*/ 5 w 142"/>
                <a:gd name="T43" fmla="*/ 1 h 136"/>
                <a:gd name="T44" fmla="*/ 3 w 142"/>
                <a:gd name="T45" fmla="*/ 0 h 136"/>
                <a:gd name="T46" fmla="*/ 1 w 142"/>
                <a:gd name="T47" fmla="*/ 1 h 136"/>
                <a:gd name="T48" fmla="*/ 0 w 142"/>
                <a:gd name="T49" fmla="*/ 3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136"/>
                <a:gd name="T77" fmla="*/ 142 w 142"/>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136">
                  <a:moveTo>
                    <a:pt x="0" y="7"/>
                  </a:moveTo>
                  <a:lnTo>
                    <a:pt x="0" y="7"/>
                  </a:lnTo>
                  <a:lnTo>
                    <a:pt x="4" y="32"/>
                  </a:lnTo>
                  <a:lnTo>
                    <a:pt x="13" y="55"/>
                  </a:lnTo>
                  <a:lnTo>
                    <a:pt x="24" y="78"/>
                  </a:lnTo>
                  <a:lnTo>
                    <a:pt x="42" y="97"/>
                  </a:lnTo>
                  <a:lnTo>
                    <a:pt x="64" y="114"/>
                  </a:lnTo>
                  <a:lnTo>
                    <a:pt x="88" y="124"/>
                  </a:lnTo>
                  <a:lnTo>
                    <a:pt x="113" y="132"/>
                  </a:lnTo>
                  <a:lnTo>
                    <a:pt x="142" y="136"/>
                  </a:lnTo>
                  <a:lnTo>
                    <a:pt x="142" y="123"/>
                  </a:lnTo>
                  <a:lnTo>
                    <a:pt x="116" y="122"/>
                  </a:lnTo>
                  <a:lnTo>
                    <a:pt x="91" y="114"/>
                  </a:lnTo>
                  <a:lnTo>
                    <a:pt x="70" y="104"/>
                  </a:lnTo>
                  <a:lnTo>
                    <a:pt x="50" y="90"/>
                  </a:lnTo>
                  <a:lnTo>
                    <a:pt x="35" y="73"/>
                  </a:lnTo>
                  <a:lnTo>
                    <a:pt x="24" y="53"/>
                  </a:lnTo>
                  <a:lnTo>
                    <a:pt x="15" y="30"/>
                  </a:lnTo>
                  <a:lnTo>
                    <a:pt x="14" y="7"/>
                  </a:lnTo>
                  <a:lnTo>
                    <a:pt x="11" y="3"/>
                  </a:lnTo>
                  <a:lnTo>
                    <a:pt x="7" y="0"/>
                  </a:lnTo>
                  <a:lnTo>
                    <a:pt x="3" y="3"/>
                  </a:lnTo>
                  <a:lnTo>
                    <a:pt x="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4" name="Freeform 140"/>
            <p:cNvSpPr/>
            <p:nvPr/>
          </p:nvSpPr>
          <p:spPr bwMode="auto">
            <a:xfrm>
              <a:off x="2542" y="3383"/>
              <a:ext cx="9" cy="361"/>
            </a:xfrm>
            <a:custGeom>
              <a:avLst/>
              <a:gdLst>
                <a:gd name="T0" fmla="*/ 0 w 14"/>
                <a:gd name="T1" fmla="*/ 3 h 723"/>
                <a:gd name="T2" fmla="*/ 0 w 14"/>
                <a:gd name="T3" fmla="*/ 3 h 723"/>
                <a:gd name="T4" fmla="*/ 0 w 14"/>
                <a:gd name="T5" fmla="*/ 361 h 723"/>
                <a:gd name="T6" fmla="*/ 7 w 14"/>
                <a:gd name="T7" fmla="*/ 361 h 723"/>
                <a:gd name="T8" fmla="*/ 7 w 14"/>
                <a:gd name="T9" fmla="*/ 3 h 723"/>
                <a:gd name="T10" fmla="*/ 7 w 14"/>
                <a:gd name="T11" fmla="*/ 3 h 723"/>
                <a:gd name="T12" fmla="*/ 7 w 14"/>
                <a:gd name="T13" fmla="*/ 3 h 723"/>
                <a:gd name="T14" fmla="*/ 6 w 14"/>
                <a:gd name="T15" fmla="*/ 1 h 723"/>
                <a:gd name="T16" fmla="*/ 4 w 14"/>
                <a:gd name="T17" fmla="*/ 0 h 723"/>
                <a:gd name="T18" fmla="*/ 2 w 14"/>
                <a:gd name="T19" fmla="*/ 1 h 723"/>
                <a:gd name="T20" fmla="*/ 0 w 14"/>
                <a:gd name="T21" fmla="*/ 3 h 7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23"/>
                <a:gd name="T35" fmla="*/ 14 w 14"/>
                <a:gd name="T36" fmla="*/ 723 h 7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23">
                  <a:moveTo>
                    <a:pt x="0" y="6"/>
                  </a:moveTo>
                  <a:lnTo>
                    <a:pt x="0" y="6"/>
                  </a:lnTo>
                  <a:lnTo>
                    <a:pt x="0" y="723"/>
                  </a:lnTo>
                  <a:lnTo>
                    <a:pt x="14" y="723"/>
                  </a:lnTo>
                  <a:lnTo>
                    <a:pt x="14" y="6"/>
                  </a:lnTo>
                  <a:lnTo>
                    <a:pt x="11" y="2"/>
                  </a:lnTo>
                  <a:lnTo>
                    <a:pt x="7" y="0"/>
                  </a:lnTo>
                  <a:lnTo>
                    <a:pt x="3" y="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5" name="Freeform 141"/>
            <p:cNvSpPr/>
            <p:nvPr/>
          </p:nvSpPr>
          <p:spPr bwMode="auto">
            <a:xfrm>
              <a:off x="2542" y="3322"/>
              <a:ext cx="75" cy="64"/>
            </a:xfrm>
            <a:custGeom>
              <a:avLst/>
              <a:gdLst>
                <a:gd name="T0" fmla="*/ 71 w 149"/>
                <a:gd name="T1" fmla="*/ 0 h 129"/>
                <a:gd name="T2" fmla="*/ 71 w 149"/>
                <a:gd name="T3" fmla="*/ 0 h 129"/>
                <a:gd name="T4" fmla="*/ 57 w 149"/>
                <a:gd name="T5" fmla="*/ 2 h 129"/>
                <a:gd name="T6" fmla="*/ 44 w 149"/>
                <a:gd name="T7" fmla="*/ 6 h 129"/>
                <a:gd name="T8" fmla="*/ 32 w 149"/>
                <a:gd name="T9" fmla="*/ 11 h 129"/>
                <a:gd name="T10" fmla="*/ 21 w 149"/>
                <a:gd name="T11" fmla="*/ 19 h 129"/>
                <a:gd name="T12" fmla="*/ 12 w 149"/>
                <a:gd name="T13" fmla="*/ 29 h 129"/>
                <a:gd name="T14" fmla="*/ 7 w 149"/>
                <a:gd name="T15" fmla="*/ 40 h 129"/>
                <a:gd name="T16" fmla="*/ 2 w 149"/>
                <a:gd name="T17" fmla="*/ 52 h 129"/>
                <a:gd name="T18" fmla="*/ 0 w 149"/>
                <a:gd name="T19" fmla="*/ 64 h 129"/>
                <a:gd name="T20" fmla="*/ 7 w 149"/>
                <a:gd name="T21" fmla="*/ 64 h 129"/>
                <a:gd name="T22" fmla="*/ 8 w 149"/>
                <a:gd name="T23" fmla="*/ 53 h 129"/>
                <a:gd name="T24" fmla="*/ 12 w 149"/>
                <a:gd name="T25" fmla="*/ 41 h 129"/>
                <a:gd name="T26" fmla="*/ 18 w 149"/>
                <a:gd name="T27" fmla="*/ 31 h 129"/>
                <a:gd name="T28" fmla="*/ 25 w 149"/>
                <a:gd name="T29" fmla="*/ 23 h 129"/>
                <a:gd name="T30" fmla="*/ 35 w 149"/>
                <a:gd name="T31" fmla="*/ 16 h 129"/>
                <a:gd name="T32" fmla="*/ 46 w 149"/>
                <a:gd name="T33" fmla="*/ 11 h 129"/>
                <a:gd name="T34" fmla="*/ 58 w 149"/>
                <a:gd name="T35" fmla="*/ 7 h 129"/>
                <a:gd name="T36" fmla="*/ 71 w 149"/>
                <a:gd name="T37" fmla="*/ 6 h 129"/>
                <a:gd name="T38" fmla="*/ 71 w 149"/>
                <a:gd name="T39" fmla="*/ 6 h 129"/>
                <a:gd name="T40" fmla="*/ 71 w 149"/>
                <a:gd name="T41" fmla="*/ 6 h 129"/>
                <a:gd name="T42" fmla="*/ 73 w 149"/>
                <a:gd name="T43" fmla="*/ 5 h 129"/>
                <a:gd name="T44" fmla="*/ 75 w 149"/>
                <a:gd name="T45" fmla="*/ 3 h 129"/>
                <a:gd name="T46" fmla="*/ 73 w 149"/>
                <a:gd name="T47" fmla="*/ 1 h 129"/>
                <a:gd name="T48" fmla="*/ 71 w 149"/>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9"/>
                <a:gd name="T76" fmla="*/ 0 h 129"/>
                <a:gd name="T77" fmla="*/ 149 w 14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9" h="129">
                  <a:moveTo>
                    <a:pt x="142" y="0"/>
                  </a:moveTo>
                  <a:lnTo>
                    <a:pt x="142" y="0"/>
                  </a:lnTo>
                  <a:lnTo>
                    <a:pt x="113" y="4"/>
                  </a:lnTo>
                  <a:lnTo>
                    <a:pt x="88" y="12"/>
                  </a:lnTo>
                  <a:lnTo>
                    <a:pt x="64" y="22"/>
                  </a:lnTo>
                  <a:lnTo>
                    <a:pt x="42" y="38"/>
                  </a:lnTo>
                  <a:lnTo>
                    <a:pt x="24" y="58"/>
                  </a:lnTo>
                  <a:lnTo>
                    <a:pt x="13" y="81"/>
                  </a:lnTo>
                  <a:lnTo>
                    <a:pt x="4" y="104"/>
                  </a:lnTo>
                  <a:lnTo>
                    <a:pt x="0" y="129"/>
                  </a:lnTo>
                  <a:lnTo>
                    <a:pt x="14" y="129"/>
                  </a:lnTo>
                  <a:lnTo>
                    <a:pt x="15" y="106"/>
                  </a:lnTo>
                  <a:lnTo>
                    <a:pt x="24" y="83"/>
                  </a:lnTo>
                  <a:lnTo>
                    <a:pt x="35" y="63"/>
                  </a:lnTo>
                  <a:lnTo>
                    <a:pt x="50" y="46"/>
                  </a:lnTo>
                  <a:lnTo>
                    <a:pt x="70" y="32"/>
                  </a:lnTo>
                  <a:lnTo>
                    <a:pt x="91" y="22"/>
                  </a:lnTo>
                  <a:lnTo>
                    <a:pt x="116" y="14"/>
                  </a:lnTo>
                  <a:lnTo>
                    <a:pt x="142" y="13"/>
                  </a:lnTo>
                  <a:lnTo>
                    <a:pt x="146" y="10"/>
                  </a:lnTo>
                  <a:lnTo>
                    <a:pt x="149" y="7"/>
                  </a:lnTo>
                  <a:lnTo>
                    <a:pt x="146" y="3"/>
                  </a:lnTo>
                  <a:lnTo>
                    <a:pt x="14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6" name="Freeform 142"/>
            <p:cNvSpPr/>
            <p:nvPr/>
          </p:nvSpPr>
          <p:spPr bwMode="auto">
            <a:xfrm>
              <a:off x="2613" y="3322"/>
              <a:ext cx="396" cy="5"/>
            </a:xfrm>
            <a:custGeom>
              <a:avLst/>
              <a:gdLst>
                <a:gd name="T0" fmla="*/ 392 w 790"/>
                <a:gd name="T1" fmla="*/ 0 h 13"/>
                <a:gd name="T2" fmla="*/ 392 w 790"/>
                <a:gd name="T3" fmla="*/ 0 h 13"/>
                <a:gd name="T4" fmla="*/ 0 w 790"/>
                <a:gd name="T5" fmla="*/ 0 h 13"/>
                <a:gd name="T6" fmla="*/ 0 w 790"/>
                <a:gd name="T7" fmla="*/ 6 h 13"/>
                <a:gd name="T8" fmla="*/ 392 w 790"/>
                <a:gd name="T9" fmla="*/ 6 h 13"/>
                <a:gd name="T10" fmla="*/ 392 w 790"/>
                <a:gd name="T11" fmla="*/ 6 h 13"/>
                <a:gd name="T12" fmla="*/ 392 w 790"/>
                <a:gd name="T13" fmla="*/ 6 h 13"/>
                <a:gd name="T14" fmla="*/ 394 w 790"/>
                <a:gd name="T15" fmla="*/ 5 h 13"/>
                <a:gd name="T16" fmla="*/ 395 w 790"/>
                <a:gd name="T17" fmla="*/ 3 h 13"/>
                <a:gd name="T18" fmla="*/ 394 w 790"/>
                <a:gd name="T19" fmla="*/ 1 h 13"/>
                <a:gd name="T20" fmla="*/ 392 w 790"/>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0"/>
                <a:gd name="T34" fmla="*/ 0 h 13"/>
                <a:gd name="T35" fmla="*/ 790 w 790"/>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0" h="13">
                  <a:moveTo>
                    <a:pt x="783" y="0"/>
                  </a:moveTo>
                  <a:lnTo>
                    <a:pt x="783" y="0"/>
                  </a:lnTo>
                  <a:lnTo>
                    <a:pt x="0" y="0"/>
                  </a:lnTo>
                  <a:lnTo>
                    <a:pt x="0" y="13"/>
                  </a:lnTo>
                  <a:lnTo>
                    <a:pt x="783" y="13"/>
                  </a:lnTo>
                  <a:lnTo>
                    <a:pt x="787" y="10"/>
                  </a:lnTo>
                  <a:lnTo>
                    <a:pt x="790" y="7"/>
                  </a:lnTo>
                  <a:lnTo>
                    <a:pt x="787" y="3"/>
                  </a:lnTo>
                  <a:lnTo>
                    <a:pt x="783"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7" name="Freeform 143"/>
            <p:cNvSpPr/>
            <p:nvPr/>
          </p:nvSpPr>
          <p:spPr bwMode="auto">
            <a:xfrm>
              <a:off x="3004" y="3322"/>
              <a:ext cx="71" cy="67"/>
            </a:xfrm>
            <a:custGeom>
              <a:avLst/>
              <a:gdLst>
                <a:gd name="T0" fmla="*/ 71 w 142"/>
                <a:gd name="T1" fmla="*/ 65 h 134"/>
                <a:gd name="T2" fmla="*/ 71 w 142"/>
                <a:gd name="T3" fmla="*/ 65 h 134"/>
                <a:gd name="T4" fmla="*/ 69 w 142"/>
                <a:gd name="T5" fmla="*/ 52 h 134"/>
                <a:gd name="T6" fmla="*/ 65 w 142"/>
                <a:gd name="T7" fmla="*/ 40 h 134"/>
                <a:gd name="T8" fmla="*/ 58 w 142"/>
                <a:gd name="T9" fmla="*/ 29 h 134"/>
                <a:gd name="T10" fmla="*/ 49 w 142"/>
                <a:gd name="T11" fmla="*/ 19 h 134"/>
                <a:gd name="T12" fmla="*/ 39 w 142"/>
                <a:gd name="T13" fmla="*/ 11 h 134"/>
                <a:gd name="T14" fmla="*/ 27 w 142"/>
                <a:gd name="T15" fmla="*/ 6 h 134"/>
                <a:gd name="T16" fmla="*/ 14 w 142"/>
                <a:gd name="T17" fmla="*/ 2 h 134"/>
                <a:gd name="T18" fmla="*/ 0 w 142"/>
                <a:gd name="T19" fmla="*/ 0 h 134"/>
                <a:gd name="T20" fmla="*/ 0 w 142"/>
                <a:gd name="T21" fmla="*/ 6 h 134"/>
                <a:gd name="T22" fmla="*/ 12 w 142"/>
                <a:gd name="T23" fmla="*/ 7 h 134"/>
                <a:gd name="T24" fmla="*/ 25 w 142"/>
                <a:gd name="T25" fmla="*/ 11 h 134"/>
                <a:gd name="T26" fmla="*/ 36 w 142"/>
                <a:gd name="T27" fmla="*/ 16 h 134"/>
                <a:gd name="T28" fmla="*/ 45 w 142"/>
                <a:gd name="T29" fmla="*/ 23 h 134"/>
                <a:gd name="T30" fmla="*/ 53 w 142"/>
                <a:gd name="T31" fmla="*/ 31 h 134"/>
                <a:gd name="T32" fmla="*/ 59 w 142"/>
                <a:gd name="T33" fmla="*/ 41 h 134"/>
                <a:gd name="T34" fmla="*/ 63 w 142"/>
                <a:gd name="T35" fmla="*/ 53 h 134"/>
                <a:gd name="T36" fmla="*/ 64 w 142"/>
                <a:gd name="T37" fmla="*/ 65 h 134"/>
                <a:gd name="T38" fmla="*/ 64 w 142"/>
                <a:gd name="T39" fmla="*/ 65 h 134"/>
                <a:gd name="T40" fmla="*/ 64 w 142"/>
                <a:gd name="T41" fmla="*/ 65 h 134"/>
                <a:gd name="T42" fmla="*/ 66 w 142"/>
                <a:gd name="T43" fmla="*/ 67 h 134"/>
                <a:gd name="T44" fmla="*/ 68 w 142"/>
                <a:gd name="T45" fmla="*/ 67 h 134"/>
                <a:gd name="T46" fmla="*/ 70 w 142"/>
                <a:gd name="T47" fmla="*/ 67 h 134"/>
                <a:gd name="T48" fmla="*/ 71 w 142"/>
                <a:gd name="T49" fmla="*/ 65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134"/>
                <a:gd name="T77" fmla="*/ 142 w 142"/>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134">
                  <a:moveTo>
                    <a:pt x="142" y="129"/>
                  </a:moveTo>
                  <a:lnTo>
                    <a:pt x="142" y="129"/>
                  </a:lnTo>
                  <a:lnTo>
                    <a:pt x="138" y="104"/>
                  </a:lnTo>
                  <a:lnTo>
                    <a:pt x="129" y="81"/>
                  </a:lnTo>
                  <a:lnTo>
                    <a:pt x="117" y="58"/>
                  </a:lnTo>
                  <a:lnTo>
                    <a:pt x="99" y="38"/>
                  </a:lnTo>
                  <a:lnTo>
                    <a:pt x="78" y="22"/>
                  </a:lnTo>
                  <a:lnTo>
                    <a:pt x="54" y="12"/>
                  </a:lnTo>
                  <a:lnTo>
                    <a:pt x="28" y="4"/>
                  </a:lnTo>
                  <a:lnTo>
                    <a:pt x="0" y="0"/>
                  </a:lnTo>
                  <a:lnTo>
                    <a:pt x="0" y="13"/>
                  </a:lnTo>
                  <a:lnTo>
                    <a:pt x="25" y="14"/>
                  </a:lnTo>
                  <a:lnTo>
                    <a:pt x="51" y="22"/>
                  </a:lnTo>
                  <a:lnTo>
                    <a:pt x="72" y="32"/>
                  </a:lnTo>
                  <a:lnTo>
                    <a:pt x="90" y="46"/>
                  </a:lnTo>
                  <a:lnTo>
                    <a:pt x="106" y="63"/>
                  </a:lnTo>
                  <a:lnTo>
                    <a:pt x="118" y="83"/>
                  </a:lnTo>
                  <a:lnTo>
                    <a:pt x="127" y="106"/>
                  </a:lnTo>
                  <a:lnTo>
                    <a:pt x="128" y="129"/>
                  </a:lnTo>
                  <a:lnTo>
                    <a:pt x="131" y="133"/>
                  </a:lnTo>
                  <a:lnTo>
                    <a:pt x="135" y="134"/>
                  </a:lnTo>
                  <a:lnTo>
                    <a:pt x="139" y="133"/>
                  </a:lnTo>
                  <a:lnTo>
                    <a:pt x="142" y="12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8" name="Freeform 144"/>
            <p:cNvSpPr/>
            <p:nvPr/>
          </p:nvSpPr>
          <p:spPr bwMode="auto">
            <a:xfrm>
              <a:off x="3068" y="3386"/>
              <a:ext cx="7" cy="361"/>
            </a:xfrm>
            <a:custGeom>
              <a:avLst/>
              <a:gdLst>
                <a:gd name="T0" fmla="*/ 6 w 14"/>
                <a:gd name="T1" fmla="*/ 359 h 722"/>
                <a:gd name="T2" fmla="*/ 6 w 14"/>
                <a:gd name="T3" fmla="*/ 359 h 722"/>
                <a:gd name="T4" fmla="*/ 6 w 14"/>
                <a:gd name="T5" fmla="*/ 0 h 722"/>
                <a:gd name="T6" fmla="*/ 0 w 14"/>
                <a:gd name="T7" fmla="*/ 0 h 722"/>
                <a:gd name="T8" fmla="*/ 0 w 14"/>
                <a:gd name="T9" fmla="*/ 359 h 722"/>
                <a:gd name="T10" fmla="*/ 0 w 14"/>
                <a:gd name="T11" fmla="*/ 359 h 722"/>
                <a:gd name="T12" fmla="*/ 0 w 14"/>
                <a:gd name="T13" fmla="*/ 359 h 722"/>
                <a:gd name="T14" fmla="*/ 1 w 14"/>
                <a:gd name="T15" fmla="*/ 360 h 722"/>
                <a:gd name="T16" fmla="*/ 3 w 14"/>
                <a:gd name="T17" fmla="*/ 361 h 722"/>
                <a:gd name="T18" fmla="*/ 5 w 14"/>
                <a:gd name="T19" fmla="*/ 360 h 722"/>
                <a:gd name="T20" fmla="*/ 6 w 14"/>
                <a:gd name="T21" fmla="*/ 359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22"/>
                <a:gd name="T35" fmla="*/ 14 w 1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22">
                  <a:moveTo>
                    <a:pt x="14" y="717"/>
                  </a:moveTo>
                  <a:lnTo>
                    <a:pt x="14" y="717"/>
                  </a:lnTo>
                  <a:lnTo>
                    <a:pt x="14" y="0"/>
                  </a:lnTo>
                  <a:lnTo>
                    <a:pt x="0" y="0"/>
                  </a:lnTo>
                  <a:lnTo>
                    <a:pt x="0" y="717"/>
                  </a:lnTo>
                  <a:lnTo>
                    <a:pt x="3" y="720"/>
                  </a:lnTo>
                  <a:lnTo>
                    <a:pt x="7" y="722"/>
                  </a:lnTo>
                  <a:lnTo>
                    <a:pt x="11" y="720"/>
                  </a:lnTo>
                  <a:lnTo>
                    <a:pt x="14" y="71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52" name="Rectangle 145"/>
            <p:cNvSpPr/>
            <p:nvPr/>
          </p:nvSpPr>
          <p:spPr>
            <a:xfrm>
              <a:off x="2654" y="3324"/>
              <a:ext cx="21" cy="102"/>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53" name="Rectangle 146"/>
            <p:cNvSpPr/>
            <p:nvPr/>
          </p:nvSpPr>
          <p:spPr>
            <a:xfrm>
              <a:off x="2654" y="3324"/>
              <a:ext cx="21" cy="102"/>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54" name="Rectangle 147"/>
            <p:cNvSpPr/>
            <p:nvPr/>
          </p:nvSpPr>
          <p:spPr>
            <a:xfrm>
              <a:off x="2698" y="3324"/>
              <a:ext cx="21" cy="102"/>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55" name="Rectangle 148"/>
            <p:cNvSpPr/>
            <p:nvPr/>
          </p:nvSpPr>
          <p:spPr>
            <a:xfrm>
              <a:off x="2698" y="3324"/>
              <a:ext cx="21" cy="102"/>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413" name="Freeform 149"/>
            <p:cNvSpPr/>
            <p:nvPr/>
          </p:nvSpPr>
          <p:spPr bwMode="auto">
            <a:xfrm>
              <a:off x="2741" y="3364"/>
              <a:ext cx="327" cy="62"/>
            </a:xfrm>
            <a:custGeom>
              <a:avLst/>
              <a:gdLst>
                <a:gd name="T0" fmla="*/ 325 w 661"/>
                <a:gd name="T1" fmla="*/ 0 h 127"/>
                <a:gd name="T2" fmla="*/ 327 w 661"/>
                <a:gd name="T3" fmla="*/ 5 h 127"/>
                <a:gd name="T4" fmla="*/ 329 w 661"/>
                <a:gd name="T5" fmla="*/ 11 h 127"/>
                <a:gd name="T6" fmla="*/ 330 w 661"/>
                <a:gd name="T7" fmla="*/ 16 h 127"/>
                <a:gd name="T8" fmla="*/ 331 w 661"/>
                <a:gd name="T9" fmla="*/ 23 h 127"/>
                <a:gd name="T10" fmla="*/ 327 w 661"/>
                <a:gd name="T11" fmla="*/ 23 h 127"/>
                <a:gd name="T12" fmla="*/ 319 w 661"/>
                <a:gd name="T13" fmla="*/ 23 h 127"/>
                <a:gd name="T14" fmla="*/ 305 w 661"/>
                <a:gd name="T15" fmla="*/ 23 h 127"/>
                <a:gd name="T16" fmla="*/ 287 w 661"/>
                <a:gd name="T17" fmla="*/ 23 h 127"/>
                <a:gd name="T18" fmla="*/ 265 w 661"/>
                <a:gd name="T19" fmla="*/ 23 h 127"/>
                <a:gd name="T20" fmla="*/ 241 w 661"/>
                <a:gd name="T21" fmla="*/ 23 h 127"/>
                <a:gd name="T22" fmla="*/ 216 w 661"/>
                <a:gd name="T23" fmla="*/ 23 h 127"/>
                <a:gd name="T24" fmla="*/ 189 w 661"/>
                <a:gd name="T25" fmla="*/ 23 h 127"/>
                <a:gd name="T26" fmla="*/ 162 w 661"/>
                <a:gd name="T27" fmla="*/ 23 h 127"/>
                <a:gd name="T28" fmla="*/ 136 w 661"/>
                <a:gd name="T29" fmla="*/ 23 h 127"/>
                <a:gd name="T30" fmla="*/ 112 w 661"/>
                <a:gd name="T31" fmla="*/ 23 h 127"/>
                <a:gd name="T32" fmla="*/ 89 w 661"/>
                <a:gd name="T33" fmla="*/ 23 h 127"/>
                <a:gd name="T34" fmla="*/ 71 w 661"/>
                <a:gd name="T35" fmla="*/ 23 h 127"/>
                <a:gd name="T36" fmla="*/ 55 w 661"/>
                <a:gd name="T37" fmla="*/ 23 h 127"/>
                <a:gd name="T38" fmla="*/ 45 w 661"/>
                <a:gd name="T39" fmla="*/ 23 h 127"/>
                <a:gd name="T40" fmla="*/ 40 w 661"/>
                <a:gd name="T41" fmla="*/ 23 h 127"/>
                <a:gd name="T42" fmla="*/ 29 w 661"/>
                <a:gd name="T43" fmla="*/ 27 h 127"/>
                <a:gd name="T44" fmla="*/ 24 w 661"/>
                <a:gd name="T45" fmla="*/ 37 h 127"/>
                <a:gd name="T46" fmla="*/ 23 w 661"/>
                <a:gd name="T47" fmla="*/ 50 h 127"/>
                <a:gd name="T48" fmla="*/ 23 w 661"/>
                <a:gd name="T49" fmla="*/ 63 h 127"/>
                <a:gd name="T50" fmla="*/ 0 w 661"/>
                <a:gd name="T51" fmla="*/ 63 h 127"/>
                <a:gd name="T52" fmla="*/ 0 w 661"/>
                <a:gd name="T53" fmla="*/ 54 h 127"/>
                <a:gd name="T54" fmla="*/ 0 w 661"/>
                <a:gd name="T55" fmla="*/ 45 h 127"/>
                <a:gd name="T56" fmla="*/ 2 w 661"/>
                <a:gd name="T57" fmla="*/ 34 h 127"/>
                <a:gd name="T58" fmla="*/ 4 w 661"/>
                <a:gd name="T59" fmla="*/ 25 h 127"/>
                <a:gd name="T60" fmla="*/ 9 w 661"/>
                <a:gd name="T61" fmla="*/ 16 h 127"/>
                <a:gd name="T62" fmla="*/ 16 w 661"/>
                <a:gd name="T63" fmla="*/ 9 h 127"/>
                <a:gd name="T64" fmla="*/ 26 w 661"/>
                <a:gd name="T65" fmla="*/ 4 h 127"/>
                <a:gd name="T66" fmla="*/ 40 w 661"/>
                <a:gd name="T67" fmla="*/ 2 h 127"/>
                <a:gd name="T68" fmla="*/ 50 w 661"/>
                <a:gd name="T69" fmla="*/ 2 h 127"/>
                <a:gd name="T70" fmla="*/ 64 w 661"/>
                <a:gd name="T71" fmla="*/ 2 h 127"/>
                <a:gd name="T72" fmla="*/ 82 w 661"/>
                <a:gd name="T73" fmla="*/ 2 h 127"/>
                <a:gd name="T74" fmla="*/ 103 w 661"/>
                <a:gd name="T75" fmla="*/ 2 h 127"/>
                <a:gd name="T76" fmla="*/ 125 w 661"/>
                <a:gd name="T77" fmla="*/ 2 h 127"/>
                <a:gd name="T78" fmla="*/ 149 w 661"/>
                <a:gd name="T79" fmla="*/ 2 h 127"/>
                <a:gd name="T80" fmla="*/ 174 w 661"/>
                <a:gd name="T81" fmla="*/ 1 h 127"/>
                <a:gd name="T82" fmla="*/ 198 w 661"/>
                <a:gd name="T83" fmla="*/ 1 h 127"/>
                <a:gd name="T84" fmla="*/ 223 w 661"/>
                <a:gd name="T85" fmla="*/ 1 h 127"/>
                <a:gd name="T86" fmla="*/ 246 w 661"/>
                <a:gd name="T87" fmla="*/ 0 h 127"/>
                <a:gd name="T88" fmla="*/ 267 w 661"/>
                <a:gd name="T89" fmla="*/ 0 h 127"/>
                <a:gd name="T90" fmla="*/ 287 w 661"/>
                <a:gd name="T91" fmla="*/ 0 h 127"/>
                <a:gd name="T92" fmla="*/ 302 w 661"/>
                <a:gd name="T93" fmla="*/ 0 h 127"/>
                <a:gd name="T94" fmla="*/ 315 w 661"/>
                <a:gd name="T95" fmla="*/ 0 h 127"/>
                <a:gd name="T96" fmla="*/ 322 w 661"/>
                <a:gd name="T97" fmla="*/ 0 h 127"/>
                <a:gd name="T98" fmla="*/ 325 w 661"/>
                <a:gd name="T99" fmla="*/ 0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1"/>
                <a:gd name="T151" fmla="*/ 0 h 127"/>
                <a:gd name="T152" fmla="*/ 661 w 661"/>
                <a:gd name="T153" fmla="*/ 127 h 1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1" h="127">
                  <a:moveTo>
                    <a:pt x="650" y="0"/>
                  </a:moveTo>
                  <a:lnTo>
                    <a:pt x="654" y="10"/>
                  </a:lnTo>
                  <a:lnTo>
                    <a:pt x="658" y="22"/>
                  </a:lnTo>
                  <a:lnTo>
                    <a:pt x="660" y="33"/>
                  </a:lnTo>
                  <a:lnTo>
                    <a:pt x="661" y="46"/>
                  </a:lnTo>
                  <a:lnTo>
                    <a:pt x="654" y="46"/>
                  </a:lnTo>
                  <a:lnTo>
                    <a:pt x="637" y="46"/>
                  </a:lnTo>
                  <a:lnTo>
                    <a:pt x="609" y="46"/>
                  </a:lnTo>
                  <a:lnTo>
                    <a:pt x="573" y="46"/>
                  </a:lnTo>
                  <a:lnTo>
                    <a:pt x="530" y="46"/>
                  </a:lnTo>
                  <a:lnTo>
                    <a:pt x="482" y="46"/>
                  </a:lnTo>
                  <a:lnTo>
                    <a:pt x="431" y="46"/>
                  </a:lnTo>
                  <a:lnTo>
                    <a:pt x="378" y="46"/>
                  </a:lnTo>
                  <a:lnTo>
                    <a:pt x="323" y="46"/>
                  </a:lnTo>
                  <a:lnTo>
                    <a:pt x="272" y="46"/>
                  </a:lnTo>
                  <a:lnTo>
                    <a:pt x="223" y="46"/>
                  </a:lnTo>
                  <a:lnTo>
                    <a:pt x="178" y="46"/>
                  </a:lnTo>
                  <a:lnTo>
                    <a:pt x="141" y="46"/>
                  </a:lnTo>
                  <a:lnTo>
                    <a:pt x="110" y="46"/>
                  </a:lnTo>
                  <a:lnTo>
                    <a:pt x="89" y="46"/>
                  </a:lnTo>
                  <a:lnTo>
                    <a:pt x="79" y="46"/>
                  </a:lnTo>
                  <a:lnTo>
                    <a:pt x="57" y="54"/>
                  </a:lnTo>
                  <a:lnTo>
                    <a:pt x="47" y="74"/>
                  </a:lnTo>
                  <a:lnTo>
                    <a:pt x="45" y="101"/>
                  </a:lnTo>
                  <a:lnTo>
                    <a:pt x="45" y="127"/>
                  </a:lnTo>
                  <a:lnTo>
                    <a:pt x="0" y="127"/>
                  </a:lnTo>
                  <a:lnTo>
                    <a:pt x="0" y="109"/>
                  </a:lnTo>
                  <a:lnTo>
                    <a:pt x="0" y="90"/>
                  </a:lnTo>
                  <a:lnTo>
                    <a:pt x="3" y="69"/>
                  </a:lnTo>
                  <a:lnTo>
                    <a:pt x="7" y="50"/>
                  </a:lnTo>
                  <a:lnTo>
                    <a:pt x="17" y="32"/>
                  </a:lnTo>
                  <a:lnTo>
                    <a:pt x="31" y="18"/>
                  </a:lnTo>
                  <a:lnTo>
                    <a:pt x="52" y="9"/>
                  </a:lnTo>
                  <a:lnTo>
                    <a:pt x="79" y="5"/>
                  </a:lnTo>
                  <a:lnTo>
                    <a:pt x="100" y="5"/>
                  </a:lnTo>
                  <a:lnTo>
                    <a:pt x="128" y="5"/>
                  </a:lnTo>
                  <a:lnTo>
                    <a:pt x="163" y="5"/>
                  </a:lnTo>
                  <a:lnTo>
                    <a:pt x="205" y="4"/>
                  </a:lnTo>
                  <a:lnTo>
                    <a:pt x="250" y="4"/>
                  </a:lnTo>
                  <a:lnTo>
                    <a:pt x="297" y="4"/>
                  </a:lnTo>
                  <a:lnTo>
                    <a:pt x="347" y="3"/>
                  </a:lnTo>
                  <a:lnTo>
                    <a:pt x="396" y="3"/>
                  </a:lnTo>
                  <a:lnTo>
                    <a:pt x="445" y="3"/>
                  </a:lnTo>
                  <a:lnTo>
                    <a:pt x="492" y="1"/>
                  </a:lnTo>
                  <a:lnTo>
                    <a:pt x="534" y="1"/>
                  </a:lnTo>
                  <a:lnTo>
                    <a:pt x="573" y="1"/>
                  </a:lnTo>
                  <a:lnTo>
                    <a:pt x="604" y="0"/>
                  </a:lnTo>
                  <a:lnTo>
                    <a:pt x="629" y="0"/>
                  </a:lnTo>
                  <a:lnTo>
                    <a:pt x="644" y="0"/>
                  </a:lnTo>
                  <a:lnTo>
                    <a:pt x="650" y="0"/>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14" name="Freeform 150"/>
            <p:cNvSpPr/>
            <p:nvPr/>
          </p:nvSpPr>
          <p:spPr bwMode="auto">
            <a:xfrm>
              <a:off x="2741" y="3364"/>
              <a:ext cx="327" cy="62"/>
            </a:xfrm>
            <a:custGeom>
              <a:avLst/>
              <a:gdLst>
                <a:gd name="T0" fmla="*/ 325 w 661"/>
                <a:gd name="T1" fmla="*/ 0 h 127"/>
                <a:gd name="T2" fmla="*/ 325 w 661"/>
                <a:gd name="T3" fmla="*/ 0 h 127"/>
                <a:gd name="T4" fmla="*/ 327 w 661"/>
                <a:gd name="T5" fmla="*/ 5 h 127"/>
                <a:gd name="T6" fmla="*/ 329 w 661"/>
                <a:gd name="T7" fmla="*/ 11 h 127"/>
                <a:gd name="T8" fmla="*/ 330 w 661"/>
                <a:gd name="T9" fmla="*/ 16 h 127"/>
                <a:gd name="T10" fmla="*/ 331 w 661"/>
                <a:gd name="T11" fmla="*/ 23 h 127"/>
                <a:gd name="T12" fmla="*/ 331 w 661"/>
                <a:gd name="T13" fmla="*/ 23 h 127"/>
                <a:gd name="T14" fmla="*/ 327 w 661"/>
                <a:gd name="T15" fmla="*/ 23 h 127"/>
                <a:gd name="T16" fmla="*/ 319 w 661"/>
                <a:gd name="T17" fmla="*/ 23 h 127"/>
                <a:gd name="T18" fmla="*/ 305 w 661"/>
                <a:gd name="T19" fmla="*/ 23 h 127"/>
                <a:gd name="T20" fmla="*/ 287 w 661"/>
                <a:gd name="T21" fmla="*/ 23 h 127"/>
                <a:gd name="T22" fmla="*/ 265 w 661"/>
                <a:gd name="T23" fmla="*/ 23 h 127"/>
                <a:gd name="T24" fmla="*/ 241 w 661"/>
                <a:gd name="T25" fmla="*/ 23 h 127"/>
                <a:gd name="T26" fmla="*/ 216 w 661"/>
                <a:gd name="T27" fmla="*/ 23 h 127"/>
                <a:gd name="T28" fmla="*/ 189 w 661"/>
                <a:gd name="T29" fmla="*/ 23 h 127"/>
                <a:gd name="T30" fmla="*/ 162 w 661"/>
                <a:gd name="T31" fmla="*/ 23 h 127"/>
                <a:gd name="T32" fmla="*/ 136 w 661"/>
                <a:gd name="T33" fmla="*/ 23 h 127"/>
                <a:gd name="T34" fmla="*/ 112 w 661"/>
                <a:gd name="T35" fmla="*/ 23 h 127"/>
                <a:gd name="T36" fmla="*/ 89 w 661"/>
                <a:gd name="T37" fmla="*/ 23 h 127"/>
                <a:gd name="T38" fmla="*/ 71 w 661"/>
                <a:gd name="T39" fmla="*/ 23 h 127"/>
                <a:gd name="T40" fmla="*/ 55 w 661"/>
                <a:gd name="T41" fmla="*/ 23 h 127"/>
                <a:gd name="T42" fmla="*/ 45 w 661"/>
                <a:gd name="T43" fmla="*/ 23 h 127"/>
                <a:gd name="T44" fmla="*/ 40 w 661"/>
                <a:gd name="T45" fmla="*/ 23 h 127"/>
                <a:gd name="T46" fmla="*/ 40 w 661"/>
                <a:gd name="T47" fmla="*/ 23 h 127"/>
                <a:gd name="T48" fmla="*/ 29 w 661"/>
                <a:gd name="T49" fmla="*/ 27 h 127"/>
                <a:gd name="T50" fmla="*/ 24 w 661"/>
                <a:gd name="T51" fmla="*/ 37 h 127"/>
                <a:gd name="T52" fmla="*/ 23 w 661"/>
                <a:gd name="T53" fmla="*/ 50 h 127"/>
                <a:gd name="T54" fmla="*/ 23 w 661"/>
                <a:gd name="T55" fmla="*/ 63 h 127"/>
                <a:gd name="T56" fmla="*/ 0 w 661"/>
                <a:gd name="T57" fmla="*/ 63 h 127"/>
                <a:gd name="T58" fmla="*/ 0 w 661"/>
                <a:gd name="T59" fmla="*/ 63 h 127"/>
                <a:gd name="T60" fmla="*/ 0 w 661"/>
                <a:gd name="T61" fmla="*/ 54 h 127"/>
                <a:gd name="T62" fmla="*/ 0 w 661"/>
                <a:gd name="T63" fmla="*/ 45 h 127"/>
                <a:gd name="T64" fmla="*/ 2 w 661"/>
                <a:gd name="T65" fmla="*/ 34 h 127"/>
                <a:gd name="T66" fmla="*/ 4 w 661"/>
                <a:gd name="T67" fmla="*/ 25 h 127"/>
                <a:gd name="T68" fmla="*/ 9 w 661"/>
                <a:gd name="T69" fmla="*/ 16 h 127"/>
                <a:gd name="T70" fmla="*/ 16 w 661"/>
                <a:gd name="T71" fmla="*/ 9 h 127"/>
                <a:gd name="T72" fmla="*/ 26 w 661"/>
                <a:gd name="T73" fmla="*/ 4 h 127"/>
                <a:gd name="T74" fmla="*/ 40 w 661"/>
                <a:gd name="T75" fmla="*/ 2 h 127"/>
                <a:gd name="T76" fmla="*/ 40 w 661"/>
                <a:gd name="T77" fmla="*/ 2 h 127"/>
                <a:gd name="T78" fmla="*/ 50 w 661"/>
                <a:gd name="T79" fmla="*/ 2 h 127"/>
                <a:gd name="T80" fmla="*/ 64 w 661"/>
                <a:gd name="T81" fmla="*/ 2 h 127"/>
                <a:gd name="T82" fmla="*/ 82 w 661"/>
                <a:gd name="T83" fmla="*/ 2 h 127"/>
                <a:gd name="T84" fmla="*/ 103 w 661"/>
                <a:gd name="T85" fmla="*/ 2 h 127"/>
                <a:gd name="T86" fmla="*/ 125 w 661"/>
                <a:gd name="T87" fmla="*/ 2 h 127"/>
                <a:gd name="T88" fmla="*/ 149 w 661"/>
                <a:gd name="T89" fmla="*/ 2 h 127"/>
                <a:gd name="T90" fmla="*/ 174 w 661"/>
                <a:gd name="T91" fmla="*/ 1 h 127"/>
                <a:gd name="T92" fmla="*/ 198 w 661"/>
                <a:gd name="T93" fmla="*/ 1 h 127"/>
                <a:gd name="T94" fmla="*/ 223 w 661"/>
                <a:gd name="T95" fmla="*/ 1 h 127"/>
                <a:gd name="T96" fmla="*/ 246 w 661"/>
                <a:gd name="T97" fmla="*/ 0 h 127"/>
                <a:gd name="T98" fmla="*/ 267 w 661"/>
                <a:gd name="T99" fmla="*/ 0 h 127"/>
                <a:gd name="T100" fmla="*/ 287 w 661"/>
                <a:gd name="T101" fmla="*/ 0 h 127"/>
                <a:gd name="T102" fmla="*/ 302 w 661"/>
                <a:gd name="T103" fmla="*/ 0 h 127"/>
                <a:gd name="T104" fmla="*/ 315 w 661"/>
                <a:gd name="T105" fmla="*/ 0 h 127"/>
                <a:gd name="T106" fmla="*/ 322 w 661"/>
                <a:gd name="T107" fmla="*/ 0 h 127"/>
                <a:gd name="T108" fmla="*/ 325 w 661"/>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1"/>
                <a:gd name="T166" fmla="*/ 0 h 127"/>
                <a:gd name="T167" fmla="*/ 661 w 661"/>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1" h="127">
                  <a:moveTo>
                    <a:pt x="650" y="0"/>
                  </a:moveTo>
                  <a:lnTo>
                    <a:pt x="650" y="0"/>
                  </a:lnTo>
                  <a:lnTo>
                    <a:pt x="654" y="10"/>
                  </a:lnTo>
                  <a:lnTo>
                    <a:pt x="658" y="22"/>
                  </a:lnTo>
                  <a:lnTo>
                    <a:pt x="660" y="33"/>
                  </a:lnTo>
                  <a:lnTo>
                    <a:pt x="661" y="46"/>
                  </a:lnTo>
                  <a:lnTo>
                    <a:pt x="654" y="46"/>
                  </a:lnTo>
                  <a:lnTo>
                    <a:pt x="637" y="46"/>
                  </a:lnTo>
                  <a:lnTo>
                    <a:pt x="609" y="46"/>
                  </a:lnTo>
                  <a:lnTo>
                    <a:pt x="573" y="46"/>
                  </a:lnTo>
                  <a:lnTo>
                    <a:pt x="530" y="46"/>
                  </a:lnTo>
                  <a:lnTo>
                    <a:pt x="482" y="46"/>
                  </a:lnTo>
                  <a:lnTo>
                    <a:pt x="431" y="46"/>
                  </a:lnTo>
                  <a:lnTo>
                    <a:pt x="378" y="46"/>
                  </a:lnTo>
                  <a:lnTo>
                    <a:pt x="323" y="46"/>
                  </a:lnTo>
                  <a:lnTo>
                    <a:pt x="272" y="46"/>
                  </a:lnTo>
                  <a:lnTo>
                    <a:pt x="223" y="46"/>
                  </a:lnTo>
                  <a:lnTo>
                    <a:pt x="178" y="46"/>
                  </a:lnTo>
                  <a:lnTo>
                    <a:pt x="141" y="46"/>
                  </a:lnTo>
                  <a:lnTo>
                    <a:pt x="110" y="46"/>
                  </a:lnTo>
                  <a:lnTo>
                    <a:pt x="89" y="46"/>
                  </a:lnTo>
                  <a:lnTo>
                    <a:pt x="79" y="46"/>
                  </a:lnTo>
                  <a:lnTo>
                    <a:pt x="57" y="54"/>
                  </a:lnTo>
                  <a:lnTo>
                    <a:pt x="47" y="74"/>
                  </a:lnTo>
                  <a:lnTo>
                    <a:pt x="45" y="101"/>
                  </a:lnTo>
                  <a:lnTo>
                    <a:pt x="45" y="127"/>
                  </a:lnTo>
                  <a:lnTo>
                    <a:pt x="0" y="127"/>
                  </a:lnTo>
                  <a:lnTo>
                    <a:pt x="0" y="109"/>
                  </a:lnTo>
                  <a:lnTo>
                    <a:pt x="0" y="90"/>
                  </a:lnTo>
                  <a:lnTo>
                    <a:pt x="3" y="69"/>
                  </a:lnTo>
                  <a:lnTo>
                    <a:pt x="7" y="50"/>
                  </a:lnTo>
                  <a:lnTo>
                    <a:pt x="17" y="32"/>
                  </a:lnTo>
                  <a:lnTo>
                    <a:pt x="31" y="18"/>
                  </a:lnTo>
                  <a:lnTo>
                    <a:pt x="52" y="9"/>
                  </a:lnTo>
                  <a:lnTo>
                    <a:pt x="79" y="5"/>
                  </a:lnTo>
                  <a:lnTo>
                    <a:pt x="100" y="5"/>
                  </a:lnTo>
                  <a:lnTo>
                    <a:pt x="128" y="5"/>
                  </a:lnTo>
                  <a:lnTo>
                    <a:pt x="163" y="5"/>
                  </a:lnTo>
                  <a:lnTo>
                    <a:pt x="205" y="4"/>
                  </a:lnTo>
                  <a:lnTo>
                    <a:pt x="250" y="4"/>
                  </a:lnTo>
                  <a:lnTo>
                    <a:pt x="297" y="4"/>
                  </a:lnTo>
                  <a:lnTo>
                    <a:pt x="347" y="3"/>
                  </a:lnTo>
                  <a:lnTo>
                    <a:pt x="396" y="3"/>
                  </a:lnTo>
                  <a:lnTo>
                    <a:pt x="445" y="3"/>
                  </a:lnTo>
                  <a:lnTo>
                    <a:pt x="492" y="1"/>
                  </a:lnTo>
                  <a:lnTo>
                    <a:pt x="534" y="1"/>
                  </a:lnTo>
                  <a:lnTo>
                    <a:pt x="573" y="1"/>
                  </a:lnTo>
                  <a:lnTo>
                    <a:pt x="604" y="0"/>
                  </a:lnTo>
                  <a:lnTo>
                    <a:pt x="629" y="0"/>
                  </a:lnTo>
                  <a:lnTo>
                    <a:pt x="644" y="0"/>
                  </a:lnTo>
                  <a:lnTo>
                    <a:pt x="650"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15" name="Freeform 151"/>
            <p:cNvSpPr/>
            <p:nvPr/>
          </p:nvSpPr>
          <p:spPr bwMode="auto">
            <a:xfrm>
              <a:off x="2546" y="3369"/>
              <a:ext cx="108" cy="57"/>
            </a:xfrm>
            <a:custGeom>
              <a:avLst/>
              <a:gdLst>
                <a:gd name="T0" fmla="*/ 3 w 218"/>
                <a:gd name="T1" fmla="*/ 0 h 115"/>
                <a:gd name="T2" fmla="*/ 2 w 218"/>
                <a:gd name="T3" fmla="*/ 5 h 115"/>
                <a:gd name="T4" fmla="*/ 0 w 218"/>
                <a:gd name="T5" fmla="*/ 9 h 115"/>
                <a:gd name="T6" fmla="*/ 0 w 218"/>
                <a:gd name="T7" fmla="*/ 12 h 115"/>
                <a:gd name="T8" fmla="*/ 0 w 218"/>
                <a:gd name="T9" fmla="*/ 17 h 115"/>
                <a:gd name="T10" fmla="*/ 8 w 218"/>
                <a:gd name="T11" fmla="*/ 17 h 115"/>
                <a:gd name="T12" fmla="*/ 16 w 218"/>
                <a:gd name="T13" fmla="*/ 17 h 115"/>
                <a:gd name="T14" fmla="*/ 24 w 218"/>
                <a:gd name="T15" fmla="*/ 17 h 115"/>
                <a:gd name="T16" fmla="*/ 32 w 218"/>
                <a:gd name="T17" fmla="*/ 17 h 115"/>
                <a:gd name="T18" fmla="*/ 40 w 218"/>
                <a:gd name="T19" fmla="*/ 17 h 115"/>
                <a:gd name="T20" fmla="*/ 46 w 218"/>
                <a:gd name="T21" fmla="*/ 17 h 115"/>
                <a:gd name="T22" fmla="*/ 52 w 218"/>
                <a:gd name="T23" fmla="*/ 17 h 115"/>
                <a:gd name="T24" fmla="*/ 57 w 218"/>
                <a:gd name="T25" fmla="*/ 17 h 115"/>
                <a:gd name="T26" fmla="*/ 65 w 218"/>
                <a:gd name="T27" fmla="*/ 17 h 115"/>
                <a:gd name="T28" fmla="*/ 72 w 218"/>
                <a:gd name="T29" fmla="*/ 19 h 115"/>
                <a:gd name="T30" fmla="*/ 77 w 218"/>
                <a:gd name="T31" fmla="*/ 23 h 115"/>
                <a:gd name="T32" fmla="*/ 82 w 218"/>
                <a:gd name="T33" fmla="*/ 27 h 115"/>
                <a:gd name="T34" fmla="*/ 85 w 218"/>
                <a:gd name="T35" fmla="*/ 33 h 115"/>
                <a:gd name="T36" fmla="*/ 87 w 218"/>
                <a:gd name="T37" fmla="*/ 40 h 115"/>
                <a:gd name="T38" fmla="*/ 89 w 218"/>
                <a:gd name="T39" fmla="*/ 48 h 115"/>
                <a:gd name="T40" fmla="*/ 89 w 218"/>
                <a:gd name="T41" fmla="*/ 57 h 115"/>
                <a:gd name="T42" fmla="*/ 108 w 218"/>
                <a:gd name="T43" fmla="*/ 57 h 115"/>
                <a:gd name="T44" fmla="*/ 108 w 218"/>
                <a:gd name="T45" fmla="*/ 55 h 115"/>
                <a:gd name="T46" fmla="*/ 108 w 218"/>
                <a:gd name="T47" fmla="*/ 48 h 115"/>
                <a:gd name="T48" fmla="*/ 107 w 218"/>
                <a:gd name="T49" fmla="*/ 39 h 115"/>
                <a:gd name="T50" fmla="*/ 103 w 218"/>
                <a:gd name="T51" fmla="*/ 28 h 115"/>
                <a:gd name="T52" fmla="*/ 98 w 218"/>
                <a:gd name="T53" fmla="*/ 17 h 115"/>
                <a:gd name="T54" fmla="*/ 88 w 218"/>
                <a:gd name="T55" fmla="*/ 9 h 115"/>
                <a:gd name="T56" fmla="*/ 75 w 218"/>
                <a:gd name="T57" fmla="*/ 2 h 115"/>
                <a:gd name="T58" fmla="*/ 56 w 218"/>
                <a:gd name="T59" fmla="*/ 0 h 115"/>
                <a:gd name="T60" fmla="*/ 44 w 218"/>
                <a:gd name="T61" fmla="*/ 0 h 115"/>
                <a:gd name="T62" fmla="*/ 33 w 218"/>
                <a:gd name="T63" fmla="*/ 0 h 115"/>
                <a:gd name="T64" fmla="*/ 23 w 218"/>
                <a:gd name="T65" fmla="*/ 0 h 115"/>
                <a:gd name="T66" fmla="*/ 16 w 218"/>
                <a:gd name="T67" fmla="*/ 0 h 115"/>
                <a:gd name="T68" fmla="*/ 10 w 218"/>
                <a:gd name="T69" fmla="*/ 0 h 115"/>
                <a:gd name="T70" fmla="*/ 6 w 218"/>
                <a:gd name="T71" fmla="*/ 0 h 115"/>
                <a:gd name="T72" fmla="*/ 3 w 218"/>
                <a:gd name="T73" fmla="*/ 0 h 115"/>
                <a:gd name="T74" fmla="*/ 3 w 218"/>
                <a:gd name="T75" fmla="*/ 0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8"/>
                <a:gd name="T115" fmla="*/ 0 h 115"/>
                <a:gd name="T116" fmla="*/ 218 w 218"/>
                <a:gd name="T117" fmla="*/ 115 h 1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8" h="115">
                  <a:moveTo>
                    <a:pt x="6" y="1"/>
                  </a:moveTo>
                  <a:lnTo>
                    <a:pt x="4" y="10"/>
                  </a:lnTo>
                  <a:lnTo>
                    <a:pt x="1" y="18"/>
                  </a:lnTo>
                  <a:lnTo>
                    <a:pt x="0" y="25"/>
                  </a:lnTo>
                  <a:lnTo>
                    <a:pt x="0" y="34"/>
                  </a:lnTo>
                  <a:lnTo>
                    <a:pt x="17" y="34"/>
                  </a:lnTo>
                  <a:lnTo>
                    <a:pt x="33" y="34"/>
                  </a:lnTo>
                  <a:lnTo>
                    <a:pt x="49" y="34"/>
                  </a:lnTo>
                  <a:lnTo>
                    <a:pt x="64" y="34"/>
                  </a:lnTo>
                  <a:lnTo>
                    <a:pt x="80" y="34"/>
                  </a:lnTo>
                  <a:lnTo>
                    <a:pt x="92" y="34"/>
                  </a:lnTo>
                  <a:lnTo>
                    <a:pt x="105" y="34"/>
                  </a:lnTo>
                  <a:lnTo>
                    <a:pt x="116" y="34"/>
                  </a:lnTo>
                  <a:lnTo>
                    <a:pt x="131" y="35"/>
                  </a:lnTo>
                  <a:lnTo>
                    <a:pt x="145" y="39"/>
                  </a:lnTo>
                  <a:lnTo>
                    <a:pt x="156" y="46"/>
                  </a:lnTo>
                  <a:lnTo>
                    <a:pt x="165" y="55"/>
                  </a:lnTo>
                  <a:lnTo>
                    <a:pt x="172" y="66"/>
                  </a:lnTo>
                  <a:lnTo>
                    <a:pt x="176" y="80"/>
                  </a:lnTo>
                  <a:lnTo>
                    <a:pt x="179" y="97"/>
                  </a:lnTo>
                  <a:lnTo>
                    <a:pt x="180" y="115"/>
                  </a:lnTo>
                  <a:lnTo>
                    <a:pt x="218" y="115"/>
                  </a:lnTo>
                  <a:lnTo>
                    <a:pt x="218" y="110"/>
                  </a:lnTo>
                  <a:lnTo>
                    <a:pt x="218" y="97"/>
                  </a:lnTo>
                  <a:lnTo>
                    <a:pt x="215" y="79"/>
                  </a:lnTo>
                  <a:lnTo>
                    <a:pt x="208" y="57"/>
                  </a:lnTo>
                  <a:lnTo>
                    <a:pt x="197" y="35"/>
                  </a:lnTo>
                  <a:lnTo>
                    <a:pt x="177" y="18"/>
                  </a:lnTo>
                  <a:lnTo>
                    <a:pt x="151" y="5"/>
                  </a:lnTo>
                  <a:lnTo>
                    <a:pt x="114" y="0"/>
                  </a:lnTo>
                  <a:lnTo>
                    <a:pt x="88" y="0"/>
                  </a:lnTo>
                  <a:lnTo>
                    <a:pt x="66" y="0"/>
                  </a:lnTo>
                  <a:lnTo>
                    <a:pt x="47" y="0"/>
                  </a:lnTo>
                  <a:lnTo>
                    <a:pt x="32" y="0"/>
                  </a:lnTo>
                  <a:lnTo>
                    <a:pt x="20" y="1"/>
                  </a:lnTo>
                  <a:lnTo>
                    <a:pt x="13" y="1"/>
                  </a:lnTo>
                  <a:lnTo>
                    <a:pt x="7" y="1"/>
                  </a:lnTo>
                  <a:lnTo>
                    <a:pt x="6" y="1"/>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16" name="Freeform 152"/>
            <p:cNvSpPr/>
            <p:nvPr/>
          </p:nvSpPr>
          <p:spPr bwMode="auto">
            <a:xfrm>
              <a:off x="2546" y="3369"/>
              <a:ext cx="108" cy="57"/>
            </a:xfrm>
            <a:custGeom>
              <a:avLst/>
              <a:gdLst>
                <a:gd name="T0" fmla="*/ 3 w 218"/>
                <a:gd name="T1" fmla="*/ 0 h 115"/>
                <a:gd name="T2" fmla="*/ 3 w 218"/>
                <a:gd name="T3" fmla="*/ 0 h 115"/>
                <a:gd name="T4" fmla="*/ 2 w 218"/>
                <a:gd name="T5" fmla="*/ 5 h 115"/>
                <a:gd name="T6" fmla="*/ 0 w 218"/>
                <a:gd name="T7" fmla="*/ 9 h 115"/>
                <a:gd name="T8" fmla="*/ 0 w 218"/>
                <a:gd name="T9" fmla="*/ 12 h 115"/>
                <a:gd name="T10" fmla="*/ 0 w 218"/>
                <a:gd name="T11" fmla="*/ 17 h 115"/>
                <a:gd name="T12" fmla="*/ 0 w 218"/>
                <a:gd name="T13" fmla="*/ 17 h 115"/>
                <a:gd name="T14" fmla="*/ 8 w 218"/>
                <a:gd name="T15" fmla="*/ 17 h 115"/>
                <a:gd name="T16" fmla="*/ 16 w 218"/>
                <a:gd name="T17" fmla="*/ 17 h 115"/>
                <a:gd name="T18" fmla="*/ 24 w 218"/>
                <a:gd name="T19" fmla="*/ 17 h 115"/>
                <a:gd name="T20" fmla="*/ 32 w 218"/>
                <a:gd name="T21" fmla="*/ 17 h 115"/>
                <a:gd name="T22" fmla="*/ 40 w 218"/>
                <a:gd name="T23" fmla="*/ 17 h 115"/>
                <a:gd name="T24" fmla="*/ 46 w 218"/>
                <a:gd name="T25" fmla="*/ 17 h 115"/>
                <a:gd name="T26" fmla="*/ 52 w 218"/>
                <a:gd name="T27" fmla="*/ 17 h 115"/>
                <a:gd name="T28" fmla="*/ 57 w 218"/>
                <a:gd name="T29" fmla="*/ 17 h 115"/>
                <a:gd name="T30" fmla="*/ 57 w 218"/>
                <a:gd name="T31" fmla="*/ 17 h 115"/>
                <a:gd name="T32" fmla="*/ 65 w 218"/>
                <a:gd name="T33" fmla="*/ 17 h 115"/>
                <a:gd name="T34" fmla="*/ 72 w 218"/>
                <a:gd name="T35" fmla="*/ 19 h 115"/>
                <a:gd name="T36" fmla="*/ 77 w 218"/>
                <a:gd name="T37" fmla="*/ 23 h 115"/>
                <a:gd name="T38" fmla="*/ 82 w 218"/>
                <a:gd name="T39" fmla="*/ 27 h 115"/>
                <a:gd name="T40" fmla="*/ 85 w 218"/>
                <a:gd name="T41" fmla="*/ 33 h 115"/>
                <a:gd name="T42" fmla="*/ 87 w 218"/>
                <a:gd name="T43" fmla="*/ 40 h 115"/>
                <a:gd name="T44" fmla="*/ 89 w 218"/>
                <a:gd name="T45" fmla="*/ 48 h 115"/>
                <a:gd name="T46" fmla="*/ 89 w 218"/>
                <a:gd name="T47" fmla="*/ 57 h 115"/>
                <a:gd name="T48" fmla="*/ 108 w 218"/>
                <a:gd name="T49" fmla="*/ 57 h 115"/>
                <a:gd name="T50" fmla="*/ 108 w 218"/>
                <a:gd name="T51" fmla="*/ 57 h 115"/>
                <a:gd name="T52" fmla="*/ 108 w 218"/>
                <a:gd name="T53" fmla="*/ 55 h 115"/>
                <a:gd name="T54" fmla="*/ 108 w 218"/>
                <a:gd name="T55" fmla="*/ 48 h 115"/>
                <a:gd name="T56" fmla="*/ 107 w 218"/>
                <a:gd name="T57" fmla="*/ 39 h 115"/>
                <a:gd name="T58" fmla="*/ 103 w 218"/>
                <a:gd name="T59" fmla="*/ 28 h 115"/>
                <a:gd name="T60" fmla="*/ 98 w 218"/>
                <a:gd name="T61" fmla="*/ 17 h 115"/>
                <a:gd name="T62" fmla="*/ 88 w 218"/>
                <a:gd name="T63" fmla="*/ 9 h 115"/>
                <a:gd name="T64" fmla="*/ 75 w 218"/>
                <a:gd name="T65" fmla="*/ 2 h 115"/>
                <a:gd name="T66" fmla="*/ 56 w 218"/>
                <a:gd name="T67" fmla="*/ 0 h 115"/>
                <a:gd name="T68" fmla="*/ 56 w 218"/>
                <a:gd name="T69" fmla="*/ 0 h 115"/>
                <a:gd name="T70" fmla="*/ 44 w 218"/>
                <a:gd name="T71" fmla="*/ 0 h 115"/>
                <a:gd name="T72" fmla="*/ 33 w 218"/>
                <a:gd name="T73" fmla="*/ 0 h 115"/>
                <a:gd name="T74" fmla="*/ 23 w 218"/>
                <a:gd name="T75" fmla="*/ 0 h 115"/>
                <a:gd name="T76" fmla="*/ 16 w 218"/>
                <a:gd name="T77" fmla="*/ 0 h 115"/>
                <a:gd name="T78" fmla="*/ 10 w 218"/>
                <a:gd name="T79" fmla="*/ 0 h 115"/>
                <a:gd name="T80" fmla="*/ 6 w 218"/>
                <a:gd name="T81" fmla="*/ 0 h 115"/>
                <a:gd name="T82" fmla="*/ 3 w 218"/>
                <a:gd name="T83" fmla="*/ 0 h 115"/>
                <a:gd name="T84" fmla="*/ 3 w 218"/>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115"/>
                <a:gd name="T131" fmla="*/ 218 w 218"/>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115">
                  <a:moveTo>
                    <a:pt x="6" y="1"/>
                  </a:moveTo>
                  <a:lnTo>
                    <a:pt x="6" y="1"/>
                  </a:lnTo>
                  <a:lnTo>
                    <a:pt x="4" y="10"/>
                  </a:lnTo>
                  <a:lnTo>
                    <a:pt x="1" y="18"/>
                  </a:lnTo>
                  <a:lnTo>
                    <a:pt x="0" y="25"/>
                  </a:lnTo>
                  <a:lnTo>
                    <a:pt x="0" y="34"/>
                  </a:lnTo>
                  <a:lnTo>
                    <a:pt x="17" y="34"/>
                  </a:lnTo>
                  <a:lnTo>
                    <a:pt x="33" y="34"/>
                  </a:lnTo>
                  <a:lnTo>
                    <a:pt x="49" y="34"/>
                  </a:lnTo>
                  <a:lnTo>
                    <a:pt x="64" y="34"/>
                  </a:lnTo>
                  <a:lnTo>
                    <a:pt x="80" y="34"/>
                  </a:lnTo>
                  <a:lnTo>
                    <a:pt x="92" y="34"/>
                  </a:lnTo>
                  <a:lnTo>
                    <a:pt x="105" y="34"/>
                  </a:lnTo>
                  <a:lnTo>
                    <a:pt x="116" y="34"/>
                  </a:lnTo>
                  <a:lnTo>
                    <a:pt x="131" y="35"/>
                  </a:lnTo>
                  <a:lnTo>
                    <a:pt x="145" y="39"/>
                  </a:lnTo>
                  <a:lnTo>
                    <a:pt x="156" y="46"/>
                  </a:lnTo>
                  <a:lnTo>
                    <a:pt x="165" y="55"/>
                  </a:lnTo>
                  <a:lnTo>
                    <a:pt x="172" y="66"/>
                  </a:lnTo>
                  <a:lnTo>
                    <a:pt x="176" y="80"/>
                  </a:lnTo>
                  <a:lnTo>
                    <a:pt x="179" y="97"/>
                  </a:lnTo>
                  <a:lnTo>
                    <a:pt x="180" y="115"/>
                  </a:lnTo>
                  <a:lnTo>
                    <a:pt x="218" y="115"/>
                  </a:lnTo>
                  <a:lnTo>
                    <a:pt x="218" y="110"/>
                  </a:lnTo>
                  <a:lnTo>
                    <a:pt x="218" y="97"/>
                  </a:lnTo>
                  <a:lnTo>
                    <a:pt x="215" y="79"/>
                  </a:lnTo>
                  <a:lnTo>
                    <a:pt x="208" y="57"/>
                  </a:lnTo>
                  <a:lnTo>
                    <a:pt x="197" y="35"/>
                  </a:lnTo>
                  <a:lnTo>
                    <a:pt x="177" y="18"/>
                  </a:lnTo>
                  <a:lnTo>
                    <a:pt x="151" y="5"/>
                  </a:lnTo>
                  <a:lnTo>
                    <a:pt x="114" y="0"/>
                  </a:lnTo>
                  <a:lnTo>
                    <a:pt x="88" y="0"/>
                  </a:lnTo>
                  <a:lnTo>
                    <a:pt x="66" y="0"/>
                  </a:lnTo>
                  <a:lnTo>
                    <a:pt x="47" y="0"/>
                  </a:lnTo>
                  <a:lnTo>
                    <a:pt x="32" y="0"/>
                  </a:lnTo>
                  <a:lnTo>
                    <a:pt x="20" y="1"/>
                  </a:lnTo>
                  <a:lnTo>
                    <a:pt x="13" y="1"/>
                  </a:lnTo>
                  <a:lnTo>
                    <a:pt x="7" y="1"/>
                  </a:lnTo>
                  <a:lnTo>
                    <a:pt x="6" y="1"/>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60" name="Rectangle 153"/>
            <p:cNvSpPr/>
            <p:nvPr/>
          </p:nvSpPr>
          <p:spPr>
            <a:xfrm>
              <a:off x="2675" y="3324"/>
              <a:ext cx="23" cy="102"/>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61" name="Rectangle 154"/>
            <p:cNvSpPr/>
            <p:nvPr/>
          </p:nvSpPr>
          <p:spPr>
            <a:xfrm>
              <a:off x="2675" y="3324"/>
              <a:ext cx="23" cy="102"/>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419" name="Freeform 155"/>
            <p:cNvSpPr/>
            <p:nvPr/>
          </p:nvSpPr>
          <p:spPr bwMode="auto">
            <a:xfrm>
              <a:off x="2720" y="3346"/>
              <a:ext cx="349" cy="80"/>
            </a:xfrm>
            <a:custGeom>
              <a:avLst/>
              <a:gdLst>
                <a:gd name="T0" fmla="*/ 347 w 695"/>
                <a:gd name="T1" fmla="*/ 17 h 161"/>
                <a:gd name="T2" fmla="*/ 345 w 695"/>
                <a:gd name="T3" fmla="*/ 12 h 161"/>
                <a:gd name="T4" fmla="*/ 342 w 695"/>
                <a:gd name="T5" fmla="*/ 8 h 161"/>
                <a:gd name="T6" fmla="*/ 340 w 695"/>
                <a:gd name="T7" fmla="*/ 3 h 161"/>
                <a:gd name="T8" fmla="*/ 336 w 695"/>
                <a:gd name="T9" fmla="*/ 0 h 161"/>
                <a:gd name="T10" fmla="*/ 330 w 695"/>
                <a:gd name="T11" fmla="*/ 0 h 161"/>
                <a:gd name="T12" fmla="*/ 319 w 695"/>
                <a:gd name="T13" fmla="*/ 0 h 161"/>
                <a:gd name="T14" fmla="*/ 305 w 695"/>
                <a:gd name="T15" fmla="*/ 0 h 161"/>
                <a:gd name="T16" fmla="*/ 287 w 695"/>
                <a:gd name="T17" fmla="*/ 0 h 161"/>
                <a:gd name="T18" fmla="*/ 266 w 695"/>
                <a:gd name="T19" fmla="*/ 0 h 161"/>
                <a:gd name="T20" fmla="*/ 244 w 695"/>
                <a:gd name="T21" fmla="*/ 0 h 161"/>
                <a:gd name="T22" fmla="*/ 220 w 695"/>
                <a:gd name="T23" fmla="*/ 0 h 161"/>
                <a:gd name="T24" fmla="*/ 196 w 695"/>
                <a:gd name="T25" fmla="*/ 0 h 161"/>
                <a:gd name="T26" fmla="*/ 171 w 695"/>
                <a:gd name="T27" fmla="*/ 0 h 161"/>
                <a:gd name="T28" fmla="*/ 148 w 695"/>
                <a:gd name="T29" fmla="*/ 0 h 161"/>
                <a:gd name="T30" fmla="*/ 126 w 695"/>
                <a:gd name="T31" fmla="*/ 0 h 161"/>
                <a:gd name="T32" fmla="*/ 106 w 695"/>
                <a:gd name="T33" fmla="*/ 0 h 161"/>
                <a:gd name="T34" fmla="*/ 88 w 695"/>
                <a:gd name="T35" fmla="*/ 0 h 161"/>
                <a:gd name="T36" fmla="*/ 75 w 695"/>
                <a:gd name="T37" fmla="*/ 0 h 161"/>
                <a:gd name="T38" fmla="*/ 65 w 695"/>
                <a:gd name="T39" fmla="*/ 0 h 161"/>
                <a:gd name="T40" fmla="*/ 59 w 695"/>
                <a:gd name="T41" fmla="*/ 0 h 161"/>
                <a:gd name="T42" fmla="*/ 53 w 695"/>
                <a:gd name="T43" fmla="*/ 0 h 161"/>
                <a:gd name="T44" fmla="*/ 45 w 695"/>
                <a:gd name="T45" fmla="*/ 2 h 161"/>
                <a:gd name="T46" fmla="*/ 35 w 695"/>
                <a:gd name="T47" fmla="*/ 4 h 161"/>
                <a:gd name="T48" fmla="*/ 25 w 695"/>
                <a:gd name="T49" fmla="*/ 9 h 161"/>
                <a:gd name="T50" fmla="*/ 16 w 695"/>
                <a:gd name="T51" fmla="*/ 14 h 161"/>
                <a:gd name="T52" fmla="*/ 8 w 695"/>
                <a:gd name="T53" fmla="*/ 21 h 161"/>
                <a:gd name="T54" fmla="*/ 2 w 695"/>
                <a:gd name="T55" fmla="*/ 30 h 161"/>
                <a:gd name="T56" fmla="*/ 0 w 695"/>
                <a:gd name="T57" fmla="*/ 40 h 161"/>
                <a:gd name="T58" fmla="*/ 0 w 695"/>
                <a:gd name="T59" fmla="*/ 60 h 161"/>
                <a:gd name="T60" fmla="*/ 0 w 695"/>
                <a:gd name="T61" fmla="*/ 72 h 161"/>
                <a:gd name="T62" fmla="*/ 0 w 695"/>
                <a:gd name="T63" fmla="*/ 78 h 161"/>
                <a:gd name="T64" fmla="*/ 0 w 695"/>
                <a:gd name="T65" fmla="*/ 80 h 161"/>
                <a:gd name="T66" fmla="*/ 22 w 695"/>
                <a:gd name="T67" fmla="*/ 80 h 161"/>
                <a:gd name="T68" fmla="*/ 22 w 695"/>
                <a:gd name="T69" fmla="*/ 71 h 161"/>
                <a:gd name="T70" fmla="*/ 22 w 695"/>
                <a:gd name="T71" fmla="*/ 62 h 161"/>
                <a:gd name="T72" fmla="*/ 24 w 695"/>
                <a:gd name="T73" fmla="*/ 51 h 161"/>
                <a:gd name="T74" fmla="*/ 26 w 695"/>
                <a:gd name="T75" fmla="*/ 42 h 161"/>
                <a:gd name="T76" fmla="*/ 31 w 695"/>
                <a:gd name="T77" fmla="*/ 33 h 161"/>
                <a:gd name="T78" fmla="*/ 38 w 695"/>
                <a:gd name="T79" fmla="*/ 26 h 161"/>
                <a:gd name="T80" fmla="*/ 48 w 695"/>
                <a:gd name="T81" fmla="*/ 21 h 161"/>
                <a:gd name="T82" fmla="*/ 62 w 695"/>
                <a:gd name="T83" fmla="*/ 19 h 161"/>
                <a:gd name="T84" fmla="*/ 72 w 695"/>
                <a:gd name="T85" fmla="*/ 19 h 161"/>
                <a:gd name="T86" fmla="*/ 86 w 695"/>
                <a:gd name="T87" fmla="*/ 19 h 161"/>
                <a:gd name="T88" fmla="*/ 104 w 695"/>
                <a:gd name="T89" fmla="*/ 19 h 161"/>
                <a:gd name="T90" fmla="*/ 125 w 695"/>
                <a:gd name="T91" fmla="*/ 19 h 161"/>
                <a:gd name="T92" fmla="*/ 147 w 695"/>
                <a:gd name="T93" fmla="*/ 19 h 161"/>
                <a:gd name="T94" fmla="*/ 171 w 695"/>
                <a:gd name="T95" fmla="*/ 19 h 161"/>
                <a:gd name="T96" fmla="*/ 196 w 695"/>
                <a:gd name="T97" fmla="*/ 18 h 161"/>
                <a:gd name="T98" fmla="*/ 220 w 695"/>
                <a:gd name="T99" fmla="*/ 18 h 161"/>
                <a:gd name="T100" fmla="*/ 245 w 695"/>
                <a:gd name="T101" fmla="*/ 18 h 161"/>
                <a:gd name="T102" fmla="*/ 268 w 695"/>
                <a:gd name="T103" fmla="*/ 17 h 161"/>
                <a:gd name="T104" fmla="*/ 289 w 695"/>
                <a:gd name="T105" fmla="*/ 17 h 161"/>
                <a:gd name="T106" fmla="*/ 309 w 695"/>
                <a:gd name="T107" fmla="*/ 17 h 161"/>
                <a:gd name="T108" fmla="*/ 324 w 695"/>
                <a:gd name="T109" fmla="*/ 17 h 161"/>
                <a:gd name="T110" fmla="*/ 337 w 695"/>
                <a:gd name="T111" fmla="*/ 17 h 161"/>
                <a:gd name="T112" fmla="*/ 344 w 695"/>
                <a:gd name="T113" fmla="*/ 17 h 161"/>
                <a:gd name="T114" fmla="*/ 347 w 695"/>
                <a:gd name="T115" fmla="*/ 17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5"/>
                <a:gd name="T175" fmla="*/ 0 h 161"/>
                <a:gd name="T176" fmla="*/ 695 w 695"/>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5" h="161">
                  <a:moveTo>
                    <a:pt x="695" y="34"/>
                  </a:moveTo>
                  <a:lnTo>
                    <a:pt x="691" y="25"/>
                  </a:lnTo>
                  <a:lnTo>
                    <a:pt x="685" y="16"/>
                  </a:lnTo>
                  <a:lnTo>
                    <a:pt x="680" y="7"/>
                  </a:lnTo>
                  <a:lnTo>
                    <a:pt x="673" y="0"/>
                  </a:lnTo>
                  <a:lnTo>
                    <a:pt x="660" y="0"/>
                  </a:lnTo>
                  <a:lnTo>
                    <a:pt x="639" y="0"/>
                  </a:lnTo>
                  <a:lnTo>
                    <a:pt x="610" y="0"/>
                  </a:lnTo>
                  <a:lnTo>
                    <a:pt x="575" y="0"/>
                  </a:lnTo>
                  <a:lnTo>
                    <a:pt x="533" y="0"/>
                  </a:lnTo>
                  <a:lnTo>
                    <a:pt x="488" y="0"/>
                  </a:lnTo>
                  <a:lnTo>
                    <a:pt x="441" y="0"/>
                  </a:lnTo>
                  <a:lnTo>
                    <a:pt x="392" y="0"/>
                  </a:lnTo>
                  <a:lnTo>
                    <a:pt x="343" y="0"/>
                  </a:lnTo>
                  <a:lnTo>
                    <a:pt x="297" y="0"/>
                  </a:lnTo>
                  <a:lnTo>
                    <a:pt x="253" y="0"/>
                  </a:lnTo>
                  <a:lnTo>
                    <a:pt x="212" y="0"/>
                  </a:lnTo>
                  <a:lnTo>
                    <a:pt x="177" y="0"/>
                  </a:lnTo>
                  <a:lnTo>
                    <a:pt x="150" y="0"/>
                  </a:lnTo>
                  <a:lnTo>
                    <a:pt x="130" y="0"/>
                  </a:lnTo>
                  <a:lnTo>
                    <a:pt x="119" y="0"/>
                  </a:lnTo>
                  <a:lnTo>
                    <a:pt x="106" y="1"/>
                  </a:lnTo>
                  <a:lnTo>
                    <a:pt x="90" y="4"/>
                  </a:lnTo>
                  <a:lnTo>
                    <a:pt x="70" y="9"/>
                  </a:lnTo>
                  <a:lnTo>
                    <a:pt x="51" y="18"/>
                  </a:lnTo>
                  <a:lnTo>
                    <a:pt x="32" y="28"/>
                  </a:lnTo>
                  <a:lnTo>
                    <a:pt x="16" y="42"/>
                  </a:lnTo>
                  <a:lnTo>
                    <a:pt x="4" y="60"/>
                  </a:lnTo>
                  <a:lnTo>
                    <a:pt x="0" y="81"/>
                  </a:lnTo>
                  <a:lnTo>
                    <a:pt x="0" y="120"/>
                  </a:lnTo>
                  <a:lnTo>
                    <a:pt x="0" y="144"/>
                  </a:lnTo>
                  <a:lnTo>
                    <a:pt x="0" y="157"/>
                  </a:lnTo>
                  <a:lnTo>
                    <a:pt x="0" y="161"/>
                  </a:lnTo>
                  <a:lnTo>
                    <a:pt x="45" y="161"/>
                  </a:lnTo>
                  <a:lnTo>
                    <a:pt x="45" y="143"/>
                  </a:lnTo>
                  <a:lnTo>
                    <a:pt x="45" y="124"/>
                  </a:lnTo>
                  <a:lnTo>
                    <a:pt x="48" y="103"/>
                  </a:lnTo>
                  <a:lnTo>
                    <a:pt x="52" y="84"/>
                  </a:lnTo>
                  <a:lnTo>
                    <a:pt x="62" y="66"/>
                  </a:lnTo>
                  <a:lnTo>
                    <a:pt x="76" y="52"/>
                  </a:lnTo>
                  <a:lnTo>
                    <a:pt x="97" y="43"/>
                  </a:lnTo>
                  <a:lnTo>
                    <a:pt x="124" y="39"/>
                  </a:lnTo>
                  <a:lnTo>
                    <a:pt x="145" y="39"/>
                  </a:lnTo>
                  <a:lnTo>
                    <a:pt x="173" y="39"/>
                  </a:lnTo>
                  <a:lnTo>
                    <a:pt x="208" y="39"/>
                  </a:lnTo>
                  <a:lnTo>
                    <a:pt x="250" y="38"/>
                  </a:lnTo>
                  <a:lnTo>
                    <a:pt x="295" y="38"/>
                  </a:lnTo>
                  <a:lnTo>
                    <a:pt x="342" y="38"/>
                  </a:lnTo>
                  <a:lnTo>
                    <a:pt x="392" y="37"/>
                  </a:lnTo>
                  <a:lnTo>
                    <a:pt x="441" y="37"/>
                  </a:lnTo>
                  <a:lnTo>
                    <a:pt x="490" y="37"/>
                  </a:lnTo>
                  <a:lnTo>
                    <a:pt x="537" y="35"/>
                  </a:lnTo>
                  <a:lnTo>
                    <a:pt x="579" y="35"/>
                  </a:lnTo>
                  <a:lnTo>
                    <a:pt x="618" y="35"/>
                  </a:lnTo>
                  <a:lnTo>
                    <a:pt x="649" y="34"/>
                  </a:lnTo>
                  <a:lnTo>
                    <a:pt x="674" y="34"/>
                  </a:lnTo>
                  <a:lnTo>
                    <a:pt x="689" y="34"/>
                  </a:lnTo>
                  <a:lnTo>
                    <a:pt x="695" y="34"/>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20" name="Freeform 156"/>
            <p:cNvSpPr/>
            <p:nvPr/>
          </p:nvSpPr>
          <p:spPr bwMode="auto">
            <a:xfrm>
              <a:off x="2720" y="3346"/>
              <a:ext cx="349" cy="80"/>
            </a:xfrm>
            <a:custGeom>
              <a:avLst/>
              <a:gdLst>
                <a:gd name="T0" fmla="*/ 347 w 695"/>
                <a:gd name="T1" fmla="*/ 17 h 161"/>
                <a:gd name="T2" fmla="*/ 342 w 695"/>
                <a:gd name="T3" fmla="*/ 8 h 161"/>
                <a:gd name="T4" fmla="*/ 336 w 695"/>
                <a:gd name="T5" fmla="*/ 0 h 161"/>
                <a:gd name="T6" fmla="*/ 330 w 695"/>
                <a:gd name="T7" fmla="*/ 0 h 161"/>
                <a:gd name="T8" fmla="*/ 305 w 695"/>
                <a:gd name="T9" fmla="*/ 0 h 161"/>
                <a:gd name="T10" fmla="*/ 266 w 695"/>
                <a:gd name="T11" fmla="*/ 0 h 161"/>
                <a:gd name="T12" fmla="*/ 220 w 695"/>
                <a:gd name="T13" fmla="*/ 0 h 161"/>
                <a:gd name="T14" fmla="*/ 171 w 695"/>
                <a:gd name="T15" fmla="*/ 0 h 161"/>
                <a:gd name="T16" fmla="*/ 126 w 695"/>
                <a:gd name="T17" fmla="*/ 0 h 161"/>
                <a:gd name="T18" fmla="*/ 88 w 695"/>
                <a:gd name="T19" fmla="*/ 0 h 161"/>
                <a:gd name="T20" fmla="*/ 65 w 695"/>
                <a:gd name="T21" fmla="*/ 0 h 161"/>
                <a:gd name="T22" fmla="*/ 59 w 695"/>
                <a:gd name="T23" fmla="*/ 0 h 161"/>
                <a:gd name="T24" fmla="*/ 45 w 695"/>
                <a:gd name="T25" fmla="*/ 2 h 161"/>
                <a:gd name="T26" fmla="*/ 25 w 695"/>
                <a:gd name="T27" fmla="*/ 9 h 161"/>
                <a:gd name="T28" fmla="*/ 8 w 695"/>
                <a:gd name="T29" fmla="*/ 21 h 161"/>
                <a:gd name="T30" fmla="*/ 0 w 695"/>
                <a:gd name="T31" fmla="*/ 40 h 161"/>
                <a:gd name="T32" fmla="*/ 0 w 695"/>
                <a:gd name="T33" fmla="*/ 60 h 161"/>
                <a:gd name="T34" fmla="*/ 0 w 695"/>
                <a:gd name="T35" fmla="*/ 78 h 161"/>
                <a:gd name="T36" fmla="*/ 22 w 695"/>
                <a:gd name="T37" fmla="*/ 80 h 161"/>
                <a:gd name="T38" fmla="*/ 22 w 695"/>
                <a:gd name="T39" fmla="*/ 71 h 161"/>
                <a:gd name="T40" fmla="*/ 24 w 695"/>
                <a:gd name="T41" fmla="*/ 51 h 161"/>
                <a:gd name="T42" fmla="*/ 31 w 695"/>
                <a:gd name="T43" fmla="*/ 33 h 161"/>
                <a:gd name="T44" fmla="*/ 48 w 695"/>
                <a:gd name="T45" fmla="*/ 21 h 161"/>
                <a:gd name="T46" fmla="*/ 62 w 695"/>
                <a:gd name="T47" fmla="*/ 19 h 161"/>
                <a:gd name="T48" fmla="*/ 86 w 695"/>
                <a:gd name="T49" fmla="*/ 19 h 161"/>
                <a:gd name="T50" fmla="*/ 125 w 695"/>
                <a:gd name="T51" fmla="*/ 19 h 161"/>
                <a:gd name="T52" fmla="*/ 171 w 695"/>
                <a:gd name="T53" fmla="*/ 19 h 161"/>
                <a:gd name="T54" fmla="*/ 220 w 695"/>
                <a:gd name="T55" fmla="*/ 18 h 161"/>
                <a:gd name="T56" fmla="*/ 268 w 695"/>
                <a:gd name="T57" fmla="*/ 17 h 161"/>
                <a:gd name="T58" fmla="*/ 309 w 695"/>
                <a:gd name="T59" fmla="*/ 17 h 161"/>
                <a:gd name="T60" fmla="*/ 337 w 695"/>
                <a:gd name="T61" fmla="*/ 17 h 161"/>
                <a:gd name="T62" fmla="*/ 347 w 695"/>
                <a:gd name="T63" fmla="*/ 1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161"/>
                <a:gd name="T98" fmla="*/ 695 w 695"/>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161">
                  <a:moveTo>
                    <a:pt x="695" y="34"/>
                  </a:moveTo>
                  <a:lnTo>
                    <a:pt x="695" y="34"/>
                  </a:lnTo>
                  <a:lnTo>
                    <a:pt x="691" y="25"/>
                  </a:lnTo>
                  <a:lnTo>
                    <a:pt x="685" y="16"/>
                  </a:lnTo>
                  <a:lnTo>
                    <a:pt x="680" y="7"/>
                  </a:lnTo>
                  <a:lnTo>
                    <a:pt x="673" y="0"/>
                  </a:lnTo>
                  <a:lnTo>
                    <a:pt x="660" y="0"/>
                  </a:lnTo>
                  <a:lnTo>
                    <a:pt x="639" y="0"/>
                  </a:lnTo>
                  <a:lnTo>
                    <a:pt x="610" y="0"/>
                  </a:lnTo>
                  <a:lnTo>
                    <a:pt x="575" y="0"/>
                  </a:lnTo>
                  <a:lnTo>
                    <a:pt x="533" y="0"/>
                  </a:lnTo>
                  <a:lnTo>
                    <a:pt x="488" y="0"/>
                  </a:lnTo>
                  <a:lnTo>
                    <a:pt x="441" y="0"/>
                  </a:lnTo>
                  <a:lnTo>
                    <a:pt x="392" y="0"/>
                  </a:lnTo>
                  <a:lnTo>
                    <a:pt x="343" y="0"/>
                  </a:lnTo>
                  <a:lnTo>
                    <a:pt x="297" y="0"/>
                  </a:lnTo>
                  <a:lnTo>
                    <a:pt x="253" y="0"/>
                  </a:lnTo>
                  <a:lnTo>
                    <a:pt x="212" y="0"/>
                  </a:lnTo>
                  <a:lnTo>
                    <a:pt x="177" y="0"/>
                  </a:lnTo>
                  <a:lnTo>
                    <a:pt x="150" y="0"/>
                  </a:lnTo>
                  <a:lnTo>
                    <a:pt x="130" y="0"/>
                  </a:lnTo>
                  <a:lnTo>
                    <a:pt x="119" y="0"/>
                  </a:lnTo>
                  <a:lnTo>
                    <a:pt x="106" y="1"/>
                  </a:lnTo>
                  <a:lnTo>
                    <a:pt x="90" y="4"/>
                  </a:lnTo>
                  <a:lnTo>
                    <a:pt x="70" y="9"/>
                  </a:lnTo>
                  <a:lnTo>
                    <a:pt x="51" y="18"/>
                  </a:lnTo>
                  <a:lnTo>
                    <a:pt x="32" y="28"/>
                  </a:lnTo>
                  <a:lnTo>
                    <a:pt x="16" y="42"/>
                  </a:lnTo>
                  <a:lnTo>
                    <a:pt x="4" y="60"/>
                  </a:lnTo>
                  <a:lnTo>
                    <a:pt x="0" y="81"/>
                  </a:lnTo>
                  <a:lnTo>
                    <a:pt x="0" y="120"/>
                  </a:lnTo>
                  <a:lnTo>
                    <a:pt x="0" y="144"/>
                  </a:lnTo>
                  <a:lnTo>
                    <a:pt x="0" y="157"/>
                  </a:lnTo>
                  <a:lnTo>
                    <a:pt x="0" y="161"/>
                  </a:lnTo>
                  <a:lnTo>
                    <a:pt x="45" y="161"/>
                  </a:lnTo>
                  <a:lnTo>
                    <a:pt x="45" y="143"/>
                  </a:lnTo>
                  <a:lnTo>
                    <a:pt x="45" y="124"/>
                  </a:lnTo>
                  <a:lnTo>
                    <a:pt x="48" y="103"/>
                  </a:lnTo>
                  <a:lnTo>
                    <a:pt x="52" y="84"/>
                  </a:lnTo>
                  <a:lnTo>
                    <a:pt x="62" y="66"/>
                  </a:lnTo>
                  <a:lnTo>
                    <a:pt x="76" y="52"/>
                  </a:lnTo>
                  <a:lnTo>
                    <a:pt x="97" y="43"/>
                  </a:lnTo>
                  <a:lnTo>
                    <a:pt x="124" y="39"/>
                  </a:lnTo>
                  <a:lnTo>
                    <a:pt x="145" y="39"/>
                  </a:lnTo>
                  <a:lnTo>
                    <a:pt x="173" y="39"/>
                  </a:lnTo>
                  <a:lnTo>
                    <a:pt x="208" y="39"/>
                  </a:lnTo>
                  <a:lnTo>
                    <a:pt x="250" y="38"/>
                  </a:lnTo>
                  <a:lnTo>
                    <a:pt x="295" y="38"/>
                  </a:lnTo>
                  <a:lnTo>
                    <a:pt x="342" y="38"/>
                  </a:lnTo>
                  <a:lnTo>
                    <a:pt x="392" y="37"/>
                  </a:lnTo>
                  <a:lnTo>
                    <a:pt x="441" y="37"/>
                  </a:lnTo>
                  <a:lnTo>
                    <a:pt x="490" y="37"/>
                  </a:lnTo>
                  <a:lnTo>
                    <a:pt x="537" y="35"/>
                  </a:lnTo>
                  <a:lnTo>
                    <a:pt x="579" y="35"/>
                  </a:lnTo>
                  <a:lnTo>
                    <a:pt x="618" y="35"/>
                  </a:lnTo>
                  <a:lnTo>
                    <a:pt x="649" y="34"/>
                  </a:lnTo>
                  <a:lnTo>
                    <a:pt x="674" y="34"/>
                  </a:lnTo>
                  <a:lnTo>
                    <a:pt x="689" y="34"/>
                  </a:lnTo>
                  <a:lnTo>
                    <a:pt x="695" y="34"/>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64" name="Rectangle 157"/>
            <p:cNvSpPr/>
            <p:nvPr/>
          </p:nvSpPr>
          <p:spPr>
            <a:xfrm>
              <a:off x="2588" y="3426"/>
              <a:ext cx="242" cy="288"/>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65" name="Rectangle 158"/>
            <p:cNvSpPr/>
            <p:nvPr/>
          </p:nvSpPr>
          <p:spPr>
            <a:xfrm>
              <a:off x="2588" y="3426"/>
              <a:ext cx="242" cy="288"/>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66" name="Rectangle 159"/>
            <p:cNvSpPr/>
            <p:nvPr/>
          </p:nvSpPr>
          <p:spPr>
            <a:xfrm>
              <a:off x="2510" y="3372"/>
              <a:ext cx="17" cy="383"/>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67" name="Rectangle 160"/>
            <p:cNvSpPr/>
            <p:nvPr/>
          </p:nvSpPr>
          <p:spPr>
            <a:xfrm>
              <a:off x="2510" y="3372"/>
              <a:ext cx="17" cy="383"/>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425" name="Freeform 161"/>
            <p:cNvSpPr/>
            <p:nvPr/>
          </p:nvSpPr>
          <p:spPr bwMode="auto">
            <a:xfrm>
              <a:off x="2496" y="3498"/>
              <a:ext cx="14" cy="56"/>
            </a:xfrm>
            <a:custGeom>
              <a:avLst/>
              <a:gdLst>
                <a:gd name="T0" fmla="*/ 14 w 28"/>
                <a:gd name="T1" fmla="*/ 0 h 112"/>
                <a:gd name="T2" fmla="*/ 9 w 28"/>
                <a:gd name="T3" fmla="*/ 1 h 112"/>
                <a:gd name="T4" fmla="*/ 4 w 28"/>
                <a:gd name="T5" fmla="*/ 4 h 112"/>
                <a:gd name="T6" fmla="*/ 2 w 28"/>
                <a:gd name="T7" fmla="*/ 7 h 112"/>
                <a:gd name="T8" fmla="*/ 0 w 28"/>
                <a:gd name="T9" fmla="*/ 13 h 112"/>
                <a:gd name="T10" fmla="*/ 0 w 28"/>
                <a:gd name="T11" fmla="*/ 44 h 112"/>
                <a:gd name="T12" fmla="*/ 2 w 28"/>
                <a:gd name="T13" fmla="*/ 49 h 112"/>
                <a:gd name="T14" fmla="*/ 4 w 28"/>
                <a:gd name="T15" fmla="*/ 53 h 112"/>
                <a:gd name="T16" fmla="*/ 9 w 28"/>
                <a:gd name="T17" fmla="*/ 56 h 112"/>
                <a:gd name="T18" fmla="*/ 14 w 28"/>
                <a:gd name="T19" fmla="*/ 56 h 112"/>
                <a:gd name="T20" fmla="*/ 14 w 28"/>
                <a:gd name="T21" fmla="*/ 0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2"/>
                <a:gd name="T35" fmla="*/ 28 w 28"/>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2">
                  <a:moveTo>
                    <a:pt x="28" y="0"/>
                  </a:moveTo>
                  <a:lnTo>
                    <a:pt x="17" y="2"/>
                  </a:lnTo>
                  <a:lnTo>
                    <a:pt x="8" y="7"/>
                  </a:lnTo>
                  <a:lnTo>
                    <a:pt x="3" y="15"/>
                  </a:lnTo>
                  <a:lnTo>
                    <a:pt x="0" y="25"/>
                  </a:lnTo>
                  <a:lnTo>
                    <a:pt x="0" y="88"/>
                  </a:lnTo>
                  <a:lnTo>
                    <a:pt x="3" y="98"/>
                  </a:lnTo>
                  <a:lnTo>
                    <a:pt x="8" y="106"/>
                  </a:lnTo>
                  <a:lnTo>
                    <a:pt x="17" y="111"/>
                  </a:lnTo>
                  <a:lnTo>
                    <a:pt x="28" y="112"/>
                  </a:lnTo>
                  <a:lnTo>
                    <a:pt x="28" y="0"/>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26" name="Freeform 162"/>
            <p:cNvSpPr/>
            <p:nvPr/>
          </p:nvSpPr>
          <p:spPr bwMode="auto">
            <a:xfrm>
              <a:off x="2496" y="3498"/>
              <a:ext cx="14" cy="56"/>
            </a:xfrm>
            <a:custGeom>
              <a:avLst/>
              <a:gdLst>
                <a:gd name="T0" fmla="*/ 14 w 28"/>
                <a:gd name="T1" fmla="*/ 0 h 112"/>
                <a:gd name="T2" fmla="*/ 14 w 28"/>
                <a:gd name="T3" fmla="*/ 0 h 112"/>
                <a:gd name="T4" fmla="*/ 9 w 28"/>
                <a:gd name="T5" fmla="*/ 1 h 112"/>
                <a:gd name="T6" fmla="*/ 4 w 28"/>
                <a:gd name="T7" fmla="*/ 4 h 112"/>
                <a:gd name="T8" fmla="*/ 2 w 28"/>
                <a:gd name="T9" fmla="*/ 7 h 112"/>
                <a:gd name="T10" fmla="*/ 0 w 28"/>
                <a:gd name="T11" fmla="*/ 13 h 112"/>
                <a:gd name="T12" fmla="*/ 0 w 28"/>
                <a:gd name="T13" fmla="*/ 44 h 112"/>
                <a:gd name="T14" fmla="*/ 0 w 28"/>
                <a:gd name="T15" fmla="*/ 44 h 112"/>
                <a:gd name="T16" fmla="*/ 2 w 28"/>
                <a:gd name="T17" fmla="*/ 49 h 112"/>
                <a:gd name="T18" fmla="*/ 4 w 28"/>
                <a:gd name="T19" fmla="*/ 53 h 112"/>
                <a:gd name="T20" fmla="*/ 9 w 28"/>
                <a:gd name="T21" fmla="*/ 56 h 112"/>
                <a:gd name="T22" fmla="*/ 14 w 28"/>
                <a:gd name="T23" fmla="*/ 56 h 112"/>
                <a:gd name="T24" fmla="*/ 14 w 28"/>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2"/>
                <a:gd name="T41" fmla="*/ 28 w 2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2">
                  <a:moveTo>
                    <a:pt x="28" y="0"/>
                  </a:moveTo>
                  <a:lnTo>
                    <a:pt x="28" y="0"/>
                  </a:lnTo>
                  <a:lnTo>
                    <a:pt x="17" y="2"/>
                  </a:lnTo>
                  <a:lnTo>
                    <a:pt x="8" y="7"/>
                  </a:lnTo>
                  <a:lnTo>
                    <a:pt x="3" y="15"/>
                  </a:lnTo>
                  <a:lnTo>
                    <a:pt x="0" y="25"/>
                  </a:lnTo>
                  <a:lnTo>
                    <a:pt x="0" y="88"/>
                  </a:lnTo>
                  <a:lnTo>
                    <a:pt x="3" y="98"/>
                  </a:lnTo>
                  <a:lnTo>
                    <a:pt x="8" y="106"/>
                  </a:lnTo>
                  <a:lnTo>
                    <a:pt x="17" y="111"/>
                  </a:lnTo>
                  <a:lnTo>
                    <a:pt x="28" y="112"/>
                  </a:lnTo>
                  <a:lnTo>
                    <a:pt x="28"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70" name="Rectangle 163"/>
            <p:cNvSpPr/>
            <p:nvPr/>
          </p:nvSpPr>
          <p:spPr>
            <a:xfrm>
              <a:off x="2607" y="3444"/>
              <a:ext cx="201" cy="251"/>
            </a:xfrm>
            <a:prstGeom prst="rect">
              <a:avLst/>
            </a:prstGeom>
            <a:solidFill>
              <a:srgbClr val="284C7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1" name="Rectangle 164"/>
            <p:cNvSpPr/>
            <p:nvPr/>
          </p:nvSpPr>
          <p:spPr>
            <a:xfrm>
              <a:off x="2607" y="3444"/>
              <a:ext cx="201" cy="251"/>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2" name="Rectangle 165"/>
            <p:cNvSpPr/>
            <p:nvPr/>
          </p:nvSpPr>
          <p:spPr>
            <a:xfrm>
              <a:off x="2607" y="3444"/>
              <a:ext cx="101" cy="57"/>
            </a:xfrm>
            <a:prstGeom prst="rect">
              <a:avLst/>
            </a:prstGeom>
            <a:solidFill>
              <a:srgbClr val="B2BFCC"/>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3" name="Rectangle 166"/>
            <p:cNvSpPr/>
            <p:nvPr/>
          </p:nvSpPr>
          <p:spPr>
            <a:xfrm>
              <a:off x="2607" y="3444"/>
              <a:ext cx="101" cy="57"/>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4" name="Rectangle 167"/>
            <p:cNvSpPr/>
            <p:nvPr/>
          </p:nvSpPr>
          <p:spPr>
            <a:xfrm>
              <a:off x="2607" y="3501"/>
              <a:ext cx="101" cy="56"/>
            </a:xfrm>
            <a:prstGeom prst="rect">
              <a:avLst/>
            </a:prstGeom>
            <a:solidFill>
              <a:srgbClr val="B2BFCC"/>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5" name="Rectangle 168"/>
            <p:cNvSpPr/>
            <p:nvPr/>
          </p:nvSpPr>
          <p:spPr>
            <a:xfrm>
              <a:off x="2607" y="3501"/>
              <a:ext cx="101" cy="56"/>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6" name="Rectangle 169"/>
            <p:cNvSpPr/>
            <p:nvPr/>
          </p:nvSpPr>
          <p:spPr>
            <a:xfrm>
              <a:off x="2708" y="3444"/>
              <a:ext cx="100" cy="57"/>
            </a:xfrm>
            <a:prstGeom prst="rect">
              <a:avLst/>
            </a:prstGeom>
            <a:solidFill>
              <a:srgbClr val="B2BFCC"/>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7" name="Rectangle 170"/>
            <p:cNvSpPr/>
            <p:nvPr/>
          </p:nvSpPr>
          <p:spPr>
            <a:xfrm>
              <a:off x="2708" y="3444"/>
              <a:ext cx="100" cy="57"/>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8" name="Rectangle 171"/>
            <p:cNvSpPr/>
            <p:nvPr/>
          </p:nvSpPr>
          <p:spPr>
            <a:xfrm>
              <a:off x="2708" y="3501"/>
              <a:ext cx="100" cy="56"/>
            </a:xfrm>
            <a:prstGeom prst="rect">
              <a:avLst/>
            </a:prstGeom>
            <a:solidFill>
              <a:srgbClr val="B2BFCC"/>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9" name="Rectangle 172"/>
            <p:cNvSpPr/>
            <p:nvPr/>
          </p:nvSpPr>
          <p:spPr>
            <a:xfrm>
              <a:off x="2708" y="3501"/>
              <a:ext cx="100" cy="56"/>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0" name="Rectangle 173"/>
            <p:cNvSpPr/>
            <p:nvPr/>
          </p:nvSpPr>
          <p:spPr>
            <a:xfrm>
              <a:off x="2625" y="3460"/>
              <a:ext cx="66" cy="24"/>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1" name="Rectangle 174"/>
            <p:cNvSpPr/>
            <p:nvPr/>
          </p:nvSpPr>
          <p:spPr>
            <a:xfrm>
              <a:off x="2625" y="3460"/>
              <a:ext cx="66" cy="24"/>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2" name="Rectangle 175"/>
            <p:cNvSpPr/>
            <p:nvPr/>
          </p:nvSpPr>
          <p:spPr>
            <a:xfrm>
              <a:off x="2625" y="3517"/>
              <a:ext cx="66" cy="24"/>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3" name="Rectangle 176"/>
            <p:cNvSpPr/>
            <p:nvPr/>
          </p:nvSpPr>
          <p:spPr>
            <a:xfrm>
              <a:off x="2625" y="3517"/>
              <a:ext cx="66" cy="24"/>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4" name="Rectangle 177"/>
            <p:cNvSpPr/>
            <p:nvPr/>
          </p:nvSpPr>
          <p:spPr>
            <a:xfrm>
              <a:off x="2725" y="3460"/>
              <a:ext cx="66" cy="24"/>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5" name="Rectangle 178"/>
            <p:cNvSpPr/>
            <p:nvPr/>
          </p:nvSpPr>
          <p:spPr>
            <a:xfrm>
              <a:off x="2725" y="3460"/>
              <a:ext cx="66" cy="24"/>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6" name="Rectangle 179"/>
            <p:cNvSpPr/>
            <p:nvPr/>
          </p:nvSpPr>
          <p:spPr>
            <a:xfrm>
              <a:off x="2725" y="3517"/>
              <a:ext cx="66" cy="24"/>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7" name="Rectangle 180"/>
            <p:cNvSpPr/>
            <p:nvPr/>
          </p:nvSpPr>
          <p:spPr>
            <a:xfrm>
              <a:off x="2725" y="3517"/>
              <a:ext cx="66" cy="24"/>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445" name="Freeform 181"/>
            <p:cNvSpPr/>
            <p:nvPr/>
          </p:nvSpPr>
          <p:spPr bwMode="auto">
            <a:xfrm>
              <a:off x="2527" y="3372"/>
              <a:ext cx="61" cy="384"/>
            </a:xfrm>
            <a:custGeom>
              <a:avLst/>
              <a:gdLst>
                <a:gd name="T0" fmla="*/ 61 w 121"/>
                <a:gd name="T1" fmla="*/ 343 h 768"/>
                <a:gd name="T2" fmla="*/ 61 w 121"/>
                <a:gd name="T3" fmla="*/ 54 h 768"/>
                <a:gd name="T4" fmla="*/ 0 w 121"/>
                <a:gd name="T5" fmla="*/ 0 h 768"/>
                <a:gd name="T6" fmla="*/ 0 w 121"/>
                <a:gd name="T7" fmla="*/ 384 h 768"/>
                <a:gd name="T8" fmla="*/ 61 w 121"/>
                <a:gd name="T9" fmla="*/ 343 h 768"/>
                <a:gd name="T10" fmla="*/ 0 60000 65536"/>
                <a:gd name="T11" fmla="*/ 0 60000 65536"/>
                <a:gd name="T12" fmla="*/ 0 60000 65536"/>
                <a:gd name="T13" fmla="*/ 0 60000 65536"/>
                <a:gd name="T14" fmla="*/ 0 60000 65536"/>
                <a:gd name="T15" fmla="*/ 0 w 121"/>
                <a:gd name="T16" fmla="*/ 0 h 768"/>
                <a:gd name="T17" fmla="*/ 121 w 121"/>
                <a:gd name="T18" fmla="*/ 768 h 768"/>
              </a:gdLst>
              <a:ahLst/>
              <a:cxnLst>
                <a:cxn ang="T10">
                  <a:pos x="T0" y="T1"/>
                </a:cxn>
                <a:cxn ang="T11">
                  <a:pos x="T2" y="T3"/>
                </a:cxn>
                <a:cxn ang="T12">
                  <a:pos x="T4" y="T5"/>
                </a:cxn>
                <a:cxn ang="T13">
                  <a:pos x="T6" y="T7"/>
                </a:cxn>
                <a:cxn ang="T14">
                  <a:pos x="T8" y="T9"/>
                </a:cxn>
              </a:cxnLst>
              <a:rect l="T15" t="T16" r="T17" b="T18"/>
              <a:pathLst>
                <a:path w="121" h="768">
                  <a:moveTo>
                    <a:pt x="121" y="686"/>
                  </a:moveTo>
                  <a:lnTo>
                    <a:pt x="121" y="109"/>
                  </a:lnTo>
                  <a:lnTo>
                    <a:pt x="0" y="0"/>
                  </a:lnTo>
                  <a:lnTo>
                    <a:pt x="0" y="768"/>
                  </a:lnTo>
                  <a:lnTo>
                    <a:pt x="121" y="686"/>
                  </a:lnTo>
                  <a:close/>
                </a:path>
              </a:pathLst>
            </a:custGeom>
            <a:solidFill>
              <a:srgbClr val="4766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46" name="Freeform 182"/>
            <p:cNvSpPr/>
            <p:nvPr/>
          </p:nvSpPr>
          <p:spPr bwMode="auto">
            <a:xfrm>
              <a:off x="2527" y="3372"/>
              <a:ext cx="61" cy="384"/>
            </a:xfrm>
            <a:custGeom>
              <a:avLst/>
              <a:gdLst>
                <a:gd name="T0" fmla="*/ 61 w 121"/>
                <a:gd name="T1" fmla="*/ 343 h 768"/>
                <a:gd name="T2" fmla="*/ 61 w 121"/>
                <a:gd name="T3" fmla="*/ 54 h 768"/>
                <a:gd name="T4" fmla="*/ 0 w 121"/>
                <a:gd name="T5" fmla="*/ 0 h 768"/>
                <a:gd name="T6" fmla="*/ 0 w 121"/>
                <a:gd name="T7" fmla="*/ 384 h 768"/>
                <a:gd name="T8" fmla="*/ 61 w 121"/>
                <a:gd name="T9" fmla="*/ 343 h 768"/>
                <a:gd name="T10" fmla="*/ 0 60000 65536"/>
                <a:gd name="T11" fmla="*/ 0 60000 65536"/>
                <a:gd name="T12" fmla="*/ 0 60000 65536"/>
                <a:gd name="T13" fmla="*/ 0 60000 65536"/>
                <a:gd name="T14" fmla="*/ 0 60000 65536"/>
                <a:gd name="T15" fmla="*/ 0 w 121"/>
                <a:gd name="T16" fmla="*/ 0 h 768"/>
                <a:gd name="T17" fmla="*/ 121 w 121"/>
                <a:gd name="T18" fmla="*/ 768 h 768"/>
              </a:gdLst>
              <a:ahLst/>
              <a:cxnLst>
                <a:cxn ang="T10">
                  <a:pos x="T0" y="T1"/>
                </a:cxn>
                <a:cxn ang="T11">
                  <a:pos x="T2" y="T3"/>
                </a:cxn>
                <a:cxn ang="T12">
                  <a:pos x="T4" y="T5"/>
                </a:cxn>
                <a:cxn ang="T13">
                  <a:pos x="T6" y="T7"/>
                </a:cxn>
                <a:cxn ang="T14">
                  <a:pos x="T8" y="T9"/>
                </a:cxn>
              </a:cxnLst>
              <a:rect l="T15" t="T16" r="T17" b="T18"/>
              <a:pathLst>
                <a:path w="121" h="768">
                  <a:moveTo>
                    <a:pt x="121" y="686"/>
                  </a:moveTo>
                  <a:lnTo>
                    <a:pt x="121" y="109"/>
                  </a:lnTo>
                  <a:lnTo>
                    <a:pt x="0" y="0"/>
                  </a:lnTo>
                  <a:lnTo>
                    <a:pt x="0" y="768"/>
                  </a:lnTo>
                  <a:lnTo>
                    <a:pt x="121" y="686"/>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47" name="Freeform 183"/>
            <p:cNvSpPr/>
            <p:nvPr/>
          </p:nvSpPr>
          <p:spPr bwMode="auto">
            <a:xfrm>
              <a:off x="2754" y="3562"/>
              <a:ext cx="22" cy="48"/>
            </a:xfrm>
            <a:custGeom>
              <a:avLst/>
              <a:gdLst>
                <a:gd name="T0" fmla="*/ 0 w 43"/>
                <a:gd name="T1" fmla="*/ 45 h 100"/>
                <a:gd name="T2" fmla="*/ 7 w 43"/>
                <a:gd name="T3" fmla="*/ 49 h 100"/>
                <a:gd name="T4" fmla="*/ 13 w 43"/>
                <a:gd name="T5" fmla="*/ 41 h 100"/>
                <a:gd name="T6" fmla="*/ 18 w 43"/>
                <a:gd name="T7" fmla="*/ 28 h 100"/>
                <a:gd name="T8" fmla="*/ 22 w 43"/>
                <a:gd name="T9" fmla="*/ 14 h 100"/>
                <a:gd name="T10" fmla="*/ 20 w 43"/>
                <a:gd name="T11" fmla="*/ 0 h 100"/>
                <a:gd name="T12" fmla="*/ 11 w 43"/>
                <a:gd name="T13" fmla="*/ 2 h 100"/>
                <a:gd name="T14" fmla="*/ 12 w 43"/>
                <a:gd name="T15" fmla="*/ 8 h 100"/>
                <a:gd name="T16" fmla="*/ 12 w 43"/>
                <a:gd name="T17" fmla="*/ 16 h 100"/>
                <a:gd name="T18" fmla="*/ 9 w 43"/>
                <a:gd name="T19" fmla="*/ 28 h 100"/>
                <a:gd name="T20" fmla="*/ 0 w 43"/>
                <a:gd name="T21" fmla="*/ 45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00"/>
                <a:gd name="T35" fmla="*/ 43 w 4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00">
                  <a:moveTo>
                    <a:pt x="0" y="91"/>
                  </a:moveTo>
                  <a:lnTo>
                    <a:pt x="14" y="100"/>
                  </a:lnTo>
                  <a:lnTo>
                    <a:pt x="25" y="83"/>
                  </a:lnTo>
                  <a:lnTo>
                    <a:pt x="36" y="58"/>
                  </a:lnTo>
                  <a:lnTo>
                    <a:pt x="43" y="28"/>
                  </a:lnTo>
                  <a:lnTo>
                    <a:pt x="39" y="0"/>
                  </a:lnTo>
                  <a:lnTo>
                    <a:pt x="21" y="4"/>
                  </a:lnTo>
                  <a:lnTo>
                    <a:pt x="24" y="16"/>
                  </a:lnTo>
                  <a:lnTo>
                    <a:pt x="24" y="32"/>
                  </a:lnTo>
                  <a:lnTo>
                    <a:pt x="17" y="57"/>
                  </a:lnTo>
                  <a:lnTo>
                    <a:pt x="0" y="91"/>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48" name="Freeform 184"/>
            <p:cNvSpPr/>
            <p:nvPr/>
          </p:nvSpPr>
          <p:spPr bwMode="auto">
            <a:xfrm>
              <a:off x="2754" y="3562"/>
              <a:ext cx="22" cy="48"/>
            </a:xfrm>
            <a:custGeom>
              <a:avLst/>
              <a:gdLst>
                <a:gd name="T0" fmla="*/ 0 w 43"/>
                <a:gd name="T1" fmla="*/ 45 h 100"/>
                <a:gd name="T2" fmla="*/ 7 w 43"/>
                <a:gd name="T3" fmla="*/ 49 h 100"/>
                <a:gd name="T4" fmla="*/ 7 w 43"/>
                <a:gd name="T5" fmla="*/ 49 h 100"/>
                <a:gd name="T6" fmla="*/ 13 w 43"/>
                <a:gd name="T7" fmla="*/ 41 h 100"/>
                <a:gd name="T8" fmla="*/ 18 w 43"/>
                <a:gd name="T9" fmla="*/ 28 h 100"/>
                <a:gd name="T10" fmla="*/ 22 w 43"/>
                <a:gd name="T11" fmla="*/ 14 h 100"/>
                <a:gd name="T12" fmla="*/ 20 w 43"/>
                <a:gd name="T13" fmla="*/ 0 h 100"/>
                <a:gd name="T14" fmla="*/ 11 w 43"/>
                <a:gd name="T15" fmla="*/ 2 h 100"/>
                <a:gd name="T16" fmla="*/ 11 w 43"/>
                <a:gd name="T17" fmla="*/ 2 h 100"/>
                <a:gd name="T18" fmla="*/ 12 w 43"/>
                <a:gd name="T19" fmla="*/ 8 h 100"/>
                <a:gd name="T20" fmla="*/ 12 w 43"/>
                <a:gd name="T21" fmla="*/ 16 h 100"/>
                <a:gd name="T22" fmla="*/ 9 w 43"/>
                <a:gd name="T23" fmla="*/ 28 h 100"/>
                <a:gd name="T24" fmla="*/ 0 w 43"/>
                <a:gd name="T25" fmla="*/ 45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00"/>
                <a:gd name="T41" fmla="*/ 43 w 43"/>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00">
                  <a:moveTo>
                    <a:pt x="0" y="91"/>
                  </a:moveTo>
                  <a:lnTo>
                    <a:pt x="14" y="100"/>
                  </a:lnTo>
                  <a:lnTo>
                    <a:pt x="25" y="83"/>
                  </a:lnTo>
                  <a:lnTo>
                    <a:pt x="36" y="58"/>
                  </a:lnTo>
                  <a:lnTo>
                    <a:pt x="43" y="28"/>
                  </a:lnTo>
                  <a:lnTo>
                    <a:pt x="39" y="0"/>
                  </a:lnTo>
                  <a:lnTo>
                    <a:pt x="21" y="4"/>
                  </a:lnTo>
                  <a:lnTo>
                    <a:pt x="24" y="16"/>
                  </a:lnTo>
                  <a:lnTo>
                    <a:pt x="24" y="32"/>
                  </a:lnTo>
                  <a:lnTo>
                    <a:pt x="17" y="57"/>
                  </a:lnTo>
                  <a:lnTo>
                    <a:pt x="0" y="91"/>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49" name="Freeform 185"/>
            <p:cNvSpPr/>
            <p:nvPr/>
          </p:nvSpPr>
          <p:spPr bwMode="auto">
            <a:xfrm>
              <a:off x="2638" y="3557"/>
              <a:ext cx="130" cy="102"/>
            </a:xfrm>
            <a:custGeom>
              <a:avLst/>
              <a:gdLst>
                <a:gd name="T0" fmla="*/ 8 w 255"/>
                <a:gd name="T1" fmla="*/ 0 h 201"/>
                <a:gd name="T2" fmla="*/ 29 w 255"/>
                <a:gd name="T3" fmla="*/ 0 h 201"/>
                <a:gd name="T4" fmla="*/ 25 w 255"/>
                <a:gd name="T5" fmla="*/ 12 h 201"/>
                <a:gd name="T6" fmla="*/ 21 w 255"/>
                <a:gd name="T7" fmla="*/ 34 h 201"/>
                <a:gd name="T8" fmla="*/ 21 w 255"/>
                <a:gd name="T9" fmla="*/ 59 h 201"/>
                <a:gd name="T10" fmla="*/ 30 w 255"/>
                <a:gd name="T11" fmla="*/ 76 h 201"/>
                <a:gd name="T12" fmla="*/ 35 w 255"/>
                <a:gd name="T13" fmla="*/ 79 h 201"/>
                <a:gd name="T14" fmla="*/ 40 w 255"/>
                <a:gd name="T15" fmla="*/ 82 h 201"/>
                <a:gd name="T16" fmla="*/ 47 w 255"/>
                <a:gd name="T17" fmla="*/ 84 h 201"/>
                <a:gd name="T18" fmla="*/ 56 w 255"/>
                <a:gd name="T19" fmla="*/ 83 h 201"/>
                <a:gd name="T20" fmla="*/ 66 w 255"/>
                <a:gd name="T21" fmla="*/ 80 h 201"/>
                <a:gd name="T22" fmla="*/ 78 w 255"/>
                <a:gd name="T23" fmla="*/ 73 h 201"/>
                <a:gd name="T24" fmla="*/ 93 w 255"/>
                <a:gd name="T25" fmla="*/ 63 h 201"/>
                <a:gd name="T26" fmla="*/ 112 w 255"/>
                <a:gd name="T27" fmla="*/ 47 h 201"/>
                <a:gd name="T28" fmla="*/ 128 w 255"/>
                <a:gd name="T29" fmla="*/ 57 h 201"/>
                <a:gd name="T30" fmla="*/ 122 w 255"/>
                <a:gd name="T31" fmla="*/ 63 h 201"/>
                <a:gd name="T32" fmla="*/ 114 w 255"/>
                <a:gd name="T33" fmla="*/ 70 h 201"/>
                <a:gd name="T34" fmla="*/ 104 w 255"/>
                <a:gd name="T35" fmla="*/ 77 h 201"/>
                <a:gd name="T36" fmla="*/ 93 w 255"/>
                <a:gd name="T37" fmla="*/ 86 h 201"/>
                <a:gd name="T38" fmla="*/ 80 w 255"/>
                <a:gd name="T39" fmla="*/ 93 h 201"/>
                <a:gd name="T40" fmla="*/ 66 w 255"/>
                <a:gd name="T41" fmla="*/ 98 h 201"/>
                <a:gd name="T42" fmla="*/ 52 w 255"/>
                <a:gd name="T43" fmla="*/ 100 h 201"/>
                <a:gd name="T44" fmla="*/ 38 w 255"/>
                <a:gd name="T45" fmla="*/ 98 h 201"/>
                <a:gd name="T46" fmla="*/ 25 w 255"/>
                <a:gd name="T47" fmla="*/ 93 h 201"/>
                <a:gd name="T48" fmla="*/ 15 w 255"/>
                <a:gd name="T49" fmla="*/ 86 h 201"/>
                <a:gd name="T50" fmla="*/ 8 w 255"/>
                <a:gd name="T51" fmla="*/ 78 h 201"/>
                <a:gd name="T52" fmla="*/ 4 w 255"/>
                <a:gd name="T53" fmla="*/ 69 h 201"/>
                <a:gd name="T54" fmla="*/ 1 w 255"/>
                <a:gd name="T55" fmla="*/ 60 h 201"/>
                <a:gd name="T56" fmla="*/ 0 w 255"/>
                <a:gd name="T57" fmla="*/ 51 h 201"/>
                <a:gd name="T58" fmla="*/ 0 w 255"/>
                <a:gd name="T59" fmla="*/ 44 h 201"/>
                <a:gd name="T60" fmla="*/ 1 w 255"/>
                <a:gd name="T61" fmla="*/ 39 h 201"/>
                <a:gd name="T62" fmla="*/ 4 w 255"/>
                <a:gd name="T63" fmla="*/ 28 h 201"/>
                <a:gd name="T64" fmla="*/ 6 w 255"/>
                <a:gd name="T65" fmla="*/ 15 h 201"/>
                <a:gd name="T66" fmla="*/ 8 w 255"/>
                <a:gd name="T67" fmla="*/ 4 h 201"/>
                <a:gd name="T68" fmla="*/ 8 w 255"/>
                <a:gd name="T69" fmla="*/ 0 h 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5"/>
                <a:gd name="T106" fmla="*/ 0 h 201"/>
                <a:gd name="T107" fmla="*/ 255 w 255"/>
                <a:gd name="T108" fmla="*/ 201 h 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5" h="201">
                  <a:moveTo>
                    <a:pt x="16" y="0"/>
                  </a:moveTo>
                  <a:lnTo>
                    <a:pt x="57" y="0"/>
                  </a:lnTo>
                  <a:lnTo>
                    <a:pt x="50" y="25"/>
                  </a:lnTo>
                  <a:lnTo>
                    <a:pt x="41" y="69"/>
                  </a:lnTo>
                  <a:lnTo>
                    <a:pt x="41" y="118"/>
                  </a:lnTo>
                  <a:lnTo>
                    <a:pt x="59" y="152"/>
                  </a:lnTo>
                  <a:lnTo>
                    <a:pt x="69" y="159"/>
                  </a:lnTo>
                  <a:lnTo>
                    <a:pt x="80" y="165"/>
                  </a:lnTo>
                  <a:lnTo>
                    <a:pt x="94" y="168"/>
                  </a:lnTo>
                  <a:lnTo>
                    <a:pt x="111" y="166"/>
                  </a:lnTo>
                  <a:lnTo>
                    <a:pt x="131" y="160"/>
                  </a:lnTo>
                  <a:lnTo>
                    <a:pt x="156" y="147"/>
                  </a:lnTo>
                  <a:lnTo>
                    <a:pt x="186" y="126"/>
                  </a:lnTo>
                  <a:lnTo>
                    <a:pt x="223" y="95"/>
                  </a:lnTo>
                  <a:lnTo>
                    <a:pt x="255" y="115"/>
                  </a:lnTo>
                  <a:lnTo>
                    <a:pt x="244" y="126"/>
                  </a:lnTo>
                  <a:lnTo>
                    <a:pt x="228" y="140"/>
                  </a:lnTo>
                  <a:lnTo>
                    <a:pt x="207" y="155"/>
                  </a:lnTo>
                  <a:lnTo>
                    <a:pt x="185" y="172"/>
                  </a:lnTo>
                  <a:lnTo>
                    <a:pt x="159" y="186"/>
                  </a:lnTo>
                  <a:lnTo>
                    <a:pt x="132" y="196"/>
                  </a:lnTo>
                  <a:lnTo>
                    <a:pt x="103" y="201"/>
                  </a:lnTo>
                  <a:lnTo>
                    <a:pt x="75" y="197"/>
                  </a:lnTo>
                  <a:lnTo>
                    <a:pt x="50" y="187"/>
                  </a:lnTo>
                  <a:lnTo>
                    <a:pt x="30" y="173"/>
                  </a:lnTo>
                  <a:lnTo>
                    <a:pt x="16" y="156"/>
                  </a:lnTo>
                  <a:lnTo>
                    <a:pt x="8" y="138"/>
                  </a:lnTo>
                  <a:lnTo>
                    <a:pt x="2" y="120"/>
                  </a:lnTo>
                  <a:lnTo>
                    <a:pt x="0" y="103"/>
                  </a:lnTo>
                  <a:lnTo>
                    <a:pt x="0" y="89"/>
                  </a:lnTo>
                  <a:lnTo>
                    <a:pt x="2" y="78"/>
                  </a:lnTo>
                  <a:lnTo>
                    <a:pt x="8" y="57"/>
                  </a:lnTo>
                  <a:lnTo>
                    <a:pt x="12" y="31"/>
                  </a:lnTo>
                  <a:lnTo>
                    <a:pt x="15" y="9"/>
                  </a:lnTo>
                  <a:lnTo>
                    <a:pt x="16" y="0"/>
                  </a:lnTo>
                  <a:close/>
                </a:path>
              </a:pathLst>
            </a:custGeom>
            <a:solidFill>
              <a:srgbClr val="E5E5E5"/>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0" name="Freeform 186"/>
            <p:cNvSpPr/>
            <p:nvPr/>
          </p:nvSpPr>
          <p:spPr bwMode="auto">
            <a:xfrm>
              <a:off x="2638" y="3557"/>
              <a:ext cx="130" cy="102"/>
            </a:xfrm>
            <a:custGeom>
              <a:avLst/>
              <a:gdLst>
                <a:gd name="T0" fmla="*/ 8 w 255"/>
                <a:gd name="T1" fmla="*/ 0 h 201"/>
                <a:gd name="T2" fmla="*/ 29 w 255"/>
                <a:gd name="T3" fmla="*/ 0 h 201"/>
                <a:gd name="T4" fmla="*/ 29 w 255"/>
                <a:gd name="T5" fmla="*/ 0 h 201"/>
                <a:gd name="T6" fmla="*/ 25 w 255"/>
                <a:gd name="T7" fmla="*/ 12 h 201"/>
                <a:gd name="T8" fmla="*/ 21 w 255"/>
                <a:gd name="T9" fmla="*/ 34 h 201"/>
                <a:gd name="T10" fmla="*/ 21 w 255"/>
                <a:gd name="T11" fmla="*/ 59 h 201"/>
                <a:gd name="T12" fmla="*/ 30 w 255"/>
                <a:gd name="T13" fmla="*/ 76 h 201"/>
                <a:gd name="T14" fmla="*/ 30 w 255"/>
                <a:gd name="T15" fmla="*/ 76 h 201"/>
                <a:gd name="T16" fmla="*/ 35 w 255"/>
                <a:gd name="T17" fmla="*/ 79 h 201"/>
                <a:gd name="T18" fmla="*/ 40 w 255"/>
                <a:gd name="T19" fmla="*/ 82 h 201"/>
                <a:gd name="T20" fmla="*/ 47 w 255"/>
                <a:gd name="T21" fmla="*/ 84 h 201"/>
                <a:gd name="T22" fmla="*/ 56 w 255"/>
                <a:gd name="T23" fmla="*/ 83 h 201"/>
                <a:gd name="T24" fmla="*/ 66 w 255"/>
                <a:gd name="T25" fmla="*/ 80 h 201"/>
                <a:gd name="T26" fmla="*/ 78 w 255"/>
                <a:gd name="T27" fmla="*/ 73 h 201"/>
                <a:gd name="T28" fmla="*/ 93 w 255"/>
                <a:gd name="T29" fmla="*/ 63 h 201"/>
                <a:gd name="T30" fmla="*/ 112 w 255"/>
                <a:gd name="T31" fmla="*/ 47 h 201"/>
                <a:gd name="T32" fmla="*/ 128 w 255"/>
                <a:gd name="T33" fmla="*/ 57 h 201"/>
                <a:gd name="T34" fmla="*/ 128 w 255"/>
                <a:gd name="T35" fmla="*/ 57 h 201"/>
                <a:gd name="T36" fmla="*/ 122 w 255"/>
                <a:gd name="T37" fmla="*/ 63 h 201"/>
                <a:gd name="T38" fmla="*/ 114 w 255"/>
                <a:gd name="T39" fmla="*/ 70 h 201"/>
                <a:gd name="T40" fmla="*/ 104 w 255"/>
                <a:gd name="T41" fmla="*/ 77 h 201"/>
                <a:gd name="T42" fmla="*/ 93 w 255"/>
                <a:gd name="T43" fmla="*/ 86 h 201"/>
                <a:gd name="T44" fmla="*/ 80 w 255"/>
                <a:gd name="T45" fmla="*/ 93 h 201"/>
                <a:gd name="T46" fmla="*/ 66 w 255"/>
                <a:gd name="T47" fmla="*/ 98 h 201"/>
                <a:gd name="T48" fmla="*/ 52 w 255"/>
                <a:gd name="T49" fmla="*/ 100 h 201"/>
                <a:gd name="T50" fmla="*/ 38 w 255"/>
                <a:gd name="T51" fmla="*/ 98 h 201"/>
                <a:gd name="T52" fmla="*/ 38 w 255"/>
                <a:gd name="T53" fmla="*/ 98 h 201"/>
                <a:gd name="T54" fmla="*/ 25 w 255"/>
                <a:gd name="T55" fmla="*/ 93 h 201"/>
                <a:gd name="T56" fmla="*/ 15 w 255"/>
                <a:gd name="T57" fmla="*/ 86 h 201"/>
                <a:gd name="T58" fmla="*/ 8 w 255"/>
                <a:gd name="T59" fmla="*/ 78 h 201"/>
                <a:gd name="T60" fmla="*/ 4 w 255"/>
                <a:gd name="T61" fmla="*/ 69 h 201"/>
                <a:gd name="T62" fmla="*/ 1 w 255"/>
                <a:gd name="T63" fmla="*/ 60 h 201"/>
                <a:gd name="T64" fmla="*/ 0 w 255"/>
                <a:gd name="T65" fmla="*/ 51 h 201"/>
                <a:gd name="T66" fmla="*/ 0 w 255"/>
                <a:gd name="T67" fmla="*/ 44 h 201"/>
                <a:gd name="T68" fmla="*/ 1 w 255"/>
                <a:gd name="T69" fmla="*/ 39 h 201"/>
                <a:gd name="T70" fmla="*/ 1 w 255"/>
                <a:gd name="T71" fmla="*/ 39 h 201"/>
                <a:gd name="T72" fmla="*/ 4 w 255"/>
                <a:gd name="T73" fmla="*/ 28 h 201"/>
                <a:gd name="T74" fmla="*/ 6 w 255"/>
                <a:gd name="T75" fmla="*/ 15 h 201"/>
                <a:gd name="T76" fmla="*/ 8 w 255"/>
                <a:gd name="T77" fmla="*/ 4 h 201"/>
                <a:gd name="T78" fmla="*/ 8 w 255"/>
                <a:gd name="T79" fmla="*/ 0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5"/>
                <a:gd name="T121" fmla="*/ 0 h 201"/>
                <a:gd name="T122" fmla="*/ 255 w 255"/>
                <a:gd name="T123" fmla="*/ 201 h 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5" h="201">
                  <a:moveTo>
                    <a:pt x="16" y="0"/>
                  </a:moveTo>
                  <a:lnTo>
                    <a:pt x="57" y="0"/>
                  </a:lnTo>
                  <a:lnTo>
                    <a:pt x="50" y="25"/>
                  </a:lnTo>
                  <a:lnTo>
                    <a:pt x="41" y="69"/>
                  </a:lnTo>
                  <a:lnTo>
                    <a:pt x="41" y="118"/>
                  </a:lnTo>
                  <a:lnTo>
                    <a:pt x="59" y="152"/>
                  </a:lnTo>
                  <a:lnTo>
                    <a:pt x="69" y="159"/>
                  </a:lnTo>
                  <a:lnTo>
                    <a:pt x="80" y="165"/>
                  </a:lnTo>
                  <a:lnTo>
                    <a:pt x="94" y="168"/>
                  </a:lnTo>
                  <a:lnTo>
                    <a:pt x="111" y="166"/>
                  </a:lnTo>
                  <a:lnTo>
                    <a:pt x="131" y="160"/>
                  </a:lnTo>
                  <a:lnTo>
                    <a:pt x="156" y="147"/>
                  </a:lnTo>
                  <a:lnTo>
                    <a:pt x="186" y="126"/>
                  </a:lnTo>
                  <a:lnTo>
                    <a:pt x="223" y="95"/>
                  </a:lnTo>
                  <a:lnTo>
                    <a:pt x="255" y="115"/>
                  </a:lnTo>
                  <a:lnTo>
                    <a:pt x="244" y="126"/>
                  </a:lnTo>
                  <a:lnTo>
                    <a:pt x="228" y="140"/>
                  </a:lnTo>
                  <a:lnTo>
                    <a:pt x="207" y="155"/>
                  </a:lnTo>
                  <a:lnTo>
                    <a:pt x="185" y="172"/>
                  </a:lnTo>
                  <a:lnTo>
                    <a:pt x="159" y="186"/>
                  </a:lnTo>
                  <a:lnTo>
                    <a:pt x="132" y="196"/>
                  </a:lnTo>
                  <a:lnTo>
                    <a:pt x="103" y="201"/>
                  </a:lnTo>
                  <a:lnTo>
                    <a:pt x="75" y="197"/>
                  </a:lnTo>
                  <a:lnTo>
                    <a:pt x="50" y="187"/>
                  </a:lnTo>
                  <a:lnTo>
                    <a:pt x="30" y="173"/>
                  </a:lnTo>
                  <a:lnTo>
                    <a:pt x="16" y="156"/>
                  </a:lnTo>
                  <a:lnTo>
                    <a:pt x="8" y="138"/>
                  </a:lnTo>
                  <a:lnTo>
                    <a:pt x="2" y="120"/>
                  </a:lnTo>
                  <a:lnTo>
                    <a:pt x="0" y="103"/>
                  </a:lnTo>
                  <a:lnTo>
                    <a:pt x="0" y="89"/>
                  </a:lnTo>
                  <a:lnTo>
                    <a:pt x="2" y="78"/>
                  </a:lnTo>
                  <a:lnTo>
                    <a:pt x="8" y="57"/>
                  </a:lnTo>
                  <a:lnTo>
                    <a:pt x="12" y="31"/>
                  </a:lnTo>
                  <a:lnTo>
                    <a:pt x="15" y="9"/>
                  </a:lnTo>
                  <a:lnTo>
                    <a:pt x="16"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1" name="Freeform 187"/>
            <p:cNvSpPr/>
            <p:nvPr/>
          </p:nvSpPr>
          <p:spPr bwMode="auto">
            <a:xfrm>
              <a:off x="2622" y="3848"/>
              <a:ext cx="31" cy="23"/>
            </a:xfrm>
            <a:custGeom>
              <a:avLst/>
              <a:gdLst>
                <a:gd name="T0" fmla="*/ 0 w 62"/>
                <a:gd name="T1" fmla="*/ 6 h 44"/>
                <a:gd name="T2" fmla="*/ 10 w 62"/>
                <a:gd name="T3" fmla="*/ 0 h 44"/>
                <a:gd name="T4" fmla="*/ 31 w 62"/>
                <a:gd name="T5" fmla="*/ 14 h 44"/>
                <a:gd name="T6" fmla="*/ 26 w 62"/>
                <a:gd name="T7" fmla="*/ 22 h 44"/>
                <a:gd name="T8" fmla="*/ 0 w 62"/>
                <a:gd name="T9" fmla="*/ 6 h 44"/>
                <a:gd name="T10" fmla="*/ 0 60000 65536"/>
                <a:gd name="T11" fmla="*/ 0 60000 65536"/>
                <a:gd name="T12" fmla="*/ 0 60000 65536"/>
                <a:gd name="T13" fmla="*/ 0 60000 65536"/>
                <a:gd name="T14" fmla="*/ 0 60000 65536"/>
                <a:gd name="T15" fmla="*/ 0 w 62"/>
                <a:gd name="T16" fmla="*/ 0 h 44"/>
                <a:gd name="T17" fmla="*/ 62 w 62"/>
                <a:gd name="T18" fmla="*/ 44 h 44"/>
              </a:gdLst>
              <a:ahLst/>
              <a:cxnLst>
                <a:cxn ang="T10">
                  <a:pos x="T0" y="T1"/>
                </a:cxn>
                <a:cxn ang="T11">
                  <a:pos x="T2" y="T3"/>
                </a:cxn>
                <a:cxn ang="T12">
                  <a:pos x="T4" y="T5"/>
                </a:cxn>
                <a:cxn ang="T13">
                  <a:pos x="T6" y="T7"/>
                </a:cxn>
                <a:cxn ang="T14">
                  <a:pos x="T8" y="T9"/>
                </a:cxn>
              </a:cxnLst>
              <a:rect l="T15" t="T16" r="T17" b="T18"/>
              <a:pathLst>
                <a:path w="62" h="44">
                  <a:moveTo>
                    <a:pt x="0" y="12"/>
                  </a:moveTo>
                  <a:lnTo>
                    <a:pt x="19" y="0"/>
                  </a:lnTo>
                  <a:lnTo>
                    <a:pt x="62" y="29"/>
                  </a:lnTo>
                  <a:lnTo>
                    <a:pt x="51" y="44"/>
                  </a:lnTo>
                  <a:lnTo>
                    <a:pt x="0" y="12"/>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2" name="Freeform 188"/>
            <p:cNvSpPr/>
            <p:nvPr/>
          </p:nvSpPr>
          <p:spPr bwMode="auto">
            <a:xfrm>
              <a:off x="2622" y="3848"/>
              <a:ext cx="31" cy="23"/>
            </a:xfrm>
            <a:custGeom>
              <a:avLst/>
              <a:gdLst>
                <a:gd name="T0" fmla="*/ 0 w 62"/>
                <a:gd name="T1" fmla="*/ 6 h 44"/>
                <a:gd name="T2" fmla="*/ 10 w 62"/>
                <a:gd name="T3" fmla="*/ 0 h 44"/>
                <a:gd name="T4" fmla="*/ 31 w 62"/>
                <a:gd name="T5" fmla="*/ 14 h 44"/>
                <a:gd name="T6" fmla="*/ 26 w 62"/>
                <a:gd name="T7" fmla="*/ 22 h 44"/>
                <a:gd name="T8" fmla="*/ 0 w 62"/>
                <a:gd name="T9" fmla="*/ 6 h 44"/>
                <a:gd name="T10" fmla="*/ 0 60000 65536"/>
                <a:gd name="T11" fmla="*/ 0 60000 65536"/>
                <a:gd name="T12" fmla="*/ 0 60000 65536"/>
                <a:gd name="T13" fmla="*/ 0 60000 65536"/>
                <a:gd name="T14" fmla="*/ 0 60000 65536"/>
                <a:gd name="T15" fmla="*/ 0 w 62"/>
                <a:gd name="T16" fmla="*/ 0 h 44"/>
                <a:gd name="T17" fmla="*/ 62 w 62"/>
                <a:gd name="T18" fmla="*/ 44 h 44"/>
              </a:gdLst>
              <a:ahLst/>
              <a:cxnLst>
                <a:cxn ang="T10">
                  <a:pos x="T0" y="T1"/>
                </a:cxn>
                <a:cxn ang="T11">
                  <a:pos x="T2" y="T3"/>
                </a:cxn>
                <a:cxn ang="T12">
                  <a:pos x="T4" y="T5"/>
                </a:cxn>
                <a:cxn ang="T13">
                  <a:pos x="T6" y="T7"/>
                </a:cxn>
                <a:cxn ang="T14">
                  <a:pos x="T8" y="T9"/>
                </a:cxn>
              </a:cxnLst>
              <a:rect l="T15" t="T16" r="T17" b="T18"/>
              <a:pathLst>
                <a:path w="62" h="44">
                  <a:moveTo>
                    <a:pt x="0" y="12"/>
                  </a:moveTo>
                  <a:lnTo>
                    <a:pt x="19" y="0"/>
                  </a:lnTo>
                  <a:lnTo>
                    <a:pt x="62" y="29"/>
                  </a:lnTo>
                  <a:lnTo>
                    <a:pt x="51" y="44"/>
                  </a:lnTo>
                  <a:lnTo>
                    <a:pt x="0" y="12"/>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3" name="Freeform 189"/>
            <p:cNvSpPr/>
            <p:nvPr/>
          </p:nvSpPr>
          <p:spPr bwMode="auto">
            <a:xfrm>
              <a:off x="2605" y="3860"/>
              <a:ext cx="22" cy="28"/>
            </a:xfrm>
            <a:custGeom>
              <a:avLst/>
              <a:gdLst>
                <a:gd name="T0" fmla="*/ 0 w 44"/>
                <a:gd name="T1" fmla="*/ 7 h 56"/>
                <a:gd name="T2" fmla="*/ 8 w 44"/>
                <a:gd name="T3" fmla="*/ 0 h 56"/>
                <a:gd name="T4" fmla="*/ 22 w 44"/>
                <a:gd name="T5" fmla="*/ 23 h 56"/>
                <a:gd name="T6" fmla="*/ 10 w 44"/>
                <a:gd name="T7" fmla="*/ 28 h 56"/>
                <a:gd name="T8" fmla="*/ 0 w 44"/>
                <a:gd name="T9" fmla="*/ 7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0" y="13"/>
                  </a:moveTo>
                  <a:lnTo>
                    <a:pt x="16" y="0"/>
                  </a:lnTo>
                  <a:lnTo>
                    <a:pt x="44" y="45"/>
                  </a:lnTo>
                  <a:lnTo>
                    <a:pt x="20" y="56"/>
                  </a:lnTo>
                  <a:lnTo>
                    <a:pt x="0" y="13"/>
                  </a:lnTo>
                  <a:close/>
                </a:path>
              </a:pathLst>
            </a:custGeom>
            <a:solidFill>
              <a:srgbClr val="7F99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4" name="Freeform 190"/>
            <p:cNvSpPr/>
            <p:nvPr/>
          </p:nvSpPr>
          <p:spPr bwMode="auto">
            <a:xfrm>
              <a:off x="2605" y="3860"/>
              <a:ext cx="22" cy="28"/>
            </a:xfrm>
            <a:custGeom>
              <a:avLst/>
              <a:gdLst>
                <a:gd name="T0" fmla="*/ 0 w 44"/>
                <a:gd name="T1" fmla="*/ 7 h 56"/>
                <a:gd name="T2" fmla="*/ 8 w 44"/>
                <a:gd name="T3" fmla="*/ 0 h 56"/>
                <a:gd name="T4" fmla="*/ 22 w 44"/>
                <a:gd name="T5" fmla="*/ 23 h 56"/>
                <a:gd name="T6" fmla="*/ 10 w 44"/>
                <a:gd name="T7" fmla="*/ 28 h 56"/>
                <a:gd name="T8" fmla="*/ 0 w 44"/>
                <a:gd name="T9" fmla="*/ 7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0" y="13"/>
                  </a:moveTo>
                  <a:lnTo>
                    <a:pt x="16" y="0"/>
                  </a:lnTo>
                  <a:lnTo>
                    <a:pt x="44" y="45"/>
                  </a:lnTo>
                  <a:lnTo>
                    <a:pt x="20" y="56"/>
                  </a:lnTo>
                  <a:lnTo>
                    <a:pt x="0" y="13"/>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5" name="Freeform 191"/>
            <p:cNvSpPr/>
            <p:nvPr/>
          </p:nvSpPr>
          <p:spPr bwMode="auto">
            <a:xfrm>
              <a:off x="2612" y="3853"/>
              <a:ext cx="26" cy="28"/>
            </a:xfrm>
            <a:custGeom>
              <a:avLst/>
              <a:gdLst>
                <a:gd name="T0" fmla="*/ 0 w 52"/>
                <a:gd name="T1" fmla="*/ 7 h 56"/>
                <a:gd name="T2" fmla="*/ 11 w 52"/>
                <a:gd name="T3" fmla="*/ 0 h 56"/>
                <a:gd name="T4" fmla="*/ 26 w 52"/>
                <a:gd name="T5" fmla="*/ 18 h 56"/>
                <a:gd name="T6" fmla="*/ 11 w 52"/>
                <a:gd name="T7" fmla="*/ 28 h 56"/>
                <a:gd name="T8" fmla="*/ 0 w 52"/>
                <a:gd name="T9" fmla="*/ 7 h 56"/>
                <a:gd name="T10" fmla="*/ 0 60000 65536"/>
                <a:gd name="T11" fmla="*/ 0 60000 65536"/>
                <a:gd name="T12" fmla="*/ 0 60000 65536"/>
                <a:gd name="T13" fmla="*/ 0 60000 65536"/>
                <a:gd name="T14" fmla="*/ 0 60000 65536"/>
                <a:gd name="T15" fmla="*/ 0 w 52"/>
                <a:gd name="T16" fmla="*/ 0 h 56"/>
                <a:gd name="T17" fmla="*/ 52 w 52"/>
                <a:gd name="T18" fmla="*/ 56 h 56"/>
              </a:gdLst>
              <a:ahLst/>
              <a:cxnLst>
                <a:cxn ang="T10">
                  <a:pos x="T0" y="T1"/>
                </a:cxn>
                <a:cxn ang="T11">
                  <a:pos x="T2" y="T3"/>
                </a:cxn>
                <a:cxn ang="T12">
                  <a:pos x="T4" y="T5"/>
                </a:cxn>
                <a:cxn ang="T13">
                  <a:pos x="T6" y="T7"/>
                </a:cxn>
                <a:cxn ang="T14">
                  <a:pos x="T8" y="T9"/>
                </a:cxn>
              </a:cxnLst>
              <a:rect l="T15" t="T16" r="T17" b="T18"/>
              <a:pathLst>
                <a:path w="52" h="56">
                  <a:moveTo>
                    <a:pt x="0" y="15"/>
                  </a:moveTo>
                  <a:lnTo>
                    <a:pt x="22" y="0"/>
                  </a:lnTo>
                  <a:lnTo>
                    <a:pt x="52" y="36"/>
                  </a:lnTo>
                  <a:lnTo>
                    <a:pt x="21" y="56"/>
                  </a:lnTo>
                  <a:lnTo>
                    <a:pt x="0" y="15"/>
                  </a:lnTo>
                  <a:close/>
                </a:path>
              </a:pathLst>
            </a:custGeom>
            <a:solidFill>
              <a:srgbClr val="19B2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6" name="Freeform 192"/>
            <p:cNvSpPr/>
            <p:nvPr/>
          </p:nvSpPr>
          <p:spPr bwMode="auto">
            <a:xfrm>
              <a:off x="2612" y="3853"/>
              <a:ext cx="26" cy="28"/>
            </a:xfrm>
            <a:custGeom>
              <a:avLst/>
              <a:gdLst>
                <a:gd name="T0" fmla="*/ 0 w 52"/>
                <a:gd name="T1" fmla="*/ 7 h 56"/>
                <a:gd name="T2" fmla="*/ 11 w 52"/>
                <a:gd name="T3" fmla="*/ 0 h 56"/>
                <a:gd name="T4" fmla="*/ 26 w 52"/>
                <a:gd name="T5" fmla="*/ 18 h 56"/>
                <a:gd name="T6" fmla="*/ 11 w 52"/>
                <a:gd name="T7" fmla="*/ 28 h 56"/>
                <a:gd name="T8" fmla="*/ 0 w 52"/>
                <a:gd name="T9" fmla="*/ 7 h 56"/>
                <a:gd name="T10" fmla="*/ 0 60000 65536"/>
                <a:gd name="T11" fmla="*/ 0 60000 65536"/>
                <a:gd name="T12" fmla="*/ 0 60000 65536"/>
                <a:gd name="T13" fmla="*/ 0 60000 65536"/>
                <a:gd name="T14" fmla="*/ 0 60000 65536"/>
                <a:gd name="T15" fmla="*/ 0 w 52"/>
                <a:gd name="T16" fmla="*/ 0 h 56"/>
                <a:gd name="T17" fmla="*/ 52 w 52"/>
                <a:gd name="T18" fmla="*/ 56 h 56"/>
              </a:gdLst>
              <a:ahLst/>
              <a:cxnLst>
                <a:cxn ang="T10">
                  <a:pos x="T0" y="T1"/>
                </a:cxn>
                <a:cxn ang="T11">
                  <a:pos x="T2" y="T3"/>
                </a:cxn>
                <a:cxn ang="T12">
                  <a:pos x="T4" y="T5"/>
                </a:cxn>
                <a:cxn ang="T13">
                  <a:pos x="T6" y="T7"/>
                </a:cxn>
                <a:cxn ang="T14">
                  <a:pos x="T8" y="T9"/>
                </a:cxn>
              </a:cxnLst>
              <a:rect l="T15" t="T16" r="T17" b="T18"/>
              <a:pathLst>
                <a:path w="52" h="56">
                  <a:moveTo>
                    <a:pt x="0" y="15"/>
                  </a:moveTo>
                  <a:lnTo>
                    <a:pt x="22" y="0"/>
                  </a:lnTo>
                  <a:lnTo>
                    <a:pt x="52" y="36"/>
                  </a:lnTo>
                  <a:lnTo>
                    <a:pt x="21" y="56"/>
                  </a:lnTo>
                  <a:lnTo>
                    <a:pt x="0" y="15"/>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7" name="Freeform 193"/>
            <p:cNvSpPr/>
            <p:nvPr/>
          </p:nvSpPr>
          <p:spPr bwMode="auto">
            <a:xfrm>
              <a:off x="2580" y="3557"/>
              <a:ext cx="80" cy="309"/>
            </a:xfrm>
            <a:custGeom>
              <a:avLst/>
              <a:gdLst>
                <a:gd name="T0" fmla="*/ 50 w 159"/>
                <a:gd name="T1" fmla="*/ 5 h 617"/>
                <a:gd name="T2" fmla="*/ 45 w 159"/>
                <a:gd name="T3" fmla="*/ 11 h 617"/>
                <a:gd name="T4" fmla="*/ 41 w 159"/>
                <a:gd name="T5" fmla="*/ 22 h 617"/>
                <a:gd name="T6" fmla="*/ 34 w 159"/>
                <a:gd name="T7" fmla="*/ 36 h 617"/>
                <a:gd name="T8" fmla="*/ 29 w 159"/>
                <a:gd name="T9" fmla="*/ 52 h 617"/>
                <a:gd name="T10" fmla="*/ 26 w 159"/>
                <a:gd name="T11" fmla="*/ 71 h 617"/>
                <a:gd name="T12" fmla="*/ 25 w 159"/>
                <a:gd name="T13" fmla="*/ 89 h 617"/>
                <a:gd name="T14" fmla="*/ 26 w 159"/>
                <a:gd name="T15" fmla="*/ 108 h 617"/>
                <a:gd name="T16" fmla="*/ 31 w 159"/>
                <a:gd name="T17" fmla="*/ 126 h 617"/>
                <a:gd name="T18" fmla="*/ 36 w 159"/>
                <a:gd name="T19" fmla="*/ 142 h 617"/>
                <a:gd name="T20" fmla="*/ 39 w 159"/>
                <a:gd name="T21" fmla="*/ 155 h 617"/>
                <a:gd name="T22" fmla="*/ 40 w 159"/>
                <a:gd name="T23" fmla="*/ 168 h 617"/>
                <a:gd name="T24" fmla="*/ 38 w 159"/>
                <a:gd name="T25" fmla="*/ 179 h 617"/>
                <a:gd name="T26" fmla="*/ 36 w 159"/>
                <a:gd name="T27" fmla="*/ 189 h 617"/>
                <a:gd name="T28" fmla="*/ 32 w 159"/>
                <a:gd name="T29" fmla="*/ 198 h 617"/>
                <a:gd name="T30" fmla="*/ 26 w 159"/>
                <a:gd name="T31" fmla="*/ 206 h 617"/>
                <a:gd name="T32" fmla="*/ 20 w 159"/>
                <a:gd name="T33" fmla="*/ 213 h 617"/>
                <a:gd name="T34" fmla="*/ 14 w 159"/>
                <a:gd name="T35" fmla="*/ 220 h 617"/>
                <a:gd name="T36" fmla="*/ 8 w 159"/>
                <a:gd name="T37" fmla="*/ 230 h 617"/>
                <a:gd name="T38" fmla="*/ 3 w 159"/>
                <a:gd name="T39" fmla="*/ 241 h 617"/>
                <a:gd name="T40" fmla="*/ 0 w 159"/>
                <a:gd name="T41" fmla="*/ 253 h 617"/>
                <a:gd name="T42" fmla="*/ 0 w 159"/>
                <a:gd name="T43" fmla="*/ 266 h 617"/>
                <a:gd name="T44" fmla="*/ 3 w 159"/>
                <a:gd name="T45" fmla="*/ 280 h 617"/>
                <a:gd name="T46" fmla="*/ 11 w 159"/>
                <a:gd name="T47" fmla="*/ 294 h 617"/>
                <a:gd name="T48" fmla="*/ 24 w 159"/>
                <a:gd name="T49" fmla="*/ 309 h 617"/>
                <a:gd name="T50" fmla="*/ 52 w 159"/>
                <a:gd name="T51" fmla="*/ 291 h 617"/>
                <a:gd name="T52" fmla="*/ 45 w 159"/>
                <a:gd name="T53" fmla="*/ 283 h 617"/>
                <a:gd name="T54" fmla="*/ 41 w 159"/>
                <a:gd name="T55" fmla="*/ 274 h 617"/>
                <a:gd name="T56" fmla="*/ 38 w 159"/>
                <a:gd name="T57" fmla="*/ 265 h 617"/>
                <a:gd name="T58" fmla="*/ 36 w 159"/>
                <a:gd name="T59" fmla="*/ 257 h 617"/>
                <a:gd name="T60" fmla="*/ 36 w 159"/>
                <a:gd name="T61" fmla="*/ 248 h 617"/>
                <a:gd name="T62" fmla="*/ 38 w 159"/>
                <a:gd name="T63" fmla="*/ 240 h 617"/>
                <a:gd name="T64" fmla="*/ 42 w 159"/>
                <a:gd name="T65" fmla="*/ 232 h 617"/>
                <a:gd name="T66" fmla="*/ 48 w 159"/>
                <a:gd name="T67" fmla="*/ 226 h 617"/>
                <a:gd name="T68" fmla="*/ 55 w 159"/>
                <a:gd name="T69" fmla="*/ 218 h 617"/>
                <a:gd name="T70" fmla="*/ 61 w 159"/>
                <a:gd name="T71" fmla="*/ 207 h 617"/>
                <a:gd name="T72" fmla="*/ 66 w 159"/>
                <a:gd name="T73" fmla="*/ 195 h 617"/>
                <a:gd name="T74" fmla="*/ 69 w 159"/>
                <a:gd name="T75" fmla="*/ 181 h 617"/>
                <a:gd name="T76" fmla="*/ 71 w 159"/>
                <a:gd name="T77" fmla="*/ 167 h 617"/>
                <a:gd name="T78" fmla="*/ 71 w 159"/>
                <a:gd name="T79" fmla="*/ 153 h 617"/>
                <a:gd name="T80" fmla="*/ 68 w 159"/>
                <a:gd name="T81" fmla="*/ 140 h 617"/>
                <a:gd name="T82" fmla="*/ 64 w 159"/>
                <a:gd name="T83" fmla="*/ 130 h 617"/>
                <a:gd name="T84" fmla="*/ 57 w 159"/>
                <a:gd name="T85" fmla="*/ 112 h 617"/>
                <a:gd name="T86" fmla="*/ 52 w 159"/>
                <a:gd name="T87" fmla="*/ 91 h 617"/>
                <a:gd name="T88" fmla="*/ 51 w 159"/>
                <a:gd name="T89" fmla="*/ 73 h 617"/>
                <a:gd name="T90" fmla="*/ 53 w 159"/>
                <a:gd name="T91" fmla="*/ 59 h 617"/>
                <a:gd name="T92" fmla="*/ 55 w 159"/>
                <a:gd name="T93" fmla="*/ 54 h 617"/>
                <a:gd name="T94" fmla="*/ 58 w 159"/>
                <a:gd name="T95" fmla="*/ 46 h 617"/>
                <a:gd name="T96" fmla="*/ 61 w 159"/>
                <a:gd name="T97" fmla="*/ 38 h 617"/>
                <a:gd name="T98" fmla="*/ 66 w 159"/>
                <a:gd name="T99" fmla="*/ 29 h 617"/>
                <a:gd name="T100" fmla="*/ 69 w 159"/>
                <a:gd name="T101" fmla="*/ 20 h 617"/>
                <a:gd name="T102" fmla="*/ 73 w 159"/>
                <a:gd name="T103" fmla="*/ 11 h 617"/>
                <a:gd name="T104" fmla="*/ 77 w 159"/>
                <a:gd name="T105" fmla="*/ 4 h 617"/>
                <a:gd name="T106" fmla="*/ 80 w 159"/>
                <a:gd name="T107" fmla="*/ 0 h 617"/>
                <a:gd name="T108" fmla="*/ 50 w 159"/>
                <a:gd name="T109" fmla="*/ 5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9"/>
                <a:gd name="T166" fmla="*/ 0 h 617"/>
                <a:gd name="T167" fmla="*/ 159 w 15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9" h="617">
                  <a:moveTo>
                    <a:pt x="100" y="9"/>
                  </a:moveTo>
                  <a:lnTo>
                    <a:pt x="90" y="22"/>
                  </a:lnTo>
                  <a:lnTo>
                    <a:pt x="81" y="44"/>
                  </a:lnTo>
                  <a:lnTo>
                    <a:pt x="68" y="72"/>
                  </a:lnTo>
                  <a:lnTo>
                    <a:pt x="58" y="104"/>
                  </a:lnTo>
                  <a:lnTo>
                    <a:pt x="51" y="141"/>
                  </a:lnTo>
                  <a:lnTo>
                    <a:pt x="49" y="178"/>
                  </a:lnTo>
                  <a:lnTo>
                    <a:pt x="51" y="216"/>
                  </a:lnTo>
                  <a:lnTo>
                    <a:pt x="61" y="252"/>
                  </a:lnTo>
                  <a:lnTo>
                    <a:pt x="72" y="283"/>
                  </a:lnTo>
                  <a:lnTo>
                    <a:pt x="78" y="310"/>
                  </a:lnTo>
                  <a:lnTo>
                    <a:pt x="79" y="335"/>
                  </a:lnTo>
                  <a:lnTo>
                    <a:pt x="76" y="358"/>
                  </a:lnTo>
                  <a:lnTo>
                    <a:pt x="71" y="378"/>
                  </a:lnTo>
                  <a:lnTo>
                    <a:pt x="63" y="396"/>
                  </a:lnTo>
                  <a:lnTo>
                    <a:pt x="51" y="412"/>
                  </a:lnTo>
                  <a:lnTo>
                    <a:pt x="40" y="426"/>
                  </a:lnTo>
                  <a:lnTo>
                    <a:pt x="28" y="440"/>
                  </a:lnTo>
                  <a:lnTo>
                    <a:pt x="16" y="459"/>
                  </a:lnTo>
                  <a:lnTo>
                    <a:pt x="5" y="481"/>
                  </a:lnTo>
                  <a:lnTo>
                    <a:pt x="0" y="505"/>
                  </a:lnTo>
                  <a:lnTo>
                    <a:pt x="0" y="532"/>
                  </a:lnTo>
                  <a:lnTo>
                    <a:pt x="5" y="560"/>
                  </a:lnTo>
                  <a:lnTo>
                    <a:pt x="21" y="588"/>
                  </a:lnTo>
                  <a:lnTo>
                    <a:pt x="47" y="617"/>
                  </a:lnTo>
                  <a:lnTo>
                    <a:pt x="103" y="582"/>
                  </a:lnTo>
                  <a:lnTo>
                    <a:pt x="90" y="565"/>
                  </a:lnTo>
                  <a:lnTo>
                    <a:pt x="82" y="548"/>
                  </a:lnTo>
                  <a:lnTo>
                    <a:pt x="75" y="530"/>
                  </a:lnTo>
                  <a:lnTo>
                    <a:pt x="72" y="513"/>
                  </a:lnTo>
                  <a:lnTo>
                    <a:pt x="72" y="496"/>
                  </a:lnTo>
                  <a:lnTo>
                    <a:pt x="75" y="479"/>
                  </a:lnTo>
                  <a:lnTo>
                    <a:pt x="83" y="464"/>
                  </a:lnTo>
                  <a:lnTo>
                    <a:pt x="96" y="451"/>
                  </a:lnTo>
                  <a:lnTo>
                    <a:pt x="110" y="436"/>
                  </a:lnTo>
                  <a:lnTo>
                    <a:pt x="121" y="414"/>
                  </a:lnTo>
                  <a:lnTo>
                    <a:pt x="131" y="390"/>
                  </a:lnTo>
                  <a:lnTo>
                    <a:pt x="138" y="362"/>
                  </a:lnTo>
                  <a:lnTo>
                    <a:pt x="141" y="334"/>
                  </a:lnTo>
                  <a:lnTo>
                    <a:pt x="141" y="306"/>
                  </a:lnTo>
                  <a:lnTo>
                    <a:pt x="136" y="280"/>
                  </a:lnTo>
                  <a:lnTo>
                    <a:pt x="128" y="260"/>
                  </a:lnTo>
                  <a:lnTo>
                    <a:pt x="113" y="223"/>
                  </a:lnTo>
                  <a:lnTo>
                    <a:pt x="104" y="182"/>
                  </a:lnTo>
                  <a:lnTo>
                    <a:pt x="102" y="145"/>
                  </a:lnTo>
                  <a:lnTo>
                    <a:pt x="106" y="118"/>
                  </a:lnTo>
                  <a:lnTo>
                    <a:pt x="110" y="108"/>
                  </a:lnTo>
                  <a:lnTo>
                    <a:pt x="116" y="92"/>
                  </a:lnTo>
                  <a:lnTo>
                    <a:pt x="122" y="76"/>
                  </a:lnTo>
                  <a:lnTo>
                    <a:pt x="131" y="57"/>
                  </a:lnTo>
                  <a:lnTo>
                    <a:pt x="138" y="39"/>
                  </a:lnTo>
                  <a:lnTo>
                    <a:pt x="146" y="22"/>
                  </a:lnTo>
                  <a:lnTo>
                    <a:pt x="153" y="8"/>
                  </a:lnTo>
                  <a:lnTo>
                    <a:pt x="159" y="0"/>
                  </a:lnTo>
                  <a:lnTo>
                    <a:pt x="100" y="9"/>
                  </a:lnTo>
                  <a:close/>
                </a:path>
              </a:pathLst>
            </a:custGeom>
            <a:solidFill>
              <a:srgbClr val="ADA3A3"/>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8" name="Freeform 194"/>
            <p:cNvSpPr/>
            <p:nvPr/>
          </p:nvSpPr>
          <p:spPr bwMode="auto">
            <a:xfrm>
              <a:off x="2580" y="3557"/>
              <a:ext cx="80" cy="309"/>
            </a:xfrm>
            <a:custGeom>
              <a:avLst/>
              <a:gdLst>
                <a:gd name="T0" fmla="*/ 50 w 159"/>
                <a:gd name="T1" fmla="*/ 5 h 617"/>
                <a:gd name="T2" fmla="*/ 50 w 159"/>
                <a:gd name="T3" fmla="*/ 5 h 617"/>
                <a:gd name="T4" fmla="*/ 45 w 159"/>
                <a:gd name="T5" fmla="*/ 11 h 617"/>
                <a:gd name="T6" fmla="*/ 41 w 159"/>
                <a:gd name="T7" fmla="*/ 22 h 617"/>
                <a:gd name="T8" fmla="*/ 34 w 159"/>
                <a:gd name="T9" fmla="*/ 36 h 617"/>
                <a:gd name="T10" fmla="*/ 29 w 159"/>
                <a:gd name="T11" fmla="*/ 52 h 617"/>
                <a:gd name="T12" fmla="*/ 26 w 159"/>
                <a:gd name="T13" fmla="*/ 71 h 617"/>
                <a:gd name="T14" fmla="*/ 25 w 159"/>
                <a:gd name="T15" fmla="*/ 89 h 617"/>
                <a:gd name="T16" fmla="*/ 26 w 159"/>
                <a:gd name="T17" fmla="*/ 108 h 617"/>
                <a:gd name="T18" fmla="*/ 31 w 159"/>
                <a:gd name="T19" fmla="*/ 126 h 617"/>
                <a:gd name="T20" fmla="*/ 31 w 159"/>
                <a:gd name="T21" fmla="*/ 126 h 617"/>
                <a:gd name="T22" fmla="*/ 36 w 159"/>
                <a:gd name="T23" fmla="*/ 142 h 617"/>
                <a:gd name="T24" fmla="*/ 39 w 159"/>
                <a:gd name="T25" fmla="*/ 155 h 617"/>
                <a:gd name="T26" fmla="*/ 40 w 159"/>
                <a:gd name="T27" fmla="*/ 168 h 617"/>
                <a:gd name="T28" fmla="*/ 38 w 159"/>
                <a:gd name="T29" fmla="*/ 179 h 617"/>
                <a:gd name="T30" fmla="*/ 36 w 159"/>
                <a:gd name="T31" fmla="*/ 189 h 617"/>
                <a:gd name="T32" fmla="*/ 32 w 159"/>
                <a:gd name="T33" fmla="*/ 198 h 617"/>
                <a:gd name="T34" fmla="*/ 26 w 159"/>
                <a:gd name="T35" fmla="*/ 206 h 617"/>
                <a:gd name="T36" fmla="*/ 20 w 159"/>
                <a:gd name="T37" fmla="*/ 213 h 617"/>
                <a:gd name="T38" fmla="*/ 20 w 159"/>
                <a:gd name="T39" fmla="*/ 213 h 617"/>
                <a:gd name="T40" fmla="*/ 14 w 159"/>
                <a:gd name="T41" fmla="*/ 220 h 617"/>
                <a:gd name="T42" fmla="*/ 8 w 159"/>
                <a:gd name="T43" fmla="*/ 230 h 617"/>
                <a:gd name="T44" fmla="*/ 3 w 159"/>
                <a:gd name="T45" fmla="*/ 241 h 617"/>
                <a:gd name="T46" fmla="*/ 0 w 159"/>
                <a:gd name="T47" fmla="*/ 253 h 617"/>
                <a:gd name="T48" fmla="*/ 0 w 159"/>
                <a:gd name="T49" fmla="*/ 266 h 617"/>
                <a:gd name="T50" fmla="*/ 3 w 159"/>
                <a:gd name="T51" fmla="*/ 280 h 617"/>
                <a:gd name="T52" fmla="*/ 11 w 159"/>
                <a:gd name="T53" fmla="*/ 294 h 617"/>
                <a:gd name="T54" fmla="*/ 24 w 159"/>
                <a:gd name="T55" fmla="*/ 309 h 617"/>
                <a:gd name="T56" fmla="*/ 52 w 159"/>
                <a:gd name="T57" fmla="*/ 291 h 617"/>
                <a:gd name="T58" fmla="*/ 52 w 159"/>
                <a:gd name="T59" fmla="*/ 291 h 617"/>
                <a:gd name="T60" fmla="*/ 45 w 159"/>
                <a:gd name="T61" fmla="*/ 283 h 617"/>
                <a:gd name="T62" fmla="*/ 41 w 159"/>
                <a:gd name="T63" fmla="*/ 274 h 617"/>
                <a:gd name="T64" fmla="*/ 38 w 159"/>
                <a:gd name="T65" fmla="*/ 265 h 617"/>
                <a:gd name="T66" fmla="*/ 36 w 159"/>
                <a:gd name="T67" fmla="*/ 257 h 617"/>
                <a:gd name="T68" fmla="*/ 36 w 159"/>
                <a:gd name="T69" fmla="*/ 248 h 617"/>
                <a:gd name="T70" fmla="*/ 38 w 159"/>
                <a:gd name="T71" fmla="*/ 240 h 617"/>
                <a:gd name="T72" fmla="*/ 42 w 159"/>
                <a:gd name="T73" fmla="*/ 232 h 617"/>
                <a:gd name="T74" fmla="*/ 48 w 159"/>
                <a:gd name="T75" fmla="*/ 226 h 617"/>
                <a:gd name="T76" fmla="*/ 48 w 159"/>
                <a:gd name="T77" fmla="*/ 226 h 617"/>
                <a:gd name="T78" fmla="*/ 55 w 159"/>
                <a:gd name="T79" fmla="*/ 218 h 617"/>
                <a:gd name="T80" fmla="*/ 61 w 159"/>
                <a:gd name="T81" fmla="*/ 207 h 617"/>
                <a:gd name="T82" fmla="*/ 66 w 159"/>
                <a:gd name="T83" fmla="*/ 195 h 617"/>
                <a:gd name="T84" fmla="*/ 69 w 159"/>
                <a:gd name="T85" fmla="*/ 181 h 617"/>
                <a:gd name="T86" fmla="*/ 71 w 159"/>
                <a:gd name="T87" fmla="*/ 167 h 617"/>
                <a:gd name="T88" fmla="*/ 71 w 159"/>
                <a:gd name="T89" fmla="*/ 153 h 617"/>
                <a:gd name="T90" fmla="*/ 68 w 159"/>
                <a:gd name="T91" fmla="*/ 140 h 617"/>
                <a:gd name="T92" fmla="*/ 64 w 159"/>
                <a:gd name="T93" fmla="*/ 130 h 617"/>
                <a:gd name="T94" fmla="*/ 64 w 159"/>
                <a:gd name="T95" fmla="*/ 130 h 617"/>
                <a:gd name="T96" fmla="*/ 57 w 159"/>
                <a:gd name="T97" fmla="*/ 112 h 617"/>
                <a:gd name="T98" fmla="*/ 52 w 159"/>
                <a:gd name="T99" fmla="*/ 91 h 617"/>
                <a:gd name="T100" fmla="*/ 51 w 159"/>
                <a:gd name="T101" fmla="*/ 73 h 617"/>
                <a:gd name="T102" fmla="*/ 53 w 159"/>
                <a:gd name="T103" fmla="*/ 59 h 617"/>
                <a:gd name="T104" fmla="*/ 53 w 159"/>
                <a:gd name="T105" fmla="*/ 59 h 617"/>
                <a:gd name="T106" fmla="*/ 55 w 159"/>
                <a:gd name="T107" fmla="*/ 54 h 617"/>
                <a:gd name="T108" fmla="*/ 58 w 159"/>
                <a:gd name="T109" fmla="*/ 46 h 617"/>
                <a:gd name="T110" fmla="*/ 61 w 159"/>
                <a:gd name="T111" fmla="*/ 38 h 617"/>
                <a:gd name="T112" fmla="*/ 66 w 159"/>
                <a:gd name="T113" fmla="*/ 29 h 617"/>
                <a:gd name="T114" fmla="*/ 69 w 159"/>
                <a:gd name="T115" fmla="*/ 20 h 617"/>
                <a:gd name="T116" fmla="*/ 73 w 159"/>
                <a:gd name="T117" fmla="*/ 11 h 617"/>
                <a:gd name="T118" fmla="*/ 77 w 159"/>
                <a:gd name="T119" fmla="*/ 4 h 617"/>
                <a:gd name="T120" fmla="*/ 80 w 159"/>
                <a:gd name="T121" fmla="*/ 0 h 617"/>
                <a:gd name="T122" fmla="*/ 50 w 159"/>
                <a:gd name="T123" fmla="*/ 5 h 6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617"/>
                <a:gd name="T188" fmla="*/ 159 w 159"/>
                <a:gd name="T189" fmla="*/ 617 h 6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617">
                  <a:moveTo>
                    <a:pt x="100" y="9"/>
                  </a:moveTo>
                  <a:lnTo>
                    <a:pt x="100" y="9"/>
                  </a:lnTo>
                  <a:lnTo>
                    <a:pt x="90" y="22"/>
                  </a:lnTo>
                  <a:lnTo>
                    <a:pt x="81" y="44"/>
                  </a:lnTo>
                  <a:lnTo>
                    <a:pt x="68" y="72"/>
                  </a:lnTo>
                  <a:lnTo>
                    <a:pt x="58" y="104"/>
                  </a:lnTo>
                  <a:lnTo>
                    <a:pt x="51" y="141"/>
                  </a:lnTo>
                  <a:lnTo>
                    <a:pt x="49" y="178"/>
                  </a:lnTo>
                  <a:lnTo>
                    <a:pt x="51" y="216"/>
                  </a:lnTo>
                  <a:lnTo>
                    <a:pt x="61" y="252"/>
                  </a:lnTo>
                  <a:lnTo>
                    <a:pt x="72" y="283"/>
                  </a:lnTo>
                  <a:lnTo>
                    <a:pt x="78" y="310"/>
                  </a:lnTo>
                  <a:lnTo>
                    <a:pt x="79" y="335"/>
                  </a:lnTo>
                  <a:lnTo>
                    <a:pt x="76" y="358"/>
                  </a:lnTo>
                  <a:lnTo>
                    <a:pt x="71" y="378"/>
                  </a:lnTo>
                  <a:lnTo>
                    <a:pt x="63" y="396"/>
                  </a:lnTo>
                  <a:lnTo>
                    <a:pt x="51" y="412"/>
                  </a:lnTo>
                  <a:lnTo>
                    <a:pt x="40" y="426"/>
                  </a:lnTo>
                  <a:lnTo>
                    <a:pt x="28" y="440"/>
                  </a:lnTo>
                  <a:lnTo>
                    <a:pt x="16" y="459"/>
                  </a:lnTo>
                  <a:lnTo>
                    <a:pt x="5" y="481"/>
                  </a:lnTo>
                  <a:lnTo>
                    <a:pt x="0" y="505"/>
                  </a:lnTo>
                  <a:lnTo>
                    <a:pt x="0" y="532"/>
                  </a:lnTo>
                  <a:lnTo>
                    <a:pt x="5" y="560"/>
                  </a:lnTo>
                  <a:lnTo>
                    <a:pt x="21" y="588"/>
                  </a:lnTo>
                  <a:lnTo>
                    <a:pt x="47" y="617"/>
                  </a:lnTo>
                  <a:lnTo>
                    <a:pt x="103" y="582"/>
                  </a:lnTo>
                  <a:lnTo>
                    <a:pt x="90" y="565"/>
                  </a:lnTo>
                  <a:lnTo>
                    <a:pt x="82" y="548"/>
                  </a:lnTo>
                  <a:lnTo>
                    <a:pt x="75" y="530"/>
                  </a:lnTo>
                  <a:lnTo>
                    <a:pt x="72" y="513"/>
                  </a:lnTo>
                  <a:lnTo>
                    <a:pt x="72" y="496"/>
                  </a:lnTo>
                  <a:lnTo>
                    <a:pt x="75" y="479"/>
                  </a:lnTo>
                  <a:lnTo>
                    <a:pt x="83" y="464"/>
                  </a:lnTo>
                  <a:lnTo>
                    <a:pt x="96" y="451"/>
                  </a:lnTo>
                  <a:lnTo>
                    <a:pt x="110" y="436"/>
                  </a:lnTo>
                  <a:lnTo>
                    <a:pt x="121" y="414"/>
                  </a:lnTo>
                  <a:lnTo>
                    <a:pt x="131" y="390"/>
                  </a:lnTo>
                  <a:lnTo>
                    <a:pt x="138" y="362"/>
                  </a:lnTo>
                  <a:lnTo>
                    <a:pt x="141" y="334"/>
                  </a:lnTo>
                  <a:lnTo>
                    <a:pt x="141" y="306"/>
                  </a:lnTo>
                  <a:lnTo>
                    <a:pt x="136" y="280"/>
                  </a:lnTo>
                  <a:lnTo>
                    <a:pt x="128" y="260"/>
                  </a:lnTo>
                  <a:lnTo>
                    <a:pt x="113" y="223"/>
                  </a:lnTo>
                  <a:lnTo>
                    <a:pt x="104" y="182"/>
                  </a:lnTo>
                  <a:lnTo>
                    <a:pt x="102" y="145"/>
                  </a:lnTo>
                  <a:lnTo>
                    <a:pt x="106" y="118"/>
                  </a:lnTo>
                  <a:lnTo>
                    <a:pt x="110" y="108"/>
                  </a:lnTo>
                  <a:lnTo>
                    <a:pt x="116" y="92"/>
                  </a:lnTo>
                  <a:lnTo>
                    <a:pt x="122" y="76"/>
                  </a:lnTo>
                  <a:lnTo>
                    <a:pt x="131" y="57"/>
                  </a:lnTo>
                  <a:lnTo>
                    <a:pt x="138" y="39"/>
                  </a:lnTo>
                  <a:lnTo>
                    <a:pt x="146" y="22"/>
                  </a:lnTo>
                  <a:lnTo>
                    <a:pt x="153" y="8"/>
                  </a:lnTo>
                  <a:lnTo>
                    <a:pt x="159" y="0"/>
                  </a:lnTo>
                  <a:lnTo>
                    <a:pt x="100" y="9"/>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9" name="Freeform 195"/>
            <p:cNvSpPr/>
            <p:nvPr/>
          </p:nvSpPr>
          <p:spPr bwMode="auto">
            <a:xfrm>
              <a:off x="2554" y="3502"/>
              <a:ext cx="14" cy="22"/>
            </a:xfrm>
            <a:custGeom>
              <a:avLst/>
              <a:gdLst>
                <a:gd name="T0" fmla="*/ 0 w 28"/>
                <a:gd name="T1" fmla="*/ 22 h 45"/>
                <a:gd name="T2" fmla="*/ 9 w 28"/>
                <a:gd name="T3" fmla="*/ 22 h 45"/>
                <a:gd name="T4" fmla="*/ 14 w 28"/>
                <a:gd name="T5" fmla="*/ 1 h 45"/>
                <a:gd name="T6" fmla="*/ 4 w 28"/>
                <a:gd name="T7" fmla="*/ 0 h 45"/>
                <a:gd name="T8" fmla="*/ 0 w 28"/>
                <a:gd name="T9" fmla="*/ 22 h 45"/>
                <a:gd name="T10" fmla="*/ 0 60000 65536"/>
                <a:gd name="T11" fmla="*/ 0 60000 65536"/>
                <a:gd name="T12" fmla="*/ 0 60000 65536"/>
                <a:gd name="T13" fmla="*/ 0 60000 65536"/>
                <a:gd name="T14" fmla="*/ 0 60000 65536"/>
                <a:gd name="T15" fmla="*/ 0 w 28"/>
                <a:gd name="T16" fmla="*/ 0 h 45"/>
                <a:gd name="T17" fmla="*/ 28 w 28"/>
                <a:gd name="T18" fmla="*/ 45 h 45"/>
              </a:gdLst>
              <a:ahLst/>
              <a:cxnLst>
                <a:cxn ang="T10">
                  <a:pos x="T0" y="T1"/>
                </a:cxn>
                <a:cxn ang="T11">
                  <a:pos x="T2" y="T3"/>
                </a:cxn>
                <a:cxn ang="T12">
                  <a:pos x="T4" y="T5"/>
                </a:cxn>
                <a:cxn ang="T13">
                  <a:pos x="T6" y="T7"/>
                </a:cxn>
                <a:cxn ang="T14">
                  <a:pos x="T8" y="T9"/>
                </a:cxn>
              </a:cxnLst>
              <a:rect l="T15" t="T16" r="T17" b="T18"/>
              <a:pathLst>
                <a:path w="28" h="45">
                  <a:moveTo>
                    <a:pt x="0" y="44"/>
                  </a:moveTo>
                  <a:lnTo>
                    <a:pt x="18" y="45"/>
                  </a:lnTo>
                  <a:lnTo>
                    <a:pt x="28" y="3"/>
                  </a:lnTo>
                  <a:lnTo>
                    <a:pt x="7" y="0"/>
                  </a:lnTo>
                  <a:lnTo>
                    <a:pt x="0" y="44"/>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0" name="Freeform 196"/>
            <p:cNvSpPr/>
            <p:nvPr/>
          </p:nvSpPr>
          <p:spPr bwMode="auto">
            <a:xfrm>
              <a:off x="2554" y="3502"/>
              <a:ext cx="14" cy="22"/>
            </a:xfrm>
            <a:custGeom>
              <a:avLst/>
              <a:gdLst>
                <a:gd name="T0" fmla="*/ 0 w 28"/>
                <a:gd name="T1" fmla="*/ 22 h 45"/>
                <a:gd name="T2" fmla="*/ 9 w 28"/>
                <a:gd name="T3" fmla="*/ 22 h 45"/>
                <a:gd name="T4" fmla="*/ 14 w 28"/>
                <a:gd name="T5" fmla="*/ 1 h 45"/>
                <a:gd name="T6" fmla="*/ 4 w 28"/>
                <a:gd name="T7" fmla="*/ 0 h 45"/>
                <a:gd name="T8" fmla="*/ 0 w 28"/>
                <a:gd name="T9" fmla="*/ 22 h 45"/>
                <a:gd name="T10" fmla="*/ 0 60000 65536"/>
                <a:gd name="T11" fmla="*/ 0 60000 65536"/>
                <a:gd name="T12" fmla="*/ 0 60000 65536"/>
                <a:gd name="T13" fmla="*/ 0 60000 65536"/>
                <a:gd name="T14" fmla="*/ 0 60000 65536"/>
                <a:gd name="T15" fmla="*/ 0 w 28"/>
                <a:gd name="T16" fmla="*/ 0 h 45"/>
                <a:gd name="T17" fmla="*/ 28 w 28"/>
                <a:gd name="T18" fmla="*/ 45 h 45"/>
              </a:gdLst>
              <a:ahLst/>
              <a:cxnLst>
                <a:cxn ang="T10">
                  <a:pos x="T0" y="T1"/>
                </a:cxn>
                <a:cxn ang="T11">
                  <a:pos x="T2" y="T3"/>
                </a:cxn>
                <a:cxn ang="T12">
                  <a:pos x="T4" y="T5"/>
                </a:cxn>
                <a:cxn ang="T13">
                  <a:pos x="T6" y="T7"/>
                </a:cxn>
                <a:cxn ang="T14">
                  <a:pos x="T8" y="T9"/>
                </a:cxn>
              </a:cxnLst>
              <a:rect l="T15" t="T16" r="T17" b="T18"/>
              <a:pathLst>
                <a:path w="28" h="45">
                  <a:moveTo>
                    <a:pt x="0" y="44"/>
                  </a:moveTo>
                  <a:lnTo>
                    <a:pt x="18" y="45"/>
                  </a:lnTo>
                  <a:lnTo>
                    <a:pt x="28" y="3"/>
                  </a:lnTo>
                  <a:lnTo>
                    <a:pt x="7" y="0"/>
                  </a:lnTo>
                  <a:lnTo>
                    <a:pt x="0" y="44"/>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1" name="Freeform 197"/>
            <p:cNvSpPr/>
            <p:nvPr/>
          </p:nvSpPr>
          <p:spPr bwMode="auto">
            <a:xfrm>
              <a:off x="2549" y="3523"/>
              <a:ext cx="97" cy="64"/>
            </a:xfrm>
            <a:custGeom>
              <a:avLst/>
              <a:gdLst>
                <a:gd name="T0" fmla="*/ 0 w 202"/>
                <a:gd name="T1" fmla="*/ 0 h 131"/>
                <a:gd name="T2" fmla="*/ 19 w 202"/>
                <a:gd name="T3" fmla="*/ 1 h 131"/>
                <a:gd name="T4" fmla="*/ 18 w 202"/>
                <a:gd name="T5" fmla="*/ 9 h 131"/>
                <a:gd name="T6" fmla="*/ 18 w 202"/>
                <a:gd name="T7" fmla="*/ 17 h 131"/>
                <a:gd name="T8" fmla="*/ 20 w 202"/>
                <a:gd name="T9" fmla="*/ 24 h 131"/>
                <a:gd name="T10" fmla="*/ 23 w 202"/>
                <a:gd name="T11" fmla="*/ 31 h 131"/>
                <a:gd name="T12" fmla="*/ 26 w 202"/>
                <a:gd name="T13" fmla="*/ 37 h 131"/>
                <a:gd name="T14" fmla="*/ 30 w 202"/>
                <a:gd name="T15" fmla="*/ 42 h 131"/>
                <a:gd name="T16" fmla="*/ 36 w 202"/>
                <a:gd name="T17" fmla="*/ 46 h 131"/>
                <a:gd name="T18" fmla="*/ 41 w 202"/>
                <a:gd name="T19" fmla="*/ 49 h 131"/>
                <a:gd name="T20" fmla="*/ 48 w 202"/>
                <a:gd name="T21" fmla="*/ 50 h 131"/>
                <a:gd name="T22" fmla="*/ 53 w 202"/>
                <a:gd name="T23" fmla="*/ 50 h 131"/>
                <a:gd name="T24" fmla="*/ 60 w 202"/>
                <a:gd name="T25" fmla="*/ 50 h 131"/>
                <a:gd name="T26" fmla="*/ 67 w 202"/>
                <a:gd name="T27" fmla="*/ 49 h 131"/>
                <a:gd name="T28" fmla="*/ 73 w 202"/>
                <a:gd name="T29" fmla="*/ 47 h 131"/>
                <a:gd name="T30" fmla="*/ 79 w 202"/>
                <a:gd name="T31" fmla="*/ 43 h 131"/>
                <a:gd name="T32" fmla="*/ 83 w 202"/>
                <a:gd name="T33" fmla="*/ 40 h 131"/>
                <a:gd name="T34" fmla="*/ 85 w 202"/>
                <a:gd name="T35" fmla="*/ 34 h 131"/>
                <a:gd name="T36" fmla="*/ 101 w 202"/>
                <a:gd name="T37" fmla="*/ 34 h 131"/>
                <a:gd name="T38" fmla="*/ 99 w 202"/>
                <a:gd name="T39" fmla="*/ 41 h 131"/>
                <a:gd name="T40" fmla="*/ 94 w 202"/>
                <a:gd name="T41" fmla="*/ 48 h 131"/>
                <a:gd name="T42" fmla="*/ 89 w 202"/>
                <a:gd name="T43" fmla="*/ 54 h 131"/>
                <a:gd name="T44" fmla="*/ 81 w 202"/>
                <a:gd name="T45" fmla="*/ 59 h 131"/>
                <a:gd name="T46" fmla="*/ 72 w 202"/>
                <a:gd name="T47" fmla="*/ 63 h 131"/>
                <a:gd name="T48" fmla="*/ 60 w 202"/>
                <a:gd name="T49" fmla="*/ 65 h 131"/>
                <a:gd name="T50" fmla="*/ 47 w 202"/>
                <a:gd name="T51" fmla="*/ 65 h 131"/>
                <a:gd name="T52" fmla="*/ 31 w 202"/>
                <a:gd name="T53" fmla="*/ 61 h 131"/>
                <a:gd name="T54" fmla="*/ 20 w 202"/>
                <a:gd name="T55" fmla="*/ 56 h 131"/>
                <a:gd name="T56" fmla="*/ 13 w 202"/>
                <a:gd name="T57" fmla="*/ 49 h 131"/>
                <a:gd name="T58" fmla="*/ 7 w 202"/>
                <a:gd name="T59" fmla="*/ 39 h 131"/>
                <a:gd name="T60" fmla="*/ 3 w 202"/>
                <a:gd name="T61" fmla="*/ 29 h 131"/>
                <a:gd name="T62" fmla="*/ 2 w 202"/>
                <a:gd name="T63" fmla="*/ 20 h 131"/>
                <a:gd name="T64" fmla="*/ 1 w 202"/>
                <a:gd name="T65" fmla="*/ 11 h 131"/>
                <a:gd name="T66" fmla="*/ 1 w 202"/>
                <a:gd name="T67" fmla="*/ 4 h 131"/>
                <a:gd name="T68" fmla="*/ 0 w 202"/>
                <a:gd name="T69" fmla="*/ 0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131"/>
                <a:gd name="T107" fmla="*/ 202 w 202"/>
                <a:gd name="T108" fmla="*/ 131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 h="131">
                  <a:moveTo>
                    <a:pt x="0" y="0"/>
                  </a:moveTo>
                  <a:lnTo>
                    <a:pt x="38" y="3"/>
                  </a:lnTo>
                  <a:lnTo>
                    <a:pt x="36" y="18"/>
                  </a:lnTo>
                  <a:lnTo>
                    <a:pt x="36" y="34"/>
                  </a:lnTo>
                  <a:lnTo>
                    <a:pt x="40" y="48"/>
                  </a:lnTo>
                  <a:lnTo>
                    <a:pt x="46" y="62"/>
                  </a:lnTo>
                  <a:lnTo>
                    <a:pt x="53" y="75"/>
                  </a:lnTo>
                  <a:lnTo>
                    <a:pt x="61" y="85"/>
                  </a:lnTo>
                  <a:lnTo>
                    <a:pt x="71" y="92"/>
                  </a:lnTo>
                  <a:lnTo>
                    <a:pt x="82" y="98"/>
                  </a:lnTo>
                  <a:lnTo>
                    <a:pt x="95" y="100"/>
                  </a:lnTo>
                  <a:lnTo>
                    <a:pt x="107" y="101"/>
                  </a:lnTo>
                  <a:lnTo>
                    <a:pt x="121" y="100"/>
                  </a:lnTo>
                  <a:lnTo>
                    <a:pt x="134" y="98"/>
                  </a:lnTo>
                  <a:lnTo>
                    <a:pt x="146" y="94"/>
                  </a:lnTo>
                  <a:lnTo>
                    <a:pt x="158" y="87"/>
                  </a:lnTo>
                  <a:lnTo>
                    <a:pt x="165" y="80"/>
                  </a:lnTo>
                  <a:lnTo>
                    <a:pt x="169" y="69"/>
                  </a:lnTo>
                  <a:lnTo>
                    <a:pt x="202" y="69"/>
                  </a:lnTo>
                  <a:lnTo>
                    <a:pt x="197" y="82"/>
                  </a:lnTo>
                  <a:lnTo>
                    <a:pt x="188" y="96"/>
                  </a:lnTo>
                  <a:lnTo>
                    <a:pt x="177" y="109"/>
                  </a:lnTo>
                  <a:lnTo>
                    <a:pt x="162" y="119"/>
                  </a:lnTo>
                  <a:lnTo>
                    <a:pt x="144" y="127"/>
                  </a:lnTo>
                  <a:lnTo>
                    <a:pt x="121" y="131"/>
                  </a:lnTo>
                  <a:lnTo>
                    <a:pt x="93" y="131"/>
                  </a:lnTo>
                  <a:lnTo>
                    <a:pt x="63" y="123"/>
                  </a:lnTo>
                  <a:lnTo>
                    <a:pt x="40" y="113"/>
                  </a:lnTo>
                  <a:lnTo>
                    <a:pt x="25" y="98"/>
                  </a:lnTo>
                  <a:lnTo>
                    <a:pt x="14" y="78"/>
                  </a:lnTo>
                  <a:lnTo>
                    <a:pt x="7" y="59"/>
                  </a:lnTo>
                  <a:lnTo>
                    <a:pt x="3" y="40"/>
                  </a:lnTo>
                  <a:lnTo>
                    <a:pt x="1" y="22"/>
                  </a:lnTo>
                  <a:lnTo>
                    <a:pt x="1" y="8"/>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2" name="Freeform 198"/>
            <p:cNvSpPr/>
            <p:nvPr/>
          </p:nvSpPr>
          <p:spPr bwMode="auto">
            <a:xfrm>
              <a:off x="2549" y="3523"/>
              <a:ext cx="97" cy="64"/>
            </a:xfrm>
            <a:custGeom>
              <a:avLst/>
              <a:gdLst>
                <a:gd name="T0" fmla="*/ 0 w 202"/>
                <a:gd name="T1" fmla="*/ 0 h 131"/>
                <a:gd name="T2" fmla="*/ 19 w 202"/>
                <a:gd name="T3" fmla="*/ 1 h 131"/>
                <a:gd name="T4" fmla="*/ 19 w 202"/>
                <a:gd name="T5" fmla="*/ 1 h 131"/>
                <a:gd name="T6" fmla="*/ 18 w 202"/>
                <a:gd name="T7" fmla="*/ 9 h 131"/>
                <a:gd name="T8" fmla="*/ 18 w 202"/>
                <a:gd name="T9" fmla="*/ 17 h 131"/>
                <a:gd name="T10" fmla="*/ 20 w 202"/>
                <a:gd name="T11" fmla="*/ 24 h 131"/>
                <a:gd name="T12" fmla="*/ 23 w 202"/>
                <a:gd name="T13" fmla="*/ 31 h 131"/>
                <a:gd name="T14" fmla="*/ 26 w 202"/>
                <a:gd name="T15" fmla="*/ 37 h 131"/>
                <a:gd name="T16" fmla="*/ 30 w 202"/>
                <a:gd name="T17" fmla="*/ 42 h 131"/>
                <a:gd name="T18" fmla="*/ 36 w 202"/>
                <a:gd name="T19" fmla="*/ 46 h 131"/>
                <a:gd name="T20" fmla="*/ 41 w 202"/>
                <a:gd name="T21" fmla="*/ 49 h 131"/>
                <a:gd name="T22" fmla="*/ 41 w 202"/>
                <a:gd name="T23" fmla="*/ 49 h 131"/>
                <a:gd name="T24" fmla="*/ 48 w 202"/>
                <a:gd name="T25" fmla="*/ 50 h 131"/>
                <a:gd name="T26" fmla="*/ 53 w 202"/>
                <a:gd name="T27" fmla="*/ 50 h 131"/>
                <a:gd name="T28" fmla="*/ 60 w 202"/>
                <a:gd name="T29" fmla="*/ 50 h 131"/>
                <a:gd name="T30" fmla="*/ 67 w 202"/>
                <a:gd name="T31" fmla="*/ 49 h 131"/>
                <a:gd name="T32" fmla="*/ 73 w 202"/>
                <a:gd name="T33" fmla="*/ 47 h 131"/>
                <a:gd name="T34" fmla="*/ 79 w 202"/>
                <a:gd name="T35" fmla="*/ 43 h 131"/>
                <a:gd name="T36" fmla="*/ 83 w 202"/>
                <a:gd name="T37" fmla="*/ 40 h 131"/>
                <a:gd name="T38" fmla="*/ 85 w 202"/>
                <a:gd name="T39" fmla="*/ 34 h 131"/>
                <a:gd name="T40" fmla="*/ 101 w 202"/>
                <a:gd name="T41" fmla="*/ 34 h 131"/>
                <a:gd name="T42" fmla="*/ 101 w 202"/>
                <a:gd name="T43" fmla="*/ 34 h 131"/>
                <a:gd name="T44" fmla="*/ 99 w 202"/>
                <a:gd name="T45" fmla="*/ 41 h 131"/>
                <a:gd name="T46" fmla="*/ 94 w 202"/>
                <a:gd name="T47" fmla="*/ 48 h 131"/>
                <a:gd name="T48" fmla="*/ 89 w 202"/>
                <a:gd name="T49" fmla="*/ 54 h 131"/>
                <a:gd name="T50" fmla="*/ 81 w 202"/>
                <a:gd name="T51" fmla="*/ 59 h 131"/>
                <a:gd name="T52" fmla="*/ 72 w 202"/>
                <a:gd name="T53" fmla="*/ 63 h 131"/>
                <a:gd name="T54" fmla="*/ 60 w 202"/>
                <a:gd name="T55" fmla="*/ 65 h 131"/>
                <a:gd name="T56" fmla="*/ 47 w 202"/>
                <a:gd name="T57" fmla="*/ 65 h 131"/>
                <a:gd name="T58" fmla="*/ 31 w 202"/>
                <a:gd name="T59" fmla="*/ 61 h 131"/>
                <a:gd name="T60" fmla="*/ 31 w 202"/>
                <a:gd name="T61" fmla="*/ 61 h 131"/>
                <a:gd name="T62" fmla="*/ 20 w 202"/>
                <a:gd name="T63" fmla="*/ 56 h 131"/>
                <a:gd name="T64" fmla="*/ 13 w 202"/>
                <a:gd name="T65" fmla="*/ 49 h 131"/>
                <a:gd name="T66" fmla="*/ 7 w 202"/>
                <a:gd name="T67" fmla="*/ 39 h 131"/>
                <a:gd name="T68" fmla="*/ 3 w 202"/>
                <a:gd name="T69" fmla="*/ 29 h 131"/>
                <a:gd name="T70" fmla="*/ 2 w 202"/>
                <a:gd name="T71" fmla="*/ 20 h 131"/>
                <a:gd name="T72" fmla="*/ 1 w 202"/>
                <a:gd name="T73" fmla="*/ 11 h 131"/>
                <a:gd name="T74" fmla="*/ 1 w 202"/>
                <a:gd name="T75" fmla="*/ 4 h 131"/>
                <a:gd name="T76" fmla="*/ 0 w 202"/>
                <a:gd name="T77" fmla="*/ 0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2"/>
                <a:gd name="T118" fmla="*/ 0 h 131"/>
                <a:gd name="T119" fmla="*/ 202 w 202"/>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2" h="131">
                  <a:moveTo>
                    <a:pt x="0" y="0"/>
                  </a:moveTo>
                  <a:lnTo>
                    <a:pt x="38" y="3"/>
                  </a:lnTo>
                  <a:lnTo>
                    <a:pt x="36" y="18"/>
                  </a:lnTo>
                  <a:lnTo>
                    <a:pt x="36" y="34"/>
                  </a:lnTo>
                  <a:lnTo>
                    <a:pt x="40" y="48"/>
                  </a:lnTo>
                  <a:lnTo>
                    <a:pt x="46" y="62"/>
                  </a:lnTo>
                  <a:lnTo>
                    <a:pt x="53" y="75"/>
                  </a:lnTo>
                  <a:lnTo>
                    <a:pt x="61" y="85"/>
                  </a:lnTo>
                  <a:lnTo>
                    <a:pt x="71" y="92"/>
                  </a:lnTo>
                  <a:lnTo>
                    <a:pt x="82" y="98"/>
                  </a:lnTo>
                  <a:lnTo>
                    <a:pt x="95" y="100"/>
                  </a:lnTo>
                  <a:lnTo>
                    <a:pt x="107" y="101"/>
                  </a:lnTo>
                  <a:lnTo>
                    <a:pt x="121" y="100"/>
                  </a:lnTo>
                  <a:lnTo>
                    <a:pt x="134" y="98"/>
                  </a:lnTo>
                  <a:lnTo>
                    <a:pt x="146" y="94"/>
                  </a:lnTo>
                  <a:lnTo>
                    <a:pt x="158" y="87"/>
                  </a:lnTo>
                  <a:lnTo>
                    <a:pt x="165" y="80"/>
                  </a:lnTo>
                  <a:lnTo>
                    <a:pt x="169" y="69"/>
                  </a:lnTo>
                  <a:lnTo>
                    <a:pt x="202" y="69"/>
                  </a:lnTo>
                  <a:lnTo>
                    <a:pt x="197" y="82"/>
                  </a:lnTo>
                  <a:lnTo>
                    <a:pt x="188" y="96"/>
                  </a:lnTo>
                  <a:lnTo>
                    <a:pt x="177" y="109"/>
                  </a:lnTo>
                  <a:lnTo>
                    <a:pt x="162" y="119"/>
                  </a:lnTo>
                  <a:lnTo>
                    <a:pt x="144" y="127"/>
                  </a:lnTo>
                  <a:lnTo>
                    <a:pt x="121" y="131"/>
                  </a:lnTo>
                  <a:lnTo>
                    <a:pt x="93" y="131"/>
                  </a:lnTo>
                  <a:lnTo>
                    <a:pt x="63" y="123"/>
                  </a:lnTo>
                  <a:lnTo>
                    <a:pt x="40" y="113"/>
                  </a:lnTo>
                  <a:lnTo>
                    <a:pt x="25" y="98"/>
                  </a:lnTo>
                  <a:lnTo>
                    <a:pt x="14" y="78"/>
                  </a:lnTo>
                  <a:lnTo>
                    <a:pt x="7" y="59"/>
                  </a:lnTo>
                  <a:lnTo>
                    <a:pt x="3" y="40"/>
                  </a:lnTo>
                  <a:lnTo>
                    <a:pt x="1" y="22"/>
                  </a:lnTo>
                  <a:lnTo>
                    <a:pt x="1" y="8"/>
                  </a:lnTo>
                  <a:lnTo>
                    <a:pt x="0"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3" name="Freeform 199"/>
            <p:cNvSpPr/>
            <p:nvPr/>
          </p:nvSpPr>
          <p:spPr bwMode="auto">
            <a:xfrm>
              <a:off x="2564" y="3673"/>
              <a:ext cx="16" cy="25"/>
            </a:xfrm>
            <a:custGeom>
              <a:avLst/>
              <a:gdLst>
                <a:gd name="T0" fmla="*/ 8 w 32"/>
                <a:gd name="T1" fmla="*/ 0 h 51"/>
                <a:gd name="T2" fmla="*/ 16 w 32"/>
                <a:gd name="T3" fmla="*/ 1 h 51"/>
                <a:gd name="T4" fmla="*/ 8 w 32"/>
                <a:gd name="T5" fmla="*/ 25 h 51"/>
                <a:gd name="T6" fmla="*/ 0 w 32"/>
                <a:gd name="T7" fmla="*/ 23 h 51"/>
                <a:gd name="T8" fmla="*/ 8 w 32"/>
                <a:gd name="T9" fmla="*/ 0 h 51"/>
                <a:gd name="T10" fmla="*/ 0 60000 65536"/>
                <a:gd name="T11" fmla="*/ 0 60000 65536"/>
                <a:gd name="T12" fmla="*/ 0 60000 65536"/>
                <a:gd name="T13" fmla="*/ 0 60000 65536"/>
                <a:gd name="T14" fmla="*/ 0 60000 65536"/>
                <a:gd name="T15" fmla="*/ 0 w 32"/>
                <a:gd name="T16" fmla="*/ 0 h 51"/>
                <a:gd name="T17" fmla="*/ 32 w 32"/>
                <a:gd name="T18" fmla="*/ 51 h 51"/>
              </a:gdLst>
              <a:ahLst/>
              <a:cxnLst>
                <a:cxn ang="T10">
                  <a:pos x="T0" y="T1"/>
                </a:cxn>
                <a:cxn ang="T11">
                  <a:pos x="T2" y="T3"/>
                </a:cxn>
                <a:cxn ang="T12">
                  <a:pos x="T4" y="T5"/>
                </a:cxn>
                <a:cxn ang="T13">
                  <a:pos x="T6" y="T7"/>
                </a:cxn>
                <a:cxn ang="T14">
                  <a:pos x="T8" y="T9"/>
                </a:cxn>
              </a:cxnLst>
              <a:rect l="T15" t="T16" r="T17" b="T18"/>
              <a:pathLst>
                <a:path w="32" h="51">
                  <a:moveTo>
                    <a:pt x="17" y="0"/>
                  </a:moveTo>
                  <a:lnTo>
                    <a:pt x="32" y="3"/>
                  </a:lnTo>
                  <a:lnTo>
                    <a:pt x="17" y="51"/>
                  </a:lnTo>
                  <a:lnTo>
                    <a:pt x="0" y="46"/>
                  </a:lnTo>
                  <a:lnTo>
                    <a:pt x="17" y="0"/>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4" name="Freeform 200"/>
            <p:cNvSpPr/>
            <p:nvPr/>
          </p:nvSpPr>
          <p:spPr bwMode="auto">
            <a:xfrm>
              <a:off x="2564" y="3673"/>
              <a:ext cx="16" cy="25"/>
            </a:xfrm>
            <a:custGeom>
              <a:avLst/>
              <a:gdLst>
                <a:gd name="T0" fmla="*/ 8 w 32"/>
                <a:gd name="T1" fmla="*/ 0 h 51"/>
                <a:gd name="T2" fmla="*/ 16 w 32"/>
                <a:gd name="T3" fmla="*/ 1 h 51"/>
                <a:gd name="T4" fmla="*/ 8 w 32"/>
                <a:gd name="T5" fmla="*/ 25 h 51"/>
                <a:gd name="T6" fmla="*/ 0 w 32"/>
                <a:gd name="T7" fmla="*/ 23 h 51"/>
                <a:gd name="T8" fmla="*/ 8 w 32"/>
                <a:gd name="T9" fmla="*/ 0 h 51"/>
                <a:gd name="T10" fmla="*/ 0 60000 65536"/>
                <a:gd name="T11" fmla="*/ 0 60000 65536"/>
                <a:gd name="T12" fmla="*/ 0 60000 65536"/>
                <a:gd name="T13" fmla="*/ 0 60000 65536"/>
                <a:gd name="T14" fmla="*/ 0 60000 65536"/>
                <a:gd name="T15" fmla="*/ 0 w 32"/>
                <a:gd name="T16" fmla="*/ 0 h 51"/>
                <a:gd name="T17" fmla="*/ 32 w 32"/>
                <a:gd name="T18" fmla="*/ 51 h 51"/>
              </a:gdLst>
              <a:ahLst/>
              <a:cxnLst>
                <a:cxn ang="T10">
                  <a:pos x="T0" y="T1"/>
                </a:cxn>
                <a:cxn ang="T11">
                  <a:pos x="T2" y="T3"/>
                </a:cxn>
                <a:cxn ang="T12">
                  <a:pos x="T4" y="T5"/>
                </a:cxn>
                <a:cxn ang="T13">
                  <a:pos x="T6" y="T7"/>
                </a:cxn>
                <a:cxn ang="T14">
                  <a:pos x="T8" y="T9"/>
                </a:cxn>
              </a:cxnLst>
              <a:rect l="T15" t="T16" r="T17" b="T18"/>
              <a:pathLst>
                <a:path w="32" h="51">
                  <a:moveTo>
                    <a:pt x="17" y="0"/>
                  </a:moveTo>
                  <a:lnTo>
                    <a:pt x="32" y="3"/>
                  </a:lnTo>
                  <a:lnTo>
                    <a:pt x="17" y="51"/>
                  </a:lnTo>
                  <a:lnTo>
                    <a:pt x="0" y="46"/>
                  </a:lnTo>
                  <a:lnTo>
                    <a:pt x="17"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5" name="Freeform 201"/>
            <p:cNvSpPr/>
            <p:nvPr/>
          </p:nvSpPr>
          <p:spPr bwMode="auto">
            <a:xfrm>
              <a:off x="2567" y="3557"/>
              <a:ext cx="89" cy="118"/>
            </a:xfrm>
            <a:custGeom>
              <a:avLst/>
              <a:gdLst>
                <a:gd name="T0" fmla="*/ 72 w 177"/>
                <a:gd name="T1" fmla="*/ 0 h 237"/>
                <a:gd name="T2" fmla="*/ 89 w 177"/>
                <a:gd name="T3" fmla="*/ 0 h 237"/>
                <a:gd name="T4" fmla="*/ 88 w 177"/>
                <a:gd name="T5" fmla="*/ 5 h 237"/>
                <a:gd name="T6" fmla="*/ 85 w 177"/>
                <a:gd name="T7" fmla="*/ 12 h 237"/>
                <a:gd name="T8" fmla="*/ 83 w 177"/>
                <a:gd name="T9" fmla="*/ 21 h 237"/>
                <a:gd name="T10" fmla="*/ 78 w 177"/>
                <a:gd name="T11" fmla="*/ 31 h 237"/>
                <a:gd name="T12" fmla="*/ 74 w 177"/>
                <a:gd name="T13" fmla="*/ 41 h 237"/>
                <a:gd name="T14" fmla="*/ 69 w 177"/>
                <a:gd name="T15" fmla="*/ 50 h 237"/>
                <a:gd name="T16" fmla="*/ 64 w 177"/>
                <a:gd name="T17" fmla="*/ 57 h 237"/>
                <a:gd name="T18" fmla="*/ 58 w 177"/>
                <a:gd name="T19" fmla="*/ 63 h 237"/>
                <a:gd name="T20" fmla="*/ 53 w 177"/>
                <a:gd name="T21" fmla="*/ 67 h 237"/>
                <a:gd name="T22" fmla="*/ 46 w 177"/>
                <a:gd name="T23" fmla="*/ 73 h 237"/>
                <a:gd name="T24" fmla="*/ 40 w 177"/>
                <a:gd name="T25" fmla="*/ 80 h 237"/>
                <a:gd name="T26" fmla="*/ 35 w 177"/>
                <a:gd name="T27" fmla="*/ 88 h 237"/>
                <a:gd name="T28" fmla="*/ 29 w 177"/>
                <a:gd name="T29" fmla="*/ 96 h 237"/>
                <a:gd name="T30" fmla="*/ 25 w 177"/>
                <a:gd name="T31" fmla="*/ 104 h 237"/>
                <a:gd name="T32" fmla="*/ 21 w 177"/>
                <a:gd name="T33" fmla="*/ 111 h 237"/>
                <a:gd name="T34" fmla="*/ 19 w 177"/>
                <a:gd name="T35" fmla="*/ 118 h 237"/>
                <a:gd name="T36" fmla="*/ 0 w 177"/>
                <a:gd name="T37" fmla="*/ 115 h 237"/>
                <a:gd name="T38" fmla="*/ 3 w 177"/>
                <a:gd name="T39" fmla="*/ 109 h 237"/>
                <a:gd name="T40" fmla="*/ 7 w 177"/>
                <a:gd name="T41" fmla="*/ 102 h 237"/>
                <a:gd name="T42" fmla="*/ 10 w 177"/>
                <a:gd name="T43" fmla="*/ 96 h 237"/>
                <a:gd name="T44" fmla="*/ 14 w 177"/>
                <a:gd name="T45" fmla="*/ 89 h 237"/>
                <a:gd name="T46" fmla="*/ 18 w 177"/>
                <a:gd name="T47" fmla="*/ 82 h 237"/>
                <a:gd name="T48" fmla="*/ 22 w 177"/>
                <a:gd name="T49" fmla="*/ 77 h 237"/>
                <a:gd name="T50" fmla="*/ 26 w 177"/>
                <a:gd name="T51" fmla="*/ 72 h 237"/>
                <a:gd name="T52" fmla="*/ 30 w 177"/>
                <a:gd name="T53" fmla="*/ 68 h 237"/>
                <a:gd name="T54" fmla="*/ 33 w 177"/>
                <a:gd name="T55" fmla="*/ 65 h 237"/>
                <a:gd name="T56" fmla="*/ 37 w 177"/>
                <a:gd name="T57" fmla="*/ 61 h 237"/>
                <a:gd name="T58" fmla="*/ 42 w 177"/>
                <a:gd name="T59" fmla="*/ 56 h 237"/>
                <a:gd name="T60" fmla="*/ 46 w 177"/>
                <a:gd name="T61" fmla="*/ 50 h 237"/>
                <a:gd name="T62" fmla="*/ 51 w 177"/>
                <a:gd name="T63" fmla="*/ 45 h 237"/>
                <a:gd name="T64" fmla="*/ 55 w 177"/>
                <a:gd name="T65" fmla="*/ 39 h 237"/>
                <a:gd name="T66" fmla="*/ 59 w 177"/>
                <a:gd name="T67" fmla="*/ 34 h 237"/>
                <a:gd name="T68" fmla="*/ 61 w 177"/>
                <a:gd name="T69" fmla="*/ 29 h 237"/>
                <a:gd name="T70" fmla="*/ 65 w 177"/>
                <a:gd name="T71" fmla="*/ 19 h 237"/>
                <a:gd name="T72" fmla="*/ 69 w 177"/>
                <a:gd name="T73" fmla="*/ 10 h 237"/>
                <a:gd name="T74" fmla="*/ 71 w 177"/>
                <a:gd name="T75" fmla="*/ 3 h 237"/>
                <a:gd name="T76" fmla="*/ 72 w 177"/>
                <a:gd name="T77" fmla="*/ 0 h 2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237"/>
                <a:gd name="T119" fmla="*/ 177 w 177"/>
                <a:gd name="T120" fmla="*/ 237 h 2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237">
                  <a:moveTo>
                    <a:pt x="144" y="0"/>
                  </a:moveTo>
                  <a:lnTo>
                    <a:pt x="177" y="0"/>
                  </a:lnTo>
                  <a:lnTo>
                    <a:pt x="175" y="11"/>
                  </a:lnTo>
                  <a:lnTo>
                    <a:pt x="170" y="25"/>
                  </a:lnTo>
                  <a:lnTo>
                    <a:pt x="165" y="43"/>
                  </a:lnTo>
                  <a:lnTo>
                    <a:pt x="156" y="63"/>
                  </a:lnTo>
                  <a:lnTo>
                    <a:pt x="148" y="82"/>
                  </a:lnTo>
                  <a:lnTo>
                    <a:pt x="137" y="100"/>
                  </a:lnTo>
                  <a:lnTo>
                    <a:pt x="127" y="115"/>
                  </a:lnTo>
                  <a:lnTo>
                    <a:pt x="116" y="126"/>
                  </a:lnTo>
                  <a:lnTo>
                    <a:pt x="105" y="135"/>
                  </a:lnTo>
                  <a:lnTo>
                    <a:pt x="92" y="147"/>
                  </a:lnTo>
                  <a:lnTo>
                    <a:pt x="80" y="161"/>
                  </a:lnTo>
                  <a:lnTo>
                    <a:pt x="69" y="177"/>
                  </a:lnTo>
                  <a:lnTo>
                    <a:pt x="57" y="192"/>
                  </a:lnTo>
                  <a:lnTo>
                    <a:pt x="49" y="209"/>
                  </a:lnTo>
                  <a:lnTo>
                    <a:pt x="42" y="223"/>
                  </a:lnTo>
                  <a:lnTo>
                    <a:pt x="37" y="237"/>
                  </a:lnTo>
                  <a:lnTo>
                    <a:pt x="0" y="230"/>
                  </a:lnTo>
                  <a:lnTo>
                    <a:pt x="6" y="219"/>
                  </a:lnTo>
                  <a:lnTo>
                    <a:pt x="13" y="205"/>
                  </a:lnTo>
                  <a:lnTo>
                    <a:pt x="20" y="192"/>
                  </a:lnTo>
                  <a:lnTo>
                    <a:pt x="28" y="178"/>
                  </a:lnTo>
                  <a:lnTo>
                    <a:pt x="35" y="165"/>
                  </a:lnTo>
                  <a:lnTo>
                    <a:pt x="43" y="155"/>
                  </a:lnTo>
                  <a:lnTo>
                    <a:pt x="52" y="145"/>
                  </a:lnTo>
                  <a:lnTo>
                    <a:pt x="59" y="137"/>
                  </a:lnTo>
                  <a:lnTo>
                    <a:pt x="66" y="131"/>
                  </a:lnTo>
                  <a:lnTo>
                    <a:pt x="74" y="122"/>
                  </a:lnTo>
                  <a:lnTo>
                    <a:pt x="84" y="112"/>
                  </a:lnTo>
                  <a:lnTo>
                    <a:pt x="92" y="101"/>
                  </a:lnTo>
                  <a:lnTo>
                    <a:pt x="102" y="90"/>
                  </a:lnTo>
                  <a:lnTo>
                    <a:pt x="110" y="78"/>
                  </a:lnTo>
                  <a:lnTo>
                    <a:pt x="117" y="68"/>
                  </a:lnTo>
                  <a:lnTo>
                    <a:pt x="122" y="58"/>
                  </a:lnTo>
                  <a:lnTo>
                    <a:pt x="129" y="39"/>
                  </a:lnTo>
                  <a:lnTo>
                    <a:pt x="137" y="21"/>
                  </a:lnTo>
                  <a:lnTo>
                    <a:pt x="141" y="6"/>
                  </a:lnTo>
                  <a:lnTo>
                    <a:pt x="144" y="0"/>
                  </a:lnTo>
                  <a:close/>
                </a:path>
              </a:pathLst>
            </a:custGeom>
            <a:solidFill>
              <a:srgbClr val="FF0066"/>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6" name="Freeform 202"/>
            <p:cNvSpPr/>
            <p:nvPr/>
          </p:nvSpPr>
          <p:spPr bwMode="auto">
            <a:xfrm>
              <a:off x="2567" y="3557"/>
              <a:ext cx="89" cy="118"/>
            </a:xfrm>
            <a:custGeom>
              <a:avLst/>
              <a:gdLst>
                <a:gd name="T0" fmla="*/ 72 w 177"/>
                <a:gd name="T1" fmla="*/ 0 h 237"/>
                <a:gd name="T2" fmla="*/ 89 w 177"/>
                <a:gd name="T3" fmla="*/ 0 h 237"/>
                <a:gd name="T4" fmla="*/ 89 w 177"/>
                <a:gd name="T5" fmla="*/ 0 h 237"/>
                <a:gd name="T6" fmla="*/ 88 w 177"/>
                <a:gd name="T7" fmla="*/ 5 h 237"/>
                <a:gd name="T8" fmla="*/ 85 w 177"/>
                <a:gd name="T9" fmla="*/ 12 h 237"/>
                <a:gd name="T10" fmla="*/ 83 w 177"/>
                <a:gd name="T11" fmla="*/ 21 h 237"/>
                <a:gd name="T12" fmla="*/ 78 w 177"/>
                <a:gd name="T13" fmla="*/ 31 h 237"/>
                <a:gd name="T14" fmla="*/ 74 w 177"/>
                <a:gd name="T15" fmla="*/ 41 h 237"/>
                <a:gd name="T16" fmla="*/ 69 w 177"/>
                <a:gd name="T17" fmla="*/ 50 h 237"/>
                <a:gd name="T18" fmla="*/ 64 w 177"/>
                <a:gd name="T19" fmla="*/ 57 h 237"/>
                <a:gd name="T20" fmla="*/ 58 w 177"/>
                <a:gd name="T21" fmla="*/ 63 h 237"/>
                <a:gd name="T22" fmla="*/ 58 w 177"/>
                <a:gd name="T23" fmla="*/ 63 h 237"/>
                <a:gd name="T24" fmla="*/ 53 w 177"/>
                <a:gd name="T25" fmla="*/ 67 h 237"/>
                <a:gd name="T26" fmla="*/ 46 w 177"/>
                <a:gd name="T27" fmla="*/ 73 h 237"/>
                <a:gd name="T28" fmla="*/ 40 w 177"/>
                <a:gd name="T29" fmla="*/ 80 h 237"/>
                <a:gd name="T30" fmla="*/ 35 w 177"/>
                <a:gd name="T31" fmla="*/ 88 h 237"/>
                <a:gd name="T32" fmla="*/ 29 w 177"/>
                <a:gd name="T33" fmla="*/ 96 h 237"/>
                <a:gd name="T34" fmla="*/ 25 w 177"/>
                <a:gd name="T35" fmla="*/ 104 h 237"/>
                <a:gd name="T36" fmla="*/ 21 w 177"/>
                <a:gd name="T37" fmla="*/ 111 h 237"/>
                <a:gd name="T38" fmla="*/ 19 w 177"/>
                <a:gd name="T39" fmla="*/ 118 h 237"/>
                <a:gd name="T40" fmla="*/ 0 w 177"/>
                <a:gd name="T41" fmla="*/ 115 h 237"/>
                <a:gd name="T42" fmla="*/ 0 w 177"/>
                <a:gd name="T43" fmla="*/ 115 h 237"/>
                <a:gd name="T44" fmla="*/ 3 w 177"/>
                <a:gd name="T45" fmla="*/ 109 h 237"/>
                <a:gd name="T46" fmla="*/ 7 w 177"/>
                <a:gd name="T47" fmla="*/ 102 h 237"/>
                <a:gd name="T48" fmla="*/ 10 w 177"/>
                <a:gd name="T49" fmla="*/ 96 h 237"/>
                <a:gd name="T50" fmla="*/ 14 w 177"/>
                <a:gd name="T51" fmla="*/ 89 h 237"/>
                <a:gd name="T52" fmla="*/ 18 w 177"/>
                <a:gd name="T53" fmla="*/ 82 h 237"/>
                <a:gd name="T54" fmla="*/ 22 w 177"/>
                <a:gd name="T55" fmla="*/ 77 h 237"/>
                <a:gd name="T56" fmla="*/ 26 w 177"/>
                <a:gd name="T57" fmla="*/ 72 h 237"/>
                <a:gd name="T58" fmla="*/ 30 w 177"/>
                <a:gd name="T59" fmla="*/ 68 h 237"/>
                <a:gd name="T60" fmla="*/ 30 w 177"/>
                <a:gd name="T61" fmla="*/ 68 h 237"/>
                <a:gd name="T62" fmla="*/ 33 w 177"/>
                <a:gd name="T63" fmla="*/ 65 h 237"/>
                <a:gd name="T64" fmla="*/ 37 w 177"/>
                <a:gd name="T65" fmla="*/ 61 h 237"/>
                <a:gd name="T66" fmla="*/ 42 w 177"/>
                <a:gd name="T67" fmla="*/ 56 h 237"/>
                <a:gd name="T68" fmla="*/ 46 w 177"/>
                <a:gd name="T69" fmla="*/ 50 h 237"/>
                <a:gd name="T70" fmla="*/ 51 w 177"/>
                <a:gd name="T71" fmla="*/ 45 h 237"/>
                <a:gd name="T72" fmla="*/ 55 w 177"/>
                <a:gd name="T73" fmla="*/ 39 h 237"/>
                <a:gd name="T74" fmla="*/ 59 w 177"/>
                <a:gd name="T75" fmla="*/ 34 h 237"/>
                <a:gd name="T76" fmla="*/ 61 w 177"/>
                <a:gd name="T77" fmla="*/ 29 h 237"/>
                <a:gd name="T78" fmla="*/ 61 w 177"/>
                <a:gd name="T79" fmla="*/ 29 h 237"/>
                <a:gd name="T80" fmla="*/ 65 w 177"/>
                <a:gd name="T81" fmla="*/ 19 h 237"/>
                <a:gd name="T82" fmla="*/ 69 w 177"/>
                <a:gd name="T83" fmla="*/ 10 h 237"/>
                <a:gd name="T84" fmla="*/ 71 w 177"/>
                <a:gd name="T85" fmla="*/ 3 h 237"/>
                <a:gd name="T86" fmla="*/ 72 w 177"/>
                <a:gd name="T87" fmla="*/ 0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
                <a:gd name="T133" fmla="*/ 0 h 237"/>
                <a:gd name="T134" fmla="*/ 177 w 177"/>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 h="237">
                  <a:moveTo>
                    <a:pt x="144" y="0"/>
                  </a:moveTo>
                  <a:lnTo>
                    <a:pt x="177" y="0"/>
                  </a:lnTo>
                  <a:lnTo>
                    <a:pt x="175" y="11"/>
                  </a:lnTo>
                  <a:lnTo>
                    <a:pt x="170" y="25"/>
                  </a:lnTo>
                  <a:lnTo>
                    <a:pt x="165" y="43"/>
                  </a:lnTo>
                  <a:lnTo>
                    <a:pt x="156" y="63"/>
                  </a:lnTo>
                  <a:lnTo>
                    <a:pt x="148" y="82"/>
                  </a:lnTo>
                  <a:lnTo>
                    <a:pt x="137" y="100"/>
                  </a:lnTo>
                  <a:lnTo>
                    <a:pt x="127" y="115"/>
                  </a:lnTo>
                  <a:lnTo>
                    <a:pt x="116" y="126"/>
                  </a:lnTo>
                  <a:lnTo>
                    <a:pt x="105" y="135"/>
                  </a:lnTo>
                  <a:lnTo>
                    <a:pt x="92" y="147"/>
                  </a:lnTo>
                  <a:lnTo>
                    <a:pt x="80" y="161"/>
                  </a:lnTo>
                  <a:lnTo>
                    <a:pt x="69" y="177"/>
                  </a:lnTo>
                  <a:lnTo>
                    <a:pt x="57" y="192"/>
                  </a:lnTo>
                  <a:lnTo>
                    <a:pt x="49" y="209"/>
                  </a:lnTo>
                  <a:lnTo>
                    <a:pt x="42" y="223"/>
                  </a:lnTo>
                  <a:lnTo>
                    <a:pt x="37" y="237"/>
                  </a:lnTo>
                  <a:lnTo>
                    <a:pt x="0" y="230"/>
                  </a:lnTo>
                  <a:lnTo>
                    <a:pt x="6" y="219"/>
                  </a:lnTo>
                  <a:lnTo>
                    <a:pt x="13" y="205"/>
                  </a:lnTo>
                  <a:lnTo>
                    <a:pt x="20" y="192"/>
                  </a:lnTo>
                  <a:lnTo>
                    <a:pt x="28" y="178"/>
                  </a:lnTo>
                  <a:lnTo>
                    <a:pt x="35" y="165"/>
                  </a:lnTo>
                  <a:lnTo>
                    <a:pt x="43" y="155"/>
                  </a:lnTo>
                  <a:lnTo>
                    <a:pt x="52" y="145"/>
                  </a:lnTo>
                  <a:lnTo>
                    <a:pt x="59" y="137"/>
                  </a:lnTo>
                  <a:lnTo>
                    <a:pt x="66" y="131"/>
                  </a:lnTo>
                  <a:lnTo>
                    <a:pt x="74" y="122"/>
                  </a:lnTo>
                  <a:lnTo>
                    <a:pt x="84" y="112"/>
                  </a:lnTo>
                  <a:lnTo>
                    <a:pt x="92" y="101"/>
                  </a:lnTo>
                  <a:lnTo>
                    <a:pt x="102" y="90"/>
                  </a:lnTo>
                  <a:lnTo>
                    <a:pt x="110" y="78"/>
                  </a:lnTo>
                  <a:lnTo>
                    <a:pt x="117" y="68"/>
                  </a:lnTo>
                  <a:lnTo>
                    <a:pt x="122" y="58"/>
                  </a:lnTo>
                  <a:lnTo>
                    <a:pt x="129" y="39"/>
                  </a:lnTo>
                  <a:lnTo>
                    <a:pt x="137" y="21"/>
                  </a:lnTo>
                  <a:lnTo>
                    <a:pt x="141" y="6"/>
                  </a:lnTo>
                  <a:lnTo>
                    <a:pt x="144"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7" name="Freeform 203"/>
            <p:cNvSpPr/>
            <p:nvPr/>
          </p:nvSpPr>
          <p:spPr bwMode="auto">
            <a:xfrm>
              <a:off x="2737" y="3580"/>
              <a:ext cx="193" cy="62"/>
            </a:xfrm>
            <a:custGeom>
              <a:avLst/>
              <a:gdLst>
                <a:gd name="T0" fmla="*/ 36 w 386"/>
                <a:gd name="T1" fmla="*/ 18 h 124"/>
                <a:gd name="T2" fmla="*/ 5 w 386"/>
                <a:gd name="T3" fmla="*/ 6 h 124"/>
                <a:gd name="T4" fmla="*/ 0 w 386"/>
                <a:gd name="T5" fmla="*/ 16 h 124"/>
                <a:gd name="T6" fmla="*/ 46 w 386"/>
                <a:gd name="T7" fmla="*/ 36 h 124"/>
                <a:gd name="T8" fmla="*/ 50 w 386"/>
                <a:gd name="T9" fmla="*/ 37 h 124"/>
                <a:gd name="T10" fmla="*/ 54 w 386"/>
                <a:gd name="T11" fmla="*/ 37 h 124"/>
                <a:gd name="T12" fmla="*/ 58 w 386"/>
                <a:gd name="T13" fmla="*/ 36 h 124"/>
                <a:gd name="T14" fmla="*/ 61 w 386"/>
                <a:gd name="T15" fmla="*/ 35 h 124"/>
                <a:gd name="T16" fmla="*/ 65 w 386"/>
                <a:gd name="T17" fmla="*/ 33 h 124"/>
                <a:gd name="T18" fmla="*/ 67 w 386"/>
                <a:gd name="T19" fmla="*/ 30 h 124"/>
                <a:gd name="T20" fmla="*/ 69 w 386"/>
                <a:gd name="T21" fmla="*/ 28 h 124"/>
                <a:gd name="T22" fmla="*/ 71 w 386"/>
                <a:gd name="T23" fmla="*/ 25 h 124"/>
                <a:gd name="T24" fmla="*/ 187 w 386"/>
                <a:gd name="T25" fmla="*/ 62 h 124"/>
                <a:gd name="T26" fmla="*/ 193 w 386"/>
                <a:gd name="T27" fmla="*/ 45 h 124"/>
                <a:gd name="T28" fmla="*/ 76 w 386"/>
                <a:gd name="T29" fmla="*/ 9 h 124"/>
                <a:gd name="T30" fmla="*/ 69 w 386"/>
                <a:gd name="T31" fmla="*/ 11 h 124"/>
                <a:gd name="T32" fmla="*/ 67 w 386"/>
                <a:gd name="T33" fmla="*/ 9 h 124"/>
                <a:gd name="T34" fmla="*/ 64 w 386"/>
                <a:gd name="T35" fmla="*/ 6 h 124"/>
                <a:gd name="T36" fmla="*/ 61 w 386"/>
                <a:gd name="T37" fmla="*/ 3 h 124"/>
                <a:gd name="T38" fmla="*/ 58 w 386"/>
                <a:gd name="T39" fmla="*/ 1 h 124"/>
                <a:gd name="T40" fmla="*/ 54 w 386"/>
                <a:gd name="T41" fmla="*/ 0 h 124"/>
                <a:gd name="T42" fmla="*/ 51 w 386"/>
                <a:gd name="T43" fmla="*/ 1 h 124"/>
                <a:gd name="T44" fmla="*/ 48 w 386"/>
                <a:gd name="T45" fmla="*/ 2 h 124"/>
                <a:gd name="T46" fmla="*/ 45 w 386"/>
                <a:gd name="T47" fmla="*/ 4 h 124"/>
                <a:gd name="T48" fmla="*/ 42 w 386"/>
                <a:gd name="T49" fmla="*/ 6 h 124"/>
                <a:gd name="T50" fmla="*/ 40 w 386"/>
                <a:gd name="T51" fmla="*/ 9 h 124"/>
                <a:gd name="T52" fmla="*/ 38 w 386"/>
                <a:gd name="T53" fmla="*/ 11 h 124"/>
                <a:gd name="T54" fmla="*/ 37 w 386"/>
                <a:gd name="T55" fmla="*/ 15 h 124"/>
                <a:gd name="T56" fmla="*/ 37 w 386"/>
                <a:gd name="T57" fmla="*/ 15 h 124"/>
                <a:gd name="T58" fmla="*/ 37 w 386"/>
                <a:gd name="T59" fmla="*/ 16 h 124"/>
                <a:gd name="T60" fmla="*/ 37 w 386"/>
                <a:gd name="T61" fmla="*/ 17 h 124"/>
                <a:gd name="T62" fmla="*/ 36 w 386"/>
                <a:gd name="T63" fmla="*/ 18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124"/>
                <a:gd name="T98" fmla="*/ 386 w 386"/>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124">
                  <a:moveTo>
                    <a:pt x="71" y="35"/>
                  </a:moveTo>
                  <a:lnTo>
                    <a:pt x="10" y="12"/>
                  </a:lnTo>
                  <a:lnTo>
                    <a:pt x="0" y="32"/>
                  </a:lnTo>
                  <a:lnTo>
                    <a:pt x="92" y="71"/>
                  </a:lnTo>
                  <a:lnTo>
                    <a:pt x="101" y="73"/>
                  </a:lnTo>
                  <a:lnTo>
                    <a:pt x="109" y="73"/>
                  </a:lnTo>
                  <a:lnTo>
                    <a:pt x="116" y="72"/>
                  </a:lnTo>
                  <a:lnTo>
                    <a:pt x="123" y="69"/>
                  </a:lnTo>
                  <a:lnTo>
                    <a:pt x="130" y="66"/>
                  </a:lnTo>
                  <a:lnTo>
                    <a:pt x="134" y="60"/>
                  </a:lnTo>
                  <a:lnTo>
                    <a:pt x="138" y="55"/>
                  </a:lnTo>
                  <a:lnTo>
                    <a:pt x="141" y="49"/>
                  </a:lnTo>
                  <a:lnTo>
                    <a:pt x="374" y="124"/>
                  </a:lnTo>
                  <a:lnTo>
                    <a:pt x="386" y="90"/>
                  </a:lnTo>
                  <a:lnTo>
                    <a:pt x="151" y="18"/>
                  </a:lnTo>
                  <a:lnTo>
                    <a:pt x="138" y="22"/>
                  </a:lnTo>
                  <a:lnTo>
                    <a:pt x="134" y="17"/>
                  </a:lnTo>
                  <a:lnTo>
                    <a:pt x="128" y="11"/>
                  </a:lnTo>
                  <a:lnTo>
                    <a:pt x="123" y="6"/>
                  </a:lnTo>
                  <a:lnTo>
                    <a:pt x="116" y="2"/>
                  </a:lnTo>
                  <a:lnTo>
                    <a:pt x="109" y="0"/>
                  </a:lnTo>
                  <a:lnTo>
                    <a:pt x="102" y="2"/>
                  </a:lnTo>
                  <a:lnTo>
                    <a:pt x="96" y="4"/>
                  </a:lnTo>
                  <a:lnTo>
                    <a:pt x="89" y="7"/>
                  </a:lnTo>
                  <a:lnTo>
                    <a:pt x="84" y="12"/>
                  </a:lnTo>
                  <a:lnTo>
                    <a:pt x="80" y="17"/>
                  </a:lnTo>
                  <a:lnTo>
                    <a:pt x="75" y="22"/>
                  </a:lnTo>
                  <a:lnTo>
                    <a:pt x="73" y="29"/>
                  </a:lnTo>
                  <a:lnTo>
                    <a:pt x="73" y="30"/>
                  </a:lnTo>
                  <a:lnTo>
                    <a:pt x="73" y="32"/>
                  </a:lnTo>
                  <a:lnTo>
                    <a:pt x="73" y="34"/>
                  </a:lnTo>
                  <a:lnTo>
                    <a:pt x="71" y="35"/>
                  </a:lnTo>
                  <a:close/>
                </a:path>
              </a:pathLst>
            </a:custGeom>
            <a:solidFill>
              <a:srgbClr val="CCCCC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8" name="Freeform 204"/>
            <p:cNvSpPr/>
            <p:nvPr/>
          </p:nvSpPr>
          <p:spPr bwMode="auto">
            <a:xfrm>
              <a:off x="2782" y="3592"/>
              <a:ext cx="15" cy="14"/>
            </a:xfrm>
            <a:custGeom>
              <a:avLst/>
              <a:gdLst>
                <a:gd name="T0" fmla="*/ 5 w 30"/>
                <a:gd name="T1" fmla="*/ 14 h 26"/>
                <a:gd name="T2" fmla="*/ 8 w 30"/>
                <a:gd name="T3" fmla="*/ 14 h 26"/>
                <a:gd name="T4" fmla="*/ 11 w 30"/>
                <a:gd name="T5" fmla="*/ 13 h 26"/>
                <a:gd name="T6" fmla="*/ 13 w 30"/>
                <a:gd name="T7" fmla="*/ 11 h 26"/>
                <a:gd name="T8" fmla="*/ 15 w 30"/>
                <a:gd name="T9" fmla="*/ 10 h 26"/>
                <a:gd name="T10" fmla="*/ 15 w 30"/>
                <a:gd name="T11" fmla="*/ 6 h 26"/>
                <a:gd name="T12" fmla="*/ 15 w 30"/>
                <a:gd name="T13" fmla="*/ 3 h 26"/>
                <a:gd name="T14" fmla="*/ 13 w 30"/>
                <a:gd name="T15" fmla="*/ 1 h 26"/>
                <a:gd name="T16" fmla="*/ 10 w 30"/>
                <a:gd name="T17" fmla="*/ 0 h 26"/>
                <a:gd name="T18" fmla="*/ 7 w 30"/>
                <a:gd name="T19" fmla="*/ 0 h 26"/>
                <a:gd name="T20" fmla="*/ 4 w 30"/>
                <a:gd name="T21" fmla="*/ 1 h 26"/>
                <a:gd name="T22" fmla="*/ 2 w 30"/>
                <a:gd name="T23" fmla="*/ 3 h 26"/>
                <a:gd name="T24" fmla="*/ 0 w 30"/>
                <a:gd name="T25" fmla="*/ 5 h 26"/>
                <a:gd name="T26" fmla="*/ 0 w 30"/>
                <a:gd name="T27" fmla="*/ 8 h 26"/>
                <a:gd name="T28" fmla="*/ 1 w 30"/>
                <a:gd name="T29" fmla="*/ 10 h 26"/>
                <a:gd name="T30" fmla="*/ 3 w 30"/>
                <a:gd name="T31" fmla="*/ 13 h 26"/>
                <a:gd name="T32" fmla="*/ 5 w 30"/>
                <a:gd name="T33" fmla="*/ 1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
                <a:gd name="T53" fmla="*/ 30 w 3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
                  <a:moveTo>
                    <a:pt x="10" y="26"/>
                  </a:moveTo>
                  <a:lnTo>
                    <a:pt x="15" y="26"/>
                  </a:lnTo>
                  <a:lnTo>
                    <a:pt x="22" y="25"/>
                  </a:lnTo>
                  <a:lnTo>
                    <a:pt x="26" y="21"/>
                  </a:lnTo>
                  <a:lnTo>
                    <a:pt x="29" y="18"/>
                  </a:lnTo>
                  <a:lnTo>
                    <a:pt x="30" y="12"/>
                  </a:lnTo>
                  <a:lnTo>
                    <a:pt x="29" y="6"/>
                  </a:lnTo>
                  <a:lnTo>
                    <a:pt x="25" y="2"/>
                  </a:lnTo>
                  <a:lnTo>
                    <a:pt x="19" y="0"/>
                  </a:lnTo>
                  <a:lnTo>
                    <a:pt x="14" y="0"/>
                  </a:lnTo>
                  <a:lnTo>
                    <a:pt x="8" y="1"/>
                  </a:lnTo>
                  <a:lnTo>
                    <a:pt x="3" y="5"/>
                  </a:lnTo>
                  <a:lnTo>
                    <a:pt x="0" y="9"/>
                  </a:lnTo>
                  <a:lnTo>
                    <a:pt x="0" y="14"/>
                  </a:lnTo>
                  <a:lnTo>
                    <a:pt x="1" y="19"/>
                  </a:lnTo>
                  <a:lnTo>
                    <a:pt x="5" y="24"/>
                  </a:lnTo>
                  <a:lnTo>
                    <a:pt x="10" y="26"/>
                  </a:lnTo>
                  <a:close/>
                </a:path>
              </a:pathLst>
            </a:custGeom>
            <a:solidFill>
              <a:srgbClr val="CCCCC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9" name="Freeform 205"/>
            <p:cNvSpPr/>
            <p:nvPr/>
          </p:nvSpPr>
          <p:spPr bwMode="auto">
            <a:xfrm>
              <a:off x="2782" y="3592"/>
              <a:ext cx="15" cy="14"/>
            </a:xfrm>
            <a:custGeom>
              <a:avLst/>
              <a:gdLst>
                <a:gd name="T0" fmla="*/ 5 w 30"/>
                <a:gd name="T1" fmla="*/ 14 h 26"/>
                <a:gd name="T2" fmla="*/ 5 w 30"/>
                <a:gd name="T3" fmla="*/ 14 h 26"/>
                <a:gd name="T4" fmla="*/ 8 w 30"/>
                <a:gd name="T5" fmla="*/ 14 h 26"/>
                <a:gd name="T6" fmla="*/ 11 w 30"/>
                <a:gd name="T7" fmla="*/ 13 h 26"/>
                <a:gd name="T8" fmla="*/ 13 w 30"/>
                <a:gd name="T9" fmla="*/ 11 h 26"/>
                <a:gd name="T10" fmla="*/ 15 w 30"/>
                <a:gd name="T11" fmla="*/ 10 h 26"/>
                <a:gd name="T12" fmla="*/ 15 w 30"/>
                <a:gd name="T13" fmla="*/ 10 h 26"/>
                <a:gd name="T14" fmla="*/ 15 w 30"/>
                <a:gd name="T15" fmla="*/ 6 h 26"/>
                <a:gd name="T16" fmla="*/ 15 w 30"/>
                <a:gd name="T17" fmla="*/ 3 h 26"/>
                <a:gd name="T18" fmla="*/ 13 w 30"/>
                <a:gd name="T19" fmla="*/ 1 h 26"/>
                <a:gd name="T20" fmla="*/ 10 w 30"/>
                <a:gd name="T21" fmla="*/ 0 h 26"/>
                <a:gd name="T22" fmla="*/ 10 w 30"/>
                <a:gd name="T23" fmla="*/ 0 h 26"/>
                <a:gd name="T24" fmla="*/ 7 w 30"/>
                <a:gd name="T25" fmla="*/ 0 h 26"/>
                <a:gd name="T26" fmla="*/ 4 w 30"/>
                <a:gd name="T27" fmla="*/ 1 h 26"/>
                <a:gd name="T28" fmla="*/ 2 w 30"/>
                <a:gd name="T29" fmla="*/ 3 h 26"/>
                <a:gd name="T30" fmla="*/ 0 w 30"/>
                <a:gd name="T31" fmla="*/ 5 h 26"/>
                <a:gd name="T32" fmla="*/ 0 w 30"/>
                <a:gd name="T33" fmla="*/ 5 h 26"/>
                <a:gd name="T34" fmla="*/ 0 w 30"/>
                <a:gd name="T35" fmla="*/ 8 h 26"/>
                <a:gd name="T36" fmla="*/ 1 w 30"/>
                <a:gd name="T37" fmla="*/ 10 h 26"/>
                <a:gd name="T38" fmla="*/ 3 w 30"/>
                <a:gd name="T39" fmla="*/ 13 h 26"/>
                <a:gd name="T40" fmla="*/ 5 w 30"/>
                <a:gd name="T41" fmla="*/ 14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26"/>
                <a:gd name="T65" fmla="*/ 30 w 30"/>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26">
                  <a:moveTo>
                    <a:pt x="10" y="26"/>
                  </a:moveTo>
                  <a:lnTo>
                    <a:pt x="10" y="26"/>
                  </a:lnTo>
                  <a:lnTo>
                    <a:pt x="15" y="26"/>
                  </a:lnTo>
                  <a:lnTo>
                    <a:pt x="22" y="25"/>
                  </a:lnTo>
                  <a:lnTo>
                    <a:pt x="26" y="21"/>
                  </a:lnTo>
                  <a:lnTo>
                    <a:pt x="29" y="18"/>
                  </a:lnTo>
                  <a:lnTo>
                    <a:pt x="30" y="12"/>
                  </a:lnTo>
                  <a:lnTo>
                    <a:pt x="29" y="6"/>
                  </a:lnTo>
                  <a:lnTo>
                    <a:pt x="25" y="2"/>
                  </a:lnTo>
                  <a:lnTo>
                    <a:pt x="19" y="0"/>
                  </a:lnTo>
                  <a:lnTo>
                    <a:pt x="14" y="0"/>
                  </a:lnTo>
                  <a:lnTo>
                    <a:pt x="8" y="1"/>
                  </a:lnTo>
                  <a:lnTo>
                    <a:pt x="3" y="5"/>
                  </a:lnTo>
                  <a:lnTo>
                    <a:pt x="0" y="9"/>
                  </a:lnTo>
                  <a:lnTo>
                    <a:pt x="0" y="14"/>
                  </a:lnTo>
                  <a:lnTo>
                    <a:pt x="1" y="19"/>
                  </a:lnTo>
                  <a:lnTo>
                    <a:pt x="5" y="24"/>
                  </a:lnTo>
                  <a:lnTo>
                    <a:pt x="10" y="26"/>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aphicFrame>
        <p:nvGraphicFramePr>
          <p:cNvPr id="104468" name="Object 206"/>
          <p:cNvGraphicFramePr>
            <a:graphicFrameLocks noChangeAspect="1"/>
          </p:cNvGraphicFramePr>
          <p:nvPr/>
        </p:nvGraphicFramePr>
        <p:xfrm>
          <a:off x="6518109" y="4305396"/>
          <a:ext cx="1029648" cy="801953"/>
        </p:xfrm>
        <a:graphic>
          <a:graphicData uri="http://schemas.openxmlformats.org/presentationml/2006/ole">
            <mc:AlternateContent xmlns:mc="http://schemas.openxmlformats.org/markup-compatibility/2006">
              <mc:Choice xmlns:v="urn:schemas-microsoft-com:vml" Requires="v">
                <p:oleObj spid="_x0000_s3083" name="" r:id="rId15" imgW="4876800" imgH="4556125" progId="">
                  <p:embed/>
                </p:oleObj>
              </mc:Choice>
              <mc:Fallback>
                <p:oleObj name="" r:id="rId15" imgW="4876800" imgH="4556125" progId="">
                  <p:embed/>
                  <p:pic>
                    <p:nvPicPr>
                      <p:cNvPr id="0" name="图片 3082"/>
                      <p:cNvPicPr/>
                      <p:nvPr/>
                    </p:nvPicPr>
                    <p:blipFill>
                      <a:blip r:embed="rId16"/>
                      <a:stretch>
                        <a:fillRect/>
                      </a:stretch>
                    </p:blipFill>
                    <p:spPr>
                      <a:xfrm>
                        <a:off x="6518109" y="4305396"/>
                        <a:ext cx="1029648" cy="801953"/>
                      </a:xfrm>
                      <a:prstGeom prst="rect">
                        <a:avLst/>
                      </a:prstGeom>
                      <a:noFill/>
                      <a:ln w="38100">
                        <a:noFill/>
                        <a:miter/>
                      </a:ln>
                    </p:spPr>
                  </p:pic>
                </p:oleObj>
              </mc:Fallback>
            </mc:AlternateContent>
          </a:graphicData>
        </a:graphic>
      </p:graphicFrame>
      <p:grpSp>
        <p:nvGrpSpPr>
          <p:cNvPr id="104469" name="Group 207"/>
          <p:cNvGrpSpPr/>
          <p:nvPr/>
        </p:nvGrpSpPr>
        <p:grpSpPr>
          <a:xfrm>
            <a:off x="3543012" y="5348437"/>
            <a:ext cx="1411372" cy="1187026"/>
            <a:chOff x="716" y="2925"/>
            <a:chExt cx="920" cy="774"/>
          </a:xfrm>
        </p:grpSpPr>
        <p:sp>
          <p:nvSpPr>
            <p:cNvPr id="395472" name="Freeform 208"/>
            <p:cNvSpPr/>
            <p:nvPr/>
          </p:nvSpPr>
          <p:spPr bwMode="auto">
            <a:xfrm>
              <a:off x="803" y="3012"/>
              <a:ext cx="827" cy="354"/>
            </a:xfrm>
            <a:custGeom>
              <a:avLst/>
              <a:gdLst>
                <a:gd name="T0" fmla="*/ 828 w 1656"/>
                <a:gd name="T1" fmla="*/ 143 h 708"/>
                <a:gd name="T2" fmla="*/ 828 w 1656"/>
                <a:gd name="T3" fmla="*/ 87 h 708"/>
                <a:gd name="T4" fmla="*/ 826 w 1656"/>
                <a:gd name="T5" fmla="*/ 70 h 708"/>
                <a:gd name="T6" fmla="*/ 820 w 1656"/>
                <a:gd name="T7" fmla="*/ 53 h 708"/>
                <a:gd name="T8" fmla="*/ 810 w 1656"/>
                <a:gd name="T9" fmla="*/ 39 h 708"/>
                <a:gd name="T10" fmla="*/ 797 w 1656"/>
                <a:gd name="T11" fmla="*/ 25 h 708"/>
                <a:gd name="T12" fmla="*/ 782 w 1656"/>
                <a:gd name="T13" fmla="*/ 14 h 708"/>
                <a:gd name="T14" fmla="*/ 764 w 1656"/>
                <a:gd name="T15" fmla="*/ 6 h 708"/>
                <a:gd name="T16" fmla="*/ 744 w 1656"/>
                <a:gd name="T17" fmla="*/ 2 h 708"/>
                <a:gd name="T18" fmla="*/ 722 w 1656"/>
                <a:gd name="T19" fmla="*/ 0 h 708"/>
                <a:gd name="T20" fmla="*/ 105 w 1656"/>
                <a:gd name="T21" fmla="*/ 0 h 708"/>
                <a:gd name="T22" fmla="*/ 84 w 1656"/>
                <a:gd name="T23" fmla="*/ 2 h 708"/>
                <a:gd name="T24" fmla="*/ 64 w 1656"/>
                <a:gd name="T25" fmla="*/ 6 h 708"/>
                <a:gd name="T26" fmla="*/ 47 w 1656"/>
                <a:gd name="T27" fmla="*/ 14 h 708"/>
                <a:gd name="T28" fmla="*/ 31 w 1656"/>
                <a:gd name="T29" fmla="*/ 25 h 708"/>
                <a:gd name="T30" fmla="*/ 18 w 1656"/>
                <a:gd name="T31" fmla="*/ 39 h 708"/>
                <a:gd name="T32" fmla="*/ 8 w 1656"/>
                <a:gd name="T33" fmla="*/ 53 h 708"/>
                <a:gd name="T34" fmla="*/ 2 w 1656"/>
                <a:gd name="T35" fmla="*/ 70 h 708"/>
                <a:gd name="T36" fmla="*/ 0 w 1656"/>
                <a:gd name="T37" fmla="*/ 87 h 708"/>
                <a:gd name="T38" fmla="*/ 0 w 1656"/>
                <a:gd name="T39" fmla="*/ 249 h 708"/>
                <a:gd name="T40" fmla="*/ 11 w 1656"/>
                <a:gd name="T41" fmla="*/ 249 h 708"/>
                <a:gd name="T42" fmla="*/ 21 w 1656"/>
                <a:gd name="T43" fmla="*/ 249 h 708"/>
                <a:gd name="T44" fmla="*/ 29 w 1656"/>
                <a:gd name="T45" fmla="*/ 249 h 708"/>
                <a:gd name="T46" fmla="*/ 36 w 1656"/>
                <a:gd name="T47" fmla="*/ 249 h 708"/>
                <a:gd name="T48" fmla="*/ 42 w 1656"/>
                <a:gd name="T49" fmla="*/ 249 h 708"/>
                <a:gd name="T50" fmla="*/ 46 w 1656"/>
                <a:gd name="T51" fmla="*/ 249 h 708"/>
                <a:gd name="T52" fmla="*/ 49 w 1656"/>
                <a:gd name="T53" fmla="*/ 249 h 708"/>
                <a:gd name="T54" fmla="*/ 50 w 1656"/>
                <a:gd name="T55" fmla="*/ 249 h 708"/>
                <a:gd name="T56" fmla="*/ 50 w 1656"/>
                <a:gd name="T57" fmla="*/ 84 h 708"/>
                <a:gd name="T58" fmla="*/ 245 w 1656"/>
                <a:gd name="T59" fmla="*/ 84 h 708"/>
                <a:gd name="T60" fmla="*/ 245 w 1656"/>
                <a:gd name="T61" fmla="*/ 198 h 708"/>
                <a:gd name="T62" fmla="*/ 317 w 1656"/>
                <a:gd name="T63" fmla="*/ 198 h 708"/>
                <a:gd name="T64" fmla="*/ 317 w 1656"/>
                <a:gd name="T65" fmla="*/ 261 h 708"/>
                <a:gd name="T66" fmla="*/ 479 w 1656"/>
                <a:gd name="T67" fmla="*/ 261 h 708"/>
                <a:gd name="T68" fmla="*/ 479 w 1656"/>
                <a:gd name="T69" fmla="*/ 354 h 708"/>
                <a:gd name="T70" fmla="*/ 507 w 1656"/>
                <a:gd name="T71" fmla="*/ 354 h 708"/>
                <a:gd name="T72" fmla="*/ 507 w 1656"/>
                <a:gd name="T73" fmla="*/ 219 h 708"/>
                <a:gd name="T74" fmla="*/ 622 w 1656"/>
                <a:gd name="T75" fmla="*/ 219 h 708"/>
                <a:gd name="T76" fmla="*/ 622 w 1656"/>
                <a:gd name="T77" fmla="*/ 315 h 708"/>
                <a:gd name="T78" fmla="*/ 672 w 1656"/>
                <a:gd name="T79" fmla="*/ 315 h 708"/>
                <a:gd name="T80" fmla="*/ 672 w 1656"/>
                <a:gd name="T81" fmla="*/ 255 h 708"/>
                <a:gd name="T82" fmla="*/ 753 w 1656"/>
                <a:gd name="T83" fmla="*/ 255 h 708"/>
                <a:gd name="T84" fmla="*/ 753 w 1656"/>
                <a:gd name="T85" fmla="*/ 353 h 708"/>
                <a:gd name="T86" fmla="*/ 779 w 1656"/>
                <a:gd name="T87" fmla="*/ 353 h 708"/>
                <a:gd name="T88" fmla="*/ 779 w 1656"/>
                <a:gd name="T89" fmla="*/ 143 h 708"/>
                <a:gd name="T90" fmla="*/ 828 w 1656"/>
                <a:gd name="T91" fmla="*/ 143 h 7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6"/>
                <a:gd name="T139" fmla="*/ 0 h 708"/>
                <a:gd name="T140" fmla="*/ 1656 w 1656"/>
                <a:gd name="T141" fmla="*/ 708 h 7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6" h="708">
                  <a:moveTo>
                    <a:pt x="1656" y="286"/>
                  </a:moveTo>
                  <a:lnTo>
                    <a:pt x="1656" y="174"/>
                  </a:lnTo>
                  <a:lnTo>
                    <a:pt x="1651" y="139"/>
                  </a:lnTo>
                  <a:lnTo>
                    <a:pt x="1639" y="106"/>
                  </a:lnTo>
                  <a:lnTo>
                    <a:pt x="1620" y="77"/>
                  </a:lnTo>
                  <a:lnTo>
                    <a:pt x="1594" y="51"/>
                  </a:lnTo>
                  <a:lnTo>
                    <a:pt x="1563" y="29"/>
                  </a:lnTo>
                  <a:lnTo>
                    <a:pt x="1527" y="13"/>
                  </a:lnTo>
                  <a:lnTo>
                    <a:pt x="1487" y="4"/>
                  </a:lnTo>
                  <a:lnTo>
                    <a:pt x="1444" y="0"/>
                  </a:lnTo>
                  <a:lnTo>
                    <a:pt x="211" y="0"/>
                  </a:lnTo>
                  <a:lnTo>
                    <a:pt x="168" y="4"/>
                  </a:lnTo>
                  <a:lnTo>
                    <a:pt x="128" y="13"/>
                  </a:lnTo>
                  <a:lnTo>
                    <a:pt x="93" y="29"/>
                  </a:lnTo>
                  <a:lnTo>
                    <a:pt x="62" y="51"/>
                  </a:lnTo>
                  <a:lnTo>
                    <a:pt x="35" y="77"/>
                  </a:lnTo>
                  <a:lnTo>
                    <a:pt x="16" y="106"/>
                  </a:lnTo>
                  <a:lnTo>
                    <a:pt x="4" y="139"/>
                  </a:lnTo>
                  <a:lnTo>
                    <a:pt x="0" y="174"/>
                  </a:lnTo>
                  <a:lnTo>
                    <a:pt x="0" y="499"/>
                  </a:lnTo>
                  <a:lnTo>
                    <a:pt x="22" y="499"/>
                  </a:lnTo>
                  <a:lnTo>
                    <a:pt x="41" y="499"/>
                  </a:lnTo>
                  <a:lnTo>
                    <a:pt x="59" y="499"/>
                  </a:lnTo>
                  <a:lnTo>
                    <a:pt x="72" y="499"/>
                  </a:lnTo>
                  <a:lnTo>
                    <a:pt x="84" y="499"/>
                  </a:lnTo>
                  <a:lnTo>
                    <a:pt x="91" y="499"/>
                  </a:lnTo>
                  <a:lnTo>
                    <a:pt x="97" y="499"/>
                  </a:lnTo>
                  <a:lnTo>
                    <a:pt x="99" y="499"/>
                  </a:lnTo>
                  <a:lnTo>
                    <a:pt x="99" y="168"/>
                  </a:lnTo>
                  <a:lnTo>
                    <a:pt x="491" y="168"/>
                  </a:lnTo>
                  <a:lnTo>
                    <a:pt x="491" y="396"/>
                  </a:lnTo>
                  <a:lnTo>
                    <a:pt x="633" y="396"/>
                  </a:lnTo>
                  <a:lnTo>
                    <a:pt x="633" y="522"/>
                  </a:lnTo>
                  <a:lnTo>
                    <a:pt x="959" y="522"/>
                  </a:lnTo>
                  <a:lnTo>
                    <a:pt x="959" y="708"/>
                  </a:lnTo>
                  <a:lnTo>
                    <a:pt x="1015" y="708"/>
                  </a:lnTo>
                  <a:lnTo>
                    <a:pt x="1015" y="439"/>
                  </a:lnTo>
                  <a:lnTo>
                    <a:pt x="1244" y="439"/>
                  </a:lnTo>
                  <a:lnTo>
                    <a:pt x="1244" y="629"/>
                  </a:lnTo>
                  <a:lnTo>
                    <a:pt x="1344" y="629"/>
                  </a:lnTo>
                  <a:lnTo>
                    <a:pt x="1344" y="510"/>
                  </a:lnTo>
                  <a:lnTo>
                    <a:pt x="1506" y="510"/>
                  </a:lnTo>
                  <a:lnTo>
                    <a:pt x="1506" y="705"/>
                  </a:lnTo>
                  <a:lnTo>
                    <a:pt x="1558" y="705"/>
                  </a:lnTo>
                  <a:lnTo>
                    <a:pt x="1558" y="286"/>
                  </a:lnTo>
                  <a:lnTo>
                    <a:pt x="1656" y="286"/>
                  </a:ln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3" name="Freeform 209"/>
            <p:cNvSpPr/>
            <p:nvPr/>
          </p:nvSpPr>
          <p:spPr bwMode="auto">
            <a:xfrm>
              <a:off x="1628" y="3096"/>
              <a:ext cx="7" cy="59"/>
            </a:xfrm>
            <a:custGeom>
              <a:avLst/>
              <a:gdLst>
                <a:gd name="T0" fmla="*/ 0 w 15"/>
                <a:gd name="T1" fmla="*/ 3 h 118"/>
                <a:gd name="T2" fmla="*/ 0 w 15"/>
                <a:gd name="T3" fmla="*/ 3 h 118"/>
                <a:gd name="T4" fmla="*/ 0 w 15"/>
                <a:gd name="T5" fmla="*/ 59 h 118"/>
                <a:gd name="T6" fmla="*/ 7 w 15"/>
                <a:gd name="T7" fmla="*/ 59 h 118"/>
                <a:gd name="T8" fmla="*/ 7 w 15"/>
                <a:gd name="T9" fmla="*/ 3 h 118"/>
                <a:gd name="T10" fmla="*/ 7 w 15"/>
                <a:gd name="T11" fmla="*/ 3 h 118"/>
                <a:gd name="T12" fmla="*/ 7 w 15"/>
                <a:gd name="T13" fmla="*/ 3 h 118"/>
                <a:gd name="T14" fmla="*/ 6 w 15"/>
                <a:gd name="T15" fmla="*/ 2 h 118"/>
                <a:gd name="T16" fmla="*/ 4 w 15"/>
                <a:gd name="T17" fmla="*/ 0 h 118"/>
                <a:gd name="T18" fmla="*/ 1 w 15"/>
                <a:gd name="T19" fmla="*/ 2 h 118"/>
                <a:gd name="T20" fmla="*/ 0 w 15"/>
                <a:gd name="T21" fmla="*/ 3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18"/>
                <a:gd name="T35" fmla="*/ 15 w 15"/>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18">
                  <a:moveTo>
                    <a:pt x="0" y="6"/>
                  </a:moveTo>
                  <a:lnTo>
                    <a:pt x="0" y="6"/>
                  </a:lnTo>
                  <a:lnTo>
                    <a:pt x="0" y="118"/>
                  </a:lnTo>
                  <a:lnTo>
                    <a:pt x="15" y="118"/>
                  </a:lnTo>
                  <a:lnTo>
                    <a:pt x="15" y="6"/>
                  </a:lnTo>
                  <a:lnTo>
                    <a:pt x="12" y="3"/>
                  </a:lnTo>
                  <a:lnTo>
                    <a:pt x="8" y="0"/>
                  </a:lnTo>
                  <a:lnTo>
                    <a:pt x="3" y="3"/>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4" name="Freeform 210"/>
            <p:cNvSpPr/>
            <p:nvPr/>
          </p:nvSpPr>
          <p:spPr bwMode="auto">
            <a:xfrm>
              <a:off x="1523" y="3008"/>
              <a:ext cx="112" cy="91"/>
            </a:xfrm>
            <a:custGeom>
              <a:avLst/>
              <a:gdLst>
                <a:gd name="T0" fmla="*/ 3 w 224"/>
                <a:gd name="T1" fmla="*/ 6 h 180"/>
                <a:gd name="T2" fmla="*/ 3 w 224"/>
                <a:gd name="T3" fmla="*/ 6 h 180"/>
                <a:gd name="T4" fmla="*/ 24 w 224"/>
                <a:gd name="T5" fmla="*/ 8 h 180"/>
                <a:gd name="T6" fmla="*/ 44 w 224"/>
                <a:gd name="T7" fmla="*/ 12 h 180"/>
                <a:gd name="T8" fmla="*/ 60 w 224"/>
                <a:gd name="T9" fmla="*/ 20 h 180"/>
                <a:gd name="T10" fmla="*/ 75 w 224"/>
                <a:gd name="T11" fmla="*/ 31 h 180"/>
                <a:gd name="T12" fmla="*/ 88 w 224"/>
                <a:gd name="T13" fmla="*/ 43 h 180"/>
                <a:gd name="T14" fmla="*/ 97 w 224"/>
                <a:gd name="T15" fmla="*/ 57 h 180"/>
                <a:gd name="T16" fmla="*/ 103 w 224"/>
                <a:gd name="T17" fmla="*/ 73 h 180"/>
                <a:gd name="T18" fmla="*/ 105 w 224"/>
                <a:gd name="T19" fmla="*/ 91 h 180"/>
                <a:gd name="T20" fmla="*/ 112 w 224"/>
                <a:gd name="T21" fmla="*/ 91 h 180"/>
                <a:gd name="T22" fmla="*/ 109 w 224"/>
                <a:gd name="T23" fmla="*/ 73 h 180"/>
                <a:gd name="T24" fmla="*/ 103 w 224"/>
                <a:gd name="T25" fmla="*/ 56 h 180"/>
                <a:gd name="T26" fmla="*/ 94 w 224"/>
                <a:gd name="T27" fmla="*/ 40 h 180"/>
                <a:gd name="T28" fmla="*/ 80 w 224"/>
                <a:gd name="T29" fmla="*/ 27 h 180"/>
                <a:gd name="T30" fmla="*/ 63 w 224"/>
                <a:gd name="T31" fmla="*/ 15 h 180"/>
                <a:gd name="T32" fmla="*/ 45 w 224"/>
                <a:gd name="T33" fmla="*/ 8 h 180"/>
                <a:gd name="T34" fmla="*/ 24 w 224"/>
                <a:gd name="T35" fmla="*/ 3 h 180"/>
                <a:gd name="T36" fmla="*/ 3 w 224"/>
                <a:gd name="T37" fmla="*/ 0 h 180"/>
                <a:gd name="T38" fmla="*/ 3 w 224"/>
                <a:gd name="T39" fmla="*/ 0 h 180"/>
                <a:gd name="T40" fmla="*/ 3 w 224"/>
                <a:gd name="T41" fmla="*/ 0 h 180"/>
                <a:gd name="T42" fmla="*/ 1 w 224"/>
                <a:gd name="T43" fmla="*/ 1 h 180"/>
                <a:gd name="T44" fmla="*/ 0 w 224"/>
                <a:gd name="T45" fmla="*/ 3 h 180"/>
                <a:gd name="T46" fmla="*/ 1 w 224"/>
                <a:gd name="T47" fmla="*/ 5 h 180"/>
                <a:gd name="T48" fmla="*/ 3 w 224"/>
                <a:gd name="T49" fmla="*/ 6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80"/>
                <a:gd name="T77" fmla="*/ 224 w 224"/>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80">
                  <a:moveTo>
                    <a:pt x="5" y="12"/>
                  </a:moveTo>
                  <a:lnTo>
                    <a:pt x="5" y="12"/>
                  </a:lnTo>
                  <a:lnTo>
                    <a:pt x="48" y="15"/>
                  </a:lnTo>
                  <a:lnTo>
                    <a:pt x="87" y="24"/>
                  </a:lnTo>
                  <a:lnTo>
                    <a:pt x="121" y="40"/>
                  </a:lnTo>
                  <a:lnTo>
                    <a:pt x="150" y="61"/>
                  </a:lnTo>
                  <a:lnTo>
                    <a:pt x="175" y="85"/>
                  </a:lnTo>
                  <a:lnTo>
                    <a:pt x="194" y="113"/>
                  </a:lnTo>
                  <a:lnTo>
                    <a:pt x="206" y="145"/>
                  </a:lnTo>
                  <a:lnTo>
                    <a:pt x="209" y="180"/>
                  </a:lnTo>
                  <a:lnTo>
                    <a:pt x="224" y="180"/>
                  </a:lnTo>
                  <a:lnTo>
                    <a:pt x="218" y="145"/>
                  </a:lnTo>
                  <a:lnTo>
                    <a:pt x="206" y="111"/>
                  </a:lnTo>
                  <a:lnTo>
                    <a:pt x="187" y="80"/>
                  </a:lnTo>
                  <a:lnTo>
                    <a:pt x="159" y="54"/>
                  </a:lnTo>
                  <a:lnTo>
                    <a:pt x="127" y="30"/>
                  </a:lnTo>
                  <a:lnTo>
                    <a:pt x="90" y="15"/>
                  </a:lnTo>
                  <a:lnTo>
                    <a:pt x="48" y="5"/>
                  </a:lnTo>
                  <a:lnTo>
                    <a:pt x="5" y="0"/>
                  </a:lnTo>
                  <a:lnTo>
                    <a:pt x="1" y="2"/>
                  </a:lnTo>
                  <a:lnTo>
                    <a:pt x="0" y="6"/>
                  </a:lnTo>
                  <a:lnTo>
                    <a:pt x="1" y="10"/>
                  </a:lnTo>
                  <a:lnTo>
                    <a:pt x="5"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5" name="Freeform 211"/>
            <p:cNvSpPr/>
            <p:nvPr/>
          </p:nvSpPr>
          <p:spPr bwMode="auto">
            <a:xfrm>
              <a:off x="906" y="3008"/>
              <a:ext cx="620" cy="7"/>
            </a:xfrm>
            <a:custGeom>
              <a:avLst/>
              <a:gdLst>
                <a:gd name="T0" fmla="*/ 3 w 1239"/>
                <a:gd name="T1" fmla="*/ 7 h 12"/>
                <a:gd name="T2" fmla="*/ 3 w 1239"/>
                <a:gd name="T3" fmla="*/ 7 h 12"/>
                <a:gd name="T4" fmla="*/ 620 w 1239"/>
                <a:gd name="T5" fmla="*/ 7 h 12"/>
                <a:gd name="T6" fmla="*/ 620 w 1239"/>
                <a:gd name="T7" fmla="*/ 0 h 12"/>
                <a:gd name="T8" fmla="*/ 3 w 1239"/>
                <a:gd name="T9" fmla="*/ 0 h 12"/>
                <a:gd name="T10" fmla="*/ 3 w 1239"/>
                <a:gd name="T11" fmla="*/ 0 h 12"/>
                <a:gd name="T12" fmla="*/ 3 w 1239"/>
                <a:gd name="T13" fmla="*/ 0 h 12"/>
                <a:gd name="T14" fmla="*/ 1 w 1239"/>
                <a:gd name="T15" fmla="*/ 1 h 12"/>
                <a:gd name="T16" fmla="*/ 0 w 1239"/>
                <a:gd name="T17" fmla="*/ 4 h 12"/>
                <a:gd name="T18" fmla="*/ 1 w 1239"/>
                <a:gd name="T19" fmla="*/ 6 h 12"/>
                <a:gd name="T20" fmla="*/ 3 w 1239"/>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9"/>
                <a:gd name="T34" fmla="*/ 0 h 12"/>
                <a:gd name="T35" fmla="*/ 1239 w 123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9" h="12">
                  <a:moveTo>
                    <a:pt x="6" y="12"/>
                  </a:moveTo>
                  <a:lnTo>
                    <a:pt x="6" y="12"/>
                  </a:lnTo>
                  <a:lnTo>
                    <a:pt x="1239" y="12"/>
                  </a:lnTo>
                  <a:lnTo>
                    <a:pt x="1239" y="0"/>
                  </a:lnTo>
                  <a:lnTo>
                    <a:pt x="6" y="0"/>
                  </a:lnTo>
                  <a:lnTo>
                    <a:pt x="1" y="2"/>
                  </a:lnTo>
                  <a:lnTo>
                    <a:pt x="0" y="6"/>
                  </a:lnTo>
                  <a:lnTo>
                    <a:pt x="1" y="10"/>
                  </a:lnTo>
                  <a:lnTo>
                    <a:pt x="6"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6" name="Freeform 212"/>
            <p:cNvSpPr/>
            <p:nvPr/>
          </p:nvSpPr>
          <p:spPr bwMode="auto">
            <a:xfrm>
              <a:off x="800" y="3008"/>
              <a:ext cx="109" cy="93"/>
            </a:xfrm>
            <a:custGeom>
              <a:avLst/>
              <a:gdLst>
                <a:gd name="T0" fmla="*/ 7 w 219"/>
                <a:gd name="T1" fmla="*/ 90 h 185"/>
                <a:gd name="T2" fmla="*/ 7 w 219"/>
                <a:gd name="T3" fmla="*/ 90 h 185"/>
                <a:gd name="T4" fmla="*/ 9 w 219"/>
                <a:gd name="T5" fmla="*/ 73 h 185"/>
                <a:gd name="T6" fmla="*/ 15 w 219"/>
                <a:gd name="T7" fmla="*/ 57 h 185"/>
                <a:gd name="T8" fmla="*/ 24 w 219"/>
                <a:gd name="T9" fmla="*/ 43 h 185"/>
                <a:gd name="T10" fmla="*/ 37 w 219"/>
                <a:gd name="T11" fmla="*/ 31 h 185"/>
                <a:gd name="T12" fmla="*/ 52 w 219"/>
                <a:gd name="T13" fmla="*/ 20 h 185"/>
                <a:gd name="T14" fmla="*/ 69 w 219"/>
                <a:gd name="T15" fmla="*/ 12 h 185"/>
                <a:gd name="T16" fmla="*/ 88 w 219"/>
                <a:gd name="T17" fmla="*/ 8 h 185"/>
                <a:gd name="T18" fmla="*/ 109 w 219"/>
                <a:gd name="T19" fmla="*/ 6 h 185"/>
                <a:gd name="T20" fmla="*/ 109 w 219"/>
                <a:gd name="T21" fmla="*/ 0 h 185"/>
                <a:gd name="T22" fmla="*/ 88 w 219"/>
                <a:gd name="T23" fmla="*/ 3 h 185"/>
                <a:gd name="T24" fmla="*/ 67 w 219"/>
                <a:gd name="T25" fmla="*/ 8 h 185"/>
                <a:gd name="T26" fmla="*/ 49 w 219"/>
                <a:gd name="T27" fmla="*/ 15 h 185"/>
                <a:gd name="T28" fmla="*/ 32 w 219"/>
                <a:gd name="T29" fmla="*/ 27 h 185"/>
                <a:gd name="T30" fmla="*/ 18 w 219"/>
                <a:gd name="T31" fmla="*/ 40 h 185"/>
                <a:gd name="T32" fmla="*/ 9 w 219"/>
                <a:gd name="T33" fmla="*/ 56 h 185"/>
                <a:gd name="T34" fmla="*/ 3 w 219"/>
                <a:gd name="T35" fmla="*/ 73 h 185"/>
                <a:gd name="T36" fmla="*/ 0 w 219"/>
                <a:gd name="T37" fmla="*/ 90 h 185"/>
                <a:gd name="T38" fmla="*/ 0 w 219"/>
                <a:gd name="T39" fmla="*/ 90 h 185"/>
                <a:gd name="T40" fmla="*/ 0 w 219"/>
                <a:gd name="T41" fmla="*/ 90 h 185"/>
                <a:gd name="T42" fmla="*/ 1 w 219"/>
                <a:gd name="T43" fmla="*/ 92 h 185"/>
                <a:gd name="T44" fmla="*/ 4 w 219"/>
                <a:gd name="T45" fmla="*/ 93 h 185"/>
                <a:gd name="T46" fmla="*/ 6 w 219"/>
                <a:gd name="T47" fmla="*/ 92 h 185"/>
                <a:gd name="T48" fmla="*/ 7 w 219"/>
                <a:gd name="T49" fmla="*/ 90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85"/>
                <a:gd name="T77" fmla="*/ 219 w 219"/>
                <a:gd name="T78" fmla="*/ 185 h 1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85">
                  <a:moveTo>
                    <a:pt x="15" y="180"/>
                  </a:moveTo>
                  <a:lnTo>
                    <a:pt x="15" y="180"/>
                  </a:lnTo>
                  <a:lnTo>
                    <a:pt x="18" y="145"/>
                  </a:lnTo>
                  <a:lnTo>
                    <a:pt x="30" y="113"/>
                  </a:lnTo>
                  <a:lnTo>
                    <a:pt x="49" y="85"/>
                  </a:lnTo>
                  <a:lnTo>
                    <a:pt x="74" y="61"/>
                  </a:lnTo>
                  <a:lnTo>
                    <a:pt x="104" y="40"/>
                  </a:lnTo>
                  <a:lnTo>
                    <a:pt x="138" y="24"/>
                  </a:lnTo>
                  <a:lnTo>
                    <a:pt x="176" y="15"/>
                  </a:lnTo>
                  <a:lnTo>
                    <a:pt x="219" y="12"/>
                  </a:lnTo>
                  <a:lnTo>
                    <a:pt x="219" y="0"/>
                  </a:lnTo>
                  <a:lnTo>
                    <a:pt x="176" y="5"/>
                  </a:lnTo>
                  <a:lnTo>
                    <a:pt x="135" y="15"/>
                  </a:lnTo>
                  <a:lnTo>
                    <a:pt x="98" y="30"/>
                  </a:lnTo>
                  <a:lnTo>
                    <a:pt x="65" y="54"/>
                  </a:lnTo>
                  <a:lnTo>
                    <a:pt x="37" y="80"/>
                  </a:lnTo>
                  <a:lnTo>
                    <a:pt x="18" y="111"/>
                  </a:lnTo>
                  <a:lnTo>
                    <a:pt x="6" y="145"/>
                  </a:lnTo>
                  <a:lnTo>
                    <a:pt x="0" y="180"/>
                  </a:lnTo>
                  <a:lnTo>
                    <a:pt x="3" y="184"/>
                  </a:lnTo>
                  <a:lnTo>
                    <a:pt x="8" y="185"/>
                  </a:lnTo>
                  <a:lnTo>
                    <a:pt x="12" y="184"/>
                  </a:lnTo>
                  <a:lnTo>
                    <a:pt x="15"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7" name="Freeform 213"/>
            <p:cNvSpPr/>
            <p:nvPr/>
          </p:nvSpPr>
          <p:spPr bwMode="auto">
            <a:xfrm>
              <a:off x="800" y="3099"/>
              <a:ext cx="7" cy="166"/>
            </a:xfrm>
            <a:custGeom>
              <a:avLst/>
              <a:gdLst>
                <a:gd name="T0" fmla="*/ 4 w 15"/>
                <a:gd name="T1" fmla="*/ 159 h 331"/>
                <a:gd name="T2" fmla="*/ 7 w 15"/>
                <a:gd name="T3" fmla="*/ 162 h 331"/>
                <a:gd name="T4" fmla="*/ 7 w 15"/>
                <a:gd name="T5" fmla="*/ 0 h 331"/>
                <a:gd name="T6" fmla="*/ 0 w 15"/>
                <a:gd name="T7" fmla="*/ 0 h 331"/>
                <a:gd name="T8" fmla="*/ 0 w 15"/>
                <a:gd name="T9" fmla="*/ 162 h 331"/>
                <a:gd name="T10" fmla="*/ 4 w 15"/>
                <a:gd name="T11" fmla="*/ 165 h 331"/>
                <a:gd name="T12" fmla="*/ 0 w 15"/>
                <a:gd name="T13" fmla="*/ 162 h 331"/>
                <a:gd name="T14" fmla="*/ 1 w 15"/>
                <a:gd name="T15" fmla="*/ 164 h 331"/>
                <a:gd name="T16" fmla="*/ 4 w 15"/>
                <a:gd name="T17" fmla="*/ 164 h 331"/>
                <a:gd name="T18" fmla="*/ 6 w 15"/>
                <a:gd name="T19" fmla="*/ 164 h 331"/>
                <a:gd name="T20" fmla="*/ 7 w 15"/>
                <a:gd name="T21" fmla="*/ 162 h 331"/>
                <a:gd name="T22" fmla="*/ 4 w 15"/>
                <a:gd name="T23" fmla="*/ 159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1"/>
                <a:gd name="T38" fmla="*/ 15 w 15"/>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1">
                  <a:moveTo>
                    <a:pt x="8" y="319"/>
                  </a:moveTo>
                  <a:lnTo>
                    <a:pt x="15" y="325"/>
                  </a:lnTo>
                  <a:lnTo>
                    <a:pt x="15" y="0"/>
                  </a:lnTo>
                  <a:lnTo>
                    <a:pt x="0" y="0"/>
                  </a:lnTo>
                  <a:lnTo>
                    <a:pt x="0" y="325"/>
                  </a:lnTo>
                  <a:lnTo>
                    <a:pt x="8" y="331"/>
                  </a:lnTo>
                  <a:lnTo>
                    <a:pt x="0" y="325"/>
                  </a:lnTo>
                  <a:lnTo>
                    <a:pt x="3" y="328"/>
                  </a:lnTo>
                  <a:lnTo>
                    <a:pt x="8" y="329"/>
                  </a:lnTo>
                  <a:lnTo>
                    <a:pt x="12" y="328"/>
                  </a:lnTo>
                  <a:lnTo>
                    <a:pt x="15" y="325"/>
                  </a:lnTo>
                  <a:lnTo>
                    <a:pt x="8" y="3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8" name="Freeform 214"/>
            <p:cNvSpPr/>
            <p:nvPr/>
          </p:nvSpPr>
          <p:spPr bwMode="auto">
            <a:xfrm>
              <a:off x="803" y="3258"/>
              <a:ext cx="50" cy="7"/>
            </a:xfrm>
            <a:custGeom>
              <a:avLst/>
              <a:gdLst>
                <a:gd name="T0" fmla="*/ 46 w 106"/>
                <a:gd name="T1" fmla="*/ 3 h 12"/>
                <a:gd name="T2" fmla="*/ 50 w 106"/>
                <a:gd name="T3" fmla="*/ 0 h 12"/>
                <a:gd name="T4" fmla="*/ 49 w 106"/>
                <a:gd name="T5" fmla="*/ 0 h 12"/>
                <a:gd name="T6" fmla="*/ 46 w 106"/>
                <a:gd name="T7" fmla="*/ 0 h 12"/>
                <a:gd name="T8" fmla="*/ 43 w 106"/>
                <a:gd name="T9" fmla="*/ 0 h 12"/>
                <a:gd name="T10" fmla="*/ 37 w 106"/>
                <a:gd name="T11" fmla="*/ 0 h 12"/>
                <a:gd name="T12" fmla="*/ 30 w 106"/>
                <a:gd name="T13" fmla="*/ 0 h 12"/>
                <a:gd name="T14" fmla="*/ 21 w 106"/>
                <a:gd name="T15" fmla="*/ 0 h 12"/>
                <a:gd name="T16" fmla="*/ 11 w 106"/>
                <a:gd name="T17" fmla="*/ 0 h 12"/>
                <a:gd name="T18" fmla="*/ 0 w 106"/>
                <a:gd name="T19" fmla="*/ 0 h 12"/>
                <a:gd name="T20" fmla="*/ 0 w 106"/>
                <a:gd name="T21" fmla="*/ 6 h 12"/>
                <a:gd name="T22" fmla="*/ 11 w 106"/>
                <a:gd name="T23" fmla="*/ 6 h 12"/>
                <a:gd name="T24" fmla="*/ 21 w 106"/>
                <a:gd name="T25" fmla="*/ 6 h 12"/>
                <a:gd name="T26" fmla="*/ 30 w 106"/>
                <a:gd name="T27" fmla="*/ 6 h 12"/>
                <a:gd name="T28" fmla="*/ 37 w 106"/>
                <a:gd name="T29" fmla="*/ 6 h 12"/>
                <a:gd name="T30" fmla="*/ 43 w 106"/>
                <a:gd name="T31" fmla="*/ 6 h 12"/>
                <a:gd name="T32" fmla="*/ 46 w 106"/>
                <a:gd name="T33" fmla="*/ 6 h 12"/>
                <a:gd name="T34" fmla="*/ 49 w 106"/>
                <a:gd name="T35" fmla="*/ 6 h 12"/>
                <a:gd name="T36" fmla="*/ 50 w 106"/>
                <a:gd name="T37" fmla="*/ 6 h 12"/>
                <a:gd name="T38" fmla="*/ 54 w 106"/>
                <a:gd name="T39" fmla="*/ 3 h 12"/>
                <a:gd name="T40" fmla="*/ 50 w 106"/>
                <a:gd name="T41" fmla="*/ 6 h 12"/>
                <a:gd name="T42" fmla="*/ 52 w 106"/>
                <a:gd name="T43" fmla="*/ 5 h 12"/>
                <a:gd name="T44" fmla="*/ 54 w 106"/>
                <a:gd name="T45" fmla="*/ 3 h 12"/>
                <a:gd name="T46" fmla="*/ 52 w 106"/>
                <a:gd name="T47" fmla="*/ 1 h 12"/>
                <a:gd name="T48" fmla="*/ 50 w 106"/>
                <a:gd name="T49" fmla="*/ 0 h 12"/>
                <a:gd name="T50" fmla="*/ 46 w 106"/>
                <a:gd name="T51" fmla="*/ 3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2"/>
                <a:gd name="T80" fmla="*/ 106 w 106"/>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2">
                  <a:moveTo>
                    <a:pt x="91" y="6"/>
                  </a:moveTo>
                  <a:lnTo>
                    <a:pt x="99" y="0"/>
                  </a:lnTo>
                  <a:lnTo>
                    <a:pt x="97" y="0"/>
                  </a:lnTo>
                  <a:lnTo>
                    <a:pt x="91" y="0"/>
                  </a:lnTo>
                  <a:lnTo>
                    <a:pt x="84" y="0"/>
                  </a:lnTo>
                  <a:lnTo>
                    <a:pt x="72" y="0"/>
                  </a:lnTo>
                  <a:lnTo>
                    <a:pt x="59" y="0"/>
                  </a:lnTo>
                  <a:lnTo>
                    <a:pt x="41" y="0"/>
                  </a:lnTo>
                  <a:lnTo>
                    <a:pt x="22" y="0"/>
                  </a:lnTo>
                  <a:lnTo>
                    <a:pt x="0" y="0"/>
                  </a:lnTo>
                  <a:lnTo>
                    <a:pt x="0" y="12"/>
                  </a:lnTo>
                  <a:lnTo>
                    <a:pt x="22" y="12"/>
                  </a:lnTo>
                  <a:lnTo>
                    <a:pt x="41" y="12"/>
                  </a:lnTo>
                  <a:lnTo>
                    <a:pt x="59" y="12"/>
                  </a:lnTo>
                  <a:lnTo>
                    <a:pt x="72" y="12"/>
                  </a:lnTo>
                  <a:lnTo>
                    <a:pt x="84" y="12"/>
                  </a:lnTo>
                  <a:lnTo>
                    <a:pt x="91" y="12"/>
                  </a:lnTo>
                  <a:lnTo>
                    <a:pt x="97" y="12"/>
                  </a:lnTo>
                  <a:lnTo>
                    <a:pt x="99" y="12"/>
                  </a:lnTo>
                  <a:lnTo>
                    <a:pt x="106" y="6"/>
                  </a:lnTo>
                  <a:lnTo>
                    <a:pt x="99" y="12"/>
                  </a:lnTo>
                  <a:lnTo>
                    <a:pt x="103" y="9"/>
                  </a:lnTo>
                  <a:lnTo>
                    <a:pt x="106" y="6"/>
                  </a:lnTo>
                  <a:lnTo>
                    <a:pt x="103" y="2"/>
                  </a:lnTo>
                  <a:lnTo>
                    <a:pt x="99" y="0"/>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9" name="Freeform 215"/>
            <p:cNvSpPr/>
            <p:nvPr/>
          </p:nvSpPr>
          <p:spPr bwMode="auto">
            <a:xfrm>
              <a:off x="849" y="3093"/>
              <a:ext cx="8" cy="168"/>
            </a:xfrm>
            <a:custGeom>
              <a:avLst/>
              <a:gdLst>
                <a:gd name="T0" fmla="*/ 4 w 15"/>
                <a:gd name="T1" fmla="*/ 0 h 337"/>
                <a:gd name="T2" fmla="*/ 0 w 15"/>
                <a:gd name="T3" fmla="*/ 3 h 337"/>
                <a:gd name="T4" fmla="*/ 0 w 15"/>
                <a:gd name="T5" fmla="*/ 168 h 337"/>
                <a:gd name="T6" fmla="*/ 8 w 15"/>
                <a:gd name="T7" fmla="*/ 168 h 337"/>
                <a:gd name="T8" fmla="*/ 8 w 15"/>
                <a:gd name="T9" fmla="*/ 3 h 337"/>
                <a:gd name="T10" fmla="*/ 4 w 15"/>
                <a:gd name="T11" fmla="*/ 6 h 337"/>
                <a:gd name="T12" fmla="*/ 8 w 15"/>
                <a:gd name="T13" fmla="*/ 3 h 337"/>
                <a:gd name="T14" fmla="*/ 6 w 15"/>
                <a:gd name="T15" fmla="*/ 1 h 337"/>
                <a:gd name="T16" fmla="*/ 4 w 15"/>
                <a:gd name="T17" fmla="*/ 0 h 337"/>
                <a:gd name="T18" fmla="*/ 2 w 15"/>
                <a:gd name="T19" fmla="*/ 1 h 337"/>
                <a:gd name="T20" fmla="*/ 0 w 15"/>
                <a:gd name="T21" fmla="*/ 3 h 337"/>
                <a:gd name="T22" fmla="*/ 4 w 15"/>
                <a:gd name="T23" fmla="*/ 0 h 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7"/>
                <a:gd name="T38" fmla="*/ 15 w 15"/>
                <a:gd name="T39" fmla="*/ 337 h 3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7">
                  <a:moveTo>
                    <a:pt x="8" y="0"/>
                  </a:moveTo>
                  <a:lnTo>
                    <a:pt x="0" y="6"/>
                  </a:lnTo>
                  <a:lnTo>
                    <a:pt x="0" y="337"/>
                  </a:lnTo>
                  <a:lnTo>
                    <a:pt x="15" y="337"/>
                  </a:lnTo>
                  <a:lnTo>
                    <a:pt x="15" y="6"/>
                  </a:lnTo>
                  <a:lnTo>
                    <a:pt x="8" y="12"/>
                  </a:lnTo>
                  <a:lnTo>
                    <a:pt x="15" y="6"/>
                  </a:lnTo>
                  <a:lnTo>
                    <a:pt x="12" y="3"/>
                  </a:lnTo>
                  <a:lnTo>
                    <a:pt x="8" y="0"/>
                  </a:lnTo>
                  <a:lnTo>
                    <a:pt x="3" y="3"/>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0" name="Freeform 216"/>
            <p:cNvSpPr/>
            <p:nvPr/>
          </p:nvSpPr>
          <p:spPr bwMode="auto">
            <a:xfrm>
              <a:off x="854" y="3093"/>
              <a:ext cx="203" cy="4"/>
            </a:xfrm>
            <a:custGeom>
              <a:avLst/>
              <a:gdLst>
                <a:gd name="T0" fmla="*/ 200 w 400"/>
                <a:gd name="T1" fmla="*/ 3 h 12"/>
                <a:gd name="T2" fmla="*/ 196 w 400"/>
                <a:gd name="T3" fmla="*/ 0 h 12"/>
                <a:gd name="T4" fmla="*/ 0 w 400"/>
                <a:gd name="T5" fmla="*/ 0 h 12"/>
                <a:gd name="T6" fmla="*/ 0 w 400"/>
                <a:gd name="T7" fmla="*/ 6 h 12"/>
                <a:gd name="T8" fmla="*/ 196 w 400"/>
                <a:gd name="T9" fmla="*/ 6 h 12"/>
                <a:gd name="T10" fmla="*/ 193 w 400"/>
                <a:gd name="T11" fmla="*/ 3 h 12"/>
                <a:gd name="T12" fmla="*/ 196 w 400"/>
                <a:gd name="T13" fmla="*/ 6 h 12"/>
                <a:gd name="T14" fmla="*/ 199 w 400"/>
                <a:gd name="T15" fmla="*/ 5 h 12"/>
                <a:gd name="T16" fmla="*/ 200 w 400"/>
                <a:gd name="T17" fmla="*/ 3 h 12"/>
                <a:gd name="T18" fmla="*/ 199 w 400"/>
                <a:gd name="T19" fmla="*/ 2 h 12"/>
                <a:gd name="T20" fmla="*/ 196 w 400"/>
                <a:gd name="T21" fmla="*/ 0 h 12"/>
                <a:gd name="T22" fmla="*/ 200 w 40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12"/>
                <a:gd name="T38" fmla="*/ 400 w 40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12">
                  <a:moveTo>
                    <a:pt x="400" y="6"/>
                  </a:moveTo>
                  <a:lnTo>
                    <a:pt x="392" y="0"/>
                  </a:lnTo>
                  <a:lnTo>
                    <a:pt x="0" y="0"/>
                  </a:lnTo>
                  <a:lnTo>
                    <a:pt x="0" y="12"/>
                  </a:lnTo>
                  <a:lnTo>
                    <a:pt x="392" y="12"/>
                  </a:lnTo>
                  <a:lnTo>
                    <a:pt x="385" y="6"/>
                  </a:lnTo>
                  <a:lnTo>
                    <a:pt x="392" y="12"/>
                  </a:lnTo>
                  <a:lnTo>
                    <a:pt x="397" y="10"/>
                  </a:lnTo>
                  <a:lnTo>
                    <a:pt x="400" y="6"/>
                  </a:lnTo>
                  <a:lnTo>
                    <a:pt x="397" y="3"/>
                  </a:lnTo>
                  <a:lnTo>
                    <a:pt x="392" y="0"/>
                  </a:lnTo>
                  <a:lnTo>
                    <a:pt x="40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1" name="Freeform 217"/>
            <p:cNvSpPr/>
            <p:nvPr/>
          </p:nvSpPr>
          <p:spPr bwMode="auto">
            <a:xfrm>
              <a:off x="1044" y="3096"/>
              <a:ext cx="9" cy="117"/>
            </a:xfrm>
            <a:custGeom>
              <a:avLst/>
              <a:gdLst>
                <a:gd name="T0" fmla="*/ 4 w 15"/>
                <a:gd name="T1" fmla="*/ 111 h 234"/>
                <a:gd name="T2" fmla="*/ 8 w 15"/>
                <a:gd name="T3" fmla="*/ 114 h 234"/>
                <a:gd name="T4" fmla="*/ 8 w 15"/>
                <a:gd name="T5" fmla="*/ 0 h 234"/>
                <a:gd name="T6" fmla="*/ 0 w 15"/>
                <a:gd name="T7" fmla="*/ 0 h 234"/>
                <a:gd name="T8" fmla="*/ 0 w 15"/>
                <a:gd name="T9" fmla="*/ 114 h 234"/>
                <a:gd name="T10" fmla="*/ 4 w 15"/>
                <a:gd name="T11" fmla="*/ 117 h 234"/>
                <a:gd name="T12" fmla="*/ 0 w 15"/>
                <a:gd name="T13" fmla="*/ 114 h 234"/>
                <a:gd name="T14" fmla="*/ 2 w 15"/>
                <a:gd name="T15" fmla="*/ 116 h 234"/>
                <a:gd name="T16" fmla="*/ 4 w 15"/>
                <a:gd name="T17" fmla="*/ 117 h 234"/>
                <a:gd name="T18" fmla="*/ 6 w 15"/>
                <a:gd name="T19" fmla="*/ 116 h 234"/>
                <a:gd name="T20" fmla="*/ 8 w 15"/>
                <a:gd name="T21" fmla="*/ 114 h 234"/>
                <a:gd name="T22" fmla="*/ 4 w 15"/>
                <a:gd name="T23" fmla="*/ 111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34"/>
                <a:gd name="T38" fmla="*/ 15 w 15"/>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34">
                  <a:moveTo>
                    <a:pt x="7" y="222"/>
                  </a:moveTo>
                  <a:lnTo>
                    <a:pt x="15" y="228"/>
                  </a:lnTo>
                  <a:lnTo>
                    <a:pt x="15" y="0"/>
                  </a:lnTo>
                  <a:lnTo>
                    <a:pt x="0" y="0"/>
                  </a:lnTo>
                  <a:lnTo>
                    <a:pt x="0" y="228"/>
                  </a:lnTo>
                  <a:lnTo>
                    <a:pt x="7" y="234"/>
                  </a:lnTo>
                  <a:lnTo>
                    <a:pt x="0" y="228"/>
                  </a:lnTo>
                  <a:lnTo>
                    <a:pt x="3" y="232"/>
                  </a:lnTo>
                  <a:lnTo>
                    <a:pt x="7" y="233"/>
                  </a:lnTo>
                  <a:lnTo>
                    <a:pt x="12" y="232"/>
                  </a:lnTo>
                  <a:lnTo>
                    <a:pt x="15" y="228"/>
                  </a:lnTo>
                  <a:lnTo>
                    <a:pt x="7" y="22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2" name="Freeform 218"/>
            <p:cNvSpPr/>
            <p:nvPr/>
          </p:nvSpPr>
          <p:spPr bwMode="auto">
            <a:xfrm>
              <a:off x="1049" y="3207"/>
              <a:ext cx="75" cy="10"/>
            </a:xfrm>
            <a:custGeom>
              <a:avLst/>
              <a:gdLst>
                <a:gd name="T0" fmla="*/ 75 w 149"/>
                <a:gd name="T1" fmla="*/ 3 h 12"/>
                <a:gd name="T2" fmla="*/ 71 w 149"/>
                <a:gd name="T3" fmla="*/ 0 h 12"/>
                <a:gd name="T4" fmla="*/ 0 w 149"/>
                <a:gd name="T5" fmla="*/ 0 h 12"/>
                <a:gd name="T6" fmla="*/ 0 w 149"/>
                <a:gd name="T7" fmla="*/ 6 h 12"/>
                <a:gd name="T8" fmla="*/ 71 w 149"/>
                <a:gd name="T9" fmla="*/ 6 h 12"/>
                <a:gd name="T10" fmla="*/ 67 w 149"/>
                <a:gd name="T11" fmla="*/ 3 h 12"/>
                <a:gd name="T12" fmla="*/ 71 w 149"/>
                <a:gd name="T13" fmla="*/ 6 h 12"/>
                <a:gd name="T14" fmla="*/ 73 w 149"/>
                <a:gd name="T15" fmla="*/ 5 h 12"/>
                <a:gd name="T16" fmla="*/ 75 w 149"/>
                <a:gd name="T17" fmla="*/ 3 h 12"/>
                <a:gd name="T18" fmla="*/ 73 w 149"/>
                <a:gd name="T19" fmla="*/ 2 h 12"/>
                <a:gd name="T20" fmla="*/ 71 w 149"/>
                <a:gd name="T21" fmla="*/ 0 h 12"/>
                <a:gd name="T22" fmla="*/ 75 w 149"/>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2"/>
                <a:gd name="T38" fmla="*/ 149 w 149"/>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2">
                  <a:moveTo>
                    <a:pt x="149" y="6"/>
                  </a:moveTo>
                  <a:lnTo>
                    <a:pt x="142" y="0"/>
                  </a:lnTo>
                  <a:lnTo>
                    <a:pt x="0" y="0"/>
                  </a:lnTo>
                  <a:lnTo>
                    <a:pt x="0" y="12"/>
                  </a:lnTo>
                  <a:lnTo>
                    <a:pt x="142" y="12"/>
                  </a:lnTo>
                  <a:lnTo>
                    <a:pt x="134" y="6"/>
                  </a:lnTo>
                  <a:lnTo>
                    <a:pt x="142" y="12"/>
                  </a:lnTo>
                  <a:lnTo>
                    <a:pt x="146" y="10"/>
                  </a:lnTo>
                  <a:lnTo>
                    <a:pt x="149" y="6"/>
                  </a:lnTo>
                  <a:lnTo>
                    <a:pt x="146" y="3"/>
                  </a:lnTo>
                  <a:lnTo>
                    <a:pt x="142" y="0"/>
                  </a:lnTo>
                  <a:lnTo>
                    <a:pt x="1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3" name="Freeform 219"/>
            <p:cNvSpPr/>
            <p:nvPr/>
          </p:nvSpPr>
          <p:spPr bwMode="auto">
            <a:xfrm>
              <a:off x="1117" y="3210"/>
              <a:ext cx="12" cy="67"/>
            </a:xfrm>
            <a:custGeom>
              <a:avLst/>
              <a:gdLst>
                <a:gd name="T0" fmla="*/ 4 w 15"/>
                <a:gd name="T1" fmla="*/ 59 h 132"/>
                <a:gd name="T2" fmla="*/ 8 w 15"/>
                <a:gd name="T3" fmla="*/ 62 h 132"/>
                <a:gd name="T4" fmla="*/ 8 w 15"/>
                <a:gd name="T5" fmla="*/ 0 h 132"/>
                <a:gd name="T6" fmla="*/ 0 w 15"/>
                <a:gd name="T7" fmla="*/ 0 h 132"/>
                <a:gd name="T8" fmla="*/ 0 w 15"/>
                <a:gd name="T9" fmla="*/ 62 h 132"/>
                <a:gd name="T10" fmla="*/ 4 w 15"/>
                <a:gd name="T11" fmla="*/ 65 h 132"/>
                <a:gd name="T12" fmla="*/ 0 w 15"/>
                <a:gd name="T13" fmla="*/ 62 h 132"/>
                <a:gd name="T14" fmla="*/ 2 w 15"/>
                <a:gd name="T15" fmla="*/ 64 h 132"/>
                <a:gd name="T16" fmla="*/ 4 w 15"/>
                <a:gd name="T17" fmla="*/ 65 h 132"/>
                <a:gd name="T18" fmla="*/ 6 w 15"/>
                <a:gd name="T19" fmla="*/ 64 h 132"/>
                <a:gd name="T20" fmla="*/ 8 w 15"/>
                <a:gd name="T21" fmla="*/ 62 h 132"/>
                <a:gd name="T22" fmla="*/ 4 w 15"/>
                <a:gd name="T23" fmla="*/ 5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2"/>
                <a:gd name="T38" fmla="*/ 15 w 1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2">
                  <a:moveTo>
                    <a:pt x="8" y="120"/>
                  </a:moveTo>
                  <a:lnTo>
                    <a:pt x="15" y="126"/>
                  </a:lnTo>
                  <a:lnTo>
                    <a:pt x="15" y="0"/>
                  </a:lnTo>
                  <a:lnTo>
                    <a:pt x="0" y="0"/>
                  </a:lnTo>
                  <a:lnTo>
                    <a:pt x="0" y="126"/>
                  </a:lnTo>
                  <a:lnTo>
                    <a:pt x="8" y="132"/>
                  </a:lnTo>
                  <a:lnTo>
                    <a:pt x="0" y="126"/>
                  </a:lnTo>
                  <a:lnTo>
                    <a:pt x="3" y="129"/>
                  </a:lnTo>
                  <a:lnTo>
                    <a:pt x="8" y="131"/>
                  </a:lnTo>
                  <a:lnTo>
                    <a:pt x="12" y="129"/>
                  </a:lnTo>
                  <a:lnTo>
                    <a:pt x="15" y="126"/>
                  </a:lnTo>
                  <a:lnTo>
                    <a:pt x="8" y="1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4" name="Freeform 220"/>
            <p:cNvSpPr/>
            <p:nvPr/>
          </p:nvSpPr>
          <p:spPr bwMode="auto">
            <a:xfrm>
              <a:off x="1120" y="3269"/>
              <a:ext cx="167" cy="8"/>
            </a:xfrm>
            <a:custGeom>
              <a:avLst/>
              <a:gdLst>
                <a:gd name="T0" fmla="*/ 167 w 333"/>
                <a:gd name="T1" fmla="*/ 3 h 12"/>
                <a:gd name="T2" fmla="*/ 163 w 333"/>
                <a:gd name="T3" fmla="*/ 0 h 12"/>
                <a:gd name="T4" fmla="*/ 0 w 333"/>
                <a:gd name="T5" fmla="*/ 0 h 12"/>
                <a:gd name="T6" fmla="*/ 0 w 333"/>
                <a:gd name="T7" fmla="*/ 6 h 12"/>
                <a:gd name="T8" fmla="*/ 163 w 333"/>
                <a:gd name="T9" fmla="*/ 6 h 12"/>
                <a:gd name="T10" fmla="*/ 160 w 333"/>
                <a:gd name="T11" fmla="*/ 3 h 12"/>
                <a:gd name="T12" fmla="*/ 163 w 333"/>
                <a:gd name="T13" fmla="*/ 6 h 12"/>
                <a:gd name="T14" fmla="*/ 165 w 333"/>
                <a:gd name="T15" fmla="*/ 5 h 12"/>
                <a:gd name="T16" fmla="*/ 167 w 333"/>
                <a:gd name="T17" fmla="*/ 3 h 12"/>
                <a:gd name="T18" fmla="*/ 165 w 333"/>
                <a:gd name="T19" fmla="*/ 1 h 12"/>
                <a:gd name="T20" fmla="*/ 163 w 333"/>
                <a:gd name="T21" fmla="*/ 0 h 12"/>
                <a:gd name="T22" fmla="*/ 167 w 33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
                <a:gd name="T37" fmla="*/ 0 h 12"/>
                <a:gd name="T38" fmla="*/ 333 w 33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 h="12">
                  <a:moveTo>
                    <a:pt x="333" y="6"/>
                  </a:moveTo>
                  <a:lnTo>
                    <a:pt x="326" y="0"/>
                  </a:lnTo>
                  <a:lnTo>
                    <a:pt x="0" y="0"/>
                  </a:lnTo>
                  <a:lnTo>
                    <a:pt x="0" y="12"/>
                  </a:lnTo>
                  <a:lnTo>
                    <a:pt x="326" y="12"/>
                  </a:lnTo>
                  <a:lnTo>
                    <a:pt x="319" y="6"/>
                  </a:lnTo>
                  <a:lnTo>
                    <a:pt x="326" y="12"/>
                  </a:lnTo>
                  <a:lnTo>
                    <a:pt x="330" y="9"/>
                  </a:lnTo>
                  <a:lnTo>
                    <a:pt x="333" y="6"/>
                  </a:lnTo>
                  <a:lnTo>
                    <a:pt x="330" y="2"/>
                  </a:lnTo>
                  <a:lnTo>
                    <a:pt x="326" y="0"/>
                  </a:lnTo>
                  <a:lnTo>
                    <a:pt x="33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5" name="Freeform 221"/>
            <p:cNvSpPr/>
            <p:nvPr/>
          </p:nvSpPr>
          <p:spPr bwMode="auto">
            <a:xfrm>
              <a:off x="1279" y="3272"/>
              <a:ext cx="8" cy="97"/>
            </a:xfrm>
            <a:custGeom>
              <a:avLst/>
              <a:gdLst>
                <a:gd name="T0" fmla="*/ 4 w 14"/>
                <a:gd name="T1" fmla="*/ 91 h 192"/>
                <a:gd name="T2" fmla="*/ 8 w 14"/>
                <a:gd name="T3" fmla="*/ 94 h 192"/>
                <a:gd name="T4" fmla="*/ 8 w 14"/>
                <a:gd name="T5" fmla="*/ 0 h 192"/>
                <a:gd name="T6" fmla="*/ 0 w 14"/>
                <a:gd name="T7" fmla="*/ 0 h 192"/>
                <a:gd name="T8" fmla="*/ 0 w 14"/>
                <a:gd name="T9" fmla="*/ 94 h 192"/>
                <a:gd name="T10" fmla="*/ 4 w 14"/>
                <a:gd name="T11" fmla="*/ 97 h 192"/>
                <a:gd name="T12" fmla="*/ 0 w 14"/>
                <a:gd name="T13" fmla="*/ 94 h 192"/>
                <a:gd name="T14" fmla="*/ 2 w 14"/>
                <a:gd name="T15" fmla="*/ 96 h 192"/>
                <a:gd name="T16" fmla="*/ 4 w 14"/>
                <a:gd name="T17" fmla="*/ 96 h 192"/>
                <a:gd name="T18" fmla="*/ 6 w 14"/>
                <a:gd name="T19" fmla="*/ 96 h 192"/>
                <a:gd name="T20" fmla="*/ 8 w 14"/>
                <a:gd name="T21" fmla="*/ 94 h 192"/>
                <a:gd name="T22" fmla="*/ 4 w 14"/>
                <a:gd name="T23" fmla="*/ 9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2"/>
                <a:gd name="T38" fmla="*/ 14 w 14"/>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2">
                  <a:moveTo>
                    <a:pt x="7" y="180"/>
                  </a:moveTo>
                  <a:lnTo>
                    <a:pt x="14" y="186"/>
                  </a:lnTo>
                  <a:lnTo>
                    <a:pt x="14" y="0"/>
                  </a:lnTo>
                  <a:lnTo>
                    <a:pt x="0" y="0"/>
                  </a:lnTo>
                  <a:lnTo>
                    <a:pt x="0" y="186"/>
                  </a:lnTo>
                  <a:lnTo>
                    <a:pt x="7" y="192"/>
                  </a:lnTo>
                  <a:lnTo>
                    <a:pt x="0" y="186"/>
                  </a:lnTo>
                  <a:lnTo>
                    <a:pt x="3" y="190"/>
                  </a:lnTo>
                  <a:lnTo>
                    <a:pt x="7" y="191"/>
                  </a:lnTo>
                  <a:lnTo>
                    <a:pt x="11" y="190"/>
                  </a:lnTo>
                  <a:lnTo>
                    <a:pt x="14" y="186"/>
                  </a:lnTo>
                  <a:lnTo>
                    <a:pt x="7"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6" name="Freeform 222"/>
            <p:cNvSpPr/>
            <p:nvPr/>
          </p:nvSpPr>
          <p:spPr bwMode="auto">
            <a:xfrm>
              <a:off x="1283" y="3363"/>
              <a:ext cx="32" cy="9"/>
            </a:xfrm>
            <a:custGeom>
              <a:avLst/>
              <a:gdLst>
                <a:gd name="T0" fmla="*/ 25 w 63"/>
                <a:gd name="T1" fmla="*/ 3 h 12"/>
                <a:gd name="T2" fmla="*/ 28 w 63"/>
                <a:gd name="T3" fmla="*/ 0 h 12"/>
                <a:gd name="T4" fmla="*/ 0 w 63"/>
                <a:gd name="T5" fmla="*/ 0 h 12"/>
                <a:gd name="T6" fmla="*/ 0 w 63"/>
                <a:gd name="T7" fmla="*/ 6 h 12"/>
                <a:gd name="T8" fmla="*/ 28 w 63"/>
                <a:gd name="T9" fmla="*/ 6 h 12"/>
                <a:gd name="T10" fmla="*/ 32 w 63"/>
                <a:gd name="T11" fmla="*/ 3 h 12"/>
                <a:gd name="T12" fmla="*/ 28 w 63"/>
                <a:gd name="T13" fmla="*/ 6 h 12"/>
                <a:gd name="T14" fmla="*/ 30 w 63"/>
                <a:gd name="T15" fmla="*/ 5 h 12"/>
                <a:gd name="T16" fmla="*/ 32 w 63"/>
                <a:gd name="T17" fmla="*/ 3 h 12"/>
                <a:gd name="T18" fmla="*/ 30 w 63"/>
                <a:gd name="T19" fmla="*/ 2 h 12"/>
                <a:gd name="T20" fmla="*/ 28 w 63"/>
                <a:gd name="T21" fmla="*/ 0 h 12"/>
                <a:gd name="T22" fmla="*/ 25 w 6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2"/>
                <a:gd name="T38" fmla="*/ 63 w 6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2">
                  <a:moveTo>
                    <a:pt x="49" y="6"/>
                  </a:moveTo>
                  <a:lnTo>
                    <a:pt x="56" y="0"/>
                  </a:lnTo>
                  <a:lnTo>
                    <a:pt x="0" y="0"/>
                  </a:lnTo>
                  <a:lnTo>
                    <a:pt x="0" y="12"/>
                  </a:lnTo>
                  <a:lnTo>
                    <a:pt x="56" y="12"/>
                  </a:lnTo>
                  <a:lnTo>
                    <a:pt x="63" y="6"/>
                  </a:lnTo>
                  <a:lnTo>
                    <a:pt x="56" y="12"/>
                  </a:lnTo>
                  <a:lnTo>
                    <a:pt x="60" y="10"/>
                  </a:lnTo>
                  <a:lnTo>
                    <a:pt x="63" y="6"/>
                  </a:lnTo>
                  <a:lnTo>
                    <a:pt x="60" y="3"/>
                  </a:lnTo>
                  <a:lnTo>
                    <a:pt x="56" y="0"/>
                  </a:lnTo>
                  <a:lnTo>
                    <a:pt x="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7" name="Freeform 223"/>
            <p:cNvSpPr/>
            <p:nvPr/>
          </p:nvSpPr>
          <p:spPr bwMode="auto">
            <a:xfrm>
              <a:off x="1308" y="3228"/>
              <a:ext cx="12" cy="138"/>
            </a:xfrm>
            <a:custGeom>
              <a:avLst/>
              <a:gdLst>
                <a:gd name="T0" fmla="*/ 4 w 14"/>
                <a:gd name="T1" fmla="*/ 0 h 275"/>
                <a:gd name="T2" fmla="*/ 0 w 14"/>
                <a:gd name="T3" fmla="*/ 3 h 275"/>
                <a:gd name="T4" fmla="*/ 0 w 14"/>
                <a:gd name="T5" fmla="*/ 138 h 275"/>
                <a:gd name="T6" fmla="*/ 8 w 14"/>
                <a:gd name="T7" fmla="*/ 138 h 275"/>
                <a:gd name="T8" fmla="*/ 8 w 14"/>
                <a:gd name="T9" fmla="*/ 3 h 275"/>
                <a:gd name="T10" fmla="*/ 4 w 14"/>
                <a:gd name="T11" fmla="*/ 6 h 275"/>
                <a:gd name="T12" fmla="*/ 8 w 14"/>
                <a:gd name="T13" fmla="*/ 3 h 275"/>
                <a:gd name="T14" fmla="*/ 6 w 14"/>
                <a:gd name="T15" fmla="*/ 1 h 275"/>
                <a:gd name="T16" fmla="*/ 4 w 14"/>
                <a:gd name="T17" fmla="*/ 0 h 275"/>
                <a:gd name="T18" fmla="*/ 2 w 14"/>
                <a:gd name="T19" fmla="*/ 1 h 275"/>
                <a:gd name="T20" fmla="*/ 0 w 14"/>
                <a:gd name="T21" fmla="*/ 3 h 275"/>
                <a:gd name="T22" fmla="*/ 4 w 14"/>
                <a:gd name="T23" fmla="*/ 0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75"/>
                <a:gd name="T38" fmla="*/ 14 w 14"/>
                <a:gd name="T39" fmla="*/ 275 h 2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75">
                  <a:moveTo>
                    <a:pt x="7" y="0"/>
                  </a:moveTo>
                  <a:lnTo>
                    <a:pt x="0" y="6"/>
                  </a:lnTo>
                  <a:lnTo>
                    <a:pt x="0" y="275"/>
                  </a:lnTo>
                  <a:lnTo>
                    <a:pt x="14" y="275"/>
                  </a:lnTo>
                  <a:lnTo>
                    <a:pt x="14" y="6"/>
                  </a:lnTo>
                  <a:lnTo>
                    <a:pt x="7" y="12"/>
                  </a:lnTo>
                  <a:lnTo>
                    <a:pt x="14" y="6"/>
                  </a:lnTo>
                  <a:lnTo>
                    <a:pt x="11" y="2"/>
                  </a:lnTo>
                  <a:lnTo>
                    <a:pt x="7" y="0"/>
                  </a:lnTo>
                  <a:lnTo>
                    <a:pt x="3" y="2"/>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8" name="Freeform 224"/>
            <p:cNvSpPr/>
            <p:nvPr/>
          </p:nvSpPr>
          <p:spPr bwMode="auto">
            <a:xfrm>
              <a:off x="1311" y="3228"/>
              <a:ext cx="118" cy="0"/>
            </a:xfrm>
            <a:custGeom>
              <a:avLst/>
              <a:gdLst>
                <a:gd name="T0" fmla="*/ 118 w 236"/>
                <a:gd name="T1" fmla="*/ 3 h 12"/>
                <a:gd name="T2" fmla="*/ 115 w 236"/>
                <a:gd name="T3" fmla="*/ 0 h 12"/>
                <a:gd name="T4" fmla="*/ 0 w 236"/>
                <a:gd name="T5" fmla="*/ 0 h 12"/>
                <a:gd name="T6" fmla="*/ 0 w 236"/>
                <a:gd name="T7" fmla="*/ 6 h 12"/>
                <a:gd name="T8" fmla="*/ 115 w 236"/>
                <a:gd name="T9" fmla="*/ 6 h 12"/>
                <a:gd name="T10" fmla="*/ 111 w 236"/>
                <a:gd name="T11" fmla="*/ 3 h 12"/>
                <a:gd name="T12" fmla="*/ 115 w 236"/>
                <a:gd name="T13" fmla="*/ 6 h 12"/>
                <a:gd name="T14" fmla="*/ 117 w 236"/>
                <a:gd name="T15" fmla="*/ 5 h 12"/>
                <a:gd name="T16" fmla="*/ 118 w 236"/>
                <a:gd name="T17" fmla="*/ 3 h 12"/>
                <a:gd name="T18" fmla="*/ 117 w 236"/>
                <a:gd name="T19" fmla="*/ 1 h 12"/>
                <a:gd name="T20" fmla="*/ 115 w 236"/>
                <a:gd name="T21" fmla="*/ 0 h 12"/>
                <a:gd name="T22" fmla="*/ 118 w 236"/>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
                <a:gd name="T37" fmla="*/ 0 h 12"/>
                <a:gd name="T38" fmla="*/ 236 w 23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 h="12">
                  <a:moveTo>
                    <a:pt x="236" y="6"/>
                  </a:moveTo>
                  <a:lnTo>
                    <a:pt x="229" y="0"/>
                  </a:lnTo>
                  <a:lnTo>
                    <a:pt x="0" y="0"/>
                  </a:lnTo>
                  <a:lnTo>
                    <a:pt x="0" y="12"/>
                  </a:lnTo>
                  <a:lnTo>
                    <a:pt x="229" y="12"/>
                  </a:lnTo>
                  <a:lnTo>
                    <a:pt x="221" y="6"/>
                  </a:lnTo>
                  <a:lnTo>
                    <a:pt x="229" y="12"/>
                  </a:lnTo>
                  <a:lnTo>
                    <a:pt x="233" y="10"/>
                  </a:lnTo>
                  <a:lnTo>
                    <a:pt x="236" y="6"/>
                  </a:lnTo>
                  <a:lnTo>
                    <a:pt x="233" y="2"/>
                  </a:lnTo>
                  <a:lnTo>
                    <a:pt x="229" y="0"/>
                  </a:lnTo>
                  <a:lnTo>
                    <a:pt x="236"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9" name="Freeform 225"/>
            <p:cNvSpPr/>
            <p:nvPr/>
          </p:nvSpPr>
          <p:spPr bwMode="auto">
            <a:xfrm>
              <a:off x="1422" y="3231"/>
              <a:ext cx="7" cy="98"/>
            </a:xfrm>
            <a:custGeom>
              <a:avLst/>
              <a:gdLst>
                <a:gd name="T0" fmla="*/ 4 w 15"/>
                <a:gd name="T1" fmla="*/ 92 h 196"/>
                <a:gd name="T2" fmla="*/ 7 w 15"/>
                <a:gd name="T3" fmla="*/ 95 h 196"/>
                <a:gd name="T4" fmla="*/ 7 w 15"/>
                <a:gd name="T5" fmla="*/ 0 h 196"/>
                <a:gd name="T6" fmla="*/ 0 w 15"/>
                <a:gd name="T7" fmla="*/ 0 h 196"/>
                <a:gd name="T8" fmla="*/ 0 w 15"/>
                <a:gd name="T9" fmla="*/ 95 h 196"/>
                <a:gd name="T10" fmla="*/ 4 w 15"/>
                <a:gd name="T11" fmla="*/ 98 h 196"/>
                <a:gd name="T12" fmla="*/ 0 w 15"/>
                <a:gd name="T13" fmla="*/ 95 h 196"/>
                <a:gd name="T14" fmla="*/ 1 w 15"/>
                <a:gd name="T15" fmla="*/ 97 h 196"/>
                <a:gd name="T16" fmla="*/ 4 w 15"/>
                <a:gd name="T17" fmla="*/ 98 h 196"/>
                <a:gd name="T18" fmla="*/ 6 w 15"/>
                <a:gd name="T19" fmla="*/ 97 h 196"/>
                <a:gd name="T20" fmla="*/ 7 w 15"/>
                <a:gd name="T21" fmla="*/ 95 h 196"/>
                <a:gd name="T22" fmla="*/ 4 w 15"/>
                <a:gd name="T23" fmla="*/ 92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6"/>
                <a:gd name="T38" fmla="*/ 15 w 1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6">
                  <a:moveTo>
                    <a:pt x="8" y="184"/>
                  </a:moveTo>
                  <a:lnTo>
                    <a:pt x="15" y="190"/>
                  </a:lnTo>
                  <a:lnTo>
                    <a:pt x="15" y="0"/>
                  </a:lnTo>
                  <a:lnTo>
                    <a:pt x="0" y="0"/>
                  </a:lnTo>
                  <a:lnTo>
                    <a:pt x="0" y="190"/>
                  </a:lnTo>
                  <a:lnTo>
                    <a:pt x="8" y="196"/>
                  </a:lnTo>
                  <a:lnTo>
                    <a:pt x="0" y="190"/>
                  </a:lnTo>
                  <a:lnTo>
                    <a:pt x="3" y="194"/>
                  </a:lnTo>
                  <a:lnTo>
                    <a:pt x="8" y="195"/>
                  </a:lnTo>
                  <a:lnTo>
                    <a:pt x="12" y="194"/>
                  </a:lnTo>
                  <a:lnTo>
                    <a:pt x="15" y="190"/>
                  </a:lnTo>
                  <a:lnTo>
                    <a:pt x="8" y="18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0" name="Freeform 226"/>
            <p:cNvSpPr/>
            <p:nvPr/>
          </p:nvSpPr>
          <p:spPr bwMode="auto">
            <a:xfrm>
              <a:off x="1425" y="3323"/>
              <a:ext cx="49" cy="0"/>
            </a:xfrm>
            <a:custGeom>
              <a:avLst/>
              <a:gdLst>
                <a:gd name="T0" fmla="*/ 47 w 108"/>
                <a:gd name="T1" fmla="*/ 3 h 12"/>
                <a:gd name="T2" fmla="*/ 50 w 108"/>
                <a:gd name="T3" fmla="*/ 0 h 12"/>
                <a:gd name="T4" fmla="*/ 0 w 108"/>
                <a:gd name="T5" fmla="*/ 0 h 12"/>
                <a:gd name="T6" fmla="*/ 0 w 108"/>
                <a:gd name="T7" fmla="*/ 6 h 12"/>
                <a:gd name="T8" fmla="*/ 50 w 108"/>
                <a:gd name="T9" fmla="*/ 6 h 12"/>
                <a:gd name="T10" fmla="*/ 54 w 108"/>
                <a:gd name="T11" fmla="*/ 3 h 12"/>
                <a:gd name="T12" fmla="*/ 50 w 108"/>
                <a:gd name="T13" fmla="*/ 6 h 12"/>
                <a:gd name="T14" fmla="*/ 53 w 108"/>
                <a:gd name="T15" fmla="*/ 5 h 12"/>
                <a:gd name="T16" fmla="*/ 54 w 108"/>
                <a:gd name="T17" fmla="*/ 3 h 12"/>
                <a:gd name="T18" fmla="*/ 53 w 108"/>
                <a:gd name="T19" fmla="*/ 1 h 12"/>
                <a:gd name="T20" fmla="*/ 50 w 108"/>
                <a:gd name="T21" fmla="*/ 0 h 12"/>
                <a:gd name="T22" fmla="*/ 47 w 108"/>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2"/>
                <a:gd name="T38" fmla="*/ 108 w 10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2">
                  <a:moveTo>
                    <a:pt x="93" y="6"/>
                  </a:moveTo>
                  <a:lnTo>
                    <a:pt x="100" y="0"/>
                  </a:lnTo>
                  <a:lnTo>
                    <a:pt x="0" y="0"/>
                  </a:lnTo>
                  <a:lnTo>
                    <a:pt x="0" y="12"/>
                  </a:lnTo>
                  <a:lnTo>
                    <a:pt x="100" y="12"/>
                  </a:lnTo>
                  <a:lnTo>
                    <a:pt x="108" y="6"/>
                  </a:lnTo>
                  <a:lnTo>
                    <a:pt x="100" y="12"/>
                  </a:lnTo>
                  <a:lnTo>
                    <a:pt x="105" y="10"/>
                  </a:lnTo>
                  <a:lnTo>
                    <a:pt x="108" y="6"/>
                  </a:lnTo>
                  <a:lnTo>
                    <a:pt x="105" y="2"/>
                  </a:lnTo>
                  <a:lnTo>
                    <a:pt x="100" y="0"/>
                  </a:lnTo>
                  <a:lnTo>
                    <a:pt x="9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1" name="Freeform 227"/>
            <p:cNvSpPr/>
            <p:nvPr/>
          </p:nvSpPr>
          <p:spPr bwMode="auto">
            <a:xfrm>
              <a:off x="1472" y="3263"/>
              <a:ext cx="7" cy="60"/>
            </a:xfrm>
            <a:custGeom>
              <a:avLst/>
              <a:gdLst>
                <a:gd name="T0" fmla="*/ 3 w 15"/>
                <a:gd name="T1" fmla="*/ 0 h 126"/>
                <a:gd name="T2" fmla="*/ 0 w 15"/>
                <a:gd name="T3" fmla="*/ 4 h 126"/>
                <a:gd name="T4" fmla="*/ 0 w 15"/>
                <a:gd name="T5" fmla="*/ 63 h 126"/>
                <a:gd name="T6" fmla="*/ 7 w 15"/>
                <a:gd name="T7" fmla="*/ 63 h 126"/>
                <a:gd name="T8" fmla="*/ 7 w 15"/>
                <a:gd name="T9" fmla="*/ 4 h 126"/>
                <a:gd name="T10" fmla="*/ 3 w 15"/>
                <a:gd name="T11" fmla="*/ 7 h 126"/>
                <a:gd name="T12" fmla="*/ 7 w 15"/>
                <a:gd name="T13" fmla="*/ 4 h 126"/>
                <a:gd name="T14" fmla="*/ 6 w 15"/>
                <a:gd name="T15" fmla="*/ 2 h 126"/>
                <a:gd name="T16" fmla="*/ 3 w 15"/>
                <a:gd name="T17" fmla="*/ 0 h 126"/>
                <a:gd name="T18" fmla="*/ 1 w 15"/>
                <a:gd name="T19" fmla="*/ 2 h 126"/>
                <a:gd name="T20" fmla="*/ 0 w 15"/>
                <a:gd name="T21" fmla="*/ 4 h 126"/>
                <a:gd name="T22" fmla="*/ 3 w 15"/>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6"/>
                <a:gd name="T38" fmla="*/ 15 w 15"/>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6">
                  <a:moveTo>
                    <a:pt x="7" y="0"/>
                  </a:moveTo>
                  <a:lnTo>
                    <a:pt x="0" y="7"/>
                  </a:lnTo>
                  <a:lnTo>
                    <a:pt x="0" y="126"/>
                  </a:lnTo>
                  <a:lnTo>
                    <a:pt x="15" y="126"/>
                  </a:lnTo>
                  <a:lnTo>
                    <a:pt x="15" y="7"/>
                  </a:lnTo>
                  <a:lnTo>
                    <a:pt x="7" y="13"/>
                  </a:lnTo>
                  <a:lnTo>
                    <a:pt x="15" y="7"/>
                  </a:lnTo>
                  <a:lnTo>
                    <a:pt x="12" y="3"/>
                  </a:lnTo>
                  <a:lnTo>
                    <a:pt x="7" y="0"/>
                  </a:lnTo>
                  <a:lnTo>
                    <a:pt x="3" y="3"/>
                  </a:lnTo>
                  <a:lnTo>
                    <a:pt x="0" y="7"/>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2" name="Freeform 228"/>
            <p:cNvSpPr/>
            <p:nvPr/>
          </p:nvSpPr>
          <p:spPr bwMode="auto">
            <a:xfrm>
              <a:off x="1476" y="3263"/>
              <a:ext cx="84" cy="1"/>
            </a:xfrm>
            <a:custGeom>
              <a:avLst/>
              <a:gdLst>
                <a:gd name="T0" fmla="*/ 84 w 170"/>
                <a:gd name="T1" fmla="*/ 3 h 13"/>
                <a:gd name="T2" fmla="*/ 80 w 170"/>
                <a:gd name="T3" fmla="*/ 0 h 13"/>
                <a:gd name="T4" fmla="*/ 0 w 170"/>
                <a:gd name="T5" fmla="*/ 0 h 13"/>
                <a:gd name="T6" fmla="*/ 0 w 170"/>
                <a:gd name="T7" fmla="*/ 6 h 13"/>
                <a:gd name="T8" fmla="*/ 80 w 170"/>
                <a:gd name="T9" fmla="*/ 6 h 13"/>
                <a:gd name="T10" fmla="*/ 77 w 170"/>
                <a:gd name="T11" fmla="*/ 3 h 13"/>
                <a:gd name="T12" fmla="*/ 80 w 170"/>
                <a:gd name="T13" fmla="*/ 6 h 13"/>
                <a:gd name="T14" fmla="*/ 83 w 170"/>
                <a:gd name="T15" fmla="*/ 5 h 13"/>
                <a:gd name="T16" fmla="*/ 84 w 170"/>
                <a:gd name="T17" fmla="*/ 3 h 13"/>
                <a:gd name="T18" fmla="*/ 83 w 170"/>
                <a:gd name="T19" fmla="*/ 1 h 13"/>
                <a:gd name="T20" fmla="*/ 80 w 170"/>
                <a:gd name="T21" fmla="*/ 0 h 13"/>
                <a:gd name="T22" fmla="*/ 84 w 170"/>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3"/>
                <a:gd name="T38" fmla="*/ 170 w 17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3">
                  <a:moveTo>
                    <a:pt x="170" y="7"/>
                  </a:moveTo>
                  <a:lnTo>
                    <a:pt x="162" y="0"/>
                  </a:lnTo>
                  <a:lnTo>
                    <a:pt x="0" y="0"/>
                  </a:lnTo>
                  <a:lnTo>
                    <a:pt x="0" y="13"/>
                  </a:lnTo>
                  <a:lnTo>
                    <a:pt x="162" y="13"/>
                  </a:lnTo>
                  <a:lnTo>
                    <a:pt x="155" y="7"/>
                  </a:lnTo>
                  <a:lnTo>
                    <a:pt x="162" y="13"/>
                  </a:lnTo>
                  <a:lnTo>
                    <a:pt x="167" y="10"/>
                  </a:lnTo>
                  <a:lnTo>
                    <a:pt x="170" y="7"/>
                  </a:lnTo>
                  <a:lnTo>
                    <a:pt x="167" y="3"/>
                  </a:lnTo>
                  <a:lnTo>
                    <a:pt x="162" y="0"/>
                  </a:lnTo>
                  <a:lnTo>
                    <a:pt x="17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3" name="Freeform 229"/>
            <p:cNvSpPr/>
            <p:nvPr/>
          </p:nvSpPr>
          <p:spPr bwMode="auto">
            <a:xfrm>
              <a:off x="1553" y="3266"/>
              <a:ext cx="7" cy="106"/>
            </a:xfrm>
            <a:custGeom>
              <a:avLst/>
              <a:gdLst>
                <a:gd name="T0" fmla="*/ 3 w 15"/>
                <a:gd name="T1" fmla="*/ 95 h 201"/>
                <a:gd name="T2" fmla="*/ 7 w 15"/>
                <a:gd name="T3" fmla="*/ 98 h 201"/>
                <a:gd name="T4" fmla="*/ 7 w 15"/>
                <a:gd name="T5" fmla="*/ 0 h 201"/>
                <a:gd name="T6" fmla="*/ 0 w 15"/>
                <a:gd name="T7" fmla="*/ 0 h 201"/>
                <a:gd name="T8" fmla="*/ 0 w 15"/>
                <a:gd name="T9" fmla="*/ 98 h 201"/>
                <a:gd name="T10" fmla="*/ 3 w 15"/>
                <a:gd name="T11" fmla="*/ 101 h 201"/>
                <a:gd name="T12" fmla="*/ 0 w 15"/>
                <a:gd name="T13" fmla="*/ 98 h 201"/>
                <a:gd name="T14" fmla="*/ 1 w 15"/>
                <a:gd name="T15" fmla="*/ 99 h 201"/>
                <a:gd name="T16" fmla="*/ 3 w 15"/>
                <a:gd name="T17" fmla="*/ 100 h 201"/>
                <a:gd name="T18" fmla="*/ 6 w 15"/>
                <a:gd name="T19" fmla="*/ 99 h 201"/>
                <a:gd name="T20" fmla="*/ 7 w 15"/>
                <a:gd name="T21" fmla="*/ 98 h 201"/>
                <a:gd name="T22" fmla="*/ 3 w 15"/>
                <a:gd name="T23" fmla="*/ 9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01"/>
                <a:gd name="T38" fmla="*/ 15 w 15"/>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01">
                  <a:moveTo>
                    <a:pt x="7" y="189"/>
                  </a:moveTo>
                  <a:lnTo>
                    <a:pt x="15" y="195"/>
                  </a:lnTo>
                  <a:lnTo>
                    <a:pt x="15" y="0"/>
                  </a:lnTo>
                  <a:lnTo>
                    <a:pt x="0" y="0"/>
                  </a:lnTo>
                  <a:lnTo>
                    <a:pt x="0" y="195"/>
                  </a:lnTo>
                  <a:lnTo>
                    <a:pt x="7" y="201"/>
                  </a:lnTo>
                  <a:lnTo>
                    <a:pt x="0" y="195"/>
                  </a:lnTo>
                  <a:lnTo>
                    <a:pt x="3" y="198"/>
                  </a:lnTo>
                  <a:lnTo>
                    <a:pt x="7" y="199"/>
                  </a:lnTo>
                  <a:lnTo>
                    <a:pt x="12" y="198"/>
                  </a:lnTo>
                  <a:lnTo>
                    <a:pt x="15" y="195"/>
                  </a:lnTo>
                  <a:lnTo>
                    <a:pt x="7" y="1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4" name="Freeform 230"/>
            <p:cNvSpPr/>
            <p:nvPr/>
          </p:nvSpPr>
          <p:spPr bwMode="auto">
            <a:xfrm>
              <a:off x="1557" y="3361"/>
              <a:ext cx="25" cy="11"/>
            </a:xfrm>
            <a:custGeom>
              <a:avLst/>
              <a:gdLst>
                <a:gd name="T0" fmla="*/ 22 w 60"/>
                <a:gd name="T1" fmla="*/ 3 h 12"/>
                <a:gd name="T2" fmla="*/ 25 w 60"/>
                <a:gd name="T3" fmla="*/ 0 h 12"/>
                <a:gd name="T4" fmla="*/ 0 w 60"/>
                <a:gd name="T5" fmla="*/ 0 h 12"/>
                <a:gd name="T6" fmla="*/ 0 w 60"/>
                <a:gd name="T7" fmla="*/ 6 h 12"/>
                <a:gd name="T8" fmla="*/ 25 w 60"/>
                <a:gd name="T9" fmla="*/ 6 h 12"/>
                <a:gd name="T10" fmla="*/ 29 w 60"/>
                <a:gd name="T11" fmla="*/ 3 h 12"/>
                <a:gd name="T12" fmla="*/ 25 w 60"/>
                <a:gd name="T13" fmla="*/ 6 h 12"/>
                <a:gd name="T14" fmla="*/ 28 w 60"/>
                <a:gd name="T15" fmla="*/ 5 h 12"/>
                <a:gd name="T16" fmla="*/ 29 w 60"/>
                <a:gd name="T17" fmla="*/ 3 h 12"/>
                <a:gd name="T18" fmla="*/ 28 w 60"/>
                <a:gd name="T19" fmla="*/ 1 h 12"/>
                <a:gd name="T20" fmla="*/ 25 w 60"/>
                <a:gd name="T21" fmla="*/ 0 h 12"/>
                <a:gd name="T22" fmla="*/ 22 w 6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2"/>
                <a:gd name="T38" fmla="*/ 60 w 6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2">
                  <a:moveTo>
                    <a:pt x="45" y="6"/>
                  </a:moveTo>
                  <a:lnTo>
                    <a:pt x="52" y="0"/>
                  </a:lnTo>
                  <a:lnTo>
                    <a:pt x="0" y="0"/>
                  </a:lnTo>
                  <a:lnTo>
                    <a:pt x="0" y="12"/>
                  </a:lnTo>
                  <a:lnTo>
                    <a:pt x="52" y="12"/>
                  </a:lnTo>
                  <a:lnTo>
                    <a:pt x="60" y="6"/>
                  </a:lnTo>
                  <a:lnTo>
                    <a:pt x="52" y="12"/>
                  </a:lnTo>
                  <a:lnTo>
                    <a:pt x="57" y="9"/>
                  </a:lnTo>
                  <a:lnTo>
                    <a:pt x="60" y="6"/>
                  </a:lnTo>
                  <a:lnTo>
                    <a:pt x="57" y="2"/>
                  </a:lnTo>
                  <a:lnTo>
                    <a:pt x="52" y="0"/>
                  </a:lnTo>
                  <a:lnTo>
                    <a:pt x="4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5" name="Freeform 231"/>
            <p:cNvSpPr/>
            <p:nvPr/>
          </p:nvSpPr>
          <p:spPr bwMode="auto">
            <a:xfrm>
              <a:off x="1579" y="3152"/>
              <a:ext cx="7" cy="212"/>
            </a:xfrm>
            <a:custGeom>
              <a:avLst/>
              <a:gdLst>
                <a:gd name="T0" fmla="*/ 3 w 15"/>
                <a:gd name="T1" fmla="*/ 0 h 425"/>
                <a:gd name="T2" fmla="*/ 0 w 15"/>
                <a:gd name="T3" fmla="*/ 3 h 425"/>
                <a:gd name="T4" fmla="*/ 0 w 15"/>
                <a:gd name="T5" fmla="*/ 212 h 425"/>
                <a:gd name="T6" fmla="*/ 7 w 15"/>
                <a:gd name="T7" fmla="*/ 212 h 425"/>
                <a:gd name="T8" fmla="*/ 7 w 15"/>
                <a:gd name="T9" fmla="*/ 3 h 425"/>
                <a:gd name="T10" fmla="*/ 3 w 15"/>
                <a:gd name="T11" fmla="*/ 6 h 425"/>
                <a:gd name="T12" fmla="*/ 7 w 15"/>
                <a:gd name="T13" fmla="*/ 3 h 425"/>
                <a:gd name="T14" fmla="*/ 6 w 15"/>
                <a:gd name="T15" fmla="*/ 1 h 425"/>
                <a:gd name="T16" fmla="*/ 3 w 15"/>
                <a:gd name="T17" fmla="*/ 0 h 425"/>
                <a:gd name="T18" fmla="*/ 1 w 15"/>
                <a:gd name="T19" fmla="*/ 1 h 425"/>
                <a:gd name="T20" fmla="*/ 0 w 15"/>
                <a:gd name="T21" fmla="*/ 3 h 425"/>
                <a:gd name="T22" fmla="*/ 3 w 15"/>
                <a:gd name="T23" fmla="*/ 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5"/>
                <a:gd name="T38" fmla="*/ 15 w 15"/>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5">
                  <a:moveTo>
                    <a:pt x="7" y="0"/>
                  </a:moveTo>
                  <a:lnTo>
                    <a:pt x="0" y="6"/>
                  </a:lnTo>
                  <a:lnTo>
                    <a:pt x="0" y="425"/>
                  </a:lnTo>
                  <a:lnTo>
                    <a:pt x="15" y="425"/>
                  </a:lnTo>
                  <a:lnTo>
                    <a:pt x="15" y="6"/>
                  </a:lnTo>
                  <a:lnTo>
                    <a:pt x="7" y="13"/>
                  </a:lnTo>
                  <a:lnTo>
                    <a:pt x="15" y="6"/>
                  </a:lnTo>
                  <a:lnTo>
                    <a:pt x="12" y="3"/>
                  </a:lnTo>
                  <a:lnTo>
                    <a:pt x="7" y="0"/>
                  </a:lnTo>
                  <a:lnTo>
                    <a:pt x="3" y="3"/>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6" name="Freeform 232"/>
            <p:cNvSpPr/>
            <p:nvPr/>
          </p:nvSpPr>
          <p:spPr bwMode="auto">
            <a:xfrm>
              <a:off x="1583" y="3152"/>
              <a:ext cx="52" cy="5"/>
            </a:xfrm>
            <a:custGeom>
              <a:avLst/>
              <a:gdLst>
                <a:gd name="T0" fmla="*/ 45 w 105"/>
                <a:gd name="T1" fmla="*/ 3 h 13"/>
                <a:gd name="T2" fmla="*/ 49 w 105"/>
                <a:gd name="T3" fmla="*/ 0 h 13"/>
                <a:gd name="T4" fmla="*/ 0 w 105"/>
                <a:gd name="T5" fmla="*/ 0 h 13"/>
                <a:gd name="T6" fmla="*/ 0 w 105"/>
                <a:gd name="T7" fmla="*/ 6 h 13"/>
                <a:gd name="T8" fmla="*/ 49 w 105"/>
                <a:gd name="T9" fmla="*/ 6 h 13"/>
                <a:gd name="T10" fmla="*/ 52 w 105"/>
                <a:gd name="T11" fmla="*/ 3 h 13"/>
                <a:gd name="T12" fmla="*/ 49 w 105"/>
                <a:gd name="T13" fmla="*/ 6 h 13"/>
                <a:gd name="T14" fmla="*/ 51 w 105"/>
                <a:gd name="T15" fmla="*/ 5 h 13"/>
                <a:gd name="T16" fmla="*/ 52 w 105"/>
                <a:gd name="T17" fmla="*/ 3 h 13"/>
                <a:gd name="T18" fmla="*/ 51 w 105"/>
                <a:gd name="T19" fmla="*/ 1 h 13"/>
                <a:gd name="T20" fmla="*/ 49 w 105"/>
                <a:gd name="T21" fmla="*/ 0 h 13"/>
                <a:gd name="T22" fmla="*/ 45 w 105"/>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3"/>
                <a:gd name="T38" fmla="*/ 105 w 10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3">
                  <a:moveTo>
                    <a:pt x="90" y="6"/>
                  </a:moveTo>
                  <a:lnTo>
                    <a:pt x="98" y="0"/>
                  </a:lnTo>
                  <a:lnTo>
                    <a:pt x="0" y="0"/>
                  </a:lnTo>
                  <a:lnTo>
                    <a:pt x="0" y="13"/>
                  </a:lnTo>
                  <a:lnTo>
                    <a:pt x="98" y="13"/>
                  </a:lnTo>
                  <a:lnTo>
                    <a:pt x="105" y="6"/>
                  </a:lnTo>
                  <a:lnTo>
                    <a:pt x="98" y="13"/>
                  </a:lnTo>
                  <a:lnTo>
                    <a:pt x="102" y="10"/>
                  </a:lnTo>
                  <a:lnTo>
                    <a:pt x="105" y="6"/>
                  </a:lnTo>
                  <a:lnTo>
                    <a:pt x="102" y="3"/>
                  </a:lnTo>
                  <a:lnTo>
                    <a:pt x="98" y="0"/>
                  </a:lnTo>
                  <a:lnTo>
                    <a:pt x="9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7" name="Freeform 233"/>
            <p:cNvSpPr/>
            <p:nvPr/>
          </p:nvSpPr>
          <p:spPr bwMode="auto">
            <a:xfrm>
              <a:off x="803" y="3096"/>
              <a:ext cx="827" cy="597"/>
            </a:xfrm>
            <a:custGeom>
              <a:avLst/>
              <a:gdLst>
                <a:gd name="T0" fmla="*/ 828 w 1656"/>
                <a:gd name="T1" fmla="*/ 59 h 1199"/>
                <a:gd name="T2" fmla="*/ 828 w 1656"/>
                <a:gd name="T3" fmla="*/ 512 h 1199"/>
                <a:gd name="T4" fmla="*/ 826 w 1656"/>
                <a:gd name="T5" fmla="*/ 530 h 1199"/>
                <a:gd name="T6" fmla="*/ 820 w 1656"/>
                <a:gd name="T7" fmla="*/ 546 h 1199"/>
                <a:gd name="T8" fmla="*/ 810 w 1656"/>
                <a:gd name="T9" fmla="*/ 561 h 1199"/>
                <a:gd name="T10" fmla="*/ 797 w 1656"/>
                <a:gd name="T11" fmla="*/ 573 h 1199"/>
                <a:gd name="T12" fmla="*/ 782 w 1656"/>
                <a:gd name="T13" fmla="*/ 584 h 1199"/>
                <a:gd name="T14" fmla="*/ 764 w 1656"/>
                <a:gd name="T15" fmla="*/ 592 h 1199"/>
                <a:gd name="T16" fmla="*/ 744 w 1656"/>
                <a:gd name="T17" fmla="*/ 597 h 1199"/>
                <a:gd name="T18" fmla="*/ 722 w 1656"/>
                <a:gd name="T19" fmla="*/ 599 h 1199"/>
                <a:gd name="T20" fmla="*/ 105 w 1656"/>
                <a:gd name="T21" fmla="*/ 599 h 1199"/>
                <a:gd name="T22" fmla="*/ 84 w 1656"/>
                <a:gd name="T23" fmla="*/ 597 h 1199"/>
                <a:gd name="T24" fmla="*/ 64 w 1656"/>
                <a:gd name="T25" fmla="*/ 592 h 1199"/>
                <a:gd name="T26" fmla="*/ 47 w 1656"/>
                <a:gd name="T27" fmla="*/ 584 h 1199"/>
                <a:gd name="T28" fmla="*/ 31 w 1656"/>
                <a:gd name="T29" fmla="*/ 573 h 1199"/>
                <a:gd name="T30" fmla="*/ 18 w 1656"/>
                <a:gd name="T31" fmla="*/ 561 h 1199"/>
                <a:gd name="T32" fmla="*/ 8 w 1656"/>
                <a:gd name="T33" fmla="*/ 546 h 1199"/>
                <a:gd name="T34" fmla="*/ 2 w 1656"/>
                <a:gd name="T35" fmla="*/ 530 h 1199"/>
                <a:gd name="T36" fmla="*/ 0 w 1656"/>
                <a:gd name="T37" fmla="*/ 512 h 1199"/>
                <a:gd name="T38" fmla="*/ 0 w 1656"/>
                <a:gd name="T39" fmla="*/ 165 h 1199"/>
                <a:gd name="T40" fmla="*/ 11 w 1656"/>
                <a:gd name="T41" fmla="*/ 165 h 1199"/>
                <a:gd name="T42" fmla="*/ 21 w 1656"/>
                <a:gd name="T43" fmla="*/ 165 h 1199"/>
                <a:gd name="T44" fmla="*/ 29 w 1656"/>
                <a:gd name="T45" fmla="*/ 165 h 1199"/>
                <a:gd name="T46" fmla="*/ 36 w 1656"/>
                <a:gd name="T47" fmla="*/ 165 h 1199"/>
                <a:gd name="T48" fmla="*/ 42 w 1656"/>
                <a:gd name="T49" fmla="*/ 165 h 1199"/>
                <a:gd name="T50" fmla="*/ 46 w 1656"/>
                <a:gd name="T51" fmla="*/ 165 h 1199"/>
                <a:gd name="T52" fmla="*/ 49 w 1656"/>
                <a:gd name="T53" fmla="*/ 165 h 1199"/>
                <a:gd name="T54" fmla="*/ 50 w 1656"/>
                <a:gd name="T55" fmla="*/ 165 h 1199"/>
                <a:gd name="T56" fmla="*/ 50 w 1656"/>
                <a:gd name="T57" fmla="*/ 0 h 1199"/>
                <a:gd name="T58" fmla="*/ 245 w 1656"/>
                <a:gd name="T59" fmla="*/ 0 h 1199"/>
                <a:gd name="T60" fmla="*/ 245 w 1656"/>
                <a:gd name="T61" fmla="*/ 114 h 1199"/>
                <a:gd name="T62" fmla="*/ 317 w 1656"/>
                <a:gd name="T63" fmla="*/ 114 h 1199"/>
                <a:gd name="T64" fmla="*/ 317 w 1656"/>
                <a:gd name="T65" fmla="*/ 177 h 1199"/>
                <a:gd name="T66" fmla="*/ 479 w 1656"/>
                <a:gd name="T67" fmla="*/ 177 h 1199"/>
                <a:gd name="T68" fmla="*/ 479 w 1656"/>
                <a:gd name="T69" fmla="*/ 270 h 1199"/>
                <a:gd name="T70" fmla="*/ 507 w 1656"/>
                <a:gd name="T71" fmla="*/ 270 h 1199"/>
                <a:gd name="T72" fmla="*/ 507 w 1656"/>
                <a:gd name="T73" fmla="*/ 135 h 1199"/>
                <a:gd name="T74" fmla="*/ 622 w 1656"/>
                <a:gd name="T75" fmla="*/ 135 h 1199"/>
                <a:gd name="T76" fmla="*/ 622 w 1656"/>
                <a:gd name="T77" fmla="*/ 230 h 1199"/>
                <a:gd name="T78" fmla="*/ 672 w 1656"/>
                <a:gd name="T79" fmla="*/ 230 h 1199"/>
                <a:gd name="T80" fmla="*/ 672 w 1656"/>
                <a:gd name="T81" fmla="*/ 171 h 1199"/>
                <a:gd name="T82" fmla="*/ 753 w 1656"/>
                <a:gd name="T83" fmla="*/ 171 h 1199"/>
                <a:gd name="T84" fmla="*/ 753 w 1656"/>
                <a:gd name="T85" fmla="*/ 268 h 1199"/>
                <a:gd name="T86" fmla="*/ 779 w 1656"/>
                <a:gd name="T87" fmla="*/ 268 h 1199"/>
                <a:gd name="T88" fmla="*/ 779 w 1656"/>
                <a:gd name="T89" fmla="*/ 59 h 1199"/>
                <a:gd name="T90" fmla="*/ 828 w 1656"/>
                <a:gd name="T91" fmla="*/ 59 h 1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6"/>
                <a:gd name="T139" fmla="*/ 0 h 1199"/>
                <a:gd name="T140" fmla="*/ 1656 w 1656"/>
                <a:gd name="T141" fmla="*/ 1199 h 1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6" h="1199">
                  <a:moveTo>
                    <a:pt x="1656" y="118"/>
                  </a:moveTo>
                  <a:lnTo>
                    <a:pt x="1656" y="1024"/>
                  </a:lnTo>
                  <a:lnTo>
                    <a:pt x="1651" y="1060"/>
                  </a:lnTo>
                  <a:lnTo>
                    <a:pt x="1639" y="1093"/>
                  </a:lnTo>
                  <a:lnTo>
                    <a:pt x="1620" y="1122"/>
                  </a:lnTo>
                  <a:lnTo>
                    <a:pt x="1594" y="1147"/>
                  </a:lnTo>
                  <a:lnTo>
                    <a:pt x="1563" y="1169"/>
                  </a:lnTo>
                  <a:lnTo>
                    <a:pt x="1527" y="1185"/>
                  </a:lnTo>
                  <a:lnTo>
                    <a:pt x="1487" y="1195"/>
                  </a:lnTo>
                  <a:lnTo>
                    <a:pt x="1444" y="1199"/>
                  </a:lnTo>
                  <a:lnTo>
                    <a:pt x="211" y="1199"/>
                  </a:lnTo>
                  <a:lnTo>
                    <a:pt x="168" y="1195"/>
                  </a:lnTo>
                  <a:lnTo>
                    <a:pt x="128" y="1185"/>
                  </a:lnTo>
                  <a:lnTo>
                    <a:pt x="93" y="1169"/>
                  </a:lnTo>
                  <a:lnTo>
                    <a:pt x="62" y="1147"/>
                  </a:lnTo>
                  <a:lnTo>
                    <a:pt x="35" y="1122"/>
                  </a:lnTo>
                  <a:lnTo>
                    <a:pt x="16" y="1093"/>
                  </a:lnTo>
                  <a:lnTo>
                    <a:pt x="4" y="1060"/>
                  </a:lnTo>
                  <a:lnTo>
                    <a:pt x="0" y="1024"/>
                  </a:lnTo>
                  <a:lnTo>
                    <a:pt x="0" y="331"/>
                  </a:lnTo>
                  <a:lnTo>
                    <a:pt x="22" y="331"/>
                  </a:lnTo>
                  <a:lnTo>
                    <a:pt x="41" y="331"/>
                  </a:lnTo>
                  <a:lnTo>
                    <a:pt x="59" y="331"/>
                  </a:lnTo>
                  <a:lnTo>
                    <a:pt x="72" y="331"/>
                  </a:lnTo>
                  <a:lnTo>
                    <a:pt x="84" y="331"/>
                  </a:lnTo>
                  <a:lnTo>
                    <a:pt x="91" y="331"/>
                  </a:lnTo>
                  <a:lnTo>
                    <a:pt x="97" y="331"/>
                  </a:lnTo>
                  <a:lnTo>
                    <a:pt x="99" y="331"/>
                  </a:lnTo>
                  <a:lnTo>
                    <a:pt x="99" y="0"/>
                  </a:lnTo>
                  <a:lnTo>
                    <a:pt x="491" y="0"/>
                  </a:lnTo>
                  <a:lnTo>
                    <a:pt x="491" y="228"/>
                  </a:lnTo>
                  <a:lnTo>
                    <a:pt x="633" y="228"/>
                  </a:lnTo>
                  <a:lnTo>
                    <a:pt x="633" y="354"/>
                  </a:lnTo>
                  <a:lnTo>
                    <a:pt x="959" y="354"/>
                  </a:lnTo>
                  <a:lnTo>
                    <a:pt x="959" y="540"/>
                  </a:lnTo>
                  <a:lnTo>
                    <a:pt x="1015" y="540"/>
                  </a:lnTo>
                  <a:lnTo>
                    <a:pt x="1015" y="271"/>
                  </a:lnTo>
                  <a:lnTo>
                    <a:pt x="1244" y="271"/>
                  </a:lnTo>
                  <a:lnTo>
                    <a:pt x="1244" y="461"/>
                  </a:lnTo>
                  <a:lnTo>
                    <a:pt x="1344" y="461"/>
                  </a:lnTo>
                  <a:lnTo>
                    <a:pt x="1344" y="342"/>
                  </a:lnTo>
                  <a:lnTo>
                    <a:pt x="1506" y="342"/>
                  </a:lnTo>
                  <a:lnTo>
                    <a:pt x="1506" y="537"/>
                  </a:lnTo>
                  <a:lnTo>
                    <a:pt x="1558" y="537"/>
                  </a:lnTo>
                  <a:lnTo>
                    <a:pt x="1558" y="118"/>
                  </a:lnTo>
                  <a:lnTo>
                    <a:pt x="1656" y="118"/>
                  </a:lnTo>
                  <a:close/>
                </a:path>
              </a:pathLst>
            </a:custGeom>
            <a:solidFill>
              <a:srgbClr val="8C93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8" name="Freeform 234"/>
            <p:cNvSpPr/>
            <p:nvPr/>
          </p:nvSpPr>
          <p:spPr bwMode="auto">
            <a:xfrm>
              <a:off x="1628" y="3155"/>
              <a:ext cx="7" cy="454"/>
            </a:xfrm>
            <a:custGeom>
              <a:avLst/>
              <a:gdLst>
                <a:gd name="T0" fmla="*/ 7 w 15"/>
                <a:gd name="T1" fmla="*/ 453 h 911"/>
                <a:gd name="T2" fmla="*/ 7 w 15"/>
                <a:gd name="T3" fmla="*/ 453 h 911"/>
                <a:gd name="T4" fmla="*/ 7 w 15"/>
                <a:gd name="T5" fmla="*/ 0 h 911"/>
                <a:gd name="T6" fmla="*/ 0 w 15"/>
                <a:gd name="T7" fmla="*/ 0 h 911"/>
                <a:gd name="T8" fmla="*/ 0 w 15"/>
                <a:gd name="T9" fmla="*/ 453 h 911"/>
                <a:gd name="T10" fmla="*/ 0 w 15"/>
                <a:gd name="T11" fmla="*/ 453 h 911"/>
                <a:gd name="T12" fmla="*/ 0 w 15"/>
                <a:gd name="T13" fmla="*/ 453 h 911"/>
                <a:gd name="T14" fmla="*/ 1 w 15"/>
                <a:gd name="T15" fmla="*/ 455 h 911"/>
                <a:gd name="T16" fmla="*/ 4 w 15"/>
                <a:gd name="T17" fmla="*/ 455 h 911"/>
                <a:gd name="T18" fmla="*/ 6 w 15"/>
                <a:gd name="T19" fmla="*/ 455 h 911"/>
                <a:gd name="T20" fmla="*/ 7 w 15"/>
                <a:gd name="T21" fmla="*/ 453 h 9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911"/>
                <a:gd name="T35" fmla="*/ 15 w 15"/>
                <a:gd name="T36" fmla="*/ 911 h 9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911">
                  <a:moveTo>
                    <a:pt x="15" y="906"/>
                  </a:moveTo>
                  <a:lnTo>
                    <a:pt x="15" y="906"/>
                  </a:lnTo>
                  <a:lnTo>
                    <a:pt x="15" y="0"/>
                  </a:lnTo>
                  <a:lnTo>
                    <a:pt x="0" y="0"/>
                  </a:lnTo>
                  <a:lnTo>
                    <a:pt x="0" y="906"/>
                  </a:lnTo>
                  <a:lnTo>
                    <a:pt x="3" y="910"/>
                  </a:lnTo>
                  <a:lnTo>
                    <a:pt x="8" y="911"/>
                  </a:lnTo>
                  <a:lnTo>
                    <a:pt x="12" y="910"/>
                  </a:lnTo>
                  <a:lnTo>
                    <a:pt x="15" y="90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9" name="Freeform 235"/>
            <p:cNvSpPr/>
            <p:nvPr/>
          </p:nvSpPr>
          <p:spPr bwMode="auto">
            <a:xfrm>
              <a:off x="1523" y="3608"/>
              <a:ext cx="112" cy="90"/>
            </a:xfrm>
            <a:custGeom>
              <a:avLst/>
              <a:gdLst>
                <a:gd name="T0" fmla="*/ 3 w 224"/>
                <a:gd name="T1" fmla="*/ 90 h 181"/>
                <a:gd name="T2" fmla="*/ 3 w 224"/>
                <a:gd name="T3" fmla="*/ 90 h 181"/>
                <a:gd name="T4" fmla="*/ 24 w 224"/>
                <a:gd name="T5" fmla="*/ 88 h 181"/>
                <a:gd name="T6" fmla="*/ 45 w 224"/>
                <a:gd name="T7" fmla="*/ 83 h 181"/>
                <a:gd name="T8" fmla="*/ 63 w 224"/>
                <a:gd name="T9" fmla="*/ 75 h 181"/>
                <a:gd name="T10" fmla="*/ 80 w 224"/>
                <a:gd name="T11" fmla="*/ 63 h 181"/>
                <a:gd name="T12" fmla="*/ 94 w 224"/>
                <a:gd name="T13" fmla="*/ 50 h 181"/>
                <a:gd name="T14" fmla="*/ 103 w 224"/>
                <a:gd name="T15" fmla="*/ 35 h 181"/>
                <a:gd name="T16" fmla="*/ 109 w 224"/>
                <a:gd name="T17" fmla="*/ 18 h 181"/>
                <a:gd name="T18" fmla="*/ 112 w 224"/>
                <a:gd name="T19" fmla="*/ 0 h 181"/>
                <a:gd name="T20" fmla="*/ 105 w 224"/>
                <a:gd name="T21" fmla="*/ 0 h 181"/>
                <a:gd name="T22" fmla="*/ 103 w 224"/>
                <a:gd name="T23" fmla="*/ 18 h 181"/>
                <a:gd name="T24" fmla="*/ 97 w 224"/>
                <a:gd name="T25" fmla="*/ 33 h 181"/>
                <a:gd name="T26" fmla="*/ 88 w 224"/>
                <a:gd name="T27" fmla="*/ 47 h 181"/>
                <a:gd name="T28" fmla="*/ 75 w 224"/>
                <a:gd name="T29" fmla="*/ 60 h 181"/>
                <a:gd name="T30" fmla="*/ 60 w 224"/>
                <a:gd name="T31" fmla="*/ 70 h 181"/>
                <a:gd name="T32" fmla="*/ 44 w 224"/>
                <a:gd name="T33" fmla="*/ 78 h 181"/>
                <a:gd name="T34" fmla="*/ 24 w 224"/>
                <a:gd name="T35" fmla="*/ 83 h 181"/>
                <a:gd name="T36" fmla="*/ 3 w 224"/>
                <a:gd name="T37" fmla="*/ 84 h 181"/>
                <a:gd name="T38" fmla="*/ 3 w 224"/>
                <a:gd name="T39" fmla="*/ 84 h 181"/>
                <a:gd name="T40" fmla="*/ 3 w 224"/>
                <a:gd name="T41" fmla="*/ 84 h 181"/>
                <a:gd name="T42" fmla="*/ 1 w 224"/>
                <a:gd name="T43" fmla="*/ 85 h 181"/>
                <a:gd name="T44" fmla="*/ 0 w 224"/>
                <a:gd name="T45" fmla="*/ 87 h 181"/>
                <a:gd name="T46" fmla="*/ 1 w 224"/>
                <a:gd name="T47" fmla="*/ 89 h 181"/>
                <a:gd name="T48" fmla="*/ 3 w 224"/>
                <a:gd name="T49" fmla="*/ 9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81"/>
                <a:gd name="T77" fmla="*/ 224 w 224"/>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81">
                  <a:moveTo>
                    <a:pt x="5" y="181"/>
                  </a:moveTo>
                  <a:lnTo>
                    <a:pt x="5" y="181"/>
                  </a:lnTo>
                  <a:lnTo>
                    <a:pt x="48" y="176"/>
                  </a:lnTo>
                  <a:lnTo>
                    <a:pt x="90" y="166"/>
                  </a:lnTo>
                  <a:lnTo>
                    <a:pt x="127" y="150"/>
                  </a:lnTo>
                  <a:lnTo>
                    <a:pt x="159" y="127"/>
                  </a:lnTo>
                  <a:lnTo>
                    <a:pt x="187" y="100"/>
                  </a:lnTo>
                  <a:lnTo>
                    <a:pt x="206" y="70"/>
                  </a:lnTo>
                  <a:lnTo>
                    <a:pt x="218" y="36"/>
                  </a:lnTo>
                  <a:lnTo>
                    <a:pt x="224" y="0"/>
                  </a:lnTo>
                  <a:lnTo>
                    <a:pt x="209" y="0"/>
                  </a:lnTo>
                  <a:lnTo>
                    <a:pt x="206" y="36"/>
                  </a:lnTo>
                  <a:lnTo>
                    <a:pt x="194" y="67"/>
                  </a:lnTo>
                  <a:lnTo>
                    <a:pt x="175" y="95"/>
                  </a:lnTo>
                  <a:lnTo>
                    <a:pt x="150" y="120"/>
                  </a:lnTo>
                  <a:lnTo>
                    <a:pt x="121" y="140"/>
                  </a:lnTo>
                  <a:lnTo>
                    <a:pt x="87" y="156"/>
                  </a:lnTo>
                  <a:lnTo>
                    <a:pt x="48" y="166"/>
                  </a:lnTo>
                  <a:lnTo>
                    <a:pt x="5" y="168"/>
                  </a:lnTo>
                  <a:lnTo>
                    <a:pt x="1" y="171"/>
                  </a:lnTo>
                  <a:lnTo>
                    <a:pt x="0" y="175"/>
                  </a:lnTo>
                  <a:lnTo>
                    <a:pt x="1" y="178"/>
                  </a:lnTo>
                  <a:lnTo>
                    <a:pt x="5" y="18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0" name="Freeform 236"/>
            <p:cNvSpPr/>
            <p:nvPr/>
          </p:nvSpPr>
          <p:spPr bwMode="auto">
            <a:xfrm>
              <a:off x="906" y="3692"/>
              <a:ext cx="620" cy="1"/>
            </a:xfrm>
            <a:custGeom>
              <a:avLst/>
              <a:gdLst>
                <a:gd name="T0" fmla="*/ 3 w 1239"/>
                <a:gd name="T1" fmla="*/ 6 h 13"/>
                <a:gd name="T2" fmla="*/ 3 w 1239"/>
                <a:gd name="T3" fmla="*/ 6 h 13"/>
                <a:gd name="T4" fmla="*/ 620 w 1239"/>
                <a:gd name="T5" fmla="*/ 6 h 13"/>
                <a:gd name="T6" fmla="*/ 620 w 1239"/>
                <a:gd name="T7" fmla="*/ 0 h 13"/>
                <a:gd name="T8" fmla="*/ 3 w 1239"/>
                <a:gd name="T9" fmla="*/ 0 h 13"/>
                <a:gd name="T10" fmla="*/ 3 w 1239"/>
                <a:gd name="T11" fmla="*/ 0 h 13"/>
                <a:gd name="T12" fmla="*/ 3 w 1239"/>
                <a:gd name="T13" fmla="*/ 0 h 13"/>
                <a:gd name="T14" fmla="*/ 1 w 1239"/>
                <a:gd name="T15" fmla="*/ 1 h 13"/>
                <a:gd name="T16" fmla="*/ 0 w 1239"/>
                <a:gd name="T17" fmla="*/ 3 h 13"/>
                <a:gd name="T18" fmla="*/ 1 w 1239"/>
                <a:gd name="T19" fmla="*/ 5 h 13"/>
                <a:gd name="T20" fmla="*/ 3 w 1239"/>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9"/>
                <a:gd name="T34" fmla="*/ 0 h 13"/>
                <a:gd name="T35" fmla="*/ 1239 w 123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9" h="13">
                  <a:moveTo>
                    <a:pt x="6" y="13"/>
                  </a:moveTo>
                  <a:lnTo>
                    <a:pt x="6" y="13"/>
                  </a:lnTo>
                  <a:lnTo>
                    <a:pt x="1239" y="13"/>
                  </a:lnTo>
                  <a:lnTo>
                    <a:pt x="1239" y="0"/>
                  </a:lnTo>
                  <a:lnTo>
                    <a:pt x="6" y="0"/>
                  </a:lnTo>
                  <a:lnTo>
                    <a:pt x="1" y="3"/>
                  </a:lnTo>
                  <a:lnTo>
                    <a:pt x="0" y="7"/>
                  </a:lnTo>
                  <a:lnTo>
                    <a:pt x="1" y="10"/>
                  </a:lnTo>
                  <a:lnTo>
                    <a:pt x="6"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1" name="Freeform 237"/>
            <p:cNvSpPr/>
            <p:nvPr/>
          </p:nvSpPr>
          <p:spPr bwMode="auto">
            <a:xfrm>
              <a:off x="800" y="3605"/>
              <a:ext cx="109" cy="93"/>
            </a:xfrm>
            <a:custGeom>
              <a:avLst/>
              <a:gdLst>
                <a:gd name="T0" fmla="*/ 0 w 219"/>
                <a:gd name="T1" fmla="*/ 3 h 187"/>
                <a:gd name="T2" fmla="*/ 0 w 219"/>
                <a:gd name="T3" fmla="*/ 3 h 187"/>
                <a:gd name="T4" fmla="*/ 3 w 219"/>
                <a:gd name="T5" fmla="*/ 21 h 187"/>
                <a:gd name="T6" fmla="*/ 9 w 219"/>
                <a:gd name="T7" fmla="*/ 38 h 187"/>
                <a:gd name="T8" fmla="*/ 18 w 219"/>
                <a:gd name="T9" fmla="*/ 53 h 187"/>
                <a:gd name="T10" fmla="*/ 32 w 219"/>
                <a:gd name="T11" fmla="*/ 66 h 187"/>
                <a:gd name="T12" fmla="*/ 49 w 219"/>
                <a:gd name="T13" fmla="*/ 78 h 187"/>
                <a:gd name="T14" fmla="*/ 67 w 219"/>
                <a:gd name="T15" fmla="*/ 86 h 187"/>
                <a:gd name="T16" fmla="*/ 88 w 219"/>
                <a:gd name="T17" fmla="*/ 91 h 187"/>
                <a:gd name="T18" fmla="*/ 109 w 219"/>
                <a:gd name="T19" fmla="*/ 93 h 187"/>
                <a:gd name="T20" fmla="*/ 109 w 219"/>
                <a:gd name="T21" fmla="*/ 87 h 187"/>
                <a:gd name="T22" fmla="*/ 88 w 219"/>
                <a:gd name="T23" fmla="*/ 86 h 187"/>
                <a:gd name="T24" fmla="*/ 69 w 219"/>
                <a:gd name="T25" fmla="*/ 81 h 187"/>
                <a:gd name="T26" fmla="*/ 52 w 219"/>
                <a:gd name="T27" fmla="*/ 73 h 187"/>
                <a:gd name="T28" fmla="*/ 37 w 219"/>
                <a:gd name="T29" fmla="*/ 63 h 187"/>
                <a:gd name="T30" fmla="*/ 24 w 219"/>
                <a:gd name="T31" fmla="*/ 50 h 187"/>
                <a:gd name="T32" fmla="*/ 15 w 219"/>
                <a:gd name="T33" fmla="*/ 36 h 187"/>
                <a:gd name="T34" fmla="*/ 9 w 219"/>
                <a:gd name="T35" fmla="*/ 21 h 187"/>
                <a:gd name="T36" fmla="*/ 7 w 219"/>
                <a:gd name="T37" fmla="*/ 3 h 187"/>
                <a:gd name="T38" fmla="*/ 7 w 219"/>
                <a:gd name="T39" fmla="*/ 3 h 187"/>
                <a:gd name="T40" fmla="*/ 7 w 219"/>
                <a:gd name="T41" fmla="*/ 3 h 187"/>
                <a:gd name="T42" fmla="*/ 6 w 219"/>
                <a:gd name="T43" fmla="*/ 1 h 187"/>
                <a:gd name="T44" fmla="*/ 4 w 219"/>
                <a:gd name="T45" fmla="*/ 0 h 187"/>
                <a:gd name="T46" fmla="*/ 1 w 219"/>
                <a:gd name="T47" fmla="*/ 1 h 187"/>
                <a:gd name="T48" fmla="*/ 0 w 219"/>
                <a:gd name="T49" fmla="*/ 3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87"/>
                <a:gd name="T77" fmla="*/ 219 w 219"/>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87">
                  <a:moveTo>
                    <a:pt x="0" y="6"/>
                  </a:moveTo>
                  <a:lnTo>
                    <a:pt x="0" y="6"/>
                  </a:lnTo>
                  <a:lnTo>
                    <a:pt x="6" y="42"/>
                  </a:lnTo>
                  <a:lnTo>
                    <a:pt x="18" y="76"/>
                  </a:lnTo>
                  <a:lnTo>
                    <a:pt x="37" y="106"/>
                  </a:lnTo>
                  <a:lnTo>
                    <a:pt x="65" y="133"/>
                  </a:lnTo>
                  <a:lnTo>
                    <a:pt x="98" y="156"/>
                  </a:lnTo>
                  <a:lnTo>
                    <a:pt x="135" y="172"/>
                  </a:lnTo>
                  <a:lnTo>
                    <a:pt x="176" y="182"/>
                  </a:lnTo>
                  <a:lnTo>
                    <a:pt x="219" y="187"/>
                  </a:lnTo>
                  <a:lnTo>
                    <a:pt x="219" y="174"/>
                  </a:lnTo>
                  <a:lnTo>
                    <a:pt x="176" y="172"/>
                  </a:lnTo>
                  <a:lnTo>
                    <a:pt x="138" y="162"/>
                  </a:lnTo>
                  <a:lnTo>
                    <a:pt x="104" y="146"/>
                  </a:lnTo>
                  <a:lnTo>
                    <a:pt x="74" y="126"/>
                  </a:lnTo>
                  <a:lnTo>
                    <a:pt x="49" y="101"/>
                  </a:lnTo>
                  <a:lnTo>
                    <a:pt x="30" y="73"/>
                  </a:lnTo>
                  <a:lnTo>
                    <a:pt x="18" y="42"/>
                  </a:lnTo>
                  <a:lnTo>
                    <a:pt x="15" y="6"/>
                  </a:lnTo>
                  <a:lnTo>
                    <a:pt x="12" y="3"/>
                  </a:lnTo>
                  <a:lnTo>
                    <a:pt x="8" y="0"/>
                  </a:lnTo>
                  <a:lnTo>
                    <a:pt x="3" y="3"/>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2" name="Freeform 238"/>
            <p:cNvSpPr/>
            <p:nvPr/>
          </p:nvSpPr>
          <p:spPr bwMode="auto">
            <a:xfrm>
              <a:off x="800" y="3258"/>
              <a:ext cx="7" cy="350"/>
            </a:xfrm>
            <a:custGeom>
              <a:avLst/>
              <a:gdLst>
                <a:gd name="T0" fmla="*/ 4 w 15"/>
                <a:gd name="T1" fmla="*/ 0 h 699"/>
                <a:gd name="T2" fmla="*/ 0 w 15"/>
                <a:gd name="T3" fmla="*/ 3 h 699"/>
                <a:gd name="T4" fmla="*/ 0 w 15"/>
                <a:gd name="T5" fmla="*/ 350 h 699"/>
                <a:gd name="T6" fmla="*/ 7 w 15"/>
                <a:gd name="T7" fmla="*/ 350 h 699"/>
                <a:gd name="T8" fmla="*/ 7 w 15"/>
                <a:gd name="T9" fmla="*/ 3 h 699"/>
                <a:gd name="T10" fmla="*/ 4 w 15"/>
                <a:gd name="T11" fmla="*/ 6 h 699"/>
                <a:gd name="T12" fmla="*/ 7 w 15"/>
                <a:gd name="T13" fmla="*/ 3 h 699"/>
                <a:gd name="T14" fmla="*/ 6 w 15"/>
                <a:gd name="T15" fmla="*/ 1 h 699"/>
                <a:gd name="T16" fmla="*/ 4 w 15"/>
                <a:gd name="T17" fmla="*/ 0 h 699"/>
                <a:gd name="T18" fmla="*/ 1 w 15"/>
                <a:gd name="T19" fmla="*/ 1 h 699"/>
                <a:gd name="T20" fmla="*/ 0 w 15"/>
                <a:gd name="T21" fmla="*/ 3 h 699"/>
                <a:gd name="T22" fmla="*/ 4 w 15"/>
                <a:gd name="T23" fmla="*/ 0 h 6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699"/>
                <a:gd name="T38" fmla="*/ 15 w 15"/>
                <a:gd name="T39" fmla="*/ 699 h 6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699">
                  <a:moveTo>
                    <a:pt x="8" y="0"/>
                  </a:moveTo>
                  <a:lnTo>
                    <a:pt x="0" y="6"/>
                  </a:lnTo>
                  <a:lnTo>
                    <a:pt x="0" y="699"/>
                  </a:lnTo>
                  <a:lnTo>
                    <a:pt x="15" y="699"/>
                  </a:lnTo>
                  <a:lnTo>
                    <a:pt x="15" y="6"/>
                  </a:lnTo>
                  <a:lnTo>
                    <a:pt x="8" y="12"/>
                  </a:lnTo>
                  <a:lnTo>
                    <a:pt x="15" y="6"/>
                  </a:lnTo>
                  <a:lnTo>
                    <a:pt x="12" y="2"/>
                  </a:lnTo>
                  <a:lnTo>
                    <a:pt x="8" y="0"/>
                  </a:lnTo>
                  <a:lnTo>
                    <a:pt x="3" y="2"/>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3" name="Freeform 239"/>
            <p:cNvSpPr/>
            <p:nvPr/>
          </p:nvSpPr>
          <p:spPr bwMode="auto">
            <a:xfrm>
              <a:off x="803" y="3258"/>
              <a:ext cx="50" cy="7"/>
            </a:xfrm>
            <a:custGeom>
              <a:avLst/>
              <a:gdLst>
                <a:gd name="T0" fmla="*/ 46 w 106"/>
                <a:gd name="T1" fmla="*/ 3 h 12"/>
                <a:gd name="T2" fmla="*/ 50 w 106"/>
                <a:gd name="T3" fmla="*/ 0 h 12"/>
                <a:gd name="T4" fmla="*/ 49 w 106"/>
                <a:gd name="T5" fmla="*/ 0 h 12"/>
                <a:gd name="T6" fmla="*/ 46 w 106"/>
                <a:gd name="T7" fmla="*/ 0 h 12"/>
                <a:gd name="T8" fmla="*/ 43 w 106"/>
                <a:gd name="T9" fmla="*/ 0 h 12"/>
                <a:gd name="T10" fmla="*/ 37 w 106"/>
                <a:gd name="T11" fmla="*/ 0 h 12"/>
                <a:gd name="T12" fmla="*/ 30 w 106"/>
                <a:gd name="T13" fmla="*/ 0 h 12"/>
                <a:gd name="T14" fmla="*/ 21 w 106"/>
                <a:gd name="T15" fmla="*/ 0 h 12"/>
                <a:gd name="T16" fmla="*/ 11 w 106"/>
                <a:gd name="T17" fmla="*/ 0 h 12"/>
                <a:gd name="T18" fmla="*/ 0 w 106"/>
                <a:gd name="T19" fmla="*/ 0 h 12"/>
                <a:gd name="T20" fmla="*/ 0 w 106"/>
                <a:gd name="T21" fmla="*/ 6 h 12"/>
                <a:gd name="T22" fmla="*/ 11 w 106"/>
                <a:gd name="T23" fmla="*/ 6 h 12"/>
                <a:gd name="T24" fmla="*/ 21 w 106"/>
                <a:gd name="T25" fmla="*/ 6 h 12"/>
                <a:gd name="T26" fmla="*/ 30 w 106"/>
                <a:gd name="T27" fmla="*/ 6 h 12"/>
                <a:gd name="T28" fmla="*/ 37 w 106"/>
                <a:gd name="T29" fmla="*/ 6 h 12"/>
                <a:gd name="T30" fmla="*/ 43 w 106"/>
                <a:gd name="T31" fmla="*/ 6 h 12"/>
                <a:gd name="T32" fmla="*/ 46 w 106"/>
                <a:gd name="T33" fmla="*/ 6 h 12"/>
                <a:gd name="T34" fmla="*/ 49 w 106"/>
                <a:gd name="T35" fmla="*/ 6 h 12"/>
                <a:gd name="T36" fmla="*/ 50 w 106"/>
                <a:gd name="T37" fmla="*/ 6 h 12"/>
                <a:gd name="T38" fmla="*/ 54 w 106"/>
                <a:gd name="T39" fmla="*/ 3 h 12"/>
                <a:gd name="T40" fmla="*/ 50 w 106"/>
                <a:gd name="T41" fmla="*/ 6 h 12"/>
                <a:gd name="T42" fmla="*/ 52 w 106"/>
                <a:gd name="T43" fmla="*/ 5 h 12"/>
                <a:gd name="T44" fmla="*/ 54 w 106"/>
                <a:gd name="T45" fmla="*/ 3 h 12"/>
                <a:gd name="T46" fmla="*/ 52 w 106"/>
                <a:gd name="T47" fmla="*/ 1 h 12"/>
                <a:gd name="T48" fmla="*/ 50 w 106"/>
                <a:gd name="T49" fmla="*/ 0 h 12"/>
                <a:gd name="T50" fmla="*/ 46 w 106"/>
                <a:gd name="T51" fmla="*/ 3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2"/>
                <a:gd name="T80" fmla="*/ 106 w 106"/>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2">
                  <a:moveTo>
                    <a:pt x="91" y="6"/>
                  </a:moveTo>
                  <a:lnTo>
                    <a:pt x="99" y="0"/>
                  </a:lnTo>
                  <a:lnTo>
                    <a:pt x="97" y="0"/>
                  </a:lnTo>
                  <a:lnTo>
                    <a:pt x="91" y="0"/>
                  </a:lnTo>
                  <a:lnTo>
                    <a:pt x="84" y="0"/>
                  </a:lnTo>
                  <a:lnTo>
                    <a:pt x="72" y="0"/>
                  </a:lnTo>
                  <a:lnTo>
                    <a:pt x="59" y="0"/>
                  </a:lnTo>
                  <a:lnTo>
                    <a:pt x="41" y="0"/>
                  </a:lnTo>
                  <a:lnTo>
                    <a:pt x="22" y="0"/>
                  </a:lnTo>
                  <a:lnTo>
                    <a:pt x="0" y="0"/>
                  </a:lnTo>
                  <a:lnTo>
                    <a:pt x="0" y="12"/>
                  </a:lnTo>
                  <a:lnTo>
                    <a:pt x="22" y="12"/>
                  </a:lnTo>
                  <a:lnTo>
                    <a:pt x="41" y="12"/>
                  </a:lnTo>
                  <a:lnTo>
                    <a:pt x="59" y="12"/>
                  </a:lnTo>
                  <a:lnTo>
                    <a:pt x="72" y="12"/>
                  </a:lnTo>
                  <a:lnTo>
                    <a:pt x="84" y="12"/>
                  </a:lnTo>
                  <a:lnTo>
                    <a:pt x="91" y="12"/>
                  </a:lnTo>
                  <a:lnTo>
                    <a:pt x="97" y="12"/>
                  </a:lnTo>
                  <a:lnTo>
                    <a:pt x="99" y="12"/>
                  </a:lnTo>
                  <a:lnTo>
                    <a:pt x="106" y="6"/>
                  </a:lnTo>
                  <a:lnTo>
                    <a:pt x="99" y="12"/>
                  </a:lnTo>
                  <a:lnTo>
                    <a:pt x="103" y="9"/>
                  </a:lnTo>
                  <a:lnTo>
                    <a:pt x="106" y="6"/>
                  </a:lnTo>
                  <a:lnTo>
                    <a:pt x="103" y="2"/>
                  </a:lnTo>
                  <a:lnTo>
                    <a:pt x="99" y="0"/>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4" name="Freeform 240"/>
            <p:cNvSpPr/>
            <p:nvPr/>
          </p:nvSpPr>
          <p:spPr bwMode="auto">
            <a:xfrm>
              <a:off x="849" y="3093"/>
              <a:ext cx="8" cy="168"/>
            </a:xfrm>
            <a:custGeom>
              <a:avLst/>
              <a:gdLst>
                <a:gd name="T0" fmla="*/ 4 w 15"/>
                <a:gd name="T1" fmla="*/ 0 h 337"/>
                <a:gd name="T2" fmla="*/ 0 w 15"/>
                <a:gd name="T3" fmla="*/ 3 h 337"/>
                <a:gd name="T4" fmla="*/ 0 w 15"/>
                <a:gd name="T5" fmla="*/ 168 h 337"/>
                <a:gd name="T6" fmla="*/ 8 w 15"/>
                <a:gd name="T7" fmla="*/ 168 h 337"/>
                <a:gd name="T8" fmla="*/ 8 w 15"/>
                <a:gd name="T9" fmla="*/ 3 h 337"/>
                <a:gd name="T10" fmla="*/ 4 w 15"/>
                <a:gd name="T11" fmla="*/ 6 h 337"/>
                <a:gd name="T12" fmla="*/ 8 w 15"/>
                <a:gd name="T13" fmla="*/ 3 h 337"/>
                <a:gd name="T14" fmla="*/ 6 w 15"/>
                <a:gd name="T15" fmla="*/ 1 h 337"/>
                <a:gd name="T16" fmla="*/ 4 w 15"/>
                <a:gd name="T17" fmla="*/ 0 h 337"/>
                <a:gd name="T18" fmla="*/ 2 w 15"/>
                <a:gd name="T19" fmla="*/ 1 h 337"/>
                <a:gd name="T20" fmla="*/ 0 w 15"/>
                <a:gd name="T21" fmla="*/ 3 h 337"/>
                <a:gd name="T22" fmla="*/ 4 w 15"/>
                <a:gd name="T23" fmla="*/ 0 h 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7"/>
                <a:gd name="T38" fmla="*/ 15 w 15"/>
                <a:gd name="T39" fmla="*/ 337 h 3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7">
                  <a:moveTo>
                    <a:pt x="8" y="0"/>
                  </a:moveTo>
                  <a:lnTo>
                    <a:pt x="0" y="6"/>
                  </a:lnTo>
                  <a:lnTo>
                    <a:pt x="0" y="337"/>
                  </a:lnTo>
                  <a:lnTo>
                    <a:pt x="15" y="337"/>
                  </a:lnTo>
                  <a:lnTo>
                    <a:pt x="15" y="6"/>
                  </a:lnTo>
                  <a:lnTo>
                    <a:pt x="8" y="12"/>
                  </a:lnTo>
                  <a:lnTo>
                    <a:pt x="15" y="6"/>
                  </a:lnTo>
                  <a:lnTo>
                    <a:pt x="12" y="3"/>
                  </a:lnTo>
                  <a:lnTo>
                    <a:pt x="8" y="0"/>
                  </a:lnTo>
                  <a:lnTo>
                    <a:pt x="3" y="3"/>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5" name="Freeform 241"/>
            <p:cNvSpPr/>
            <p:nvPr/>
          </p:nvSpPr>
          <p:spPr bwMode="auto">
            <a:xfrm>
              <a:off x="854" y="3093"/>
              <a:ext cx="203" cy="4"/>
            </a:xfrm>
            <a:custGeom>
              <a:avLst/>
              <a:gdLst>
                <a:gd name="T0" fmla="*/ 200 w 400"/>
                <a:gd name="T1" fmla="*/ 3 h 12"/>
                <a:gd name="T2" fmla="*/ 196 w 400"/>
                <a:gd name="T3" fmla="*/ 0 h 12"/>
                <a:gd name="T4" fmla="*/ 0 w 400"/>
                <a:gd name="T5" fmla="*/ 0 h 12"/>
                <a:gd name="T6" fmla="*/ 0 w 400"/>
                <a:gd name="T7" fmla="*/ 6 h 12"/>
                <a:gd name="T8" fmla="*/ 196 w 400"/>
                <a:gd name="T9" fmla="*/ 6 h 12"/>
                <a:gd name="T10" fmla="*/ 193 w 400"/>
                <a:gd name="T11" fmla="*/ 3 h 12"/>
                <a:gd name="T12" fmla="*/ 196 w 400"/>
                <a:gd name="T13" fmla="*/ 6 h 12"/>
                <a:gd name="T14" fmla="*/ 199 w 400"/>
                <a:gd name="T15" fmla="*/ 5 h 12"/>
                <a:gd name="T16" fmla="*/ 200 w 400"/>
                <a:gd name="T17" fmla="*/ 3 h 12"/>
                <a:gd name="T18" fmla="*/ 199 w 400"/>
                <a:gd name="T19" fmla="*/ 2 h 12"/>
                <a:gd name="T20" fmla="*/ 196 w 400"/>
                <a:gd name="T21" fmla="*/ 0 h 12"/>
                <a:gd name="T22" fmla="*/ 200 w 40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12"/>
                <a:gd name="T38" fmla="*/ 400 w 40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12">
                  <a:moveTo>
                    <a:pt x="400" y="6"/>
                  </a:moveTo>
                  <a:lnTo>
                    <a:pt x="392" y="0"/>
                  </a:lnTo>
                  <a:lnTo>
                    <a:pt x="0" y="0"/>
                  </a:lnTo>
                  <a:lnTo>
                    <a:pt x="0" y="12"/>
                  </a:lnTo>
                  <a:lnTo>
                    <a:pt x="392" y="12"/>
                  </a:lnTo>
                  <a:lnTo>
                    <a:pt x="385" y="6"/>
                  </a:lnTo>
                  <a:lnTo>
                    <a:pt x="392" y="12"/>
                  </a:lnTo>
                  <a:lnTo>
                    <a:pt x="397" y="10"/>
                  </a:lnTo>
                  <a:lnTo>
                    <a:pt x="400" y="6"/>
                  </a:lnTo>
                  <a:lnTo>
                    <a:pt x="397" y="3"/>
                  </a:lnTo>
                  <a:lnTo>
                    <a:pt x="392" y="0"/>
                  </a:lnTo>
                  <a:lnTo>
                    <a:pt x="40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6" name="Freeform 242"/>
            <p:cNvSpPr/>
            <p:nvPr/>
          </p:nvSpPr>
          <p:spPr bwMode="auto">
            <a:xfrm>
              <a:off x="1044" y="3096"/>
              <a:ext cx="9" cy="117"/>
            </a:xfrm>
            <a:custGeom>
              <a:avLst/>
              <a:gdLst>
                <a:gd name="T0" fmla="*/ 4 w 15"/>
                <a:gd name="T1" fmla="*/ 111 h 234"/>
                <a:gd name="T2" fmla="*/ 8 w 15"/>
                <a:gd name="T3" fmla="*/ 114 h 234"/>
                <a:gd name="T4" fmla="*/ 8 w 15"/>
                <a:gd name="T5" fmla="*/ 0 h 234"/>
                <a:gd name="T6" fmla="*/ 0 w 15"/>
                <a:gd name="T7" fmla="*/ 0 h 234"/>
                <a:gd name="T8" fmla="*/ 0 w 15"/>
                <a:gd name="T9" fmla="*/ 114 h 234"/>
                <a:gd name="T10" fmla="*/ 4 w 15"/>
                <a:gd name="T11" fmla="*/ 117 h 234"/>
                <a:gd name="T12" fmla="*/ 0 w 15"/>
                <a:gd name="T13" fmla="*/ 114 h 234"/>
                <a:gd name="T14" fmla="*/ 2 w 15"/>
                <a:gd name="T15" fmla="*/ 116 h 234"/>
                <a:gd name="T16" fmla="*/ 4 w 15"/>
                <a:gd name="T17" fmla="*/ 117 h 234"/>
                <a:gd name="T18" fmla="*/ 6 w 15"/>
                <a:gd name="T19" fmla="*/ 116 h 234"/>
                <a:gd name="T20" fmla="*/ 8 w 15"/>
                <a:gd name="T21" fmla="*/ 114 h 234"/>
                <a:gd name="T22" fmla="*/ 4 w 15"/>
                <a:gd name="T23" fmla="*/ 111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34"/>
                <a:gd name="T38" fmla="*/ 15 w 15"/>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34">
                  <a:moveTo>
                    <a:pt x="7" y="222"/>
                  </a:moveTo>
                  <a:lnTo>
                    <a:pt x="15" y="228"/>
                  </a:lnTo>
                  <a:lnTo>
                    <a:pt x="15" y="0"/>
                  </a:lnTo>
                  <a:lnTo>
                    <a:pt x="0" y="0"/>
                  </a:lnTo>
                  <a:lnTo>
                    <a:pt x="0" y="228"/>
                  </a:lnTo>
                  <a:lnTo>
                    <a:pt x="7" y="234"/>
                  </a:lnTo>
                  <a:lnTo>
                    <a:pt x="0" y="228"/>
                  </a:lnTo>
                  <a:lnTo>
                    <a:pt x="3" y="232"/>
                  </a:lnTo>
                  <a:lnTo>
                    <a:pt x="7" y="233"/>
                  </a:lnTo>
                  <a:lnTo>
                    <a:pt x="12" y="232"/>
                  </a:lnTo>
                  <a:lnTo>
                    <a:pt x="15" y="228"/>
                  </a:lnTo>
                  <a:lnTo>
                    <a:pt x="7" y="22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7" name="Freeform 243"/>
            <p:cNvSpPr/>
            <p:nvPr/>
          </p:nvSpPr>
          <p:spPr bwMode="auto">
            <a:xfrm>
              <a:off x="1049" y="3207"/>
              <a:ext cx="75" cy="10"/>
            </a:xfrm>
            <a:custGeom>
              <a:avLst/>
              <a:gdLst>
                <a:gd name="T0" fmla="*/ 75 w 149"/>
                <a:gd name="T1" fmla="*/ 3 h 12"/>
                <a:gd name="T2" fmla="*/ 71 w 149"/>
                <a:gd name="T3" fmla="*/ 0 h 12"/>
                <a:gd name="T4" fmla="*/ 0 w 149"/>
                <a:gd name="T5" fmla="*/ 0 h 12"/>
                <a:gd name="T6" fmla="*/ 0 w 149"/>
                <a:gd name="T7" fmla="*/ 6 h 12"/>
                <a:gd name="T8" fmla="*/ 71 w 149"/>
                <a:gd name="T9" fmla="*/ 6 h 12"/>
                <a:gd name="T10" fmla="*/ 67 w 149"/>
                <a:gd name="T11" fmla="*/ 3 h 12"/>
                <a:gd name="T12" fmla="*/ 71 w 149"/>
                <a:gd name="T13" fmla="*/ 6 h 12"/>
                <a:gd name="T14" fmla="*/ 73 w 149"/>
                <a:gd name="T15" fmla="*/ 5 h 12"/>
                <a:gd name="T16" fmla="*/ 75 w 149"/>
                <a:gd name="T17" fmla="*/ 3 h 12"/>
                <a:gd name="T18" fmla="*/ 73 w 149"/>
                <a:gd name="T19" fmla="*/ 2 h 12"/>
                <a:gd name="T20" fmla="*/ 71 w 149"/>
                <a:gd name="T21" fmla="*/ 0 h 12"/>
                <a:gd name="T22" fmla="*/ 75 w 149"/>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2"/>
                <a:gd name="T38" fmla="*/ 149 w 149"/>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2">
                  <a:moveTo>
                    <a:pt x="149" y="6"/>
                  </a:moveTo>
                  <a:lnTo>
                    <a:pt x="142" y="0"/>
                  </a:lnTo>
                  <a:lnTo>
                    <a:pt x="0" y="0"/>
                  </a:lnTo>
                  <a:lnTo>
                    <a:pt x="0" y="12"/>
                  </a:lnTo>
                  <a:lnTo>
                    <a:pt x="142" y="12"/>
                  </a:lnTo>
                  <a:lnTo>
                    <a:pt x="134" y="6"/>
                  </a:lnTo>
                  <a:lnTo>
                    <a:pt x="142" y="12"/>
                  </a:lnTo>
                  <a:lnTo>
                    <a:pt x="146" y="10"/>
                  </a:lnTo>
                  <a:lnTo>
                    <a:pt x="149" y="6"/>
                  </a:lnTo>
                  <a:lnTo>
                    <a:pt x="146" y="3"/>
                  </a:lnTo>
                  <a:lnTo>
                    <a:pt x="142" y="0"/>
                  </a:lnTo>
                  <a:lnTo>
                    <a:pt x="1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8" name="Freeform 244"/>
            <p:cNvSpPr/>
            <p:nvPr/>
          </p:nvSpPr>
          <p:spPr bwMode="auto">
            <a:xfrm>
              <a:off x="1117" y="3210"/>
              <a:ext cx="12" cy="67"/>
            </a:xfrm>
            <a:custGeom>
              <a:avLst/>
              <a:gdLst>
                <a:gd name="T0" fmla="*/ 4 w 15"/>
                <a:gd name="T1" fmla="*/ 59 h 132"/>
                <a:gd name="T2" fmla="*/ 8 w 15"/>
                <a:gd name="T3" fmla="*/ 62 h 132"/>
                <a:gd name="T4" fmla="*/ 8 w 15"/>
                <a:gd name="T5" fmla="*/ 0 h 132"/>
                <a:gd name="T6" fmla="*/ 0 w 15"/>
                <a:gd name="T7" fmla="*/ 0 h 132"/>
                <a:gd name="T8" fmla="*/ 0 w 15"/>
                <a:gd name="T9" fmla="*/ 62 h 132"/>
                <a:gd name="T10" fmla="*/ 4 w 15"/>
                <a:gd name="T11" fmla="*/ 65 h 132"/>
                <a:gd name="T12" fmla="*/ 0 w 15"/>
                <a:gd name="T13" fmla="*/ 62 h 132"/>
                <a:gd name="T14" fmla="*/ 2 w 15"/>
                <a:gd name="T15" fmla="*/ 64 h 132"/>
                <a:gd name="T16" fmla="*/ 4 w 15"/>
                <a:gd name="T17" fmla="*/ 65 h 132"/>
                <a:gd name="T18" fmla="*/ 6 w 15"/>
                <a:gd name="T19" fmla="*/ 64 h 132"/>
                <a:gd name="T20" fmla="*/ 8 w 15"/>
                <a:gd name="T21" fmla="*/ 62 h 132"/>
                <a:gd name="T22" fmla="*/ 4 w 15"/>
                <a:gd name="T23" fmla="*/ 5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2"/>
                <a:gd name="T38" fmla="*/ 15 w 1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2">
                  <a:moveTo>
                    <a:pt x="8" y="120"/>
                  </a:moveTo>
                  <a:lnTo>
                    <a:pt x="15" y="126"/>
                  </a:lnTo>
                  <a:lnTo>
                    <a:pt x="15" y="0"/>
                  </a:lnTo>
                  <a:lnTo>
                    <a:pt x="0" y="0"/>
                  </a:lnTo>
                  <a:lnTo>
                    <a:pt x="0" y="126"/>
                  </a:lnTo>
                  <a:lnTo>
                    <a:pt x="8" y="132"/>
                  </a:lnTo>
                  <a:lnTo>
                    <a:pt x="0" y="126"/>
                  </a:lnTo>
                  <a:lnTo>
                    <a:pt x="3" y="129"/>
                  </a:lnTo>
                  <a:lnTo>
                    <a:pt x="8" y="131"/>
                  </a:lnTo>
                  <a:lnTo>
                    <a:pt x="12" y="129"/>
                  </a:lnTo>
                  <a:lnTo>
                    <a:pt x="15" y="126"/>
                  </a:lnTo>
                  <a:lnTo>
                    <a:pt x="8" y="1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9" name="Freeform 245"/>
            <p:cNvSpPr/>
            <p:nvPr/>
          </p:nvSpPr>
          <p:spPr bwMode="auto">
            <a:xfrm>
              <a:off x="1120" y="3269"/>
              <a:ext cx="167" cy="8"/>
            </a:xfrm>
            <a:custGeom>
              <a:avLst/>
              <a:gdLst>
                <a:gd name="T0" fmla="*/ 167 w 333"/>
                <a:gd name="T1" fmla="*/ 3 h 12"/>
                <a:gd name="T2" fmla="*/ 163 w 333"/>
                <a:gd name="T3" fmla="*/ 0 h 12"/>
                <a:gd name="T4" fmla="*/ 0 w 333"/>
                <a:gd name="T5" fmla="*/ 0 h 12"/>
                <a:gd name="T6" fmla="*/ 0 w 333"/>
                <a:gd name="T7" fmla="*/ 6 h 12"/>
                <a:gd name="T8" fmla="*/ 163 w 333"/>
                <a:gd name="T9" fmla="*/ 6 h 12"/>
                <a:gd name="T10" fmla="*/ 160 w 333"/>
                <a:gd name="T11" fmla="*/ 3 h 12"/>
                <a:gd name="T12" fmla="*/ 163 w 333"/>
                <a:gd name="T13" fmla="*/ 6 h 12"/>
                <a:gd name="T14" fmla="*/ 165 w 333"/>
                <a:gd name="T15" fmla="*/ 5 h 12"/>
                <a:gd name="T16" fmla="*/ 167 w 333"/>
                <a:gd name="T17" fmla="*/ 3 h 12"/>
                <a:gd name="T18" fmla="*/ 165 w 333"/>
                <a:gd name="T19" fmla="*/ 1 h 12"/>
                <a:gd name="T20" fmla="*/ 163 w 333"/>
                <a:gd name="T21" fmla="*/ 0 h 12"/>
                <a:gd name="T22" fmla="*/ 167 w 33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
                <a:gd name="T37" fmla="*/ 0 h 12"/>
                <a:gd name="T38" fmla="*/ 333 w 33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 h="12">
                  <a:moveTo>
                    <a:pt x="333" y="6"/>
                  </a:moveTo>
                  <a:lnTo>
                    <a:pt x="326" y="0"/>
                  </a:lnTo>
                  <a:lnTo>
                    <a:pt x="0" y="0"/>
                  </a:lnTo>
                  <a:lnTo>
                    <a:pt x="0" y="12"/>
                  </a:lnTo>
                  <a:lnTo>
                    <a:pt x="326" y="12"/>
                  </a:lnTo>
                  <a:lnTo>
                    <a:pt x="319" y="6"/>
                  </a:lnTo>
                  <a:lnTo>
                    <a:pt x="326" y="12"/>
                  </a:lnTo>
                  <a:lnTo>
                    <a:pt x="330" y="9"/>
                  </a:lnTo>
                  <a:lnTo>
                    <a:pt x="333" y="6"/>
                  </a:lnTo>
                  <a:lnTo>
                    <a:pt x="330" y="2"/>
                  </a:lnTo>
                  <a:lnTo>
                    <a:pt x="326" y="0"/>
                  </a:lnTo>
                  <a:lnTo>
                    <a:pt x="33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0" name="Freeform 246"/>
            <p:cNvSpPr/>
            <p:nvPr/>
          </p:nvSpPr>
          <p:spPr bwMode="auto">
            <a:xfrm>
              <a:off x="1279" y="3272"/>
              <a:ext cx="8" cy="97"/>
            </a:xfrm>
            <a:custGeom>
              <a:avLst/>
              <a:gdLst>
                <a:gd name="T0" fmla="*/ 4 w 14"/>
                <a:gd name="T1" fmla="*/ 91 h 192"/>
                <a:gd name="T2" fmla="*/ 8 w 14"/>
                <a:gd name="T3" fmla="*/ 94 h 192"/>
                <a:gd name="T4" fmla="*/ 8 w 14"/>
                <a:gd name="T5" fmla="*/ 0 h 192"/>
                <a:gd name="T6" fmla="*/ 0 w 14"/>
                <a:gd name="T7" fmla="*/ 0 h 192"/>
                <a:gd name="T8" fmla="*/ 0 w 14"/>
                <a:gd name="T9" fmla="*/ 94 h 192"/>
                <a:gd name="T10" fmla="*/ 4 w 14"/>
                <a:gd name="T11" fmla="*/ 97 h 192"/>
                <a:gd name="T12" fmla="*/ 0 w 14"/>
                <a:gd name="T13" fmla="*/ 94 h 192"/>
                <a:gd name="T14" fmla="*/ 2 w 14"/>
                <a:gd name="T15" fmla="*/ 96 h 192"/>
                <a:gd name="T16" fmla="*/ 4 w 14"/>
                <a:gd name="T17" fmla="*/ 96 h 192"/>
                <a:gd name="T18" fmla="*/ 6 w 14"/>
                <a:gd name="T19" fmla="*/ 96 h 192"/>
                <a:gd name="T20" fmla="*/ 8 w 14"/>
                <a:gd name="T21" fmla="*/ 94 h 192"/>
                <a:gd name="T22" fmla="*/ 4 w 14"/>
                <a:gd name="T23" fmla="*/ 9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2"/>
                <a:gd name="T38" fmla="*/ 14 w 14"/>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2">
                  <a:moveTo>
                    <a:pt x="7" y="180"/>
                  </a:moveTo>
                  <a:lnTo>
                    <a:pt x="14" y="186"/>
                  </a:lnTo>
                  <a:lnTo>
                    <a:pt x="14" y="0"/>
                  </a:lnTo>
                  <a:lnTo>
                    <a:pt x="0" y="0"/>
                  </a:lnTo>
                  <a:lnTo>
                    <a:pt x="0" y="186"/>
                  </a:lnTo>
                  <a:lnTo>
                    <a:pt x="7" y="192"/>
                  </a:lnTo>
                  <a:lnTo>
                    <a:pt x="0" y="186"/>
                  </a:lnTo>
                  <a:lnTo>
                    <a:pt x="3" y="190"/>
                  </a:lnTo>
                  <a:lnTo>
                    <a:pt x="7" y="191"/>
                  </a:lnTo>
                  <a:lnTo>
                    <a:pt x="11" y="190"/>
                  </a:lnTo>
                  <a:lnTo>
                    <a:pt x="14" y="186"/>
                  </a:lnTo>
                  <a:lnTo>
                    <a:pt x="7"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1" name="Freeform 247"/>
            <p:cNvSpPr/>
            <p:nvPr/>
          </p:nvSpPr>
          <p:spPr bwMode="auto">
            <a:xfrm>
              <a:off x="1283" y="3363"/>
              <a:ext cx="32" cy="9"/>
            </a:xfrm>
            <a:custGeom>
              <a:avLst/>
              <a:gdLst>
                <a:gd name="T0" fmla="*/ 25 w 63"/>
                <a:gd name="T1" fmla="*/ 3 h 12"/>
                <a:gd name="T2" fmla="*/ 28 w 63"/>
                <a:gd name="T3" fmla="*/ 0 h 12"/>
                <a:gd name="T4" fmla="*/ 0 w 63"/>
                <a:gd name="T5" fmla="*/ 0 h 12"/>
                <a:gd name="T6" fmla="*/ 0 w 63"/>
                <a:gd name="T7" fmla="*/ 6 h 12"/>
                <a:gd name="T8" fmla="*/ 28 w 63"/>
                <a:gd name="T9" fmla="*/ 6 h 12"/>
                <a:gd name="T10" fmla="*/ 32 w 63"/>
                <a:gd name="T11" fmla="*/ 3 h 12"/>
                <a:gd name="T12" fmla="*/ 28 w 63"/>
                <a:gd name="T13" fmla="*/ 6 h 12"/>
                <a:gd name="T14" fmla="*/ 30 w 63"/>
                <a:gd name="T15" fmla="*/ 5 h 12"/>
                <a:gd name="T16" fmla="*/ 32 w 63"/>
                <a:gd name="T17" fmla="*/ 3 h 12"/>
                <a:gd name="T18" fmla="*/ 30 w 63"/>
                <a:gd name="T19" fmla="*/ 2 h 12"/>
                <a:gd name="T20" fmla="*/ 28 w 63"/>
                <a:gd name="T21" fmla="*/ 0 h 12"/>
                <a:gd name="T22" fmla="*/ 25 w 6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2"/>
                <a:gd name="T38" fmla="*/ 63 w 6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2">
                  <a:moveTo>
                    <a:pt x="49" y="6"/>
                  </a:moveTo>
                  <a:lnTo>
                    <a:pt x="56" y="0"/>
                  </a:lnTo>
                  <a:lnTo>
                    <a:pt x="0" y="0"/>
                  </a:lnTo>
                  <a:lnTo>
                    <a:pt x="0" y="12"/>
                  </a:lnTo>
                  <a:lnTo>
                    <a:pt x="56" y="12"/>
                  </a:lnTo>
                  <a:lnTo>
                    <a:pt x="63" y="6"/>
                  </a:lnTo>
                  <a:lnTo>
                    <a:pt x="56" y="12"/>
                  </a:lnTo>
                  <a:lnTo>
                    <a:pt x="60" y="10"/>
                  </a:lnTo>
                  <a:lnTo>
                    <a:pt x="63" y="6"/>
                  </a:lnTo>
                  <a:lnTo>
                    <a:pt x="60" y="3"/>
                  </a:lnTo>
                  <a:lnTo>
                    <a:pt x="56" y="0"/>
                  </a:lnTo>
                  <a:lnTo>
                    <a:pt x="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2" name="Freeform 248"/>
            <p:cNvSpPr/>
            <p:nvPr/>
          </p:nvSpPr>
          <p:spPr bwMode="auto">
            <a:xfrm>
              <a:off x="1308" y="3228"/>
              <a:ext cx="12" cy="138"/>
            </a:xfrm>
            <a:custGeom>
              <a:avLst/>
              <a:gdLst>
                <a:gd name="T0" fmla="*/ 4 w 14"/>
                <a:gd name="T1" fmla="*/ 0 h 275"/>
                <a:gd name="T2" fmla="*/ 0 w 14"/>
                <a:gd name="T3" fmla="*/ 3 h 275"/>
                <a:gd name="T4" fmla="*/ 0 w 14"/>
                <a:gd name="T5" fmla="*/ 138 h 275"/>
                <a:gd name="T6" fmla="*/ 8 w 14"/>
                <a:gd name="T7" fmla="*/ 138 h 275"/>
                <a:gd name="T8" fmla="*/ 8 w 14"/>
                <a:gd name="T9" fmla="*/ 3 h 275"/>
                <a:gd name="T10" fmla="*/ 4 w 14"/>
                <a:gd name="T11" fmla="*/ 6 h 275"/>
                <a:gd name="T12" fmla="*/ 8 w 14"/>
                <a:gd name="T13" fmla="*/ 3 h 275"/>
                <a:gd name="T14" fmla="*/ 6 w 14"/>
                <a:gd name="T15" fmla="*/ 1 h 275"/>
                <a:gd name="T16" fmla="*/ 4 w 14"/>
                <a:gd name="T17" fmla="*/ 0 h 275"/>
                <a:gd name="T18" fmla="*/ 2 w 14"/>
                <a:gd name="T19" fmla="*/ 1 h 275"/>
                <a:gd name="T20" fmla="*/ 0 w 14"/>
                <a:gd name="T21" fmla="*/ 3 h 275"/>
                <a:gd name="T22" fmla="*/ 4 w 14"/>
                <a:gd name="T23" fmla="*/ 0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75"/>
                <a:gd name="T38" fmla="*/ 14 w 14"/>
                <a:gd name="T39" fmla="*/ 275 h 2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75">
                  <a:moveTo>
                    <a:pt x="7" y="0"/>
                  </a:moveTo>
                  <a:lnTo>
                    <a:pt x="0" y="6"/>
                  </a:lnTo>
                  <a:lnTo>
                    <a:pt x="0" y="275"/>
                  </a:lnTo>
                  <a:lnTo>
                    <a:pt x="14" y="275"/>
                  </a:lnTo>
                  <a:lnTo>
                    <a:pt x="14" y="6"/>
                  </a:lnTo>
                  <a:lnTo>
                    <a:pt x="7" y="12"/>
                  </a:lnTo>
                  <a:lnTo>
                    <a:pt x="14" y="6"/>
                  </a:lnTo>
                  <a:lnTo>
                    <a:pt x="11" y="2"/>
                  </a:lnTo>
                  <a:lnTo>
                    <a:pt x="7" y="0"/>
                  </a:lnTo>
                  <a:lnTo>
                    <a:pt x="3" y="2"/>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3" name="Freeform 249"/>
            <p:cNvSpPr/>
            <p:nvPr/>
          </p:nvSpPr>
          <p:spPr bwMode="auto">
            <a:xfrm>
              <a:off x="1311" y="3228"/>
              <a:ext cx="118" cy="0"/>
            </a:xfrm>
            <a:custGeom>
              <a:avLst/>
              <a:gdLst>
                <a:gd name="T0" fmla="*/ 118 w 236"/>
                <a:gd name="T1" fmla="*/ 3 h 12"/>
                <a:gd name="T2" fmla="*/ 115 w 236"/>
                <a:gd name="T3" fmla="*/ 0 h 12"/>
                <a:gd name="T4" fmla="*/ 0 w 236"/>
                <a:gd name="T5" fmla="*/ 0 h 12"/>
                <a:gd name="T6" fmla="*/ 0 w 236"/>
                <a:gd name="T7" fmla="*/ 6 h 12"/>
                <a:gd name="T8" fmla="*/ 115 w 236"/>
                <a:gd name="T9" fmla="*/ 6 h 12"/>
                <a:gd name="T10" fmla="*/ 111 w 236"/>
                <a:gd name="T11" fmla="*/ 3 h 12"/>
                <a:gd name="T12" fmla="*/ 115 w 236"/>
                <a:gd name="T13" fmla="*/ 6 h 12"/>
                <a:gd name="T14" fmla="*/ 117 w 236"/>
                <a:gd name="T15" fmla="*/ 5 h 12"/>
                <a:gd name="T16" fmla="*/ 118 w 236"/>
                <a:gd name="T17" fmla="*/ 3 h 12"/>
                <a:gd name="T18" fmla="*/ 117 w 236"/>
                <a:gd name="T19" fmla="*/ 1 h 12"/>
                <a:gd name="T20" fmla="*/ 115 w 236"/>
                <a:gd name="T21" fmla="*/ 0 h 12"/>
                <a:gd name="T22" fmla="*/ 118 w 236"/>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
                <a:gd name="T37" fmla="*/ 0 h 12"/>
                <a:gd name="T38" fmla="*/ 236 w 23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 h="12">
                  <a:moveTo>
                    <a:pt x="236" y="6"/>
                  </a:moveTo>
                  <a:lnTo>
                    <a:pt x="229" y="0"/>
                  </a:lnTo>
                  <a:lnTo>
                    <a:pt x="0" y="0"/>
                  </a:lnTo>
                  <a:lnTo>
                    <a:pt x="0" y="12"/>
                  </a:lnTo>
                  <a:lnTo>
                    <a:pt x="229" y="12"/>
                  </a:lnTo>
                  <a:lnTo>
                    <a:pt x="221" y="6"/>
                  </a:lnTo>
                  <a:lnTo>
                    <a:pt x="229" y="12"/>
                  </a:lnTo>
                  <a:lnTo>
                    <a:pt x="233" y="10"/>
                  </a:lnTo>
                  <a:lnTo>
                    <a:pt x="236" y="6"/>
                  </a:lnTo>
                  <a:lnTo>
                    <a:pt x="233" y="2"/>
                  </a:lnTo>
                  <a:lnTo>
                    <a:pt x="229" y="0"/>
                  </a:lnTo>
                  <a:lnTo>
                    <a:pt x="236"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4" name="Freeform 250"/>
            <p:cNvSpPr/>
            <p:nvPr/>
          </p:nvSpPr>
          <p:spPr bwMode="auto">
            <a:xfrm>
              <a:off x="1422" y="3231"/>
              <a:ext cx="7" cy="98"/>
            </a:xfrm>
            <a:custGeom>
              <a:avLst/>
              <a:gdLst>
                <a:gd name="T0" fmla="*/ 4 w 15"/>
                <a:gd name="T1" fmla="*/ 92 h 196"/>
                <a:gd name="T2" fmla="*/ 7 w 15"/>
                <a:gd name="T3" fmla="*/ 95 h 196"/>
                <a:gd name="T4" fmla="*/ 7 w 15"/>
                <a:gd name="T5" fmla="*/ 0 h 196"/>
                <a:gd name="T6" fmla="*/ 0 w 15"/>
                <a:gd name="T7" fmla="*/ 0 h 196"/>
                <a:gd name="T8" fmla="*/ 0 w 15"/>
                <a:gd name="T9" fmla="*/ 95 h 196"/>
                <a:gd name="T10" fmla="*/ 4 w 15"/>
                <a:gd name="T11" fmla="*/ 98 h 196"/>
                <a:gd name="T12" fmla="*/ 0 w 15"/>
                <a:gd name="T13" fmla="*/ 95 h 196"/>
                <a:gd name="T14" fmla="*/ 1 w 15"/>
                <a:gd name="T15" fmla="*/ 97 h 196"/>
                <a:gd name="T16" fmla="*/ 4 w 15"/>
                <a:gd name="T17" fmla="*/ 98 h 196"/>
                <a:gd name="T18" fmla="*/ 6 w 15"/>
                <a:gd name="T19" fmla="*/ 97 h 196"/>
                <a:gd name="T20" fmla="*/ 7 w 15"/>
                <a:gd name="T21" fmla="*/ 95 h 196"/>
                <a:gd name="T22" fmla="*/ 4 w 15"/>
                <a:gd name="T23" fmla="*/ 92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6"/>
                <a:gd name="T38" fmla="*/ 15 w 1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6">
                  <a:moveTo>
                    <a:pt x="8" y="184"/>
                  </a:moveTo>
                  <a:lnTo>
                    <a:pt x="15" y="190"/>
                  </a:lnTo>
                  <a:lnTo>
                    <a:pt x="15" y="0"/>
                  </a:lnTo>
                  <a:lnTo>
                    <a:pt x="0" y="0"/>
                  </a:lnTo>
                  <a:lnTo>
                    <a:pt x="0" y="190"/>
                  </a:lnTo>
                  <a:lnTo>
                    <a:pt x="8" y="196"/>
                  </a:lnTo>
                  <a:lnTo>
                    <a:pt x="0" y="190"/>
                  </a:lnTo>
                  <a:lnTo>
                    <a:pt x="3" y="194"/>
                  </a:lnTo>
                  <a:lnTo>
                    <a:pt x="8" y="195"/>
                  </a:lnTo>
                  <a:lnTo>
                    <a:pt x="12" y="194"/>
                  </a:lnTo>
                  <a:lnTo>
                    <a:pt x="15" y="190"/>
                  </a:lnTo>
                  <a:lnTo>
                    <a:pt x="8" y="18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5" name="Freeform 251"/>
            <p:cNvSpPr/>
            <p:nvPr/>
          </p:nvSpPr>
          <p:spPr bwMode="auto">
            <a:xfrm>
              <a:off x="1425" y="3323"/>
              <a:ext cx="49" cy="0"/>
            </a:xfrm>
            <a:custGeom>
              <a:avLst/>
              <a:gdLst>
                <a:gd name="T0" fmla="*/ 47 w 108"/>
                <a:gd name="T1" fmla="*/ 3 h 12"/>
                <a:gd name="T2" fmla="*/ 50 w 108"/>
                <a:gd name="T3" fmla="*/ 0 h 12"/>
                <a:gd name="T4" fmla="*/ 0 w 108"/>
                <a:gd name="T5" fmla="*/ 0 h 12"/>
                <a:gd name="T6" fmla="*/ 0 w 108"/>
                <a:gd name="T7" fmla="*/ 6 h 12"/>
                <a:gd name="T8" fmla="*/ 50 w 108"/>
                <a:gd name="T9" fmla="*/ 6 h 12"/>
                <a:gd name="T10" fmla="*/ 54 w 108"/>
                <a:gd name="T11" fmla="*/ 3 h 12"/>
                <a:gd name="T12" fmla="*/ 50 w 108"/>
                <a:gd name="T13" fmla="*/ 6 h 12"/>
                <a:gd name="T14" fmla="*/ 53 w 108"/>
                <a:gd name="T15" fmla="*/ 5 h 12"/>
                <a:gd name="T16" fmla="*/ 54 w 108"/>
                <a:gd name="T17" fmla="*/ 3 h 12"/>
                <a:gd name="T18" fmla="*/ 53 w 108"/>
                <a:gd name="T19" fmla="*/ 1 h 12"/>
                <a:gd name="T20" fmla="*/ 50 w 108"/>
                <a:gd name="T21" fmla="*/ 0 h 12"/>
                <a:gd name="T22" fmla="*/ 47 w 108"/>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2"/>
                <a:gd name="T38" fmla="*/ 108 w 10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2">
                  <a:moveTo>
                    <a:pt x="93" y="6"/>
                  </a:moveTo>
                  <a:lnTo>
                    <a:pt x="100" y="0"/>
                  </a:lnTo>
                  <a:lnTo>
                    <a:pt x="0" y="0"/>
                  </a:lnTo>
                  <a:lnTo>
                    <a:pt x="0" y="12"/>
                  </a:lnTo>
                  <a:lnTo>
                    <a:pt x="100" y="12"/>
                  </a:lnTo>
                  <a:lnTo>
                    <a:pt x="108" y="6"/>
                  </a:lnTo>
                  <a:lnTo>
                    <a:pt x="100" y="12"/>
                  </a:lnTo>
                  <a:lnTo>
                    <a:pt x="105" y="10"/>
                  </a:lnTo>
                  <a:lnTo>
                    <a:pt x="108" y="6"/>
                  </a:lnTo>
                  <a:lnTo>
                    <a:pt x="105" y="2"/>
                  </a:lnTo>
                  <a:lnTo>
                    <a:pt x="100" y="0"/>
                  </a:lnTo>
                  <a:lnTo>
                    <a:pt x="9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6" name="Freeform 252"/>
            <p:cNvSpPr/>
            <p:nvPr/>
          </p:nvSpPr>
          <p:spPr bwMode="auto">
            <a:xfrm>
              <a:off x="1472" y="3263"/>
              <a:ext cx="7" cy="60"/>
            </a:xfrm>
            <a:custGeom>
              <a:avLst/>
              <a:gdLst>
                <a:gd name="T0" fmla="*/ 3 w 15"/>
                <a:gd name="T1" fmla="*/ 0 h 126"/>
                <a:gd name="T2" fmla="*/ 0 w 15"/>
                <a:gd name="T3" fmla="*/ 4 h 126"/>
                <a:gd name="T4" fmla="*/ 0 w 15"/>
                <a:gd name="T5" fmla="*/ 63 h 126"/>
                <a:gd name="T6" fmla="*/ 7 w 15"/>
                <a:gd name="T7" fmla="*/ 63 h 126"/>
                <a:gd name="T8" fmla="*/ 7 w 15"/>
                <a:gd name="T9" fmla="*/ 4 h 126"/>
                <a:gd name="T10" fmla="*/ 3 w 15"/>
                <a:gd name="T11" fmla="*/ 7 h 126"/>
                <a:gd name="T12" fmla="*/ 7 w 15"/>
                <a:gd name="T13" fmla="*/ 4 h 126"/>
                <a:gd name="T14" fmla="*/ 6 w 15"/>
                <a:gd name="T15" fmla="*/ 2 h 126"/>
                <a:gd name="T16" fmla="*/ 3 w 15"/>
                <a:gd name="T17" fmla="*/ 0 h 126"/>
                <a:gd name="T18" fmla="*/ 1 w 15"/>
                <a:gd name="T19" fmla="*/ 2 h 126"/>
                <a:gd name="T20" fmla="*/ 0 w 15"/>
                <a:gd name="T21" fmla="*/ 4 h 126"/>
                <a:gd name="T22" fmla="*/ 3 w 15"/>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6"/>
                <a:gd name="T38" fmla="*/ 15 w 15"/>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6">
                  <a:moveTo>
                    <a:pt x="7" y="0"/>
                  </a:moveTo>
                  <a:lnTo>
                    <a:pt x="0" y="7"/>
                  </a:lnTo>
                  <a:lnTo>
                    <a:pt x="0" y="126"/>
                  </a:lnTo>
                  <a:lnTo>
                    <a:pt x="15" y="126"/>
                  </a:lnTo>
                  <a:lnTo>
                    <a:pt x="15" y="7"/>
                  </a:lnTo>
                  <a:lnTo>
                    <a:pt x="7" y="13"/>
                  </a:lnTo>
                  <a:lnTo>
                    <a:pt x="15" y="7"/>
                  </a:lnTo>
                  <a:lnTo>
                    <a:pt x="12" y="3"/>
                  </a:lnTo>
                  <a:lnTo>
                    <a:pt x="7" y="0"/>
                  </a:lnTo>
                  <a:lnTo>
                    <a:pt x="3" y="3"/>
                  </a:lnTo>
                  <a:lnTo>
                    <a:pt x="0" y="7"/>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7" name="Freeform 253"/>
            <p:cNvSpPr/>
            <p:nvPr/>
          </p:nvSpPr>
          <p:spPr bwMode="auto">
            <a:xfrm>
              <a:off x="1476" y="3263"/>
              <a:ext cx="84" cy="1"/>
            </a:xfrm>
            <a:custGeom>
              <a:avLst/>
              <a:gdLst>
                <a:gd name="T0" fmla="*/ 84 w 170"/>
                <a:gd name="T1" fmla="*/ 3 h 13"/>
                <a:gd name="T2" fmla="*/ 80 w 170"/>
                <a:gd name="T3" fmla="*/ 0 h 13"/>
                <a:gd name="T4" fmla="*/ 0 w 170"/>
                <a:gd name="T5" fmla="*/ 0 h 13"/>
                <a:gd name="T6" fmla="*/ 0 w 170"/>
                <a:gd name="T7" fmla="*/ 6 h 13"/>
                <a:gd name="T8" fmla="*/ 80 w 170"/>
                <a:gd name="T9" fmla="*/ 6 h 13"/>
                <a:gd name="T10" fmla="*/ 77 w 170"/>
                <a:gd name="T11" fmla="*/ 3 h 13"/>
                <a:gd name="T12" fmla="*/ 80 w 170"/>
                <a:gd name="T13" fmla="*/ 6 h 13"/>
                <a:gd name="T14" fmla="*/ 83 w 170"/>
                <a:gd name="T15" fmla="*/ 5 h 13"/>
                <a:gd name="T16" fmla="*/ 84 w 170"/>
                <a:gd name="T17" fmla="*/ 3 h 13"/>
                <a:gd name="T18" fmla="*/ 83 w 170"/>
                <a:gd name="T19" fmla="*/ 1 h 13"/>
                <a:gd name="T20" fmla="*/ 80 w 170"/>
                <a:gd name="T21" fmla="*/ 0 h 13"/>
                <a:gd name="T22" fmla="*/ 84 w 170"/>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3"/>
                <a:gd name="T38" fmla="*/ 170 w 17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3">
                  <a:moveTo>
                    <a:pt x="170" y="7"/>
                  </a:moveTo>
                  <a:lnTo>
                    <a:pt x="162" y="0"/>
                  </a:lnTo>
                  <a:lnTo>
                    <a:pt x="0" y="0"/>
                  </a:lnTo>
                  <a:lnTo>
                    <a:pt x="0" y="13"/>
                  </a:lnTo>
                  <a:lnTo>
                    <a:pt x="162" y="13"/>
                  </a:lnTo>
                  <a:lnTo>
                    <a:pt x="155" y="7"/>
                  </a:lnTo>
                  <a:lnTo>
                    <a:pt x="162" y="13"/>
                  </a:lnTo>
                  <a:lnTo>
                    <a:pt x="167" y="10"/>
                  </a:lnTo>
                  <a:lnTo>
                    <a:pt x="170" y="7"/>
                  </a:lnTo>
                  <a:lnTo>
                    <a:pt x="167" y="3"/>
                  </a:lnTo>
                  <a:lnTo>
                    <a:pt x="162" y="0"/>
                  </a:lnTo>
                  <a:lnTo>
                    <a:pt x="17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8" name="Freeform 254"/>
            <p:cNvSpPr/>
            <p:nvPr/>
          </p:nvSpPr>
          <p:spPr bwMode="auto">
            <a:xfrm>
              <a:off x="1553" y="3266"/>
              <a:ext cx="7" cy="106"/>
            </a:xfrm>
            <a:custGeom>
              <a:avLst/>
              <a:gdLst>
                <a:gd name="T0" fmla="*/ 3 w 15"/>
                <a:gd name="T1" fmla="*/ 95 h 201"/>
                <a:gd name="T2" fmla="*/ 7 w 15"/>
                <a:gd name="T3" fmla="*/ 98 h 201"/>
                <a:gd name="T4" fmla="*/ 7 w 15"/>
                <a:gd name="T5" fmla="*/ 0 h 201"/>
                <a:gd name="T6" fmla="*/ 0 w 15"/>
                <a:gd name="T7" fmla="*/ 0 h 201"/>
                <a:gd name="T8" fmla="*/ 0 w 15"/>
                <a:gd name="T9" fmla="*/ 98 h 201"/>
                <a:gd name="T10" fmla="*/ 3 w 15"/>
                <a:gd name="T11" fmla="*/ 101 h 201"/>
                <a:gd name="T12" fmla="*/ 0 w 15"/>
                <a:gd name="T13" fmla="*/ 98 h 201"/>
                <a:gd name="T14" fmla="*/ 1 w 15"/>
                <a:gd name="T15" fmla="*/ 99 h 201"/>
                <a:gd name="T16" fmla="*/ 3 w 15"/>
                <a:gd name="T17" fmla="*/ 100 h 201"/>
                <a:gd name="T18" fmla="*/ 6 w 15"/>
                <a:gd name="T19" fmla="*/ 99 h 201"/>
                <a:gd name="T20" fmla="*/ 7 w 15"/>
                <a:gd name="T21" fmla="*/ 98 h 201"/>
                <a:gd name="T22" fmla="*/ 3 w 15"/>
                <a:gd name="T23" fmla="*/ 9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01"/>
                <a:gd name="T38" fmla="*/ 15 w 15"/>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01">
                  <a:moveTo>
                    <a:pt x="7" y="189"/>
                  </a:moveTo>
                  <a:lnTo>
                    <a:pt x="15" y="195"/>
                  </a:lnTo>
                  <a:lnTo>
                    <a:pt x="15" y="0"/>
                  </a:lnTo>
                  <a:lnTo>
                    <a:pt x="0" y="0"/>
                  </a:lnTo>
                  <a:lnTo>
                    <a:pt x="0" y="195"/>
                  </a:lnTo>
                  <a:lnTo>
                    <a:pt x="7" y="201"/>
                  </a:lnTo>
                  <a:lnTo>
                    <a:pt x="0" y="195"/>
                  </a:lnTo>
                  <a:lnTo>
                    <a:pt x="3" y="198"/>
                  </a:lnTo>
                  <a:lnTo>
                    <a:pt x="7" y="199"/>
                  </a:lnTo>
                  <a:lnTo>
                    <a:pt x="12" y="198"/>
                  </a:lnTo>
                  <a:lnTo>
                    <a:pt x="15" y="195"/>
                  </a:lnTo>
                  <a:lnTo>
                    <a:pt x="7" y="1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9" name="Freeform 255"/>
            <p:cNvSpPr/>
            <p:nvPr/>
          </p:nvSpPr>
          <p:spPr bwMode="auto">
            <a:xfrm>
              <a:off x="1557" y="3361"/>
              <a:ext cx="25" cy="11"/>
            </a:xfrm>
            <a:custGeom>
              <a:avLst/>
              <a:gdLst>
                <a:gd name="T0" fmla="*/ 22 w 60"/>
                <a:gd name="T1" fmla="*/ 3 h 12"/>
                <a:gd name="T2" fmla="*/ 25 w 60"/>
                <a:gd name="T3" fmla="*/ 0 h 12"/>
                <a:gd name="T4" fmla="*/ 0 w 60"/>
                <a:gd name="T5" fmla="*/ 0 h 12"/>
                <a:gd name="T6" fmla="*/ 0 w 60"/>
                <a:gd name="T7" fmla="*/ 6 h 12"/>
                <a:gd name="T8" fmla="*/ 25 w 60"/>
                <a:gd name="T9" fmla="*/ 6 h 12"/>
                <a:gd name="T10" fmla="*/ 29 w 60"/>
                <a:gd name="T11" fmla="*/ 3 h 12"/>
                <a:gd name="T12" fmla="*/ 25 w 60"/>
                <a:gd name="T13" fmla="*/ 6 h 12"/>
                <a:gd name="T14" fmla="*/ 28 w 60"/>
                <a:gd name="T15" fmla="*/ 5 h 12"/>
                <a:gd name="T16" fmla="*/ 29 w 60"/>
                <a:gd name="T17" fmla="*/ 3 h 12"/>
                <a:gd name="T18" fmla="*/ 28 w 60"/>
                <a:gd name="T19" fmla="*/ 1 h 12"/>
                <a:gd name="T20" fmla="*/ 25 w 60"/>
                <a:gd name="T21" fmla="*/ 0 h 12"/>
                <a:gd name="T22" fmla="*/ 22 w 6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2"/>
                <a:gd name="T38" fmla="*/ 60 w 6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2">
                  <a:moveTo>
                    <a:pt x="45" y="6"/>
                  </a:moveTo>
                  <a:lnTo>
                    <a:pt x="52" y="0"/>
                  </a:lnTo>
                  <a:lnTo>
                    <a:pt x="0" y="0"/>
                  </a:lnTo>
                  <a:lnTo>
                    <a:pt x="0" y="12"/>
                  </a:lnTo>
                  <a:lnTo>
                    <a:pt x="52" y="12"/>
                  </a:lnTo>
                  <a:lnTo>
                    <a:pt x="60" y="6"/>
                  </a:lnTo>
                  <a:lnTo>
                    <a:pt x="52" y="12"/>
                  </a:lnTo>
                  <a:lnTo>
                    <a:pt x="57" y="9"/>
                  </a:lnTo>
                  <a:lnTo>
                    <a:pt x="60" y="6"/>
                  </a:lnTo>
                  <a:lnTo>
                    <a:pt x="57" y="2"/>
                  </a:lnTo>
                  <a:lnTo>
                    <a:pt x="52" y="0"/>
                  </a:lnTo>
                  <a:lnTo>
                    <a:pt x="4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0" name="Freeform 256"/>
            <p:cNvSpPr/>
            <p:nvPr/>
          </p:nvSpPr>
          <p:spPr bwMode="auto">
            <a:xfrm>
              <a:off x="1579" y="3152"/>
              <a:ext cx="7" cy="212"/>
            </a:xfrm>
            <a:custGeom>
              <a:avLst/>
              <a:gdLst>
                <a:gd name="T0" fmla="*/ 3 w 15"/>
                <a:gd name="T1" fmla="*/ 0 h 425"/>
                <a:gd name="T2" fmla="*/ 0 w 15"/>
                <a:gd name="T3" fmla="*/ 3 h 425"/>
                <a:gd name="T4" fmla="*/ 0 w 15"/>
                <a:gd name="T5" fmla="*/ 212 h 425"/>
                <a:gd name="T6" fmla="*/ 7 w 15"/>
                <a:gd name="T7" fmla="*/ 212 h 425"/>
                <a:gd name="T8" fmla="*/ 7 w 15"/>
                <a:gd name="T9" fmla="*/ 3 h 425"/>
                <a:gd name="T10" fmla="*/ 3 w 15"/>
                <a:gd name="T11" fmla="*/ 6 h 425"/>
                <a:gd name="T12" fmla="*/ 7 w 15"/>
                <a:gd name="T13" fmla="*/ 3 h 425"/>
                <a:gd name="T14" fmla="*/ 6 w 15"/>
                <a:gd name="T15" fmla="*/ 1 h 425"/>
                <a:gd name="T16" fmla="*/ 3 w 15"/>
                <a:gd name="T17" fmla="*/ 0 h 425"/>
                <a:gd name="T18" fmla="*/ 1 w 15"/>
                <a:gd name="T19" fmla="*/ 1 h 425"/>
                <a:gd name="T20" fmla="*/ 0 w 15"/>
                <a:gd name="T21" fmla="*/ 3 h 425"/>
                <a:gd name="T22" fmla="*/ 3 w 15"/>
                <a:gd name="T23" fmla="*/ 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5"/>
                <a:gd name="T38" fmla="*/ 15 w 15"/>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5">
                  <a:moveTo>
                    <a:pt x="7" y="0"/>
                  </a:moveTo>
                  <a:lnTo>
                    <a:pt x="0" y="6"/>
                  </a:lnTo>
                  <a:lnTo>
                    <a:pt x="0" y="425"/>
                  </a:lnTo>
                  <a:lnTo>
                    <a:pt x="15" y="425"/>
                  </a:lnTo>
                  <a:lnTo>
                    <a:pt x="15" y="6"/>
                  </a:lnTo>
                  <a:lnTo>
                    <a:pt x="7" y="13"/>
                  </a:lnTo>
                  <a:lnTo>
                    <a:pt x="15" y="6"/>
                  </a:lnTo>
                  <a:lnTo>
                    <a:pt x="12" y="3"/>
                  </a:lnTo>
                  <a:lnTo>
                    <a:pt x="7" y="0"/>
                  </a:lnTo>
                  <a:lnTo>
                    <a:pt x="3" y="3"/>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1" name="Freeform 257"/>
            <p:cNvSpPr/>
            <p:nvPr/>
          </p:nvSpPr>
          <p:spPr bwMode="auto">
            <a:xfrm>
              <a:off x="1583" y="3152"/>
              <a:ext cx="52" cy="5"/>
            </a:xfrm>
            <a:custGeom>
              <a:avLst/>
              <a:gdLst>
                <a:gd name="T0" fmla="*/ 52 w 105"/>
                <a:gd name="T1" fmla="*/ 3 h 13"/>
                <a:gd name="T2" fmla="*/ 49 w 105"/>
                <a:gd name="T3" fmla="*/ 0 h 13"/>
                <a:gd name="T4" fmla="*/ 0 w 105"/>
                <a:gd name="T5" fmla="*/ 0 h 13"/>
                <a:gd name="T6" fmla="*/ 0 w 105"/>
                <a:gd name="T7" fmla="*/ 6 h 13"/>
                <a:gd name="T8" fmla="*/ 49 w 105"/>
                <a:gd name="T9" fmla="*/ 6 h 13"/>
                <a:gd name="T10" fmla="*/ 45 w 105"/>
                <a:gd name="T11" fmla="*/ 3 h 13"/>
                <a:gd name="T12" fmla="*/ 49 w 105"/>
                <a:gd name="T13" fmla="*/ 6 h 13"/>
                <a:gd name="T14" fmla="*/ 51 w 105"/>
                <a:gd name="T15" fmla="*/ 5 h 13"/>
                <a:gd name="T16" fmla="*/ 52 w 105"/>
                <a:gd name="T17" fmla="*/ 3 h 13"/>
                <a:gd name="T18" fmla="*/ 51 w 105"/>
                <a:gd name="T19" fmla="*/ 1 h 13"/>
                <a:gd name="T20" fmla="*/ 49 w 105"/>
                <a:gd name="T21" fmla="*/ 0 h 13"/>
                <a:gd name="T22" fmla="*/ 52 w 105"/>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3"/>
                <a:gd name="T38" fmla="*/ 105 w 10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3">
                  <a:moveTo>
                    <a:pt x="105" y="6"/>
                  </a:moveTo>
                  <a:lnTo>
                    <a:pt x="98" y="0"/>
                  </a:lnTo>
                  <a:lnTo>
                    <a:pt x="0" y="0"/>
                  </a:lnTo>
                  <a:lnTo>
                    <a:pt x="0" y="13"/>
                  </a:lnTo>
                  <a:lnTo>
                    <a:pt x="98" y="13"/>
                  </a:lnTo>
                  <a:lnTo>
                    <a:pt x="90" y="6"/>
                  </a:lnTo>
                  <a:lnTo>
                    <a:pt x="98" y="13"/>
                  </a:lnTo>
                  <a:lnTo>
                    <a:pt x="102" y="10"/>
                  </a:lnTo>
                  <a:lnTo>
                    <a:pt x="105" y="6"/>
                  </a:lnTo>
                  <a:lnTo>
                    <a:pt x="102" y="3"/>
                  </a:lnTo>
                  <a:lnTo>
                    <a:pt x="98" y="0"/>
                  </a:lnTo>
                  <a:lnTo>
                    <a:pt x="10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2" name="Freeform 258"/>
            <p:cNvSpPr/>
            <p:nvPr/>
          </p:nvSpPr>
          <p:spPr bwMode="auto">
            <a:xfrm>
              <a:off x="1521" y="3608"/>
              <a:ext cx="115" cy="91"/>
            </a:xfrm>
            <a:custGeom>
              <a:avLst/>
              <a:gdLst>
                <a:gd name="T0" fmla="*/ 5 w 232"/>
                <a:gd name="T1" fmla="*/ 91 h 183"/>
                <a:gd name="T2" fmla="*/ 5 w 232"/>
                <a:gd name="T3" fmla="*/ 91 h 183"/>
                <a:gd name="T4" fmla="*/ 27 w 232"/>
                <a:gd name="T5" fmla="*/ 89 h 183"/>
                <a:gd name="T6" fmla="*/ 48 w 232"/>
                <a:gd name="T7" fmla="*/ 84 h 183"/>
                <a:gd name="T8" fmla="*/ 66 w 232"/>
                <a:gd name="T9" fmla="*/ 75 h 183"/>
                <a:gd name="T10" fmla="*/ 82 w 232"/>
                <a:gd name="T11" fmla="*/ 64 h 183"/>
                <a:gd name="T12" fmla="*/ 96 w 232"/>
                <a:gd name="T13" fmla="*/ 50 h 183"/>
                <a:gd name="T14" fmla="*/ 106 w 232"/>
                <a:gd name="T15" fmla="*/ 35 h 183"/>
                <a:gd name="T16" fmla="*/ 112 w 232"/>
                <a:gd name="T17" fmla="*/ 18 h 183"/>
                <a:gd name="T18" fmla="*/ 115 w 232"/>
                <a:gd name="T19" fmla="*/ 0 h 183"/>
                <a:gd name="T20" fmla="*/ 105 w 232"/>
                <a:gd name="T21" fmla="*/ 0 h 183"/>
                <a:gd name="T22" fmla="*/ 103 w 232"/>
                <a:gd name="T23" fmla="*/ 17 h 183"/>
                <a:gd name="T24" fmla="*/ 97 w 232"/>
                <a:gd name="T25" fmla="*/ 33 h 183"/>
                <a:gd name="T26" fmla="*/ 89 w 232"/>
                <a:gd name="T27" fmla="*/ 47 h 183"/>
                <a:gd name="T28" fmla="*/ 76 w 232"/>
                <a:gd name="T29" fmla="*/ 59 h 183"/>
                <a:gd name="T30" fmla="*/ 61 w 232"/>
                <a:gd name="T31" fmla="*/ 69 h 183"/>
                <a:gd name="T32" fmla="*/ 45 w 232"/>
                <a:gd name="T33" fmla="*/ 77 h 183"/>
                <a:gd name="T34" fmla="*/ 26 w 232"/>
                <a:gd name="T35" fmla="*/ 82 h 183"/>
                <a:gd name="T36" fmla="*/ 5 w 232"/>
                <a:gd name="T37" fmla="*/ 83 h 183"/>
                <a:gd name="T38" fmla="*/ 5 w 232"/>
                <a:gd name="T39" fmla="*/ 83 h 183"/>
                <a:gd name="T40" fmla="*/ 5 w 232"/>
                <a:gd name="T41" fmla="*/ 83 h 183"/>
                <a:gd name="T42" fmla="*/ 1 w 232"/>
                <a:gd name="T43" fmla="*/ 84 h 183"/>
                <a:gd name="T44" fmla="*/ 0 w 232"/>
                <a:gd name="T45" fmla="*/ 87 h 183"/>
                <a:gd name="T46" fmla="*/ 1 w 232"/>
                <a:gd name="T47" fmla="*/ 90 h 183"/>
                <a:gd name="T48" fmla="*/ 5 w 232"/>
                <a:gd name="T49" fmla="*/ 91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83"/>
                <a:gd name="T77" fmla="*/ 232 w 232"/>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83">
                  <a:moveTo>
                    <a:pt x="10" y="183"/>
                  </a:moveTo>
                  <a:lnTo>
                    <a:pt x="10" y="183"/>
                  </a:lnTo>
                  <a:lnTo>
                    <a:pt x="55" y="178"/>
                  </a:lnTo>
                  <a:lnTo>
                    <a:pt x="96" y="168"/>
                  </a:lnTo>
                  <a:lnTo>
                    <a:pt x="133" y="151"/>
                  </a:lnTo>
                  <a:lnTo>
                    <a:pt x="165" y="128"/>
                  </a:lnTo>
                  <a:lnTo>
                    <a:pt x="193" y="101"/>
                  </a:lnTo>
                  <a:lnTo>
                    <a:pt x="214" y="71"/>
                  </a:lnTo>
                  <a:lnTo>
                    <a:pt x="226" y="37"/>
                  </a:lnTo>
                  <a:lnTo>
                    <a:pt x="232" y="0"/>
                  </a:lnTo>
                  <a:lnTo>
                    <a:pt x="211" y="0"/>
                  </a:lnTo>
                  <a:lnTo>
                    <a:pt x="208" y="34"/>
                  </a:lnTo>
                  <a:lnTo>
                    <a:pt x="196" y="66"/>
                  </a:lnTo>
                  <a:lnTo>
                    <a:pt x="179" y="94"/>
                  </a:lnTo>
                  <a:lnTo>
                    <a:pt x="154" y="118"/>
                  </a:lnTo>
                  <a:lnTo>
                    <a:pt x="124" y="139"/>
                  </a:lnTo>
                  <a:lnTo>
                    <a:pt x="90" y="154"/>
                  </a:lnTo>
                  <a:lnTo>
                    <a:pt x="52" y="164"/>
                  </a:lnTo>
                  <a:lnTo>
                    <a:pt x="10" y="166"/>
                  </a:lnTo>
                  <a:lnTo>
                    <a:pt x="3" y="168"/>
                  </a:lnTo>
                  <a:lnTo>
                    <a:pt x="0" y="175"/>
                  </a:lnTo>
                  <a:lnTo>
                    <a:pt x="3" y="181"/>
                  </a:lnTo>
                  <a:lnTo>
                    <a:pt x="10" y="18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3" name="Freeform 259"/>
            <p:cNvSpPr/>
            <p:nvPr/>
          </p:nvSpPr>
          <p:spPr bwMode="auto">
            <a:xfrm>
              <a:off x="904" y="3691"/>
              <a:ext cx="622" cy="8"/>
            </a:xfrm>
            <a:custGeom>
              <a:avLst/>
              <a:gdLst>
                <a:gd name="T0" fmla="*/ 5 w 1244"/>
                <a:gd name="T1" fmla="*/ 8 h 17"/>
                <a:gd name="T2" fmla="*/ 5 w 1244"/>
                <a:gd name="T3" fmla="*/ 8 h 17"/>
                <a:gd name="T4" fmla="*/ 622 w 1244"/>
                <a:gd name="T5" fmla="*/ 8 h 17"/>
                <a:gd name="T6" fmla="*/ 622 w 1244"/>
                <a:gd name="T7" fmla="*/ 0 h 17"/>
                <a:gd name="T8" fmla="*/ 5 w 1244"/>
                <a:gd name="T9" fmla="*/ 0 h 17"/>
                <a:gd name="T10" fmla="*/ 5 w 1244"/>
                <a:gd name="T11" fmla="*/ 0 h 17"/>
                <a:gd name="T12" fmla="*/ 5 w 1244"/>
                <a:gd name="T13" fmla="*/ 0 h 17"/>
                <a:gd name="T14" fmla="*/ 1 w 1244"/>
                <a:gd name="T15" fmla="*/ 1 h 17"/>
                <a:gd name="T16" fmla="*/ 0 w 1244"/>
                <a:gd name="T17" fmla="*/ 4 h 17"/>
                <a:gd name="T18" fmla="*/ 1 w 1244"/>
                <a:gd name="T19" fmla="*/ 7 h 17"/>
                <a:gd name="T20" fmla="*/ 5 w 1244"/>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4"/>
                <a:gd name="T34" fmla="*/ 0 h 17"/>
                <a:gd name="T35" fmla="*/ 1244 w 12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4" h="17">
                  <a:moveTo>
                    <a:pt x="11" y="17"/>
                  </a:moveTo>
                  <a:lnTo>
                    <a:pt x="11" y="17"/>
                  </a:lnTo>
                  <a:lnTo>
                    <a:pt x="1244" y="17"/>
                  </a:lnTo>
                  <a:lnTo>
                    <a:pt x="1244" y="0"/>
                  </a:lnTo>
                  <a:lnTo>
                    <a:pt x="11" y="0"/>
                  </a:lnTo>
                  <a:lnTo>
                    <a:pt x="3" y="2"/>
                  </a:lnTo>
                  <a:lnTo>
                    <a:pt x="0" y="9"/>
                  </a:lnTo>
                  <a:lnTo>
                    <a:pt x="3" y="15"/>
                  </a:lnTo>
                  <a:lnTo>
                    <a:pt x="11" y="1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4" name="Freeform 260"/>
            <p:cNvSpPr/>
            <p:nvPr/>
          </p:nvSpPr>
          <p:spPr bwMode="auto">
            <a:xfrm>
              <a:off x="798" y="3603"/>
              <a:ext cx="111" cy="96"/>
            </a:xfrm>
            <a:custGeom>
              <a:avLst/>
              <a:gdLst>
                <a:gd name="T0" fmla="*/ 0 w 222"/>
                <a:gd name="T1" fmla="*/ 4 h 191"/>
                <a:gd name="T2" fmla="*/ 0 w 222"/>
                <a:gd name="T3" fmla="*/ 4 h 191"/>
                <a:gd name="T4" fmla="*/ 3 w 222"/>
                <a:gd name="T5" fmla="*/ 23 h 191"/>
                <a:gd name="T6" fmla="*/ 9 w 222"/>
                <a:gd name="T7" fmla="*/ 40 h 191"/>
                <a:gd name="T8" fmla="*/ 20 w 222"/>
                <a:gd name="T9" fmla="*/ 55 h 191"/>
                <a:gd name="T10" fmla="*/ 34 w 222"/>
                <a:gd name="T11" fmla="*/ 68 h 191"/>
                <a:gd name="T12" fmla="*/ 50 w 222"/>
                <a:gd name="T13" fmla="*/ 80 h 191"/>
                <a:gd name="T14" fmla="*/ 68 w 222"/>
                <a:gd name="T15" fmla="*/ 88 h 191"/>
                <a:gd name="T16" fmla="*/ 89 w 222"/>
                <a:gd name="T17" fmla="*/ 93 h 191"/>
                <a:gd name="T18" fmla="*/ 111 w 222"/>
                <a:gd name="T19" fmla="*/ 96 h 191"/>
                <a:gd name="T20" fmla="*/ 111 w 222"/>
                <a:gd name="T21" fmla="*/ 87 h 191"/>
                <a:gd name="T22" fmla="*/ 90 w 222"/>
                <a:gd name="T23" fmla="*/ 86 h 191"/>
                <a:gd name="T24" fmla="*/ 71 w 222"/>
                <a:gd name="T25" fmla="*/ 81 h 191"/>
                <a:gd name="T26" fmla="*/ 54 w 222"/>
                <a:gd name="T27" fmla="*/ 74 h 191"/>
                <a:gd name="T28" fmla="*/ 40 w 222"/>
                <a:gd name="T29" fmla="*/ 63 h 191"/>
                <a:gd name="T30" fmla="*/ 27 w 222"/>
                <a:gd name="T31" fmla="*/ 51 h 191"/>
                <a:gd name="T32" fmla="*/ 18 w 222"/>
                <a:gd name="T33" fmla="*/ 37 h 191"/>
                <a:gd name="T34" fmla="*/ 12 w 222"/>
                <a:gd name="T35" fmla="*/ 21 h 191"/>
                <a:gd name="T36" fmla="*/ 11 w 222"/>
                <a:gd name="T37" fmla="*/ 4 h 191"/>
                <a:gd name="T38" fmla="*/ 11 w 222"/>
                <a:gd name="T39" fmla="*/ 4 h 191"/>
                <a:gd name="T40" fmla="*/ 11 w 222"/>
                <a:gd name="T41" fmla="*/ 4 h 191"/>
                <a:gd name="T42" fmla="*/ 9 w 222"/>
                <a:gd name="T43" fmla="*/ 1 h 191"/>
                <a:gd name="T44" fmla="*/ 6 w 222"/>
                <a:gd name="T45" fmla="*/ 0 h 191"/>
                <a:gd name="T46" fmla="*/ 2 w 222"/>
                <a:gd name="T47" fmla="*/ 1 h 191"/>
                <a:gd name="T48" fmla="*/ 0 w 222"/>
                <a:gd name="T49" fmla="*/ 4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91"/>
                <a:gd name="T77" fmla="*/ 222 w 222"/>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91">
                  <a:moveTo>
                    <a:pt x="0" y="8"/>
                  </a:moveTo>
                  <a:lnTo>
                    <a:pt x="0" y="8"/>
                  </a:lnTo>
                  <a:lnTo>
                    <a:pt x="6" y="45"/>
                  </a:lnTo>
                  <a:lnTo>
                    <a:pt x="18" y="79"/>
                  </a:lnTo>
                  <a:lnTo>
                    <a:pt x="39" y="109"/>
                  </a:lnTo>
                  <a:lnTo>
                    <a:pt x="67" y="136"/>
                  </a:lnTo>
                  <a:lnTo>
                    <a:pt x="99" y="159"/>
                  </a:lnTo>
                  <a:lnTo>
                    <a:pt x="136" y="176"/>
                  </a:lnTo>
                  <a:lnTo>
                    <a:pt x="178" y="186"/>
                  </a:lnTo>
                  <a:lnTo>
                    <a:pt x="222" y="191"/>
                  </a:lnTo>
                  <a:lnTo>
                    <a:pt x="222" y="174"/>
                  </a:lnTo>
                  <a:lnTo>
                    <a:pt x="180" y="172"/>
                  </a:lnTo>
                  <a:lnTo>
                    <a:pt x="142" y="162"/>
                  </a:lnTo>
                  <a:lnTo>
                    <a:pt x="108" y="147"/>
                  </a:lnTo>
                  <a:lnTo>
                    <a:pt x="79" y="126"/>
                  </a:lnTo>
                  <a:lnTo>
                    <a:pt x="54" y="102"/>
                  </a:lnTo>
                  <a:lnTo>
                    <a:pt x="36" y="74"/>
                  </a:lnTo>
                  <a:lnTo>
                    <a:pt x="24" y="42"/>
                  </a:lnTo>
                  <a:lnTo>
                    <a:pt x="21" y="8"/>
                  </a:lnTo>
                  <a:lnTo>
                    <a:pt x="18" y="2"/>
                  </a:lnTo>
                  <a:lnTo>
                    <a:pt x="11" y="0"/>
                  </a:lnTo>
                  <a:lnTo>
                    <a:pt x="3" y="2"/>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5" name="Freeform 261"/>
            <p:cNvSpPr/>
            <p:nvPr/>
          </p:nvSpPr>
          <p:spPr bwMode="auto">
            <a:xfrm>
              <a:off x="798" y="3094"/>
              <a:ext cx="11" cy="514"/>
            </a:xfrm>
            <a:custGeom>
              <a:avLst/>
              <a:gdLst>
                <a:gd name="T0" fmla="*/ 0 w 21"/>
                <a:gd name="T1" fmla="*/ 4 h 1026"/>
                <a:gd name="T2" fmla="*/ 0 w 21"/>
                <a:gd name="T3" fmla="*/ 4 h 1026"/>
                <a:gd name="T4" fmla="*/ 0 w 21"/>
                <a:gd name="T5" fmla="*/ 514 h 1026"/>
                <a:gd name="T6" fmla="*/ 11 w 21"/>
                <a:gd name="T7" fmla="*/ 514 h 1026"/>
                <a:gd name="T8" fmla="*/ 11 w 21"/>
                <a:gd name="T9" fmla="*/ 4 h 1026"/>
                <a:gd name="T10" fmla="*/ 11 w 21"/>
                <a:gd name="T11" fmla="*/ 4 h 1026"/>
                <a:gd name="T12" fmla="*/ 11 w 21"/>
                <a:gd name="T13" fmla="*/ 4 h 1026"/>
                <a:gd name="T14" fmla="*/ 9 w 21"/>
                <a:gd name="T15" fmla="*/ 1 h 1026"/>
                <a:gd name="T16" fmla="*/ 6 w 21"/>
                <a:gd name="T17" fmla="*/ 0 h 1026"/>
                <a:gd name="T18" fmla="*/ 2 w 21"/>
                <a:gd name="T19" fmla="*/ 1 h 1026"/>
                <a:gd name="T20" fmla="*/ 0 w 21"/>
                <a:gd name="T21" fmla="*/ 4 h 10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026"/>
                <a:gd name="T35" fmla="*/ 21 w 21"/>
                <a:gd name="T36" fmla="*/ 1026 h 10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026">
                  <a:moveTo>
                    <a:pt x="0" y="8"/>
                  </a:moveTo>
                  <a:lnTo>
                    <a:pt x="0" y="8"/>
                  </a:lnTo>
                  <a:lnTo>
                    <a:pt x="0" y="1026"/>
                  </a:lnTo>
                  <a:lnTo>
                    <a:pt x="21" y="1026"/>
                  </a:lnTo>
                  <a:lnTo>
                    <a:pt x="21" y="8"/>
                  </a:lnTo>
                  <a:lnTo>
                    <a:pt x="18" y="2"/>
                  </a:lnTo>
                  <a:lnTo>
                    <a:pt x="11" y="0"/>
                  </a:lnTo>
                  <a:lnTo>
                    <a:pt x="3" y="2"/>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6" name="Freeform 262"/>
            <p:cNvSpPr/>
            <p:nvPr/>
          </p:nvSpPr>
          <p:spPr bwMode="auto">
            <a:xfrm>
              <a:off x="798" y="3007"/>
              <a:ext cx="116" cy="92"/>
            </a:xfrm>
            <a:custGeom>
              <a:avLst/>
              <a:gdLst>
                <a:gd name="T0" fmla="*/ 111 w 232"/>
                <a:gd name="T1" fmla="*/ 0 h 183"/>
                <a:gd name="T2" fmla="*/ 111 w 232"/>
                <a:gd name="T3" fmla="*/ 0 h 183"/>
                <a:gd name="T4" fmla="*/ 89 w 232"/>
                <a:gd name="T5" fmla="*/ 3 h 183"/>
                <a:gd name="T6" fmla="*/ 68 w 232"/>
                <a:gd name="T7" fmla="*/ 8 h 183"/>
                <a:gd name="T8" fmla="*/ 50 w 232"/>
                <a:gd name="T9" fmla="*/ 16 h 183"/>
                <a:gd name="T10" fmla="*/ 34 w 232"/>
                <a:gd name="T11" fmla="*/ 28 h 183"/>
                <a:gd name="T12" fmla="*/ 20 w 232"/>
                <a:gd name="T13" fmla="*/ 41 h 183"/>
                <a:gd name="T14" fmla="*/ 9 w 232"/>
                <a:gd name="T15" fmla="*/ 57 h 183"/>
                <a:gd name="T16" fmla="*/ 3 w 232"/>
                <a:gd name="T17" fmla="*/ 74 h 183"/>
                <a:gd name="T18" fmla="*/ 0 w 232"/>
                <a:gd name="T19" fmla="*/ 92 h 183"/>
                <a:gd name="T20" fmla="*/ 11 w 232"/>
                <a:gd name="T21" fmla="*/ 92 h 183"/>
                <a:gd name="T22" fmla="*/ 12 w 232"/>
                <a:gd name="T23" fmla="*/ 75 h 183"/>
                <a:gd name="T24" fmla="*/ 18 w 232"/>
                <a:gd name="T25" fmla="*/ 59 h 183"/>
                <a:gd name="T26" fmla="*/ 27 w 232"/>
                <a:gd name="T27" fmla="*/ 45 h 183"/>
                <a:gd name="T28" fmla="*/ 40 w 232"/>
                <a:gd name="T29" fmla="*/ 33 h 183"/>
                <a:gd name="T30" fmla="*/ 54 w 232"/>
                <a:gd name="T31" fmla="*/ 22 h 183"/>
                <a:gd name="T32" fmla="*/ 71 w 232"/>
                <a:gd name="T33" fmla="*/ 15 h 183"/>
                <a:gd name="T34" fmla="*/ 90 w 232"/>
                <a:gd name="T35" fmla="*/ 10 h 183"/>
                <a:gd name="T36" fmla="*/ 111 w 232"/>
                <a:gd name="T37" fmla="*/ 9 h 183"/>
                <a:gd name="T38" fmla="*/ 111 w 232"/>
                <a:gd name="T39" fmla="*/ 9 h 183"/>
                <a:gd name="T40" fmla="*/ 111 w 232"/>
                <a:gd name="T41" fmla="*/ 9 h 183"/>
                <a:gd name="T42" fmla="*/ 115 w 232"/>
                <a:gd name="T43" fmla="*/ 8 h 183"/>
                <a:gd name="T44" fmla="*/ 116 w 232"/>
                <a:gd name="T45" fmla="*/ 5 h 183"/>
                <a:gd name="T46" fmla="*/ 115 w 232"/>
                <a:gd name="T47" fmla="*/ 2 h 183"/>
                <a:gd name="T48" fmla="*/ 111 w 232"/>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83"/>
                <a:gd name="T77" fmla="*/ 232 w 232"/>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83">
                  <a:moveTo>
                    <a:pt x="222" y="0"/>
                  </a:moveTo>
                  <a:lnTo>
                    <a:pt x="222" y="0"/>
                  </a:lnTo>
                  <a:lnTo>
                    <a:pt x="178" y="5"/>
                  </a:lnTo>
                  <a:lnTo>
                    <a:pt x="136" y="15"/>
                  </a:lnTo>
                  <a:lnTo>
                    <a:pt x="99" y="32"/>
                  </a:lnTo>
                  <a:lnTo>
                    <a:pt x="67" y="55"/>
                  </a:lnTo>
                  <a:lnTo>
                    <a:pt x="39" y="82"/>
                  </a:lnTo>
                  <a:lnTo>
                    <a:pt x="18" y="113"/>
                  </a:lnTo>
                  <a:lnTo>
                    <a:pt x="6" y="147"/>
                  </a:lnTo>
                  <a:lnTo>
                    <a:pt x="0" y="183"/>
                  </a:lnTo>
                  <a:lnTo>
                    <a:pt x="21" y="183"/>
                  </a:lnTo>
                  <a:lnTo>
                    <a:pt x="24" y="149"/>
                  </a:lnTo>
                  <a:lnTo>
                    <a:pt x="36" y="118"/>
                  </a:lnTo>
                  <a:lnTo>
                    <a:pt x="54" y="89"/>
                  </a:lnTo>
                  <a:lnTo>
                    <a:pt x="79" y="65"/>
                  </a:lnTo>
                  <a:lnTo>
                    <a:pt x="108" y="44"/>
                  </a:lnTo>
                  <a:lnTo>
                    <a:pt x="142" y="30"/>
                  </a:lnTo>
                  <a:lnTo>
                    <a:pt x="180" y="20"/>
                  </a:lnTo>
                  <a:lnTo>
                    <a:pt x="222" y="18"/>
                  </a:lnTo>
                  <a:lnTo>
                    <a:pt x="229" y="15"/>
                  </a:lnTo>
                  <a:lnTo>
                    <a:pt x="232" y="9"/>
                  </a:lnTo>
                  <a:lnTo>
                    <a:pt x="229" y="3"/>
                  </a:lnTo>
                  <a:lnTo>
                    <a:pt x="2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7" name="Freeform 263"/>
            <p:cNvSpPr/>
            <p:nvPr/>
          </p:nvSpPr>
          <p:spPr bwMode="auto">
            <a:xfrm>
              <a:off x="909" y="3007"/>
              <a:ext cx="622" cy="9"/>
            </a:xfrm>
            <a:custGeom>
              <a:avLst/>
              <a:gdLst>
                <a:gd name="T0" fmla="*/ 617 w 1244"/>
                <a:gd name="T1" fmla="*/ 0 h 18"/>
                <a:gd name="T2" fmla="*/ 617 w 1244"/>
                <a:gd name="T3" fmla="*/ 0 h 18"/>
                <a:gd name="T4" fmla="*/ 0 w 1244"/>
                <a:gd name="T5" fmla="*/ 0 h 18"/>
                <a:gd name="T6" fmla="*/ 0 w 1244"/>
                <a:gd name="T7" fmla="*/ 9 h 18"/>
                <a:gd name="T8" fmla="*/ 617 w 1244"/>
                <a:gd name="T9" fmla="*/ 9 h 18"/>
                <a:gd name="T10" fmla="*/ 617 w 1244"/>
                <a:gd name="T11" fmla="*/ 9 h 18"/>
                <a:gd name="T12" fmla="*/ 617 w 1244"/>
                <a:gd name="T13" fmla="*/ 9 h 18"/>
                <a:gd name="T14" fmla="*/ 621 w 1244"/>
                <a:gd name="T15" fmla="*/ 7 h 18"/>
                <a:gd name="T16" fmla="*/ 622 w 1244"/>
                <a:gd name="T17" fmla="*/ 5 h 18"/>
                <a:gd name="T18" fmla="*/ 621 w 1244"/>
                <a:gd name="T19" fmla="*/ 1 h 18"/>
                <a:gd name="T20" fmla="*/ 617 w 1244"/>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4"/>
                <a:gd name="T34" fmla="*/ 0 h 18"/>
                <a:gd name="T35" fmla="*/ 1244 w 124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4" h="18">
                  <a:moveTo>
                    <a:pt x="1233" y="0"/>
                  </a:moveTo>
                  <a:lnTo>
                    <a:pt x="1233" y="0"/>
                  </a:lnTo>
                  <a:lnTo>
                    <a:pt x="0" y="0"/>
                  </a:lnTo>
                  <a:lnTo>
                    <a:pt x="0" y="18"/>
                  </a:lnTo>
                  <a:lnTo>
                    <a:pt x="1233" y="18"/>
                  </a:lnTo>
                  <a:lnTo>
                    <a:pt x="1241" y="15"/>
                  </a:lnTo>
                  <a:lnTo>
                    <a:pt x="1244" y="9"/>
                  </a:lnTo>
                  <a:lnTo>
                    <a:pt x="1241" y="3"/>
                  </a:lnTo>
                  <a:lnTo>
                    <a:pt x="1233"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8" name="Freeform 264"/>
            <p:cNvSpPr/>
            <p:nvPr/>
          </p:nvSpPr>
          <p:spPr bwMode="auto">
            <a:xfrm>
              <a:off x="1526" y="3007"/>
              <a:ext cx="110" cy="96"/>
            </a:xfrm>
            <a:custGeom>
              <a:avLst/>
              <a:gdLst>
                <a:gd name="T0" fmla="*/ 110 w 222"/>
                <a:gd name="T1" fmla="*/ 92 h 192"/>
                <a:gd name="T2" fmla="*/ 110 w 222"/>
                <a:gd name="T3" fmla="*/ 92 h 192"/>
                <a:gd name="T4" fmla="*/ 107 w 222"/>
                <a:gd name="T5" fmla="*/ 74 h 192"/>
                <a:gd name="T6" fmla="*/ 101 w 222"/>
                <a:gd name="T7" fmla="*/ 56 h 192"/>
                <a:gd name="T8" fmla="*/ 91 w 222"/>
                <a:gd name="T9" fmla="*/ 41 h 192"/>
                <a:gd name="T10" fmla="*/ 77 w 222"/>
                <a:gd name="T11" fmla="*/ 27 h 192"/>
                <a:gd name="T12" fmla="*/ 61 w 222"/>
                <a:gd name="T13" fmla="*/ 16 h 192"/>
                <a:gd name="T14" fmla="*/ 43 w 222"/>
                <a:gd name="T15" fmla="*/ 7 h 192"/>
                <a:gd name="T16" fmla="*/ 22 w 222"/>
                <a:gd name="T17" fmla="*/ 3 h 192"/>
                <a:gd name="T18" fmla="*/ 0 w 222"/>
                <a:gd name="T19" fmla="*/ 0 h 192"/>
                <a:gd name="T20" fmla="*/ 0 w 222"/>
                <a:gd name="T21" fmla="*/ 9 h 192"/>
                <a:gd name="T22" fmla="*/ 21 w 222"/>
                <a:gd name="T23" fmla="*/ 10 h 192"/>
                <a:gd name="T24" fmla="*/ 40 w 222"/>
                <a:gd name="T25" fmla="*/ 15 h 192"/>
                <a:gd name="T26" fmla="*/ 56 w 222"/>
                <a:gd name="T27" fmla="*/ 22 h 192"/>
                <a:gd name="T28" fmla="*/ 71 w 222"/>
                <a:gd name="T29" fmla="*/ 33 h 192"/>
                <a:gd name="T30" fmla="*/ 84 w 222"/>
                <a:gd name="T31" fmla="*/ 45 h 192"/>
                <a:gd name="T32" fmla="*/ 92 w 222"/>
                <a:gd name="T33" fmla="*/ 59 h 192"/>
                <a:gd name="T34" fmla="*/ 98 w 222"/>
                <a:gd name="T35" fmla="*/ 75 h 192"/>
                <a:gd name="T36" fmla="*/ 100 w 222"/>
                <a:gd name="T37" fmla="*/ 92 h 192"/>
                <a:gd name="T38" fmla="*/ 100 w 222"/>
                <a:gd name="T39" fmla="*/ 92 h 192"/>
                <a:gd name="T40" fmla="*/ 100 w 222"/>
                <a:gd name="T41" fmla="*/ 92 h 192"/>
                <a:gd name="T42" fmla="*/ 101 w 222"/>
                <a:gd name="T43" fmla="*/ 95 h 192"/>
                <a:gd name="T44" fmla="*/ 105 w 222"/>
                <a:gd name="T45" fmla="*/ 96 h 192"/>
                <a:gd name="T46" fmla="*/ 109 w 222"/>
                <a:gd name="T47" fmla="*/ 95 h 192"/>
                <a:gd name="T48" fmla="*/ 110 w 222"/>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92"/>
                <a:gd name="T77" fmla="*/ 222 w 222"/>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92">
                  <a:moveTo>
                    <a:pt x="222" y="183"/>
                  </a:moveTo>
                  <a:lnTo>
                    <a:pt x="222" y="183"/>
                  </a:lnTo>
                  <a:lnTo>
                    <a:pt x="216" y="147"/>
                  </a:lnTo>
                  <a:lnTo>
                    <a:pt x="204" y="113"/>
                  </a:lnTo>
                  <a:lnTo>
                    <a:pt x="183" y="82"/>
                  </a:lnTo>
                  <a:lnTo>
                    <a:pt x="155" y="55"/>
                  </a:lnTo>
                  <a:lnTo>
                    <a:pt x="123" y="32"/>
                  </a:lnTo>
                  <a:lnTo>
                    <a:pt x="86" y="15"/>
                  </a:lnTo>
                  <a:lnTo>
                    <a:pt x="45" y="5"/>
                  </a:lnTo>
                  <a:lnTo>
                    <a:pt x="0" y="0"/>
                  </a:lnTo>
                  <a:lnTo>
                    <a:pt x="0" y="18"/>
                  </a:lnTo>
                  <a:lnTo>
                    <a:pt x="42" y="20"/>
                  </a:lnTo>
                  <a:lnTo>
                    <a:pt x="80" y="30"/>
                  </a:lnTo>
                  <a:lnTo>
                    <a:pt x="114" y="44"/>
                  </a:lnTo>
                  <a:lnTo>
                    <a:pt x="144" y="65"/>
                  </a:lnTo>
                  <a:lnTo>
                    <a:pt x="169" y="89"/>
                  </a:lnTo>
                  <a:lnTo>
                    <a:pt x="186" y="118"/>
                  </a:lnTo>
                  <a:lnTo>
                    <a:pt x="198" y="149"/>
                  </a:lnTo>
                  <a:lnTo>
                    <a:pt x="201" y="183"/>
                  </a:lnTo>
                  <a:lnTo>
                    <a:pt x="204" y="189"/>
                  </a:lnTo>
                  <a:lnTo>
                    <a:pt x="212" y="192"/>
                  </a:lnTo>
                  <a:lnTo>
                    <a:pt x="219" y="189"/>
                  </a:lnTo>
                  <a:lnTo>
                    <a:pt x="222" y="18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9" name="Freeform 265"/>
            <p:cNvSpPr/>
            <p:nvPr/>
          </p:nvSpPr>
          <p:spPr bwMode="auto">
            <a:xfrm>
              <a:off x="1626" y="3099"/>
              <a:ext cx="10" cy="513"/>
            </a:xfrm>
            <a:custGeom>
              <a:avLst/>
              <a:gdLst>
                <a:gd name="T0" fmla="*/ 10 w 21"/>
                <a:gd name="T1" fmla="*/ 509 h 1027"/>
                <a:gd name="T2" fmla="*/ 10 w 21"/>
                <a:gd name="T3" fmla="*/ 509 h 1027"/>
                <a:gd name="T4" fmla="*/ 10 w 21"/>
                <a:gd name="T5" fmla="*/ 0 h 1027"/>
                <a:gd name="T6" fmla="*/ 0 w 21"/>
                <a:gd name="T7" fmla="*/ 0 h 1027"/>
                <a:gd name="T8" fmla="*/ 0 w 21"/>
                <a:gd name="T9" fmla="*/ 509 h 1027"/>
                <a:gd name="T10" fmla="*/ 0 w 21"/>
                <a:gd name="T11" fmla="*/ 509 h 1027"/>
                <a:gd name="T12" fmla="*/ 0 w 21"/>
                <a:gd name="T13" fmla="*/ 509 h 1027"/>
                <a:gd name="T14" fmla="*/ 1 w 21"/>
                <a:gd name="T15" fmla="*/ 512 h 1027"/>
                <a:gd name="T16" fmla="*/ 5 w 21"/>
                <a:gd name="T17" fmla="*/ 513 h 1027"/>
                <a:gd name="T18" fmla="*/ 9 w 21"/>
                <a:gd name="T19" fmla="*/ 512 h 1027"/>
                <a:gd name="T20" fmla="*/ 10 w 21"/>
                <a:gd name="T21" fmla="*/ 509 h 10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027"/>
                <a:gd name="T35" fmla="*/ 21 w 21"/>
                <a:gd name="T36" fmla="*/ 1027 h 10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027">
                  <a:moveTo>
                    <a:pt x="21" y="1018"/>
                  </a:moveTo>
                  <a:lnTo>
                    <a:pt x="21" y="1018"/>
                  </a:lnTo>
                  <a:lnTo>
                    <a:pt x="21" y="0"/>
                  </a:lnTo>
                  <a:lnTo>
                    <a:pt x="0" y="0"/>
                  </a:lnTo>
                  <a:lnTo>
                    <a:pt x="0" y="1018"/>
                  </a:lnTo>
                  <a:lnTo>
                    <a:pt x="3" y="1024"/>
                  </a:lnTo>
                  <a:lnTo>
                    <a:pt x="11" y="1027"/>
                  </a:lnTo>
                  <a:lnTo>
                    <a:pt x="18" y="1024"/>
                  </a:lnTo>
                  <a:lnTo>
                    <a:pt x="21" y="101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530" name="Rectangle 266"/>
            <p:cNvSpPr/>
            <p:nvPr/>
          </p:nvSpPr>
          <p:spPr>
            <a:xfrm>
              <a:off x="921" y="3640"/>
              <a:ext cx="104" cy="56"/>
            </a:xfrm>
            <a:prstGeom prst="rect">
              <a:avLst/>
            </a:prstGeom>
            <a:solidFill>
              <a:srgbClr val="303D47"/>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531" name="Freeform 267"/>
            <p:cNvSpPr/>
            <p:nvPr/>
          </p:nvSpPr>
          <p:spPr bwMode="auto">
            <a:xfrm>
              <a:off x="1020" y="3640"/>
              <a:ext cx="8" cy="59"/>
            </a:xfrm>
            <a:custGeom>
              <a:avLst/>
              <a:gdLst>
                <a:gd name="T0" fmla="*/ 3 w 15"/>
                <a:gd name="T1" fmla="*/ 59 h 118"/>
                <a:gd name="T2" fmla="*/ 7 w 15"/>
                <a:gd name="T3" fmla="*/ 56 h 118"/>
                <a:gd name="T4" fmla="*/ 7 w 15"/>
                <a:gd name="T5" fmla="*/ 0 h 118"/>
                <a:gd name="T6" fmla="*/ 0 w 15"/>
                <a:gd name="T7" fmla="*/ 0 h 118"/>
                <a:gd name="T8" fmla="*/ 0 w 15"/>
                <a:gd name="T9" fmla="*/ 56 h 118"/>
                <a:gd name="T10" fmla="*/ 3 w 15"/>
                <a:gd name="T11" fmla="*/ 53 h 118"/>
                <a:gd name="T12" fmla="*/ 3 w 15"/>
                <a:gd name="T13" fmla="*/ 59 h 118"/>
                <a:gd name="T14" fmla="*/ 7 w 15"/>
                <a:gd name="T15" fmla="*/ 59 h 118"/>
                <a:gd name="T16" fmla="*/ 7 w 15"/>
                <a:gd name="T17" fmla="*/ 56 h 118"/>
                <a:gd name="T18" fmla="*/ 3 w 15"/>
                <a:gd name="T19" fmla="*/ 59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8"/>
                <a:gd name="T32" fmla="*/ 15 w 1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8">
                  <a:moveTo>
                    <a:pt x="7" y="118"/>
                  </a:moveTo>
                  <a:lnTo>
                    <a:pt x="15" y="112"/>
                  </a:lnTo>
                  <a:lnTo>
                    <a:pt x="15" y="0"/>
                  </a:lnTo>
                  <a:lnTo>
                    <a:pt x="0" y="0"/>
                  </a:lnTo>
                  <a:lnTo>
                    <a:pt x="0" y="112"/>
                  </a:lnTo>
                  <a:lnTo>
                    <a:pt x="7" y="106"/>
                  </a:lnTo>
                  <a:lnTo>
                    <a:pt x="7" y="118"/>
                  </a:lnTo>
                  <a:lnTo>
                    <a:pt x="15" y="118"/>
                  </a:lnTo>
                  <a:lnTo>
                    <a:pt x="15" y="112"/>
                  </a:lnTo>
                  <a:lnTo>
                    <a:pt x="7" y="11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2" name="Freeform 268"/>
            <p:cNvSpPr/>
            <p:nvPr/>
          </p:nvSpPr>
          <p:spPr bwMode="auto">
            <a:xfrm>
              <a:off x="918" y="3694"/>
              <a:ext cx="107" cy="5"/>
            </a:xfrm>
            <a:custGeom>
              <a:avLst/>
              <a:gdLst>
                <a:gd name="T0" fmla="*/ 0 w 214"/>
                <a:gd name="T1" fmla="*/ 3 h 12"/>
                <a:gd name="T2" fmla="*/ 4 w 214"/>
                <a:gd name="T3" fmla="*/ 6 h 12"/>
                <a:gd name="T4" fmla="*/ 107 w 214"/>
                <a:gd name="T5" fmla="*/ 6 h 12"/>
                <a:gd name="T6" fmla="*/ 107 w 214"/>
                <a:gd name="T7" fmla="*/ 0 h 12"/>
                <a:gd name="T8" fmla="*/ 4 w 214"/>
                <a:gd name="T9" fmla="*/ 0 h 12"/>
                <a:gd name="T10" fmla="*/ 7 w 214"/>
                <a:gd name="T11" fmla="*/ 3 h 12"/>
                <a:gd name="T12" fmla="*/ 0 w 214"/>
                <a:gd name="T13" fmla="*/ 3 h 12"/>
                <a:gd name="T14" fmla="*/ 0 w 214"/>
                <a:gd name="T15" fmla="*/ 6 h 12"/>
                <a:gd name="T16" fmla="*/ 4 w 214"/>
                <a:gd name="T17" fmla="*/ 6 h 12"/>
                <a:gd name="T18" fmla="*/ 0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0" y="6"/>
                  </a:moveTo>
                  <a:lnTo>
                    <a:pt x="8" y="12"/>
                  </a:lnTo>
                  <a:lnTo>
                    <a:pt x="214" y="12"/>
                  </a:lnTo>
                  <a:lnTo>
                    <a:pt x="214" y="0"/>
                  </a:lnTo>
                  <a:lnTo>
                    <a:pt x="8" y="0"/>
                  </a:lnTo>
                  <a:lnTo>
                    <a:pt x="15" y="6"/>
                  </a:lnTo>
                  <a:lnTo>
                    <a:pt x="0" y="6"/>
                  </a:lnTo>
                  <a:lnTo>
                    <a:pt x="0" y="12"/>
                  </a:lnTo>
                  <a:lnTo>
                    <a:pt x="8"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3" name="Freeform 269"/>
            <p:cNvSpPr/>
            <p:nvPr/>
          </p:nvSpPr>
          <p:spPr bwMode="auto">
            <a:xfrm>
              <a:off x="918" y="3637"/>
              <a:ext cx="8" cy="59"/>
            </a:xfrm>
            <a:custGeom>
              <a:avLst/>
              <a:gdLst>
                <a:gd name="T0" fmla="*/ 4 w 15"/>
                <a:gd name="T1" fmla="*/ 0 h 118"/>
                <a:gd name="T2" fmla="*/ 0 w 15"/>
                <a:gd name="T3" fmla="*/ 3 h 118"/>
                <a:gd name="T4" fmla="*/ 0 w 15"/>
                <a:gd name="T5" fmla="*/ 59 h 118"/>
                <a:gd name="T6" fmla="*/ 7 w 15"/>
                <a:gd name="T7" fmla="*/ 59 h 118"/>
                <a:gd name="T8" fmla="*/ 7 w 15"/>
                <a:gd name="T9" fmla="*/ 3 h 118"/>
                <a:gd name="T10" fmla="*/ 4 w 15"/>
                <a:gd name="T11" fmla="*/ 6 h 118"/>
                <a:gd name="T12" fmla="*/ 4 w 15"/>
                <a:gd name="T13" fmla="*/ 0 h 118"/>
                <a:gd name="T14" fmla="*/ 0 w 15"/>
                <a:gd name="T15" fmla="*/ 0 h 118"/>
                <a:gd name="T16" fmla="*/ 0 w 15"/>
                <a:gd name="T17" fmla="*/ 3 h 118"/>
                <a:gd name="T18" fmla="*/ 4 w 15"/>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8"/>
                <a:gd name="T32" fmla="*/ 15 w 1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8">
                  <a:moveTo>
                    <a:pt x="8" y="0"/>
                  </a:moveTo>
                  <a:lnTo>
                    <a:pt x="0" y="6"/>
                  </a:lnTo>
                  <a:lnTo>
                    <a:pt x="0" y="118"/>
                  </a:lnTo>
                  <a:lnTo>
                    <a:pt x="15" y="118"/>
                  </a:lnTo>
                  <a:lnTo>
                    <a:pt x="15" y="6"/>
                  </a:lnTo>
                  <a:lnTo>
                    <a:pt x="8" y="12"/>
                  </a:lnTo>
                  <a:lnTo>
                    <a:pt x="8" y="0"/>
                  </a:lnTo>
                  <a:lnTo>
                    <a:pt x="0" y="0"/>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4" name="Freeform 270"/>
            <p:cNvSpPr/>
            <p:nvPr/>
          </p:nvSpPr>
          <p:spPr bwMode="auto">
            <a:xfrm>
              <a:off x="921" y="3637"/>
              <a:ext cx="107" cy="9"/>
            </a:xfrm>
            <a:custGeom>
              <a:avLst/>
              <a:gdLst>
                <a:gd name="T0" fmla="*/ 107 w 214"/>
                <a:gd name="T1" fmla="*/ 3 h 12"/>
                <a:gd name="T2" fmla="*/ 103 w 214"/>
                <a:gd name="T3" fmla="*/ 0 h 12"/>
                <a:gd name="T4" fmla="*/ 0 w 214"/>
                <a:gd name="T5" fmla="*/ 0 h 12"/>
                <a:gd name="T6" fmla="*/ 0 w 214"/>
                <a:gd name="T7" fmla="*/ 6 h 12"/>
                <a:gd name="T8" fmla="*/ 103 w 214"/>
                <a:gd name="T9" fmla="*/ 6 h 12"/>
                <a:gd name="T10" fmla="*/ 100 w 214"/>
                <a:gd name="T11" fmla="*/ 3 h 12"/>
                <a:gd name="T12" fmla="*/ 107 w 214"/>
                <a:gd name="T13" fmla="*/ 3 h 12"/>
                <a:gd name="T14" fmla="*/ 107 w 214"/>
                <a:gd name="T15" fmla="*/ 0 h 12"/>
                <a:gd name="T16" fmla="*/ 103 w 214"/>
                <a:gd name="T17" fmla="*/ 0 h 12"/>
                <a:gd name="T18" fmla="*/ 107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214" y="6"/>
                  </a:moveTo>
                  <a:lnTo>
                    <a:pt x="206" y="0"/>
                  </a:lnTo>
                  <a:lnTo>
                    <a:pt x="0" y="0"/>
                  </a:lnTo>
                  <a:lnTo>
                    <a:pt x="0" y="12"/>
                  </a:lnTo>
                  <a:lnTo>
                    <a:pt x="206" y="12"/>
                  </a:lnTo>
                  <a:lnTo>
                    <a:pt x="199" y="6"/>
                  </a:lnTo>
                  <a:lnTo>
                    <a:pt x="214" y="6"/>
                  </a:lnTo>
                  <a:lnTo>
                    <a:pt x="214" y="0"/>
                  </a:lnTo>
                  <a:lnTo>
                    <a:pt x="206" y="0"/>
                  </a:lnTo>
                  <a:lnTo>
                    <a:pt x="2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535" name="Rectangle 271"/>
            <p:cNvSpPr/>
            <p:nvPr/>
          </p:nvSpPr>
          <p:spPr>
            <a:xfrm>
              <a:off x="871" y="3541"/>
              <a:ext cx="761" cy="93"/>
            </a:xfrm>
            <a:prstGeom prst="rect">
              <a:avLst/>
            </a:prstGeom>
            <a:solidFill>
              <a:srgbClr val="303D47"/>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536" name="Freeform 272"/>
            <p:cNvSpPr/>
            <p:nvPr/>
          </p:nvSpPr>
          <p:spPr bwMode="auto">
            <a:xfrm>
              <a:off x="1037" y="3623"/>
              <a:ext cx="595" cy="11"/>
            </a:xfrm>
            <a:custGeom>
              <a:avLst/>
              <a:gdLst>
                <a:gd name="T0" fmla="*/ 0 w 1189"/>
                <a:gd name="T1" fmla="*/ 4 h 12"/>
                <a:gd name="T2" fmla="*/ 4 w 1189"/>
                <a:gd name="T3" fmla="*/ 7 h 12"/>
                <a:gd name="T4" fmla="*/ 595 w 1189"/>
                <a:gd name="T5" fmla="*/ 7 h 12"/>
                <a:gd name="T6" fmla="*/ 595 w 1189"/>
                <a:gd name="T7" fmla="*/ 0 h 12"/>
                <a:gd name="T8" fmla="*/ 4 w 1189"/>
                <a:gd name="T9" fmla="*/ 0 h 12"/>
                <a:gd name="T10" fmla="*/ 7 w 1189"/>
                <a:gd name="T11" fmla="*/ 4 h 12"/>
                <a:gd name="T12" fmla="*/ 0 w 1189"/>
                <a:gd name="T13" fmla="*/ 4 h 12"/>
                <a:gd name="T14" fmla="*/ 0 w 1189"/>
                <a:gd name="T15" fmla="*/ 7 h 12"/>
                <a:gd name="T16" fmla="*/ 4 w 1189"/>
                <a:gd name="T17" fmla="*/ 7 h 12"/>
                <a:gd name="T18" fmla="*/ 0 w 1189"/>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9"/>
                <a:gd name="T31" fmla="*/ 0 h 12"/>
                <a:gd name="T32" fmla="*/ 1189 w 11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9" h="12">
                  <a:moveTo>
                    <a:pt x="0" y="6"/>
                  </a:moveTo>
                  <a:lnTo>
                    <a:pt x="7" y="12"/>
                  </a:lnTo>
                  <a:lnTo>
                    <a:pt x="1189" y="12"/>
                  </a:lnTo>
                  <a:lnTo>
                    <a:pt x="1189" y="0"/>
                  </a:lnTo>
                  <a:lnTo>
                    <a:pt x="7" y="0"/>
                  </a:lnTo>
                  <a:lnTo>
                    <a:pt x="14"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7" name="Freeform 273"/>
            <p:cNvSpPr/>
            <p:nvPr/>
          </p:nvSpPr>
          <p:spPr bwMode="auto">
            <a:xfrm>
              <a:off x="1037" y="3539"/>
              <a:ext cx="8" cy="88"/>
            </a:xfrm>
            <a:custGeom>
              <a:avLst/>
              <a:gdLst>
                <a:gd name="T0" fmla="*/ 4 w 14"/>
                <a:gd name="T1" fmla="*/ 0 h 177"/>
                <a:gd name="T2" fmla="*/ 0 w 14"/>
                <a:gd name="T3" fmla="*/ 3 h 177"/>
                <a:gd name="T4" fmla="*/ 0 w 14"/>
                <a:gd name="T5" fmla="*/ 89 h 177"/>
                <a:gd name="T6" fmla="*/ 8 w 14"/>
                <a:gd name="T7" fmla="*/ 89 h 177"/>
                <a:gd name="T8" fmla="*/ 8 w 14"/>
                <a:gd name="T9" fmla="*/ 3 h 177"/>
                <a:gd name="T10" fmla="*/ 4 w 14"/>
                <a:gd name="T11" fmla="*/ 6 h 177"/>
                <a:gd name="T12" fmla="*/ 4 w 14"/>
                <a:gd name="T13" fmla="*/ 0 h 177"/>
                <a:gd name="T14" fmla="*/ 0 w 14"/>
                <a:gd name="T15" fmla="*/ 0 h 177"/>
                <a:gd name="T16" fmla="*/ 0 w 14"/>
                <a:gd name="T17" fmla="*/ 3 h 177"/>
                <a:gd name="T18" fmla="*/ 4 w 14"/>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0"/>
                  </a:moveTo>
                  <a:lnTo>
                    <a:pt x="0" y="6"/>
                  </a:lnTo>
                  <a:lnTo>
                    <a:pt x="0" y="177"/>
                  </a:lnTo>
                  <a:lnTo>
                    <a:pt x="14" y="177"/>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8" name="Freeform 274"/>
            <p:cNvSpPr/>
            <p:nvPr/>
          </p:nvSpPr>
          <p:spPr bwMode="auto">
            <a:xfrm>
              <a:off x="1041" y="3539"/>
              <a:ext cx="595" cy="5"/>
            </a:xfrm>
            <a:custGeom>
              <a:avLst/>
              <a:gdLst>
                <a:gd name="T0" fmla="*/ 595 w 1189"/>
                <a:gd name="T1" fmla="*/ 3 h 12"/>
                <a:gd name="T2" fmla="*/ 591 w 1189"/>
                <a:gd name="T3" fmla="*/ 0 h 12"/>
                <a:gd name="T4" fmla="*/ 0 w 1189"/>
                <a:gd name="T5" fmla="*/ 0 h 12"/>
                <a:gd name="T6" fmla="*/ 0 w 1189"/>
                <a:gd name="T7" fmla="*/ 6 h 12"/>
                <a:gd name="T8" fmla="*/ 591 w 1189"/>
                <a:gd name="T9" fmla="*/ 6 h 12"/>
                <a:gd name="T10" fmla="*/ 588 w 1189"/>
                <a:gd name="T11" fmla="*/ 3 h 12"/>
                <a:gd name="T12" fmla="*/ 595 w 1189"/>
                <a:gd name="T13" fmla="*/ 3 h 12"/>
                <a:gd name="T14" fmla="*/ 595 w 1189"/>
                <a:gd name="T15" fmla="*/ 0 h 12"/>
                <a:gd name="T16" fmla="*/ 591 w 1189"/>
                <a:gd name="T17" fmla="*/ 0 h 12"/>
                <a:gd name="T18" fmla="*/ 595 w 1189"/>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9"/>
                <a:gd name="T31" fmla="*/ 0 h 12"/>
                <a:gd name="T32" fmla="*/ 1189 w 11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9" h="12">
                  <a:moveTo>
                    <a:pt x="1189" y="6"/>
                  </a:moveTo>
                  <a:lnTo>
                    <a:pt x="1182" y="0"/>
                  </a:lnTo>
                  <a:lnTo>
                    <a:pt x="0" y="0"/>
                  </a:lnTo>
                  <a:lnTo>
                    <a:pt x="0" y="12"/>
                  </a:lnTo>
                  <a:lnTo>
                    <a:pt x="1182" y="12"/>
                  </a:lnTo>
                  <a:lnTo>
                    <a:pt x="1175" y="6"/>
                  </a:lnTo>
                  <a:lnTo>
                    <a:pt x="1189" y="6"/>
                  </a:lnTo>
                  <a:lnTo>
                    <a:pt x="1189" y="0"/>
                  </a:lnTo>
                  <a:lnTo>
                    <a:pt x="1182" y="0"/>
                  </a:lnTo>
                  <a:lnTo>
                    <a:pt x="118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9" name="Freeform 275"/>
            <p:cNvSpPr/>
            <p:nvPr/>
          </p:nvSpPr>
          <p:spPr bwMode="auto">
            <a:xfrm>
              <a:off x="1628" y="3541"/>
              <a:ext cx="8" cy="93"/>
            </a:xfrm>
            <a:custGeom>
              <a:avLst/>
              <a:gdLst>
                <a:gd name="T0" fmla="*/ 4 w 14"/>
                <a:gd name="T1" fmla="*/ 89 h 177"/>
                <a:gd name="T2" fmla="*/ 8 w 14"/>
                <a:gd name="T3" fmla="*/ 86 h 177"/>
                <a:gd name="T4" fmla="*/ 8 w 14"/>
                <a:gd name="T5" fmla="*/ 0 h 177"/>
                <a:gd name="T6" fmla="*/ 0 w 14"/>
                <a:gd name="T7" fmla="*/ 0 h 177"/>
                <a:gd name="T8" fmla="*/ 0 w 14"/>
                <a:gd name="T9" fmla="*/ 86 h 177"/>
                <a:gd name="T10" fmla="*/ 4 w 14"/>
                <a:gd name="T11" fmla="*/ 83 h 177"/>
                <a:gd name="T12" fmla="*/ 4 w 14"/>
                <a:gd name="T13" fmla="*/ 89 h 177"/>
                <a:gd name="T14" fmla="*/ 8 w 14"/>
                <a:gd name="T15" fmla="*/ 89 h 177"/>
                <a:gd name="T16" fmla="*/ 8 w 14"/>
                <a:gd name="T17" fmla="*/ 86 h 177"/>
                <a:gd name="T18" fmla="*/ 4 w 14"/>
                <a:gd name="T19" fmla="*/ 8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177"/>
                  </a:moveTo>
                  <a:lnTo>
                    <a:pt x="14" y="171"/>
                  </a:lnTo>
                  <a:lnTo>
                    <a:pt x="14" y="0"/>
                  </a:lnTo>
                  <a:lnTo>
                    <a:pt x="0" y="0"/>
                  </a:lnTo>
                  <a:lnTo>
                    <a:pt x="0" y="171"/>
                  </a:lnTo>
                  <a:lnTo>
                    <a:pt x="7" y="165"/>
                  </a:lnTo>
                  <a:lnTo>
                    <a:pt x="7" y="177"/>
                  </a:lnTo>
                  <a:lnTo>
                    <a:pt x="14" y="177"/>
                  </a:lnTo>
                  <a:lnTo>
                    <a:pt x="14" y="171"/>
                  </a:lnTo>
                  <a:lnTo>
                    <a:pt x="7" y="17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0" name="Freeform 276"/>
            <p:cNvSpPr/>
            <p:nvPr/>
          </p:nvSpPr>
          <p:spPr bwMode="auto">
            <a:xfrm>
              <a:off x="1037" y="3525"/>
              <a:ext cx="8" cy="115"/>
            </a:xfrm>
            <a:custGeom>
              <a:avLst/>
              <a:gdLst>
                <a:gd name="T0" fmla="*/ 4 w 14"/>
                <a:gd name="T1" fmla="*/ 6 h 231"/>
                <a:gd name="T2" fmla="*/ 0 w 14"/>
                <a:gd name="T3" fmla="*/ 3 h 231"/>
                <a:gd name="T4" fmla="*/ 0 w 14"/>
                <a:gd name="T5" fmla="*/ 115 h 231"/>
                <a:gd name="T6" fmla="*/ 8 w 14"/>
                <a:gd name="T7" fmla="*/ 115 h 231"/>
                <a:gd name="T8" fmla="*/ 8 w 14"/>
                <a:gd name="T9" fmla="*/ 3 h 231"/>
                <a:gd name="T10" fmla="*/ 4 w 14"/>
                <a:gd name="T11" fmla="*/ 0 h 231"/>
                <a:gd name="T12" fmla="*/ 8 w 14"/>
                <a:gd name="T13" fmla="*/ 3 h 231"/>
                <a:gd name="T14" fmla="*/ 8 w 14"/>
                <a:gd name="T15" fmla="*/ 0 h 231"/>
                <a:gd name="T16" fmla="*/ 4 w 14"/>
                <a:gd name="T17" fmla="*/ 0 h 231"/>
                <a:gd name="T18" fmla="*/ 4 w 14"/>
                <a:gd name="T19" fmla="*/ 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31"/>
                <a:gd name="T32" fmla="*/ 14 w 1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31">
                  <a:moveTo>
                    <a:pt x="7" y="13"/>
                  </a:moveTo>
                  <a:lnTo>
                    <a:pt x="0" y="7"/>
                  </a:lnTo>
                  <a:lnTo>
                    <a:pt x="0" y="231"/>
                  </a:lnTo>
                  <a:lnTo>
                    <a:pt x="14" y="231"/>
                  </a:lnTo>
                  <a:lnTo>
                    <a:pt x="14" y="7"/>
                  </a:lnTo>
                  <a:lnTo>
                    <a:pt x="7" y="0"/>
                  </a:lnTo>
                  <a:lnTo>
                    <a:pt x="14" y="7"/>
                  </a:lnTo>
                  <a:lnTo>
                    <a:pt x="14" y="0"/>
                  </a:lnTo>
                  <a:lnTo>
                    <a:pt x="7" y="0"/>
                  </a:lnTo>
                  <a:lnTo>
                    <a:pt x="7"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541" name="Rectangle 277"/>
            <p:cNvSpPr/>
            <p:nvPr/>
          </p:nvSpPr>
          <p:spPr>
            <a:xfrm>
              <a:off x="914" y="2928"/>
              <a:ext cx="111" cy="720"/>
            </a:xfrm>
            <a:prstGeom prst="rect">
              <a:avLst/>
            </a:prstGeom>
            <a:solidFill>
              <a:srgbClr val="303D47"/>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542" name="Freeform 278"/>
            <p:cNvSpPr/>
            <p:nvPr/>
          </p:nvSpPr>
          <p:spPr bwMode="auto">
            <a:xfrm>
              <a:off x="918" y="2925"/>
              <a:ext cx="8" cy="603"/>
            </a:xfrm>
            <a:custGeom>
              <a:avLst/>
              <a:gdLst>
                <a:gd name="T0" fmla="*/ 4 w 15"/>
                <a:gd name="T1" fmla="*/ 0 h 1206"/>
                <a:gd name="T2" fmla="*/ 0 w 15"/>
                <a:gd name="T3" fmla="*/ 3 h 1206"/>
                <a:gd name="T4" fmla="*/ 0 w 15"/>
                <a:gd name="T5" fmla="*/ 603 h 1206"/>
                <a:gd name="T6" fmla="*/ 7 w 15"/>
                <a:gd name="T7" fmla="*/ 603 h 1206"/>
                <a:gd name="T8" fmla="*/ 7 w 15"/>
                <a:gd name="T9" fmla="*/ 3 h 1206"/>
                <a:gd name="T10" fmla="*/ 4 w 15"/>
                <a:gd name="T11" fmla="*/ 6 h 1206"/>
                <a:gd name="T12" fmla="*/ 4 w 15"/>
                <a:gd name="T13" fmla="*/ 0 h 1206"/>
                <a:gd name="T14" fmla="*/ 0 w 15"/>
                <a:gd name="T15" fmla="*/ 0 h 1206"/>
                <a:gd name="T16" fmla="*/ 0 w 15"/>
                <a:gd name="T17" fmla="*/ 3 h 1206"/>
                <a:gd name="T18" fmla="*/ 4 w 15"/>
                <a:gd name="T19" fmla="*/ 0 h 1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06"/>
                <a:gd name="T32" fmla="*/ 15 w 15"/>
                <a:gd name="T33" fmla="*/ 1206 h 1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06">
                  <a:moveTo>
                    <a:pt x="8" y="0"/>
                  </a:moveTo>
                  <a:lnTo>
                    <a:pt x="0" y="6"/>
                  </a:lnTo>
                  <a:lnTo>
                    <a:pt x="0" y="1206"/>
                  </a:lnTo>
                  <a:lnTo>
                    <a:pt x="15" y="1206"/>
                  </a:lnTo>
                  <a:lnTo>
                    <a:pt x="15" y="6"/>
                  </a:lnTo>
                  <a:lnTo>
                    <a:pt x="8" y="12"/>
                  </a:lnTo>
                  <a:lnTo>
                    <a:pt x="8" y="0"/>
                  </a:lnTo>
                  <a:lnTo>
                    <a:pt x="0" y="0"/>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3" name="Freeform 279"/>
            <p:cNvSpPr/>
            <p:nvPr/>
          </p:nvSpPr>
          <p:spPr bwMode="auto">
            <a:xfrm>
              <a:off x="921" y="2925"/>
              <a:ext cx="107" cy="5"/>
            </a:xfrm>
            <a:custGeom>
              <a:avLst/>
              <a:gdLst>
                <a:gd name="T0" fmla="*/ 107 w 214"/>
                <a:gd name="T1" fmla="*/ 3 h 12"/>
                <a:gd name="T2" fmla="*/ 103 w 214"/>
                <a:gd name="T3" fmla="*/ 0 h 12"/>
                <a:gd name="T4" fmla="*/ 0 w 214"/>
                <a:gd name="T5" fmla="*/ 0 h 12"/>
                <a:gd name="T6" fmla="*/ 0 w 214"/>
                <a:gd name="T7" fmla="*/ 6 h 12"/>
                <a:gd name="T8" fmla="*/ 103 w 214"/>
                <a:gd name="T9" fmla="*/ 6 h 12"/>
                <a:gd name="T10" fmla="*/ 100 w 214"/>
                <a:gd name="T11" fmla="*/ 3 h 12"/>
                <a:gd name="T12" fmla="*/ 107 w 214"/>
                <a:gd name="T13" fmla="*/ 3 h 12"/>
                <a:gd name="T14" fmla="*/ 107 w 214"/>
                <a:gd name="T15" fmla="*/ 0 h 12"/>
                <a:gd name="T16" fmla="*/ 103 w 214"/>
                <a:gd name="T17" fmla="*/ 0 h 12"/>
                <a:gd name="T18" fmla="*/ 107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214" y="6"/>
                  </a:moveTo>
                  <a:lnTo>
                    <a:pt x="206" y="0"/>
                  </a:lnTo>
                  <a:lnTo>
                    <a:pt x="0" y="0"/>
                  </a:lnTo>
                  <a:lnTo>
                    <a:pt x="0" y="12"/>
                  </a:lnTo>
                  <a:lnTo>
                    <a:pt x="206" y="12"/>
                  </a:lnTo>
                  <a:lnTo>
                    <a:pt x="199" y="6"/>
                  </a:lnTo>
                  <a:lnTo>
                    <a:pt x="214" y="6"/>
                  </a:lnTo>
                  <a:lnTo>
                    <a:pt x="214" y="0"/>
                  </a:lnTo>
                  <a:lnTo>
                    <a:pt x="206" y="0"/>
                  </a:lnTo>
                  <a:lnTo>
                    <a:pt x="2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4" name="Freeform 280"/>
            <p:cNvSpPr/>
            <p:nvPr/>
          </p:nvSpPr>
          <p:spPr bwMode="auto">
            <a:xfrm>
              <a:off x="1020" y="2928"/>
              <a:ext cx="8" cy="603"/>
            </a:xfrm>
            <a:custGeom>
              <a:avLst/>
              <a:gdLst>
                <a:gd name="T0" fmla="*/ 3 w 15"/>
                <a:gd name="T1" fmla="*/ 603 h 1206"/>
                <a:gd name="T2" fmla="*/ 7 w 15"/>
                <a:gd name="T3" fmla="*/ 600 h 1206"/>
                <a:gd name="T4" fmla="*/ 7 w 15"/>
                <a:gd name="T5" fmla="*/ 0 h 1206"/>
                <a:gd name="T6" fmla="*/ 0 w 15"/>
                <a:gd name="T7" fmla="*/ 0 h 1206"/>
                <a:gd name="T8" fmla="*/ 0 w 15"/>
                <a:gd name="T9" fmla="*/ 600 h 1206"/>
                <a:gd name="T10" fmla="*/ 3 w 15"/>
                <a:gd name="T11" fmla="*/ 597 h 1206"/>
                <a:gd name="T12" fmla="*/ 3 w 15"/>
                <a:gd name="T13" fmla="*/ 603 h 1206"/>
                <a:gd name="T14" fmla="*/ 7 w 15"/>
                <a:gd name="T15" fmla="*/ 603 h 1206"/>
                <a:gd name="T16" fmla="*/ 7 w 15"/>
                <a:gd name="T17" fmla="*/ 600 h 1206"/>
                <a:gd name="T18" fmla="*/ 3 w 15"/>
                <a:gd name="T19" fmla="*/ 603 h 1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06"/>
                <a:gd name="T32" fmla="*/ 15 w 15"/>
                <a:gd name="T33" fmla="*/ 1206 h 1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06">
                  <a:moveTo>
                    <a:pt x="7" y="1206"/>
                  </a:moveTo>
                  <a:lnTo>
                    <a:pt x="15" y="1200"/>
                  </a:lnTo>
                  <a:lnTo>
                    <a:pt x="15" y="0"/>
                  </a:lnTo>
                  <a:lnTo>
                    <a:pt x="0" y="0"/>
                  </a:lnTo>
                  <a:lnTo>
                    <a:pt x="0" y="1200"/>
                  </a:lnTo>
                  <a:lnTo>
                    <a:pt x="7" y="1193"/>
                  </a:lnTo>
                  <a:lnTo>
                    <a:pt x="7" y="1206"/>
                  </a:lnTo>
                  <a:lnTo>
                    <a:pt x="15" y="1206"/>
                  </a:lnTo>
                  <a:lnTo>
                    <a:pt x="15" y="1200"/>
                  </a:lnTo>
                  <a:lnTo>
                    <a:pt x="7" y="120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545" name="Rectangle 281"/>
            <p:cNvSpPr/>
            <p:nvPr/>
          </p:nvSpPr>
          <p:spPr>
            <a:xfrm>
              <a:off x="720" y="3541"/>
              <a:ext cx="355" cy="100"/>
            </a:xfrm>
            <a:prstGeom prst="rect">
              <a:avLst/>
            </a:prstGeom>
            <a:solidFill>
              <a:srgbClr val="303D47"/>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546" name="Freeform 282"/>
            <p:cNvSpPr/>
            <p:nvPr/>
          </p:nvSpPr>
          <p:spPr bwMode="auto">
            <a:xfrm>
              <a:off x="716" y="3623"/>
              <a:ext cx="190" cy="11"/>
            </a:xfrm>
            <a:custGeom>
              <a:avLst/>
              <a:gdLst>
                <a:gd name="T0" fmla="*/ 0 w 379"/>
                <a:gd name="T1" fmla="*/ 4 h 12"/>
                <a:gd name="T2" fmla="*/ 4 w 379"/>
                <a:gd name="T3" fmla="*/ 7 h 12"/>
                <a:gd name="T4" fmla="*/ 190 w 379"/>
                <a:gd name="T5" fmla="*/ 7 h 12"/>
                <a:gd name="T6" fmla="*/ 190 w 379"/>
                <a:gd name="T7" fmla="*/ 0 h 12"/>
                <a:gd name="T8" fmla="*/ 4 w 379"/>
                <a:gd name="T9" fmla="*/ 0 h 12"/>
                <a:gd name="T10" fmla="*/ 7 w 379"/>
                <a:gd name="T11" fmla="*/ 4 h 12"/>
                <a:gd name="T12" fmla="*/ 0 w 379"/>
                <a:gd name="T13" fmla="*/ 4 h 12"/>
                <a:gd name="T14" fmla="*/ 0 w 379"/>
                <a:gd name="T15" fmla="*/ 7 h 12"/>
                <a:gd name="T16" fmla="*/ 4 w 379"/>
                <a:gd name="T17" fmla="*/ 7 h 12"/>
                <a:gd name="T18" fmla="*/ 0 w 379"/>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12"/>
                <a:gd name="T32" fmla="*/ 379 w 37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12">
                  <a:moveTo>
                    <a:pt x="0" y="6"/>
                  </a:moveTo>
                  <a:lnTo>
                    <a:pt x="7" y="12"/>
                  </a:lnTo>
                  <a:lnTo>
                    <a:pt x="379" y="12"/>
                  </a:lnTo>
                  <a:lnTo>
                    <a:pt x="379" y="0"/>
                  </a:lnTo>
                  <a:lnTo>
                    <a:pt x="7" y="0"/>
                  </a:lnTo>
                  <a:lnTo>
                    <a:pt x="14"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7" name="Freeform 283"/>
            <p:cNvSpPr/>
            <p:nvPr/>
          </p:nvSpPr>
          <p:spPr bwMode="auto">
            <a:xfrm>
              <a:off x="716" y="3539"/>
              <a:ext cx="8" cy="88"/>
            </a:xfrm>
            <a:custGeom>
              <a:avLst/>
              <a:gdLst>
                <a:gd name="T0" fmla="*/ 4 w 14"/>
                <a:gd name="T1" fmla="*/ 0 h 177"/>
                <a:gd name="T2" fmla="*/ 0 w 14"/>
                <a:gd name="T3" fmla="*/ 3 h 177"/>
                <a:gd name="T4" fmla="*/ 0 w 14"/>
                <a:gd name="T5" fmla="*/ 89 h 177"/>
                <a:gd name="T6" fmla="*/ 8 w 14"/>
                <a:gd name="T7" fmla="*/ 89 h 177"/>
                <a:gd name="T8" fmla="*/ 8 w 14"/>
                <a:gd name="T9" fmla="*/ 3 h 177"/>
                <a:gd name="T10" fmla="*/ 4 w 14"/>
                <a:gd name="T11" fmla="*/ 6 h 177"/>
                <a:gd name="T12" fmla="*/ 4 w 14"/>
                <a:gd name="T13" fmla="*/ 0 h 177"/>
                <a:gd name="T14" fmla="*/ 0 w 14"/>
                <a:gd name="T15" fmla="*/ 0 h 177"/>
                <a:gd name="T16" fmla="*/ 0 w 14"/>
                <a:gd name="T17" fmla="*/ 3 h 177"/>
                <a:gd name="T18" fmla="*/ 4 w 14"/>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0"/>
                  </a:moveTo>
                  <a:lnTo>
                    <a:pt x="0" y="6"/>
                  </a:lnTo>
                  <a:lnTo>
                    <a:pt x="0" y="177"/>
                  </a:lnTo>
                  <a:lnTo>
                    <a:pt x="14" y="177"/>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8" name="Freeform 284"/>
            <p:cNvSpPr/>
            <p:nvPr/>
          </p:nvSpPr>
          <p:spPr bwMode="auto">
            <a:xfrm>
              <a:off x="720" y="3539"/>
              <a:ext cx="190" cy="5"/>
            </a:xfrm>
            <a:custGeom>
              <a:avLst/>
              <a:gdLst>
                <a:gd name="T0" fmla="*/ 190 w 379"/>
                <a:gd name="T1" fmla="*/ 3 h 12"/>
                <a:gd name="T2" fmla="*/ 186 w 379"/>
                <a:gd name="T3" fmla="*/ 0 h 12"/>
                <a:gd name="T4" fmla="*/ 0 w 379"/>
                <a:gd name="T5" fmla="*/ 0 h 12"/>
                <a:gd name="T6" fmla="*/ 0 w 379"/>
                <a:gd name="T7" fmla="*/ 6 h 12"/>
                <a:gd name="T8" fmla="*/ 186 w 379"/>
                <a:gd name="T9" fmla="*/ 6 h 12"/>
                <a:gd name="T10" fmla="*/ 183 w 379"/>
                <a:gd name="T11" fmla="*/ 3 h 12"/>
                <a:gd name="T12" fmla="*/ 190 w 379"/>
                <a:gd name="T13" fmla="*/ 3 h 12"/>
                <a:gd name="T14" fmla="*/ 190 w 379"/>
                <a:gd name="T15" fmla="*/ 0 h 12"/>
                <a:gd name="T16" fmla="*/ 186 w 379"/>
                <a:gd name="T17" fmla="*/ 0 h 12"/>
                <a:gd name="T18" fmla="*/ 190 w 379"/>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12"/>
                <a:gd name="T32" fmla="*/ 379 w 37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12">
                  <a:moveTo>
                    <a:pt x="379" y="6"/>
                  </a:moveTo>
                  <a:lnTo>
                    <a:pt x="372" y="0"/>
                  </a:lnTo>
                  <a:lnTo>
                    <a:pt x="0" y="0"/>
                  </a:lnTo>
                  <a:lnTo>
                    <a:pt x="0" y="12"/>
                  </a:lnTo>
                  <a:lnTo>
                    <a:pt x="372" y="12"/>
                  </a:lnTo>
                  <a:lnTo>
                    <a:pt x="365" y="6"/>
                  </a:lnTo>
                  <a:lnTo>
                    <a:pt x="379" y="6"/>
                  </a:lnTo>
                  <a:lnTo>
                    <a:pt x="379" y="0"/>
                  </a:lnTo>
                  <a:lnTo>
                    <a:pt x="372" y="0"/>
                  </a:lnTo>
                  <a:lnTo>
                    <a:pt x="37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9" name="Freeform 285"/>
            <p:cNvSpPr/>
            <p:nvPr/>
          </p:nvSpPr>
          <p:spPr bwMode="auto">
            <a:xfrm>
              <a:off x="933" y="3551"/>
              <a:ext cx="15" cy="15"/>
            </a:xfrm>
            <a:custGeom>
              <a:avLst/>
              <a:gdLst>
                <a:gd name="T0" fmla="*/ 11 w 37"/>
                <a:gd name="T1" fmla="*/ 0 h 32"/>
                <a:gd name="T2" fmla="*/ 11 w 37"/>
                <a:gd name="T3" fmla="*/ 0 h 32"/>
                <a:gd name="T4" fmla="*/ 10 w 37"/>
                <a:gd name="T5" fmla="*/ 4 h 32"/>
                <a:gd name="T6" fmla="*/ 8 w 37"/>
                <a:gd name="T7" fmla="*/ 7 h 32"/>
                <a:gd name="T8" fmla="*/ 5 w 37"/>
                <a:gd name="T9" fmla="*/ 9 h 32"/>
                <a:gd name="T10" fmla="*/ 0 w 37"/>
                <a:gd name="T11" fmla="*/ 10 h 32"/>
                <a:gd name="T12" fmla="*/ 0 w 37"/>
                <a:gd name="T13" fmla="*/ 16 h 32"/>
                <a:gd name="T14" fmla="*/ 6 w 37"/>
                <a:gd name="T15" fmla="*/ 14 h 32"/>
                <a:gd name="T16" fmla="*/ 12 w 37"/>
                <a:gd name="T17" fmla="*/ 11 h 32"/>
                <a:gd name="T18" fmla="*/ 16 w 37"/>
                <a:gd name="T19" fmla="*/ 5 h 32"/>
                <a:gd name="T20" fmla="*/ 18 w 37"/>
                <a:gd name="T21" fmla="*/ 0 h 32"/>
                <a:gd name="T22" fmla="*/ 18 w 37"/>
                <a:gd name="T23" fmla="*/ 0 h 32"/>
                <a:gd name="T24" fmla="*/ 11 w 37"/>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22" y="0"/>
                  </a:moveTo>
                  <a:lnTo>
                    <a:pt x="22" y="0"/>
                  </a:lnTo>
                  <a:lnTo>
                    <a:pt x="21" y="9"/>
                  </a:lnTo>
                  <a:lnTo>
                    <a:pt x="16" y="15"/>
                  </a:lnTo>
                  <a:lnTo>
                    <a:pt x="10" y="19"/>
                  </a:lnTo>
                  <a:lnTo>
                    <a:pt x="0" y="20"/>
                  </a:lnTo>
                  <a:lnTo>
                    <a:pt x="0" y="32"/>
                  </a:lnTo>
                  <a:lnTo>
                    <a:pt x="13" y="28"/>
                  </a:lnTo>
                  <a:lnTo>
                    <a:pt x="25" y="22"/>
                  </a:lnTo>
                  <a:lnTo>
                    <a:pt x="32" y="11"/>
                  </a:lnTo>
                  <a:lnTo>
                    <a:pt x="37" y="0"/>
                  </a:lnTo>
                  <a:lnTo>
                    <a:pt x="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0" name="Freeform 286"/>
            <p:cNvSpPr/>
            <p:nvPr/>
          </p:nvSpPr>
          <p:spPr bwMode="auto">
            <a:xfrm>
              <a:off x="914" y="3551"/>
              <a:ext cx="24" cy="15"/>
            </a:xfrm>
            <a:custGeom>
              <a:avLst/>
              <a:gdLst>
                <a:gd name="T0" fmla="*/ 20 w 38"/>
                <a:gd name="T1" fmla="*/ 10 h 32"/>
                <a:gd name="T2" fmla="*/ 20 w 38"/>
                <a:gd name="T3" fmla="*/ 10 h 32"/>
                <a:gd name="T4" fmla="*/ 15 w 38"/>
                <a:gd name="T5" fmla="*/ 9 h 32"/>
                <a:gd name="T6" fmla="*/ 11 w 38"/>
                <a:gd name="T7" fmla="*/ 7 h 32"/>
                <a:gd name="T8" fmla="*/ 8 w 38"/>
                <a:gd name="T9" fmla="*/ 4 h 32"/>
                <a:gd name="T10" fmla="*/ 7 w 38"/>
                <a:gd name="T11" fmla="*/ 0 h 32"/>
                <a:gd name="T12" fmla="*/ 0 w 38"/>
                <a:gd name="T13" fmla="*/ 0 h 32"/>
                <a:gd name="T14" fmla="*/ 2 w 38"/>
                <a:gd name="T15" fmla="*/ 5 h 32"/>
                <a:gd name="T16" fmla="*/ 6 w 38"/>
                <a:gd name="T17" fmla="*/ 11 h 32"/>
                <a:gd name="T18" fmla="*/ 13 w 38"/>
                <a:gd name="T19" fmla="*/ 14 h 32"/>
                <a:gd name="T20" fmla="*/ 20 w 38"/>
                <a:gd name="T21" fmla="*/ 16 h 32"/>
                <a:gd name="T22" fmla="*/ 20 w 38"/>
                <a:gd name="T23" fmla="*/ 16 h 32"/>
                <a:gd name="T24" fmla="*/ 20 w 38"/>
                <a:gd name="T25" fmla="*/ 1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2"/>
                <a:gd name="T41" fmla="*/ 38 w 38"/>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2">
                  <a:moveTo>
                    <a:pt x="38" y="20"/>
                  </a:moveTo>
                  <a:lnTo>
                    <a:pt x="38" y="20"/>
                  </a:lnTo>
                  <a:lnTo>
                    <a:pt x="28" y="19"/>
                  </a:lnTo>
                  <a:lnTo>
                    <a:pt x="20" y="15"/>
                  </a:lnTo>
                  <a:lnTo>
                    <a:pt x="16" y="9"/>
                  </a:lnTo>
                  <a:lnTo>
                    <a:pt x="14" y="0"/>
                  </a:lnTo>
                  <a:lnTo>
                    <a:pt x="0" y="0"/>
                  </a:lnTo>
                  <a:lnTo>
                    <a:pt x="4" y="11"/>
                  </a:lnTo>
                  <a:lnTo>
                    <a:pt x="11" y="22"/>
                  </a:lnTo>
                  <a:lnTo>
                    <a:pt x="25" y="28"/>
                  </a:lnTo>
                  <a:lnTo>
                    <a:pt x="38" y="32"/>
                  </a:lnTo>
                  <a:lnTo>
                    <a:pt x="38" y="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1" name="Freeform 287"/>
            <p:cNvSpPr/>
            <p:nvPr/>
          </p:nvSpPr>
          <p:spPr bwMode="auto">
            <a:xfrm>
              <a:off x="1014" y="3534"/>
              <a:ext cx="19" cy="16"/>
            </a:xfrm>
            <a:custGeom>
              <a:avLst/>
              <a:gdLst>
                <a:gd name="T0" fmla="*/ 0 w 37"/>
                <a:gd name="T1" fmla="*/ 6 h 30"/>
                <a:gd name="T2" fmla="*/ 0 w 37"/>
                <a:gd name="T3" fmla="*/ 6 h 30"/>
                <a:gd name="T4" fmla="*/ 5 w 37"/>
                <a:gd name="T5" fmla="*/ 7 h 30"/>
                <a:gd name="T6" fmla="*/ 8 w 37"/>
                <a:gd name="T7" fmla="*/ 9 h 30"/>
                <a:gd name="T8" fmla="*/ 10 w 37"/>
                <a:gd name="T9" fmla="*/ 12 h 30"/>
                <a:gd name="T10" fmla="*/ 11 w 37"/>
                <a:gd name="T11" fmla="*/ 16 h 30"/>
                <a:gd name="T12" fmla="*/ 19 w 37"/>
                <a:gd name="T13" fmla="*/ 16 h 30"/>
                <a:gd name="T14" fmla="*/ 16 w 37"/>
                <a:gd name="T15" fmla="*/ 10 h 30"/>
                <a:gd name="T16" fmla="*/ 13 w 37"/>
                <a:gd name="T17" fmla="*/ 5 h 30"/>
                <a:gd name="T18" fmla="*/ 7 w 37"/>
                <a:gd name="T19" fmla="*/ 2 h 30"/>
                <a:gd name="T20" fmla="*/ 0 w 37"/>
                <a:gd name="T21" fmla="*/ 0 h 30"/>
                <a:gd name="T22" fmla="*/ 0 w 37"/>
                <a:gd name="T23" fmla="*/ 0 h 30"/>
                <a:gd name="T24" fmla="*/ 0 w 37"/>
                <a:gd name="T25" fmla="*/ 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0"/>
                <a:gd name="T41" fmla="*/ 37 w 37"/>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0">
                  <a:moveTo>
                    <a:pt x="0" y="12"/>
                  </a:moveTo>
                  <a:lnTo>
                    <a:pt x="0" y="12"/>
                  </a:lnTo>
                  <a:lnTo>
                    <a:pt x="10" y="13"/>
                  </a:lnTo>
                  <a:lnTo>
                    <a:pt x="16" y="17"/>
                  </a:lnTo>
                  <a:lnTo>
                    <a:pt x="20" y="22"/>
                  </a:lnTo>
                  <a:lnTo>
                    <a:pt x="22" y="30"/>
                  </a:lnTo>
                  <a:lnTo>
                    <a:pt x="37" y="30"/>
                  </a:lnTo>
                  <a:lnTo>
                    <a:pt x="32" y="19"/>
                  </a:lnTo>
                  <a:lnTo>
                    <a:pt x="25" y="10"/>
                  </a:lnTo>
                  <a:lnTo>
                    <a:pt x="13" y="4"/>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2" name="Freeform 288"/>
            <p:cNvSpPr/>
            <p:nvPr/>
          </p:nvSpPr>
          <p:spPr bwMode="auto">
            <a:xfrm>
              <a:off x="1014" y="3620"/>
              <a:ext cx="19" cy="13"/>
            </a:xfrm>
            <a:custGeom>
              <a:avLst/>
              <a:gdLst>
                <a:gd name="T0" fmla="*/ 11 w 37"/>
                <a:gd name="T1" fmla="*/ 0 h 31"/>
                <a:gd name="T2" fmla="*/ 11 w 37"/>
                <a:gd name="T3" fmla="*/ 0 h 31"/>
                <a:gd name="T4" fmla="*/ 10 w 37"/>
                <a:gd name="T5" fmla="*/ 4 h 31"/>
                <a:gd name="T6" fmla="*/ 8 w 37"/>
                <a:gd name="T7" fmla="*/ 7 h 31"/>
                <a:gd name="T8" fmla="*/ 5 w 37"/>
                <a:gd name="T9" fmla="*/ 9 h 31"/>
                <a:gd name="T10" fmla="*/ 0 w 37"/>
                <a:gd name="T11" fmla="*/ 10 h 31"/>
                <a:gd name="T12" fmla="*/ 0 w 37"/>
                <a:gd name="T13" fmla="*/ 16 h 31"/>
                <a:gd name="T14" fmla="*/ 7 w 37"/>
                <a:gd name="T15" fmla="*/ 14 h 31"/>
                <a:gd name="T16" fmla="*/ 13 w 37"/>
                <a:gd name="T17" fmla="*/ 11 h 31"/>
                <a:gd name="T18" fmla="*/ 16 w 37"/>
                <a:gd name="T19" fmla="*/ 6 h 31"/>
                <a:gd name="T20" fmla="*/ 19 w 37"/>
                <a:gd name="T21" fmla="*/ 0 h 31"/>
                <a:gd name="T22" fmla="*/ 19 w 37"/>
                <a:gd name="T23" fmla="*/ 0 h 31"/>
                <a:gd name="T24" fmla="*/ 11 w 37"/>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1"/>
                <a:gd name="T41" fmla="*/ 37 w 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1">
                  <a:moveTo>
                    <a:pt x="22" y="0"/>
                  </a:moveTo>
                  <a:lnTo>
                    <a:pt x="22" y="0"/>
                  </a:lnTo>
                  <a:lnTo>
                    <a:pt x="20" y="8"/>
                  </a:lnTo>
                  <a:lnTo>
                    <a:pt x="16" y="14"/>
                  </a:lnTo>
                  <a:lnTo>
                    <a:pt x="10" y="18"/>
                  </a:lnTo>
                  <a:lnTo>
                    <a:pt x="0" y="19"/>
                  </a:lnTo>
                  <a:lnTo>
                    <a:pt x="0" y="31"/>
                  </a:lnTo>
                  <a:lnTo>
                    <a:pt x="13" y="28"/>
                  </a:lnTo>
                  <a:lnTo>
                    <a:pt x="25" y="22"/>
                  </a:lnTo>
                  <a:lnTo>
                    <a:pt x="32" y="11"/>
                  </a:lnTo>
                  <a:lnTo>
                    <a:pt x="37" y="0"/>
                  </a:lnTo>
                  <a:lnTo>
                    <a:pt x="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3" name="Freeform 289"/>
            <p:cNvSpPr/>
            <p:nvPr/>
          </p:nvSpPr>
          <p:spPr bwMode="auto">
            <a:xfrm>
              <a:off x="1014" y="3605"/>
              <a:ext cx="19" cy="15"/>
            </a:xfrm>
            <a:custGeom>
              <a:avLst/>
              <a:gdLst>
                <a:gd name="T0" fmla="*/ 0 w 37"/>
                <a:gd name="T1" fmla="*/ 6 h 31"/>
                <a:gd name="T2" fmla="*/ 0 w 37"/>
                <a:gd name="T3" fmla="*/ 6 h 31"/>
                <a:gd name="T4" fmla="*/ 5 w 37"/>
                <a:gd name="T5" fmla="*/ 7 h 31"/>
                <a:gd name="T6" fmla="*/ 8 w 37"/>
                <a:gd name="T7" fmla="*/ 8 h 31"/>
                <a:gd name="T8" fmla="*/ 10 w 37"/>
                <a:gd name="T9" fmla="*/ 11 h 31"/>
                <a:gd name="T10" fmla="*/ 11 w 37"/>
                <a:gd name="T11" fmla="*/ 15 h 31"/>
                <a:gd name="T12" fmla="*/ 19 w 37"/>
                <a:gd name="T13" fmla="*/ 15 h 31"/>
                <a:gd name="T14" fmla="*/ 16 w 37"/>
                <a:gd name="T15" fmla="*/ 10 h 31"/>
                <a:gd name="T16" fmla="*/ 13 w 37"/>
                <a:gd name="T17" fmla="*/ 5 h 31"/>
                <a:gd name="T18" fmla="*/ 7 w 37"/>
                <a:gd name="T19" fmla="*/ 2 h 31"/>
                <a:gd name="T20" fmla="*/ 0 w 37"/>
                <a:gd name="T21" fmla="*/ 0 h 31"/>
                <a:gd name="T22" fmla="*/ 0 w 37"/>
                <a:gd name="T23" fmla="*/ 0 h 31"/>
                <a:gd name="T24" fmla="*/ 0 w 37"/>
                <a:gd name="T25" fmla="*/ 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1"/>
                <a:gd name="T41" fmla="*/ 37 w 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1">
                  <a:moveTo>
                    <a:pt x="0" y="12"/>
                  </a:moveTo>
                  <a:lnTo>
                    <a:pt x="0" y="12"/>
                  </a:lnTo>
                  <a:lnTo>
                    <a:pt x="10" y="14"/>
                  </a:lnTo>
                  <a:lnTo>
                    <a:pt x="16" y="17"/>
                  </a:lnTo>
                  <a:lnTo>
                    <a:pt x="20" y="22"/>
                  </a:lnTo>
                  <a:lnTo>
                    <a:pt x="22" y="31"/>
                  </a:lnTo>
                  <a:lnTo>
                    <a:pt x="37" y="31"/>
                  </a:lnTo>
                  <a:lnTo>
                    <a:pt x="32" y="20"/>
                  </a:lnTo>
                  <a:lnTo>
                    <a:pt x="25" y="10"/>
                  </a:lnTo>
                  <a:lnTo>
                    <a:pt x="13" y="4"/>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4" name="Freeform 290"/>
            <p:cNvSpPr/>
            <p:nvPr/>
          </p:nvSpPr>
          <p:spPr bwMode="auto">
            <a:xfrm>
              <a:off x="995" y="3620"/>
              <a:ext cx="19" cy="13"/>
            </a:xfrm>
            <a:custGeom>
              <a:avLst/>
              <a:gdLst>
                <a:gd name="T0" fmla="*/ 19 w 39"/>
                <a:gd name="T1" fmla="*/ 10 h 31"/>
                <a:gd name="T2" fmla="*/ 19 w 39"/>
                <a:gd name="T3" fmla="*/ 10 h 31"/>
                <a:gd name="T4" fmla="*/ 14 w 39"/>
                <a:gd name="T5" fmla="*/ 9 h 31"/>
                <a:gd name="T6" fmla="*/ 10 w 39"/>
                <a:gd name="T7" fmla="*/ 7 h 31"/>
                <a:gd name="T8" fmla="*/ 8 w 39"/>
                <a:gd name="T9" fmla="*/ 4 h 31"/>
                <a:gd name="T10" fmla="*/ 7 w 39"/>
                <a:gd name="T11" fmla="*/ 0 h 31"/>
                <a:gd name="T12" fmla="*/ 0 w 39"/>
                <a:gd name="T13" fmla="*/ 0 h 31"/>
                <a:gd name="T14" fmla="*/ 2 w 39"/>
                <a:gd name="T15" fmla="*/ 6 h 31"/>
                <a:gd name="T16" fmla="*/ 6 w 39"/>
                <a:gd name="T17" fmla="*/ 11 h 31"/>
                <a:gd name="T18" fmla="*/ 13 w 39"/>
                <a:gd name="T19" fmla="*/ 14 h 31"/>
                <a:gd name="T20" fmla="*/ 19 w 39"/>
                <a:gd name="T21" fmla="*/ 16 h 31"/>
                <a:gd name="T22" fmla="*/ 19 w 39"/>
                <a:gd name="T23" fmla="*/ 16 h 31"/>
                <a:gd name="T24" fmla="*/ 19 w 39"/>
                <a:gd name="T25" fmla="*/ 1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39" y="19"/>
                  </a:moveTo>
                  <a:lnTo>
                    <a:pt x="39" y="19"/>
                  </a:lnTo>
                  <a:lnTo>
                    <a:pt x="28" y="18"/>
                  </a:lnTo>
                  <a:lnTo>
                    <a:pt x="21" y="14"/>
                  </a:lnTo>
                  <a:lnTo>
                    <a:pt x="17" y="8"/>
                  </a:lnTo>
                  <a:lnTo>
                    <a:pt x="15" y="0"/>
                  </a:lnTo>
                  <a:lnTo>
                    <a:pt x="0" y="0"/>
                  </a:lnTo>
                  <a:lnTo>
                    <a:pt x="5" y="11"/>
                  </a:lnTo>
                  <a:lnTo>
                    <a:pt x="12" y="22"/>
                  </a:lnTo>
                  <a:lnTo>
                    <a:pt x="26" y="28"/>
                  </a:lnTo>
                  <a:lnTo>
                    <a:pt x="39" y="31"/>
                  </a:lnTo>
                  <a:lnTo>
                    <a:pt x="39" y="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5" name="Freeform 291"/>
            <p:cNvSpPr/>
            <p:nvPr/>
          </p:nvSpPr>
          <p:spPr bwMode="auto">
            <a:xfrm>
              <a:off x="1086" y="3221"/>
              <a:ext cx="420" cy="320"/>
            </a:xfrm>
            <a:custGeom>
              <a:avLst/>
              <a:gdLst>
                <a:gd name="T0" fmla="*/ 118 w 840"/>
                <a:gd name="T1" fmla="*/ 3 h 641"/>
                <a:gd name="T2" fmla="*/ 197 w 840"/>
                <a:gd name="T3" fmla="*/ 80 h 641"/>
                <a:gd name="T4" fmla="*/ 231 w 840"/>
                <a:gd name="T5" fmla="*/ 0 h 641"/>
                <a:gd name="T6" fmla="*/ 281 w 840"/>
                <a:gd name="T7" fmla="*/ 256 h 641"/>
                <a:gd name="T8" fmla="*/ 365 w 840"/>
                <a:gd name="T9" fmla="*/ 222 h 641"/>
                <a:gd name="T10" fmla="*/ 383 w 840"/>
                <a:gd name="T11" fmla="*/ 250 h 641"/>
                <a:gd name="T12" fmla="*/ 403 w 840"/>
                <a:gd name="T13" fmla="*/ 281 h 641"/>
                <a:gd name="T14" fmla="*/ 418 w 840"/>
                <a:gd name="T15" fmla="*/ 303 h 641"/>
                <a:gd name="T16" fmla="*/ 411 w 840"/>
                <a:gd name="T17" fmla="*/ 311 h 641"/>
                <a:gd name="T18" fmla="*/ 391 w 840"/>
                <a:gd name="T19" fmla="*/ 318 h 641"/>
                <a:gd name="T20" fmla="*/ 368 w 840"/>
                <a:gd name="T21" fmla="*/ 317 h 641"/>
                <a:gd name="T22" fmla="*/ 342 w 840"/>
                <a:gd name="T23" fmla="*/ 301 h 641"/>
                <a:gd name="T24" fmla="*/ 322 w 840"/>
                <a:gd name="T25" fmla="*/ 289 h 641"/>
                <a:gd name="T26" fmla="*/ 307 w 840"/>
                <a:gd name="T27" fmla="*/ 297 h 641"/>
                <a:gd name="T28" fmla="*/ 291 w 840"/>
                <a:gd name="T29" fmla="*/ 305 h 641"/>
                <a:gd name="T30" fmla="*/ 276 w 840"/>
                <a:gd name="T31" fmla="*/ 312 h 641"/>
                <a:gd name="T32" fmla="*/ 264 w 840"/>
                <a:gd name="T33" fmla="*/ 317 h 641"/>
                <a:gd name="T34" fmla="*/ 252 w 840"/>
                <a:gd name="T35" fmla="*/ 320 h 641"/>
                <a:gd name="T36" fmla="*/ 240 w 840"/>
                <a:gd name="T37" fmla="*/ 319 h 641"/>
                <a:gd name="T38" fmla="*/ 231 w 840"/>
                <a:gd name="T39" fmla="*/ 313 h 641"/>
                <a:gd name="T40" fmla="*/ 223 w 840"/>
                <a:gd name="T41" fmla="*/ 297 h 641"/>
                <a:gd name="T42" fmla="*/ 208 w 840"/>
                <a:gd name="T43" fmla="*/ 267 h 641"/>
                <a:gd name="T44" fmla="*/ 192 w 840"/>
                <a:gd name="T45" fmla="*/ 234 h 641"/>
                <a:gd name="T46" fmla="*/ 181 w 840"/>
                <a:gd name="T47" fmla="*/ 212 h 641"/>
                <a:gd name="T48" fmla="*/ 171 w 840"/>
                <a:gd name="T49" fmla="*/ 208 h 641"/>
                <a:gd name="T50" fmla="*/ 149 w 840"/>
                <a:gd name="T51" fmla="*/ 208 h 641"/>
                <a:gd name="T52" fmla="*/ 127 w 840"/>
                <a:gd name="T53" fmla="*/ 208 h 641"/>
                <a:gd name="T54" fmla="*/ 114 w 840"/>
                <a:gd name="T55" fmla="*/ 208 h 641"/>
                <a:gd name="T56" fmla="*/ 116 w 840"/>
                <a:gd name="T57" fmla="*/ 218 h 641"/>
                <a:gd name="T58" fmla="*/ 129 w 840"/>
                <a:gd name="T59" fmla="*/ 251 h 641"/>
                <a:gd name="T60" fmla="*/ 143 w 840"/>
                <a:gd name="T61" fmla="*/ 288 h 641"/>
                <a:gd name="T62" fmla="*/ 153 w 840"/>
                <a:gd name="T63" fmla="*/ 314 h 641"/>
                <a:gd name="T64" fmla="*/ 0 w 840"/>
                <a:gd name="T65" fmla="*/ 320 h 641"/>
                <a:gd name="T66" fmla="*/ 2 w 840"/>
                <a:gd name="T67" fmla="*/ 307 h 641"/>
                <a:gd name="T68" fmla="*/ 12 w 840"/>
                <a:gd name="T69" fmla="*/ 292 h 641"/>
                <a:gd name="T70" fmla="*/ 31 w 840"/>
                <a:gd name="T71" fmla="*/ 279 h 641"/>
                <a:gd name="T72" fmla="*/ 67 w 840"/>
                <a:gd name="T73" fmla="*/ 276 h 641"/>
                <a:gd name="T74" fmla="*/ 60 w 840"/>
                <a:gd name="T75" fmla="*/ 255 h 641"/>
                <a:gd name="T76" fmla="*/ 53 w 840"/>
                <a:gd name="T77" fmla="*/ 226 h 641"/>
                <a:gd name="T78" fmla="*/ 45 w 840"/>
                <a:gd name="T79" fmla="*/ 199 h 641"/>
                <a:gd name="T80" fmla="*/ 39 w 840"/>
                <a:gd name="T81" fmla="*/ 183 h 641"/>
                <a:gd name="T82" fmla="*/ 38 w 840"/>
                <a:gd name="T83" fmla="*/ 175 h 641"/>
                <a:gd name="T84" fmla="*/ 39 w 840"/>
                <a:gd name="T85" fmla="*/ 166 h 641"/>
                <a:gd name="T86" fmla="*/ 45 w 840"/>
                <a:gd name="T87" fmla="*/ 160 h 641"/>
                <a:gd name="T88" fmla="*/ 58 w 840"/>
                <a:gd name="T89" fmla="*/ 157 h 641"/>
                <a:gd name="T90" fmla="*/ 76 w 840"/>
                <a:gd name="T91" fmla="*/ 156 h 641"/>
                <a:gd name="T92" fmla="*/ 92 w 840"/>
                <a:gd name="T93" fmla="*/ 155 h 641"/>
                <a:gd name="T94" fmla="*/ 103 w 840"/>
                <a:gd name="T95" fmla="*/ 155 h 641"/>
                <a:gd name="T96" fmla="*/ 107 w 840"/>
                <a:gd name="T97" fmla="*/ 154 h 641"/>
                <a:gd name="T98" fmla="*/ 91 w 840"/>
                <a:gd name="T99" fmla="*/ 3 h 6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0"/>
                <a:gd name="T151" fmla="*/ 0 h 641"/>
                <a:gd name="T152" fmla="*/ 840 w 840"/>
                <a:gd name="T153" fmla="*/ 641 h 6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0" h="641">
                  <a:moveTo>
                    <a:pt x="181" y="6"/>
                  </a:moveTo>
                  <a:lnTo>
                    <a:pt x="236" y="6"/>
                  </a:lnTo>
                  <a:lnTo>
                    <a:pt x="236" y="160"/>
                  </a:lnTo>
                  <a:lnTo>
                    <a:pt x="394" y="160"/>
                  </a:lnTo>
                  <a:lnTo>
                    <a:pt x="394" y="0"/>
                  </a:lnTo>
                  <a:lnTo>
                    <a:pt x="462" y="0"/>
                  </a:lnTo>
                  <a:lnTo>
                    <a:pt x="462" y="267"/>
                  </a:lnTo>
                  <a:lnTo>
                    <a:pt x="561" y="512"/>
                  </a:lnTo>
                  <a:lnTo>
                    <a:pt x="722" y="429"/>
                  </a:lnTo>
                  <a:lnTo>
                    <a:pt x="730" y="445"/>
                  </a:lnTo>
                  <a:lnTo>
                    <a:pt x="747" y="469"/>
                  </a:lnTo>
                  <a:lnTo>
                    <a:pt x="766" y="500"/>
                  </a:lnTo>
                  <a:lnTo>
                    <a:pt x="787" y="532"/>
                  </a:lnTo>
                  <a:lnTo>
                    <a:pt x="806" y="563"/>
                  </a:lnTo>
                  <a:lnTo>
                    <a:pt x="823" y="589"/>
                  </a:lnTo>
                  <a:lnTo>
                    <a:pt x="835" y="607"/>
                  </a:lnTo>
                  <a:lnTo>
                    <a:pt x="840" y="615"/>
                  </a:lnTo>
                  <a:lnTo>
                    <a:pt x="822" y="623"/>
                  </a:lnTo>
                  <a:lnTo>
                    <a:pt x="803" y="630"/>
                  </a:lnTo>
                  <a:lnTo>
                    <a:pt x="782" y="636"/>
                  </a:lnTo>
                  <a:lnTo>
                    <a:pt x="760" y="639"/>
                  </a:lnTo>
                  <a:lnTo>
                    <a:pt x="735" y="635"/>
                  </a:lnTo>
                  <a:lnTo>
                    <a:pt x="710" y="623"/>
                  </a:lnTo>
                  <a:lnTo>
                    <a:pt x="683" y="602"/>
                  </a:lnTo>
                  <a:lnTo>
                    <a:pt x="657" y="571"/>
                  </a:lnTo>
                  <a:lnTo>
                    <a:pt x="643" y="578"/>
                  </a:lnTo>
                  <a:lnTo>
                    <a:pt x="629" y="585"/>
                  </a:lnTo>
                  <a:lnTo>
                    <a:pt x="614" y="594"/>
                  </a:lnTo>
                  <a:lnTo>
                    <a:pt x="598" y="602"/>
                  </a:lnTo>
                  <a:lnTo>
                    <a:pt x="581" y="611"/>
                  </a:lnTo>
                  <a:lnTo>
                    <a:pt x="565" y="618"/>
                  </a:lnTo>
                  <a:lnTo>
                    <a:pt x="552" y="624"/>
                  </a:lnTo>
                  <a:lnTo>
                    <a:pt x="540" y="629"/>
                  </a:lnTo>
                  <a:lnTo>
                    <a:pt x="528" y="634"/>
                  </a:lnTo>
                  <a:lnTo>
                    <a:pt x="516" y="638"/>
                  </a:lnTo>
                  <a:lnTo>
                    <a:pt x="505" y="640"/>
                  </a:lnTo>
                  <a:lnTo>
                    <a:pt x="493" y="641"/>
                  </a:lnTo>
                  <a:lnTo>
                    <a:pt x="481" y="639"/>
                  </a:lnTo>
                  <a:lnTo>
                    <a:pt x="471" y="635"/>
                  </a:lnTo>
                  <a:lnTo>
                    <a:pt x="462" y="627"/>
                  </a:lnTo>
                  <a:lnTo>
                    <a:pt x="454" y="615"/>
                  </a:lnTo>
                  <a:lnTo>
                    <a:pt x="446" y="595"/>
                  </a:lnTo>
                  <a:lnTo>
                    <a:pt x="432" y="568"/>
                  </a:lnTo>
                  <a:lnTo>
                    <a:pt x="416" y="535"/>
                  </a:lnTo>
                  <a:lnTo>
                    <a:pt x="400" y="501"/>
                  </a:lnTo>
                  <a:lnTo>
                    <a:pt x="384" y="469"/>
                  </a:lnTo>
                  <a:lnTo>
                    <a:pt x="370" y="443"/>
                  </a:lnTo>
                  <a:lnTo>
                    <a:pt x="362" y="424"/>
                  </a:lnTo>
                  <a:lnTo>
                    <a:pt x="359" y="417"/>
                  </a:lnTo>
                  <a:lnTo>
                    <a:pt x="341" y="417"/>
                  </a:lnTo>
                  <a:lnTo>
                    <a:pt x="320" y="417"/>
                  </a:lnTo>
                  <a:lnTo>
                    <a:pt x="297" y="417"/>
                  </a:lnTo>
                  <a:lnTo>
                    <a:pt x="276" y="417"/>
                  </a:lnTo>
                  <a:lnTo>
                    <a:pt x="255" y="417"/>
                  </a:lnTo>
                  <a:lnTo>
                    <a:pt x="239" y="417"/>
                  </a:lnTo>
                  <a:lnTo>
                    <a:pt x="229" y="417"/>
                  </a:lnTo>
                  <a:lnTo>
                    <a:pt x="224" y="417"/>
                  </a:lnTo>
                  <a:lnTo>
                    <a:pt x="232" y="437"/>
                  </a:lnTo>
                  <a:lnTo>
                    <a:pt x="242" y="467"/>
                  </a:lnTo>
                  <a:lnTo>
                    <a:pt x="257" y="502"/>
                  </a:lnTo>
                  <a:lnTo>
                    <a:pt x="271" y="540"/>
                  </a:lnTo>
                  <a:lnTo>
                    <a:pt x="285" y="577"/>
                  </a:lnTo>
                  <a:lnTo>
                    <a:pt x="297" y="608"/>
                  </a:lnTo>
                  <a:lnTo>
                    <a:pt x="305" y="629"/>
                  </a:lnTo>
                  <a:lnTo>
                    <a:pt x="308" y="638"/>
                  </a:lnTo>
                  <a:lnTo>
                    <a:pt x="0" y="641"/>
                  </a:lnTo>
                  <a:lnTo>
                    <a:pt x="1" y="629"/>
                  </a:lnTo>
                  <a:lnTo>
                    <a:pt x="4" y="615"/>
                  </a:lnTo>
                  <a:lnTo>
                    <a:pt x="12" y="599"/>
                  </a:lnTo>
                  <a:lnTo>
                    <a:pt x="24" y="584"/>
                  </a:lnTo>
                  <a:lnTo>
                    <a:pt x="40" y="569"/>
                  </a:lnTo>
                  <a:lnTo>
                    <a:pt x="63" y="558"/>
                  </a:lnTo>
                  <a:lnTo>
                    <a:pt x="94" y="552"/>
                  </a:lnTo>
                  <a:lnTo>
                    <a:pt x="134" y="552"/>
                  </a:lnTo>
                  <a:lnTo>
                    <a:pt x="128" y="534"/>
                  </a:lnTo>
                  <a:lnTo>
                    <a:pt x="121" y="510"/>
                  </a:lnTo>
                  <a:lnTo>
                    <a:pt x="112" y="482"/>
                  </a:lnTo>
                  <a:lnTo>
                    <a:pt x="105" y="452"/>
                  </a:lnTo>
                  <a:lnTo>
                    <a:pt x="96" y="424"/>
                  </a:lnTo>
                  <a:lnTo>
                    <a:pt x="89" y="399"/>
                  </a:lnTo>
                  <a:lnTo>
                    <a:pt x="83" y="379"/>
                  </a:lnTo>
                  <a:lnTo>
                    <a:pt x="78" y="367"/>
                  </a:lnTo>
                  <a:lnTo>
                    <a:pt x="75" y="359"/>
                  </a:lnTo>
                  <a:lnTo>
                    <a:pt x="75" y="350"/>
                  </a:lnTo>
                  <a:lnTo>
                    <a:pt x="75" y="341"/>
                  </a:lnTo>
                  <a:lnTo>
                    <a:pt x="78" y="333"/>
                  </a:lnTo>
                  <a:lnTo>
                    <a:pt x="83" y="326"/>
                  </a:lnTo>
                  <a:lnTo>
                    <a:pt x="90" y="320"/>
                  </a:lnTo>
                  <a:lnTo>
                    <a:pt x="102" y="316"/>
                  </a:lnTo>
                  <a:lnTo>
                    <a:pt x="117" y="315"/>
                  </a:lnTo>
                  <a:lnTo>
                    <a:pt x="134" y="315"/>
                  </a:lnTo>
                  <a:lnTo>
                    <a:pt x="152" y="313"/>
                  </a:lnTo>
                  <a:lnTo>
                    <a:pt x="168" y="312"/>
                  </a:lnTo>
                  <a:lnTo>
                    <a:pt x="183" y="311"/>
                  </a:lnTo>
                  <a:lnTo>
                    <a:pt x="196" y="311"/>
                  </a:lnTo>
                  <a:lnTo>
                    <a:pt x="205" y="310"/>
                  </a:lnTo>
                  <a:lnTo>
                    <a:pt x="211" y="309"/>
                  </a:lnTo>
                  <a:lnTo>
                    <a:pt x="214" y="309"/>
                  </a:lnTo>
                  <a:lnTo>
                    <a:pt x="189" y="216"/>
                  </a:lnTo>
                  <a:lnTo>
                    <a:pt x="181" y="6"/>
                  </a:lnTo>
                  <a:close/>
                </a:path>
              </a:pathLst>
            </a:custGeom>
            <a:solidFill>
              <a:srgbClr val="84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6" name="Freeform 292"/>
            <p:cNvSpPr/>
            <p:nvPr/>
          </p:nvSpPr>
          <p:spPr bwMode="auto">
            <a:xfrm>
              <a:off x="1177" y="3221"/>
              <a:ext cx="35" cy="8"/>
            </a:xfrm>
            <a:custGeom>
              <a:avLst/>
              <a:gdLst>
                <a:gd name="T0" fmla="*/ 31 w 62"/>
                <a:gd name="T1" fmla="*/ 3 h 12"/>
                <a:gd name="T2" fmla="*/ 28 w 62"/>
                <a:gd name="T3" fmla="*/ 0 h 12"/>
                <a:gd name="T4" fmla="*/ 0 w 62"/>
                <a:gd name="T5" fmla="*/ 0 h 12"/>
                <a:gd name="T6" fmla="*/ 0 w 62"/>
                <a:gd name="T7" fmla="*/ 6 h 12"/>
                <a:gd name="T8" fmla="*/ 28 w 62"/>
                <a:gd name="T9" fmla="*/ 6 h 12"/>
                <a:gd name="T10" fmla="*/ 24 w 62"/>
                <a:gd name="T11" fmla="*/ 3 h 12"/>
                <a:gd name="T12" fmla="*/ 31 w 62"/>
                <a:gd name="T13" fmla="*/ 3 h 12"/>
                <a:gd name="T14" fmla="*/ 31 w 62"/>
                <a:gd name="T15" fmla="*/ 0 h 12"/>
                <a:gd name="T16" fmla="*/ 28 w 62"/>
                <a:gd name="T17" fmla="*/ 0 h 12"/>
                <a:gd name="T18" fmla="*/ 31 w 62"/>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2"/>
                <a:gd name="T32" fmla="*/ 62 w 6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2">
                  <a:moveTo>
                    <a:pt x="62" y="6"/>
                  </a:moveTo>
                  <a:lnTo>
                    <a:pt x="55" y="0"/>
                  </a:lnTo>
                  <a:lnTo>
                    <a:pt x="0" y="0"/>
                  </a:lnTo>
                  <a:lnTo>
                    <a:pt x="0" y="12"/>
                  </a:lnTo>
                  <a:lnTo>
                    <a:pt x="55" y="12"/>
                  </a:lnTo>
                  <a:lnTo>
                    <a:pt x="48" y="6"/>
                  </a:lnTo>
                  <a:lnTo>
                    <a:pt x="62" y="6"/>
                  </a:lnTo>
                  <a:lnTo>
                    <a:pt x="62" y="0"/>
                  </a:lnTo>
                  <a:lnTo>
                    <a:pt x="55" y="0"/>
                  </a:lnTo>
                  <a:lnTo>
                    <a:pt x="62"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7" name="Freeform 293"/>
            <p:cNvSpPr/>
            <p:nvPr/>
          </p:nvSpPr>
          <p:spPr bwMode="auto">
            <a:xfrm>
              <a:off x="1199" y="3224"/>
              <a:ext cx="9" cy="79"/>
            </a:xfrm>
            <a:custGeom>
              <a:avLst/>
              <a:gdLst>
                <a:gd name="T0" fmla="*/ 4 w 14"/>
                <a:gd name="T1" fmla="*/ 73 h 160"/>
                <a:gd name="T2" fmla="*/ 8 w 14"/>
                <a:gd name="T3" fmla="*/ 76 h 160"/>
                <a:gd name="T4" fmla="*/ 8 w 14"/>
                <a:gd name="T5" fmla="*/ 0 h 160"/>
                <a:gd name="T6" fmla="*/ 0 w 14"/>
                <a:gd name="T7" fmla="*/ 0 h 160"/>
                <a:gd name="T8" fmla="*/ 0 w 14"/>
                <a:gd name="T9" fmla="*/ 76 h 160"/>
                <a:gd name="T10" fmla="*/ 4 w 14"/>
                <a:gd name="T11" fmla="*/ 79 h 160"/>
                <a:gd name="T12" fmla="*/ 0 w 14"/>
                <a:gd name="T13" fmla="*/ 76 h 160"/>
                <a:gd name="T14" fmla="*/ 0 w 14"/>
                <a:gd name="T15" fmla="*/ 79 h 160"/>
                <a:gd name="T16" fmla="*/ 4 w 14"/>
                <a:gd name="T17" fmla="*/ 79 h 160"/>
                <a:gd name="T18" fmla="*/ 4 w 14"/>
                <a:gd name="T19" fmla="*/ 7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0"/>
                <a:gd name="T32" fmla="*/ 14 w 1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0">
                  <a:moveTo>
                    <a:pt x="7" y="148"/>
                  </a:moveTo>
                  <a:lnTo>
                    <a:pt x="14" y="154"/>
                  </a:lnTo>
                  <a:lnTo>
                    <a:pt x="14" y="0"/>
                  </a:lnTo>
                  <a:lnTo>
                    <a:pt x="0" y="0"/>
                  </a:lnTo>
                  <a:lnTo>
                    <a:pt x="0" y="154"/>
                  </a:lnTo>
                  <a:lnTo>
                    <a:pt x="7" y="160"/>
                  </a:lnTo>
                  <a:lnTo>
                    <a:pt x="0" y="154"/>
                  </a:lnTo>
                  <a:lnTo>
                    <a:pt x="0" y="160"/>
                  </a:lnTo>
                  <a:lnTo>
                    <a:pt x="7" y="160"/>
                  </a:lnTo>
                  <a:lnTo>
                    <a:pt x="7" y="14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8" name="Freeform 294"/>
            <p:cNvSpPr/>
            <p:nvPr/>
          </p:nvSpPr>
          <p:spPr bwMode="auto">
            <a:xfrm>
              <a:off x="1204" y="3297"/>
              <a:ext cx="83" cy="3"/>
            </a:xfrm>
            <a:custGeom>
              <a:avLst/>
              <a:gdLst>
                <a:gd name="T0" fmla="*/ 76 w 165"/>
                <a:gd name="T1" fmla="*/ 3 h 12"/>
                <a:gd name="T2" fmla="*/ 79 w 165"/>
                <a:gd name="T3" fmla="*/ 0 h 12"/>
                <a:gd name="T4" fmla="*/ 0 w 165"/>
                <a:gd name="T5" fmla="*/ 0 h 12"/>
                <a:gd name="T6" fmla="*/ 0 w 165"/>
                <a:gd name="T7" fmla="*/ 6 h 12"/>
                <a:gd name="T8" fmla="*/ 79 w 165"/>
                <a:gd name="T9" fmla="*/ 6 h 12"/>
                <a:gd name="T10" fmla="*/ 83 w 165"/>
                <a:gd name="T11" fmla="*/ 3 h 12"/>
                <a:gd name="T12" fmla="*/ 79 w 165"/>
                <a:gd name="T13" fmla="*/ 6 h 12"/>
                <a:gd name="T14" fmla="*/ 83 w 165"/>
                <a:gd name="T15" fmla="*/ 6 h 12"/>
                <a:gd name="T16" fmla="*/ 83 w 165"/>
                <a:gd name="T17" fmla="*/ 3 h 12"/>
                <a:gd name="T18" fmla="*/ 76 w 16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2"/>
                <a:gd name="T32" fmla="*/ 165 w 16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2">
                  <a:moveTo>
                    <a:pt x="151" y="6"/>
                  </a:moveTo>
                  <a:lnTo>
                    <a:pt x="158" y="0"/>
                  </a:lnTo>
                  <a:lnTo>
                    <a:pt x="0" y="0"/>
                  </a:lnTo>
                  <a:lnTo>
                    <a:pt x="0" y="12"/>
                  </a:lnTo>
                  <a:lnTo>
                    <a:pt x="158" y="12"/>
                  </a:lnTo>
                  <a:lnTo>
                    <a:pt x="165" y="6"/>
                  </a:lnTo>
                  <a:lnTo>
                    <a:pt x="158" y="12"/>
                  </a:lnTo>
                  <a:lnTo>
                    <a:pt x="165" y="12"/>
                  </a:lnTo>
                  <a:lnTo>
                    <a:pt x="165" y="6"/>
                  </a:lnTo>
                  <a:lnTo>
                    <a:pt x="15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9" name="Freeform 295"/>
            <p:cNvSpPr/>
            <p:nvPr/>
          </p:nvSpPr>
          <p:spPr bwMode="auto">
            <a:xfrm>
              <a:off x="1279" y="3218"/>
              <a:ext cx="8" cy="83"/>
            </a:xfrm>
            <a:custGeom>
              <a:avLst/>
              <a:gdLst>
                <a:gd name="T0" fmla="*/ 4 w 14"/>
                <a:gd name="T1" fmla="*/ 0 h 166"/>
                <a:gd name="T2" fmla="*/ 0 w 14"/>
                <a:gd name="T3" fmla="*/ 3 h 166"/>
                <a:gd name="T4" fmla="*/ 0 w 14"/>
                <a:gd name="T5" fmla="*/ 82 h 166"/>
                <a:gd name="T6" fmla="*/ 8 w 14"/>
                <a:gd name="T7" fmla="*/ 82 h 166"/>
                <a:gd name="T8" fmla="*/ 8 w 14"/>
                <a:gd name="T9" fmla="*/ 3 h 166"/>
                <a:gd name="T10" fmla="*/ 4 w 14"/>
                <a:gd name="T11" fmla="*/ 6 h 166"/>
                <a:gd name="T12" fmla="*/ 4 w 14"/>
                <a:gd name="T13" fmla="*/ 0 h 166"/>
                <a:gd name="T14" fmla="*/ 0 w 14"/>
                <a:gd name="T15" fmla="*/ 0 h 166"/>
                <a:gd name="T16" fmla="*/ 0 w 14"/>
                <a:gd name="T17" fmla="*/ 3 h 166"/>
                <a:gd name="T18" fmla="*/ 4 w 14"/>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6"/>
                <a:gd name="T32" fmla="*/ 14 w 14"/>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6">
                  <a:moveTo>
                    <a:pt x="7" y="0"/>
                  </a:moveTo>
                  <a:lnTo>
                    <a:pt x="0" y="6"/>
                  </a:lnTo>
                  <a:lnTo>
                    <a:pt x="0" y="166"/>
                  </a:lnTo>
                  <a:lnTo>
                    <a:pt x="14" y="166"/>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0" name="Freeform 296"/>
            <p:cNvSpPr/>
            <p:nvPr/>
          </p:nvSpPr>
          <p:spPr bwMode="auto">
            <a:xfrm>
              <a:off x="1283" y="3218"/>
              <a:ext cx="36" cy="11"/>
            </a:xfrm>
            <a:custGeom>
              <a:avLst/>
              <a:gdLst>
                <a:gd name="T0" fmla="*/ 38 w 75"/>
                <a:gd name="T1" fmla="*/ 3 h 12"/>
                <a:gd name="T2" fmla="*/ 34 w 75"/>
                <a:gd name="T3" fmla="*/ 0 h 12"/>
                <a:gd name="T4" fmla="*/ 0 w 75"/>
                <a:gd name="T5" fmla="*/ 0 h 12"/>
                <a:gd name="T6" fmla="*/ 0 w 75"/>
                <a:gd name="T7" fmla="*/ 6 h 12"/>
                <a:gd name="T8" fmla="*/ 34 w 75"/>
                <a:gd name="T9" fmla="*/ 6 h 12"/>
                <a:gd name="T10" fmla="*/ 30 w 75"/>
                <a:gd name="T11" fmla="*/ 3 h 12"/>
                <a:gd name="T12" fmla="*/ 38 w 75"/>
                <a:gd name="T13" fmla="*/ 3 h 12"/>
                <a:gd name="T14" fmla="*/ 38 w 75"/>
                <a:gd name="T15" fmla="*/ 0 h 12"/>
                <a:gd name="T16" fmla="*/ 34 w 75"/>
                <a:gd name="T17" fmla="*/ 0 h 12"/>
                <a:gd name="T18" fmla="*/ 38 w 7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2"/>
                <a:gd name="T32" fmla="*/ 75 w 7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2">
                  <a:moveTo>
                    <a:pt x="75" y="6"/>
                  </a:moveTo>
                  <a:lnTo>
                    <a:pt x="68" y="0"/>
                  </a:lnTo>
                  <a:lnTo>
                    <a:pt x="0" y="0"/>
                  </a:lnTo>
                  <a:lnTo>
                    <a:pt x="0" y="12"/>
                  </a:lnTo>
                  <a:lnTo>
                    <a:pt x="68" y="12"/>
                  </a:lnTo>
                  <a:lnTo>
                    <a:pt x="60" y="6"/>
                  </a:lnTo>
                  <a:lnTo>
                    <a:pt x="75" y="6"/>
                  </a:lnTo>
                  <a:lnTo>
                    <a:pt x="75" y="0"/>
                  </a:lnTo>
                  <a:lnTo>
                    <a:pt x="68" y="0"/>
                  </a:lnTo>
                  <a:lnTo>
                    <a:pt x="7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1" name="Freeform 297"/>
            <p:cNvSpPr/>
            <p:nvPr/>
          </p:nvSpPr>
          <p:spPr bwMode="auto">
            <a:xfrm>
              <a:off x="1313" y="3221"/>
              <a:ext cx="8" cy="134"/>
            </a:xfrm>
            <a:custGeom>
              <a:avLst/>
              <a:gdLst>
                <a:gd name="T0" fmla="*/ 7 w 15"/>
                <a:gd name="T1" fmla="*/ 133 h 268"/>
                <a:gd name="T2" fmla="*/ 8 w 15"/>
                <a:gd name="T3" fmla="*/ 134 h 268"/>
                <a:gd name="T4" fmla="*/ 8 w 15"/>
                <a:gd name="T5" fmla="*/ 0 h 268"/>
                <a:gd name="T6" fmla="*/ 0 w 15"/>
                <a:gd name="T7" fmla="*/ 0 h 268"/>
                <a:gd name="T8" fmla="*/ 0 w 15"/>
                <a:gd name="T9" fmla="*/ 134 h 268"/>
                <a:gd name="T10" fmla="*/ 1 w 15"/>
                <a:gd name="T11" fmla="*/ 134 h 268"/>
                <a:gd name="T12" fmla="*/ 0 w 15"/>
                <a:gd name="T13" fmla="*/ 134 h 268"/>
                <a:gd name="T14" fmla="*/ 0 w 15"/>
                <a:gd name="T15" fmla="*/ 134 h 268"/>
                <a:gd name="T16" fmla="*/ 1 w 15"/>
                <a:gd name="T17" fmla="*/ 134 h 268"/>
                <a:gd name="T18" fmla="*/ 7 w 15"/>
                <a:gd name="T19" fmla="*/ 133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68"/>
                <a:gd name="T32" fmla="*/ 15 w 15"/>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68">
                  <a:moveTo>
                    <a:pt x="14" y="266"/>
                  </a:moveTo>
                  <a:lnTo>
                    <a:pt x="15" y="267"/>
                  </a:lnTo>
                  <a:lnTo>
                    <a:pt x="15" y="0"/>
                  </a:lnTo>
                  <a:lnTo>
                    <a:pt x="0" y="0"/>
                  </a:lnTo>
                  <a:lnTo>
                    <a:pt x="0" y="267"/>
                  </a:lnTo>
                  <a:lnTo>
                    <a:pt x="2" y="268"/>
                  </a:lnTo>
                  <a:lnTo>
                    <a:pt x="0" y="267"/>
                  </a:lnTo>
                  <a:lnTo>
                    <a:pt x="2" y="268"/>
                  </a:lnTo>
                  <a:lnTo>
                    <a:pt x="14" y="26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2" name="Freeform 298"/>
            <p:cNvSpPr/>
            <p:nvPr/>
          </p:nvSpPr>
          <p:spPr bwMode="auto">
            <a:xfrm>
              <a:off x="1314" y="3353"/>
              <a:ext cx="55" cy="128"/>
            </a:xfrm>
            <a:custGeom>
              <a:avLst/>
              <a:gdLst>
                <a:gd name="T0" fmla="*/ 51 w 111"/>
                <a:gd name="T1" fmla="*/ 121 h 255"/>
                <a:gd name="T2" fmla="*/ 55 w 111"/>
                <a:gd name="T3" fmla="*/ 123 h 255"/>
                <a:gd name="T4" fmla="*/ 6 w 111"/>
                <a:gd name="T5" fmla="*/ 0 h 255"/>
                <a:gd name="T6" fmla="*/ 0 w 111"/>
                <a:gd name="T7" fmla="*/ 1 h 255"/>
                <a:gd name="T8" fmla="*/ 49 w 111"/>
                <a:gd name="T9" fmla="*/ 124 h 255"/>
                <a:gd name="T10" fmla="*/ 54 w 111"/>
                <a:gd name="T11" fmla="*/ 126 h 255"/>
                <a:gd name="T12" fmla="*/ 49 w 111"/>
                <a:gd name="T13" fmla="*/ 124 h 255"/>
                <a:gd name="T14" fmla="*/ 51 w 111"/>
                <a:gd name="T15" fmla="*/ 128 h 255"/>
                <a:gd name="T16" fmla="*/ 54 w 111"/>
                <a:gd name="T17" fmla="*/ 126 h 255"/>
                <a:gd name="T18" fmla="*/ 51 w 111"/>
                <a:gd name="T19" fmla="*/ 121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55"/>
                <a:gd name="T32" fmla="*/ 111 w 111"/>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55">
                  <a:moveTo>
                    <a:pt x="102" y="241"/>
                  </a:moveTo>
                  <a:lnTo>
                    <a:pt x="111" y="245"/>
                  </a:lnTo>
                  <a:lnTo>
                    <a:pt x="12" y="0"/>
                  </a:lnTo>
                  <a:lnTo>
                    <a:pt x="0" y="2"/>
                  </a:lnTo>
                  <a:lnTo>
                    <a:pt x="99" y="247"/>
                  </a:lnTo>
                  <a:lnTo>
                    <a:pt x="108" y="251"/>
                  </a:lnTo>
                  <a:lnTo>
                    <a:pt x="99" y="247"/>
                  </a:lnTo>
                  <a:lnTo>
                    <a:pt x="102" y="255"/>
                  </a:lnTo>
                  <a:lnTo>
                    <a:pt x="108" y="251"/>
                  </a:lnTo>
                  <a:lnTo>
                    <a:pt x="102" y="24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3" name="Freeform 299"/>
            <p:cNvSpPr/>
            <p:nvPr/>
          </p:nvSpPr>
          <p:spPr bwMode="auto">
            <a:xfrm>
              <a:off x="1365" y="3432"/>
              <a:ext cx="85" cy="47"/>
            </a:xfrm>
            <a:custGeom>
              <a:avLst/>
              <a:gdLst>
                <a:gd name="T0" fmla="*/ 85 w 169"/>
                <a:gd name="T1" fmla="*/ 3 h 96"/>
                <a:gd name="T2" fmla="*/ 81 w 169"/>
                <a:gd name="T3" fmla="*/ 2 h 96"/>
                <a:gd name="T4" fmla="*/ 0 w 169"/>
                <a:gd name="T5" fmla="*/ 43 h 96"/>
                <a:gd name="T6" fmla="*/ 3 w 169"/>
                <a:gd name="T7" fmla="*/ 48 h 96"/>
                <a:gd name="T8" fmla="*/ 84 w 169"/>
                <a:gd name="T9" fmla="*/ 6 h 96"/>
                <a:gd name="T10" fmla="*/ 79 w 169"/>
                <a:gd name="T11" fmla="*/ 6 h 96"/>
                <a:gd name="T12" fmla="*/ 85 w 169"/>
                <a:gd name="T13" fmla="*/ 3 h 96"/>
                <a:gd name="T14" fmla="*/ 84 w 169"/>
                <a:gd name="T15" fmla="*/ 0 h 96"/>
                <a:gd name="T16" fmla="*/ 81 w 169"/>
                <a:gd name="T17" fmla="*/ 2 h 96"/>
                <a:gd name="T18" fmla="*/ 85 w 169"/>
                <a:gd name="T19" fmla="*/ 3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6"/>
                <a:gd name="T32" fmla="*/ 169 w 16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6">
                  <a:moveTo>
                    <a:pt x="169" y="6"/>
                  </a:moveTo>
                  <a:lnTo>
                    <a:pt x="161" y="3"/>
                  </a:lnTo>
                  <a:lnTo>
                    <a:pt x="0" y="86"/>
                  </a:lnTo>
                  <a:lnTo>
                    <a:pt x="6" y="96"/>
                  </a:lnTo>
                  <a:lnTo>
                    <a:pt x="167" y="13"/>
                  </a:lnTo>
                  <a:lnTo>
                    <a:pt x="158" y="11"/>
                  </a:lnTo>
                  <a:lnTo>
                    <a:pt x="169" y="6"/>
                  </a:lnTo>
                  <a:lnTo>
                    <a:pt x="167" y="0"/>
                  </a:lnTo>
                  <a:lnTo>
                    <a:pt x="161" y="3"/>
                  </a:lnTo>
                  <a:lnTo>
                    <a:pt x="16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4" name="Freeform 300"/>
            <p:cNvSpPr/>
            <p:nvPr/>
          </p:nvSpPr>
          <p:spPr bwMode="auto">
            <a:xfrm>
              <a:off x="1444" y="3434"/>
              <a:ext cx="67" cy="96"/>
            </a:xfrm>
            <a:custGeom>
              <a:avLst/>
              <a:gdLst>
                <a:gd name="T0" fmla="*/ 63 w 133"/>
                <a:gd name="T1" fmla="*/ 96 h 192"/>
                <a:gd name="T2" fmla="*/ 65 w 133"/>
                <a:gd name="T3" fmla="*/ 93 h 192"/>
                <a:gd name="T4" fmla="*/ 62 w 133"/>
                <a:gd name="T5" fmla="*/ 89 h 192"/>
                <a:gd name="T6" fmla="*/ 56 w 133"/>
                <a:gd name="T7" fmla="*/ 80 h 192"/>
                <a:gd name="T8" fmla="*/ 48 w 133"/>
                <a:gd name="T9" fmla="*/ 67 h 192"/>
                <a:gd name="T10" fmla="*/ 38 w 133"/>
                <a:gd name="T11" fmla="*/ 51 h 192"/>
                <a:gd name="T12" fmla="*/ 28 w 133"/>
                <a:gd name="T13" fmla="*/ 36 h 192"/>
                <a:gd name="T14" fmla="*/ 18 w 133"/>
                <a:gd name="T15" fmla="*/ 20 h 192"/>
                <a:gd name="T16" fmla="*/ 10 w 133"/>
                <a:gd name="T17" fmla="*/ 8 h 192"/>
                <a:gd name="T18" fmla="*/ 5 w 133"/>
                <a:gd name="T19" fmla="*/ 0 h 192"/>
                <a:gd name="T20" fmla="*/ 0 w 133"/>
                <a:gd name="T21" fmla="*/ 3 h 192"/>
                <a:gd name="T22" fmla="*/ 4 w 133"/>
                <a:gd name="T23" fmla="*/ 11 h 192"/>
                <a:gd name="T24" fmla="*/ 12 w 133"/>
                <a:gd name="T25" fmla="*/ 23 h 192"/>
                <a:gd name="T26" fmla="*/ 22 w 133"/>
                <a:gd name="T27" fmla="*/ 38 h 192"/>
                <a:gd name="T28" fmla="*/ 32 w 133"/>
                <a:gd name="T29" fmla="*/ 53 h 192"/>
                <a:gd name="T30" fmla="*/ 42 w 133"/>
                <a:gd name="T31" fmla="*/ 70 h 192"/>
                <a:gd name="T32" fmla="*/ 51 w 133"/>
                <a:gd name="T33" fmla="*/ 82 h 192"/>
                <a:gd name="T34" fmla="*/ 56 w 133"/>
                <a:gd name="T35" fmla="*/ 92 h 192"/>
                <a:gd name="T36" fmla="*/ 59 w 133"/>
                <a:gd name="T37" fmla="*/ 95 h 192"/>
                <a:gd name="T38" fmla="*/ 60 w 133"/>
                <a:gd name="T39" fmla="*/ 92 h 192"/>
                <a:gd name="T40" fmla="*/ 63 w 133"/>
                <a:gd name="T41" fmla="*/ 96 h 192"/>
                <a:gd name="T42" fmla="*/ 66 w 133"/>
                <a:gd name="T43" fmla="*/ 95 h 192"/>
                <a:gd name="T44" fmla="*/ 65 w 133"/>
                <a:gd name="T45" fmla="*/ 93 h 192"/>
                <a:gd name="T46" fmla="*/ 63 w 133"/>
                <a:gd name="T47" fmla="*/ 96 h 1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192"/>
                <a:gd name="T74" fmla="*/ 133 w 133"/>
                <a:gd name="T75" fmla="*/ 192 h 1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192">
                  <a:moveTo>
                    <a:pt x="127" y="192"/>
                  </a:moveTo>
                  <a:lnTo>
                    <a:pt x="130" y="185"/>
                  </a:lnTo>
                  <a:lnTo>
                    <a:pt x="125" y="178"/>
                  </a:lnTo>
                  <a:lnTo>
                    <a:pt x="113" y="160"/>
                  </a:lnTo>
                  <a:lnTo>
                    <a:pt x="96" y="134"/>
                  </a:lnTo>
                  <a:lnTo>
                    <a:pt x="76" y="102"/>
                  </a:lnTo>
                  <a:lnTo>
                    <a:pt x="56" y="71"/>
                  </a:lnTo>
                  <a:lnTo>
                    <a:pt x="37" y="40"/>
                  </a:lnTo>
                  <a:lnTo>
                    <a:pt x="20" y="16"/>
                  </a:lnTo>
                  <a:lnTo>
                    <a:pt x="11" y="0"/>
                  </a:lnTo>
                  <a:lnTo>
                    <a:pt x="0" y="5"/>
                  </a:lnTo>
                  <a:lnTo>
                    <a:pt x="9" y="21"/>
                  </a:lnTo>
                  <a:lnTo>
                    <a:pt x="25" y="45"/>
                  </a:lnTo>
                  <a:lnTo>
                    <a:pt x="44" y="75"/>
                  </a:lnTo>
                  <a:lnTo>
                    <a:pt x="65" y="107"/>
                  </a:lnTo>
                  <a:lnTo>
                    <a:pt x="84" y="139"/>
                  </a:lnTo>
                  <a:lnTo>
                    <a:pt x="102" y="164"/>
                  </a:lnTo>
                  <a:lnTo>
                    <a:pt x="113" y="183"/>
                  </a:lnTo>
                  <a:lnTo>
                    <a:pt x="118" y="190"/>
                  </a:lnTo>
                  <a:lnTo>
                    <a:pt x="121" y="183"/>
                  </a:lnTo>
                  <a:lnTo>
                    <a:pt x="127" y="192"/>
                  </a:lnTo>
                  <a:lnTo>
                    <a:pt x="133" y="189"/>
                  </a:lnTo>
                  <a:lnTo>
                    <a:pt x="130" y="185"/>
                  </a:lnTo>
                  <a:lnTo>
                    <a:pt x="127" y="19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5" name="Freeform 301"/>
            <p:cNvSpPr/>
            <p:nvPr/>
          </p:nvSpPr>
          <p:spPr bwMode="auto">
            <a:xfrm>
              <a:off x="1411" y="3502"/>
              <a:ext cx="96" cy="36"/>
            </a:xfrm>
            <a:custGeom>
              <a:avLst/>
              <a:gdLst>
                <a:gd name="T0" fmla="*/ 5 w 192"/>
                <a:gd name="T1" fmla="*/ 7 h 83"/>
                <a:gd name="T2" fmla="*/ 0 w 192"/>
                <a:gd name="T3" fmla="*/ 5 h 83"/>
                <a:gd name="T4" fmla="*/ 14 w 192"/>
                <a:gd name="T5" fmla="*/ 22 h 83"/>
                <a:gd name="T6" fmla="*/ 27 w 192"/>
                <a:gd name="T7" fmla="*/ 32 h 83"/>
                <a:gd name="T8" fmla="*/ 41 w 192"/>
                <a:gd name="T9" fmla="*/ 39 h 83"/>
                <a:gd name="T10" fmla="*/ 54 w 192"/>
                <a:gd name="T11" fmla="*/ 41 h 83"/>
                <a:gd name="T12" fmla="*/ 67 w 192"/>
                <a:gd name="T13" fmla="*/ 39 h 83"/>
                <a:gd name="T14" fmla="*/ 77 w 192"/>
                <a:gd name="T15" fmla="*/ 36 h 83"/>
                <a:gd name="T16" fmla="*/ 87 w 192"/>
                <a:gd name="T17" fmla="*/ 33 h 83"/>
                <a:gd name="T18" fmla="*/ 96 w 192"/>
                <a:gd name="T19" fmla="*/ 28 h 83"/>
                <a:gd name="T20" fmla="*/ 93 w 192"/>
                <a:gd name="T21" fmla="*/ 24 h 83"/>
                <a:gd name="T22" fmla="*/ 84 w 192"/>
                <a:gd name="T23" fmla="*/ 28 h 83"/>
                <a:gd name="T24" fmla="*/ 75 w 192"/>
                <a:gd name="T25" fmla="*/ 32 h 83"/>
                <a:gd name="T26" fmla="*/ 65 w 192"/>
                <a:gd name="T27" fmla="*/ 35 h 83"/>
                <a:gd name="T28" fmla="*/ 54 w 192"/>
                <a:gd name="T29" fmla="*/ 35 h 83"/>
                <a:gd name="T30" fmla="*/ 43 w 192"/>
                <a:gd name="T31" fmla="*/ 34 h 83"/>
                <a:gd name="T32" fmla="*/ 31 w 192"/>
                <a:gd name="T33" fmla="*/ 28 h 83"/>
                <a:gd name="T34" fmla="*/ 19 w 192"/>
                <a:gd name="T35" fmla="*/ 18 h 83"/>
                <a:gd name="T36" fmla="*/ 6 w 192"/>
                <a:gd name="T37" fmla="*/ 3 h 83"/>
                <a:gd name="T38" fmla="*/ 2 w 192"/>
                <a:gd name="T39" fmla="*/ 2 h 83"/>
                <a:gd name="T40" fmla="*/ 6 w 192"/>
                <a:gd name="T41" fmla="*/ 3 h 83"/>
                <a:gd name="T42" fmla="*/ 3 w 192"/>
                <a:gd name="T43" fmla="*/ 0 h 83"/>
                <a:gd name="T44" fmla="*/ 2 w 192"/>
                <a:gd name="T45" fmla="*/ 2 h 83"/>
                <a:gd name="T46" fmla="*/ 5 w 192"/>
                <a:gd name="T47" fmla="*/ 7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83"/>
                <a:gd name="T74" fmla="*/ 192 w 192"/>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83">
                  <a:moveTo>
                    <a:pt x="9" y="14"/>
                  </a:moveTo>
                  <a:lnTo>
                    <a:pt x="0" y="11"/>
                  </a:lnTo>
                  <a:lnTo>
                    <a:pt x="28" y="44"/>
                  </a:lnTo>
                  <a:lnTo>
                    <a:pt x="54" y="65"/>
                  </a:lnTo>
                  <a:lnTo>
                    <a:pt x="82" y="78"/>
                  </a:lnTo>
                  <a:lnTo>
                    <a:pt x="109" y="83"/>
                  </a:lnTo>
                  <a:lnTo>
                    <a:pt x="133" y="79"/>
                  </a:lnTo>
                  <a:lnTo>
                    <a:pt x="153" y="73"/>
                  </a:lnTo>
                  <a:lnTo>
                    <a:pt x="174" y="66"/>
                  </a:lnTo>
                  <a:lnTo>
                    <a:pt x="192" y="57"/>
                  </a:lnTo>
                  <a:lnTo>
                    <a:pt x="186" y="48"/>
                  </a:lnTo>
                  <a:lnTo>
                    <a:pt x="168" y="56"/>
                  </a:lnTo>
                  <a:lnTo>
                    <a:pt x="150" y="64"/>
                  </a:lnTo>
                  <a:lnTo>
                    <a:pt x="130" y="70"/>
                  </a:lnTo>
                  <a:lnTo>
                    <a:pt x="109" y="71"/>
                  </a:lnTo>
                  <a:lnTo>
                    <a:pt x="85" y="68"/>
                  </a:lnTo>
                  <a:lnTo>
                    <a:pt x="63" y="57"/>
                  </a:lnTo>
                  <a:lnTo>
                    <a:pt x="37" y="37"/>
                  </a:lnTo>
                  <a:lnTo>
                    <a:pt x="12" y="6"/>
                  </a:lnTo>
                  <a:lnTo>
                    <a:pt x="3" y="4"/>
                  </a:lnTo>
                  <a:lnTo>
                    <a:pt x="12" y="6"/>
                  </a:lnTo>
                  <a:lnTo>
                    <a:pt x="7" y="0"/>
                  </a:lnTo>
                  <a:lnTo>
                    <a:pt x="3" y="4"/>
                  </a:lnTo>
                  <a:lnTo>
                    <a:pt x="9" y="1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6" name="Freeform 302"/>
            <p:cNvSpPr/>
            <p:nvPr/>
          </p:nvSpPr>
          <p:spPr bwMode="auto">
            <a:xfrm>
              <a:off x="1356" y="3502"/>
              <a:ext cx="60" cy="36"/>
            </a:xfrm>
            <a:custGeom>
              <a:avLst/>
              <a:gdLst>
                <a:gd name="T0" fmla="*/ 3 w 123"/>
                <a:gd name="T1" fmla="*/ 35 h 68"/>
                <a:gd name="T2" fmla="*/ 3 w 123"/>
                <a:gd name="T3" fmla="*/ 35 h 68"/>
                <a:gd name="T4" fmla="*/ 9 w 123"/>
                <a:gd name="T5" fmla="*/ 32 h 68"/>
                <a:gd name="T6" fmla="*/ 15 w 123"/>
                <a:gd name="T7" fmla="*/ 29 h 68"/>
                <a:gd name="T8" fmla="*/ 23 w 123"/>
                <a:gd name="T9" fmla="*/ 26 h 68"/>
                <a:gd name="T10" fmla="*/ 32 w 123"/>
                <a:gd name="T11" fmla="*/ 21 h 68"/>
                <a:gd name="T12" fmla="*/ 40 w 123"/>
                <a:gd name="T13" fmla="*/ 17 h 68"/>
                <a:gd name="T14" fmla="*/ 47 w 123"/>
                <a:gd name="T15" fmla="*/ 12 h 68"/>
                <a:gd name="T16" fmla="*/ 54 w 123"/>
                <a:gd name="T17" fmla="*/ 9 h 68"/>
                <a:gd name="T18" fmla="*/ 61 w 123"/>
                <a:gd name="T19" fmla="*/ 5 h 68"/>
                <a:gd name="T20" fmla="*/ 58 w 123"/>
                <a:gd name="T21" fmla="*/ 0 h 68"/>
                <a:gd name="T22" fmla="*/ 51 w 123"/>
                <a:gd name="T23" fmla="*/ 4 h 68"/>
                <a:gd name="T24" fmla="*/ 44 w 123"/>
                <a:gd name="T25" fmla="*/ 7 h 68"/>
                <a:gd name="T26" fmla="*/ 37 w 123"/>
                <a:gd name="T27" fmla="*/ 12 h 68"/>
                <a:gd name="T28" fmla="*/ 29 w 123"/>
                <a:gd name="T29" fmla="*/ 16 h 68"/>
                <a:gd name="T30" fmla="*/ 20 w 123"/>
                <a:gd name="T31" fmla="*/ 21 h 68"/>
                <a:gd name="T32" fmla="*/ 12 w 123"/>
                <a:gd name="T33" fmla="*/ 24 h 68"/>
                <a:gd name="T34" fmla="*/ 6 w 123"/>
                <a:gd name="T35" fmla="*/ 27 h 68"/>
                <a:gd name="T36" fmla="*/ 0 w 123"/>
                <a:gd name="T37" fmla="*/ 30 h 68"/>
                <a:gd name="T38" fmla="*/ 0 w 123"/>
                <a:gd name="T39" fmla="*/ 30 h 68"/>
                <a:gd name="T40" fmla="*/ 3 w 123"/>
                <a:gd name="T41" fmla="*/ 35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68"/>
                <a:gd name="T65" fmla="*/ 123 w 12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68">
                  <a:moveTo>
                    <a:pt x="6" y="68"/>
                  </a:moveTo>
                  <a:lnTo>
                    <a:pt x="6" y="68"/>
                  </a:lnTo>
                  <a:lnTo>
                    <a:pt x="18" y="63"/>
                  </a:lnTo>
                  <a:lnTo>
                    <a:pt x="31" y="57"/>
                  </a:lnTo>
                  <a:lnTo>
                    <a:pt x="47" y="50"/>
                  </a:lnTo>
                  <a:lnTo>
                    <a:pt x="64" y="41"/>
                  </a:lnTo>
                  <a:lnTo>
                    <a:pt x="80" y="33"/>
                  </a:lnTo>
                  <a:lnTo>
                    <a:pt x="95" y="24"/>
                  </a:lnTo>
                  <a:lnTo>
                    <a:pt x="109" y="17"/>
                  </a:lnTo>
                  <a:lnTo>
                    <a:pt x="123" y="10"/>
                  </a:lnTo>
                  <a:lnTo>
                    <a:pt x="117" y="0"/>
                  </a:lnTo>
                  <a:lnTo>
                    <a:pt x="103" y="7"/>
                  </a:lnTo>
                  <a:lnTo>
                    <a:pt x="89" y="14"/>
                  </a:lnTo>
                  <a:lnTo>
                    <a:pt x="74" y="23"/>
                  </a:lnTo>
                  <a:lnTo>
                    <a:pt x="58" y="31"/>
                  </a:lnTo>
                  <a:lnTo>
                    <a:pt x="41" y="40"/>
                  </a:lnTo>
                  <a:lnTo>
                    <a:pt x="25" y="47"/>
                  </a:lnTo>
                  <a:lnTo>
                    <a:pt x="12" y="53"/>
                  </a:lnTo>
                  <a:lnTo>
                    <a:pt x="0" y="58"/>
                  </a:lnTo>
                  <a:lnTo>
                    <a:pt x="6" y="6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7" name="Freeform 303"/>
            <p:cNvSpPr/>
            <p:nvPr/>
          </p:nvSpPr>
          <p:spPr bwMode="auto">
            <a:xfrm>
              <a:off x="1310" y="3527"/>
              <a:ext cx="48" cy="17"/>
            </a:xfrm>
            <a:custGeom>
              <a:avLst/>
              <a:gdLst>
                <a:gd name="T0" fmla="*/ 0 w 94"/>
                <a:gd name="T1" fmla="*/ 2 h 33"/>
                <a:gd name="T2" fmla="*/ 0 w 94"/>
                <a:gd name="T3" fmla="*/ 2 h 33"/>
                <a:gd name="T4" fmla="*/ 4 w 94"/>
                <a:gd name="T5" fmla="*/ 8 h 33"/>
                <a:gd name="T6" fmla="*/ 9 w 94"/>
                <a:gd name="T7" fmla="*/ 13 h 33"/>
                <a:gd name="T8" fmla="*/ 16 w 94"/>
                <a:gd name="T9" fmla="*/ 16 h 33"/>
                <a:gd name="T10" fmla="*/ 22 w 94"/>
                <a:gd name="T11" fmla="*/ 17 h 33"/>
                <a:gd name="T12" fmla="*/ 29 w 94"/>
                <a:gd name="T13" fmla="*/ 16 h 33"/>
                <a:gd name="T14" fmla="*/ 35 w 94"/>
                <a:gd name="T15" fmla="*/ 15 h 33"/>
                <a:gd name="T16" fmla="*/ 41 w 94"/>
                <a:gd name="T17" fmla="*/ 13 h 33"/>
                <a:gd name="T18" fmla="*/ 48 w 94"/>
                <a:gd name="T19" fmla="*/ 11 h 33"/>
                <a:gd name="T20" fmla="*/ 45 w 94"/>
                <a:gd name="T21" fmla="*/ 6 h 33"/>
                <a:gd name="T22" fmla="*/ 40 w 94"/>
                <a:gd name="T23" fmla="*/ 8 h 33"/>
                <a:gd name="T24" fmla="*/ 34 w 94"/>
                <a:gd name="T25" fmla="*/ 10 h 33"/>
                <a:gd name="T26" fmla="*/ 29 w 94"/>
                <a:gd name="T27" fmla="*/ 11 h 33"/>
                <a:gd name="T28" fmla="*/ 22 w 94"/>
                <a:gd name="T29" fmla="*/ 12 h 33"/>
                <a:gd name="T30" fmla="*/ 17 w 94"/>
                <a:gd name="T31" fmla="*/ 11 h 33"/>
                <a:gd name="T32" fmla="*/ 13 w 94"/>
                <a:gd name="T33" fmla="*/ 10 h 33"/>
                <a:gd name="T34" fmla="*/ 10 w 94"/>
                <a:gd name="T35" fmla="*/ 6 h 33"/>
                <a:gd name="T36" fmla="*/ 6 w 94"/>
                <a:gd name="T37" fmla="*/ 0 h 33"/>
                <a:gd name="T38" fmla="*/ 6 w 94"/>
                <a:gd name="T39" fmla="*/ 0 h 33"/>
                <a:gd name="T40" fmla="*/ 0 w 94"/>
                <a:gd name="T41" fmla="*/ 2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33"/>
                <a:gd name="T65" fmla="*/ 94 w 9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33">
                  <a:moveTo>
                    <a:pt x="0" y="3"/>
                  </a:moveTo>
                  <a:lnTo>
                    <a:pt x="0" y="3"/>
                  </a:lnTo>
                  <a:lnTo>
                    <a:pt x="7" y="16"/>
                  </a:lnTo>
                  <a:lnTo>
                    <a:pt x="17" y="26"/>
                  </a:lnTo>
                  <a:lnTo>
                    <a:pt x="31" y="31"/>
                  </a:lnTo>
                  <a:lnTo>
                    <a:pt x="44" y="33"/>
                  </a:lnTo>
                  <a:lnTo>
                    <a:pt x="56" y="32"/>
                  </a:lnTo>
                  <a:lnTo>
                    <a:pt x="69" y="30"/>
                  </a:lnTo>
                  <a:lnTo>
                    <a:pt x="81" y="26"/>
                  </a:lnTo>
                  <a:lnTo>
                    <a:pt x="94" y="21"/>
                  </a:lnTo>
                  <a:lnTo>
                    <a:pt x="88" y="11"/>
                  </a:lnTo>
                  <a:lnTo>
                    <a:pt x="78" y="16"/>
                  </a:lnTo>
                  <a:lnTo>
                    <a:pt x="66" y="20"/>
                  </a:lnTo>
                  <a:lnTo>
                    <a:pt x="56" y="22"/>
                  </a:lnTo>
                  <a:lnTo>
                    <a:pt x="44" y="23"/>
                  </a:lnTo>
                  <a:lnTo>
                    <a:pt x="34" y="21"/>
                  </a:lnTo>
                  <a:lnTo>
                    <a:pt x="26" y="19"/>
                  </a:lnTo>
                  <a:lnTo>
                    <a:pt x="19" y="11"/>
                  </a:lnTo>
                  <a:lnTo>
                    <a:pt x="11" y="0"/>
                  </a:lnTo>
                  <a:lnTo>
                    <a:pt x="0" y="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8" name="Freeform 304"/>
            <p:cNvSpPr/>
            <p:nvPr/>
          </p:nvSpPr>
          <p:spPr bwMode="auto">
            <a:xfrm>
              <a:off x="1262" y="3426"/>
              <a:ext cx="58" cy="102"/>
            </a:xfrm>
            <a:custGeom>
              <a:avLst/>
              <a:gdLst>
                <a:gd name="T0" fmla="*/ 3 w 107"/>
                <a:gd name="T1" fmla="*/ 6 h 205"/>
                <a:gd name="T2" fmla="*/ 0 w 107"/>
                <a:gd name="T3" fmla="*/ 3 h 205"/>
                <a:gd name="T4" fmla="*/ 2 w 107"/>
                <a:gd name="T5" fmla="*/ 7 h 205"/>
                <a:gd name="T6" fmla="*/ 6 w 107"/>
                <a:gd name="T7" fmla="*/ 16 h 205"/>
                <a:gd name="T8" fmla="*/ 13 w 107"/>
                <a:gd name="T9" fmla="*/ 30 h 205"/>
                <a:gd name="T10" fmla="*/ 21 w 107"/>
                <a:gd name="T11" fmla="*/ 45 h 205"/>
                <a:gd name="T12" fmla="*/ 29 w 107"/>
                <a:gd name="T13" fmla="*/ 63 h 205"/>
                <a:gd name="T14" fmla="*/ 37 w 107"/>
                <a:gd name="T15" fmla="*/ 79 h 205"/>
                <a:gd name="T16" fmla="*/ 44 w 107"/>
                <a:gd name="T17" fmla="*/ 92 h 205"/>
                <a:gd name="T18" fmla="*/ 48 w 107"/>
                <a:gd name="T19" fmla="*/ 102 h 205"/>
                <a:gd name="T20" fmla="*/ 54 w 107"/>
                <a:gd name="T21" fmla="*/ 101 h 205"/>
                <a:gd name="T22" fmla="*/ 50 w 107"/>
                <a:gd name="T23" fmla="*/ 91 h 205"/>
                <a:gd name="T24" fmla="*/ 43 w 107"/>
                <a:gd name="T25" fmla="*/ 78 h 205"/>
                <a:gd name="T26" fmla="*/ 35 w 107"/>
                <a:gd name="T27" fmla="*/ 61 h 205"/>
                <a:gd name="T28" fmla="*/ 27 w 107"/>
                <a:gd name="T29" fmla="*/ 44 h 205"/>
                <a:gd name="T30" fmla="*/ 19 w 107"/>
                <a:gd name="T31" fmla="*/ 28 h 205"/>
                <a:gd name="T32" fmla="*/ 12 w 107"/>
                <a:gd name="T33" fmla="*/ 15 h 205"/>
                <a:gd name="T34" fmla="*/ 7 w 107"/>
                <a:gd name="T35" fmla="*/ 6 h 205"/>
                <a:gd name="T36" fmla="*/ 6 w 107"/>
                <a:gd name="T37" fmla="*/ 2 h 205"/>
                <a:gd name="T38" fmla="*/ 3 w 107"/>
                <a:gd name="T39" fmla="*/ 0 h 205"/>
                <a:gd name="T40" fmla="*/ 6 w 107"/>
                <a:gd name="T41" fmla="*/ 2 h 205"/>
                <a:gd name="T42" fmla="*/ 5 w 107"/>
                <a:gd name="T43" fmla="*/ 0 h 205"/>
                <a:gd name="T44" fmla="*/ 3 w 107"/>
                <a:gd name="T45" fmla="*/ 0 h 205"/>
                <a:gd name="T46" fmla="*/ 3 w 107"/>
                <a:gd name="T47" fmla="*/ 6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205"/>
                <a:gd name="T74" fmla="*/ 107 w 107"/>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205">
                  <a:moveTo>
                    <a:pt x="6" y="12"/>
                  </a:moveTo>
                  <a:lnTo>
                    <a:pt x="0" y="7"/>
                  </a:lnTo>
                  <a:lnTo>
                    <a:pt x="3" y="15"/>
                  </a:lnTo>
                  <a:lnTo>
                    <a:pt x="11" y="33"/>
                  </a:lnTo>
                  <a:lnTo>
                    <a:pt x="25" y="60"/>
                  </a:lnTo>
                  <a:lnTo>
                    <a:pt x="41" y="91"/>
                  </a:lnTo>
                  <a:lnTo>
                    <a:pt x="57" y="126"/>
                  </a:lnTo>
                  <a:lnTo>
                    <a:pt x="73" y="158"/>
                  </a:lnTo>
                  <a:lnTo>
                    <a:pt x="87" y="185"/>
                  </a:lnTo>
                  <a:lnTo>
                    <a:pt x="96" y="205"/>
                  </a:lnTo>
                  <a:lnTo>
                    <a:pt x="107" y="202"/>
                  </a:lnTo>
                  <a:lnTo>
                    <a:pt x="99" y="183"/>
                  </a:lnTo>
                  <a:lnTo>
                    <a:pt x="85" y="156"/>
                  </a:lnTo>
                  <a:lnTo>
                    <a:pt x="69" y="123"/>
                  </a:lnTo>
                  <a:lnTo>
                    <a:pt x="53" y="89"/>
                  </a:lnTo>
                  <a:lnTo>
                    <a:pt x="37" y="57"/>
                  </a:lnTo>
                  <a:lnTo>
                    <a:pt x="23" y="30"/>
                  </a:lnTo>
                  <a:lnTo>
                    <a:pt x="14" y="12"/>
                  </a:lnTo>
                  <a:lnTo>
                    <a:pt x="11" y="5"/>
                  </a:lnTo>
                  <a:lnTo>
                    <a:pt x="6" y="0"/>
                  </a:lnTo>
                  <a:lnTo>
                    <a:pt x="11" y="5"/>
                  </a:lnTo>
                  <a:lnTo>
                    <a:pt x="10" y="0"/>
                  </a:lnTo>
                  <a:lnTo>
                    <a:pt x="6" y="0"/>
                  </a:lnTo>
                  <a:lnTo>
                    <a:pt x="6"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9" name="Freeform 305"/>
            <p:cNvSpPr/>
            <p:nvPr/>
          </p:nvSpPr>
          <p:spPr bwMode="auto">
            <a:xfrm>
              <a:off x="1194" y="3426"/>
              <a:ext cx="71" cy="5"/>
            </a:xfrm>
            <a:custGeom>
              <a:avLst/>
              <a:gdLst>
                <a:gd name="T0" fmla="*/ 7 w 144"/>
                <a:gd name="T1" fmla="*/ 3 h 12"/>
                <a:gd name="T2" fmla="*/ 4 w 144"/>
                <a:gd name="T3" fmla="*/ 6 h 12"/>
                <a:gd name="T4" fmla="*/ 7 w 144"/>
                <a:gd name="T5" fmla="*/ 6 h 12"/>
                <a:gd name="T6" fmla="*/ 12 w 144"/>
                <a:gd name="T7" fmla="*/ 6 h 12"/>
                <a:gd name="T8" fmla="*/ 20 w 144"/>
                <a:gd name="T9" fmla="*/ 6 h 12"/>
                <a:gd name="T10" fmla="*/ 30 w 144"/>
                <a:gd name="T11" fmla="*/ 6 h 12"/>
                <a:gd name="T12" fmla="*/ 40 w 144"/>
                <a:gd name="T13" fmla="*/ 6 h 12"/>
                <a:gd name="T14" fmla="*/ 52 w 144"/>
                <a:gd name="T15" fmla="*/ 6 h 12"/>
                <a:gd name="T16" fmla="*/ 62 w 144"/>
                <a:gd name="T17" fmla="*/ 6 h 12"/>
                <a:gd name="T18" fmla="*/ 71 w 144"/>
                <a:gd name="T19" fmla="*/ 6 h 12"/>
                <a:gd name="T20" fmla="*/ 71 w 144"/>
                <a:gd name="T21" fmla="*/ 0 h 12"/>
                <a:gd name="T22" fmla="*/ 62 w 144"/>
                <a:gd name="T23" fmla="*/ 0 h 12"/>
                <a:gd name="T24" fmla="*/ 52 w 144"/>
                <a:gd name="T25" fmla="*/ 0 h 12"/>
                <a:gd name="T26" fmla="*/ 40 w 144"/>
                <a:gd name="T27" fmla="*/ 0 h 12"/>
                <a:gd name="T28" fmla="*/ 30 w 144"/>
                <a:gd name="T29" fmla="*/ 0 h 12"/>
                <a:gd name="T30" fmla="*/ 20 w 144"/>
                <a:gd name="T31" fmla="*/ 0 h 12"/>
                <a:gd name="T32" fmla="*/ 12 w 144"/>
                <a:gd name="T33" fmla="*/ 0 h 12"/>
                <a:gd name="T34" fmla="*/ 7 w 144"/>
                <a:gd name="T35" fmla="*/ 0 h 12"/>
                <a:gd name="T36" fmla="*/ 4 w 144"/>
                <a:gd name="T37" fmla="*/ 0 h 12"/>
                <a:gd name="T38" fmla="*/ 1 w 144"/>
                <a:gd name="T39" fmla="*/ 3 h 12"/>
                <a:gd name="T40" fmla="*/ 4 w 144"/>
                <a:gd name="T41" fmla="*/ 0 h 12"/>
                <a:gd name="T42" fmla="*/ 0 w 144"/>
                <a:gd name="T43" fmla="*/ 1 h 12"/>
                <a:gd name="T44" fmla="*/ 1 w 144"/>
                <a:gd name="T45" fmla="*/ 3 h 12"/>
                <a:gd name="T46" fmla="*/ 7 w 144"/>
                <a:gd name="T47" fmla="*/ 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2"/>
                <a:gd name="T74" fmla="*/ 144 w 144"/>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2">
                  <a:moveTo>
                    <a:pt x="15" y="5"/>
                  </a:moveTo>
                  <a:lnTo>
                    <a:pt x="9" y="12"/>
                  </a:lnTo>
                  <a:lnTo>
                    <a:pt x="14" y="12"/>
                  </a:lnTo>
                  <a:lnTo>
                    <a:pt x="24" y="12"/>
                  </a:lnTo>
                  <a:lnTo>
                    <a:pt x="40" y="12"/>
                  </a:lnTo>
                  <a:lnTo>
                    <a:pt x="61" y="12"/>
                  </a:lnTo>
                  <a:lnTo>
                    <a:pt x="82" y="12"/>
                  </a:lnTo>
                  <a:lnTo>
                    <a:pt x="105" y="12"/>
                  </a:lnTo>
                  <a:lnTo>
                    <a:pt x="126" y="12"/>
                  </a:lnTo>
                  <a:lnTo>
                    <a:pt x="144" y="12"/>
                  </a:lnTo>
                  <a:lnTo>
                    <a:pt x="144" y="0"/>
                  </a:lnTo>
                  <a:lnTo>
                    <a:pt x="126" y="0"/>
                  </a:lnTo>
                  <a:lnTo>
                    <a:pt x="105" y="0"/>
                  </a:lnTo>
                  <a:lnTo>
                    <a:pt x="82" y="0"/>
                  </a:lnTo>
                  <a:lnTo>
                    <a:pt x="61" y="0"/>
                  </a:lnTo>
                  <a:lnTo>
                    <a:pt x="40" y="0"/>
                  </a:lnTo>
                  <a:lnTo>
                    <a:pt x="24" y="0"/>
                  </a:lnTo>
                  <a:lnTo>
                    <a:pt x="14" y="0"/>
                  </a:lnTo>
                  <a:lnTo>
                    <a:pt x="9" y="0"/>
                  </a:lnTo>
                  <a:lnTo>
                    <a:pt x="3" y="7"/>
                  </a:lnTo>
                  <a:lnTo>
                    <a:pt x="9" y="0"/>
                  </a:lnTo>
                  <a:lnTo>
                    <a:pt x="0" y="1"/>
                  </a:lnTo>
                  <a:lnTo>
                    <a:pt x="3" y="7"/>
                  </a:lnTo>
                  <a:lnTo>
                    <a:pt x="15" y="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0" name="Freeform 306"/>
            <p:cNvSpPr/>
            <p:nvPr/>
          </p:nvSpPr>
          <p:spPr bwMode="auto">
            <a:xfrm>
              <a:off x="1195" y="3428"/>
              <a:ext cx="50" cy="114"/>
            </a:xfrm>
            <a:custGeom>
              <a:avLst/>
              <a:gdLst>
                <a:gd name="T0" fmla="*/ 45 w 99"/>
                <a:gd name="T1" fmla="*/ 114 h 228"/>
                <a:gd name="T2" fmla="*/ 48 w 99"/>
                <a:gd name="T3" fmla="*/ 110 h 228"/>
                <a:gd name="T4" fmla="*/ 47 w 99"/>
                <a:gd name="T5" fmla="*/ 106 h 228"/>
                <a:gd name="T6" fmla="*/ 42 w 99"/>
                <a:gd name="T7" fmla="*/ 96 h 228"/>
                <a:gd name="T8" fmla="*/ 37 w 99"/>
                <a:gd name="T9" fmla="*/ 80 h 228"/>
                <a:gd name="T10" fmla="*/ 30 w 99"/>
                <a:gd name="T11" fmla="*/ 61 h 228"/>
                <a:gd name="T12" fmla="*/ 23 w 99"/>
                <a:gd name="T13" fmla="*/ 43 h 228"/>
                <a:gd name="T14" fmla="*/ 15 w 99"/>
                <a:gd name="T15" fmla="*/ 25 h 228"/>
                <a:gd name="T16" fmla="*/ 10 w 99"/>
                <a:gd name="T17" fmla="*/ 10 h 228"/>
                <a:gd name="T18" fmla="*/ 6 w 99"/>
                <a:gd name="T19" fmla="*/ 0 h 228"/>
                <a:gd name="T20" fmla="*/ 0 w 99"/>
                <a:gd name="T21" fmla="*/ 1 h 228"/>
                <a:gd name="T22" fmla="*/ 4 w 99"/>
                <a:gd name="T23" fmla="*/ 11 h 228"/>
                <a:gd name="T24" fmla="*/ 9 w 99"/>
                <a:gd name="T25" fmla="*/ 26 h 228"/>
                <a:gd name="T26" fmla="*/ 17 w 99"/>
                <a:gd name="T27" fmla="*/ 44 h 228"/>
                <a:gd name="T28" fmla="*/ 24 w 99"/>
                <a:gd name="T29" fmla="*/ 62 h 228"/>
                <a:gd name="T30" fmla="*/ 31 w 99"/>
                <a:gd name="T31" fmla="*/ 81 h 228"/>
                <a:gd name="T32" fmla="*/ 37 w 99"/>
                <a:gd name="T33" fmla="*/ 97 h 228"/>
                <a:gd name="T34" fmla="*/ 41 w 99"/>
                <a:gd name="T35" fmla="*/ 107 h 228"/>
                <a:gd name="T36" fmla="*/ 42 w 99"/>
                <a:gd name="T37" fmla="*/ 112 h 228"/>
                <a:gd name="T38" fmla="*/ 45 w 99"/>
                <a:gd name="T39" fmla="*/ 109 h 228"/>
                <a:gd name="T40" fmla="*/ 45 w 99"/>
                <a:gd name="T41" fmla="*/ 114 h 228"/>
                <a:gd name="T42" fmla="*/ 50 w 99"/>
                <a:gd name="T43" fmla="*/ 114 h 228"/>
                <a:gd name="T44" fmla="*/ 48 w 99"/>
                <a:gd name="T45" fmla="*/ 110 h 228"/>
                <a:gd name="T46" fmla="*/ 45 w 99"/>
                <a:gd name="T47" fmla="*/ 114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228"/>
                <a:gd name="T74" fmla="*/ 99 w 99"/>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228">
                  <a:moveTo>
                    <a:pt x="90" y="227"/>
                  </a:moveTo>
                  <a:lnTo>
                    <a:pt x="96" y="220"/>
                  </a:lnTo>
                  <a:lnTo>
                    <a:pt x="93" y="212"/>
                  </a:lnTo>
                  <a:lnTo>
                    <a:pt x="84" y="191"/>
                  </a:lnTo>
                  <a:lnTo>
                    <a:pt x="73" y="160"/>
                  </a:lnTo>
                  <a:lnTo>
                    <a:pt x="59" y="123"/>
                  </a:lnTo>
                  <a:lnTo>
                    <a:pt x="45" y="85"/>
                  </a:lnTo>
                  <a:lnTo>
                    <a:pt x="30" y="50"/>
                  </a:lnTo>
                  <a:lnTo>
                    <a:pt x="20" y="19"/>
                  </a:lnTo>
                  <a:lnTo>
                    <a:pt x="12" y="0"/>
                  </a:lnTo>
                  <a:lnTo>
                    <a:pt x="0" y="2"/>
                  </a:lnTo>
                  <a:lnTo>
                    <a:pt x="8" y="22"/>
                  </a:lnTo>
                  <a:lnTo>
                    <a:pt x="18" y="52"/>
                  </a:lnTo>
                  <a:lnTo>
                    <a:pt x="33" y="88"/>
                  </a:lnTo>
                  <a:lnTo>
                    <a:pt x="48" y="125"/>
                  </a:lnTo>
                  <a:lnTo>
                    <a:pt x="61" y="162"/>
                  </a:lnTo>
                  <a:lnTo>
                    <a:pt x="73" y="194"/>
                  </a:lnTo>
                  <a:lnTo>
                    <a:pt x="82" y="214"/>
                  </a:lnTo>
                  <a:lnTo>
                    <a:pt x="84" y="223"/>
                  </a:lnTo>
                  <a:lnTo>
                    <a:pt x="90" y="217"/>
                  </a:lnTo>
                  <a:lnTo>
                    <a:pt x="90" y="228"/>
                  </a:lnTo>
                  <a:lnTo>
                    <a:pt x="99" y="227"/>
                  </a:lnTo>
                  <a:lnTo>
                    <a:pt x="96" y="220"/>
                  </a:lnTo>
                  <a:lnTo>
                    <a:pt x="90" y="22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1" name="Freeform 307"/>
            <p:cNvSpPr/>
            <p:nvPr/>
          </p:nvSpPr>
          <p:spPr bwMode="auto">
            <a:xfrm>
              <a:off x="1082" y="3537"/>
              <a:ext cx="158" cy="7"/>
            </a:xfrm>
            <a:custGeom>
              <a:avLst/>
              <a:gdLst>
                <a:gd name="T0" fmla="*/ 0 w 315"/>
                <a:gd name="T1" fmla="*/ 4 h 14"/>
                <a:gd name="T2" fmla="*/ 4 w 315"/>
                <a:gd name="T3" fmla="*/ 7 h 14"/>
                <a:gd name="T4" fmla="*/ 158 w 315"/>
                <a:gd name="T5" fmla="*/ 5 h 14"/>
                <a:gd name="T6" fmla="*/ 158 w 315"/>
                <a:gd name="T7" fmla="*/ 0 h 14"/>
                <a:gd name="T8" fmla="*/ 4 w 315"/>
                <a:gd name="T9" fmla="*/ 2 h 14"/>
                <a:gd name="T10" fmla="*/ 7 w 315"/>
                <a:gd name="T11" fmla="*/ 4 h 14"/>
                <a:gd name="T12" fmla="*/ 0 w 315"/>
                <a:gd name="T13" fmla="*/ 4 h 14"/>
                <a:gd name="T14" fmla="*/ 1 w 315"/>
                <a:gd name="T15" fmla="*/ 7 h 14"/>
                <a:gd name="T16" fmla="*/ 4 w 315"/>
                <a:gd name="T17" fmla="*/ 7 h 14"/>
                <a:gd name="T18" fmla="*/ 0 w 315"/>
                <a:gd name="T19" fmla="*/ 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14"/>
                <a:gd name="T32" fmla="*/ 315 w 31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14">
                  <a:moveTo>
                    <a:pt x="0" y="8"/>
                  </a:moveTo>
                  <a:lnTo>
                    <a:pt x="7" y="13"/>
                  </a:lnTo>
                  <a:lnTo>
                    <a:pt x="315" y="10"/>
                  </a:lnTo>
                  <a:lnTo>
                    <a:pt x="315" y="0"/>
                  </a:lnTo>
                  <a:lnTo>
                    <a:pt x="7" y="3"/>
                  </a:lnTo>
                  <a:lnTo>
                    <a:pt x="14" y="8"/>
                  </a:lnTo>
                  <a:lnTo>
                    <a:pt x="0" y="8"/>
                  </a:lnTo>
                  <a:lnTo>
                    <a:pt x="1" y="14"/>
                  </a:lnTo>
                  <a:lnTo>
                    <a:pt x="7" y="14"/>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2" name="Freeform 308"/>
            <p:cNvSpPr/>
            <p:nvPr/>
          </p:nvSpPr>
          <p:spPr bwMode="auto">
            <a:xfrm>
              <a:off x="1082" y="3494"/>
              <a:ext cx="76" cy="47"/>
            </a:xfrm>
            <a:custGeom>
              <a:avLst/>
              <a:gdLst>
                <a:gd name="T0" fmla="*/ 68 w 150"/>
                <a:gd name="T1" fmla="*/ 3 h 94"/>
                <a:gd name="T2" fmla="*/ 71 w 150"/>
                <a:gd name="T3" fmla="*/ 0 h 94"/>
                <a:gd name="T4" fmla="*/ 51 w 150"/>
                <a:gd name="T5" fmla="*/ 0 h 94"/>
                <a:gd name="T6" fmla="*/ 35 w 150"/>
                <a:gd name="T7" fmla="*/ 3 h 94"/>
                <a:gd name="T8" fmla="*/ 21 w 150"/>
                <a:gd name="T9" fmla="*/ 10 h 94"/>
                <a:gd name="T10" fmla="*/ 13 w 150"/>
                <a:gd name="T11" fmla="*/ 17 h 94"/>
                <a:gd name="T12" fmla="*/ 7 w 150"/>
                <a:gd name="T13" fmla="*/ 24 h 94"/>
                <a:gd name="T14" fmla="*/ 3 w 150"/>
                <a:gd name="T15" fmla="*/ 33 h 94"/>
                <a:gd name="T16" fmla="*/ 2 w 150"/>
                <a:gd name="T17" fmla="*/ 41 h 94"/>
                <a:gd name="T18" fmla="*/ 0 w 150"/>
                <a:gd name="T19" fmla="*/ 47 h 94"/>
                <a:gd name="T20" fmla="*/ 7 w 150"/>
                <a:gd name="T21" fmla="*/ 47 h 94"/>
                <a:gd name="T22" fmla="*/ 7 w 150"/>
                <a:gd name="T23" fmla="*/ 41 h 94"/>
                <a:gd name="T24" fmla="*/ 9 w 150"/>
                <a:gd name="T25" fmla="*/ 35 h 94"/>
                <a:gd name="T26" fmla="*/ 13 w 150"/>
                <a:gd name="T27" fmla="*/ 27 h 94"/>
                <a:gd name="T28" fmla="*/ 18 w 150"/>
                <a:gd name="T29" fmla="*/ 21 h 94"/>
                <a:gd name="T30" fmla="*/ 26 w 150"/>
                <a:gd name="T31" fmla="*/ 13 h 94"/>
                <a:gd name="T32" fmla="*/ 36 w 150"/>
                <a:gd name="T33" fmla="*/ 8 h 94"/>
                <a:gd name="T34" fmla="*/ 51 w 150"/>
                <a:gd name="T35" fmla="*/ 5 h 94"/>
                <a:gd name="T36" fmla="*/ 71 w 150"/>
                <a:gd name="T37" fmla="*/ 5 h 94"/>
                <a:gd name="T38" fmla="*/ 74 w 150"/>
                <a:gd name="T39" fmla="*/ 2 h 94"/>
                <a:gd name="T40" fmla="*/ 71 w 150"/>
                <a:gd name="T41" fmla="*/ 5 h 94"/>
                <a:gd name="T42" fmla="*/ 76 w 150"/>
                <a:gd name="T43" fmla="*/ 6 h 94"/>
                <a:gd name="T44" fmla="*/ 74 w 150"/>
                <a:gd name="T45" fmla="*/ 2 h 94"/>
                <a:gd name="T46" fmla="*/ 68 w 150"/>
                <a:gd name="T47" fmla="*/ 3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94"/>
                <a:gd name="T74" fmla="*/ 150 w 150"/>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94">
                  <a:moveTo>
                    <a:pt x="135" y="7"/>
                  </a:moveTo>
                  <a:lnTo>
                    <a:pt x="141" y="0"/>
                  </a:lnTo>
                  <a:lnTo>
                    <a:pt x="101" y="0"/>
                  </a:lnTo>
                  <a:lnTo>
                    <a:pt x="69" y="7"/>
                  </a:lnTo>
                  <a:lnTo>
                    <a:pt x="42" y="19"/>
                  </a:lnTo>
                  <a:lnTo>
                    <a:pt x="26" y="33"/>
                  </a:lnTo>
                  <a:lnTo>
                    <a:pt x="13" y="49"/>
                  </a:lnTo>
                  <a:lnTo>
                    <a:pt x="5" y="66"/>
                  </a:lnTo>
                  <a:lnTo>
                    <a:pt x="3" y="82"/>
                  </a:lnTo>
                  <a:lnTo>
                    <a:pt x="0" y="94"/>
                  </a:lnTo>
                  <a:lnTo>
                    <a:pt x="14" y="94"/>
                  </a:lnTo>
                  <a:lnTo>
                    <a:pt x="14" y="82"/>
                  </a:lnTo>
                  <a:lnTo>
                    <a:pt x="17" y="69"/>
                  </a:lnTo>
                  <a:lnTo>
                    <a:pt x="25" y="54"/>
                  </a:lnTo>
                  <a:lnTo>
                    <a:pt x="35" y="41"/>
                  </a:lnTo>
                  <a:lnTo>
                    <a:pt x="51" y="26"/>
                  </a:lnTo>
                  <a:lnTo>
                    <a:pt x="72" y="16"/>
                  </a:lnTo>
                  <a:lnTo>
                    <a:pt x="101" y="10"/>
                  </a:lnTo>
                  <a:lnTo>
                    <a:pt x="141" y="10"/>
                  </a:lnTo>
                  <a:lnTo>
                    <a:pt x="147" y="4"/>
                  </a:lnTo>
                  <a:lnTo>
                    <a:pt x="141" y="10"/>
                  </a:lnTo>
                  <a:lnTo>
                    <a:pt x="150" y="11"/>
                  </a:lnTo>
                  <a:lnTo>
                    <a:pt x="147" y="4"/>
                  </a:lnTo>
                  <a:lnTo>
                    <a:pt x="135"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3" name="Freeform 309"/>
            <p:cNvSpPr/>
            <p:nvPr/>
          </p:nvSpPr>
          <p:spPr bwMode="auto">
            <a:xfrm>
              <a:off x="1122" y="3403"/>
              <a:ext cx="34" cy="94"/>
            </a:xfrm>
            <a:custGeom>
              <a:avLst/>
              <a:gdLst>
                <a:gd name="T0" fmla="*/ 0 w 68"/>
                <a:gd name="T1" fmla="*/ 1 h 188"/>
                <a:gd name="T2" fmla="*/ 0 w 68"/>
                <a:gd name="T3" fmla="*/ 1 h 188"/>
                <a:gd name="T4" fmla="*/ 2 w 68"/>
                <a:gd name="T5" fmla="*/ 7 h 188"/>
                <a:gd name="T6" fmla="*/ 5 w 68"/>
                <a:gd name="T7" fmla="*/ 17 h 188"/>
                <a:gd name="T8" fmla="*/ 9 w 68"/>
                <a:gd name="T9" fmla="*/ 30 h 188"/>
                <a:gd name="T10" fmla="*/ 13 w 68"/>
                <a:gd name="T11" fmla="*/ 44 h 188"/>
                <a:gd name="T12" fmla="*/ 17 w 68"/>
                <a:gd name="T13" fmla="*/ 58 h 188"/>
                <a:gd name="T14" fmla="*/ 21 w 68"/>
                <a:gd name="T15" fmla="*/ 73 h 188"/>
                <a:gd name="T16" fmla="*/ 25 w 68"/>
                <a:gd name="T17" fmla="*/ 85 h 188"/>
                <a:gd name="T18" fmla="*/ 28 w 68"/>
                <a:gd name="T19" fmla="*/ 94 h 188"/>
                <a:gd name="T20" fmla="*/ 34 w 68"/>
                <a:gd name="T21" fmla="*/ 93 h 188"/>
                <a:gd name="T22" fmla="*/ 31 w 68"/>
                <a:gd name="T23" fmla="*/ 84 h 188"/>
                <a:gd name="T24" fmla="*/ 27 w 68"/>
                <a:gd name="T25" fmla="*/ 71 h 188"/>
                <a:gd name="T26" fmla="*/ 23 w 68"/>
                <a:gd name="T27" fmla="*/ 57 h 188"/>
                <a:gd name="T28" fmla="*/ 19 w 68"/>
                <a:gd name="T29" fmla="*/ 43 h 188"/>
                <a:gd name="T30" fmla="*/ 15 w 68"/>
                <a:gd name="T31" fmla="*/ 28 h 188"/>
                <a:gd name="T32" fmla="*/ 11 w 68"/>
                <a:gd name="T33" fmla="*/ 16 h 188"/>
                <a:gd name="T34" fmla="*/ 9 w 68"/>
                <a:gd name="T35" fmla="*/ 6 h 188"/>
                <a:gd name="T36" fmla="*/ 6 w 68"/>
                <a:gd name="T37" fmla="*/ 0 h 188"/>
                <a:gd name="T38" fmla="*/ 6 w 68"/>
                <a:gd name="T39" fmla="*/ 0 h 188"/>
                <a:gd name="T40" fmla="*/ 0 w 68"/>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88"/>
                <a:gd name="T65" fmla="*/ 68 w 68"/>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88">
                  <a:moveTo>
                    <a:pt x="0" y="2"/>
                  </a:moveTo>
                  <a:lnTo>
                    <a:pt x="0" y="2"/>
                  </a:lnTo>
                  <a:lnTo>
                    <a:pt x="5" y="14"/>
                  </a:lnTo>
                  <a:lnTo>
                    <a:pt x="11" y="34"/>
                  </a:lnTo>
                  <a:lnTo>
                    <a:pt x="18" y="60"/>
                  </a:lnTo>
                  <a:lnTo>
                    <a:pt x="27" y="88"/>
                  </a:lnTo>
                  <a:lnTo>
                    <a:pt x="34" y="117"/>
                  </a:lnTo>
                  <a:lnTo>
                    <a:pt x="43" y="145"/>
                  </a:lnTo>
                  <a:lnTo>
                    <a:pt x="50" y="169"/>
                  </a:lnTo>
                  <a:lnTo>
                    <a:pt x="56" y="188"/>
                  </a:lnTo>
                  <a:lnTo>
                    <a:pt x="68" y="185"/>
                  </a:lnTo>
                  <a:lnTo>
                    <a:pt x="62" y="167"/>
                  </a:lnTo>
                  <a:lnTo>
                    <a:pt x="55" y="142"/>
                  </a:lnTo>
                  <a:lnTo>
                    <a:pt x="46" y="114"/>
                  </a:lnTo>
                  <a:lnTo>
                    <a:pt x="39" y="85"/>
                  </a:lnTo>
                  <a:lnTo>
                    <a:pt x="30" y="57"/>
                  </a:lnTo>
                  <a:lnTo>
                    <a:pt x="22" y="32"/>
                  </a:lnTo>
                  <a:lnTo>
                    <a:pt x="17" y="12"/>
                  </a:lnTo>
                  <a:lnTo>
                    <a:pt x="12" y="0"/>
                  </a:lnTo>
                  <a:lnTo>
                    <a:pt x="0" y="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4" name="Freeform 310"/>
            <p:cNvSpPr/>
            <p:nvPr/>
          </p:nvSpPr>
          <p:spPr bwMode="auto">
            <a:xfrm>
              <a:off x="1120" y="3375"/>
              <a:ext cx="24" cy="33"/>
            </a:xfrm>
            <a:custGeom>
              <a:avLst/>
              <a:gdLst>
                <a:gd name="T0" fmla="*/ 24 w 49"/>
                <a:gd name="T1" fmla="*/ 0 h 59"/>
                <a:gd name="T2" fmla="*/ 24 w 49"/>
                <a:gd name="T3" fmla="*/ 0 h 59"/>
                <a:gd name="T4" fmla="*/ 16 w 49"/>
                <a:gd name="T5" fmla="*/ 1 h 59"/>
                <a:gd name="T6" fmla="*/ 9 w 49"/>
                <a:gd name="T7" fmla="*/ 3 h 59"/>
                <a:gd name="T8" fmla="*/ 4 w 49"/>
                <a:gd name="T9" fmla="*/ 7 h 59"/>
                <a:gd name="T10" fmla="*/ 2 w 49"/>
                <a:gd name="T11" fmla="*/ 12 h 59"/>
                <a:gd name="T12" fmla="*/ 0 w 49"/>
                <a:gd name="T13" fmla="*/ 16 h 59"/>
                <a:gd name="T14" fmla="*/ 0 w 49"/>
                <a:gd name="T15" fmla="*/ 21 h 59"/>
                <a:gd name="T16" fmla="*/ 0 w 49"/>
                <a:gd name="T17" fmla="*/ 25 h 59"/>
                <a:gd name="T18" fmla="*/ 2 w 49"/>
                <a:gd name="T19" fmla="*/ 30 h 59"/>
                <a:gd name="T20" fmla="*/ 8 w 49"/>
                <a:gd name="T21" fmla="*/ 29 h 59"/>
                <a:gd name="T22" fmla="*/ 6 w 49"/>
                <a:gd name="T23" fmla="*/ 25 h 59"/>
                <a:gd name="T24" fmla="*/ 7 w 49"/>
                <a:gd name="T25" fmla="*/ 21 h 59"/>
                <a:gd name="T26" fmla="*/ 6 w 49"/>
                <a:gd name="T27" fmla="*/ 16 h 59"/>
                <a:gd name="T28" fmla="*/ 8 w 49"/>
                <a:gd name="T29" fmla="*/ 13 h 59"/>
                <a:gd name="T30" fmla="*/ 10 w 49"/>
                <a:gd name="T31" fmla="*/ 10 h 59"/>
                <a:gd name="T32" fmla="*/ 12 w 49"/>
                <a:gd name="T33" fmla="*/ 8 h 59"/>
                <a:gd name="T34" fmla="*/ 17 w 49"/>
                <a:gd name="T35" fmla="*/ 6 h 59"/>
                <a:gd name="T36" fmla="*/ 24 w 49"/>
                <a:gd name="T37" fmla="*/ 6 h 59"/>
                <a:gd name="T38" fmla="*/ 24 w 49"/>
                <a:gd name="T39" fmla="*/ 6 h 59"/>
                <a:gd name="T40" fmla="*/ 24 w 49"/>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59"/>
                <a:gd name="T65" fmla="*/ 49 w 49"/>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59">
                  <a:moveTo>
                    <a:pt x="49" y="0"/>
                  </a:moveTo>
                  <a:lnTo>
                    <a:pt x="49" y="0"/>
                  </a:lnTo>
                  <a:lnTo>
                    <a:pt x="32" y="2"/>
                  </a:lnTo>
                  <a:lnTo>
                    <a:pt x="19" y="6"/>
                  </a:lnTo>
                  <a:lnTo>
                    <a:pt x="9" y="14"/>
                  </a:lnTo>
                  <a:lnTo>
                    <a:pt x="4" y="23"/>
                  </a:lnTo>
                  <a:lnTo>
                    <a:pt x="1" y="32"/>
                  </a:lnTo>
                  <a:lnTo>
                    <a:pt x="0" y="41"/>
                  </a:lnTo>
                  <a:lnTo>
                    <a:pt x="1" y="50"/>
                  </a:lnTo>
                  <a:lnTo>
                    <a:pt x="4" y="59"/>
                  </a:lnTo>
                  <a:lnTo>
                    <a:pt x="16" y="57"/>
                  </a:lnTo>
                  <a:lnTo>
                    <a:pt x="13" y="50"/>
                  </a:lnTo>
                  <a:lnTo>
                    <a:pt x="15" y="41"/>
                  </a:lnTo>
                  <a:lnTo>
                    <a:pt x="13" y="32"/>
                  </a:lnTo>
                  <a:lnTo>
                    <a:pt x="16" y="25"/>
                  </a:lnTo>
                  <a:lnTo>
                    <a:pt x="21" y="19"/>
                  </a:lnTo>
                  <a:lnTo>
                    <a:pt x="25" y="15"/>
                  </a:lnTo>
                  <a:lnTo>
                    <a:pt x="35" y="12"/>
                  </a:lnTo>
                  <a:lnTo>
                    <a:pt x="49" y="12"/>
                  </a:lnTo>
                  <a:lnTo>
                    <a:pt x="49"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5" name="Freeform 311"/>
            <p:cNvSpPr/>
            <p:nvPr/>
          </p:nvSpPr>
          <p:spPr bwMode="auto">
            <a:xfrm>
              <a:off x="1144" y="3371"/>
              <a:ext cx="53" cy="10"/>
            </a:xfrm>
            <a:custGeom>
              <a:avLst/>
              <a:gdLst>
                <a:gd name="T0" fmla="*/ 46 w 106"/>
                <a:gd name="T1" fmla="*/ 3 h 17"/>
                <a:gd name="T2" fmla="*/ 49 w 106"/>
                <a:gd name="T3" fmla="*/ 0 h 17"/>
                <a:gd name="T4" fmla="*/ 47 w 106"/>
                <a:gd name="T5" fmla="*/ 0 h 17"/>
                <a:gd name="T6" fmla="*/ 44 w 106"/>
                <a:gd name="T7" fmla="*/ 1 h 17"/>
                <a:gd name="T8" fmla="*/ 40 w 106"/>
                <a:gd name="T9" fmla="*/ 1 h 17"/>
                <a:gd name="T10" fmla="*/ 33 w 106"/>
                <a:gd name="T11" fmla="*/ 1 h 17"/>
                <a:gd name="T12" fmla="*/ 26 w 106"/>
                <a:gd name="T13" fmla="*/ 2 h 17"/>
                <a:gd name="T14" fmla="*/ 18 w 106"/>
                <a:gd name="T15" fmla="*/ 3 h 17"/>
                <a:gd name="T16" fmla="*/ 9 w 106"/>
                <a:gd name="T17" fmla="*/ 3 h 17"/>
                <a:gd name="T18" fmla="*/ 0 w 106"/>
                <a:gd name="T19" fmla="*/ 3 h 17"/>
                <a:gd name="T20" fmla="*/ 0 w 106"/>
                <a:gd name="T21" fmla="*/ 9 h 17"/>
                <a:gd name="T22" fmla="*/ 9 w 106"/>
                <a:gd name="T23" fmla="*/ 9 h 17"/>
                <a:gd name="T24" fmla="*/ 18 w 106"/>
                <a:gd name="T25" fmla="*/ 7 h 17"/>
                <a:gd name="T26" fmla="*/ 26 w 106"/>
                <a:gd name="T27" fmla="*/ 7 h 17"/>
                <a:gd name="T28" fmla="*/ 33 w 106"/>
                <a:gd name="T29" fmla="*/ 7 h 17"/>
                <a:gd name="T30" fmla="*/ 40 w 106"/>
                <a:gd name="T31" fmla="*/ 6 h 17"/>
                <a:gd name="T32" fmla="*/ 44 w 106"/>
                <a:gd name="T33" fmla="*/ 6 h 17"/>
                <a:gd name="T34" fmla="*/ 47 w 106"/>
                <a:gd name="T35" fmla="*/ 5 h 17"/>
                <a:gd name="T36" fmla="*/ 49 w 106"/>
                <a:gd name="T37" fmla="*/ 5 h 17"/>
                <a:gd name="T38" fmla="*/ 52 w 106"/>
                <a:gd name="T39" fmla="*/ 2 h 17"/>
                <a:gd name="T40" fmla="*/ 49 w 106"/>
                <a:gd name="T41" fmla="*/ 5 h 17"/>
                <a:gd name="T42" fmla="*/ 53 w 106"/>
                <a:gd name="T43" fmla="*/ 5 h 17"/>
                <a:gd name="T44" fmla="*/ 52 w 106"/>
                <a:gd name="T45" fmla="*/ 2 h 17"/>
                <a:gd name="T46" fmla="*/ 46 w 106"/>
                <a:gd name="T47" fmla="*/ 3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17"/>
                <a:gd name="T74" fmla="*/ 106 w 106"/>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17">
                  <a:moveTo>
                    <a:pt x="91" y="6"/>
                  </a:moveTo>
                  <a:lnTo>
                    <a:pt x="97" y="0"/>
                  </a:lnTo>
                  <a:lnTo>
                    <a:pt x="94" y="0"/>
                  </a:lnTo>
                  <a:lnTo>
                    <a:pt x="88" y="1"/>
                  </a:lnTo>
                  <a:lnTo>
                    <a:pt x="79" y="2"/>
                  </a:lnTo>
                  <a:lnTo>
                    <a:pt x="66" y="1"/>
                  </a:lnTo>
                  <a:lnTo>
                    <a:pt x="51" y="3"/>
                  </a:lnTo>
                  <a:lnTo>
                    <a:pt x="35" y="5"/>
                  </a:lnTo>
                  <a:lnTo>
                    <a:pt x="17" y="5"/>
                  </a:lnTo>
                  <a:lnTo>
                    <a:pt x="0" y="5"/>
                  </a:lnTo>
                  <a:lnTo>
                    <a:pt x="0" y="17"/>
                  </a:lnTo>
                  <a:lnTo>
                    <a:pt x="17" y="17"/>
                  </a:lnTo>
                  <a:lnTo>
                    <a:pt x="35" y="14"/>
                  </a:lnTo>
                  <a:lnTo>
                    <a:pt x="51" y="13"/>
                  </a:lnTo>
                  <a:lnTo>
                    <a:pt x="66" y="13"/>
                  </a:lnTo>
                  <a:lnTo>
                    <a:pt x="79" y="12"/>
                  </a:lnTo>
                  <a:lnTo>
                    <a:pt x="88" y="11"/>
                  </a:lnTo>
                  <a:lnTo>
                    <a:pt x="94" y="9"/>
                  </a:lnTo>
                  <a:lnTo>
                    <a:pt x="97" y="9"/>
                  </a:lnTo>
                  <a:lnTo>
                    <a:pt x="103" y="3"/>
                  </a:lnTo>
                  <a:lnTo>
                    <a:pt x="97" y="9"/>
                  </a:lnTo>
                  <a:lnTo>
                    <a:pt x="106" y="9"/>
                  </a:lnTo>
                  <a:lnTo>
                    <a:pt x="103" y="3"/>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6" name="Freeform 312"/>
            <p:cNvSpPr/>
            <p:nvPr/>
          </p:nvSpPr>
          <p:spPr bwMode="auto">
            <a:xfrm>
              <a:off x="1177" y="3328"/>
              <a:ext cx="23" cy="47"/>
            </a:xfrm>
            <a:custGeom>
              <a:avLst/>
              <a:gdLst>
                <a:gd name="T0" fmla="*/ 0 w 37"/>
                <a:gd name="T1" fmla="*/ 0 h 95"/>
                <a:gd name="T2" fmla="*/ 0 w 37"/>
                <a:gd name="T3" fmla="*/ 1 h 95"/>
                <a:gd name="T4" fmla="*/ 13 w 37"/>
                <a:gd name="T5" fmla="*/ 47 h 95"/>
                <a:gd name="T6" fmla="*/ 19 w 37"/>
                <a:gd name="T7" fmla="*/ 46 h 95"/>
                <a:gd name="T8" fmla="*/ 6 w 37"/>
                <a:gd name="T9" fmla="*/ 0 h 95"/>
                <a:gd name="T10" fmla="*/ 6 w 37"/>
                <a:gd name="T11" fmla="*/ 0 h 95"/>
                <a:gd name="T12" fmla="*/ 0 w 37"/>
                <a:gd name="T13" fmla="*/ 0 h 95"/>
                <a:gd name="T14" fmla="*/ 0 w 37"/>
                <a:gd name="T15" fmla="*/ 0 h 95"/>
                <a:gd name="T16" fmla="*/ 0 w 37"/>
                <a:gd name="T17" fmla="*/ 1 h 95"/>
                <a:gd name="T18" fmla="*/ 0 w 37"/>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5"/>
                <a:gd name="T32" fmla="*/ 37 w 37"/>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5">
                  <a:moveTo>
                    <a:pt x="0" y="1"/>
                  </a:moveTo>
                  <a:lnTo>
                    <a:pt x="0" y="2"/>
                  </a:lnTo>
                  <a:lnTo>
                    <a:pt x="25" y="95"/>
                  </a:lnTo>
                  <a:lnTo>
                    <a:pt x="37" y="92"/>
                  </a:lnTo>
                  <a:lnTo>
                    <a:pt x="12" y="0"/>
                  </a:lnTo>
                  <a:lnTo>
                    <a:pt x="12" y="1"/>
                  </a:lnTo>
                  <a:lnTo>
                    <a:pt x="0" y="1"/>
                  </a:lnTo>
                  <a:lnTo>
                    <a:pt x="0" y="2"/>
                  </a:lnTo>
                  <a:lnTo>
                    <a:pt x="0" y="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7" name="Freeform 313"/>
            <p:cNvSpPr/>
            <p:nvPr/>
          </p:nvSpPr>
          <p:spPr bwMode="auto">
            <a:xfrm>
              <a:off x="1173" y="3221"/>
              <a:ext cx="10" cy="107"/>
            </a:xfrm>
            <a:custGeom>
              <a:avLst/>
              <a:gdLst>
                <a:gd name="T0" fmla="*/ 3 w 21"/>
                <a:gd name="T1" fmla="*/ 0 h 216"/>
                <a:gd name="T2" fmla="*/ 1 w 21"/>
                <a:gd name="T3" fmla="*/ 3 h 216"/>
                <a:gd name="T4" fmla="*/ 4 w 21"/>
                <a:gd name="T5" fmla="*/ 107 h 216"/>
                <a:gd name="T6" fmla="*/ 10 w 21"/>
                <a:gd name="T7" fmla="*/ 107 h 216"/>
                <a:gd name="T8" fmla="*/ 6 w 21"/>
                <a:gd name="T9" fmla="*/ 3 h 216"/>
                <a:gd name="T10" fmla="*/ 3 w 21"/>
                <a:gd name="T11" fmla="*/ 6 h 216"/>
                <a:gd name="T12" fmla="*/ 3 w 21"/>
                <a:gd name="T13" fmla="*/ 0 h 216"/>
                <a:gd name="T14" fmla="*/ 0 w 21"/>
                <a:gd name="T15" fmla="*/ 0 h 216"/>
                <a:gd name="T16" fmla="*/ 1 w 21"/>
                <a:gd name="T17" fmla="*/ 3 h 216"/>
                <a:gd name="T18" fmla="*/ 3 w 21"/>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6"/>
                <a:gd name="T32" fmla="*/ 21 w 21"/>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6">
                  <a:moveTo>
                    <a:pt x="7" y="0"/>
                  </a:moveTo>
                  <a:lnTo>
                    <a:pt x="2" y="6"/>
                  </a:lnTo>
                  <a:lnTo>
                    <a:pt x="9" y="216"/>
                  </a:lnTo>
                  <a:lnTo>
                    <a:pt x="21" y="216"/>
                  </a:lnTo>
                  <a:lnTo>
                    <a:pt x="13" y="6"/>
                  </a:lnTo>
                  <a:lnTo>
                    <a:pt x="7" y="12"/>
                  </a:lnTo>
                  <a:lnTo>
                    <a:pt x="7" y="0"/>
                  </a:lnTo>
                  <a:lnTo>
                    <a:pt x="0" y="1"/>
                  </a:lnTo>
                  <a:lnTo>
                    <a:pt x="2"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8" name="Freeform 314"/>
            <p:cNvSpPr/>
            <p:nvPr/>
          </p:nvSpPr>
          <p:spPr bwMode="auto">
            <a:xfrm>
              <a:off x="1204" y="3221"/>
              <a:ext cx="80" cy="80"/>
            </a:xfrm>
            <a:custGeom>
              <a:avLst/>
              <a:gdLst>
                <a:gd name="T0" fmla="*/ 0 w 158"/>
                <a:gd name="T1" fmla="*/ 3 h 160"/>
                <a:gd name="T2" fmla="*/ 0 w 158"/>
                <a:gd name="T3" fmla="*/ 79 h 160"/>
                <a:gd name="T4" fmla="*/ 79 w 158"/>
                <a:gd name="T5" fmla="*/ 79 h 160"/>
                <a:gd name="T6" fmla="*/ 79 w 158"/>
                <a:gd name="T7" fmla="*/ 0 h 160"/>
                <a:gd name="T8" fmla="*/ 0 w 158"/>
                <a:gd name="T9" fmla="*/ 3 h 160"/>
                <a:gd name="T10" fmla="*/ 0 60000 65536"/>
                <a:gd name="T11" fmla="*/ 0 60000 65536"/>
                <a:gd name="T12" fmla="*/ 0 60000 65536"/>
                <a:gd name="T13" fmla="*/ 0 60000 65536"/>
                <a:gd name="T14" fmla="*/ 0 60000 65536"/>
                <a:gd name="T15" fmla="*/ 0 w 158"/>
                <a:gd name="T16" fmla="*/ 0 h 160"/>
                <a:gd name="T17" fmla="*/ 158 w 158"/>
                <a:gd name="T18" fmla="*/ 160 h 160"/>
              </a:gdLst>
              <a:ahLst/>
              <a:cxnLst>
                <a:cxn ang="T10">
                  <a:pos x="T0" y="T1"/>
                </a:cxn>
                <a:cxn ang="T11">
                  <a:pos x="T2" y="T3"/>
                </a:cxn>
                <a:cxn ang="T12">
                  <a:pos x="T4" y="T5"/>
                </a:cxn>
                <a:cxn ang="T13">
                  <a:pos x="T6" y="T7"/>
                </a:cxn>
                <a:cxn ang="T14">
                  <a:pos x="T8" y="T9"/>
                </a:cxn>
              </a:cxnLst>
              <a:rect l="T15" t="T16" r="T17" b="T18"/>
              <a:pathLst>
                <a:path w="158" h="160">
                  <a:moveTo>
                    <a:pt x="0" y="6"/>
                  </a:moveTo>
                  <a:lnTo>
                    <a:pt x="0" y="160"/>
                  </a:lnTo>
                  <a:lnTo>
                    <a:pt x="158" y="160"/>
                  </a:lnTo>
                  <a:lnTo>
                    <a:pt x="158" y="0"/>
                  </a:lnTo>
                  <a:lnTo>
                    <a:pt x="0" y="6"/>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9" name="Freeform 315"/>
            <p:cNvSpPr/>
            <p:nvPr/>
          </p:nvSpPr>
          <p:spPr bwMode="auto">
            <a:xfrm>
              <a:off x="1199" y="3224"/>
              <a:ext cx="9" cy="79"/>
            </a:xfrm>
            <a:custGeom>
              <a:avLst/>
              <a:gdLst>
                <a:gd name="T0" fmla="*/ 4 w 14"/>
                <a:gd name="T1" fmla="*/ 73 h 160"/>
                <a:gd name="T2" fmla="*/ 8 w 14"/>
                <a:gd name="T3" fmla="*/ 76 h 160"/>
                <a:gd name="T4" fmla="*/ 8 w 14"/>
                <a:gd name="T5" fmla="*/ 0 h 160"/>
                <a:gd name="T6" fmla="*/ 0 w 14"/>
                <a:gd name="T7" fmla="*/ 0 h 160"/>
                <a:gd name="T8" fmla="*/ 0 w 14"/>
                <a:gd name="T9" fmla="*/ 76 h 160"/>
                <a:gd name="T10" fmla="*/ 4 w 14"/>
                <a:gd name="T11" fmla="*/ 79 h 160"/>
                <a:gd name="T12" fmla="*/ 0 w 14"/>
                <a:gd name="T13" fmla="*/ 76 h 160"/>
                <a:gd name="T14" fmla="*/ 0 w 14"/>
                <a:gd name="T15" fmla="*/ 79 h 160"/>
                <a:gd name="T16" fmla="*/ 4 w 14"/>
                <a:gd name="T17" fmla="*/ 79 h 160"/>
                <a:gd name="T18" fmla="*/ 4 w 14"/>
                <a:gd name="T19" fmla="*/ 7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0"/>
                <a:gd name="T32" fmla="*/ 14 w 1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0">
                  <a:moveTo>
                    <a:pt x="7" y="148"/>
                  </a:moveTo>
                  <a:lnTo>
                    <a:pt x="14" y="154"/>
                  </a:lnTo>
                  <a:lnTo>
                    <a:pt x="14" y="0"/>
                  </a:lnTo>
                  <a:lnTo>
                    <a:pt x="0" y="0"/>
                  </a:lnTo>
                  <a:lnTo>
                    <a:pt x="0" y="154"/>
                  </a:lnTo>
                  <a:lnTo>
                    <a:pt x="7" y="160"/>
                  </a:lnTo>
                  <a:lnTo>
                    <a:pt x="0" y="154"/>
                  </a:lnTo>
                  <a:lnTo>
                    <a:pt x="0" y="160"/>
                  </a:lnTo>
                  <a:lnTo>
                    <a:pt x="7" y="160"/>
                  </a:lnTo>
                  <a:lnTo>
                    <a:pt x="7" y="14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0" name="Freeform 316"/>
            <p:cNvSpPr/>
            <p:nvPr/>
          </p:nvSpPr>
          <p:spPr bwMode="auto">
            <a:xfrm>
              <a:off x="1204" y="3297"/>
              <a:ext cx="83" cy="3"/>
            </a:xfrm>
            <a:custGeom>
              <a:avLst/>
              <a:gdLst>
                <a:gd name="T0" fmla="*/ 76 w 165"/>
                <a:gd name="T1" fmla="*/ 3 h 12"/>
                <a:gd name="T2" fmla="*/ 79 w 165"/>
                <a:gd name="T3" fmla="*/ 0 h 12"/>
                <a:gd name="T4" fmla="*/ 0 w 165"/>
                <a:gd name="T5" fmla="*/ 0 h 12"/>
                <a:gd name="T6" fmla="*/ 0 w 165"/>
                <a:gd name="T7" fmla="*/ 6 h 12"/>
                <a:gd name="T8" fmla="*/ 79 w 165"/>
                <a:gd name="T9" fmla="*/ 6 h 12"/>
                <a:gd name="T10" fmla="*/ 83 w 165"/>
                <a:gd name="T11" fmla="*/ 3 h 12"/>
                <a:gd name="T12" fmla="*/ 79 w 165"/>
                <a:gd name="T13" fmla="*/ 6 h 12"/>
                <a:gd name="T14" fmla="*/ 83 w 165"/>
                <a:gd name="T15" fmla="*/ 6 h 12"/>
                <a:gd name="T16" fmla="*/ 83 w 165"/>
                <a:gd name="T17" fmla="*/ 3 h 12"/>
                <a:gd name="T18" fmla="*/ 76 w 16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2"/>
                <a:gd name="T32" fmla="*/ 165 w 16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2">
                  <a:moveTo>
                    <a:pt x="151" y="6"/>
                  </a:moveTo>
                  <a:lnTo>
                    <a:pt x="158" y="0"/>
                  </a:lnTo>
                  <a:lnTo>
                    <a:pt x="0" y="0"/>
                  </a:lnTo>
                  <a:lnTo>
                    <a:pt x="0" y="12"/>
                  </a:lnTo>
                  <a:lnTo>
                    <a:pt x="158" y="12"/>
                  </a:lnTo>
                  <a:lnTo>
                    <a:pt x="165" y="6"/>
                  </a:lnTo>
                  <a:lnTo>
                    <a:pt x="158" y="12"/>
                  </a:lnTo>
                  <a:lnTo>
                    <a:pt x="165" y="12"/>
                  </a:lnTo>
                  <a:lnTo>
                    <a:pt x="165" y="6"/>
                  </a:lnTo>
                  <a:lnTo>
                    <a:pt x="15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1" name="Freeform 317"/>
            <p:cNvSpPr/>
            <p:nvPr/>
          </p:nvSpPr>
          <p:spPr bwMode="auto">
            <a:xfrm>
              <a:off x="1279" y="3218"/>
              <a:ext cx="8" cy="83"/>
            </a:xfrm>
            <a:custGeom>
              <a:avLst/>
              <a:gdLst>
                <a:gd name="T0" fmla="*/ 4 w 14"/>
                <a:gd name="T1" fmla="*/ 5 h 166"/>
                <a:gd name="T2" fmla="*/ 0 w 14"/>
                <a:gd name="T3" fmla="*/ 3 h 166"/>
                <a:gd name="T4" fmla="*/ 0 w 14"/>
                <a:gd name="T5" fmla="*/ 82 h 166"/>
                <a:gd name="T6" fmla="*/ 8 w 14"/>
                <a:gd name="T7" fmla="*/ 82 h 166"/>
                <a:gd name="T8" fmla="*/ 8 w 14"/>
                <a:gd name="T9" fmla="*/ 3 h 166"/>
                <a:gd name="T10" fmla="*/ 4 w 14"/>
                <a:gd name="T11" fmla="*/ 0 h 166"/>
                <a:gd name="T12" fmla="*/ 8 w 14"/>
                <a:gd name="T13" fmla="*/ 3 h 166"/>
                <a:gd name="T14" fmla="*/ 8 w 14"/>
                <a:gd name="T15" fmla="*/ 0 h 166"/>
                <a:gd name="T16" fmla="*/ 4 w 14"/>
                <a:gd name="T17" fmla="*/ 0 h 166"/>
                <a:gd name="T18" fmla="*/ 4 w 14"/>
                <a:gd name="T19" fmla="*/ 5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6"/>
                <a:gd name="T32" fmla="*/ 14 w 14"/>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6">
                  <a:moveTo>
                    <a:pt x="7" y="11"/>
                  </a:moveTo>
                  <a:lnTo>
                    <a:pt x="0" y="6"/>
                  </a:lnTo>
                  <a:lnTo>
                    <a:pt x="0" y="166"/>
                  </a:lnTo>
                  <a:lnTo>
                    <a:pt x="14" y="166"/>
                  </a:lnTo>
                  <a:lnTo>
                    <a:pt x="14" y="6"/>
                  </a:lnTo>
                  <a:lnTo>
                    <a:pt x="7" y="1"/>
                  </a:lnTo>
                  <a:lnTo>
                    <a:pt x="14" y="6"/>
                  </a:lnTo>
                  <a:lnTo>
                    <a:pt x="14" y="0"/>
                  </a:lnTo>
                  <a:lnTo>
                    <a:pt x="7" y="1"/>
                  </a:lnTo>
                  <a:lnTo>
                    <a:pt x="7" y="1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2" name="Freeform 318"/>
            <p:cNvSpPr/>
            <p:nvPr/>
          </p:nvSpPr>
          <p:spPr bwMode="auto">
            <a:xfrm>
              <a:off x="1199" y="3218"/>
              <a:ext cx="84" cy="11"/>
            </a:xfrm>
            <a:custGeom>
              <a:avLst/>
              <a:gdLst>
                <a:gd name="T0" fmla="*/ 7 w 165"/>
                <a:gd name="T1" fmla="*/ 5 h 16"/>
                <a:gd name="T2" fmla="*/ 4 w 165"/>
                <a:gd name="T3" fmla="*/ 8 h 16"/>
                <a:gd name="T4" fmla="*/ 83 w 165"/>
                <a:gd name="T5" fmla="*/ 5 h 16"/>
                <a:gd name="T6" fmla="*/ 83 w 165"/>
                <a:gd name="T7" fmla="*/ 0 h 16"/>
                <a:gd name="T8" fmla="*/ 4 w 165"/>
                <a:gd name="T9" fmla="*/ 3 h 16"/>
                <a:gd name="T10" fmla="*/ 0 w 165"/>
                <a:gd name="T11" fmla="*/ 5 h 16"/>
                <a:gd name="T12" fmla="*/ 4 w 165"/>
                <a:gd name="T13" fmla="*/ 3 h 16"/>
                <a:gd name="T14" fmla="*/ 0 w 165"/>
                <a:gd name="T15" fmla="*/ 3 h 16"/>
                <a:gd name="T16" fmla="*/ 0 w 165"/>
                <a:gd name="T17" fmla="*/ 5 h 16"/>
                <a:gd name="T18" fmla="*/ 7 w 165"/>
                <a:gd name="T19" fmla="*/ 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6"/>
                <a:gd name="T32" fmla="*/ 165 w 16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6">
                  <a:moveTo>
                    <a:pt x="14" y="11"/>
                  </a:moveTo>
                  <a:lnTo>
                    <a:pt x="7" y="16"/>
                  </a:lnTo>
                  <a:lnTo>
                    <a:pt x="165" y="10"/>
                  </a:lnTo>
                  <a:lnTo>
                    <a:pt x="165" y="0"/>
                  </a:lnTo>
                  <a:lnTo>
                    <a:pt x="7" y="6"/>
                  </a:lnTo>
                  <a:lnTo>
                    <a:pt x="0" y="11"/>
                  </a:lnTo>
                  <a:lnTo>
                    <a:pt x="7" y="6"/>
                  </a:lnTo>
                  <a:lnTo>
                    <a:pt x="0" y="6"/>
                  </a:lnTo>
                  <a:lnTo>
                    <a:pt x="0" y="11"/>
                  </a:lnTo>
                  <a:lnTo>
                    <a:pt x="14" y="1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3" name="Freeform 319"/>
            <p:cNvSpPr/>
            <p:nvPr/>
          </p:nvSpPr>
          <p:spPr bwMode="auto">
            <a:xfrm>
              <a:off x="1242" y="3221"/>
              <a:ext cx="135" cy="165"/>
            </a:xfrm>
            <a:custGeom>
              <a:avLst/>
              <a:gdLst>
                <a:gd name="T0" fmla="*/ 0 w 272"/>
                <a:gd name="T1" fmla="*/ 165 h 332"/>
                <a:gd name="T2" fmla="*/ 12 w 272"/>
                <a:gd name="T3" fmla="*/ 165 h 332"/>
                <a:gd name="T4" fmla="*/ 26 w 272"/>
                <a:gd name="T5" fmla="*/ 165 h 332"/>
                <a:gd name="T6" fmla="*/ 41 w 272"/>
                <a:gd name="T7" fmla="*/ 165 h 332"/>
                <a:gd name="T8" fmla="*/ 57 w 272"/>
                <a:gd name="T9" fmla="*/ 165 h 332"/>
                <a:gd name="T10" fmla="*/ 70 w 272"/>
                <a:gd name="T11" fmla="*/ 165 h 332"/>
                <a:gd name="T12" fmla="*/ 82 w 272"/>
                <a:gd name="T13" fmla="*/ 165 h 332"/>
                <a:gd name="T14" fmla="*/ 92 w 272"/>
                <a:gd name="T15" fmla="*/ 165 h 332"/>
                <a:gd name="T16" fmla="*/ 98 w 272"/>
                <a:gd name="T17" fmla="*/ 165 h 332"/>
                <a:gd name="T18" fmla="*/ 102 w 272"/>
                <a:gd name="T19" fmla="*/ 165 h 332"/>
                <a:gd name="T20" fmla="*/ 108 w 272"/>
                <a:gd name="T21" fmla="*/ 163 h 332"/>
                <a:gd name="T22" fmla="*/ 115 w 272"/>
                <a:gd name="T23" fmla="*/ 161 h 332"/>
                <a:gd name="T24" fmla="*/ 120 w 272"/>
                <a:gd name="T25" fmla="*/ 158 h 332"/>
                <a:gd name="T26" fmla="*/ 126 w 272"/>
                <a:gd name="T27" fmla="*/ 154 h 332"/>
                <a:gd name="T28" fmla="*/ 131 w 272"/>
                <a:gd name="T29" fmla="*/ 150 h 332"/>
                <a:gd name="T30" fmla="*/ 134 w 272"/>
                <a:gd name="T31" fmla="*/ 144 h 332"/>
                <a:gd name="T32" fmla="*/ 135 w 272"/>
                <a:gd name="T33" fmla="*/ 139 h 332"/>
                <a:gd name="T34" fmla="*/ 135 w 272"/>
                <a:gd name="T35" fmla="*/ 118 h 332"/>
                <a:gd name="T36" fmla="*/ 134 w 272"/>
                <a:gd name="T37" fmla="*/ 85 h 332"/>
                <a:gd name="T38" fmla="*/ 133 w 272"/>
                <a:gd name="T39" fmla="*/ 53 h 332"/>
                <a:gd name="T40" fmla="*/ 133 w 272"/>
                <a:gd name="T41" fmla="*/ 35 h 332"/>
                <a:gd name="T42" fmla="*/ 133 w 272"/>
                <a:gd name="T43" fmla="*/ 31 h 332"/>
                <a:gd name="T44" fmla="*/ 132 w 272"/>
                <a:gd name="T45" fmla="*/ 25 h 332"/>
                <a:gd name="T46" fmla="*/ 131 w 272"/>
                <a:gd name="T47" fmla="*/ 19 h 332"/>
                <a:gd name="T48" fmla="*/ 126 w 272"/>
                <a:gd name="T49" fmla="*/ 14 h 332"/>
                <a:gd name="T50" fmla="*/ 120 w 272"/>
                <a:gd name="T51" fmla="*/ 8 h 332"/>
                <a:gd name="T52" fmla="*/ 109 w 272"/>
                <a:gd name="T53" fmla="*/ 4 h 332"/>
                <a:gd name="T54" fmla="*/ 95 w 272"/>
                <a:gd name="T55" fmla="*/ 1 h 332"/>
                <a:gd name="T56" fmla="*/ 75 w 272"/>
                <a:gd name="T57" fmla="*/ 0 h 332"/>
                <a:gd name="T58" fmla="*/ 75 w 272"/>
                <a:gd name="T59" fmla="*/ 116 h 332"/>
                <a:gd name="T60" fmla="*/ 72 w 272"/>
                <a:gd name="T61" fmla="*/ 116 h 332"/>
                <a:gd name="T62" fmla="*/ 66 w 272"/>
                <a:gd name="T63" fmla="*/ 116 h 332"/>
                <a:gd name="T64" fmla="*/ 56 w 272"/>
                <a:gd name="T65" fmla="*/ 116 h 332"/>
                <a:gd name="T66" fmla="*/ 44 w 272"/>
                <a:gd name="T67" fmla="*/ 116 h 332"/>
                <a:gd name="T68" fmla="*/ 32 w 272"/>
                <a:gd name="T69" fmla="*/ 116 h 332"/>
                <a:gd name="T70" fmla="*/ 19 w 272"/>
                <a:gd name="T71" fmla="*/ 116 h 332"/>
                <a:gd name="T72" fmla="*/ 8 w 272"/>
                <a:gd name="T73" fmla="*/ 116 h 332"/>
                <a:gd name="T74" fmla="*/ 0 w 272"/>
                <a:gd name="T75" fmla="*/ 116 h 332"/>
                <a:gd name="T76" fmla="*/ 0 w 272"/>
                <a:gd name="T77" fmla="*/ 165 h 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2"/>
                <a:gd name="T118" fmla="*/ 0 h 332"/>
                <a:gd name="T119" fmla="*/ 272 w 272"/>
                <a:gd name="T120" fmla="*/ 332 h 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2" h="332">
                  <a:moveTo>
                    <a:pt x="0" y="332"/>
                  </a:moveTo>
                  <a:lnTo>
                    <a:pt x="25" y="332"/>
                  </a:lnTo>
                  <a:lnTo>
                    <a:pt x="53" y="332"/>
                  </a:lnTo>
                  <a:lnTo>
                    <a:pt x="83" y="332"/>
                  </a:lnTo>
                  <a:lnTo>
                    <a:pt x="114" y="332"/>
                  </a:lnTo>
                  <a:lnTo>
                    <a:pt x="142" y="332"/>
                  </a:lnTo>
                  <a:lnTo>
                    <a:pt x="166" y="332"/>
                  </a:lnTo>
                  <a:lnTo>
                    <a:pt x="185" y="332"/>
                  </a:lnTo>
                  <a:lnTo>
                    <a:pt x="197" y="332"/>
                  </a:lnTo>
                  <a:lnTo>
                    <a:pt x="205" y="331"/>
                  </a:lnTo>
                  <a:lnTo>
                    <a:pt x="217" y="328"/>
                  </a:lnTo>
                  <a:lnTo>
                    <a:pt x="231" y="323"/>
                  </a:lnTo>
                  <a:lnTo>
                    <a:pt x="242" y="317"/>
                  </a:lnTo>
                  <a:lnTo>
                    <a:pt x="254" y="310"/>
                  </a:lnTo>
                  <a:lnTo>
                    <a:pt x="263" y="301"/>
                  </a:lnTo>
                  <a:lnTo>
                    <a:pt x="269" y="290"/>
                  </a:lnTo>
                  <a:lnTo>
                    <a:pt x="272" y="279"/>
                  </a:lnTo>
                  <a:lnTo>
                    <a:pt x="272" y="237"/>
                  </a:lnTo>
                  <a:lnTo>
                    <a:pt x="270" y="171"/>
                  </a:lnTo>
                  <a:lnTo>
                    <a:pt x="267" y="107"/>
                  </a:lnTo>
                  <a:lnTo>
                    <a:pt x="267" y="71"/>
                  </a:lnTo>
                  <a:lnTo>
                    <a:pt x="267" y="62"/>
                  </a:lnTo>
                  <a:lnTo>
                    <a:pt x="266" y="51"/>
                  </a:lnTo>
                  <a:lnTo>
                    <a:pt x="263" y="39"/>
                  </a:lnTo>
                  <a:lnTo>
                    <a:pt x="254" y="28"/>
                  </a:lnTo>
                  <a:lnTo>
                    <a:pt x="241" y="17"/>
                  </a:lnTo>
                  <a:lnTo>
                    <a:pt x="220" y="9"/>
                  </a:lnTo>
                  <a:lnTo>
                    <a:pt x="191" y="3"/>
                  </a:lnTo>
                  <a:lnTo>
                    <a:pt x="151" y="0"/>
                  </a:lnTo>
                  <a:lnTo>
                    <a:pt x="151" y="233"/>
                  </a:lnTo>
                  <a:lnTo>
                    <a:pt x="146" y="233"/>
                  </a:lnTo>
                  <a:lnTo>
                    <a:pt x="132" y="233"/>
                  </a:lnTo>
                  <a:lnTo>
                    <a:pt x="112" y="233"/>
                  </a:lnTo>
                  <a:lnTo>
                    <a:pt x="89" y="233"/>
                  </a:lnTo>
                  <a:lnTo>
                    <a:pt x="64" y="233"/>
                  </a:lnTo>
                  <a:lnTo>
                    <a:pt x="39" y="233"/>
                  </a:lnTo>
                  <a:lnTo>
                    <a:pt x="17" y="233"/>
                  </a:lnTo>
                  <a:lnTo>
                    <a:pt x="0" y="233"/>
                  </a:lnTo>
                  <a:lnTo>
                    <a:pt x="0" y="332"/>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4" name="Freeform 320"/>
            <p:cNvSpPr/>
            <p:nvPr/>
          </p:nvSpPr>
          <p:spPr bwMode="auto">
            <a:xfrm>
              <a:off x="1242" y="3384"/>
              <a:ext cx="98" cy="5"/>
            </a:xfrm>
            <a:custGeom>
              <a:avLst/>
              <a:gdLst>
                <a:gd name="T0" fmla="*/ 98 w 197"/>
                <a:gd name="T1" fmla="*/ 0 h 12"/>
                <a:gd name="T2" fmla="*/ 98 w 197"/>
                <a:gd name="T3" fmla="*/ 0 h 12"/>
                <a:gd name="T4" fmla="*/ 92 w 197"/>
                <a:gd name="T5" fmla="*/ 0 h 12"/>
                <a:gd name="T6" fmla="*/ 83 w 197"/>
                <a:gd name="T7" fmla="*/ 0 h 12"/>
                <a:gd name="T8" fmla="*/ 71 w 197"/>
                <a:gd name="T9" fmla="*/ 0 h 12"/>
                <a:gd name="T10" fmla="*/ 57 w 197"/>
                <a:gd name="T11" fmla="*/ 0 h 12"/>
                <a:gd name="T12" fmla="*/ 41 w 197"/>
                <a:gd name="T13" fmla="*/ 0 h 12"/>
                <a:gd name="T14" fmla="*/ 26 w 197"/>
                <a:gd name="T15" fmla="*/ 0 h 12"/>
                <a:gd name="T16" fmla="*/ 12 w 197"/>
                <a:gd name="T17" fmla="*/ 0 h 12"/>
                <a:gd name="T18" fmla="*/ 0 w 197"/>
                <a:gd name="T19" fmla="*/ 0 h 12"/>
                <a:gd name="T20" fmla="*/ 0 w 197"/>
                <a:gd name="T21" fmla="*/ 6 h 12"/>
                <a:gd name="T22" fmla="*/ 12 w 197"/>
                <a:gd name="T23" fmla="*/ 6 h 12"/>
                <a:gd name="T24" fmla="*/ 26 w 197"/>
                <a:gd name="T25" fmla="*/ 6 h 12"/>
                <a:gd name="T26" fmla="*/ 41 w 197"/>
                <a:gd name="T27" fmla="*/ 6 h 12"/>
                <a:gd name="T28" fmla="*/ 57 w 197"/>
                <a:gd name="T29" fmla="*/ 6 h 12"/>
                <a:gd name="T30" fmla="*/ 71 w 197"/>
                <a:gd name="T31" fmla="*/ 6 h 12"/>
                <a:gd name="T32" fmla="*/ 83 w 197"/>
                <a:gd name="T33" fmla="*/ 6 h 12"/>
                <a:gd name="T34" fmla="*/ 92 w 197"/>
                <a:gd name="T35" fmla="*/ 6 h 12"/>
                <a:gd name="T36" fmla="*/ 98 w 197"/>
                <a:gd name="T37" fmla="*/ 6 h 12"/>
                <a:gd name="T38" fmla="*/ 98 w 197"/>
                <a:gd name="T39" fmla="*/ 6 h 12"/>
                <a:gd name="T40" fmla="*/ 98 w 197"/>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7"/>
                <a:gd name="T64" fmla="*/ 0 h 12"/>
                <a:gd name="T65" fmla="*/ 197 w 197"/>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7" h="12">
                  <a:moveTo>
                    <a:pt x="197" y="0"/>
                  </a:moveTo>
                  <a:lnTo>
                    <a:pt x="197" y="0"/>
                  </a:lnTo>
                  <a:lnTo>
                    <a:pt x="185" y="0"/>
                  </a:lnTo>
                  <a:lnTo>
                    <a:pt x="166" y="0"/>
                  </a:lnTo>
                  <a:lnTo>
                    <a:pt x="142" y="0"/>
                  </a:lnTo>
                  <a:lnTo>
                    <a:pt x="114" y="0"/>
                  </a:lnTo>
                  <a:lnTo>
                    <a:pt x="83" y="0"/>
                  </a:lnTo>
                  <a:lnTo>
                    <a:pt x="53" y="0"/>
                  </a:lnTo>
                  <a:lnTo>
                    <a:pt x="25" y="0"/>
                  </a:lnTo>
                  <a:lnTo>
                    <a:pt x="0" y="0"/>
                  </a:lnTo>
                  <a:lnTo>
                    <a:pt x="0" y="12"/>
                  </a:lnTo>
                  <a:lnTo>
                    <a:pt x="25" y="12"/>
                  </a:lnTo>
                  <a:lnTo>
                    <a:pt x="53" y="12"/>
                  </a:lnTo>
                  <a:lnTo>
                    <a:pt x="83" y="12"/>
                  </a:lnTo>
                  <a:lnTo>
                    <a:pt x="114" y="12"/>
                  </a:lnTo>
                  <a:lnTo>
                    <a:pt x="142" y="12"/>
                  </a:lnTo>
                  <a:lnTo>
                    <a:pt x="166" y="12"/>
                  </a:lnTo>
                  <a:lnTo>
                    <a:pt x="185" y="12"/>
                  </a:lnTo>
                  <a:lnTo>
                    <a:pt x="197" y="12"/>
                  </a:lnTo>
                  <a:lnTo>
                    <a:pt x="19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5" name="Freeform 321"/>
            <p:cNvSpPr/>
            <p:nvPr/>
          </p:nvSpPr>
          <p:spPr bwMode="auto">
            <a:xfrm>
              <a:off x="1340" y="3359"/>
              <a:ext cx="39" cy="24"/>
            </a:xfrm>
            <a:custGeom>
              <a:avLst/>
              <a:gdLst>
                <a:gd name="T0" fmla="*/ 34 w 82"/>
                <a:gd name="T1" fmla="*/ 0 h 59"/>
                <a:gd name="T2" fmla="*/ 34 w 82"/>
                <a:gd name="T3" fmla="*/ 0 h 59"/>
                <a:gd name="T4" fmla="*/ 33 w 82"/>
                <a:gd name="T5" fmla="*/ 5 h 59"/>
                <a:gd name="T6" fmla="*/ 30 w 82"/>
                <a:gd name="T7" fmla="*/ 10 h 59"/>
                <a:gd name="T8" fmla="*/ 26 w 82"/>
                <a:gd name="T9" fmla="*/ 13 h 59"/>
                <a:gd name="T10" fmla="*/ 21 w 82"/>
                <a:gd name="T11" fmla="*/ 16 h 59"/>
                <a:gd name="T12" fmla="*/ 15 w 82"/>
                <a:gd name="T13" fmla="*/ 19 h 59"/>
                <a:gd name="T14" fmla="*/ 10 w 82"/>
                <a:gd name="T15" fmla="*/ 22 h 59"/>
                <a:gd name="T16" fmla="*/ 3 w 82"/>
                <a:gd name="T17" fmla="*/ 23 h 59"/>
                <a:gd name="T18" fmla="*/ 0 w 82"/>
                <a:gd name="T19" fmla="*/ 23 h 59"/>
                <a:gd name="T20" fmla="*/ 0 w 82"/>
                <a:gd name="T21" fmla="*/ 29 h 59"/>
                <a:gd name="T22" fmla="*/ 5 w 82"/>
                <a:gd name="T23" fmla="*/ 28 h 59"/>
                <a:gd name="T24" fmla="*/ 11 w 82"/>
                <a:gd name="T25" fmla="*/ 27 h 59"/>
                <a:gd name="T26" fmla="*/ 19 w 82"/>
                <a:gd name="T27" fmla="*/ 24 h 59"/>
                <a:gd name="T28" fmla="*/ 24 w 82"/>
                <a:gd name="T29" fmla="*/ 21 h 59"/>
                <a:gd name="T30" fmla="*/ 31 w 82"/>
                <a:gd name="T31" fmla="*/ 17 h 59"/>
                <a:gd name="T32" fmla="*/ 36 w 82"/>
                <a:gd name="T33" fmla="*/ 12 h 59"/>
                <a:gd name="T34" fmla="*/ 39 w 82"/>
                <a:gd name="T35" fmla="*/ 6 h 59"/>
                <a:gd name="T36" fmla="*/ 41 w 82"/>
                <a:gd name="T37" fmla="*/ 0 h 59"/>
                <a:gd name="T38" fmla="*/ 41 w 82"/>
                <a:gd name="T39" fmla="*/ 0 h 59"/>
                <a:gd name="T40" fmla="*/ 34 w 82"/>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9"/>
                <a:gd name="T65" fmla="*/ 82 w 82"/>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9">
                  <a:moveTo>
                    <a:pt x="67" y="0"/>
                  </a:moveTo>
                  <a:lnTo>
                    <a:pt x="67" y="0"/>
                  </a:lnTo>
                  <a:lnTo>
                    <a:pt x="66" y="10"/>
                  </a:lnTo>
                  <a:lnTo>
                    <a:pt x="60" y="20"/>
                  </a:lnTo>
                  <a:lnTo>
                    <a:pt x="53" y="27"/>
                  </a:lnTo>
                  <a:lnTo>
                    <a:pt x="42" y="33"/>
                  </a:lnTo>
                  <a:lnTo>
                    <a:pt x="31" y="39"/>
                  </a:lnTo>
                  <a:lnTo>
                    <a:pt x="19" y="44"/>
                  </a:lnTo>
                  <a:lnTo>
                    <a:pt x="7" y="47"/>
                  </a:lnTo>
                  <a:lnTo>
                    <a:pt x="0" y="47"/>
                  </a:lnTo>
                  <a:lnTo>
                    <a:pt x="0" y="59"/>
                  </a:lnTo>
                  <a:lnTo>
                    <a:pt x="10" y="56"/>
                  </a:lnTo>
                  <a:lnTo>
                    <a:pt x="22" y="54"/>
                  </a:lnTo>
                  <a:lnTo>
                    <a:pt x="37" y="49"/>
                  </a:lnTo>
                  <a:lnTo>
                    <a:pt x="48" y="43"/>
                  </a:lnTo>
                  <a:lnTo>
                    <a:pt x="62" y="34"/>
                  </a:lnTo>
                  <a:lnTo>
                    <a:pt x="72" y="25"/>
                  </a:lnTo>
                  <a:lnTo>
                    <a:pt x="78" y="12"/>
                  </a:lnTo>
                  <a:lnTo>
                    <a:pt x="82" y="0"/>
                  </a:lnTo>
                  <a:lnTo>
                    <a:pt x="6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6" name="Freeform 322"/>
            <p:cNvSpPr/>
            <p:nvPr/>
          </p:nvSpPr>
          <p:spPr bwMode="auto">
            <a:xfrm>
              <a:off x="1372" y="3256"/>
              <a:ext cx="9" cy="104"/>
            </a:xfrm>
            <a:custGeom>
              <a:avLst/>
              <a:gdLst>
                <a:gd name="T0" fmla="*/ 0 w 19"/>
                <a:gd name="T1" fmla="*/ 0 h 208"/>
                <a:gd name="T2" fmla="*/ 0 w 19"/>
                <a:gd name="T3" fmla="*/ 0 h 208"/>
                <a:gd name="T4" fmla="*/ 0 w 19"/>
                <a:gd name="T5" fmla="*/ 18 h 208"/>
                <a:gd name="T6" fmla="*/ 2 w 19"/>
                <a:gd name="T7" fmla="*/ 50 h 208"/>
                <a:gd name="T8" fmla="*/ 2 w 19"/>
                <a:gd name="T9" fmla="*/ 83 h 208"/>
                <a:gd name="T10" fmla="*/ 2 w 19"/>
                <a:gd name="T11" fmla="*/ 104 h 208"/>
                <a:gd name="T12" fmla="*/ 9 w 19"/>
                <a:gd name="T13" fmla="*/ 104 h 208"/>
                <a:gd name="T14" fmla="*/ 9 w 19"/>
                <a:gd name="T15" fmla="*/ 83 h 208"/>
                <a:gd name="T16" fmla="*/ 8 w 19"/>
                <a:gd name="T17" fmla="*/ 50 h 208"/>
                <a:gd name="T18" fmla="*/ 7 w 19"/>
                <a:gd name="T19" fmla="*/ 18 h 208"/>
                <a:gd name="T20" fmla="*/ 7 w 19"/>
                <a:gd name="T21" fmla="*/ 0 h 208"/>
                <a:gd name="T22" fmla="*/ 7 w 19"/>
                <a:gd name="T23" fmla="*/ 0 h 208"/>
                <a:gd name="T24" fmla="*/ 0 w 19"/>
                <a:gd name="T25" fmla="*/ 0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08"/>
                <a:gd name="T41" fmla="*/ 19 w 19"/>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08">
                  <a:moveTo>
                    <a:pt x="0" y="0"/>
                  </a:moveTo>
                  <a:lnTo>
                    <a:pt x="0" y="0"/>
                  </a:lnTo>
                  <a:lnTo>
                    <a:pt x="0" y="36"/>
                  </a:lnTo>
                  <a:lnTo>
                    <a:pt x="4" y="100"/>
                  </a:lnTo>
                  <a:lnTo>
                    <a:pt x="4" y="166"/>
                  </a:lnTo>
                  <a:lnTo>
                    <a:pt x="4" y="208"/>
                  </a:lnTo>
                  <a:lnTo>
                    <a:pt x="19" y="208"/>
                  </a:lnTo>
                  <a:lnTo>
                    <a:pt x="19" y="166"/>
                  </a:lnTo>
                  <a:lnTo>
                    <a:pt x="16" y="100"/>
                  </a:lnTo>
                  <a:lnTo>
                    <a:pt x="15" y="36"/>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7" name="Freeform 323"/>
            <p:cNvSpPr/>
            <p:nvPr/>
          </p:nvSpPr>
          <p:spPr bwMode="auto">
            <a:xfrm>
              <a:off x="1313" y="3218"/>
              <a:ext cx="67" cy="38"/>
            </a:xfrm>
            <a:custGeom>
              <a:avLst/>
              <a:gdLst>
                <a:gd name="T0" fmla="*/ 7 w 132"/>
                <a:gd name="T1" fmla="*/ 3 h 77"/>
                <a:gd name="T2" fmla="*/ 4 w 132"/>
                <a:gd name="T3" fmla="*/ 6 h 77"/>
                <a:gd name="T4" fmla="*/ 24 w 132"/>
                <a:gd name="T5" fmla="*/ 6 h 77"/>
                <a:gd name="T6" fmla="*/ 38 w 132"/>
                <a:gd name="T7" fmla="*/ 10 h 77"/>
                <a:gd name="T8" fmla="*/ 47 w 132"/>
                <a:gd name="T9" fmla="*/ 14 h 77"/>
                <a:gd name="T10" fmla="*/ 53 w 132"/>
                <a:gd name="T11" fmla="*/ 19 h 77"/>
                <a:gd name="T12" fmla="*/ 57 w 132"/>
                <a:gd name="T13" fmla="*/ 23 h 77"/>
                <a:gd name="T14" fmla="*/ 58 w 132"/>
                <a:gd name="T15" fmla="*/ 28 h 77"/>
                <a:gd name="T16" fmla="*/ 59 w 132"/>
                <a:gd name="T17" fmla="*/ 34 h 77"/>
                <a:gd name="T18" fmla="*/ 58 w 132"/>
                <a:gd name="T19" fmla="*/ 38 h 77"/>
                <a:gd name="T20" fmla="*/ 66 w 132"/>
                <a:gd name="T21" fmla="*/ 38 h 77"/>
                <a:gd name="T22" fmla="*/ 65 w 132"/>
                <a:gd name="T23" fmla="*/ 34 h 77"/>
                <a:gd name="T24" fmla="*/ 65 w 132"/>
                <a:gd name="T25" fmla="*/ 28 h 77"/>
                <a:gd name="T26" fmla="*/ 63 w 132"/>
                <a:gd name="T27" fmla="*/ 22 h 77"/>
                <a:gd name="T28" fmla="*/ 58 w 132"/>
                <a:gd name="T29" fmla="*/ 15 h 77"/>
                <a:gd name="T30" fmla="*/ 50 w 132"/>
                <a:gd name="T31" fmla="*/ 9 h 77"/>
                <a:gd name="T32" fmla="*/ 39 w 132"/>
                <a:gd name="T33" fmla="*/ 5 h 77"/>
                <a:gd name="T34" fmla="*/ 24 w 132"/>
                <a:gd name="T35" fmla="*/ 2 h 77"/>
                <a:gd name="T36" fmla="*/ 4 w 132"/>
                <a:gd name="T37" fmla="*/ 0 h 77"/>
                <a:gd name="T38" fmla="*/ 0 w 132"/>
                <a:gd name="T39" fmla="*/ 3 h 77"/>
                <a:gd name="T40" fmla="*/ 7 w 132"/>
                <a:gd name="T41" fmla="*/ 3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77"/>
                <a:gd name="T65" fmla="*/ 132 w 13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77">
                  <a:moveTo>
                    <a:pt x="15" y="6"/>
                  </a:moveTo>
                  <a:lnTo>
                    <a:pt x="8" y="12"/>
                  </a:lnTo>
                  <a:lnTo>
                    <a:pt x="48" y="13"/>
                  </a:lnTo>
                  <a:lnTo>
                    <a:pt x="76" y="20"/>
                  </a:lnTo>
                  <a:lnTo>
                    <a:pt x="95" y="28"/>
                  </a:lnTo>
                  <a:lnTo>
                    <a:pt x="107" y="38"/>
                  </a:lnTo>
                  <a:lnTo>
                    <a:pt x="114" y="46"/>
                  </a:lnTo>
                  <a:lnTo>
                    <a:pt x="117" y="57"/>
                  </a:lnTo>
                  <a:lnTo>
                    <a:pt x="119" y="68"/>
                  </a:lnTo>
                  <a:lnTo>
                    <a:pt x="117" y="77"/>
                  </a:lnTo>
                  <a:lnTo>
                    <a:pt x="132" y="77"/>
                  </a:lnTo>
                  <a:lnTo>
                    <a:pt x="130" y="68"/>
                  </a:lnTo>
                  <a:lnTo>
                    <a:pt x="129" y="57"/>
                  </a:lnTo>
                  <a:lnTo>
                    <a:pt x="126" y="44"/>
                  </a:lnTo>
                  <a:lnTo>
                    <a:pt x="116" y="31"/>
                  </a:lnTo>
                  <a:lnTo>
                    <a:pt x="101" y="18"/>
                  </a:lnTo>
                  <a:lnTo>
                    <a:pt x="79" y="10"/>
                  </a:lnTo>
                  <a:lnTo>
                    <a:pt x="48" y="4"/>
                  </a:lnTo>
                  <a:lnTo>
                    <a:pt x="8"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8" name="Freeform 324"/>
            <p:cNvSpPr/>
            <p:nvPr/>
          </p:nvSpPr>
          <p:spPr bwMode="auto">
            <a:xfrm>
              <a:off x="1313" y="3221"/>
              <a:ext cx="8" cy="119"/>
            </a:xfrm>
            <a:custGeom>
              <a:avLst/>
              <a:gdLst>
                <a:gd name="T0" fmla="*/ 4 w 15"/>
                <a:gd name="T1" fmla="*/ 119 h 239"/>
                <a:gd name="T2" fmla="*/ 8 w 15"/>
                <a:gd name="T3" fmla="*/ 116 h 239"/>
                <a:gd name="T4" fmla="*/ 8 w 15"/>
                <a:gd name="T5" fmla="*/ 0 h 239"/>
                <a:gd name="T6" fmla="*/ 0 w 15"/>
                <a:gd name="T7" fmla="*/ 0 h 239"/>
                <a:gd name="T8" fmla="*/ 0 w 15"/>
                <a:gd name="T9" fmla="*/ 116 h 239"/>
                <a:gd name="T10" fmla="*/ 4 w 15"/>
                <a:gd name="T11" fmla="*/ 113 h 239"/>
                <a:gd name="T12" fmla="*/ 4 w 15"/>
                <a:gd name="T13" fmla="*/ 119 h 239"/>
                <a:gd name="T14" fmla="*/ 8 w 15"/>
                <a:gd name="T15" fmla="*/ 119 h 239"/>
                <a:gd name="T16" fmla="*/ 8 w 15"/>
                <a:gd name="T17" fmla="*/ 116 h 239"/>
                <a:gd name="T18" fmla="*/ 4 w 15"/>
                <a:gd name="T19" fmla="*/ 119 h 2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39"/>
                <a:gd name="T32" fmla="*/ 15 w 15"/>
                <a:gd name="T33" fmla="*/ 239 h 2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39">
                  <a:moveTo>
                    <a:pt x="8" y="239"/>
                  </a:moveTo>
                  <a:lnTo>
                    <a:pt x="15" y="233"/>
                  </a:lnTo>
                  <a:lnTo>
                    <a:pt x="15" y="0"/>
                  </a:lnTo>
                  <a:lnTo>
                    <a:pt x="0" y="0"/>
                  </a:lnTo>
                  <a:lnTo>
                    <a:pt x="0" y="233"/>
                  </a:lnTo>
                  <a:lnTo>
                    <a:pt x="8" y="227"/>
                  </a:lnTo>
                  <a:lnTo>
                    <a:pt x="8" y="239"/>
                  </a:lnTo>
                  <a:lnTo>
                    <a:pt x="15" y="239"/>
                  </a:lnTo>
                  <a:lnTo>
                    <a:pt x="15" y="233"/>
                  </a:lnTo>
                  <a:lnTo>
                    <a:pt x="8" y="23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9" name="Freeform 325"/>
            <p:cNvSpPr/>
            <p:nvPr/>
          </p:nvSpPr>
          <p:spPr bwMode="auto">
            <a:xfrm>
              <a:off x="1238" y="3334"/>
              <a:ext cx="82" cy="1"/>
            </a:xfrm>
            <a:custGeom>
              <a:avLst/>
              <a:gdLst>
                <a:gd name="T0" fmla="*/ 7 w 158"/>
                <a:gd name="T1" fmla="*/ 3 h 12"/>
                <a:gd name="T2" fmla="*/ 3 w 158"/>
                <a:gd name="T3" fmla="*/ 6 h 12"/>
                <a:gd name="T4" fmla="*/ 12 w 158"/>
                <a:gd name="T5" fmla="*/ 6 h 12"/>
                <a:gd name="T6" fmla="*/ 23 w 158"/>
                <a:gd name="T7" fmla="*/ 6 h 12"/>
                <a:gd name="T8" fmla="*/ 36 w 158"/>
                <a:gd name="T9" fmla="*/ 6 h 12"/>
                <a:gd name="T10" fmla="*/ 48 w 158"/>
                <a:gd name="T11" fmla="*/ 6 h 12"/>
                <a:gd name="T12" fmla="*/ 59 w 158"/>
                <a:gd name="T13" fmla="*/ 6 h 12"/>
                <a:gd name="T14" fmla="*/ 70 w 158"/>
                <a:gd name="T15" fmla="*/ 6 h 12"/>
                <a:gd name="T16" fmla="*/ 77 w 158"/>
                <a:gd name="T17" fmla="*/ 6 h 12"/>
                <a:gd name="T18" fmla="*/ 79 w 158"/>
                <a:gd name="T19" fmla="*/ 6 h 12"/>
                <a:gd name="T20" fmla="*/ 79 w 158"/>
                <a:gd name="T21" fmla="*/ 0 h 12"/>
                <a:gd name="T22" fmla="*/ 77 w 158"/>
                <a:gd name="T23" fmla="*/ 0 h 12"/>
                <a:gd name="T24" fmla="*/ 70 w 158"/>
                <a:gd name="T25" fmla="*/ 0 h 12"/>
                <a:gd name="T26" fmla="*/ 59 w 158"/>
                <a:gd name="T27" fmla="*/ 0 h 12"/>
                <a:gd name="T28" fmla="*/ 48 w 158"/>
                <a:gd name="T29" fmla="*/ 0 h 12"/>
                <a:gd name="T30" fmla="*/ 36 w 158"/>
                <a:gd name="T31" fmla="*/ 0 h 12"/>
                <a:gd name="T32" fmla="*/ 23 w 158"/>
                <a:gd name="T33" fmla="*/ 0 h 12"/>
                <a:gd name="T34" fmla="*/ 12 w 158"/>
                <a:gd name="T35" fmla="*/ 0 h 12"/>
                <a:gd name="T36" fmla="*/ 3 w 158"/>
                <a:gd name="T37" fmla="*/ 0 h 12"/>
                <a:gd name="T38" fmla="*/ 0 w 158"/>
                <a:gd name="T39" fmla="*/ 3 h 12"/>
                <a:gd name="T40" fmla="*/ 3 w 158"/>
                <a:gd name="T41" fmla="*/ 0 h 12"/>
                <a:gd name="T42" fmla="*/ 0 w 158"/>
                <a:gd name="T43" fmla="*/ 0 h 12"/>
                <a:gd name="T44" fmla="*/ 0 w 158"/>
                <a:gd name="T45" fmla="*/ 3 h 12"/>
                <a:gd name="T46" fmla="*/ 7 w 158"/>
                <a:gd name="T47" fmla="*/ 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12"/>
                <a:gd name="T74" fmla="*/ 158 w 158"/>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12">
                  <a:moveTo>
                    <a:pt x="15" y="6"/>
                  </a:moveTo>
                  <a:lnTo>
                    <a:pt x="7" y="12"/>
                  </a:lnTo>
                  <a:lnTo>
                    <a:pt x="24" y="12"/>
                  </a:lnTo>
                  <a:lnTo>
                    <a:pt x="46" y="12"/>
                  </a:lnTo>
                  <a:lnTo>
                    <a:pt x="71" y="12"/>
                  </a:lnTo>
                  <a:lnTo>
                    <a:pt x="96" y="12"/>
                  </a:lnTo>
                  <a:lnTo>
                    <a:pt x="119" y="12"/>
                  </a:lnTo>
                  <a:lnTo>
                    <a:pt x="139" y="12"/>
                  </a:lnTo>
                  <a:lnTo>
                    <a:pt x="153" y="12"/>
                  </a:lnTo>
                  <a:lnTo>
                    <a:pt x="158" y="12"/>
                  </a:lnTo>
                  <a:lnTo>
                    <a:pt x="158" y="0"/>
                  </a:lnTo>
                  <a:lnTo>
                    <a:pt x="153" y="0"/>
                  </a:lnTo>
                  <a:lnTo>
                    <a:pt x="139" y="0"/>
                  </a:lnTo>
                  <a:lnTo>
                    <a:pt x="119" y="0"/>
                  </a:lnTo>
                  <a:lnTo>
                    <a:pt x="96" y="0"/>
                  </a:lnTo>
                  <a:lnTo>
                    <a:pt x="71" y="0"/>
                  </a:lnTo>
                  <a:lnTo>
                    <a:pt x="46" y="0"/>
                  </a:lnTo>
                  <a:lnTo>
                    <a:pt x="24" y="0"/>
                  </a:lnTo>
                  <a:lnTo>
                    <a:pt x="7" y="0"/>
                  </a:lnTo>
                  <a:lnTo>
                    <a:pt x="0" y="6"/>
                  </a:lnTo>
                  <a:lnTo>
                    <a:pt x="7" y="0"/>
                  </a:lnTo>
                  <a:lnTo>
                    <a:pt x="0"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0" name="Freeform 326"/>
            <p:cNvSpPr/>
            <p:nvPr/>
          </p:nvSpPr>
          <p:spPr bwMode="auto">
            <a:xfrm>
              <a:off x="1238" y="3337"/>
              <a:ext cx="10" cy="52"/>
            </a:xfrm>
            <a:custGeom>
              <a:avLst/>
              <a:gdLst>
                <a:gd name="T0" fmla="*/ 3 w 15"/>
                <a:gd name="T1" fmla="*/ 46 h 105"/>
                <a:gd name="T2" fmla="*/ 7 w 15"/>
                <a:gd name="T3" fmla="*/ 49 h 105"/>
                <a:gd name="T4" fmla="*/ 7 w 15"/>
                <a:gd name="T5" fmla="*/ 0 h 105"/>
                <a:gd name="T6" fmla="*/ 0 w 15"/>
                <a:gd name="T7" fmla="*/ 0 h 105"/>
                <a:gd name="T8" fmla="*/ 0 w 15"/>
                <a:gd name="T9" fmla="*/ 49 h 105"/>
                <a:gd name="T10" fmla="*/ 3 w 15"/>
                <a:gd name="T11" fmla="*/ 52 h 105"/>
                <a:gd name="T12" fmla="*/ 0 w 15"/>
                <a:gd name="T13" fmla="*/ 49 h 105"/>
                <a:gd name="T14" fmla="*/ 0 w 15"/>
                <a:gd name="T15" fmla="*/ 52 h 105"/>
                <a:gd name="T16" fmla="*/ 3 w 15"/>
                <a:gd name="T17" fmla="*/ 52 h 105"/>
                <a:gd name="T18" fmla="*/ 3 w 15"/>
                <a:gd name="T19" fmla="*/ 4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5"/>
                <a:gd name="T32" fmla="*/ 15 w 1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5">
                  <a:moveTo>
                    <a:pt x="7" y="93"/>
                  </a:moveTo>
                  <a:lnTo>
                    <a:pt x="15" y="99"/>
                  </a:lnTo>
                  <a:lnTo>
                    <a:pt x="15" y="0"/>
                  </a:lnTo>
                  <a:lnTo>
                    <a:pt x="0" y="0"/>
                  </a:lnTo>
                  <a:lnTo>
                    <a:pt x="0" y="99"/>
                  </a:lnTo>
                  <a:lnTo>
                    <a:pt x="7" y="105"/>
                  </a:lnTo>
                  <a:lnTo>
                    <a:pt x="0" y="99"/>
                  </a:lnTo>
                  <a:lnTo>
                    <a:pt x="0" y="105"/>
                  </a:lnTo>
                  <a:lnTo>
                    <a:pt x="7" y="105"/>
                  </a:lnTo>
                  <a:lnTo>
                    <a:pt x="7" y="9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1" name="Freeform 327"/>
            <p:cNvSpPr/>
            <p:nvPr/>
          </p:nvSpPr>
          <p:spPr bwMode="auto">
            <a:xfrm>
              <a:off x="1129" y="3224"/>
              <a:ext cx="51" cy="111"/>
            </a:xfrm>
            <a:custGeom>
              <a:avLst/>
              <a:gdLst>
                <a:gd name="T0" fmla="*/ 0 w 103"/>
                <a:gd name="T1" fmla="*/ 112 h 225"/>
                <a:gd name="T2" fmla="*/ 0 w 103"/>
                <a:gd name="T3" fmla="*/ 94 h 225"/>
                <a:gd name="T4" fmla="*/ 0 w 103"/>
                <a:gd name="T5" fmla="*/ 71 h 225"/>
                <a:gd name="T6" fmla="*/ 0 w 103"/>
                <a:gd name="T7" fmla="*/ 49 h 225"/>
                <a:gd name="T8" fmla="*/ 0 w 103"/>
                <a:gd name="T9" fmla="*/ 35 h 225"/>
                <a:gd name="T10" fmla="*/ 0 w 103"/>
                <a:gd name="T11" fmla="*/ 31 h 225"/>
                <a:gd name="T12" fmla="*/ 0 w 103"/>
                <a:gd name="T13" fmla="*/ 25 h 225"/>
                <a:gd name="T14" fmla="*/ 2 w 103"/>
                <a:gd name="T15" fmla="*/ 20 h 225"/>
                <a:gd name="T16" fmla="*/ 5 w 103"/>
                <a:gd name="T17" fmla="*/ 14 h 225"/>
                <a:gd name="T18" fmla="*/ 11 w 103"/>
                <a:gd name="T19" fmla="*/ 10 h 225"/>
                <a:gd name="T20" fmla="*/ 19 w 103"/>
                <a:gd name="T21" fmla="*/ 5 h 225"/>
                <a:gd name="T22" fmla="*/ 31 w 103"/>
                <a:gd name="T23" fmla="*/ 2 h 225"/>
                <a:gd name="T24" fmla="*/ 47 w 103"/>
                <a:gd name="T25" fmla="*/ 0 h 225"/>
                <a:gd name="T26" fmla="*/ 51 w 103"/>
                <a:gd name="T27" fmla="*/ 110 h 225"/>
                <a:gd name="T28" fmla="*/ 0 w 103"/>
                <a:gd name="T29" fmla="*/ 112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25"/>
                <a:gd name="T47" fmla="*/ 103 w 103"/>
                <a:gd name="T48" fmla="*/ 225 h 2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25">
                  <a:moveTo>
                    <a:pt x="0" y="225"/>
                  </a:moveTo>
                  <a:lnTo>
                    <a:pt x="0" y="189"/>
                  </a:lnTo>
                  <a:lnTo>
                    <a:pt x="0" y="143"/>
                  </a:lnTo>
                  <a:lnTo>
                    <a:pt x="0" y="99"/>
                  </a:lnTo>
                  <a:lnTo>
                    <a:pt x="0" y="71"/>
                  </a:lnTo>
                  <a:lnTo>
                    <a:pt x="0" y="62"/>
                  </a:lnTo>
                  <a:lnTo>
                    <a:pt x="1" y="51"/>
                  </a:lnTo>
                  <a:lnTo>
                    <a:pt x="4" y="40"/>
                  </a:lnTo>
                  <a:lnTo>
                    <a:pt x="10" y="29"/>
                  </a:lnTo>
                  <a:lnTo>
                    <a:pt x="22" y="20"/>
                  </a:lnTo>
                  <a:lnTo>
                    <a:pt x="38" y="11"/>
                  </a:lnTo>
                  <a:lnTo>
                    <a:pt x="63" y="4"/>
                  </a:lnTo>
                  <a:lnTo>
                    <a:pt x="95" y="0"/>
                  </a:lnTo>
                  <a:lnTo>
                    <a:pt x="103" y="221"/>
                  </a:lnTo>
                  <a:lnTo>
                    <a:pt x="0" y="225"/>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2" name="Freeform 328"/>
            <p:cNvSpPr/>
            <p:nvPr/>
          </p:nvSpPr>
          <p:spPr bwMode="auto">
            <a:xfrm>
              <a:off x="1125" y="3259"/>
              <a:ext cx="7" cy="76"/>
            </a:xfrm>
            <a:custGeom>
              <a:avLst/>
              <a:gdLst>
                <a:gd name="T0" fmla="*/ 0 w 15"/>
                <a:gd name="T1" fmla="*/ 0 h 154"/>
                <a:gd name="T2" fmla="*/ 0 w 15"/>
                <a:gd name="T3" fmla="*/ 0 h 154"/>
                <a:gd name="T4" fmla="*/ 0 w 15"/>
                <a:gd name="T5" fmla="*/ 14 h 154"/>
                <a:gd name="T6" fmla="*/ 0 w 15"/>
                <a:gd name="T7" fmla="*/ 36 h 154"/>
                <a:gd name="T8" fmla="*/ 0 w 15"/>
                <a:gd name="T9" fmla="*/ 59 h 154"/>
                <a:gd name="T10" fmla="*/ 0 w 15"/>
                <a:gd name="T11" fmla="*/ 77 h 154"/>
                <a:gd name="T12" fmla="*/ 7 w 15"/>
                <a:gd name="T13" fmla="*/ 77 h 154"/>
                <a:gd name="T14" fmla="*/ 7 w 15"/>
                <a:gd name="T15" fmla="*/ 59 h 154"/>
                <a:gd name="T16" fmla="*/ 7 w 15"/>
                <a:gd name="T17" fmla="*/ 36 h 154"/>
                <a:gd name="T18" fmla="*/ 7 w 15"/>
                <a:gd name="T19" fmla="*/ 14 h 154"/>
                <a:gd name="T20" fmla="*/ 7 w 15"/>
                <a:gd name="T21" fmla="*/ 0 h 154"/>
                <a:gd name="T22" fmla="*/ 7 w 15"/>
                <a:gd name="T23" fmla="*/ 0 h 154"/>
                <a:gd name="T24" fmla="*/ 0 w 15"/>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4"/>
                <a:gd name="T41" fmla="*/ 15 w 15"/>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4">
                  <a:moveTo>
                    <a:pt x="0" y="0"/>
                  </a:moveTo>
                  <a:lnTo>
                    <a:pt x="0" y="0"/>
                  </a:lnTo>
                  <a:lnTo>
                    <a:pt x="0" y="28"/>
                  </a:lnTo>
                  <a:lnTo>
                    <a:pt x="0" y="72"/>
                  </a:lnTo>
                  <a:lnTo>
                    <a:pt x="0" y="118"/>
                  </a:lnTo>
                  <a:lnTo>
                    <a:pt x="0" y="154"/>
                  </a:lnTo>
                  <a:lnTo>
                    <a:pt x="15" y="154"/>
                  </a:lnTo>
                  <a:lnTo>
                    <a:pt x="15" y="118"/>
                  </a:lnTo>
                  <a:lnTo>
                    <a:pt x="15" y="72"/>
                  </a:lnTo>
                  <a:lnTo>
                    <a:pt x="15" y="28"/>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3" name="Freeform 329"/>
            <p:cNvSpPr/>
            <p:nvPr/>
          </p:nvSpPr>
          <p:spPr bwMode="auto">
            <a:xfrm>
              <a:off x="1125" y="3221"/>
              <a:ext cx="55" cy="38"/>
            </a:xfrm>
            <a:custGeom>
              <a:avLst/>
              <a:gdLst>
                <a:gd name="T0" fmla="*/ 55 w 109"/>
                <a:gd name="T1" fmla="*/ 2 h 76"/>
                <a:gd name="T2" fmla="*/ 52 w 109"/>
                <a:gd name="T3" fmla="*/ 0 h 76"/>
                <a:gd name="T4" fmla="*/ 35 w 109"/>
                <a:gd name="T5" fmla="*/ 2 h 76"/>
                <a:gd name="T6" fmla="*/ 22 w 109"/>
                <a:gd name="T7" fmla="*/ 5 h 76"/>
                <a:gd name="T8" fmla="*/ 13 w 109"/>
                <a:gd name="T9" fmla="*/ 10 h 76"/>
                <a:gd name="T10" fmla="*/ 6 w 109"/>
                <a:gd name="T11" fmla="*/ 16 h 76"/>
                <a:gd name="T12" fmla="*/ 3 w 109"/>
                <a:gd name="T13" fmla="*/ 22 h 76"/>
                <a:gd name="T14" fmla="*/ 2 w 109"/>
                <a:gd name="T15" fmla="*/ 28 h 76"/>
                <a:gd name="T16" fmla="*/ 1 w 109"/>
                <a:gd name="T17" fmla="*/ 34 h 76"/>
                <a:gd name="T18" fmla="*/ 0 w 109"/>
                <a:gd name="T19" fmla="*/ 38 h 76"/>
                <a:gd name="T20" fmla="*/ 8 w 109"/>
                <a:gd name="T21" fmla="*/ 38 h 76"/>
                <a:gd name="T22" fmla="*/ 7 w 109"/>
                <a:gd name="T23" fmla="*/ 34 h 76"/>
                <a:gd name="T24" fmla="*/ 8 w 109"/>
                <a:gd name="T25" fmla="*/ 28 h 76"/>
                <a:gd name="T26" fmla="*/ 9 w 109"/>
                <a:gd name="T27" fmla="*/ 23 h 76"/>
                <a:gd name="T28" fmla="*/ 12 w 109"/>
                <a:gd name="T29" fmla="*/ 19 h 76"/>
                <a:gd name="T30" fmla="*/ 17 w 109"/>
                <a:gd name="T31" fmla="*/ 14 h 76"/>
                <a:gd name="T32" fmla="*/ 25 w 109"/>
                <a:gd name="T33" fmla="*/ 10 h 76"/>
                <a:gd name="T34" fmla="*/ 36 w 109"/>
                <a:gd name="T35" fmla="*/ 7 h 76"/>
                <a:gd name="T36" fmla="*/ 52 w 109"/>
                <a:gd name="T37" fmla="*/ 5 h 76"/>
                <a:gd name="T38" fmla="*/ 49 w 109"/>
                <a:gd name="T39" fmla="*/ 2 h 76"/>
                <a:gd name="T40" fmla="*/ 55 w 109"/>
                <a:gd name="T41" fmla="*/ 2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76"/>
                <a:gd name="T65" fmla="*/ 109 w 109"/>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76">
                  <a:moveTo>
                    <a:pt x="109" y="5"/>
                  </a:moveTo>
                  <a:lnTo>
                    <a:pt x="103" y="0"/>
                  </a:lnTo>
                  <a:lnTo>
                    <a:pt x="70" y="4"/>
                  </a:lnTo>
                  <a:lnTo>
                    <a:pt x="43" y="11"/>
                  </a:lnTo>
                  <a:lnTo>
                    <a:pt x="25" y="21"/>
                  </a:lnTo>
                  <a:lnTo>
                    <a:pt x="12" y="32"/>
                  </a:lnTo>
                  <a:lnTo>
                    <a:pt x="6" y="44"/>
                  </a:lnTo>
                  <a:lnTo>
                    <a:pt x="3" y="56"/>
                  </a:lnTo>
                  <a:lnTo>
                    <a:pt x="2" y="67"/>
                  </a:lnTo>
                  <a:lnTo>
                    <a:pt x="0" y="76"/>
                  </a:lnTo>
                  <a:lnTo>
                    <a:pt x="15" y="76"/>
                  </a:lnTo>
                  <a:lnTo>
                    <a:pt x="13" y="67"/>
                  </a:lnTo>
                  <a:lnTo>
                    <a:pt x="15" y="56"/>
                  </a:lnTo>
                  <a:lnTo>
                    <a:pt x="18" y="47"/>
                  </a:lnTo>
                  <a:lnTo>
                    <a:pt x="24" y="37"/>
                  </a:lnTo>
                  <a:lnTo>
                    <a:pt x="34" y="28"/>
                  </a:lnTo>
                  <a:lnTo>
                    <a:pt x="49" y="21"/>
                  </a:lnTo>
                  <a:lnTo>
                    <a:pt x="72" y="14"/>
                  </a:lnTo>
                  <a:lnTo>
                    <a:pt x="103" y="10"/>
                  </a:lnTo>
                  <a:lnTo>
                    <a:pt x="98" y="5"/>
                  </a:lnTo>
                  <a:lnTo>
                    <a:pt x="109" y="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4" name="Freeform 330"/>
            <p:cNvSpPr/>
            <p:nvPr/>
          </p:nvSpPr>
          <p:spPr bwMode="auto">
            <a:xfrm>
              <a:off x="1174" y="3224"/>
              <a:ext cx="10" cy="111"/>
            </a:xfrm>
            <a:custGeom>
              <a:avLst/>
              <a:gdLst>
                <a:gd name="T0" fmla="*/ 6 w 20"/>
                <a:gd name="T1" fmla="*/ 112 h 226"/>
                <a:gd name="T2" fmla="*/ 10 w 20"/>
                <a:gd name="T3" fmla="*/ 110 h 226"/>
                <a:gd name="T4" fmla="*/ 5 w 20"/>
                <a:gd name="T5" fmla="*/ 0 h 226"/>
                <a:gd name="T6" fmla="*/ 0 w 20"/>
                <a:gd name="T7" fmla="*/ 0 h 226"/>
                <a:gd name="T8" fmla="*/ 3 w 20"/>
                <a:gd name="T9" fmla="*/ 110 h 226"/>
                <a:gd name="T10" fmla="*/ 6 w 20"/>
                <a:gd name="T11" fmla="*/ 107 h 226"/>
                <a:gd name="T12" fmla="*/ 6 w 20"/>
                <a:gd name="T13" fmla="*/ 112 h 226"/>
                <a:gd name="T14" fmla="*/ 10 w 20"/>
                <a:gd name="T15" fmla="*/ 112 h 226"/>
                <a:gd name="T16" fmla="*/ 10 w 20"/>
                <a:gd name="T17" fmla="*/ 110 h 226"/>
                <a:gd name="T18" fmla="*/ 6 w 20"/>
                <a:gd name="T19" fmla="*/ 112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26"/>
                <a:gd name="T32" fmla="*/ 20 w 20"/>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26">
                  <a:moveTo>
                    <a:pt x="13" y="226"/>
                  </a:moveTo>
                  <a:lnTo>
                    <a:pt x="19" y="221"/>
                  </a:lnTo>
                  <a:lnTo>
                    <a:pt x="11" y="0"/>
                  </a:lnTo>
                  <a:lnTo>
                    <a:pt x="0" y="0"/>
                  </a:lnTo>
                  <a:lnTo>
                    <a:pt x="7" y="221"/>
                  </a:lnTo>
                  <a:lnTo>
                    <a:pt x="13" y="216"/>
                  </a:lnTo>
                  <a:lnTo>
                    <a:pt x="13" y="226"/>
                  </a:lnTo>
                  <a:lnTo>
                    <a:pt x="20" y="226"/>
                  </a:lnTo>
                  <a:lnTo>
                    <a:pt x="19" y="221"/>
                  </a:lnTo>
                  <a:lnTo>
                    <a:pt x="13" y="22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5" name="Freeform 331"/>
            <p:cNvSpPr/>
            <p:nvPr/>
          </p:nvSpPr>
          <p:spPr bwMode="auto">
            <a:xfrm>
              <a:off x="1125" y="3332"/>
              <a:ext cx="55" cy="7"/>
            </a:xfrm>
            <a:custGeom>
              <a:avLst/>
              <a:gdLst>
                <a:gd name="T0" fmla="*/ 0 w 111"/>
                <a:gd name="T1" fmla="*/ 4 h 15"/>
                <a:gd name="T2" fmla="*/ 4 w 111"/>
                <a:gd name="T3" fmla="*/ 6 h 15"/>
                <a:gd name="T4" fmla="*/ 55 w 111"/>
                <a:gd name="T5" fmla="*/ 5 h 15"/>
                <a:gd name="T6" fmla="*/ 55 w 111"/>
                <a:gd name="T7" fmla="*/ 0 h 15"/>
                <a:gd name="T8" fmla="*/ 4 w 111"/>
                <a:gd name="T9" fmla="*/ 2 h 15"/>
                <a:gd name="T10" fmla="*/ 7 w 111"/>
                <a:gd name="T11" fmla="*/ 4 h 15"/>
                <a:gd name="T12" fmla="*/ 0 w 111"/>
                <a:gd name="T13" fmla="*/ 4 h 15"/>
                <a:gd name="T14" fmla="*/ 1 w 111"/>
                <a:gd name="T15" fmla="*/ 7 h 15"/>
                <a:gd name="T16" fmla="*/ 4 w 111"/>
                <a:gd name="T17" fmla="*/ 6 h 15"/>
                <a:gd name="T18" fmla="*/ 0 w 111"/>
                <a:gd name="T19" fmla="*/ 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5"/>
                <a:gd name="T32" fmla="*/ 111 w 11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5">
                  <a:moveTo>
                    <a:pt x="0" y="9"/>
                  </a:moveTo>
                  <a:lnTo>
                    <a:pt x="8" y="13"/>
                  </a:lnTo>
                  <a:lnTo>
                    <a:pt x="111" y="10"/>
                  </a:lnTo>
                  <a:lnTo>
                    <a:pt x="111" y="0"/>
                  </a:lnTo>
                  <a:lnTo>
                    <a:pt x="8" y="4"/>
                  </a:lnTo>
                  <a:lnTo>
                    <a:pt x="15" y="9"/>
                  </a:lnTo>
                  <a:lnTo>
                    <a:pt x="0" y="9"/>
                  </a:lnTo>
                  <a:lnTo>
                    <a:pt x="2" y="15"/>
                  </a:lnTo>
                  <a:lnTo>
                    <a:pt x="8" y="13"/>
                  </a:lnTo>
                  <a:lnTo>
                    <a:pt x="0" y="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6" name="Freeform 332"/>
            <p:cNvSpPr/>
            <p:nvPr/>
          </p:nvSpPr>
          <p:spPr bwMode="auto">
            <a:xfrm>
              <a:off x="1229" y="3141"/>
              <a:ext cx="50" cy="75"/>
            </a:xfrm>
            <a:custGeom>
              <a:avLst/>
              <a:gdLst>
                <a:gd name="T0" fmla="*/ 4 w 101"/>
                <a:gd name="T1" fmla="*/ 0 h 150"/>
                <a:gd name="T2" fmla="*/ 1 w 101"/>
                <a:gd name="T3" fmla="*/ 2 h 150"/>
                <a:gd name="T4" fmla="*/ 4 w 101"/>
                <a:gd name="T5" fmla="*/ 12 h 150"/>
                <a:gd name="T6" fmla="*/ 7 w 101"/>
                <a:gd name="T7" fmla="*/ 22 h 150"/>
                <a:gd name="T8" fmla="*/ 11 w 101"/>
                <a:gd name="T9" fmla="*/ 31 h 150"/>
                <a:gd name="T10" fmla="*/ 16 w 101"/>
                <a:gd name="T11" fmla="*/ 42 h 150"/>
                <a:gd name="T12" fmla="*/ 22 w 101"/>
                <a:gd name="T13" fmla="*/ 51 h 150"/>
                <a:gd name="T14" fmla="*/ 29 w 101"/>
                <a:gd name="T15" fmla="*/ 59 h 150"/>
                <a:gd name="T16" fmla="*/ 38 w 101"/>
                <a:gd name="T17" fmla="*/ 68 h 150"/>
                <a:gd name="T18" fmla="*/ 46 w 101"/>
                <a:gd name="T19" fmla="*/ 75 h 150"/>
                <a:gd name="T20" fmla="*/ 50 w 101"/>
                <a:gd name="T21" fmla="*/ 71 h 150"/>
                <a:gd name="T22" fmla="*/ 42 w 101"/>
                <a:gd name="T23" fmla="*/ 65 h 150"/>
                <a:gd name="T24" fmla="*/ 35 w 101"/>
                <a:gd name="T25" fmla="*/ 57 h 150"/>
                <a:gd name="T26" fmla="*/ 28 w 101"/>
                <a:gd name="T27" fmla="*/ 48 h 150"/>
                <a:gd name="T28" fmla="*/ 22 w 101"/>
                <a:gd name="T29" fmla="*/ 39 h 150"/>
                <a:gd name="T30" fmla="*/ 17 w 101"/>
                <a:gd name="T31" fmla="*/ 30 h 150"/>
                <a:gd name="T32" fmla="*/ 12 w 101"/>
                <a:gd name="T33" fmla="*/ 20 h 150"/>
                <a:gd name="T34" fmla="*/ 9 w 101"/>
                <a:gd name="T35" fmla="*/ 11 h 150"/>
                <a:gd name="T36" fmla="*/ 7 w 101"/>
                <a:gd name="T37" fmla="*/ 2 h 150"/>
                <a:gd name="T38" fmla="*/ 4 w 101"/>
                <a:gd name="T39" fmla="*/ 5 h 150"/>
                <a:gd name="T40" fmla="*/ 4 w 101"/>
                <a:gd name="T41" fmla="*/ 0 h 150"/>
                <a:gd name="T42" fmla="*/ 0 w 101"/>
                <a:gd name="T43" fmla="*/ 0 h 150"/>
                <a:gd name="T44" fmla="*/ 1 w 101"/>
                <a:gd name="T45" fmla="*/ 2 h 150"/>
                <a:gd name="T46" fmla="*/ 4 w 101"/>
                <a:gd name="T47" fmla="*/ 0 h 1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
                <a:gd name="T73" fmla="*/ 0 h 150"/>
                <a:gd name="T74" fmla="*/ 101 w 101"/>
                <a:gd name="T75" fmla="*/ 150 h 1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 h="150">
                  <a:moveTo>
                    <a:pt x="8" y="0"/>
                  </a:moveTo>
                  <a:lnTo>
                    <a:pt x="2" y="5"/>
                  </a:lnTo>
                  <a:lnTo>
                    <a:pt x="8" y="24"/>
                  </a:lnTo>
                  <a:lnTo>
                    <a:pt x="14" y="44"/>
                  </a:lnTo>
                  <a:lnTo>
                    <a:pt x="22" y="63"/>
                  </a:lnTo>
                  <a:lnTo>
                    <a:pt x="33" y="84"/>
                  </a:lnTo>
                  <a:lnTo>
                    <a:pt x="45" y="102"/>
                  </a:lnTo>
                  <a:lnTo>
                    <a:pt x="58" y="119"/>
                  </a:lnTo>
                  <a:lnTo>
                    <a:pt x="76" y="136"/>
                  </a:lnTo>
                  <a:lnTo>
                    <a:pt x="92" y="150"/>
                  </a:lnTo>
                  <a:lnTo>
                    <a:pt x="101" y="142"/>
                  </a:lnTo>
                  <a:lnTo>
                    <a:pt x="84" y="129"/>
                  </a:lnTo>
                  <a:lnTo>
                    <a:pt x="70" y="114"/>
                  </a:lnTo>
                  <a:lnTo>
                    <a:pt x="56" y="97"/>
                  </a:lnTo>
                  <a:lnTo>
                    <a:pt x="45" y="79"/>
                  </a:lnTo>
                  <a:lnTo>
                    <a:pt x="34" y="61"/>
                  </a:lnTo>
                  <a:lnTo>
                    <a:pt x="25" y="41"/>
                  </a:lnTo>
                  <a:lnTo>
                    <a:pt x="19" y="22"/>
                  </a:lnTo>
                  <a:lnTo>
                    <a:pt x="14" y="5"/>
                  </a:lnTo>
                  <a:lnTo>
                    <a:pt x="8" y="9"/>
                  </a:lnTo>
                  <a:lnTo>
                    <a:pt x="8" y="0"/>
                  </a:lnTo>
                  <a:lnTo>
                    <a:pt x="0" y="0"/>
                  </a:lnTo>
                  <a:lnTo>
                    <a:pt x="2" y="5"/>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7" name="Freeform 333"/>
            <p:cNvSpPr/>
            <p:nvPr/>
          </p:nvSpPr>
          <p:spPr bwMode="auto">
            <a:xfrm>
              <a:off x="1233" y="3134"/>
              <a:ext cx="62" cy="12"/>
            </a:xfrm>
            <a:custGeom>
              <a:avLst/>
              <a:gdLst>
                <a:gd name="T0" fmla="*/ 56 w 131"/>
                <a:gd name="T1" fmla="*/ 5 h 24"/>
                <a:gd name="T2" fmla="*/ 59 w 131"/>
                <a:gd name="T3" fmla="*/ 0 h 24"/>
                <a:gd name="T4" fmla="*/ 56 w 131"/>
                <a:gd name="T5" fmla="*/ 0 h 24"/>
                <a:gd name="T6" fmla="*/ 51 w 131"/>
                <a:gd name="T7" fmla="*/ 1 h 24"/>
                <a:gd name="T8" fmla="*/ 44 w 131"/>
                <a:gd name="T9" fmla="*/ 2 h 24"/>
                <a:gd name="T10" fmla="*/ 35 w 131"/>
                <a:gd name="T11" fmla="*/ 3 h 24"/>
                <a:gd name="T12" fmla="*/ 25 w 131"/>
                <a:gd name="T13" fmla="*/ 5 h 24"/>
                <a:gd name="T14" fmla="*/ 15 w 131"/>
                <a:gd name="T15" fmla="*/ 6 h 24"/>
                <a:gd name="T16" fmla="*/ 6 w 131"/>
                <a:gd name="T17" fmla="*/ 6 h 24"/>
                <a:gd name="T18" fmla="*/ 0 w 131"/>
                <a:gd name="T19" fmla="*/ 7 h 24"/>
                <a:gd name="T20" fmla="*/ 0 w 131"/>
                <a:gd name="T21" fmla="*/ 12 h 24"/>
                <a:gd name="T22" fmla="*/ 6 w 131"/>
                <a:gd name="T23" fmla="*/ 12 h 24"/>
                <a:gd name="T24" fmla="*/ 15 w 131"/>
                <a:gd name="T25" fmla="*/ 11 h 24"/>
                <a:gd name="T26" fmla="*/ 25 w 131"/>
                <a:gd name="T27" fmla="*/ 9 h 24"/>
                <a:gd name="T28" fmla="*/ 35 w 131"/>
                <a:gd name="T29" fmla="*/ 8 h 24"/>
                <a:gd name="T30" fmla="*/ 44 w 131"/>
                <a:gd name="T31" fmla="*/ 6 h 24"/>
                <a:gd name="T32" fmla="*/ 51 w 131"/>
                <a:gd name="T33" fmla="*/ 6 h 24"/>
                <a:gd name="T34" fmla="*/ 56 w 131"/>
                <a:gd name="T35" fmla="*/ 5 h 24"/>
                <a:gd name="T36" fmla="*/ 59 w 131"/>
                <a:gd name="T37" fmla="*/ 5 h 24"/>
                <a:gd name="T38" fmla="*/ 61 w 131"/>
                <a:gd name="T39" fmla="*/ 1 h 24"/>
                <a:gd name="T40" fmla="*/ 59 w 131"/>
                <a:gd name="T41" fmla="*/ 5 h 24"/>
                <a:gd name="T42" fmla="*/ 65 w 131"/>
                <a:gd name="T43" fmla="*/ 5 h 24"/>
                <a:gd name="T44" fmla="*/ 61 w 131"/>
                <a:gd name="T45" fmla="*/ 1 h 24"/>
                <a:gd name="T46" fmla="*/ 56 w 131"/>
                <a:gd name="T47" fmla="*/ 5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24"/>
                <a:gd name="T74" fmla="*/ 131 w 131"/>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24">
                  <a:moveTo>
                    <a:pt x="113" y="9"/>
                  </a:moveTo>
                  <a:lnTo>
                    <a:pt x="118" y="0"/>
                  </a:lnTo>
                  <a:lnTo>
                    <a:pt x="113" y="0"/>
                  </a:lnTo>
                  <a:lnTo>
                    <a:pt x="103" y="1"/>
                  </a:lnTo>
                  <a:lnTo>
                    <a:pt x="88" y="4"/>
                  </a:lnTo>
                  <a:lnTo>
                    <a:pt x="70" y="6"/>
                  </a:lnTo>
                  <a:lnTo>
                    <a:pt x="50" y="9"/>
                  </a:lnTo>
                  <a:lnTo>
                    <a:pt x="31" y="11"/>
                  </a:lnTo>
                  <a:lnTo>
                    <a:pt x="13" y="13"/>
                  </a:lnTo>
                  <a:lnTo>
                    <a:pt x="0" y="15"/>
                  </a:lnTo>
                  <a:lnTo>
                    <a:pt x="0" y="24"/>
                  </a:lnTo>
                  <a:lnTo>
                    <a:pt x="13" y="23"/>
                  </a:lnTo>
                  <a:lnTo>
                    <a:pt x="31" y="21"/>
                  </a:lnTo>
                  <a:lnTo>
                    <a:pt x="50" y="18"/>
                  </a:lnTo>
                  <a:lnTo>
                    <a:pt x="70" y="16"/>
                  </a:lnTo>
                  <a:lnTo>
                    <a:pt x="88" y="13"/>
                  </a:lnTo>
                  <a:lnTo>
                    <a:pt x="103" y="11"/>
                  </a:lnTo>
                  <a:lnTo>
                    <a:pt x="113" y="10"/>
                  </a:lnTo>
                  <a:lnTo>
                    <a:pt x="118" y="10"/>
                  </a:lnTo>
                  <a:lnTo>
                    <a:pt x="122" y="1"/>
                  </a:lnTo>
                  <a:lnTo>
                    <a:pt x="118" y="10"/>
                  </a:lnTo>
                  <a:lnTo>
                    <a:pt x="131" y="9"/>
                  </a:lnTo>
                  <a:lnTo>
                    <a:pt x="122" y="1"/>
                  </a:lnTo>
                  <a:lnTo>
                    <a:pt x="113" y="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8" name="Freeform 334"/>
            <p:cNvSpPr/>
            <p:nvPr/>
          </p:nvSpPr>
          <p:spPr bwMode="auto">
            <a:xfrm>
              <a:off x="1283" y="3129"/>
              <a:ext cx="11" cy="9"/>
            </a:xfrm>
            <a:custGeom>
              <a:avLst/>
              <a:gdLst>
                <a:gd name="T0" fmla="*/ 11 w 22"/>
                <a:gd name="T1" fmla="*/ 5 h 20"/>
                <a:gd name="T2" fmla="*/ 11 w 22"/>
                <a:gd name="T3" fmla="*/ 5 h 20"/>
                <a:gd name="T4" fmla="*/ 5 w 22"/>
                <a:gd name="T5" fmla="*/ 0 h 20"/>
                <a:gd name="T6" fmla="*/ 1 w 22"/>
                <a:gd name="T7" fmla="*/ 4 h 20"/>
                <a:gd name="T8" fmla="*/ 5 w 22"/>
                <a:gd name="T9" fmla="*/ 7 h 20"/>
                <a:gd name="T10" fmla="*/ 6 w 22"/>
                <a:gd name="T11" fmla="*/ 9 h 20"/>
                <a:gd name="T12" fmla="*/ 11 w 22"/>
                <a:gd name="T13" fmla="*/ 5 h 20"/>
                <a:gd name="T14" fmla="*/ 9 w 22"/>
                <a:gd name="T15" fmla="*/ 4 h 20"/>
                <a:gd name="T16" fmla="*/ 5 w 22"/>
                <a:gd name="T17" fmla="*/ 0 h 20"/>
                <a:gd name="T18" fmla="*/ 0 w 22"/>
                <a:gd name="T19" fmla="*/ 3 h 20"/>
                <a:gd name="T20" fmla="*/ 6 w 22"/>
                <a:gd name="T21" fmla="*/ 9 h 20"/>
                <a:gd name="T22" fmla="*/ 6 w 22"/>
                <a:gd name="T23" fmla="*/ 9 h 20"/>
                <a:gd name="T24" fmla="*/ 11 w 22"/>
                <a:gd name="T25" fmla="*/ 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22" y="12"/>
                  </a:moveTo>
                  <a:lnTo>
                    <a:pt x="22" y="12"/>
                  </a:lnTo>
                  <a:lnTo>
                    <a:pt x="9" y="0"/>
                  </a:lnTo>
                  <a:lnTo>
                    <a:pt x="1" y="9"/>
                  </a:lnTo>
                  <a:lnTo>
                    <a:pt x="9" y="16"/>
                  </a:lnTo>
                  <a:lnTo>
                    <a:pt x="13" y="20"/>
                  </a:lnTo>
                  <a:lnTo>
                    <a:pt x="22" y="12"/>
                  </a:lnTo>
                  <a:lnTo>
                    <a:pt x="18" y="9"/>
                  </a:lnTo>
                  <a:lnTo>
                    <a:pt x="10" y="1"/>
                  </a:lnTo>
                  <a:lnTo>
                    <a:pt x="0" y="7"/>
                  </a:lnTo>
                  <a:lnTo>
                    <a:pt x="13" y="20"/>
                  </a:lnTo>
                  <a:lnTo>
                    <a:pt x="22"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9" name="Freeform 335"/>
            <p:cNvSpPr/>
            <p:nvPr/>
          </p:nvSpPr>
          <p:spPr bwMode="auto">
            <a:xfrm>
              <a:off x="1290" y="3135"/>
              <a:ext cx="44" cy="82"/>
            </a:xfrm>
            <a:custGeom>
              <a:avLst/>
              <a:gdLst>
                <a:gd name="T0" fmla="*/ 26 w 89"/>
                <a:gd name="T1" fmla="*/ 77 h 155"/>
                <a:gd name="T2" fmla="*/ 26 w 89"/>
                <a:gd name="T3" fmla="*/ 77 h 155"/>
                <a:gd name="T4" fmla="*/ 40 w 89"/>
                <a:gd name="T5" fmla="*/ 67 h 155"/>
                <a:gd name="T6" fmla="*/ 44 w 89"/>
                <a:gd name="T7" fmla="*/ 55 h 155"/>
                <a:gd name="T8" fmla="*/ 43 w 89"/>
                <a:gd name="T9" fmla="*/ 44 h 155"/>
                <a:gd name="T10" fmla="*/ 38 w 89"/>
                <a:gd name="T11" fmla="*/ 33 h 155"/>
                <a:gd name="T12" fmla="*/ 31 w 89"/>
                <a:gd name="T13" fmla="*/ 24 h 155"/>
                <a:gd name="T14" fmla="*/ 21 w 89"/>
                <a:gd name="T15" fmla="*/ 14 h 155"/>
                <a:gd name="T16" fmla="*/ 12 w 89"/>
                <a:gd name="T17" fmla="*/ 6 h 155"/>
                <a:gd name="T18" fmla="*/ 4 w 89"/>
                <a:gd name="T19" fmla="*/ 0 h 155"/>
                <a:gd name="T20" fmla="*/ 0 w 89"/>
                <a:gd name="T21" fmla="*/ 4 h 155"/>
                <a:gd name="T22" fmla="*/ 7 w 89"/>
                <a:gd name="T23" fmla="*/ 10 h 155"/>
                <a:gd name="T24" fmla="*/ 16 w 89"/>
                <a:gd name="T25" fmla="*/ 18 h 155"/>
                <a:gd name="T26" fmla="*/ 25 w 89"/>
                <a:gd name="T27" fmla="*/ 26 h 155"/>
                <a:gd name="T28" fmla="*/ 32 w 89"/>
                <a:gd name="T29" fmla="*/ 36 h 155"/>
                <a:gd name="T30" fmla="*/ 38 w 89"/>
                <a:gd name="T31" fmla="*/ 46 h 155"/>
                <a:gd name="T32" fmla="*/ 38 w 89"/>
                <a:gd name="T33" fmla="*/ 55 h 155"/>
                <a:gd name="T34" fmla="*/ 34 w 89"/>
                <a:gd name="T35" fmla="*/ 64 h 155"/>
                <a:gd name="T36" fmla="*/ 23 w 89"/>
                <a:gd name="T37" fmla="*/ 72 h 155"/>
                <a:gd name="T38" fmla="*/ 23 w 89"/>
                <a:gd name="T39" fmla="*/ 72 h 155"/>
                <a:gd name="T40" fmla="*/ 26 w 89"/>
                <a:gd name="T41" fmla="*/ 77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55"/>
                <a:gd name="T65" fmla="*/ 89 w 89"/>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55">
                  <a:moveTo>
                    <a:pt x="53" y="155"/>
                  </a:moveTo>
                  <a:lnTo>
                    <a:pt x="53" y="155"/>
                  </a:lnTo>
                  <a:lnTo>
                    <a:pt x="80" y="134"/>
                  </a:lnTo>
                  <a:lnTo>
                    <a:pt x="89" y="111"/>
                  </a:lnTo>
                  <a:lnTo>
                    <a:pt x="87" y="89"/>
                  </a:lnTo>
                  <a:lnTo>
                    <a:pt x="77" y="67"/>
                  </a:lnTo>
                  <a:lnTo>
                    <a:pt x="62" y="48"/>
                  </a:lnTo>
                  <a:lnTo>
                    <a:pt x="42" y="28"/>
                  </a:lnTo>
                  <a:lnTo>
                    <a:pt x="24" y="12"/>
                  </a:lnTo>
                  <a:lnTo>
                    <a:pt x="9" y="0"/>
                  </a:lnTo>
                  <a:lnTo>
                    <a:pt x="0" y="8"/>
                  </a:lnTo>
                  <a:lnTo>
                    <a:pt x="15" y="20"/>
                  </a:lnTo>
                  <a:lnTo>
                    <a:pt x="33" y="36"/>
                  </a:lnTo>
                  <a:lnTo>
                    <a:pt x="50" y="53"/>
                  </a:lnTo>
                  <a:lnTo>
                    <a:pt x="65" y="72"/>
                  </a:lnTo>
                  <a:lnTo>
                    <a:pt x="76" y="92"/>
                  </a:lnTo>
                  <a:lnTo>
                    <a:pt x="77" y="111"/>
                  </a:lnTo>
                  <a:lnTo>
                    <a:pt x="68" y="129"/>
                  </a:lnTo>
                  <a:lnTo>
                    <a:pt x="47" y="145"/>
                  </a:lnTo>
                  <a:lnTo>
                    <a:pt x="53" y="155"/>
                  </a:lnTo>
                  <a:close/>
                </a:path>
              </a:pathLst>
            </a:custGeom>
            <a:solidFill>
              <a:srgbClr val="FFCC99"/>
            </a:solid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0" name="Freeform 336"/>
            <p:cNvSpPr/>
            <p:nvPr/>
          </p:nvSpPr>
          <p:spPr bwMode="auto">
            <a:xfrm>
              <a:off x="1275" y="3207"/>
              <a:ext cx="41" cy="14"/>
            </a:xfrm>
            <a:custGeom>
              <a:avLst/>
              <a:gdLst>
                <a:gd name="T0" fmla="*/ 0 w 82"/>
                <a:gd name="T1" fmla="*/ 10 h 27"/>
                <a:gd name="T2" fmla="*/ 2 w 82"/>
                <a:gd name="T3" fmla="*/ 10 h 27"/>
                <a:gd name="T4" fmla="*/ 6 w 82"/>
                <a:gd name="T5" fmla="*/ 11 h 27"/>
                <a:gd name="T6" fmla="*/ 10 w 82"/>
                <a:gd name="T7" fmla="*/ 12 h 27"/>
                <a:gd name="T8" fmla="*/ 11 w 82"/>
                <a:gd name="T9" fmla="*/ 13 h 27"/>
                <a:gd name="T10" fmla="*/ 15 w 82"/>
                <a:gd name="T11" fmla="*/ 14 h 27"/>
                <a:gd name="T12" fmla="*/ 19 w 82"/>
                <a:gd name="T13" fmla="*/ 14 h 27"/>
                <a:gd name="T14" fmla="*/ 25 w 82"/>
                <a:gd name="T15" fmla="*/ 13 h 27"/>
                <a:gd name="T16" fmla="*/ 33 w 82"/>
                <a:gd name="T17" fmla="*/ 10 h 27"/>
                <a:gd name="T18" fmla="*/ 41 w 82"/>
                <a:gd name="T19" fmla="*/ 5 h 27"/>
                <a:gd name="T20" fmla="*/ 38 w 82"/>
                <a:gd name="T21" fmla="*/ 0 h 27"/>
                <a:gd name="T22" fmla="*/ 29 w 82"/>
                <a:gd name="T23" fmla="*/ 5 h 27"/>
                <a:gd name="T24" fmla="*/ 23 w 82"/>
                <a:gd name="T25" fmla="*/ 8 h 27"/>
                <a:gd name="T26" fmla="*/ 19 w 82"/>
                <a:gd name="T27" fmla="*/ 9 h 27"/>
                <a:gd name="T28" fmla="*/ 15 w 82"/>
                <a:gd name="T29" fmla="*/ 9 h 27"/>
                <a:gd name="T30" fmla="*/ 13 w 82"/>
                <a:gd name="T31" fmla="*/ 8 h 27"/>
                <a:gd name="T32" fmla="*/ 11 w 82"/>
                <a:gd name="T33" fmla="*/ 7 h 27"/>
                <a:gd name="T34" fmla="*/ 7 w 82"/>
                <a:gd name="T35" fmla="*/ 7 h 27"/>
                <a:gd name="T36" fmla="*/ 2 w 82"/>
                <a:gd name="T37" fmla="*/ 5 h 27"/>
                <a:gd name="T38" fmla="*/ 5 w 82"/>
                <a:gd name="T39" fmla="*/ 6 h 27"/>
                <a:gd name="T40" fmla="*/ 0 w 82"/>
                <a:gd name="T41" fmla="*/ 10 h 27"/>
                <a:gd name="T42" fmla="*/ 1 w 82"/>
                <a:gd name="T43" fmla="*/ 10 h 27"/>
                <a:gd name="T44" fmla="*/ 2 w 82"/>
                <a:gd name="T45" fmla="*/ 10 h 27"/>
                <a:gd name="T46" fmla="*/ 0 w 82"/>
                <a:gd name="T47" fmla="*/ 1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27"/>
                <a:gd name="T74" fmla="*/ 82 w 8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27">
                  <a:moveTo>
                    <a:pt x="0" y="19"/>
                  </a:moveTo>
                  <a:lnTo>
                    <a:pt x="4" y="20"/>
                  </a:lnTo>
                  <a:lnTo>
                    <a:pt x="12" y="22"/>
                  </a:lnTo>
                  <a:lnTo>
                    <a:pt x="19" y="23"/>
                  </a:lnTo>
                  <a:lnTo>
                    <a:pt x="23" y="26"/>
                  </a:lnTo>
                  <a:lnTo>
                    <a:pt x="31" y="27"/>
                  </a:lnTo>
                  <a:lnTo>
                    <a:pt x="38" y="27"/>
                  </a:lnTo>
                  <a:lnTo>
                    <a:pt x="50" y="25"/>
                  </a:lnTo>
                  <a:lnTo>
                    <a:pt x="65" y="19"/>
                  </a:lnTo>
                  <a:lnTo>
                    <a:pt x="82" y="10"/>
                  </a:lnTo>
                  <a:lnTo>
                    <a:pt x="76" y="0"/>
                  </a:lnTo>
                  <a:lnTo>
                    <a:pt x="59" y="9"/>
                  </a:lnTo>
                  <a:lnTo>
                    <a:pt x="47" y="15"/>
                  </a:lnTo>
                  <a:lnTo>
                    <a:pt x="38" y="17"/>
                  </a:lnTo>
                  <a:lnTo>
                    <a:pt x="31" y="17"/>
                  </a:lnTo>
                  <a:lnTo>
                    <a:pt x="26" y="16"/>
                  </a:lnTo>
                  <a:lnTo>
                    <a:pt x="22" y="14"/>
                  </a:lnTo>
                  <a:lnTo>
                    <a:pt x="15" y="13"/>
                  </a:lnTo>
                  <a:lnTo>
                    <a:pt x="4" y="10"/>
                  </a:lnTo>
                  <a:lnTo>
                    <a:pt x="9" y="11"/>
                  </a:lnTo>
                  <a:lnTo>
                    <a:pt x="0" y="19"/>
                  </a:lnTo>
                  <a:lnTo>
                    <a:pt x="1" y="20"/>
                  </a:lnTo>
                  <a:lnTo>
                    <a:pt x="4" y="20"/>
                  </a:lnTo>
                  <a:lnTo>
                    <a:pt x="0" y="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1" name="Freeform 337"/>
            <p:cNvSpPr/>
            <p:nvPr/>
          </p:nvSpPr>
          <p:spPr bwMode="auto">
            <a:xfrm>
              <a:off x="1138" y="3112"/>
              <a:ext cx="8" cy="22"/>
            </a:xfrm>
            <a:custGeom>
              <a:avLst/>
              <a:gdLst>
                <a:gd name="T0" fmla="*/ 0 w 14"/>
                <a:gd name="T1" fmla="*/ 0 h 39"/>
                <a:gd name="T2" fmla="*/ 0 w 14"/>
                <a:gd name="T3" fmla="*/ 0 h 39"/>
                <a:gd name="T4" fmla="*/ 2 w 14"/>
                <a:gd name="T5" fmla="*/ 20 h 39"/>
                <a:gd name="T6" fmla="*/ 8 w 14"/>
                <a:gd name="T7" fmla="*/ 20 h 39"/>
                <a:gd name="T8" fmla="*/ 7 w 14"/>
                <a:gd name="T9" fmla="*/ 0 h 39"/>
                <a:gd name="T10" fmla="*/ 7 w 14"/>
                <a:gd name="T11" fmla="*/ 0 h 39"/>
                <a:gd name="T12" fmla="*/ 0 w 14"/>
                <a:gd name="T13" fmla="*/ 0 h 39"/>
                <a:gd name="T14" fmla="*/ 0 60000 65536"/>
                <a:gd name="T15" fmla="*/ 0 60000 65536"/>
                <a:gd name="T16" fmla="*/ 0 60000 65536"/>
                <a:gd name="T17" fmla="*/ 0 60000 65536"/>
                <a:gd name="T18" fmla="*/ 0 60000 65536"/>
                <a:gd name="T19" fmla="*/ 0 60000 65536"/>
                <a:gd name="T20" fmla="*/ 0 60000 65536"/>
                <a:gd name="T21" fmla="*/ 0 w 14"/>
                <a:gd name="T22" fmla="*/ 0 h 39"/>
                <a:gd name="T23" fmla="*/ 14 w 1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9">
                  <a:moveTo>
                    <a:pt x="0" y="0"/>
                  </a:moveTo>
                  <a:lnTo>
                    <a:pt x="0" y="0"/>
                  </a:lnTo>
                  <a:lnTo>
                    <a:pt x="3" y="39"/>
                  </a:lnTo>
                  <a:lnTo>
                    <a:pt x="14" y="39"/>
                  </a:lnTo>
                  <a:lnTo>
                    <a:pt x="12"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2" name="Freeform 338"/>
            <p:cNvSpPr/>
            <p:nvPr/>
          </p:nvSpPr>
          <p:spPr bwMode="auto">
            <a:xfrm>
              <a:off x="1138" y="3047"/>
              <a:ext cx="61" cy="62"/>
            </a:xfrm>
            <a:custGeom>
              <a:avLst/>
              <a:gdLst>
                <a:gd name="T0" fmla="*/ 62 w 126"/>
                <a:gd name="T1" fmla="*/ 0 h 130"/>
                <a:gd name="T2" fmla="*/ 62 w 126"/>
                <a:gd name="T3" fmla="*/ 0 h 130"/>
                <a:gd name="T4" fmla="*/ 47 w 126"/>
                <a:gd name="T5" fmla="*/ 3 h 130"/>
                <a:gd name="T6" fmla="*/ 34 w 126"/>
                <a:gd name="T7" fmla="*/ 8 h 130"/>
                <a:gd name="T8" fmla="*/ 23 w 126"/>
                <a:gd name="T9" fmla="*/ 14 h 130"/>
                <a:gd name="T10" fmla="*/ 15 w 126"/>
                <a:gd name="T11" fmla="*/ 22 h 130"/>
                <a:gd name="T12" fmla="*/ 7 w 126"/>
                <a:gd name="T13" fmla="*/ 32 h 130"/>
                <a:gd name="T14" fmla="*/ 2 w 126"/>
                <a:gd name="T15" fmla="*/ 42 h 130"/>
                <a:gd name="T16" fmla="*/ 0 w 126"/>
                <a:gd name="T17" fmla="*/ 54 h 130"/>
                <a:gd name="T18" fmla="*/ 1 w 126"/>
                <a:gd name="T19" fmla="*/ 65 h 130"/>
                <a:gd name="T20" fmla="*/ 7 w 126"/>
                <a:gd name="T21" fmla="*/ 65 h 130"/>
                <a:gd name="T22" fmla="*/ 6 w 126"/>
                <a:gd name="T23" fmla="*/ 54 h 130"/>
                <a:gd name="T24" fmla="*/ 8 w 126"/>
                <a:gd name="T25" fmla="*/ 43 h 130"/>
                <a:gd name="T26" fmla="*/ 12 w 126"/>
                <a:gd name="T27" fmla="*/ 34 h 130"/>
                <a:gd name="T28" fmla="*/ 19 w 126"/>
                <a:gd name="T29" fmla="*/ 26 h 130"/>
                <a:gd name="T30" fmla="*/ 28 w 126"/>
                <a:gd name="T31" fmla="*/ 18 h 130"/>
                <a:gd name="T32" fmla="*/ 37 w 126"/>
                <a:gd name="T33" fmla="*/ 12 h 130"/>
                <a:gd name="T34" fmla="*/ 49 w 126"/>
                <a:gd name="T35" fmla="*/ 8 h 130"/>
                <a:gd name="T36" fmla="*/ 62 w 126"/>
                <a:gd name="T37" fmla="*/ 4 h 130"/>
                <a:gd name="T38" fmla="*/ 62 w 126"/>
                <a:gd name="T39" fmla="*/ 4 h 130"/>
                <a:gd name="T40" fmla="*/ 62 w 126"/>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30"/>
                <a:gd name="T65" fmla="*/ 126 w 126"/>
                <a:gd name="T66" fmla="*/ 130 h 1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30">
                  <a:moveTo>
                    <a:pt x="126" y="0"/>
                  </a:moveTo>
                  <a:lnTo>
                    <a:pt x="126" y="0"/>
                  </a:lnTo>
                  <a:lnTo>
                    <a:pt x="96" y="6"/>
                  </a:lnTo>
                  <a:lnTo>
                    <a:pt x="70" y="16"/>
                  </a:lnTo>
                  <a:lnTo>
                    <a:pt x="47" y="29"/>
                  </a:lnTo>
                  <a:lnTo>
                    <a:pt x="30" y="45"/>
                  </a:lnTo>
                  <a:lnTo>
                    <a:pt x="14" y="64"/>
                  </a:lnTo>
                  <a:lnTo>
                    <a:pt x="5" y="85"/>
                  </a:lnTo>
                  <a:lnTo>
                    <a:pt x="0" y="108"/>
                  </a:lnTo>
                  <a:lnTo>
                    <a:pt x="2" y="130"/>
                  </a:lnTo>
                  <a:lnTo>
                    <a:pt x="14" y="130"/>
                  </a:lnTo>
                  <a:lnTo>
                    <a:pt x="12" y="108"/>
                  </a:lnTo>
                  <a:lnTo>
                    <a:pt x="16" y="87"/>
                  </a:lnTo>
                  <a:lnTo>
                    <a:pt x="25" y="69"/>
                  </a:lnTo>
                  <a:lnTo>
                    <a:pt x="39" y="52"/>
                  </a:lnTo>
                  <a:lnTo>
                    <a:pt x="56" y="36"/>
                  </a:lnTo>
                  <a:lnTo>
                    <a:pt x="76" y="25"/>
                  </a:lnTo>
                  <a:lnTo>
                    <a:pt x="99" y="16"/>
                  </a:lnTo>
                  <a:lnTo>
                    <a:pt x="126" y="9"/>
                  </a:lnTo>
                  <a:lnTo>
                    <a:pt x="126"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3" name="Freeform 339"/>
            <p:cNvSpPr/>
            <p:nvPr/>
          </p:nvSpPr>
          <p:spPr bwMode="auto">
            <a:xfrm>
              <a:off x="1199" y="3046"/>
              <a:ext cx="83" cy="50"/>
            </a:xfrm>
            <a:custGeom>
              <a:avLst/>
              <a:gdLst>
                <a:gd name="T0" fmla="*/ 82 w 164"/>
                <a:gd name="T1" fmla="*/ 49 h 100"/>
                <a:gd name="T2" fmla="*/ 82 w 164"/>
                <a:gd name="T3" fmla="*/ 50 h 100"/>
                <a:gd name="T4" fmla="*/ 78 w 164"/>
                <a:gd name="T5" fmla="*/ 38 h 100"/>
                <a:gd name="T6" fmla="*/ 72 w 164"/>
                <a:gd name="T7" fmla="*/ 27 h 100"/>
                <a:gd name="T8" fmla="*/ 63 w 164"/>
                <a:gd name="T9" fmla="*/ 19 h 100"/>
                <a:gd name="T10" fmla="*/ 53 w 164"/>
                <a:gd name="T11" fmla="*/ 11 h 100"/>
                <a:gd name="T12" fmla="*/ 41 w 164"/>
                <a:gd name="T13" fmla="*/ 6 h 100"/>
                <a:gd name="T14" fmla="*/ 28 w 164"/>
                <a:gd name="T15" fmla="*/ 2 h 100"/>
                <a:gd name="T16" fmla="*/ 14 w 164"/>
                <a:gd name="T17" fmla="*/ 0 h 100"/>
                <a:gd name="T18" fmla="*/ 0 w 164"/>
                <a:gd name="T19" fmla="*/ 2 h 100"/>
                <a:gd name="T20" fmla="*/ 0 w 164"/>
                <a:gd name="T21" fmla="*/ 6 h 100"/>
                <a:gd name="T22" fmla="*/ 14 w 164"/>
                <a:gd name="T23" fmla="*/ 6 h 100"/>
                <a:gd name="T24" fmla="*/ 26 w 164"/>
                <a:gd name="T25" fmla="*/ 7 h 100"/>
                <a:gd name="T26" fmla="*/ 38 w 164"/>
                <a:gd name="T27" fmla="*/ 11 h 100"/>
                <a:gd name="T28" fmla="*/ 50 w 164"/>
                <a:gd name="T29" fmla="*/ 16 h 100"/>
                <a:gd name="T30" fmla="*/ 59 w 164"/>
                <a:gd name="T31" fmla="*/ 23 h 100"/>
                <a:gd name="T32" fmla="*/ 67 w 164"/>
                <a:gd name="T33" fmla="*/ 30 h 100"/>
                <a:gd name="T34" fmla="*/ 72 w 164"/>
                <a:gd name="T35" fmla="*/ 39 h 100"/>
                <a:gd name="T36" fmla="*/ 76 w 164"/>
                <a:gd name="T37" fmla="*/ 50 h 100"/>
                <a:gd name="T38" fmla="*/ 76 w 164"/>
                <a:gd name="T39" fmla="*/ 50 h 100"/>
                <a:gd name="T40" fmla="*/ 82 w 164"/>
                <a:gd name="T41" fmla="*/ 49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4"/>
                <a:gd name="T64" fmla="*/ 0 h 100"/>
                <a:gd name="T65" fmla="*/ 164 w 164"/>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4" h="100">
                  <a:moveTo>
                    <a:pt x="164" y="98"/>
                  </a:moveTo>
                  <a:lnTo>
                    <a:pt x="164" y="99"/>
                  </a:lnTo>
                  <a:lnTo>
                    <a:pt x="156" y="76"/>
                  </a:lnTo>
                  <a:lnTo>
                    <a:pt x="144" y="55"/>
                  </a:lnTo>
                  <a:lnTo>
                    <a:pt x="127" y="38"/>
                  </a:lnTo>
                  <a:lnTo>
                    <a:pt x="106" y="22"/>
                  </a:lnTo>
                  <a:lnTo>
                    <a:pt x="82" y="11"/>
                  </a:lnTo>
                  <a:lnTo>
                    <a:pt x="56" y="4"/>
                  </a:lnTo>
                  <a:lnTo>
                    <a:pt x="28" y="0"/>
                  </a:lnTo>
                  <a:lnTo>
                    <a:pt x="0" y="3"/>
                  </a:lnTo>
                  <a:lnTo>
                    <a:pt x="0" y="12"/>
                  </a:lnTo>
                  <a:lnTo>
                    <a:pt x="28" y="12"/>
                  </a:lnTo>
                  <a:lnTo>
                    <a:pt x="53" y="14"/>
                  </a:lnTo>
                  <a:lnTo>
                    <a:pt x="76" y="21"/>
                  </a:lnTo>
                  <a:lnTo>
                    <a:pt x="100" y="32"/>
                  </a:lnTo>
                  <a:lnTo>
                    <a:pt x="118" y="45"/>
                  </a:lnTo>
                  <a:lnTo>
                    <a:pt x="133" y="60"/>
                  </a:lnTo>
                  <a:lnTo>
                    <a:pt x="144" y="78"/>
                  </a:lnTo>
                  <a:lnTo>
                    <a:pt x="152" y="99"/>
                  </a:lnTo>
                  <a:lnTo>
                    <a:pt x="152" y="100"/>
                  </a:lnTo>
                  <a:lnTo>
                    <a:pt x="164" y="9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4" name="Freeform 340"/>
            <p:cNvSpPr/>
            <p:nvPr/>
          </p:nvSpPr>
          <p:spPr bwMode="auto">
            <a:xfrm>
              <a:off x="1276" y="3094"/>
              <a:ext cx="20" cy="45"/>
            </a:xfrm>
            <a:custGeom>
              <a:avLst/>
              <a:gdLst>
                <a:gd name="T0" fmla="*/ 15 w 40"/>
                <a:gd name="T1" fmla="*/ 45 h 89"/>
                <a:gd name="T2" fmla="*/ 19 w 40"/>
                <a:gd name="T3" fmla="*/ 42 h 89"/>
                <a:gd name="T4" fmla="*/ 6 w 40"/>
                <a:gd name="T5" fmla="*/ 0 h 89"/>
                <a:gd name="T6" fmla="*/ 0 w 40"/>
                <a:gd name="T7" fmla="*/ 1 h 89"/>
                <a:gd name="T8" fmla="*/ 12 w 40"/>
                <a:gd name="T9" fmla="*/ 43 h 89"/>
                <a:gd name="T10" fmla="*/ 15 w 40"/>
                <a:gd name="T11" fmla="*/ 40 h 89"/>
                <a:gd name="T12" fmla="*/ 15 w 40"/>
                <a:gd name="T13" fmla="*/ 45 h 89"/>
                <a:gd name="T14" fmla="*/ 20 w 40"/>
                <a:gd name="T15" fmla="*/ 45 h 89"/>
                <a:gd name="T16" fmla="*/ 19 w 40"/>
                <a:gd name="T17" fmla="*/ 42 h 89"/>
                <a:gd name="T18" fmla="*/ 15 w 40"/>
                <a:gd name="T19" fmla="*/ 45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9"/>
                <a:gd name="T32" fmla="*/ 40 w 40"/>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9">
                  <a:moveTo>
                    <a:pt x="31" y="89"/>
                  </a:moveTo>
                  <a:lnTo>
                    <a:pt x="37" y="83"/>
                  </a:lnTo>
                  <a:lnTo>
                    <a:pt x="12" y="0"/>
                  </a:lnTo>
                  <a:lnTo>
                    <a:pt x="0" y="2"/>
                  </a:lnTo>
                  <a:lnTo>
                    <a:pt x="25" y="85"/>
                  </a:lnTo>
                  <a:lnTo>
                    <a:pt x="31" y="79"/>
                  </a:lnTo>
                  <a:lnTo>
                    <a:pt x="31" y="89"/>
                  </a:lnTo>
                  <a:lnTo>
                    <a:pt x="40" y="89"/>
                  </a:lnTo>
                  <a:lnTo>
                    <a:pt x="37" y="83"/>
                  </a:lnTo>
                  <a:lnTo>
                    <a:pt x="31" y="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5" name="Freeform 341"/>
            <p:cNvSpPr/>
            <p:nvPr/>
          </p:nvSpPr>
          <p:spPr bwMode="auto">
            <a:xfrm>
              <a:off x="1101" y="3134"/>
              <a:ext cx="191" cy="29"/>
            </a:xfrm>
            <a:custGeom>
              <a:avLst/>
              <a:gdLst>
                <a:gd name="T0" fmla="*/ 8 w 381"/>
                <a:gd name="T1" fmla="*/ 23 h 59"/>
                <a:gd name="T2" fmla="*/ 10 w 381"/>
                <a:gd name="T3" fmla="*/ 27 h 59"/>
                <a:gd name="T4" fmla="*/ 191 w 381"/>
                <a:gd name="T5" fmla="*/ 5 h 59"/>
                <a:gd name="T6" fmla="*/ 191 w 381"/>
                <a:gd name="T7" fmla="*/ 0 h 59"/>
                <a:gd name="T8" fmla="*/ 10 w 381"/>
                <a:gd name="T9" fmla="*/ 22 h 59"/>
                <a:gd name="T10" fmla="*/ 12 w 381"/>
                <a:gd name="T11" fmla="*/ 27 h 59"/>
                <a:gd name="T12" fmla="*/ 8 w 381"/>
                <a:gd name="T13" fmla="*/ 23 h 59"/>
                <a:gd name="T14" fmla="*/ 0 w 381"/>
                <a:gd name="T15" fmla="*/ 29 h 59"/>
                <a:gd name="T16" fmla="*/ 10 w 381"/>
                <a:gd name="T17" fmla="*/ 27 h 59"/>
                <a:gd name="T18" fmla="*/ 8 w 381"/>
                <a:gd name="T19" fmla="*/ 23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
                <a:gd name="T31" fmla="*/ 0 h 59"/>
                <a:gd name="T32" fmla="*/ 381 w 381"/>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 h="59">
                  <a:moveTo>
                    <a:pt x="15" y="46"/>
                  </a:moveTo>
                  <a:lnTo>
                    <a:pt x="19" y="55"/>
                  </a:lnTo>
                  <a:lnTo>
                    <a:pt x="381" y="10"/>
                  </a:lnTo>
                  <a:lnTo>
                    <a:pt x="381" y="0"/>
                  </a:lnTo>
                  <a:lnTo>
                    <a:pt x="19" y="45"/>
                  </a:lnTo>
                  <a:lnTo>
                    <a:pt x="24" y="54"/>
                  </a:lnTo>
                  <a:lnTo>
                    <a:pt x="15" y="46"/>
                  </a:lnTo>
                  <a:lnTo>
                    <a:pt x="0" y="59"/>
                  </a:lnTo>
                  <a:lnTo>
                    <a:pt x="19" y="55"/>
                  </a:lnTo>
                  <a:lnTo>
                    <a:pt x="15" y="4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6" name="Freeform 342"/>
            <p:cNvSpPr/>
            <p:nvPr/>
          </p:nvSpPr>
          <p:spPr bwMode="auto">
            <a:xfrm>
              <a:off x="1109" y="3130"/>
              <a:ext cx="37" cy="31"/>
            </a:xfrm>
            <a:custGeom>
              <a:avLst/>
              <a:gdLst>
                <a:gd name="T0" fmla="*/ 31 w 75"/>
                <a:gd name="T1" fmla="*/ 2 h 62"/>
                <a:gd name="T2" fmla="*/ 31 w 75"/>
                <a:gd name="T3" fmla="*/ 0 h 62"/>
                <a:gd name="T4" fmla="*/ 0 w 75"/>
                <a:gd name="T5" fmla="*/ 27 h 62"/>
                <a:gd name="T6" fmla="*/ 4 w 75"/>
                <a:gd name="T7" fmla="*/ 31 h 62"/>
                <a:gd name="T8" fmla="*/ 36 w 75"/>
                <a:gd name="T9" fmla="*/ 4 h 62"/>
                <a:gd name="T10" fmla="*/ 36 w 75"/>
                <a:gd name="T11" fmla="*/ 2 h 62"/>
                <a:gd name="T12" fmla="*/ 36 w 75"/>
                <a:gd name="T13" fmla="*/ 4 h 62"/>
                <a:gd name="T14" fmla="*/ 37 w 75"/>
                <a:gd name="T15" fmla="*/ 2 h 62"/>
                <a:gd name="T16" fmla="*/ 36 w 75"/>
                <a:gd name="T17" fmla="*/ 2 h 62"/>
                <a:gd name="T18" fmla="*/ 31 w 75"/>
                <a:gd name="T19" fmla="*/ 2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2"/>
                <a:gd name="T32" fmla="*/ 75 w 7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2">
                  <a:moveTo>
                    <a:pt x="62" y="3"/>
                  </a:moveTo>
                  <a:lnTo>
                    <a:pt x="63" y="0"/>
                  </a:lnTo>
                  <a:lnTo>
                    <a:pt x="0" y="54"/>
                  </a:lnTo>
                  <a:lnTo>
                    <a:pt x="9" y="62"/>
                  </a:lnTo>
                  <a:lnTo>
                    <a:pt x="72" y="7"/>
                  </a:lnTo>
                  <a:lnTo>
                    <a:pt x="73" y="3"/>
                  </a:lnTo>
                  <a:lnTo>
                    <a:pt x="72" y="7"/>
                  </a:lnTo>
                  <a:lnTo>
                    <a:pt x="75" y="4"/>
                  </a:lnTo>
                  <a:lnTo>
                    <a:pt x="73" y="3"/>
                  </a:lnTo>
                  <a:lnTo>
                    <a:pt x="62" y="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7" name="Freeform 343"/>
            <p:cNvSpPr/>
            <p:nvPr/>
          </p:nvSpPr>
          <p:spPr bwMode="auto">
            <a:xfrm>
              <a:off x="1025" y="3269"/>
              <a:ext cx="140" cy="67"/>
            </a:xfrm>
            <a:custGeom>
              <a:avLst/>
              <a:gdLst>
                <a:gd name="T0" fmla="*/ 138 w 278"/>
                <a:gd name="T1" fmla="*/ 67 h 133"/>
                <a:gd name="T2" fmla="*/ 129 w 278"/>
                <a:gd name="T3" fmla="*/ 67 h 133"/>
                <a:gd name="T4" fmla="*/ 120 w 278"/>
                <a:gd name="T5" fmla="*/ 66 h 133"/>
                <a:gd name="T6" fmla="*/ 112 w 278"/>
                <a:gd name="T7" fmla="*/ 64 h 133"/>
                <a:gd name="T8" fmla="*/ 104 w 278"/>
                <a:gd name="T9" fmla="*/ 62 h 133"/>
                <a:gd name="T10" fmla="*/ 98 w 278"/>
                <a:gd name="T11" fmla="*/ 59 h 133"/>
                <a:gd name="T12" fmla="*/ 92 w 278"/>
                <a:gd name="T13" fmla="*/ 55 h 133"/>
                <a:gd name="T14" fmla="*/ 90 w 278"/>
                <a:gd name="T15" fmla="*/ 50 h 133"/>
                <a:gd name="T16" fmla="*/ 88 w 278"/>
                <a:gd name="T17" fmla="*/ 43 h 133"/>
                <a:gd name="T18" fmla="*/ 88 w 278"/>
                <a:gd name="T19" fmla="*/ 43 h 133"/>
                <a:gd name="T20" fmla="*/ 25 w 278"/>
                <a:gd name="T21" fmla="*/ 43 h 133"/>
                <a:gd name="T22" fmla="*/ 25 w 278"/>
                <a:gd name="T23" fmla="*/ 48 h 133"/>
                <a:gd name="T24" fmla="*/ 0 w 278"/>
                <a:gd name="T25" fmla="*/ 48 h 133"/>
                <a:gd name="T26" fmla="*/ 0 w 278"/>
                <a:gd name="T27" fmla="*/ 19 h 133"/>
                <a:gd name="T28" fmla="*/ 25 w 278"/>
                <a:gd name="T29" fmla="*/ 19 h 133"/>
                <a:gd name="T30" fmla="*/ 25 w 278"/>
                <a:gd name="T31" fmla="*/ 24 h 133"/>
                <a:gd name="T32" fmla="*/ 88 w 278"/>
                <a:gd name="T33" fmla="*/ 24 h 133"/>
                <a:gd name="T34" fmla="*/ 88 w 278"/>
                <a:gd name="T35" fmla="*/ 23 h 133"/>
                <a:gd name="T36" fmla="*/ 90 w 278"/>
                <a:gd name="T37" fmla="*/ 17 h 133"/>
                <a:gd name="T38" fmla="*/ 92 w 278"/>
                <a:gd name="T39" fmla="*/ 13 h 133"/>
                <a:gd name="T40" fmla="*/ 98 w 278"/>
                <a:gd name="T41" fmla="*/ 9 h 133"/>
                <a:gd name="T42" fmla="*/ 104 w 278"/>
                <a:gd name="T43" fmla="*/ 6 h 133"/>
                <a:gd name="T44" fmla="*/ 112 w 278"/>
                <a:gd name="T45" fmla="*/ 3 h 133"/>
                <a:gd name="T46" fmla="*/ 120 w 278"/>
                <a:gd name="T47" fmla="*/ 1 h 133"/>
                <a:gd name="T48" fmla="*/ 129 w 278"/>
                <a:gd name="T49" fmla="*/ 1 h 133"/>
                <a:gd name="T50" fmla="*/ 138 w 278"/>
                <a:gd name="T51" fmla="*/ 0 h 133"/>
                <a:gd name="T52" fmla="*/ 138 w 278"/>
                <a:gd name="T53" fmla="*/ 67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8"/>
                <a:gd name="T82" fmla="*/ 0 h 133"/>
                <a:gd name="T83" fmla="*/ 278 w 278"/>
                <a:gd name="T84" fmla="*/ 133 h 1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8" h="133">
                  <a:moveTo>
                    <a:pt x="278" y="133"/>
                  </a:moveTo>
                  <a:lnTo>
                    <a:pt x="260" y="133"/>
                  </a:lnTo>
                  <a:lnTo>
                    <a:pt x="242" y="131"/>
                  </a:lnTo>
                  <a:lnTo>
                    <a:pt x="225" y="128"/>
                  </a:lnTo>
                  <a:lnTo>
                    <a:pt x="210" y="124"/>
                  </a:lnTo>
                  <a:lnTo>
                    <a:pt x="197" y="118"/>
                  </a:lnTo>
                  <a:lnTo>
                    <a:pt x="186" y="109"/>
                  </a:lnTo>
                  <a:lnTo>
                    <a:pt x="181" y="100"/>
                  </a:lnTo>
                  <a:lnTo>
                    <a:pt x="178" y="86"/>
                  </a:lnTo>
                  <a:lnTo>
                    <a:pt x="51" y="86"/>
                  </a:lnTo>
                  <a:lnTo>
                    <a:pt x="51" y="96"/>
                  </a:lnTo>
                  <a:lnTo>
                    <a:pt x="0" y="96"/>
                  </a:lnTo>
                  <a:lnTo>
                    <a:pt x="0" y="37"/>
                  </a:lnTo>
                  <a:lnTo>
                    <a:pt x="51" y="37"/>
                  </a:lnTo>
                  <a:lnTo>
                    <a:pt x="51" y="47"/>
                  </a:lnTo>
                  <a:lnTo>
                    <a:pt x="178" y="47"/>
                  </a:lnTo>
                  <a:lnTo>
                    <a:pt x="178" y="45"/>
                  </a:lnTo>
                  <a:lnTo>
                    <a:pt x="181" y="34"/>
                  </a:lnTo>
                  <a:lnTo>
                    <a:pt x="186" y="25"/>
                  </a:lnTo>
                  <a:lnTo>
                    <a:pt x="197" y="17"/>
                  </a:lnTo>
                  <a:lnTo>
                    <a:pt x="210" y="11"/>
                  </a:lnTo>
                  <a:lnTo>
                    <a:pt x="225" y="6"/>
                  </a:lnTo>
                  <a:lnTo>
                    <a:pt x="242" y="2"/>
                  </a:lnTo>
                  <a:lnTo>
                    <a:pt x="260" y="1"/>
                  </a:lnTo>
                  <a:lnTo>
                    <a:pt x="278" y="0"/>
                  </a:lnTo>
                  <a:lnTo>
                    <a:pt x="278" y="133"/>
                  </a:lnTo>
                  <a:close/>
                </a:path>
              </a:pathLst>
            </a:custGeom>
            <a:solidFill>
              <a:srgbClr val="B2B2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8" name="Freeform 344"/>
            <p:cNvSpPr/>
            <p:nvPr/>
          </p:nvSpPr>
          <p:spPr bwMode="auto">
            <a:xfrm>
              <a:off x="1110" y="3310"/>
              <a:ext cx="53" cy="25"/>
            </a:xfrm>
            <a:custGeom>
              <a:avLst/>
              <a:gdLst>
                <a:gd name="T0" fmla="*/ 4 w 108"/>
                <a:gd name="T1" fmla="*/ 6 h 59"/>
                <a:gd name="T2" fmla="*/ 0 w 108"/>
                <a:gd name="T3" fmla="*/ 3 h 59"/>
                <a:gd name="T4" fmla="*/ 2 w 108"/>
                <a:gd name="T5" fmla="*/ 10 h 59"/>
                <a:gd name="T6" fmla="*/ 5 w 108"/>
                <a:gd name="T7" fmla="*/ 16 h 59"/>
                <a:gd name="T8" fmla="*/ 12 w 108"/>
                <a:gd name="T9" fmla="*/ 21 h 59"/>
                <a:gd name="T10" fmla="*/ 19 w 108"/>
                <a:gd name="T11" fmla="*/ 24 h 59"/>
                <a:gd name="T12" fmla="*/ 26 w 108"/>
                <a:gd name="T13" fmla="*/ 26 h 59"/>
                <a:gd name="T14" fmla="*/ 35 w 108"/>
                <a:gd name="T15" fmla="*/ 28 h 59"/>
                <a:gd name="T16" fmla="*/ 44 w 108"/>
                <a:gd name="T17" fmla="*/ 29 h 59"/>
                <a:gd name="T18" fmla="*/ 53 w 108"/>
                <a:gd name="T19" fmla="*/ 29 h 59"/>
                <a:gd name="T20" fmla="*/ 53 w 108"/>
                <a:gd name="T21" fmla="*/ 23 h 59"/>
                <a:gd name="T22" fmla="*/ 44 w 108"/>
                <a:gd name="T23" fmla="*/ 23 h 59"/>
                <a:gd name="T24" fmla="*/ 35 w 108"/>
                <a:gd name="T25" fmla="*/ 23 h 59"/>
                <a:gd name="T26" fmla="*/ 27 w 108"/>
                <a:gd name="T27" fmla="*/ 21 h 59"/>
                <a:gd name="T28" fmla="*/ 21 w 108"/>
                <a:gd name="T29" fmla="*/ 19 h 59"/>
                <a:gd name="T30" fmla="*/ 15 w 108"/>
                <a:gd name="T31" fmla="*/ 17 h 59"/>
                <a:gd name="T32" fmla="*/ 11 w 108"/>
                <a:gd name="T33" fmla="*/ 13 h 59"/>
                <a:gd name="T34" fmla="*/ 8 w 108"/>
                <a:gd name="T35" fmla="*/ 9 h 59"/>
                <a:gd name="T36" fmla="*/ 7 w 108"/>
                <a:gd name="T37" fmla="*/ 3 h 59"/>
                <a:gd name="T38" fmla="*/ 4 w 108"/>
                <a:gd name="T39" fmla="*/ 0 h 59"/>
                <a:gd name="T40" fmla="*/ 7 w 108"/>
                <a:gd name="T41" fmla="*/ 3 h 59"/>
                <a:gd name="T42" fmla="*/ 7 w 108"/>
                <a:gd name="T43" fmla="*/ 0 h 59"/>
                <a:gd name="T44" fmla="*/ 4 w 108"/>
                <a:gd name="T45" fmla="*/ 0 h 59"/>
                <a:gd name="T46" fmla="*/ 4 w 108"/>
                <a:gd name="T47" fmla="*/ 6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59"/>
                <a:gd name="T74" fmla="*/ 108 w 108"/>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59">
                  <a:moveTo>
                    <a:pt x="8" y="12"/>
                  </a:moveTo>
                  <a:lnTo>
                    <a:pt x="0" y="6"/>
                  </a:lnTo>
                  <a:lnTo>
                    <a:pt x="5" y="21"/>
                  </a:lnTo>
                  <a:lnTo>
                    <a:pt x="11" y="32"/>
                  </a:lnTo>
                  <a:lnTo>
                    <a:pt x="24" y="42"/>
                  </a:lnTo>
                  <a:lnTo>
                    <a:pt x="39" y="49"/>
                  </a:lnTo>
                  <a:lnTo>
                    <a:pt x="53" y="53"/>
                  </a:lnTo>
                  <a:lnTo>
                    <a:pt x="72" y="56"/>
                  </a:lnTo>
                  <a:lnTo>
                    <a:pt x="90" y="59"/>
                  </a:lnTo>
                  <a:lnTo>
                    <a:pt x="108" y="59"/>
                  </a:lnTo>
                  <a:lnTo>
                    <a:pt x="108" y="46"/>
                  </a:lnTo>
                  <a:lnTo>
                    <a:pt x="90" y="46"/>
                  </a:lnTo>
                  <a:lnTo>
                    <a:pt x="72" y="46"/>
                  </a:lnTo>
                  <a:lnTo>
                    <a:pt x="56" y="43"/>
                  </a:lnTo>
                  <a:lnTo>
                    <a:pt x="42" y="39"/>
                  </a:lnTo>
                  <a:lnTo>
                    <a:pt x="30" y="34"/>
                  </a:lnTo>
                  <a:lnTo>
                    <a:pt x="22" y="27"/>
                  </a:lnTo>
                  <a:lnTo>
                    <a:pt x="16" y="18"/>
                  </a:lnTo>
                  <a:lnTo>
                    <a:pt x="15" y="6"/>
                  </a:lnTo>
                  <a:lnTo>
                    <a:pt x="8" y="0"/>
                  </a:lnTo>
                  <a:lnTo>
                    <a:pt x="15" y="6"/>
                  </a:lnTo>
                  <a:lnTo>
                    <a:pt x="15" y="0"/>
                  </a:lnTo>
                  <a:lnTo>
                    <a:pt x="8" y="0"/>
                  </a:lnTo>
                  <a:lnTo>
                    <a:pt x="8"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9" name="Freeform 345"/>
            <p:cNvSpPr/>
            <p:nvPr/>
          </p:nvSpPr>
          <p:spPr bwMode="auto">
            <a:xfrm>
              <a:off x="1113" y="3310"/>
              <a:ext cx="3" cy="2"/>
            </a:xfrm>
            <a:custGeom>
              <a:avLst/>
              <a:gdLst>
                <a:gd name="T0" fmla="*/ 0 w 7"/>
                <a:gd name="T1" fmla="*/ 6 h 12"/>
                <a:gd name="T2" fmla="*/ 0 w 7"/>
                <a:gd name="T3" fmla="*/ 3 h 12"/>
                <a:gd name="T4" fmla="*/ 0 w 7"/>
                <a:gd name="T5" fmla="*/ 3 h 12"/>
                <a:gd name="T6" fmla="*/ 0 w 7"/>
                <a:gd name="T7" fmla="*/ 3 h 12"/>
                <a:gd name="T8" fmla="*/ 0 w 7"/>
                <a:gd name="T9" fmla="*/ 3 h 12"/>
                <a:gd name="T10" fmla="*/ 0 w 7"/>
                <a:gd name="T11" fmla="*/ 0 h 12"/>
                <a:gd name="T12" fmla="*/ 4 w 7"/>
                <a:gd name="T13" fmla="*/ 3 h 12"/>
                <a:gd name="T14" fmla="*/ 4 w 7"/>
                <a:gd name="T15" fmla="*/ 0 h 12"/>
                <a:gd name="T16" fmla="*/ 0 w 7"/>
                <a:gd name="T17" fmla="*/ 0 h 12"/>
                <a:gd name="T18" fmla="*/ 0 w 7"/>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0" y="12"/>
                  </a:moveTo>
                  <a:lnTo>
                    <a:pt x="0" y="6"/>
                  </a:lnTo>
                  <a:lnTo>
                    <a:pt x="0" y="0"/>
                  </a:lnTo>
                  <a:lnTo>
                    <a:pt x="7" y="6"/>
                  </a:lnTo>
                  <a:lnTo>
                    <a:pt x="7" y="0"/>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0" name="Freeform 346"/>
            <p:cNvSpPr/>
            <p:nvPr/>
          </p:nvSpPr>
          <p:spPr bwMode="auto">
            <a:xfrm>
              <a:off x="1046" y="3310"/>
              <a:ext cx="71" cy="2"/>
            </a:xfrm>
            <a:custGeom>
              <a:avLst/>
              <a:gdLst>
                <a:gd name="T0" fmla="*/ 7 w 135"/>
                <a:gd name="T1" fmla="*/ 3 h 12"/>
                <a:gd name="T2" fmla="*/ 4 w 135"/>
                <a:gd name="T3" fmla="*/ 6 h 12"/>
                <a:gd name="T4" fmla="*/ 67 w 135"/>
                <a:gd name="T5" fmla="*/ 6 h 12"/>
                <a:gd name="T6" fmla="*/ 67 w 135"/>
                <a:gd name="T7" fmla="*/ 0 h 12"/>
                <a:gd name="T8" fmla="*/ 4 w 135"/>
                <a:gd name="T9" fmla="*/ 0 h 12"/>
                <a:gd name="T10" fmla="*/ 0 w 135"/>
                <a:gd name="T11" fmla="*/ 3 h 12"/>
                <a:gd name="T12" fmla="*/ 4 w 135"/>
                <a:gd name="T13" fmla="*/ 0 h 12"/>
                <a:gd name="T14" fmla="*/ 0 w 135"/>
                <a:gd name="T15" fmla="*/ 0 h 12"/>
                <a:gd name="T16" fmla="*/ 0 w 135"/>
                <a:gd name="T17" fmla="*/ 3 h 12"/>
                <a:gd name="T18" fmla="*/ 7 w 13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2"/>
                <a:gd name="T32" fmla="*/ 135 w 13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2">
                  <a:moveTo>
                    <a:pt x="15" y="6"/>
                  </a:moveTo>
                  <a:lnTo>
                    <a:pt x="8" y="12"/>
                  </a:lnTo>
                  <a:lnTo>
                    <a:pt x="135" y="12"/>
                  </a:lnTo>
                  <a:lnTo>
                    <a:pt x="135" y="0"/>
                  </a:lnTo>
                  <a:lnTo>
                    <a:pt x="8" y="0"/>
                  </a:lnTo>
                  <a:lnTo>
                    <a:pt x="0" y="6"/>
                  </a:lnTo>
                  <a:lnTo>
                    <a:pt x="8" y="0"/>
                  </a:lnTo>
                  <a:lnTo>
                    <a:pt x="0"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1" name="Freeform 347"/>
            <p:cNvSpPr/>
            <p:nvPr/>
          </p:nvSpPr>
          <p:spPr bwMode="auto">
            <a:xfrm>
              <a:off x="1046" y="3313"/>
              <a:ext cx="11" cy="11"/>
            </a:xfrm>
            <a:custGeom>
              <a:avLst/>
              <a:gdLst>
                <a:gd name="T0" fmla="*/ 4 w 15"/>
                <a:gd name="T1" fmla="*/ 8 h 16"/>
                <a:gd name="T2" fmla="*/ 8 w 15"/>
                <a:gd name="T3" fmla="*/ 5 h 16"/>
                <a:gd name="T4" fmla="*/ 8 w 15"/>
                <a:gd name="T5" fmla="*/ 0 h 16"/>
                <a:gd name="T6" fmla="*/ 0 w 15"/>
                <a:gd name="T7" fmla="*/ 0 h 16"/>
                <a:gd name="T8" fmla="*/ 0 w 15"/>
                <a:gd name="T9" fmla="*/ 5 h 16"/>
                <a:gd name="T10" fmla="*/ 4 w 15"/>
                <a:gd name="T11" fmla="*/ 2 h 16"/>
                <a:gd name="T12" fmla="*/ 4 w 15"/>
                <a:gd name="T13" fmla="*/ 8 h 16"/>
                <a:gd name="T14" fmla="*/ 8 w 15"/>
                <a:gd name="T15" fmla="*/ 8 h 16"/>
                <a:gd name="T16" fmla="*/ 8 w 15"/>
                <a:gd name="T17" fmla="*/ 5 h 16"/>
                <a:gd name="T18" fmla="*/ 4 w 15"/>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8" y="16"/>
                  </a:moveTo>
                  <a:lnTo>
                    <a:pt x="15" y="10"/>
                  </a:lnTo>
                  <a:lnTo>
                    <a:pt x="15" y="0"/>
                  </a:lnTo>
                  <a:lnTo>
                    <a:pt x="0" y="0"/>
                  </a:lnTo>
                  <a:lnTo>
                    <a:pt x="0" y="10"/>
                  </a:lnTo>
                  <a:lnTo>
                    <a:pt x="8" y="4"/>
                  </a:lnTo>
                  <a:lnTo>
                    <a:pt x="8" y="16"/>
                  </a:lnTo>
                  <a:lnTo>
                    <a:pt x="15" y="16"/>
                  </a:lnTo>
                  <a:lnTo>
                    <a:pt x="15" y="10"/>
                  </a:lnTo>
                  <a:lnTo>
                    <a:pt x="8" y="1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2" name="Freeform 348"/>
            <p:cNvSpPr/>
            <p:nvPr/>
          </p:nvSpPr>
          <p:spPr bwMode="auto">
            <a:xfrm>
              <a:off x="1020" y="3314"/>
              <a:ext cx="24" cy="10"/>
            </a:xfrm>
            <a:custGeom>
              <a:avLst/>
              <a:gdLst>
                <a:gd name="T0" fmla="*/ 0 w 58"/>
                <a:gd name="T1" fmla="*/ 4 h 12"/>
                <a:gd name="T2" fmla="*/ 4 w 58"/>
                <a:gd name="T3" fmla="*/ 7 h 12"/>
                <a:gd name="T4" fmla="*/ 29 w 58"/>
                <a:gd name="T5" fmla="*/ 7 h 12"/>
                <a:gd name="T6" fmla="*/ 29 w 58"/>
                <a:gd name="T7" fmla="*/ 0 h 12"/>
                <a:gd name="T8" fmla="*/ 4 w 58"/>
                <a:gd name="T9" fmla="*/ 0 h 12"/>
                <a:gd name="T10" fmla="*/ 7 w 58"/>
                <a:gd name="T11" fmla="*/ 4 h 12"/>
                <a:gd name="T12" fmla="*/ 0 w 58"/>
                <a:gd name="T13" fmla="*/ 4 h 12"/>
                <a:gd name="T14" fmla="*/ 0 w 58"/>
                <a:gd name="T15" fmla="*/ 7 h 12"/>
                <a:gd name="T16" fmla="*/ 4 w 58"/>
                <a:gd name="T17" fmla="*/ 7 h 12"/>
                <a:gd name="T18" fmla="*/ 0 w 58"/>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2"/>
                <a:gd name="T32" fmla="*/ 58 w 5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2">
                  <a:moveTo>
                    <a:pt x="0" y="6"/>
                  </a:moveTo>
                  <a:lnTo>
                    <a:pt x="7" y="12"/>
                  </a:lnTo>
                  <a:lnTo>
                    <a:pt x="58" y="12"/>
                  </a:lnTo>
                  <a:lnTo>
                    <a:pt x="58" y="0"/>
                  </a:lnTo>
                  <a:lnTo>
                    <a:pt x="7" y="0"/>
                  </a:lnTo>
                  <a:lnTo>
                    <a:pt x="15"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3" name="Freeform 349"/>
            <p:cNvSpPr/>
            <p:nvPr/>
          </p:nvSpPr>
          <p:spPr bwMode="auto">
            <a:xfrm>
              <a:off x="1020" y="3285"/>
              <a:ext cx="8" cy="32"/>
            </a:xfrm>
            <a:custGeom>
              <a:avLst/>
              <a:gdLst>
                <a:gd name="T0" fmla="*/ 3 w 15"/>
                <a:gd name="T1" fmla="*/ 0 h 65"/>
                <a:gd name="T2" fmla="*/ 0 w 15"/>
                <a:gd name="T3" fmla="*/ 3 h 65"/>
                <a:gd name="T4" fmla="*/ 0 w 15"/>
                <a:gd name="T5" fmla="*/ 32 h 65"/>
                <a:gd name="T6" fmla="*/ 7 w 15"/>
                <a:gd name="T7" fmla="*/ 32 h 65"/>
                <a:gd name="T8" fmla="*/ 7 w 15"/>
                <a:gd name="T9" fmla="*/ 3 h 65"/>
                <a:gd name="T10" fmla="*/ 3 w 15"/>
                <a:gd name="T11" fmla="*/ 6 h 65"/>
                <a:gd name="T12" fmla="*/ 3 w 15"/>
                <a:gd name="T13" fmla="*/ 0 h 65"/>
                <a:gd name="T14" fmla="*/ 0 w 15"/>
                <a:gd name="T15" fmla="*/ 0 h 65"/>
                <a:gd name="T16" fmla="*/ 0 w 15"/>
                <a:gd name="T17" fmla="*/ 3 h 65"/>
                <a:gd name="T18" fmla="*/ 3 w 1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5"/>
                <a:gd name="T32" fmla="*/ 15 w 1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5">
                  <a:moveTo>
                    <a:pt x="7" y="0"/>
                  </a:moveTo>
                  <a:lnTo>
                    <a:pt x="0" y="6"/>
                  </a:lnTo>
                  <a:lnTo>
                    <a:pt x="0" y="65"/>
                  </a:lnTo>
                  <a:lnTo>
                    <a:pt x="15" y="65"/>
                  </a:lnTo>
                  <a:lnTo>
                    <a:pt x="15" y="6"/>
                  </a:lnTo>
                  <a:lnTo>
                    <a:pt x="7" y="13"/>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4" name="Freeform 350"/>
            <p:cNvSpPr/>
            <p:nvPr/>
          </p:nvSpPr>
          <p:spPr bwMode="auto">
            <a:xfrm>
              <a:off x="1025" y="3285"/>
              <a:ext cx="29" cy="3"/>
            </a:xfrm>
            <a:custGeom>
              <a:avLst/>
              <a:gdLst>
                <a:gd name="T0" fmla="*/ 29 w 58"/>
                <a:gd name="T1" fmla="*/ 3 h 13"/>
                <a:gd name="T2" fmla="*/ 26 w 58"/>
                <a:gd name="T3" fmla="*/ 0 h 13"/>
                <a:gd name="T4" fmla="*/ 0 w 58"/>
                <a:gd name="T5" fmla="*/ 0 h 13"/>
                <a:gd name="T6" fmla="*/ 0 w 58"/>
                <a:gd name="T7" fmla="*/ 6 h 13"/>
                <a:gd name="T8" fmla="*/ 26 w 58"/>
                <a:gd name="T9" fmla="*/ 6 h 13"/>
                <a:gd name="T10" fmla="*/ 22 w 58"/>
                <a:gd name="T11" fmla="*/ 3 h 13"/>
                <a:gd name="T12" fmla="*/ 29 w 58"/>
                <a:gd name="T13" fmla="*/ 3 h 13"/>
                <a:gd name="T14" fmla="*/ 29 w 58"/>
                <a:gd name="T15" fmla="*/ 0 h 13"/>
                <a:gd name="T16" fmla="*/ 26 w 58"/>
                <a:gd name="T17" fmla="*/ 0 h 13"/>
                <a:gd name="T18" fmla="*/ 29 w 58"/>
                <a:gd name="T19" fmla="*/ 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3"/>
                <a:gd name="T32" fmla="*/ 58 w 5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3">
                  <a:moveTo>
                    <a:pt x="58" y="6"/>
                  </a:moveTo>
                  <a:lnTo>
                    <a:pt x="51" y="0"/>
                  </a:lnTo>
                  <a:lnTo>
                    <a:pt x="0" y="0"/>
                  </a:lnTo>
                  <a:lnTo>
                    <a:pt x="0" y="13"/>
                  </a:lnTo>
                  <a:lnTo>
                    <a:pt x="51" y="13"/>
                  </a:lnTo>
                  <a:lnTo>
                    <a:pt x="43" y="6"/>
                  </a:lnTo>
                  <a:lnTo>
                    <a:pt x="58" y="6"/>
                  </a:lnTo>
                  <a:lnTo>
                    <a:pt x="58" y="0"/>
                  </a:lnTo>
                  <a:lnTo>
                    <a:pt x="51" y="0"/>
                  </a:lnTo>
                  <a:lnTo>
                    <a:pt x="58"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5" name="Freeform 351"/>
            <p:cNvSpPr/>
            <p:nvPr/>
          </p:nvSpPr>
          <p:spPr bwMode="auto">
            <a:xfrm>
              <a:off x="1046" y="3289"/>
              <a:ext cx="11" cy="12"/>
            </a:xfrm>
            <a:custGeom>
              <a:avLst/>
              <a:gdLst>
                <a:gd name="T0" fmla="*/ 4 w 15"/>
                <a:gd name="T1" fmla="*/ 2 h 16"/>
                <a:gd name="T2" fmla="*/ 8 w 15"/>
                <a:gd name="T3" fmla="*/ 5 h 16"/>
                <a:gd name="T4" fmla="*/ 8 w 15"/>
                <a:gd name="T5" fmla="*/ 0 h 16"/>
                <a:gd name="T6" fmla="*/ 0 w 15"/>
                <a:gd name="T7" fmla="*/ 0 h 16"/>
                <a:gd name="T8" fmla="*/ 0 w 15"/>
                <a:gd name="T9" fmla="*/ 5 h 16"/>
                <a:gd name="T10" fmla="*/ 4 w 15"/>
                <a:gd name="T11" fmla="*/ 8 h 16"/>
                <a:gd name="T12" fmla="*/ 0 w 15"/>
                <a:gd name="T13" fmla="*/ 5 h 16"/>
                <a:gd name="T14" fmla="*/ 0 w 15"/>
                <a:gd name="T15" fmla="*/ 8 h 16"/>
                <a:gd name="T16" fmla="*/ 4 w 15"/>
                <a:gd name="T17" fmla="*/ 8 h 16"/>
                <a:gd name="T18" fmla="*/ 4 w 15"/>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8" y="4"/>
                  </a:moveTo>
                  <a:lnTo>
                    <a:pt x="15" y="10"/>
                  </a:lnTo>
                  <a:lnTo>
                    <a:pt x="15" y="0"/>
                  </a:lnTo>
                  <a:lnTo>
                    <a:pt x="0" y="0"/>
                  </a:lnTo>
                  <a:lnTo>
                    <a:pt x="0" y="10"/>
                  </a:lnTo>
                  <a:lnTo>
                    <a:pt x="8" y="16"/>
                  </a:lnTo>
                  <a:lnTo>
                    <a:pt x="0" y="10"/>
                  </a:lnTo>
                  <a:lnTo>
                    <a:pt x="0" y="16"/>
                  </a:lnTo>
                  <a:lnTo>
                    <a:pt x="8" y="16"/>
                  </a:lnTo>
                  <a:lnTo>
                    <a:pt x="8" y="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6" name="Freeform 352"/>
            <p:cNvSpPr/>
            <p:nvPr/>
          </p:nvSpPr>
          <p:spPr bwMode="auto">
            <a:xfrm>
              <a:off x="1050" y="3290"/>
              <a:ext cx="67" cy="11"/>
            </a:xfrm>
            <a:custGeom>
              <a:avLst/>
              <a:gdLst>
                <a:gd name="T0" fmla="*/ 59 w 134"/>
                <a:gd name="T1" fmla="*/ 3 h 12"/>
                <a:gd name="T2" fmla="*/ 63 w 134"/>
                <a:gd name="T3" fmla="*/ 0 h 12"/>
                <a:gd name="T4" fmla="*/ 0 w 134"/>
                <a:gd name="T5" fmla="*/ 0 h 12"/>
                <a:gd name="T6" fmla="*/ 0 w 134"/>
                <a:gd name="T7" fmla="*/ 6 h 12"/>
                <a:gd name="T8" fmla="*/ 63 w 134"/>
                <a:gd name="T9" fmla="*/ 6 h 12"/>
                <a:gd name="T10" fmla="*/ 67 w 134"/>
                <a:gd name="T11" fmla="*/ 3 h 12"/>
                <a:gd name="T12" fmla="*/ 63 w 134"/>
                <a:gd name="T13" fmla="*/ 6 h 12"/>
                <a:gd name="T14" fmla="*/ 67 w 134"/>
                <a:gd name="T15" fmla="*/ 6 h 12"/>
                <a:gd name="T16" fmla="*/ 67 w 134"/>
                <a:gd name="T17" fmla="*/ 3 h 12"/>
                <a:gd name="T18" fmla="*/ 59 w 13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2"/>
                <a:gd name="T32" fmla="*/ 134 w 13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2">
                  <a:moveTo>
                    <a:pt x="119" y="6"/>
                  </a:moveTo>
                  <a:lnTo>
                    <a:pt x="127" y="0"/>
                  </a:lnTo>
                  <a:lnTo>
                    <a:pt x="0" y="0"/>
                  </a:lnTo>
                  <a:lnTo>
                    <a:pt x="0" y="12"/>
                  </a:lnTo>
                  <a:lnTo>
                    <a:pt x="127" y="12"/>
                  </a:lnTo>
                  <a:lnTo>
                    <a:pt x="134" y="6"/>
                  </a:lnTo>
                  <a:lnTo>
                    <a:pt x="127" y="12"/>
                  </a:lnTo>
                  <a:lnTo>
                    <a:pt x="134" y="12"/>
                  </a:lnTo>
                  <a:lnTo>
                    <a:pt x="134" y="6"/>
                  </a:lnTo>
                  <a:lnTo>
                    <a:pt x="11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7" name="Freeform 353"/>
            <p:cNvSpPr/>
            <p:nvPr/>
          </p:nvSpPr>
          <p:spPr bwMode="auto">
            <a:xfrm>
              <a:off x="1110" y="3292"/>
              <a:ext cx="7" cy="1"/>
            </a:xfrm>
            <a:custGeom>
              <a:avLst/>
              <a:gdLst>
                <a:gd name="T0" fmla="*/ 0 w 15"/>
                <a:gd name="T1" fmla="*/ 0 h 2"/>
                <a:gd name="T2" fmla="*/ 0 w 15"/>
                <a:gd name="T3" fmla="*/ 0 h 2"/>
                <a:gd name="T4" fmla="*/ 0 w 15"/>
                <a:gd name="T5" fmla="*/ 1 h 2"/>
                <a:gd name="T6" fmla="*/ 7 w 15"/>
                <a:gd name="T7" fmla="*/ 1 h 2"/>
                <a:gd name="T8" fmla="*/ 7 w 15"/>
                <a:gd name="T9" fmla="*/ 0 h 2"/>
                <a:gd name="T10" fmla="*/ 7 w 15"/>
                <a:gd name="T11" fmla="*/ 0 h 2"/>
                <a:gd name="T12" fmla="*/ 0 w 15"/>
                <a:gd name="T13" fmla="*/ 0 h 2"/>
                <a:gd name="T14" fmla="*/ 0 60000 65536"/>
                <a:gd name="T15" fmla="*/ 0 60000 65536"/>
                <a:gd name="T16" fmla="*/ 0 60000 65536"/>
                <a:gd name="T17" fmla="*/ 0 60000 65536"/>
                <a:gd name="T18" fmla="*/ 0 60000 65536"/>
                <a:gd name="T19" fmla="*/ 0 60000 65536"/>
                <a:gd name="T20" fmla="*/ 0 60000 65536"/>
                <a:gd name="T21" fmla="*/ 0 w 15"/>
                <a:gd name="T22" fmla="*/ 0 h 2"/>
                <a:gd name="T23" fmla="*/ 15 w 1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
                  <a:moveTo>
                    <a:pt x="0" y="0"/>
                  </a:moveTo>
                  <a:lnTo>
                    <a:pt x="0" y="0"/>
                  </a:lnTo>
                  <a:lnTo>
                    <a:pt x="0" y="2"/>
                  </a:lnTo>
                  <a:lnTo>
                    <a:pt x="15" y="2"/>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8" name="Freeform 354"/>
            <p:cNvSpPr/>
            <p:nvPr/>
          </p:nvSpPr>
          <p:spPr bwMode="auto">
            <a:xfrm>
              <a:off x="1110" y="3266"/>
              <a:ext cx="57" cy="26"/>
            </a:xfrm>
            <a:custGeom>
              <a:avLst/>
              <a:gdLst>
                <a:gd name="T0" fmla="*/ 57 w 115"/>
                <a:gd name="T1" fmla="*/ 3 h 51"/>
                <a:gd name="T2" fmla="*/ 54 w 115"/>
                <a:gd name="T3" fmla="*/ 0 h 51"/>
                <a:gd name="T4" fmla="*/ 45 w 115"/>
                <a:gd name="T5" fmla="*/ 1 h 51"/>
                <a:gd name="T6" fmla="*/ 36 w 115"/>
                <a:gd name="T7" fmla="*/ 2 h 51"/>
                <a:gd name="T8" fmla="*/ 26 w 115"/>
                <a:gd name="T9" fmla="*/ 4 h 51"/>
                <a:gd name="T10" fmla="*/ 18 w 115"/>
                <a:gd name="T11" fmla="*/ 6 h 51"/>
                <a:gd name="T12" fmla="*/ 12 w 115"/>
                <a:gd name="T13" fmla="*/ 10 h 51"/>
                <a:gd name="T14" fmla="*/ 6 w 115"/>
                <a:gd name="T15" fmla="*/ 14 h 51"/>
                <a:gd name="T16" fmla="*/ 2 w 115"/>
                <a:gd name="T17" fmla="*/ 20 h 51"/>
                <a:gd name="T18" fmla="*/ 0 w 115"/>
                <a:gd name="T19" fmla="*/ 26 h 51"/>
                <a:gd name="T20" fmla="*/ 7 w 115"/>
                <a:gd name="T21" fmla="*/ 26 h 51"/>
                <a:gd name="T22" fmla="*/ 8 w 115"/>
                <a:gd name="T23" fmla="*/ 21 h 51"/>
                <a:gd name="T24" fmla="*/ 10 w 115"/>
                <a:gd name="T25" fmla="*/ 18 h 51"/>
                <a:gd name="T26" fmla="*/ 15 w 115"/>
                <a:gd name="T27" fmla="*/ 13 h 51"/>
                <a:gd name="T28" fmla="*/ 21 w 115"/>
                <a:gd name="T29" fmla="*/ 11 h 51"/>
                <a:gd name="T30" fmla="*/ 28 w 115"/>
                <a:gd name="T31" fmla="*/ 9 h 51"/>
                <a:gd name="T32" fmla="*/ 36 w 115"/>
                <a:gd name="T33" fmla="*/ 7 h 51"/>
                <a:gd name="T34" fmla="*/ 45 w 115"/>
                <a:gd name="T35" fmla="*/ 6 h 51"/>
                <a:gd name="T36" fmla="*/ 54 w 115"/>
                <a:gd name="T37" fmla="*/ 6 h 51"/>
                <a:gd name="T38" fmla="*/ 50 w 115"/>
                <a:gd name="T39" fmla="*/ 3 h 51"/>
                <a:gd name="T40" fmla="*/ 57 w 115"/>
                <a:gd name="T41" fmla="*/ 3 h 51"/>
                <a:gd name="T42" fmla="*/ 57 w 115"/>
                <a:gd name="T43" fmla="*/ 0 h 51"/>
                <a:gd name="T44" fmla="*/ 54 w 115"/>
                <a:gd name="T45" fmla="*/ 0 h 51"/>
                <a:gd name="T46" fmla="*/ 57 w 115"/>
                <a:gd name="T47" fmla="*/ 3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
                <a:gd name="T73" fmla="*/ 0 h 51"/>
                <a:gd name="T74" fmla="*/ 115 w 11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 h="51">
                  <a:moveTo>
                    <a:pt x="115" y="6"/>
                  </a:moveTo>
                  <a:lnTo>
                    <a:pt x="108" y="0"/>
                  </a:lnTo>
                  <a:lnTo>
                    <a:pt x="90" y="2"/>
                  </a:lnTo>
                  <a:lnTo>
                    <a:pt x="72" y="3"/>
                  </a:lnTo>
                  <a:lnTo>
                    <a:pt x="53" y="7"/>
                  </a:lnTo>
                  <a:lnTo>
                    <a:pt x="37" y="12"/>
                  </a:lnTo>
                  <a:lnTo>
                    <a:pt x="24" y="19"/>
                  </a:lnTo>
                  <a:lnTo>
                    <a:pt x="12" y="28"/>
                  </a:lnTo>
                  <a:lnTo>
                    <a:pt x="5" y="39"/>
                  </a:lnTo>
                  <a:lnTo>
                    <a:pt x="0" y="51"/>
                  </a:lnTo>
                  <a:lnTo>
                    <a:pt x="15" y="51"/>
                  </a:lnTo>
                  <a:lnTo>
                    <a:pt x="16" y="41"/>
                  </a:lnTo>
                  <a:lnTo>
                    <a:pt x="21" y="35"/>
                  </a:lnTo>
                  <a:lnTo>
                    <a:pt x="30" y="26"/>
                  </a:lnTo>
                  <a:lnTo>
                    <a:pt x="43" y="22"/>
                  </a:lnTo>
                  <a:lnTo>
                    <a:pt x="56" y="17"/>
                  </a:lnTo>
                  <a:lnTo>
                    <a:pt x="72" y="13"/>
                  </a:lnTo>
                  <a:lnTo>
                    <a:pt x="90" y="12"/>
                  </a:lnTo>
                  <a:lnTo>
                    <a:pt x="108" y="12"/>
                  </a:lnTo>
                  <a:lnTo>
                    <a:pt x="101" y="6"/>
                  </a:lnTo>
                  <a:lnTo>
                    <a:pt x="115" y="6"/>
                  </a:lnTo>
                  <a:lnTo>
                    <a:pt x="115" y="0"/>
                  </a:lnTo>
                  <a:lnTo>
                    <a:pt x="108" y="0"/>
                  </a:lnTo>
                  <a:lnTo>
                    <a:pt x="1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9" name="Freeform 355"/>
            <p:cNvSpPr/>
            <p:nvPr/>
          </p:nvSpPr>
          <p:spPr bwMode="auto">
            <a:xfrm>
              <a:off x="1160" y="3269"/>
              <a:ext cx="7" cy="70"/>
            </a:xfrm>
            <a:custGeom>
              <a:avLst/>
              <a:gdLst>
                <a:gd name="T0" fmla="*/ 4 w 14"/>
                <a:gd name="T1" fmla="*/ 70 h 139"/>
                <a:gd name="T2" fmla="*/ 7 w 14"/>
                <a:gd name="T3" fmla="*/ 67 h 139"/>
                <a:gd name="T4" fmla="*/ 7 w 14"/>
                <a:gd name="T5" fmla="*/ 0 h 139"/>
                <a:gd name="T6" fmla="*/ 0 w 14"/>
                <a:gd name="T7" fmla="*/ 0 h 139"/>
                <a:gd name="T8" fmla="*/ 0 w 14"/>
                <a:gd name="T9" fmla="*/ 67 h 139"/>
                <a:gd name="T10" fmla="*/ 4 w 14"/>
                <a:gd name="T11" fmla="*/ 63 h 139"/>
                <a:gd name="T12" fmla="*/ 4 w 14"/>
                <a:gd name="T13" fmla="*/ 70 h 139"/>
                <a:gd name="T14" fmla="*/ 7 w 14"/>
                <a:gd name="T15" fmla="*/ 70 h 139"/>
                <a:gd name="T16" fmla="*/ 7 w 14"/>
                <a:gd name="T17" fmla="*/ 67 h 139"/>
                <a:gd name="T18" fmla="*/ 4 w 14"/>
                <a:gd name="T19" fmla="*/ 7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39"/>
                <a:gd name="T32" fmla="*/ 14 w 14"/>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39">
                  <a:moveTo>
                    <a:pt x="7" y="139"/>
                  </a:moveTo>
                  <a:lnTo>
                    <a:pt x="14" y="133"/>
                  </a:lnTo>
                  <a:lnTo>
                    <a:pt x="14" y="0"/>
                  </a:lnTo>
                  <a:lnTo>
                    <a:pt x="0" y="0"/>
                  </a:lnTo>
                  <a:lnTo>
                    <a:pt x="0" y="133"/>
                  </a:lnTo>
                  <a:lnTo>
                    <a:pt x="7" y="126"/>
                  </a:lnTo>
                  <a:lnTo>
                    <a:pt x="7" y="139"/>
                  </a:lnTo>
                  <a:lnTo>
                    <a:pt x="14" y="139"/>
                  </a:lnTo>
                  <a:lnTo>
                    <a:pt x="14" y="133"/>
                  </a:lnTo>
                  <a:lnTo>
                    <a:pt x="7" y="13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20" name="Rectangle 356"/>
            <p:cNvSpPr/>
            <p:nvPr/>
          </p:nvSpPr>
          <p:spPr>
            <a:xfrm>
              <a:off x="1163" y="3269"/>
              <a:ext cx="154" cy="67"/>
            </a:xfrm>
            <a:prstGeom prst="rect">
              <a:avLst/>
            </a:prstGeom>
            <a:solidFill>
              <a:srgbClr val="999999"/>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621" name="Freeform 357"/>
            <p:cNvSpPr/>
            <p:nvPr/>
          </p:nvSpPr>
          <p:spPr bwMode="auto">
            <a:xfrm>
              <a:off x="1313" y="3266"/>
              <a:ext cx="8" cy="70"/>
            </a:xfrm>
            <a:custGeom>
              <a:avLst/>
              <a:gdLst>
                <a:gd name="T0" fmla="*/ 4 w 15"/>
                <a:gd name="T1" fmla="*/ 6 h 140"/>
                <a:gd name="T2" fmla="*/ 0 w 15"/>
                <a:gd name="T3" fmla="*/ 3 h 140"/>
                <a:gd name="T4" fmla="*/ 0 w 15"/>
                <a:gd name="T5" fmla="*/ 70 h 140"/>
                <a:gd name="T6" fmla="*/ 8 w 15"/>
                <a:gd name="T7" fmla="*/ 70 h 140"/>
                <a:gd name="T8" fmla="*/ 8 w 15"/>
                <a:gd name="T9" fmla="*/ 3 h 140"/>
                <a:gd name="T10" fmla="*/ 4 w 15"/>
                <a:gd name="T11" fmla="*/ 0 h 140"/>
                <a:gd name="T12" fmla="*/ 8 w 15"/>
                <a:gd name="T13" fmla="*/ 3 h 140"/>
                <a:gd name="T14" fmla="*/ 8 w 15"/>
                <a:gd name="T15" fmla="*/ 0 h 140"/>
                <a:gd name="T16" fmla="*/ 4 w 15"/>
                <a:gd name="T17" fmla="*/ 0 h 140"/>
                <a:gd name="T18" fmla="*/ 4 w 15"/>
                <a:gd name="T19" fmla="*/ 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40"/>
                <a:gd name="T32" fmla="*/ 15 w 1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40">
                  <a:moveTo>
                    <a:pt x="8" y="12"/>
                  </a:moveTo>
                  <a:lnTo>
                    <a:pt x="0" y="6"/>
                  </a:lnTo>
                  <a:lnTo>
                    <a:pt x="0" y="140"/>
                  </a:lnTo>
                  <a:lnTo>
                    <a:pt x="15" y="140"/>
                  </a:lnTo>
                  <a:lnTo>
                    <a:pt x="15" y="6"/>
                  </a:lnTo>
                  <a:lnTo>
                    <a:pt x="8" y="0"/>
                  </a:lnTo>
                  <a:lnTo>
                    <a:pt x="15" y="6"/>
                  </a:lnTo>
                  <a:lnTo>
                    <a:pt x="15" y="0"/>
                  </a:lnTo>
                  <a:lnTo>
                    <a:pt x="8" y="0"/>
                  </a:lnTo>
                  <a:lnTo>
                    <a:pt x="8"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2" name="Freeform 358"/>
            <p:cNvSpPr/>
            <p:nvPr/>
          </p:nvSpPr>
          <p:spPr bwMode="auto">
            <a:xfrm>
              <a:off x="1160" y="3266"/>
              <a:ext cx="157" cy="11"/>
            </a:xfrm>
            <a:custGeom>
              <a:avLst/>
              <a:gdLst>
                <a:gd name="T0" fmla="*/ 7 w 314"/>
                <a:gd name="T1" fmla="*/ 3 h 12"/>
                <a:gd name="T2" fmla="*/ 3 w 314"/>
                <a:gd name="T3" fmla="*/ 6 h 12"/>
                <a:gd name="T4" fmla="*/ 157 w 314"/>
                <a:gd name="T5" fmla="*/ 6 h 12"/>
                <a:gd name="T6" fmla="*/ 157 w 314"/>
                <a:gd name="T7" fmla="*/ 0 h 12"/>
                <a:gd name="T8" fmla="*/ 3 w 314"/>
                <a:gd name="T9" fmla="*/ 0 h 12"/>
                <a:gd name="T10" fmla="*/ 0 w 314"/>
                <a:gd name="T11" fmla="*/ 3 h 12"/>
                <a:gd name="T12" fmla="*/ 3 w 314"/>
                <a:gd name="T13" fmla="*/ 0 h 12"/>
                <a:gd name="T14" fmla="*/ 0 w 314"/>
                <a:gd name="T15" fmla="*/ 0 h 12"/>
                <a:gd name="T16" fmla="*/ 0 w 314"/>
                <a:gd name="T17" fmla="*/ 3 h 12"/>
                <a:gd name="T18" fmla="*/ 7 w 3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12"/>
                <a:gd name="T32" fmla="*/ 314 w 3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12">
                  <a:moveTo>
                    <a:pt x="14" y="6"/>
                  </a:moveTo>
                  <a:lnTo>
                    <a:pt x="7" y="12"/>
                  </a:lnTo>
                  <a:lnTo>
                    <a:pt x="314" y="12"/>
                  </a:lnTo>
                  <a:lnTo>
                    <a:pt x="314" y="0"/>
                  </a:lnTo>
                  <a:lnTo>
                    <a:pt x="7" y="0"/>
                  </a:lnTo>
                  <a:lnTo>
                    <a:pt x="0" y="6"/>
                  </a:lnTo>
                  <a:lnTo>
                    <a:pt x="7" y="0"/>
                  </a:lnTo>
                  <a:lnTo>
                    <a:pt x="0" y="0"/>
                  </a:lnTo>
                  <a:lnTo>
                    <a:pt x="0" y="6"/>
                  </a:lnTo>
                  <a:lnTo>
                    <a:pt x="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3" name="Freeform 359"/>
            <p:cNvSpPr/>
            <p:nvPr/>
          </p:nvSpPr>
          <p:spPr bwMode="auto">
            <a:xfrm>
              <a:off x="1160" y="3269"/>
              <a:ext cx="7" cy="70"/>
            </a:xfrm>
            <a:custGeom>
              <a:avLst/>
              <a:gdLst>
                <a:gd name="T0" fmla="*/ 4 w 14"/>
                <a:gd name="T1" fmla="*/ 64 h 140"/>
                <a:gd name="T2" fmla="*/ 7 w 14"/>
                <a:gd name="T3" fmla="*/ 67 h 140"/>
                <a:gd name="T4" fmla="*/ 7 w 14"/>
                <a:gd name="T5" fmla="*/ 0 h 140"/>
                <a:gd name="T6" fmla="*/ 0 w 14"/>
                <a:gd name="T7" fmla="*/ 0 h 140"/>
                <a:gd name="T8" fmla="*/ 0 w 14"/>
                <a:gd name="T9" fmla="*/ 67 h 140"/>
                <a:gd name="T10" fmla="*/ 4 w 14"/>
                <a:gd name="T11" fmla="*/ 70 h 140"/>
                <a:gd name="T12" fmla="*/ 0 w 14"/>
                <a:gd name="T13" fmla="*/ 67 h 140"/>
                <a:gd name="T14" fmla="*/ 0 w 14"/>
                <a:gd name="T15" fmla="*/ 70 h 140"/>
                <a:gd name="T16" fmla="*/ 4 w 14"/>
                <a:gd name="T17" fmla="*/ 70 h 140"/>
                <a:gd name="T18" fmla="*/ 4 w 14"/>
                <a:gd name="T19" fmla="*/ 64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0"/>
                <a:gd name="T32" fmla="*/ 14 w 14"/>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0">
                  <a:moveTo>
                    <a:pt x="7" y="128"/>
                  </a:moveTo>
                  <a:lnTo>
                    <a:pt x="14" y="134"/>
                  </a:lnTo>
                  <a:lnTo>
                    <a:pt x="14" y="0"/>
                  </a:lnTo>
                  <a:lnTo>
                    <a:pt x="0" y="0"/>
                  </a:lnTo>
                  <a:lnTo>
                    <a:pt x="0" y="134"/>
                  </a:lnTo>
                  <a:lnTo>
                    <a:pt x="7" y="140"/>
                  </a:lnTo>
                  <a:lnTo>
                    <a:pt x="0" y="134"/>
                  </a:lnTo>
                  <a:lnTo>
                    <a:pt x="0" y="140"/>
                  </a:lnTo>
                  <a:lnTo>
                    <a:pt x="7" y="140"/>
                  </a:lnTo>
                  <a:lnTo>
                    <a:pt x="7" y="12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4" name="Freeform 360"/>
            <p:cNvSpPr/>
            <p:nvPr/>
          </p:nvSpPr>
          <p:spPr bwMode="auto">
            <a:xfrm>
              <a:off x="1163" y="3333"/>
              <a:ext cx="156" cy="2"/>
            </a:xfrm>
            <a:custGeom>
              <a:avLst/>
              <a:gdLst>
                <a:gd name="T0" fmla="*/ 150 w 314"/>
                <a:gd name="T1" fmla="*/ 3 h 12"/>
                <a:gd name="T2" fmla="*/ 154 w 314"/>
                <a:gd name="T3" fmla="*/ 0 h 12"/>
                <a:gd name="T4" fmla="*/ 0 w 314"/>
                <a:gd name="T5" fmla="*/ 0 h 12"/>
                <a:gd name="T6" fmla="*/ 0 w 314"/>
                <a:gd name="T7" fmla="*/ 6 h 12"/>
                <a:gd name="T8" fmla="*/ 154 w 314"/>
                <a:gd name="T9" fmla="*/ 6 h 12"/>
                <a:gd name="T10" fmla="*/ 158 w 314"/>
                <a:gd name="T11" fmla="*/ 3 h 12"/>
                <a:gd name="T12" fmla="*/ 154 w 314"/>
                <a:gd name="T13" fmla="*/ 6 h 12"/>
                <a:gd name="T14" fmla="*/ 158 w 314"/>
                <a:gd name="T15" fmla="*/ 6 h 12"/>
                <a:gd name="T16" fmla="*/ 158 w 314"/>
                <a:gd name="T17" fmla="*/ 3 h 12"/>
                <a:gd name="T18" fmla="*/ 150 w 3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12"/>
                <a:gd name="T32" fmla="*/ 314 w 3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12">
                  <a:moveTo>
                    <a:pt x="299" y="6"/>
                  </a:moveTo>
                  <a:lnTo>
                    <a:pt x="307" y="0"/>
                  </a:lnTo>
                  <a:lnTo>
                    <a:pt x="0" y="0"/>
                  </a:lnTo>
                  <a:lnTo>
                    <a:pt x="0" y="12"/>
                  </a:lnTo>
                  <a:lnTo>
                    <a:pt x="307" y="12"/>
                  </a:lnTo>
                  <a:lnTo>
                    <a:pt x="314" y="6"/>
                  </a:lnTo>
                  <a:lnTo>
                    <a:pt x="307" y="12"/>
                  </a:lnTo>
                  <a:lnTo>
                    <a:pt x="314" y="12"/>
                  </a:lnTo>
                  <a:lnTo>
                    <a:pt x="314" y="6"/>
                  </a:lnTo>
                  <a:lnTo>
                    <a:pt x="29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5" name="Freeform 361"/>
            <p:cNvSpPr/>
            <p:nvPr/>
          </p:nvSpPr>
          <p:spPr bwMode="auto">
            <a:xfrm>
              <a:off x="1187" y="3337"/>
              <a:ext cx="55" cy="49"/>
            </a:xfrm>
            <a:custGeom>
              <a:avLst/>
              <a:gdLst>
                <a:gd name="T0" fmla="*/ 55 w 109"/>
                <a:gd name="T1" fmla="*/ 0 h 99"/>
                <a:gd name="T2" fmla="*/ 48 w 109"/>
                <a:gd name="T3" fmla="*/ 0 h 99"/>
                <a:gd name="T4" fmla="*/ 39 w 109"/>
                <a:gd name="T5" fmla="*/ 0 h 99"/>
                <a:gd name="T6" fmla="*/ 31 w 109"/>
                <a:gd name="T7" fmla="*/ 0 h 99"/>
                <a:gd name="T8" fmla="*/ 22 w 109"/>
                <a:gd name="T9" fmla="*/ 0 h 99"/>
                <a:gd name="T10" fmla="*/ 14 w 109"/>
                <a:gd name="T11" fmla="*/ 3 h 99"/>
                <a:gd name="T12" fmla="*/ 7 w 109"/>
                <a:gd name="T13" fmla="*/ 6 h 99"/>
                <a:gd name="T14" fmla="*/ 3 w 109"/>
                <a:gd name="T15" fmla="*/ 12 h 99"/>
                <a:gd name="T16" fmla="*/ 0 w 109"/>
                <a:gd name="T17" fmla="*/ 20 h 99"/>
                <a:gd name="T18" fmla="*/ 1 w 109"/>
                <a:gd name="T19" fmla="*/ 28 h 99"/>
                <a:gd name="T20" fmla="*/ 4 w 109"/>
                <a:gd name="T21" fmla="*/ 35 h 99"/>
                <a:gd name="T22" fmla="*/ 9 w 109"/>
                <a:gd name="T23" fmla="*/ 40 h 99"/>
                <a:gd name="T24" fmla="*/ 16 w 109"/>
                <a:gd name="T25" fmla="*/ 44 h 99"/>
                <a:gd name="T26" fmla="*/ 24 w 109"/>
                <a:gd name="T27" fmla="*/ 47 h 99"/>
                <a:gd name="T28" fmla="*/ 34 w 109"/>
                <a:gd name="T29" fmla="*/ 48 h 99"/>
                <a:gd name="T30" fmla="*/ 44 w 109"/>
                <a:gd name="T31" fmla="*/ 49 h 99"/>
                <a:gd name="T32" fmla="*/ 55 w 109"/>
                <a:gd name="T33" fmla="*/ 49 h 99"/>
                <a:gd name="T34" fmla="*/ 55 w 109"/>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99"/>
                <a:gd name="T56" fmla="*/ 109 w 109"/>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99">
                  <a:moveTo>
                    <a:pt x="109" y="0"/>
                  </a:moveTo>
                  <a:lnTo>
                    <a:pt x="95" y="0"/>
                  </a:lnTo>
                  <a:lnTo>
                    <a:pt x="78" y="0"/>
                  </a:lnTo>
                  <a:lnTo>
                    <a:pt x="61" y="0"/>
                  </a:lnTo>
                  <a:lnTo>
                    <a:pt x="43" y="1"/>
                  </a:lnTo>
                  <a:lnTo>
                    <a:pt x="27" y="6"/>
                  </a:lnTo>
                  <a:lnTo>
                    <a:pt x="13" y="13"/>
                  </a:lnTo>
                  <a:lnTo>
                    <a:pt x="5" y="24"/>
                  </a:lnTo>
                  <a:lnTo>
                    <a:pt x="0" y="40"/>
                  </a:lnTo>
                  <a:lnTo>
                    <a:pt x="2" y="57"/>
                  </a:lnTo>
                  <a:lnTo>
                    <a:pt x="8" y="71"/>
                  </a:lnTo>
                  <a:lnTo>
                    <a:pt x="18" y="80"/>
                  </a:lnTo>
                  <a:lnTo>
                    <a:pt x="31" y="88"/>
                  </a:lnTo>
                  <a:lnTo>
                    <a:pt x="47" y="94"/>
                  </a:lnTo>
                  <a:lnTo>
                    <a:pt x="67" y="96"/>
                  </a:lnTo>
                  <a:lnTo>
                    <a:pt x="87" y="99"/>
                  </a:lnTo>
                  <a:lnTo>
                    <a:pt x="109" y="99"/>
                  </a:lnTo>
                  <a:lnTo>
                    <a:pt x="109" y="0"/>
                  </a:lnTo>
                  <a:close/>
                </a:path>
              </a:pathLst>
            </a:custGeom>
            <a:solidFill>
              <a:srgbClr val="F2D3D8"/>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6" name="Freeform 362"/>
            <p:cNvSpPr/>
            <p:nvPr/>
          </p:nvSpPr>
          <p:spPr bwMode="auto">
            <a:xfrm>
              <a:off x="1184" y="3334"/>
              <a:ext cx="58" cy="23"/>
            </a:xfrm>
            <a:custGeom>
              <a:avLst/>
              <a:gdLst>
                <a:gd name="T0" fmla="*/ 6 w 115"/>
                <a:gd name="T1" fmla="*/ 23 h 46"/>
                <a:gd name="T2" fmla="*/ 6 w 115"/>
                <a:gd name="T3" fmla="*/ 23 h 46"/>
                <a:gd name="T4" fmla="*/ 8 w 115"/>
                <a:gd name="T5" fmla="*/ 16 h 46"/>
                <a:gd name="T6" fmla="*/ 12 w 115"/>
                <a:gd name="T7" fmla="*/ 12 h 46"/>
                <a:gd name="T8" fmla="*/ 18 w 115"/>
                <a:gd name="T9" fmla="*/ 9 h 46"/>
                <a:gd name="T10" fmla="*/ 25 w 115"/>
                <a:gd name="T11" fmla="*/ 6 h 46"/>
                <a:gd name="T12" fmla="*/ 34 w 115"/>
                <a:gd name="T13" fmla="*/ 6 h 46"/>
                <a:gd name="T14" fmla="*/ 42 w 115"/>
                <a:gd name="T15" fmla="*/ 6 h 46"/>
                <a:gd name="T16" fmla="*/ 51 w 115"/>
                <a:gd name="T17" fmla="*/ 6 h 46"/>
                <a:gd name="T18" fmla="*/ 58 w 115"/>
                <a:gd name="T19" fmla="*/ 6 h 46"/>
                <a:gd name="T20" fmla="*/ 58 w 115"/>
                <a:gd name="T21" fmla="*/ 0 h 46"/>
                <a:gd name="T22" fmla="*/ 51 w 115"/>
                <a:gd name="T23" fmla="*/ 0 h 46"/>
                <a:gd name="T24" fmla="*/ 42 w 115"/>
                <a:gd name="T25" fmla="*/ 0 h 46"/>
                <a:gd name="T26" fmla="*/ 34 w 115"/>
                <a:gd name="T27" fmla="*/ 0 h 46"/>
                <a:gd name="T28" fmla="*/ 24 w 115"/>
                <a:gd name="T29" fmla="*/ 1 h 46"/>
                <a:gd name="T30" fmla="*/ 15 w 115"/>
                <a:gd name="T31" fmla="*/ 3 h 46"/>
                <a:gd name="T32" fmla="*/ 8 w 115"/>
                <a:gd name="T33" fmla="*/ 8 h 46"/>
                <a:gd name="T34" fmla="*/ 3 w 115"/>
                <a:gd name="T35" fmla="*/ 14 h 46"/>
                <a:gd name="T36" fmla="*/ 0 w 115"/>
                <a:gd name="T37" fmla="*/ 23 h 46"/>
                <a:gd name="T38" fmla="*/ 0 w 115"/>
                <a:gd name="T39" fmla="*/ 23 h 46"/>
                <a:gd name="T40" fmla="*/ 6 w 115"/>
                <a:gd name="T41" fmla="*/ 23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46"/>
                <a:gd name="T65" fmla="*/ 115 w 11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46">
                  <a:moveTo>
                    <a:pt x="12" y="46"/>
                  </a:moveTo>
                  <a:lnTo>
                    <a:pt x="12" y="46"/>
                  </a:lnTo>
                  <a:lnTo>
                    <a:pt x="16" y="32"/>
                  </a:lnTo>
                  <a:lnTo>
                    <a:pt x="24" y="23"/>
                  </a:lnTo>
                  <a:lnTo>
                    <a:pt x="36" y="17"/>
                  </a:lnTo>
                  <a:lnTo>
                    <a:pt x="50" y="12"/>
                  </a:lnTo>
                  <a:lnTo>
                    <a:pt x="67" y="12"/>
                  </a:lnTo>
                  <a:lnTo>
                    <a:pt x="84" y="12"/>
                  </a:lnTo>
                  <a:lnTo>
                    <a:pt x="101" y="12"/>
                  </a:lnTo>
                  <a:lnTo>
                    <a:pt x="115" y="12"/>
                  </a:lnTo>
                  <a:lnTo>
                    <a:pt x="115" y="0"/>
                  </a:lnTo>
                  <a:lnTo>
                    <a:pt x="101" y="0"/>
                  </a:lnTo>
                  <a:lnTo>
                    <a:pt x="84" y="0"/>
                  </a:lnTo>
                  <a:lnTo>
                    <a:pt x="67" y="0"/>
                  </a:lnTo>
                  <a:lnTo>
                    <a:pt x="47" y="2"/>
                  </a:lnTo>
                  <a:lnTo>
                    <a:pt x="30" y="7"/>
                  </a:lnTo>
                  <a:lnTo>
                    <a:pt x="15" y="16"/>
                  </a:lnTo>
                  <a:lnTo>
                    <a:pt x="5" y="29"/>
                  </a:lnTo>
                  <a:lnTo>
                    <a:pt x="0" y="46"/>
                  </a:lnTo>
                  <a:lnTo>
                    <a:pt x="12" y="4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7" name="Freeform 363"/>
            <p:cNvSpPr/>
            <p:nvPr/>
          </p:nvSpPr>
          <p:spPr bwMode="auto">
            <a:xfrm>
              <a:off x="1184" y="3357"/>
              <a:ext cx="61" cy="32"/>
            </a:xfrm>
            <a:custGeom>
              <a:avLst/>
              <a:gdLst>
                <a:gd name="T0" fmla="*/ 54 w 123"/>
                <a:gd name="T1" fmla="*/ 29 h 65"/>
                <a:gd name="T2" fmla="*/ 57 w 123"/>
                <a:gd name="T3" fmla="*/ 26 h 65"/>
                <a:gd name="T4" fmla="*/ 46 w 123"/>
                <a:gd name="T5" fmla="*/ 27 h 65"/>
                <a:gd name="T6" fmla="*/ 36 w 123"/>
                <a:gd name="T7" fmla="*/ 25 h 65"/>
                <a:gd name="T8" fmla="*/ 27 w 123"/>
                <a:gd name="T9" fmla="*/ 24 h 65"/>
                <a:gd name="T10" fmla="*/ 20 w 123"/>
                <a:gd name="T11" fmla="*/ 21 h 65"/>
                <a:gd name="T12" fmla="*/ 14 w 123"/>
                <a:gd name="T13" fmla="*/ 18 h 65"/>
                <a:gd name="T14" fmla="*/ 9 w 123"/>
                <a:gd name="T15" fmla="*/ 14 h 65"/>
                <a:gd name="T16" fmla="*/ 7 w 123"/>
                <a:gd name="T17" fmla="*/ 8 h 65"/>
                <a:gd name="T18" fmla="*/ 6 w 123"/>
                <a:gd name="T19" fmla="*/ 0 h 65"/>
                <a:gd name="T20" fmla="*/ 0 w 123"/>
                <a:gd name="T21" fmla="*/ 0 h 65"/>
                <a:gd name="T22" fmla="*/ 1 w 123"/>
                <a:gd name="T23" fmla="*/ 8 h 65"/>
                <a:gd name="T24" fmla="*/ 4 w 123"/>
                <a:gd name="T25" fmla="*/ 16 h 65"/>
                <a:gd name="T26" fmla="*/ 9 w 123"/>
                <a:gd name="T27" fmla="*/ 22 h 65"/>
                <a:gd name="T28" fmla="*/ 17 w 123"/>
                <a:gd name="T29" fmla="*/ 26 h 65"/>
                <a:gd name="T30" fmla="*/ 26 w 123"/>
                <a:gd name="T31" fmla="*/ 29 h 65"/>
                <a:gd name="T32" fmla="*/ 36 w 123"/>
                <a:gd name="T33" fmla="*/ 30 h 65"/>
                <a:gd name="T34" fmla="*/ 46 w 123"/>
                <a:gd name="T35" fmla="*/ 32 h 65"/>
                <a:gd name="T36" fmla="*/ 57 w 123"/>
                <a:gd name="T37" fmla="*/ 32 h 65"/>
                <a:gd name="T38" fmla="*/ 61 w 123"/>
                <a:gd name="T39" fmla="*/ 29 h 65"/>
                <a:gd name="T40" fmla="*/ 57 w 123"/>
                <a:gd name="T41" fmla="*/ 32 h 65"/>
                <a:gd name="T42" fmla="*/ 61 w 123"/>
                <a:gd name="T43" fmla="*/ 32 h 65"/>
                <a:gd name="T44" fmla="*/ 61 w 123"/>
                <a:gd name="T45" fmla="*/ 29 h 65"/>
                <a:gd name="T46" fmla="*/ 54 w 123"/>
                <a:gd name="T47" fmla="*/ 29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65"/>
                <a:gd name="T74" fmla="*/ 123 w 123"/>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65">
                  <a:moveTo>
                    <a:pt x="108" y="59"/>
                  </a:moveTo>
                  <a:lnTo>
                    <a:pt x="115" y="53"/>
                  </a:lnTo>
                  <a:lnTo>
                    <a:pt x="93" y="54"/>
                  </a:lnTo>
                  <a:lnTo>
                    <a:pt x="73" y="51"/>
                  </a:lnTo>
                  <a:lnTo>
                    <a:pt x="55" y="49"/>
                  </a:lnTo>
                  <a:lnTo>
                    <a:pt x="40" y="43"/>
                  </a:lnTo>
                  <a:lnTo>
                    <a:pt x="28" y="37"/>
                  </a:lnTo>
                  <a:lnTo>
                    <a:pt x="19" y="28"/>
                  </a:lnTo>
                  <a:lnTo>
                    <a:pt x="14" y="17"/>
                  </a:lnTo>
                  <a:lnTo>
                    <a:pt x="12" y="0"/>
                  </a:lnTo>
                  <a:lnTo>
                    <a:pt x="0" y="0"/>
                  </a:lnTo>
                  <a:lnTo>
                    <a:pt x="2" y="17"/>
                  </a:lnTo>
                  <a:lnTo>
                    <a:pt x="8" y="33"/>
                  </a:lnTo>
                  <a:lnTo>
                    <a:pt x="19" y="44"/>
                  </a:lnTo>
                  <a:lnTo>
                    <a:pt x="34" y="53"/>
                  </a:lnTo>
                  <a:lnTo>
                    <a:pt x="52" y="59"/>
                  </a:lnTo>
                  <a:lnTo>
                    <a:pt x="73" y="61"/>
                  </a:lnTo>
                  <a:lnTo>
                    <a:pt x="93" y="64"/>
                  </a:lnTo>
                  <a:lnTo>
                    <a:pt x="115" y="65"/>
                  </a:lnTo>
                  <a:lnTo>
                    <a:pt x="123" y="59"/>
                  </a:lnTo>
                  <a:lnTo>
                    <a:pt x="115" y="65"/>
                  </a:lnTo>
                  <a:lnTo>
                    <a:pt x="123" y="65"/>
                  </a:lnTo>
                  <a:lnTo>
                    <a:pt x="123" y="59"/>
                  </a:lnTo>
                  <a:lnTo>
                    <a:pt x="108" y="5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8" name="Freeform 364"/>
            <p:cNvSpPr/>
            <p:nvPr/>
          </p:nvSpPr>
          <p:spPr bwMode="auto">
            <a:xfrm>
              <a:off x="1238" y="3334"/>
              <a:ext cx="10" cy="49"/>
            </a:xfrm>
            <a:custGeom>
              <a:avLst/>
              <a:gdLst>
                <a:gd name="T0" fmla="*/ 3 w 15"/>
                <a:gd name="T1" fmla="*/ 6 h 105"/>
                <a:gd name="T2" fmla="*/ 0 w 15"/>
                <a:gd name="T3" fmla="*/ 3 h 105"/>
                <a:gd name="T4" fmla="*/ 0 w 15"/>
                <a:gd name="T5" fmla="*/ 52 h 105"/>
                <a:gd name="T6" fmla="*/ 7 w 15"/>
                <a:gd name="T7" fmla="*/ 52 h 105"/>
                <a:gd name="T8" fmla="*/ 7 w 15"/>
                <a:gd name="T9" fmla="*/ 3 h 105"/>
                <a:gd name="T10" fmla="*/ 3 w 15"/>
                <a:gd name="T11" fmla="*/ 0 h 105"/>
                <a:gd name="T12" fmla="*/ 7 w 15"/>
                <a:gd name="T13" fmla="*/ 3 h 105"/>
                <a:gd name="T14" fmla="*/ 7 w 15"/>
                <a:gd name="T15" fmla="*/ 0 h 105"/>
                <a:gd name="T16" fmla="*/ 3 w 15"/>
                <a:gd name="T17" fmla="*/ 0 h 105"/>
                <a:gd name="T18" fmla="*/ 3 w 15"/>
                <a:gd name="T19" fmla="*/ 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5"/>
                <a:gd name="T32" fmla="*/ 15 w 1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5">
                  <a:moveTo>
                    <a:pt x="7" y="12"/>
                  </a:moveTo>
                  <a:lnTo>
                    <a:pt x="0" y="6"/>
                  </a:lnTo>
                  <a:lnTo>
                    <a:pt x="0" y="105"/>
                  </a:lnTo>
                  <a:lnTo>
                    <a:pt x="15" y="105"/>
                  </a:lnTo>
                  <a:lnTo>
                    <a:pt x="15" y="6"/>
                  </a:lnTo>
                  <a:lnTo>
                    <a:pt x="7" y="0"/>
                  </a:lnTo>
                  <a:lnTo>
                    <a:pt x="15" y="6"/>
                  </a:lnTo>
                  <a:lnTo>
                    <a:pt x="15" y="0"/>
                  </a:lnTo>
                  <a:lnTo>
                    <a:pt x="7" y="0"/>
                  </a:lnTo>
                  <a:lnTo>
                    <a:pt x="7"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9" name="Freeform 365"/>
            <p:cNvSpPr/>
            <p:nvPr/>
          </p:nvSpPr>
          <p:spPr bwMode="auto">
            <a:xfrm>
              <a:off x="1123" y="3323"/>
              <a:ext cx="63" cy="48"/>
            </a:xfrm>
            <a:custGeom>
              <a:avLst/>
              <a:gdLst>
                <a:gd name="T0" fmla="*/ 38 w 125"/>
                <a:gd name="T1" fmla="*/ 0 h 97"/>
                <a:gd name="T2" fmla="*/ 43 w 125"/>
                <a:gd name="T3" fmla="*/ 1 h 97"/>
                <a:gd name="T4" fmla="*/ 47 w 125"/>
                <a:gd name="T5" fmla="*/ 2 h 97"/>
                <a:gd name="T6" fmla="*/ 52 w 125"/>
                <a:gd name="T7" fmla="*/ 4 h 97"/>
                <a:gd name="T8" fmla="*/ 55 w 125"/>
                <a:gd name="T9" fmla="*/ 7 h 97"/>
                <a:gd name="T10" fmla="*/ 58 w 125"/>
                <a:gd name="T11" fmla="*/ 11 h 97"/>
                <a:gd name="T12" fmla="*/ 61 w 125"/>
                <a:gd name="T13" fmla="*/ 15 h 97"/>
                <a:gd name="T14" fmla="*/ 62 w 125"/>
                <a:gd name="T15" fmla="*/ 19 h 97"/>
                <a:gd name="T16" fmla="*/ 63 w 125"/>
                <a:gd name="T17" fmla="*/ 24 h 97"/>
                <a:gd name="T18" fmla="*/ 62 w 125"/>
                <a:gd name="T19" fmla="*/ 29 h 97"/>
                <a:gd name="T20" fmla="*/ 61 w 125"/>
                <a:gd name="T21" fmla="*/ 33 h 97"/>
                <a:gd name="T22" fmla="*/ 58 w 125"/>
                <a:gd name="T23" fmla="*/ 38 h 97"/>
                <a:gd name="T24" fmla="*/ 55 w 125"/>
                <a:gd name="T25" fmla="*/ 41 h 97"/>
                <a:gd name="T26" fmla="*/ 52 w 125"/>
                <a:gd name="T27" fmla="*/ 44 h 97"/>
                <a:gd name="T28" fmla="*/ 47 w 125"/>
                <a:gd name="T29" fmla="*/ 46 h 97"/>
                <a:gd name="T30" fmla="*/ 43 w 125"/>
                <a:gd name="T31" fmla="*/ 47 h 97"/>
                <a:gd name="T32" fmla="*/ 38 w 125"/>
                <a:gd name="T33" fmla="*/ 48 h 97"/>
                <a:gd name="T34" fmla="*/ 25 w 125"/>
                <a:gd name="T35" fmla="*/ 48 h 97"/>
                <a:gd name="T36" fmla="*/ 20 w 125"/>
                <a:gd name="T37" fmla="*/ 47 h 97"/>
                <a:gd name="T38" fmla="*/ 16 w 125"/>
                <a:gd name="T39" fmla="*/ 46 h 97"/>
                <a:gd name="T40" fmla="*/ 11 w 125"/>
                <a:gd name="T41" fmla="*/ 44 h 97"/>
                <a:gd name="T42" fmla="*/ 8 w 125"/>
                <a:gd name="T43" fmla="*/ 41 h 97"/>
                <a:gd name="T44" fmla="*/ 5 w 125"/>
                <a:gd name="T45" fmla="*/ 38 h 97"/>
                <a:gd name="T46" fmla="*/ 2 w 125"/>
                <a:gd name="T47" fmla="*/ 33 h 97"/>
                <a:gd name="T48" fmla="*/ 1 w 125"/>
                <a:gd name="T49" fmla="*/ 29 h 97"/>
                <a:gd name="T50" fmla="*/ 0 w 125"/>
                <a:gd name="T51" fmla="*/ 24 h 97"/>
                <a:gd name="T52" fmla="*/ 1 w 125"/>
                <a:gd name="T53" fmla="*/ 19 h 97"/>
                <a:gd name="T54" fmla="*/ 2 w 125"/>
                <a:gd name="T55" fmla="*/ 15 h 97"/>
                <a:gd name="T56" fmla="*/ 5 w 125"/>
                <a:gd name="T57" fmla="*/ 11 h 97"/>
                <a:gd name="T58" fmla="*/ 8 w 125"/>
                <a:gd name="T59" fmla="*/ 7 h 97"/>
                <a:gd name="T60" fmla="*/ 11 w 125"/>
                <a:gd name="T61" fmla="*/ 4 h 97"/>
                <a:gd name="T62" fmla="*/ 16 w 125"/>
                <a:gd name="T63" fmla="*/ 2 h 97"/>
                <a:gd name="T64" fmla="*/ 20 w 125"/>
                <a:gd name="T65" fmla="*/ 1 h 97"/>
                <a:gd name="T66" fmla="*/ 25 w 125"/>
                <a:gd name="T67" fmla="*/ 0 h 97"/>
                <a:gd name="T68" fmla="*/ 38 w 12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
                <a:gd name="T106" fmla="*/ 0 h 97"/>
                <a:gd name="T107" fmla="*/ 125 w 12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 h="97">
                  <a:moveTo>
                    <a:pt x="75" y="0"/>
                  </a:moveTo>
                  <a:lnTo>
                    <a:pt x="85" y="2"/>
                  </a:lnTo>
                  <a:lnTo>
                    <a:pt x="94" y="4"/>
                  </a:lnTo>
                  <a:lnTo>
                    <a:pt x="103" y="9"/>
                  </a:lnTo>
                  <a:lnTo>
                    <a:pt x="110" y="15"/>
                  </a:lnTo>
                  <a:lnTo>
                    <a:pt x="116" y="22"/>
                  </a:lnTo>
                  <a:lnTo>
                    <a:pt x="121" y="30"/>
                  </a:lnTo>
                  <a:lnTo>
                    <a:pt x="124" y="39"/>
                  </a:lnTo>
                  <a:lnTo>
                    <a:pt x="125" y="49"/>
                  </a:lnTo>
                  <a:lnTo>
                    <a:pt x="124" y="59"/>
                  </a:lnTo>
                  <a:lnTo>
                    <a:pt x="121" y="67"/>
                  </a:lnTo>
                  <a:lnTo>
                    <a:pt x="116" y="76"/>
                  </a:lnTo>
                  <a:lnTo>
                    <a:pt x="110" y="82"/>
                  </a:lnTo>
                  <a:lnTo>
                    <a:pt x="103" y="88"/>
                  </a:lnTo>
                  <a:lnTo>
                    <a:pt x="94" y="93"/>
                  </a:lnTo>
                  <a:lnTo>
                    <a:pt x="85" y="95"/>
                  </a:lnTo>
                  <a:lnTo>
                    <a:pt x="75" y="97"/>
                  </a:lnTo>
                  <a:lnTo>
                    <a:pt x="50" y="97"/>
                  </a:lnTo>
                  <a:lnTo>
                    <a:pt x="40" y="95"/>
                  </a:lnTo>
                  <a:lnTo>
                    <a:pt x="31" y="93"/>
                  </a:lnTo>
                  <a:lnTo>
                    <a:pt x="22" y="88"/>
                  </a:lnTo>
                  <a:lnTo>
                    <a:pt x="15" y="82"/>
                  </a:lnTo>
                  <a:lnTo>
                    <a:pt x="9" y="76"/>
                  </a:lnTo>
                  <a:lnTo>
                    <a:pt x="4" y="67"/>
                  </a:lnTo>
                  <a:lnTo>
                    <a:pt x="1" y="59"/>
                  </a:lnTo>
                  <a:lnTo>
                    <a:pt x="0" y="49"/>
                  </a:lnTo>
                  <a:lnTo>
                    <a:pt x="1" y="39"/>
                  </a:lnTo>
                  <a:lnTo>
                    <a:pt x="4" y="30"/>
                  </a:lnTo>
                  <a:lnTo>
                    <a:pt x="9" y="22"/>
                  </a:lnTo>
                  <a:lnTo>
                    <a:pt x="15" y="15"/>
                  </a:lnTo>
                  <a:lnTo>
                    <a:pt x="22" y="9"/>
                  </a:lnTo>
                  <a:lnTo>
                    <a:pt x="31" y="4"/>
                  </a:lnTo>
                  <a:lnTo>
                    <a:pt x="40" y="2"/>
                  </a:lnTo>
                  <a:lnTo>
                    <a:pt x="50" y="0"/>
                  </a:lnTo>
                  <a:lnTo>
                    <a:pt x="75" y="0"/>
                  </a:lnTo>
                  <a:close/>
                </a:path>
              </a:pathLst>
            </a:custGeom>
            <a:solidFill>
              <a:srgbClr val="F2D3D8"/>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0" name="Freeform 366"/>
            <p:cNvSpPr/>
            <p:nvPr/>
          </p:nvSpPr>
          <p:spPr bwMode="auto">
            <a:xfrm>
              <a:off x="1161" y="3321"/>
              <a:ext cx="26" cy="26"/>
            </a:xfrm>
            <a:custGeom>
              <a:avLst/>
              <a:gdLst>
                <a:gd name="T0" fmla="*/ 28 w 58"/>
                <a:gd name="T1" fmla="*/ 28 h 55"/>
                <a:gd name="T2" fmla="*/ 28 w 58"/>
                <a:gd name="T3" fmla="*/ 28 h 55"/>
                <a:gd name="T4" fmla="*/ 27 w 58"/>
                <a:gd name="T5" fmla="*/ 23 h 55"/>
                <a:gd name="T6" fmla="*/ 25 w 58"/>
                <a:gd name="T7" fmla="*/ 17 h 55"/>
                <a:gd name="T8" fmla="*/ 23 w 58"/>
                <a:gd name="T9" fmla="*/ 13 h 55"/>
                <a:gd name="T10" fmla="*/ 19 w 58"/>
                <a:gd name="T11" fmla="*/ 9 h 55"/>
                <a:gd name="T12" fmla="*/ 15 w 58"/>
                <a:gd name="T13" fmla="*/ 6 h 55"/>
                <a:gd name="T14" fmla="*/ 11 w 58"/>
                <a:gd name="T15" fmla="*/ 3 h 55"/>
                <a:gd name="T16" fmla="*/ 6 w 58"/>
                <a:gd name="T17" fmla="*/ 2 h 55"/>
                <a:gd name="T18" fmla="*/ 0 w 58"/>
                <a:gd name="T19" fmla="*/ 0 h 55"/>
                <a:gd name="T20" fmla="*/ 0 w 58"/>
                <a:gd name="T21" fmla="*/ 6 h 55"/>
                <a:gd name="T22" fmla="*/ 4 w 58"/>
                <a:gd name="T23" fmla="*/ 6 h 55"/>
                <a:gd name="T24" fmla="*/ 8 w 58"/>
                <a:gd name="T25" fmla="*/ 8 h 55"/>
                <a:gd name="T26" fmla="*/ 12 w 58"/>
                <a:gd name="T27" fmla="*/ 10 h 55"/>
                <a:gd name="T28" fmla="*/ 15 w 58"/>
                <a:gd name="T29" fmla="*/ 13 h 55"/>
                <a:gd name="T30" fmla="*/ 17 w 58"/>
                <a:gd name="T31" fmla="*/ 16 h 55"/>
                <a:gd name="T32" fmla="*/ 19 w 58"/>
                <a:gd name="T33" fmla="*/ 19 h 55"/>
                <a:gd name="T34" fmla="*/ 21 w 58"/>
                <a:gd name="T35" fmla="*/ 23 h 55"/>
                <a:gd name="T36" fmla="*/ 21 w 58"/>
                <a:gd name="T37" fmla="*/ 28 h 55"/>
                <a:gd name="T38" fmla="*/ 21 w 58"/>
                <a:gd name="T39" fmla="*/ 28 h 55"/>
                <a:gd name="T40" fmla="*/ 28 w 58"/>
                <a:gd name="T41" fmla="*/ 2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5"/>
                <a:gd name="T65" fmla="*/ 58 w 5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5">
                  <a:moveTo>
                    <a:pt x="58" y="55"/>
                  </a:moveTo>
                  <a:lnTo>
                    <a:pt x="58" y="55"/>
                  </a:lnTo>
                  <a:lnTo>
                    <a:pt x="55" y="45"/>
                  </a:lnTo>
                  <a:lnTo>
                    <a:pt x="52" y="34"/>
                  </a:lnTo>
                  <a:lnTo>
                    <a:pt x="47" y="26"/>
                  </a:lnTo>
                  <a:lnTo>
                    <a:pt x="40" y="17"/>
                  </a:lnTo>
                  <a:lnTo>
                    <a:pt x="32" y="11"/>
                  </a:lnTo>
                  <a:lnTo>
                    <a:pt x="22" y="5"/>
                  </a:lnTo>
                  <a:lnTo>
                    <a:pt x="12" y="3"/>
                  </a:lnTo>
                  <a:lnTo>
                    <a:pt x="0" y="0"/>
                  </a:lnTo>
                  <a:lnTo>
                    <a:pt x="0" y="12"/>
                  </a:lnTo>
                  <a:lnTo>
                    <a:pt x="9" y="12"/>
                  </a:lnTo>
                  <a:lnTo>
                    <a:pt x="16" y="15"/>
                  </a:lnTo>
                  <a:lnTo>
                    <a:pt x="24" y="19"/>
                  </a:lnTo>
                  <a:lnTo>
                    <a:pt x="31" y="25"/>
                  </a:lnTo>
                  <a:lnTo>
                    <a:pt x="35" y="31"/>
                  </a:lnTo>
                  <a:lnTo>
                    <a:pt x="40" y="37"/>
                  </a:lnTo>
                  <a:lnTo>
                    <a:pt x="43" y="45"/>
                  </a:lnTo>
                  <a:lnTo>
                    <a:pt x="43" y="55"/>
                  </a:lnTo>
                  <a:lnTo>
                    <a:pt x="58" y="5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1" name="Freeform 367"/>
            <p:cNvSpPr/>
            <p:nvPr/>
          </p:nvSpPr>
          <p:spPr bwMode="auto">
            <a:xfrm>
              <a:off x="1161" y="3349"/>
              <a:ext cx="26" cy="26"/>
            </a:xfrm>
            <a:custGeom>
              <a:avLst/>
              <a:gdLst>
                <a:gd name="T0" fmla="*/ 0 w 58"/>
                <a:gd name="T1" fmla="*/ 26 h 54"/>
                <a:gd name="T2" fmla="*/ 0 w 58"/>
                <a:gd name="T3" fmla="*/ 26 h 54"/>
                <a:gd name="T4" fmla="*/ 6 w 58"/>
                <a:gd name="T5" fmla="*/ 25 h 54"/>
                <a:gd name="T6" fmla="*/ 11 w 58"/>
                <a:gd name="T7" fmla="*/ 24 h 54"/>
                <a:gd name="T8" fmla="*/ 15 w 58"/>
                <a:gd name="T9" fmla="*/ 21 h 54"/>
                <a:gd name="T10" fmla="*/ 19 w 58"/>
                <a:gd name="T11" fmla="*/ 18 h 54"/>
                <a:gd name="T12" fmla="*/ 23 w 58"/>
                <a:gd name="T13" fmla="*/ 14 h 54"/>
                <a:gd name="T14" fmla="*/ 25 w 58"/>
                <a:gd name="T15" fmla="*/ 10 h 54"/>
                <a:gd name="T16" fmla="*/ 27 w 58"/>
                <a:gd name="T17" fmla="*/ 5 h 54"/>
                <a:gd name="T18" fmla="*/ 28 w 58"/>
                <a:gd name="T19" fmla="*/ 0 h 54"/>
                <a:gd name="T20" fmla="*/ 21 w 58"/>
                <a:gd name="T21" fmla="*/ 0 h 54"/>
                <a:gd name="T22" fmla="*/ 21 w 58"/>
                <a:gd name="T23" fmla="*/ 5 h 54"/>
                <a:gd name="T24" fmla="*/ 19 w 58"/>
                <a:gd name="T25" fmla="*/ 8 h 54"/>
                <a:gd name="T26" fmla="*/ 17 w 58"/>
                <a:gd name="T27" fmla="*/ 12 h 54"/>
                <a:gd name="T28" fmla="*/ 15 w 58"/>
                <a:gd name="T29" fmla="*/ 14 h 54"/>
                <a:gd name="T30" fmla="*/ 12 w 58"/>
                <a:gd name="T31" fmla="*/ 17 h 54"/>
                <a:gd name="T32" fmla="*/ 8 w 58"/>
                <a:gd name="T33" fmla="*/ 19 h 54"/>
                <a:gd name="T34" fmla="*/ 4 w 58"/>
                <a:gd name="T35" fmla="*/ 20 h 54"/>
                <a:gd name="T36" fmla="*/ 0 w 58"/>
                <a:gd name="T37" fmla="*/ 20 h 54"/>
                <a:gd name="T38" fmla="*/ 0 w 58"/>
                <a:gd name="T39" fmla="*/ 20 h 54"/>
                <a:gd name="T40" fmla="*/ 0 w 58"/>
                <a:gd name="T41" fmla="*/ 26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4"/>
                <a:gd name="T65" fmla="*/ 58 w 58"/>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4">
                  <a:moveTo>
                    <a:pt x="0" y="54"/>
                  </a:moveTo>
                  <a:lnTo>
                    <a:pt x="0" y="54"/>
                  </a:lnTo>
                  <a:lnTo>
                    <a:pt x="12" y="51"/>
                  </a:lnTo>
                  <a:lnTo>
                    <a:pt x="22" y="49"/>
                  </a:lnTo>
                  <a:lnTo>
                    <a:pt x="32" y="43"/>
                  </a:lnTo>
                  <a:lnTo>
                    <a:pt x="40" y="37"/>
                  </a:lnTo>
                  <a:lnTo>
                    <a:pt x="47" y="29"/>
                  </a:lnTo>
                  <a:lnTo>
                    <a:pt x="52" y="20"/>
                  </a:lnTo>
                  <a:lnTo>
                    <a:pt x="55" y="10"/>
                  </a:lnTo>
                  <a:lnTo>
                    <a:pt x="58" y="0"/>
                  </a:lnTo>
                  <a:lnTo>
                    <a:pt x="43" y="0"/>
                  </a:lnTo>
                  <a:lnTo>
                    <a:pt x="43" y="10"/>
                  </a:lnTo>
                  <a:lnTo>
                    <a:pt x="40" y="17"/>
                  </a:lnTo>
                  <a:lnTo>
                    <a:pt x="35" y="25"/>
                  </a:lnTo>
                  <a:lnTo>
                    <a:pt x="31" y="29"/>
                  </a:lnTo>
                  <a:lnTo>
                    <a:pt x="24" y="35"/>
                  </a:lnTo>
                  <a:lnTo>
                    <a:pt x="16" y="39"/>
                  </a:lnTo>
                  <a:lnTo>
                    <a:pt x="9" y="42"/>
                  </a:lnTo>
                  <a:lnTo>
                    <a:pt x="0" y="42"/>
                  </a:lnTo>
                  <a:lnTo>
                    <a:pt x="0" y="5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2" name="Freeform 368"/>
            <p:cNvSpPr/>
            <p:nvPr/>
          </p:nvSpPr>
          <p:spPr bwMode="auto">
            <a:xfrm>
              <a:off x="1148" y="3369"/>
              <a:ext cx="13" cy="2"/>
            </a:xfrm>
            <a:custGeom>
              <a:avLst/>
              <a:gdLst>
                <a:gd name="T0" fmla="*/ 0 w 25"/>
                <a:gd name="T1" fmla="*/ 6 h 12"/>
                <a:gd name="T2" fmla="*/ 0 w 25"/>
                <a:gd name="T3" fmla="*/ 6 h 12"/>
                <a:gd name="T4" fmla="*/ 13 w 25"/>
                <a:gd name="T5" fmla="*/ 6 h 12"/>
                <a:gd name="T6" fmla="*/ 13 w 25"/>
                <a:gd name="T7" fmla="*/ 0 h 12"/>
                <a:gd name="T8" fmla="*/ 0 w 25"/>
                <a:gd name="T9" fmla="*/ 0 h 12"/>
                <a:gd name="T10" fmla="*/ 0 w 25"/>
                <a:gd name="T11" fmla="*/ 0 h 12"/>
                <a:gd name="T12" fmla="*/ 0 w 25"/>
                <a:gd name="T13" fmla="*/ 6 h 12"/>
                <a:gd name="T14" fmla="*/ 0 60000 65536"/>
                <a:gd name="T15" fmla="*/ 0 60000 65536"/>
                <a:gd name="T16" fmla="*/ 0 60000 65536"/>
                <a:gd name="T17" fmla="*/ 0 60000 65536"/>
                <a:gd name="T18" fmla="*/ 0 60000 65536"/>
                <a:gd name="T19" fmla="*/ 0 60000 65536"/>
                <a:gd name="T20" fmla="*/ 0 60000 65536"/>
                <a:gd name="T21" fmla="*/ 0 w 25"/>
                <a:gd name="T22" fmla="*/ 0 h 12"/>
                <a:gd name="T23" fmla="*/ 25 w 2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2">
                  <a:moveTo>
                    <a:pt x="0" y="12"/>
                  </a:moveTo>
                  <a:lnTo>
                    <a:pt x="0" y="12"/>
                  </a:lnTo>
                  <a:lnTo>
                    <a:pt x="25" y="12"/>
                  </a:lnTo>
                  <a:lnTo>
                    <a:pt x="25" y="0"/>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3" name="Freeform 369"/>
            <p:cNvSpPr/>
            <p:nvPr/>
          </p:nvSpPr>
          <p:spPr bwMode="auto">
            <a:xfrm>
              <a:off x="1119" y="3349"/>
              <a:ext cx="29" cy="26"/>
            </a:xfrm>
            <a:custGeom>
              <a:avLst/>
              <a:gdLst>
                <a:gd name="T0" fmla="*/ 0 w 58"/>
                <a:gd name="T1" fmla="*/ 0 h 54"/>
                <a:gd name="T2" fmla="*/ 0 w 58"/>
                <a:gd name="T3" fmla="*/ 0 h 54"/>
                <a:gd name="T4" fmla="*/ 2 w 58"/>
                <a:gd name="T5" fmla="*/ 5 h 54"/>
                <a:gd name="T6" fmla="*/ 3 w 58"/>
                <a:gd name="T7" fmla="*/ 10 h 54"/>
                <a:gd name="T8" fmla="*/ 6 w 58"/>
                <a:gd name="T9" fmla="*/ 14 h 54"/>
                <a:gd name="T10" fmla="*/ 9 w 58"/>
                <a:gd name="T11" fmla="*/ 18 h 54"/>
                <a:gd name="T12" fmla="*/ 13 w 58"/>
                <a:gd name="T13" fmla="*/ 21 h 54"/>
                <a:gd name="T14" fmla="*/ 18 w 58"/>
                <a:gd name="T15" fmla="*/ 24 h 54"/>
                <a:gd name="T16" fmla="*/ 23 w 58"/>
                <a:gd name="T17" fmla="*/ 25 h 54"/>
                <a:gd name="T18" fmla="*/ 29 w 58"/>
                <a:gd name="T19" fmla="*/ 26 h 54"/>
                <a:gd name="T20" fmla="*/ 29 w 58"/>
                <a:gd name="T21" fmla="*/ 20 h 54"/>
                <a:gd name="T22" fmla="*/ 25 w 58"/>
                <a:gd name="T23" fmla="*/ 20 h 54"/>
                <a:gd name="T24" fmla="*/ 21 w 58"/>
                <a:gd name="T25" fmla="*/ 19 h 54"/>
                <a:gd name="T26" fmla="*/ 17 w 58"/>
                <a:gd name="T27" fmla="*/ 17 h 54"/>
                <a:gd name="T28" fmla="*/ 14 w 58"/>
                <a:gd name="T29" fmla="*/ 14 h 54"/>
                <a:gd name="T30" fmla="*/ 12 w 58"/>
                <a:gd name="T31" fmla="*/ 12 h 54"/>
                <a:gd name="T32" fmla="*/ 9 w 58"/>
                <a:gd name="T33" fmla="*/ 8 h 54"/>
                <a:gd name="T34" fmla="*/ 7 w 58"/>
                <a:gd name="T35" fmla="*/ 5 h 54"/>
                <a:gd name="T36" fmla="*/ 7 w 58"/>
                <a:gd name="T37" fmla="*/ 0 h 54"/>
                <a:gd name="T38" fmla="*/ 7 w 58"/>
                <a:gd name="T39" fmla="*/ 0 h 54"/>
                <a:gd name="T40" fmla="*/ 0 w 58"/>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4"/>
                <a:gd name="T65" fmla="*/ 58 w 58"/>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4">
                  <a:moveTo>
                    <a:pt x="0" y="0"/>
                  </a:moveTo>
                  <a:lnTo>
                    <a:pt x="0" y="0"/>
                  </a:lnTo>
                  <a:lnTo>
                    <a:pt x="3" y="10"/>
                  </a:lnTo>
                  <a:lnTo>
                    <a:pt x="6" y="20"/>
                  </a:lnTo>
                  <a:lnTo>
                    <a:pt x="11" y="29"/>
                  </a:lnTo>
                  <a:lnTo>
                    <a:pt x="18" y="37"/>
                  </a:lnTo>
                  <a:lnTo>
                    <a:pt x="25" y="43"/>
                  </a:lnTo>
                  <a:lnTo>
                    <a:pt x="36" y="49"/>
                  </a:lnTo>
                  <a:lnTo>
                    <a:pt x="46" y="51"/>
                  </a:lnTo>
                  <a:lnTo>
                    <a:pt x="58" y="54"/>
                  </a:lnTo>
                  <a:lnTo>
                    <a:pt x="58" y="42"/>
                  </a:lnTo>
                  <a:lnTo>
                    <a:pt x="49" y="42"/>
                  </a:lnTo>
                  <a:lnTo>
                    <a:pt x="42" y="39"/>
                  </a:lnTo>
                  <a:lnTo>
                    <a:pt x="34" y="35"/>
                  </a:lnTo>
                  <a:lnTo>
                    <a:pt x="27" y="29"/>
                  </a:lnTo>
                  <a:lnTo>
                    <a:pt x="23" y="25"/>
                  </a:lnTo>
                  <a:lnTo>
                    <a:pt x="18" y="17"/>
                  </a:lnTo>
                  <a:lnTo>
                    <a:pt x="15" y="10"/>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4" name="Freeform 370"/>
            <p:cNvSpPr/>
            <p:nvPr/>
          </p:nvSpPr>
          <p:spPr bwMode="auto">
            <a:xfrm>
              <a:off x="1119" y="3321"/>
              <a:ext cx="29" cy="26"/>
            </a:xfrm>
            <a:custGeom>
              <a:avLst/>
              <a:gdLst>
                <a:gd name="T0" fmla="*/ 29 w 58"/>
                <a:gd name="T1" fmla="*/ 0 h 55"/>
                <a:gd name="T2" fmla="*/ 29 w 58"/>
                <a:gd name="T3" fmla="*/ 0 h 55"/>
                <a:gd name="T4" fmla="*/ 23 w 58"/>
                <a:gd name="T5" fmla="*/ 2 h 55"/>
                <a:gd name="T6" fmla="*/ 18 w 58"/>
                <a:gd name="T7" fmla="*/ 3 h 55"/>
                <a:gd name="T8" fmla="*/ 13 w 58"/>
                <a:gd name="T9" fmla="*/ 6 h 55"/>
                <a:gd name="T10" fmla="*/ 9 w 58"/>
                <a:gd name="T11" fmla="*/ 9 h 55"/>
                <a:gd name="T12" fmla="*/ 6 w 58"/>
                <a:gd name="T13" fmla="*/ 13 h 55"/>
                <a:gd name="T14" fmla="*/ 3 w 58"/>
                <a:gd name="T15" fmla="*/ 17 h 55"/>
                <a:gd name="T16" fmla="*/ 2 w 58"/>
                <a:gd name="T17" fmla="*/ 23 h 55"/>
                <a:gd name="T18" fmla="*/ 0 w 58"/>
                <a:gd name="T19" fmla="*/ 28 h 55"/>
                <a:gd name="T20" fmla="*/ 7 w 58"/>
                <a:gd name="T21" fmla="*/ 28 h 55"/>
                <a:gd name="T22" fmla="*/ 7 w 58"/>
                <a:gd name="T23" fmla="*/ 23 h 55"/>
                <a:gd name="T24" fmla="*/ 9 w 58"/>
                <a:gd name="T25" fmla="*/ 19 h 55"/>
                <a:gd name="T26" fmla="*/ 12 w 58"/>
                <a:gd name="T27" fmla="*/ 16 h 55"/>
                <a:gd name="T28" fmla="*/ 14 w 58"/>
                <a:gd name="T29" fmla="*/ 13 h 55"/>
                <a:gd name="T30" fmla="*/ 17 w 58"/>
                <a:gd name="T31" fmla="*/ 10 h 55"/>
                <a:gd name="T32" fmla="*/ 21 w 58"/>
                <a:gd name="T33" fmla="*/ 8 h 55"/>
                <a:gd name="T34" fmla="*/ 25 w 58"/>
                <a:gd name="T35" fmla="*/ 6 h 55"/>
                <a:gd name="T36" fmla="*/ 29 w 58"/>
                <a:gd name="T37" fmla="*/ 6 h 55"/>
                <a:gd name="T38" fmla="*/ 29 w 58"/>
                <a:gd name="T39" fmla="*/ 6 h 55"/>
                <a:gd name="T40" fmla="*/ 29 w 58"/>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5"/>
                <a:gd name="T65" fmla="*/ 58 w 5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5">
                  <a:moveTo>
                    <a:pt x="58" y="0"/>
                  </a:moveTo>
                  <a:lnTo>
                    <a:pt x="58" y="0"/>
                  </a:lnTo>
                  <a:lnTo>
                    <a:pt x="46" y="3"/>
                  </a:lnTo>
                  <a:lnTo>
                    <a:pt x="36" y="5"/>
                  </a:lnTo>
                  <a:lnTo>
                    <a:pt x="25" y="11"/>
                  </a:lnTo>
                  <a:lnTo>
                    <a:pt x="18" y="17"/>
                  </a:lnTo>
                  <a:lnTo>
                    <a:pt x="11" y="26"/>
                  </a:lnTo>
                  <a:lnTo>
                    <a:pt x="6" y="34"/>
                  </a:lnTo>
                  <a:lnTo>
                    <a:pt x="3" y="45"/>
                  </a:lnTo>
                  <a:lnTo>
                    <a:pt x="0" y="55"/>
                  </a:lnTo>
                  <a:lnTo>
                    <a:pt x="15" y="55"/>
                  </a:lnTo>
                  <a:lnTo>
                    <a:pt x="15" y="45"/>
                  </a:lnTo>
                  <a:lnTo>
                    <a:pt x="18" y="37"/>
                  </a:lnTo>
                  <a:lnTo>
                    <a:pt x="23" y="31"/>
                  </a:lnTo>
                  <a:lnTo>
                    <a:pt x="27" y="25"/>
                  </a:lnTo>
                  <a:lnTo>
                    <a:pt x="34" y="19"/>
                  </a:lnTo>
                  <a:lnTo>
                    <a:pt x="42" y="15"/>
                  </a:lnTo>
                  <a:lnTo>
                    <a:pt x="49" y="12"/>
                  </a:lnTo>
                  <a:lnTo>
                    <a:pt x="58" y="12"/>
                  </a:lnTo>
                  <a:lnTo>
                    <a:pt x="5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5" name="Freeform 371"/>
            <p:cNvSpPr/>
            <p:nvPr/>
          </p:nvSpPr>
          <p:spPr bwMode="auto">
            <a:xfrm>
              <a:off x="1148" y="3321"/>
              <a:ext cx="13" cy="2"/>
            </a:xfrm>
            <a:custGeom>
              <a:avLst/>
              <a:gdLst>
                <a:gd name="T0" fmla="*/ 13 w 25"/>
                <a:gd name="T1" fmla="*/ 0 h 12"/>
                <a:gd name="T2" fmla="*/ 13 w 25"/>
                <a:gd name="T3" fmla="*/ 0 h 12"/>
                <a:gd name="T4" fmla="*/ 0 w 25"/>
                <a:gd name="T5" fmla="*/ 0 h 12"/>
                <a:gd name="T6" fmla="*/ 0 w 25"/>
                <a:gd name="T7" fmla="*/ 6 h 12"/>
                <a:gd name="T8" fmla="*/ 13 w 25"/>
                <a:gd name="T9" fmla="*/ 6 h 12"/>
                <a:gd name="T10" fmla="*/ 13 w 25"/>
                <a:gd name="T11" fmla="*/ 6 h 12"/>
                <a:gd name="T12" fmla="*/ 13 w 25"/>
                <a:gd name="T13" fmla="*/ 0 h 12"/>
                <a:gd name="T14" fmla="*/ 0 60000 65536"/>
                <a:gd name="T15" fmla="*/ 0 60000 65536"/>
                <a:gd name="T16" fmla="*/ 0 60000 65536"/>
                <a:gd name="T17" fmla="*/ 0 60000 65536"/>
                <a:gd name="T18" fmla="*/ 0 60000 65536"/>
                <a:gd name="T19" fmla="*/ 0 60000 65536"/>
                <a:gd name="T20" fmla="*/ 0 60000 65536"/>
                <a:gd name="T21" fmla="*/ 0 w 25"/>
                <a:gd name="T22" fmla="*/ 0 h 12"/>
                <a:gd name="T23" fmla="*/ 25 w 2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2">
                  <a:moveTo>
                    <a:pt x="25" y="0"/>
                  </a:moveTo>
                  <a:lnTo>
                    <a:pt x="25" y="0"/>
                  </a:lnTo>
                  <a:lnTo>
                    <a:pt x="0" y="0"/>
                  </a:lnTo>
                  <a:lnTo>
                    <a:pt x="0" y="12"/>
                  </a:lnTo>
                  <a:lnTo>
                    <a:pt x="25" y="12"/>
                  </a:lnTo>
                  <a:lnTo>
                    <a:pt x="25"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6" name="Freeform 372"/>
            <p:cNvSpPr/>
            <p:nvPr/>
          </p:nvSpPr>
          <p:spPr bwMode="auto">
            <a:xfrm>
              <a:off x="1161" y="3144"/>
              <a:ext cx="116" cy="84"/>
            </a:xfrm>
            <a:custGeom>
              <a:avLst/>
              <a:gdLst>
                <a:gd name="T0" fmla="*/ 116 w 233"/>
                <a:gd name="T1" fmla="*/ 71 h 176"/>
                <a:gd name="T2" fmla="*/ 113 w 233"/>
                <a:gd name="T3" fmla="*/ 74 h 176"/>
                <a:gd name="T4" fmla="*/ 108 w 233"/>
                <a:gd name="T5" fmla="*/ 77 h 176"/>
                <a:gd name="T6" fmla="*/ 104 w 233"/>
                <a:gd name="T7" fmla="*/ 80 h 176"/>
                <a:gd name="T8" fmla="*/ 99 w 233"/>
                <a:gd name="T9" fmla="*/ 82 h 176"/>
                <a:gd name="T10" fmla="*/ 94 w 233"/>
                <a:gd name="T11" fmla="*/ 84 h 176"/>
                <a:gd name="T12" fmla="*/ 89 w 233"/>
                <a:gd name="T13" fmla="*/ 85 h 176"/>
                <a:gd name="T14" fmla="*/ 84 w 233"/>
                <a:gd name="T15" fmla="*/ 87 h 176"/>
                <a:gd name="T16" fmla="*/ 78 w 233"/>
                <a:gd name="T17" fmla="*/ 88 h 176"/>
                <a:gd name="T18" fmla="*/ 65 w 233"/>
                <a:gd name="T19" fmla="*/ 88 h 176"/>
                <a:gd name="T20" fmla="*/ 53 w 233"/>
                <a:gd name="T21" fmla="*/ 87 h 176"/>
                <a:gd name="T22" fmla="*/ 41 w 233"/>
                <a:gd name="T23" fmla="*/ 84 h 176"/>
                <a:gd name="T24" fmla="*/ 31 w 233"/>
                <a:gd name="T25" fmla="*/ 78 h 176"/>
                <a:gd name="T26" fmla="*/ 22 w 233"/>
                <a:gd name="T27" fmla="*/ 71 h 176"/>
                <a:gd name="T28" fmla="*/ 15 w 233"/>
                <a:gd name="T29" fmla="*/ 63 h 176"/>
                <a:gd name="T30" fmla="*/ 9 w 233"/>
                <a:gd name="T31" fmla="*/ 53 h 176"/>
                <a:gd name="T32" fmla="*/ 6 w 233"/>
                <a:gd name="T33" fmla="*/ 43 h 176"/>
                <a:gd name="T34" fmla="*/ 0 w 233"/>
                <a:gd name="T35" fmla="*/ 9 h 176"/>
                <a:gd name="T36" fmla="*/ 72 w 233"/>
                <a:gd name="T37" fmla="*/ 0 h 176"/>
                <a:gd name="T38" fmla="*/ 75 w 233"/>
                <a:gd name="T39" fmla="*/ 9 h 176"/>
                <a:gd name="T40" fmla="*/ 78 w 233"/>
                <a:gd name="T41" fmla="*/ 19 h 176"/>
                <a:gd name="T42" fmla="*/ 82 w 233"/>
                <a:gd name="T43" fmla="*/ 28 h 176"/>
                <a:gd name="T44" fmla="*/ 88 w 233"/>
                <a:gd name="T45" fmla="*/ 38 h 176"/>
                <a:gd name="T46" fmla="*/ 93 w 233"/>
                <a:gd name="T47" fmla="*/ 47 h 176"/>
                <a:gd name="T48" fmla="*/ 100 w 233"/>
                <a:gd name="T49" fmla="*/ 56 h 176"/>
                <a:gd name="T50" fmla="*/ 108 w 233"/>
                <a:gd name="T51" fmla="*/ 64 h 176"/>
                <a:gd name="T52" fmla="*/ 116 w 233"/>
                <a:gd name="T53" fmla="*/ 71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176"/>
                <a:gd name="T83" fmla="*/ 233 w 233"/>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176">
                  <a:moveTo>
                    <a:pt x="233" y="141"/>
                  </a:moveTo>
                  <a:lnTo>
                    <a:pt x="226" y="147"/>
                  </a:lnTo>
                  <a:lnTo>
                    <a:pt x="217" y="153"/>
                  </a:lnTo>
                  <a:lnTo>
                    <a:pt x="208" y="159"/>
                  </a:lnTo>
                  <a:lnTo>
                    <a:pt x="199" y="163"/>
                  </a:lnTo>
                  <a:lnTo>
                    <a:pt x="189" y="168"/>
                  </a:lnTo>
                  <a:lnTo>
                    <a:pt x="179" y="170"/>
                  </a:lnTo>
                  <a:lnTo>
                    <a:pt x="168" y="174"/>
                  </a:lnTo>
                  <a:lnTo>
                    <a:pt x="156" y="175"/>
                  </a:lnTo>
                  <a:lnTo>
                    <a:pt x="131" y="176"/>
                  </a:lnTo>
                  <a:lnTo>
                    <a:pt x="106" y="173"/>
                  </a:lnTo>
                  <a:lnTo>
                    <a:pt x="83" y="167"/>
                  </a:lnTo>
                  <a:lnTo>
                    <a:pt x="62" y="156"/>
                  </a:lnTo>
                  <a:lnTo>
                    <a:pt x="44" y="142"/>
                  </a:lnTo>
                  <a:lnTo>
                    <a:pt x="30" y="126"/>
                  </a:lnTo>
                  <a:lnTo>
                    <a:pt x="18" y="107"/>
                  </a:lnTo>
                  <a:lnTo>
                    <a:pt x="12" y="86"/>
                  </a:lnTo>
                  <a:lnTo>
                    <a:pt x="0" y="18"/>
                  </a:lnTo>
                  <a:lnTo>
                    <a:pt x="145" y="0"/>
                  </a:lnTo>
                  <a:lnTo>
                    <a:pt x="151" y="18"/>
                  </a:lnTo>
                  <a:lnTo>
                    <a:pt x="156" y="37"/>
                  </a:lnTo>
                  <a:lnTo>
                    <a:pt x="165" y="57"/>
                  </a:lnTo>
                  <a:lnTo>
                    <a:pt x="176" y="76"/>
                  </a:lnTo>
                  <a:lnTo>
                    <a:pt x="187" y="95"/>
                  </a:lnTo>
                  <a:lnTo>
                    <a:pt x="201" y="112"/>
                  </a:lnTo>
                  <a:lnTo>
                    <a:pt x="217" y="128"/>
                  </a:lnTo>
                  <a:lnTo>
                    <a:pt x="233" y="141"/>
                  </a:lnTo>
                  <a:close/>
                </a:path>
              </a:pathLst>
            </a:custGeom>
            <a:solidFill>
              <a:srgbClr val="FFCC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7" name="Freeform 373"/>
            <p:cNvSpPr/>
            <p:nvPr/>
          </p:nvSpPr>
          <p:spPr bwMode="auto">
            <a:xfrm>
              <a:off x="1239" y="3213"/>
              <a:ext cx="40" cy="21"/>
            </a:xfrm>
            <a:custGeom>
              <a:avLst/>
              <a:gdLst>
                <a:gd name="T0" fmla="*/ 0 w 82"/>
                <a:gd name="T1" fmla="*/ 21 h 43"/>
                <a:gd name="T2" fmla="*/ 0 w 82"/>
                <a:gd name="T3" fmla="*/ 21 h 43"/>
                <a:gd name="T4" fmla="*/ 7 w 82"/>
                <a:gd name="T5" fmla="*/ 21 h 43"/>
                <a:gd name="T6" fmla="*/ 12 w 82"/>
                <a:gd name="T7" fmla="*/ 19 h 43"/>
                <a:gd name="T8" fmla="*/ 17 w 82"/>
                <a:gd name="T9" fmla="*/ 18 h 43"/>
                <a:gd name="T10" fmla="*/ 22 w 82"/>
                <a:gd name="T11" fmla="*/ 15 h 43"/>
                <a:gd name="T12" fmla="*/ 27 w 82"/>
                <a:gd name="T13" fmla="*/ 13 h 43"/>
                <a:gd name="T14" fmla="*/ 32 w 82"/>
                <a:gd name="T15" fmla="*/ 10 h 43"/>
                <a:gd name="T16" fmla="*/ 36 w 82"/>
                <a:gd name="T17" fmla="*/ 7 h 43"/>
                <a:gd name="T18" fmla="*/ 40 w 82"/>
                <a:gd name="T19" fmla="*/ 4 h 43"/>
                <a:gd name="T20" fmla="*/ 36 w 82"/>
                <a:gd name="T21" fmla="*/ 0 h 43"/>
                <a:gd name="T22" fmla="*/ 32 w 82"/>
                <a:gd name="T23" fmla="*/ 3 h 43"/>
                <a:gd name="T24" fmla="*/ 28 w 82"/>
                <a:gd name="T25" fmla="*/ 6 h 43"/>
                <a:gd name="T26" fmla="*/ 24 w 82"/>
                <a:gd name="T27" fmla="*/ 8 h 43"/>
                <a:gd name="T28" fmla="*/ 20 w 82"/>
                <a:gd name="T29" fmla="*/ 10 h 43"/>
                <a:gd name="T30" fmla="*/ 15 w 82"/>
                <a:gd name="T31" fmla="*/ 13 h 43"/>
                <a:gd name="T32" fmla="*/ 10 w 82"/>
                <a:gd name="T33" fmla="*/ 14 h 43"/>
                <a:gd name="T34" fmla="*/ 5 w 82"/>
                <a:gd name="T35" fmla="*/ 16 h 43"/>
                <a:gd name="T36" fmla="*/ 0 w 82"/>
                <a:gd name="T37" fmla="*/ 16 h 43"/>
                <a:gd name="T38" fmla="*/ 0 w 82"/>
                <a:gd name="T39" fmla="*/ 16 h 43"/>
                <a:gd name="T40" fmla="*/ 0 w 82"/>
                <a:gd name="T41" fmla="*/ 2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3"/>
                <a:gd name="T65" fmla="*/ 82 w 82"/>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3">
                  <a:moveTo>
                    <a:pt x="0" y="43"/>
                  </a:moveTo>
                  <a:lnTo>
                    <a:pt x="0" y="43"/>
                  </a:lnTo>
                  <a:lnTo>
                    <a:pt x="14" y="42"/>
                  </a:lnTo>
                  <a:lnTo>
                    <a:pt x="24" y="38"/>
                  </a:lnTo>
                  <a:lnTo>
                    <a:pt x="34" y="36"/>
                  </a:lnTo>
                  <a:lnTo>
                    <a:pt x="46" y="31"/>
                  </a:lnTo>
                  <a:lnTo>
                    <a:pt x="55" y="27"/>
                  </a:lnTo>
                  <a:lnTo>
                    <a:pt x="65" y="20"/>
                  </a:lnTo>
                  <a:lnTo>
                    <a:pt x="74" y="14"/>
                  </a:lnTo>
                  <a:lnTo>
                    <a:pt x="82" y="8"/>
                  </a:lnTo>
                  <a:lnTo>
                    <a:pt x="73" y="0"/>
                  </a:lnTo>
                  <a:lnTo>
                    <a:pt x="65" y="6"/>
                  </a:lnTo>
                  <a:lnTo>
                    <a:pt x="57" y="12"/>
                  </a:lnTo>
                  <a:lnTo>
                    <a:pt x="49" y="17"/>
                  </a:lnTo>
                  <a:lnTo>
                    <a:pt x="40" y="21"/>
                  </a:lnTo>
                  <a:lnTo>
                    <a:pt x="31" y="26"/>
                  </a:lnTo>
                  <a:lnTo>
                    <a:pt x="21" y="28"/>
                  </a:lnTo>
                  <a:lnTo>
                    <a:pt x="11" y="32"/>
                  </a:lnTo>
                  <a:lnTo>
                    <a:pt x="0" y="33"/>
                  </a:lnTo>
                  <a:lnTo>
                    <a:pt x="0" y="4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8" name="Freeform 374"/>
            <p:cNvSpPr/>
            <p:nvPr/>
          </p:nvSpPr>
          <p:spPr bwMode="auto">
            <a:xfrm>
              <a:off x="1163" y="3187"/>
              <a:ext cx="72" cy="48"/>
            </a:xfrm>
            <a:custGeom>
              <a:avLst/>
              <a:gdLst>
                <a:gd name="T0" fmla="*/ 0 w 150"/>
                <a:gd name="T1" fmla="*/ 0 h 95"/>
                <a:gd name="T2" fmla="*/ 0 w 150"/>
                <a:gd name="T3" fmla="*/ 0 h 95"/>
                <a:gd name="T4" fmla="*/ 3 w 150"/>
                <a:gd name="T5" fmla="*/ 11 h 95"/>
                <a:gd name="T6" fmla="*/ 9 w 150"/>
                <a:gd name="T7" fmla="*/ 22 h 95"/>
                <a:gd name="T8" fmla="*/ 17 w 150"/>
                <a:gd name="T9" fmla="*/ 30 h 95"/>
                <a:gd name="T10" fmla="*/ 26 w 150"/>
                <a:gd name="T11" fmla="*/ 37 h 95"/>
                <a:gd name="T12" fmla="*/ 37 w 150"/>
                <a:gd name="T13" fmla="*/ 43 h 95"/>
                <a:gd name="T14" fmla="*/ 50 w 150"/>
                <a:gd name="T15" fmla="*/ 46 h 95"/>
                <a:gd name="T16" fmla="*/ 63 w 150"/>
                <a:gd name="T17" fmla="*/ 48 h 95"/>
                <a:gd name="T18" fmla="*/ 76 w 150"/>
                <a:gd name="T19" fmla="*/ 47 h 95"/>
                <a:gd name="T20" fmla="*/ 76 w 150"/>
                <a:gd name="T21" fmla="*/ 42 h 95"/>
                <a:gd name="T22" fmla="*/ 63 w 150"/>
                <a:gd name="T23" fmla="*/ 43 h 95"/>
                <a:gd name="T24" fmla="*/ 52 w 150"/>
                <a:gd name="T25" fmla="*/ 41 h 95"/>
                <a:gd name="T26" fmla="*/ 41 w 150"/>
                <a:gd name="T27" fmla="*/ 38 h 95"/>
                <a:gd name="T28" fmla="*/ 30 w 150"/>
                <a:gd name="T29" fmla="*/ 33 h 95"/>
                <a:gd name="T30" fmla="*/ 22 w 150"/>
                <a:gd name="T31" fmla="*/ 27 h 95"/>
                <a:gd name="T32" fmla="*/ 15 w 150"/>
                <a:gd name="T33" fmla="*/ 19 h 95"/>
                <a:gd name="T34" fmla="*/ 9 w 150"/>
                <a:gd name="T35" fmla="*/ 10 h 95"/>
                <a:gd name="T36" fmla="*/ 6 w 150"/>
                <a:gd name="T37" fmla="*/ 0 h 95"/>
                <a:gd name="T38" fmla="*/ 6 w 150"/>
                <a:gd name="T39" fmla="*/ 0 h 95"/>
                <a:gd name="T40" fmla="*/ 0 w 150"/>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95"/>
                <a:gd name="T65" fmla="*/ 150 w 150"/>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95">
                  <a:moveTo>
                    <a:pt x="0" y="0"/>
                  </a:moveTo>
                  <a:lnTo>
                    <a:pt x="0" y="0"/>
                  </a:lnTo>
                  <a:lnTo>
                    <a:pt x="6" y="22"/>
                  </a:lnTo>
                  <a:lnTo>
                    <a:pt x="18" y="43"/>
                  </a:lnTo>
                  <a:lnTo>
                    <a:pt x="34" y="60"/>
                  </a:lnTo>
                  <a:lnTo>
                    <a:pt x="52" y="73"/>
                  </a:lnTo>
                  <a:lnTo>
                    <a:pt x="74" y="85"/>
                  </a:lnTo>
                  <a:lnTo>
                    <a:pt x="99" y="92"/>
                  </a:lnTo>
                  <a:lnTo>
                    <a:pt x="125" y="95"/>
                  </a:lnTo>
                  <a:lnTo>
                    <a:pt x="150" y="94"/>
                  </a:lnTo>
                  <a:lnTo>
                    <a:pt x="150" y="84"/>
                  </a:lnTo>
                  <a:lnTo>
                    <a:pt x="125" y="85"/>
                  </a:lnTo>
                  <a:lnTo>
                    <a:pt x="102" y="82"/>
                  </a:lnTo>
                  <a:lnTo>
                    <a:pt x="80" y="76"/>
                  </a:lnTo>
                  <a:lnTo>
                    <a:pt x="60" y="66"/>
                  </a:lnTo>
                  <a:lnTo>
                    <a:pt x="43" y="53"/>
                  </a:lnTo>
                  <a:lnTo>
                    <a:pt x="29" y="38"/>
                  </a:lnTo>
                  <a:lnTo>
                    <a:pt x="18" y="20"/>
                  </a:lnTo>
                  <a:lnTo>
                    <a:pt x="12"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9" name="Freeform 375"/>
            <p:cNvSpPr/>
            <p:nvPr/>
          </p:nvSpPr>
          <p:spPr bwMode="auto">
            <a:xfrm>
              <a:off x="1157" y="3150"/>
              <a:ext cx="12" cy="37"/>
            </a:xfrm>
            <a:custGeom>
              <a:avLst/>
              <a:gdLst>
                <a:gd name="T0" fmla="*/ 3 w 25"/>
                <a:gd name="T1" fmla="*/ 0 h 73"/>
                <a:gd name="T2" fmla="*/ 0 w 25"/>
                <a:gd name="T3" fmla="*/ 3 h 73"/>
                <a:gd name="T4" fmla="*/ 6 w 25"/>
                <a:gd name="T5" fmla="*/ 37 h 73"/>
                <a:gd name="T6" fmla="*/ 12 w 25"/>
                <a:gd name="T7" fmla="*/ 37 h 73"/>
                <a:gd name="T8" fmla="*/ 6 w 25"/>
                <a:gd name="T9" fmla="*/ 3 h 73"/>
                <a:gd name="T10" fmla="*/ 3 w 25"/>
                <a:gd name="T11" fmla="*/ 5 h 73"/>
                <a:gd name="T12" fmla="*/ 3 w 25"/>
                <a:gd name="T13" fmla="*/ 0 h 73"/>
                <a:gd name="T14" fmla="*/ 0 w 25"/>
                <a:gd name="T15" fmla="*/ 0 h 73"/>
                <a:gd name="T16" fmla="*/ 0 w 25"/>
                <a:gd name="T17" fmla="*/ 3 h 73"/>
                <a:gd name="T18" fmla="*/ 3 w 2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3"/>
                <a:gd name="T32" fmla="*/ 25 w 25"/>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3">
                  <a:moveTo>
                    <a:pt x="7" y="0"/>
                  </a:moveTo>
                  <a:lnTo>
                    <a:pt x="1" y="5"/>
                  </a:lnTo>
                  <a:lnTo>
                    <a:pt x="13" y="73"/>
                  </a:lnTo>
                  <a:lnTo>
                    <a:pt x="25" y="73"/>
                  </a:lnTo>
                  <a:lnTo>
                    <a:pt x="13" y="5"/>
                  </a:lnTo>
                  <a:lnTo>
                    <a:pt x="7" y="10"/>
                  </a:lnTo>
                  <a:lnTo>
                    <a:pt x="7" y="0"/>
                  </a:lnTo>
                  <a:lnTo>
                    <a:pt x="0" y="0"/>
                  </a:lnTo>
                  <a:lnTo>
                    <a:pt x="1" y="5"/>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40" name="Freeform 376"/>
            <p:cNvSpPr/>
            <p:nvPr/>
          </p:nvSpPr>
          <p:spPr bwMode="auto">
            <a:xfrm>
              <a:off x="1161" y="3141"/>
              <a:ext cx="74" cy="14"/>
            </a:xfrm>
            <a:custGeom>
              <a:avLst/>
              <a:gdLst>
                <a:gd name="T0" fmla="*/ 75 w 151"/>
                <a:gd name="T1" fmla="*/ 3 h 30"/>
                <a:gd name="T2" fmla="*/ 72 w 151"/>
                <a:gd name="T3" fmla="*/ 1 h 30"/>
                <a:gd name="T4" fmla="*/ 0 w 151"/>
                <a:gd name="T5" fmla="*/ 9 h 30"/>
                <a:gd name="T6" fmla="*/ 0 w 151"/>
                <a:gd name="T7" fmla="*/ 14 h 30"/>
                <a:gd name="T8" fmla="*/ 72 w 151"/>
                <a:gd name="T9" fmla="*/ 5 h 30"/>
                <a:gd name="T10" fmla="*/ 69 w 151"/>
                <a:gd name="T11" fmla="*/ 3 h 30"/>
                <a:gd name="T12" fmla="*/ 75 w 151"/>
                <a:gd name="T13" fmla="*/ 3 h 30"/>
                <a:gd name="T14" fmla="*/ 74 w 151"/>
                <a:gd name="T15" fmla="*/ 0 h 30"/>
                <a:gd name="T16" fmla="*/ 72 w 151"/>
                <a:gd name="T17" fmla="*/ 1 h 30"/>
                <a:gd name="T18" fmla="*/ 75 w 151"/>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30"/>
                <a:gd name="T32" fmla="*/ 151 w 15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30">
                  <a:moveTo>
                    <a:pt x="151" y="7"/>
                  </a:moveTo>
                  <a:lnTo>
                    <a:pt x="145" y="2"/>
                  </a:lnTo>
                  <a:lnTo>
                    <a:pt x="0" y="20"/>
                  </a:lnTo>
                  <a:lnTo>
                    <a:pt x="0" y="30"/>
                  </a:lnTo>
                  <a:lnTo>
                    <a:pt x="145" y="11"/>
                  </a:lnTo>
                  <a:lnTo>
                    <a:pt x="139" y="7"/>
                  </a:lnTo>
                  <a:lnTo>
                    <a:pt x="151" y="7"/>
                  </a:lnTo>
                  <a:lnTo>
                    <a:pt x="149" y="0"/>
                  </a:lnTo>
                  <a:lnTo>
                    <a:pt x="145" y="2"/>
                  </a:lnTo>
                  <a:lnTo>
                    <a:pt x="151"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41" name="Freeform 377"/>
            <p:cNvSpPr/>
            <p:nvPr/>
          </p:nvSpPr>
          <p:spPr bwMode="auto">
            <a:xfrm>
              <a:off x="1230" y="3144"/>
              <a:ext cx="52" cy="72"/>
            </a:xfrm>
            <a:custGeom>
              <a:avLst/>
              <a:gdLst>
                <a:gd name="T0" fmla="*/ 49 w 105"/>
                <a:gd name="T1" fmla="*/ 72 h 145"/>
                <a:gd name="T2" fmla="*/ 49 w 105"/>
                <a:gd name="T3" fmla="*/ 68 h 145"/>
                <a:gd name="T4" fmla="*/ 41 w 105"/>
                <a:gd name="T5" fmla="*/ 62 h 145"/>
                <a:gd name="T6" fmla="*/ 34 w 105"/>
                <a:gd name="T7" fmla="*/ 54 h 145"/>
                <a:gd name="T8" fmla="*/ 27 w 105"/>
                <a:gd name="T9" fmla="*/ 46 h 145"/>
                <a:gd name="T10" fmla="*/ 21 w 105"/>
                <a:gd name="T11" fmla="*/ 37 h 145"/>
                <a:gd name="T12" fmla="*/ 16 w 105"/>
                <a:gd name="T13" fmla="*/ 28 h 145"/>
                <a:gd name="T14" fmla="*/ 11 w 105"/>
                <a:gd name="T15" fmla="*/ 18 h 145"/>
                <a:gd name="T16" fmla="*/ 8 w 105"/>
                <a:gd name="T17" fmla="*/ 8 h 145"/>
                <a:gd name="T18" fmla="*/ 6 w 105"/>
                <a:gd name="T19" fmla="*/ 0 h 145"/>
                <a:gd name="T20" fmla="*/ 0 w 105"/>
                <a:gd name="T21" fmla="*/ 0 h 145"/>
                <a:gd name="T22" fmla="*/ 3 w 105"/>
                <a:gd name="T23" fmla="*/ 9 h 145"/>
                <a:gd name="T24" fmla="*/ 6 w 105"/>
                <a:gd name="T25" fmla="*/ 19 h 145"/>
                <a:gd name="T26" fmla="*/ 10 w 105"/>
                <a:gd name="T27" fmla="*/ 29 h 145"/>
                <a:gd name="T28" fmla="*/ 15 w 105"/>
                <a:gd name="T29" fmla="*/ 39 h 145"/>
                <a:gd name="T30" fmla="*/ 21 w 105"/>
                <a:gd name="T31" fmla="*/ 48 h 145"/>
                <a:gd name="T32" fmla="*/ 28 w 105"/>
                <a:gd name="T33" fmla="*/ 57 h 145"/>
                <a:gd name="T34" fmla="*/ 37 w 105"/>
                <a:gd name="T35" fmla="*/ 65 h 145"/>
                <a:gd name="T36" fmla="*/ 45 w 105"/>
                <a:gd name="T37" fmla="*/ 72 h 145"/>
                <a:gd name="T38" fmla="*/ 45 w 105"/>
                <a:gd name="T39" fmla="*/ 68 h 145"/>
                <a:gd name="T40" fmla="*/ 49 w 105"/>
                <a:gd name="T41" fmla="*/ 72 h 145"/>
                <a:gd name="T42" fmla="*/ 52 w 105"/>
                <a:gd name="T43" fmla="*/ 70 h 145"/>
                <a:gd name="T44" fmla="*/ 49 w 105"/>
                <a:gd name="T45" fmla="*/ 68 h 145"/>
                <a:gd name="T46" fmla="*/ 49 w 105"/>
                <a:gd name="T47" fmla="*/ 72 h 1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145"/>
                <a:gd name="T74" fmla="*/ 105 w 105"/>
                <a:gd name="T75" fmla="*/ 145 h 1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145">
                  <a:moveTo>
                    <a:pt x="99" y="145"/>
                  </a:moveTo>
                  <a:lnTo>
                    <a:pt x="99" y="137"/>
                  </a:lnTo>
                  <a:lnTo>
                    <a:pt x="82" y="124"/>
                  </a:lnTo>
                  <a:lnTo>
                    <a:pt x="68" y="109"/>
                  </a:lnTo>
                  <a:lnTo>
                    <a:pt x="54" y="92"/>
                  </a:lnTo>
                  <a:lnTo>
                    <a:pt x="43" y="74"/>
                  </a:lnTo>
                  <a:lnTo>
                    <a:pt x="32" y="56"/>
                  </a:lnTo>
                  <a:lnTo>
                    <a:pt x="23" y="36"/>
                  </a:lnTo>
                  <a:lnTo>
                    <a:pt x="17" y="17"/>
                  </a:lnTo>
                  <a:lnTo>
                    <a:pt x="12" y="0"/>
                  </a:lnTo>
                  <a:lnTo>
                    <a:pt x="0" y="0"/>
                  </a:lnTo>
                  <a:lnTo>
                    <a:pt x="6" y="19"/>
                  </a:lnTo>
                  <a:lnTo>
                    <a:pt x="12" y="39"/>
                  </a:lnTo>
                  <a:lnTo>
                    <a:pt x="20" y="58"/>
                  </a:lnTo>
                  <a:lnTo>
                    <a:pt x="31" y="79"/>
                  </a:lnTo>
                  <a:lnTo>
                    <a:pt x="43" y="97"/>
                  </a:lnTo>
                  <a:lnTo>
                    <a:pt x="56" y="114"/>
                  </a:lnTo>
                  <a:lnTo>
                    <a:pt x="74" y="131"/>
                  </a:lnTo>
                  <a:lnTo>
                    <a:pt x="90" y="145"/>
                  </a:lnTo>
                  <a:lnTo>
                    <a:pt x="90" y="137"/>
                  </a:lnTo>
                  <a:lnTo>
                    <a:pt x="99" y="145"/>
                  </a:lnTo>
                  <a:lnTo>
                    <a:pt x="105" y="141"/>
                  </a:lnTo>
                  <a:lnTo>
                    <a:pt x="99" y="137"/>
                  </a:lnTo>
                  <a:lnTo>
                    <a:pt x="99" y="14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04470" name="Rectangle 2"/>
          <p:cNvSpPr/>
          <p:nvPr/>
        </p:nvSpPr>
        <p:spPr>
          <a:xfrm>
            <a:off x="3065858" y="1013397"/>
            <a:ext cx="1997349"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530" dirty="0">
                <a:solidFill>
                  <a:schemeClr val="tx2"/>
                </a:solidFill>
                <a:latin typeface="Arial" panose="020B0604020202020204" pitchFamily="34" charset="0"/>
                <a:ea typeface="宋体" panose="02010600030101010101" pitchFamily="2" charset="-122"/>
              </a:rPr>
              <a:t>可视化结果</a:t>
            </a:r>
            <a:endParaRPr lang="zh-CN" altLang="en-US" sz="2530" dirty="0">
              <a:solidFill>
                <a:schemeClr val="tx2"/>
              </a:solidFill>
              <a:latin typeface="Arial" panose="020B0604020202020204" pitchFamily="34" charset="0"/>
              <a:ea typeface="宋体" panose="02010600030101010101" pitchFamily="2" charset="-122"/>
            </a:endParaRPr>
          </a:p>
        </p:txBody>
      </p:sp>
      <p:sp>
        <p:nvSpPr>
          <p:cNvPr id="559482" name="Rectangle 378"/>
          <p:cNvSpPr>
            <a:spLocks noChangeArrowheads="1"/>
          </p:cNvSpPr>
          <p:nvPr/>
        </p:nvSpPr>
        <p:spPr bwMode="auto">
          <a:xfrm>
            <a:off x="1872136" y="1552971"/>
            <a:ext cx="3075305" cy="41529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形成可视化管理的现场</a:t>
            </a:r>
            <a:endPar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任意多边形 28"/>
          <p:cNvSpPr/>
          <p:nvPr>
            <p:custDataLst>
              <p:tags r:id="rId1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1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04</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zh-CN" altLang="en-US" sz="5000" dirty="0">
                <a:solidFill>
                  <a:schemeClr val="accent1"/>
                </a:solidFill>
                <a:latin typeface="黑体" panose="02010609060101010101" charset="-122"/>
                <a:ea typeface="黑体" panose="02010609060101010101" charset="-122"/>
                <a:sym typeface="+mn-ea"/>
              </a:rPr>
              <a:t>防错管理</a:t>
            </a:r>
            <a:endParaRPr lang="zh-CN" altLang="en-US" sz="500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6"/>
          <p:cNvSpPr txBox="1">
            <a:spLocks noChangeArrowheads="1"/>
          </p:cNvSpPr>
          <p:nvPr/>
        </p:nvSpPr>
        <p:spPr bwMode="auto">
          <a:xfrm>
            <a:off x="2101505" y="1187026"/>
            <a:ext cx="8677506" cy="5231130"/>
          </a:xfrm>
          <a:prstGeom prst="rect">
            <a:avLst/>
          </a:prstGeom>
          <a:noFill/>
          <a:ln w="38100" cmpd="dbl" algn="ctr">
            <a:noFill/>
            <a:prstDash val="lgDashDot"/>
            <a:miter lim="800000"/>
          </a:ln>
          <a:effectLst/>
        </p:spPr>
        <p:txBody>
          <a:bodyPr>
            <a:spAutoFit/>
          </a:bodyPr>
          <a:lstStyle/>
          <a:p>
            <a:pPr marR="0" defTabSz="914400" eaLnBrk="1" hangingPunct="1">
              <a:lnSpc>
                <a:spcPct val="120000"/>
              </a:lnSpc>
              <a:buClrTx/>
              <a:buSzTx/>
              <a:buFontTx/>
              <a:defRPr/>
            </a:pPr>
            <a:r>
              <a:rPr kumimoji="0" lang="zh-CN" altLang="en-US" sz="2320" kern="1200" cap="none" spc="0" normalizeH="0" baseline="0" noProof="0">
                <a:solidFill>
                  <a:srgbClr val="000066"/>
                </a:solidFill>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       </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防错法是由日本质量管理专家</a:t>
            </a:r>
            <a:r>
              <a:rPr kumimoji="0" lang="en-US" altLang="zh-CN"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丰田精益生产体系的创建人一新乡重夫（</a:t>
            </a:r>
            <a:r>
              <a:rPr kumimoji="0" lang="en-US" altLang="zh-CN"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Shigeo Shingo)</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先生根据其长期从事现场质量改进的丰富经验，充分考虑杜绝产品缺陷的品质要求的基础上，首创了</a:t>
            </a:r>
            <a:r>
              <a:rPr kumimoji="0" lang="en-US" altLang="zh-CN"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POKA-YOKE</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的概念。</a:t>
            </a:r>
            <a:endPar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endParaRPr>
          </a:p>
          <a:p>
            <a:pPr marR="0" defTabSz="914400" eaLnBrk="1" hangingPunct="1">
              <a:lnSpc>
                <a:spcPct val="120000"/>
              </a:lnSpc>
              <a:buClrTx/>
              <a:buSzTx/>
              <a:buFontTx/>
              <a:defRPr/>
            </a:pPr>
            <a:endPar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endParaRPr>
          </a:p>
          <a:p>
            <a:pPr marR="0" defTabSz="914400" eaLnBrk="1" hangingPunct="1">
              <a:lnSpc>
                <a:spcPct val="120000"/>
              </a:lnSpc>
              <a:buClrTx/>
              <a:buSzTx/>
              <a:buFontTx/>
              <a:defRPr/>
            </a:pP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       此方法最初被命名为“防呆装置”（</a:t>
            </a:r>
            <a:r>
              <a:rPr kumimoji="0" lang="en-US" altLang="zh-CN"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fool-proofing</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），其义即防止呆笨的人做错事。亦即，连愚笨的人也不会做错事的设计方法，故又称为愚巧法。</a:t>
            </a:r>
            <a:endPar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endParaRPr>
          </a:p>
          <a:p>
            <a:pPr marR="0" defTabSz="914400" eaLnBrk="1" hangingPunct="1">
              <a:lnSpc>
                <a:spcPct val="120000"/>
              </a:lnSpc>
              <a:buClrTx/>
              <a:buSzTx/>
              <a:buFontTx/>
              <a:defRPr/>
            </a:pPr>
            <a:endPar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endParaRPr>
          </a:p>
          <a:p>
            <a:pPr marR="0" defTabSz="914400" eaLnBrk="1" hangingPunct="1">
              <a:lnSpc>
                <a:spcPct val="120000"/>
              </a:lnSpc>
              <a:buClrTx/>
              <a:buSzTx/>
              <a:buFontTx/>
              <a:defRPr/>
            </a:pPr>
            <a:r>
              <a:rPr kumimoji="0" lang="en-US" altLang="zh-CN"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       </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后来，考虑到这种名称会冒犯第一线的操作工人，此方法的名称作了调整，正式命名为“</a:t>
            </a:r>
            <a:r>
              <a:rPr kumimoji="0" lang="en-US" altLang="zh-CN"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POKA-YOKE”</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，意即：防差错系统，英文译作“</a:t>
            </a:r>
            <a:r>
              <a:rPr kumimoji="0" lang="en-US" altLang="zh-CN"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mistake-proof”</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，也叫做“</a:t>
            </a:r>
            <a:r>
              <a:rPr kumimoji="0" lang="en-US" altLang="zh-CN"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POKE-YOKE”</a:t>
            </a:r>
            <a:r>
              <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a:t>
            </a:r>
            <a:endParaRPr kumimoji="0" lang="zh-CN" altLang="en-US" sz="232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p:nvPr/>
        </p:nvSpPr>
        <p:spPr>
          <a:xfrm>
            <a:off x="2252185" y="1565400"/>
            <a:ext cx="8354380" cy="4109085"/>
          </a:xfrm>
          <a:prstGeom prst="rect">
            <a:avLst/>
          </a:prstGeom>
          <a:noFill/>
          <a:ln w="12700">
            <a:noFill/>
          </a:ln>
        </p:spPr>
        <p:txBody>
          <a:bodyPr lIns="95420" tIns="46873" rIns="95420" bIns="4687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535305" lvl="0" indent="-535305">
              <a:lnSpc>
                <a:spcPct val="125000"/>
              </a:lnSpc>
              <a:spcBef>
                <a:spcPct val="0"/>
              </a:spcBef>
              <a:buClr>
                <a:schemeClr val="accent2"/>
              </a:buClr>
              <a:buSzTx/>
              <a:buFont typeface="Wingdings" panose="05000000000000000000" pitchFamily="2" charset="2"/>
              <a:buChar char="n"/>
            </a:pPr>
            <a:r>
              <a:rPr lang="zh-CN" altLang="en-US" sz="2320" b="1" dirty="0">
                <a:latin typeface="华文细黑" panose="02010600040101010101" pitchFamily="2" charset="-122"/>
                <a:ea typeface="华文细黑" panose="02010600040101010101" pitchFamily="2" charset="-122"/>
              </a:rPr>
              <a:t>防错最先由日本丰田汽车发展而来，其日本含义为 </a:t>
            </a:r>
            <a:r>
              <a:rPr lang="en-US" altLang="zh-CN" sz="2320" b="1" dirty="0">
                <a:latin typeface="华文细黑" panose="02010600040101010101" pitchFamily="2" charset="-122"/>
                <a:ea typeface="华文细黑" panose="02010600040101010101" pitchFamily="2" charset="-122"/>
              </a:rPr>
              <a:t>poka yoke</a:t>
            </a:r>
            <a:r>
              <a:rPr lang="zh-CN" altLang="en-US" sz="2320" b="1" dirty="0">
                <a:latin typeface="华文细黑" panose="02010600040101010101" pitchFamily="2" charset="-122"/>
                <a:ea typeface="华文细黑" panose="02010600040101010101" pitchFamily="2" charset="-122"/>
              </a:rPr>
              <a:t>：</a:t>
            </a:r>
            <a:endParaRPr lang="zh-CN" altLang="en-US" sz="2320" b="1" dirty="0">
              <a:latin typeface="华文细黑" panose="02010600040101010101" pitchFamily="2" charset="-122"/>
              <a:ea typeface="华文细黑" panose="02010600040101010101" pitchFamily="2" charset="-122"/>
            </a:endParaRPr>
          </a:p>
          <a:p>
            <a:pPr marL="1079500" lvl="1" indent="-361950">
              <a:lnSpc>
                <a:spcPct val="125000"/>
              </a:lnSpc>
              <a:spcBef>
                <a:spcPct val="0"/>
              </a:spcBef>
              <a:buClr>
                <a:schemeClr val="accent2"/>
              </a:buClr>
              <a:buSzTx/>
              <a:buFont typeface="Wingdings" panose="05000000000000000000" pitchFamily="2" charset="2"/>
              <a:buChar char="n"/>
            </a:pPr>
            <a:r>
              <a:rPr lang="en-US" altLang="zh-CN" sz="2320" b="1" dirty="0">
                <a:latin typeface="华文细黑" panose="02010600040101010101" pitchFamily="2" charset="-122"/>
                <a:ea typeface="华文细黑" panose="02010600040101010101" pitchFamily="2" charset="-122"/>
              </a:rPr>
              <a:t>Poka</a:t>
            </a:r>
            <a:r>
              <a:rPr lang="zh-CN" altLang="en-US" sz="2320" b="1" dirty="0">
                <a:latin typeface="华文细黑" panose="02010600040101010101" pitchFamily="2" charset="-122"/>
                <a:ea typeface="华文细黑" panose="02010600040101010101" pitchFamily="2" charset="-122"/>
              </a:rPr>
              <a:t>：避免</a:t>
            </a:r>
            <a:endParaRPr lang="zh-CN" altLang="en-US" sz="2320" b="1" dirty="0">
              <a:latin typeface="华文细黑" panose="02010600040101010101" pitchFamily="2" charset="-122"/>
              <a:ea typeface="华文细黑" panose="02010600040101010101" pitchFamily="2" charset="-122"/>
            </a:endParaRPr>
          </a:p>
          <a:p>
            <a:pPr marL="1079500" lvl="1" indent="-361950">
              <a:lnSpc>
                <a:spcPct val="125000"/>
              </a:lnSpc>
              <a:spcBef>
                <a:spcPct val="0"/>
              </a:spcBef>
              <a:buClr>
                <a:schemeClr val="accent2"/>
              </a:buClr>
              <a:buSzTx/>
              <a:buFont typeface="Wingdings" panose="05000000000000000000" pitchFamily="2" charset="2"/>
              <a:buChar char="n"/>
            </a:pPr>
            <a:r>
              <a:rPr lang="en-US" altLang="zh-CN" sz="2320" b="1" dirty="0">
                <a:latin typeface="华文细黑" panose="02010600040101010101" pitchFamily="2" charset="-122"/>
                <a:ea typeface="华文细黑" panose="02010600040101010101" pitchFamily="2" charset="-122"/>
              </a:rPr>
              <a:t>Yoke</a:t>
            </a:r>
            <a:r>
              <a:rPr lang="zh-CN" altLang="en-US" sz="2320" b="1" dirty="0">
                <a:latin typeface="华文细黑" panose="02010600040101010101" pitchFamily="2" charset="-122"/>
                <a:ea typeface="华文细黑" panose="02010600040101010101" pitchFamily="2" charset="-122"/>
              </a:rPr>
              <a:t>：无意的错误</a:t>
            </a:r>
            <a:endParaRPr lang="zh-CN" altLang="en-US" sz="2320" b="1" dirty="0">
              <a:latin typeface="华文细黑" panose="02010600040101010101" pitchFamily="2" charset="-122"/>
              <a:ea typeface="华文细黑" panose="02010600040101010101" pitchFamily="2" charset="-122"/>
            </a:endParaRPr>
          </a:p>
          <a:p>
            <a:pPr marL="1079500" lvl="1" indent="-361950">
              <a:lnSpc>
                <a:spcPct val="125000"/>
              </a:lnSpc>
              <a:spcBef>
                <a:spcPct val="0"/>
              </a:spcBef>
              <a:buClr>
                <a:schemeClr val="accent2"/>
              </a:buClr>
              <a:buSzTx/>
              <a:buFont typeface="Wingdings" panose="05000000000000000000" pitchFamily="2" charset="2"/>
              <a:buChar char="n"/>
            </a:pPr>
            <a:endParaRPr lang="zh-CN" altLang="en-US" sz="2320" b="1" dirty="0">
              <a:latin typeface="华文细黑" panose="02010600040101010101" pitchFamily="2" charset="-122"/>
              <a:ea typeface="华文细黑" panose="02010600040101010101" pitchFamily="2" charset="-122"/>
            </a:endParaRPr>
          </a:p>
          <a:p>
            <a:pPr marL="535305" lvl="0" indent="-535305">
              <a:lnSpc>
                <a:spcPct val="125000"/>
              </a:lnSpc>
              <a:spcBef>
                <a:spcPct val="0"/>
              </a:spcBef>
              <a:buClr>
                <a:schemeClr val="accent2"/>
              </a:buClr>
              <a:buSzTx/>
              <a:buFont typeface="Wingdings" panose="05000000000000000000" pitchFamily="2" charset="2"/>
              <a:buChar char="n"/>
            </a:pPr>
            <a:r>
              <a:rPr lang="en-US" altLang="zh-CN" sz="2320" b="1" dirty="0">
                <a:latin typeface="华文细黑" panose="02010600040101010101" pitchFamily="2" charset="-122"/>
                <a:ea typeface="华文细黑" panose="02010600040101010101" pitchFamily="2" charset="-122"/>
              </a:rPr>
              <a:t>Poka yoke</a:t>
            </a:r>
            <a:r>
              <a:rPr lang="zh-CN" altLang="en-US" sz="2320" b="1" dirty="0">
                <a:latin typeface="华文细黑" panose="02010600040101010101" pitchFamily="2" charset="-122"/>
                <a:ea typeface="华文细黑" panose="02010600040101010101" pitchFamily="2" charset="-122"/>
              </a:rPr>
              <a:t>指的是：</a:t>
            </a:r>
            <a:endParaRPr lang="zh-CN" altLang="en-US" sz="2320" b="1" dirty="0">
              <a:latin typeface="华文细黑" panose="02010600040101010101" pitchFamily="2" charset="-122"/>
              <a:ea typeface="华文细黑" panose="02010600040101010101" pitchFamily="2" charset="-122"/>
            </a:endParaRPr>
          </a:p>
          <a:p>
            <a:pPr marL="1079500" lvl="1" indent="-361950">
              <a:lnSpc>
                <a:spcPct val="125000"/>
              </a:lnSpc>
              <a:spcBef>
                <a:spcPct val="0"/>
              </a:spcBef>
              <a:buClr>
                <a:schemeClr val="accent2"/>
              </a:buClr>
              <a:buSzTx/>
              <a:buFont typeface="Wingdings" panose="05000000000000000000" pitchFamily="2" charset="2"/>
              <a:buChar char="n"/>
            </a:pPr>
            <a:r>
              <a:rPr lang="zh-CN" altLang="en-US" sz="2320" b="1" dirty="0">
                <a:latin typeface="华文细黑" panose="02010600040101010101" pitchFamily="2" charset="-122"/>
                <a:ea typeface="华文细黑" panose="02010600040101010101" pitchFamily="2" charset="-122"/>
              </a:rPr>
              <a:t>利用巧妙灵活的装置或系统来使得工作：</a:t>
            </a:r>
            <a:endParaRPr lang="zh-CN" altLang="en-US" sz="2320" b="1" dirty="0">
              <a:latin typeface="华文细黑" panose="02010600040101010101" pitchFamily="2" charset="-122"/>
              <a:ea typeface="华文细黑" panose="02010600040101010101" pitchFamily="2" charset="-122"/>
            </a:endParaRPr>
          </a:p>
          <a:p>
            <a:pPr marL="1259205" lvl="2" indent="0">
              <a:lnSpc>
                <a:spcPct val="125000"/>
              </a:lnSpc>
              <a:spcBef>
                <a:spcPct val="0"/>
              </a:spcBef>
              <a:buSzTx/>
              <a:buFont typeface="Wingdings" panose="05000000000000000000" pitchFamily="2" charset="2"/>
              <a:buChar char="n"/>
            </a:pPr>
            <a:r>
              <a:rPr lang="en-US" altLang="zh-CN" sz="2320" b="1" dirty="0">
                <a:latin typeface="华文细黑" panose="02010600040101010101" pitchFamily="2" charset="-122"/>
                <a:ea typeface="华文细黑" panose="02010600040101010101" pitchFamily="2" charset="-122"/>
              </a:rPr>
              <a:t>  100%</a:t>
            </a:r>
            <a:r>
              <a:rPr lang="zh-CN" altLang="en-US" sz="2320" b="1" dirty="0">
                <a:latin typeface="华文细黑" panose="02010600040101010101" pitchFamily="2" charset="-122"/>
                <a:ea typeface="华文细黑" panose="02010600040101010101" pitchFamily="2" charset="-122"/>
              </a:rPr>
              <a:t>避免产生缺陷</a:t>
            </a:r>
            <a:endParaRPr lang="zh-CN" altLang="en-US" sz="2320" b="1" dirty="0">
              <a:latin typeface="华文细黑" panose="02010600040101010101" pitchFamily="2" charset="-122"/>
              <a:ea typeface="华文细黑" panose="02010600040101010101" pitchFamily="2" charset="-122"/>
            </a:endParaRPr>
          </a:p>
          <a:p>
            <a:pPr marL="1259205" lvl="2" indent="0">
              <a:lnSpc>
                <a:spcPct val="125000"/>
              </a:lnSpc>
              <a:spcBef>
                <a:spcPct val="0"/>
              </a:spcBef>
              <a:buSzTx/>
              <a:buFont typeface="Wingdings" panose="05000000000000000000" pitchFamily="2" charset="2"/>
              <a:buNone/>
            </a:pPr>
            <a:endParaRPr lang="zh-CN" altLang="en-US" sz="2320" b="1" dirty="0">
              <a:latin typeface="华文细黑" panose="02010600040101010101" pitchFamily="2" charset="-122"/>
              <a:ea typeface="华文细黑" panose="0201060004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4690" name="Object 2">
            <a:hlinkClick r:id="" action="ppaction://ole?verb="/>
          </p:cNvPr>
          <p:cNvGraphicFramePr/>
          <p:nvPr/>
        </p:nvGraphicFramePr>
        <p:xfrm>
          <a:off x="8175592" y="1110011"/>
          <a:ext cx="2099478" cy="1344402"/>
        </p:xfrm>
        <a:graphic>
          <a:graphicData uri="http://schemas.openxmlformats.org/presentationml/2006/ole">
            <mc:AlternateContent xmlns:mc="http://schemas.openxmlformats.org/markup-compatibility/2006">
              <mc:Choice xmlns:v="urn:schemas-microsoft-com:vml" Requires="v">
                <p:oleObj spid="_x0000_s3084" name="" r:id="rId1" imgW="5511800" imgH="3530600" progId="MS_ClipArt_Gallery">
                  <p:embed/>
                </p:oleObj>
              </mc:Choice>
              <mc:Fallback>
                <p:oleObj name="" r:id="rId1" imgW="5511800" imgH="3530600" progId="MS_ClipArt_Gallery">
                  <p:embed/>
                  <p:pic>
                    <p:nvPicPr>
                      <p:cNvPr id="0" name="图片 3083"/>
                      <p:cNvPicPr/>
                      <p:nvPr/>
                    </p:nvPicPr>
                    <p:blipFill>
                      <a:blip r:embed="rId2"/>
                      <a:stretch>
                        <a:fillRect/>
                      </a:stretch>
                    </p:blipFill>
                    <p:spPr>
                      <a:xfrm>
                        <a:off x="8175592" y="1110011"/>
                        <a:ext cx="2099478" cy="1344402"/>
                      </a:xfrm>
                      <a:prstGeom prst="rect">
                        <a:avLst/>
                      </a:prstGeom>
                      <a:noFill/>
                      <a:ln w="38100">
                        <a:noFill/>
                        <a:miter/>
                      </a:ln>
                    </p:spPr>
                  </p:pic>
                </p:oleObj>
              </mc:Fallback>
            </mc:AlternateContent>
          </a:graphicData>
        </a:graphic>
      </p:graphicFrame>
      <p:sp>
        <p:nvSpPr>
          <p:cNvPr id="114691" name="Line 3"/>
          <p:cNvSpPr/>
          <p:nvPr/>
        </p:nvSpPr>
        <p:spPr>
          <a:xfrm>
            <a:off x="1644441" y="2767494"/>
            <a:ext cx="9484483" cy="0"/>
          </a:xfrm>
          <a:prstGeom prst="line">
            <a:avLst/>
          </a:prstGeom>
          <a:ln w="47625" cap="flat" cmpd="sng">
            <a:solidFill>
              <a:srgbClr val="FFCC00"/>
            </a:solidFill>
            <a:prstDash val="solid"/>
            <a:headEnd type="none" w="med" len="med"/>
            <a:tailEnd type="none" w="med" len="med"/>
          </a:ln>
          <a:effectLst>
            <a:outerShdw dist="35921" dir="2699999" algn="ctr" rotWithShape="0">
              <a:schemeClr val="bg2">
                <a:alpha val="50000"/>
              </a:schemeClr>
            </a:outerShdw>
          </a:effectLst>
        </p:spPr>
      </p:sp>
      <p:sp>
        <p:nvSpPr>
          <p:cNvPr id="114692" name="Line 4"/>
          <p:cNvSpPr/>
          <p:nvPr/>
        </p:nvSpPr>
        <p:spPr>
          <a:xfrm>
            <a:off x="1644441" y="4629231"/>
            <a:ext cx="9484483" cy="0"/>
          </a:xfrm>
          <a:prstGeom prst="line">
            <a:avLst/>
          </a:prstGeom>
          <a:ln w="47625" cap="flat" cmpd="sng">
            <a:solidFill>
              <a:srgbClr val="FFCC00"/>
            </a:solidFill>
            <a:prstDash val="solid"/>
            <a:headEnd type="none" w="med" len="med"/>
            <a:tailEnd type="none" w="med" len="med"/>
          </a:ln>
          <a:effectLst>
            <a:outerShdw dist="35921" dir="2699999" algn="ctr" rotWithShape="0">
              <a:schemeClr val="bg2">
                <a:alpha val="50000"/>
              </a:schemeClr>
            </a:outerShdw>
          </a:effectLst>
        </p:spPr>
      </p:sp>
      <p:sp>
        <p:nvSpPr>
          <p:cNvPr id="996358" name="Rectangle 6"/>
          <p:cNvSpPr>
            <a:spLocks noChangeArrowheads="1"/>
          </p:cNvSpPr>
          <p:nvPr/>
        </p:nvSpPr>
        <p:spPr bwMode="auto">
          <a:xfrm>
            <a:off x="2707574" y="1565400"/>
            <a:ext cx="3327400" cy="384810"/>
          </a:xfrm>
          <a:prstGeom prst="rect">
            <a:avLst/>
          </a:prstGeom>
          <a:noFill/>
          <a:ln w="12700">
            <a:noFill/>
            <a:miter lim="800000"/>
          </a:ln>
          <a:effectLst/>
        </p:spPr>
        <p:txBody>
          <a:bodyPr wrap="none" lIns="95420" tIns="46873" rIns="95420" bIns="4687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anose="02010600040101010101" pitchFamily="2" charset="-122"/>
                <a:cs typeface="+mn-cs"/>
              </a:rPr>
              <a:t>炉门开的时候微波炉不会工作</a:t>
            </a:r>
            <a:endParaRPr kumimoji="0" lang="zh-CN" altLang="en-US" sz="19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anose="02010600040101010101" pitchFamily="2" charset="-122"/>
              <a:cs typeface="+mn-cs"/>
            </a:endParaRPr>
          </a:p>
        </p:txBody>
      </p:sp>
      <p:pic>
        <p:nvPicPr>
          <p:cNvPr id="114694" name="Picture 7" descr="grout001"/>
          <p:cNvPicPr>
            <a:picLocks noChangeAspect="1"/>
          </p:cNvPicPr>
          <p:nvPr/>
        </p:nvPicPr>
        <p:blipFill>
          <a:blip r:embed="rId3"/>
          <a:stretch>
            <a:fillRect/>
          </a:stretch>
        </p:blipFill>
        <p:spPr>
          <a:xfrm>
            <a:off x="8301158" y="2933241"/>
            <a:ext cx="1973911" cy="1481689"/>
          </a:xfrm>
          <a:prstGeom prst="rect">
            <a:avLst/>
          </a:prstGeom>
          <a:noFill/>
          <a:ln w="9525">
            <a:noFill/>
          </a:ln>
        </p:spPr>
      </p:pic>
      <p:sp>
        <p:nvSpPr>
          <p:cNvPr id="996360" name="Rectangle 8"/>
          <p:cNvSpPr>
            <a:spLocks noChangeArrowheads="1"/>
          </p:cNvSpPr>
          <p:nvPr/>
        </p:nvSpPr>
        <p:spPr bwMode="auto">
          <a:xfrm>
            <a:off x="2707574" y="3540985"/>
            <a:ext cx="2844800" cy="384810"/>
          </a:xfrm>
          <a:prstGeom prst="rect">
            <a:avLst/>
          </a:prstGeom>
          <a:noFill/>
          <a:ln w="12700">
            <a:noFill/>
            <a:miter lim="800000"/>
          </a:ln>
          <a:effectLst/>
        </p:spPr>
        <p:txBody>
          <a:bodyPr wrap="none" lIns="95420" tIns="46873" rIns="95420" bIns="4687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anose="02010600040101010101" pitchFamily="2" charset="-122"/>
                <a:cs typeface="+mn-cs"/>
              </a:rPr>
              <a:t>电脑磁片反方向插不进去</a:t>
            </a:r>
            <a:endPar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anose="02010600040101010101" pitchFamily="2" charset="-122"/>
              <a:cs typeface="+mn-cs"/>
            </a:endParaRPr>
          </a:p>
        </p:txBody>
      </p:sp>
      <p:pic>
        <p:nvPicPr>
          <p:cNvPr id="114696" name="Picture 9"/>
          <p:cNvPicPr>
            <a:picLocks noChangeAspect="1"/>
          </p:cNvPicPr>
          <p:nvPr/>
        </p:nvPicPr>
        <p:blipFill>
          <a:blip r:embed="rId4"/>
          <a:srcRect r="40" b="-134"/>
          <a:stretch>
            <a:fillRect/>
          </a:stretch>
        </p:blipFill>
        <p:spPr>
          <a:xfrm>
            <a:off x="8250931" y="4982492"/>
            <a:ext cx="2049251" cy="1515174"/>
          </a:xfrm>
          <a:prstGeom prst="rect">
            <a:avLst/>
          </a:prstGeom>
          <a:noFill/>
          <a:ln w="9525">
            <a:noFill/>
          </a:ln>
        </p:spPr>
      </p:pic>
      <p:sp>
        <p:nvSpPr>
          <p:cNvPr id="996362" name="Rectangle 10"/>
          <p:cNvSpPr>
            <a:spLocks noChangeArrowheads="1"/>
          </p:cNvSpPr>
          <p:nvPr/>
        </p:nvSpPr>
        <p:spPr bwMode="auto">
          <a:xfrm>
            <a:off x="2859928" y="5287201"/>
            <a:ext cx="4024836" cy="676910"/>
          </a:xfrm>
          <a:prstGeom prst="rect">
            <a:avLst/>
          </a:prstGeom>
          <a:noFill/>
          <a:ln w="12700">
            <a:noFill/>
            <a:miter lim="800000"/>
          </a:ln>
          <a:effectLst/>
        </p:spPr>
        <p:txBody>
          <a:bodyPr lIns="95420" tIns="46873" rIns="95420" bIns="4687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anose="02010600040101010101" pitchFamily="2" charset="-122"/>
                <a:cs typeface="+mn-cs"/>
              </a:rPr>
              <a:t>当你关闭文档而又忘记保存时，电脑会给出警告</a:t>
            </a:r>
            <a:endPar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anose="02010600040101010101" pitchFamily="2" charset="-122"/>
              <a:cs typeface="+mn-cs"/>
            </a:endParaRPr>
          </a:p>
        </p:txBody>
      </p:sp>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Text Box 3"/>
          <p:cNvSpPr txBox="1"/>
          <p:nvPr/>
        </p:nvSpPr>
        <p:spPr>
          <a:xfrm>
            <a:off x="2252185" y="1337706"/>
            <a:ext cx="4022090" cy="505460"/>
          </a:xfrm>
          <a:prstGeom prst="rect">
            <a:avLst/>
          </a:prstGeom>
          <a:noFill/>
          <a:ln w="9525">
            <a:noFill/>
          </a:ln>
        </p:spPr>
        <p:txBody>
          <a:bodyPr wrap="none" lIns="96427" tIns="48214" rIns="96427" bIns="48214">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nSpc>
                <a:spcPct val="115000"/>
              </a:lnSpc>
              <a:spcBef>
                <a:spcPct val="0"/>
              </a:spcBef>
              <a:buClrTx/>
              <a:buSzTx/>
              <a:buFontTx/>
              <a:buNone/>
            </a:pPr>
            <a:r>
              <a:rPr lang="zh-CN" altLang="en-US" sz="2320" b="1" i="1" dirty="0">
                <a:latin typeface="华文细黑" panose="02010600040101010101" pitchFamily="2" charset="-122"/>
                <a:ea typeface="华文细黑" panose="02010600040101010101" pitchFamily="2" charset="-122"/>
              </a:rPr>
              <a:t>防差错是执行的关键，因为：</a:t>
            </a:r>
            <a:endParaRPr lang="zh-CN" altLang="en-US" sz="2320" b="1" i="1" dirty="0">
              <a:latin typeface="华文细黑" panose="02010600040101010101" pitchFamily="2" charset="-122"/>
              <a:ea typeface="华文细黑" panose="02010600040101010101" pitchFamily="2" charset="-122"/>
            </a:endParaRPr>
          </a:p>
        </p:txBody>
      </p:sp>
      <p:sp>
        <p:nvSpPr>
          <p:cNvPr id="116739" name="Text Box 4"/>
          <p:cNvSpPr txBox="1"/>
          <p:nvPr/>
        </p:nvSpPr>
        <p:spPr>
          <a:xfrm>
            <a:off x="2752778" y="2173143"/>
            <a:ext cx="7093690" cy="2092960"/>
          </a:xfrm>
          <a:prstGeom prst="rect">
            <a:avLst/>
          </a:prstGeom>
          <a:noFill/>
          <a:ln w="9525">
            <a:noFill/>
          </a:ln>
        </p:spPr>
        <p:txBody>
          <a:bodyPr lIns="96427" tIns="48214" rIns="96427" bIns="48214">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nSpc>
                <a:spcPct val="140000"/>
              </a:lnSpc>
              <a:spcBef>
                <a:spcPct val="0"/>
              </a:spcBef>
              <a:buClrTx/>
              <a:buSzTx/>
              <a:buFontTx/>
              <a:buChar char="•"/>
            </a:pPr>
            <a:r>
              <a:rPr lang="zh-CN" altLang="en-US" sz="2320" b="1" dirty="0">
                <a:latin typeface="华文细黑" panose="02010600040101010101" pitchFamily="2" charset="-122"/>
                <a:ea typeface="华文细黑" panose="02010600040101010101" pitchFamily="2" charset="-122"/>
              </a:rPr>
              <a:t> 精益生产不允许有多余的库存弥补废料</a:t>
            </a:r>
            <a:endParaRPr lang="zh-CN" altLang="en-US" sz="2320" b="1" dirty="0">
              <a:latin typeface="华文细黑" panose="02010600040101010101" pitchFamily="2" charset="-122"/>
              <a:ea typeface="华文细黑" panose="02010600040101010101" pitchFamily="2" charset="-122"/>
            </a:endParaRPr>
          </a:p>
          <a:p>
            <a:pPr marL="0" lvl="0" indent="0">
              <a:lnSpc>
                <a:spcPct val="140000"/>
              </a:lnSpc>
              <a:spcBef>
                <a:spcPct val="0"/>
              </a:spcBef>
              <a:buClrTx/>
              <a:buSzTx/>
              <a:buFontTx/>
              <a:buChar char="•"/>
            </a:pPr>
            <a:r>
              <a:rPr lang="zh-CN" altLang="en-US" sz="2320" b="1" dirty="0">
                <a:latin typeface="华文细黑" panose="02010600040101010101" pitchFamily="2" charset="-122"/>
                <a:ea typeface="华文细黑" panose="02010600040101010101" pitchFamily="2" charset="-122"/>
              </a:rPr>
              <a:t> 精益概念关注速度存在大量缺陷品和返工品，就没 </a:t>
            </a:r>
            <a:endParaRPr lang="zh-CN" altLang="en-US" sz="2320" b="1" dirty="0">
              <a:latin typeface="华文细黑" panose="02010600040101010101" pitchFamily="2" charset="-122"/>
              <a:ea typeface="华文细黑" panose="02010600040101010101" pitchFamily="2" charset="-122"/>
            </a:endParaRPr>
          </a:p>
          <a:p>
            <a:pPr marL="0" lvl="0" indent="0">
              <a:lnSpc>
                <a:spcPct val="140000"/>
              </a:lnSpc>
              <a:spcBef>
                <a:spcPct val="0"/>
              </a:spcBef>
              <a:buClrTx/>
              <a:buSzTx/>
              <a:buFontTx/>
              <a:buNone/>
            </a:pPr>
            <a:r>
              <a:rPr lang="zh-CN" altLang="en-US" sz="2320" b="1" dirty="0">
                <a:latin typeface="华文细黑" panose="02010600040101010101" pitchFamily="2" charset="-122"/>
                <a:ea typeface="华文细黑" panose="02010600040101010101" pitchFamily="2" charset="-122"/>
              </a:rPr>
              <a:t>   有速度可言</a:t>
            </a:r>
            <a:endParaRPr lang="zh-CN" altLang="en-US" sz="2320" b="1" dirty="0">
              <a:latin typeface="华文细黑" panose="02010600040101010101" pitchFamily="2" charset="-122"/>
              <a:ea typeface="华文细黑" panose="02010600040101010101" pitchFamily="2" charset="-122"/>
            </a:endParaRPr>
          </a:p>
          <a:p>
            <a:pPr marL="0" lvl="0" indent="0">
              <a:lnSpc>
                <a:spcPct val="140000"/>
              </a:lnSpc>
              <a:spcBef>
                <a:spcPct val="0"/>
              </a:spcBef>
              <a:buClrTx/>
              <a:buSzTx/>
              <a:buFontTx/>
              <a:buChar char="•"/>
            </a:pPr>
            <a:r>
              <a:rPr lang="zh-CN" altLang="en-US" sz="2320" b="1" dirty="0">
                <a:latin typeface="华文细黑" panose="02010600040101010101" pitchFamily="2" charset="-122"/>
                <a:ea typeface="华文细黑" panose="02010600040101010101" pitchFamily="2" charset="-122"/>
              </a:rPr>
              <a:t> 成本压力不允许有持续的错误：废料、返工、延迟</a:t>
            </a:r>
            <a:endParaRPr lang="zh-CN" altLang="en-US" sz="2320" b="1" dirty="0">
              <a:latin typeface="华文细黑" panose="02010600040101010101" pitchFamily="2" charset="-122"/>
              <a:ea typeface="华文细黑" panose="02010600040101010101" pitchFamily="2" charset="-122"/>
            </a:endParaRPr>
          </a:p>
        </p:txBody>
      </p:sp>
      <p:sp>
        <p:nvSpPr>
          <p:cNvPr id="872453" name="Text Box 5"/>
          <p:cNvSpPr txBox="1">
            <a:spLocks noChangeArrowheads="1"/>
          </p:cNvSpPr>
          <p:nvPr/>
        </p:nvSpPr>
        <p:spPr bwMode="auto">
          <a:xfrm>
            <a:off x="3012283" y="5211862"/>
            <a:ext cx="6681831" cy="645795"/>
          </a:xfrm>
          <a:prstGeom prst="rect">
            <a:avLst/>
          </a:prstGeom>
          <a:solidFill>
            <a:srgbClr val="CCFFCC"/>
          </a:solidFill>
          <a:ln w="12700">
            <a:solidFill>
              <a:schemeClr val="tx1"/>
            </a:solidFill>
            <a:miter lim="800000"/>
          </a:ln>
          <a:effectLst/>
        </p:spPr>
        <p:txBody>
          <a:bodyPr lIns="95425" tIns="46875" rIns="95425" bIns="46875">
            <a:spAutoFit/>
          </a:bodyPr>
          <a:lstStyle/>
          <a:p>
            <a:pPr marR="0" defTabSz="914400">
              <a:lnSpc>
                <a:spcPct val="80000"/>
              </a:lnSpc>
              <a:spcBef>
                <a:spcPct val="20000"/>
              </a:spcBef>
              <a:buClrTx/>
              <a:buSzTx/>
              <a:buFontTx/>
              <a:defRPr/>
            </a:pPr>
            <a:r>
              <a:rPr kumimoji="0" lang="zh-CN" altLang="en-US" sz="1795" b="1" i="1"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我们的客户希望得到没有缺陷的产品，但是…传统的100％检验</a:t>
            </a:r>
            <a:endParaRPr kumimoji="0" lang="zh-CN" altLang="en-US" sz="1795" b="1" i="1"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endParaRPr>
          </a:p>
          <a:p>
            <a:pPr marR="0" defTabSz="914400">
              <a:spcBef>
                <a:spcPct val="20000"/>
              </a:spcBef>
              <a:buClrTx/>
              <a:buSzTx/>
              <a:buFontTx/>
              <a:defRPr/>
            </a:pPr>
            <a:r>
              <a:rPr kumimoji="0" lang="zh-CN" altLang="en-US" sz="1795" b="1" i="1"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不能保证产品100％无缺陷</a:t>
            </a:r>
            <a:endParaRPr kumimoji="0" lang="zh-CN" altLang="en-US" sz="1795" b="1" i="1"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endParaRPr>
          </a:p>
        </p:txBody>
      </p:sp>
      <p:sp>
        <p:nvSpPr>
          <p:cNvPr id="116741" name="Text Box 6"/>
          <p:cNvSpPr txBox="1"/>
          <p:nvPr/>
        </p:nvSpPr>
        <p:spPr>
          <a:xfrm>
            <a:off x="2252185" y="4527103"/>
            <a:ext cx="1623060" cy="377190"/>
          </a:xfrm>
          <a:prstGeom prst="rect">
            <a:avLst/>
          </a:prstGeom>
          <a:noFill/>
          <a:ln w="12699">
            <a:noFill/>
          </a:ln>
        </p:spPr>
        <p:txBody>
          <a:bodyPr wrap="none" lIns="87891" tIns="43174" rIns="87891" bIns="43174">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841375">
              <a:spcBef>
                <a:spcPct val="0"/>
              </a:spcBef>
              <a:buClrTx/>
              <a:buSzTx/>
              <a:buFontTx/>
              <a:buNone/>
            </a:pPr>
            <a:r>
              <a:rPr lang="zh-CN" altLang="en-US" sz="1900" b="1" i="1" dirty="0">
                <a:latin typeface="华文细黑" panose="02010600040101010101" pitchFamily="2" charset="-122"/>
                <a:ea typeface="华文细黑" panose="02010600040101010101" pitchFamily="2" charset="-122"/>
              </a:rPr>
              <a:t>最重要的是：</a:t>
            </a:r>
            <a:endParaRPr lang="zh-CN" altLang="en-GB" sz="1900" b="1" i="1" dirty="0">
              <a:latin typeface="华文细黑" panose="02010600040101010101" pitchFamily="2" charset="-122"/>
              <a:ea typeface="华文细黑" panose="0201060004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22" name="Rectangle 22"/>
          <p:cNvSpPr>
            <a:spLocks noChangeArrowheads="1"/>
          </p:cNvSpPr>
          <p:nvPr/>
        </p:nvSpPr>
        <p:spPr bwMode="auto">
          <a:xfrm>
            <a:off x="1949150" y="1945449"/>
            <a:ext cx="1426439" cy="693129"/>
          </a:xfrm>
          <a:prstGeom prst="rect">
            <a:avLst/>
          </a:prstGeom>
          <a:solidFill>
            <a:schemeClr val="accent2"/>
          </a:solidFill>
          <a:ln w="6350">
            <a:noFill/>
            <a:miter lim="800000"/>
          </a:ln>
          <a:effectLst>
            <a:outerShdw dist="35921" dir="2700000" algn="ctr" rotWithShape="0">
              <a:schemeClr val="bg2"/>
            </a:outerShdw>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23" name="Rectangle 23"/>
          <p:cNvSpPr>
            <a:spLocks noChangeArrowheads="1"/>
          </p:cNvSpPr>
          <p:nvPr/>
        </p:nvSpPr>
        <p:spPr bwMode="auto">
          <a:xfrm>
            <a:off x="1949150" y="2732334"/>
            <a:ext cx="1426439" cy="693129"/>
          </a:xfrm>
          <a:prstGeom prst="rect">
            <a:avLst/>
          </a:prstGeom>
          <a:solidFill>
            <a:schemeClr val="accent2"/>
          </a:solidFill>
          <a:ln w="6350" algn="ctr">
            <a:noFill/>
            <a:miter lim="800000"/>
          </a:ln>
          <a:effectLst>
            <a:outerShdw dist="35921" dir="2700000" algn="ctr" rotWithShape="0">
              <a:schemeClr val="bg2"/>
            </a:outerShdw>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24" name="Rectangle 24"/>
          <p:cNvSpPr>
            <a:spLocks noChangeArrowheads="1"/>
          </p:cNvSpPr>
          <p:nvPr/>
        </p:nvSpPr>
        <p:spPr bwMode="auto">
          <a:xfrm>
            <a:off x="1949150" y="3719734"/>
            <a:ext cx="1426439" cy="292100"/>
          </a:xfrm>
          <a:prstGeom prst="rect">
            <a:avLst/>
          </a:prstGeom>
          <a:solidFill>
            <a:schemeClr val="accent2"/>
          </a:solidFill>
          <a:ln w="6350">
            <a:noFill/>
            <a:miter lim="800000"/>
          </a:ln>
          <a:effectLst>
            <a:outerShdw dist="35921" dir="2700000" algn="ctr" rotWithShape="0">
              <a:schemeClr val="bg2"/>
            </a:outerShdw>
          </a:effectLst>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25" name="Rectangle 25"/>
          <p:cNvSpPr>
            <a:spLocks noChangeArrowheads="1"/>
          </p:cNvSpPr>
          <p:nvPr/>
        </p:nvSpPr>
        <p:spPr bwMode="auto">
          <a:xfrm>
            <a:off x="1949150" y="4306106"/>
            <a:ext cx="1426439" cy="693129"/>
          </a:xfrm>
          <a:prstGeom prst="rect">
            <a:avLst/>
          </a:prstGeom>
          <a:solidFill>
            <a:schemeClr val="accent2"/>
          </a:solidFill>
          <a:ln w="6350" algn="ctr">
            <a:noFill/>
            <a:miter lim="800000"/>
          </a:ln>
          <a:effectLst>
            <a:outerShdw dist="35921" dir="2700000" algn="ctr" rotWithShape="0">
              <a:schemeClr val="bg2"/>
            </a:outerShdw>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26" name="Rectangle 26"/>
          <p:cNvSpPr>
            <a:spLocks noChangeArrowheads="1"/>
          </p:cNvSpPr>
          <p:nvPr/>
        </p:nvSpPr>
        <p:spPr bwMode="auto">
          <a:xfrm>
            <a:off x="1949150" y="5092991"/>
            <a:ext cx="1426439" cy="693129"/>
          </a:xfrm>
          <a:prstGeom prst="rect">
            <a:avLst/>
          </a:prstGeom>
          <a:solidFill>
            <a:schemeClr val="accent2"/>
          </a:solidFill>
          <a:ln w="6350" algn="ctr">
            <a:noFill/>
            <a:miter lim="800000"/>
          </a:ln>
          <a:effectLst>
            <a:outerShdw dist="35921" dir="2700000" algn="ctr" rotWithShape="0">
              <a:schemeClr val="bg2"/>
            </a:outerShdw>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488" name="Text Box 28"/>
          <p:cNvSpPr txBox="1"/>
          <p:nvPr/>
        </p:nvSpPr>
        <p:spPr>
          <a:xfrm>
            <a:off x="2089785" y="2146801"/>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整理</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489" name="Rectangle 29"/>
          <p:cNvSpPr/>
          <p:nvPr/>
        </p:nvSpPr>
        <p:spPr>
          <a:xfrm>
            <a:off x="3609981" y="2016828"/>
            <a:ext cx="7229302" cy="553720"/>
          </a:xfrm>
          <a:prstGeom prst="rect">
            <a:avLst/>
          </a:prstGeom>
          <a:noFill/>
          <a:ln w="6350">
            <a:noFill/>
          </a:ln>
        </p:spPr>
        <p:txBody>
          <a:bodyPr wrap="square"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en-US" sz="1800" dirty="0">
                <a:latin typeface="Arial" panose="020B0604020202020204" pitchFamily="34" charset="0"/>
                <a:ea typeface="宋体" panose="02010600030101010101" pitchFamily="2" charset="-122"/>
              </a:rPr>
              <a:t>区分哪些是有用的、哪些是无用的物品，将无用的物品清除出现场，只留下有用的物品。（非排列）</a:t>
            </a:r>
            <a:endParaRPr lang="zh-CN" altLang="en-US" sz="1800" dirty="0">
              <a:latin typeface="Arial" panose="020B0604020202020204" pitchFamily="34" charset="0"/>
              <a:ea typeface="宋体" panose="02010600030101010101" pitchFamily="2" charset="-122"/>
            </a:endParaRPr>
          </a:p>
        </p:txBody>
      </p:sp>
      <p:sp>
        <p:nvSpPr>
          <p:cNvPr id="20491" name="Text Box 31"/>
          <p:cNvSpPr txBox="1"/>
          <p:nvPr/>
        </p:nvSpPr>
        <p:spPr>
          <a:xfrm>
            <a:off x="2089785" y="2933686"/>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整顿</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492" name="Rectangle 32"/>
          <p:cNvSpPr/>
          <p:nvPr/>
        </p:nvSpPr>
        <p:spPr>
          <a:xfrm>
            <a:off x="3609981" y="2821176"/>
            <a:ext cx="7229302" cy="518795"/>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en-US" sz="1685" dirty="0">
                <a:latin typeface="Arial" panose="020B0604020202020204" pitchFamily="34" charset="0"/>
                <a:ea typeface="宋体" panose="02010600030101010101" pitchFamily="2" charset="-122"/>
              </a:rPr>
              <a:t>将各种物品的位置固定下来，将他们置于最佳位置，以便在需要时立即找到。（非陈列）</a:t>
            </a:r>
            <a:endParaRPr lang="zh-CN" altLang="de-DE" sz="1685" dirty="0">
              <a:latin typeface="Arial" panose="020B0604020202020204" pitchFamily="34" charset="0"/>
              <a:ea typeface="宋体" panose="02010600030101010101" pitchFamily="2" charset="-122"/>
            </a:endParaRPr>
          </a:p>
        </p:txBody>
      </p:sp>
      <p:sp>
        <p:nvSpPr>
          <p:cNvPr id="20494" name="Text Box 34"/>
          <p:cNvSpPr txBox="1"/>
          <p:nvPr/>
        </p:nvSpPr>
        <p:spPr>
          <a:xfrm>
            <a:off x="2089785" y="3720572"/>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清扫</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495" name="Rectangle 35"/>
          <p:cNvSpPr/>
          <p:nvPr/>
        </p:nvSpPr>
        <p:spPr>
          <a:xfrm>
            <a:off x="3609981" y="3737919"/>
            <a:ext cx="7229302"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en-US" sz="1685" dirty="0">
                <a:latin typeface="Arial" panose="020B0604020202020204" pitchFamily="34" charset="0"/>
                <a:ea typeface="宋体" panose="02010600030101010101" pitchFamily="2" charset="-122"/>
              </a:rPr>
              <a:t>定期打扫、整理、标识物品。注重细微之处。</a:t>
            </a:r>
            <a:endParaRPr lang="zh-CN" altLang="de-DE" sz="1685" dirty="0">
              <a:latin typeface="Arial" panose="020B0604020202020204" pitchFamily="34" charset="0"/>
              <a:ea typeface="宋体" panose="02010600030101010101" pitchFamily="2" charset="-122"/>
            </a:endParaRPr>
          </a:p>
        </p:txBody>
      </p:sp>
      <p:sp>
        <p:nvSpPr>
          <p:cNvPr id="20497" name="Text Box 37"/>
          <p:cNvSpPr txBox="1"/>
          <p:nvPr/>
        </p:nvSpPr>
        <p:spPr>
          <a:xfrm>
            <a:off x="2089785" y="4507457"/>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清洁</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498" name="Rectangle 38"/>
          <p:cNvSpPr/>
          <p:nvPr/>
        </p:nvSpPr>
        <p:spPr>
          <a:xfrm>
            <a:off x="3609981" y="4524805"/>
            <a:ext cx="7229302"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en-US" sz="1685" dirty="0">
                <a:latin typeface="Arial" panose="020B0604020202020204" pitchFamily="34" charset="0"/>
                <a:ea typeface="宋体" panose="02010600030101010101" pitchFamily="2" charset="-122"/>
              </a:rPr>
              <a:t>维持整理、整顿、清扫的状态，进行标准化。</a:t>
            </a:r>
            <a:endParaRPr lang="zh-CN" altLang="de-DE" sz="1685" dirty="0">
              <a:latin typeface="Arial" panose="020B0604020202020204" pitchFamily="34" charset="0"/>
              <a:ea typeface="宋体" panose="02010600030101010101" pitchFamily="2" charset="-122"/>
            </a:endParaRPr>
          </a:p>
        </p:txBody>
      </p:sp>
      <p:sp>
        <p:nvSpPr>
          <p:cNvPr id="20500" name="Text Box 40"/>
          <p:cNvSpPr txBox="1"/>
          <p:nvPr/>
        </p:nvSpPr>
        <p:spPr>
          <a:xfrm>
            <a:off x="2089785" y="5294343"/>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素养</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501" name="Rectangle 41"/>
          <p:cNvSpPr/>
          <p:nvPr/>
        </p:nvSpPr>
        <p:spPr>
          <a:xfrm>
            <a:off x="3609981" y="5311055"/>
            <a:ext cx="7229302"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de-DE" sz="1685" dirty="0">
                <a:latin typeface="Arial" panose="020B0604020202020204" pitchFamily="34" charset="0"/>
                <a:ea typeface="宋体" panose="02010600030101010101" pitchFamily="2" charset="-122"/>
              </a:rPr>
              <a:t>具有经常正确地遵守已经决定了的事情的习惯</a:t>
            </a:r>
            <a:endParaRPr lang="zh-CN" altLang="de-DE" sz="1685" dirty="0">
              <a:latin typeface="Arial" panose="020B0604020202020204" pitchFamily="34" charset="0"/>
              <a:ea typeface="宋体" panose="02010600030101010101" pitchFamily="2" charset="-122"/>
            </a:endParaRPr>
          </a:p>
        </p:txBody>
      </p:sp>
      <p:sp>
        <p:nvSpPr>
          <p:cNvPr id="25642" name="AutoShape 42"/>
          <p:cNvSpPr>
            <a:spLocks noChangeArrowheads="1"/>
          </p:cNvSpPr>
          <p:nvPr/>
        </p:nvSpPr>
        <p:spPr bwMode="auto">
          <a:xfrm>
            <a:off x="8555640" y="4528778"/>
            <a:ext cx="2581654" cy="1898571"/>
          </a:xfrm>
          <a:prstGeom prst="irregularSeal2">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5S</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不是知识而是</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应该做的事情</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25643" name="Oval 43"/>
          <p:cNvSpPr>
            <a:spLocks noChangeArrowheads="1"/>
          </p:cNvSpPr>
          <p:nvPr/>
        </p:nvSpPr>
        <p:spPr bwMode="auto">
          <a:xfrm>
            <a:off x="1607608" y="5059507"/>
            <a:ext cx="2087759" cy="910778"/>
          </a:xfrm>
          <a:prstGeom prst="ellipse">
            <a:avLst/>
          </a:prstGeom>
          <a:noFill/>
          <a:ln w="38100">
            <a:solidFill>
              <a:srgbClr val="FF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44" name="AutoShape 44"/>
          <p:cNvSpPr>
            <a:spLocks noChangeArrowheads="1"/>
          </p:cNvSpPr>
          <p:nvPr/>
        </p:nvSpPr>
        <p:spPr bwMode="auto">
          <a:xfrm>
            <a:off x="4227770" y="5970285"/>
            <a:ext cx="1213813" cy="760098"/>
          </a:xfrm>
          <a:prstGeom prst="wedgeEllipseCallout">
            <a:avLst>
              <a:gd name="adj1" fmla="val -121861"/>
              <a:gd name="adj2" fmla="val -62116"/>
            </a:avLst>
          </a:prstGeom>
          <a:solidFill>
            <a:schemeClr val="accent1"/>
          </a:solidFill>
          <a:ln w="9525">
            <a:solidFill>
              <a:schemeClr val="tx1"/>
            </a:solid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最重要的</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20505" name="Rectangle 2"/>
          <p:cNvSpPr/>
          <p:nvPr/>
        </p:nvSpPr>
        <p:spPr>
          <a:xfrm>
            <a:off x="3012283" y="945227"/>
            <a:ext cx="2146356" cy="530730"/>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的定义</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 name="任意多边形 1"/>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6850" name="Rectangle 2"/>
          <p:cNvSpPr>
            <a:spLocks noChangeArrowheads="1"/>
          </p:cNvSpPr>
          <p:nvPr/>
        </p:nvSpPr>
        <p:spPr bwMode="auto">
          <a:xfrm>
            <a:off x="2478205" y="1337706"/>
            <a:ext cx="7291248" cy="383540"/>
          </a:xfrm>
          <a:prstGeom prst="rect">
            <a:avLst/>
          </a:prstGeom>
          <a:noFill/>
          <a:ln w="1587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我们能做什么？－客户的要求是100％合格</a:t>
            </a:r>
            <a:r>
              <a:rPr kumimoji="0" lang="en-US" altLang="zh-CN"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的</a:t>
            </a:r>
            <a:r>
              <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产品</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846853" name="Rectangle 5"/>
          <p:cNvSpPr>
            <a:spLocks noChangeArrowheads="1"/>
          </p:cNvSpPr>
          <p:nvPr/>
        </p:nvSpPr>
        <p:spPr bwMode="auto">
          <a:xfrm>
            <a:off x="3464324" y="2276945"/>
            <a:ext cx="6075761" cy="1063133"/>
          </a:xfrm>
          <a:prstGeom prst="rect">
            <a:avLst/>
          </a:prstGeom>
          <a:noFill/>
          <a:ln w="1587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如果这么容易发生错误，那我们怎样保证给客户提供</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100%</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合格的产品</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846854" name="AutoShape 6"/>
          <p:cNvSpPr>
            <a:spLocks noChangeArrowheads="1"/>
          </p:cNvSpPr>
          <p:nvPr/>
        </p:nvSpPr>
        <p:spPr bwMode="auto">
          <a:xfrm>
            <a:off x="5895298" y="3338404"/>
            <a:ext cx="681410" cy="532403"/>
          </a:xfrm>
          <a:prstGeom prst="downArrow">
            <a:avLst>
              <a:gd name="adj1" fmla="val 50000"/>
              <a:gd name="adj2" fmla="val 25000"/>
            </a:avLst>
          </a:prstGeom>
          <a:noFill/>
          <a:ln w="15875" algn="ctr">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846855" name="Rectangle 7"/>
          <p:cNvSpPr>
            <a:spLocks noChangeArrowheads="1"/>
          </p:cNvSpPr>
          <p:nvPr/>
        </p:nvSpPr>
        <p:spPr bwMode="auto">
          <a:xfrm>
            <a:off x="3464324" y="3870807"/>
            <a:ext cx="6075761" cy="1063133"/>
          </a:xfrm>
          <a:prstGeom prst="rect">
            <a:avLst/>
          </a:prstGeom>
          <a:noFill/>
          <a:ln w="1587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通过产品和过程设计，在开始时将发生错误的机率降到最低</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846856" name="AutoShape 8"/>
          <p:cNvSpPr>
            <a:spLocks noChangeArrowheads="1"/>
          </p:cNvSpPr>
          <p:nvPr/>
        </p:nvSpPr>
        <p:spPr bwMode="auto">
          <a:xfrm>
            <a:off x="3541338" y="5236974"/>
            <a:ext cx="5998747" cy="1215487"/>
          </a:xfrm>
          <a:prstGeom prst="irregularSeal1">
            <a:avLst/>
          </a:prstGeom>
          <a:noFill/>
          <a:ln w="15875" algn="ctr">
            <a:solidFill>
              <a:srgbClr val="FF0000"/>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846857" name="Text Box 9"/>
          <p:cNvSpPr txBox="1">
            <a:spLocks noChangeArrowheads="1"/>
          </p:cNvSpPr>
          <p:nvPr/>
        </p:nvSpPr>
        <p:spPr bwMode="auto">
          <a:xfrm>
            <a:off x="4755150" y="5617024"/>
            <a:ext cx="3797141" cy="415290"/>
          </a:xfrm>
          <a:prstGeom prst="rect">
            <a:avLst/>
          </a:prstGeom>
          <a:noFill/>
          <a:ln w="15875" algn="ctr">
            <a:noFill/>
            <a:miter lim="800000"/>
          </a:ln>
          <a:effectLst/>
        </p:spPr>
        <p:txBody>
          <a:bodyPr>
            <a:spAutoFit/>
          </a:bodyPr>
          <a:lstStyle/>
          <a:p>
            <a:pPr marR="0" defTabSz="914400" eaLnBrk="1" hangingPunct="1">
              <a:spcBef>
                <a:spcPct val="50000"/>
              </a:spcBef>
              <a:buClrTx/>
              <a:buSzTx/>
              <a:buFontTx/>
              <a:defRPr/>
            </a:pPr>
            <a:r>
              <a:rPr kumimoji="0" lang="zh-CN" altLang="en-US" sz="2110" kern="1200" cap="none" spc="0" normalizeH="0" baseline="0" noProof="0">
                <a:solidFill>
                  <a:srgbClr val="0033CC"/>
                </a:solidFill>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这就是防错概念的来源</a:t>
            </a:r>
            <a:r>
              <a:rPr kumimoji="0" lang="en-US" altLang="zh-CN" sz="2110" kern="1200" cap="none" spc="0" normalizeH="0" baseline="0" noProof="0">
                <a:solidFill>
                  <a:srgbClr val="0033CC"/>
                </a:solidFill>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a:t>
            </a:r>
            <a:endParaRPr kumimoji="0" lang="en-US" altLang="zh-CN" sz="2110" kern="1200" cap="none" spc="0" normalizeH="0" baseline="0" noProof="0">
              <a:solidFill>
                <a:srgbClr val="0033CC"/>
              </a:solidFill>
              <a:effectLst>
                <a:outerShdw blurRad="38100" dist="38100" dir="2700000" algn="tl">
                  <a:srgbClr val="C0C0C0"/>
                </a:outerShdw>
              </a:effectLst>
              <a:latin typeface="华文细黑" panose="02010600040101010101" pitchFamily="2" charset="-122"/>
              <a:ea typeface="华文细黑" panose="02010600040101010101" pitchFamily="2" charset="-122"/>
              <a:cs typeface="+mn-cs"/>
            </a:endParaRPr>
          </a:p>
        </p:txBody>
      </p:sp>
      <p:sp>
        <p:nvSpPr>
          <p:cNvPr id="846858" name="AutoShape 10"/>
          <p:cNvSpPr>
            <a:spLocks noChangeArrowheads="1"/>
          </p:cNvSpPr>
          <p:nvPr/>
        </p:nvSpPr>
        <p:spPr bwMode="auto">
          <a:xfrm>
            <a:off x="5895298" y="4933940"/>
            <a:ext cx="681410" cy="532403"/>
          </a:xfrm>
          <a:prstGeom prst="downArrow">
            <a:avLst>
              <a:gd name="adj1" fmla="val 50000"/>
              <a:gd name="adj2" fmla="val 25000"/>
            </a:avLst>
          </a:prstGeom>
          <a:noFill/>
          <a:ln w="15875" algn="ctr">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3"/>
          <p:cNvSpPr>
            <a:spLocks noGrp="1"/>
          </p:cNvSpPr>
          <p:nvPr>
            <p:ph idx="1"/>
          </p:nvPr>
        </p:nvSpPr>
        <p:spPr>
          <a:xfrm>
            <a:off x="2252185" y="1187026"/>
            <a:ext cx="8277366" cy="4860273"/>
          </a:xfrm>
        </p:spPr>
        <p:txBody>
          <a:bodyPr vert="horz" wrap="square" lIns="96435" tIns="48217" rIns="96435" bIns="48217" anchor="t"/>
          <a:p>
            <a:pPr>
              <a:lnSpc>
                <a:spcPct val="120000"/>
              </a:lnSpc>
            </a:pPr>
            <a:r>
              <a:rPr lang="en-US" altLang="zh-CN" sz="2530" b="1" dirty="0">
                <a:latin typeface="华文细黑" panose="02010600040101010101" pitchFamily="2" charset="-122"/>
                <a:ea typeface="华文细黑" panose="02010600040101010101" pitchFamily="2" charset="-122"/>
              </a:rPr>
              <a:t>POKA-YOKE</a:t>
            </a:r>
            <a:r>
              <a:rPr lang="zh-CN" altLang="en-US" sz="2530" b="1" dirty="0">
                <a:latin typeface="华文细黑" panose="02010600040101010101" pitchFamily="2" charset="-122"/>
                <a:ea typeface="华文细黑" panose="02010600040101010101" pitchFamily="2" charset="-122"/>
              </a:rPr>
              <a:t>的基本理念主要有如下三个： </a:t>
            </a:r>
            <a:endParaRPr lang="zh-CN" altLang="en-US" sz="2530" b="1" dirty="0">
              <a:latin typeface="华文细黑" panose="02010600040101010101" pitchFamily="2" charset="-122"/>
              <a:ea typeface="华文细黑" panose="02010600040101010101" pitchFamily="2" charset="-122"/>
            </a:endParaRPr>
          </a:p>
          <a:p>
            <a:pPr>
              <a:lnSpc>
                <a:spcPct val="120000"/>
              </a:lnSpc>
            </a:pPr>
            <a:endParaRPr lang="zh-CN" altLang="en-US" sz="2110" b="1" dirty="0">
              <a:latin typeface="华文细黑" panose="02010600040101010101" pitchFamily="2" charset="-122"/>
              <a:ea typeface="华文细黑" panose="02010600040101010101" pitchFamily="2" charset="-122"/>
            </a:endParaRPr>
          </a:p>
          <a:p>
            <a:pPr>
              <a:lnSpc>
                <a:spcPct val="120000"/>
              </a:lnSpc>
            </a:pPr>
            <a:r>
              <a:rPr lang="zh-CN" altLang="en-US" sz="2110" b="1" dirty="0">
                <a:latin typeface="华文细黑" panose="02010600040101010101" pitchFamily="2" charset="-122"/>
                <a:ea typeface="华文细黑" panose="02010600040101010101" pitchFamily="2" charset="-122"/>
              </a:rPr>
              <a:t>⑴决不允许哪怕一点点缺陷产品出现，要想成为世界的企业，不仅在观念上，而且必须在实际上达到“</a:t>
            </a:r>
            <a:r>
              <a:rPr lang="en-US" altLang="zh-CN" sz="2110" b="1" dirty="0">
                <a:latin typeface="华文细黑" panose="02010600040101010101" pitchFamily="2" charset="-122"/>
                <a:ea typeface="华文细黑" panose="02010600040101010101" pitchFamily="2" charset="-122"/>
              </a:rPr>
              <a:t>0”</a:t>
            </a:r>
            <a:r>
              <a:rPr lang="zh-CN" altLang="en-US" sz="2110" b="1" dirty="0">
                <a:latin typeface="华文细黑" panose="02010600040101010101" pitchFamily="2" charset="-122"/>
                <a:ea typeface="华文细黑" panose="02010600040101010101" pitchFamily="2" charset="-122"/>
              </a:rPr>
              <a:t>缺陷。</a:t>
            </a:r>
            <a:endParaRPr lang="zh-CN" altLang="en-US" sz="2110" b="1" dirty="0">
              <a:latin typeface="华文细黑" panose="02010600040101010101" pitchFamily="2" charset="-122"/>
              <a:ea typeface="华文细黑" panose="02010600040101010101" pitchFamily="2" charset="-122"/>
            </a:endParaRPr>
          </a:p>
          <a:p>
            <a:pPr>
              <a:lnSpc>
                <a:spcPct val="120000"/>
              </a:lnSpc>
              <a:buFont typeface="Wingdings" panose="05000000000000000000" pitchFamily="2" charset="2"/>
              <a:buNone/>
            </a:pPr>
            <a:r>
              <a:rPr lang="zh-CN" altLang="en-US" sz="2110" b="1" dirty="0">
                <a:latin typeface="华文细黑" panose="02010600040101010101" pitchFamily="2" charset="-122"/>
                <a:ea typeface="华文细黑" panose="02010600040101010101" pitchFamily="2" charset="-122"/>
              </a:rPr>
              <a:t> </a:t>
            </a:r>
            <a:endParaRPr lang="zh-CN" altLang="en-US" sz="2110" b="1" dirty="0">
              <a:latin typeface="华文细黑" panose="02010600040101010101" pitchFamily="2" charset="-122"/>
              <a:ea typeface="华文细黑" panose="02010600040101010101" pitchFamily="2" charset="-122"/>
            </a:endParaRPr>
          </a:p>
          <a:p>
            <a:pPr>
              <a:lnSpc>
                <a:spcPct val="120000"/>
              </a:lnSpc>
            </a:pPr>
            <a:r>
              <a:rPr lang="zh-CN" altLang="en-US" sz="2110" b="1" dirty="0">
                <a:latin typeface="华文细黑" panose="02010600040101010101" pitchFamily="2" charset="-122"/>
                <a:ea typeface="华文细黑" panose="02010600040101010101" pitchFamily="2" charset="-122"/>
              </a:rPr>
              <a:t>⑵生产现场是一个复杂的环境，每一天的每一件事都可能出现差错导致缺陷，缺陷导致顾客不满和资源浪费。 </a:t>
            </a:r>
            <a:endParaRPr lang="zh-CN" altLang="en-US" sz="2110" b="1" dirty="0">
              <a:latin typeface="华文细黑" panose="02010600040101010101" pitchFamily="2" charset="-122"/>
              <a:ea typeface="华文细黑" panose="02010600040101010101" pitchFamily="2" charset="-122"/>
            </a:endParaRPr>
          </a:p>
          <a:p>
            <a:pPr>
              <a:lnSpc>
                <a:spcPct val="120000"/>
              </a:lnSpc>
            </a:pPr>
            <a:endParaRPr lang="zh-CN" altLang="en-US" sz="2110" b="1" dirty="0">
              <a:latin typeface="华文细黑" panose="02010600040101010101" pitchFamily="2" charset="-122"/>
              <a:ea typeface="华文细黑" panose="02010600040101010101" pitchFamily="2" charset="-122"/>
            </a:endParaRPr>
          </a:p>
          <a:p>
            <a:pPr>
              <a:lnSpc>
                <a:spcPct val="120000"/>
              </a:lnSpc>
            </a:pPr>
            <a:r>
              <a:rPr lang="zh-CN" altLang="en-US" sz="2110" b="1" dirty="0">
                <a:latin typeface="华文细黑" panose="02010600040101010101" pitchFamily="2" charset="-122"/>
                <a:ea typeface="华文细黑" panose="02010600040101010101" pitchFamily="2" charset="-122"/>
              </a:rPr>
              <a:t>⑶我们不可能消除差错，但是必须及时发现和立即纠正，防止差错形成缺陷。</a:t>
            </a:r>
            <a:r>
              <a:rPr lang="zh-CN" altLang="en-US" sz="2530" b="1" dirty="0">
                <a:latin typeface="华文细黑" panose="02010600040101010101" pitchFamily="2" charset="-122"/>
                <a:ea typeface="华文细黑" panose="02010600040101010101" pitchFamily="2" charset="-122"/>
              </a:rPr>
              <a:t> </a:t>
            </a:r>
            <a:endParaRPr lang="zh-CN" altLang="en-US" sz="2530" b="1" dirty="0">
              <a:latin typeface="华文细黑" panose="02010600040101010101" pitchFamily="2" charset="-122"/>
              <a:ea typeface="华文细黑" panose="0201060004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5" name="Rectangle 3"/>
          <p:cNvSpPr>
            <a:spLocks noChangeArrowheads="1"/>
          </p:cNvSpPr>
          <p:nvPr/>
        </p:nvSpPr>
        <p:spPr bwMode="auto">
          <a:xfrm>
            <a:off x="2252185" y="1337706"/>
            <a:ext cx="2122917" cy="4987515"/>
          </a:xfrm>
          <a:prstGeom prst="rect">
            <a:avLst/>
          </a:prstGeom>
          <a:noFill/>
          <a:ln w="9525">
            <a:noFill/>
            <a:miter lim="800000"/>
          </a:ln>
          <a:effectLst/>
        </p:spPr>
        <p:txBody>
          <a:bodyPr lIns="93152" tIns="45073" rIns="93152" bIns="45073"/>
          <a:lstStyle/>
          <a:p>
            <a:pPr marL="0" marR="0" lvl="0" indent="0" algn="l" defTabSz="992505" rtl="0" eaLnBrk="0" fontAlgn="base" latinLnBrk="0" hangingPunct="0">
              <a:lnSpc>
                <a:spcPct val="100000"/>
              </a:lnSpc>
              <a:spcBef>
                <a:spcPct val="50000"/>
              </a:spcBef>
              <a:spcAft>
                <a:spcPct val="0"/>
              </a:spcAft>
              <a:buClrTx/>
              <a:buSzTx/>
              <a:buFontTx/>
              <a:buNone/>
              <a:defRPr/>
            </a:pPr>
            <a:r>
              <a:rPr kumimoji="0" lang="zh-CN" altLang="en-US" sz="1900" b="1"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错误</a:t>
            </a:r>
            <a:endParaRPr kumimoji="0" lang="zh-CN" altLang="en-US" sz="1370"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80000"/>
              </a:spcBef>
              <a:spcAft>
                <a:spcPct val="0"/>
              </a:spcAft>
              <a:buClrTx/>
              <a:buSzTx/>
              <a:buFontTx/>
              <a:buNone/>
              <a:defRPr/>
            </a:pPr>
            <a:r>
              <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把电熨斗忘在衣服上离开</a:t>
            </a: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en-US" altLang="zh-CN"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r>
              <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烤焙时间设置过长</a:t>
            </a:r>
            <a:endParaRPr kumimoji="0" lang="en-US" altLang="zh-CN"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r>
              <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墨盒炭粉没了</a:t>
            </a: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1370"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392196" name="Rectangle 4"/>
          <p:cNvSpPr>
            <a:spLocks noChangeArrowheads="1"/>
          </p:cNvSpPr>
          <p:nvPr/>
        </p:nvSpPr>
        <p:spPr bwMode="auto">
          <a:xfrm>
            <a:off x="5205517" y="1337706"/>
            <a:ext cx="1225532" cy="455389"/>
          </a:xfrm>
          <a:prstGeom prst="rect">
            <a:avLst/>
          </a:prstGeom>
          <a:noFill/>
          <a:ln w="9525">
            <a:noFill/>
            <a:miter lim="800000"/>
          </a:ln>
          <a:effectLst/>
        </p:spPr>
        <p:txBody>
          <a:bodyPr lIns="93152" tIns="45073" rIns="93152" bIns="45073"/>
          <a:lstStyle/>
          <a:p>
            <a:pPr marL="0" marR="0" lvl="0" indent="0" algn="l" defTabSz="992505" rtl="0" eaLnBrk="0" fontAlgn="base" latinLnBrk="0" hangingPunct="0">
              <a:lnSpc>
                <a:spcPct val="100000"/>
              </a:lnSpc>
              <a:spcBef>
                <a:spcPct val="50000"/>
              </a:spcBef>
              <a:spcAft>
                <a:spcPct val="0"/>
              </a:spcAft>
              <a:buClrTx/>
              <a:buSzTx/>
              <a:buFontTx/>
              <a:buNone/>
              <a:defRPr/>
            </a:pPr>
            <a:r>
              <a:rPr kumimoji="0" lang="zh-CN" altLang="en-US" sz="1900" b="1"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缺陷</a:t>
            </a:r>
            <a:endParaRPr kumimoji="0" lang="zh-CN" altLang="en-US" sz="1900" b="1"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en-US"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122884" name="Line 5"/>
          <p:cNvSpPr/>
          <p:nvPr/>
        </p:nvSpPr>
        <p:spPr>
          <a:xfrm>
            <a:off x="2300737" y="1742868"/>
            <a:ext cx="4878690" cy="0"/>
          </a:xfrm>
          <a:prstGeom prst="line">
            <a:avLst/>
          </a:prstGeom>
          <a:ln w="12700" cap="flat" cmpd="sng">
            <a:solidFill>
              <a:schemeClr val="tx2"/>
            </a:solidFill>
            <a:prstDash val="solid"/>
            <a:headEnd type="none" w="sm" len="sm"/>
            <a:tailEnd type="none" w="sm" len="sm"/>
          </a:ln>
        </p:spPr>
      </p:sp>
      <p:sp>
        <p:nvSpPr>
          <p:cNvPr id="122885" name="Line 6"/>
          <p:cNvSpPr/>
          <p:nvPr/>
        </p:nvSpPr>
        <p:spPr>
          <a:xfrm>
            <a:off x="2329200" y="3616325"/>
            <a:ext cx="4855251" cy="0"/>
          </a:xfrm>
          <a:prstGeom prst="line">
            <a:avLst/>
          </a:prstGeom>
          <a:ln w="12700" cap="flat" cmpd="sng">
            <a:solidFill>
              <a:srgbClr val="919191"/>
            </a:solidFill>
            <a:prstDash val="solid"/>
            <a:headEnd type="none" w="sm" len="sm"/>
            <a:tailEnd type="none" w="sm" len="sm"/>
          </a:ln>
        </p:spPr>
      </p:sp>
      <p:sp>
        <p:nvSpPr>
          <p:cNvPr id="122886" name="Line 7"/>
          <p:cNvSpPr/>
          <p:nvPr/>
        </p:nvSpPr>
        <p:spPr>
          <a:xfrm>
            <a:off x="2345942" y="4739730"/>
            <a:ext cx="4855251" cy="0"/>
          </a:xfrm>
          <a:prstGeom prst="line">
            <a:avLst/>
          </a:prstGeom>
          <a:ln w="12700" cap="flat" cmpd="sng">
            <a:solidFill>
              <a:srgbClr val="919191"/>
            </a:solidFill>
            <a:prstDash val="solid"/>
            <a:headEnd type="none" w="sm" len="sm"/>
            <a:tailEnd type="none" w="sm" len="sm"/>
          </a:ln>
        </p:spPr>
      </p:sp>
      <p:grpSp>
        <p:nvGrpSpPr>
          <p:cNvPr id="122887" name="Group 8"/>
          <p:cNvGrpSpPr/>
          <p:nvPr/>
        </p:nvGrpSpPr>
        <p:grpSpPr>
          <a:xfrm>
            <a:off x="5379637" y="1814859"/>
            <a:ext cx="592675" cy="736659"/>
            <a:chOff x="4475" y="1248"/>
            <a:chExt cx="389" cy="499"/>
          </a:xfrm>
        </p:grpSpPr>
        <p:pic>
          <p:nvPicPr>
            <p:cNvPr id="122904" name="Picture 9"/>
            <p:cNvPicPr/>
            <p:nvPr/>
          </p:nvPicPr>
          <p:blipFill>
            <a:blip r:embed="rId1"/>
            <a:stretch>
              <a:fillRect/>
            </a:stretch>
          </p:blipFill>
          <p:spPr>
            <a:xfrm>
              <a:off x="4475" y="1248"/>
              <a:ext cx="389" cy="499"/>
            </a:xfrm>
            <a:prstGeom prst="rect">
              <a:avLst/>
            </a:prstGeom>
            <a:noFill/>
            <a:ln w="9525">
              <a:noFill/>
            </a:ln>
          </p:spPr>
        </p:pic>
        <p:sp>
          <p:nvSpPr>
            <p:cNvPr id="392202" name="Rectangle 10"/>
            <p:cNvSpPr>
              <a:spLocks noChangeArrowheads="1"/>
            </p:cNvSpPr>
            <p:nvPr/>
          </p:nvSpPr>
          <p:spPr bwMode="auto">
            <a:xfrm>
              <a:off x="4506" y="1547"/>
              <a:ext cx="266" cy="152"/>
            </a:xfrm>
            <a:prstGeom prst="rect">
              <a:avLst/>
            </a:prstGeom>
            <a:noFill/>
            <a:ln w="9525">
              <a:noFill/>
              <a:miter lim="800000"/>
            </a:ln>
            <a:effectLst/>
          </p:spPr>
          <p:txBody>
            <a:bodyPr wrap="none" lIns="15024" tIns="7513" rIns="15024" bIns="7513">
              <a:spAutoFit/>
            </a:bodyPr>
            <a:lstStyle/>
            <a:p>
              <a:pPr marL="0" marR="0" lvl="0" indent="0" algn="l" defTabSz="30480" rtl="0" eaLnBrk="0" fontAlgn="base" latinLnBrk="0" hangingPunct="0">
                <a:lnSpc>
                  <a:spcPct val="100000"/>
                </a:lnSpc>
                <a:spcBef>
                  <a:spcPct val="0"/>
                </a:spcBef>
                <a:spcAft>
                  <a:spcPct val="0"/>
                </a:spcAft>
                <a:buClrTx/>
                <a:buSzTx/>
                <a:buFontTx/>
                <a:buNone/>
                <a:defRPr/>
              </a:pPr>
              <a:r>
                <a:rPr kumimoji="0" lang="en-US" altLang="zh-CN" sz="1370" b="1" i="0" u="none" strike="noStrike" kern="1200" cap="none" spc="0" normalizeH="0" baseline="0" noProof="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FIRE</a:t>
              </a:r>
              <a:endParaRPr kumimoji="0" lang="en-US" altLang="zh-CN" sz="1370" b="1" i="0" u="none" strike="noStrike" kern="1200" cap="none" spc="0" normalizeH="0" baseline="0" noProof="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grpSp>
      <p:grpSp>
        <p:nvGrpSpPr>
          <p:cNvPr id="122888" name="Group 11"/>
          <p:cNvGrpSpPr/>
          <p:nvPr/>
        </p:nvGrpSpPr>
        <p:grpSpPr>
          <a:xfrm>
            <a:off x="5332758" y="2772516"/>
            <a:ext cx="674712" cy="591002"/>
            <a:chOff x="4444" y="3015"/>
            <a:chExt cx="443" cy="400"/>
          </a:xfrm>
        </p:grpSpPr>
        <p:sp>
          <p:nvSpPr>
            <p:cNvPr id="122893" name="Freeform 12"/>
            <p:cNvSpPr/>
            <p:nvPr/>
          </p:nvSpPr>
          <p:spPr>
            <a:xfrm>
              <a:off x="4551" y="3139"/>
              <a:ext cx="336" cy="276"/>
            </a:xfrm>
            <a:custGeom>
              <a:avLst/>
              <a:gdLst>
                <a:gd name="txL" fmla="*/ 0 w 336"/>
                <a:gd name="txT" fmla="*/ 0 h 277"/>
                <a:gd name="txR" fmla="*/ 336 w 336"/>
                <a:gd name="txB" fmla="*/ 277 h 277"/>
              </a:gdLst>
              <a:ahLst/>
              <a:cxnLst>
                <a:cxn ang="0">
                  <a:pos x="211" y="3"/>
                </a:cxn>
                <a:cxn ang="0">
                  <a:pos x="208" y="2"/>
                </a:cxn>
                <a:cxn ang="0">
                  <a:pos x="201" y="2"/>
                </a:cxn>
                <a:cxn ang="0">
                  <a:pos x="192" y="1"/>
                </a:cxn>
                <a:cxn ang="0">
                  <a:pos x="180" y="0"/>
                </a:cxn>
                <a:cxn ang="0">
                  <a:pos x="164" y="0"/>
                </a:cxn>
                <a:cxn ang="0">
                  <a:pos x="143" y="2"/>
                </a:cxn>
                <a:cxn ang="0">
                  <a:pos x="130" y="4"/>
                </a:cxn>
                <a:cxn ang="0">
                  <a:pos x="118" y="9"/>
                </a:cxn>
                <a:cxn ang="0">
                  <a:pos x="108" y="15"/>
                </a:cxn>
                <a:cxn ang="0">
                  <a:pos x="106" y="16"/>
                </a:cxn>
                <a:cxn ang="0">
                  <a:pos x="103" y="20"/>
                </a:cxn>
                <a:cxn ang="0">
                  <a:pos x="99" y="25"/>
                </a:cxn>
                <a:cxn ang="0">
                  <a:pos x="97" y="32"/>
                </a:cxn>
                <a:cxn ang="0">
                  <a:pos x="98" y="38"/>
                </a:cxn>
                <a:cxn ang="0">
                  <a:pos x="100" y="42"/>
                </a:cxn>
                <a:cxn ang="0">
                  <a:pos x="100" y="44"/>
                </a:cxn>
                <a:cxn ang="0">
                  <a:pos x="96" y="44"/>
                </a:cxn>
                <a:cxn ang="0">
                  <a:pos x="91" y="46"/>
                </a:cxn>
                <a:cxn ang="0">
                  <a:pos x="86" y="49"/>
                </a:cxn>
                <a:cxn ang="0">
                  <a:pos x="81" y="55"/>
                </a:cxn>
                <a:cxn ang="0">
                  <a:pos x="3" y="189"/>
                </a:cxn>
                <a:cxn ang="0">
                  <a:pos x="331" y="117"/>
                </a:cxn>
                <a:cxn ang="0">
                  <a:pos x="332" y="116"/>
                </a:cxn>
                <a:cxn ang="0">
                  <a:pos x="333" y="111"/>
                </a:cxn>
                <a:cxn ang="0">
                  <a:pos x="334" y="103"/>
                </a:cxn>
                <a:cxn ang="0">
                  <a:pos x="334" y="94"/>
                </a:cxn>
                <a:cxn ang="0">
                  <a:pos x="332" y="88"/>
                </a:cxn>
                <a:cxn ang="0">
                  <a:pos x="329" y="86"/>
                </a:cxn>
                <a:cxn ang="0">
                  <a:pos x="327" y="85"/>
                </a:cxn>
                <a:cxn ang="0">
                  <a:pos x="329" y="83"/>
                </a:cxn>
                <a:cxn ang="0">
                  <a:pos x="331" y="78"/>
                </a:cxn>
                <a:cxn ang="0">
                  <a:pos x="334" y="72"/>
                </a:cxn>
                <a:cxn ang="0">
                  <a:pos x="335" y="64"/>
                </a:cxn>
                <a:cxn ang="0">
                  <a:pos x="334" y="55"/>
                </a:cxn>
                <a:cxn ang="0">
                  <a:pos x="333" y="54"/>
                </a:cxn>
                <a:cxn ang="0">
                  <a:pos x="332" y="52"/>
                </a:cxn>
                <a:cxn ang="0">
                  <a:pos x="329" y="48"/>
                </a:cxn>
                <a:cxn ang="0">
                  <a:pos x="324" y="44"/>
                </a:cxn>
                <a:cxn ang="0">
                  <a:pos x="317" y="38"/>
                </a:cxn>
                <a:cxn ang="0">
                  <a:pos x="307" y="32"/>
                </a:cxn>
                <a:cxn ang="0">
                  <a:pos x="294" y="26"/>
                </a:cxn>
                <a:cxn ang="0">
                  <a:pos x="277" y="19"/>
                </a:cxn>
                <a:cxn ang="0">
                  <a:pos x="257" y="13"/>
                </a:cxn>
                <a:cxn ang="0">
                  <a:pos x="236" y="8"/>
                </a:cxn>
                <a:cxn ang="0">
                  <a:pos x="222" y="5"/>
                </a:cxn>
              </a:cxnLst>
              <a:rect l="txL" t="txT" r="txR" b="txB"/>
              <a:pathLst>
                <a:path w="336" h="277">
                  <a:moveTo>
                    <a:pt x="212" y="3"/>
                  </a:moveTo>
                  <a:lnTo>
                    <a:pt x="212" y="3"/>
                  </a:lnTo>
                  <a:lnTo>
                    <a:pt x="211" y="3"/>
                  </a:lnTo>
                  <a:lnTo>
                    <a:pt x="210" y="3"/>
                  </a:lnTo>
                  <a:lnTo>
                    <a:pt x="209" y="3"/>
                  </a:lnTo>
                  <a:lnTo>
                    <a:pt x="208" y="2"/>
                  </a:lnTo>
                  <a:lnTo>
                    <a:pt x="205" y="2"/>
                  </a:lnTo>
                  <a:lnTo>
                    <a:pt x="203" y="2"/>
                  </a:lnTo>
                  <a:lnTo>
                    <a:pt x="201" y="2"/>
                  </a:lnTo>
                  <a:lnTo>
                    <a:pt x="198" y="1"/>
                  </a:lnTo>
                  <a:lnTo>
                    <a:pt x="195" y="1"/>
                  </a:lnTo>
                  <a:lnTo>
                    <a:pt x="192" y="1"/>
                  </a:lnTo>
                  <a:lnTo>
                    <a:pt x="188" y="0"/>
                  </a:lnTo>
                  <a:lnTo>
                    <a:pt x="184" y="0"/>
                  </a:lnTo>
                  <a:lnTo>
                    <a:pt x="180" y="0"/>
                  </a:lnTo>
                  <a:lnTo>
                    <a:pt x="177" y="0"/>
                  </a:lnTo>
                  <a:lnTo>
                    <a:pt x="172" y="0"/>
                  </a:lnTo>
                  <a:lnTo>
                    <a:pt x="164" y="0"/>
                  </a:lnTo>
                  <a:lnTo>
                    <a:pt x="156" y="0"/>
                  </a:lnTo>
                  <a:lnTo>
                    <a:pt x="147" y="1"/>
                  </a:lnTo>
                  <a:lnTo>
                    <a:pt x="143" y="2"/>
                  </a:lnTo>
                  <a:lnTo>
                    <a:pt x="138" y="3"/>
                  </a:lnTo>
                  <a:lnTo>
                    <a:pt x="134" y="3"/>
                  </a:lnTo>
                  <a:lnTo>
                    <a:pt x="130" y="4"/>
                  </a:lnTo>
                  <a:lnTo>
                    <a:pt x="126" y="6"/>
                  </a:lnTo>
                  <a:lnTo>
                    <a:pt x="122" y="7"/>
                  </a:lnTo>
                  <a:lnTo>
                    <a:pt x="118" y="9"/>
                  </a:lnTo>
                  <a:lnTo>
                    <a:pt x="115" y="11"/>
                  </a:lnTo>
                  <a:lnTo>
                    <a:pt x="111" y="13"/>
                  </a:lnTo>
                  <a:lnTo>
                    <a:pt x="108" y="15"/>
                  </a:lnTo>
                  <a:lnTo>
                    <a:pt x="107" y="15"/>
                  </a:lnTo>
                  <a:lnTo>
                    <a:pt x="106" y="16"/>
                  </a:lnTo>
                  <a:lnTo>
                    <a:pt x="105" y="17"/>
                  </a:lnTo>
                  <a:lnTo>
                    <a:pt x="104" y="18"/>
                  </a:lnTo>
                  <a:lnTo>
                    <a:pt x="103" y="20"/>
                  </a:lnTo>
                  <a:lnTo>
                    <a:pt x="102" y="21"/>
                  </a:lnTo>
                  <a:lnTo>
                    <a:pt x="100" y="23"/>
                  </a:lnTo>
                  <a:lnTo>
                    <a:pt x="99" y="25"/>
                  </a:lnTo>
                  <a:lnTo>
                    <a:pt x="98" y="27"/>
                  </a:lnTo>
                  <a:lnTo>
                    <a:pt x="98" y="30"/>
                  </a:lnTo>
                  <a:lnTo>
                    <a:pt x="97" y="32"/>
                  </a:lnTo>
                  <a:lnTo>
                    <a:pt x="97" y="35"/>
                  </a:lnTo>
                  <a:lnTo>
                    <a:pt x="98" y="36"/>
                  </a:lnTo>
                  <a:lnTo>
                    <a:pt x="98" y="38"/>
                  </a:lnTo>
                  <a:lnTo>
                    <a:pt x="99" y="39"/>
                  </a:lnTo>
                  <a:lnTo>
                    <a:pt x="99" y="41"/>
                  </a:lnTo>
                  <a:lnTo>
                    <a:pt x="100" y="42"/>
                  </a:lnTo>
                  <a:lnTo>
                    <a:pt x="101" y="44"/>
                  </a:lnTo>
                  <a:lnTo>
                    <a:pt x="100" y="44"/>
                  </a:lnTo>
                  <a:lnTo>
                    <a:pt x="99" y="44"/>
                  </a:lnTo>
                  <a:lnTo>
                    <a:pt x="97" y="44"/>
                  </a:lnTo>
                  <a:lnTo>
                    <a:pt x="96" y="44"/>
                  </a:lnTo>
                  <a:lnTo>
                    <a:pt x="95" y="45"/>
                  </a:lnTo>
                  <a:lnTo>
                    <a:pt x="93" y="45"/>
                  </a:lnTo>
                  <a:lnTo>
                    <a:pt x="91" y="46"/>
                  </a:lnTo>
                  <a:lnTo>
                    <a:pt x="89" y="47"/>
                  </a:lnTo>
                  <a:lnTo>
                    <a:pt x="88" y="48"/>
                  </a:lnTo>
                  <a:lnTo>
                    <a:pt x="86" y="49"/>
                  </a:lnTo>
                  <a:lnTo>
                    <a:pt x="84" y="51"/>
                  </a:lnTo>
                  <a:lnTo>
                    <a:pt x="83" y="53"/>
                  </a:lnTo>
                  <a:lnTo>
                    <a:pt x="81" y="55"/>
                  </a:lnTo>
                  <a:lnTo>
                    <a:pt x="80" y="57"/>
                  </a:lnTo>
                  <a:lnTo>
                    <a:pt x="0" y="165"/>
                  </a:lnTo>
                  <a:lnTo>
                    <a:pt x="3" y="196"/>
                  </a:lnTo>
                  <a:lnTo>
                    <a:pt x="301" y="276"/>
                  </a:lnTo>
                  <a:lnTo>
                    <a:pt x="331" y="117"/>
                  </a:lnTo>
                  <a:lnTo>
                    <a:pt x="332" y="117"/>
                  </a:lnTo>
                  <a:lnTo>
                    <a:pt x="332" y="116"/>
                  </a:lnTo>
                  <a:lnTo>
                    <a:pt x="332" y="115"/>
                  </a:lnTo>
                  <a:lnTo>
                    <a:pt x="333" y="113"/>
                  </a:lnTo>
                  <a:lnTo>
                    <a:pt x="333" y="111"/>
                  </a:lnTo>
                  <a:lnTo>
                    <a:pt x="334" y="108"/>
                  </a:lnTo>
                  <a:lnTo>
                    <a:pt x="334" y="105"/>
                  </a:lnTo>
                  <a:lnTo>
                    <a:pt x="334" y="103"/>
                  </a:lnTo>
                  <a:lnTo>
                    <a:pt x="334" y="100"/>
                  </a:lnTo>
                  <a:lnTo>
                    <a:pt x="334" y="97"/>
                  </a:lnTo>
                  <a:lnTo>
                    <a:pt x="334" y="94"/>
                  </a:lnTo>
                  <a:lnTo>
                    <a:pt x="333" y="92"/>
                  </a:lnTo>
                  <a:lnTo>
                    <a:pt x="332" y="89"/>
                  </a:lnTo>
                  <a:lnTo>
                    <a:pt x="332" y="88"/>
                  </a:lnTo>
                  <a:lnTo>
                    <a:pt x="331" y="87"/>
                  </a:lnTo>
                  <a:lnTo>
                    <a:pt x="330" y="87"/>
                  </a:lnTo>
                  <a:lnTo>
                    <a:pt x="329" y="86"/>
                  </a:lnTo>
                  <a:lnTo>
                    <a:pt x="328" y="85"/>
                  </a:lnTo>
                  <a:lnTo>
                    <a:pt x="327" y="85"/>
                  </a:lnTo>
                  <a:lnTo>
                    <a:pt x="328" y="84"/>
                  </a:lnTo>
                  <a:lnTo>
                    <a:pt x="329" y="83"/>
                  </a:lnTo>
                  <a:lnTo>
                    <a:pt x="329" y="81"/>
                  </a:lnTo>
                  <a:lnTo>
                    <a:pt x="330" y="80"/>
                  </a:lnTo>
                  <a:lnTo>
                    <a:pt x="331" y="78"/>
                  </a:lnTo>
                  <a:lnTo>
                    <a:pt x="332" y="76"/>
                  </a:lnTo>
                  <a:lnTo>
                    <a:pt x="333" y="74"/>
                  </a:lnTo>
                  <a:lnTo>
                    <a:pt x="334" y="72"/>
                  </a:lnTo>
                  <a:lnTo>
                    <a:pt x="334" y="69"/>
                  </a:lnTo>
                  <a:lnTo>
                    <a:pt x="334" y="67"/>
                  </a:lnTo>
                  <a:lnTo>
                    <a:pt x="335" y="64"/>
                  </a:lnTo>
                  <a:lnTo>
                    <a:pt x="335" y="61"/>
                  </a:lnTo>
                  <a:lnTo>
                    <a:pt x="334" y="58"/>
                  </a:lnTo>
                  <a:lnTo>
                    <a:pt x="334" y="55"/>
                  </a:lnTo>
                  <a:lnTo>
                    <a:pt x="333" y="55"/>
                  </a:lnTo>
                  <a:lnTo>
                    <a:pt x="333" y="54"/>
                  </a:lnTo>
                  <a:lnTo>
                    <a:pt x="332" y="53"/>
                  </a:lnTo>
                  <a:lnTo>
                    <a:pt x="332" y="52"/>
                  </a:lnTo>
                  <a:lnTo>
                    <a:pt x="331" y="51"/>
                  </a:lnTo>
                  <a:lnTo>
                    <a:pt x="330" y="49"/>
                  </a:lnTo>
                  <a:lnTo>
                    <a:pt x="329" y="48"/>
                  </a:lnTo>
                  <a:lnTo>
                    <a:pt x="327" y="47"/>
                  </a:lnTo>
                  <a:lnTo>
                    <a:pt x="326" y="45"/>
                  </a:lnTo>
                  <a:lnTo>
                    <a:pt x="324" y="44"/>
                  </a:lnTo>
                  <a:lnTo>
                    <a:pt x="322" y="42"/>
                  </a:lnTo>
                  <a:lnTo>
                    <a:pt x="320" y="40"/>
                  </a:lnTo>
                  <a:lnTo>
                    <a:pt x="317" y="38"/>
                  </a:lnTo>
                  <a:lnTo>
                    <a:pt x="314" y="36"/>
                  </a:lnTo>
                  <a:lnTo>
                    <a:pt x="311" y="34"/>
                  </a:lnTo>
                  <a:lnTo>
                    <a:pt x="307" y="32"/>
                  </a:lnTo>
                  <a:lnTo>
                    <a:pt x="303" y="30"/>
                  </a:lnTo>
                  <a:lnTo>
                    <a:pt x="299" y="28"/>
                  </a:lnTo>
                  <a:lnTo>
                    <a:pt x="294" y="26"/>
                  </a:lnTo>
                  <a:lnTo>
                    <a:pt x="289" y="24"/>
                  </a:lnTo>
                  <a:lnTo>
                    <a:pt x="283" y="22"/>
                  </a:lnTo>
                  <a:lnTo>
                    <a:pt x="277" y="19"/>
                  </a:lnTo>
                  <a:lnTo>
                    <a:pt x="271" y="17"/>
                  </a:lnTo>
                  <a:lnTo>
                    <a:pt x="264" y="15"/>
                  </a:lnTo>
                  <a:lnTo>
                    <a:pt x="257" y="13"/>
                  </a:lnTo>
                  <a:lnTo>
                    <a:pt x="249" y="11"/>
                  </a:lnTo>
                  <a:lnTo>
                    <a:pt x="240" y="9"/>
                  </a:lnTo>
                  <a:lnTo>
                    <a:pt x="236" y="8"/>
                  </a:lnTo>
                  <a:lnTo>
                    <a:pt x="231" y="7"/>
                  </a:lnTo>
                  <a:lnTo>
                    <a:pt x="227" y="6"/>
                  </a:lnTo>
                  <a:lnTo>
                    <a:pt x="222" y="5"/>
                  </a:lnTo>
                  <a:lnTo>
                    <a:pt x="217" y="4"/>
                  </a:lnTo>
                  <a:lnTo>
                    <a:pt x="212" y="3"/>
                  </a:lnTo>
                </a:path>
              </a:pathLst>
            </a:custGeom>
            <a:solidFill>
              <a:srgbClr val="000000">
                <a:alpha val="100000"/>
              </a:srgbClr>
            </a:solidFill>
            <a:ln w="9525">
              <a:noFill/>
            </a:ln>
          </p:spPr>
          <p:txBody>
            <a:bodyPr/>
            <a:p>
              <a:endParaRPr lang="zh-CN" altLang="en-US" sz="100"/>
            </a:p>
          </p:txBody>
        </p:sp>
        <p:sp>
          <p:nvSpPr>
            <p:cNvPr id="122894" name="Freeform 13"/>
            <p:cNvSpPr/>
            <p:nvPr/>
          </p:nvSpPr>
          <p:spPr>
            <a:xfrm>
              <a:off x="4566" y="3307"/>
              <a:ext cx="270" cy="87"/>
            </a:xfrm>
            <a:custGeom>
              <a:avLst/>
              <a:gdLst>
                <a:gd name="txL" fmla="*/ 0 w 270"/>
                <a:gd name="txT" fmla="*/ 0 h 89"/>
                <a:gd name="txR" fmla="*/ 270 w 270"/>
                <a:gd name="txB" fmla="*/ 89 h 89"/>
              </a:gdLst>
              <a:ahLst/>
              <a:cxnLst>
                <a:cxn ang="0">
                  <a:pos x="0" y="0"/>
                </a:cxn>
                <a:cxn ang="0">
                  <a:pos x="0" y="20"/>
                </a:cxn>
                <a:cxn ang="0">
                  <a:pos x="269" y="74"/>
                </a:cxn>
                <a:cxn ang="0">
                  <a:pos x="262" y="51"/>
                </a:cxn>
                <a:cxn ang="0">
                  <a:pos x="0" y="0"/>
                </a:cxn>
              </a:cxnLst>
              <a:rect l="txL" t="txT" r="txR" b="txB"/>
              <a:pathLst>
                <a:path w="270" h="89">
                  <a:moveTo>
                    <a:pt x="0" y="0"/>
                  </a:moveTo>
                  <a:lnTo>
                    <a:pt x="0" y="20"/>
                  </a:lnTo>
                  <a:lnTo>
                    <a:pt x="269" y="88"/>
                  </a:lnTo>
                  <a:lnTo>
                    <a:pt x="262" y="58"/>
                  </a:lnTo>
                  <a:lnTo>
                    <a:pt x="0" y="0"/>
                  </a:lnTo>
                </a:path>
              </a:pathLst>
            </a:custGeom>
            <a:solidFill>
              <a:srgbClr val="936332">
                <a:alpha val="100000"/>
              </a:srgbClr>
            </a:solidFill>
            <a:ln w="9525">
              <a:noFill/>
            </a:ln>
          </p:spPr>
          <p:txBody>
            <a:bodyPr/>
            <a:p>
              <a:endParaRPr lang="zh-CN" altLang="en-US" sz="100"/>
            </a:p>
          </p:txBody>
        </p:sp>
        <p:sp>
          <p:nvSpPr>
            <p:cNvPr id="122895" name="Freeform 14"/>
            <p:cNvSpPr/>
            <p:nvPr/>
          </p:nvSpPr>
          <p:spPr>
            <a:xfrm>
              <a:off x="4841" y="3183"/>
              <a:ext cx="31" cy="197"/>
            </a:xfrm>
            <a:custGeom>
              <a:avLst/>
              <a:gdLst>
                <a:gd name="txL" fmla="*/ 0 w 31"/>
                <a:gd name="txT" fmla="*/ 0 h 197"/>
                <a:gd name="txR" fmla="*/ 31 w 31"/>
                <a:gd name="txB" fmla="*/ 197 h 197"/>
              </a:gdLst>
              <a:ahLst/>
              <a:cxnLst>
                <a:cxn ang="0">
                  <a:pos x="17" y="0"/>
                </a:cxn>
                <a:cxn ang="0">
                  <a:pos x="18" y="0"/>
                </a:cxn>
                <a:cxn ang="0">
                  <a:pos x="19" y="1"/>
                </a:cxn>
                <a:cxn ang="0">
                  <a:pos x="22" y="3"/>
                </a:cxn>
                <a:cxn ang="0">
                  <a:pos x="26" y="7"/>
                </a:cxn>
                <a:cxn ang="0">
                  <a:pos x="29" y="10"/>
                </a:cxn>
                <a:cxn ang="0">
                  <a:pos x="29" y="11"/>
                </a:cxn>
                <a:cxn ang="0">
                  <a:pos x="29" y="13"/>
                </a:cxn>
                <a:cxn ang="0">
                  <a:pos x="30" y="17"/>
                </a:cxn>
                <a:cxn ang="0">
                  <a:pos x="30" y="21"/>
                </a:cxn>
                <a:cxn ang="0">
                  <a:pos x="29" y="26"/>
                </a:cxn>
                <a:cxn ang="0">
                  <a:pos x="28" y="30"/>
                </a:cxn>
                <a:cxn ang="0">
                  <a:pos x="26" y="34"/>
                </a:cxn>
                <a:cxn ang="0">
                  <a:pos x="22" y="37"/>
                </a:cxn>
                <a:cxn ang="0">
                  <a:pos x="20" y="38"/>
                </a:cxn>
                <a:cxn ang="0">
                  <a:pos x="20" y="37"/>
                </a:cxn>
                <a:cxn ang="0">
                  <a:pos x="22" y="36"/>
                </a:cxn>
                <a:cxn ang="0">
                  <a:pos x="24" y="36"/>
                </a:cxn>
                <a:cxn ang="0">
                  <a:pos x="25" y="37"/>
                </a:cxn>
                <a:cxn ang="0">
                  <a:pos x="26" y="39"/>
                </a:cxn>
                <a:cxn ang="0">
                  <a:pos x="26" y="42"/>
                </a:cxn>
                <a:cxn ang="0">
                  <a:pos x="5" y="196"/>
                </a:cxn>
                <a:cxn ang="0">
                  <a:pos x="17" y="50"/>
                </a:cxn>
                <a:cxn ang="0">
                  <a:pos x="17" y="49"/>
                </a:cxn>
                <a:cxn ang="0">
                  <a:pos x="17" y="48"/>
                </a:cxn>
                <a:cxn ang="0">
                  <a:pos x="17" y="46"/>
                </a:cxn>
                <a:cxn ang="0">
                  <a:pos x="18" y="40"/>
                </a:cxn>
                <a:cxn ang="0">
                  <a:pos x="17" y="38"/>
                </a:cxn>
                <a:cxn ang="0">
                  <a:pos x="16" y="35"/>
                </a:cxn>
                <a:cxn ang="0">
                  <a:pos x="15" y="33"/>
                </a:cxn>
                <a:cxn ang="0">
                  <a:pos x="15" y="33"/>
                </a:cxn>
                <a:cxn ang="0">
                  <a:pos x="17" y="31"/>
                </a:cxn>
                <a:cxn ang="0">
                  <a:pos x="19" y="28"/>
                </a:cxn>
                <a:cxn ang="0">
                  <a:pos x="20" y="24"/>
                </a:cxn>
                <a:cxn ang="0">
                  <a:pos x="21" y="19"/>
                </a:cxn>
                <a:cxn ang="0">
                  <a:pos x="21" y="13"/>
                </a:cxn>
                <a:cxn ang="0">
                  <a:pos x="20" y="7"/>
                </a:cxn>
                <a:cxn ang="0">
                  <a:pos x="19" y="3"/>
                </a:cxn>
                <a:cxn ang="0">
                  <a:pos x="17" y="0"/>
                </a:cxn>
              </a:cxnLst>
              <a:rect l="txL" t="txT" r="txR" b="txB"/>
              <a:pathLst>
                <a:path w="31" h="197">
                  <a:moveTo>
                    <a:pt x="17" y="0"/>
                  </a:moveTo>
                  <a:lnTo>
                    <a:pt x="17" y="0"/>
                  </a:lnTo>
                  <a:lnTo>
                    <a:pt x="18" y="0"/>
                  </a:lnTo>
                  <a:lnTo>
                    <a:pt x="18" y="1"/>
                  </a:lnTo>
                  <a:lnTo>
                    <a:pt x="19" y="1"/>
                  </a:lnTo>
                  <a:lnTo>
                    <a:pt x="20" y="2"/>
                  </a:lnTo>
                  <a:lnTo>
                    <a:pt x="22" y="3"/>
                  </a:lnTo>
                  <a:lnTo>
                    <a:pt x="24" y="5"/>
                  </a:lnTo>
                  <a:lnTo>
                    <a:pt x="26" y="7"/>
                  </a:lnTo>
                  <a:lnTo>
                    <a:pt x="28" y="9"/>
                  </a:lnTo>
                  <a:lnTo>
                    <a:pt x="29" y="10"/>
                  </a:lnTo>
                  <a:lnTo>
                    <a:pt x="29" y="11"/>
                  </a:lnTo>
                  <a:lnTo>
                    <a:pt x="29" y="12"/>
                  </a:lnTo>
                  <a:lnTo>
                    <a:pt x="29" y="13"/>
                  </a:lnTo>
                  <a:lnTo>
                    <a:pt x="29" y="15"/>
                  </a:lnTo>
                  <a:lnTo>
                    <a:pt x="30" y="17"/>
                  </a:lnTo>
                  <a:lnTo>
                    <a:pt x="30" y="19"/>
                  </a:lnTo>
                  <a:lnTo>
                    <a:pt x="30" y="21"/>
                  </a:lnTo>
                  <a:lnTo>
                    <a:pt x="29" y="23"/>
                  </a:lnTo>
                  <a:lnTo>
                    <a:pt x="29" y="26"/>
                  </a:lnTo>
                  <a:lnTo>
                    <a:pt x="29" y="28"/>
                  </a:lnTo>
                  <a:lnTo>
                    <a:pt x="28" y="30"/>
                  </a:lnTo>
                  <a:lnTo>
                    <a:pt x="27" y="32"/>
                  </a:lnTo>
                  <a:lnTo>
                    <a:pt x="26" y="34"/>
                  </a:lnTo>
                  <a:lnTo>
                    <a:pt x="24" y="36"/>
                  </a:lnTo>
                  <a:lnTo>
                    <a:pt x="22" y="37"/>
                  </a:lnTo>
                  <a:lnTo>
                    <a:pt x="21" y="37"/>
                  </a:lnTo>
                  <a:lnTo>
                    <a:pt x="20" y="38"/>
                  </a:lnTo>
                  <a:lnTo>
                    <a:pt x="20" y="37"/>
                  </a:lnTo>
                  <a:lnTo>
                    <a:pt x="21" y="37"/>
                  </a:lnTo>
                  <a:lnTo>
                    <a:pt x="22" y="36"/>
                  </a:lnTo>
                  <a:lnTo>
                    <a:pt x="23" y="36"/>
                  </a:lnTo>
                  <a:lnTo>
                    <a:pt x="24" y="36"/>
                  </a:lnTo>
                  <a:lnTo>
                    <a:pt x="25" y="37"/>
                  </a:lnTo>
                  <a:lnTo>
                    <a:pt x="26" y="38"/>
                  </a:lnTo>
                  <a:lnTo>
                    <a:pt x="26" y="39"/>
                  </a:lnTo>
                  <a:lnTo>
                    <a:pt x="26" y="41"/>
                  </a:lnTo>
                  <a:lnTo>
                    <a:pt x="26" y="42"/>
                  </a:lnTo>
                  <a:lnTo>
                    <a:pt x="26" y="45"/>
                  </a:lnTo>
                  <a:lnTo>
                    <a:pt x="5" y="196"/>
                  </a:lnTo>
                  <a:lnTo>
                    <a:pt x="0" y="171"/>
                  </a:lnTo>
                  <a:lnTo>
                    <a:pt x="17" y="50"/>
                  </a:lnTo>
                  <a:lnTo>
                    <a:pt x="17" y="49"/>
                  </a:lnTo>
                  <a:lnTo>
                    <a:pt x="17" y="48"/>
                  </a:lnTo>
                  <a:lnTo>
                    <a:pt x="17" y="47"/>
                  </a:lnTo>
                  <a:lnTo>
                    <a:pt x="17" y="46"/>
                  </a:lnTo>
                  <a:lnTo>
                    <a:pt x="18" y="43"/>
                  </a:lnTo>
                  <a:lnTo>
                    <a:pt x="18" y="40"/>
                  </a:lnTo>
                  <a:lnTo>
                    <a:pt x="18" y="39"/>
                  </a:lnTo>
                  <a:lnTo>
                    <a:pt x="17" y="38"/>
                  </a:lnTo>
                  <a:lnTo>
                    <a:pt x="17" y="36"/>
                  </a:lnTo>
                  <a:lnTo>
                    <a:pt x="16" y="35"/>
                  </a:lnTo>
                  <a:lnTo>
                    <a:pt x="16" y="34"/>
                  </a:lnTo>
                  <a:lnTo>
                    <a:pt x="15" y="33"/>
                  </a:lnTo>
                  <a:lnTo>
                    <a:pt x="16" y="32"/>
                  </a:lnTo>
                  <a:lnTo>
                    <a:pt x="17" y="31"/>
                  </a:lnTo>
                  <a:lnTo>
                    <a:pt x="18" y="30"/>
                  </a:lnTo>
                  <a:lnTo>
                    <a:pt x="19" y="28"/>
                  </a:lnTo>
                  <a:lnTo>
                    <a:pt x="19" y="26"/>
                  </a:lnTo>
                  <a:lnTo>
                    <a:pt x="20" y="24"/>
                  </a:lnTo>
                  <a:lnTo>
                    <a:pt x="21" y="21"/>
                  </a:lnTo>
                  <a:lnTo>
                    <a:pt x="21" y="19"/>
                  </a:lnTo>
                  <a:lnTo>
                    <a:pt x="21" y="16"/>
                  </a:lnTo>
                  <a:lnTo>
                    <a:pt x="21" y="13"/>
                  </a:lnTo>
                  <a:lnTo>
                    <a:pt x="21" y="10"/>
                  </a:lnTo>
                  <a:lnTo>
                    <a:pt x="20" y="7"/>
                  </a:lnTo>
                  <a:lnTo>
                    <a:pt x="19" y="5"/>
                  </a:lnTo>
                  <a:lnTo>
                    <a:pt x="19" y="3"/>
                  </a:lnTo>
                  <a:lnTo>
                    <a:pt x="18" y="1"/>
                  </a:lnTo>
                  <a:lnTo>
                    <a:pt x="17" y="0"/>
                  </a:lnTo>
                </a:path>
              </a:pathLst>
            </a:custGeom>
            <a:solidFill>
              <a:srgbClr val="421100">
                <a:alpha val="100000"/>
              </a:srgbClr>
            </a:solidFill>
            <a:ln w="9525">
              <a:noFill/>
            </a:ln>
          </p:spPr>
          <p:txBody>
            <a:bodyPr/>
            <a:p>
              <a:endParaRPr lang="zh-CN" altLang="en-US" sz="100"/>
            </a:p>
          </p:txBody>
        </p:sp>
        <p:sp>
          <p:nvSpPr>
            <p:cNvPr id="122896" name="Freeform 15"/>
            <p:cNvSpPr/>
            <p:nvPr/>
          </p:nvSpPr>
          <p:spPr>
            <a:xfrm>
              <a:off x="4579" y="3149"/>
              <a:ext cx="269" cy="203"/>
            </a:xfrm>
            <a:custGeom>
              <a:avLst/>
              <a:gdLst>
                <a:gd name="txL" fmla="*/ 0 w 269"/>
                <a:gd name="txT" fmla="*/ 0 h 203"/>
                <a:gd name="txR" fmla="*/ 269 w 269"/>
                <a:gd name="txB" fmla="*/ 203 h 203"/>
              </a:gdLst>
              <a:ahLst/>
              <a:cxnLst>
                <a:cxn ang="0">
                  <a:pos x="92" y="42"/>
                </a:cxn>
                <a:cxn ang="0">
                  <a:pos x="90" y="42"/>
                </a:cxn>
                <a:cxn ang="0">
                  <a:pos x="87" y="42"/>
                </a:cxn>
                <a:cxn ang="0">
                  <a:pos x="80" y="42"/>
                </a:cxn>
                <a:cxn ang="0">
                  <a:pos x="74" y="43"/>
                </a:cxn>
                <a:cxn ang="0">
                  <a:pos x="70" y="44"/>
                </a:cxn>
                <a:cxn ang="0">
                  <a:pos x="67" y="45"/>
                </a:cxn>
                <a:cxn ang="0">
                  <a:pos x="0" y="147"/>
                </a:cxn>
                <a:cxn ang="0">
                  <a:pos x="264" y="88"/>
                </a:cxn>
                <a:cxn ang="0">
                  <a:pos x="264" y="87"/>
                </a:cxn>
                <a:cxn ang="0">
                  <a:pos x="265" y="85"/>
                </a:cxn>
                <a:cxn ang="0">
                  <a:pos x="266" y="79"/>
                </a:cxn>
                <a:cxn ang="0">
                  <a:pos x="266" y="75"/>
                </a:cxn>
                <a:cxn ang="0">
                  <a:pos x="265" y="71"/>
                </a:cxn>
                <a:cxn ang="0">
                  <a:pos x="263" y="68"/>
                </a:cxn>
                <a:cxn ang="0">
                  <a:pos x="261" y="66"/>
                </a:cxn>
                <a:cxn ang="0">
                  <a:pos x="258" y="65"/>
                </a:cxn>
                <a:cxn ang="0">
                  <a:pos x="256" y="64"/>
                </a:cxn>
                <a:cxn ang="0">
                  <a:pos x="256" y="64"/>
                </a:cxn>
                <a:cxn ang="0">
                  <a:pos x="258" y="63"/>
                </a:cxn>
                <a:cxn ang="0">
                  <a:pos x="261" y="60"/>
                </a:cxn>
                <a:cxn ang="0">
                  <a:pos x="264" y="56"/>
                </a:cxn>
                <a:cxn ang="0">
                  <a:pos x="266" y="51"/>
                </a:cxn>
                <a:cxn ang="0">
                  <a:pos x="267" y="46"/>
                </a:cxn>
                <a:cxn ang="0">
                  <a:pos x="267" y="43"/>
                </a:cxn>
                <a:cxn ang="0">
                  <a:pos x="266" y="39"/>
                </a:cxn>
                <a:cxn ang="0">
                  <a:pos x="265" y="35"/>
                </a:cxn>
                <a:cxn ang="0">
                  <a:pos x="263" y="31"/>
                </a:cxn>
                <a:cxn ang="0">
                  <a:pos x="260" y="27"/>
                </a:cxn>
                <a:cxn ang="0">
                  <a:pos x="257" y="25"/>
                </a:cxn>
                <a:cxn ang="0">
                  <a:pos x="257" y="25"/>
                </a:cxn>
                <a:cxn ang="0">
                  <a:pos x="256" y="25"/>
                </a:cxn>
                <a:cxn ang="0">
                  <a:pos x="254" y="24"/>
                </a:cxn>
                <a:cxn ang="0">
                  <a:pos x="249" y="22"/>
                </a:cxn>
                <a:cxn ang="0">
                  <a:pos x="243" y="19"/>
                </a:cxn>
                <a:cxn ang="0">
                  <a:pos x="235" y="16"/>
                </a:cxn>
                <a:cxn ang="0">
                  <a:pos x="226" y="14"/>
                </a:cxn>
                <a:cxn ang="0">
                  <a:pos x="216" y="11"/>
                </a:cxn>
                <a:cxn ang="0">
                  <a:pos x="205" y="8"/>
                </a:cxn>
                <a:cxn ang="0">
                  <a:pos x="193" y="5"/>
                </a:cxn>
                <a:cxn ang="0">
                  <a:pos x="180" y="3"/>
                </a:cxn>
                <a:cxn ang="0">
                  <a:pos x="167" y="1"/>
                </a:cxn>
                <a:cxn ang="0">
                  <a:pos x="154" y="0"/>
                </a:cxn>
                <a:cxn ang="0">
                  <a:pos x="140" y="0"/>
                </a:cxn>
                <a:cxn ang="0">
                  <a:pos x="127" y="1"/>
                </a:cxn>
                <a:cxn ang="0">
                  <a:pos x="113" y="2"/>
                </a:cxn>
                <a:cxn ang="0">
                  <a:pos x="100" y="6"/>
                </a:cxn>
                <a:cxn ang="0">
                  <a:pos x="100" y="6"/>
                </a:cxn>
                <a:cxn ang="0">
                  <a:pos x="99" y="6"/>
                </a:cxn>
                <a:cxn ang="0">
                  <a:pos x="96" y="7"/>
                </a:cxn>
                <a:cxn ang="0">
                  <a:pos x="92" y="9"/>
                </a:cxn>
                <a:cxn ang="0">
                  <a:pos x="88" y="13"/>
                </a:cxn>
                <a:cxn ang="0">
                  <a:pos x="85" y="16"/>
                </a:cxn>
                <a:cxn ang="0">
                  <a:pos x="84" y="19"/>
                </a:cxn>
                <a:cxn ang="0">
                  <a:pos x="84" y="22"/>
                </a:cxn>
                <a:cxn ang="0">
                  <a:pos x="84" y="26"/>
                </a:cxn>
                <a:cxn ang="0">
                  <a:pos x="85" y="29"/>
                </a:cxn>
                <a:cxn ang="0">
                  <a:pos x="87" y="34"/>
                </a:cxn>
                <a:cxn ang="0">
                  <a:pos x="90" y="39"/>
                </a:cxn>
              </a:cxnLst>
              <a:rect l="txL" t="txT" r="txR" b="txB"/>
              <a:pathLst>
                <a:path w="269" h="203">
                  <a:moveTo>
                    <a:pt x="92" y="42"/>
                  </a:moveTo>
                  <a:lnTo>
                    <a:pt x="92" y="42"/>
                  </a:lnTo>
                  <a:lnTo>
                    <a:pt x="91" y="42"/>
                  </a:lnTo>
                  <a:lnTo>
                    <a:pt x="90" y="42"/>
                  </a:lnTo>
                  <a:lnTo>
                    <a:pt x="89" y="42"/>
                  </a:lnTo>
                  <a:lnTo>
                    <a:pt x="87" y="42"/>
                  </a:lnTo>
                  <a:lnTo>
                    <a:pt x="85" y="42"/>
                  </a:lnTo>
                  <a:lnTo>
                    <a:pt x="80" y="42"/>
                  </a:lnTo>
                  <a:lnTo>
                    <a:pt x="76" y="42"/>
                  </a:lnTo>
                  <a:lnTo>
                    <a:pt x="74" y="43"/>
                  </a:lnTo>
                  <a:lnTo>
                    <a:pt x="72" y="43"/>
                  </a:lnTo>
                  <a:lnTo>
                    <a:pt x="70" y="44"/>
                  </a:lnTo>
                  <a:lnTo>
                    <a:pt x="68" y="44"/>
                  </a:lnTo>
                  <a:lnTo>
                    <a:pt x="67" y="45"/>
                  </a:lnTo>
                  <a:lnTo>
                    <a:pt x="67" y="47"/>
                  </a:lnTo>
                  <a:lnTo>
                    <a:pt x="0" y="147"/>
                  </a:lnTo>
                  <a:lnTo>
                    <a:pt x="242" y="202"/>
                  </a:lnTo>
                  <a:lnTo>
                    <a:pt x="264" y="88"/>
                  </a:lnTo>
                  <a:lnTo>
                    <a:pt x="264" y="87"/>
                  </a:lnTo>
                  <a:lnTo>
                    <a:pt x="265" y="86"/>
                  </a:lnTo>
                  <a:lnTo>
                    <a:pt x="265" y="85"/>
                  </a:lnTo>
                  <a:lnTo>
                    <a:pt x="265" y="83"/>
                  </a:lnTo>
                  <a:lnTo>
                    <a:pt x="266" y="79"/>
                  </a:lnTo>
                  <a:lnTo>
                    <a:pt x="266" y="77"/>
                  </a:lnTo>
                  <a:lnTo>
                    <a:pt x="266" y="75"/>
                  </a:lnTo>
                  <a:lnTo>
                    <a:pt x="266" y="73"/>
                  </a:lnTo>
                  <a:lnTo>
                    <a:pt x="265" y="71"/>
                  </a:lnTo>
                  <a:lnTo>
                    <a:pt x="264" y="69"/>
                  </a:lnTo>
                  <a:lnTo>
                    <a:pt x="263" y="68"/>
                  </a:lnTo>
                  <a:lnTo>
                    <a:pt x="262" y="67"/>
                  </a:lnTo>
                  <a:lnTo>
                    <a:pt x="261" y="66"/>
                  </a:lnTo>
                  <a:lnTo>
                    <a:pt x="260" y="66"/>
                  </a:lnTo>
                  <a:lnTo>
                    <a:pt x="258" y="65"/>
                  </a:lnTo>
                  <a:lnTo>
                    <a:pt x="257" y="65"/>
                  </a:lnTo>
                  <a:lnTo>
                    <a:pt x="256" y="64"/>
                  </a:lnTo>
                  <a:lnTo>
                    <a:pt x="258" y="63"/>
                  </a:lnTo>
                  <a:lnTo>
                    <a:pt x="259" y="61"/>
                  </a:lnTo>
                  <a:lnTo>
                    <a:pt x="261" y="60"/>
                  </a:lnTo>
                  <a:lnTo>
                    <a:pt x="262" y="58"/>
                  </a:lnTo>
                  <a:lnTo>
                    <a:pt x="264" y="56"/>
                  </a:lnTo>
                  <a:lnTo>
                    <a:pt x="265" y="53"/>
                  </a:lnTo>
                  <a:lnTo>
                    <a:pt x="266" y="51"/>
                  </a:lnTo>
                  <a:lnTo>
                    <a:pt x="267" y="47"/>
                  </a:lnTo>
                  <a:lnTo>
                    <a:pt x="267" y="46"/>
                  </a:lnTo>
                  <a:lnTo>
                    <a:pt x="268" y="44"/>
                  </a:lnTo>
                  <a:lnTo>
                    <a:pt x="267" y="43"/>
                  </a:lnTo>
                  <a:lnTo>
                    <a:pt x="267" y="41"/>
                  </a:lnTo>
                  <a:lnTo>
                    <a:pt x="266" y="39"/>
                  </a:lnTo>
                  <a:lnTo>
                    <a:pt x="266" y="37"/>
                  </a:lnTo>
                  <a:lnTo>
                    <a:pt x="265" y="35"/>
                  </a:lnTo>
                  <a:lnTo>
                    <a:pt x="264" y="33"/>
                  </a:lnTo>
                  <a:lnTo>
                    <a:pt x="263" y="31"/>
                  </a:lnTo>
                  <a:lnTo>
                    <a:pt x="261" y="29"/>
                  </a:lnTo>
                  <a:lnTo>
                    <a:pt x="260" y="27"/>
                  </a:lnTo>
                  <a:lnTo>
                    <a:pt x="258" y="25"/>
                  </a:lnTo>
                  <a:lnTo>
                    <a:pt x="257" y="25"/>
                  </a:lnTo>
                  <a:lnTo>
                    <a:pt x="256" y="25"/>
                  </a:lnTo>
                  <a:lnTo>
                    <a:pt x="255" y="24"/>
                  </a:lnTo>
                  <a:lnTo>
                    <a:pt x="254" y="24"/>
                  </a:lnTo>
                  <a:lnTo>
                    <a:pt x="252" y="23"/>
                  </a:lnTo>
                  <a:lnTo>
                    <a:pt x="249" y="22"/>
                  </a:lnTo>
                  <a:lnTo>
                    <a:pt x="246" y="21"/>
                  </a:lnTo>
                  <a:lnTo>
                    <a:pt x="243" y="19"/>
                  </a:lnTo>
                  <a:lnTo>
                    <a:pt x="239" y="18"/>
                  </a:lnTo>
                  <a:lnTo>
                    <a:pt x="235" y="16"/>
                  </a:lnTo>
                  <a:lnTo>
                    <a:pt x="231" y="15"/>
                  </a:lnTo>
                  <a:lnTo>
                    <a:pt x="226" y="14"/>
                  </a:lnTo>
                  <a:lnTo>
                    <a:pt x="221" y="12"/>
                  </a:lnTo>
                  <a:lnTo>
                    <a:pt x="216" y="11"/>
                  </a:lnTo>
                  <a:lnTo>
                    <a:pt x="211" y="9"/>
                  </a:lnTo>
                  <a:lnTo>
                    <a:pt x="205" y="8"/>
                  </a:lnTo>
                  <a:lnTo>
                    <a:pt x="199" y="6"/>
                  </a:lnTo>
                  <a:lnTo>
                    <a:pt x="193" y="5"/>
                  </a:lnTo>
                  <a:lnTo>
                    <a:pt x="187" y="4"/>
                  </a:lnTo>
                  <a:lnTo>
                    <a:pt x="180" y="3"/>
                  </a:lnTo>
                  <a:lnTo>
                    <a:pt x="174" y="2"/>
                  </a:lnTo>
                  <a:lnTo>
                    <a:pt x="167" y="1"/>
                  </a:lnTo>
                  <a:lnTo>
                    <a:pt x="161" y="0"/>
                  </a:lnTo>
                  <a:lnTo>
                    <a:pt x="154" y="0"/>
                  </a:lnTo>
                  <a:lnTo>
                    <a:pt x="147" y="0"/>
                  </a:lnTo>
                  <a:lnTo>
                    <a:pt x="140" y="0"/>
                  </a:lnTo>
                  <a:lnTo>
                    <a:pt x="134" y="0"/>
                  </a:lnTo>
                  <a:lnTo>
                    <a:pt x="127" y="1"/>
                  </a:lnTo>
                  <a:lnTo>
                    <a:pt x="120" y="1"/>
                  </a:lnTo>
                  <a:lnTo>
                    <a:pt x="113" y="2"/>
                  </a:lnTo>
                  <a:lnTo>
                    <a:pt x="107" y="4"/>
                  </a:lnTo>
                  <a:lnTo>
                    <a:pt x="100" y="6"/>
                  </a:lnTo>
                  <a:lnTo>
                    <a:pt x="99" y="6"/>
                  </a:lnTo>
                  <a:lnTo>
                    <a:pt x="98" y="7"/>
                  </a:lnTo>
                  <a:lnTo>
                    <a:pt x="96" y="7"/>
                  </a:lnTo>
                  <a:lnTo>
                    <a:pt x="94" y="8"/>
                  </a:lnTo>
                  <a:lnTo>
                    <a:pt x="92" y="9"/>
                  </a:lnTo>
                  <a:lnTo>
                    <a:pt x="90" y="11"/>
                  </a:lnTo>
                  <a:lnTo>
                    <a:pt x="88" y="13"/>
                  </a:lnTo>
                  <a:lnTo>
                    <a:pt x="86" y="15"/>
                  </a:lnTo>
                  <a:lnTo>
                    <a:pt x="85" y="16"/>
                  </a:lnTo>
                  <a:lnTo>
                    <a:pt x="85" y="17"/>
                  </a:lnTo>
                  <a:lnTo>
                    <a:pt x="84" y="19"/>
                  </a:lnTo>
                  <a:lnTo>
                    <a:pt x="84" y="20"/>
                  </a:lnTo>
                  <a:lnTo>
                    <a:pt x="84" y="22"/>
                  </a:lnTo>
                  <a:lnTo>
                    <a:pt x="84" y="24"/>
                  </a:lnTo>
                  <a:lnTo>
                    <a:pt x="84" y="26"/>
                  </a:lnTo>
                  <a:lnTo>
                    <a:pt x="85" y="28"/>
                  </a:lnTo>
                  <a:lnTo>
                    <a:pt x="85" y="29"/>
                  </a:lnTo>
                  <a:lnTo>
                    <a:pt x="86" y="32"/>
                  </a:lnTo>
                  <a:lnTo>
                    <a:pt x="87" y="34"/>
                  </a:lnTo>
                  <a:lnTo>
                    <a:pt x="89" y="37"/>
                  </a:lnTo>
                  <a:lnTo>
                    <a:pt x="90" y="39"/>
                  </a:lnTo>
                  <a:lnTo>
                    <a:pt x="92" y="42"/>
                  </a:lnTo>
                </a:path>
              </a:pathLst>
            </a:custGeom>
            <a:solidFill>
              <a:srgbClr val="DBBF8E">
                <a:alpha val="100000"/>
              </a:srgbClr>
            </a:solidFill>
            <a:ln w="9525">
              <a:noFill/>
            </a:ln>
          </p:spPr>
          <p:txBody>
            <a:bodyPr/>
            <a:p>
              <a:endParaRPr lang="zh-CN" altLang="en-US" sz="100"/>
            </a:p>
          </p:txBody>
        </p:sp>
        <p:sp>
          <p:nvSpPr>
            <p:cNvPr id="122897" name="Freeform 16"/>
            <p:cNvSpPr/>
            <p:nvPr/>
          </p:nvSpPr>
          <p:spPr>
            <a:xfrm>
              <a:off x="4583" y="3154"/>
              <a:ext cx="266" cy="186"/>
            </a:xfrm>
            <a:custGeom>
              <a:avLst/>
              <a:gdLst>
                <a:gd name="txL" fmla="*/ 0 w 266"/>
                <a:gd name="txT" fmla="*/ 0 h 186"/>
                <a:gd name="txR" fmla="*/ 266 w 266"/>
                <a:gd name="txB" fmla="*/ 186 h 186"/>
              </a:gdLst>
              <a:ahLst/>
              <a:cxnLst>
                <a:cxn ang="0">
                  <a:pos x="98" y="35"/>
                </a:cxn>
                <a:cxn ang="0">
                  <a:pos x="59" y="45"/>
                </a:cxn>
                <a:cxn ang="0">
                  <a:pos x="0" y="138"/>
                </a:cxn>
                <a:cxn ang="0">
                  <a:pos x="77" y="158"/>
                </a:cxn>
                <a:cxn ang="0">
                  <a:pos x="157" y="175"/>
                </a:cxn>
                <a:cxn ang="0">
                  <a:pos x="236" y="185"/>
                </a:cxn>
                <a:cxn ang="0">
                  <a:pos x="247" y="130"/>
                </a:cxn>
                <a:cxn ang="0">
                  <a:pos x="265" y="77"/>
                </a:cxn>
                <a:cxn ang="0">
                  <a:pos x="252" y="51"/>
                </a:cxn>
                <a:cxn ang="0">
                  <a:pos x="258" y="20"/>
                </a:cxn>
                <a:cxn ang="0">
                  <a:pos x="176" y="0"/>
                </a:cxn>
                <a:cxn ang="0">
                  <a:pos x="103" y="0"/>
                </a:cxn>
                <a:cxn ang="0">
                  <a:pos x="98" y="35"/>
                </a:cxn>
              </a:cxnLst>
              <a:rect l="txL" t="txT" r="txR" b="txB"/>
              <a:pathLst>
                <a:path w="266" h="186">
                  <a:moveTo>
                    <a:pt x="98" y="35"/>
                  </a:moveTo>
                  <a:lnTo>
                    <a:pt x="59" y="45"/>
                  </a:lnTo>
                  <a:lnTo>
                    <a:pt x="0" y="138"/>
                  </a:lnTo>
                  <a:lnTo>
                    <a:pt x="77" y="158"/>
                  </a:lnTo>
                  <a:lnTo>
                    <a:pt x="157" y="175"/>
                  </a:lnTo>
                  <a:lnTo>
                    <a:pt x="236" y="185"/>
                  </a:lnTo>
                  <a:lnTo>
                    <a:pt x="247" y="130"/>
                  </a:lnTo>
                  <a:lnTo>
                    <a:pt x="265" y="77"/>
                  </a:lnTo>
                  <a:lnTo>
                    <a:pt x="252" y="51"/>
                  </a:lnTo>
                  <a:lnTo>
                    <a:pt x="258" y="20"/>
                  </a:lnTo>
                  <a:lnTo>
                    <a:pt x="176" y="0"/>
                  </a:lnTo>
                  <a:lnTo>
                    <a:pt x="103" y="0"/>
                  </a:lnTo>
                  <a:lnTo>
                    <a:pt x="98" y="35"/>
                  </a:lnTo>
                </a:path>
              </a:pathLst>
            </a:custGeom>
            <a:solidFill>
              <a:schemeClr val="tx2">
                <a:alpha val="100000"/>
              </a:schemeClr>
            </a:solidFill>
            <a:ln w="9525">
              <a:noFill/>
            </a:ln>
          </p:spPr>
          <p:txBody>
            <a:bodyPr/>
            <a:p>
              <a:endParaRPr lang="zh-CN" altLang="en-US" sz="100"/>
            </a:p>
          </p:txBody>
        </p:sp>
        <p:sp>
          <p:nvSpPr>
            <p:cNvPr id="122898" name="Freeform 17"/>
            <p:cNvSpPr/>
            <p:nvPr/>
          </p:nvSpPr>
          <p:spPr>
            <a:xfrm>
              <a:off x="4444" y="3015"/>
              <a:ext cx="315" cy="263"/>
            </a:xfrm>
            <a:custGeom>
              <a:avLst/>
              <a:gdLst>
                <a:gd name="txL" fmla="*/ 0 w 315"/>
                <a:gd name="txT" fmla="*/ 0 h 263"/>
                <a:gd name="txR" fmla="*/ 315 w 315"/>
                <a:gd name="txB" fmla="*/ 263 h 263"/>
              </a:gdLst>
              <a:ahLst/>
              <a:cxnLst>
                <a:cxn ang="0">
                  <a:pos x="198" y="0"/>
                </a:cxn>
                <a:cxn ang="0">
                  <a:pos x="183" y="0"/>
                </a:cxn>
                <a:cxn ang="0">
                  <a:pos x="173" y="1"/>
                </a:cxn>
                <a:cxn ang="0">
                  <a:pos x="162" y="2"/>
                </a:cxn>
                <a:cxn ang="0">
                  <a:pos x="138" y="7"/>
                </a:cxn>
                <a:cxn ang="0">
                  <a:pos x="126" y="12"/>
                </a:cxn>
                <a:cxn ang="0">
                  <a:pos x="115" y="18"/>
                </a:cxn>
                <a:cxn ang="0">
                  <a:pos x="105" y="25"/>
                </a:cxn>
                <a:cxn ang="0">
                  <a:pos x="101" y="29"/>
                </a:cxn>
                <a:cxn ang="0">
                  <a:pos x="98" y="32"/>
                </a:cxn>
                <a:cxn ang="0">
                  <a:pos x="95" y="38"/>
                </a:cxn>
                <a:cxn ang="0">
                  <a:pos x="92" y="45"/>
                </a:cxn>
                <a:cxn ang="0">
                  <a:pos x="92" y="54"/>
                </a:cxn>
                <a:cxn ang="0">
                  <a:pos x="94" y="58"/>
                </a:cxn>
                <a:cxn ang="0">
                  <a:pos x="94" y="60"/>
                </a:cxn>
                <a:cxn ang="0">
                  <a:pos x="91" y="61"/>
                </a:cxn>
                <a:cxn ang="0">
                  <a:pos x="87" y="63"/>
                </a:cxn>
                <a:cxn ang="0">
                  <a:pos x="83" y="66"/>
                </a:cxn>
                <a:cxn ang="0">
                  <a:pos x="78" y="72"/>
                </a:cxn>
                <a:cxn ang="0">
                  <a:pos x="0" y="205"/>
                </a:cxn>
                <a:cxn ang="0">
                  <a:pos x="310" y="104"/>
                </a:cxn>
                <a:cxn ang="0">
                  <a:pos x="311" y="103"/>
                </a:cxn>
                <a:cxn ang="0">
                  <a:pos x="311" y="101"/>
                </a:cxn>
                <a:cxn ang="0">
                  <a:pos x="312" y="94"/>
                </a:cxn>
                <a:cxn ang="0">
                  <a:pos x="313" y="85"/>
                </a:cxn>
                <a:cxn ang="0">
                  <a:pos x="312" y="76"/>
                </a:cxn>
                <a:cxn ang="0">
                  <a:pos x="310" y="72"/>
                </a:cxn>
                <a:cxn ang="0">
                  <a:pos x="308" y="70"/>
                </a:cxn>
                <a:cxn ang="0">
                  <a:pos x="307" y="69"/>
                </a:cxn>
                <a:cxn ang="0">
                  <a:pos x="309" y="66"/>
                </a:cxn>
                <a:cxn ang="0">
                  <a:pos x="311" y="60"/>
                </a:cxn>
                <a:cxn ang="0">
                  <a:pos x="313" y="52"/>
                </a:cxn>
                <a:cxn ang="0">
                  <a:pos x="314" y="44"/>
                </a:cxn>
                <a:cxn ang="0">
                  <a:pos x="313" y="37"/>
                </a:cxn>
                <a:cxn ang="0">
                  <a:pos x="312" y="36"/>
                </a:cxn>
                <a:cxn ang="0">
                  <a:pos x="310" y="33"/>
                </a:cxn>
                <a:cxn ang="0">
                  <a:pos x="307" y="29"/>
                </a:cxn>
                <a:cxn ang="0">
                  <a:pos x="302" y="25"/>
                </a:cxn>
                <a:cxn ang="0">
                  <a:pos x="294" y="20"/>
                </a:cxn>
                <a:cxn ang="0">
                  <a:pos x="284" y="15"/>
                </a:cxn>
                <a:cxn ang="0">
                  <a:pos x="271" y="10"/>
                </a:cxn>
                <a:cxn ang="0">
                  <a:pos x="254" y="6"/>
                </a:cxn>
                <a:cxn ang="0">
                  <a:pos x="233" y="3"/>
                </a:cxn>
                <a:cxn ang="0">
                  <a:pos x="217" y="1"/>
                </a:cxn>
                <a:cxn ang="0">
                  <a:pos x="204" y="0"/>
                </a:cxn>
              </a:cxnLst>
              <a:rect l="txL" t="txT" r="txR" b="txB"/>
              <a:pathLst>
                <a:path w="315" h="263">
                  <a:moveTo>
                    <a:pt x="199" y="0"/>
                  </a:moveTo>
                  <a:lnTo>
                    <a:pt x="199" y="0"/>
                  </a:lnTo>
                  <a:lnTo>
                    <a:pt x="198" y="0"/>
                  </a:lnTo>
                  <a:lnTo>
                    <a:pt x="188" y="0"/>
                  </a:lnTo>
                  <a:lnTo>
                    <a:pt x="186" y="0"/>
                  </a:lnTo>
                  <a:lnTo>
                    <a:pt x="183" y="0"/>
                  </a:lnTo>
                  <a:lnTo>
                    <a:pt x="180" y="0"/>
                  </a:lnTo>
                  <a:lnTo>
                    <a:pt x="177" y="0"/>
                  </a:lnTo>
                  <a:lnTo>
                    <a:pt x="173" y="1"/>
                  </a:lnTo>
                  <a:lnTo>
                    <a:pt x="170" y="1"/>
                  </a:lnTo>
                  <a:lnTo>
                    <a:pt x="166" y="1"/>
                  </a:lnTo>
                  <a:lnTo>
                    <a:pt x="162" y="2"/>
                  </a:lnTo>
                  <a:lnTo>
                    <a:pt x="154" y="3"/>
                  </a:lnTo>
                  <a:lnTo>
                    <a:pt x="146" y="5"/>
                  </a:lnTo>
                  <a:lnTo>
                    <a:pt x="138" y="7"/>
                  </a:lnTo>
                  <a:lnTo>
                    <a:pt x="134" y="9"/>
                  </a:lnTo>
                  <a:lnTo>
                    <a:pt x="130" y="10"/>
                  </a:lnTo>
                  <a:lnTo>
                    <a:pt x="126" y="12"/>
                  </a:lnTo>
                  <a:lnTo>
                    <a:pt x="122" y="14"/>
                  </a:lnTo>
                  <a:lnTo>
                    <a:pt x="119" y="15"/>
                  </a:lnTo>
                  <a:lnTo>
                    <a:pt x="115" y="18"/>
                  </a:lnTo>
                  <a:lnTo>
                    <a:pt x="111" y="20"/>
                  </a:lnTo>
                  <a:lnTo>
                    <a:pt x="108" y="22"/>
                  </a:lnTo>
                  <a:lnTo>
                    <a:pt x="105" y="25"/>
                  </a:lnTo>
                  <a:lnTo>
                    <a:pt x="102" y="28"/>
                  </a:lnTo>
                  <a:lnTo>
                    <a:pt x="101" y="29"/>
                  </a:lnTo>
                  <a:lnTo>
                    <a:pt x="100" y="29"/>
                  </a:lnTo>
                  <a:lnTo>
                    <a:pt x="99" y="30"/>
                  </a:lnTo>
                  <a:lnTo>
                    <a:pt x="98" y="32"/>
                  </a:lnTo>
                  <a:lnTo>
                    <a:pt x="97" y="34"/>
                  </a:lnTo>
                  <a:lnTo>
                    <a:pt x="96" y="36"/>
                  </a:lnTo>
                  <a:lnTo>
                    <a:pt x="95" y="38"/>
                  </a:lnTo>
                  <a:lnTo>
                    <a:pt x="93" y="40"/>
                  </a:lnTo>
                  <a:lnTo>
                    <a:pt x="93" y="43"/>
                  </a:lnTo>
                  <a:lnTo>
                    <a:pt x="92" y="45"/>
                  </a:lnTo>
                  <a:lnTo>
                    <a:pt x="92" y="48"/>
                  </a:lnTo>
                  <a:lnTo>
                    <a:pt x="92" y="51"/>
                  </a:lnTo>
                  <a:lnTo>
                    <a:pt x="92" y="54"/>
                  </a:lnTo>
                  <a:lnTo>
                    <a:pt x="93" y="55"/>
                  </a:lnTo>
                  <a:lnTo>
                    <a:pt x="93" y="57"/>
                  </a:lnTo>
                  <a:lnTo>
                    <a:pt x="94" y="58"/>
                  </a:lnTo>
                  <a:lnTo>
                    <a:pt x="95" y="60"/>
                  </a:lnTo>
                  <a:lnTo>
                    <a:pt x="94" y="60"/>
                  </a:lnTo>
                  <a:lnTo>
                    <a:pt x="93" y="60"/>
                  </a:lnTo>
                  <a:lnTo>
                    <a:pt x="91" y="61"/>
                  </a:lnTo>
                  <a:lnTo>
                    <a:pt x="90" y="61"/>
                  </a:lnTo>
                  <a:lnTo>
                    <a:pt x="89" y="62"/>
                  </a:lnTo>
                  <a:lnTo>
                    <a:pt x="87" y="63"/>
                  </a:lnTo>
                  <a:lnTo>
                    <a:pt x="86" y="64"/>
                  </a:lnTo>
                  <a:lnTo>
                    <a:pt x="84" y="65"/>
                  </a:lnTo>
                  <a:lnTo>
                    <a:pt x="83" y="66"/>
                  </a:lnTo>
                  <a:lnTo>
                    <a:pt x="81" y="68"/>
                  </a:lnTo>
                  <a:lnTo>
                    <a:pt x="79" y="70"/>
                  </a:lnTo>
                  <a:lnTo>
                    <a:pt x="78" y="72"/>
                  </a:lnTo>
                  <a:lnTo>
                    <a:pt x="76" y="75"/>
                  </a:lnTo>
                  <a:lnTo>
                    <a:pt x="75" y="78"/>
                  </a:lnTo>
                  <a:lnTo>
                    <a:pt x="0" y="205"/>
                  </a:lnTo>
                  <a:lnTo>
                    <a:pt x="2" y="237"/>
                  </a:lnTo>
                  <a:lnTo>
                    <a:pt x="273" y="262"/>
                  </a:lnTo>
                  <a:lnTo>
                    <a:pt x="310" y="104"/>
                  </a:lnTo>
                  <a:lnTo>
                    <a:pt x="311" y="103"/>
                  </a:lnTo>
                  <a:lnTo>
                    <a:pt x="311" y="102"/>
                  </a:lnTo>
                  <a:lnTo>
                    <a:pt x="311" y="101"/>
                  </a:lnTo>
                  <a:lnTo>
                    <a:pt x="312" y="99"/>
                  </a:lnTo>
                  <a:lnTo>
                    <a:pt x="312" y="97"/>
                  </a:lnTo>
                  <a:lnTo>
                    <a:pt x="312" y="94"/>
                  </a:lnTo>
                  <a:lnTo>
                    <a:pt x="313" y="91"/>
                  </a:lnTo>
                  <a:lnTo>
                    <a:pt x="313" y="88"/>
                  </a:lnTo>
                  <a:lnTo>
                    <a:pt x="313" y="85"/>
                  </a:lnTo>
                  <a:lnTo>
                    <a:pt x="313" y="82"/>
                  </a:lnTo>
                  <a:lnTo>
                    <a:pt x="313" y="79"/>
                  </a:lnTo>
                  <a:lnTo>
                    <a:pt x="312" y="76"/>
                  </a:lnTo>
                  <a:lnTo>
                    <a:pt x="311" y="74"/>
                  </a:lnTo>
                  <a:lnTo>
                    <a:pt x="311" y="73"/>
                  </a:lnTo>
                  <a:lnTo>
                    <a:pt x="310" y="72"/>
                  </a:lnTo>
                  <a:lnTo>
                    <a:pt x="309" y="71"/>
                  </a:lnTo>
                  <a:lnTo>
                    <a:pt x="308" y="71"/>
                  </a:lnTo>
                  <a:lnTo>
                    <a:pt x="308" y="70"/>
                  </a:lnTo>
                  <a:lnTo>
                    <a:pt x="307" y="70"/>
                  </a:lnTo>
                  <a:lnTo>
                    <a:pt x="307" y="69"/>
                  </a:lnTo>
                  <a:lnTo>
                    <a:pt x="308" y="68"/>
                  </a:lnTo>
                  <a:lnTo>
                    <a:pt x="308" y="67"/>
                  </a:lnTo>
                  <a:lnTo>
                    <a:pt x="309" y="66"/>
                  </a:lnTo>
                  <a:lnTo>
                    <a:pt x="309" y="64"/>
                  </a:lnTo>
                  <a:lnTo>
                    <a:pt x="310" y="62"/>
                  </a:lnTo>
                  <a:lnTo>
                    <a:pt x="311" y="60"/>
                  </a:lnTo>
                  <a:lnTo>
                    <a:pt x="312" y="58"/>
                  </a:lnTo>
                  <a:lnTo>
                    <a:pt x="313" y="55"/>
                  </a:lnTo>
                  <a:lnTo>
                    <a:pt x="313" y="52"/>
                  </a:lnTo>
                  <a:lnTo>
                    <a:pt x="314" y="49"/>
                  </a:lnTo>
                  <a:lnTo>
                    <a:pt x="314" y="46"/>
                  </a:lnTo>
                  <a:lnTo>
                    <a:pt x="314" y="44"/>
                  </a:lnTo>
                  <a:lnTo>
                    <a:pt x="313" y="40"/>
                  </a:lnTo>
                  <a:lnTo>
                    <a:pt x="313" y="37"/>
                  </a:lnTo>
                  <a:lnTo>
                    <a:pt x="312" y="37"/>
                  </a:lnTo>
                  <a:lnTo>
                    <a:pt x="312" y="36"/>
                  </a:lnTo>
                  <a:lnTo>
                    <a:pt x="312" y="35"/>
                  </a:lnTo>
                  <a:lnTo>
                    <a:pt x="311" y="34"/>
                  </a:lnTo>
                  <a:lnTo>
                    <a:pt x="310" y="33"/>
                  </a:lnTo>
                  <a:lnTo>
                    <a:pt x="309" y="32"/>
                  </a:lnTo>
                  <a:lnTo>
                    <a:pt x="308" y="30"/>
                  </a:lnTo>
                  <a:lnTo>
                    <a:pt x="307" y="29"/>
                  </a:lnTo>
                  <a:lnTo>
                    <a:pt x="306" y="28"/>
                  </a:lnTo>
                  <a:lnTo>
                    <a:pt x="304" y="26"/>
                  </a:lnTo>
                  <a:lnTo>
                    <a:pt x="302" y="25"/>
                  </a:lnTo>
                  <a:lnTo>
                    <a:pt x="300" y="23"/>
                  </a:lnTo>
                  <a:lnTo>
                    <a:pt x="297" y="22"/>
                  </a:lnTo>
                  <a:lnTo>
                    <a:pt x="294" y="20"/>
                  </a:lnTo>
                  <a:lnTo>
                    <a:pt x="291" y="18"/>
                  </a:lnTo>
                  <a:lnTo>
                    <a:pt x="288" y="17"/>
                  </a:lnTo>
                  <a:lnTo>
                    <a:pt x="284" y="15"/>
                  </a:lnTo>
                  <a:lnTo>
                    <a:pt x="280" y="14"/>
                  </a:lnTo>
                  <a:lnTo>
                    <a:pt x="276" y="12"/>
                  </a:lnTo>
                  <a:lnTo>
                    <a:pt x="271" y="10"/>
                  </a:lnTo>
                  <a:lnTo>
                    <a:pt x="266" y="9"/>
                  </a:lnTo>
                  <a:lnTo>
                    <a:pt x="260" y="7"/>
                  </a:lnTo>
                  <a:lnTo>
                    <a:pt x="254" y="6"/>
                  </a:lnTo>
                  <a:lnTo>
                    <a:pt x="248" y="5"/>
                  </a:lnTo>
                  <a:lnTo>
                    <a:pt x="241" y="4"/>
                  </a:lnTo>
                  <a:lnTo>
                    <a:pt x="233" y="3"/>
                  </a:lnTo>
                  <a:lnTo>
                    <a:pt x="226" y="2"/>
                  </a:lnTo>
                  <a:lnTo>
                    <a:pt x="222" y="1"/>
                  </a:lnTo>
                  <a:lnTo>
                    <a:pt x="217" y="1"/>
                  </a:lnTo>
                  <a:lnTo>
                    <a:pt x="213" y="0"/>
                  </a:lnTo>
                  <a:lnTo>
                    <a:pt x="209" y="0"/>
                  </a:lnTo>
                  <a:lnTo>
                    <a:pt x="204" y="0"/>
                  </a:lnTo>
                  <a:lnTo>
                    <a:pt x="199" y="0"/>
                  </a:lnTo>
                </a:path>
              </a:pathLst>
            </a:custGeom>
            <a:solidFill>
              <a:srgbClr val="000000">
                <a:alpha val="100000"/>
              </a:srgbClr>
            </a:solidFill>
            <a:ln w="12700" cap="rnd" cmpd="sng">
              <a:solidFill>
                <a:schemeClr val="bg1">
                  <a:alpha val="100000"/>
                </a:schemeClr>
              </a:solidFill>
              <a:prstDash val="solid"/>
              <a:round/>
              <a:headEnd type="none" w="med" len="med"/>
              <a:tailEnd type="none" w="med" len="med"/>
            </a:ln>
          </p:spPr>
          <p:txBody>
            <a:bodyPr/>
            <a:p>
              <a:endParaRPr lang="zh-CN" altLang="en-US" sz="100"/>
            </a:p>
          </p:txBody>
        </p:sp>
        <p:sp>
          <p:nvSpPr>
            <p:cNvPr id="122899" name="Freeform 18"/>
            <p:cNvSpPr/>
            <p:nvPr/>
          </p:nvSpPr>
          <p:spPr>
            <a:xfrm>
              <a:off x="4457" y="3222"/>
              <a:ext cx="254" cy="44"/>
            </a:xfrm>
            <a:custGeom>
              <a:avLst/>
              <a:gdLst>
                <a:gd name="txL" fmla="*/ 0 w 254"/>
                <a:gd name="txT" fmla="*/ 0 h 46"/>
                <a:gd name="txR" fmla="*/ 254 w 254"/>
                <a:gd name="txB" fmla="*/ 46 h 46"/>
              </a:gdLst>
              <a:ahLst/>
              <a:cxnLst>
                <a:cxn ang="0">
                  <a:pos x="0" y="0"/>
                </a:cxn>
                <a:cxn ang="0">
                  <a:pos x="0" y="14"/>
                </a:cxn>
                <a:cxn ang="0">
                  <a:pos x="253" y="32"/>
                </a:cxn>
                <a:cxn ang="0">
                  <a:pos x="246" y="15"/>
                </a:cxn>
                <a:cxn ang="0">
                  <a:pos x="0" y="0"/>
                </a:cxn>
              </a:cxnLst>
              <a:rect l="txL" t="txT" r="txR" b="txB"/>
              <a:pathLst>
                <a:path w="254" h="46">
                  <a:moveTo>
                    <a:pt x="0" y="0"/>
                  </a:moveTo>
                  <a:lnTo>
                    <a:pt x="0" y="21"/>
                  </a:lnTo>
                  <a:lnTo>
                    <a:pt x="253" y="45"/>
                  </a:lnTo>
                  <a:lnTo>
                    <a:pt x="246" y="22"/>
                  </a:lnTo>
                  <a:lnTo>
                    <a:pt x="0" y="0"/>
                  </a:lnTo>
                </a:path>
              </a:pathLst>
            </a:custGeom>
            <a:solidFill>
              <a:srgbClr val="936332">
                <a:alpha val="100000"/>
              </a:srgbClr>
            </a:solidFill>
            <a:ln w="9525">
              <a:noFill/>
            </a:ln>
          </p:spPr>
          <p:txBody>
            <a:bodyPr/>
            <a:p>
              <a:endParaRPr lang="zh-CN" altLang="en-US" sz="100"/>
            </a:p>
          </p:txBody>
        </p:sp>
        <p:sp>
          <p:nvSpPr>
            <p:cNvPr id="122900" name="Freeform 19"/>
            <p:cNvSpPr/>
            <p:nvPr/>
          </p:nvSpPr>
          <p:spPr>
            <a:xfrm>
              <a:off x="4714" y="3044"/>
              <a:ext cx="31" cy="206"/>
            </a:xfrm>
            <a:custGeom>
              <a:avLst/>
              <a:gdLst>
                <a:gd name="txL" fmla="*/ 0 w 31"/>
                <a:gd name="txT" fmla="*/ 0 h 207"/>
                <a:gd name="txR" fmla="*/ 31 w 31"/>
                <a:gd name="txB" fmla="*/ 207 h 207"/>
              </a:gdLst>
              <a:ahLst/>
              <a:cxnLst>
                <a:cxn ang="0">
                  <a:pos x="17" y="0"/>
                </a:cxn>
                <a:cxn ang="0">
                  <a:pos x="18" y="0"/>
                </a:cxn>
                <a:cxn ang="0">
                  <a:pos x="20" y="2"/>
                </a:cxn>
                <a:cxn ang="0">
                  <a:pos x="24" y="5"/>
                </a:cxn>
                <a:cxn ang="0">
                  <a:pos x="28" y="8"/>
                </a:cxn>
                <a:cxn ang="0">
                  <a:pos x="29" y="10"/>
                </a:cxn>
                <a:cxn ang="0">
                  <a:pos x="29" y="12"/>
                </a:cxn>
                <a:cxn ang="0">
                  <a:pos x="30" y="14"/>
                </a:cxn>
                <a:cxn ang="0">
                  <a:pos x="30" y="19"/>
                </a:cxn>
                <a:cxn ang="0">
                  <a:pos x="29" y="23"/>
                </a:cxn>
                <a:cxn ang="0">
                  <a:pos x="28" y="29"/>
                </a:cxn>
                <a:cxn ang="0">
                  <a:pos x="27" y="33"/>
                </a:cxn>
                <a:cxn ang="0">
                  <a:pos x="24" y="37"/>
                </a:cxn>
                <a:cxn ang="0">
                  <a:pos x="21" y="39"/>
                </a:cxn>
                <a:cxn ang="0">
                  <a:pos x="20" y="40"/>
                </a:cxn>
                <a:cxn ang="0">
                  <a:pos x="21" y="39"/>
                </a:cxn>
                <a:cxn ang="0">
                  <a:pos x="23" y="38"/>
                </a:cxn>
                <a:cxn ang="0">
                  <a:pos x="25" y="38"/>
                </a:cxn>
                <a:cxn ang="0">
                  <a:pos x="25" y="40"/>
                </a:cxn>
                <a:cxn ang="0">
                  <a:pos x="26" y="43"/>
                </a:cxn>
                <a:cxn ang="0">
                  <a:pos x="25" y="45"/>
                </a:cxn>
                <a:cxn ang="0">
                  <a:pos x="6" y="199"/>
                </a:cxn>
                <a:cxn ang="0">
                  <a:pos x="17" y="54"/>
                </a:cxn>
                <a:cxn ang="0">
                  <a:pos x="17" y="53"/>
                </a:cxn>
                <a:cxn ang="0">
                  <a:pos x="17" y="51"/>
                </a:cxn>
                <a:cxn ang="0">
                  <a:pos x="18" y="49"/>
                </a:cxn>
                <a:cxn ang="0">
                  <a:pos x="18" y="44"/>
                </a:cxn>
                <a:cxn ang="0">
                  <a:pos x="17" y="41"/>
                </a:cxn>
                <a:cxn ang="0">
                  <a:pos x="17" y="38"/>
                </a:cxn>
                <a:cxn ang="0">
                  <a:pos x="15" y="36"/>
                </a:cxn>
                <a:cxn ang="0">
                  <a:pos x="16" y="36"/>
                </a:cxn>
                <a:cxn ang="0">
                  <a:pos x="17" y="33"/>
                </a:cxn>
                <a:cxn ang="0">
                  <a:pos x="19" y="30"/>
                </a:cxn>
                <a:cxn ang="0">
                  <a:pos x="20" y="25"/>
                </a:cxn>
                <a:cxn ang="0">
                  <a:pos x="21" y="20"/>
                </a:cxn>
                <a:cxn ang="0">
                  <a:pos x="22" y="14"/>
                </a:cxn>
                <a:cxn ang="0">
                  <a:pos x="20" y="7"/>
                </a:cxn>
                <a:cxn ang="0">
                  <a:pos x="18" y="1"/>
                </a:cxn>
              </a:cxnLst>
              <a:rect l="txL" t="txT" r="txR" b="txB"/>
              <a:pathLst>
                <a:path w="31" h="207">
                  <a:moveTo>
                    <a:pt x="17" y="0"/>
                  </a:moveTo>
                  <a:lnTo>
                    <a:pt x="17" y="0"/>
                  </a:lnTo>
                  <a:lnTo>
                    <a:pt x="18" y="0"/>
                  </a:lnTo>
                  <a:lnTo>
                    <a:pt x="19" y="1"/>
                  </a:lnTo>
                  <a:lnTo>
                    <a:pt x="20" y="2"/>
                  </a:lnTo>
                  <a:lnTo>
                    <a:pt x="22" y="3"/>
                  </a:lnTo>
                  <a:lnTo>
                    <a:pt x="24" y="5"/>
                  </a:lnTo>
                  <a:lnTo>
                    <a:pt x="26" y="7"/>
                  </a:lnTo>
                  <a:lnTo>
                    <a:pt x="28" y="8"/>
                  </a:lnTo>
                  <a:lnTo>
                    <a:pt x="28" y="10"/>
                  </a:lnTo>
                  <a:lnTo>
                    <a:pt x="29" y="10"/>
                  </a:lnTo>
                  <a:lnTo>
                    <a:pt x="29" y="11"/>
                  </a:lnTo>
                  <a:lnTo>
                    <a:pt x="29" y="12"/>
                  </a:lnTo>
                  <a:lnTo>
                    <a:pt x="29" y="13"/>
                  </a:lnTo>
                  <a:lnTo>
                    <a:pt x="30" y="14"/>
                  </a:lnTo>
                  <a:lnTo>
                    <a:pt x="30" y="16"/>
                  </a:lnTo>
                  <a:lnTo>
                    <a:pt x="30" y="19"/>
                  </a:lnTo>
                  <a:lnTo>
                    <a:pt x="30" y="21"/>
                  </a:lnTo>
                  <a:lnTo>
                    <a:pt x="29" y="23"/>
                  </a:lnTo>
                  <a:lnTo>
                    <a:pt x="29" y="26"/>
                  </a:lnTo>
                  <a:lnTo>
                    <a:pt x="28" y="29"/>
                  </a:lnTo>
                  <a:lnTo>
                    <a:pt x="28" y="31"/>
                  </a:lnTo>
                  <a:lnTo>
                    <a:pt x="27" y="33"/>
                  </a:lnTo>
                  <a:lnTo>
                    <a:pt x="25" y="36"/>
                  </a:lnTo>
                  <a:lnTo>
                    <a:pt x="24" y="37"/>
                  </a:lnTo>
                  <a:lnTo>
                    <a:pt x="22" y="39"/>
                  </a:lnTo>
                  <a:lnTo>
                    <a:pt x="21" y="39"/>
                  </a:lnTo>
                  <a:lnTo>
                    <a:pt x="20" y="40"/>
                  </a:lnTo>
                  <a:lnTo>
                    <a:pt x="21" y="40"/>
                  </a:lnTo>
                  <a:lnTo>
                    <a:pt x="21" y="39"/>
                  </a:lnTo>
                  <a:lnTo>
                    <a:pt x="22" y="38"/>
                  </a:lnTo>
                  <a:lnTo>
                    <a:pt x="23" y="38"/>
                  </a:lnTo>
                  <a:lnTo>
                    <a:pt x="24" y="38"/>
                  </a:lnTo>
                  <a:lnTo>
                    <a:pt x="25" y="38"/>
                  </a:lnTo>
                  <a:lnTo>
                    <a:pt x="25" y="39"/>
                  </a:lnTo>
                  <a:lnTo>
                    <a:pt x="25" y="40"/>
                  </a:lnTo>
                  <a:lnTo>
                    <a:pt x="26" y="41"/>
                  </a:lnTo>
                  <a:lnTo>
                    <a:pt x="26" y="43"/>
                  </a:lnTo>
                  <a:lnTo>
                    <a:pt x="26" y="44"/>
                  </a:lnTo>
                  <a:lnTo>
                    <a:pt x="25" y="45"/>
                  </a:lnTo>
                  <a:lnTo>
                    <a:pt x="25" y="47"/>
                  </a:lnTo>
                  <a:lnTo>
                    <a:pt x="6" y="206"/>
                  </a:lnTo>
                  <a:lnTo>
                    <a:pt x="0" y="186"/>
                  </a:lnTo>
                  <a:lnTo>
                    <a:pt x="17" y="54"/>
                  </a:lnTo>
                  <a:lnTo>
                    <a:pt x="17" y="53"/>
                  </a:lnTo>
                  <a:lnTo>
                    <a:pt x="17" y="52"/>
                  </a:lnTo>
                  <a:lnTo>
                    <a:pt x="17" y="51"/>
                  </a:lnTo>
                  <a:lnTo>
                    <a:pt x="18" y="49"/>
                  </a:lnTo>
                  <a:lnTo>
                    <a:pt x="18" y="46"/>
                  </a:lnTo>
                  <a:lnTo>
                    <a:pt x="18" y="44"/>
                  </a:lnTo>
                  <a:lnTo>
                    <a:pt x="18" y="42"/>
                  </a:lnTo>
                  <a:lnTo>
                    <a:pt x="17" y="41"/>
                  </a:lnTo>
                  <a:lnTo>
                    <a:pt x="17" y="39"/>
                  </a:lnTo>
                  <a:lnTo>
                    <a:pt x="17" y="38"/>
                  </a:lnTo>
                  <a:lnTo>
                    <a:pt x="16" y="37"/>
                  </a:lnTo>
                  <a:lnTo>
                    <a:pt x="15" y="36"/>
                  </a:lnTo>
                  <a:lnTo>
                    <a:pt x="16" y="36"/>
                  </a:lnTo>
                  <a:lnTo>
                    <a:pt x="16" y="35"/>
                  </a:lnTo>
                  <a:lnTo>
                    <a:pt x="17" y="33"/>
                  </a:lnTo>
                  <a:lnTo>
                    <a:pt x="18" y="32"/>
                  </a:lnTo>
                  <a:lnTo>
                    <a:pt x="19" y="30"/>
                  </a:lnTo>
                  <a:lnTo>
                    <a:pt x="19" y="28"/>
                  </a:lnTo>
                  <a:lnTo>
                    <a:pt x="20" y="25"/>
                  </a:lnTo>
                  <a:lnTo>
                    <a:pt x="21" y="22"/>
                  </a:lnTo>
                  <a:lnTo>
                    <a:pt x="21" y="20"/>
                  </a:lnTo>
                  <a:lnTo>
                    <a:pt x="22" y="17"/>
                  </a:lnTo>
                  <a:lnTo>
                    <a:pt x="22" y="14"/>
                  </a:lnTo>
                  <a:lnTo>
                    <a:pt x="21" y="10"/>
                  </a:lnTo>
                  <a:lnTo>
                    <a:pt x="20" y="7"/>
                  </a:lnTo>
                  <a:lnTo>
                    <a:pt x="19" y="3"/>
                  </a:lnTo>
                  <a:lnTo>
                    <a:pt x="18" y="1"/>
                  </a:lnTo>
                  <a:lnTo>
                    <a:pt x="17" y="0"/>
                  </a:lnTo>
                </a:path>
              </a:pathLst>
            </a:custGeom>
            <a:solidFill>
              <a:srgbClr val="421100">
                <a:alpha val="100000"/>
              </a:srgbClr>
            </a:solidFill>
            <a:ln w="9525">
              <a:noFill/>
            </a:ln>
          </p:spPr>
          <p:txBody>
            <a:bodyPr/>
            <a:p>
              <a:endParaRPr lang="zh-CN" altLang="en-US" sz="100"/>
            </a:p>
          </p:txBody>
        </p:sp>
        <p:sp>
          <p:nvSpPr>
            <p:cNvPr id="122901" name="Freeform 20"/>
            <p:cNvSpPr/>
            <p:nvPr/>
          </p:nvSpPr>
          <p:spPr>
            <a:xfrm>
              <a:off x="4482" y="3027"/>
              <a:ext cx="240" cy="198"/>
            </a:xfrm>
            <a:custGeom>
              <a:avLst/>
              <a:gdLst>
                <a:gd name="txL" fmla="*/ 0 w 239"/>
                <a:gd name="txT" fmla="*/ 0 h 199"/>
                <a:gd name="txR" fmla="*/ 239 w 239"/>
                <a:gd name="txB" fmla="*/ 199 h 199"/>
              </a:gdLst>
              <a:ahLst/>
              <a:cxnLst>
                <a:cxn ang="0">
                  <a:pos x="82" y="53"/>
                </a:cxn>
                <a:cxn ang="0">
                  <a:pos x="80" y="53"/>
                </a:cxn>
                <a:cxn ang="0">
                  <a:pos x="77" y="54"/>
                </a:cxn>
                <a:cxn ang="0">
                  <a:pos x="72" y="55"/>
                </a:cxn>
                <a:cxn ang="0">
                  <a:pos x="66" y="56"/>
                </a:cxn>
                <a:cxn ang="0">
                  <a:pos x="62" y="58"/>
                </a:cxn>
                <a:cxn ang="0">
                  <a:pos x="60" y="60"/>
                </a:cxn>
                <a:cxn ang="0">
                  <a:pos x="0" y="169"/>
                </a:cxn>
                <a:cxn ang="0">
                  <a:pos x="241" y="75"/>
                </a:cxn>
                <a:cxn ang="0">
                  <a:pos x="241" y="75"/>
                </a:cxn>
                <a:cxn ang="0">
                  <a:pos x="242" y="73"/>
                </a:cxn>
                <a:cxn ang="0">
                  <a:pos x="243" y="70"/>
                </a:cxn>
                <a:cxn ang="0">
                  <a:pos x="243" y="67"/>
                </a:cxn>
                <a:cxn ang="0">
                  <a:pos x="243" y="62"/>
                </a:cxn>
                <a:cxn ang="0">
                  <a:pos x="242" y="58"/>
                </a:cxn>
                <a:cxn ang="0">
                  <a:pos x="240" y="55"/>
                </a:cxn>
                <a:cxn ang="0">
                  <a:pos x="239" y="54"/>
                </a:cxn>
                <a:cxn ang="0">
                  <a:pos x="237" y="53"/>
                </a:cxn>
                <a:cxn ang="0">
                  <a:pos x="234" y="53"/>
                </a:cxn>
                <a:cxn ang="0">
                  <a:pos x="234" y="52"/>
                </a:cxn>
                <a:cxn ang="0">
                  <a:pos x="235" y="52"/>
                </a:cxn>
                <a:cxn ang="0">
                  <a:pos x="236" y="50"/>
                </a:cxn>
                <a:cxn ang="0">
                  <a:pos x="238" y="47"/>
                </a:cxn>
                <a:cxn ang="0">
                  <a:pos x="241" y="42"/>
                </a:cxn>
                <a:cxn ang="0">
                  <a:pos x="244" y="36"/>
                </a:cxn>
                <a:cxn ang="0">
                  <a:pos x="245" y="32"/>
                </a:cxn>
                <a:cxn ang="0">
                  <a:pos x="245" y="28"/>
                </a:cxn>
                <a:cxn ang="0">
                  <a:pos x="244" y="24"/>
                </a:cxn>
                <a:cxn ang="0">
                  <a:pos x="243" y="21"/>
                </a:cxn>
                <a:cxn ang="0">
                  <a:pos x="240" y="17"/>
                </a:cxn>
                <a:cxn ang="0">
                  <a:pos x="238" y="13"/>
                </a:cxn>
                <a:cxn ang="0">
                  <a:pos x="236" y="11"/>
                </a:cxn>
                <a:cxn ang="0">
                  <a:pos x="234" y="11"/>
                </a:cxn>
                <a:cxn ang="0">
                  <a:pos x="231" y="10"/>
                </a:cxn>
                <a:cxn ang="0">
                  <a:pos x="226" y="9"/>
                </a:cxn>
                <a:cxn ang="0">
                  <a:pos x="219" y="7"/>
                </a:cxn>
                <a:cxn ang="0">
                  <a:pos x="212" y="5"/>
                </a:cxn>
                <a:cxn ang="0">
                  <a:pos x="204" y="3"/>
                </a:cxn>
                <a:cxn ang="0">
                  <a:pos x="194" y="2"/>
                </a:cxn>
                <a:cxn ang="0">
                  <a:pos x="184" y="0"/>
                </a:cxn>
                <a:cxn ang="0">
                  <a:pos x="173" y="0"/>
                </a:cxn>
                <a:cxn ang="0">
                  <a:pos x="162" y="0"/>
                </a:cxn>
                <a:cxn ang="0">
                  <a:pos x="150" y="0"/>
                </a:cxn>
                <a:cxn ang="0">
                  <a:pos x="138" y="1"/>
                </a:cxn>
                <a:cxn ang="0">
                  <a:pos x="119" y="3"/>
                </a:cxn>
                <a:cxn ang="0">
                  <a:pos x="107" y="7"/>
                </a:cxn>
                <a:cxn ang="0">
                  <a:pos x="95" y="11"/>
                </a:cxn>
                <a:cxn ang="0">
                  <a:pos x="89" y="14"/>
                </a:cxn>
                <a:cxn ang="0">
                  <a:pos x="89" y="14"/>
                </a:cxn>
                <a:cxn ang="0">
                  <a:pos x="87" y="15"/>
                </a:cxn>
                <a:cxn ang="0">
                  <a:pos x="84" y="18"/>
                </a:cxn>
                <a:cxn ang="0">
                  <a:pos x="80" y="21"/>
                </a:cxn>
                <a:cxn ang="0">
                  <a:pos x="77" y="26"/>
                </a:cxn>
                <a:cxn ang="0">
                  <a:pos x="75" y="30"/>
                </a:cxn>
                <a:cxn ang="0">
                  <a:pos x="75" y="34"/>
                </a:cxn>
                <a:cxn ang="0">
                  <a:pos x="75" y="37"/>
                </a:cxn>
                <a:cxn ang="0">
                  <a:pos x="76" y="41"/>
                </a:cxn>
                <a:cxn ang="0">
                  <a:pos x="78" y="46"/>
                </a:cxn>
                <a:cxn ang="0">
                  <a:pos x="80" y="51"/>
                </a:cxn>
              </a:cxnLst>
              <a:rect l="txL" t="txT" r="txR" b="txB"/>
              <a:pathLst>
                <a:path w="239" h="199">
                  <a:moveTo>
                    <a:pt x="82" y="53"/>
                  </a:moveTo>
                  <a:lnTo>
                    <a:pt x="82" y="53"/>
                  </a:lnTo>
                  <a:lnTo>
                    <a:pt x="81" y="53"/>
                  </a:lnTo>
                  <a:lnTo>
                    <a:pt x="80" y="53"/>
                  </a:lnTo>
                  <a:lnTo>
                    <a:pt x="79" y="53"/>
                  </a:lnTo>
                  <a:lnTo>
                    <a:pt x="77" y="54"/>
                  </a:lnTo>
                  <a:lnTo>
                    <a:pt x="76" y="54"/>
                  </a:lnTo>
                  <a:lnTo>
                    <a:pt x="72" y="55"/>
                  </a:lnTo>
                  <a:lnTo>
                    <a:pt x="68" y="56"/>
                  </a:lnTo>
                  <a:lnTo>
                    <a:pt x="66" y="56"/>
                  </a:lnTo>
                  <a:lnTo>
                    <a:pt x="64" y="57"/>
                  </a:lnTo>
                  <a:lnTo>
                    <a:pt x="62" y="58"/>
                  </a:lnTo>
                  <a:lnTo>
                    <a:pt x="61" y="59"/>
                  </a:lnTo>
                  <a:lnTo>
                    <a:pt x="60" y="60"/>
                  </a:lnTo>
                  <a:lnTo>
                    <a:pt x="59" y="62"/>
                  </a:lnTo>
                  <a:lnTo>
                    <a:pt x="0" y="176"/>
                  </a:lnTo>
                  <a:lnTo>
                    <a:pt x="214" y="198"/>
                  </a:lnTo>
                  <a:lnTo>
                    <a:pt x="234" y="75"/>
                  </a:lnTo>
                  <a:lnTo>
                    <a:pt x="235" y="75"/>
                  </a:lnTo>
                  <a:lnTo>
                    <a:pt x="235" y="73"/>
                  </a:lnTo>
                  <a:lnTo>
                    <a:pt x="235" y="72"/>
                  </a:lnTo>
                  <a:lnTo>
                    <a:pt x="236" y="70"/>
                  </a:lnTo>
                  <a:lnTo>
                    <a:pt x="236" y="68"/>
                  </a:lnTo>
                  <a:lnTo>
                    <a:pt x="236" y="67"/>
                  </a:lnTo>
                  <a:lnTo>
                    <a:pt x="236" y="64"/>
                  </a:lnTo>
                  <a:lnTo>
                    <a:pt x="236" y="62"/>
                  </a:lnTo>
                  <a:lnTo>
                    <a:pt x="236" y="60"/>
                  </a:lnTo>
                  <a:lnTo>
                    <a:pt x="235" y="58"/>
                  </a:lnTo>
                  <a:lnTo>
                    <a:pt x="234" y="57"/>
                  </a:lnTo>
                  <a:lnTo>
                    <a:pt x="233" y="55"/>
                  </a:lnTo>
                  <a:lnTo>
                    <a:pt x="232" y="54"/>
                  </a:lnTo>
                  <a:lnTo>
                    <a:pt x="231" y="53"/>
                  </a:lnTo>
                  <a:lnTo>
                    <a:pt x="230" y="53"/>
                  </a:lnTo>
                  <a:lnTo>
                    <a:pt x="228" y="53"/>
                  </a:lnTo>
                  <a:lnTo>
                    <a:pt x="227" y="53"/>
                  </a:lnTo>
                  <a:lnTo>
                    <a:pt x="227" y="52"/>
                  </a:lnTo>
                  <a:lnTo>
                    <a:pt x="228" y="52"/>
                  </a:lnTo>
                  <a:lnTo>
                    <a:pt x="229" y="51"/>
                  </a:lnTo>
                  <a:lnTo>
                    <a:pt x="229" y="50"/>
                  </a:lnTo>
                  <a:lnTo>
                    <a:pt x="230" y="49"/>
                  </a:lnTo>
                  <a:lnTo>
                    <a:pt x="231" y="47"/>
                  </a:lnTo>
                  <a:lnTo>
                    <a:pt x="233" y="45"/>
                  </a:lnTo>
                  <a:lnTo>
                    <a:pt x="234" y="42"/>
                  </a:lnTo>
                  <a:lnTo>
                    <a:pt x="236" y="39"/>
                  </a:lnTo>
                  <a:lnTo>
                    <a:pt x="237" y="36"/>
                  </a:lnTo>
                  <a:lnTo>
                    <a:pt x="237" y="33"/>
                  </a:lnTo>
                  <a:lnTo>
                    <a:pt x="238" y="32"/>
                  </a:lnTo>
                  <a:lnTo>
                    <a:pt x="238" y="30"/>
                  </a:lnTo>
                  <a:lnTo>
                    <a:pt x="238" y="28"/>
                  </a:lnTo>
                  <a:lnTo>
                    <a:pt x="237" y="26"/>
                  </a:lnTo>
                  <a:lnTo>
                    <a:pt x="237" y="24"/>
                  </a:lnTo>
                  <a:lnTo>
                    <a:pt x="236" y="23"/>
                  </a:lnTo>
                  <a:lnTo>
                    <a:pt x="236" y="21"/>
                  </a:lnTo>
                  <a:lnTo>
                    <a:pt x="235" y="19"/>
                  </a:lnTo>
                  <a:lnTo>
                    <a:pt x="233" y="17"/>
                  </a:lnTo>
                  <a:lnTo>
                    <a:pt x="232" y="15"/>
                  </a:lnTo>
                  <a:lnTo>
                    <a:pt x="231" y="13"/>
                  </a:lnTo>
                  <a:lnTo>
                    <a:pt x="229" y="11"/>
                  </a:lnTo>
                  <a:lnTo>
                    <a:pt x="228" y="11"/>
                  </a:lnTo>
                  <a:lnTo>
                    <a:pt x="227" y="11"/>
                  </a:lnTo>
                  <a:lnTo>
                    <a:pt x="225" y="11"/>
                  </a:lnTo>
                  <a:lnTo>
                    <a:pt x="224" y="10"/>
                  </a:lnTo>
                  <a:lnTo>
                    <a:pt x="221" y="9"/>
                  </a:lnTo>
                  <a:lnTo>
                    <a:pt x="219" y="9"/>
                  </a:lnTo>
                  <a:lnTo>
                    <a:pt x="216" y="8"/>
                  </a:lnTo>
                  <a:lnTo>
                    <a:pt x="212" y="7"/>
                  </a:lnTo>
                  <a:lnTo>
                    <a:pt x="209" y="6"/>
                  </a:lnTo>
                  <a:lnTo>
                    <a:pt x="205" y="5"/>
                  </a:lnTo>
                  <a:lnTo>
                    <a:pt x="201" y="4"/>
                  </a:lnTo>
                  <a:lnTo>
                    <a:pt x="197" y="3"/>
                  </a:lnTo>
                  <a:lnTo>
                    <a:pt x="192" y="2"/>
                  </a:lnTo>
                  <a:lnTo>
                    <a:pt x="187" y="2"/>
                  </a:lnTo>
                  <a:lnTo>
                    <a:pt x="182" y="1"/>
                  </a:lnTo>
                  <a:lnTo>
                    <a:pt x="177" y="0"/>
                  </a:lnTo>
                  <a:lnTo>
                    <a:pt x="172" y="0"/>
                  </a:lnTo>
                  <a:lnTo>
                    <a:pt x="166" y="0"/>
                  </a:lnTo>
                  <a:lnTo>
                    <a:pt x="161" y="0"/>
                  </a:lnTo>
                  <a:lnTo>
                    <a:pt x="155" y="0"/>
                  </a:lnTo>
                  <a:lnTo>
                    <a:pt x="149" y="0"/>
                  </a:lnTo>
                  <a:lnTo>
                    <a:pt x="143" y="0"/>
                  </a:lnTo>
                  <a:lnTo>
                    <a:pt x="137" y="0"/>
                  </a:lnTo>
                  <a:lnTo>
                    <a:pt x="131" y="1"/>
                  </a:lnTo>
                  <a:lnTo>
                    <a:pt x="125" y="2"/>
                  </a:lnTo>
                  <a:lnTo>
                    <a:pt x="119" y="3"/>
                  </a:lnTo>
                  <a:lnTo>
                    <a:pt x="113" y="5"/>
                  </a:lnTo>
                  <a:lnTo>
                    <a:pt x="107" y="7"/>
                  </a:lnTo>
                  <a:lnTo>
                    <a:pt x="101" y="9"/>
                  </a:lnTo>
                  <a:lnTo>
                    <a:pt x="95" y="11"/>
                  </a:lnTo>
                  <a:lnTo>
                    <a:pt x="89" y="14"/>
                  </a:lnTo>
                  <a:lnTo>
                    <a:pt x="89" y="15"/>
                  </a:lnTo>
                  <a:lnTo>
                    <a:pt x="87" y="15"/>
                  </a:lnTo>
                  <a:lnTo>
                    <a:pt x="86" y="16"/>
                  </a:lnTo>
                  <a:lnTo>
                    <a:pt x="84" y="18"/>
                  </a:lnTo>
                  <a:lnTo>
                    <a:pt x="82" y="19"/>
                  </a:lnTo>
                  <a:lnTo>
                    <a:pt x="80" y="21"/>
                  </a:lnTo>
                  <a:lnTo>
                    <a:pt x="79" y="23"/>
                  </a:lnTo>
                  <a:lnTo>
                    <a:pt x="77" y="26"/>
                  </a:lnTo>
                  <a:lnTo>
                    <a:pt x="76" y="29"/>
                  </a:lnTo>
                  <a:lnTo>
                    <a:pt x="75" y="30"/>
                  </a:lnTo>
                  <a:lnTo>
                    <a:pt x="75" y="32"/>
                  </a:lnTo>
                  <a:lnTo>
                    <a:pt x="75" y="34"/>
                  </a:lnTo>
                  <a:lnTo>
                    <a:pt x="75" y="35"/>
                  </a:lnTo>
                  <a:lnTo>
                    <a:pt x="75" y="37"/>
                  </a:lnTo>
                  <a:lnTo>
                    <a:pt x="75" y="39"/>
                  </a:lnTo>
                  <a:lnTo>
                    <a:pt x="76" y="41"/>
                  </a:lnTo>
                  <a:lnTo>
                    <a:pt x="77" y="44"/>
                  </a:lnTo>
                  <a:lnTo>
                    <a:pt x="78" y="46"/>
                  </a:lnTo>
                  <a:lnTo>
                    <a:pt x="79" y="48"/>
                  </a:lnTo>
                  <a:lnTo>
                    <a:pt x="80" y="51"/>
                  </a:lnTo>
                  <a:lnTo>
                    <a:pt x="82" y="53"/>
                  </a:lnTo>
                </a:path>
              </a:pathLst>
            </a:custGeom>
            <a:solidFill>
              <a:srgbClr val="DBBF8E">
                <a:alpha val="100000"/>
              </a:srgbClr>
            </a:solidFill>
            <a:ln w="9525">
              <a:noFill/>
            </a:ln>
          </p:spPr>
          <p:txBody>
            <a:bodyPr/>
            <a:p>
              <a:endParaRPr lang="zh-CN" altLang="en-US" sz="100"/>
            </a:p>
          </p:txBody>
        </p:sp>
        <p:sp>
          <p:nvSpPr>
            <p:cNvPr id="122902" name="Freeform 21"/>
            <p:cNvSpPr/>
            <p:nvPr/>
          </p:nvSpPr>
          <p:spPr>
            <a:xfrm>
              <a:off x="4476" y="3027"/>
              <a:ext cx="247" cy="196"/>
            </a:xfrm>
            <a:custGeom>
              <a:avLst/>
              <a:gdLst>
                <a:gd name="txL" fmla="*/ 0 w 247"/>
                <a:gd name="txT" fmla="*/ 0 h 195"/>
                <a:gd name="txR" fmla="*/ 247 w 247"/>
                <a:gd name="txB" fmla="*/ 195 h 195"/>
              </a:gdLst>
              <a:ahLst/>
              <a:cxnLst>
                <a:cxn ang="0">
                  <a:pos x="86" y="51"/>
                </a:cxn>
                <a:cxn ang="0">
                  <a:pos x="54" y="65"/>
                </a:cxn>
                <a:cxn ang="0">
                  <a:pos x="31" y="130"/>
                </a:cxn>
                <a:cxn ang="0">
                  <a:pos x="0" y="180"/>
                </a:cxn>
                <a:cxn ang="0">
                  <a:pos x="72" y="190"/>
                </a:cxn>
                <a:cxn ang="0">
                  <a:pos x="147" y="194"/>
                </a:cxn>
                <a:cxn ang="0">
                  <a:pos x="222" y="201"/>
                </a:cxn>
                <a:cxn ang="0">
                  <a:pos x="232" y="138"/>
                </a:cxn>
                <a:cxn ang="0">
                  <a:pos x="246" y="72"/>
                </a:cxn>
                <a:cxn ang="0">
                  <a:pos x="236" y="46"/>
                </a:cxn>
                <a:cxn ang="0">
                  <a:pos x="236" y="11"/>
                </a:cxn>
                <a:cxn ang="0">
                  <a:pos x="165" y="0"/>
                </a:cxn>
                <a:cxn ang="0">
                  <a:pos x="98" y="13"/>
                </a:cxn>
                <a:cxn ang="0">
                  <a:pos x="86" y="51"/>
                </a:cxn>
              </a:cxnLst>
              <a:rect l="txL" t="txT" r="txR" b="txB"/>
              <a:pathLst>
                <a:path w="247" h="195">
                  <a:moveTo>
                    <a:pt x="86" y="51"/>
                  </a:moveTo>
                  <a:lnTo>
                    <a:pt x="54" y="65"/>
                  </a:lnTo>
                  <a:lnTo>
                    <a:pt x="31" y="123"/>
                  </a:lnTo>
                  <a:lnTo>
                    <a:pt x="0" y="173"/>
                  </a:lnTo>
                  <a:lnTo>
                    <a:pt x="72" y="183"/>
                  </a:lnTo>
                  <a:lnTo>
                    <a:pt x="147" y="187"/>
                  </a:lnTo>
                  <a:lnTo>
                    <a:pt x="222" y="194"/>
                  </a:lnTo>
                  <a:lnTo>
                    <a:pt x="232" y="131"/>
                  </a:lnTo>
                  <a:lnTo>
                    <a:pt x="246" y="72"/>
                  </a:lnTo>
                  <a:lnTo>
                    <a:pt x="236" y="46"/>
                  </a:lnTo>
                  <a:lnTo>
                    <a:pt x="236" y="11"/>
                  </a:lnTo>
                  <a:lnTo>
                    <a:pt x="165" y="0"/>
                  </a:lnTo>
                  <a:lnTo>
                    <a:pt x="98" y="13"/>
                  </a:lnTo>
                  <a:lnTo>
                    <a:pt x="86" y="51"/>
                  </a:lnTo>
                </a:path>
              </a:pathLst>
            </a:custGeom>
            <a:solidFill>
              <a:schemeClr val="tx2">
                <a:alpha val="100000"/>
              </a:schemeClr>
            </a:solidFill>
            <a:ln w="9525">
              <a:noFill/>
            </a:ln>
          </p:spPr>
          <p:txBody>
            <a:bodyPr/>
            <a:p>
              <a:endParaRPr lang="zh-CN" altLang="en-US" sz="100"/>
            </a:p>
          </p:txBody>
        </p:sp>
        <p:sp>
          <p:nvSpPr>
            <p:cNvPr id="122903" name="Freeform 22"/>
            <p:cNvSpPr/>
            <p:nvPr/>
          </p:nvSpPr>
          <p:spPr>
            <a:xfrm>
              <a:off x="4459" y="3225"/>
              <a:ext cx="245" cy="46"/>
            </a:xfrm>
            <a:custGeom>
              <a:avLst/>
              <a:gdLst>
                <a:gd name="txL" fmla="*/ 0 w 246"/>
                <a:gd name="txT" fmla="*/ 0 h 46"/>
                <a:gd name="txR" fmla="*/ 246 w 246"/>
                <a:gd name="txB" fmla="*/ 46 h 46"/>
              </a:gdLst>
              <a:ahLst/>
              <a:cxnLst>
                <a:cxn ang="0">
                  <a:pos x="0" y="0"/>
                </a:cxn>
                <a:cxn ang="0">
                  <a:pos x="0" y="6"/>
                </a:cxn>
                <a:cxn ang="0">
                  <a:pos x="238" y="45"/>
                </a:cxn>
                <a:cxn ang="0">
                  <a:pos x="0" y="0"/>
                </a:cxn>
              </a:cxnLst>
              <a:rect l="txL" t="txT" r="txR" b="txB"/>
              <a:pathLst>
                <a:path w="246" h="46">
                  <a:moveTo>
                    <a:pt x="0" y="0"/>
                  </a:moveTo>
                  <a:lnTo>
                    <a:pt x="0" y="6"/>
                  </a:lnTo>
                  <a:lnTo>
                    <a:pt x="245" y="45"/>
                  </a:lnTo>
                  <a:lnTo>
                    <a:pt x="0" y="0"/>
                  </a:lnTo>
                </a:path>
              </a:pathLst>
            </a:custGeom>
            <a:solidFill>
              <a:srgbClr val="DBBF8E">
                <a:alpha val="100000"/>
              </a:srgbClr>
            </a:solidFill>
            <a:ln w="9525">
              <a:noFill/>
            </a:ln>
          </p:spPr>
          <p:txBody>
            <a:bodyPr/>
            <a:p>
              <a:endParaRPr lang="zh-CN" altLang="en-US" sz="100"/>
            </a:p>
          </p:txBody>
        </p:sp>
      </p:grpSp>
      <p:pic>
        <p:nvPicPr>
          <p:cNvPr id="122889" name="Picture 23"/>
          <p:cNvPicPr/>
          <p:nvPr/>
        </p:nvPicPr>
        <p:blipFill>
          <a:blip r:embed="rId2"/>
          <a:stretch>
            <a:fillRect/>
          </a:stretch>
        </p:blipFill>
        <p:spPr>
          <a:xfrm>
            <a:off x="4917551" y="4148728"/>
            <a:ext cx="2020788" cy="207604"/>
          </a:xfrm>
          <a:prstGeom prst="rect">
            <a:avLst/>
          </a:prstGeom>
          <a:noFill/>
          <a:ln w="9525">
            <a:noFill/>
          </a:ln>
        </p:spPr>
      </p:pic>
      <p:sp>
        <p:nvSpPr>
          <p:cNvPr id="392216" name="Rectangle 24"/>
          <p:cNvSpPr>
            <a:spLocks noChangeArrowheads="1"/>
          </p:cNvSpPr>
          <p:nvPr/>
        </p:nvSpPr>
        <p:spPr bwMode="auto">
          <a:xfrm>
            <a:off x="7720203" y="2020790"/>
            <a:ext cx="3303246" cy="1708150"/>
          </a:xfrm>
          <a:prstGeom prst="rect">
            <a:avLst/>
          </a:prstGeom>
          <a:noFill/>
          <a:ln w="12700">
            <a:noFill/>
            <a:miter lim="800000"/>
            <a:headEnd type="none" w="sm" len="sm"/>
            <a:tailEnd type="none" w="sm" len="sm"/>
          </a:ln>
          <a:effectLst/>
        </p:spPr>
        <p:txBody>
          <a:bodyPr lIns="86540" tIns="43270" rIns="86540" bIns="43270">
            <a:spAutoFit/>
          </a:bodyPr>
          <a:lstStyle/>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错误并不等于缺陷</a:t>
            </a:r>
            <a:endParaRPr kumimoji="0" lang="zh-CN" altLang="en-US"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endPar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缺陷是结果</a:t>
            </a:r>
            <a:r>
              <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a:t>
            </a:r>
            <a:endPar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endPar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错误是结果的原因</a:t>
            </a:r>
            <a:r>
              <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a:t>
            </a:r>
            <a:endPar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122891" name="Line 25"/>
          <p:cNvSpPr/>
          <p:nvPr/>
        </p:nvSpPr>
        <p:spPr>
          <a:xfrm>
            <a:off x="2345942" y="2705547"/>
            <a:ext cx="4855251" cy="0"/>
          </a:xfrm>
          <a:prstGeom prst="line">
            <a:avLst/>
          </a:prstGeom>
          <a:ln w="12700" cap="flat" cmpd="sng">
            <a:solidFill>
              <a:srgbClr val="919191"/>
            </a:solidFill>
            <a:prstDash val="solid"/>
            <a:headEnd type="none" w="sm" len="sm"/>
            <a:tailEnd type="none" w="sm" len="sm"/>
          </a:ln>
        </p:spPr>
      </p:sp>
      <p:sp>
        <p:nvSpPr>
          <p:cNvPr id="392218" name="Text Box 26"/>
          <p:cNvSpPr txBox="1">
            <a:spLocks noChangeArrowheads="1"/>
          </p:cNvSpPr>
          <p:nvPr/>
        </p:nvSpPr>
        <p:spPr bwMode="auto">
          <a:xfrm>
            <a:off x="2784589" y="5439556"/>
            <a:ext cx="7420163" cy="106680"/>
          </a:xfrm>
          <a:prstGeom prst="rect">
            <a:avLst/>
          </a:prstGeom>
          <a:solidFill>
            <a:srgbClr val="FFFF00"/>
          </a:solidFill>
          <a:ln w="9525" algn="ctr">
            <a:solidFill>
              <a:schemeClr val="tx1"/>
            </a:solidFill>
            <a:miter lim="800000"/>
          </a:ln>
          <a:effectLst>
            <a:outerShdw dist="107763" dir="2700000" algn="ctr" rotWithShape="0">
              <a:schemeClr val="bg2"/>
            </a:outerShdw>
          </a:effectLst>
        </p:spPr>
        <p:txBody>
          <a:bodyPr>
            <a:spAutoFit/>
          </a:bodyPr>
          <a:lstStyle/>
          <a:p>
            <a:pPr marR="0" algn="ctr" defTabSz="914400" eaLnBrk="1" hangingPunct="1">
              <a:buClrTx/>
              <a:buSzTx/>
              <a:buFontTx/>
              <a:defRPr/>
            </a:pPr>
            <a:r>
              <a:rPr kumimoji="0" lang="zh-CN" altLang="en-US" sz="100" kern="1200" cap="none" spc="0" normalizeH="0" baseline="0" noProof="0">
                <a:solidFill>
                  <a:schemeClr val="tx2"/>
                </a:solidFill>
                <a:effectLst>
                  <a:outerShdw blurRad="38100" dist="38100" dir="2700000" algn="tl">
                    <a:srgbClr val="000000"/>
                  </a:outerShdw>
                </a:effectLst>
                <a:latin typeface="华文细黑" panose="02010600040101010101" pitchFamily="2" charset="-122"/>
                <a:ea typeface="华文细黑" panose="02010600040101010101" pitchFamily="2" charset="-122"/>
                <a:cs typeface="+mn-cs"/>
              </a:rPr>
              <a:t>因为错误是造成缺陷的原因，故可通过消除或控制错误来消除缺陷。</a:t>
            </a:r>
            <a:endParaRPr kumimoji="0" lang="zh-CN" altLang="en-US" sz="100" kern="1200" cap="none" spc="0" normalizeH="0" baseline="0" noProof="0">
              <a:solidFill>
                <a:schemeClr val="tx2"/>
              </a:solidFill>
              <a:effectLst>
                <a:outerShdw blurRad="38100" dist="38100" dir="2700000" algn="tl">
                  <a:srgbClr val="000000"/>
                </a:outerShdw>
              </a:effectLst>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3"/>
          <p:cNvSpPr>
            <a:spLocks noGrp="1"/>
          </p:cNvSpPr>
          <p:nvPr>
            <p:ph type="body" sz="half" idx="4294967295"/>
          </p:nvPr>
        </p:nvSpPr>
        <p:spPr>
          <a:xfrm>
            <a:off x="2024491" y="1299198"/>
            <a:ext cx="8732755" cy="1861738"/>
          </a:xfrm>
        </p:spPr>
        <p:txBody>
          <a:bodyPr vert="horz" wrap="square" lIns="96435" tIns="48217" rIns="96435" bIns="48217" anchor="t"/>
          <a:lstStyle>
            <a:lvl1pPr lvl="0">
              <a:buClr>
                <a:srgbClr val="0BD0D9"/>
              </a:buClr>
              <a:buSzPct val="95000"/>
              <a:buFont typeface="Wingdings 2" panose="05020102010507070707" pitchFamily="18" charset="2"/>
              <a:defRPr sz="2200"/>
            </a:lvl1pPr>
            <a:lvl2pPr lvl="1">
              <a:buClr>
                <a:srgbClr val="0BD0D9"/>
              </a:buClr>
              <a:buSzPct val="95000"/>
              <a:buFont typeface="Wingdings 2" panose="05020102010507070707" pitchFamily="18" charset="2"/>
              <a:defRPr sz="2000"/>
            </a:lvl2pPr>
            <a:lvl3pPr lvl="2">
              <a:buClr>
                <a:srgbClr val="0BD0D9"/>
              </a:buClr>
              <a:buSzPct val="95000"/>
              <a:buFont typeface="Wingdings 2" panose="05020102010507070707" pitchFamily="18" charset="2"/>
              <a:defRPr sz="1900"/>
            </a:lvl3pPr>
            <a:lvl4pPr lvl="3">
              <a:buClr>
                <a:srgbClr val="0BD0D9"/>
              </a:buClr>
              <a:buSzPct val="95000"/>
              <a:buFont typeface="Wingdings 2" panose="05020102010507070707" pitchFamily="18" charset="2"/>
              <a:defRPr sz="1800"/>
            </a:lvl4pPr>
            <a:lvl5pPr lvl="4">
              <a:buClr>
                <a:srgbClr val="0BD0D9"/>
              </a:buClr>
              <a:buSzPct val="95000"/>
              <a:buFont typeface="Wingdings 2" panose="05020102010507070707" pitchFamily="18" charset="2"/>
              <a:defRPr sz="1800"/>
            </a:lvl5pPr>
          </a:lstStyle>
          <a:p>
            <a:pPr lvl="0"/>
            <a:r>
              <a:rPr lang="zh-CN" altLang="en-US" sz="2530" dirty="0">
                <a:solidFill>
                  <a:srgbClr val="000000"/>
                </a:solidFill>
                <a:latin typeface="华文细黑" panose="02010600040101010101" pitchFamily="2" charset="-122"/>
                <a:ea typeface="华文细黑" panose="02010600040101010101" pitchFamily="2" charset="-122"/>
              </a:rPr>
              <a:t>错误是由于作业者疏忽、无意识、偶尔犯下的差错。</a:t>
            </a:r>
            <a:endParaRPr lang="zh-CN" altLang="en-US" sz="2530" dirty="0">
              <a:solidFill>
                <a:srgbClr val="000000"/>
              </a:solidFill>
              <a:latin typeface="华文细黑" panose="02010600040101010101" pitchFamily="2" charset="-122"/>
              <a:ea typeface="华文细黑" panose="02010600040101010101" pitchFamily="2" charset="-122"/>
            </a:endParaRPr>
          </a:p>
          <a:p>
            <a:pPr lvl="0"/>
            <a:r>
              <a:rPr lang="zh-CN" altLang="en-US" sz="2530" dirty="0">
                <a:solidFill>
                  <a:srgbClr val="000000"/>
                </a:solidFill>
                <a:latin typeface="华文细黑" panose="02010600040101010101" pitchFamily="2" charset="-122"/>
                <a:ea typeface="华文细黑" panose="02010600040101010101" pitchFamily="2" charset="-122"/>
              </a:rPr>
              <a:t>缺陷是错误所产生的结果，比如由于作业者疏漏而产生装螺丝作业失误，而导致汽车轮胎漏装一颗螺丝的缺陷。</a:t>
            </a:r>
            <a:endParaRPr lang="zh-CN" altLang="en-US" sz="2530" dirty="0">
              <a:solidFill>
                <a:srgbClr val="000000"/>
              </a:solidFill>
              <a:latin typeface="华文细黑" panose="02010600040101010101" pitchFamily="2" charset="-122"/>
              <a:ea typeface="华文细黑" panose="02010600040101010101" pitchFamily="2" charset="-122"/>
            </a:endParaRPr>
          </a:p>
          <a:p>
            <a:pPr lvl="0"/>
            <a:r>
              <a:rPr lang="zh-CN" altLang="en-US" sz="2530" dirty="0">
                <a:solidFill>
                  <a:srgbClr val="000000"/>
                </a:solidFill>
                <a:latin typeface="华文细黑" panose="02010600040101010101" pitchFamily="2" charset="-122"/>
                <a:ea typeface="华文细黑" panose="02010600040101010101" pitchFamily="2" charset="-122"/>
              </a:rPr>
              <a:t>由于错误导致偶尔的缺陷让我们往往很难控制</a:t>
            </a:r>
            <a:endParaRPr lang="zh-CN" altLang="en-US" sz="2530" dirty="0">
              <a:solidFill>
                <a:srgbClr val="000000"/>
              </a:solidFill>
              <a:latin typeface="华文细黑" panose="02010600040101010101" pitchFamily="2" charset="-122"/>
              <a:ea typeface="华文细黑" panose="02010600040101010101" pitchFamily="2" charset="-122"/>
            </a:endParaRPr>
          </a:p>
        </p:txBody>
      </p:sp>
      <p:graphicFrame>
        <p:nvGraphicFramePr>
          <p:cNvPr id="22571" name="Group 43"/>
          <p:cNvGraphicFramePr>
            <a:graphicFrameLocks noGrp="1"/>
          </p:cNvGraphicFramePr>
          <p:nvPr>
            <p:ph sz="half" idx="1"/>
          </p:nvPr>
        </p:nvGraphicFramePr>
        <p:xfrm>
          <a:off x="2632234" y="3540985"/>
          <a:ext cx="7670800" cy="2926080"/>
        </p:xfrm>
        <a:graphic>
          <a:graphicData uri="http://schemas.openxmlformats.org/drawingml/2006/table">
            <a:tbl>
              <a:tblPr/>
              <a:tblGrid>
                <a:gridCol w="3835400"/>
                <a:gridCol w="3835400"/>
              </a:tblGrid>
              <a:tr h="552450">
                <a:tc>
                  <a:txBody>
                    <a:bodyPr/>
                    <a:lstStyle/>
                    <a:p>
                      <a:pPr marL="0" marR="0" lvl="0" indent="0" algn="ctr"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1"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错误</a:t>
                      </a:r>
                      <a:endParaRPr kumimoji="0" lang="zh-CN" altLang="en-US" sz="2530" b="1"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1"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缺陷</a:t>
                      </a:r>
                      <a:endParaRPr kumimoji="0" lang="zh-CN" altLang="en-US" sz="2530" b="1"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63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漏加锡</a:t>
                      </a:r>
                      <a:endPar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元件半焊</a:t>
                      </a:r>
                      <a:endPar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27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漏检</a:t>
                      </a:r>
                      <a:endPar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外观凹痕</a:t>
                      </a:r>
                      <a:endPar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漏装螺丝</a:t>
                      </a:r>
                      <a:endPar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产品少螺帽</a:t>
                      </a:r>
                      <a:endPar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023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漏关煤气</a:t>
                      </a:r>
                      <a:endPar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rPr>
                        <a:t>       烧裂水壶</a:t>
                      </a:r>
                      <a:endParaRPr kumimoji="0" lang="zh-CN" altLang="en-US" sz="2530" b="0"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3"/>
          <p:cNvSpPr>
            <a:spLocks noChangeArrowheads="1"/>
          </p:cNvSpPr>
          <p:nvPr/>
        </p:nvSpPr>
        <p:spPr bwMode="auto">
          <a:xfrm>
            <a:off x="2101505" y="1187026"/>
            <a:ext cx="5086294" cy="292100"/>
          </a:xfrm>
          <a:prstGeom prst="rect">
            <a:avLst/>
          </a:prstGeom>
          <a:noFill/>
          <a:ln w="9525" algn="ctr">
            <a:noFill/>
            <a:miter lim="800000"/>
          </a:ln>
          <a:effectLst/>
        </p:spPr>
        <p:txBody>
          <a:bodyPr lIns="0" tIns="0" rIns="0" bIns="0">
            <a:spAutoFit/>
          </a:bodyPr>
          <a:lstStyle/>
          <a:p>
            <a:pPr marL="901700" marR="0" lvl="2" indent="-530225"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Blip>
                <a:blip r:embed="rId1"/>
              </a:buBlip>
              <a:defRPr/>
            </a:pPr>
            <a:r>
              <a:rPr kumimoji="0" lang="zh-CN" altLang="en-US"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错误的来源</a:t>
            </a:r>
            <a:r>
              <a:rPr kumimoji="0" lang="en-US" altLang="zh-CN"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a:t>
            </a:r>
            <a:endParaRPr kumimoji="0" lang="en-US" altLang="zh-CN"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8" name="Text Box 4"/>
          <p:cNvSpPr txBox="1">
            <a:spLocks noChangeArrowheads="1"/>
          </p:cNvSpPr>
          <p:nvPr/>
        </p:nvSpPr>
        <p:spPr bwMode="auto">
          <a:xfrm>
            <a:off x="2988844" y="2179840"/>
            <a:ext cx="7539034" cy="739775"/>
          </a:xfrm>
          <a:prstGeom prst="rect">
            <a:avLst/>
          </a:prstGeom>
          <a:solidFill>
            <a:srgbClr val="FFEFAD"/>
          </a:solidFill>
          <a:ln w="9525" algn="ctr">
            <a:noFill/>
            <a:miter lim="800000"/>
          </a:ln>
          <a:effectLst>
            <a:outerShdw dist="107763" dir="18900000" algn="ctr" rotWithShape="0">
              <a:schemeClr val="bg2">
                <a:alpha val="50000"/>
              </a:schemeClr>
            </a:outerShdw>
          </a:effectLst>
        </p:spPr>
        <p:txBody>
          <a:bodyPr>
            <a:spAutoFit/>
          </a:bodyPr>
          <a:lstStyle/>
          <a:p>
            <a:pPr marR="0" defTabSz="914400" eaLnBrk="1" hangingPunct="1">
              <a:buClrTx/>
              <a:buSzTx/>
              <a:buFontTx/>
              <a:defRPr/>
            </a:pP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由于设计人员的失误造成的产品的功能或参数的不合理等</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这类差错会导致产品的固有缺陷</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endPar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endParaRPr>
          </a:p>
        </p:txBody>
      </p:sp>
      <p:sp>
        <p:nvSpPr>
          <p:cNvPr id="9" name="Rectangle 5"/>
          <p:cNvSpPr>
            <a:spLocks noChangeArrowheads="1"/>
          </p:cNvSpPr>
          <p:nvPr/>
        </p:nvSpPr>
        <p:spPr bwMode="auto">
          <a:xfrm>
            <a:off x="2252185" y="1680921"/>
            <a:ext cx="1476375" cy="415290"/>
          </a:xfrm>
          <a:prstGeom prst="rect">
            <a:avLst/>
          </a:prstGeom>
          <a:noFill/>
          <a:ln w="9525" algn="ctr">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1.</a:t>
            </a:r>
            <a:r>
              <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设计错误</a:t>
            </a:r>
            <a:endPar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10" name="Text Box 6"/>
          <p:cNvSpPr txBox="1">
            <a:spLocks noChangeArrowheads="1"/>
          </p:cNvSpPr>
          <p:nvPr/>
        </p:nvSpPr>
        <p:spPr bwMode="auto">
          <a:xfrm>
            <a:off x="2988844" y="3472342"/>
            <a:ext cx="7539034" cy="1064260"/>
          </a:xfrm>
          <a:prstGeom prst="rect">
            <a:avLst/>
          </a:prstGeom>
          <a:solidFill>
            <a:srgbClr val="FFEFAD"/>
          </a:solidFill>
          <a:ln w="9525" algn="ctr">
            <a:noFill/>
            <a:miter lim="800000"/>
          </a:ln>
          <a:effectLst>
            <a:outerShdw dist="107763" dir="18900000" algn="ctr" rotWithShape="0">
              <a:schemeClr val="bg2">
                <a:alpha val="50000"/>
              </a:schemeClr>
            </a:outerShdw>
          </a:effectLst>
        </p:spPr>
        <p:txBody>
          <a:bodyPr>
            <a:spAutoFit/>
          </a:bodyPr>
          <a:lstStyle/>
          <a:p>
            <a:pPr marR="0" defTabSz="914400" eaLnBrk="1" hangingPunct="1">
              <a:buClrTx/>
              <a:buSzTx/>
              <a:buFontTx/>
              <a:defRPr/>
            </a:pP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生产现场是一个集合了人员、设备、材料、环境和生产技术等多因素的复杂场所</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任何一个环节</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一个动作</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一个参数的偶然变化都会引起诸如漏加工</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错配</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缺件等错误</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endPar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endParaRPr>
          </a:p>
        </p:txBody>
      </p:sp>
      <p:sp>
        <p:nvSpPr>
          <p:cNvPr id="11" name="Rectangle 7"/>
          <p:cNvSpPr>
            <a:spLocks noChangeArrowheads="1"/>
          </p:cNvSpPr>
          <p:nvPr/>
        </p:nvSpPr>
        <p:spPr bwMode="auto">
          <a:xfrm>
            <a:off x="2252185" y="2973423"/>
            <a:ext cx="1476375" cy="415290"/>
          </a:xfrm>
          <a:prstGeom prst="rect">
            <a:avLst/>
          </a:prstGeom>
          <a:noFill/>
          <a:ln w="9525" algn="ctr">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2.</a:t>
            </a:r>
            <a:r>
              <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制造错误</a:t>
            </a:r>
            <a:endPar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12" name="Text Box 8"/>
          <p:cNvSpPr txBox="1">
            <a:spLocks noChangeArrowheads="1"/>
          </p:cNvSpPr>
          <p:nvPr/>
        </p:nvSpPr>
        <p:spPr bwMode="auto">
          <a:xfrm>
            <a:off x="2988844" y="5077924"/>
            <a:ext cx="7539034" cy="1388745"/>
          </a:xfrm>
          <a:prstGeom prst="rect">
            <a:avLst/>
          </a:prstGeom>
          <a:solidFill>
            <a:srgbClr val="FFEFAD"/>
          </a:solidFill>
          <a:ln w="9525" algn="ctr">
            <a:noFill/>
            <a:miter lim="800000"/>
          </a:ln>
          <a:effectLst>
            <a:outerShdw dist="107763" dir="18900000" algn="ctr" rotWithShape="0">
              <a:schemeClr val="bg2">
                <a:alpha val="50000"/>
              </a:schemeClr>
            </a:outerShdw>
          </a:effectLst>
        </p:spPr>
        <p:txBody>
          <a:bodyPr>
            <a:spAutoFit/>
          </a:bodyPr>
          <a:lstStyle/>
          <a:p>
            <a:pPr marR="0" defTabSz="914400" eaLnBrk="1" hangingPunct="1">
              <a:buClrTx/>
              <a:buSzTx/>
              <a:buFontTx/>
              <a:defRPr/>
            </a:pP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由于</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1)</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缺少使用说明或未做培训</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,2)</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使用者粗心或认知水平有限导致的未能按照要求正确使用产品</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 </a:t>
            </a:r>
            <a:endPar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endParaRPr>
          </a:p>
          <a:p>
            <a:pPr marR="0" defTabSz="914400" eaLnBrk="1" hangingPunct="1">
              <a:buClrTx/>
              <a:buSzTx/>
              <a:buFontTx/>
              <a:defRPr/>
            </a:pP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这种错误的影响有时是非常可怕的</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甚至造成身体和财产的巨大损失</a:t>
            </a:r>
            <a:r>
              <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rPr>
              <a:t>.</a:t>
            </a:r>
            <a:endParaRPr kumimoji="0" lang="en-US" altLang="zh-CN" sz="2110" kern="1200" cap="none" spc="0" normalizeH="0" baseline="0" noProof="0">
              <a:effectLst>
                <a:outerShdw blurRad="38100" dist="38100" dir="2700000" algn="tl">
                  <a:srgbClr val="FFFFFF"/>
                </a:outerShdw>
              </a:effectLst>
              <a:latin typeface="华文细黑" panose="02010600040101010101" pitchFamily="2" charset="-122"/>
              <a:ea typeface="华文细黑" panose="02010600040101010101" pitchFamily="2" charset="-122"/>
              <a:cs typeface="+mn-cs"/>
            </a:endParaRPr>
          </a:p>
        </p:txBody>
      </p:sp>
      <p:sp>
        <p:nvSpPr>
          <p:cNvPr id="13" name="Rectangle 9"/>
          <p:cNvSpPr>
            <a:spLocks noChangeArrowheads="1"/>
          </p:cNvSpPr>
          <p:nvPr/>
        </p:nvSpPr>
        <p:spPr bwMode="auto">
          <a:xfrm>
            <a:off x="2252185" y="4579005"/>
            <a:ext cx="1476375" cy="415290"/>
          </a:xfrm>
          <a:prstGeom prst="rect">
            <a:avLst/>
          </a:prstGeom>
          <a:noFill/>
          <a:ln w="9525" algn="ctr">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使用错误</a:t>
            </a:r>
            <a:endPar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Rectangle 3"/>
          <p:cNvSpPr>
            <a:spLocks noChangeArrowheads="1"/>
          </p:cNvSpPr>
          <p:nvPr/>
        </p:nvSpPr>
        <p:spPr bwMode="auto">
          <a:xfrm>
            <a:off x="1607608" y="1262365"/>
            <a:ext cx="6604816" cy="292100"/>
          </a:xfrm>
          <a:prstGeom prst="rect">
            <a:avLst/>
          </a:prstGeom>
          <a:noFill/>
          <a:ln w="9525" algn="ctr">
            <a:noFill/>
            <a:miter lim="800000"/>
          </a:ln>
          <a:effectLst/>
        </p:spPr>
        <p:txBody>
          <a:bodyPr lIns="0" tIns="0" rIns="0" bIns="0">
            <a:spAutoFit/>
          </a:bodyPr>
          <a:lstStyle/>
          <a:p>
            <a:pPr marL="901700" marR="0" lvl="2" indent="-530225"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Blip>
                <a:blip r:embed="rId1"/>
              </a:buBlip>
              <a:defRPr/>
            </a:pPr>
            <a:r>
              <a:rPr kumimoji="0" lang="zh-TW" altLang="en-US"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制造过程常</a:t>
            </a:r>
            <a:r>
              <a:rPr kumimoji="0" lang="zh-CN" altLang="en-US"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见错误</a:t>
            </a:r>
            <a:endParaRPr kumimoji="0" lang="zh-CN" altLang="en-US"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aphicFrame>
        <p:nvGraphicFramePr>
          <p:cNvPr id="24622" name="Group 46"/>
          <p:cNvGraphicFramePr>
            <a:graphicFrameLocks noGrp="1"/>
          </p:cNvGraphicFramePr>
          <p:nvPr>
            <p:ph idx="1"/>
          </p:nvPr>
        </p:nvGraphicFramePr>
        <p:xfrm>
          <a:off x="2941966" y="3048763"/>
          <a:ext cx="6904355" cy="2846070"/>
        </p:xfrm>
        <a:graphic>
          <a:graphicData uri="http://schemas.openxmlformats.org/drawingml/2006/table">
            <a:tbl>
              <a:tblPr/>
              <a:tblGrid>
                <a:gridCol w="3449320"/>
                <a:gridCol w="3455035"/>
              </a:tblGrid>
              <a:tr h="56134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01</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、漏掉某个作业步骤。</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06</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、工件加工错误。</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61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02</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、作业失误。</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07</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、误操作。</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07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03</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、工件设置错误。</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08</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、调整错误。</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66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04</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、缺件。</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09</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、设备参数设置不当。</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39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05</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、用错零件</a:t>
                      </a:r>
                      <a:endPar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10</a:t>
                      </a:r>
                      <a:r>
                        <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、工装夹具准备不当。</a:t>
                      </a:r>
                      <a:endParaRPr kumimoji="0" lang="zh-CN" altLang="en-US" sz="211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Rectangle 24"/>
          <p:cNvSpPr>
            <a:spLocks noChangeArrowheads="1"/>
          </p:cNvSpPr>
          <p:nvPr/>
        </p:nvSpPr>
        <p:spPr bwMode="auto">
          <a:xfrm>
            <a:off x="2329200" y="1793095"/>
            <a:ext cx="8300805" cy="67564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制造过程不同，其失误种类也千差万别，但大致可归为以下几类：</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1074" name="Picture 7"/>
          <p:cNvPicPr>
            <a:picLocks noChangeAspect="1"/>
          </p:cNvPicPr>
          <p:nvPr/>
        </p:nvPicPr>
        <p:blipFill>
          <a:blip r:embed="rId1"/>
          <a:stretch>
            <a:fillRect/>
          </a:stretch>
        </p:blipFill>
        <p:spPr>
          <a:xfrm>
            <a:off x="2026164" y="1110011"/>
            <a:ext cx="8769588" cy="5240323"/>
          </a:xfrm>
          <a:prstGeom prst="rect">
            <a:avLst/>
          </a:prstGeom>
          <a:noFill/>
          <a:ln w="1587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404539" y="1262365"/>
            <a:ext cx="8123337" cy="464375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1.</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断根原理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将会造成错误的原因从根本上排除掉，使绝</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不发生错误</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藉“排除”的方法来达成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例：录音带上若录有重要的资料想永久保存时，则可将侧边防再录孔一小块塑料片剥下，便能防止再录音。</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pic>
        <p:nvPicPr>
          <p:cNvPr id="133123" name="图片 2" descr="水印-23(1)"/>
          <p:cNvPicPr>
            <a:picLocks noChangeAspect="1"/>
          </p:cNvPicPr>
          <p:nvPr/>
        </p:nvPicPr>
        <p:blipFill>
          <a:blip r:embed="rId1"/>
          <a:stretch>
            <a:fillRect/>
          </a:stretch>
        </p:blipFill>
        <p:spPr>
          <a:xfrm>
            <a:off x="8682881" y="5667251"/>
            <a:ext cx="2578306" cy="121046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176845" y="1187026"/>
            <a:ext cx="8580401" cy="474027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2.</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保险原理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藉用二个以上的动作必需共同或依序执行才能</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完成工作</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藉“共同”动作必须同时执行来完成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例：开银行保险箱时，须以顾客钥匙与银行钥匙，同时插入钥匙孔，才能将保险箱打开。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例：操作冲床工作，为预防操作人员不小心被手夹伤，所以设计一双手必须同时按操作钮下去，才能执行工作。</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026164" y="1642415"/>
            <a:ext cx="8731081" cy="373316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自动原理</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以各种光学、电学、力学、机构学、化学等原理来限制某些动作的执行或不执行，以避免错误发生。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目前这些自动开关非常普遍，也是非常简易的“自动化”的应用。</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AutoShape 8"/>
          <p:cNvSpPr/>
          <p:nvPr/>
        </p:nvSpPr>
        <p:spPr>
          <a:xfrm>
            <a:off x="4378450" y="3980359"/>
            <a:ext cx="607743" cy="2049251"/>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提高生产效率</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1" name="AutoShape 9"/>
          <p:cNvSpPr/>
          <p:nvPr/>
        </p:nvSpPr>
        <p:spPr>
          <a:xfrm>
            <a:off x="5289229" y="3980359"/>
            <a:ext cx="607743" cy="2049251"/>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提高库存周转率</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2" name="AutoShape 10"/>
          <p:cNvSpPr/>
          <p:nvPr/>
        </p:nvSpPr>
        <p:spPr>
          <a:xfrm>
            <a:off x="3543012" y="3978686"/>
            <a:ext cx="607744" cy="2050925"/>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减少故障保障品质</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3" name="AutoShape 11"/>
          <p:cNvSpPr/>
          <p:nvPr/>
        </p:nvSpPr>
        <p:spPr>
          <a:xfrm>
            <a:off x="7110785" y="3980359"/>
            <a:ext cx="607743" cy="2050926"/>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减少安全隐患</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4" name="AutoShape 12"/>
          <p:cNvSpPr/>
          <p:nvPr/>
        </p:nvSpPr>
        <p:spPr>
          <a:xfrm>
            <a:off x="8023237" y="3980359"/>
            <a:ext cx="607744" cy="2050926"/>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节约习惯降低成本</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5" name="AutoShape 13"/>
          <p:cNvSpPr/>
          <p:nvPr/>
        </p:nvSpPr>
        <p:spPr>
          <a:xfrm>
            <a:off x="6201680" y="3978686"/>
            <a:ext cx="607744" cy="2050925"/>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缩短作业周期</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40974" name="AutoShape 14"/>
          <p:cNvSpPr>
            <a:spLocks noChangeArrowheads="1"/>
          </p:cNvSpPr>
          <p:nvPr/>
        </p:nvSpPr>
        <p:spPr bwMode="auto">
          <a:xfrm>
            <a:off x="3543012" y="3372616"/>
            <a:ext cx="5087969" cy="455389"/>
          </a:xfrm>
          <a:prstGeom prst="flowChartAlternateProcess">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质量、交期、成本</a:t>
            </a:r>
            <a:endPar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40975" name="AutoShape 15"/>
          <p:cNvSpPr>
            <a:spLocks noChangeArrowheads="1"/>
          </p:cNvSpPr>
          <p:nvPr/>
        </p:nvSpPr>
        <p:spPr bwMode="auto">
          <a:xfrm>
            <a:off x="3467672" y="2157129"/>
            <a:ext cx="5163308" cy="1063133"/>
          </a:xfrm>
          <a:prstGeom prst="triangle">
            <a:avLst>
              <a:gd name="adj" fmla="val 50000"/>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提升企业形象</a:t>
            </a:r>
            <a:endParaRPr kumimoji="0" lang="zh-CN" altLang="en-US" sz="1900"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形成良好企业文化</a:t>
            </a:r>
            <a:endParaRPr kumimoji="0" lang="zh-CN" altLang="en-US" sz="1900"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40976" name="AutoShape 16"/>
          <p:cNvSpPr>
            <a:spLocks noChangeArrowheads="1"/>
          </p:cNvSpPr>
          <p:nvPr/>
        </p:nvSpPr>
        <p:spPr bwMode="auto">
          <a:xfrm>
            <a:off x="3543012" y="6106624"/>
            <a:ext cx="5087969" cy="532403"/>
          </a:xfrm>
          <a:prstGeom prst="bevel">
            <a:avLst>
              <a:gd name="adj" fmla="val 12500"/>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生产经营过程</a:t>
            </a:r>
            <a:endPar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40977" name="AutoShape 17"/>
          <p:cNvSpPr>
            <a:spLocks noChangeArrowheads="1"/>
          </p:cNvSpPr>
          <p:nvPr/>
        </p:nvSpPr>
        <p:spPr bwMode="auto">
          <a:xfrm>
            <a:off x="8630981" y="1852420"/>
            <a:ext cx="1823231" cy="1140147"/>
          </a:xfrm>
          <a:prstGeom prst="cloudCallout">
            <a:avLst>
              <a:gd name="adj1" fmla="val -45593"/>
              <a:gd name="adj2" fmla="val 172759"/>
            </a:avLst>
          </a:prstGeom>
          <a:solidFill>
            <a:schemeClr val="accent1"/>
          </a:solidFill>
          <a:ln w="9525">
            <a:solidFill>
              <a:schemeClr val="tx1"/>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这们的例子很多</a:t>
            </a:r>
            <a:endPar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22540" name="Rectangle 2"/>
          <p:cNvSpPr/>
          <p:nvPr/>
        </p:nvSpPr>
        <p:spPr>
          <a:xfrm>
            <a:off x="2925224" y="1016982"/>
            <a:ext cx="3276457" cy="530730"/>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的目的及意义</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 name="任意多边形 1"/>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3"/>
          <p:cNvSpPr>
            <a:spLocks noChangeArrowheads="1"/>
          </p:cNvSpPr>
          <p:nvPr/>
        </p:nvSpPr>
        <p:spPr bwMode="auto">
          <a:xfrm>
            <a:off x="1759963" y="1870109"/>
            <a:ext cx="9224977" cy="442150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(1)</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以“浮力”的方式来控制</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例：抽水马桶的水箱内设有浮球，水升至某一高度时，浮球推动拉杆，切断水源。</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(2)</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以“重量”控制的方式来完成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例：电梯超载时，门关不上，电梯不能上下，警告钟也鸣起。</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以“光线”控制的方式来完成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例：自动照相机，光线若不足时，则快门按不下去。</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7" name="Rectangle 4"/>
          <p:cNvSpPr>
            <a:spLocks noChangeArrowheads="1"/>
          </p:cNvSpPr>
          <p:nvPr/>
        </p:nvSpPr>
        <p:spPr bwMode="auto">
          <a:xfrm>
            <a:off x="2185216" y="1094943"/>
            <a:ext cx="2025650" cy="5461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自动原理</a:t>
            </a: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3"/>
          <p:cNvSpPr>
            <a:spLocks noChangeArrowheads="1"/>
          </p:cNvSpPr>
          <p:nvPr/>
        </p:nvSpPr>
        <p:spPr bwMode="auto">
          <a:xfrm>
            <a:off x="2101505" y="1414720"/>
            <a:ext cx="8806421" cy="395224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(4)</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以“时间”控制的方式来完成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例：洗手间内的“烘手机”，按一次只有“一分钟”，时间一到自动停止。</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(5)</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以“方向”控制的方式来完成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例：超级市场内进口及出口单向栏栅，只能进不能出。或只能出不能进。</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(6)</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以“电流”用量的方式来完成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例：家庭的电源开关皆装置保险丝，用电过量时，保险丝就熔断，造成断电。</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9" name="Rectangle 4"/>
          <p:cNvSpPr>
            <a:spLocks noChangeArrowheads="1"/>
          </p:cNvSpPr>
          <p:nvPr/>
        </p:nvSpPr>
        <p:spPr bwMode="auto">
          <a:xfrm>
            <a:off x="2101505" y="882317"/>
            <a:ext cx="2025650" cy="5461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自动原理</a:t>
            </a: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024491" y="2183189"/>
            <a:ext cx="8883435" cy="317373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(7)</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以“温度”控制的方式来完成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例：家庭冷气机的温度控制，冷度够时，自动停止，温度上升时，自动开启。</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(8)</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以“压力”控制的方式来完成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例：厨房用的高压锅内压力过大时，则“液压阀”就开启，使锅内压力外泄以免造成爆炸危机。</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6" name="Rectangle 4"/>
          <p:cNvSpPr>
            <a:spLocks noChangeArrowheads="1"/>
          </p:cNvSpPr>
          <p:nvPr/>
        </p:nvSpPr>
        <p:spPr bwMode="auto">
          <a:xfrm>
            <a:off x="2185216" y="1094943"/>
            <a:ext cx="2025650" cy="5461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自动原理</a:t>
            </a: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3"/>
          <p:cNvSpPr>
            <a:spLocks noChangeArrowheads="1"/>
          </p:cNvSpPr>
          <p:nvPr/>
        </p:nvSpPr>
        <p:spPr bwMode="auto">
          <a:xfrm>
            <a:off x="2024491" y="1793095"/>
            <a:ext cx="8731081" cy="308165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(9)</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以“计数”控制的方式来完成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例：防止忘记换基片</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改良前：因基片磨损而必须换基片，但因忘记换基片而使基片尖端发生不合标准情形，此时即成为不合于直径的标准。</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改良后：使控制盘记忆常数达到基片换装的常数时即停止机械。</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8" name="Rectangle 4"/>
          <p:cNvSpPr>
            <a:spLocks noChangeArrowheads="1"/>
          </p:cNvSpPr>
          <p:nvPr/>
        </p:nvSpPr>
        <p:spPr bwMode="auto">
          <a:xfrm>
            <a:off x="2185216" y="1094943"/>
            <a:ext cx="2025650" cy="5461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自动原理</a:t>
            </a: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1949150" y="1414720"/>
            <a:ext cx="8997283" cy="402590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4.</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相符原理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藉用检核是否相符合的动作，来防止错误的发生。</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(1)</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依“形状”的不同来达成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例：个人计算机与监视器</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(monitor)</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或打印机连结线用不同形状设计</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使其能正确连接起来。</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1910644" y="1285804"/>
            <a:ext cx="8997283" cy="382968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4.</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相符原理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5" b="1"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(2)</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依“数学公式”检核方式来完成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例：“１０００２９６０８”这一组数字中，最后一字为检查号“８”。</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将每一位数字加起来得为１８（１＋０＋０＋０＋２＋９＋６＋０＝１８），取个位数“８”做为检查号码。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假如有人将此数字写错为“１０００２９５０８”则“１＋０＋０＋０＋２＋９＋５＝１７”个位数为“７”与原先检查号码“８”不符合，所以显然“７”与原先检查号码“８”不符合，所以显然“１０００２９５０８”这一组数字不对。</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此种应用情形在计算机中常见到。此为一简单例子。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176845" y="1500105"/>
            <a:ext cx="8428046" cy="357060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4.</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相符原理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）以”发音”方式来检核</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4</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）以“数量”方式来检核</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例：开刀手术前后必须点核数量有否符合，以免有工具遗留在人体内，忘了拿出来。</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3"/>
          <p:cNvSpPr>
            <a:spLocks noChangeArrowheads="1"/>
          </p:cNvSpPr>
          <p:nvPr/>
        </p:nvSpPr>
        <p:spPr bwMode="auto">
          <a:xfrm>
            <a:off x="1949150" y="1259017"/>
            <a:ext cx="8997283" cy="350393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5.</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顺序原理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避免工作顺序或流程前后倒置，可依编号顺序排列，可以减少或避免错误的发生。</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(1)</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以“编号”方式来完成</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例：流程单上所记载工作顺序，依数目字顺序编列下去。</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例：儿童玩具说明，加以编号依序工作，终能完成模型玩具。</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(2)</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以“斜线”方式来完成</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例：许多档案归档在资料柜内，每次拿出来看后，再放回去时，放错了地方，可用斜线标志的方式来改善这个问题。</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101505" y="1243949"/>
            <a:ext cx="8655741" cy="467550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6.</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隔离原理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8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藉分隔不同区域的方式，来达到确保使其不能造成危险或错误的现象发生。隔离原理亦称保获原理。</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84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例：家庭中危险的物品放入专门柜子中加锁并置于高处，预防无知的小孩取用而造成危险。</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例：家庭中的锅鼎把手煮菜时太熟，加上电木隔热不够时，仍需戴手套或取湿布来拿锅鼎以达保获作用。</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例：电动圆锯有一保获锯片套，以防止锯到手</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176845" y="1337706"/>
            <a:ext cx="8580401" cy="357060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7.</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复制原理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同一件工作，如需做二次以上，最好采用“复制”方式来达成，省时又不错误。</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(1)</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以“复写”方式来完成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例：紧常见到的例子就是“统一发票”。</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4" name="AutoShape 4"/>
          <p:cNvSpPr>
            <a:spLocks noChangeArrowheads="1"/>
          </p:cNvSpPr>
          <p:nvPr/>
        </p:nvSpPr>
        <p:spPr bwMode="auto">
          <a:xfrm>
            <a:off x="3842461" y="2017204"/>
            <a:ext cx="1593862" cy="380049"/>
          </a:xfrm>
          <a:prstGeom prst="flowChartProcess">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领导以身示范</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05" name="AutoShape 5"/>
          <p:cNvSpPr>
            <a:spLocks noChangeArrowheads="1"/>
          </p:cNvSpPr>
          <p:nvPr/>
        </p:nvSpPr>
        <p:spPr bwMode="auto">
          <a:xfrm>
            <a:off x="5816373" y="1941864"/>
            <a:ext cx="683084" cy="530730"/>
          </a:xfrm>
          <a:prstGeom prst="rightArrow">
            <a:avLst>
              <a:gd name="adj1" fmla="val 50000"/>
              <a:gd name="adj2" fmla="val 32177"/>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激励</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06" name="AutoShape 6"/>
          <p:cNvSpPr>
            <a:spLocks noChangeArrowheads="1"/>
          </p:cNvSpPr>
          <p:nvPr/>
        </p:nvSpPr>
        <p:spPr bwMode="auto">
          <a:xfrm>
            <a:off x="6879505" y="1941864"/>
            <a:ext cx="1973911" cy="455389"/>
          </a:xfrm>
          <a:prstGeom prst="flowChartProcess">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员工养成习惯</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07" name="Line 7"/>
          <p:cNvSpPr>
            <a:spLocks noChangeShapeType="1"/>
          </p:cNvSpPr>
          <p:nvPr/>
        </p:nvSpPr>
        <p:spPr bwMode="auto">
          <a:xfrm>
            <a:off x="6044067" y="3155677"/>
            <a:ext cx="1520196" cy="0"/>
          </a:xfrm>
          <a:prstGeom prst="line">
            <a:avLst/>
          </a:prstGeom>
          <a:noFill/>
          <a:ln w="76200">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08" name="Line 8"/>
          <p:cNvSpPr>
            <a:spLocks noChangeShapeType="1"/>
          </p:cNvSpPr>
          <p:nvPr/>
        </p:nvSpPr>
        <p:spPr bwMode="auto">
          <a:xfrm>
            <a:off x="6044067" y="3612740"/>
            <a:ext cx="1520196" cy="0"/>
          </a:xfrm>
          <a:prstGeom prst="line">
            <a:avLst/>
          </a:prstGeom>
          <a:noFill/>
          <a:ln w="76200">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09" name="Line 9"/>
          <p:cNvSpPr>
            <a:spLocks noChangeShapeType="1"/>
          </p:cNvSpPr>
          <p:nvPr/>
        </p:nvSpPr>
        <p:spPr bwMode="auto">
          <a:xfrm>
            <a:off x="6348776" y="2777302"/>
            <a:ext cx="910778" cy="1213813"/>
          </a:xfrm>
          <a:prstGeom prst="line">
            <a:avLst/>
          </a:prstGeom>
          <a:noFill/>
          <a:ln w="76200">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10" name="Text Box 10"/>
          <p:cNvSpPr txBox="1">
            <a:spLocks noChangeArrowheads="1"/>
          </p:cNvSpPr>
          <p:nvPr/>
        </p:nvSpPr>
        <p:spPr bwMode="auto">
          <a:xfrm>
            <a:off x="8094992" y="2927982"/>
            <a:ext cx="2734009" cy="106680"/>
          </a:xfrm>
          <a:prstGeom prst="rect">
            <a:avLst/>
          </a:prstGeom>
          <a:noFill/>
          <a:ln w="9525">
            <a:noFill/>
            <a:miter lim="800000"/>
          </a:ln>
          <a:effectLst/>
        </p:spPr>
        <p:txBody>
          <a:bodyPr>
            <a:spAutoFit/>
          </a:bodyPr>
          <a:lstStyle/>
          <a:p>
            <a:pPr marR="0" defTabSz="914400" eaLnBrk="1" hangingPunct="1">
              <a:spcBef>
                <a:spcPct val="50000"/>
              </a:spcBef>
              <a:buClrTx/>
              <a:buSzTx/>
              <a:buFontTx/>
              <a:defRPr/>
            </a:pPr>
            <a:r>
              <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强制的？</a:t>
            </a:r>
            <a:endPar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358411" name="Line 11"/>
          <p:cNvSpPr>
            <a:spLocks noChangeShapeType="1"/>
          </p:cNvSpPr>
          <p:nvPr/>
        </p:nvSpPr>
        <p:spPr bwMode="auto">
          <a:xfrm>
            <a:off x="6121082" y="4597184"/>
            <a:ext cx="1520196" cy="0"/>
          </a:xfrm>
          <a:prstGeom prst="line">
            <a:avLst/>
          </a:prstGeom>
          <a:noFill/>
          <a:ln w="76200">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12" name="Line 12"/>
          <p:cNvSpPr>
            <a:spLocks noChangeShapeType="1"/>
          </p:cNvSpPr>
          <p:nvPr/>
        </p:nvSpPr>
        <p:spPr bwMode="auto">
          <a:xfrm>
            <a:off x="6121082" y="5054247"/>
            <a:ext cx="1520196" cy="0"/>
          </a:xfrm>
          <a:prstGeom prst="line">
            <a:avLst/>
          </a:prstGeom>
          <a:noFill/>
          <a:ln w="76200">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13" name="Text Box 13"/>
          <p:cNvSpPr txBox="1">
            <a:spLocks noChangeArrowheads="1"/>
          </p:cNvSpPr>
          <p:nvPr/>
        </p:nvSpPr>
        <p:spPr bwMode="auto">
          <a:xfrm>
            <a:off x="7944312" y="4371164"/>
            <a:ext cx="2581654" cy="106680"/>
          </a:xfrm>
          <a:prstGeom prst="rect">
            <a:avLst/>
          </a:prstGeom>
          <a:noFill/>
          <a:ln w="9525">
            <a:noFill/>
            <a:miter lim="800000"/>
          </a:ln>
          <a:effectLst/>
        </p:spPr>
        <p:txBody>
          <a:bodyPr>
            <a:spAutoFit/>
          </a:bodyPr>
          <a:lstStyle/>
          <a:p>
            <a:pPr marR="0" defTabSz="914400" eaLnBrk="1" hangingPunct="1">
              <a:spcBef>
                <a:spcPct val="50000"/>
              </a:spcBef>
              <a:buClrTx/>
              <a:buSzTx/>
              <a:buFontTx/>
              <a:defRPr/>
            </a:pPr>
            <a:r>
              <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rPr>
              <a:t>内心干的愿望</a:t>
            </a:r>
            <a:endPar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358414" name="Oval 14"/>
          <p:cNvSpPr>
            <a:spLocks noChangeArrowheads="1"/>
          </p:cNvSpPr>
          <p:nvPr/>
        </p:nvSpPr>
        <p:spPr bwMode="auto">
          <a:xfrm>
            <a:off x="3462413" y="2777302"/>
            <a:ext cx="2201606" cy="964353"/>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这个有意思！</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洗耳恭听</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5" name="AutoShape 15"/>
          <p:cNvSpPr>
            <a:spLocks noChangeArrowheads="1"/>
          </p:cNvSpPr>
          <p:nvPr/>
        </p:nvSpPr>
        <p:spPr bwMode="auto">
          <a:xfrm>
            <a:off x="3007024" y="4068129"/>
            <a:ext cx="2116220" cy="835439"/>
          </a:xfrm>
          <a:prstGeom prst="diamond">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有毛病</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6" name="Oval 16"/>
          <p:cNvSpPr>
            <a:spLocks noChangeArrowheads="1"/>
          </p:cNvSpPr>
          <p:nvPr/>
        </p:nvSpPr>
        <p:spPr bwMode="auto">
          <a:xfrm>
            <a:off x="4828580" y="5283617"/>
            <a:ext cx="964353" cy="606069"/>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诱导</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7" name="Oval 17"/>
          <p:cNvSpPr>
            <a:spLocks noChangeArrowheads="1"/>
          </p:cNvSpPr>
          <p:nvPr/>
        </p:nvSpPr>
        <p:spPr bwMode="auto">
          <a:xfrm>
            <a:off x="4828580" y="6042040"/>
            <a:ext cx="964353" cy="606069"/>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做做看</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8" name="Oval 18"/>
          <p:cNvSpPr>
            <a:spLocks noChangeArrowheads="1"/>
          </p:cNvSpPr>
          <p:nvPr/>
        </p:nvSpPr>
        <p:spPr bwMode="auto">
          <a:xfrm>
            <a:off x="6271762" y="6042040"/>
            <a:ext cx="964353" cy="606069"/>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承认</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失败</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9" name="AutoShape 19"/>
          <p:cNvSpPr>
            <a:spLocks noChangeArrowheads="1"/>
          </p:cNvSpPr>
          <p:nvPr/>
        </p:nvSpPr>
        <p:spPr bwMode="auto">
          <a:xfrm>
            <a:off x="7942638" y="5283617"/>
            <a:ext cx="1344403" cy="1342728"/>
          </a:xfrm>
          <a:prstGeom prst="sun">
            <a:avLst>
              <a:gd name="adj" fmla="val 25000"/>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预祝</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成功</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20" name="Freeform 20"/>
          <p:cNvSpPr/>
          <p:nvPr/>
        </p:nvSpPr>
        <p:spPr bwMode="auto">
          <a:xfrm>
            <a:off x="4473645" y="2321913"/>
            <a:ext cx="3773702" cy="4327871"/>
          </a:xfrm>
          <a:custGeom>
            <a:avLst/>
            <a:gdLst/>
            <a:ahLst/>
            <a:cxnLst>
              <a:cxn ang="0">
                <a:pos x="984" y="0"/>
              </a:cxn>
              <a:cxn ang="0">
                <a:pos x="666" y="453"/>
              </a:cxn>
              <a:cxn ang="0">
                <a:pos x="76" y="1179"/>
              </a:cxn>
              <a:cxn ang="0">
                <a:pos x="212" y="1995"/>
              </a:cxn>
              <a:cxn ang="0">
                <a:pos x="212" y="2404"/>
              </a:cxn>
              <a:cxn ang="0">
                <a:pos x="439" y="2585"/>
              </a:cxn>
              <a:cxn ang="0">
                <a:pos x="1074" y="2404"/>
              </a:cxn>
              <a:cxn ang="0">
                <a:pos x="1165" y="1995"/>
              </a:cxn>
              <a:cxn ang="0">
                <a:pos x="2254" y="2086"/>
              </a:cxn>
            </a:cxnLst>
            <a:rect l="0" t="0" r="r" b="b"/>
            <a:pathLst>
              <a:path w="2254" h="2585">
                <a:moveTo>
                  <a:pt x="984" y="0"/>
                </a:moveTo>
                <a:cubicBezTo>
                  <a:pt x="900" y="128"/>
                  <a:pt x="817" y="256"/>
                  <a:pt x="666" y="453"/>
                </a:cubicBezTo>
                <a:cubicBezTo>
                  <a:pt x="515" y="650"/>
                  <a:pt x="152" y="922"/>
                  <a:pt x="76" y="1179"/>
                </a:cubicBezTo>
                <a:cubicBezTo>
                  <a:pt x="0" y="1436"/>
                  <a:pt x="189" y="1791"/>
                  <a:pt x="212" y="1995"/>
                </a:cubicBezTo>
                <a:cubicBezTo>
                  <a:pt x="235" y="2199"/>
                  <a:pt x="174" y="2306"/>
                  <a:pt x="212" y="2404"/>
                </a:cubicBezTo>
                <a:cubicBezTo>
                  <a:pt x="250" y="2502"/>
                  <a:pt x="295" y="2585"/>
                  <a:pt x="439" y="2585"/>
                </a:cubicBezTo>
                <a:cubicBezTo>
                  <a:pt x="583" y="2585"/>
                  <a:pt x="953" y="2502"/>
                  <a:pt x="1074" y="2404"/>
                </a:cubicBezTo>
                <a:cubicBezTo>
                  <a:pt x="1195" y="2306"/>
                  <a:pt x="968" y="2048"/>
                  <a:pt x="1165" y="1995"/>
                </a:cubicBezTo>
                <a:cubicBezTo>
                  <a:pt x="1362" y="1942"/>
                  <a:pt x="1808" y="2014"/>
                  <a:pt x="2254" y="2086"/>
                </a:cubicBezTo>
              </a:path>
            </a:pathLst>
          </a:custGeom>
          <a:noFill/>
          <a:ln w="38100">
            <a:solidFill>
              <a:srgbClr val="FF0000"/>
            </a:solidFill>
            <a:round/>
            <a:tailEnd type="stealth"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21" name="AutoShape 21"/>
          <p:cNvSpPr/>
          <p:nvPr/>
        </p:nvSpPr>
        <p:spPr bwMode="auto">
          <a:xfrm>
            <a:off x="4677900" y="5511311"/>
            <a:ext cx="160726" cy="964353"/>
          </a:xfrm>
          <a:prstGeom prst="leftBrace">
            <a:avLst>
              <a:gd name="adj1" fmla="val 50000"/>
              <a:gd name="adj2" fmla="val 50000"/>
            </a:avLst>
          </a:prstGeom>
          <a:noFill/>
          <a:ln w="38100">
            <a:solidFill>
              <a:srgbClr val="FF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596" name="Rectangle 2"/>
          <p:cNvSpPr/>
          <p:nvPr/>
        </p:nvSpPr>
        <p:spPr>
          <a:xfrm>
            <a:off x="2776217" y="1090412"/>
            <a:ext cx="3577818" cy="530729"/>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准备</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 name="任意多边形 1"/>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1872136" y="1518522"/>
            <a:ext cx="8883435" cy="352107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7.</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复制原理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5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(2)</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以“拓印”方式来完成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例：信用卡上的号码都是浮凸起来的，购物时只须将信用卡放在拓印机上底下放上非碳复写纸，将滚轴辗过即可将号码拓印在纸上，又快又不会发生错误。</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8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(3)</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以“复诵”方式来完成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例：军队作战时，上级长官下达命令后，必须由属下人员，将命令复诵一次，以确保大家完全明了命令的内容避免错误的发生。</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404539" y="1495083"/>
            <a:ext cx="8503387" cy="415544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8.</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层别原理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为避免将不同工作做错，而设法加以区别出来。</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（１）以线条粗细或形状加以区别</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例：所得税的申报单</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将申报人必需填与数据范围记载在粗线框内。</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例：回函条请沿虚线位置撕下。</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pic>
        <p:nvPicPr>
          <p:cNvPr id="161795" name="图片 2" descr="水印-23(1)"/>
          <p:cNvPicPr>
            <a:picLocks noChangeAspect="1"/>
          </p:cNvPicPr>
          <p:nvPr/>
        </p:nvPicPr>
        <p:blipFill>
          <a:blip r:embed="rId1"/>
          <a:stretch>
            <a:fillRect/>
          </a:stretch>
        </p:blipFill>
        <p:spPr>
          <a:xfrm>
            <a:off x="8682881" y="5384306"/>
            <a:ext cx="2578306" cy="1212139"/>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404539" y="1490060"/>
            <a:ext cx="8275692" cy="379603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8.</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层别原理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（２）以不同颜色来代表不同意义或工作内容</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例：公文卷宗  红色：代表紧急文件</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白色：代表正常文件</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黄色：代表机密文件</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例：在生产在线将不良品挂上“红色”标贴</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将重修品挂上“黄色”标贴</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将良品挂上“绿色”标贴</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1949150" y="1418069"/>
            <a:ext cx="9035790" cy="353695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9.</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警告原理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如有不正常的现象发生，能以声光或其它方式显示出各种“警告”的讯号，以避免错误的发生。</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例：车子速度过高时，警告灯就亮了。</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例：安全带没系好，警告灯就亮了，或车速开不快了。</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例：操作计算机时，按错键时，发出警告声音。</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176845" y="1503454"/>
            <a:ext cx="8578727" cy="402463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10.</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缓和原理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以各种方法来减少错误发生后所造成的损害，虽然不能完全排除错误的发生，但是可以降低其损害的程度。</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例：鸡蛋的隔层装运盒减少搬运途中的损伤。</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例：汽车的安全带，骑机车戴安全帽。</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例：加保利龙或纸板以减少产品在搬运中的碰伤。</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例：原子笔放在桌上老是被别人不经意中拿走，怎么办呢？贴上姓名条或加条绳子固定在桌上。</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Rectangle 3"/>
          <p:cNvSpPr/>
          <p:nvPr/>
        </p:nvSpPr>
        <p:spPr>
          <a:xfrm>
            <a:off x="5021353" y="1707709"/>
            <a:ext cx="5735893" cy="1362075"/>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900" b="1" u="sng" dirty="0">
                <a:latin typeface="Arial" panose="020B0604020202020204" pitchFamily="34" charset="0"/>
                <a:ea typeface="宋体" panose="02010600030101010101" pitchFamily="2" charset="-122"/>
              </a:rPr>
              <a:t>预报</a:t>
            </a:r>
            <a:r>
              <a:rPr lang="en-US" altLang="zh-CN" sz="1900" b="1" u="sng" dirty="0">
                <a:latin typeface="Arial" panose="020B0604020202020204" pitchFamily="34" charset="0"/>
                <a:ea typeface="宋体" panose="02010600030101010101" pitchFamily="2" charset="-122"/>
              </a:rPr>
              <a:t>/</a:t>
            </a:r>
            <a:r>
              <a:rPr lang="zh-CN" altLang="en-US" sz="1900" b="1" u="sng" dirty="0">
                <a:latin typeface="Arial" panose="020B0604020202020204" pitchFamily="34" charset="0"/>
                <a:ea typeface="宋体" panose="02010600030101010101" pitchFamily="2" charset="-122"/>
              </a:rPr>
              <a:t>预防</a:t>
            </a:r>
            <a:endParaRPr lang="zh-CN" altLang="en-US" sz="1900" b="1" dirty="0">
              <a:latin typeface="Arial" panose="020B0604020202020204" pitchFamily="34" charset="0"/>
              <a:ea typeface="宋体" panose="02010600030101010101" pitchFamily="2" charset="-122"/>
            </a:endParaRPr>
          </a:p>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当加油站还提供无铅及含铅</a:t>
            </a:r>
            <a:r>
              <a:rPr lang="zh-CN" altLang="en-US" sz="2110" dirty="0">
                <a:latin typeface="Times New Roman" panose="02020603050405020304" pitchFamily="18" charset="0"/>
                <a:ea typeface="宋体" panose="02010600030101010101" pitchFamily="2" charset="-122"/>
              </a:rPr>
              <a:t>两种</a:t>
            </a:r>
            <a:r>
              <a:rPr lang="zh-CN" altLang="en-US" sz="2110" dirty="0">
                <a:latin typeface="Arial" panose="020B0604020202020204" pitchFamily="34" charset="0"/>
                <a:ea typeface="宋体" panose="02010600030101010101" pitchFamily="2" charset="-122"/>
              </a:rPr>
              <a:t>汽油</a:t>
            </a:r>
            <a:r>
              <a:rPr lang="zh-CN" altLang="en-US" sz="2110" dirty="0">
                <a:latin typeface="Times New Roman" panose="02020603050405020304" pitchFamily="18" charset="0"/>
                <a:ea typeface="宋体" panose="02010600030101010101" pitchFamily="2" charset="-122"/>
              </a:rPr>
              <a:t>时</a:t>
            </a:r>
            <a:r>
              <a:rPr lang="zh-CN" altLang="en-US" sz="2110" dirty="0">
                <a:latin typeface="Arial" panose="020B0604020202020204" pitchFamily="34" charset="0"/>
                <a:ea typeface="宋体" panose="02010600030101010101" pitchFamily="2" charset="-122"/>
              </a:rPr>
              <a:t>，无铅汽油</a:t>
            </a:r>
            <a:r>
              <a:rPr lang="zh-TW" altLang="en-US" sz="2110" dirty="0">
                <a:latin typeface="Arial" panose="020B0604020202020204" pitchFamily="34" charset="0"/>
                <a:ea typeface="宋体" panose="02010600030101010101" pitchFamily="2" charset="-122"/>
              </a:rPr>
              <a:t>泵</a:t>
            </a:r>
            <a:r>
              <a:rPr lang="zh-CN" altLang="en-US" sz="2110" dirty="0">
                <a:latin typeface="Arial" panose="020B0604020202020204" pitchFamily="34" charset="0"/>
                <a:ea typeface="宋体" panose="02010600030101010101" pitchFamily="2" charset="-122"/>
              </a:rPr>
              <a:t>的管口和油箱上的接口都比含铅汽油的小。</a:t>
            </a:r>
            <a:endParaRPr lang="zh-CN" altLang="en-US" sz="2110" dirty="0">
              <a:latin typeface="Arial" panose="020B0604020202020204" pitchFamily="34" charset="0"/>
              <a:ea typeface="宋体" panose="02010600030101010101" pitchFamily="2" charset="-122"/>
            </a:endParaRPr>
          </a:p>
        </p:txBody>
      </p:sp>
      <p:sp>
        <p:nvSpPr>
          <p:cNvPr id="6" name="Rectangle 4"/>
          <p:cNvSpPr>
            <a:spLocks noChangeArrowheads="1"/>
          </p:cNvSpPr>
          <p:nvPr/>
        </p:nvSpPr>
        <p:spPr bwMode="auto">
          <a:xfrm>
            <a:off x="2074718" y="4173842"/>
            <a:ext cx="4820093" cy="1362075"/>
          </a:xfrm>
          <a:prstGeom prst="rect">
            <a:avLst/>
          </a:prstGeom>
          <a:noFill/>
          <a:ln w="9525">
            <a:noFill/>
            <a:miter lim="800000"/>
          </a:ln>
          <a:effectLst/>
        </p:spPr>
        <p:txBody>
          <a:bodyPr lIns="97105" tIns="48553" rIns="97105" bIns="4855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探测</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一果园以其特大的苹果为荣，并承诺只有通过检测口的大苹果才会卖给消费者。没有通过的就打折</a:t>
            </a:r>
            <a:r>
              <a:rPr kumimoji="0" lang="zh-TW"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让</a:t>
            </a:r>
            <a:r>
              <a:rPr kumimoji="0" lang="zh-CN" altLang="en-US" sz="211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市场</a:t>
            </a: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出售。</a:t>
            </a:r>
            <a:endParaRPr kumimoji="0" lang="en-US" altLang="zh-CN"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988" name="Freeform 5"/>
          <p:cNvSpPr/>
          <p:nvPr/>
        </p:nvSpPr>
        <p:spPr>
          <a:xfrm>
            <a:off x="7015354" y="4674435"/>
            <a:ext cx="3355146" cy="1555355"/>
          </a:xfrm>
          <a:custGeom>
            <a:avLst/>
            <a:gdLst>
              <a:gd name="txL" fmla="*/ 0 w 1503"/>
              <a:gd name="txT" fmla="*/ 0 h 1239"/>
              <a:gd name="txR" fmla="*/ 1503 w 1503"/>
              <a:gd name="txB" fmla="*/ 1239 h 123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rect l="txL" t="txT" r="txR" b="txB"/>
            <a:pathLst>
              <a:path w="1503" h="1239">
                <a:moveTo>
                  <a:pt x="972" y="118"/>
                </a:moveTo>
                <a:lnTo>
                  <a:pt x="914" y="152"/>
                </a:lnTo>
                <a:lnTo>
                  <a:pt x="856" y="203"/>
                </a:lnTo>
                <a:lnTo>
                  <a:pt x="753" y="136"/>
                </a:lnTo>
                <a:lnTo>
                  <a:pt x="641" y="72"/>
                </a:lnTo>
                <a:lnTo>
                  <a:pt x="526" y="42"/>
                </a:lnTo>
                <a:lnTo>
                  <a:pt x="445" y="46"/>
                </a:lnTo>
                <a:lnTo>
                  <a:pt x="353" y="68"/>
                </a:lnTo>
                <a:lnTo>
                  <a:pt x="272" y="126"/>
                </a:lnTo>
                <a:lnTo>
                  <a:pt x="223" y="190"/>
                </a:lnTo>
                <a:lnTo>
                  <a:pt x="187" y="278"/>
                </a:lnTo>
                <a:lnTo>
                  <a:pt x="178" y="367"/>
                </a:lnTo>
                <a:lnTo>
                  <a:pt x="178" y="472"/>
                </a:lnTo>
                <a:lnTo>
                  <a:pt x="200" y="598"/>
                </a:lnTo>
                <a:lnTo>
                  <a:pt x="232" y="695"/>
                </a:lnTo>
                <a:lnTo>
                  <a:pt x="276" y="800"/>
                </a:lnTo>
                <a:lnTo>
                  <a:pt x="343" y="914"/>
                </a:lnTo>
                <a:lnTo>
                  <a:pt x="419" y="1018"/>
                </a:lnTo>
                <a:lnTo>
                  <a:pt x="499" y="1112"/>
                </a:lnTo>
                <a:lnTo>
                  <a:pt x="566" y="1163"/>
                </a:lnTo>
                <a:lnTo>
                  <a:pt x="607" y="1179"/>
                </a:lnTo>
                <a:lnTo>
                  <a:pt x="655" y="1179"/>
                </a:lnTo>
                <a:lnTo>
                  <a:pt x="686" y="1163"/>
                </a:lnTo>
                <a:lnTo>
                  <a:pt x="704" y="1141"/>
                </a:lnTo>
                <a:lnTo>
                  <a:pt x="740" y="1170"/>
                </a:lnTo>
                <a:lnTo>
                  <a:pt x="780" y="1196"/>
                </a:lnTo>
                <a:lnTo>
                  <a:pt x="824" y="1196"/>
                </a:lnTo>
                <a:lnTo>
                  <a:pt x="865" y="1179"/>
                </a:lnTo>
                <a:lnTo>
                  <a:pt x="895" y="1158"/>
                </a:lnTo>
                <a:lnTo>
                  <a:pt x="918" y="1141"/>
                </a:lnTo>
                <a:lnTo>
                  <a:pt x="985" y="1163"/>
                </a:lnTo>
                <a:lnTo>
                  <a:pt x="1030" y="1163"/>
                </a:lnTo>
                <a:lnTo>
                  <a:pt x="1069" y="1154"/>
                </a:lnTo>
                <a:lnTo>
                  <a:pt x="1115" y="1128"/>
                </a:lnTo>
                <a:lnTo>
                  <a:pt x="1185" y="1073"/>
                </a:lnTo>
                <a:lnTo>
                  <a:pt x="1252" y="1002"/>
                </a:lnTo>
                <a:lnTo>
                  <a:pt x="1319" y="893"/>
                </a:lnTo>
                <a:lnTo>
                  <a:pt x="1373" y="775"/>
                </a:lnTo>
                <a:lnTo>
                  <a:pt x="1413" y="644"/>
                </a:lnTo>
                <a:lnTo>
                  <a:pt x="1439" y="531"/>
                </a:lnTo>
                <a:lnTo>
                  <a:pt x="1453" y="379"/>
                </a:lnTo>
                <a:lnTo>
                  <a:pt x="1448" y="307"/>
                </a:lnTo>
                <a:lnTo>
                  <a:pt x="1430" y="232"/>
                </a:lnTo>
                <a:lnTo>
                  <a:pt x="1390" y="160"/>
                </a:lnTo>
                <a:lnTo>
                  <a:pt x="1337" y="118"/>
                </a:lnTo>
                <a:lnTo>
                  <a:pt x="1270" y="81"/>
                </a:lnTo>
                <a:lnTo>
                  <a:pt x="1190" y="59"/>
                </a:lnTo>
                <a:lnTo>
                  <a:pt x="1115" y="55"/>
                </a:lnTo>
                <a:lnTo>
                  <a:pt x="1061" y="68"/>
                </a:lnTo>
                <a:lnTo>
                  <a:pt x="994" y="93"/>
                </a:lnTo>
                <a:lnTo>
                  <a:pt x="953" y="55"/>
                </a:lnTo>
                <a:lnTo>
                  <a:pt x="909" y="30"/>
                </a:lnTo>
                <a:lnTo>
                  <a:pt x="927" y="17"/>
                </a:lnTo>
                <a:lnTo>
                  <a:pt x="972" y="38"/>
                </a:lnTo>
                <a:lnTo>
                  <a:pt x="1002" y="63"/>
                </a:lnTo>
                <a:lnTo>
                  <a:pt x="1065" y="38"/>
                </a:lnTo>
                <a:lnTo>
                  <a:pt x="1140" y="30"/>
                </a:lnTo>
                <a:lnTo>
                  <a:pt x="1239" y="42"/>
                </a:lnTo>
                <a:lnTo>
                  <a:pt x="1315" y="63"/>
                </a:lnTo>
                <a:lnTo>
                  <a:pt x="1399" y="109"/>
                </a:lnTo>
                <a:lnTo>
                  <a:pt x="1453" y="177"/>
                </a:lnTo>
                <a:lnTo>
                  <a:pt x="1489" y="257"/>
                </a:lnTo>
                <a:lnTo>
                  <a:pt x="1502" y="350"/>
                </a:lnTo>
                <a:lnTo>
                  <a:pt x="1493" y="468"/>
                </a:lnTo>
                <a:lnTo>
                  <a:pt x="1461" y="611"/>
                </a:lnTo>
                <a:lnTo>
                  <a:pt x="1413" y="757"/>
                </a:lnTo>
                <a:lnTo>
                  <a:pt x="1351" y="897"/>
                </a:lnTo>
                <a:lnTo>
                  <a:pt x="1275" y="1023"/>
                </a:lnTo>
                <a:lnTo>
                  <a:pt x="1185" y="1112"/>
                </a:lnTo>
                <a:lnTo>
                  <a:pt x="1102" y="1179"/>
                </a:lnTo>
                <a:lnTo>
                  <a:pt x="1043" y="1196"/>
                </a:lnTo>
                <a:lnTo>
                  <a:pt x="994" y="1199"/>
                </a:lnTo>
                <a:lnTo>
                  <a:pt x="936" y="1191"/>
                </a:lnTo>
                <a:lnTo>
                  <a:pt x="891" y="1221"/>
                </a:lnTo>
                <a:lnTo>
                  <a:pt x="838" y="1238"/>
                </a:lnTo>
                <a:lnTo>
                  <a:pt x="785" y="1238"/>
                </a:lnTo>
                <a:lnTo>
                  <a:pt x="749" y="1225"/>
                </a:lnTo>
                <a:lnTo>
                  <a:pt x="713" y="1216"/>
                </a:lnTo>
                <a:lnTo>
                  <a:pt x="668" y="1230"/>
                </a:lnTo>
                <a:lnTo>
                  <a:pt x="636" y="1233"/>
                </a:lnTo>
                <a:lnTo>
                  <a:pt x="598" y="1225"/>
                </a:lnTo>
                <a:lnTo>
                  <a:pt x="312" y="1233"/>
                </a:lnTo>
                <a:lnTo>
                  <a:pt x="156" y="1225"/>
                </a:lnTo>
                <a:lnTo>
                  <a:pt x="71" y="1213"/>
                </a:lnTo>
                <a:lnTo>
                  <a:pt x="27" y="1199"/>
                </a:lnTo>
                <a:lnTo>
                  <a:pt x="0" y="1179"/>
                </a:lnTo>
                <a:lnTo>
                  <a:pt x="4" y="1158"/>
                </a:lnTo>
                <a:lnTo>
                  <a:pt x="27" y="1145"/>
                </a:lnTo>
                <a:lnTo>
                  <a:pt x="85" y="1128"/>
                </a:lnTo>
                <a:lnTo>
                  <a:pt x="187" y="1112"/>
                </a:lnTo>
                <a:lnTo>
                  <a:pt x="290" y="1103"/>
                </a:lnTo>
                <a:lnTo>
                  <a:pt x="419" y="1095"/>
                </a:lnTo>
                <a:lnTo>
                  <a:pt x="317" y="960"/>
                </a:lnTo>
                <a:lnTo>
                  <a:pt x="254" y="842"/>
                </a:lnTo>
                <a:lnTo>
                  <a:pt x="195" y="737"/>
                </a:lnTo>
                <a:lnTo>
                  <a:pt x="156" y="602"/>
                </a:lnTo>
                <a:lnTo>
                  <a:pt x="142" y="484"/>
                </a:lnTo>
                <a:lnTo>
                  <a:pt x="137" y="383"/>
                </a:lnTo>
                <a:lnTo>
                  <a:pt x="151" y="278"/>
                </a:lnTo>
                <a:lnTo>
                  <a:pt x="169" y="206"/>
                </a:lnTo>
                <a:lnTo>
                  <a:pt x="223" y="123"/>
                </a:lnTo>
                <a:lnTo>
                  <a:pt x="299" y="63"/>
                </a:lnTo>
                <a:lnTo>
                  <a:pt x="375" y="30"/>
                </a:lnTo>
                <a:lnTo>
                  <a:pt x="458" y="12"/>
                </a:lnTo>
                <a:lnTo>
                  <a:pt x="530" y="8"/>
                </a:lnTo>
                <a:lnTo>
                  <a:pt x="607" y="25"/>
                </a:lnTo>
                <a:lnTo>
                  <a:pt x="655" y="42"/>
                </a:lnTo>
                <a:lnTo>
                  <a:pt x="717" y="17"/>
                </a:lnTo>
                <a:lnTo>
                  <a:pt x="780" y="5"/>
                </a:lnTo>
                <a:lnTo>
                  <a:pt x="843" y="0"/>
                </a:lnTo>
                <a:lnTo>
                  <a:pt x="766" y="22"/>
                </a:lnTo>
                <a:lnTo>
                  <a:pt x="699" y="55"/>
                </a:lnTo>
                <a:lnTo>
                  <a:pt x="686" y="59"/>
                </a:lnTo>
                <a:lnTo>
                  <a:pt x="749" y="97"/>
                </a:lnTo>
                <a:lnTo>
                  <a:pt x="852" y="173"/>
                </a:lnTo>
                <a:lnTo>
                  <a:pt x="891" y="148"/>
                </a:lnTo>
                <a:lnTo>
                  <a:pt x="931" y="126"/>
                </a:lnTo>
                <a:lnTo>
                  <a:pt x="972" y="118"/>
                </a:lnTo>
              </a:path>
            </a:pathLst>
          </a:custGeom>
          <a:noFill/>
          <a:ln w="9525">
            <a:noFill/>
          </a:ln>
        </p:spPr>
        <p:txBody>
          <a:bodyPr/>
          <a:p>
            <a:endParaRPr lang="zh-CN" altLang="en-US" sz="100"/>
          </a:p>
        </p:txBody>
      </p:sp>
      <p:pic>
        <p:nvPicPr>
          <p:cNvPr id="169989" name="Picture 6"/>
          <p:cNvPicPr>
            <a:picLocks noChangeAspect="1"/>
          </p:cNvPicPr>
          <p:nvPr/>
        </p:nvPicPr>
        <p:blipFill>
          <a:blip r:embed="rId1"/>
          <a:stretch>
            <a:fillRect/>
          </a:stretch>
        </p:blipFill>
        <p:spPr>
          <a:xfrm>
            <a:off x="2637257" y="1967214"/>
            <a:ext cx="2414232" cy="1751239"/>
          </a:xfrm>
          <a:prstGeom prst="rect">
            <a:avLst/>
          </a:prstGeom>
          <a:noFill/>
          <a:ln w="9525">
            <a:noFill/>
          </a:ln>
        </p:spPr>
      </p:pic>
      <p:pic>
        <p:nvPicPr>
          <p:cNvPr id="169990" name="Picture 7" descr="FD00114_"/>
          <p:cNvPicPr>
            <a:picLocks noChangeAspect="1"/>
          </p:cNvPicPr>
          <p:nvPr/>
        </p:nvPicPr>
        <p:blipFill>
          <a:blip r:embed="rId2"/>
          <a:stretch>
            <a:fillRect/>
          </a:stretch>
        </p:blipFill>
        <p:spPr>
          <a:xfrm>
            <a:off x="7524318" y="4523755"/>
            <a:ext cx="3067179" cy="1901919"/>
          </a:xfrm>
          <a:prstGeom prst="rect">
            <a:avLst/>
          </a:prstGeom>
          <a:noFill/>
          <a:ln w="9525">
            <a:noFill/>
          </a:ln>
        </p:spPr>
      </p:pic>
      <p:sp>
        <p:nvSpPr>
          <p:cNvPr id="10" name="TextBox 9"/>
          <p:cNvSpPr txBox="1"/>
          <p:nvPr/>
        </p:nvSpPr>
        <p:spPr>
          <a:xfrm>
            <a:off x="2175171" y="1002861"/>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rPr>
              <a:t>控制</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rPr>
              <a:t>关闭</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pic>
        <p:nvPicPr>
          <p:cNvPr id="172035" name="Picture 3"/>
          <p:cNvPicPr/>
          <p:nvPr/>
        </p:nvPicPr>
        <p:blipFill>
          <a:blip r:embed="rId1"/>
          <a:stretch>
            <a:fillRect/>
          </a:stretch>
        </p:blipFill>
        <p:spPr>
          <a:xfrm>
            <a:off x="2881694" y="1654134"/>
            <a:ext cx="2821068" cy="1545310"/>
          </a:xfrm>
          <a:prstGeom prst="rect">
            <a:avLst/>
          </a:prstGeom>
          <a:noFill/>
          <a:ln w="9525">
            <a:noFill/>
          </a:ln>
        </p:spPr>
      </p:pic>
      <p:sp>
        <p:nvSpPr>
          <p:cNvPr id="12" name="Rectangle 4"/>
          <p:cNvSpPr>
            <a:spLocks noChangeArrowheads="1"/>
          </p:cNvSpPr>
          <p:nvPr/>
        </p:nvSpPr>
        <p:spPr bwMode="auto">
          <a:xfrm>
            <a:off x="6027561" y="1607256"/>
            <a:ext cx="4659367" cy="713105"/>
          </a:xfrm>
          <a:prstGeom prst="rect">
            <a:avLst/>
          </a:prstGeom>
          <a:noFill/>
          <a:ln w="9525">
            <a:noFill/>
            <a:miter lim="800000"/>
          </a:ln>
          <a:effectLst/>
        </p:spPr>
        <p:txBody>
          <a:bodyPr lIns="97105" tIns="48553" rIns="97105" bIns="4855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预报</a:t>
            </a:r>
            <a:r>
              <a:rPr kumimoji="0" lang="en-US" altLang="zh-CN"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预防</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有些照相机若光线不够就不能拍照。</a:t>
            </a:r>
            <a:endPar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Rectangle 5"/>
          <p:cNvSpPr>
            <a:spLocks noChangeArrowheads="1"/>
          </p:cNvSpPr>
          <p:nvPr/>
        </p:nvSpPr>
        <p:spPr bwMode="auto">
          <a:xfrm>
            <a:off x="2170148" y="4661041"/>
            <a:ext cx="4358007" cy="1037590"/>
          </a:xfrm>
          <a:prstGeom prst="rect">
            <a:avLst/>
          </a:prstGeom>
          <a:noFill/>
          <a:ln w="9525">
            <a:noFill/>
            <a:miter lim="800000"/>
          </a:ln>
          <a:effectLst/>
        </p:spPr>
        <p:txBody>
          <a:bodyPr lIns="97105" tIns="48553" rIns="97105" bIns="4855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探测</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一些</a:t>
            </a:r>
            <a:r>
              <a:rPr kumimoji="0" lang="zh-CN" altLang="en-US" sz="211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干</a:t>
            </a: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衣机当</a:t>
            </a:r>
            <a:r>
              <a:rPr kumimoji="0" lang="zh-CN" altLang="en-US" sz="211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侦测到</a:t>
            </a: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温度过高时，会自动关闭。</a:t>
            </a:r>
            <a:endPar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72038" name="Group 6"/>
          <p:cNvGrpSpPr/>
          <p:nvPr/>
        </p:nvGrpSpPr>
        <p:grpSpPr>
          <a:xfrm>
            <a:off x="6970150" y="3845694"/>
            <a:ext cx="2934915" cy="2261877"/>
            <a:chOff x="3204" y="2297"/>
            <a:chExt cx="1753" cy="1351"/>
          </a:xfrm>
        </p:grpSpPr>
        <p:sp>
          <p:nvSpPr>
            <p:cNvPr id="172039" name="Freeform 7"/>
            <p:cNvSpPr/>
            <p:nvPr/>
          </p:nvSpPr>
          <p:spPr>
            <a:xfrm>
              <a:off x="3275" y="2807"/>
              <a:ext cx="1612" cy="806"/>
            </a:xfrm>
            <a:custGeom>
              <a:avLst/>
              <a:gdLst>
                <a:gd name="txL" fmla="*/ 0 w 1209"/>
                <a:gd name="txT" fmla="*/ 0 h 1075"/>
                <a:gd name="txR" fmla="*/ 1209 w 1209"/>
                <a:gd name="txB" fmla="*/ 1075 h 1075"/>
              </a:gdLst>
              <a:ahLst/>
              <a:cxnLst>
                <a:cxn ang="0">
                  <a:pos x="0" y="143"/>
                </a:cxn>
                <a:cxn ang="0">
                  <a:pos x="0" y="0"/>
                </a:cxn>
                <a:cxn ang="0">
                  <a:pos x="9052" y="0"/>
                </a:cxn>
                <a:cxn ang="0">
                  <a:pos x="9052" y="143"/>
                </a:cxn>
                <a:cxn ang="0">
                  <a:pos x="0" y="143"/>
                </a:cxn>
              </a:cxnLst>
              <a:rect l="txL" t="txT" r="txR" b="txB"/>
              <a:pathLst>
                <a:path w="1209" h="1075">
                  <a:moveTo>
                    <a:pt x="0" y="1074"/>
                  </a:moveTo>
                  <a:lnTo>
                    <a:pt x="0" y="0"/>
                  </a:lnTo>
                  <a:lnTo>
                    <a:pt x="1208" y="0"/>
                  </a:lnTo>
                  <a:lnTo>
                    <a:pt x="1208" y="1074"/>
                  </a:lnTo>
                  <a:lnTo>
                    <a:pt x="0" y="1074"/>
                  </a:lnTo>
                </a:path>
              </a:pathLst>
            </a:custGeom>
            <a:noFill/>
            <a:ln w="9525">
              <a:noFill/>
            </a:ln>
          </p:spPr>
          <p:txBody>
            <a:bodyPr/>
            <a:p>
              <a:endParaRPr lang="zh-CN" altLang="en-US" sz="100"/>
            </a:p>
          </p:txBody>
        </p:sp>
        <p:sp>
          <p:nvSpPr>
            <p:cNvPr id="172040" name="Freeform 8"/>
            <p:cNvSpPr/>
            <p:nvPr/>
          </p:nvSpPr>
          <p:spPr>
            <a:xfrm>
              <a:off x="3275" y="3436"/>
              <a:ext cx="1612" cy="61"/>
            </a:xfrm>
            <a:custGeom>
              <a:avLst/>
              <a:gdLst>
                <a:gd name="txL" fmla="*/ 0 w 1209"/>
                <a:gd name="txT" fmla="*/ 0 h 81"/>
                <a:gd name="txR" fmla="*/ 1209 w 1209"/>
                <a:gd name="txB" fmla="*/ 81 h 81"/>
              </a:gdLst>
              <a:ahLst/>
              <a:cxnLst>
                <a:cxn ang="0">
                  <a:pos x="0" y="11"/>
                </a:cxn>
                <a:cxn ang="0">
                  <a:pos x="0" y="0"/>
                </a:cxn>
                <a:cxn ang="0">
                  <a:pos x="9052" y="0"/>
                </a:cxn>
                <a:cxn ang="0">
                  <a:pos x="9052" y="11"/>
                </a:cxn>
                <a:cxn ang="0">
                  <a:pos x="0" y="11"/>
                </a:cxn>
              </a:cxnLst>
              <a:rect l="txL" t="txT" r="txR" b="txB"/>
              <a:pathLst>
                <a:path w="1209" h="81">
                  <a:moveTo>
                    <a:pt x="0" y="80"/>
                  </a:moveTo>
                  <a:lnTo>
                    <a:pt x="0" y="0"/>
                  </a:lnTo>
                  <a:lnTo>
                    <a:pt x="1208" y="0"/>
                  </a:lnTo>
                  <a:lnTo>
                    <a:pt x="1208" y="80"/>
                  </a:lnTo>
                  <a:lnTo>
                    <a:pt x="0" y="80"/>
                  </a:lnTo>
                </a:path>
              </a:pathLst>
            </a:custGeom>
            <a:noFill/>
            <a:ln w="9525">
              <a:noFill/>
            </a:ln>
          </p:spPr>
          <p:txBody>
            <a:bodyPr/>
            <a:p>
              <a:endParaRPr lang="zh-CN" altLang="en-US" sz="100"/>
            </a:p>
          </p:txBody>
        </p:sp>
        <p:sp>
          <p:nvSpPr>
            <p:cNvPr id="172041" name="Freeform 9"/>
            <p:cNvSpPr/>
            <p:nvPr/>
          </p:nvSpPr>
          <p:spPr>
            <a:xfrm>
              <a:off x="3517" y="2337"/>
              <a:ext cx="1127" cy="184"/>
            </a:xfrm>
            <a:custGeom>
              <a:avLst/>
              <a:gdLst>
                <a:gd name="txL" fmla="*/ 0 w 845"/>
                <a:gd name="txT" fmla="*/ 0 h 245"/>
                <a:gd name="txR" fmla="*/ 845 w 845"/>
                <a:gd name="txB" fmla="*/ 245 h 245"/>
              </a:gdLst>
              <a:ahLst/>
              <a:cxnLst>
                <a:cxn ang="0">
                  <a:pos x="0" y="33"/>
                </a:cxn>
                <a:cxn ang="0">
                  <a:pos x="0" y="0"/>
                </a:cxn>
                <a:cxn ang="0">
                  <a:pos x="6337" y="0"/>
                </a:cxn>
                <a:cxn ang="0">
                  <a:pos x="6337" y="33"/>
                </a:cxn>
                <a:cxn ang="0">
                  <a:pos x="0" y="33"/>
                </a:cxn>
              </a:cxnLst>
              <a:rect l="txL" t="txT" r="txR" b="txB"/>
              <a:pathLst>
                <a:path w="845" h="245">
                  <a:moveTo>
                    <a:pt x="0" y="244"/>
                  </a:moveTo>
                  <a:lnTo>
                    <a:pt x="0" y="0"/>
                  </a:lnTo>
                  <a:lnTo>
                    <a:pt x="844" y="0"/>
                  </a:lnTo>
                  <a:lnTo>
                    <a:pt x="844" y="244"/>
                  </a:lnTo>
                  <a:lnTo>
                    <a:pt x="0" y="244"/>
                  </a:lnTo>
                </a:path>
              </a:pathLst>
            </a:custGeom>
            <a:solidFill>
              <a:srgbClr val="FFF2DD">
                <a:alpha val="100000"/>
              </a:srgbClr>
            </a:solidFill>
            <a:ln w="9525">
              <a:noFill/>
            </a:ln>
          </p:spPr>
          <p:txBody>
            <a:bodyPr/>
            <a:p>
              <a:endParaRPr lang="zh-CN" altLang="en-US" sz="100"/>
            </a:p>
          </p:txBody>
        </p:sp>
        <p:sp>
          <p:nvSpPr>
            <p:cNvPr id="172042" name="Freeform 10"/>
            <p:cNvSpPr/>
            <p:nvPr/>
          </p:nvSpPr>
          <p:spPr>
            <a:xfrm>
              <a:off x="3268" y="2531"/>
              <a:ext cx="1625" cy="276"/>
            </a:xfrm>
            <a:custGeom>
              <a:avLst/>
              <a:gdLst>
                <a:gd name="txL" fmla="*/ 0 w 1219"/>
                <a:gd name="txT" fmla="*/ 0 h 367"/>
                <a:gd name="txR" fmla="*/ 1219 w 1219"/>
                <a:gd name="txB" fmla="*/ 367 h 367"/>
              </a:gdLst>
              <a:ahLst/>
              <a:cxnLst>
                <a:cxn ang="0">
                  <a:pos x="9113" y="50"/>
                </a:cxn>
                <a:cxn ang="0">
                  <a:pos x="9113" y="45"/>
                </a:cxn>
                <a:cxn ang="0">
                  <a:pos x="7406" y="0"/>
                </a:cxn>
                <a:cxn ang="0">
                  <a:pos x="1706" y="0"/>
                </a:cxn>
                <a:cxn ang="0">
                  <a:pos x="0" y="45"/>
                </a:cxn>
                <a:cxn ang="0">
                  <a:pos x="0" y="50"/>
                </a:cxn>
                <a:cxn ang="0">
                  <a:pos x="9113" y="50"/>
                </a:cxn>
              </a:cxnLst>
              <a:rect l="txL" t="txT" r="txR" b="txB"/>
              <a:pathLst>
                <a:path w="1219" h="367">
                  <a:moveTo>
                    <a:pt x="1218" y="366"/>
                  </a:moveTo>
                  <a:lnTo>
                    <a:pt x="1218" y="334"/>
                  </a:lnTo>
                  <a:lnTo>
                    <a:pt x="990" y="0"/>
                  </a:lnTo>
                  <a:lnTo>
                    <a:pt x="228" y="0"/>
                  </a:lnTo>
                  <a:lnTo>
                    <a:pt x="0" y="334"/>
                  </a:lnTo>
                  <a:lnTo>
                    <a:pt x="0" y="366"/>
                  </a:lnTo>
                  <a:lnTo>
                    <a:pt x="1218" y="366"/>
                  </a:lnTo>
                </a:path>
              </a:pathLst>
            </a:custGeom>
            <a:noFill/>
            <a:ln w="9525">
              <a:noFill/>
            </a:ln>
          </p:spPr>
          <p:txBody>
            <a:bodyPr/>
            <a:p>
              <a:endParaRPr lang="zh-CN" altLang="en-US" sz="100"/>
            </a:p>
          </p:txBody>
        </p:sp>
        <p:sp>
          <p:nvSpPr>
            <p:cNvPr id="172043" name="Freeform 11"/>
            <p:cNvSpPr/>
            <p:nvPr/>
          </p:nvSpPr>
          <p:spPr>
            <a:xfrm>
              <a:off x="3204" y="2297"/>
              <a:ext cx="1753" cy="1351"/>
            </a:xfrm>
            <a:custGeom>
              <a:avLst/>
              <a:gdLst>
                <a:gd name="txL" fmla="*/ 0 w 1315"/>
                <a:gd name="txT" fmla="*/ 0 h 1801"/>
                <a:gd name="txR" fmla="*/ 1315 w 1315"/>
                <a:gd name="txB" fmla="*/ 1801 h 1801"/>
              </a:gdLst>
              <a:ahLst/>
              <a:cxnLst>
                <a:cxn ang="0">
                  <a:pos x="0" y="85"/>
                </a:cxn>
                <a:cxn ang="0">
                  <a:pos x="1344" y="49"/>
                </a:cxn>
                <a:cxn ang="0">
                  <a:pos x="1344" y="0"/>
                </a:cxn>
                <a:cxn ang="0">
                  <a:pos x="8469" y="0"/>
                </a:cxn>
                <a:cxn ang="0">
                  <a:pos x="7700" y="14"/>
                </a:cxn>
                <a:cxn ang="0">
                  <a:pos x="2134" y="14"/>
                </a:cxn>
                <a:cxn ang="0">
                  <a:pos x="2134" y="34"/>
                </a:cxn>
                <a:cxn ang="0">
                  <a:pos x="8022" y="34"/>
                </a:cxn>
                <a:cxn ang="0">
                  <a:pos x="8022" y="49"/>
                </a:cxn>
                <a:cxn ang="0">
                  <a:pos x="2134" y="49"/>
                </a:cxn>
                <a:cxn ang="0">
                  <a:pos x="809" y="85"/>
                </a:cxn>
                <a:cxn ang="0">
                  <a:pos x="9433" y="85"/>
                </a:cxn>
                <a:cxn ang="0">
                  <a:pos x="9433" y="98"/>
                </a:cxn>
                <a:cxn ang="0">
                  <a:pos x="809" y="98"/>
                </a:cxn>
                <a:cxn ang="0">
                  <a:pos x="809" y="195"/>
                </a:cxn>
                <a:cxn ang="0">
                  <a:pos x="9433" y="195"/>
                </a:cxn>
                <a:cxn ang="0">
                  <a:pos x="9433" y="209"/>
                </a:cxn>
                <a:cxn ang="0">
                  <a:pos x="809" y="209"/>
                </a:cxn>
                <a:cxn ang="0">
                  <a:pos x="809" y="227"/>
                </a:cxn>
                <a:cxn ang="0">
                  <a:pos x="9433" y="227"/>
                </a:cxn>
                <a:cxn ang="0">
                  <a:pos x="9834" y="241"/>
                </a:cxn>
                <a:cxn ang="0">
                  <a:pos x="0" y="241"/>
                </a:cxn>
                <a:cxn ang="0">
                  <a:pos x="0" y="85"/>
                </a:cxn>
              </a:cxnLst>
              <a:rect l="txL" t="txT" r="txR" b="txB"/>
              <a:pathLst>
                <a:path w="1315" h="1801">
                  <a:moveTo>
                    <a:pt x="0" y="629"/>
                  </a:moveTo>
                  <a:lnTo>
                    <a:pt x="179" y="360"/>
                  </a:lnTo>
                  <a:lnTo>
                    <a:pt x="179" y="0"/>
                  </a:lnTo>
                  <a:lnTo>
                    <a:pt x="1132" y="0"/>
                  </a:lnTo>
                  <a:lnTo>
                    <a:pt x="1029" y="105"/>
                  </a:lnTo>
                  <a:lnTo>
                    <a:pt x="285" y="105"/>
                  </a:lnTo>
                  <a:lnTo>
                    <a:pt x="285" y="253"/>
                  </a:lnTo>
                  <a:lnTo>
                    <a:pt x="1072" y="253"/>
                  </a:lnTo>
                  <a:lnTo>
                    <a:pt x="1072" y="360"/>
                  </a:lnTo>
                  <a:lnTo>
                    <a:pt x="285" y="360"/>
                  </a:lnTo>
                  <a:lnTo>
                    <a:pt x="108" y="629"/>
                  </a:lnTo>
                  <a:lnTo>
                    <a:pt x="1261" y="629"/>
                  </a:lnTo>
                  <a:lnTo>
                    <a:pt x="1261" y="735"/>
                  </a:lnTo>
                  <a:lnTo>
                    <a:pt x="108" y="735"/>
                  </a:lnTo>
                  <a:lnTo>
                    <a:pt x="108" y="1455"/>
                  </a:lnTo>
                  <a:lnTo>
                    <a:pt x="1261" y="1455"/>
                  </a:lnTo>
                  <a:lnTo>
                    <a:pt x="1261" y="1561"/>
                  </a:lnTo>
                  <a:lnTo>
                    <a:pt x="108" y="1561"/>
                  </a:lnTo>
                  <a:lnTo>
                    <a:pt x="108" y="1694"/>
                  </a:lnTo>
                  <a:lnTo>
                    <a:pt x="1261" y="1694"/>
                  </a:lnTo>
                  <a:lnTo>
                    <a:pt x="1314" y="1800"/>
                  </a:lnTo>
                  <a:lnTo>
                    <a:pt x="0" y="1800"/>
                  </a:lnTo>
                  <a:lnTo>
                    <a:pt x="0" y="629"/>
                  </a:lnTo>
                </a:path>
              </a:pathLst>
            </a:custGeom>
            <a:solidFill>
              <a:srgbClr val="474747">
                <a:alpha val="100000"/>
              </a:srgbClr>
            </a:solidFill>
            <a:ln w="9525">
              <a:noFill/>
            </a:ln>
          </p:spPr>
          <p:txBody>
            <a:bodyPr/>
            <a:p>
              <a:endParaRPr lang="zh-CN" altLang="en-US" sz="100"/>
            </a:p>
          </p:txBody>
        </p:sp>
        <p:sp>
          <p:nvSpPr>
            <p:cNvPr id="172044" name="Freeform 12"/>
            <p:cNvSpPr/>
            <p:nvPr/>
          </p:nvSpPr>
          <p:spPr>
            <a:xfrm>
              <a:off x="4571" y="2297"/>
              <a:ext cx="374" cy="1351"/>
            </a:xfrm>
            <a:custGeom>
              <a:avLst/>
              <a:gdLst>
                <a:gd name="txL" fmla="*/ 0 w 281"/>
                <a:gd name="txT" fmla="*/ 0 h 1801"/>
                <a:gd name="txR" fmla="*/ 281 w 281"/>
                <a:gd name="txB" fmla="*/ 1801 h 1801"/>
              </a:gdLst>
              <a:ahLst/>
              <a:cxnLst>
                <a:cxn ang="0">
                  <a:pos x="2071" y="85"/>
                </a:cxn>
                <a:cxn ang="0">
                  <a:pos x="769" y="49"/>
                </a:cxn>
                <a:cxn ang="0">
                  <a:pos x="769" y="0"/>
                </a:cxn>
                <a:cxn ang="0">
                  <a:pos x="0" y="5"/>
                </a:cxn>
                <a:cxn ang="0">
                  <a:pos x="0" y="49"/>
                </a:cxn>
                <a:cxn ang="0">
                  <a:pos x="1290" y="85"/>
                </a:cxn>
                <a:cxn ang="0">
                  <a:pos x="1299" y="236"/>
                </a:cxn>
                <a:cxn ang="0">
                  <a:pos x="2071" y="241"/>
                </a:cxn>
                <a:cxn ang="0">
                  <a:pos x="2071" y="85"/>
                </a:cxn>
              </a:cxnLst>
              <a:rect l="txL" t="txT" r="txR" b="txB"/>
              <a:pathLst>
                <a:path w="281" h="1801">
                  <a:moveTo>
                    <a:pt x="280" y="629"/>
                  </a:moveTo>
                  <a:lnTo>
                    <a:pt x="104" y="360"/>
                  </a:lnTo>
                  <a:lnTo>
                    <a:pt x="104" y="0"/>
                  </a:lnTo>
                  <a:lnTo>
                    <a:pt x="0" y="33"/>
                  </a:lnTo>
                  <a:lnTo>
                    <a:pt x="0" y="360"/>
                  </a:lnTo>
                  <a:lnTo>
                    <a:pt x="174" y="629"/>
                  </a:lnTo>
                  <a:lnTo>
                    <a:pt x="176" y="1767"/>
                  </a:lnTo>
                  <a:lnTo>
                    <a:pt x="280" y="1800"/>
                  </a:lnTo>
                  <a:lnTo>
                    <a:pt x="280" y="629"/>
                  </a:lnTo>
                </a:path>
              </a:pathLst>
            </a:custGeom>
            <a:solidFill>
              <a:srgbClr val="474747">
                <a:alpha val="100000"/>
              </a:srgbClr>
            </a:solidFill>
            <a:ln w="9525">
              <a:noFill/>
            </a:ln>
          </p:spPr>
          <p:txBody>
            <a:bodyPr/>
            <a:p>
              <a:endParaRPr lang="zh-CN" altLang="en-US" sz="100"/>
            </a:p>
          </p:txBody>
        </p:sp>
        <p:sp>
          <p:nvSpPr>
            <p:cNvPr id="172045" name="Freeform 13"/>
            <p:cNvSpPr/>
            <p:nvPr/>
          </p:nvSpPr>
          <p:spPr>
            <a:xfrm>
              <a:off x="3664" y="2399"/>
              <a:ext cx="109" cy="60"/>
            </a:xfrm>
            <a:custGeom>
              <a:avLst/>
              <a:gdLst>
                <a:gd name="txL" fmla="*/ 0 w 82"/>
                <a:gd name="txT" fmla="*/ 0 h 81"/>
                <a:gd name="txR" fmla="*/ 82 w 82"/>
                <a:gd name="txB" fmla="*/ 81 h 81"/>
              </a:gdLst>
              <a:ahLst/>
              <a:cxnLst>
                <a:cxn ang="0">
                  <a:pos x="597" y="5"/>
                </a:cxn>
                <a:cxn ang="0">
                  <a:pos x="585" y="4"/>
                </a:cxn>
                <a:cxn ang="0">
                  <a:pos x="552" y="2"/>
                </a:cxn>
                <a:cxn ang="0">
                  <a:pos x="505" y="1"/>
                </a:cxn>
                <a:cxn ang="0">
                  <a:pos x="429" y="1"/>
                </a:cxn>
                <a:cxn ang="0">
                  <a:pos x="352" y="0"/>
                </a:cxn>
                <a:cxn ang="0">
                  <a:pos x="283" y="0"/>
                </a:cxn>
                <a:cxn ang="0">
                  <a:pos x="193" y="1"/>
                </a:cxn>
                <a:cxn ang="0">
                  <a:pos x="128" y="1"/>
                </a:cxn>
                <a:cxn ang="0">
                  <a:pos x="65" y="2"/>
                </a:cxn>
                <a:cxn ang="0">
                  <a:pos x="28" y="3"/>
                </a:cxn>
                <a:cxn ang="0">
                  <a:pos x="0" y="4"/>
                </a:cxn>
                <a:cxn ang="0">
                  <a:pos x="1" y="5"/>
                </a:cxn>
                <a:cxn ang="0">
                  <a:pos x="28" y="7"/>
                </a:cxn>
                <a:cxn ang="0">
                  <a:pos x="73" y="8"/>
                </a:cxn>
                <a:cxn ang="0">
                  <a:pos x="136" y="9"/>
                </a:cxn>
                <a:cxn ang="0">
                  <a:pos x="219" y="10"/>
                </a:cxn>
                <a:cxn ang="0">
                  <a:pos x="291" y="10"/>
                </a:cxn>
                <a:cxn ang="0">
                  <a:pos x="376" y="10"/>
                </a:cxn>
                <a:cxn ang="0">
                  <a:pos x="449" y="9"/>
                </a:cxn>
                <a:cxn ang="0">
                  <a:pos x="520" y="8"/>
                </a:cxn>
                <a:cxn ang="0">
                  <a:pos x="557" y="7"/>
                </a:cxn>
                <a:cxn ang="0">
                  <a:pos x="585" y="6"/>
                </a:cxn>
                <a:cxn ang="0">
                  <a:pos x="597" y="5"/>
                </a:cxn>
              </a:cxnLst>
              <a:rect l="txL" t="txT" r="txR" b="txB"/>
              <a:pathLst>
                <a:path w="82" h="81">
                  <a:moveTo>
                    <a:pt x="81" y="40"/>
                  </a:moveTo>
                  <a:lnTo>
                    <a:pt x="80" y="29"/>
                  </a:lnTo>
                  <a:lnTo>
                    <a:pt x="75" y="20"/>
                  </a:lnTo>
                  <a:lnTo>
                    <a:pt x="69" y="11"/>
                  </a:lnTo>
                  <a:lnTo>
                    <a:pt x="59" y="4"/>
                  </a:lnTo>
                  <a:lnTo>
                    <a:pt x="48" y="0"/>
                  </a:lnTo>
                  <a:lnTo>
                    <a:pt x="38" y="0"/>
                  </a:lnTo>
                  <a:lnTo>
                    <a:pt x="26" y="2"/>
                  </a:lnTo>
                  <a:lnTo>
                    <a:pt x="17" y="7"/>
                  </a:lnTo>
                  <a:lnTo>
                    <a:pt x="9" y="16"/>
                  </a:lnTo>
                  <a:lnTo>
                    <a:pt x="4" y="25"/>
                  </a:lnTo>
                  <a:lnTo>
                    <a:pt x="0" y="35"/>
                  </a:lnTo>
                  <a:lnTo>
                    <a:pt x="1" y="47"/>
                  </a:lnTo>
                  <a:lnTo>
                    <a:pt x="4" y="58"/>
                  </a:lnTo>
                  <a:lnTo>
                    <a:pt x="10" y="66"/>
                  </a:lnTo>
                  <a:lnTo>
                    <a:pt x="19" y="74"/>
                  </a:lnTo>
                  <a:lnTo>
                    <a:pt x="30" y="79"/>
                  </a:lnTo>
                  <a:lnTo>
                    <a:pt x="40" y="80"/>
                  </a:lnTo>
                  <a:lnTo>
                    <a:pt x="51" y="79"/>
                  </a:lnTo>
                  <a:lnTo>
                    <a:pt x="61" y="74"/>
                  </a:lnTo>
                  <a:lnTo>
                    <a:pt x="71" y="68"/>
                  </a:lnTo>
                  <a:lnTo>
                    <a:pt x="76" y="59"/>
                  </a:lnTo>
                  <a:lnTo>
                    <a:pt x="80" y="48"/>
                  </a:lnTo>
                  <a:lnTo>
                    <a:pt x="81" y="40"/>
                  </a:lnTo>
                </a:path>
              </a:pathLst>
            </a:custGeom>
            <a:solidFill>
              <a:srgbClr val="063DE8">
                <a:alpha val="100000"/>
              </a:srgbClr>
            </a:solidFill>
            <a:ln w="9525">
              <a:noFill/>
            </a:ln>
          </p:spPr>
          <p:txBody>
            <a:bodyPr/>
            <a:p>
              <a:endParaRPr lang="zh-CN" altLang="en-US" sz="100"/>
            </a:p>
          </p:txBody>
        </p:sp>
        <p:sp>
          <p:nvSpPr>
            <p:cNvPr id="172046" name="Freeform 14"/>
            <p:cNvSpPr/>
            <p:nvPr/>
          </p:nvSpPr>
          <p:spPr>
            <a:xfrm>
              <a:off x="3825" y="2399"/>
              <a:ext cx="108" cy="60"/>
            </a:xfrm>
            <a:custGeom>
              <a:avLst/>
              <a:gdLst>
                <a:gd name="txL" fmla="*/ 0 w 81"/>
                <a:gd name="txT" fmla="*/ 0 h 81"/>
                <a:gd name="txR" fmla="*/ 81 w 81"/>
                <a:gd name="txB" fmla="*/ 81 h 81"/>
              </a:gdLst>
              <a:ahLst/>
              <a:cxnLst>
                <a:cxn ang="0">
                  <a:pos x="604" y="5"/>
                </a:cxn>
                <a:cxn ang="0">
                  <a:pos x="591" y="4"/>
                </a:cxn>
                <a:cxn ang="0">
                  <a:pos x="556" y="2"/>
                </a:cxn>
                <a:cxn ang="0">
                  <a:pos x="519" y="1"/>
                </a:cxn>
                <a:cxn ang="0">
                  <a:pos x="443" y="1"/>
                </a:cxn>
                <a:cxn ang="0">
                  <a:pos x="353" y="0"/>
                </a:cxn>
                <a:cxn ang="0">
                  <a:pos x="276" y="0"/>
                </a:cxn>
                <a:cxn ang="0">
                  <a:pos x="199" y="1"/>
                </a:cxn>
                <a:cxn ang="0">
                  <a:pos x="129" y="1"/>
                </a:cxn>
                <a:cxn ang="0">
                  <a:pos x="64" y="2"/>
                </a:cxn>
                <a:cxn ang="0">
                  <a:pos x="21" y="3"/>
                </a:cxn>
                <a:cxn ang="0">
                  <a:pos x="0" y="4"/>
                </a:cxn>
                <a:cxn ang="0">
                  <a:pos x="1" y="5"/>
                </a:cxn>
                <a:cxn ang="0">
                  <a:pos x="28" y="7"/>
                </a:cxn>
                <a:cxn ang="0">
                  <a:pos x="85" y="8"/>
                </a:cxn>
                <a:cxn ang="0">
                  <a:pos x="135" y="9"/>
                </a:cxn>
                <a:cxn ang="0">
                  <a:pos x="219" y="10"/>
                </a:cxn>
                <a:cxn ang="0">
                  <a:pos x="292" y="10"/>
                </a:cxn>
                <a:cxn ang="0">
                  <a:pos x="383" y="10"/>
                </a:cxn>
                <a:cxn ang="0">
                  <a:pos x="455" y="9"/>
                </a:cxn>
                <a:cxn ang="0">
                  <a:pos x="521" y="8"/>
                </a:cxn>
                <a:cxn ang="0">
                  <a:pos x="560" y="7"/>
                </a:cxn>
                <a:cxn ang="0">
                  <a:pos x="591" y="6"/>
                </a:cxn>
                <a:cxn ang="0">
                  <a:pos x="604" y="5"/>
                </a:cxn>
              </a:cxnLst>
              <a:rect l="txL" t="txT" r="txR" b="txB"/>
              <a:pathLst>
                <a:path w="81" h="81">
                  <a:moveTo>
                    <a:pt x="80" y="40"/>
                  </a:moveTo>
                  <a:lnTo>
                    <a:pt x="79" y="29"/>
                  </a:lnTo>
                  <a:lnTo>
                    <a:pt x="74" y="20"/>
                  </a:lnTo>
                  <a:lnTo>
                    <a:pt x="69" y="11"/>
                  </a:lnTo>
                  <a:lnTo>
                    <a:pt x="59" y="4"/>
                  </a:lnTo>
                  <a:lnTo>
                    <a:pt x="47" y="0"/>
                  </a:lnTo>
                  <a:lnTo>
                    <a:pt x="37" y="0"/>
                  </a:lnTo>
                  <a:lnTo>
                    <a:pt x="26" y="2"/>
                  </a:lnTo>
                  <a:lnTo>
                    <a:pt x="17" y="7"/>
                  </a:lnTo>
                  <a:lnTo>
                    <a:pt x="8" y="16"/>
                  </a:lnTo>
                  <a:lnTo>
                    <a:pt x="3" y="25"/>
                  </a:lnTo>
                  <a:lnTo>
                    <a:pt x="0" y="35"/>
                  </a:lnTo>
                  <a:lnTo>
                    <a:pt x="1" y="47"/>
                  </a:lnTo>
                  <a:lnTo>
                    <a:pt x="4" y="58"/>
                  </a:lnTo>
                  <a:lnTo>
                    <a:pt x="11" y="66"/>
                  </a:lnTo>
                  <a:lnTo>
                    <a:pt x="18" y="74"/>
                  </a:lnTo>
                  <a:lnTo>
                    <a:pt x="29" y="79"/>
                  </a:lnTo>
                  <a:lnTo>
                    <a:pt x="39" y="80"/>
                  </a:lnTo>
                  <a:lnTo>
                    <a:pt x="51" y="79"/>
                  </a:lnTo>
                  <a:lnTo>
                    <a:pt x="61" y="74"/>
                  </a:lnTo>
                  <a:lnTo>
                    <a:pt x="70" y="68"/>
                  </a:lnTo>
                  <a:lnTo>
                    <a:pt x="75" y="59"/>
                  </a:lnTo>
                  <a:lnTo>
                    <a:pt x="79" y="48"/>
                  </a:lnTo>
                  <a:lnTo>
                    <a:pt x="80" y="40"/>
                  </a:lnTo>
                </a:path>
              </a:pathLst>
            </a:custGeom>
            <a:solidFill>
              <a:srgbClr val="063DE8">
                <a:alpha val="100000"/>
              </a:srgbClr>
            </a:solidFill>
            <a:ln w="9525">
              <a:noFill/>
            </a:ln>
          </p:spPr>
          <p:txBody>
            <a:bodyPr/>
            <a:p>
              <a:endParaRPr lang="zh-CN" altLang="en-US" sz="100"/>
            </a:p>
          </p:txBody>
        </p:sp>
        <p:sp>
          <p:nvSpPr>
            <p:cNvPr id="172047" name="Freeform 15"/>
            <p:cNvSpPr/>
            <p:nvPr/>
          </p:nvSpPr>
          <p:spPr>
            <a:xfrm>
              <a:off x="4345" y="2417"/>
              <a:ext cx="51" cy="28"/>
            </a:xfrm>
            <a:custGeom>
              <a:avLst/>
              <a:gdLst>
                <a:gd name="txL" fmla="*/ 0 w 38"/>
                <a:gd name="txT" fmla="*/ 0 h 38"/>
                <a:gd name="txR" fmla="*/ 38 w 38"/>
                <a:gd name="txB" fmla="*/ 38 h 38"/>
              </a:gdLst>
              <a:ahLst/>
              <a:cxnLst>
                <a:cxn ang="0">
                  <a:pos x="0" y="4"/>
                </a:cxn>
                <a:cxn ang="0">
                  <a:pos x="0" y="0"/>
                </a:cxn>
                <a:cxn ang="0">
                  <a:pos x="291" y="0"/>
                </a:cxn>
                <a:cxn ang="0">
                  <a:pos x="291" y="4"/>
                </a:cxn>
                <a:cxn ang="0">
                  <a:pos x="0" y="4"/>
                </a:cxn>
              </a:cxnLst>
              <a:rect l="txL" t="txT" r="txR" b="txB"/>
              <a:pathLst>
                <a:path w="38" h="38">
                  <a:moveTo>
                    <a:pt x="0" y="37"/>
                  </a:moveTo>
                  <a:lnTo>
                    <a:pt x="0" y="0"/>
                  </a:lnTo>
                  <a:lnTo>
                    <a:pt x="37" y="0"/>
                  </a:lnTo>
                  <a:lnTo>
                    <a:pt x="37" y="37"/>
                  </a:lnTo>
                  <a:lnTo>
                    <a:pt x="0" y="37"/>
                  </a:lnTo>
                </a:path>
              </a:pathLst>
            </a:custGeom>
            <a:solidFill>
              <a:srgbClr val="063DE8">
                <a:alpha val="100000"/>
              </a:srgbClr>
            </a:solidFill>
            <a:ln w="9525">
              <a:noFill/>
            </a:ln>
          </p:spPr>
          <p:txBody>
            <a:bodyPr/>
            <a:p>
              <a:endParaRPr lang="zh-CN" altLang="en-US" sz="100"/>
            </a:p>
          </p:txBody>
        </p:sp>
        <p:sp>
          <p:nvSpPr>
            <p:cNvPr id="172048" name="Freeform 16"/>
            <p:cNvSpPr/>
            <p:nvPr/>
          </p:nvSpPr>
          <p:spPr>
            <a:xfrm>
              <a:off x="4443" y="2417"/>
              <a:ext cx="49" cy="28"/>
            </a:xfrm>
            <a:custGeom>
              <a:avLst/>
              <a:gdLst>
                <a:gd name="txL" fmla="*/ 0 w 37"/>
                <a:gd name="txT" fmla="*/ 0 h 38"/>
                <a:gd name="txR" fmla="*/ 37 w 37"/>
                <a:gd name="txB" fmla="*/ 38 h 38"/>
              </a:gdLst>
              <a:ahLst/>
              <a:cxnLst>
                <a:cxn ang="0">
                  <a:pos x="0" y="4"/>
                </a:cxn>
                <a:cxn ang="0">
                  <a:pos x="0" y="0"/>
                </a:cxn>
                <a:cxn ang="0">
                  <a:pos x="264" y="0"/>
                </a:cxn>
                <a:cxn ang="0">
                  <a:pos x="264" y="4"/>
                </a:cxn>
                <a:cxn ang="0">
                  <a:pos x="0" y="4"/>
                </a:cxn>
              </a:cxnLst>
              <a:rect l="txL" t="txT" r="txR" b="txB"/>
              <a:pathLst>
                <a:path w="37" h="38">
                  <a:moveTo>
                    <a:pt x="0" y="37"/>
                  </a:moveTo>
                  <a:lnTo>
                    <a:pt x="0" y="0"/>
                  </a:lnTo>
                  <a:lnTo>
                    <a:pt x="36" y="0"/>
                  </a:lnTo>
                  <a:lnTo>
                    <a:pt x="36" y="37"/>
                  </a:lnTo>
                  <a:lnTo>
                    <a:pt x="0" y="37"/>
                  </a:lnTo>
                </a:path>
              </a:pathLst>
            </a:custGeom>
            <a:solidFill>
              <a:srgbClr val="063DE8">
                <a:alpha val="100000"/>
              </a:srgbClr>
            </a:solidFill>
            <a:ln w="9525">
              <a:noFill/>
            </a:ln>
          </p:spPr>
          <p:txBody>
            <a:bodyPr/>
            <a:p>
              <a:endParaRPr lang="zh-CN" altLang="en-US" sz="100"/>
            </a:p>
          </p:txBody>
        </p:sp>
        <p:sp>
          <p:nvSpPr>
            <p:cNvPr id="172049" name="Freeform 17"/>
            <p:cNvSpPr/>
            <p:nvPr/>
          </p:nvSpPr>
          <p:spPr>
            <a:xfrm>
              <a:off x="3637" y="2882"/>
              <a:ext cx="444" cy="474"/>
            </a:xfrm>
            <a:custGeom>
              <a:avLst/>
              <a:gdLst>
                <a:gd name="txL" fmla="*/ 0 w 333"/>
                <a:gd name="txT" fmla="*/ 0 h 632"/>
                <a:gd name="txR" fmla="*/ 333 w 333"/>
                <a:gd name="txB" fmla="*/ 632 h 632"/>
              </a:gdLst>
              <a:ahLst/>
              <a:cxnLst>
                <a:cxn ang="0">
                  <a:pos x="2431" y="74"/>
                </a:cxn>
                <a:cxn ang="0">
                  <a:pos x="2020" y="74"/>
                </a:cxn>
                <a:cxn ang="0">
                  <a:pos x="1621" y="71"/>
                </a:cxn>
                <a:cxn ang="0">
                  <a:pos x="1279" y="68"/>
                </a:cxn>
                <a:cxn ang="0">
                  <a:pos x="975" y="62"/>
                </a:cxn>
                <a:cxn ang="0">
                  <a:pos x="741" y="56"/>
                </a:cxn>
                <a:cxn ang="0">
                  <a:pos x="609" y="49"/>
                </a:cxn>
                <a:cxn ang="0">
                  <a:pos x="577" y="41"/>
                </a:cxn>
                <a:cxn ang="0">
                  <a:pos x="624" y="35"/>
                </a:cxn>
                <a:cxn ang="0">
                  <a:pos x="761" y="27"/>
                </a:cxn>
                <a:cxn ang="0">
                  <a:pos x="1008" y="21"/>
                </a:cxn>
                <a:cxn ang="0">
                  <a:pos x="1311" y="16"/>
                </a:cxn>
                <a:cxn ang="0">
                  <a:pos x="1680" y="13"/>
                </a:cxn>
                <a:cxn ang="0">
                  <a:pos x="2069" y="11"/>
                </a:cxn>
                <a:cxn ang="0">
                  <a:pos x="2491" y="11"/>
                </a:cxn>
                <a:cxn ang="0">
                  <a:pos x="2255" y="0"/>
                </a:cxn>
                <a:cxn ang="0">
                  <a:pos x="1772" y="2"/>
                </a:cxn>
                <a:cxn ang="0">
                  <a:pos x="1328" y="4"/>
                </a:cxn>
                <a:cxn ang="0">
                  <a:pos x="927" y="8"/>
                </a:cxn>
                <a:cxn ang="0">
                  <a:pos x="577" y="15"/>
                </a:cxn>
                <a:cxn ang="0">
                  <a:pos x="292" y="21"/>
                </a:cxn>
                <a:cxn ang="0">
                  <a:pos x="113" y="29"/>
                </a:cxn>
                <a:cxn ang="0">
                  <a:pos x="1" y="38"/>
                </a:cxn>
                <a:cxn ang="0">
                  <a:pos x="1" y="47"/>
                </a:cxn>
                <a:cxn ang="0">
                  <a:pos x="97" y="55"/>
                </a:cxn>
                <a:cxn ang="0">
                  <a:pos x="287" y="62"/>
                </a:cxn>
                <a:cxn ang="0">
                  <a:pos x="569" y="70"/>
                </a:cxn>
                <a:cxn ang="0">
                  <a:pos x="897" y="75"/>
                </a:cxn>
                <a:cxn ang="0">
                  <a:pos x="1311" y="80"/>
                </a:cxn>
                <a:cxn ang="0">
                  <a:pos x="1755" y="83"/>
                </a:cxn>
                <a:cxn ang="0">
                  <a:pos x="2225" y="85"/>
                </a:cxn>
                <a:cxn ang="0">
                  <a:pos x="2491" y="85"/>
                </a:cxn>
              </a:cxnLst>
              <a:rect l="txL" t="txT" r="txR" b="txB"/>
              <a:pathLst>
                <a:path w="333" h="632">
                  <a:moveTo>
                    <a:pt x="332" y="554"/>
                  </a:moveTo>
                  <a:lnTo>
                    <a:pt x="325" y="554"/>
                  </a:lnTo>
                  <a:lnTo>
                    <a:pt x="297" y="554"/>
                  </a:lnTo>
                  <a:lnTo>
                    <a:pt x="269" y="551"/>
                  </a:lnTo>
                  <a:lnTo>
                    <a:pt x="243" y="544"/>
                  </a:lnTo>
                  <a:lnTo>
                    <a:pt x="217" y="535"/>
                  </a:lnTo>
                  <a:lnTo>
                    <a:pt x="193" y="521"/>
                  </a:lnTo>
                  <a:lnTo>
                    <a:pt x="170" y="506"/>
                  </a:lnTo>
                  <a:lnTo>
                    <a:pt x="147" y="487"/>
                  </a:lnTo>
                  <a:lnTo>
                    <a:pt x="130" y="467"/>
                  </a:lnTo>
                  <a:lnTo>
                    <a:pt x="114" y="443"/>
                  </a:lnTo>
                  <a:lnTo>
                    <a:pt x="99" y="421"/>
                  </a:lnTo>
                  <a:lnTo>
                    <a:pt x="89" y="393"/>
                  </a:lnTo>
                  <a:lnTo>
                    <a:pt x="82" y="367"/>
                  </a:lnTo>
                  <a:lnTo>
                    <a:pt x="77" y="339"/>
                  </a:lnTo>
                  <a:lnTo>
                    <a:pt x="77" y="312"/>
                  </a:lnTo>
                  <a:lnTo>
                    <a:pt x="79" y="283"/>
                  </a:lnTo>
                  <a:lnTo>
                    <a:pt x="83" y="256"/>
                  </a:lnTo>
                  <a:lnTo>
                    <a:pt x="91" y="229"/>
                  </a:lnTo>
                  <a:lnTo>
                    <a:pt x="102" y="204"/>
                  </a:lnTo>
                  <a:lnTo>
                    <a:pt x="118" y="180"/>
                  </a:lnTo>
                  <a:lnTo>
                    <a:pt x="134" y="158"/>
                  </a:lnTo>
                  <a:lnTo>
                    <a:pt x="153" y="139"/>
                  </a:lnTo>
                  <a:lnTo>
                    <a:pt x="175" y="120"/>
                  </a:lnTo>
                  <a:lnTo>
                    <a:pt x="198" y="105"/>
                  </a:lnTo>
                  <a:lnTo>
                    <a:pt x="224" y="94"/>
                  </a:lnTo>
                  <a:lnTo>
                    <a:pt x="250" y="84"/>
                  </a:lnTo>
                  <a:lnTo>
                    <a:pt x="276" y="79"/>
                  </a:lnTo>
                  <a:lnTo>
                    <a:pt x="304" y="76"/>
                  </a:lnTo>
                  <a:lnTo>
                    <a:pt x="332" y="77"/>
                  </a:lnTo>
                  <a:lnTo>
                    <a:pt x="332" y="0"/>
                  </a:lnTo>
                  <a:lnTo>
                    <a:pt x="301" y="0"/>
                  </a:lnTo>
                  <a:lnTo>
                    <a:pt x="268" y="2"/>
                  </a:lnTo>
                  <a:lnTo>
                    <a:pt x="237" y="9"/>
                  </a:lnTo>
                  <a:lnTo>
                    <a:pt x="206" y="18"/>
                  </a:lnTo>
                  <a:lnTo>
                    <a:pt x="177" y="30"/>
                  </a:lnTo>
                  <a:lnTo>
                    <a:pt x="149" y="46"/>
                  </a:lnTo>
                  <a:lnTo>
                    <a:pt x="124" y="63"/>
                  </a:lnTo>
                  <a:lnTo>
                    <a:pt x="99" y="84"/>
                  </a:lnTo>
                  <a:lnTo>
                    <a:pt x="77" y="108"/>
                  </a:lnTo>
                  <a:lnTo>
                    <a:pt x="57" y="133"/>
                  </a:lnTo>
                  <a:lnTo>
                    <a:pt x="39" y="160"/>
                  </a:lnTo>
                  <a:lnTo>
                    <a:pt x="26" y="188"/>
                  </a:lnTo>
                  <a:lnTo>
                    <a:pt x="15" y="219"/>
                  </a:lnTo>
                  <a:lnTo>
                    <a:pt x="6" y="250"/>
                  </a:lnTo>
                  <a:lnTo>
                    <a:pt x="1" y="281"/>
                  </a:lnTo>
                  <a:lnTo>
                    <a:pt x="0" y="314"/>
                  </a:lnTo>
                  <a:lnTo>
                    <a:pt x="1" y="346"/>
                  </a:lnTo>
                  <a:lnTo>
                    <a:pt x="6" y="377"/>
                  </a:lnTo>
                  <a:lnTo>
                    <a:pt x="13" y="409"/>
                  </a:lnTo>
                  <a:lnTo>
                    <a:pt x="25" y="438"/>
                  </a:lnTo>
                  <a:lnTo>
                    <a:pt x="38" y="467"/>
                  </a:lnTo>
                  <a:lnTo>
                    <a:pt x="54" y="494"/>
                  </a:lnTo>
                  <a:lnTo>
                    <a:pt x="76" y="521"/>
                  </a:lnTo>
                  <a:lnTo>
                    <a:pt x="96" y="544"/>
                  </a:lnTo>
                  <a:lnTo>
                    <a:pt x="120" y="565"/>
                  </a:lnTo>
                  <a:lnTo>
                    <a:pt x="147" y="582"/>
                  </a:lnTo>
                  <a:lnTo>
                    <a:pt x="175" y="598"/>
                  </a:lnTo>
                  <a:lnTo>
                    <a:pt x="203" y="611"/>
                  </a:lnTo>
                  <a:lnTo>
                    <a:pt x="234" y="620"/>
                  </a:lnTo>
                  <a:lnTo>
                    <a:pt x="265" y="627"/>
                  </a:lnTo>
                  <a:lnTo>
                    <a:pt x="297" y="631"/>
                  </a:lnTo>
                  <a:lnTo>
                    <a:pt x="329" y="631"/>
                  </a:lnTo>
                  <a:lnTo>
                    <a:pt x="332" y="631"/>
                  </a:lnTo>
                  <a:lnTo>
                    <a:pt x="332" y="554"/>
                  </a:lnTo>
                </a:path>
              </a:pathLst>
            </a:custGeom>
            <a:solidFill>
              <a:srgbClr val="474747">
                <a:alpha val="100000"/>
              </a:srgbClr>
            </a:solidFill>
            <a:ln w="9525">
              <a:noFill/>
            </a:ln>
          </p:spPr>
          <p:txBody>
            <a:bodyPr/>
            <a:p>
              <a:endParaRPr lang="zh-CN" altLang="en-US" sz="100"/>
            </a:p>
          </p:txBody>
        </p:sp>
        <p:sp>
          <p:nvSpPr>
            <p:cNvPr id="172050" name="Freeform 18"/>
            <p:cNvSpPr/>
            <p:nvPr/>
          </p:nvSpPr>
          <p:spPr>
            <a:xfrm>
              <a:off x="4056" y="2882"/>
              <a:ext cx="443" cy="474"/>
            </a:xfrm>
            <a:custGeom>
              <a:avLst/>
              <a:gdLst>
                <a:gd name="txL" fmla="*/ 0 w 332"/>
                <a:gd name="txT" fmla="*/ 0 h 632"/>
                <a:gd name="txR" fmla="*/ 332 w 332"/>
                <a:gd name="txB" fmla="*/ 632 h 632"/>
              </a:gdLst>
              <a:ahLst/>
              <a:cxnLst>
                <a:cxn ang="0">
                  <a:pos x="49" y="74"/>
                </a:cxn>
                <a:cxn ang="0">
                  <a:pos x="468" y="74"/>
                </a:cxn>
                <a:cxn ang="0">
                  <a:pos x="874" y="71"/>
                </a:cxn>
                <a:cxn ang="0">
                  <a:pos x="1226" y="68"/>
                </a:cxn>
                <a:cxn ang="0">
                  <a:pos x="1521" y="62"/>
                </a:cxn>
                <a:cxn ang="0">
                  <a:pos x="1751" y="56"/>
                </a:cxn>
                <a:cxn ang="0">
                  <a:pos x="1885" y="49"/>
                </a:cxn>
                <a:cxn ang="0">
                  <a:pos x="1921" y="41"/>
                </a:cxn>
                <a:cxn ang="0">
                  <a:pos x="1869" y="35"/>
                </a:cxn>
                <a:cxn ang="0">
                  <a:pos x="1735" y="27"/>
                </a:cxn>
                <a:cxn ang="0">
                  <a:pos x="1490" y="21"/>
                </a:cxn>
                <a:cxn ang="0">
                  <a:pos x="1178" y="16"/>
                </a:cxn>
                <a:cxn ang="0">
                  <a:pos x="811" y="13"/>
                </a:cxn>
                <a:cxn ang="0">
                  <a:pos x="420" y="11"/>
                </a:cxn>
                <a:cxn ang="0">
                  <a:pos x="0" y="11"/>
                </a:cxn>
                <a:cxn ang="0">
                  <a:pos x="230" y="0"/>
                </a:cxn>
                <a:cxn ang="0">
                  <a:pos x="718" y="2"/>
                </a:cxn>
                <a:cxn ang="0">
                  <a:pos x="1166" y="4"/>
                </a:cxn>
                <a:cxn ang="0">
                  <a:pos x="1569" y="8"/>
                </a:cxn>
                <a:cxn ang="0">
                  <a:pos x="1912" y="15"/>
                </a:cxn>
                <a:cxn ang="0">
                  <a:pos x="2210" y="21"/>
                </a:cxn>
                <a:cxn ang="0">
                  <a:pos x="2387" y="29"/>
                </a:cxn>
                <a:cxn ang="0">
                  <a:pos x="2494" y="38"/>
                </a:cxn>
                <a:cxn ang="0">
                  <a:pos x="2494" y="47"/>
                </a:cxn>
                <a:cxn ang="0">
                  <a:pos x="2402" y="55"/>
                </a:cxn>
                <a:cxn ang="0">
                  <a:pos x="2210" y="62"/>
                </a:cxn>
                <a:cxn ang="0">
                  <a:pos x="1935" y="70"/>
                </a:cxn>
                <a:cxn ang="0">
                  <a:pos x="1592" y="75"/>
                </a:cxn>
                <a:cxn ang="0">
                  <a:pos x="1193" y="80"/>
                </a:cxn>
                <a:cxn ang="0">
                  <a:pos x="741" y="83"/>
                </a:cxn>
                <a:cxn ang="0">
                  <a:pos x="266" y="85"/>
                </a:cxn>
                <a:cxn ang="0">
                  <a:pos x="0" y="85"/>
                </a:cxn>
              </a:cxnLst>
              <a:rect l="txL" t="txT" r="txR" b="txB"/>
              <a:pathLst>
                <a:path w="332" h="632">
                  <a:moveTo>
                    <a:pt x="0" y="554"/>
                  </a:moveTo>
                  <a:lnTo>
                    <a:pt x="7" y="554"/>
                  </a:lnTo>
                  <a:lnTo>
                    <a:pt x="35" y="554"/>
                  </a:lnTo>
                  <a:lnTo>
                    <a:pt x="62" y="551"/>
                  </a:lnTo>
                  <a:lnTo>
                    <a:pt x="89" y="544"/>
                  </a:lnTo>
                  <a:lnTo>
                    <a:pt x="116" y="535"/>
                  </a:lnTo>
                  <a:lnTo>
                    <a:pt x="139" y="521"/>
                  </a:lnTo>
                  <a:lnTo>
                    <a:pt x="163" y="506"/>
                  </a:lnTo>
                  <a:lnTo>
                    <a:pt x="184" y="487"/>
                  </a:lnTo>
                  <a:lnTo>
                    <a:pt x="202" y="467"/>
                  </a:lnTo>
                  <a:lnTo>
                    <a:pt x="219" y="443"/>
                  </a:lnTo>
                  <a:lnTo>
                    <a:pt x="232" y="421"/>
                  </a:lnTo>
                  <a:lnTo>
                    <a:pt x="244" y="393"/>
                  </a:lnTo>
                  <a:lnTo>
                    <a:pt x="250" y="367"/>
                  </a:lnTo>
                  <a:lnTo>
                    <a:pt x="254" y="339"/>
                  </a:lnTo>
                  <a:lnTo>
                    <a:pt x="255" y="312"/>
                  </a:lnTo>
                  <a:lnTo>
                    <a:pt x="254" y="283"/>
                  </a:lnTo>
                  <a:lnTo>
                    <a:pt x="248" y="256"/>
                  </a:lnTo>
                  <a:lnTo>
                    <a:pt x="241" y="229"/>
                  </a:lnTo>
                  <a:lnTo>
                    <a:pt x="230" y="204"/>
                  </a:lnTo>
                  <a:lnTo>
                    <a:pt x="215" y="180"/>
                  </a:lnTo>
                  <a:lnTo>
                    <a:pt x="198" y="158"/>
                  </a:lnTo>
                  <a:lnTo>
                    <a:pt x="179" y="139"/>
                  </a:lnTo>
                  <a:lnTo>
                    <a:pt x="157" y="120"/>
                  </a:lnTo>
                  <a:lnTo>
                    <a:pt x="134" y="105"/>
                  </a:lnTo>
                  <a:lnTo>
                    <a:pt x="108" y="94"/>
                  </a:lnTo>
                  <a:lnTo>
                    <a:pt x="83" y="84"/>
                  </a:lnTo>
                  <a:lnTo>
                    <a:pt x="56" y="79"/>
                  </a:lnTo>
                  <a:lnTo>
                    <a:pt x="28" y="76"/>
                  </a:lnTo>
                  <a:lnTo>
                    <a:pt x="0" y="77"/>
                  </a:lnTo>
                  <a:lnTo>
                    <a:pt x="0" y="0"/>
                  </a:lnTo>
                  <a:lnTo>
                    <a:pt x="31" y="0"/>
                  </a:lnTo>
                  <a:lnTo>
                    <a:pt x="64" y="2"/>
                  </a:lnTo>
                  <a:lnTo>
                    <a:pt x="95" y="9"/>
                  </a:lnTo>
                  <a:lnTo>
                    <a:pt x="126" y="18"/>
                  </a:lnTo>
                  <a:lnTo>
                    <a:pt x="155" y="30"/>
                  </a:lnTo>
                  <a:lnTo>
                    <a:pt x="183" y="46"/>
                  </a:lnTo>
                  <a:lnTo>
                    <a:pt x="208" y="63"/>
                  </a:lnTo>
                  <a:lnTo>
                    <a:pt x="232" y="84"/>
                  </a:lnTo>
                  <a:lnTo>
                    <a:pt x="254" y="108"/>
                  </a:lnTo>
                  <a:lnTo>
                    <a:pt x="276" y="133"/>
                  </a:lnTo>
                  <a:lnTo>
                    <a:pt x="293" y="160"/>
                  </a:lnTo>
                  <a:lnTo>
                    <a:pt x="306" y="188"/>
                  </a:lnTo>
                  <a:lnTo>
                    <a:pt x="317" y="219"/>
                  </a:lnTo>
                  <a:lnTo>
                    <a:pt x="326" y="250"/>
                  </a:lnTo>
                  <a:lnTo>
                    <a:pt x="331" y="281"/>
                  </a:lnTo>
                  <a:lnTo>
                    <a:pt x="331" y="314"/>
                  </a:lnTo>
                  <a:lnTo>
                    <a:pt x="331" y="346"/>
                  </a:lnTo>
                  <a:lnTo>
                    <a:pt x="326" y="377"/>
                  </a:lnTo>
                  <a:lnTo>
                    <a:pt x="319" y="409"/>
                  </a:lnTo>
                  <a:lnTo>
                    <a:pt x="307" y="438"/>
                  </a:lnTo>
                  <a:lnTo>
                    <a:pt x="293" y="467"/>
                  </a:lnTo>
                  <a:lnTo>
                    <a:pt x="277" y="494"/>
                  </a:lnTo>
                  <a:lnTo>
                    <a:pt x="257" y="521"/>
                  </a:lnTo>
                  <a:lnTo>
                    <a:pt x="236" y="544"/>
                  </a:lnTo>
                  <a:lnTo>
                    <a:pt x="211" y="565"/>
                  </a:lnTo>
                  <a:lnTo>
                    <a:pt x="185" y="582"/>
                  </a:lnTo>
                  <a:lnTo>
                    <a:pt x="158" y="598"/>
                  </a:lnTo>
                  <a:lnTo>
                    <a:pt x="128" y="611"/>
                  </a:lnTo>
                  <a:lnTo>
                    <a:pt x="98" y="620"/>
                  </a:lnTo>
                  <a:lnTo>
                    <a:pt x="67" y="627"/>
                  </a:lnTo>
                  <a:lnTo>
                    <a:pt x="35" y="631"/>
                  </a:lnTo>
                  <a:lnTo>
                    <a:pt x="3" y="631"/>
                  </a:lnTo>
                  <a:lnTo>
                    <a:pt x="0" y="631"/>
                  </a:lnTo>
                  <a:lnTo>
                    <a:pt x="0" y="554"/>
                  </a:lnTo>
                </a:path>
              </a:pathLst>
            </a:custGeom>
            <a:solidFill>
              <a:srgbClr val="474747">
                <a:alpha val="100000"/>
              </a:srgbClr>
            </a:solidFill>
            <a:ln w="9525">
              <a:noFill/>
            </a:ln>
          </p:spPr>
          <p:txBody>
            <a:bodyPr/>
            <a:p>
              <a:endParaRPr lang="zh-CN" altLang="en-US" sz="100"/>
            </a:p>
          </p:txBody>
        </p:sp>
      </p:gr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rPr>
              <a:t>警报</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sp>
        <p:nvSpPr>
          <p:cNvPr id="27" name="Rectangle 3"/>
          <p:cNvSpPr>
            <a:spLocks noChangeArrowheads="1"/>
          </p:cNvSpPr>
          <p:nvPr/>
        </p:nvSpPr>
        <p:spPr bwMode="auto">
          <a:xfrm>
            <a:off x="6277021" y="1414720"/>
            <a:ext cx="4659367" cy="1037590"/>
          </a:xfrm>
          <a:prstGeom prst="rect">
            <a:avLst/>
          </a:prstGeom>
          <a:noFill/>
          <a:ln w="9525">
            <a:noFill/>
            <a:miter lim="800000"/>
          </a:ln>
          <a:effectLst/>
        </p:spPr>
        <p:txBody>
          <a:bodyPr lIns="97105" tIns="48553" rIns="97105" bIns="4855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预报</a:t>
            </a:r>
            <a:r>
              <a:rPr kumimoji="0" lang="en-US" altLang="zh-CN"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预防</a:t>
            </a:r>
            <a:endPar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许多车辆都有预警系统提醒司机，有些座椅安全带未系牢。</a:t>
            </a:r>
            <a:endPar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084" name="Rectangle 4"/>
          <p:cNvSpPr/>
          <p:nvPr/>
        </p:nvSpPr>
        <p:spPr>
          <a:xfrm>
            <a:off x="2170148" y="4580678"/>
            <a:ext cx="3785422" cy="103759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900" b="1" u="sng" dirty="0">
                <a:latin typeface="Times New Roman" panose="02020603050405020304" pitchFamily="18" charset="0"/>
                <a:ea typeface="宋体" panose="02010600030101010101" pitchFamily="2" charset="-122"/>
              </a:rPr>
              <a:t>侦测</a:t>
            </a:r>
            <a:endParaRPr lang="zh-CN" altLang="en-US" sz="1900" b="1" u="sng" dirty="0">
              <a:latin typeface="Arial" panose="020B0604020202020204" pitchFamily="34" charset="0"/>
              <a:ea typeface="宋体" panose="02010600030101010101" pitchFamily="2" charset="-122"/>
            </a:endParaRPr>
          </a:p>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当发现有烟雾</a:t>
            </a:r>
            <a:r>
              <a:rPr lang="zh-CN" altLang="en-US" sz="2110" dirty="0">
                <a:latin typeface="Times New Roman" panose="02020603050405020304" pitchFamily="18" charset="0"/>
                <a:ea typeface="宋体" panose="02010600030101010101" pitchFamily="2" charset="-122"/>
              </a:rPr>
              <a:t>时</a:t>
            </a:r>
            <a:r>
              <a:rPr lang="zh-CN" altLang="en-US" sz="2110" dirty="0">
                <a:latin typeface="Arial" panose="020B0604020202020204" pitchFamily="34" charset="0"/>
                <a:ea typeface="宋体" panose="02010600030101010101" pitchFamily="2" charset="-122"/>
              </a:rPr>
              <a:t>，烟雾探测器会发出信</a:t>
            </a:r>
            <a:r>
              <a:rPr lang="zh-CN" altLang="en-US" sz="2110" dirty="0">
                <a:latin typeface="Times New Roman" panose="02020603050405020304" pitchFamily="18" charset="0"/>
                <a:ea typeface="宋体" panose="02010600030101010101" pitchFamily="2" charset="-122"/>
              </a:rPr>
              <a:t>号</a:t>
            </a:r>
            <a:r>
              <a:rPr lang="zh-CN" altLang="en-US" sz="2110" dirty="0">
                <a:latin typeface="Arial" panose="020B0604020202020204" pitchFamily="34" charset="0"/>
                <a:ea typeface="宋体" panose="02010600030101010101" pitchFamily="2" charset="-122"/>
              </a:rPr>
              <a:t>警报可能的火灾</a:t>
            </a:r>
            <a:endParaRPr lang="zh-CN" altLang="en-US" sz="2110" dirty="0">
              <a:latin typeface="Arial" panose="020B0604020202020204" pitchFamily="34" charset="0"/>
              <a:ea typeface="宋体" panose="02010600030101010101" pitchFamily="2" charset="-122"/>
            </a:endParaRPr>
          </a:p>
        </p:txBody>
      </p:sp>
      <p:pic>
        <p:nvPicPr>
          <p:cNvPr id="174085" name="Picture 5" descr="TN00623_"/>
          <p:cNvPicPr>
            <a:picLocks noChangeAspect="1"/>
          </p:cNvPicPr>
          <p:nvPr/>
        </p:nvPicPr>
        <p:blipFill>
          <a:blip r:embed="rId1"/>
          <a:stretch>
            <a:fillRect/>
          </a:stretch>
        </p:blipFill>
        <p:spPr>
          <a:xfrm>
            <a:off x="1848697" y="1446530"/>
            <a:ext cx="4259227" cy="1798117"/>
          </a:xfrm>
          <a:prstGeom prst="rect">
            <a:avLst/>
          </a:prstGeom>
          <a:noFill/>
          <a:ln w="9525">
            <a:noFill/>
          </a:ln>
        </p:spPr>
      </p:pic>
      <p:pic>
        <p:nvPicPr>
          <p:cNvPr id="174086" name="Picture 6" descr="j0157393"/>
          <p:cNvPicPr>
            <a:picLocks noChangeAspect="1"/>
          </p:cNvPicPr>
          <p:nvPr/>
        </p:nvPicPr>
        <p:blipFill>
          <a:blip r:embed="rId2"/>
          <a:stretch>
            <a:fillRect/>
          </a:stretch>
        </p:blipFill>
        <p:spPr>
          <a:xfrm>
            <a:off x="7552780" y="4259227"/>
            <a:ext cx="2332194" cy="2395816"/>
          </a:xfrm>
          <a:prstGeom prst="rect">
            <a:avLst/>
          </a:prstGeom>
          <a:noFill/>
          <a:ln w="9525">
            <a:noFill/>
          </a:ln>
        </p:spPr>
      </p:pic>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rPr>
              <a:t>接触法</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sp>
        <p:nvSpPr>
          <p:cNvPr id="176131" name="Rectangle 3"/>
          <p:cNvSpPr/>
          <p:nvPr/>
        </p:nvSpPr>
        <p:spPr>
          <a:xfrm>
            <a:off x="5702762" y="1354448"/>
            <a:ext cx="4910501" cy="68072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900" dirty="0">
                <a:latin typeface="Arial" panose="020B0604020202020204" pitchFamily="34" charset="0"/>
                <a:ea typeface="宋体" panose="02010600030101010101" pitchFamily="2" charset="-122"/>
              </a:rPr>
              <a:t>电源插座经重新设计保证了正确的极性。从而，不存在插头错插的可能性。</a:t>
            </a:r>
            <a:endParaRPr lang="en-US" altLang="zh-CN" sz="1900" dirty="0">
              <a:latin typeface="Arial" panose="020B0604020202020204" pitchFamily="34" charset="0"/>
              <a:ea typeface="宋体" panose="02010600030101010101" pitchFamily="2" charset="-122"/>
            </a:endParaRPr>
          </a:p>
        </p:txBody>
      </p:sp>
      <p:sp>
        <p:nvSpPr>
          <p:cNvPr id="176132" name="Rectangle 4"/>
          <p:cNvSpPr/>
          <p:nvPr/>
        </p:nvSpPr>
        <p:spPr>
          <a:xfrm>
            <a:off x="7571196" y="4900456"/>
            <a:ext cx="3448903" cy="744855"/>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磁性</a:t>
            </a:r>
            <a:r>
              <a:rPr lang="zh-CN" altLang="en-US" sz="2110" dirty="0">
                <a:latin typeface="Times New Roman" panose="02020603050405020304" pitchFamily="18" charset="0"/>
                <a:ea typeface="宋体" panose="02010600030101010101" pitchFamily="2" charset="-122"/>
              </a:rPr>
              <a:t>接触装置</a:t>
            </a:r>
            <a:r>
              <a:rPr lang="zh-CN" altLang="en-US" sz="2110" dirty="0">
                <a:latin typeface="Arial" panose="020B0604020202020204" pitchFamily="34" charset="0"/>
                <a:ea typeface="宋体" panose="02010600030101010101" pitchFamily="2" charset="-122"/>
              </a:rPr>
              <a:t>确保在钻孔前，钻轴已正确插入及固定</a:t>
            </a:r>
            <a:endParaRPr lang="en-US" altLang="zh-CN" sz="2110" dirty="0">
              <a:latin typeface="Arial" panose="020B0604020202020204" pitchFamily="34" charset="0"/>
              <a:ea typeface="宋体" panose="02010600030101010101" pitchFamily="2" charset="-122"/>
            </a:endParaRPr>
          </a:p>
        </p:txBody>
      </p:sp>
      <p:sp>
        <p:nvSpPr>
          <p:cNvPr id="176133" name="Rectangle 5"/>
          <p:cNvSpPr/>
          <p:nvPr/>
        </p:nvSpPr>
        <p:spPr>
          <a:xfrm>
            <a:off x="7303320" y="3639764"/>
            <a:ext cx="3423790" cy="744855"/>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定位</a:t>
            </a:r>
            <a:r>
              <a:rPr lang="zh-CN" altLang="en-US" sz="2110" dirty="0">
                <a:latin typeface="Times New Roman" panose="02020603050405020304" pitchFamily="18" charset="0"/>
                <a:ea typeface="宋体" panose="02010600030101010101" pitchFamily="2" charset="-122"/>
              </a:rPr>
              <a:t>针</a:t>
            </a:r>
            <a:r>
              <a:rPr lang="zh-CN" altLang="en-US" sz="2110" dirty="0">
                <a:latin typeface="Arial" panose="020B0604020202020204" pitchFamily="34" charset="0"/>
                <a:ea typeface="宋体" panose="02010600030101010101" pitchFamily="2" charset="-122"/>
              </a:rPr>
              <a:t>及钻孔机成垂直状，从而保证钻孔是</a:t>
            </a:r>
            <a:r>
              <a:rPr lang="en-US" altLang="zh-CN" sz="2110" dirty="0">
                <a:latin typeface="Arial" panose="020B0604020202020204" pitchFamily="34" charset="0"/>
                <a:ea typeface="宋体" panose="02010600030101010101" pitchFamily="2" charset="-122"/>
              </a:rPr>
              <a:t>90</a:t>
            </a:r>
            <a:r>
              <a:rPr lang="en-US" altLang="zh-CN" sz="2110" baseline="50000" dirty="0">
                <a:latin typeface="Arial" panose="020B0604020202020204" pitchFamily="34" charset="0"/>
                <a:ea typeface="宋体" panose="02010600030101010101" pitchFamily="2" charset="-122"/>
              </a:rPr>
              <a:t>o</a:t>
            </a:r>
            <a:r>
              <a:rPr lang="en-US" altLang="zh-CN" sz="2110" dirty="0">
                <a:latin typeface="Arial" panose="020B0604020202020204" pitchFamily="34" charset="0"/>
                <a:ea typeface="宋体" panose="02010600030101010101" pitchFamily="2" charset="-122"/>
              </a:rPr>
              <a:t>.</a:t>
            </a:r>
            <a:endParaRPr lang="en-US" altLang="zh-CN" sz="2110" dirty="0">
              <a:latin typeface="Arial" panose="020B0604020202020204" pitchFamily="34" charset="0"/>
              <a:ea typeface="宋体" panose="02010600030101010101" pitchFamily="2" charset="-122"/>
            </a:endParaRPr>
          </a:p>
        </p:txBody>
      </p:sp>
      <p:sp>
        <p:nvSpPr>
          <p:cNvPr id="176134" name="Freeform 6"/>
          <p:cNvSpPr/>
          <p:nvPr/>
        </p:nvSpPr>
        <p:spPr>
          <a:xfrm>
            <a:off x="6668790" y="5223581"/>
            <a:ext cx="964353" cy="482177"/>
          </a:xfrm>
          <a:custGeom>
            <a:avLst/>
            <a:gdLst>
              <a:gd name="txL" fmla="*/ 0 w 437"/>
              <a:gd name="txT" fmla="*/ 0 h 198"/>
              <a:gd name="txR" fmla="*/ 437 w 437"/>
              <a:gd name="txB" fmla="*/ 198 h 198"/>
            </a:gdLst>
            <a:ahLst/>
            <a:cxnLst>
              <a:cxn ang="0">
                <a:pos x="0" y="2147483646"/>
              </a:cxn>
              <a:cxn ang="0">
                <a:pos x="2147483646" y="2147483646"/>
              </a:cxn>
              <a:cxn ang="0">
                <a:pos x="2147483646" y="2147483646"/>
              </a:cxn>
              <a:cxn ang="0">
                <a:pos x="2147483646" y="0"/>
              </a:cxn>
            </a:cxnLst>
            <a:rect l="txL" t="txT" r="txR" b="txB"/>
            <a:pathLst>
              <a:path w="437" h="198">
                <a:moveTo>
                  <a:pt x="0" y="197"/>
                </a:moveTo>
                <a:lnTo>
                  <a:pt x="307" y="108"/>
                </a:lnTo>
                <a:lnTo>
                  <a:pt x="218" y="89"/>
                </a:lnTo>
                <a:lnTo>
                  <a:pt x="436" y="0"/>
                </a:lnTo>
              </a:path>
            </a:pathLst>
          </a:custGeom>
          <a:noFill/>
          <a:ln w="12700" cap="rnd" cmpd="sng">
            <a:solidFill>
              <a:schemeClr val="bg2">
                <a:alpha val="100000"/>
              </a:schemeClr>
            </a:solidFill>
            <a:prstDash val="solid"/>
            <a:round/>
            <a:headEnd type="stealth" w="med" len="lg"/>
            <a:tailEnd type="none" w="sm" len="sm"/>
          </a:ln>
        </p:spPr>
        <p:txBody>
          <a:bodyPr/>
          <a:p>
            <a:endParaRPr lang="zh-CN" altLang="en-US" sz="100"/>
          </a:p>
        </p:txBody>
      </p:sp>
      <p:pic>
        <p:nvPicPr>
          <p:cNvPr id="176135" name="Picture 7" descr="j0198028"/>
          <p:cNvPicPr>
            <a:picLocks noChangeAspect="1"/>
          </p:cNvPicPr>
          <p:nvPr/>
        </p:nvPicPr>
        <p:blipFill>
          <a:blip r:embed="rId1"/>
          <a:stretch>
            <a:fillRect/>
          </a:stretch>
        </p:blipFill>
        <p:spPr>
          <a:xfrm>
            <a:off x="4763522" y="3616325"/>
            <a:ext cx="2265225" cy="2439346"/>
          </a:xfrm>
          <a:prstGeom prst="rect">
            <a:avLst/>
          </a:prstGeom>
          <a:noFill/>
          <a:ln w="9525">
            <a:noFill/>
          </a:ln>
        </p:spPr>
      </p:pic>
      <p:sp>
        <p:nvSpPr>
          <p:cNvPr id="176136" name="Rectangle 8"/>
          <p:cNvSpPr/>
          <p:nvPr/>
        </p:nvSpPr>
        <p:spPr>
          <a:xfrm>
            <a:off x="3018980" y="5625394"/>
            <a:ext cx="3460622" cy="261179"/>
          </a:xfrm>
          <a:prstGeom prst="rect">
            <a:avLst/>
          </a:prstGeom>
          <a:solidFill>
            <a:schemeClr val="bg2"/>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37" name="Oval 9"/>
          <p:cNvSpPr/>
          <p:nvPr/>
        </p:nvSpPr>
        <p:spPr>
          <a:xfrm>
            <a:off x="2710923" y="5627069"/>
            <a:ext cx="704848" cy="264527"/>
          </a:xfrm>
          <a:prstGeom prst="ellipse">
            <a:avLst/>
          </a:prstGeom>
          <a:solidFill>
            <a:schemeClr val="bg2"/>
          </a:solidFill>
          <a:ln w="12700" cap="flat" cmpd="sng">
            <a:solidFill>
              <a:schemeClr val="bg2"/>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38" name="Rectangle 10" descr="Brown marble"/>
          <p:cNvSpPr/>
          <p:nvPr/>
        </p:nvSpPr>
        <p:spPr>
          <a:xfrm>
            <a:off x="6503041" y="3822255"/>
            <a:ext cx="254482" cy="2042554"/>
          </a:xfrm>
          <a:prstGeom prst="rect">
            <a:avLst/>
          </a:prstGeom>
          <a:blipFill rotWithShape="0">
            <a:blip r:embed="rId2"/>
          </a:blip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39" name="Rectangle 11" descr="Brown marble"/>
          <p:cNvSpPr/>
          <p:nvPr/>
        </p:nvSpPr>
        <p:spPr>
          <a:xfrm>
            <a:off x="2330873" y="5874854"/>
            <a:ext cx="4433347" cy="152354"/>
          </a:xfrm>
          <a:prstGeom prst="rect">
            <a:avLst/>
          </a:prstGeom>
          <a:blipFill rotWithShape="0">
            <a:blip r:embed="rId2"/>
          </a:blip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0" name="Rectangle 12"/>
          <p:cNvSpPr/>
          <p:nvPr/>
        </p:nvSpPr>
        <p:spPr>
          <a:xfrm>
            <a:off x="5985706" y="5627069"/>
            <a:ext cx="103802" cy="143983"/>
          </a:xfrm>
          <a:prstGeom prst="rect">
            <a:avLst/>
          </a:prstGeom>
          <a:solidFill>
            <a:schemeClr val="bg1"/>
          </a:solidFill>
          <a:ln w="12700" cap="flat" cmpd="sng">
            <a:solidFill>
              <a:schemeClr val="bg2"/>
            </a:solidFill>
            <a:prstDash val="sysDot"/>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1" name="Rectangle 13"/>
          <p:cNvSpPr/>
          <p:nvPr/>
        </p:nvSpPr>
        <p:spPr>
          <a:xfrm>
            <a:off x="6476253" y="5590236"/>
            <a:ext cx="31811" cy="296337"/>
          </a:xfrm>
          <a:prstGeom prst="rect">
            <a:avLst/>
          </a:prstGeom>
          <a:solidFill>
            <a:schemeClr val="accent1"/>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2" name="Rectangle 14"/>
          <p:cNvSpPr/>
          <p:nvPr/>
        </p:nvSpPr>
        <p:spPr>
          <a:xfrm>
            <a:off x="6134711" y="4902129"/>
            <a:ext cx="354936" cy="80363"/>
          </a:xfrm>
          <a:prstGeom prst="rect">
            <a:avLst/>
          </a:prstGeom>
          <a:solidFill>
            <a:srgbClr val="FF9900"/>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3" name="Rectangle 15"/>
          <p:cNvSpPr/>
          <p:nvPr/>
        </p:nvSpPr>
        <p:spPr>
          <a:xfrm>
            <a:off x="6134711" y="5303943"/>
            <a:ext cx="354936" cy="80363"/>
          </a:xfrm>
          <a:prstGeom prst="rect">
            <a:avLst/>
          </a:prstGeom>
          <a:solidFill>
            <a:srgbClr val="FF9900"/>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4" name="Freeform 16"/>
          <p:cNvSpPr/>
          <p:nvPr/>
        </p:nvSpPr>
        <p:spPr>
          <a:xfrm>
            <a:off x="6508064" y="4679458"/>
            <a:ext cx="636205" cy="222671"/>
          </a:xfrm>
          <a:custGeom>
            <a:avLst/>
            <a:gdLst>
              <a:gd name="txL" fmla="*/ 0 w 289"/>
              <a:gd name="txT" fmla="*/ 0 h 73"/>
              <a:gd name="txR" fmla="*/ 289 w 289"/>
              <a:gd name="txB" fmla="*/ 73 h 73"/>
            </a:gdLst>
            <a:ahLst/>
            <a:cxnLst>
              <a:cxn ang="0">
                <a:pos x="0" y="2147483646"/>
              </a:cxn>
              <a:cxn ang="0">
                <a:pos x="2147483646" y="0"/>
              </a:cxn>
            </a:cxnLst>
            <a:rect l="txL" t="txT" r="txR" b="txB"/>
            <a:pathLst>
              <a:path w="289" h="73">
                <a:moveTo>
                  <a:pt x="0" y="72"/>
                </a:moveTo>
                <a:lnTo>
                  <a:pt x="288" y="0"/>
                </a:lnTo>
              </a:path>
            </a:pathLst>
          </a:custGeom>
          <a:noFill/>
          <a:ln w="12700" cap="rnd" cmpd="sng">
            <a:solidFill>
              <a:schemeClr val="bg2">
                <a:alpha val="100000"/>
              </a:schemeClr>
            </a:solidFill>
            <a:prstDash val="solid"/>
            <a:round/>
            <a:headEnd type="stealth" w="med" len="lg"/>
            <a:tailEnd type="none" w="sm" len="sm"/>
          </a:ln>
        </p:spPr>
        <p:txBody>
          <a:bodyPr/>
          <a:p>
            <a:endParaRPr lang="zh-CN" altLang="en-US" sz="100"/>
          </a:p>
        </p:txBody>
      </p:sp>
      <p:sp>
        <p:nvSpPr>
          <p:cNvPr id="176145" name="Freeform 17"/>
          <p:cNvSpPr/>
          <p:nvPr/>
        </p:nvSpPr>
        <p:spPr>
          <a:xfrm>
            <a:off x="6508064" y="4741404"/>
            <a:ext cx="644576" cy="619463"/>
          </a:xfrm>
          <a:custGeom>
            <a:avLst/>
            <a:gdLst>
              <a:gd name="txL" fmla="*/ 0 w 289"/>
              <a:gd name="txT" fmla="*/ 0 h 493"/>
              <a:gd name="txR" fmla="*/ 289 w 289"/>
              <a:gd name="txB" fmla="*/ 493 h 493"/>
            </a:gdLst>
            <a:ahLst/>
            <a:cxnLst>
              <a:cxn ang="0">
                <a:pos x="0" y="2147483646"/>
              </a:cxn>
              <a:cxn ang="0">
                <a:pos x="2147483646" y="0"/>
              </a:cxn>
            </a:cxnLst>
            <a:rect l="txL" t="txT" r="txR" b="txB"/>
            <a:pathLst>
              <a:path w="289" h="493">
                <a:moveTo>
                  <a:pt x="0" y="492"/>
                </a:moveTo>
                <a:lnTo>
                  <a:pt x="288" y="0"/>
                </a:lnTo>
              </a:path>
            </a:pathLst>
          </a:custGeom>
          <a:noFill/>
          <a:ln w="12700" cap="rnd" cmpd="sng">
            <a:solidFill>
              <a:schemeClr val="bg2">
                <a:alpha val="100000"/>
              </a:schemeClr>
            </a:solidFill>
            <a:prstDash val="solid"/>
            <a:round/>
            <a:headEnd type="stealth" w="med" len="lg"/>
            <a:tailEnd type="none" w="sm" len="sm"/>
          </a:ln>
        </p:spPr>
        <p:txBody>
          <a:bodyPr/>
          <a:p>
            <a:endParaRPr lang="zh-CN" altLang="en-US" sz="100"/>
          </a:p>
        </p:txBody>
      </p:sp>
      <p:pic>
        <p:nvPicPr>
          <p:cNvPr id="176146" name="Picture 18" descr="j0300846"/>
          <p:cNvPicPr>
            <a:picLocks noChangeAspect="1"/>
          </p:cNvPicPr>
          <p:nvPr/>
        </p:nvPicPr>
        <p:blipFill>
          <a:blip r:embed="rId3"/>
          <a:stretch>
            <a:fillRect/>
          </a:stretch>
        </p:blipFill>
        <p:spPr>
          <a:xfrm>
            <a:off x="2153406" y="1568749"/>
            <a:ext cx="2588351" cy="1533590"/>
          </a:xfrm>
          <a:prstGeom prst="rect">
            <a:avLst/>
          </a:prstGeom>
          <a:noFill/>
          <a:ln w="9525">
            <a:noFill/>
          </a:ln>
        </p:spPr>
      </p:pic>
      <p:sp>
        <p:nvSpPr>
          <p:cNvPr id="29" name="任意多边形 28"/>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rPr>
              <a:t>定值法</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sp>
        <p:nvSpPr>
          <p:cNvPr id="178179" name="Rectangle 3"/>
          <p:cNvSpPr/>
          <p:nvPr/>
        </p:nvSpPr>
        <p:spPr>
          <a:xfrm>
            <a:off x="5791496" y="1555355"/>
            <a:ext cx="4836834" cy="106934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在运送危险物品前，必需</a:t>
            </a:r>
            <a:r>
              <a:rPr lang="zh-CN" altLang="en-US" sz="2110" dirty="0">
                <a:latin typeface="Times New Roman" panose="02020603050405020304" pitchFamily="18" charset="0"/>
                <a:ea typeface="宋体" panose="02010600030101010101" pitchFamily="2" charset="-122"/>
              </a:rPr>
              <a:t>贴上</a:t>
            </a:r>
            <a:r>
              <a:rPr lang="zh-CN" altLang="en-US" sz="2110" dirty="0">
                <a:latin typeface="Arial" panose="020B0604020202020204" pitchFamily="34" charset="0"/>
                <a:ea typeface="宋体" panose="02010600030101010101" pitchFamily="2" charset="-122"/>
              </a:rPr>
              <a:t>了四种不同的危险物料标签。没有标签的盒子将被退回而造成延迟运送的后果。</a:t>
            </a:r>
            <a:endParaRPr lang="zh-CN" altLang="en-US" sz="2110" dirty="0">
              <a:latin typeface="Arial" panose="020B0604020202020204" pitchFamily="34" charset="0"/>
              <a:ea typeface="宋体" panose="02010600030101010101" pitchFamily="2" charset="-122"/>
            </a:endParaRPr>
          </a:p>
        </p:txBody>
      </p:sp>
      <p:grpSp>
        <p:nvGrpSpPr>
          <p:cNvPr id="178180" name="Group 4"/>
          <p:cNvGrpSpPr/>
          <p:nvPr/>
        </p:nvGrpSpPr>
        <p:grpSpPr>
          <a:xfrm>
            <a:off x="1992680" y="4327871"/>
            <a:ext cx="4311129" cy="927520"/>
            <a:chOff x="240" y="3063"/>
            <a:chExt cx="1931" cy="738"/>
          </a:xfrm>
        </p:grpSpPr>
        <p:pic>
          <p:nvPicPr>
            <p:cNvPr id="178193" name="Picture 5"/>
            <p:cNvPicPr/>
            <p:nvPr/>
          </p:nvPicPr>
          <p:blipFill>
            <a:blip r:embed="rId1"/>
            <a:stretch>
              <a:fillRect/>
            </a:stretch>
          </p:blipFill>
          <p:spPr>
            <a:xfrm>
              <a:off x="240" y="3063"/>
              <a:ext cx="461" cy="738"/>
            </a:xfrm>
            <a:prstGeom prst="rect">
              <a:avLst/>
            </a:prstGeom>
            <a:noFill/>
            <a:ln w="9525">
              <a:noFill/>
            </a:ln>
          </p:spPr>
        </p:pic>
        <p:sp>
          <p:nvSpPr>
            <p:cNvPr id="178194" name="Oval 6"/>
            <p:cNvSpPr/>
            <p:nvPr/>
          </p:nvSpPr>
          <p:spPr>
            <a:xfrm>
              <a:off x="316" y="3238"/>
              <a:ext cx="208" cy="353"/>
            </a:xfrm>
            <a:prstGeom prst="ellipse">
              <a:avLst/>
            </a:prstGeom>
            <a:solidFill>
              <a:schemeClr val="accent1"/>
            </a:solidFill>
            <a:ln w="12700" cap="flat" cmpd="sng">
              <a:solidFill>
                <a:schemeClr val="tx1"/>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pic>
          <p:nvPicPr>
            <p:cNvPr id="178195" name="Picture 7"/>
            <p:cNvPicPr/>
            <p:nvPr/>
          </p:nvPicPr>
          <p:blipFill>
            <a:blip r:embed="rId2"/>
            <a:stretch>
              <a:fillRect/>
            </a:stretch>
          </p:blipFill>
          <p:spPr>
            <a:xfrm>
              <a:off x="714" y="3063"/>
              <a:ext cx="461" cy="738"/>
            </a:xfrm>
            <a:prstGeom prst="rect">
              <a:avLst/>
            </a:prstGeom>
            <a:noFill/>
            <a:ln w="9525">
              <a:noFill/>
            </a:ln>
          </p:spPr>
        </p:pic>
        <p:pic>
          <p:nvPicPr>
            <p:cNvPr id="178196" name="Picture 8"/>
            <p:cNvPicPr/>
            <p:nvPr/>
          </p:nvPicPr>
          <p:blipFill>
            <a:blip r:embed="rId3"/>
            <a:stretch>
              <a:fillRect/>
            </a:stretch>
          </p:blipFill>
          <p:spPr>
            <a:xfrm>
              <a:off x="1206" y="3063"/>
              <a:ext cx="461" cy="738"/>
            </a:xfrm>
            <a:prstGeom prst="rect">
              <a:avLst/>
            </a:prstGeom>
            <a:noFill/>
            <a:ln w="9525">
              <a:noFill/>
            </a:ln>
          </p:spPr>
        </p:pic>
        <p:pic>
          <p:nvPicPr>
            <p:cNvPr id="178197" name="Picture 9"/>
            <p:cNvPicPr/>
            <p:nvPr/>
          </p:nvPicPr>
          <p:blipFill>
            <a:blip r:embed="rId4"/>
            <a:stretch>
              <a:fillRect/>
            </a:stretch>
          </p:blipFill>
          <p:spPr>
            <a:xfrm>
              <a:off x="1722" y="3069"/>
              <a:ext cx="449" cy="726"/>
            </a:xfrm>
            <a:prstGeom prst="rect">
              <a:avLst/>
            </a:prstGeom>
            <a:noFill/>
            <a:ln w="9525">
              <a:noFill/>
            </a:ln>
          </p:spPr>
        </p:pic>
        <p:sp>
          <p:nvSpPr>
            <p:cNvPr id="178198" name="Rectangle 10"/>
            <p:cNvSpPr/>
            <p:nvPr/>
          </p:nvSpPr>
          <p:spPr>
            <a:xfrm>
              <a:off x="766" y="3309"/>
              <a:ext cx="226" cy="189"/>
            </a:xfrm>
            <a:prstGeom prst="rect">
              <a:avLst/>
            </a:prstGeom>
            <a:solidFill>
              <a:schemeClr val="bg2"/>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99" name="Oval 11"/>
            <p:cNvSpPr/>
            <p:nvPr/>
          </p:nvSpPr>
          <p:spPr>
            <a:xfrm>
              <a:off x="1252" y="3327"/>
              <a:ext cx="244" cy="244"/>
            </a:xfrm>
            <a:prstGeom prst="ellipse">
              <a:avLst/>
            </a:prstGeom>
            <a:solidFill>
              <a:schemeClr val="accent2"/>
            </a:solidFill>
            <a:ln w="12700" cap="flat" cmpd="sng">
              <a:solidFill>
                <a:schemeClr val="tx1"/>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200" name="Rectangle 12"/>
            <p:cNvSpPr/>
            <p:nvPr/>
          </p:nvSpPr>
          <p:spPr>
            <a:xfrm>
              <a:off x="1792" y="3238"/>
              <a:ext cx="190" cy="353"/>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78181" name="Group 13"/>
          <p:cNvGrpSpPr/>
          <p:nvPr/>
        </p:nvGrpSpPr>
        <p:grpSpPr>
          <a:xfrm>
            <a:off x="1736524" y="5422814"/>
            <a:ext cx="4917197" cy="883991"/>
            <a:chOff x="125" y="3934"/>
            <a:chExt cx="2204" cy="704"/>
          </a:xfrm>
        </p:grpSpPr>
        <p:grpSp>
          <p:nvGrpSpPr>
            <p:cNvPr id="178184" name="Group 14"/>
            <p:cNvGrpSpPr/>
            <p:nvPr/>
          </p:nvGrpSpPr>
          <p:grpSpPr>
            <a:xfrm>
              <a:off x="125" y="3934"/>
              <a:ext cx="2204" cy="704"/>
              <a:chOff x="125" y="3934"/>
              <a:chExt cx="2204" cy="704"/>
            </a:xfrm>
          </p:grpSpPr>
          <p:sp>
            <p:nvSpPr>
              <p:cNvPr id="178191" name="Freeform 15"/>
              <p:cNvSpPr/>
              <p:nvPr/>
            </p:nvSpPr>
            <p:spPr>
              <a:xfrm>
                <a:off x="1747" y="3934"/>
                <a:ext cx="582" cy="704"/>
              </a:xfrm>
              <a:custGeom>
                <a:avLst/>
                <a:gdLst>
                  <a:gd name="txL" fmla="*/ 0 w 582"/>
                  <a:gd name="txT" fmla="*/ 0 h 704"/>
                  <a:gd name="txR" fmla="*/ 582 w 582"/>
                  <a:gd name="txB" fmla="*/ 704 h 704"/>
                </a:gdLst>
                <a:ahLst/>
                <a:cxnLst>
                  <a:cxn ang="0">
                    <a:pos x="289" y="615"/>
                  </a:cxn>
                  <a:cxn ang="0">
                    <a:pos x="223" y="575"/>
                  </a:cxn>
                  <a:cxn ang="0">
                    <a:pos x="172" y="531"/>
                  </a:cxn>
                  <a:cxn ang="0">
                    <a:pos x="133" y="481"/>
                  </a:cxn>
                  <a:cxn ang="0">
                    <a:pos x="106" y="430"/>
                  </a:cxn>
                  <a:cxn ang="0">
                    <a:pos x="92" y="376"/>
                  </a:cxn>
                  <a:cxn ang="0">
                    <a:pos x="93" y="323"/>
                  </a:cxn>
                  <a:cxn ang="0">
                    <a:pos x="109" y="268"/>
                  </a:cxn>
                  <a:cxn ang="0">
                    <a:pos x="135" y="217"/>
                  </a:cxn>
                  <a:cxn ang="0">
                    <a:pos x="175" y="168"/>
                  </a:cxn>
                  <a:cxn ang="0">
                    <a:pos x="227" y="126"/>
                  </a:cxn>
                  <a:cxn ang="0">
                    <a:pos x="291" y="88"/>
                  </a:cxn>
                  <a:cxn ang="0">
                    <a:pos x="354" y="126"/>
                  </a:cxn>
                  <a:cxn ang="0">
                    <a:pos x="405" y="168"/>
                  </a:cxn>
                  <a:cxn ang="0">
                    <a:pos x="444" y="217"/>
                  </a:cxn>
                  <a:cxn ang="0">
                    <a:pos x="474" y="268"/>
                  </a:cxn>
                  <a:cxn ang="0">
                    <a:pos x="489" y="323"/>
                  </a:cxn>
                  <a:cxn ang="0">
                    <a:pos x="489" y="376"/>
                  </a:cxn>
                  <a:cxn ang="0">
                    <a:pos x="474" y="430"/>
                  </a:cxn>
                  <a:cxn ang="0">
                    <a:pos x="448" y="481"/>
                  </a:cxn>
                  <a:cxn ang="0">
                    <a:pos x="410" y="531"/>
                  </a:cxn>
                  <a:cxn ang="0">
                    <a:pos x="358" y="575"/>
                  </a:cxn>
                  <a:cxn ang="0">
                    <a:pos x="291" y="615"/>
                  </a:cxn>
                  <a:cxn ang="0">
                    <a:pos x="291" y="703"/>
                  </a:cxn>
                  <a:cxn ang="0">
                    <a:pos x="326" y="686"/>
                  </a:cxn>
                  <a:cxn ang="0">
                    <a:pos x="397" y="644"/>
                  </a:cxn>
                  <a:cxn ang="0">
                    <a:pos x="458" y="598"/>
                  </a:cxn>
                  <a:cxn ang="0">
                    <a:pos x="509" y="544"/>
                  </a:cxn>
                  <a:cxn ang="0">
                    <a:pos x="545" y="488"/>
                  </a:cxn>
                  <a:cxn ang="0">
                    <a:pos x="571" y="429"/>
                  </a:cxn>
                  <a:cxn ang="0">
                    <a:pos x="581" y="368"/>
                  </a:cxn>
                  <a:cxn ang="0">
                    <a:pos x="577" y="307"/>
                  </a:cxn>
                  <a:cxn ang="0">
                    <a:pos x="561" y="246"/>
                  </a:cxn>
                  <a:cxn ang="0">
                    <a:pos x="530" y="188"/>
                  </a:cxn>
                  <a:cxn ang="0">
                    <a:pos x="487" y="134"/>
                  </a:cxn>
                  <a:cxn ang="0">
                    <a:pos x="430" y="84"/>
                  </a:cxn>
                  <a:cxn ang="0">
                    <a:pos x="368" y="38"/>
                  </a:cxn>
                  <a:cxn ang="0">
                    <a:pos x="291" y="0"/>
                  </a:cxn>
                  <a:cxn ang="0">
                    <a:pos x="215" y="38"/>
                  </a:cxn>
                  <a:cxn ang="0">
                    <a:pos x="148" y="84"/>
                  </a:cxn>
                  <a:cxn ang="0">
                    <a:pos x="93" y="134"/>
                  </a:cxn>
                  <a:cxn ang="0">
                    <a:pos x="50" y="188"/>
                  </a:cxn>
                  <a:cxn ang="0">
                    <a:pos x="19" y="246"/>
                  </a:cxn>
                  <a:cxn ang="0">
                    <a:pos x="4" y="307"/>
                  </a:cxn>
                  <a:cxn ang="0">
                    <a:pos x="0" y="368"/>
                  </a:cxn>
                  <a:cxn ang="0">
                    <a:pos x="10" y="429"/>
                  </a:cxn>
                  <a:cxn ang="0">
                    <a:pos x="33" y="488"/>
                  </a:cxn>
                  <a:cxn ang="0">
                    <a:pos x="73" y="544"/>
                  </a:cxn>
                  <a:cxn ang="0">
                    <a:pos x="123" y="598"/>
                  </a:cxn>
                  <a:cxn ang="0">
                    <a:pos x="183" y="644"/>
                  </a:cxn>
                  <a:cxn ang="0">
                    <a:pos x="254" y="686"/>
                  </a:cxn>
                  <a:cxn ang="0">
                    <a:pos x="289" y="703"/>
                  </a:cxn>
                  <a:cxn ang="0">
                    <a:pos x="289" y="615"/>
                  </a:cxn>
                </a:cxnLst>
                <a:rect l="txL" t="txT" r="txR" b="txB"/>
                <a:pathLst>
                  <a:path w="582" h="704">
                    <a:moveTo>
                      <a:pt x="289" y="615"/>
                    </a:moveTo>
                    <a:lnTo>
                      <a:pt x="223" y="575"/>
                    </a:lnTo>
                    <a:lnTo>
                      <a:pt x="172" y="531"/>
                    </a:lnTo>
                    <a:lnTo>
                      <a:pt x="133" y="481"/>
                    </a:lnTo>
                    <a:lnTo>
                      <a:pt x="106" y="430"/>
                    </a:lnTo>
                    <a:lnTo>
                      <a:pt x="92" y="376"/>
                    </a:lnTo>
                    <a:lnTo>
                      <a:pt x="93" y="323"/>
                    </a:lnTo>
                    <a:lnTo>
                      <a:pt x="109" y="268"/>
                    </a:lnTo>
                    <a:lnTo>
                      <a:pt x="135" y="217"/>
                    </a:lnTo>
                    <a:lnTo>
                      <a:pt x="175" y="168"/>
                    </a:lnTo>
                    <a:lnTo>
                      <a:pt x="227" y="126"/>
                    </a:lnTo>
                    <a:lnTo>
                      <a:pt x="291" y="88"/>
                    </a:lnTo>
                    <a:lnTo>
                      <a:pt x="354" y="126"/>
                    </a:lnTo>
                    <a:lnTo>
                      <a:pt x="405" y="168"/>
                    </a:lnTo>
                    <a:lnTo>
                      <a:pt x="444" y="217"/>
                    </a:lnTo>
                    <a:lnTo>
                      <a:pt x="474" y="268"/>
                    </a:lnTo>
                    <a:lnTo>
                      <a:pt x="489" y="323"/>
                    </a:lnTo>
                    <a:lnTo>
                      <a:pt x="489" y="376"/>
                    </a:lnTo>
                    <a:lnTo>
                      <a:pt x="474" y="430"/>
                    </a:lnTo>
                    <a:lnTo>
                      <a:pt x="448" y="481"/>
                    </a:lnTo>
                    <a:lnTo>
                      <a:pt x="410" y="531"/>
                    </a:lnTo>
                    <a:lnTo>
                      <a:pt x="358" y="575"/>
                    </a:lnTo>
                    <a:lnTo>
                      <a:pt x="291" y="615"/>
                    </a:lnTo>
                    <a:lnTo>
                      <a:pt x="291" y="703"/>
                    </a:lnTo>
                    <a:lnTo>
                      <a:pt x="326" y="686"/>
                    </a:lnTo>
                    <a:lnTo>
                      <a:pt x="397" y="644"/>
                    </a:lnTo>
                    <a:lnTo>
                      <a:pt x="458" y="598"/>
                    </a:lnTo>
                    <a:lnTo>
                      <a:pt x="509" y="544"/>
                    </a:lnTo>
                    <a:lnTo>
                      <a:pt x="545" y="488"/>
                    </a:lnTo>
                    <a:lnTo>
                      <a:pt x="571" y="429"/>
                    </a:lnTo>
                    <a:lnTo>
                      <a:pt x="581" y="368"/>
                    </a:lnTo>
                    <a:lnTo>
                      <a:pt x="577" y="307"/>
                    </a:lnTo>
                    <a:lnTo>
                      <a:pt x="561" y="246"/>
                    </a:lnTo>
                    <a:lnTo>
                      <a:pt x="530" y="188"/>
                    </a:lnTo>
                    <a:lnTo>
                      <a:pt x="487" y="134"/>
                    </a:lnTo>
                    <a:lnTo>
                      <a:pt x="430" y="84"/>
                    </a:lnTo>
                    <a:lnTo>
                      <a:pt x="368" y="38"/>
                    </a:lnTo>
                    <a:lnTo>
                      <a:pt x="291" y="0"/>
                    </a:lnTo>
                    <a:lnTo>
                      <a:pt x="215" y="38"/>
                    </a:lnTo>
                    <a:lnTo>
                      <a:pt x="148" y="84"/>
                    </a:lnTo>
                    <a:lnTo>
                      <a:pt x="93" y="134"/>
                    </a:lnTo>
                    <a:lnTo>
                      <a:pt x="50" y="188"/>
                    </a:lnTo>
                    <a:lnTo>
                      <a:pt x="19" y="246"/>
                    </a:lnTo>
                    <a:lnTo>
                      <a:pt x="4" y="307"/>
                    </a:lnTo>
                    <a:lnTo>
                      <a:pt x="0" y="368"/>
                    </a:lnTo>
                    <a:lnTo>
                      <a:pt x="10" y="429"/>
                    </a:lnTo>
                    <a:lnTo>
                      <a:pt x="33" y="488"/>
                    </a:lnTo>
                    <a:lnTo>
                      <a:pt x="73" y="544"/>
                    </a:lnTo>
                    <a:lnTo>
                      <a:pt x="123" y="598"/>
                    </a:lnTo>
                    <a:lnTo>
                      <a:pt x="183" y="644"/>
                    </a:lnTo>
                    <a:lnTo>
                      <a:pt x="254" y="686"/>
                    </a:lnTo>
                    <a:lnTo>
                      <a:pt x="289" y="703"/>
                    </a:lnTo>
                    <a:lnTo>
                      <a:pt x="289" y="615"/>
                    </a:lnTo>
                  </a:path>
                </a:pathLst>
              </a:custGeom>
              <a:solidFill>
                <a:srgbClr val="000000">
                  <a:alpha val="100000"/>
                </a:srgbClr>
              </a:solidFill>
              <a:ln w="9525">
                <a:noFill/>
              </a:ln>
            </p:spPr>
            <p:txBody>
              <a:bodyPr/>
              <a:p>
                <a:endParaRPr lang="zh-CN" altLang="en-US" sz="100"/>
              </a:p>
            </p:txBody>
          </p:sp>
          <p:sp>
            <p:nvSpPr>
              <p:cNvPr id="178192" name="Freeform 16"/>
              <p:cNvSpPr/>
              <p:nvPr/>
            </p:nvSpPr>
            <p:spPr>
              <a:xfrm>
                <a:off x="125" y="3934"/>
                <a:ext cx="1911" cy="704"/>
              </a:xfrm>
              <a:custGeom>
                <a:avLst/>
                <a:gdLst>
                  <a:gd name="txL" fmla="*/ 0 w 1911"/>
                  <a:gd name="txT" fmla="*/ 0 h 704"/>
                  <a:gd name="txR" fmla="*/ 1911 w 1911"/>
                  <a:gd name="txB" fmla="*/ 704 h 704"/>
                </a:gdLst>
                <a:ahLst/>
                <a:cxnLst>
                  <a:cxn ang="0">
                    <a:pos x="288" y="611"/>
                  </a:cxn>
                  <a:cxn ang="0">
                    <a:pos x="225" y="575"/>
                  </a:cxn>
                  <a:cxn ang="0">
                    <a:pos x="174" y="531"/>
                  </a:cxn>
                  <a:cxn ang="0">
                    <a:pos x="135" y="481"/>
                  </a:cxn>
                  <a:cxn ang="0">
                    <a:pos x="108" y="430"/>
                  </a:cxn>
                  <a:cxn ang="0">
                    <a:pos x="93" y="376"/>
                  </a:cxn>
                  <a:cxn ang="0">
                    <a:pos x="95" y="323"/>
                  </a:cxn>
                  <a:cxn ang="0">
                    <a:pos x="109" y="268"/>
                  </a:cxn>
                  <a:cxn ang="0">
                    <a:pos x="136" y="217"/>
                  </a:cxn>
                  <a:cxn ang="0">
                    <a:pos x="177" y="168"/>
                  </a:cxn>
                  <a:cxn ang="0">
                    <a:pos x="229" y="126"/>
                  </a:cxn>
                  <a:cxn ang="0">
                    <a:pos x="292" y="88"/>
                  </a:cxn>
                  <a:cxn ang="0">
                    <a:pos x="309" y="76"/>
                  </a:cxn>
                  <a:cxn ang="0">
                    <a:pos x="1862" y="76"/>
                  </a:cxn>
                  <a:cxn ang="0">
                    <a:pos x="1910" y="0"/>
                  </a:cxn>
                  <a:cxn ang="0">
                    <a:pos x="292" y="0"/>
                  </a:cxn>
                  <a:cxn ang="0">
                    <a:pos x="216" y="38"/>
                  </a:cxn>
                  <a:cxn ang="0">
                    <a:pos x="152" y="84"/>
                  </a:cxn>
                  <a:cxn ang="0">
                    <a:pos x="95" y="134"/>
                  </a:cxn>
                  <a:cxn ang="0">
                    <a:pos x="50" y="188"/>
                  </a:cxn>
                  <a:cxn ang="0">
                    <a:pos x="19" y="246"/>
                  </a:cxn>
                  <a:cxn ang="0">
                    <a:pos x="4" y="307"/>
                  </a:cxn>
                  <a:cxn ang="0">
                    <a:pos x="0" y="368"/>
                  </a:cxn>
                  <a:cxn ang="0">
                    <a:pos x="12" y="429"/>
                  </a:cxn>
                  <a:cxn ang="0">
                    <a:pos x="36" y="488"/>
                  </a:cxn>
                  <a:cxn ang="0">
                    <a:pos x="73" y="544"/>
                  </a:cxn>
                  <a:cxn ang="0">
                    <a:pos x="123" y="598"/>
                  </a:cxn>
                  <a:cxn ang="0">
                    <a:pos x="185" y="644"/>
                  </a:cxn>
                  <a:cxn ang="0">
                    <a:pos x="257" y="686"/>
                  </a:cxn>
                  <a:cxn ang="0">
                    <a:pos x="292" y="703"/>
                  </a:cxn>
                  <a:cxn ang="0">
                    <a:pos x="1910" y="703"/>
                  </a:cxn>
                  <a:cxn ang="0">
                    <a:pos x="1833" y="627"/>
                  </a:cxn>
                  <a:cxn ang="0">
                    <a:pos x="354" y="627"/>
                  </a:cxn>
                  <a:cxn ang="0">
                    <a:pos x="288" y="611"/>
                  </a:cxn>
                </a:cxnLst>
                <a:rect l="txL" t="txT" r="txR" b="txB"/>
                <a:pathLst>
                  <a:path w="1911" h="704">
                    <a:moveTo>
                      <a:pt x="288" y="611"/>
                    </a:moveTo>
                    <a:lnTo>
                      <a:pt x="225" y="575"/>
                    </a:lnTo>
                    <a:lnTo>
                      <a:pt x="174" y="531"/>
                    </a:lnTo>
                    <a:lnTo>
                      <a:pt x="135" y="481"/>
                    </a:lnTo>
                    <a:lnTo>
                      <a:pt x="108" y="430"/>
                    </a:lnTo>
                    <a:lnTo>
                      <a:pt x="93" y="376"/>
                    </a:lnTo>
                    <a:lnTo>
                      <a:pt x="95" y="323"/>
                    </a:lnTo>
                    <a:lnTo>
                      <a:pt x="109" y="268"/>
                    </a:lnTo>
                    <a:lnTo>
                      <a:pt x="136" y="217"/>
                    </a:lnTo>
                    <a:lnTo>
                      <a:pt x="177" y="168"/>
                    </a:lnTo>
                    <a:lnTo>
                      <a:pt x="229" y="126"/>
                    </a:lnTo>
                    <a:lnTo>
                      <a:pt x="292" y="88"/>
                    </a:lnTo>
                    <a:lnTo>
                      <a:pt x="309" y="76"/>
                    </a:lnTo>
                    <a:lnTo>
                      <a:pt x="1862" y="76"/>
                    </a:lnTo>
                    <a:lnTo>
                      <a:pt x="1910" y="0"/>
                    </a:lnTo>
                    <a:lnTo>
                      <a:pt x="292" y="0"/>
                    </a:lnTo>
                    <a:lnTo>
                      <a:pt x="216" y="38"/>
                    </a:lnTo>
                    <a:lnTo>
                      <a:pt x="152" y="84"/>
                    </a:lnTo>
                    <a:lnTo>
                      <a:pt x="95" y="134"/>
                    </a:lnTo>
                    <a:lnTo>
                      <a:pt x="50" y="188"/>
                    </a:lnTo>
                    <a:lnTo>
                      <a:pt x="19" y="246"/>
                    </a:lnTo>
                    <a:lnTo>
                      <a:pt x="4" y="307"/>
                    </a:lnTo>
                    <a:lnTo>
                      <a:pt x="0" y="368"/>
                    </a:lnTo>
                    <a:lnTo>
                      <a:pt x="12" y="429"/>
                    </a:lnTo>
                    <a:lnTo>
                      <a:pt x="36" y="488"/>
                    </a:lnTo>
                    <a:lnTo>
                      <a:pt x="73" y="544"/>
                    </a:lnTo>
                    <a:lnTo>
                      <a:pt x="123" y="598"/>
                    </a:lnTo>
                    <a:lnTo>
                      <a:pt x="185" y="644"/>
                    </a:lnTo>
                    <a:lnTo>
                      <a:pt x="257" y="686"/>
                    </a:lnTo>
                    <a:lnTo>
                      <a:pt x="292" y="703"/>
                    </a:lnTo>
                    <a:lnTo>
                      <a:pt x="1910" y="703"/>
                    </a:lnTo>
                    <a:lnTo>
                      <a:pt x="1833" y="627"/>
                    </a:lnTo>
                    <a:lnTo>
                      <a:pt x="354" y="627"/>
                    </a:lnTo>
                    <a:lnTo>
                      <a:pt x="288" y="611"/>
                    </a:lnTo>
                  </a:path>
                </a:pathLst>
              </a:custGeom>
              <a:solidFill>
                <a:srgbClr val="000000">
                  <a:alpha val="100000"/>
                </a:srgbClr>
              </a:solidFill>
              <a:ln w="9525">
                <a:noFill/>
              </a:ln>
            </p:spPr>
            <p:txBody>
              <a:bodyPr/>
              <a:p>
                <a:endParaRPr lang="zh-CN" altLang="en-US" sz="100"/>
              </a:p>
            </p:txBody>
          </p:sp>
        </p:grpSp>
        <p:sp>
          <p:nvSpPr>
            <p:cNvPr id="178185" name="Oval 17"/>
            <p:cNvSpPr/>
            <p:nvPr/>
          </p:nvSpPr>
          <p:spPr>
            <a:xfrm>
              <a:off x="366" y="4151"/>
              <a:ext cx="173" cy="312"/>
            </a:xfrm>
            <a:prstGeom prst="ellipse">
              <a:avLst/>
            </a:prstGeom>
            <a:solidFill>
              <a:schemeClr val="accent1"/>
            </a:solidFill>
            <a:ln w="12700" cap="flat" cmpd="sng">
              <a:solidFill>
                <a:schemeClr val="tx1"/>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86" name="Rectangle 18"/>
            <p:cNvSpPr/>
            <p:nvPr/>
          </p:nvSpPr>
          <p:spPr>
            <a:xfrm>
              <a:off x="682" y="4233"/>
              <a:ext cx="188" cy="168"/>
            </a:xfrm>
            <a:prstGeom prst="rect">
              <a:avLst/>
            </a:prstGeom>
            <a:solidFill>
              <a:schemeClr val="bg2"/>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87" name="Oval 19"/>
            <p:cNvSpPr/>
            <p:nvPr/>
          </p:nvSpPr>
          <p:spPr>
            <a:xfrm>
              <a:off x="1058" y="4215"/>
              <a:ext cx="203" cy="216"/>
            </a:xfrm>
            <a:prstGeom prst="ellipse">
              <a:avLst/>
            </a:prstGeom>
            <a:solidFill>
              <a:schemeClr val="accent2"/>
            </a:solidFill>
            <a:ln w="12700" cap="flat" cmpd="sng">
              <a:solidFill>
                <a:schemeClr val="tx1"/>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88" name="Rectangle 20"/>
            <p:cNvSpPr/>
            <p:nvPr/>
          </p:nvSpPr>
          <p:spPr>
            <a:xfrm>
              <a:off x="1464" y="4169"/>
              <a:ext cx="157" cy="312"/>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89" name="Line 21"/>
            <p:cNvSpPr/>
            <p:nvPr/>
          </p:nvSpPr>
          <p:spPr>
            <a:xfrm>
              <a:off x="344" y="4047"/>
              <a:ext cx="1593" cy="0"/>
            </a:xfrm>
            <a:prstGeom prst="line">
              <a:avLst/>
            </a:prstGeom>
            <a:ln w="12700" cap="flat" cmpd="sng">
              <a:solidFill>
                <a:schemeClr val="bg2"/>
              </a:solidFill>
              <a:prstDash val="sysDot"/>
              <a:headEnd type="none" w="sm" len="sm"/>
              <a:tailEnd type="none" w="sm" len="sm"/>
            </a:ln>
          </p:spPr>
        </p:sp>
        <p:sp>
          <p:nvSpPr>
            <p:cNvPr id="178190" name="Line 22"/>
            <p:cNvSpPr/>
            <p:nvPr/>
          </p:nvSpPr>
          <p:spPr>
            <a:xfrm>
              <a:off x="284" y="4525"/>
              <a:ext cx="1593" cy="0"/>
            </a:xfrm>
            <a:prstGeom prst="line">
              <a:avLst/>
            </a:prstGeom>
            <a:ln w="12700" cap="flat" cmpd="sng">
              <a:solidFill>
                <a:schemeClr val="tx1"/>
              </a:solidFill>
              <a:prstDash val="sysDot"/>
              <a:headEnd type="none" w="sm" len="sm"/>
              <a:tailEnd type="none" w="sm" len="sm"/>
            </a:ln>
          </p:spPr>
        </p:sp>
      </p:grpSp>
      <p:sp>
        <p:nvSpPr>
          <p:cNvPr id="178182" name="Rectangle 23"/>
          <p:cNvSpPr/>
          <p:nvPr/>
        </p:nvSpPr>
        <p:spPr>
          <a:xfrm>
            <a:off x="6780962" y="4553891"/>
            <a:ext cx="4317826" cy="106934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i="1" dirty="0">
                <a:latin typeface="Arial" panose="020B0604020202020204" pitchFamily="34" charset="0"/>
                <a:ea typeface="宋体" panose="02010600030101010101" pitchFamily="2" charset="-122"/>
              </a:rPr>
              <a:t>标签在四个分散的卷轴上。当四个标签同时在一个卷轴上时，工人很容易发现遗漏了一个标签。</a:t>
            </a:r>
            <a:endParaRPr lang="zh-CN" altLang="en-US" sz="2110" i="1" dirty="0">
              <a:latin typeface="Arial" panose="020B0604020202020204" pitchFamily="34" charset="0"/>
              <a:ea typeface="宋体" panose="02010600030101010101" pitchFamily="2" charset="-122"/>
            </a:endParaRPr>
          </a:p>
        </p:txBody>
      </p:sp>
      <p:pic>
        <p:nvPicPr>
          <p:cNvPr id="178183" name="Picture 24"/>
          <p:cNvPicPr/>
          <p:nvPr/>
        </p:nvPicPr>
        <p:blipFill>
          <a:blip r:embed="rId5"/>
          <a:stretch>
            <a:fillRect/>
          </a:stretch>
        </p:blipFill>
        <p:spPr>
          <a:xfrm>
            <a:off x="2571962" y="1603907"/>
            <a:ext cx="2683782" cy="1898571"/>
          </a:xfrm>
          <a:prstGeom prst="rect">
            <a:avLst/>
          </a:prstGeom>
          <a:noFill/>
          <a:ln w="9525">
            <a:noFill/>
          </a:ln>
        </p:spPr>
      </p:pic>
      <p:sp>
        <p:nvSpPr>
          <p:cNvPr id="29" name="任意多边形 28"/>
          <p:cNvSpPr/>
          <p:nvPr>
            <p:custDataLst>
              <p:tags r:id="rId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17"/>
          <p:cNvSpPr>
            <a:spLocks noGrp="1"/>
          </p:cNvSpPr>
          <p:nvPr>
            <p:ph type="body" sz="half" idx="4294967295"/>
          </p:nvPr>
        </p:nvSpPr>
        <p:spPr>
          <a:xfrm>
            <a:off x="8707995" y="4528778"/>
            <a:ext cx="2137984" cy="2126265"/>
          </a:xfrm>
        </p:spPr>
        <p:txBody>
          <a:bodyPr vert="horz" wrap="square" lIns="96435" tIns="48217" rIns="96435" bIns="48217" anchor="t"/>
          <a:lstStyle>
            <a:lvl1pPr lvl="0">
              <a:buClr>
                <a:srgbClr val="0BD0D9"/>
              </a:buClr>
              <a:buSzPct val="95000"/>
              <a:buFont typeface="Wingdings 2" panose="05020102010507070707" pitchFamily="18" charset="2"/>
              <a:defRPr sz="2200"/>
            </a:lvl1pPr>
            <a:lvl2pPr lvl="1">
              <a:buClr>
                <a:srgbClr val="0BD0D9"/>
              </a:buClr>
              <a:buSzPct val="95000"/>
              <a:buFont typeface="Wingdings 2" panose="05020102010507070707" pitchFamily="18" charset="2"/>
              <a:defRPr sz="2000"/>
            </a:lvl2pPr>
            <a:lvl3pPr lvl="2">
              <a:buClr>
                <a:srgbClr val="0BD0D9"/>
              </a:buClr>
              <a:buSzPct val="95000"/>
              <a:buFont typeface="Wingdings 2" panose="05020102010507070707" pitchFamily="18" charset="2"/>
              <a:defRPr sz="1900"/>
            </a:lvl3pPr>
            <a:lvl4pPr lvl="3">
              <a:buClr>
                <a:srgbClr val="0BD0D9"/>
              </a:buClr>
              <a:buSzPct val="95000"/>
              <a:buFont typeface="Wingdings 2" panose="05020102010507070707" pitchFamily="18" charset="2"/>
              <a:defRPr sz="1800"/>
            </a:lvl4pPr>
            <a:lvl5pPr lvl="4">
              <a:buClr>
                <a:srgbClr val="0BD0D9"/>
              </a:buClr>
              <a:buSzPct val="95000"/>
              <a:buFont typeface="Wingdings 2" panose="05020102010507070707" pitchFamily="18" charset="2"/>
              <a:defRPr sz="1800"/>
            </a:lvl5pPr>
          </a:lstStyle>
          <a:p>
            <a:pPr lvl="0" eaLnBrk="1" hangingPunct="1"/>
            <a:r>
              <a:rPr lang="zh-CN" altLang="en-US" sz="1265" dirty="0">
                <a:ea typeface="宋体" panose="02010600030101010101" pitchFamily="2" charset="-122"/>
              </a:rPr>
              <a:t>三流企业：有人丢无人捡</a:t>
            </a:r>
            <a:endParaRPr lang="zh-CN" altLang="en-US" sz="1265" dirty="0">
              <a:ea typeface="宋体" panose="02010600030101010101" pitchFamily="2" charset="-122"/>
            </a:endParaRPr>
          </a:p>
          <a:p>
            <a:pPr lvl="0" eaLnBrk="1" hangingPunct="1"/>
            <a:r>
              <a:rPr lang="zh-CN" altLang="en-US" sz="1265" dirty="0">
                <a:ea typeface="宋体" panose="02010600030101010101" pitchFamily="2" charset="-122"/>
              </a:rPr>
              <a:t>二流企业：有人丢有人捡</a:t>
            </a:r>
            <a:endParaRPr lang="zh-CN" altLang="en-US" sz="1265" dirty="0">
              <a:ea typeface="宋体" panose="02010600030101010101" pitchFamily="2" charset="-122"/>
            </a:endParaRPr>
          </a:p>
          <a:p>
            <a:pPr lvl="0" eaLnBrk="1" hangingPunct="1"/>
            <a:r>
              <a:rPr lang="zh-CN" altLang="en-US" sz="1265" dirty="0">
                <a:ea typeface="宋体" panose="02010600030101010101" pitchFamily="2" charset="-122"/>
              </a:rPr>
              <a:t>一流企业：无人丢，有人捡</a:t>
            </a:r>
            <a:endParaRPr lang="zh-CN" altLang="en-US" sz="1265" dirty="0">
              <a:ea typeface="宋体" panose="02010600030101010101" pitchFamily="2" charset="-122"/>
            </a:endParaRPr>
          </a:p>
        </p:txBody>
      </p:sp>
      <p:pic>
        <p:nvPicPr>
          <p:cNvPr id="26627" name="Picture 18"/>
          <p:cNvPicPr>
            <a:picLocks noChangeAspect="1"/>
          </p:cNvPicPr>
          <p:nvPr/>
        </p:nvPicPr>
        <p:blipFill>
          <a:blip r:embed="rId1"/>
          <a:stretch>
            <a:fillRect/>
          </a:stretch>
        </p:blipFill>
        <p:spPr>
          <a:xfrm>
            <a:off x="8071790" y="1717754"/>
            <a:ext cx="3142519" cy="2723964"/>
          </a:xfrm>
          <a:prstGeom prst="rect">
            <a:avLst/>
          </a:prstGeom>
          <a:noFill/>
          <a:ln w="9525">
            <a:noFill/>
          </a:ln>
        </p:spPr>
      </p:pic>
      <p:pic>
        <p:nvPicPr>
          <p:cNvPr id="26628" name="Picture 21"/>
          <p:cNvPicPr>
            <a:picLocks noChangeAspect="1"/>
          </p:cNvPicPr>
          <p:nvPr/>
        </p:nvPicPr>
        <p:blipFill>
          <a:blip r:embed="rId2"/>
          <a:stretch>
            <a:fillRect/>
          </a:stretch>
        </p:blipFill>
        <p:spPr>
          <a:xfrm>
            <a:off x="2024491" y="2456088"/>
            <a:ext cx="6047299" cy="4349635"/>
          </a:xfrm>
          <a:prstGeom prst="rect">
            <a:avLst/>
          </a:prstGeom>
          <a:noFill/>
          <a:ln w="9525">
            <a:noFill/>
          </a:ln>
        </p:spPr>
      </p:pic>
      <p:sp>
        <p:nvSpPr>
          <p:cNvPr id="26629" name="Rectangle 2"/>
          <p:cNvSpPr/>
          <p:nvPr/>
        </p:nvSpPr>
        <p:spPr>
          <a:xfrm>
            <a:off x="2632234" y="1063624"/>
            <a:ext cx="357781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整理</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10" name="矩形 9"/>
          <p:cNvSpPr/>
          <p:nvPr/>
        </p:nvSpPr>
        <p:spPr>
          <a:xfrm>
            <a:off x="1899526" y="1642415"/>
            <a:ext cx="1339850" cy="38354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9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认识现状</a:t>
            </a:r>
            <a:endParaRPr kumimoji="0" lang="zh-CN" altLang="en-US" sz="19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 name="任意多边形 2"/>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rPr>
              <a:t>移动步骤法</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sp>
        <p:nvSpPr>
          <p:cNvPr id="180227" name="Rectangle 3"/>
          <p:cNvSpPr/>
          <p:nvPr/>
        </p:nvSpPr>
        <p:spPr>
          <a:xfrm>
            <a:off x="5232305" y="1379561"/>
            <a:ext cx="4579004" cy="106934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2110" dirty="0">
                <a:latin typeface="Arial" panose="020B0604020202020204" pitchFamily="34" charset="0"/>
                <a:ea typeface="宋体" panose="02010600030101010101" pitchFamily="2" charset="-122"/>
              </a:rPr>
              <a:t>CD ROM </a:t>
            </a:r>
            <a:r>
              <a:rPr lang="zh-CN" altLang="en-US" sz="2110" dirty="0">
                <a:latin typeface="Arial" panose="020B0604020202020204" pitchFamily="34" charset="0"/>
                <a:ea typeface="宋体" panose="02010600030101010101" pitchFamily="2" charset="-122"/>
              </a:rPr>
              <a:t>驱动器的最后装配使用七根不同大小的螺丝</a:t>
            </a:r>
            <a:r>
              <a:rPr lang="en-US" altLang="zh-CN" sz="2110" dirty="0">
                <a:latin typeface="Arial" panose="020B0604020202020204" pitchFamily="34" charset="0"/>
                <a:ea typeface="宋体" panose="02010600030101010101" pitchFamily="2" charset="-122"/>
              </a:rPr>
              <a:t>. </a:t>
            </a:r>
            <a:r>
              <a:rPr lang="zh-CN" altLang="en-US" sz="2110" dirty="0">
                <a:latin typeface="Arial" panose="020B0604020202020204" pitchFamily="34" charset="0"/>
                <a:ea typeface="宋体" panose="02010600030101010101" pitchFamily="2" charset="-122"/>
              </a:rPr>
              <a:t>经常性的遗漏一根螺丝会构成很大的质保问题。</a:t>
            </a:r>
            <a:endParaRPr lang="zh-CN" altLang="en-US" sz="2110" dirty="0">
              <a:latin typeface="Arial" panose="020B0604020202020204" pitchFamily="34" charset="0"/>
              <a:ea typeface="宋体" panose="02010600030101010101" pitchFamily="2" charset="-122"/>
            </a:endParaRPr>
          </a:p>
        </p:txBody>
      </p:sp>
      <p:grpSp>
        <p:nvGrpSpPr>
          <p:cNvPr id="180228" name="Group 4"/>
          <p:cNvGrpSpPr/>
          <p:nvPr/>
        </p:nvGrpSpPr>
        <p:grpSpPr>
          <a:xfrm>
            <a:off x="2483228" y="3761983"/>
            <a:ext cx="7309664" cy="1286223"/>
            <a:chOff x="379" y="2576"/>
            <a:chExt cx="3275" cy="1025"/>
          </a:xfrm>
        </p:grpSpPr>
        <p:sp>
          <p:nvSpPr>
            <p:cNvPr id="180231" name="AutoShape 5"/>
            <p:cNvSpPr/>
            <p:nvPr/>
          </p:nvSpPr>
          <p:spPr>
            <a:xfrm>
              <a:off x="379"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2" name="AutoShape 6"/>
            <p:cNvSpPr/>
            <p:nvPr/>
          </p:nvSpPr>
          <p:spPr>
            <a:xfrm>
              <a:off x="787"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3" name="AutoShape 7"/>
            <p:cNvSpPr/>
            <p:nvPr/>
          </p:nvSpPr>
          <p:spPr>
            <a:xfrm>
              <a:off x="1207"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4" name="AutoShape 8"/>
            <p:cNvSpPr/>
            <p:nvPr/>
          </p:nvSpPr>
          <p:spPr>
            <a:xfrm>
              <a:off x="1627"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5" name="AutoShape 9"/>
            <p:cNvSpPr/>
            <p:nvPr/>
          </p:nvSpPr>
          <p:spPr>
            <a:xfrm>
              <a:off x="2047"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6" name="AutoShape 10"/>
            <p:cNvSpPr/>
            <p:nvPr/>
          </p:nvSpPr>
          <p:spPr>
            <a:xfrm>
              <a:off x="2485"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7" name="AutoShape 11"/>
            <p:cNvSpPr/>
            <p:nvPr/>
          </p:nvSpPr>
          <p:spPr>
            <a:xfrm>
              <a:off x="2905"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8" name="Rectangle 12"/>
            <p:cNvSpPr/>
            <p:nvPr/>
          </p:nvSpPr>
          <p:spPr>
            <a:xfrm>
              <a:off x="391" y="3061"/>
              <a:ext cx="2878" cy="476"/>
            </a:xfrm>
            <a:prstGeom prst="rect">
              <a:avLst/>
            </a:prstGeom>
            <a:solidFill>
              <a:schemeClr val="bg1"/>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9" name="AutoShape 13"/>
            <p:cNvSpPr/>
            <p:nvPr/>
          </p:nvSpPr>
          <p:spPr>
            <a:xfrm rot="-5400000" flipH="1">
              <a:off x="3034" y="2903"/>
              <a:ext cx="872" cy="368"/>
            </a:xfrm>
            <a:prstGeom prst="parallelogram">
              <a:avLst>
                <a:gd name="adj" fmla="val 115570"/>
              </a:avLst>
            </a:prstGeom>
            <a:solidFill>
              <a:schemeClr val="bg1"/>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40" name="Line 14"/>
            <p:cNvSpPr/>
            <p:nvPr/>
          </p:nvSpPr>
          <p:spPr>
            <a:xfrm>
              <a:off x="758" y="2647"/>
              <a:ext cx="2885" cy="0"/>
            </a:xfrm>
            <a:prstGeom prst="line">
              <a:avLst/>
            </a:prstGeom>
            <a:ln w="12700" cap="flat" cmpd="sng">
              <a:solidFill>
                <a:schemeClr val="bg2"/>
              </a:solidFill>
              <a:prstDash val="solid"/>
              <a:headEnd type="none" w="sm" len="sm"/>
              <a:tailEnd type="none" w="sm" len="sm"/>
            </a:ln>
          </p:spPr>
        </p:sp>
        <p:grpSp>
          <p:nvGrpSpPr>
            <p:cNvPr id="180241" name="Group 15"/>
            <p:cNvGrpSpPr/>
            <p:nvPr/>
          </p:nvGrpSpPr>
          <p:grpSpPr>
            <a:xfrm>
              <a:off x="574" y="2592"/>
              <a:ext cx="346" cy="471"/>
              <a:chOff x="574" y="2592"/>
              <a:chExt cx="346" cy="471"/>
            </a:xfrm>
          </p:grpSpPr>
          <p:sp>
            <p:nvSpPr>
              <p:cNvPr id="180268" name="Line 16"/>
              <p:cNvSpPr/>
              <p:nvPr/>
            </p:nvSpPr>
            <p:spPr>
              <a:xfrm flipH="1">
                <a:off x="574" y="2697"/>
                <a:ext cx="285" cy="364"/>
              </a:xfrm>
              <a:prstGeom prst="line">
                <a:avLst/>
              </a:prstGeom>
              <a:ln w="12700" cap="flat" cmpd="sng">
                <a:solidFill>
                  <a:schemeClr val="bg2"/>
                </a:solidFill>
                <a:prstDash val="sysDot"/>
                <a:headEnd type="none" w="sm" len="sm"/>
                <a:tailEnd type="none" w="sm" len="sm"/>
              </a:ln>
            </p:spPr>
          </p:sp>
          <p:sp>
            <p:nvSpPr>
              <p:cNvPr id="180269" name="AutoShape 17"/>
              <p:cNvSpPr/>
              <p:nvPr/>
            </p:nvSpPr>
            <p:spPr>
              <a:xfrm rot="-3600000" flipH="1">
                <a:off x="840" y="2617"/>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2" name="Group 18"/>
            <p:cNvGrpSpPr/>
            <p:nvPr/>
          </p:nvGrpSpPr>
          <p:grpSpPr>
            <a:xfrm>
              <a:off x="998" y="2584"/>
              <a:ext cx="346" cy="471"/>
              <a:chOff x="998" y="2584"/>
              <a:chExt cx="346" cy="471"/>
            </a:xfrm>
          </p:grpSpPr>
          <p:sp>
            <p:nvSpPr>
              <p:cNvPr id="180266" name="Line 19"/>
              <p:cNvSpPr/>
              <p:nvPr/>
            </p:nvSpPr>
            <p:spPr>
              <a:xfrm flipH="1">
                <a:off x="998" y="2689"/>
                <a:ext cx="286" cy="364"/>
              </a:xfrm>
              <a:prstGeom prst="line">
                <a:avLst/>
              </a:prstGeom>
              <a:ln w="12700" cap="flat" cmpd="sng">
                <a:solidFill>
                  <a:schemeClr val="bg2"/>
                </a:solidFill>
                <a:prstDash val="sysDot"/>
                <a:headEnd type="none" w="sm" len="sm"/>
                <a:tailEnd type="none" w="sm" len="sm"/>
              </a:ln>
            </p:spPr>
          </p:sp>
          <p:sp>
            <p:nvSpPr>
              <p:cNvPr id="180267" name="AutoShape 20"/>
              <p:cNvSpPr/>
              <p:nvPr/>
            </p:nvSpPr>
            <p:spPr>
              <a:xfrm rot="-3600000" flipH="1">
                <a:off x="1264" y="2609"/>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3" name="Group 21"/>
            <p:cNvGrpSpPr/>
            <p:nvPr/>
          </p:nvGrpSpPr>
          <p:grpSpPr>
            <a:xfrm>
              <a:off x="1430" y="2576"/>
              <a:ext cx="346" cy="471"/>
              <a:chOff x="1430" y="2576"/>
              <a:chExt cx="346" cy="471"/>
            </a:xfrm>
          </p:grpSpPr>
          <p:sp>
            <p:nvSpPr>
              <p:cNvPr id="180264" name="Line 22"/>
              <p:cNvSpPr/>
              <p:nvPr/>
            </p:nvSpPr>
            <p:spPr>
              <a:xfrm flipH="1">
                <a:off x="1430" y="2681"/>
                <a:ext cx="286" cy="364"/>
              </a:xfrm>
              <a:prstGeom prst="line">
                <a:avLst/>
              </a:prstGeom>
              <a:ln w="12700" cap="flat" cmpd="sng">
                <a:solidFill>
                  <a:schemeClr val="bg2"/>
                </a:solidFill>
                <a:prstDash val="sysDot"/>
                <a:headEnd type="none" w="sm" len="sm"/>
                <a:tailEnd type="none" w="sm" len="sm"/>
              </a:ln>
            </p:spPr>
          </p:sp>
          <p:sp>
            <p:nvSpPr>
              <p:cNvPr id="180265" name="AutoShape 23"/>
              <p:cNvSpPr/>
              <p:nvPr/>
            </p:nvSpPr>
            <p:spPr>
              <a:xfrm rot="-3600000" flipH="1">
                <a:off x="1696" y="2601"/>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4" name="Group 24"/>
            <p:cNvGrpSpPr/>
            <p:nvPr/>
          </p:nvGrpSpPr>
          <p:grpSpPr>
            <a:xfrm>
              <a:off x="1838" y="2584"/>
              <a:ext cx="346" cy="471"/>
              <a:chOff x="1838" y="2584"/>
              <a:chExt cx="346" cy="471"/>
            </a:xfrm>
          </p:grpSpPr>
          <p:sp>
            <p:nvSpPr>
              <p:cNvPr id="180262" name="Line 25"/>
              <p:cNvSpPr/>
              <p:nvPr/>
            </p:nvSpPr>
            <p:spPr>
              <a:xfrm flipH="1">
                <a:off x="1838" y="2689"/>
                <a:ext cx="286" cy="364"/>
              </a:xfrm>
              <a:prstGeom prst="line">
                <a:avLst/>
              </a:prstGeom>
              <a:ln w="12700" cap="flat" cmpd="sng">
                <a:solidFill>
                  <a:schemeClr val="bg2"/>
                </a:solidFill>
                <a:prstDash val="sysDot"/>
                <a:headEnd type="none" w="sm" len="sm"/>
                <a:tailEnd type="none" w="sm" len="sm"/>
              </a:ln>
            </p:spPr>
          </p:sp>
          <p:sp>
            <p:nvSpPr>
              <p:cNvPr id="180263" name="AutoShape 26"/>
              <p:cNvSpPr/>
              <p:nvPr/>
            </p:nvSpPr>
            <p:spPr>
              <a:xfrm rot="-3600000" flipH="1">
                <a:off x="2104" y="2609"/>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5" name="Group 27"/>
            <p:cNvGrpSpPr/>
            <p:nvPr/>
          </p:nvGrpSpPr>
          <p:grpSpPr>
            <a:xfrm>
              <a:off x="2270" y="2584"/>
              <a:ext cx="346" cy="471"/>
              <a:chOff x="2270" y="2584"/>
              <a:chExt cx="346" cy="471"/>
            </a:xfrm>
          </p:grpSpPr>
          <p:sp>
            <p:nvSpPr>
              <p:cNvPr id="180260" name="Line 28"/>
              <p:cNvSpPr/>
              <p:nvPr/>
            </p:nvSpPr>
            <p:spPr>
              <a:xfrm flipH="1">
                <a:off x="2270" y="2689"/>
                <a:ext cx="285" cy="364"/>
              </a:xfrm>
              <a:prstGeom prst="line">
                <a:avLst/>
              </a:prstGeom>
              <a:ln w="12700" cap="flat" cmpd="sng">
                <a:solidFill>
                  <a:schemeClr val="bg2"/>
                </a:solidFill>
                <a:prstDash val="sysDot"/>
                <a:headEnd type="none" w="sm" len="sm"/>
                <a:tailEnd type="none" w="sm" len="sm"/>
              </a:ln>
            </p:spPr>
          </p:sp>
          <p:sp>
            <p:nvSpPr>
              <p:cNvPr id="180261" name="AutoShape 29"/>
              <p:cNvSpPr/>
              <p:nvPr/>
            </p:nvSpPr>
            <p:spPr>
              <a:xfrm rot="-3600000" flipH="1">
                <a:off x="2536" y="2609"/>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6" name="Group 30"/>
            <p:cNvGrpSpPr/>
            <p:nvPr/>
          </p:nvGrpSpPr>
          <p:grpSpPr>
            <a:xfrm>
              <a:off x="2718" y="2584"/>
              <a:ext cx="346" cy="471"/>
              <a:chOff x="2718" y="2584"/>
              <a:chExt cx="346" cy="471"/>
            </a:xfrm>
          </p:grpSpPr>
          <p:sp>
            <p:nvSpPr>
              <p:cNvPr id="180258" name="Line 31"/>
              <p:cNvSpPr/>
              <p:nvPr/>
            </p:nvSpPr>
            <p:spPr>
              <a:xfrm flipH="1">
                <a:off x="2718" y="2689"/>
                <a:ext cx="285" cy="364"/>
              </a:xfrm>
              <a:prstGeom prst="line">
                <a:avLst/>
              </a:prstGeom>
              <a:ln w="12700" cap="flat" cmpd="sng">
                <a:solidFill>
                  <a:schemeClr val="bg2"/>
                </a:solidFill>
                <a:prstDash val="sysDot"/>
                <a:headEnd type="none" w="sm" len="sm"/>
                <a:tailEnd type="none" w="sm" len="sm"/>
              </a:ln>
            </p:spPr>
          </p:sp>
          <p:sp>
            <p:nvSpPr>
              <p:cNvPr id="180259" name="AutoShape 32"/>
              <p:cNvSpPr/>
              <p:nvPr/>
            </p:nvSpPr>
            <p:spPr>
              <a:xfrm rot="-3600000" flipH="1">
                <a:off x="2984" y="2609"/>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7" name="Group 33"/>
            <p:cNvGrpSpPr/>
            <p:nvPr/>
          </p:nvGrpSpPr>
          <p:grpSpPr>
            <a:xfrm>
              <a:off x="3086" y="2584"/>
              <a:ext cx="346" cy="471"/>
              <a:chOff x="3086" y="2584"/>
              <a:chExt cx="346" cy="471"/>
            </a:xfrm>
          </p:grpSpPr>
          <p:sp>
            <p:nvSpPr>
              <p:cNvPr id="180256" name="Line 34"/>
              <p:cNvSpPr/>
              <p:nvPr/>
            </p:nvSpPr>
            <p:spPr>
              <a:xfrm flipH="1">
                <a:off x="3086" y="2689"/>
                <a:ext cx="285" cy="364"/>
              </a:xfrm>
              <a:prstGeom prst="line">
                <a:avLst/>
              </a:prstGeom>
              <a:ln w="12700" cap="flat" cmpd="sng">
                <a:solidFill>
                  <a:schemeClr val="bg2"/>
                </a:solidFill>
                <a:prstDash val="sysDot"/>
                <a:headEnd type="none" w="sm" len="sm"/>
                <a:tailEnd type="none" w="sm" len="sm"/>
              </a:ln>
            </p:spPr>
          </p:sp>
          <p:sp>
            <p:nvSpPr>
              <p:cNvPr id="180257" name="AutoShape 35"/>
              <p:cNvSpPr/>
              <p:nvPr/>
            </p:nvSpPr>
            <p:spPr>
              <a:xfrm rot="-3600000" flipH="1">
                <a:off x="3352" y="2609"/>
                <a:ext cx="105" cy="54"/>
              </a:xfrm>
              <a:prstGeom prst="homePlate">
                <a:avLst>
                  <a:gd name="adj" fmla="val 65435"/>
                </a:avLst>
              </a:prstGeom>
              <a:solidFill>
                <a:schemeClr val="bg1"/>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sp>
          <p:nvSpPr>
            <p:cNvPr id="180248" name="Rectangle 36"/>
            <p:cNvSpPr/>
            <p:nvPr/>
          </p:nvSpPr>
          <p:spPr>
            <a:xfrm>
              <a:off x="913" y="3072"/>
              <a:ext cx="1601"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rgbClr val="CC0000"/>
                  </a:solidFill>
                  <a:latin typeface="Stencil" panose="040409050D0802020404" pitchFamily="82" charset="0"/>
                  <a:ea typeface="宋体" panose="02010600030101010101" pitchFamily="2" charset="-122"/>
                </a:rPr>
                <a:t>FINAL ASSEMBLY SCREWS</a:t>
              </a:r>
              <a:endParaRPr lang="en-US" altLang="zh-CN" sz="1900" b="1" dirty="0">
                <a:solidFill>
                  <a:srgbClr val="CC0000"/>
                </a:solidFill>
                <a:latin typeface="Stencil" panose="040409050D0802020404" pitchFamily="82" charset="0"/>
                <a:ea typeface="宋体" panose="02010600030101010101" pitchFamily="2" charset="-122"/>
              </a:endParaRPr>
            </a:p>
          </p:txBody>
        </p:sp>
        <p:sp>
          <p:nvSpPr>
            <p:cNvPr id="180249" name="Rectangle 37"/>
            <p:cNvSpPr/>
            <p:nvPr/>
          </p:nvSpPr>
          <p:spPr>
            <a:xfrm>
              <a:off x="489"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1</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0" name="Rectangle 38"/>
            <p:cNvSpPr/>
            <p:nvPr/>
          </p:nvSpPr>
          <p:spPr>
            <a:xfrm>
              <a:off x="881"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2</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1" name="Rectangle 39"/>
            <p:cNvSpPr/>
            <p:nvPr/>
          </p:nvSpPr>
          <p:spPr>
            <a:xfrm>
              <a:off x="1289"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3</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2" name="Rectangle 40"/>
            <p:cNvSpPr/>
            <p:nvPr/>
          </p:nvSpPr>
          <p:spPr>
            <a:xfrm>
              <a:off x="1649"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4</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3" name="Rectangle 41"/>
            <p:cNvSpPr/>
            <p:nvPr/>
          </p:nvSpPr>
          <p:spPr>
            <a:xfrm>
              <a:off x="2153"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5</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4" name="Rectangle 42"/>
            <p:cNvSpPr/>
            <p:nvPr/>
          </p:nvSpPr>
          <p:spPr>
            <a:xfrm>
              <a:off x="2585"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6</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5" name="Rectangle 43"/>
            <p:cNvSpPr/>
            <p:nvPr/>
          </p:nvSpPr>
          <p:spPr>
            <a:xfrm>
              <a:off x="2985"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7</a:t>
              </a:r>
              <a:endParaRPr lang="en-US" altLang="zh-CN" sz="1900" b="1" dirty="0">
                <a:solidFill>
                  <a:schemeClr val="bg2"/>
                </a:solidFill>
                <a:latin typeface="Arial" panose="020B0604020202020204" pitchFamily="34" charset="0"/>
                <a:ea typeface="宋体" panose="02010600030101010101" pitchFamily="2" charset="-122"/>
              </a:endParaRPr>
            </a:p>
          </p:txBody>
        </p:sp>
      </p:grpSp>
      <p:sp>
        <p:nvSpPr>
          <p:cNvPr id="180229" name="Rectangle 44"/>
          <p:cNvSpPr/>
          <p:nvPr/>
        </p:nvSpPr>
        <p:spPr>
          <a:xfrm>
            <a:off x="2439698" y="5216884"/>
            <a:ext cx="7999445" cy="106934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将七个不同螺丝装到带有光电开关的箱柜上。当一颗螺丝被移动后就切断光线感应</a:t>
            </a:r>
            <a:r>
              <a:rPr lang="zh-TW" altLang="en-US" sz="2110" dirty="0">
                <a:latin typeface="Arial" panose="020B0604020202020204" pitchFamily="34" charset="0"/>
                <a:ea typeface="宋体" panose="02010600030101010101" pitchFamily="2" charset="-122"/>
              </a:rPr>
              <a:t> </a:t>
            </a:r>
            <a:r>
              <a:rPr lang="zh-CN" altLang="en-US" sz="2110" dirty="0">
                <a:latin typeface="Arial" panose="020B0604020202020204" pitchFamily="34" charset="0"/>
                <a:ea typeface="宋体" panose="02010600030101010101" pitchFamily="2" charset="-122"/>
              </a:rPr>
              <a:t>。部件将不能移动到下一</a:t>
            </a:r>
            <a:r>
              <a:rPr lang="zh-CN" altLang="en-US" sz="2110" dirty="0">
                <a:latin typeface="Times New Roman" panose="02020603050405020304" pitchFamily="18" charset="0"/>
                <a:ea typeface="宋体" panose="02010600030101010101" pitchFamily="2" charset="-122"/>
              </a:rPr>
              <a:t>个</a:t>
            </a:r>
            <a:r>
              <a:rPr lang="zh-CN" altLang="en-US" sz="2110" dirty="0">
                <a:latin typeface="Arial" panose="020B0604020202020204" pitchFamily="34" charset="0"/>
                <a:ea typeface="宋体" panose="02010600030101010101" pitchFamily="2" charset="-122"/>
              </a:rPr>
              <a:t>工序除非</a:t>
            </a:r>
            <a:r>
              <a:rPr lang="en-US" altLang="zh-CN" sz="2110" dirty="0">
                <a:latin typeface="Arial" panose="020B0604020202020204" pitchFamily="34" charset="0"/>
                <a:ea typeface="宋体" panose="02010600030101010101" pitchFamily="2" charset="-122"/>
              </a:rPr>
              <a:t>7</a:t>
            </a:r>
            <a:r>
              <a:rPr lang="zh-CN" altLang="en-US" sz="2110" dirty="0">
                <a:latin typeface="Arial" panose="020B0604020202020204" pitchFamily="34" charset="0"/>
                <a:ea typeface="宋体" panose="02010600030101010101" pitchFamily="2" charset="-122"/>
              </a:rPr>
              <a:t>个箱柜上的光线感应都被切断。</a:t>
            </a:r>
            <a:endParaRPr lang="zh-CN" altLang="en-US" sz="2110" dirty="0">
              <a:latin typeface="Arial" panose="020B0604020202020204" pitchFamily="34" charset="0"/>
              <a:ea typeface="宋体" panose="02010600030101010101" pitchFamily="2" charset="-122"/>
            </a:endParaRPr>
          </a:p>
        </p:txBody>
      </p:sp>
      <p:pic>
        <p:nvPicPr>
          <p:cNvPr id="180230" name="Picture 45" descr="j0238268"/>
          <p:cNvPicPr>
            <a:picLocks noChangeAspect="1"/>
          </p:cNvPicPr>
          <p:nvPr/>
        </p:nvPicPr>
        <p:blipFill>
          <a:blip r:embed="rId1"/>
          <a:stretch>
            <a:fillRect/>
          </a:stretch>
        </p:blipFill>
        <p:spPr>
          <a:xfrm>
            <a:off x="2653999" y="1518522"/>
            <a:ext cx="2158075" cy="1794769"/>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Rectangle 3"/>
          <p:cNvSpPr>
            <a:spLocks noGrp="1"/>
          </p:cNvSpPr>
          <p:nvPr>
            <p:ph type="body" idx="4294967295"/>
          </p:nvPr>
        </p:nvSpPr>
        <p:spPr>
          <a:xfrm>
            <a:off x="2859928" y="1110011"/>
            <a:ext cx="6226442" cy="5468017"/>
          </a:xfrm>
        </p:spPr>
        <p:txBody>
          <a:bodyPr vert="horz" wrap="square" lIns="0" tIns="0" rIns="0" bIns="0" anchor="t"/>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导向轨</a:t>
            </a:r>
            <a:r>
              <a:rPr lang="en-US" altLang="zh-CN" sz="2955" dirty="0">
                <a:ea typeface="宋体" panose="02010600030101010101" pitchFamily="2" charset="-122"/>
              </a:rPr>
              <a:t>/</a:t>
            </a:r>
            <a:r>
              <a:rPr lang="zh-CN" altLang="en-US" sz="2955" dirty="0">
                <a:ea typeface="宋体" panose="02010600030101010101" pitchFamily="2" charset="-122"/>
              </a:rPr>
              <a:t>销 </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警报器</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限位开关</a:t>
            </a:r>
            <a:r>
              <a:rPr lang="en-US" altLang="zh-CN" sz="2955" dirty="0">
                <a:ea typeface="宋体" panose="02010600030101010101" pitchFamily="2" charset="-122"/>
              </a:rPr>
              <a:t>/</a:t>
            </a:r>
            <a:r>
              <a:rPr lang="zh-CN" altLang="en-US" sz="2955" dirty="0">
                <a:ea typeface="宋体" panose="02010600030101010101" pitchFamily="2" charset="-122"/>
              </a:rPr>
              <a:t>触动开关</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计数器</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检查表</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模板</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标准化</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关键状态指示器</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传感器 </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挡块</a:t>
            </a:r>
            <a:endParaRPr lang="en-US" altLang="zh-CN" sz="2955" dirty="0">
              <a:ea typeface="宋体" panose="02010600030101010101" pitchFamily="2" charset="-122"/>
            </a:endParaRPr>
          </a:p>
          <a:p>
            <a:pPr>
              <a:lnSpc>
                <a:spcPct val="105000"/>
              </a:lnSpc>
              <a:buClr>
                <a:srgbClr val="0033CC"/>
              </a:buClr>
              <a:buFont typeface="Symbol" panose="05050102010706020507" pitchFamily="18" charset="2"/>
              <a:buChar char="¨"/>
            </a:pPr>
            <a:endParaRPr lang="zh-CN" altLang="en-US" sz="2955" dirty="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22" name="Picture 3"/>
          <p:cNvPicPr/>
          <p:nvPr/>
        </p:nvPicPr>
        <p:blipFill>
          <a:blip r:embed="rId1"/>
          <a:stretch>
            <a:fillRect/>
          </a:stretch>
        </p:blipFill>
        <p:spPr>
          <a:xfrm>
            <a:off x="3164637" y="1337706"/>
            <a:ext cx="6125988" cy="4110221"/>
          </a:xfrm>
          <a:prstGeom prst="rect">
            <a:avLst/>
          </a:prstGeom>
          <a:noFill/>
          <a:ln w="9525">
            <a:noFill/>
          </a:ln>
        </p:spPr>
      </p:pic>
      <p:sp>
        <p:nvSpPr>
          <p:cNvPr id="184323" name="Text Box 4"/>
          <p:cNvSpPr txBox="1"/>
          <p:nvPr/>
        </p:nvSpPr>
        <p:spPr>
          <a:xfrm>
            <a:off x="3891251" y="5781098"/>
            <a:ext cx="896620" cy="378460"/>
          </a:xfrm>
          <a:prstGeom prst="rect">
            <a:avLst/>
          </a:prstGeom>
          <a:noFill/>
          <a:ln w="12700">
            <a:noFill/>
          </a:ln>
        </p:spPr>
        <p:txBody>
          <a:bodyPr wrap="none" lIns="86540" tIns="43270" rIns="86540" bIns="43270">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821055">
              <a:spcBef>
                <a:spcPct val="0"/>
              </a:spcBef>
              <a:buClrTx/>
              <a:buSzTx/>
              <a:buFontTx/>
              <a:buNone/>
            </a:pPr>
            <a:r>
              <a:rPr lang="zh-CN" altLang="en-US" sz="1900" dirty="0">
                <a:latin typeface="Arial" panose="020B0604020202020204" pitchFamily="34" charset="0"/>
                <a:ea typeface="宋体" panose="02010600030101010101" pitchFamily="2" charset="-122"/>
              </a:rPr>
              <a:t>导向销</a:t>
            </a:r>
            <a:endParaRPr lang="zh-CN" altLang="en-US" sz="2320" dirty="0">
              <a:latin typeface="Times New Roman" panose="02020603050405020304" pitchFamily="18" charset="0"/>
              <a:ea typeface="宋体" panose="02010600030101010101" pitchFamily="2" charset="-122"/>
            </a:endParaRPr>
          </a:p>
        </p:txBody>
      </p:sp>
      <p:sp>
        <p:nvSpPr>
          <p:cNvPr id="184324" name="Line 5"/>
          <p:cNvSpPr/>
          <p:nvPr/>
        </p:nvSpPr>
        <p:spPr>
          <a:xfrm flipV="1">
            <a:off x="4110575" y="4237463"/>
            <a:ext cx="584304" cy="1630695"/>
          </a:xfrm>
          <a:prstGeom prst="line">
            <a:avLst/>
          </a:prstGeom>
          <a:ln w="38100" cap="flat" cmpd="sng">
            <a:solidFill>
              <a:srgbClr val="FF0000"/>
            </a:solidFill>
            <a:prstDash val="solid"/>
            <a:headEnd type="none" w="sm" len="sm"/>
            <a:tailEnd type="none" w="sm" len="sm"/>
          </a:ln>
        </p:spPr>
      </p:sp>
      <p:sp>
        <p:nvSpPr>
          <p:cNvPr id="184325" name="Line 6"/>
          <p:cNvSpPr/>
          <p:nvPr/>
        </p:nvSpPr>
        <p:spPr>
          <a:xfrm flipV="1">
            <a:off x="4475555" y="4073389"/>
            <a:ext cx="1315940" cy="1794769"/>
          </a:xfrm>
          <a:prstGeom prst="line">
            <a:avLst/>
          </a:prstGeom>
          <a:ln w="38100" cap="flat" cmpd="sng">
            <a:solidFill>
              <a:srgbClr val="FF0000"/>
            </a:solidFill>
            <a:prstDash val="solid"/>
            <a:headEnd type="none" w="sm" len="sm"/>
            <a:tailEnd type="none" w="sm" len="sm"/>
          </a:ln>
        </p:spPr>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6370" name="Picture 3"/>
          <p:cNvPicPr/>
          <p:nvPr/>
        </p:nvPicPr>
        <p:blipFill>
          <a:blip r:embed="rId1"/>
          <a:srcRect r="20" b="-78"/>
          <a:stretch>
            <a:fillRect/>
          </a:stretch>
        </p:blipFill>
        <p:spPr>
          <a:xfrm>
            <a:off x="3315317" y="1187026"/>
            <a:ext cx="4994212" cy="4299409"/>
          </a:xfrm>
          <a:prstGeom prst="rect">
            <a:avLst/>
          </a:prstGeom>
          <a:noFill/>
          <a:ln w="9525">
            <a:noFill/>
          </a:ln>
        </p:spPr>
      </p:pic>
      <p:sp>
        <p:nvSpPr>
          <p:cNvPr id="186371" name="Text Box 4"/>
          <p:cNvSpPr txBox="1"/>
          <p:nvPr/>
        </p:nvSpPr>
        <p:spPr>
          <a:xfrm>
            <a:off x="4003424" y="5596933"/>
            <a:ext cx="2824480" cy="442595"/>
          </a:xfrm>
          <a:prstGeom prst="rect">
            <a:avLst/>
          </a:prstGeom>
          <a:noFill/>
          <a:ln w="12700">
            <a:noFill/>
          </a:ln>
        </p:spPr>
        <p:txBody>
          <a:bodyPr wrap="none" lIns="86540" tIns="43270" rIns="86540" bIns="43270">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821055">
              <a:spcBef>
                <a:spcPct val="0"/>
              </a:spcBef>
              <a:buClrTx/>
              <a:buSzTx/>
              <a:buFontTx/>
              <a:buNone/>
            </a:pPr>
            <a:r>
              <a:rPr lang="zh-CN" altLang="en-US" sz="2320" dirty="0">
                <a:latin typeface="Times New Roman" panose="02020603050405020304" pitchFamily="18" charset="0"/>
                <a:ea typeface="宋体" panose="02010600030101010101" pitchFamily="2" charset="-122"/>
              </a:rPr>
              <a:t>机器上的状态指示灯</a:t>
            </a:r>
            <a:endParaRPr lang="zh-CN" altLang="en-US" sz="2320" dirty="0">
              <a:latin typeface="Times New Roman" panose="02020603050405020304" pitchFamily="18" charset="0"/>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Rectangle 3"/>
          <p:cNvSpPr/>
          <p:nvPr/>
        </p:nvSpPr>
        <p:spPr>
          <a:xfrm>
            <a:off x="2396169" y="4083434"/>
            <a:ext cx="8195329" cy="2350611"/>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342900" lvl="0" indent="-342900" eaLnBrk="1" hangingPunct="1">
              <a:buClr>
                <a:srgbClr val="0033CC"/>
              </a:buClr>
              <a:buSzTx/>
              <a:buFont typeface="Symbol" panose="05050102010706020507" pitchFamily="18" charset="2"/>
              <a:buChar char="¨"/>
            </a:pPr>
            <a:r>
              <a:rPr lang="zh-CN" altLang="en-US" sz="2955" dirty="0">
                <a:latin typeface="Times New Roman" panose="02020603050405020304" pitchFamily="18" charset="0"/>
                <a:ea typeface="宋体" panose="02010600030101010101" pitchFamily="2" charset="-122"/>
              </a:rPr>
              <a:t>叉车装有一个限制开关，它防止叉车在铲刀升高后开动或倒退。另一个限制开关是当叉车超重时自动停止。</a:t>
            </a:r>
            <a:endParaRPr lang="zh-CN" altLang="en-US" sz="2955" dirty="0">
              <a:latin typeface="Times New Roman" panose="02020603050405020304" pitchFamily="18" charset="0"/>
              <a:ea typeface="宋体" panose="02010600030101010101" pitchFamily="2" charset="-122"/>
            </a:endParaRPr>
          </a:p>
          <a:p>
            <a:pPr marL="342900" lvl="0" indent="-342900" eaLnBrk="1" hangingPunct="1">
              <a:buClr>
                <a:schemeClr val="folHlink"/>
              </a:buClr>
              <a:buSzTx/>
              <a:buFont typeface="Symbol" panose="05050102010706020507" pitchFamily="18" charset="2"/>
              <a:buChar char="¨"/>
            </a:pPr>
            <a:endParaRPr lang="zh-CN" altLang="en-US" sz="2955" dirty="0">
              <a:latin typeface="Times New Roman" panose="02020603050405020304" pitchFamily="18" charset="0"/>
              <a:ea typeface="宋体" panose="02010600030101010101" pitchFamily="2" charset="-122"/>
            </a:endParaRPr>
          </a:p>
        </p:txBody>
      </p:sp>
      <p:pic>
        <p:nvPicPr>
          <p:cNvPr id="188419" name="Picture 4" descr="j0149572"/>
          <p:cNvPicPr>
            <a:picLocks noChangeAspect="1"/>
          </p:cNvPicPr>
          <p:nvPr/>
        </p:nvPicPr>
        <p:blipFill>
          <a:blip r:embed="rId1"/>
          <a:stretch>
            <a:fillRect/>
          </a:stretch>
        </p:blipFill>
        <p:spPr>
          <a:xfrm>
            <a:off x="4818771" y="1069830"/>
            <a:ext cx="2981794" cy="2348936"/>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0466" name="Group 2"/>
          <p:cNvGrpSpPr/>
          <p:nvPr/>
        </p:nvGrpSpPr>
        <p:grpSpPr>
          <a:xfrm>
            <a:off x="8887137" y="1429788"/>
            <a:ext cx="810325" cy="564214"/>
            <a:chOff x="2858" y="1177"/>
            <a:chExt cx="363" cy="450"/>
          </a:xfrm>
        </p:grpSpPr>
        <p:sp>
          <p:nvSpPr>
            <p:cNvPr id="190476" name="Freeform 3"/>
            <p:cNvSpPr/>
            <p:nvPr/>
          </p:nvSpPr>
          <p:spPr>
            <a:xfrm>
              <a:off x="2860" y="1250"/>
              <a:ext cx="138" cy="306"/>
            </a:xfrm>
            <a:custGeom>
              <a:avLst/>
              <a:gdLst>
                <a:gd name="txL" fmla="*/ 0 w 138"/>
                <a:gd name="txT" fmla="*/ 0 h 305"/>
                <a:gd name="txR" fmla="*/ 138 w 138"/>
                <a:gd name="txB" fmla="*/ 305 h 305"/>
              </a:gdLst>
              <a:ahLst/>
              <a:cxnLst>
                <a:cxn ang="0">
                  <a:pos x="108" y="311"/>
                </a:cxn>
                <a:cxn ang="0">
                  <a:pos x="108" y="80"/>
                </a:cxn>
                <a:cxn ang="0">
                  <a:pos x="137" y="80"/>
                </a:cxn>
                <a:cxn ang="0">
                  <a:pos x="135" y="63"/>
                </a:cxn>
                <a:cxn ang="0">
                  <a:pos x="133" y="52"/>
                </a:cxn>
                <a:cxn ang="0">
                  <a:pos x="128" y="39"/>
                </a:cxn>
                <a:cxn ang="0">
                  <a:pos x="121" y="28"/>
                </a:cxn>
                <a:cxn ang="0">
                  <a:pos x="114" y="19"/>
                </a:cxn>
                <a:cxn ang="0">
                  <a:pos x="101" y="8"/>
                </a:cxn>
                <a:cxn ang="0">
                  <a:pos x="91" y="3"/>
                </a:cxn>
                <a:cxn ang="0">
                  <a:pos x="77" y="0"/>
                </a:cxn>
                <a:cxn ang="0">
                  <a:pos x="77" y="37"/>
                </a:cxn>
                <a:cxn ang="0">
                  <a:pos x="59" y="37"/>
                </a:cxn>
                <a:cxn ang="0">
                  <a:pos x="59" y="0"/>
                </a:cxn>
                <a:cxn ang="0">
                  <a:pos x="46" y="3"/>
                </a:cxn>
                <a:cxn ang="0">
                  <a:pos x="35" y="8"/>
                </a:cxn>
                <a:cxn ang="0">
                  <a:pos x="22" y="19"/>
                </a:cxn>
                <a:cxn ang="0">
                  <a:pos x="15" y="28"/>
                </a:cxn>
                <a:cxn ang="0">
                  <a:pos x="8" y="39"/>
                </a:cxn>
                <a:cxn ang="0">
                  <a:pos x="4" y="52"/>
                </a:cxn>
                <a:cxn ang="0">
                  <a:pos x="2" y="63"/>
                </a:cxn>
                <a:cxn ang="0">
                  <a:pos x="0" y="80"/>
                </a:cxn>
                <a:cxn ang="0">
                  <a:pos x="29" y="80"/>
                </a:cxn>
                <a:cxn ang="0">
                  <a:pos x="29" y="311"/>
                </a:cxn>
                <a:cxn ang="0">
                  <a:pos x="108" y="311"/>
                </a:cxn>
              </a:cxnLst>
              <a:rect l="txL" t="txT" r="txR" b="txB"/>
              <a:pathLst>
                <a:path w="138" h="305">
                  <a:moveTo>
                    <a:pt x="108" y="304"/>
                  </a:moveTo>
                  <a:lnTo>
                    <a:pt x="108" y="80"/>
                  </a:lnTo>
                  <a:lnTo>
                    <a:pt x="137" y="80"/>
                  </a:lnTo>
                  <a:lnTo>
                    <a:pt x="135" y="63"/>
                  </a:lnTo>
                  <a:lnTo>
                    <a:pt x="133" y="52"/>
                  </a:lnTo>
                  <a:lnTo>
                    <a:pt x="128" y="39"/>
                  </a:lnTo>
                  <a:lnTo>
                    <a:pt x="121" y="28"/>
                  </a:lnTo>
                  <a:lnTo>
                    <a:pt x="114" y="19"/>
                  </a:lnTo>
                  <a:lnTo>
                    <a:pt x="101" y="8"/>
                  </a:lnTo>
                  <a:lnTo>
                    <a:pt x="91" y="3"/>
                  </a:lnTo>
                  <a:lnTo>
                    <a:pt x="77" y="0"/>
                  </a:lnTo>
                  <a:lnTo>
                    <a:pt x="77" y="37"/>
                  </a:lnTo>
                  <a:lnTo>
                    <a:pt x="59" y="37"/>
                  </a:lnTo>
                  <a:lnTo>
                    <a:pt x="59" y="0"/>
                  </a:lnTo>
                  <a:lnTo>
                    <a:pt x="46" y="3"/>
                  </a:lnTo>
                  <a:lnTo>
                    <a:pt x="35" y="8"/>
                  </a:lnTo>
                  <a:lnTo>
                    <a:pt x="22" y="19"/>
                  </a:lnTo>
                  <a:lnTo>
                    <a:pt x="15" y="28"/>
                  </a:lnTo>
                  <a:lnTo>
                    <a:pt x="8" y="39"/>
                  </a:lnTo>
                  <a:lnTo>
                    <a:pt x="4" y="52"/>
                  </a:lnTo>
                  <a:lnTo>
                    <a:pt x="2" y="63"/>
                  </a:lnTo>
                  <a:lnTo>
                    <a:pt x="0" y="80"/>
                  </a:lnTo>
                  <a:lnTo>
                    <a:pt x="29" y="80"/>
                  </a:lnTo>
                  <a:lnTo>
                    <a:pt x="29" y="304"/>
                  </a:lnTo>
                  <a:lnTo>
                    <a:pt x="108" y="304"/>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77" name="Freeform 4"/>
            <p:cNvSpPr/>
            <p:nvPr/>
          </p:nvSpPr>
          <p:spPr>
            <a:xfrm>
              <a:off x="2890" y="1332"/>
              <a:ext cx="77" cy="23"/>
            </a:xfrm>
            <a:custGeom>
              <a:avLst/>
              <a:gdLst>
                <a:gd name="txL" fmla="*/ 0 w 77"/>
                <a:gd name="txT" fmla="*/ 0 h 22"/>
                <a:gd name="txR" fmla="*/ 77 w 77"/>
                <a:gd name="txB" fmla="*/ 22 h 22"/>
              </a:gdLst>
              <a:ahLst/>
              <a:cxnLst>
                <a:cxn ang="0">
                  <a:pos x="0" y="0"/>
                </a:cxn>
                <a:cxn ang="0">
                  <a:pos x="76" y="0"/>
                </a:cxn>
                <a:cxn ang="0">
                  <a:pos x="76" y="28"/>
                </a:cxn>
                <a:cxn ang="0">
                  <a:pos x="0" y="28"/>
                </a:cxn>
                <a:cxn ang="0">
                  <a:pos x="0" y="0"/>
                </a:cxn>
              </a:cxnLst>
              <a:rect l="txL" t="txT" r="txR" b="txB"/>
              <a:pathLst>
                <a:path w="77" h="22">
                  <a:moveTo>
                    <a:pt x="0" y="0"/>
                  </a:moveTo>
                  <a:lnTo>
                    <a:pt x="76" y="0"/>
                  </a:lnTo>
                  <a:lnTo>
                    <a:pt x="76" y="21"/>
                  </a:lnTo>
                  <a:lnTo>
                    <a:pt x="0" y="21"/>
                  </a:lnTo>
                  <a:lnTo>
                    <a:pt x="0" y="0"/>
                  </a:lnTo>
                </a:path>
              </a:pathLst>
            </a:custGeom>
            <a:solidFill>
              <a:srgbClr val="646464">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78" name="Freeform 5"/>
            <p:cNvSpPr/>
            <p:nvPr/>
          </p:nvSpPr>
          <p:spPr>
            <a:xfrm>
              <a:off x="3089" y="1180"/>
              <a:ext cx="78" cy="76"/>
            </a:xfrm>
            <a:custGeom>
              <a:avLst/>
              <a:gdLst>
                <a:gd name="txL" fmla="*/ 0 w 78"/>
                <a:gd name="txT" fmla="*/ 0 h 76"/>
                <a:gd name="txR" fmla="*/ 78 w 78"/>
                <a:gd name="txB" fmla="*/ 76 h 76"/>
              </a:gdLst>
              <a:ahLst/>
              <a:cxnLst>
                <a:cxn ang="0">
                  <a:pos x="0" y="0"/>
                </a:cxn>
                <a:cxn ang="0">
                  <a:pos x="77" y="0"/>
                </a:cxn>
                <a:cxn ang="0">
                  <a:pos x="77" y="75"/>
                </a:cxn>
                <a:cxn ang="0">
                  <a:pos x="0" y="75"/>
                </a:cxn>
                <a:cxn ang="0">
                  <a:pos x="0" y="0"/>
                </a:cxn>
              </a:cxnLst>
              <a:rect l="txL" t="txT" r="txR" b="txB"/>
              <a:pathLst>
                <a:path w="78" h="76">
                  <a:moveTo>
                    <a:pt x="0" y="0"/>
                  </a:moveTo>
                  <a:lnTo>
                    <a:pt x="77" y="0"/>
                  </a:lnTo>
                  <a:lnTo>
                    <a:pt x="77" y="75"/>
                  </a:lnTo>
                  <a:lnTo>
                    <a:pt x="0" y="75"/>
                  </a:lnTo>
                  <a:lnTo>
                    <a:pt x="0"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79" name="Freeform 6"/>
            <p:cNvSpPr/>
            <p:nvPr/>
          </p:nvSpPr>
          <p:spPr>
            <a:xfrm>
              <a:off x="3167" y="1180"/>
              <a:ext cx="52" cy="76"/>
            </a:xfrm>
            <a:custGeom>
              <a:avLst/>
              <a:gdLst>
                <a:gd name="txL" fmla="*/ 0 w 52"/>
                <a:gd name="txT" fmla="*/ 0 h 76"/>
                <a:gd name="txR" fmla="*/ 52 w 52"/>
                <a:gd name="txB" fmla="*/ 76 h 76"/>
              </a:gdLst>
              <a:ahLst/>
              <a:cxnLst>
                <a:cxn ang="0">
                  <a:pos x="0" y="0"/>
                </a:cxn>
                <a:cxn ang="0">
                  <a:pos x="0" y="75"/>
                </a:cxn>
                <a:cxn ang="0">
                  <a:pos x="51" y="75"/>
                </a:cxn>
                <a:cxn ang="0">
                  <a:pos x="51" y="0"/>
                </a:cxn>
                <a:cxn ang="0">
                  <a:pos x="0" y="0"/>
                </a:cxn>
              </a:cxnLst>
              <a:rect l="txL" t="txT" r="txR" b="txB"/>
              <a:pathLst>
                <a:path w="52" h="76">
                  <a:moveTo>
                    <a:pt x="0" y="0"/>
                  </a:moveTo>
                  <a:lnTo>
                    <a:pt x="0" y="75"/>
                  </a:lnTo>
                  <a:lnTo>
                    <a:pt x="51" y="75"/>
                  </a:lnTo>
                  <a:lnTo>
                    <a:pt x="51" y="0"/>
                  </a:lnTo>
                  <a:lnTo>
                    <a:pt x="0"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0" name="Freeform 7"/>
            <p:cNvSpPr/>
            <p:nvPr/>
          </p:nvSpPr>
          <p:spPr>
            <a:xfrm>
              <a:off x="3036" y="1180"/>
              <a:ext cx="53" cy="76"/>
            </a:xfrm>
            <a:custGeom>
              <a:avLst/>
              <a:gdLst>
                <a:gd name="txL" fmla="*/ 0 w 53"/>
                <a:gd name="txT" fmla="*/ 0 h 76"/>
                <a:gd name="txR" fmla="*/ 53 w 53"/>
                <a:gd name="txB" fmla="*/ 76 h 76"/>
              </a:gdLst>
              <a:ahLst/>
              <a:cxnLst>
                <a:cxn ang="0">
                  <a:pos x="0" y="0"/>
                </a:cxn>
                <a:cxn ang="0">
                  <a:pos x="0" y="75"/>
                </a:cxn>
                <a:cxn ang="0">
                  <a:pos x="52" y="75"/>
                </a:cxn>
                <a:cxn ang="0">
                  <a:pos x="52" y="0"/>
                </a:cxn>
                <a:cxn ang="0">
                  <a:pos x="0" y="0"/>
                </a:cxn>
              </a:cxnLst>
              <a:rect l="txL" t="txT" r="txR" b="txB"/>
              <a:pathLst>
                <a:path w="53" h="76">
                  <a:moveTo>
                    <a:pt x="0" y="0"/>
                  </a:moveTo>
                  <a:lnTo>
                    <a:pt x="0" y="75"/>
                  </a:lnTo>
                  <a:lnTo>
                    <a:pt x="52" y="75"/>
                  </a:lnTo>
                  <a:lnTo>
                    <a:pt x="52" y="0"/>
                  </a:lnTo>
                  <a:lnTo>
                    <a:pt x="0" y="0"/>
                  </a:lnTo>
                </a:path>
              </a:pathLst>
            </a:custGeom>
            <a:solidFill>
              <a:srgbClr val="646464">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1" name="Freeform 8"/>
            <p:cNvSpPr/>
            <p:nvPr/>
          </p:nvSpPr>
          <p:spPr>
            <a:xfrm>
              <a:off x="3036" y="1272"/>
              <a:ext cx="183" cy="131"/>
            </a:xfrm>
            <a:custGeom>
              <a:avLst/>
              <a:gdLst>
                <a:gd name="txL" fmla="*/ 0 w 183"/>
                <a:gd name="txT" fmla="*/ 0 h 129"/>
                <a:gd name="txR" fmla="*/ 183 w 183"/>
                <a:gd name="txB" fmla="*/ 129 h 129"/>
              </a:gdLst>
              <a:ahLst/>
              <a:cxnLst>
                <a:cxn ang="0">
                  <a:pos x="0" y="20"/>
                </a:cxn>
                <a:cxn ang="0">
                  <a:pos x="54" y="0"/>
                </a:cxn>
                <a:cxn ang="0">
                  <a:pos x="128" y="0"/>
                </a:cxn>
                <a:cxn ang="0">
                  <a:pos x="182" y="20"/>
                </a:cxn>
                <a:cxn ang="0">
                  <a:pos x="182" y="120"/>
                </a:cxn>
                <a:cxn ang="0">
                  <a:pos x="128" y="142"/>
                </a:cxn>
                <a:cxn ang="0">
                  <a:pos x="54" y="142"/>
                </a:cxn>
                <a:cxn ang="0">
                  <a:pos x="0" y="56"/>
                </a:cxn>
                <a:cxn ang="0">
                  <a:pos x="0" y="20"/>
                </a:cxn>
              </a:cxnLst>
              <a:rect l="txL" t="txT" r="txR" b="txB"/>
              <a:pathLst>
                <a:path w="183" h="129">
                  <a:moveTo>
                    <a:pt x="0" y="20"/>
                  </a:moveTo>
                  <a:lnTo>
                    <a:pt x="54" y="0"/>
                  </a:lnTo>
                  <a:lnTo>
                    <a:pt x="128" y="0"/>
                  </a:lnTo>
                  <a:lnTo>
                    <a:pt x="182" y="20"/>
                  </a:lnTo>
                  <a:lnTo>
                    <a:pt x="182" y="106"/>
                  </a:lnTo>
                  <a:lnTo>
                    <a:pt x="128" y="128"/>
                  </a:lnTo>
                  <a:lnTo>
                    <a:pt x="54" y="128"/>
                  </a:lnTo>
                  <a:lnTo>
                    <a:pt x="0" y="49"/>
                  </a:lnTo>
                  <a:lnTo>
                    <a:pt x="0" y="2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2" name="Freeform 9"/>
            <p:cNvSpPr/>
            <p:nvPr/>
          </p:nvSpPr>
          <p:spPr>
            <a:xfrm>
              <a:off x="3167" y="1323"/>
              <a:ext cx="52" cy="80"/>
            </a:xfrm>
            <a:custGeom>
              <a:avLst/>
              <a:gdLst>
                <a:gd name="txL" fmla="*/ 0 w 52"/>
                <a:gd name="txT" fmla="*/ 0 h 78"/>
                <a:gd name="txR" fmla="*/ 52 w 52"/>
                <a:gd name="txB" fmla="*/ 78 h 78"/>
              </a:gdLst>
              <a:ahLst/>
              <a:cxnLst>
                <a:cxn ang="0">
                  <a:pos x="51" y="0"/>
                </a:cxn>
                <a:cxn ang="0">
                  <a:pos x="0" y="27"/>
                </a:cxn>
                <a:cxn ang="0">
                  <a:pos x="0" y="91"/>
                </a:cxn>
                <a:cxn ang="0">
                  <a:pos x="51" y="67"/>
                </a:cxn>
                <a:cxn ang="0">
                  <a:pos x="51" y="0"/>
                </a:cxn>
              </a:cxnLst>
              <a:rect l="txL" t="txT" r="txR" b="txB"/>
              <a:pathLst>
                <a:path w="52" h="78">
                  <a:moveTo>
                    <a:pt x="51" y="0"/>
                  </a:moveTo>
                  <a:lnTo>
                    <a:pt x="0" y="20"/>
                  </a:lnTo>
                  <a:lnTo>
                    <a:pt x="0" y="77"/>
                  </a:lnTo>
                  <a:lnTo>
                    <a:pt x="51" y="56"/>
                  </a:lnTo>
                  <a:lnTo>
                    <a:pt x="51"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3" name="Freeform 10"/>
            <p:cNvSpPr/>
            <p:nvPr/>
          </p:nvSpPr>
          <p:spPr>
            <a:xfrm>
              <a:off x="3082" y="1291"/>
              <a:ext cx="56" cy="28"/>
            </a:xfrm>
            <a:custGeom>
              <a:avLst/>
              <a:gdLst>
                <a:gd name="txL" fmla="*/ 0 w 56"/>
                <a:gd name="txT" fmla="*/ 0 h 28"/>
                <a:gd name="txR" fmla="*/ 56 w 56"/>
                <a:gd name="txB" fmla="*/ 28 h 28"/>
              </a:gdLst>
              <a:ahLst/>
              <a:cxnLst>
                <a:cxn ang="0">
                  <a:pos x="54" y="1"/>
                </a:cxn>
                <a:cxn ang="0">
                  <a:pos x="52" y="0"/>
                </a:cxn>
                <a:cxn ang="0">
                  <a:pos x="49" y="0"/>
                </a:cxn>
                <a:cxn ang="0">
                  <a:pos x="46" y="0"/>
                </a:cxn>
                <a:cxn ang="0">
                  <a:pos x="43" y="0"/>
                </a:cxn>
                <a:cxn ang="0">
                  <a:pos x="40" y="0"/>
                </a:cxn>
                <a:cxn ang="0">
                  <a:pos x="38" y="0"/>
                </a:cxn>
                <a:cxn ang="0">
                  <a:pos x="35" y="1"/>
                </a:cxn>
                <a:cxn ang="0">
                  <a:pos x="32" y="1"/>
                </a:cxn>
                <a:cxn ang="0">
                  <a:pos x="29" y="1"/>
                </a:cxn>
                <a:cxn ang="0">
                  <a:pos x="26" y="1"/>
                </a:cxn>
                <a:cxn ang="0">
                  <a:pos x="24" y="2"/>
                </a:cxn>
                <a:cxn ang="0">
                  <a:pos x="22" y="2"/>
                </a:cxn>
                <a:cxn ang="0">
                  <a:pos x="19" y="3"/>
                </a:cxn>
                <a:cxn ang="0">
                  <a:pos x="17" y="3"/>
                </a:cxn>
                <a:cxn ang="0">
                  <a:pos x="15" y="4"/>
                </a:cxn>
                <a:cxn ang="0">
                  <a:pos x="13" y="4"/>
                </a:cxn>
                <a:cxn ang="0">
                  <a:pos x="11" y="5"/>
                </a:cxn>
                <a:cxn ang="0">
                  <a:pos x="9" y="6"/>
                </a:cxn>
                <a:cxn ang="0">
                  <a:pos x="7" y="6"/>
                </a:cxn>
                <a:cxn ang="0">
                  <a:pos x="6" y="7"/>
                </a:cxn>
                <a:cxn ang="0">
                  <a:pos x="4" y="8"/>
                </a:cxn>
                <a:cxn ang="0">
                  <a:pos x="3" y="8"/>
                </a:cxn>
                <a:cxn ang="0">
                  <a:pos x="3" y="9"/>
                </a:cxn>
                <a:cxn ang="0">
                  <a:pos x="2" y="10"/>
                </a:cxn>
                <a:cxn ang="0">
                  <a:pos x="1" y="11"/>
                </a:cxn>
                <a:cxn ang="0">
                  <a:pos x="1" y="12"/>
                </a:cxn>
                <a:cxn ang="0">
                  <a:pos x="1" y="13"/>
                </a:cxn>
                <a:cxn ang="0">
                  <a:pos x="0" y="14"/>
                </a:cxn>
                <a:cxn ang="0">
                  <a:pos x="1" y="14"/>
                </a:cxn>
                <a:cxn ang="0">
                  <a:pos x="1" y="15"/>
                </a:cxn>
                <a:cxn ang="0">
                  <a:pos x="1" y="16"/>
                </a:cxn>
                <a:cxn ang="0">
                  <a:pos x="2" y="17"/>
                </a:cxn>
                <a:cxn ang="0">
                  <a:pos x="3" y="18"/>
                </a:cxn>
                <a:cxn ang="0">
                  <a:pos x="4" y="18"/>
                </a:cxn>
                <a:cxn ang="0">
                  <a:pos x="5" y="19"/>
                </a:cxn>
                <a:cxn ang="0">
                  <a:pos x="6" y="20"/>
                </a:cxn>
                <a:cxn ang="0">
                  <a:pos x="7" y="21"/>
                </a:cxn>
                <a:cxn ang="0">
                  <a:pos x="10" y="21"/>
                </a:cxn>
                <a:cxn ang="0">
                  <a:pos x="11" y="22"/>
                </a:cxn>
                <a:cxn ang="0">
                  <a:pos x="13" y="23"/>
                </a:cxn>
                <a:cxn ang="0">
                  <a:pos x="15" y="23"/>
                </a:cxn>
                <a:cxn ang="0">
                  <a:pos x="17" y="24"/>
                </a:cxn>
                <a:cxn ang="0">
                  <a:pos x="20" y="24"/>
                </a:cxn>
                <a:cxn ang="0">
                  <a:pos x="22" y="25"/>
                </a:cxn>
                <a:cxn ang="0">
                  <a:pos x="25" y="25"/>
                </a:cxn>
                <a:cxn ang="0">
                  <a:pos x="27" y="26"/>
                </a:cxn>
                <a:cxn ang="0">
                  <a:pos x="30" y="26"/>
                </a:cxn>
                <a:cxn ang="0">
                  <a:pos x="33" y="26"/>
                </a:cxn>
                <a:cxn ang="0">
                  <a:pos x="35" y="26"/>
                </a:cxn>
                <a:cxn ang="0">
                  <a:pos x="38" y="26"/>
                </a:cxn>
                <a:cxn ang="0">
                  <a:pos x="41" y="27"/>
                </a:cxn>
                <a:cxn ang="0">
                  <a:pos x="44" y="27"/>
                </a:cxn>
                <a:cxn ang="0">
                  <a:pos x="47" y="27"/>
                </a:cxn>
                <a:cxn ang="0">
                  <a:pos x="50" y="27"/>
                </a:cxn>
                <a:cxn ang="0">
                  <a:pos x="52" y="26"/>
                </a:cxn>
                <a:cxn ang="0">
                  <a:pos x="55" y="26"/>
                </a:cxn>
                <a:cxn ang="0">
                  <a:pos x="54" y="1"/>
                </a:cxn>
              </a:cxnLst>
              <a:rect l="txL" t="txT" r="txR" b="txB"/>
              <a:pathLst>
                <a:path w="56" h="28">
                  <a:moveTo>
                    <a:pt x="54" y="1"/>
                  </a:moveTo>
                  <a:lnTo>
                    <a:pt x="52" y="0"/>
                  </a:lnTo>
                  <a:lnTo>
                    <a:pt x="49" y="0"/>
                  </a:lnTo>
                  <a:lnTo>
                    <a:pt x="46" y="0"/>
                  </a:lnTo>
                  <a:lnTo>
                    <a:pt x="43" y="0"/>
                  </a:lnTo>
                  <a:lnTo>
                    <a:pt x="40" y="0"/>
                  </a:lnTo>
                  <a:lnTo>
                    <a:pt x="38" y="0"/>
                  </a:lnTo>
                  <a:lnTo>
                    <a:pt x="35" y="1"/>
                  </a:lnTo>
                  <a:lnTo>
                    <a:pt x="32" y="1"/>
                  </a:lnTo>
                  <a:lnTo>
                    <a:pt x="29" y="1"/>
                  </a:lnTo>
                  <a:lnTo>
                    <a:pt x="26" y="1"/>
                  </a:lnTo>
                  <a:lnTo>
                    <a:pt x="24" y="2"/>
                  </a:lnTo>
                  <a:lnTo>
                    <a:pt x="22" y="2"/>
                  </a:lnTo>
                  <a:lnTo>
                    <a:pt x="19" y="3"/>
                  </a:lnTo>
                  <a:lnTo>
                    <a:pt x="17" y="3"/>
                  </a:lnTo>
                  <a:lnTo>
                    <a:pt x="15" y="4"/>
                  </a:lnTo>
                  <a:lnTo>
                    <a:pt x="13" y="4"/>
                  </a:lnTo>
                  <a:lnTo>
                    <a:pt x="11" y="5"/>
                  </a:lnTo>
                  <a:lnTo>
                    <a:pt x="9" y="6"/>
                  </a:lnTo>
                  <a:lnTo>
                    <a:pt x="7" y="6"/>
                  </a:lnTo>
                  <a:lnTo>
                    <a:pt x="6" y="7"/>
                  </a:lnTo>
                  <a:lnTo>
                    <a:pt x="4" y="8"/>
                  </a:lnTo>
                  <a:lnTo>
                    <a:pt x="3" y="8"/>
                  </a:lnTo>
                  <a:lnTo>
                    <a:pt x="3" y="9"/>
                  </a:lnTo>
                  <a:lnTo>
                    <a:pt x="2" y="10"/>
                  </a:lnTo>
                  <a:lnTo>
                    <a:pt x="1" y="11"/>
                  </a:lnTo>
                  <a:lnTo>
                    <a:pt x="1" y="12"/>
                  </a:lnTo>
                  <a:lnTo>
                    <a:pt x="1" y="13"/>
                  </a:lnTo>
                  <a:lnTo>
                    <a:pt x="0" y="14"/>
                  </a:lnTo>
                  <a:lnTo>
                    <a:pt x="1" y="14"/>
                  </a:lnTo>
                  <a:lnTo>
                    <a:pt x="1" y="15"/>
                  </a:lnTo>
                  <a:lnTo>
                    <a:pt x="1" y="16"/>
                  </a:lnTo>
                  <a:lnTo>
                    <a:pt x="2" y="17"/>
                  </a:lnTo>
                  <a:lnTo>
                    <a:pt x="3" y="18"/>
                  </a:lnTo>
                  <a:lnTo>
                    <a:pt x="4" y="18"/>
                  </a:lnTo>
                  <a:lnTo>
                    <a:pt x="5" y="19"/>
                  </a:lnTo>
                  <a:lnTo>
                    <a:pt x="6" y="20"/>
                  </a:lnTo>
                  <a:lnTo>
                    <a:pt x="7" y="21"/>
                  </a:lnTo>
                  <a:lnTo>
                    <a:pt x="10" y="21"/>
                  </a:lnTo>
                  <a:lnTo>
                    <a:pt x="11" y="22"/>
                  </a:lnTo>
                  <a:lnTo>
                    <a:pt x="13" y="23"/>
                  </a:lnTo>
                  <a:lnTo>
                    <a:pt x="15" y="23"/>
                  </a:lnTo>
                  <a:lnTo>
                    <a:pt x="17" y="24"/>
                  </a:lnTo>
                  <a:lnTo>
                    <a:pt x="20" y="24"/>
                  </a:lnTo>
                  <a:lnTo>
                    <a:pt x="22" y="25"/>
                  </a:lnTo>
                  <a:lnTo>
                    <a:pt x="25" y="25"/>
                  </a:lnTo>
                  <a:lnTo>
                    <a:pt x="27" y="26"/>
                  </a:lnTo>
                  <a:lnTo>
                    <a:pt x="30" y="26"/>
                  </a:lnTo>
                  <a:lnTo>
                    <a:pt x="33" y="26"/>
                  </a:lnTo>
                  <a:lnTo>
                    <a:pt x="35" y="26"/>
                  </a:lnTo>
                  <a:lnTo>
                    <a:pt x="38" y="26"/>
                  </a:lnTo>
                  <a:lnTo>
                    <a:pt x="41" y="27"/>
                  </a:lnTo>
                  <a:lnTo>
                    <a:pt x="44" y="27"/>
                  </a:lnTo>
                  <a:lnTo>
                    <a:pt x="47" y="27"/>
                  </a:lnTo>
                  <a:lnTo>
                    <a:pt x="50" y="27"/>
                  </a:lnTo>
                  <a:lnTo>
                    <a:pt x="52" y="26"/>
                  </a:lnTo>
                  <a:lnTo>
                    <a:pt x="55" y="26"/>
                  </a:lnTo>
                  <a:lnTo>
                    <a:pt x="54" y="1"/>
                  </a:lnTo>
                </a:path>
              </a:pathLst>
            </a:custGeom>
            <a:solidFill>
              <a:srgbClr val="646464">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4" name="Freeform 11"/>
            <p:cNvSpPr/>
            <p:nvPr/>
          </p:nvSpPr>
          <p:spPr>
            <a:xfrm>
              <a:off x="3036" y="1415"/>
              <a:ext cx="93" cy="211"/>
            </a:xfrm>
            <a:custGeom>
              <a:avLst/>
              <a:gdLst>
                <a:gd name="txL" fmla="*/ 0 w 93"/>
                <a:gd name="txT" fmla="*/ 0 h 210"/>
                <a:gd name="txR" fmla="*/ 93 w 93"/>
                <a:gd name="txB" fmla="*/ 210 h 210"/>
              </a:gdLst>
              <a:ahLst/>
              <a:cxnLst>
                <a:cxn ang="0">
                  <a:pos x="92" y="0"/>
                </a:cxn>
                <a:cxn ang="0">
                  <a:pos x="92" y="50"/>
                </a:cxn>
                <a:cxn ang="0">
                  <a:pos x="78" y="51"/>
                </a:cxn>
                <a:cxn ang="0">
                  <a:pos x="64" y="60"/>
                </a:cxn>
                <a:cxn ang="0">
                  <a:pos x="52" y="73"/>
                </a:cxn>
                <a:cxn ang="0">
                  <a:pos x="47" y="86"/>
                </a:cxn>
                <a:cxn ang="0">
                  <a:pos x="45" y="99"/>
                </a:cxn>
                <a:cxn ang="0">
                  <a:pos x="45" y="119"/>
                </a:cxn>
                <a:cxn ang="0">
                  <a:pos x="47" y="132"/>
                </a:cxn>
                <a:cxn ang="0">
                  <a:pos x="53" y="145"/>
                </a:cxn>
                <a:cxn ang="0">
                  <a:pos x="62" y="153"/>
                </a:cxn>
                <a:cxn ang="0">
                  <a:pos x="71" y="161"/>
                </a:cxn>
                <a:cxn ang="0">
                  <a:pos x="81" y="165"/>
                </a:cxn>
                <a:cxn ang="0">
                  <a:pos x="92" y="165"/>
                </a:cxn>
                <a:cxn ang="0">
                  <a:pos x="92" y="216"/>
                </a:cxn>
                <a:cxn ang="0">
                  <a:pos x="53" y="216"/>
                </a:cxn>
                <a:cxn ang="0">
                  <a:pos x="0" y="154"/>
                </a:cxn>
                <a:cxn ang="0">
                  <a:pos x="0" y="60"/>
                </a:cxn>
                <a:cxn ang="0">
                  <a:pos x="52" y="0"/>
                </a:cxn>
                <a:cxn ang="0">
                  <a:pos x="92" y="0"/>
                </a:cxn>
              </a:cxnLst>
              <a:rect l="txL" t="txT" r="txR" b="txB"/>
              <a:pathLst>
                <a:path w="93" h="210">
                  <a:moveTo>
                    <a:pt x="92" y="0"/>
                  </a:moveTo>
                  <a:lnTo>
                    <a:pt x="92" y="50"/>
                  </a:lnTo>
                  <a:lnTo>
                    <a:pt x="78" y="51"/>
                  </a:lnTo>
                  <a:lnTo>
                    <a:pt x="64" y="60"/>
                  </a:lnTo>
                  <a:lnTo>
                    <a:pt x="52" y="73"/>
                  </a:lnTo>
                  <a:lnTo>
                    <a:pt x="47" y="86"/>
                  </a:lnTo>
                  <a:lnTo>
                    <a:pt x="45" y="99"/>
                  </a:lnTo>
                  <a:lnTo>
                    <a:pt x="45" y="112"/>
                  </a:lnTo>
                  <a:lnTo>
                    <a:pt x="47" y="125"/>
                  </a:lnTo>
                  <a:lnTo>
                    <a:pt x="53" y="138"/>
                  </a:lnTo>
                  <a:lnTo>
                    <a:pt x="62" y="146"/>
                  </a:lnTo>
                  <a:lnTo>
                    <a:pt x="71" y="154"/>
                  </a:lnTo>
                  <a:lnTo>
                    <a:pt x="81" y="158"/>
                  </a:lnTo>
                  <a:lnTo>
                    <a:pt x="92" y="158"/>
                  </a:lnTo>
                  <a:lnTo>
                    <a:pt x="92" y="209"/>
                  </a:lnTo>
                  <a:lnTo>
                    <a:pt x="53" y="209"/>
                  </a:lnTo>
                  <a:lnTo>
                    <a:pt x="0" y="147"/>
                  </a:lnTo>
                  <a:lnTo>
                    <a:pt x="0" y="60"/>
                  </a:lnTo>
                  <a:lnTo>
                    <a:pt x="52" y="0"/>
                  </a:lnTo>
                  <a:lnTo>
                    <a:pt x="92"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5" name="Freeform 12"/>
            <p:cNvSpPr/>
            <p:nvPr/>
          </p:nvSpPr>
          <p:spPr>
            <a:xfrm>
              <a:off x="3128" y="1415"/>
              <a:ext cx="91" cy="211"/>
            </a:xfrm>
            <a:custGeom>
              <a:avLst/>
              <a:gdLst>
                <a:gd name="txL" fmla="*/ 0 w 91"/>
                <a:gd name="txT" fmla="*/ 0 h 210"/>
                <a:gd name="txR" fmla="*/ 91 w 91"/>
                <a:gd name="txB" fmla="*/ 210 h 210"/>
              </a:gdLst>
              <a:ahLst/>
              <a:cxnLst>
                <a:cxn ang="0">
                  <a:pos x="0" y="0"/>
                </a:cxn>
                <a:cxn ang="0">
                  <a:pos x="0" y="50"/>
                </a:cxn>
                <a:cxn ang="0">
                  <a:pos x="13" y="51"/>
                </a:cxn>
                <a:cxn ang="0">
                  <a:pos x="28" y="60"/>
                </a:cxn>
                <a:cxn ang="0">
                  <a:pos x="39" y="73"/>
                </a:cxn>
                <a:cxn ang="0">
                  <a:pos x="44" y="86"/>
                </a:cxn>
                <a:cxn ang="0">
                  <a:pos x="46" y="99"/>
                </a:cxn>
                <a:cxn ang="0">
                  <a:pos x="46" y="119"/>
                </a:cxn>
                <a:cxn ang="0">
                  <a:pos x="44" y="132"/>
                </a:cxn>
                <a:cxn ang="0">
                  <a:pos x="38" y="145"/>
                </a:cxn>
                <a:cxn ang="0">
                  <a:pos x="30" y="153"/>
                </a:cxn>
                <a:cxn ang="0">
                  <a:pos x="20" y="161"/>
                </a:cxn>
                <a:cxn ang="0">
                  <a:pos x="11" y="165"/>
                </a:cxn>
                <a:cxn ang="0">
                  <a:pos x="0" y="165"/>
                </a:cxn>
                <a:cxn ang="0">
                  <a:pos x="0" y="216"/>
                </a:cxn>
                <a:cxn ang="0">
                  <a:pos x="38" y="216"/>
                </a:cxn>
                <a:cxn ang="0">
                  <a:pos x="90" y="154"/>
                </a:cxn>
                <a:cxn ang="0">
                  <a:pos x="90" y="60"/>
                </a:cxn>
                <a:cxn ang="0">
                  <a:pos x="39" y="0"/>
                </a:cxn>
                <a:cxn ang="0">
                  <a:pos x="0" y="0"/>
                </a:cxn>
              </a:cxnLst>
              <a:rect l="txL" t="txT" r="txR" b="txB"/>
              <a:pathLst>
                <a:path w="91" h="210">
                  <a:moveTo>
                    <a:pt x="0" y="0"/>
                  </a:moveTo>
                  <a:lnTo>
                    <a:pt x="0" y="50"/>
                  </a:lnTo>
                  <a:lnTo>
                    <a:pt x="13" y="51"/>
                  </a:lnTo>
                  <a:lnTo>
                    <a:pt x="28" y="60"/>
                  </a:lnTo>
                  <a:lnTo>
                    <a:pt x="39" y="73"/>
                  </a:lnTo>
                  <a:lnTo>
                    <a:pt x="44" y="86"/>
                  </a:lnTo>
                  <a:lnTo>
                    <a:pt x="46" y="99"/>
                  </a:lnTo>
                  <a:lnTo>
                    <a:pt x="46" y="112"/>
                  </a:lnTo>
                  <a:lnTo>
                    <a:pt x="44" y="125"/>
                  </a:lnTo>
                  <a:lnTo>
                    <a:pt x="38" y="138"/>
                  </a:lnTo>
                  <a:lnTo>
                    <a:pt x="30" y="146"/>
                  </a:lnTo>
                  <a:lnTo>
                    <a:pt x="20" y="154"/>
                  </a:lnTo>
                  <a:lnTo>
                    <a:pt x="11" y="158"/>
                  </a:lnTo>
                  <a:lnTo>
                    <a:pt x="0" y="158"/>
                  </a:lnTo>
                  <a:lnTo>
                    <a:pt x="0" y="209"/>
                  </a:lnTo>
                  <a:lnTo>
                    <a:pt x="38" y="209"/>
                  </a:lnTo>
                  <a:lnTo>
                    <a:pt x="90" y="147"/>
                  </a:lnTo>
                  <a:lnTo>
                    <a:pt x="90" y="60"/>
                  </a:lnTo>
                  <a:lnTo>
                    <a:pt x="39" y="0"/>
                  </a:lnTo>
                  <a:lnTo>
                    <a:pt x="0"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6" name="Freeform 13"/>
            <p:cNvSpPr/>
            <p:nvPr/>
          </p:nvSpPr>
          <p:spPr>
            <a:xfrm>
              <a:off x="2858" y="1246"/>
              <a:ext cx="143" cy="84"/>
            </a:xfrm>
            <a:custGeom>
              <a:avLst/>
              <a:gdLst>
                <a:gd name="txL" fmla="*/ 0 w 143"/>
                <a:gd name="txT" fmla="*/ 0 h 83"/>
                <a:gd name="txR" fmla="*/ 143 w 143"/>
                <a:gd name="txB" fmla="*/ 83 h 83"/>
              </a:gdLst>
              <a:ahLst/>
              <a:cxnLst>
                <a:cxn ang="0">
                  <a:pos x="81" y="6"/>
                </a:cxn>
                <a:cxn ang="0">
                  <a:pos x="88" y="7"/>
                </a:cxn>
                <a:cxn ang="0">
                  <a:pos x="95" y="9"/>
                </a:cxn>
                <a:cxn ang="0">
                  <a:pos x="102" y="13"/>
                </a:cxn>
                <a:cxn ang="0">
                  <a:pos x="108" y="17"/>
                </a:cxn>
                <a:cxn ang="0">
                  <a:pos x="114" y="22"/>
                </a:cxn>
                <a:cxn ang="0">
                  <a:pos x="119" y="27"/>
                </a:cxn>
                <a:cxn ang="0">
                  <a:pos x="123" y="33"/>
                </a:cxn>
                <a:cxn ang="0">
                  <a:pos x="127" y="40"/>
                </a:cxn>
                <a:cxn ang="0">
                  <a:pos x="131" y="54"/>
                </a:cxn>
                <a:cxn ang="0">
                  <a:pos x="134" y="62"/>
                </a:cxn>
                <a:cxn ang="0">
                  <a:pos x="135" y="69"/>
                </a:cxn>
                <a:cxn ang="0">
                  <a:pos x="137" y="77"/>
                </a:cxn>
                <a:cxn ang="0">
                  <a:pos x="138" y="85"/>
                </a:cxn>
                <a:cxn ang="0">
                  <a:pos x="110" y="89"/>
                </a:cxn>
                <a:cxn ang="0">
                  <a:pos x="141" y="85"/>
                </a:cxn>
                <a:cxn ang="0">
                  <a:pos x="141" y="77"/>
                </a:cxn>
                <a:cxn ang="0">
                  <a:pos x="140" y="68"/>
                </a:cxn>
                <a:cxn ang="0">
                  <a:pos x="138" y="60"/>
                </a:cxn>
                <a:cxn ang="0">
                  <a:pos x="135" y="53"/>
                </a:cxn>
                <a:cxn ang="0">
                  <a:pos x="132" y="38"/>
                </a:cxn>
                <a:cxn ang="0">
                  <a:pos x="127" y="31"/>
                </a:cxn>
                <a:cxn ang="0">
                  <a:pos x="122" y="25"/>
                </a:cxn>
                <a:cxn ang="0">
                  <a:pos x="117" y="19"/>
                </a:cxn>
                <a:cxn ang="0">
                  <a:pos x="111" y="14"/>
                </a:cxn>
                <a:cxn ang="0">
                  <a:pos x="105" y="10"/>
                </a:cxn>
                <a:cxn ang="0">
                  <a:pos x="98" y="6"/>
                </a:cxn>
                <a:cxn ang="0">
                  <a:pos x="92" y="4"/>
                </a:cxn>
                <a:cxn ang="0">
                  <a:pos x="85" y="1"/>
                </a:cxn>
                <a:cxn ang="0">
                  <a:pos x="77" y="0"/>
                </a:cxn>
                <a:cxn ang="0">
                  <a:pos x="64" y="36"/>
                </a:cxn>
                <a:cxn ang="0">
                  <a:pos x="61" y="1"/>
                </a:cxn>
                <a:cxn ang="0">
                  <a:pos x="54" y="2"/>
                </a:cxn>
                <a:cxn ang="0">
                  <a:pos x="46" y="5"/>
                </a:cxn>
                <a:cxn ang="0">
                  <a:pos x="40" y="8"/>
                </a:cxn>
                <a:cxn ang="0">
                  <a:pos x="33" y="12"/>
                </a:cxn>
                <a:cxn ang="0">
                  <a:pos x="27" y="17"/>
                </a:cxn>
                <a:cxn ang="0">
                  <a:pos x="22" y="22"/>
                </a:cxn>
                <a:cxn ang="0">
                  <a:pos x="17" y="28"/>
                </a:cxn>
                <a:cxn ang="0">
                  <a:pos x="13" y="35"/>
                </a:cxn>
                <a:cxn ang="0">
                  <a:pos x="8" y="49"/>
                </a:cxn>
                <a:cxn ang="0">
                  <a:pos x="5" y="56"/>
                </a:cxn>
                <a:cxn ang="0">
                  <a:pos x="3" y="64"/>
                </a:cxn>
                <a:cxn ang="0">
                  <a:pos x="1" y="72"/>
                </a:cxn>
                <a:cxn ang="0">
                  <a:pos x="0" y="80"/>
                </a:cxn>
                <a:cxn ang="0">
                  <a:pos x="0" y="89"/>
                </a:cxn>
                <a:cxn ang="0">
                  <a:pos x="32" y="85"/>
                </a:cxn>
                <a:cxn ang="0">
                  <a:pos x="4" y="82"/>
                </a:cxn>
                <a:cxn ang="0">
                  <a:pos x="5" y="74"/>
                </a:cxn>
                <a:cxn ang="0">
                  <a:pos x="7" y="66"/>
                </a:cxn>
                <a:cxn ang="0">
                  <a:pos x="9" y="58"/>
                </a:cxn>
                <a:cxn ang="0">
                  <a:pos x="13" y="51"/>
                </a:cxn>
                <a:cxn ang="0">
                  <a:pos x="16" y="37"/>
                </a:cxn>
                <a:cxn ang="0">
                  <a:pos x="21" y="30"/>
                </a:cxn>
                <a:cxn ang="0">
                  <a:pos x="25" y="25"/>
                </a:cxn>
                <a:cxn ang="0">
                  <a:pos x="31" y="20"/>
                </a:cxn>
                <a:cxn ang="0">
                  <a:pos x="37" y="15"/>
                </a:cxn>
                <a:cxn ang="0">
                  <a:pos x="43" y="11"/>
                </a:cxn>
                <a:cxn ang="0">
                  <a:pos x="50" y="8"/>
                </a:cxn>
                <a:cxn ang="0">
                  <a:pos x="57" y="6"/>
                </a:cxn>
                <a:cxn ang="0">
                  <a:pos x="60" y="59"/>
                </a:cxn>
              </a:cxnLst>
              <a:rect l="txL" t="txT" r="txR" b="txB"/>
              <a:pathLst>
                <a:path w="143" h="83">
                  <a:moveTo>
                    <a:pt x="81" y="52"/>
                  </a:moveTo>
                  <a:lnTo>
                    <a:pt x="81" y="6"/>
                  </a:lnTo>
                  <a:lnTo>
                    <a:pt x="85" y="6"/>
                  </a:lnTo>
                  <a:lnTo>
                    <a:pt x="88" y="7"/>
                  </a:lnTo>
                  <a:lnTo>
                    <a:pt x="92" y="8"/>
                  </a:lnTo>
                  <a:lnTo>
                    <a:pt x="95" y="9"/>
                  </a:lnTo>
                  <a:lnTo>
                    <a:pt x="98" y="11"/>
                  </a:lnTo>
                  <a:lnTo>
                    <a:pt x="102" y="13"/>
                  </a:lnTo>
                  <a:lnTo>
                    <a:pt x="105" y="15"/>
                  </a:lnTo>
                  <a:lnTo>
                    <a:pt x="108" y="17"/>
                  </a:lnTo>
                  <a:lnTo>
                    <a:pt x="111" y="20"/>
                  </a:lnTo>
                  <a:lnTo>
                    <a:pt x="114" y="22"/>
                  </a:lnTo>
                  <a:lnTo>
                    <a:pt x="116" y="25"/>
                  </a:lnTo>
                  <a:lnTo>
                    <a:pt x="119" y="27"/>
                  </a:lnTo>
                  <a:lnTo>
                    <a:pt x="121" y="30"/>
                  </a:lnTo>
                  <a:lnTo>
                    <a:pt x="123" y="33"/>
                  </a:lnTo>
                  <a:lnTo>
                    <a:pt x="126" y="37"/>
                  </a:lnTo>
                  <a:lnTo>
                    <a:pt x="127" y="40"/>
                  </a:lnTo>
                  <a:lnTo>
                    <a:pt x="129" y="44"/>
                  </a:lnTo>
                  <a:lnTo>
                    <a:pt x="131" y="47"/>
                  </a:lnTo>
                  <a:lnTo>
                    <a:pt x="133" y="51"/>
                  </a:lnTo>
                  <a:lnTo>
                    <a:pt x="134" y="55"/>
                  </a:lnTo>
                  <a:lnTo>
                    <a:pt x="135" y="59"/>
                  </a:lnTo>
                  <a:lnTo>
                    <a:pt x="135" y="62"/>
                  </a:lnTo>
                  <a:lnTo>
                    <a:pt x="137" y="67"/>
                  </a:lnTo>
                  <a:lnTo>
                    <a:pt x="137" y="70"/>
                  </a:lnTo>
                  <a:lnTo>
                    <a:pt x="138" y="75"/>
                  </a:lnTo>
                  <a:lnTo>
                    <a:pt x="138" y="78"/>
                  </a:lnTo>
                  <a:lnTo>
                    <a:pt x="110" y="78"/>
                  </a:lnTo>
                  <a:lnTo>
                    <a:pt x="110" y="82"/>
                  </a:lnTo>
                  <a:lnTo>
                    <a:pt x="142" y="82"/>
                  </a:lnTo>
                  <a:lnTo>
                    <a:pt x="141" y="78"/>
                  </a:lnTo>
                  <a:lnTo>
                    <a:pt x="141" y="73"/>
                  </a:lnTo>
                  <a:lnTo>
                    <a:pt x="141" y="70"/>
                  </a:lnTo>
                  <a:lnTo>
                    <a:pt x="140" y="65"/>
                  </a:lnTo>
                  <a:lnTo>
                    <a:pt x="140" y="61"/>
                  </a:lnTo>
                  <a:lnTo>
                    <a:pt x="139" y="57"/>
                  </a:lnTo>
                  <a:lnTo>
                    <a:pt x="138" y="53"/>
                  </a:lnTo>
                  <a:lnTo>
                    <a:pt x="136" y="49"/>
                  </a:lnTo>
                  <a:lnTo>
                    <a:pt x="135" y="46"/>
                  </a:lnTo>
                  <a:lnTo>
                    <a:pt x="133" y="42"/>
                  </a:lnTo>
                  <a:lnTo>
                    <a:pt x="132" y="38"/>
                  </a:lnTo>
                  <a:lnTo>
                    <a:pt x="129" y="35"/>
                  </a:lnTo>
                  <a:lnTo>
                    <a:pt x="127" y="31"/>
                  </a:lnTo>
                  <a:lnTo>
                    <a:pt x="125" y="28"/>
                  </a:lnTo>
                  <a:lnTo>
                    <a:pt x="122" y="25"/>
                  </a:lnTo>
                  <a:lnTo>
                    <a:pt x="120" y="22"/>
                  </a:lnTo>
                  <a:lnTo>
                    <a:pt x="117" y="19"/>
                  </a:lnTo>
                  <a:lnTo>
                    <a:pt x="114" y="17"/>
                  </a:lnTo>
                  <a:lnTo>
                    <a:pt x="111" y="14"/>
                  </a:lnTo>
                  <a:lnTo>
                    <a:pt x="108" y="12"/>
                  </a:lnTo>
                  <a:lnTo>
                    <a:pt x="105" y="10"/>
                  </a:lnTo>
                  <a:lnTo>
                    <a:pt x="102" y="8"/>
                  </a:lnTo>
                  <a:lnTo>
                    <a:pt x="98" y="6"/>
                  </a:lnTo>
                  <a:lnTo>
                    <a:pt x="95" y="5"/>
                  </a:lnTo>
                  <a:lnTo>
                    <a:pt x="92" y="4"/>
                  </a:lnTo>
                  <a:lnTo>
                    <a:pt x="88" y="2"/>
                  </a:lnTo>
                  <a:lnTo>
                    <a:pt x="85" y="1"/>
                  </a:lnTo>
                  <a:lnTo>
                    <a:pt x="81" y="1"/>
                  </a:lnTo>
                  <a:lnTo>
                    <a:pt x="77" y="0"/>
                  </a:lnTo>
                  <a:lnTo>
                    <a:pt x="77" y="36"/>
                  </a:lnTo>
                  <a:lnTo>
                    <a:pt x="64" y="36"/>
                  </a:lnTo>
                  <a:lnTo>
                    <a:pt x="64" y="0"/>
                  </a:lnTo>
                  <a:lnTo>
                    <a:pt x="61" y="1"/>
                  </a:lnTo>
                  <a:lnTo>
                    <a:pt x="57" y="1"/>
                  </a:lnTo>
                  <a:lnTo>
                    <a:pt x="54" y="2"/>
                  </a:lnTo>
                  <a:lnTo>
                    <a:pt x="50" y="4"/>
                  </a:lnTo>
                  <a:lnTo>
                    <a:pt x="46" y="5"/>
                  </a:lnTo>
                  <a:lnTo>
                    <a:pt x="43" y="6"/>
                  </a:lnTo>
                  <a:lnTo>
                    <a:pt x="40" y="8"/>
                  </a:lnTo>
                  <a:lnTo>
                    <a:pt x="37" y="10"/>
                  </a:lnTo>
                  <a:lnTo>
                    <a:pt x="33" y="12"/>
                  </a:lnTo>
                  <a:lnTo>
                    <a:pt x="30" y="14"/>
                  </a:lnTo>
                  <a:lnTo>
                    <a:pt x="27" y="17"/>
                  </a:lnTo>
                  <a:lnTo>
                    <a:pt x="25" y="19"/>
                  </a:lnTo>
                  <a:lnTo>
                    <a:pt x="22" y="22"/>
                  </a:lnTo>
                  <a:lnTo>
                    <a:pt x="19" y="25"/>
                  </a:lnTo>
                  <a:lnTo>
                    <a:pt x="17" y="28"/>
                  </a:lnTo>
                  <a:lnTo>
                    <a:pt x="14" y="31"/>
                  </a:lnTo>
                  <a:lnTo>
                    <a:pt x="13" y="35"/>
                  </a:lnTo>
                  <a:lnTo>
                    <a:pt x="10" y="38"/>
                  </a:lnTo>
                  <a:lnTo>
                    <a:pt x="8" y="42"/>
                  </a:lnTo>
                  <a:lnTo>
                    <a:pt x="7" y="46"/>
                  </a:lnTo>
                  <a:lnTo>
                    <a:pt x="5" y="49"/>
                  </a:lnTo>
                  <a:lnTo>
                    <a:pt x="4" y="53"/>
                  </a:lnTo>
                  <a:lnTo>
                    <a:pt x="3" y="57"/>
                  </a:lnTo>
                  <a:lnTo>
                    <a:pt x="2" y="61"/>
                  </a:lnTo>
                  <a:lnTo>
                    <a:pt x="1" y="65"/>
                  </a:lnTo>
                  <a:lnTo>
                    <a:pt x="1" y="70"/>
                  </a:lnTo>
                  <a:lnTo>
                    <a:pt x="0" y="73"/>
                  </a:lnTo>
                  <a:lnTo>
                    <a:pt x="0" y="78"/>
                  </a:lnTo>
                  <a:lnTo>
                    <a:pt x="0" y="82"/>
                  </a:lnTo>
                  <a:lnTo>
                    <a:pt x="32" y="82"/>
                  </a:lnTo>
                  <a:lnTo>
                    <a:pt x="32" y="78"/>
                  </a:lnTo>
                  <a:lnTo>
                    <a:pt x="4" y="78"/>
                  </a:lnTo>
                  <a:lnTo>
                    <a:pt x="4" y="75"/>
                  </a:lnTo>
                  <a:lnTo>
                    <a:pt x="4" y="70"/>
                  </a:lnTo>
                  <a:lnTo>
                    <a:pt x="5" y="67"/>
                  </a:lnTo>
                  <a:lnTo>
                    <a:pt x="6" y="62"/>
                  </a:lnTo>
                  <a:lnTo>
                    <a:pt x="7" y="59"/>
                  </a:lnTo>
                  <a:lnTo>
                    <a:pt x="8" y="55"/>
                  </a:lnTo>
                  <a:lnTo>
                    <a:pt x="9" y="51"/>
                  </a:lnTo>
                  <a:lnTo>
                    <a:pt x="10" y="47"/>
                  </a:lnTo>
                  <a:lnTo>
                    <a:pt x="13" y="44"/>
                  </a:lnTo>
                  <a:lnTo>
                    <a:pt x="14" y="40"/>
                  </a:lnTo>
                  <a:lnTo>
                    <a:pt x="16" y="37"/>
                  </a:lnTo>
                  <a:lnTo>
                    <a:pt x="18" y="33"/>
                  </a:lnTo>
                  <a:lnTo>
                    <a:pt x="21" y="30"/>
                  </a:lnTo>
                  <a:lnTo>
                    <a:pt x="23" y="27"/>
                  </a:lnTo>
                  <a:lnTo>
                    <a:pt x="25" y="25"/>
                  </a:lnTo>
                  <a:lnTo>
                    <a:pt x="28" y="22"/>
                  </a:lnTo>
                  <a:lnTo>
                    <a:pt x="31" y="20"/>
                  </a:lnTo>
                  <a:lnTo>
                    <a:pt x="34" y="17"/>
                  </a:lnTo>
                  <a:lnTo>
                    <a:pt x="37" y="15"/>
                  </a:lnTo>
                  <a:lnTo>
                    <a:pt x="40" y="13"/>
                  </a:lnTo>
                  <a:lnTo>
                    <a:pt x="43" y="11"/>
                  </a:lnTo>
                  <a:lnTo>
                    <a:pt x="46" y="9"/>
                  </a:lnTo>
                  <a:lnTo>
                    <a:pt x="50" y="8"/>
                  </a:lnTo>
                  <a:lnTo>
                    <a:pt x="54" y="7"/>
                  </a:lnTo>
                  <a:lnTo>
                    <a:pt x="57" y="6"/>
                  </a:lnTo>
                  <a:lnTo>
                    <a:pt x="60" y="6"/>
                  </a:lnTo>
                  <a:lnTo>
                    <a:pt x="60" y="52"/>
                  </a:lnTo>
                  <a:lnTo>
                    <a:pt x="81" y="5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7" name="Freeform 14"/>
            <p:cNvSpPr/>
            <p:nvPr/>
          </p:nvSpPr>
          <p:spPr>
            <a:xfrm>
              <a:off x="2858" y="1328"/>
              <a:ext cx="142" cy="17"/>
            </a:xfrm>
            <a:custGeom>
              <a:avLst/>
              <a:gdLst>
                <a:gd name="txL" fmla="*/ 0 w 142"/>
                <a:gd name="txT" fmla="*/ 0 h 17"/>
                <a:gd name="txR" fmla="*/ 142 w 142"/>
                <a:gd name="txB" fmla="*/ 17 h 17"/>
              </a:gdLst>
              <a:ahLst/>
              <a:cxnLst>
                <a:cxn ang="0">
                  <a:pos x="0" y="0"/>
                </a:cxn>
                <a:cxn ang="0">
                  <a:pos x="0" y="16"/>
                </a:cxn>
                <a:cxn ang="0">
                  <a:pos x="141" y="16"/>
                </a:cxn>
                <a:cxn ang="0">
                  <a:pos x="141" y="0"/>
                </a:cxn>
                <a:cxn ang="0">
                  <a:pos x="0" y="0"/>
                </a:cxn>
              </a:cxnLst>
              <a:rect l="txL" t="txT" r="txR" b="txB"/>
              <a:pathLst>
                <a:path w="142" h="17">
                  <a:moveTo>
                    <a:pt x="0" y="0"/>
                  </a:moveTo>
                  <a:lnTo>
                    <a:pt x="0" y="16"/>
                  </a:lnTo>
                  <a:lnTo>
                    <a:pt x="141" y="16"/>
                  </a:lnTo>
                  <a:lnTo>
                    <a:pt x="141" y="0"/>
                  </a:lnTo>
                  <a:lnTo>
                    <a:pt x="0"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8" name="Freeform 15"/>
            <p:cNvSpPr/>
            <p:nvPr/>
          </p:nvSpPr>
          <p:spPr>
            <a:xfrm>
              <a:off x="2888" y="1332"/>
              <a:ext cx="81" cy="227"/>
            </a:xfrm>
            <a:custGeom>
              <a:avLst/>
              <a:gdLst>
                <a:gd name="txL" fmla="*/ 0 w 81"/>
                <a:gd name="txT" fmla="*/ 0 h 227"/>
                <a:gd name="txR" fmla="*/ 81 w 81"/>
                <a:gd name="txB" fmla="*/ 227 h 227"/>
              </a:gdLst>
              <a:ahLst/>
              <a:cxnLst>
                <a:cxn ang="0">
                  <a:pos x="0" y="0"/>
                </a:cxn>
                <a:cxn ang="0">
                  <a:pos x="4" y="0"/>
                </a:cxn>
                <a:cxn ang="0">
                  <a:pos x="4" y="222"/>
                </a:cxn>
                <a:cxn ang="0">
                  <a:pos x="76" y="222"/>
                </a:cxn>
                <a:cxn ang="0">
                  <a:pos x="76" y="0"/>
                </a:cxn>
                <a:cxn ang="0">
                  <a:pos x="80" y="0"/>
                </a:cxn>
                <a:cxn ang="0">
                  <a:pos x="80" y="226"/>
                </a:cxn>
                <a:cxn ang="0">
                  <a:pos x="0" y="226"/>
                </a:cxn>
                <a:cxn ang="0">
                  <a:pos x="0" y="0"/>
                </a:cxn>
              </a:cxnLst>
              <a:rect l="txL" t="txT" r="txR" b="txB"/>
              <a:pathLst>
                <a:path w="81" h="227">
                  <a:moveTo>
                    <a:pt x="0" y="0"/>
                  </a:moveTo>
                  <a:lnTo>
                    <a:pt x="4" y="0"/>
                  </a:lnTo>
                  <a:lnTo>
                    <a:pt x="4" y="222"/>
                  </a:lnTo>
                  <a:lnTo>
                    <a:pt x="76" y="222"/>
                  </a:lnTo>
                  <a:lnTo>
                    <a:pt x="76" y="0"/>
                  </a:lnTo>
                  <a:lnTo>
                    <a:pt x="80" y="0"/>
                  </a:lnTo>
                  <a:lnTo>
                    <a:pt x="80" y="226"/>
                  </a:lnTo>
                  <a:lnTo>
                    <a:pt x="0" y="226"/>
                  </a:lnTo>
                  <a:lnTo>
                    <a:pt x="0"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9" name="Freeform 16"/>
            <p:cNvSpPr/>
            <p:nvPr/>
          </p:nvSpPr>
          <p:spPr>
            <a:xfrm>
              <a:off x="2889" y="1332"/>
              <a:ext cx="78" cy="17"/>
            </a:xfrm>
            <a:custGeom>
              <a:avLst/>
              <a:gdLst>
                <a:gd name="txL" fmla="*/ 0 w 78"/>
                <a:gd name="txT" fmla="*/ 0 h 17"/>
                <a:gd name="txR" fmla="*/ 78 w 78"/>
                <a:gd name="txB" fmla="*/ 17 h 17"/>
              </a:gdLst>
              <a:ahLst/>
              <a:cxnLst>
                <a:cxn ang="0">
                  <a:pos x="0" y="11"/>
                </a:cxn>
                <a:cxn ang="0">
                  <a:pos x="57" y="0"/>
                </a:cxn>
                <a:cxn ang="0">
                  <a:pos x="77" y="0"/>
                </a:cxn>
                <a:cxn ang="0">
                  <a:pos x="77" y="1"/>
                </a:cxn>
                <a:cxn ang="0">
                  <a:pos x="0" y="16"/>
                </a:cxn>
                <a:cxn ang="0">
                  <a:pos x="0" y="11"/>
                </a:cxn>
              </a:cxnLst>
              <a:rect l="txL" t="txT" r="txR" b="txB"/>
              <a:pathLst>
                <a:path w="78" h="17">
                  <a:moveTo>
                    <a:pt x="0" y="11"/>
                  </a:moveTo>
                  <a:lnTo>
                    <a:pt x="57" y="0"/>
                  </a:lnTo>
                  <a:lnTo>
                    <a:pt x="77" y="0"/>
                  </a:lnTo>
                  <a:lnTo>
                    <a:pt x="77" y="1"/>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0" name="Freeform 17"/>
            <p:cNvSpPr/>
            <p:nvPr/>
          </p:nvSpPr>
          <p:spPr>
            <a:xfrm>
              <a:off x="2889" y="1341"/>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1" name="Freeform 18"/>
            <p:cNvSpPr/>
            <p:nvPr/>
          </p:nvSpPr>
          <p:spPr>
            <a:xfrm>
              <a:off x="2889" y="1355"/>
              <a:ext cx="78" cy="16"/>
            </a:xfrm>
            <a:custGeom>
              <a:avLst/>
              <a:gdLst>
                <a:gd name="txL" fmla="*/ 0 w 78"/>
                <a:gd name="txT" fmla="*/ 0 h 17"/>
                <a:gd name="txR" fmla="*/ 78 w 78"/>
                <a:gd name="txB" fmla="*/ 17 h 17"/>
              </a:gdLst>
              <a:ahLst/>
              <a:cxnLst>
                <a:cxn ang="0">
                  <a:pos x="0" y="8"/>
                </a:cxn>
                <a:cxn ang="0">
                  <a:pos x="77" y="0"/>
                </a:cxn>
                <a:cxn ang="0">
                  <a:pos x="77" y="4"/>
                </a:cxn>
                <a:cxn ang="0">
                  <a:pos x="0" y="9"/>
                </a:cxn>
                <a:cxn ang="0">
                  <a:pos x="0" y="8"/>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2" name="Freeform 19"/>
            <p:cNvSpPr/>
            <p:nvPr/>
          </p:nvSpPr>
          <p:spPr>
            <a:xfrm>
              <a:off x="2889" y="1368"/>
              <a:ext cx="78" cy="17"/>
            </a:xfrm>
            <a:custGeom>
              <a:avLst/>
              <a:gdLst>
                <a:gd name="txL" fmla="*/ 0 w 78"/>
                <a:gd name="txT" fmla="*/ 0 h 17"/>
                <a:gd name="txR" fmla="*/ 78 w 78"/>
                <a:gd name="txB" fmla="*/ 17 h 17"/>
              </a:gdLst>
              <a:ahLst/>
              <a:cxnLst>
                <a:cxn ang="0">
                  <a:pos x="0" y="12"/>
                </a:cxn>
                <a:cxn ang="0">
                  <a:pos x="77" y="0"/>
                </a:cxn>
                <a:cxn ang="0">
                  <a:pos x="77" y="3"/>
                </a:cxn>
                <a:cxn ang="0">
                  <a:pos x="0" y="16"/>
                </a:cxn>
                <a:cxn ang="0">
                  <a:pos x="0" y="12"/>
                </a:cxn>
              </a:cxnLst>
              <a:rect l="txL" t="txT" r="txR" b="txB"/>
              <a:pathLst>
                <a:path w="78" h="17">
                  <a:moveTo>
                    <a:pt x="0" y="12"/>
                  </a:moveTo>
                  <a:lnTo>
                    <a:pt x="77" y="0"/>
                  </a:lnTo>
                  <a:lnTo>
                    <a:pt x="77" y="3"/>
                  </a:lnTo>
                  <a:lnTo>
                    <a:pt x="0" y="16"/>
                  </a:lnTo>
                  <a:lnTo>
                    <a:pt x="0" y="1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3" name="Freeform 20"/>
            <p:cNvSpPr/>
            <p:nvPr/>
          </p:nvSpPr>
          <p:spPr>
            <a:xfrm>
              <a:off x="2889" y="1381"/>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4" name="Freeform 21"/>
            <p:cNvSpPr/>
            <p:nvPr/>
          </p:nvSpPr>
          <p:spPr>
            <a:xfrm>
              <a:off x="2889" y="1395"/>
              <a:ext cx="78" cy="17"/>
            </a:xfrm>
            <a:custGeom>
              <a:avLst/>
              <a:gdLst>
                <a:gd name="txL" fmla="*/ 0 w 78"/>
                <a:gd name="txT" fmla="*/ 0 h 17"/>
                <a:gd name="txR" fmla="*/ 78 w 78"/>
                <a:gd name="txB" fmla="*/ 17 h 17"/>
              </a:gdLst>
              <a:ahLst/>
              <a:cxnLst>
                <a:cxn ang="0">
                  <a:pos x="0" y="12"/>
                </a:cxn>
                <a:cxn ang="0">
                  <a:pos x="77" y="0"/>
                </a:cxn>
                <a:cxn ang="0">
                  <a:pos x="77" y="3"/>
                </a:cxn>
                <a:cxn ang="0">
                  <a:pos x="0" y="16"/>
                </a:cxn>
                <a:cxn ang="0">
                  <a:pos x="0" y="12"/>
                </a:cxn>
              </a:cxnLst>
              <a:rect l="txL" t="txT" r="txR" b="txB"/>
              <a:pathLst>
                <a:path w="78" h="17">
                  <a:moveTo>
                    <a:pt x="0" y="12"/>
                  </a:moveTo>
                  <a:lnTo>
                    <a:pt x="77" y="0"/>
                  </a:lnTo>
                  <a:lnTo>
                    <a:pt x="77" y="3"/>
                  </a:lnTo>
                  <a:lnTo>
                    <a:pt x="0" y="16"/>
                  </a:lnTo>
                  <a:lnTo>
                    <a:pt x="0" y="1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5" name="Freeform 22"/>
            <p:cNvSpPr/>
            <p:nvPr/>
          </p:nvSpPr>
          <p:spPr>
            <a:xfrm>
              <a:off x="2889" y="1408"/>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6" name="Freeform 23"/>
            <p:cNvSpPr/>
            <p:nvPr/>
          </p:nvSpPr>
          <p:spPr>
            <a:xfrm>
              <a:off x="2889" y="1423"/>
              <a:ext cx="78" cy="17"/>
            </a:xfrm>
            <a:custGeom>
              <a:avLst/>
              <a:gdLst>
                <a:gd name="txL" fmla="*/ 0 w 78"/>
                <a:gd name="txT" fmla="*/ 0 h 17"/>
                <a:gd name="txR" fmla="*/ 78 w 78"/>
                <a:gd name="txB" fmla="*/ 17 h 17"/>
              </a:gdLst>
              <a:ahLst/>
              <a:cxnLst>
                <a:cxn ang="0">
                  <a:pos x="0" y="12"/>
                </a:cxn>
                <a:cxn ang="0">
                  <a:pos x="77" y="0"/>
                </a:cxn>
                <a:cxn ang="0">
                  <a:pos x="77" y="3"/>
                </a:cxn>
                <a:cxn ang="0">
                  <a:pos x="0" y="16"/>
                </a:cxn>
                <a:cxn ang="0">
                  <a:pos x="0" y="12"/>
                </a:cxn>
              </a:cxnLst>
              <a:rect l="txL" t="txT" r="txR" b="txB"/>
              <a:pathLst>
                <a:path w="78" h="17">
                  <a:moveTo>
                    <a:pt x="0" y="12"/>
                  </a:moveTo>
                  <a:lnTo>
                    <a:pt x="77" y="0"/>
                  </a:lnTo>
                  <a:lnTo>
                    <a:pt x="77" y="3"/>
                  </a:lnTo>
                  <a:lnTo>
                    <a:pt x="0" y="16"/>
                  </a:lnTo>
                  <a:lnTo>
                    <a:pt x="0" y="1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7" name="Freeform 24"/>
            <p:cNvSpPr/>
            <p:nvPr/>
          </p:nvSpPr>
          <p:spPr>
            <a:xfrm>
              <a:off x="2889" y="1436"/>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8" name="Freeform 25"/>
            <p:cNvSpPr/>
            <p:nvPr/>
          </p:nvSpPr>
          <p:spPr>
            <a:xfrm>
              <a:off x="2889" y="1449"/>
              <a:ext cx="78" cy="16"/>
            </a:xfrm>
            <a:custGeom>
              <a:avLst/>
              <a:gdLst>
                <a:gd name="txL" fmla="*/ 0 w 78"/>
                <a:gd name="txT" fmla="*/ 0 h 17"/>
                <a:gd name="txR" fmla="*/ 78 w 78"/>
                <a:gd name="txB" fmla="*/ 17 h 17"/>
              </a:gdLst>
              <a:ahLst/>
              <a:cxnLst>
                <a:cxn ang="0">
                  <a:pos x="0" y="8"/>
                </a:cxn>
                <a:cxn ang="0">
                  <a:pos x="77" y="0"/>
                </a:cxn>
                <a:cxn ang="0">
                  <a:pos x="77" y="4"/>
                </a:cxn>
                <a:cxn ang="0">
                  <a:pos x="0" y="9"/>
                </a:cxn>
                <a:cxn ang="0">
                  <a:pos x="0" y="8"/>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9" name="Freeform 26"/>
            <p:cNvSpPr/>
            <p:nvPr/>
          </p:nvSpPr>
          <p:spPr>
            <a:xfrm>
              <a:off x="2889" y="1461"/>
              <a:ext cx="78" cy="16"/>
            </a:xfrm>
            <a:custGeom>
              <a:avLst/>
              <a:gdLst>
                <a:gd name="txL" fmla="*/ 0 w 78"/>
                <a:gd name="txT" fmla="*/ 0 h 17"/>
                <a:gd name="txR" fmla="*/ 78 w 78"/>
                <a:gd name="txB" fmla="*/ 17 h 17"/>
              </a:gdLst>
              <a:ahLst/>
              <a:cxnLst>
                <a:cxn ang="0">
                  <a:pos x="0" y="8"/>
                </a:cxn>
                <a:cxn ang="0">
                  <a:pos x="77" y="0"/>
                </a:cxn>
                <a:cxn ang="0">
                  <a:pos x="77" y="4"/>
                </a:cxn>
                <a:cxn ang="0">
                  <a:pos x="0" y="9"/>
                </a:cxn>
                <a:cxn ang="0">
                  <a:pos x="0" y="8"/>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0" name="Freeform 27"/>
            <p:cNvSpPr/>
            <p:nvPr/>
          </p:nvSpPr>
          <p:spPr>
            <a:xfrm>
              <a:off x="2889" y="1476"/>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1" name="Freeform 28"/>
            <p:cNvSpPr/>
            <p:nvPr/>
          </p:nvSpPr>
          <p:spPr>
            <a:xfrm>
              <a:off x="2889" y="1489"/>
              <a:ext cx="78" cy="16"/>
            </a:xfrm>
            <a:custGeom>
              <a:avLst/>
              <a:gdLst>
                <a:gd name="txL" fmla="*/ 0 w 78"/>
                <a:gd name="txT" fmla="*/ 0 h 17"/>
                <a:gd name="txR" fmla="*/ 78 w 78"/>
                <a:gd name="txB" fmla="*/ 17 h 17"/>
              </a:gdLst>
              <a:ahLst/>
              <a:cxnLst>
                <a:cxn ang="0">
                  <a:pos x="0" y="8"/>
                </a:cxn>
                <a:cxn ang="0">
                  <a:pos x="77" y="0"/>
                </a:cxn>
                <a:cxn ang="0">
                  <a:pos x="77" y="4"/>
                </a:cxn>
                <a:cxn ang="0">
                  <a:pos x="0" y="9"/>
                </a:cxn>
                <a:cxn ang="0">
                  <a:pos x="0" y="8"/>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2" name="Freeform 29"/>
            <p:cNvSpPr/>
            <p:nvPr/>
          </p:nvSpPr>
          <p:spPr>
            <a:xfrm>
              <a:off x="2889" y="1503"/>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3" name="Freeform 30"/>
            <p:cNvSpPr/>
            <p:nvPr/>
          </p:nvSpPr>
          <p:spPr>
            <a:xfrm>
              <a:off x="2889" y="1516"/>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4" name="Freeform 31"/>
            <p:cNvSpPr/>
            <p:nvPr/>
          </p:nvSpPr>
          <p:spPr>
            <a:xfrm>
              <a:off x="2889" y="1530"/>
              <a:ext cx="78" cy="17"/>
            </a:xfrm>
            <a:custGeom>
              <a:avLst/>
              <a:gdLst>
                <a:gd name="txL" fmla="*/ 0 w 78"/>
                <a:gd name="txT" fmla="*/ 0 h 17"/>
                <a:gd name="txR" fmla="*/ 78 w 78"/>
                <a:gd name="txB" fmla="*/ 17 h 17"/>
              </a:gdLst>
              <a:ahLst/>
              <a:cxnLst>
                <a:cxn ang="0">
                  <a:pos x="0" y="12"/>
                </a:cxn>
                <a:cxn ang="0">
                  <a:pos x="77" y="0"/>
                </a:cxn>
                <a:cxn ang="0">
                  <a:pos x="77" y="3"/>
                </a:cxn>
                <a:cxn ang="0">
                  <a:pos x="0" y="16"/>
                </a:cxn>
                <a:cxn ang="0">
                  <a:pos x="0" y="12"/>
                </a:cxn>
              </a:cxnLst>
              <a:rect l="txL" t="txT" r="txR" b="txB"/>
              <a:pathLst>
                <a:path w="78" h="17">
                  <a:moveTo>
                    <a:pt x="0" y="12"/>
                  </a:moveTo>
                  <a:lnTo>
                    <a:pt x="77" y="0"/>
                  </a:lnTo>
                  <a:lnTo>
                    <a:pt x="77" y="3"/>
                  </a:lnTo>
                  <a:lnTo>
                    <a:pt x="0" y="16"/>
                  </a:lnTo>
                  <a:lnTo>
                    <a:pt x="0" y="1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5" name="Freeform 32"/>
            <p:cNvSpPr/>
            <p:nvPr/>
          </p:nvSpPr>
          <p:spPr>
            <a:xfrm>
              <a:off x="2889" y="1543"/>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6" name="Freeform 33"/>
            <p:cNvSpPr/>
            <p:nvPr/>
          </p:nvSpPr>
          <p:spPr>
            <a:xfrm>
              <a:off x="3034" y="1177"/>
              <a:ext cx="187" cy="81"/>
            </a:xfrm>
            <a:custGeom>
              <a:avLst/>
              <a:gdLst>
                <a:gd name="txL" fmla="*/ 0 w 187"/>
                <a:gd name="txT" fmla="*/ 0 h 82"/>
                <a:gd name="txR" fmla="*/ 187 w 187"/>
                <a:gd name="txB" fmla="*/ 82 h 82"/>
              </a:gdLst>
              <a:ahLst/>
              <a:cxnLst>
                <a:cxn ang="0">
                  <a:pos x="0" y="74"/>
                </a:cxn>
                <a:cxn ang="0">
                  <a:pos x="0" y="0"/>
                </a:cxn>
                <a:cxn ang="0">
                  <a:pos x="186" y="0"/>
                </a:cxn>
                <a:cxn ang="0">
                  <a:pos x="184" y="4"/>
                </a:cxn>
                <a:cxn ang="0">
                  <a:pos x="58" y="4"/>
                </a:cxn>
                <a:cxn ang="0">
                  <a:pos x="58" y="72"/>
                </a:cxn>
                <a:cxn ang="0">
                  <a:pos x="54" y="72"/>
                </a:cxn>
                <a:cxn ang="0">
                  <a:pos x="54" y="4"/>
                </a:cxn>
                <a:cxn ang="0">
                  <a:pos x="4" y="4"/>
                </a:cxn>
                <a:cxn ang="0">
                  <a:pos x="4" y="72"/>
                </a:cxn>
                <a:cxn ang="0">
                  <a:pos x="0" y="74"/>
                </a:cxn>
              </a:cxnLst>
              <a:rect l="txL" t="txT" r="txR" b="txB"/>
              <a:pathLst>
                <a:path w="187" h="82">
                  <a:moveTo>
                    <a:pt x="0" y="81"/>
                  </a:moveTo>
                  <a:lnTo>
                    <a:pt x="0" y="0"/>
                  </a:lnTo>
                  <a:lnTo>
                    <a:pt x="186" y="0"/>
                  </a:lnTo>
                  <a:lnTo>
                    <a:pt x="184" y="4"/>
                  </a:lnTo>
                  <a:lnTo>
                    <a:pt x="58" y="4"/>
                  </a:lnTo>
                  <a:lnTo>
                    <a:pt x="58" y="79"/>
                  </a:lnTo>
                  <a:lnTo>
                    <a:pt x="54" y="79"/>
                  </a:lnTo>
                  <a:lnTo>
                    <a:pt x="54" y="4"/>
                  </a:lnTo>
                  <a:lnTo>
                    <a:pt x="4" y="4"/>
                  </a:lnTo>
                  <a:lnTo>
                    <a:pt x="4" y="79"/>
                  </a:lnTo>
                  <a:lnTo>
                    <a:pt x="0" y="8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7" name="Freeform 34"/>
            <p:cNvSpPr/>
            <p:nvPr/>
          </p:nvSpPr>
          <p:spPr>
            <a:xfrm>
              <a:off x="3034" y="1177"/>
              <a:ext cx="187" cy="81"/>
            </a:xfrm>
            <a:custGeom>
              <a:avLst/>
              <a:gdLst>
                <a:gd name="txL" fmla="*/ 0 w 187"/>
                <a:gd name="txT" fmla="*/ 0 h 82"/>
                <a:gd name="txR" fmla="*/ 187 w 187"/>
                <a:gd name="txB" fmla="*/ 82 h 82"/>
              </a:gdLst>
              <a:ahLst/>
              <a:cxnLst>
                <a:cxn ang="0">
                  <a:pos x="186" y="0"/>
                </a:cxn>
                <a:cxn ang="0">
                  <a:pos x="186" y="74"/>
                </a:cxn>
                <a:cxn ang="0">
                  <a:pos x="0" y="74"/>
                </a:cxn>
                <a:cxn ang="0">
                  <a:pos x="2" y="69"/>
                </a:cxn>
                <a:cxn ang="0">
                  <a:pos x="128" y="69"/>
                </a:cxn>
                <a:cxn ang="0">
                  <a:pos x="128" y="2"/>
                </a:cxn>
                <a:cxn ang="0">
                  <a:pos x="133" y="2"/>
                </a:cxn>
                <a:cxn ang="0">
                  <a:pos x="133" y="69"/>
                </a:cxn>
                <a:cxn ang="0">
                  <a:pos x="182" y="69"/>
                </a:cxn>
                <a:cxn ang="0">
                  <a:pos x="182" y="2"/>
                </a:cxn>
                <a:cxn ang="0">
                  <a:pos x="186" y="0"/>
                </a:cxn>
              </a:cxnLst>
              <a:rect l="txL" t="txT" r="txR" b="txB"/>
              <a:pathLst>
                <a:path w="187" h="82">
                  <a:moveTo>
                    <a:pt x="186" y="0"/>
                  </a:moveTo>
                  <a:lnTo>
                    <a:pt x="186" y="81"/>
                  </a:lnTo>
                  <a:lnTo>
                    <a:pt x="0" y="81"/>
                  </a:lnTo>
                  <a:lnTo>
                    <a:pt x="2" y="76"/>
                  </a:lnTo>
                  <a:lnTo>
                    <a:pt x="128" y="76"/>
                  </a:lnTo>
                  <a:lnTo>
                    <a:pt x="128" y="2"/>
                  </a:lnTo>
                  <a:lnTo>
                    <a:pt x="133" y="2"/>
                  </a:lnTo>
                  <a:lnTo>
                    <a:pt x="133" y="76"/>
                  </a:lnTo>
                  <a:lnTo>
                    <a:pt x="182" y="76"/>
                  </a:lnTo>
                  <a:lnTo>
                    <a:pt x="182" y="2"/>
                  </a:lnTo>
                  <a:lnTo>
                    <a:pt x="186"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8" name="Freeform 35"/>
            <p:cNvSpPr/>
            <p:nvPr/>
          </p:nvSpPr>
          <p:spPr>
            <a:xfrm>
              <a:off x="3034" y="1269"/>
              <a:ext cx="187" cy="134"/>
            </a:xfrm>
            <a:custGeom>
              <a:avLst/>
              <a:gdLst>
                <a:gd name="txL" fmla="*/ 0 w 187"/>
                <a:gd name="txT" fmla="*/ 0 h 133"/>
                <a:gd name="txR" fmla="*/ 187 w 187"/>
                <a:gd name="txB" fmla="*/ 133 h 133"/>
              </a:gdLst>
              <a:ahLst/>
              <a:cxnLst>
                <a:cxn ang="0">
                  <a:pos x="58" y="139"/>
                </a:cxn>
                <a:cxn ang="0">
                  <a:pos x="54" y="139"/>
                </a:cxn>
                <a:cxn ang="0">
                  <a:pos x="0" y="119"/>
                </a:cxn>
                <a:cxn ang="0">
                  <a:pos x="0" y="20"/>
                </a:cxn>
                <a:cxn ang="0">
                  <a:pos x="54" y="0"/>
                </a:cxn>
                <a:cxn ang="0">
                  <a:pos x="133" y="0"/>
                </a:cxn>
                <a:cxn ang="0">
                  <a:pos x="186" y="20"/>
                </a:cxn>
                <a:cxn ang="0">
                  <a:pos x="186" y="25"/>
                </a:cxn>
                <a:cxn ang="0">
                  <a:pos x="186" y="119"/>
                </a:cxn>
                <a:cxn ang="0">
                  <a:pos x="182" y="119"/>
                </a:cxn>
                <a:cxn ang="0">
                  <a:pos x="182" y="24"/>
                </a:cxn>
                <a:cxn ang="0">
                  <a:pos x="132" y="5"/>
                </a:cxn>
                <a:cxn ang="0">
                  <a:pos x="55" y="5"/>
                </a:cxn>
                <a:cxn ang="0">
                  <a:pos x="4" y="24"/>
                </a:cxn>
                <a:cxn ang="0">
                  <a:pos x="4" y="50"/>
                </a:cxn>
                <a:cxn ang="0">
                  <a:pos x="54" y="76"/>
                </a:cxn>
                <a:cxn ang="0">
                  <a:pos x="133" y="76"/>
                </a:cxn>
                <a:cxn ang="0">
                  <a:pos x="133" y="81"/>
                </a:cxn>
                <a:cxn ang="0">
                  <a:pos x="58" y="81"/>
                </a:cxn>
                <a:cxn ang="0">
                  <a:pos x="58" y="139"/>
                </a:cxn>
              </a:cxnLst>
              <a:rect l="txL" t="txT" r="txR" b="txB"/>
              <a:pathLst>
                <a:path w="187" h="133">
                  <a:moveTo>
                    <a:pt x="58" y="132"/>
                  </a:moveTo>
                  <a:lnTo>
                    <a:pt x="54" y="132"/>
                  </a:lnTo>
                  <a:lnTo>
                    <a:pt x="0" y="112"/>
                  </a:lnTo>
                  <a:lnTo>
                    <a:pt x="0" y="20"/>
                  </a:lnTo>
                  <a:lnTo>
                    <a:pt x="54" y="0"/>
                  </a:lnTo>
                  <a:lnTo>
                    <a:pt x="133" y="0"/>
                  </a:lnTo>
                  <a:lnTo>
                    <a:pt x="186" y="20"/>
                  </a:lnTo>
                  <a:lnTo>
                    <a:pt x="186" y="25"/>
                  </a:lnTo>
                  <a:lnTo>
                    <a:pt x="186" y="112"/>
                  </a:lnTo>
                  <a:lnTo>
                    <a:pt x="182" y="112"/>
                  </a:lnTo>
                  <a:lnTo>
                    <a:pt x="182" y="24"/>
                  </a:lnTo>
                  <a:lnTo>
                    <a:pt x="132" y="5"/>
                  </a:lnTo>
                  <a:lnTo>
                    <a:pt x="55" y="5"/>
                  </a:lnTo>
                  <a:lnTo>
                    <a:pt x="4" y="24"/>
                  </a:lnTo>
                  <a:lnTo>
                    <a:pt x="4" y="50"/>
                  </a:lnTo>
                  <a:lnTo>
                    <a:pt x="54" y="69"/>
                  </a:lnTo>
                  <a:lnTo>
                    <a:pt x="133" y="69"/>
                  </a:lnTo>
                  <a:lnTo>
                    <a:pt x="133" y="74"/>
                  </a:lnTo>
                  <a:lnTo>
                    <a:pt x="58" y="74"/>
                  </a:lnTo>
                  <a:lnTo>
                    <a:pt x="58" y="13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9" name="Freeform 36"/>
            <p:cNvSpPr/>
            <p:nvPr/>
          </p:nvSpPr>
          <p:spPr>
            <a:xfrm>
              <a:off x="3091" y="1319"/>
              <a:ext cx="130" cy="84"/>
            </a:xfrm>
            <a:custGeom>
              <a:avLst/>
              <a:gdLst>
                <a:gd name="txL" fmla="*/ 0 w 130"/>
                <a:gd name="txT" fmla="*/ 0 h 83"/>
                <a:gd name="txR" fmla="*/ 130 w 130"/>
                <a:gd name="txB" fmla="*/ 83 h 83"/>
              </a:gdLst>
              <a:ahLst/>
              <a:cxnLst>
                <a:cxn ang="0">
                  <a:pos x="129" y="69"/>
                </a:cxn>
                <a:cxn ang="0">
                  <a:pos x="76" y="89"/>
                </a:cxn>
                <a:cxn ang="0">
                  <a:pos x="0" y="89"/>
                </a:cxn>
                <a:cxn ang="0">
                  <a:pos x="0" y="84"/>
                </a:cxn>
                <a:cxn ang="0">
                  <a:pos x="72" y="84"/>
                </a:cxn>
                <a:cxn ang="0">
                  <a:pos x="72" y="20"/>
                </a:cxn>
                <a:cxn ang="0">
                  <a:pos x="76" y="20"/>
                </a:cxn>
                <a:cxn ang="0">
                  <a:pos x="129" y="0"/>
                </a:cxn>
                <a:cxn ang="0">
                  <a:pos x="129" y="4"/>
                </a:cxn>
                <a:cxn ang="0">
                  <a:pos x="76" y="24"/>
                </a:cxn>
                <a:cxn ang="0">
                  <a:pos x="76" y="84"/>
                </a:cxn>
                <a:cxn ang="0">
                  <a:pos x="129" y="64"/>
                </a:cxn>
                <a:cxn ang="0">
                  <a:pos x="129" y="69"/>
                </a:cxn>
              </a:cxnLst>
              <a:rect l="txL" t="txT" r="txR" b="txB"/>
              <a:pathLst>
                <a:path w="130" h="83">
                  <a:moveTo>
                    <a:pt x="129" y="62"/>
                  </a:moveTo>
                  <a:lnTo>
                    <a:pt x="76" y="82"/>
                  </a:lnTo>
                  <a:lnTo>
                    <a:pt x="0" y="82"/>
                  </a:lnTo>
                  <a:lnTo>
                    <a:pt x="0" y="77"/>
                  </a:lnTo>
                  <a:lnTo>
                    <a:pt x="72" y="77"/>
                  </a:lnTo>
                  <a:lnTo>
                    <a:pt x="72" y="20"/>
                  </a:lnTo>
                  <a:lnTo>
                    <a:pt x="76" y="20"/>
                  </a:lnTo>
                  <a:lnTo>
                    <a:pt x="129" y="0"/>
                  </a:lnTo>
                  <a:lnTo>
                    <a:pt x="129" y="4"/>
                  </a:lnTo>
                  <a:lnTo>
                    <a:pt x="76" y="24"/>
                  </a:lnTo>
                  <a:lnTo>
                    <a:pt x="76" y="77"/>
                  </a:lnTo>
                  <a:lnTo>
                    <a:pt x="129" y="57"/>
                  </a:lnTo>
                  <a:lnTo>
                    <a:pt x="129" y="6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0" name="Freeform 37"/>
            <p:cNvSpPr/>
            <p:nvPr/>
          </p:nvSpPr>
          <p:spPr>
            <a:xfrm>
              <a:off x="3117" y="1286"/>
              <a:ext cx="59" cy="32"/>
            </a:xfrm>
            <a:custGeom>
              <a:avLst/>
              <a:gdLst>
                <a:gd name="txL" fmla="*/ 0 w 59"/>
                <a:gd name="txT" fmla="*/ 0 h 32"/>
                <a:gd name="txR" fmla="*/ 59 w 59"/>
                <a:gd name="txB" fmla="*/ 32 h 32"/>
              </a:gdLst>
              <a:ahLst/>
              <a:cxnLst>
                <a:cxn ang="0">
                  <a:pos x="14" y="0"/>
                </a:cxn>
                <a:cxn ang="0">
                  <a:pos x="17" y="0"/>
                </a:cxn>
                <a:cxn ang="0">
                  <a:pos x="20" y="0"/>
                </a:cxn>
                <a:cxn ang="0">
                  <a:pos x="23" y="1"/>
                </a:cxn>
                <a:cxn ang="0">
                  <a:pos x="26" y="1"/>
                </a:cxn>
                <a:cxn ang="0">
                  <a:pos x="29" y="1"/>
                </a:cxn>
                <a:cxn ang="0">
                  <a:pos x="32" y="1"/>
                </a:cxn>
                <a:cxn ang="0">
                  <a:pos x="34" y="2"/>
                </a:cxn>
                <a:cxn ang="0">
                  <a:pos x="37" y="2"/>
                </a:cxn>
                <a:cxn ang="0">
                  <a:pos x="39" y="3"/>
                </a:cxn>
                <a:cxn ang="0">
                  <a:pos x="42" y="3"/>
                </a:cxn>
                <a:cxn ang="0">
                  <a:pos x="44" y="5"/>
                </a:cxn>
                <a:cxn ang="0">
                  <a:pos x="46" y="5"/>
                </a:cxn>
                <a:cxn ang="0">
                  <a:pos x="48" y="6"/>
                </a:cxn>
                <a:cxn ang="0">
                  <a:pos x="50" y="7"/>
                </a:cxn>
                <a:cxn ang="0">
                  <a:pos x="51" y="7"/>
                </a:cxn>
                <a:cxn ang="0">
                  <a:pos x="53" y="8"/>
                </a:cxn>
                <a:cxn ang="0">
                  <a:pos x="54" y="9"/>
                </a:cxn>
                <a:cxn ang="0">
                  <a:pos x="55" y="10"/>
                </a:cxn>
                <a:cxn ang="0">
                  <a:pos x="56" y="11"/>
                </a:cxn>
                <a:cxn ang="0">
                  <a:pos x="57" y="12"/>
                </a:cxn>
                <a:cxn ang="0">
                  <a:pos x="57" y="13"/>
                </a:cxn>
                <a:cxn ang="0">
                  <a:pos x="57" y="14"/>
                </a:cxn>
                <a:cxn ang="0">
                  <a:pos x="58" y="15"/>
                </a:cxn>
                <a:cxn ang="0">
                  <a:pos x="58" y="16"/>
                </a:cxn>
                <a:cxn ang="0">
                  <a:pos x="57" y="17"/>
                </a:cxn>
                <a:cxn ang="0">
                  <a:pos x="57" y="19"/>
                </a:cxn>
                <a:cxn ang="0">
                  <a:pos x="56" y="19"/>
                </a:cxn>
                <a:cxn ang="0">
                  <a:pos x="56" y="20"/>
                </a:cxn>
                <a:cxn ang="0">
                  <a:pos x="55" y="21"/>
                </a:cxn>
                <a:cxn ang="0">
                  <a:pos x="53" y="22"/>
                </a:cxn>
                <a:cxn ang="0">
                  <a:pos x="52" y="23"/>
                </a:cxn>
                <a:cxn ang="0">
                  <a:pos x="51" y="24"/>
                </a:cxn>
                <a:cxn ang="0">
                  <a:pos x="49" y="25"/>
                </a:cxn>
                <a:cxn ang="0">
                  <a:pos x="47" y="26"/>
                </a:cxn>
                <a:cxn ang="0">
                  <a:pos x="45" y="26"/>
                </a:cxn>
                <a:cxn ang="0">
                  <a:pos x="43" y="27"/>
                </a:cxn>
                <a:cxn ang="0">
                  <a:pos x="41" y="28"/>
                </a:cxn>
                <a:cxn ang="0">
                  <a:pos x="38" y="29"/>
                </a:cxn>
                <a:cxn ang="0">
                  <a:pos x="36" y="29"/>
                </a:cxn>
                <a:cxn ang="0">
                  <a:pos x="33" y="30"/>
                </a:cxn>
                <a:cxn ang="0">
                  <a:pos x="30" y="30"/>
                </a:cxn>
                <a:cxn ang="0">
                  <a:pos x="28" y="30"/>
                </a:cxn>
                <a:cxn ang="0">
                  <a:pos x="25" y="30"/>
                </a:cxn>
                <a:cxn ang="0">
                  <a:pos x="22" y="31"/>
                </a:cxn>
                <a:cxn ang="0">
                  <a:pos x="19" y="31"/>
                </a:cxn>
                <a:cxn ang="0">
                  <a:pos x="16" y="31"/>
                </a:cxn>
                <a:cxn ang="0">
                  <a:pos x="10" y="31"/>
                </a:cxn>
                <a:cxn ang="0">
                  <a:pos x="0" y="29"/>
                </a:cxn>
                <a:cxn ang="0">
                  <a:pos x="19" y="24"/>
                </a:cxn>
                <a:cxn ang="0">
                  <a:pos x="7" y="19"/>
                </a:cxn>
                <a:cxn ang="0">
                  <a:pos x="19" y="15"/>
                </a:cxn>
                <a:cxn ang="0">
                  <a:pos x="7" y="11"/>
                </a:cxn>
                <a:cxn ang="0">
                  <a:pos x="19" y="8"/>
                </a:cxn>
                <a:cxn ang="0">
                  <a:pos x="7" y="4"/>
                </a:cxn>
                <a:cxn ang="0">
                  <a:pos x="14" y="0"/>
                </a:cxn>
              </a:cxnLst>
              <a:rect l="txL" t="txT" r="txR" b="txB"/>
              <a:pathLst>
                <a:path w="59" h="32">
                  <a:moveTo>
                    <a:pt x="14" y="0"/>
                  </a:moveTo>
                  <a:lnTo>
                    <a:pt x="17" y="0"/>
                  </a:lnTo>
                  <a:lnTo>
                    <a:pt x="20" y="0"/>
                  </a:lnTo>
                  <a:lnTo>
                    <a:pt x="23" y="1"/>
                  </a:lnTo>
                  <a:lnTo>
                    <a:pt x="26" y="1"/>
                  </a:lnTo>
                  <a:lnTo>
                    <a:pt x="29" y="1"/>
                  </a:lnTo>
                  <a:lnTo>
                    <a:pt x="32" y="1"/>
                  </a:lnTo>
                  <a:lnTo>
                    <a:pt x="34" y="2"/>
                  </a:lnTo>
                  <a:lnTo>
                    <a:pt x="37" y="2"/>
                  </a:lnTo>
                  <a:lnTo>
                    <a:pt x="39" y="3"/>
                  </a:lnTo>
                  <a:lnTo>
                    <a:pt x="42" y="3"/>
                  </a:lnTo>
                  <a:lnTo>
                    <a:pt x="44" y="5"/>
                  </a:lnTo>
                  <a:lnTo>
                    <a:pt x="46" y="5"/>
                  </a:lnTo>
                  <a:lnTo>
                    <a:pt x="48" y="6"/>
                  </a:lnTo>
                  <a:lnTo>
                    <a:pt x="50" y="7"/>
                  </a:lnTo>
                  <a:lnTo>
                    <a:pt x="51" y="7"/>
                  </a:lnTo>
                  <a:lnTo>
                    <a:pt x="53" y="8"/>
                  </a:lnTo>
                  <a:lnTo>
                    <a:pt x="54" y="9"/>
                  </a:lnTo>
                  <a:lnTo>
                    <a:pt x="55" y="10"/>
                  </a:lnTo>
                  <a:lnTo>
                    <a:pt x="56" y="11"/>
                  </a:lnTo>
                  <a:lnTo>
                    <a:pt x="57" y="12"/>
                  </a:lnTo>
                  <a:lnTo>
                    <a:pt x="57" y="13"/>
                  </a:lnTo>
                  <a:lnTo>
                    <a:pt x="57" y="14"/>
                  </a:lnTo>
                  <a:lnTo>
                    <a:pt x="58" y="15"/>
                  </a:lnTo>
                  <a:lnTo>
                    <a:pt x="58" y="16"/>
                  </a:lnTo>
                  <a:lnTo>
                    <a:pt x="57" y="17"/>
                  </a:lnTo>
                  <a:lnTo>
                    <a:pt x="57" y="19"/>
                  </a:lnTo>
                  <a:lnTo>
                    <a:pt x="56" y="19"/>
                  </a:lnTo>
                  <a:lnTo>
                    <a:pt x="56" y="20"/>
                  </a:lnTo>
                  <a:lnTo>
                    <a:pt x="55" y="21"/>
                  </a:lnTo>
                  <a:lnTo>
                    <a:pt x="53" y="22"/>
                  </a:lnTo>
                  <a:lnTo>
                    <a:pt x="52" y="23"/>
                  </a:lnTo>
                  <a:lnTo>
                    <a:pt x="51" y="24"/>
                  </a:lnTo>
                  <a:lnTo>
                    <a:pt x="49" y="25"/>
                  </a:lnTo>
                  <a:lnTo>
                    <a:pt x="47" y="26"/>
                  </a:lnTo>
                  <a:lnTo>
                    <a:pt x="45" y="26"/>
                  </a:lnTo>
                  <a:lnTo>
                    <a:pt x="43" y="27"/>
                  </a:lnTo>
                  <a:lnTo>
                    <a:pt x="41" y="28"/>
                  </a:lnTo>
                  <a:lnTo>
                    <a:pt x="38" y="29"/>
                  </a:lnTo>
                  <a:lnTo>
                    <a:pt x="36" y="29"/>
                  </a:lnTo>
                  <a:lnTo>
                    <a:pt x="33" y="30"/>
                  </a:lnTo>
                  <a:lnTo>
                    <a:pt x="30" y="30"/>
                  </a:lnTo>
                  <a:lnTo>
                    <a:pt x="28" y="30"/>
                  </a:lnTo>
                  <a:lnTo>
                    <a:pt x="25" y="30"/>
                  </a:lnTo>
                  <a:lnTo>
                    <a:pt x="22" y="31"/>
                  </a:lnTo>
                  <a:lnTo>
                    <a:pt x="19" y="31"/>
                  </a:lnTo>
                  <a:lnTo>
                    <a:pt x="16" y="31"/>
                  </a:lnTo>
                  <a:lnTo>
                    <a:pt x="10" y="31"/>
                  </a:lnTo>
                  <a:lnTo>
                    <a:pt x="0" y="29"/>
                  </a:lnTo>
                  <a:lnTo>
                    <a:pt x="19" y="24"/>
                  </a:lnTo>
                  <a:lnTo>
                    <a:pt x="7" y="19"/>
                  </a:lnTo>
                  <a:lnTo>
                    <a:pt x="19" y="15"/>
                  </a:lnTo>
                  <a:lnTo>
                    <a:pt x="7" y="11"/>
                  </a:lnTo>
                  <a:lnTo>
                    <a:pt x="19" y="8"/>
                  </a:lnTo>
                  <a:lnTo>
                    <a:pt x="7" y="4"/>
                  </a:lnTo>
                  <a:lnTo>
                    <a:pt x="14"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1" name="Freeform 38"/>
            <p:cNvSpPr/>
            <p:nvPr/>
          </p:nvSpPr>
          <p:spPr>
            <a:xfrm>
              <a:off x="3079" y="1286"/>
              <a:ext cx="51" cy="32"/>
            </a:xfrm>
            <a:custGeom>
              <a:avLst/>
              <a:gdLst>
                <a:gd name="txL" fmla="*/ 0 w 51"/>
                <a:gd name="txT" fmla="*/ 0 h 32"/>
                <a:gd name="txR" fmla="*/ 51 w 51"/>
                <a:gd name="txB" fmla="*/ 32 h 32"/>
              </a:gdLst>
              <a:ahLst/>
              <a:cxnLst>
                <a:cxn ang="0">
                  <a:pos x="42" y="3"/>
                </a:cxn>
                <a:cxn ang="0">
                  <a:pos x="36" y="4"/>
                </a:cxn>
                <a:cxn ang="0">
                  <a:pos x="31" y="5"/>
                </a:cxn>
                <a:cxn ang="0">
                  <a:pos x="26" y="5"/>
                </a:cxn>
                <a:cxn ang="0">
                  <a:pos x="21" y="6"/>
                </a:cxn>
                <a:cxn ang="0">
                  <a:pos x="17" y="7"/>
                </a:cxn>
                <a:cxn ang="0">
                  <a:pos x="14" y="8"/>
                </a:cxn>
                <a:cxn ang="0">
                  <a:pos x="10" y="9"/>
                </a:cxn>
                <a:cxn ang="0">
                  <a:pos x="7" y="11"/>
                </a:cxn>
                <a:cxn ang="0">
                  <a:pos x="5" y="13"/>
                </a:cxn>
                <a:cxn ang="0">
                  <a:pos x="4" y="15"/>
                </a:cxn>
                <a:cxn ang="0">
                  <a:pos x="4" y="17"/>
                </a:cxn>
                <a:cxn ang="0">
                  <a:pos x="5" y="19"/>
                </a:cxn>
                <a:cxn ang="0">
                  <a:pos x="7" y="20"/>
                </a:cxn>
                <a:cxn ang="0">
                  <a:pos x="9" y="21"/>
                </a:cxn>
                <a:cxn ang="0">
                  <a:pos x="13" y="23"/>
                </a:cxn>
                <a:cxn ang="0">
                  <a:pos x="16" y="24"/>
                </a:cxn>
                <a:cxn ang="0">
                  <a:pos x="20" y="25"/>
                </a:cxn>
                <a:cxn ang="0">
                  <a:pos x="25" y="25"/>
                </a:cxn>
                <a:cxn ang="0">
                  <a:pos x="30" y="26"/>
                </a:cxn>
                <a:cxn ang="0">
                  <a:pos x="35" y="27"/>
                </a:cxn>
                <a:cxn ang="0">
                  <a:pos x="41" y="27"/>
                </a:cxn>
                <a:cxn ang="0">
                  <a:pos x="48" y="31"/>
                </a:cxn>
                <a:cxn ang="0">
                  <a:pos x="39" y="31"/>
                </a:cxn>
                <a:cxn ang="0">
                  <a:pos x="33" y="30"/>
                </a:cxn>
                <a:cxn ang="0">
                  <a:pos x="28" y="30"/>
                </a:cxn>
                <a:cxn ang="0">
                  <a:pos x="22" y="29"/>
                </a:cxn>
                <a:cxn ang="0">
                  <a:pos x="17" y="28"/>
                </a:cxn>
                <a:cxn ang="0">
                  <a:pos x="13" y="26"/>
                </a:cxn>
                <a:cxn ang="0">
                  <a:pos x="9" y="25"/>
                </a:cxn>
                <a:cxn ang="0">
                  <a:pos x="6" y="23"/>
                </a:cxn>
                <a:cxn ang="0">
                  <a:pos x="3" y="21"/>
                </a:cxn>
                <a:cxn ang="0">
                  <a:pos x="1" y="19"/>
                </a:cxn>
                <a:cxn ang="0">
                  <a:pos x="0" y="16"/>
                </a:cxn>
                <a:cxn ang="0">
                  <a:pos x="0" y="14"/>
                </a:cxn>
                <a:cxn ang="0">
                  <a:pos x="1" y="12"/>
                </a:cxn>
                <a:cxn ang="0">
                  <a:pos x="3" y="10"/>
                </a:cxn>
                <a:cxn ang="0">
                  <a:pos x="5" y="8"/>
                </a:cxn>
                <a:cxn ang="0">
                  <a:pos x="8" y="7"/>
                </a:cxn>
                <a:cxn ang="0">
                  <a:pos x="12" y="5"/>
                </a:cxn>
                <a:cxn ang="0">
                  <a:pos x="16" y="3"/>
                </a:cxn>
                <a:cxn ang="0">
                  <a:pos x="21" y="2"/>
                </a:cxn>
                <a:cxn ang="0">
                  <a:pos x="26" y="1"/>
                </a:cxn>
                <a:cxn ang="0">
                  <a:pos x="32" y="1"/>
                </a:cxn>
                <a:cxn ang="0">
                  <a:pos x="38" y="0"/>
                </a:cxn>
                <a:cxn ang="0">
                  <a:pos x="43" y="0"/>
                </a:cxn>
                <a:cxn ang="0">
                  <a:pos x="45" y="3"/>
                </a:cxn>
              </a:cxnLst>
              <a:rect l="txL" t="txT" r="txR" b="txB"/>
              <a:pathLst>
                <a:path w="51" h="32">
                  <a:moveTo>
                    <a:pt x="45" y="3"/>
                  </a:moveTo>
                  <a:lnTo>
                    <a:pt x="42" y="3"/>
                  </a:lnTo>
                  <a:lnTo>
                    <a:pt x="39" y="4"/>
                  </a:lnTo>
                  <a:lnTo>
                    <a:pt x="36" y="4"/>
                  </a:lnTo>
                  <a:lnTo>
                    <a:pt x="34" y="4"/>
                  </a:lnTo>
                  <a:lnTo>
                    <a:pt x="31" y="5"/>
                  </a:lnTo>
                  <a:lnTo>
                    <a:pt x="29" y="5"/>
                  </a:lnTo>
                  <a:lnTo>
                    <a:pt x="26" y="5"/>
                  </a:lnTo>
                  <a:lnTo>
                    <a:pt x="23" y="6"/>
                  </a:lnTo>
                  <a:lnTo>
                    <a:pt x="21" y="6"/>
                  </a:lnTo>
                  <a:lnTo>
                    <a:pt x="19" y="6"/>
                  </a:lnTo>
                  <a:lnTo>
                    <a:pt x="17" y="7"/>
                  </a:lnTo>
                  <a:lnTo>
                    <a:pt x="15" y="7"/>
                  </a:lnTo>
                  <a:lnTo>
                    <a:pt x="14" y="8"/>
                  </a:lnTo>
                  <a:lnTo>
                    <a:pt x="11" y="8"/>
                  </a:lnTo>
                  <a:lnTo>
                    <a:pt x="10" y="9"/>
                  </a:lnTo>
                  <a:lnTo>
                    <a:pt x="9" y="10"/>
                  </a:lnTo>
                  <a:lnTo>
                    <a:pt x="7" y="11"/>
                  </a:lnTo>
                  <a:lnTo>
                    <a:pt x="6" y="12"/>
                  </a:lnTo>
                  <a:lnTo>
                    <a:pt x="5" y="13"/>
                  </a:lnTo>
                  <a:lnTo>
                    <a:pt x="4" y="14"/>
                  </a:lnTo>
                  <a:lnTo>
                    <a:pt x="4" y="15"/>
                  </a:lnTo>
                  <a:lnTo>
                    <a:pt x="4" y="16"/>
                  </a:lnTo>
                  <a:lnTo>
                    <a:pt x="4" y="17"/>
                  </a:lnTo>
                  <a:lnTo>
                    <a:pt x="5" y="17"/>
                  </a:lnTo>
                  <a:lnTo>
                    <a:pt x="5" y="19"/>
                  </a:lnTo>
                  <a:lnTo>
                    <a:pt x="6" y="19"/>
                  </a:lnTo>
                  <a:lnTo>
                    <a:pt x="7" y="20"/>
                  </a:lnTo>
                  <a:lnTo>
                    <a:pt x="8" y="20"/>
                  </a:lnTo>
                  <a:lnTo>
                    <a:pt x="9" y="21"/>
                  </a:lnTo>
                  <a:lnTo>
                    <a:pt x="10" y="22"/>
                  </a:lnTo>
                  <a:lnTo>
                    <a:pt x="13" y="23"/>
                  </a:lnTo>
                  <a:lnTo>
                    <a:pt x="14" y="23"/>
                  </a:lnTo>
                  <a:lnTo>
                    <a:pt x="16" y="24"/>
                  </a:lnTo>
                  <a:lnTo>
                    <a:pt x="18" y="24"/>
                  </a:lnTo>
                  <a:lnTo>
                    <a:pt x="20" y="25"/>
                  </a:lnTo>
                  <a:lnTo>
                    <a:pt x="22" y="25"/>
                  </a:lnTo>
                  <a:lnTo>
                    <a:pt x="25" y="25"/>
                  </a:lnTo>
                  <a:lnTo>
                    <a:pt x="27" y="26"/>
                  </a:lnTo>
                  <a:lnTo>
                    <a:pt x="30" y="26"/>
                  </a:lnTo>
                  <a:lnTo>
                    <a:pt x="32" y="26"/>
                  </a:lnTo>
                  <a:lnTo>
                    <a:pt x="35" y="27"/>
                  </a:lnTo>
                  <a:lnTo>
                    <a:pt x="38" y="27"/>
                  </a:lnTo>
                  <a:lnTo>
                    <a:pt x="41" y="27"/>
                  </a:lnTo>
                  <a:lnTo>
                    <a:pt x="43" y="27"/>
                  </a:lnTo>
                  <a:lnTo>
                    <a:pt x="48" y="31"/>
                  </a:lnTo>
                  <a:lnTo>
                    <a:pt x="42" y="31"/>
                  </a:lnTo>
                  <a:lnTo>
                    <a:pt x="39" y="31"/>
                  </a:lnTo>
                  <a:lnTo>
                    <a:pt x="36" y="31"/>
                  </a:lnTo>
                  <a:lnTo>
                    <a:pt x="33" y="30"/>
                  </a:lnTo>
                  <a:lnTo>
                    <a:pt x="30" y="30"/>
                  </a:lnTo>
                  <a:lnTo>
                    <a:pt x="28" y="30"/>
                  </a:lnTo>
                  <a:lnTo>
                    <a:pt x="24" y="30"/>
                  </a:lnTo>
                  <a:lnTo>
                    <a:pt x="22" y="29"/>
                  </a:lnTo>
                  <a:lnTo>
                    <a:pt x="20" y="29"/>
                  </a:lnTo>
                  <a:lnTo>
                    <a:pt x="17" y="28"/>
                  </a:lnTo>
                  <a:lnTo>
                    <a:pt x="15" y="27"/>
                  </a:lnTo>
                  <a:lnTo>
                    <a:pt x="13" y="26"/>
                  </a:lnTo>
                  <a:lnTo>
                    <a:pt x="11" y="26"/>
                  </a:lnTo>
                  <a:lnTo>
                    <a:pt x="9" y="25"/>
                  </a:lnTo>
                  <a:lnTo>
                    <a:pt x="7" y="24"/>
                  </a:lnTo>
                  <a:lnTo>
                    <a:pt x="6" y="23"/>
                  </a:lnTo>
                  <a:lnTo>
                    <a:pt x="4" y="22"/>
                  </a:lnTo>
                  <a:lnTo>
                    <a:pt x="3" y="21"/>
                  </a:lnTo>
                  <a:lnTo>
                    <a:pt x="2" y="20"/>
                  </a:lnTo>
                  <a:lnTo>
                    <a:pt x="1" y="19"/>
                  </a:lnTo>
                  <a:lnTo>
                    <a:pt x="0" y="17"/>
                  </a:lnTo>
                  <a:lnTo>
                    <a:pt x="0" y="16"/>
                  </a:lnTo>
                  <a:lnTo>
                    <a:pt x="0" y="15"/>
                  </a:lnTo>
                  <a:lnTo>
                    <a:pt x="0" y="14"/>
                  </a:lnTo>
                  <a:lnTo>
                    <a:pt x="1" y="13"/>
                  </a:lnTo>
                  <a:lnTo>
                    <a:pt x="1" y="12"/>
                  </a:lnTo>
                  <a:lnTo>
                    <a:pt x="2" y="11"/>
                  </a:lnTo>
                  <a:lnTo>
                    <a:pt x="3" y="10"/>
                  </a:lnTo>
                  <a:lnTo>
                    <a:pt x="4" y="9"/>
                  </a:lnTo>
                  <a:lnTo>
                    <a:pt x="5" y="8"/>
                  </a:lnTo>
                  <a:lnTo>
                    <a:pt x="7" y="7"/>
                  </a:lnTo>
                  <a:lnTo>
                    <a:pt x="8" y="7"/>
                  </a:lnTo>
                  <a:lnTo>
                    <a:pt x="10" y="6"/>
                  </a:lnTo>
                  <a:lnTo>
                    <a:pt x="12" y="5"/>
                  </a:lnTo>
                  <a:lnTo>
                    <a:pt x="14" y="5"/>
                  </a:lnTo>
                  <a:lnTo>
                    <a:pt x="16" y="3"/>
                  </a:lnTo>
                  <a:lnTo>
                    <a:pt x="18" y="3"/>
                  </a:lnTo>
                  <a:lnTo>
                    <a:pt x="21" y="2"/>
                  </a:lnTo>
                  <a:lnTo>
                    <a:pt x="23" y="2"/>
                  </a:lnTo>
                  <a:lnTo>
                    <a:pt x="26" y="1"/>
                  </a:lnTo>
                  <a:lnTo>
                    <a:pt x="29" y="1"/>
                  </a:lnTo>
                  <a:lnTo>
                    <a:pt x="32" y="1"/>
                  </a:lnTo>
                  <a:lnTo>
                    <a:pt x="34" y="1"/>
                  </a:lnTo>
                  <a:lnTo>
                    <a:pt x="38" y="0"/>
                  </a:lnTo>
                  <a:lnTo>
                    <a:pt x="41" y="0"/>
                  </a:lnTo>
                  <a:lnTo>
                    <a:pt x="43" y="0"/>
                  </a:lnTo>
                  <a:lnTo>
                    <a:pt x="50" y="0"/>
                  </a:lnTo>
                  <a:lnTo>
                    <a:pt x="45" y="3"/>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2" name="Freeform 39"/>
            <p:cNvSpPr/>
            <p:nvPr/>
          </p:nvSpPr>
          <p:spPr>
            <a:xfrm>
              <a:off x="3034" y="1412"/>
              <a:ext cx="133" cy="215"/>
            </a:xfrm>
            <a:custGeom>
              <a:avLst/>
              <a:gdLst>
                <a:gd name="txL" fmla="*/ 0 w 133"/>
                <a:gd name="txT" fmla="*/ 0 h 215"/>
                <a:gd name="txR" fmla="*/ 133 w 133"/>
                <a:gd name="txB" fmla="*/ 215 h 215"/>
              </a:gdLst>
              <a:ahLst/>
              <a:cxnLst>
                <a:cxn ang="0">
                  <a:pos x="58" y="0"/>
                </a:cxn>
                <a:cxn ang="0">
                  <a:pos x="56" y="5"/>
                </a:cxn>
                <a:cxn ang="0">
                  <a:pos x="4" y="64"/>
                </a:cxn>
                <a:cxn ang="0">
                  <a:pos x="4" y="150"/>
                </a:cxn>
                <a:cxn ang="0">
                  <a:pos x="56" y="210"/>
                </a:cxn>
                <a:cxn ang="0">
                  <a:pos x="132" y="210"/>
                </a:cxn>
                <a:cxn ang="0">
                  <a:pos x="132" y="214"/>
                </a:cxn>
                <a:cxn ang="0">
                  <a:pos x="53" y="214"/>
                </a:cxn>
                <a:cxn ang="0">
                  <a:pos x="0" y="153"/>
                </a:cxn>
                <a:cxn ang="0">
                  <a:pos x="0" y="61"/>
                </a:cxn>
                <a:cxn ang="0">
                  <a:pos x="53" y="0"/>
                </a:cxn>
                <a:cxn ang="0">
                  <a:pos x="58" y="0"/>
                </a:cxn>
              </a:cxnLst>
              <a:rect l="txL" t="txT" r="txR" b="txB"/>
              <a:pathLst>
                <a:path w="133" h="215">
                  <a:moveTo>
                    <a:pt x="58" y="0"/>
                  </a:moveTo>
                  <a:lnTo>
                    <a:pt x="56" y="5"/>
                  </a:lnTo>
                  <a:lnTo>
                    <a:pt x="4" y="64"/>
                  </a:lnTo>
                  <a:lnTo>
                    <a:pt x="4" y="150"/>
                  </a:lnTo>
                  <a:lnTo>
                    <a:pt x="56" y="210"/>
                  </a:lnTo>
                  <a:lnTo>
                    <a:pt x="132" y="210"/>
                  </a:lnTo>
                  <a:lnTo>
                    <a:pt x="132" y="214"/>
                  </a:lnTo>
                  <a:lnTo>
                    <a:pt x="53" y="214"/>
                  </a:lnTo>
                  <a:lnTo>
                    <a:pt x="0" y="153"/>
                  </a:lnTo>
                  <a:lnTo>
                    <a:pt x="0" y="61"/>
                  </a:lnTo>
                  <a:lnTo>
                    <a:pt x="53" y="0"/>
                  </a:lnTo>
                  <a:lnTo>
                    <a:pt x="58"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3" name="Freeform 40"/>
            <p:cNvSpPr/>
            <p:nvPr/>
          </p:nvSpPr>
          <p:spPr>
            <a:xfrm>
              <a:off x="3089" y="1412"/>
              <a:ext cx="132" cy="215"/>
            </a:xfrm>
            <a:custGeom>
              <a:avLst/>
              <a:gdLst>
                <a:gd name="txL" fmla="*/ 0 w 132"/>
                <a:gd name="txT" fmla="*/ 0 h 215"/>
                <a:gd name="txR" fmla="*/ 132 w 132"/>
                <a:gd name="txB" fmla="*/ 215 h 215"/>
              </a:gdLst>
              <a:ahLst/>
              <a:cxnLst>
                <a:cxn ang="0">
                  <a:pos x="74" y="214"/>
                </a:cxn>
                <a:cxn ang="0">
                  <a:pos x="76" y="210"/>
                </a:cxn>
                <a:cxn ang="0">
                  <a:pos x="127" y="150"/>
                </a:cxn>
                <a:cxn ang="0">
                  <a:pos x="127" y="64"/>
                </a:cxn>
                <a:cxn ang="0">
                  <a:pos x="76" y="5"/>
                </a:cxn>
                <a:cxn ang="0">
                  <a:pos x="0" y="5"/>
                </a:cxn>
                <a:cxn ang="0">
                  <a:pos x="0" y="0"/>
                </a:cxn>
                <a:cxn ang="0">
                  <a:pos x="78" y="0"/>
                </a:cxn>
                <a:cxn ang="0">
                  <a:pos x="131" y="61"/>
                </a:cxn>
                <a:cxn ang="0">
                  <a:pos x="131" y="153"/>
                </a:cxn>
                <a:cxn ang="0">
                  <a:pos x="78" y="214"/>
                </a:cxn>
                <a:cxn ang="0">
                  <a:pos x="74" y="214"/>
                </a:cxn>
              </a:cxnLst>
              <a:rect l="txL" t="txT" r="txR" b="txB"/>
              <a:pathLst>
                <a:path w="132" h="215">
                  <a:moveTo>
                    <a:pt x="74" y="214"/>
                  </a:moveTo>
                  <a:lnTo>
                    <a:pt x="76" y="210"/>
                  </a:lnTo>
                  <a:lnTo>
                    <a:pt x="127" y="150"/>
                  </a:lnTo>
                  <a:lnTo>
                    <a:pt x="127" y="64"/>
                  </a:lnTo>
                  <a:lnTo>
                    <a:pt x="76" y="5"/>
                  </a:lnTo>
                  <a:lnTo>
                    <a:pt x="0" y="5"/>
                  </a:lnTo>
                  <a:lnTo>
                    <a:pt x="0" y="0"/>
                  </a:lnTo>
                  <a:lnTo>
                    <a:pt x="78" y="0"/>
                  </a:lnTo>
                  <a:lnTo>
                    <a:pt x="131" y="61"/>
                  </a:lnTo>
                  <a:lnTo>
                    <a:pt x="131" y="153"/>
                  </a:lnTo>
                  <a:lnTo>
                    <a:pt x="78" y="214"/>
                  </a:lnTo>
                  <a:lnTo>
                    <a:pt x="74" y="214"/>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4" name="Freeform 41"/>
            <p:cNvSpPr/>
            <p:nvPr/>
          </p:nvSpPr>
          <p:spPr>
            <a:xfrm>
              <a:off x="3079" y="1463"/>
              <a:ext cx="50" cy="115"/>
            </a:xfrm>
            <a:custGeom>
              <a:avLst/>
              <a:gdLst>
                <a:gd name="txL" fmla="*/ 0 w 50"/>
                <a:gd name="txT" fmla="*/ 0 h 113"/>
                <a:gd name="txR" fmla="*/ 50 w 50"/>
                <a:gd name="txB" fmla="*/ 113 h 113"/>
              </a:gdLst>
              <a:ahLst/>
              <a:cxnLst>
                <a:cxn ang="0">
                  <a:pos x="48" y="122"/>
                </a:cxn>
                <a:cxn ang="0">
                  <a:pos x="43" y="121"/>
                </a:cxn>
                <a:cxn ang="0">
                  <a:pos x="37" y="120"/>
                </a:cxn>
                <a:cxn ang="0">
                  <a:pos x="32" y="118"/>
                </a:cxn>
                <a:cxn ang="0">
                  <a:pos x="27" y="115"/>
                </a:cxn>
                <a:cxn ang="0">
                  <a:pos x="22" y="112"/>
                </a:cxn>
                <a:cxn ang="0">
                  <a:pos x="18" y="107"/>
                </a:cxn>
                <a:cxn ang="0">
                  <a:pos x="14" y="102"/>
                </a:cxn>
                <a:cxn ang="0">
                  <a:pos x="10" y="95"/>
                </a:cxn>
                <a:cxn ang="0">
                  <a:pos x="7" y="84"/>
                </a:cxn>
                <a:cxn ang="0">
                  <a:pos x="6" y="78"/>
                </a:cxn>
                <a:cxn ang="0">
                  <a:pos x="4" y="71"/>
                </a:cxn>
                <a:cxn ang="0">
                  <a:pos x="4" y="65"/>
                </a:cxn>
                <a:cxn ang="0">
                  <a:pos x="4" y="58"/>
                </a:cxn>
                <a:cxn ang="0">
                  <a:pos x="5" y="51"/>
                </a:cxn>
                <a:cxn ang="0">
                  <a:pos x="7" y="45"/>
                </a:cxn>
                <a:cxn ang="0">
                  <a:pos x="9" y="39"/>
                </a:cxn>
                <a:cxn ang="0">
                  <a:pos x="12" y="26"/>
                </a:cxn>
                <a:cxn ang="0">
                  <a:pos x="16" y="21"/>
                </a:cxn>
                <a:cxn ang="0">
                  <a:pos x="20" y="17"/>
                </a:cxn>
                <a:cxn ang="0">
                  <a:pos x="25" y="12"/>
                </a:cxn>
                <a:cxn ang="0">
                  <a:pos x="29" y="9"/>
                </a:cxn>
                <a:cxn ang="0">
                  <a:pos x="35" y="7"/>
                </a:cxn>
                <a:cxn ang="0">
                  <a:pos x="40" y="6"/>
                </a:cxn>
                <a:cxn ang="0">
                  <a:pos x="46" y="5"/>
                </a:cxn>
                <a:cxn ang="0">
                  <a:pos x="49" y="0"/>
                </a:cxn>
                <a:cxn ang="0">
                  <a:pos x="43" y="1"/>
                </a:cxn>
                <a:cxn ang="0">
                  <a:pos x="37" y="1"/>
                </a:cxn>
                <a:cxn ang="0">
                  <a:pos x="31" y="4"/>
                </a:cxn>
                <a:cxn ang="0">
                  <a:pos x="26" y="6"/>
                </a:cxn>
                <a:cxn ang="0">
                  <a:pos x="21" y="10"/>
                </a:cxn>
                <a:cxn ang="0">
                  <a:pos x="16" y="14"/>
                </a:cxn>
                <a:cxn ang="0">
                  <a:pos x="12" y="19"/>
                </a:cxn>
                <a:cxn ang="0">
                  <a:pos x="8" y="24"/>
                </a:cxn>
                <a:cxn ang="0">
                  <a:pos x="5" y="37"/>
                </a:cxn>
                <a:cxn ang="0">
                  <a:pos x="3" y="44"/>
                </a:cxn>
                <a:cxn ang="0">
                  <a:pos x="1" y="51"/>
                </a:cxn>
                <a:cxn ang="0">
                  <a:pos x="0" y="57"/>
                </a:cxn>
                <a:cxn ang="0">
                  <a:pos x="0" y="64"/>
                </a:cxn>
                <a:cxn ang="0">
                  <a:pos x="1" y="71"/>
                </a:cxn>
                <a:cxn ang="0">
                  <a:pos x="2" y="78"/>
                </a:cxn>
                <a:cxn ang="0">
                  <a:pos x="4" y="85"/>
                </a:cxn>
                <a:cxn ang="0">
                  <a:pos x="6" y="97"/>
                </a:cxn>
                <a:cxn ang="0">
                  <a:pos x="10" y="104"/>
                </a:cxn>
                <a:cxn ang="0">
                  <a:pos x="13" y="109"/>
                </a:cxn>
                <a:cxn ang="0">
                  <a:pos x="18" y="114"/>
                </a:cxn>
                <a:cxn ang="0">
                  <a:pos x="22" y="118"/>
                </a:cxn>
                <a:cxn ang="0">
                  <a:pos x="28" y="121"/>
                </a:cxn>
                <a:cxn ang="0">
                  <a:pos x="34" y="124"/>
                </a:cxn>
                <a:cxn ang="0">
                  <a:pos x="39" y="125"/>
                </a:cxn>
                <a:cxn ang="0">
                  <a:pos x="45" y="126"/>
                </a:cxn>
                <a:cxn ang="0">
                  <a:pos x="49" y="126"/>
                </a:cxn>
              </a:cxnLst>
              <a:rect l="txL" t="txT" r="txR" b="txB"/>
              <a:pathLst>
                <a:path w="50" h="113">
                  <a:moveTo>
                    <a:pt x="49" y="107"/>
                  </a:moveTo>
                  <a:lnTo>
                    <a:pt x="48" y="108"/>
                  </a:lnTo>
                  <a:lnTo>
                    <a:pt x="46" y="107"/>
                  </a:lnTo>
                  <a:lnTo>
                    <a:pt x="43" y="107"/>
                  </a:lnTo>
                  <a:lnTo>
                    <a:pt x="40" y="106"/>
                  </a:lnTo>
                  <a:lnTo>
                    <a:pt x="37" y="106"/>
                  </a:lnTo>
                  <a:lnTo>
                    <a:pt x="35" y="105"/>
                  </a:lnTo>
                  <a:lnTo>
                    <a:pt x="32" y="104"/>
                  </a:lnTo>
                  <a:lnTo>
                    <a:pt x="29" y="103"/>
                  </a:lnTo>
                  <a:lnTo>
                    <a:pt x="27" y="101"/>
                  </a:lnTo>
                  <a:lnTo>
                    <a:pt x="25" y="100"/>
                  </a:lnTo>
                  <a:lnTo>
                    <a:pt x="22" y="98"/>
                  </a:lnTo>
                  <a:lnTo>
                    <a:pt x="20" y="95"/>
                  </a:lnTo>
                  <a:lnTo>
                    <a:pt x="18" y="93"/>
                  </a:lnTo>
                  <a:lnTo>
                    <a:pt x="15" y="91"/>
                  </a:lnTo>
                  <a:lnTo>
                    <a:pt x="14" y="88"/>
                  </a:lnTo>
                  <a:lnTo>
                    <a:pt x="12" y="86"/>
                  </a:lnTo>
                  <a:lnTo>
                    <a:pt x="10" y="83"/>
                  </a:lnTo>
                  <a:lnTo>
                    <a:pt x="9" y="80"/>
                  </a:lnTo>
                  <a:lnTo>
                    <a:pt x="7" y="77"/>
                  </a:lnTo>
                  <a:lnTo>
                    <a:pt x="7" y="74"/>
                  </a:lnTo>
                  <a:lnTo>
                    <a:pt x="6" y="71"/>
                  </a:lnTo>
                  <a:lnTo>
                    <a:pt x="5" y="67"/>
                  </a:lnTo>
                  <a:lnTo>
                    <a:pt x="4" y="64"/>
                  </a:lnTo>
                  <a:lnTo>
                    <a:pt x="4" y="61"/>
                  </a:lnTo>
                  <a:lnTo>
                    <a:pt x="4" y="58"/>
                  </a:lnTo>
                  <a:lnTo>
                    <a:pt x="4" y="54"/>
                  </a:lnTo>
                  <a:lnTo>
                    <a:pt x="4" y="51"/>
                  </a:lnTo>
                  <a:lnTo>
                    <a:pt x="4" y="48"/>
                  </a:lnTo>
                  <a:lnTo>
                    <a:pt x="5" y="44"/>
                  </a:lnTo>
                  <a:lnTo>
                    <a:pt x="6" y="41"/>
                  </a:lnTo>
                  <a:lnTo>
                    <a:pt x="7" y="38"/>
                  </a:lnTo>
                  <a:lnTo>
                    <a:pt x="7" y="35"/>
                  </a:lnTo>
                  <a:lnTo>
                    <a:pt x="9" y="32"/>
                  </a:lnTo>
                  <a:lnTo>
                    <a:pt x="11" y="29"/>
                  </a:lnTo>
                  <a:lnTo>
                    <a:pt x="12" y="26"/>
                  </a:lnTo>
                  <a:lnTo>
                    <a:pt x="14" y="24"/>
                  </a:lnTo>
                  <a:lnTo>
                    <a:pt x="16" y="21"/>
                  </a:lnTo>
                  <a:lnTo>
                    <a:pt x="18" y="19"/>
                  </a:lnTo>
                  <a:lnTo>
                    <a:pt x="20" y="17"/>
                  </a:lnTo>
                  <a:lnTo>
                    <a:pt x="22" y="14"/>
                  </a:lnTo>
                  <a:lnTo>
                    <a:pt x="25" y="12"/>
                  </a:lnTo>
                  <a:lnTo>
                    <a:pt x="27" y="11"/>
                  </a:lnTo>
                  <a:lnTo>
                    <a:pt x="29" y="9"/>
                  </a:lnTo>
                  <a:lnTo>
                    <a:pt x="32" y="8"/>
                  </a:lnTo>
                  <a:lnTo>
                    <a:pt x="35" y="7"/>
                  </a:lnTo>
                  <a:lnTo>
                    <a:pt x="38" y="6"/>
                  </a:lnTo>
                  <a:lnTo>
                    <a:pt x="40" y="6"/>
                  </a:lnTo>
                  <a:lnTo>
                    <a:pt x="43" y="5"/>
                  </a:lnTo>
                  <a:lnTo>
                    <a:pt x="46" y="5"/>
                  </a:lnTo>
                  <a:lnTo>
                    <a:pt x="49" y="5"/>
                  </a:lnTo>
                  <a:lnTo>
                    <a:pt x="49" y="0"/>
                  </a:lnTo>
                  <a:lnTo>
                    <a:pt x="46" y="0"/>
                  </a:lnTo>
                  <a:lnTo>
                    <a:pt x="43" y="1"/>
                  </a:lnTo>
                  <a:lnTo>
                    <a:pt x="40" y="1"/>
                  </a:lnTo>
                  <a:lnTo>
                    <a:pt x="37" y="1"/>
                  </a:lnTo>
                  <a:lnTo>
                    <a:pt x="34" y="2"/>
                  </a:lnTo>
                  <a:lnTo>
                    <a:pt x="31" y="4"/>
                  </a:lnTo>
                  <a:lnTo>
                    <a:pt x="28" y="5"/>
                  </a:lnTo>
                  <a:lnTo>
                    <a:pt x="26" y="6"/>
                  </a:lnTo>
                  <a:lnTo>
                    <a:pt x="23" y="8"/>
                  </a:lnTo>
                  <a:lnTo>
                    <a:pt x="21" y="10"/>
                  </a:lnTo>
                  <a:lnTo>
                    <a:pt x="18" y="12"/>
                  </a:lnTo>
                  <a:lnTo>
                    <a:pt x="16" y="14"/>
                  </a:lnTo>
                  <a:lnTo>
                    <a:pt x="14" y="17"/>
                  </a:lnTo>
                  <a:lnTo>
                    <a:pt x="12" y="19"/>
                  </a:lnTo>
                  <a:lnTo>
                    <a:pt x="10" y="22"/>
                  </a:lnTo>
                  <a:lnTo>
                    <a:pt x="8" y="24"/>
                  </a:lnTo>
                  <a:lnTo>
                    <a:pt x="6" y="27"/>
                  </a:lnTo>
                  <a:lnTo>
                    <a:pt x="5" y="30"/>
                  </a:lnTo>
                  <a:lnTo>
                    <a:pt x="4" y="34"/>
                  </a:lnTo>
                  <a:lnTo>
                    <a:pt x="3" y="37"/>
                  </a:lnTo>
                  <a:lnTo>
                    <a:pt x="2" y="40"/>
                  </a:lnTo>
                  <a:lnTo>
                    <a:pt x="1" y="44"/>
                  </a:lnTo>
                  <a:lnTo>
                    <a:pt x="1" y="47"/>
                  </a:lnTo>
                  <a:lnTo>
                    <a:pt x="0" y="50"/>
                  </a:lnTo>
                  <a:lnTo>
                    <a:pt x="0" y="54"/>
                  </a:lnTo>
                  <a:lnTo>
                    <a:pt x="0" y="57"/>
                  </a:lnTo>
                  <a:lnTo>
                    <a:pt x="0" y="61"/>
                  </a:lnTo>
                  <a:lnTo>
                    <a:pt x="1" y="64"/>
                  </a:lnTo>
                  <a:lnTo>
                    <a:pt x="1" y="68"/>
                  </a:lnTo>
                  <a:lnTo>
                    <a:pt x="2" y="71"/>
                  </a:lnTo>
                  <a:lnTo>
                    <a:pt x="3" y="75"/>
                  </a:lnTo>
                  <a:lnTo>
                    <a:pt x="4" y="78"/>
                  </a:lnTo>
                  <a:lnTo>
                    <a:pt x="5" y="81"/>
                  </a:lnTo>
                  <a:lnTo>
                    <a:pt x="6" y="84"/>
                  </a:lnTo>
                  <a:lnTo>
                    <a:pt x="7" y="87"/>
                  </a:lnTo>
                  <a:lnTo>
                    <a:pt x="10" y="90"/>
                  </a:lnTo>
                  <a:lnTo>
                    <a:pt x="11" y="93"/>
                  </a:lnTo>
                  <a:lnTo>
                    <a:pt x="13" y="95"/>
                  </a:lnTo>
                  <a:lnTo>
                    <a:pt x="15" y="98"/>
                  </a:lnTo>
                  <a:lnTo>
                    <a:pt x="18" y="100"/>
                  </a:lnTo>
                  <a:lnTo>
                    <a:pt x="20" y="102"/>
                  </a:lnTo>
                  <a:lnTo>
                    <a:pt x="22" y="104"/>
                  </a:lnTo>
                  <a:lnTo>
                    <a:pt x="25" y="106"/>
                  </a:lnTo>
                  <a:lnTo>
                    <a:pt x="28" y="107"/>
                  </a:lnTo>
                  <a:lnTo>
                    <a:pt x="30" y="108"/>
                  </a:lnTo>
                  <a:lnTo>
                    <a:pt x="34" y="110"/>
                  </a:lnTo>
                  <a:lnTo>
                    <a:pt x="36" y="110"/>
                  </a:lnTo>
                  <a:lnTo>
                    <a:pt x="39" y="111"/>
                  </a:lnTo>
                  <a:lnTo>
                    <a:pt x="42" y="111"/>
                  </a:lnTo>
                  <a:lnTo>
                    <a:pt x="45" y="112"/>
                  </a:lnTo>
                  <a:lnTo>
                    <a:pt x="48" y="112"/>
                  </a:lnTo>
                  <a:lnTo>
                    <a:pt x="49" y="112"/>
                  </a:lnTo>
                  <a:lnTo>
                    <a:pt x="49" y="107"/>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5" name="Freeform 42"/>
            <p:cNvSpPr/>
            <p:nvPr/>
          </p:nvSpPr>
          <p:spPr>
            <a:xfrm>
              <a:off x="3128" y="1463"/>
              <a:ext cx="48" cy="115"/>
            </a:xfrm>
            <a:custGeom>
              <a:avLst/>
              <a:gdLst>
                <a:gd name="txL" fmla="*/ 0 w 48"/>
                <a:gd name="txT" fmla="*/ 0 h 113"/>
                <a:gd name="txR" fmla="*/ 48 w 48"/>
                <a:gd name="txB" fmla="*/ 113 h 113"/>
              </a:gdLst>
              <a:ahLst/>
              <a:cxnLst>
                <a:cxn ang="0">
                  <a:pos x="0" y="122"/>
                </a:cxn>
                <a:cxn ang="0">
                  <a:pos x="6" y="121"/>
                </a:cxn>
                <a:cxn ang="0">
                  <a:pos x="11" y="120"/>
                </a:cxn>
                <a:cxn ang="0">
                  <a:pos x="16" y="118"/>
                </a:cxn>
                <a:cxn ang="0">
                  <a:pos x="21" y="115"/>
                </a:cxn>
                <a:cxn ang="0">
                  <a:pos x="26" y="112"/>
                </a:cxn>
                <a:cxn ang="0">
                  <a:pos x="30" y="107"/>
                </a:cxn>
                <a:cxn ang="0">
                  <a:pos x="34" y="102"/>
                </a:cxn>
                <a:cxn ang="0">
                  <a:pos x="37" y="95"/>
                </a:cxn>
                <a:cxn ang="0">
                  <a:pos x="39" y="84"/>
                </a:cxn>
                <a:cxn ang="0">
                  <a:pos x="41" y="78"/>
                </a:cxn>
                <a:cxn ang="0">
                  <a:pos x="42" y="71"/>
                </a:cxn>
                <a:cxn ang="0">
                  <a:pos x="43" y="65"/>
                </a:cxn>
                <a:cxn ang="0">
                  <a:pos x="43" y="58"/>
                </a:cxn>
                <a:cxn ang="0">
                  <a:pos x="42" y="51"/>
                </a:cxn>
                <a:cxn ang="0">
                  <a:pos x="40" y="45"/>
                </a:cxn>
                <a:cxn ang="0">
                  <a:pos x="38" y="39"/>
                </a:cxn>
                <a:cxn ang="0">
                  <a:pos x="35" y="26"/>
                </a:cxn>
                <a:cxn ang="0">
                  <a:pos x="32" y="21"/>
                </a:cxn>
                <a:cxn ang="0">
                  <a:pos x="28" y="17"/>
                </a:cxn>
                <a:cxn ang="0">
                  <a:pos x="24" y="12"/>
                </a:cxn>
                <a:cxn ang="0">
                  <a:pos x="18" y="9"/>
                </a:cxn>
                <a:cxn ang="0">
                  <a:pos x="13" y="7"/>
                </a:cxn>
                <a:cxn ang="0">
                  <a:pos x="8" y="6"/>
                </a:cxn>
                <a:cxn ang="0">
                  <a:pos x="3" y="5"/>
                </a:cxn>
                <a:cxn ang="0">
                  <a:pos x="0" y="0"/>
                </a:cxn>
                <a:cxn ang="0">
                  <a:pos x="6" y="1"/>
                </a:cxn>
                <a:cxn ang="0">
                  <a:pos x="11" y="1"/>
                </a:cxn>
                <a:cxn ang="0">
                  <a:pos x="17" y="4"/>
                </a:cxn>
                <a:cxn ang="0">
                  <a:pos x="22" y="6"/>
                </a:cxn>
                <a:cxn ang="0">
                  <a:pos x="27" y="10"/>
                </a:cxn>
                <a:cxn ang="0">
                  <a:pos x="32" y="14"/>
                </a:cxn>
                <a:cxn ang="0">
                  <a:pos x="35" y="19"/>
                </a:cxn>
                <a:cxn ang="0">
                  <a:pos x="39" y="24"/>
                </a:cxn>
                <a:cxn ang="0">
                  <a:pos x="42" y="37"/>
                </a:cxn>
                <a:cxn ang="0">
                  <a:pos x="44" y="44"/>
                </a:cxn>
                <a:cxn ang="0">
                  <a:pos x="46" y="51"/>
                </a:cxn>
                <a:cxn ang="0">
                  <a:pos x="46" y="57"/>
                </a:cxn>
                <a:cxn ang="0">
                  <a:pos x="47" y="64"/>
                </a:cxn>
                <a:cxn ang="0">
                  <a:pos x="46" y="71"/>
                </a:cxn>
                <a:cxn ang="0">
                  <a:pos x="45" y="78"/>
                </a:cxn>
                <a:cxn ang="0">
                  <a:pos x="43" y="85"/>
                </a:cxn>
                <a:cxn ang="0">
                  <a:pos x="41" y="97"/>
                </a:cxn>
                <a:cxn ang="0">
                  <a:pos x="38" y="104"/>
                </a:cxn>
                <a:cxn ang="0">
                  <a:pos x="34" y="109"/>
                </a:cxn>
                <a:cxn ang="0">
                  <a:pos x="30" y="114"/>
                </a:cxn>
                <a:cxn ang="0">
                  <a:pos x="25" y="118"/>
                </a:cxn>
                <a:cxn ang="0">
                  <a:pos x="20" y="121"/>
                </a:cxn>
                <a:cxn ang="0">
                  <a:pos x="15" y="124"/>
                </a:cxn>
                <a:cxn ang="0">
                  <a:pos x="9" y="125"/>
                </a:cxn>
                <a:cxn ang="0">
                  <a:pos x="4" y="126"/>
                </a:cxn>
                <a:cxn ang="0">
                  <a:pos x="0" y="126"/>
                </a:cxn>
              </a:cxnLst>
              <a:rect l="txL" t="txT" r="txR" b="txB"/>
              <a:pathLst>
                <a:path w="48" h="113">
                  <a:moveTo>
                    <a:pt x="0" y="107"/>
                  </a:moveTo>
                  <a:lnTo>
                    <a:pt x="0" y="108"/>
                  </a:lnTo>
                  <a:lnTo>
                    <a:pt x="3" y="107"/>
                  </a:lnTo>
                  <a:lnTo>
                    <a:pt x="6" y="107"/>
                  </a:lnTo>
                  <a:lnTo>
                    <a:pt x="8" y="106"/>
                  </a:lnTo>
                  <a:lnTo>
                    <a:pt x="11" y="106"/>
                  </a:lnTo>
                  <a:lnTo>
                    <a:pt x="14" y="105"/>
                  </a:lnTo>
                  <a:lnTo>
                    <a:pt x="16" y="104"/>
                  </a:lnTo>
                  <a:lnTo>
                    <a:pt x="19" y="103"/>
                  </a:lnTo>
                  <a:lnTo>
                    <a:pt x="21" y="101"/>
                  </a:lnTo>
                  <a:lnTo>
                    <a:pt x="24" y="100"/>
                  </a:lnTo>
                  <a:lnTo>
                    <a:pt x="26" y="98"/>
                  </a:lnTo>
                  <a:lnTo>
                    <a:pt x="28" y="95"/>
                  </a:lnTo>
                  <a:lnTo>
                    <a:pt x="30" y="93"/>
                  </a:lnTo>
                  <a:lnTo>
                    <a:pt x="32" y="91"/>
                  </a:lnTo>
                  <a:lnTo>
                    <a:pt x="34" y="88"/>
                  </a:lnTo>
                  <a:lnTo>
                    <a:pt x="35" y="86"/>
                  </a:lnTo>
                  <a:lnTo>
                    <a:pt x="37" y="83"/>
                  </a:lnTo>
                  <a:lnTo>
                    <a:pt x="38" y="80"/>
                  </a:lnTo>
                  <a:lnTo>
                    <a:pt x="39" y="77"/>
                  </a:lnTo>
                  <a:lnTo>
                    <a:pt x="40" y="74"/>
                  </a:lnTo>
                  <a:lnTo>
                    <a:pt x="41" y="71"/>
                  </a:lnTo>
                  <a:lnTo>
                    <a:pt x="42" y="67"/>
                  </a:lnTo>
                  <a:lnTo>
                    <a:pt x="42" y="64"/>
                  </a:lnTo>
                  <a:lnTo>
                    <a:pt x="43" y="61"/>
                  </a:lnTo>
                  <a:lnTo>
                    <a:pt x="43" y="58"/>
                  </a:lnTo>
                  <a:lnTo>
                    <a:pt x="43" y="54"/>
                  </a:lnTo>
                  <a:lnTo>
                    <a:pt x="43" y="51"/>
                  </a:lnTo>
                  <a:lnTo>
                    <a:pt x="42" y="48"/>
                  </a:lnTo>
                  <a:lnTo>
                    <a:pt x="42" y="44"/>
                  </a:lnTo>
                  <a:lnTo>
                    <a:pt x="41" y="41"/>
                  </a:lnTo>
                  <a:lnTo>
                    <a:pt x="40" y="38"/>
                  </a:lnTo>
                  <a:lnTo>
                    <a:pt x="39" y="35"/>
                  </a:lnTo>
                  <a:lnTo>
                    <a:pt x="38" y="32"/>
                  </a:lnTo>
                  <a:lnTo>
                    <a:pt x="37" y="29"/>
                  </a:lnTo>
                  <a:lnTo>
                    <a:pt x="35" y="26"/>
                  </a:lnTo>
                  <a:lnTo>
                    <a:pt x="34" y="24"/>
                  </a:lnTo>
                  <a:lnTo>
                    <a:pt x="32" y="21"/>
                  </a:lnTo>
                  <a:lnTo>
                    <a:pt x="30" y="19"/>
                  </a:lnTo>
                  <a:lnTo>
                    <a:pt x="28" y="17"/>
                  </a:lnTo>
                  <a:lnTo>
                    <a:pt x="26" y="14"/>
                  </a:lnTo>
                  <a:lnTo>
                    <a:pt x="24" y="12"/>
                  </a:lnTo>
                  <a:lnTo>
                    <a:pt x="21" y="11"/>
                  </a:lnTo>
                  <a:lnTo>
                    <a:pt x="18" y="9"/>
                  </a:lnTo>
                  <a:lnTo>
                    <a:pt x="16" y="8"/>
                  </a:lnTo>
                  <a:lnTo>
                    <a:pt x="13" y="7"/>
                  </a:lnTo>
                  <a:lnTo>
                    <a:pt x="11" y="6"/>
                  </a:lnTo>
                  <a:lnTo>
                    <a:pt x="8" y="6"/>
                  </a:lnTo>
                  <a:lnTo>
                    <a:pt x="6" y="5"/>
                  </a:lnTo>
                  <a:lnTo>
                    <a:pt x="3" y="5"/>
                  </a:lnTo>
                  <a:lnTo>
                    <a:pt x="0" y="5"/>
                  </a:lnTo>
                  <a:lnTo>
                    <a:pt x="0" y="0"/>
                  </a:lnTo>
                  <a:lnTo>
                    <a:pt x="3" y="0"/>
                  </a:lnTo>
                  <a:lnTo>
                    <a:pt x="6" y="1"/>
                  </a:lnTo>
                  <a:lnTo>
                    <a:pt x="9" y="1"/>
                  </a:lnTo>
                  <a:lnTo>
                    <a:pt x="11" y="1"/>
                  </a:lnTo>
                  <a:lnTo>
                    <a:pt x="14" y="2"/>
                  </a:lnTo>
                  <a:lnTo>
                    <a:pt x="17" y="4"/>
                  </a:lnTo>
                  <a:lnTo>
                    <a:pt x="19" y="5"/>
                  </a:lnTo>
                  <a:lnTo>
                    <a:pt x="22" y="6"/>
                  </a:lnTo>
                  <a:lnTo>
                    <a:pt x="25" y="8"/>
                  </a:lnTo>
                  <a:lnTo>
                    <a:pt x="27" y="10"/>
                  </a:lnTo>
                  <a:lnTo>
                    <a:pt x="29" y="12"/>
                  </a:lnTo>
                  <a:lnTo>
                    <a:pt x="32" y="14"/>
                  </a:lnTo>
                  <a:lnTo>
                    <a:pt x="34" y="17"/>
                  </a:lnTo>
                  <a:lnTo>
                    <a:pt x="35" y="19"/>
                  </a:lnTo>
                  <a:lnTo>
                    <a:pt x="37" y="22"/>
                  </a:lnTo>
                  <a:lnTo>
                    <a:pt x="39" y="24"/>
                  </a:lnTo>
                  <a:lnTo>
                    <a:pt x="40" y="27"/>
                  </a:lnTo>
                  <a:lnTo>
                    <a:pt x="42" y="30"/>
                  </a:lnTo>
                  <a:lnTo>
                    <a:pt x="43" y="34"/>
                  </a:lnTo>
                  <a:lnTo>
                    <a:pt x="44" y="37"/>
                  </a:lnTo>
                  <a:lnTo>
                    <a:pt x="45" y="40"/>
                  </a:lnTo>
                  <a:lnTo>
                    <a:pt x="46" y="44"/>
                  </a:lnTo>
                  <a:lnTo>
                    <a:pt x="46" y="47"/>
                  </a:lnTo>
                  <a:lnTo>
                    <a:pt x="46" y="50"/>
                  </a:lnTo>
                  <a:lnTo>
                    <a:pt x="47" y="54"/>
                  </a:lnTo>
                  <a:lnTo>
                    <a:pt x="47" y="57"/>
                  </a:lnTo>
                  <a:lnTo>
                    <a:pt x="47" y="61"/>
                  </a:lnTo>
                  <a:lnTo>
                    <a:pt x="46" y="64"/>
                  </a:lnTo>
                  <a:lnTo>
                    <a:pt x="46" y="68"/>
                  </a:lnTo>
                  <a:lnTo>
                    <a:pt x="45" y="71"/>
                  </a:lnTo>
                  <a:lnTo>
                    <a:pt x="44" y="75"/>
                  </a:lnTo>
                  <a:lnTo>
                    <a:pt x="43" y="78"/>
                  </a:lnTo>
                  <a:lnTo>
                    <a:pt x="42" y="81"/>
                  </a:lnTo>
                  <a:lnTo>
                    <a:pt x="41" y="84"/>
                  </a:lnTo>
                  <a:lnTo>
                    <a:pt x="39" y="87"/>
                  </a:lnTo>
                  <a:lnTo>
                    <a:pt x="38" y="90"/>
                  </a:lnTo>
                  <a:lnTo>
                    <a:pt x="36" y="93"/>
                  </a:lnTo>
                  <a:lnTo>
                    <a:pt x="34" y="95"/>
                  </a:lnTo>
                  <a:lnTo>
                    <a:pt x="32" y="98"/>
                  </a:lnTo>
                  <a:lnTo>
                    <a:pt x="30" y="100"/>
                  </a:lnTo>
                  <a:lnTo>
                    <a:pt x="28" y="102"/>
                  </a:lnTo>
                  <a:lnTo>
                    <a:pt x="25" y="104"/>
                  </a:lnTo>
                  <a:lnTo>
                    <a:pt x="22" y="106"/>
                  </a:lnTo>
                  <a:lnTo>
                    <a:pt x="20" y="107"/>
                  </a:lnTo>
                  <a:lnTo>
                    <a:pt x="17" y="108"/>
                  </a:lnTo>
                  <a:lnTo>
                    <a:pt x="15" y="110"/>
                  </a:lnTo>
                  <a:lnTo>
                    <a:pt x="12" y="110"/>
                  </a:lnTo>
                  <a:lnTo>
                    <a:pt x="9" y="111"/>
                  </a:lnTo>
                  <a:lnTo>
                    <a:pt x="6" y="111"/>
                  </a:lnTo>
                  <a:lnTo>
                    <a:pt x="4" y="112"/>
                  </a:lnTo>
                  <a:lnTo>
                    <a:pt x="1" y="112"/>
                  </a:lnTo>
                  <a:lnTo>
                    <a:pt x="0" y="112"/>
                  </a:lnTo>
                  <a:lnTo>
                    <a:pt x="0" y="107"/>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grpSp>
      <p:sp>
        <p:nvSpPr>
          <p:cNvPr id="49" name="Rectangle 43"/>
          <p:cNvSpPr>
            <a:spLocks noChangeArrowheads="1"/>
          </p:cNvSpPr>
          <p:nvPr/>
        </p:nvSpPr>
        <p:spPr bwMode="auto">
          <a:xfrm>
            <a:off x="2371055" y="1726126"/>
            <a:ext cx="5801189" cy="1383665"/>
          </a:xfrm>
          <a:prstGeom prst="rect">
            <a:avLst/>
          </a:prstGeom>
          <a:noFill/>
          <a:ln w="9525">
            <a:noFill/>
            <a:miter lim="800000"/>
          </a:ln>
          <a:effectLst/>
        </p:spPr>
        <p:txBody>
          <a:bodyPr lIns="87059" tIns="43529" rIns="87059" bIns="43529">
            <a:spAutoFit/>
          </a:bodyPr>
          <a:lstStyle/>
          <a:p>
            <a:pPr marL="365125" marR="0" lvl="0" indent="-365125" algn="l" defTabSz="73977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一个专门为包装螺丝和螺钉的电子天平，会自动根据螺丝的重量显示出包装中应有螺丝的数量</a:t>
            </a:r>
            <a:r>
              <a:rPr kumimoji="0" lang="en-US"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 </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操作员不需要自己将螺丝的重量转化为数量。</a:t>
            </a:r>
            <a:endParaRPr kumimoji="0" lang="en-US"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190468" name="Rectangle 44"/>
          <p:cNvSpPr/>
          <p:nvPr/>
        </p:nvSpPr>
        <p:spPr>
          <a:xfrm>
            <a:off x="5138548" y="4296060"/>
            <a:ext cx="3666552" cy="2216673"/>
          </a:xfrm>
          <a:prstGeom prst="rect">
            <a:avLst/>
          </a:prstGeom>
          <a:no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nvGrpSpPr>
          <p:cNvPr id="190469" name="Group 45"/>
          <p:cNvGrpSpPr/>
          <p:nvPr/>
        </p:nvGrpSpPr>
        <p:grpSpPr>
          <a:xfrm>
            <a:off x="8106948" y="2435997"/>
            <a:ext cx="2695502" cy="971469"/>
            <a:chOff x="2509" y="1978"/>
            <a:chExt cx="1207" cy="774"/>
          </a:xfrm>
        </p:grpSpPr>
        <p:pic>
          <p:nvPicPr>
            <p:cNvPr id="190473" name="Picture 46"/>
            <p:cNvPicPr/>
            <p:nvPr/>
          </p:nvPicPr>
          <p:blipFill>
            <a:blip r:embed="rId1"/>
            <a:stretch>
              <a:fillRect/>
            </a:stretch>
          </p:blipFill>
          <p:spPr>
            <a:xfrm>
              <a:off x="2509" y="1978"/>
              <a:ext cx="1207" cy="741"/>
            </a:xfrm>
            <a:prstGeom prst="rect">
              <a:avLst/>
            </a:prstGeom>
            <a:noFill/>
            <a:ln w="9525">
              <a:noFill/>
            </a:ln>
          </p:spPr>
        </p:pic>
        <p:sp>
          <p:nvSpPr>
            <p:cNvPr id="190474" name="Rectangle 47"/>
            <p:cNvSpPr/>
            <p:nvPr/>
          </p:nvSpPr>
          <p:spPr>
            <a:xfrm>
              <a:off x="2668" y="2417"/>
              <a:ext cx="230" cy="179"/>
            </a:xfrm>
            <a:prstGeom prst="rect">
              <a:avLst/>
            </a:prstGeom>
            <a:solidFill>
              <a:schemeClr val="hlink"/>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90475" name="Rectangle 48"/>
            <p:cNvSpPr/>
            <p:nvPr/>
          </p:nvSpPr>
          <p:spPr>
            <a:xfrm>
              <a:off x="2654" y="2360"/>
              <a:ext cx="304" cy="392"/>
            </a:xfrm>
            <a:prstGeom prst="rect">
              <a:avLst/>
            </a:prstGeom>
            <a:noFill/>
            <a:ln w="9525">
              <a:noFill/>
            </a:ln>
          </p:spPr>
          <p:txBody>
            <a:bodyPr lIns="87059" tIns="43529" rIns="87059" bIns="43529">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defTabSz="739775">
                <a:spcBef>
                  <a:spcPct val="0"/>
                </a:spcBef>
                <a:buClrTx/>
                <a:buSzTx/>
                <a:buFontTx/>
                <a:buNone/>
              </a:pPr>
              <a:r>
                <a:rPr lang="en-US" altLang="zh-CN" sz="2635" dirty="0">
                  <a:solidFill>
                    <a:schemeClr val="bg2"/>
                  </a:solidFill>
                  <a:latin typeface="Transistor"/>
                  <a:ea typeface="宋体" panose="02010600030101010101" pitchFamily="2" charset="-122"/>
                </a:rPr>
                <a:t>50</a:t>
              </a:r>
              <a:endParaRPr lang="en-US" altLang="zh-CN" sz="2635" dirty="0">
                <a:solidFill>
                  <a:schemeClr val="bg2"/>
                </a:solidFill>
                <a:latin typeface="Transistor"/>
                <a:ea typeface="宋体" panose="02010600030101010101" pitchFamily="2" charset="-122"/>
              </a:endParaRPr>
            </a:p>
          </p:txBody>
        </p:sp>
      </p:grpSp>
      <p:sp>
        <p:nvSpPr>
          <p:cNvPr id="55" name="Rectangle 49"/>
          <p:cNvSpPr>
            <a:spLocks noChangeArrowheads="1"/>
          </p:cNvSpPr>
          <p:nvPr/>
        </p:nvSpPr>
        <p:spPr bwMode="auto">
          <a:xfrm>
            <a:off x="4760174" y="4224069"/>
            <a:ext cx="6295084" cy="1708150"/>
          </a:xfrm>
          <a:prstGeom prst="rect">
            <a:avLst/>
          </a:prstGeom>
          <a:noFill/>
          <a:ln w="9525">
            <a:noFill/>
            <a:miter lim="800000"/>
          </a:ln>
          <a:effectLst/>
        </p:spPr>
        <p:txBody>
          <a:bodyPr lIns="87059" tIns="43529" rIns="87059" bIns="43529">
            <a:spAutoFit/>
          </a:bodyPr>
          <a:lstStyle/>
          <a:p>
            <a:pPr marL="365125" marR="0" lvl="0" indent="-365125" algn="l" defTabSz="73977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一个瓷釉喷雾器需要在部件</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烘焙前，每部</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件</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都有喷到瓷釉。我们发现</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在短</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喷五下是覆盖性最好的。一个限</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制</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开关装在泵上，只允许</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每次喷</a:t>
            </a:r>
            <a:r>
              <a:rPr kumimoji="0" lang="en-US"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0.5 </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秒。在扳机上安装上一个计算器。只有扳机被扳动五下，该部件才会送到</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烘焙阶段</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rPr>
              <a:t>。</a:t>
            </a:r>
            <a:endPar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cs typeface="+mn-cs"/>
            </a:endParaRPr>
          </a:p>
        </p:txBody>
      </p:sp>
      <p:sp>
        <p:nvSpPr>
          <p:cNvPr id="190471" name="Line 50"/>
          <p:cNvSpPr/>
          <p:nvPr/>
        </p:nvSpPr>
        <p:spPr>
          <a:xfrm>
            <a:off x="3534641" y="3815558"/>
            <a:ext cx="5667250" cy="0"/>
          </a:xfrm>
          <a:prstGeom prst="line">
            <a:avLst/>
          </a:prstGeom>
          <a:ln w="12700" cap="flat" cmpd="sng">
            <a:solidFill>
              <a:schemeClr val="tx1"/>
            </a:solidFill>
            <a:prstDash val="solid"/>
            <a:headEnd type="none" w="sm" len="sm"/>
            <a:tailEnd type="none" w="sm" len="sm"/>
          </a:ln>
        </p:spPr>
      </p:sp>
      <p:pic>
        <p:nvPicPr>
          <p:cNvPr id="190472" name="Picture 51" descr="IN00618_"/>
          <p:cNvPicPr>
            <a:picLocks noChangeAspect="1"/>
          </p:cNvPicPr>
          <p:nvPr/>
        </p:nvPicPr>
        <p:blipFill>
          <a:blip r:embed="rId2"/>
          <a:stretch>
            <a:fillRect/>
          </a:stretch>
        </p:blipFill>
        <p:spPr>
          <a:xfrm>
            <a:off x="2797983" y="4609141"/>
            <a:ext cx="1289153" cy="2079387"/>
          </a:xfrm>
          <a:prstGeom prst="rect">
            <a:avLst/>
          </a:prstGeom>
          <a:noFill/>
          <a:ln w="9525">
            <a:noFill/>
          </a:ln>
        </p:spPr>
      </p:pic>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Rectangle 3"/>
          <p:cNvSpPr>
            <a:spLocks noGrp="1"/>
          </p:cNvSpPr>
          <p:nvPr>
            <p:ph type="body" idx="4294967295"/>
          </p:nvPr>
        </p:nvSpPr>
        <p:spPr>
          <a:xfrm>
            <a:off x="5625747" y="2059296"/>
            <a:ext cx="4793305" cy="3075551"/>
          </a:xfrm>
        </p:spPr>
        <p:txBody>
          <a:bodyPr vert="horz" wrap="square" lIns="86540" tIns="43270" rIns="86540" bIns="43270" anchor="t"/>
          <a:p>
            <a:pPr marL="450850" indent="-450850" defTabSz="914400">
              <a:buClr>
                <a:srgbClr val="0033CC"/>
              </a:buClr>
              <a:buFont typeface="Symbol" panose="05050102010706020507" pitchFamily="18" charset="2"/>
              <a:buChar char="¨"/>
              <a:tabLst>
                <a:tab pos="900430" algn="l"/>
              </a:tabLst>
            </a:pPr>
            <a:r>
              <a:rPr lang="zh-CN" altLang="en-US" sz="3795" dirty="0">
                <a:latin typeface="华文细黑" panose="02010600040101010101" pitchFamily="2" charset="-122"/>
                <a:ea typeface="华文细黑" panose="02010600040101010101" pitchFamily="2" charset="-122"/>
              </a:rPr>
              <a:t>飞行前的旅客检查清单</a:t>
            </a:r>
            <a:endParaRPr lang="zh-CN" altLang="en-US" sz="3795" dirty="0">
              <a:latin typeface="华文细黑" panose="02010600040101010101" pitchFamily="2" charset="-122"/>
              <a:ea typeface="华文细黑" panose="02010600040101010101" pitchFamily="2" charset="-122"/>
            </a:endParaRPr>
          </a:p>
          <a:p>
            <a:pPr marL="450850" indent="-450850" defTabSz="914400">
              <a:buClr>
                <a:srgbClr val="0033CC"/>
              </a:buClr>
              <a:buFont typeface="Symbol" panose="05050102010706020507" pitchFamily="18" charset="2"/>
              <a:buChar char="¨"/>
              <a:tabLst>
                <a:tab pos="900430" algn="l"/>
              </a:tabLst>
            </a:pPr>
            <a:r>
              <a:rPr lang="en-US" altLang="zh-CN" sz="3795" dirty="0">
                <a:latin typeface="华文细黑" panose="02010600040101010101" pitchFamily="2" charset="-122"/>
                <a:ea typeface="华文细黑" panose="02010600040101010101" pitchFamily="2" charset="-122"/>
              </a:rPr>
              <a:t>“</a:t>
            </a:r>
            <a:r>
              <a:rPr lang="zh-CN" altLang="en-US" sz="3795" dirty="0">
                <a:latin typeface="华文细黑" panose="02010600040101010101" pitchFamily="2" charset="-122"/>
                <a:ea typeface="华文细黑" panose="02010600040101010101" pitchFamily="2" charset="-122"/>
              </a:rPr>
              <a:t>任务” 清单</a:t>
            </a:r>
            <a:endParaRPr lang="en-US" altLang="zh-CN" sz="3795" dirty="0">
              <a:latin typeface="华文细黑" panose="02010600040101010101" pitchFamily="2" charset="-122"/>
              <a:ea typeface="华文细黑" panose="02010600040101010101" pitchFamily="2" charset="-122"/>
            </a:endParaRPr>
          </a:p>
          <a:p>
            <a:pPr marL="450850" indent="-450850" defTabSz="914400">
              <a:buClr>
                <a:srgbClr val="0033CC"/>
              </a:buClr>
              <a:buFont typeface="Symbol" panose="05050102010706020507" pitchFamily="18" charset="2"/>
              <a:buChar char="¨"/>
              <a:tabLst>
                <a:tab pos="900430" algn="l"/>
              </a:tabLst>
            </a:pPr>
            <a:r>
              <a:rPr lang="zh-CN" altLang="en-US" sz="3795" dirty="0">
                <a:latin typeface="华文细黑" panose="02010600040101010101" pitchFamily="2" charset="-122"/>
                <a:ea typeface="华文细黑" panose="02010600040101010101" pitchFamily="2" charset="-122"/>
              </a:rPr>
              <a:t> 检查清单</a:t>
            </a:r>
            <a:endParaRPr lang="en-US" altLang="zh-CN" sz="3795" dirty="0">
              <a:latin typeface="华文细黑" panose="02010600040101010101" pitchFamily="2" charset="-122"/>
              <a:ea typeface="华文细黑" panose="02010600040101010101" pitchFamily="2" charset="-122"/>
            </a:endParaRPr>
          </a:p>
        </p:txBody>
      </p:sp>
      <p:graphicFrame>
        <p:nvGraphicFramePr>
          <p:cNvPr id="192515" name="Object 2"/>
          <p:cNvGraphicFramePr>
            <a:graphicFrameLocks noChangeAspect="1"/>
          </p:cNvGraphicFramePr>
          <p:nvPr/>
        </p:nvGraphicFramePr>
        <p:xfrm>
          <a:off x="2491599" y="2491246"/>
          <a:ext cx="2389119" cy="2621836"/>
        </p:xfrm>
        <a:graphic>
          <a:graphicData uri="http://schemas.openxmlformats.org/presentationml/2006/ole">
            <mc:AlternateContent xmlns:mc="http://schemas.openxmlformats.org/markup-compatibility/2006">
              <mc:Choice xmlns:v="urn:schemas-microsoft-com:vml" Requires="v">
                <p:oleObj spid="_x0000_s3085" name="" r:id="rId1" imgW="3161030" imgH="3469005" progId="MS_ClipArt_Gallery.2">
                  <p:embed/>
                </p:oleObj>
              </mc:Choice>
              <mc:Fallback>
                <p:oleObj name="" r:id="rId1" imgW="3161030" imgH="3469005" progId="MS_ClipArt_Gallery.2">
                  <p:embed/>
                  <p:pic>
                    <p:nvPicPr>
                      <p:cNvPr id="0" name="图片 3084"/>
                      <p:cNvPicPr/>
                      <p:nvPr/>
                    </p:nvPicPr>
                    <p:blipFill>
                      <a:blip r:embed="rId2"/>
                      <a:stretch>
                        <a:fillRect/>
                      </a:stretch>
                    </p:blipFill>
                    <p:spPr>
                      <a:xfrm>
                        <a:off x="2491599" y="2491246"/>
                        <a:ext cx="2389119" cy="2621836"/>
                      </a:xfrm>
                      <a:prstGeom prst="rect">
                        <a:avLst/>
                      </a:prstGeom>
                      <a:noFill/>
                      <a:ln w="38100">
                        <a:noFill/>
                        <a:miter/>
                      </a:ln>
                    </p:spPr>
                  </p:pic>
                </p:oleObj>
              </mc:Fallback>
            </mc:AlternateContent>
          </a:graphicData>
        </a:graphic>
      </p:graphicFrame>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Rectangle 2"/>
          <p:cNvSpPr/>
          <p:nvPr/>
        </p:nvSpPr>
        <p:spPr>
          <a:xfrm>
            <a:off x="2707574" y="1337706"/>
            <a:ext cx="7289574" cy="3569447"/>
          </a:xfrm>
          <a:prstGeom prst="rect">
            <a:avLst/>
          </a:prstGeom>
          <a:solidFill>
            <a:srgbClr val="808080"/>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pic>
        <p:nvPicPr>
          <p:cNvPr id="194563" name="Picture 4" descr="图片1"/>
          <p:cNvPicPr>
            <a:picLocks noChangeAspect="1"/>
          </p:cNvPicPr>
          <p:nvPr/>
        </p:nvPicPr>
        <p:blipFill>
          <a:blip r:embed="rId1"/>
          <a:stretch>
            <a:fillRect/>
          </a:stretch>
        </p:blipFill>
        <p:spPr>
          <a:xfrm>
            <a:off x="4380124" y="2097804"/>
            <a:ext cx="508964" cy="1851692"/>
          </a:xfrm>
          <a:prstGeom prst="rect">
            <a:avLst/>
          </a:prstGeom>
          <a:noFill/>
          <a:ln w="9525">
            <a:noFill/>
          </a:ln>
        </p:spPr>
      </p:pic>
      <p:pic>
        <p:nvPicPr>
          <p:cNvPr id="194564" name="Picture 5" descr="图片1"/>
          <p:cNvPicPr>
            <a:picLocks noChangeAspect="1"/>
          </p:cNvPicPr>
          <p:nvPr/>
        </p:nvPicPr>
        <p:blipFill>
          <a:blip r:embed="rId1"/>
          <a:stretch>
            <a:fillRect/>
          </a:stretch>
        </p:blipFill>
        <p:spPr>
          <a:xfrm>
            <a:off x="5389682" y="2097804"/>
            <a:ext cx="452041" cy="1647437"/>
          </a:xfrm>
          <a:prstGeom prst="rect">
            <a:avLst/>
          </a:prstGeom>
          <a:noFill/>
          <a:ln w="9525">
            <a:noFill/>
          </a:ln>
        </p:spPr>
      </p:pic>
      <p:pic>
        <p:nvPicPr>
          <p:cNvPr id="194565" name="Picture 6" descr="图片1"/>
          <p:cNvPicPr>
            <a:picLocks noChangeAspect="1"/>
          </p:cNvPicPr>
          <p:nvPr/>
        </p:nvPicPr>
        <p:blipFill>
          <a:blip r:embed="rId1"/>
          <a:stretch>
            <a:fillRect/>
          </a:stretch>
        </p:blipFill>
        <p:spPr>
          <a:xfrm>
            <a:off x="6342315" y="2097804"/>
            <a:ext cx="393443" cy="1441507"/>
          </a:xfrm>
          <a:prstGeom prst="rect">
            <a:avLst/>
          </a:prstGeom>
          <a:noFill/>
          <a:ln w="9525">
            <a:noFill/>
          </a:ln>
        </p:spPr>
      </p:pic>
      <p:pic>
        <p:nvPicPr>
          <p:cNvPr id="194566" name="Picture 7" descr="图片1"/>
          <p:cNvPicPr>
            <a:picLocks noChangeAspect="1"/>
          </p:cNvPicPr>
          <p:nvPr/>
        </p:nvPicPr>
        <p:blipFill>
          <a:blip r:embed="rId1"/>
          <a:stretch>
            <a:fillRect/>
          </a:stretch>
        </p:blipFill>
        <p:spPr>
          <a:xfrm>
            <a:off x="7236351" y="2097804"/>
            <a:ext cx="338193" cy="1233903"/>
          </a:xfrm>
          <a:prstGeom prst="rect">
            <a:avLst/>
          </a:prstGeom>
          <a:noFill/>
          <a:ln w="9525">
            <a:noFill/>
          </a:ln>
        </p:spPr>
      </p:pic>
      <p:pic>
        <p:nvPicPr>
          <p:cNvPr id="194567" name="Picture 8" descr="图片1"/>
          <p:cNvPicPr>
            <a:picLocks noChangeAspect="1"/>
          </p:cNvPicPr>
          <p:nvPr/>
        </p:nvPicPr>
        <p:blipFill>
          <a:blip r:embed="rId1"/>
          <a:stretch>
            <a:fillRect/>
          </a:stretch>
        </p:blipFill>
        <p:spPr>
          <a:xfrm>
            <a:off x="8075138" y="2097804"/>
            <a:ext cx="281270" cy="1021277"/>
          </a:xfrm>
          <a:prstGeom prst="rect">
            <a:avLst/>
          </a:prstGeom>
          <a:noFill/>
          <a:ln w="9525">
            <a:noFill/>
          </a:ln>
        </p:spPr>
      </p:pic>
      <p:pic>
        <p:nvPicPr>
          <p:cNvPr id="194568" name="Picture 9" descr="图片1"/>
          <p:cNvPicPr>
            <a:picLocks noChangeAspect="1"/>
          </p:cNvPicPr>
          <p:nvPr/>
        </p:nvPicPr>
        <p:blipFill>
          <a:blip r:embed="rId1"/>
          <a:stretch>
            <a:fillRect/>
          </a:stretch>
        </p:blipFill>
        <p:spPr>
          <a:xfrm>
            <a:off x="8857001" y="2097804"/>
            <a:ext cx="227695" cy="830415"/>
          </a:xfrm>
          <a:prstGeom prst="rect">
            <a:avLst/>
          </a:prstGeom>
          <a:noFill/>
          <a:ln w="9525">
            <a:noFill/>
          </a:ln>
        </p:spPr>
      </p:pic>
      <p:pic>
        <p:nvPicPr>
          <p:cNvPr id="194569" name="Picture 10" descr="图片1"/>
          <p:cNvPicPr>
            <a:picLocks noChangeAspect="1"/>
          </p:cNvPicPr>
          <p:nvPr/>
        </p:nvPicPr>
        <p:blipFill>
          <a:blip r:embed="rId1"/>
          <a:stretch>
            <a:fillRect/>
          </a:stretch>
        </p:blipFill>
        <p:spPr>
          <a:xfrm>
            <a:off x="3315317" y="2097804"/>
            <a:ext cx="565888" cy="2064318"/>
          </a:xfrm>
          <a:prstGeom prst="rect">
            <a:avLst/>
          </a:prstGeom>
          <a:noFill/>
          <a:ln w="9525">
            <a:noFill/>
          </a:ln>
        </p:spPr>
      </p:pic>
      <p:sp>
        <p:nvSpPr>
          <p:cNvPr id="14" name="Text Box 11"/>
          <p:cNvSpPr txBox="1">
            <a:spLocks noChangeArrowheads="1"/>
          </p:cNvSpPr>
          <p:nvPr/>
        </p:nvSpPr>
        <p:spPr bwMode="auto">
          <a:xfrm>
            <a:off x="2784589" y="5224562"/>
            <a:ext cx="7820303" cy="829945"/>
          </a:xfrm>
          <a:prstGeom prst="rect">
            <a:avLst/>
          </a:prstGeom>
          <a:noFill/>
          <a:ln w="9525" algn="ctr">
            <a:noFill/>
            <a:miter lim="800000"/>
          </a:ln>
          <a:effectLst/>
        </p:spPr>
        <p:txBody>
          <a:bodyPr>
            <a:spAutoFit/>
          </a:bodyPr>
          <a:lstStyle/>
          <a:p>
            <a:pPr marL="535305" marR="0" indent="-535305" defTabSz="914400" eaLnBrk="1" hangingPunct="1">
              <a:buClr>
                <a:srgbClr val="0033CC"/>
              </a:buClr>
              <a:buSzTx/>
              <a:buFont typeface="Wingdings" panose="05000000000000000000" pitchFamily="2" charset="2"/>
              <a:buChar char="n"/>
              <a:defRPr/>
            </a:pP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anose="02010600040101010101" pitchFamily="2" charset="-122"/>
                <a:cs typeface="+mn-cs"/>
              </a:rPr>
              <a:t>各种类型的工具在工具板上都有一个</a:t>
            </a:r>
            <a:r>
              <a:rPr kumimoji="0" lang="zh-CN" altLang="en-US" sz="240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a:t>
            </a: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anose="02010600040101010101" pitchFamily="2" charset="-122"/>
                <a:cs typeface="+mn-cs"/>
              </a:rPr>
              <a:t>坑</a:t>
            </a:r>
            <a:r>
              <a:rPr kumimoji="0" lang="zh-CN" altLang="en-US" sz="2400" kern="1200" cap="none" spc="0" normalizeH="0" baseline="0" noProof="0">
                <a:effectLst>
                  <a:outerShdw blurRad="38100" dist="38100" dir="2700000" algn="tl">
                    <a:srgbClr val="C0C0C0"/>
                  </a:outerShdw>
                </a:effectLst>
                <a:latin typeface="华文细黑" panose="02010600040101010101" pitchFamily="2" charset="-122"/>
                <a:ea typeface="华文细黑" panose="02010600040101010101" pitchFamily="2" charset="-122"/>
                <a:cs typeface="+mn-cs"/>
              </a:rPr>
              <a:t>”</a:t>
            </a: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anose="02010600040101010101" pitchFamily="2" charset="-122"/>
                <a:cs typeface="+mn-cs"/>
              </a:rPr>
              <a:t>，工具是否齐全一目了然</a:t>
            </a:r>
            <a:endParaRPr kumimoji="0" lang="en-US" altLang="zh-CN" sz="2400" kern="1200" cap="none" spc="0" normalizeH="0" baseline="0" noProof="0">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6610" name="Picture 2"/>
          <p:cNvPicPr/>
          <p:nvPr/>
        </p:nvPicPr>
        <p:blipFill>
          <a:blip r:embed="rId1"/>
          <a:stretch>
            <a:fillRect/>
          </a:stretch>
        </p:blipFill>
        <p:spPr>
          <a:xfrm>
            <a:off x="4606145" y="1610604"/>
            <a:ext cx="3122428" cy="3646461"/>
          </a:xfrm>
          <a:prstGeom prst="rect">
            <a:avLst/>
          </a:prstGeom>
          <a:noFill/>
          <a:ln w="12700">
            <a:noFill/>
          </a:ln>
        </p:spPr>
      </p:pic>
      <p:sp>
        <p:nvSpPr>
          <p:cNvPr id="17" name="Text Box 4"/>
          <p:cNvSpPr txBox="1">
            <a:spLocks noChangeArrowheads="1"/>
          </p:cNvSpPr>
          <p:nvPr/>
        </p:nvSpPr>
        <p:spPr bwMode="auto">
          <a:xfrm>
            <a:off x="2784589" y="5635440"/>
            <a:ext cx="7820303" cy="829945"/>
          </a:xfrm>
          <a:prstGeom prst="rect">
            <a:avLst/>
          </a:prstGeom>
          <a:noFill/>
          <a:ln w="9525" algn="ctr">
            <a:noFill/>
            <a:miter lim="800000"/>
          </a:ln>
          <a:effectLst/>
        </p:spPr>
        <p:txBody>
          <a:bodyPr>
            <a:spAutoFit/>
          </a:bodyPr>
          <a:lstStyle/>
          <a:p>
            <a:pPr marL="535305" marR="0" indent="-535305" defTabSz="914400" eaLnBrk="1" hangingPunct="1">
              <a:buClr>
                <a:srgbClr val="0033CC"/>
              </a:buClr>
              <a:buSzTx/>
              <a:buFont typeface="Wingdings" panose="05000000000000000000" pitchFamily="2" charset="2"/>
              <a:buChar char="n"/>
              <a:defRPr/>
            </a:pPr>
            <a:r>
              <a:rPr kumimoji="0" lang="zh-CN" altLang="en-US" sz="2400" kern="1200" cap="none" spc="0" normalizeH="0" baseline="0" noProof="0" dirty="0">
                <a:effectLst>
                  <a:outerShdw blurRad="38100" dist="38100" dir="2700000" algn="tl">
                    <a:srgbClr val="C0C0C0"/>
                  </a:outerShdw>
                </a:effectLst>
                <a:latin typeface="Arial" panose="020B0604020202020204" pitchFamily="34" charset="0"/>
                <a:ea typeface="华文细黑" panose="02010600040101010101" pitchFamily="2" charset="-122"/>
                <a:cs typeface="+mn-cs"/>
              </a:rPr>
              <a:t>预备数量刚好的部件以备组装，当组装完成后还有部件没有被安装就说明安装发生了错误</a:t>
            </a:r>
            <a:endParaRPr kumimoji="0" lang="zh-CN" altLang="en-US" sz="2400" kern="1200" cap="none" spc="0" normalizeH="0" baseline="0" noProof="0" dirty="0">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8658" name="Picture 3" descr="dms_oa_页面_076_图像_0002"/>
          <p:cNvPicPr>
            <a:picLocks noChangeAspect="1"/>
          </p:cNvPicPr>
          <p:nvPr/>
        </p:nvPicPr>
        <p:blipFill>
          <a:blip r:embed="rId1"/>
          <a:stretch>
            <a:fillRect/>
          </a:stretch>
        </p:blipFill>
        <p:spPr>
          <a:xfrm>
            <a:off x="3164637" y="1870109"/>
            <a:ext cx="2888038" cy="2265225"/>
          </a:xfrm>
          <a:prstGeom prst="rect">
            <a:avLst/>
          </a:prstGeom>
          <a:noFill/>
          <a:ln w="9525">
            <a:noFill/>
          </a:ln>
        </p:spPr>
      </p:pic>
      <p:pic>
        <p:nvPicPr>
          <p:cNvPr id="198659" name="Picture 4" descr="dms_oa_页面_076_图像_0003"/>
          <p:cNvPicPr>
            <a:picLocks noChangeAspect="1"/>
          </p:cNvPicPr>
          <p:nvPr/>
        </p:nvPicPr>
        <p:blipFill>
          <a:blip r:embed="rId2"/>
          <a:stretch>
            <a:fillRect/>
          </a:stretch>
        </p:blipFill>
        <p:spPr>
          <a:xfrm>
            <a:off x="6878067" y="1870109"/>
            <a:ext cx="2223370" cy="2278619"/>
          </a:xfrm>
          <a:prstGeom prst="rect">
            <a:avLst/>
          </a:prstGeom>
          <a:noFill/>
          <a:ln w="9525">
            <a:noFill/>
          </a:ln>
        </p:spPr>
      </p:pic>
      <p:sp>
        <p:nvSpPr>
          <p:cNvPr id="7" name="Text Box 5"/>
          <p:cNvSpPr txBox="1">
            <a:spLocks noChangeArrowheads="1"/>
          </p:cNvSpPr>
          <p:nvPr/>
        </p:nvSpPr>
        <p:spPr bwMode="auto">
          <a:xfrm>
            <a:off x="2784589" y="5211862"/>
            <a:ext cx="7820303" cy="460375"/>
          </a:xfrm>
          <a:prstGeom prst="rect">
            <a:avLst/>
          </a:prstGeom>
          <a:noFill/>
          <a:ln w="9525" algn="ctr">
            <a:noFill/>
            <a:miter lim="800000"/>
          </a:ln>
          <a:effectLst/>
        </p:spPr>
        <p:txBody>
          <a:bodyPr>
            <a:spAutoFit/>
          </a:bodyPr>
          <a:lstStyle/>
          <a:p>
            <a:pPr marL="535305" marR="0" indent="-535305" defTabSz="914400" eaLnBrk="1" hangingPunct="1">
              <a:buClr>
                <a:srgbClr val="0033CC"/>
              </a:buClr>
              <a:buSzTx/>
              <a:buFont typeface="Wingdings" panose="05000000000000000000" pitchFamily="2" charset="2"/>
              <a:buChar char="n"/>
              <a:defRPr/>
            </a:pP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anose="02010600040101010101" pitchFamily="2" charset="-122"/>
                <a:cs typeface="+mn-cs"/>
              </a:rPr>
              <a:t>利用颜色、箭头等标记显示关键的状态</a:t>
            </a:r>
            <a:endPar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anose="02010600040101010101" pitchFamily="2" charset="-122"/>
              <a:cs typeface="+mn-cs"/>
            </a:endParaRPr>
          </a:p>
        </p:txBody>
      </p:sp>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charset="-122"/>
                <a:ea typeface="黑体" panose="02010609060101010101" charset="-122"/>
                <a:sym typeface="+mn-ea"/>
              </a:rPr>
              <a:t>防错管理</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5"/>
          <p:cNvSpPr>
            <a:spLocks noGrp="1"/>
          </p:cNvSpPr>
          <p:nvPr>
            <p:ph type="body" sz="half" idx="4294967295"/>
          </p:nvPr>
        </p:nvSpPr>
        <p:spPr>
          <a:xfrm>
            <a:off x="5138548" y="1780665"/>
            <a:ext cx="4259227" cy="835438"/>
          </a:xfrm>
        </p:spPr>
        <p:txBody>
          <a:bodyPr vert="horz" wrap="square" lIns="96435" tIns="48217" rIns="96435" bIns="48217" anchor="t"/>
          <a:lstStyle>
            <a:lvl1pPr lvl="0">
              <a:buClr>
                <a:srgbClr val="0BD0D9"/>
              </a:buClr>
              <a:buSzPct val="95000"/>
              <a:buFont typeface="Wingdings 2" panose="05020102010507070707" pitchFamily="18" charset="2"/>
              <a:defRPr sz="2200"/>
            </a:lvl1pPr>
            <a:lvl2pPr lvl="1">
              <a:buClr>
                <a:srgbClr val="0BD0D9"/>
              </a:buClr>
              <a:buSzPct val="95000"/>
              <a:buFont typeface="Wingdings 2" panose="05020102010507070707" pitchFamily="18" charset="2"/>
              <a:defRPr sz="2000"/>
            </a:lvl2pPr>
            <a:lvl3pPr lvl="2">
              <a:buClr>
                <a:srgbClr val="0BD0D9"/>
              </a:buClr>
              <a:buSzPct val="95000"/>
              <a:buFont typeface="Wingdings 2" panose="05020102010507070707" pitchFamily="18" charset="2"/>
              <a:defRPr sz="1900"/>
            </a:lvl3pPr>
            <a:lvl4pPr lvl="3">
              <a:buClr>
                <a:srgbClr val="0BD0D9"/>
              </a:buClr>
              <a:buSzPct val="95000"/>
              <a:buFont typeface="Wingdings 2" panose="05020102010507070707" pitchFamily="18" charset="2"/>
              <a:defRPr sz="1800"/>
            </a:lvl4pPr>
            <a:lvl5pPr lvl="4">
              <a:buClr>
                <a:srgbClr val="0BD0D9"/>
              </a:buClr>
              <a:buSzPct val="95000"/>
              <a:buFont typeface="Wingdings 2" panose="05020102010507070707" pitchFamily="18" charset="2"/>
              <a:defRPr sz="1800"/>
            </a:lvl5pPr>
          </a:lstStyle>
          <a:p>
            <a:pPr lvl="0" eaLnBrk="1" hangingPunct="1"/>
            <a:r>
              <a:rPr lang="zh-CN" altLang="en-US" sz="1685" dirty="0">
                <a:ea typeface="宋体" panose="02010600030101010101" pitchFamily="2" charset="-122"/>
              </a:rPr>
              <a:t>制定标准注意事项</a:t>
            </a:r>
            <a:endParaRPr lang="zh-CN" altLang="en-US" sz="1685" dirty="0">
              <a:ea typeface="宋体" panose="02010600030101010101" pitchFamily="2" charset="-122"/>
            </a:endParaRPr>
          </a:p>
        </p:txBody>
      </p:sp>
      <p:sp>
        <p:nvSpPr>
          <p:cNvPr id="55303" name="Rectangle 7"/>
          <p:cNvSpPr>
            <a:spLocks noChangeArrowheads="1"/>
          </p:cNvSpPr>
          <p:nvPr/>
        </p:nvSpPr>
        <p:spPr bwMode="auto">
          <a:xfrm>
            <a:off x="2935269" y="2691444"/>
            <a:ext cx="1767981" cy="4168819"/>
          </a:xfrm>
          <a:prstGeom prst="rect">
            <a:avLst/>
          </a:prstGeom>
          <a:noFill/>
          <a:ln w="63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55304" name="Rectangle 8"/>
          <p:cNvSpPr>
            <a:spLocks noChangeArrowheads="1"/>
          </p:cNvSpPr>
          <p:nvPr/>
        </p:nvSpPr>
        <p:spPr bwMode="auto">
          <a:xfrm>
            <a:off x="8038305" y="2691444"/>
            <a:ext cx="1885177" cy="4168819"/>
          </a:xfrm>
          <a:prstGeom prst="rect">
            <a:avLst/>
          </a:prstGeom>
          <a:solidFill>
            <a:schemeClr val="accent2"/>
          </a:solidFill>
          <a:ln w="6350">
            <a:solidFill>
              <a:schemeClr val="accent2"/>
            </a:solidFill>
            <a:miter lim="800000"/>
          </a:ln>
          <a:effectLst>
            <a:outerShdw dist="35921" dir="2700000" algn="ctr" rotWithShape="0">
              <a:schemeClr val="bg2"/>
            </a:outerShdw>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55305" name="AutoShape 9"/>
          <p:cNvSpPr>
            <a:spLocks noChangeArrowheads="1"/>
          </p:cNvSpPr>
          <p:nvPr/>
        </p:nvSpPr>
        <p:spPr bwMode="auto">
          <a:xfrm>
            <a:off x="4237816" y="2986107"/>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78" name="Text Box 10"/>
          <p:cNvSpPr txBox="1"/>
          <p:nvPr/>
        </p:nvSpPr>
        <p:spPr>
          <a:xfrm>
            <a:off x="4509040" y="3144271"/>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盲目理想化，标准太严格</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07" name="AutoShape 11"/>
          <p:cNvSpPr>
            <a:spLocks noChangeArrowheads="1"/>
          </p:cNvSpPr>
          <p:nvPr/>
        </p:nvSpPr>
        <p:spPr bwMode="auto">
          <a:xfrm>
            <a:off x="4237816" y="3598873"/>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0" name="Text Box 12"/>
          <p:cNvSpPr txBox="1"/>
          <p:nvPr/>
        </p:nvSpPr>
        <p:spPr>
          <a:xfrm>
            <a:off x="4509040" y="3757037"/>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过于考虑现实，拒绝改善</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09" name="AutoShape 13"/>
          <p:cNvSpPr>
            <a:spLocks noChangeArrowheads="1"/>
          </p:cNvSpPr>
          <p:nvPr/>
        </p:nvSpPr>
        <p:spPr bwMode="auto">
          <a:xfrm>
            <a:off x="4237816" y="4213313"/>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2" name="Text Box 14"/>
          <p:cNvSpPr txBox="1"/>
          <p:nvPr/>
        </p:nvSpPr>
        <p:spPr>
          <a:xfrm>
            <a:off x="4509040" y="4371478"/>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舍不得放弃</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11" name="AutoShape 15"/>
          <p:cNvSpPr>
            <a:spLocks noChangeArrowheads="1"/>
          </p:cNvSpPr>
          <p:nvPr/>
        </p:nvSpPr>
        <p:spPr bwMode="auto">
          <a:xfrm>
            <a:off x="4237816" y="4827754"/>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4" name="Text Box 16"/>
          <p:cNvSpPr txBox="1"/>
          <p:nvPr/>
        </p:nvSpPr>
        <p:spPr>
          <a:xfrm>
            <a:off x="4509040" y="4985918"/>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关键人物不支持工作</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13" name="AutoShape 17"/>
          <p:cNvSpPr>
            <a:spLocks noChangeArrowheads="1"/>
          </p:cNvSpPr>
          <p:nvPr/>
        </p:nvSpPr>
        <p:spPr bwMode="auto">
          <a:xfrm>
            <a:off x="4237816" y="5442194"/>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6" name="Text Box 18"/>
          <p:cNvSpPr txBox="1"/>
          <p:nvPr/>
        </p:nvSpPr>
        <p:spPr>
          <a:xfrm>
            <a:off x="4509040" y="5600359"/>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检查未按标准执行，造成不公正，引起大家不满</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15" name="AutoShape 19"/>
          <p:cNvSpPr>
            <a:spLocks noChangeArrowheads="1"/>
          </p:cNvSpPr>
          <p:nvPr/>
        </p:nvSpPr>
        <p:spPr bwMode="auto">
          <a:xfrm>
            <a:off x="4237816" y="6056635"/>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8" name="Text Box 20"/>
          <p:cNvSpPr txBox="1"/>
          <p:nvPr/>
        </p:nvSpPr>
        <p:spPr>
          <a:xfrm>
            <a:off x="4509040" y="6214799"/>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缺乏专业指导，不参持续改进</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28689" name="Rectangle 21"/>
          <p:cNvSpPr/>
          <p:nvPr/>
        </p:nvSpPr>
        <p:spPr>
          <a:xfrm>
            <a:off x="4105551" y="3076515"/>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1</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0" name="Rectangle 22"/>
          <p:cNvSpPr/>
          <p:nvPr/>
        </p:nvSpPr>
        <p:spPr>
          <a:xfrm>
            <a:off x="4105551" y="3717743"/>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2</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1" name="Rectangle 23"/>
          <p:cNvSpPr/>
          <p:nvPr/>
        </p:nvSpPr>
        <p:spPr>
          <a:xfrm>
            <a:off x="4105551" y="4332184"/>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3</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2" name="Rectangle 24"/>
          <p:cNvSpPr/>
          <p:nvPr/>
        </p:nvSpPr>
        <p:spPr>
          <a:xfrm>
            <a:off x="4105551" y="4946624"/>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4</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3" name="Rectangle 25"/>
          <p:cNvSpPr/>
          <p:nvPr/>
        </p:nvSpPr>
        <p:spPr>
          <a:xfrm>
            <a:off x="4105551" y="5561064"/>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5</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4" name="Rectangle 26"/>
          <p:cNvSpPr/>
          <p:nvPr/>
        </p:nvSpPr>
        <p:spPr>
          <a:xfrm>
            <a:off x="4105551" y="6175504"/>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6</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5" name="矩形 26"/>
          <p:cNvSpPr/>
          <p:nvPr/>
        </p:nvSpPr>
        <p:spPr>
          <a:xfrm>
            <a:off x="1887609" y="1780665"/>
            <a:ext cx="1467485" cy="41529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 typeface="Wingdings" panose="05000000000000000000" pitchFamily="2" charset="2"/>
              <a:buChar char="Ø"/>
            </a:pPr>
            <a:r>
              <a:rPr lang="zh-CN" altLang="en-US" sz="2110" dirty="0">
                <a:latin typeface="Arial" panose="020B0604020202020204" pitchFamily="34" charset="0"/>
                <a:ea typeface="宋体" panose="02010600030101010101" pitchFamily="2" charset="-122"/>
              </a:rPr>
              <a:t>制定标准</a:t>
            </a:r>
            <a:endParaRPr lang="zh-CN" altLang="en-US" sz="2110" dirty="0">
              <a:latin typeface="Arial" panose="020B0604020202020204" pitchFamily="34" charset="0"/>
              <a:ea typeface="宋体" panose="02010600030101010101" pitchFamily="2" charset="-122"/>
            </a:endParaRPr>
          </a:p>
        </p:txBody>
      </p:sp>
      <p:sp>
        <p:nvSpPr>
          <p:cNvPr id="28696" name="Rectangle 2"/>
          <p:cNvSpPr/>
          <p:nvPr/>
        </p:nvSpPr>
        <p:spPr>
          <a:xfrm>
            <a:off x="2625725" y="1078230"/>
            <a:ext cx="3803650" cy="471170"/>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整理</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3" name="任意多边形 2"/>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05</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en-US" altLang="zh-CN" sz="5000" dirty="0">
                <a:solidFill>
                  <a:schemeClr val="accent1"/>
                </a:solidFill>
                <a:latin typeface="黑体" panose="02010609060101010101" charset="-122"/>
                <a:ea typeface="黑体" panose="02010609060101010101" charset="-122"/>
                <a:sym typeface="+mn-ea"/>
              </a:rPr>
              <a:t>TPM</a:t>
            </a:r>
            <a:r>
              <a:rPr lang="zh-CN" altLang="en-US" sz="5000" dirty="0">
                <a:solidFill>
                  <a:schemeClr val="accent1"/>
                </a:solidFill>
                <a:latin typeface="黑体" panose="02010609060101010101" charset="-122"/>
                <a:ea typeface="黑体" panose="02010609060101010101" charset="-122"/>
                <a:sym typeface="+mn-ea"/>
              </a:rPr>
              <a:t>概论</a:t>
            </a:r>
            <a:endParaRPr lang="zh-CN" altLang="en-US" sz="500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Text Box 2"/>
          <p:cNvSpPr txBox="1"/>
          <p:nvPr/>
        </p:nvSpPr>
        <p:spPr>
          <a:xfrm>
            <a:off x="2411236" y="2083463"/>
            <a:ext cx="8357729" cy="1266825"/>
          </a:xfrm>
          <a:prstGeom prst="rect">
            <a:avLst/>
          </a:prstGeom>
          <a:solidFill>
            <a:srgbClr val="DDF1FF">
              <a:alpha val="50195"/>
            </a:srgbClr>
          </a:solidFill>
          <a:ln w="12700">
            <a:noFill/>
          </a:ln>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en-US" altLang="ko-KR" sz="1900" b="1" dirty="0">
                <a:latin typeface="宋体" panose="02010600030101010101" pitchFamily="2" charset="-122"/>
                <a:ea typeface="宋体" panose="02010600030101010101" pitchFamily="2" charset="-122"/>
              </a:rPr>
              <a:t>Total Productive Maintenance (</a:t>
            </a:r>
            <a:r>
              <a:rPr lang="zh-CN" altLang="en-US" sz="1900" b="1" dirty="0">
                <a:latin typeface="宋体" panose="02010600030101010101" pitchFamily="2" charset="-122"/>
                <a:ea typeface="宋体" panose="02010600030101010101" pitchFamily="2" charset="-122"/>
              </a:rPr>
              <a:t>全员参加的生产保全</a:t>
            </a:r>
            <a:r>
              <a:rPr lang="en-US" altLang="ko-KR"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活动</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5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通过改善人与设备的体质，来改善企业的体质</a:t>
            </a:r>
            <a:endParaRPr lang="ko-KR" altLang="en-US" sz="1900" b="1" dirty="0">
              <a:latin typeface="宋体" panose="02010600030101010101" pitchFamily="2" charset="-122"/>
              <a:ea typeface="宋体" panose="02010600030101010101" pitchFamily="2" charset="-122"/>
            </a:endParaRPr>
          </a:p>
        </p:txBody>
      </p:sp>
      <p:sp>
        <p:nvSpPr>
          <p:cNvPr id="429059" name="AutoShape 3"/>
          <p:cNvSpPr>
            <a:spLocks noChangeArrowheads="1"/>
          </p:cNvSpPr>
          <p:nvPr/>
        </p:nvSpPr>
        <p:spPr bwMode="auto">
          <a:xfrm>
            <a:off x="2925224" y="1067209"/>
            <a:ext cx="2593374" cy="482177"/>
          </a:xfrm>
          <a:prstGeom prst="bevel">
            <a:avLst>
              <a:gd name="adj" fmla="val 12500"/>
            </a:avLst>
          </a:prstGeom>
          <a:solidFill>
            <a:srgbClr val="EAFA9C"/>
          </a:solidFill>
          <a:ln w="9525">
            <a:noFill/>
            <a:miter lim="800000"/>
          </a:ln>
          <a:effectLst>
            <a:outerShdw dist="35921" dir="2700000" algn="ctr" rotWithShape="0">
              <a:schemeClr val="bg2"/>
            </a:outerShdw>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900" b="1" i="0" u="none" strike="noStrike" kern="1200" cap="none" spc="0" normalizeH="0" baseline="0" noProof="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TPM </a:t>
            </a:r>
            <a:r>
              <a:rPr kumimoji="0" lang="zh-CN" altLang="en-US" sz="1900" b="1" i="0" u="none" strike="noStrike" kern="1200" cap="none" spc="0" normalizeH="0" baseline="0" noProof="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概要</a:t>
            </a:r>
            <a:endParaRPr kumimoji="0" lang="ko-KR" altLang="en-US" sz="1900" b="1" i="0" u="none" strike="noStrike" kern="1200" cap="none" spc="0" normalizeH="0" baseline="0" noProof="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endParaRPr>
          </a:p>
        </p:txBody>
      </p:sp>
      <p:sp>
        <p:nvSpPr>
          <p:cNvPr id="204804" name="Text Box 4"/>
          <p:cNvSpPr txBox="1"/>
          <p:nvPr/>
        </p:nvSpPr>
        <p:spPr>
          <a:xfrm>
            <a:off x="2411236" y="1758664"/>
            <a:ext cx="2009069" cy="427990"/>
          </a:xfrm>
          <a:prstGeom prst="rect">
            <a:avLst/>
          </a:prstGeom>
          <a:solidFill>
            <a:schemeClr val="accent2"/>
          </a:solidFill>
          <a:ln w="12700">
            <a:noFill/>
          </a:ln>
          <a:effectLst>
            <a:prstShdw prst="shdw13" dist="53882" dir="13499999">
              <a:srgbClr val="808080"/>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795" b="1" dirty="0">
                <a:solidFill>
                  <a:schemeClr val="bg1"/>
                </a:solidFill>
                <a:latin typeface="宋体" panose="02010600030101010101" pitchFamily="2" charset="-122"/>
                <a:ea typeface="宋体" panose="02010600030101010101" pitchFamily="2" charset="-122"/>
              </a:rPr>
              <a:t>什么叫</a:t>
            </a:r>
            <a:r>
              <a:rPr lang="en-US" altLang="ko-KR" sz="1795" b="1" dirty="0">
                <a:solidFill>
                  <a:schemeClr val="bg1"/>
                </a:solidFill>
                <a:latin typeface="宋体" panose="02010600030101010101" pitchFamily="2" charset="-122"/>
                <a:ea typeface="宋体" panose="02010600030101010101" pitchFamily="2" charset="-122"/>
              </a:rPr>
              <a:t>TPM</a:t>
            </a:r>
            <a:r>
              <a:rPr lang="ko-KR" altLang="en-US" sz="1795" b="1" dirty="0">
                <a:solidFill>
                  <a:schemeClr val="bg1"/>
                </a:solidFill>
                <a:latin typeface="宋体" panose="02010600030101010101" pitchFamily="2" charset="-122"/>
                <a:ea typeface="宋体" panose="02010600030101010101" pitchFamily="2" charset="-122"/>
              </a:rPr>
              <a:t>？</a:t>
            </a:r>
            <a:endParaRPr lang="ko-KR" altLang="en-US" sz="1795" b="1" dirty="0">
              <a:solidFill>
                <a:schemeClr val="bg1"/>
              </a:solidFill>
              <a:latin typeface="宋体" panose="02010600030101010101" pitchFamily="2" charset="-122"/>
              <a:ea typeface="宋体" panose="02010600030101010101" pitchFamily="2" charset="-122"/>
            </a:endParaRPr>
          </a:p>
        </p:txBody>
      </p:sp>
      <p:sp>
        <p:nvSpPr>
          <p:cNvPr id="204805" name="Text Box 5"/>
          <p:cNvSpPr txBox="1"/>
          <p:nvPr/>
        </p:nvSpPr>
        <p:spPr>
          <a:xfrm>
            <a:off x="2411236" y="3640492"/>
            <a:ext cx="8423024" cy="3371215"/>
          </a:xfrm>
          <a:prstGeom prst="rect">
            <a:avLst/>
          </a:prstGeom>
          <a:solidFill>
            <a:srgbClr val="DDF1FF">
              <a:alpha val="50195"/>
            </a:srgbClr>
          </a:solidFill>
          <a:ln w="12700">
            <a:noFill/>
          </a:ln>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是指以创造生产系统效率化极限追求（综合性效率化）的企业体质为目的，</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在现场现和的中构筑以生产系统的 </a:t>
            </a:r>
            <a:r>
              <a:rPr lang="en-US" altLang="ko-KR" sz="1900" b="1" dirty="0">
                <a:latin typeface="宋体" panose="02010600030101010101" pitchFamily="2" charset="-122"/>
                <a:ea typeface="宋体" panose="02010600030101010101" pitchFamily="2" charset="-122"/>
              </a:rPr>
              <a:t>life cycle </a:t>
            </a:r>
            <a:r>
              <a:rPr lang="zh-CN" altLang="en-US" sz="1900" b="1" dirty="0">
                <a:latin typeface="宋体" panose="02010600030101010101" pitchFamily="2" charset="-122"/>
                <a:ea typeface="宋体" panose="02010600030101010101" pitchFamily="2" charset="-122"/>
              </a:rPr>
              <a:t>全体为对象的，</a:t>
            </a:r>
            <a:endParaRPr lang="zh-CN"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zh-CN" altLang="en-US" sz="1900" b="1" dirty="0">
                <a:latin typeface="宋体" panose="02010600030101010101" pitchFamily="2" charset="-122"/>
                <a:ea typeface="宋体" panose="02010600030101010101" pitchFamily="2" charset="-122"/>
              </a:rPr>
              <a:t>   </a:t>
            </a:r>
            <a:r>
              <a:rPr lang="zh-CN" altLang="en-US" sz="1900" b="1" dirty="0">
                <a:latin typeface="Times New Roman" panose="02020603050405020304" pitchFamily="18" charset="0"/>
                <a:ea typeface="宋体" panose="02010600030101010101" pitchFamily="2" charset="-122"/>
              </a:rPr>
              <a:t>“</a:t>
            </a:r>
            <a:r>
              <a:rPr lang="zh-CN" altLang="en-US" sz="1900" b="1" dirty="0">
                <a:latin typeface="宋体" panose="02010600030101010101" pitchFamily="2" charset="-122"/>
                <a:ea typeface="宋体" panose="02010600030101010101" pitchFamily="2" charset="-122"/>
              </a:rPr>
              <a:t>灾害/不良/故障零化</a:t>
            </a:r>
            <a:r>
              <a:rPr lang="zh-CN" altLang="en-US" sz="1900" b="1" dirty="0">
                <a:latin typeface="Times New Roman" panose="02020603050405020304" pitchFamily="18" charset="0"/>
                <a:ea typeface="宋体" panose="02010600030101010101" pitchFamily="2" charset="-122"/>
              </a:rPr>
              <a:t>”</a:t>
            </a:r>
            <a:r>
              <a:rPr lang="zh-CN" altLang="en-US" sz="1900" b="1" dirty="0">
                <a:latin typeface="宋体" panose="02010600030101010101" pitchFamily="2" charset="-122"/>
                <a:ea typeface="宋体" panose="02010600030101010101" pitchFamily="2" charset="-122"/>
              </a:rPr>
              <a:t>等全部浪费在萌芽中防止的体系，</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包括生产部门在内，通过开发，营业，管理等的所有部门，</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从</a:t>
            </a:r>
            <a:r>
              <a:rPr lang="en-US" altLang="ko-KR" sz="1900" b="1" dirty="0">
                <a:latin typeface="宋体" panose="02010600030101010101" pitchFamily="2" charset="-122"/>
                <a:ea typeface="宋体" panose="02010600030101010101" pitchFamily="2" charset="-122"/>
              </a:rPr>
              <a:t>TOP</a:t>
            </a:r>
            <a:r>
              <a:rPr lang="zh-CN" altLang="en-US" sz="1900" b="1" dirty="0">
                <a:latin typeface="宋体" panose="02010600030101010101" pitchFamily="2" charset="-122"/>
                <a:ea typeface="宋体" panose="02010600030101010101" pitchFamily="2" charset="-122"/>
              </a:rPr>
              <a:t>到第一线从业人员全员参加，</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依据重复小集团，而达成</a:t>
            </a:r>
            <a:r>
              <a:rPr lang="zh-CN" altLang="en-US" sz="1900" b="1" dirty="0">
                <a:latin typeface="Times New Roman" panose="02020603050405020304" pitchFamily="18" charset="0"/>
                <a:ea typeface="宋体" panose="02010600030101010101" pitchFamily="2" charset="-122"/>
              </a:rPr>
              <a:t>“</a:t>
            </a:r>
            <a:r>
              <a:rPr lang="zh-CN" altLang="en-US" sz="1900" b="1" dirty="0">
                <a:latin typeface="宋体" panose="02010600030101010101" pitchFamily="2" charset="-122"/>
                <a:ea typeface="宋体" panose="02010600030101010101" pitchFamily="2" charset="-122"/>
              </a:rPr>
              <a:t>浪费零化</a:t>
            </a:r>
            <a:r>
              <a:rPr lang="zh-CN" altLang="en-US" sz="1900" b="1" dirty="0">
                <a:latin typeface="Times New Roman" panose="02020603050405020304" pitchFamily="18" charset="0"/>
                <a:ea typeface="宋体" panose="02010600030101010101" pitchFamily="2" charset="-122"/>
              </a:rPr>
              <a:t>”</a:t>
            </a:r>
            <a:r>
              <a:rPr lang="zh-CN" altLang="en-US" sz="1900" b="1" dirty="0">
                <a:latin typeface="宋体" panose="02010600030101010101" pitchFamily="2" charset="-122"/>
                <a:ea typeface="宋体" panose="02010600030101010101" pitchFamily="2" charset="-122"/>
              </a:rPr>
              <a:t>。</a:t>
            </a:r>
            <a:endParaRPr lang="ko-KR" altLang="en-US" sz="1900" b="1" dirty="0">
              <a:latin typeface="宋体" panose="02010600030101010101" pitchFamily="2" charset="-122"/>
              <a:ea typeface="宋体" panose="02010600030101010101" pitchFamily="2" charset="-122"/>
            </a:endParaRPr>
          </a:p>
        </p:txBody>
      </p:sp>
      <p:sp>
        <p:nvSpPr>
          <p:cNvPr id="204806" name="Text Box 6"/>
          <p:cNvSpPr txBox="1"/>
          <p:nvPr/>
        </p:nvSpPr>
        <p:spPr>
          <a:xfrm>
            <a:off x="2411236" y="3397729"/>
            <a:ext cx="2732334" cy="427990"/>
          </a:xfrm>
          <a:prstGeom prst="rect">
            <a:avLst/>
          </a:prstGeom>
          <a:solidFill>
            <a:schemeClr val="accent2"/>
          </a:solidFill>
          <a:ln w="12700">
            <a:noFill/>
          </a:ln>
          <a:effectLst>
            <a:prstShdw prst="shdw13" dist="53882" dir="13499999">
              <a:srgbClr val="808080"/>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795" b="1" dirty="0">
                <a:solidFill>
                  <a:schemeClr val="bg1"/>
                </a:solidFill>
                <a:latin typeface="宋体" panose="02010600030101010101" pitchFamily="2" charset="-122"/>
                <a:ea typeface="宋体" panose="02010600030101010101" pitchFamily="2" charset="-122"/>
              </a:rPr>
              <a:t>什么叫全员参加的 </a:t>
            </a:r>
            <a:r>
              <a:rPr lang="en-US" altLang="ko-KR" sz="1795" b="1" dirty="0">
                <a:solidFill>
                  <a:schemeClr val="bg1"/>
                </a:solidFill>
                <a:latin typeface="宋体" panose="02010600030101010101" pitchFamily="2" charset="-122"/>
                <a:ea typeface="宋体" panose="02010600030101010101" pitchFamily="2" charset="-122"/>
              </a:rPr>
              <a:t>TPM</a:t>
            </a:r>
            <a:r>
              <a:rPr lang="ko-KR" altLang="en-US" sz="1795" b="1" dirty="0">
                <a:solidFill>
                  <a:schemeClr val="bg1"/>
                </a:solidFill>
                <a:latin typeface="宋体" panose="02010600030101010101" pitchFamily="2" charset="-122"/>
                <a:ea typeface="宋体" panose="02010600030101010101" pitchFamily="2" charset="-122"/>
              </a:rPr>
              <a:t>？</a:t>
            </a:r>
            <a:endParaRPr lang="ko-KR" altLang="en-US" sz="1795" b="1" dirty="0">
              <a:solidFill>
                <a:schemeClr val="bg1"/>
              </a:solidFill>
              <a:latin typeface="宋体" panose="02010600030101010101" pitchFamily="2" charset="-122"/>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6850" name="Picture 2" descr="꼬마가연필들고_줄"/>
          <p:cNvPicPr>
            <a:picLocks noChangeAspect="1"/>
          </p:cNvPicPr>
          <p:nvPr/>
        </p:nvPicPr>
        <p:blipFill>
          <a:blip r:embed="rId1"/>
          <a:stretch>
            <a:fillRect/>
          </a:stretch>
        </p:blipFill>
        <p:spPr>
          <a:xfrm>
            <a:off x="2250511" y="4128164"/>
            <a:ext cx="3616325" cy="433625"/>
          </a:xfrm>
          <a:prstGeom prst="rect">
            <a:avLst/>
          </a:prstGeom>
          <a:noFill/>
          <a:ln w="9525">
            <a:noFill/>
          </a:ln>
        </p:spPr>
      </p:pic>
      <p:sp>
        <p:nvSpPr>
          <p:cNvPr id="206851" name="Text Box 3"/>
          <p:cNvSpPr txBox="1"/>
          <p:nvPr/>
        </p:nvSpPr>
        <p:spPr>
          <a:xfrm>
            <a:off x="2474857" y="1025827"/>
            <a:ext cx="2816046" cy="415290"/>
          </a:xfrm>
          <a:prstGeom prst="rect">
            <a:avLst/>
          </a:prstGeom>
          <a:solidFill>
            <a:schemeClr val="bg1">
              <a:lumMod val="8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rgbClr val="FF0000"/>
                </a:solidFill>
                <a:latin typeface="宋体" panose="02010600030101010101" pitchFamily="2" charset="-122"/>
                <a:ea typeface="宋体" panose="02010600030101010101" pitchFamily="2" charset="-122"/>
              </a:rPr>
              <a:t>□ </a:t>
            </a:r>
            <a:r>
              <a:rPr lang="zh-CN" altLang="en-US" sz="2110" b="1" dirty="0">
                <a:solidFill>
                  <a:srgbClr val="FF0000"/>
                </a:solidFill>
                <a:latin typeface="宋体" panose="02010600030101010101" pitchFamily="2" charset="-122"/>
                <a:ea typeface="宋体" panose="02010600030101010101" pitchFamily="2" charset="-122"/>
              </a:rPr>
              <a:t>设备管理的概念</a:t>
            </a:r>
            <a:endParaRPr lang="ko-KR" altLang="en-US" sz="2110" b="1" dirty="0">
              <a:solidFill>
                <a:srgbClr val="FF0000"/>
              </a:solidFill>
              <a:latin typeface="宋体" panose="02010600030101010101" pitchFamily="2" charset="-122"/>
              <a:ea typeface="宋体" panose="02010600030101010101" pitchFamily="2" charset="-122"/>
            </a:endParaRPr>
          </a:p>
        </p:txBody>
      </p:sp>
      <p:graphicFrame>
        <p:nvGraphicFramePr>
          <p:cNvPr id="430084" name="Group 4"/>
          <p:cNvGraphicFramePr>
            <a:graphicFrameLocks noGrp="1"/>
          </p:cNvGraphicFramePr>
          <p:nvPr/>
        </p:nvGraphicFramePr>
        <p:xfrm>
          <a:off x="2330873" y="2489099"/>
          <a:ext cx="8357235" cy="353695"/>
        </p:xfrm>
        <a:graphic>
          <a:graphicData uri="http://schemas.openxmlformats.org/drawingml/2006/table">
            <a:tbl>
              <a:tblPr/>
              <a:tblGrid>
                <a:gridCol w="1044575"/>
                <a:gridCol w="1043940"/>
                <a:gridCol w="1044575"/>
                <a:gridCol w="1046480"/>
                <a:gridCol w="1044575"/>
                <a:gridCol w="1044575"/>
                <a:gridCol w="1043940"/>
                <a:gridCol w="1044575"/>
              </a:tblGrid>
              <a:tr h="35369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调查</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研究</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设计</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制作</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设置</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运转</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保全</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报废</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r>
            </a:tbl>
          </a:graphicData>
        </a:graphic>
      </p:graphicFrame>
      <p:sp>
        <p:nvSpPr>
          <p:cNvPr id="206872" name="Line 24"/>
          <p:cNvSpPr/>
          <p:nvPr/>
        </p:nvSpPr>
        <p:spPr>
          <a:xfrm>
            <a:off x="2330873" y="2038732"/>
            <a:ext cx="0" cy="1526893"/>
          </a:xfrm>
          <a:prstGeom prst="line">
            <a:avLst/>
          </a:prstGeom>
          <a:ln w="9525" cap="flat" cmpd="sng">
            <a:solidFill>
              <a:schemeClr val="tx1"/>
            </a:solidFill>
            <a:prstDash val="solid"/>
            <a:headEnd type="none" w="med" len="med"/>
            <a:tailEnd type="none" w="med" len="med"/>
          </a:ln>
        </p:spPr>
      </p:sp>
      <p:sp>
        <p:nvSpPr>
          <p:cNvPr id="206873" name="Line 25"/>
          <p:cNvSpPr/>
          <p:nvPr/>
        </p:nvSpPr>
        <p:spPr>
          <a:xfrm>
            <a:off x="10688602" y="2038732"/>
            <a:ext cx="0" cy="1446530"/>
          </a:xfrm>
          <a:prstGeom prst="line">
            <a:avLst/>
          </a:prstGeom>
          <a:ln w="9525" cap="flat" cmpd="sng">
            <a:solidFill>
              <a:schemeClr val="tx1"/>
            </a:solidFill>
            <a:prstDash val="solid"/>
            <a:headEnd type="none" w="med" len="med"/>
            <a:tailEnd type="none" w="med" len="med"/>
          </a:ln>
        </p:spPr>
      </p:sp>
      <p:sp>
        <p:nvSpPr>
          <p:cNvPr id="206874" name="Line 26"/>
          <p:cNvSpPr/>
          <p:nvPr/>
        </p:nvSpPr>
        <p:spPr>
          <a:xfrm>
            <a:off x="7554454" y="2038732"/>
            <a:ext cx="0" cy="1446530"/>
          </a:xfrm>
          <a:prstGeom prst="line">
            <a:avLst/>
          </a:prstGeom>
          <a:ln w="9525" cap="flat" cmpd="sng">
            <a:solidFill>
              <a:schemeClr val="tx1"/>
            </a:solidFill>
            <a:prstDash val="solid"/>
            <a:headEnd type="none" w="med" len="med"/>
            <a:tailEnd type="none" w="med" len="med"/>
          </a:ln>
        </p:spPr>
      </p:sp>
      <p:sp>
        <p:nvSpPr>
          <p:cNvPr id="206875" name="Line 27"/>
          <p:cNvSpPr/>
          <p:nvPr/>
        </p:nvSpPr>
        <p:spPr>
          <a:xfrm>
            <a:off x="2330873" y="2199458"/>
            <a:ext cx="5223581" cy="0"/>
          </a:xfrm>
          <a:prstGeom prst="line">
            <a:avLst/>
          </a:prstGeom>
          <a:ln w="9525" cap="flat" cmpd="sng">
            <a:solidFill>
              <a:schemeClr val="tx1"/>
            </a:solidFill>
            <a:prstDash val="solid"/>
            <a:headEnd type="triangle" w="med" len="med"/>
            <a:tailEnd type="triangle" w="med" len="med"/>
          </a:ln>
        </p:spPr>
      </p:sp>
      <p:sp>
        <p:nvSpPr>
          <p:cNvPr id="206876" name="Line 28"/>
          <p:cNvSpPr/>
          <p:nvPr/>
        </p:nvSpPr>
        <p:spPr>
          <a:xfrm>
            <a:off x="4420306" y="2520909"/>
            <a:ext cx="0" cy="964353"/>
          </a:xfrm>
          <a:prstGeom prst="line">
            <a:avLst/>
          </a:prstGeom>
          <a:ln w="9525" cap="flat" cmpd="sng">
            <a:solidFill>
              <a:schemeClr val="tx1"/>
            </a:solidFill>
            <a:prstDash val="solid"/>
            <a:headEnd type="none" w="med" len="med"/>
            <a:tailEnd type="none" w="med" len="med"/>
          </a:ln>
        </p:spPr>
      </p:sp>
      <p:sp>
        <p:nvSpPr>
          <p:cNvPr id="206877" name="Line 29"/>
          <p:cNvSpPr/>
          <p:nvPr/>
        </p:nvSpPr>
        <p:spPr>
          <a:xfrm>
            <a:off x="2330873" y="3163811"/>
            <a:ext cx="2089432" cy="0"/>
          </a:xfrm>
          <a:prstGeom prst="line">
            <a:avLst/>
          </a:prstGeom>
          <a:ln w="9525" cap="flat" cmpd="sng">
            <a:solidFill>
              <a:schemeClr val="tx1"/>
            </a:solidFill>
            <a:prstDash val="solid"/>
            <a:headEnd type="triangle" w="med" len="med"/>
            <a:tailEnd type="triangle" w="med" len="med"/>
          </a:ln>
        </p:spPr>
      </p:sp>
      <p:sp>
        <p:nvSpPr>
          <p:cNvPr id="206878" name="Line 30"/>
          <p:cNvSpPr/>
          <p:nvPr/>
        </p:nvSpPr>
        <p:spPr>
          <a:xfrm>
            <a:off x="4420306" y="3163811"/>
            <a:ext cx="3134148" cy="0"/>
          </a:xfrm>
          <a:prstGeom prst="line">
            <a:avLst/>
          </a:prstGeom>
          <a:ln w="9525" cap="flat" cmpd="sng">
            <a:solidFill>
              <a:schemeClr val="tx1"/>
            </a:solidFill>
            <a:prstDash val="solid"/>
            <a:headEnd type="triangle" w="med" len="med"/>
            <a:tailEnd type="triangle" w="med" len="med"/>
          </a:ln>
        </p:spPr>
      </p:sp>
      <p:sp>
        <p:nvSpPr>
          <p:cNvPr id="206879" name="Line 31"/>
          <p:cNvSpPr/>
          <p:nvPr/>
        </p:nvSpPr>
        <p:spPr>
          <a:xfrm>
            <a:off x="7554454" y="3163811"/>
            <a:ext cx="3134148" cy="0"/>
          </a:xfrm>
          <a:prstGeom prst="line">
            <a:avLst/>
          </a:prstGeom>
          <a:ln w="9525" cap="flat" cmpd="sng">
            <a:solidFill>
              <a:schemeClr val="tx1"/>
            </a:solidFill>
            <a:prstDash val="solid"/>
            <a:headEnd type="triangle" w="med" len="med"/>
            <a:tailEnd type="triangle" w="med" len="med"/>
          </a:ln>
        </p:spPr>
      </p:sp>
      <p:sp>
        <p:nvSpPr>
          <p:cNvPr id="206880" name="Line 32"/>
          <p:cNvSpPr/>
          <p:nvPr/>
        </p:nvSpPr>
        <p:spPr>
          <a:xfrm>
            <a:off x="7554454" y="2199458"/>
            <a:ext cx="3134148" cy="0"/>
          </a:xfrm>
          <a:prstGeom prst="line">
            <a:avLst/>
          </a:prstGeom>
          <a:ln w="9525" cap="flat" cmpd="sng">
            <a:solidFill>
              <a:schemeClr val="tx1"/>
            </a:solidFill>
            <a:prstDash val="solid"/>
            <a:headEnd type="triangle" w="med" len="med"/>
            <a:tailEnd type="triangle" w="med" len="med"/>
          </a:ln>
        </p:spPr>
      </p:sp>
      <p:sp>
        <p:nvSpPr>
          <p:cNvPr id="206881" name="Text Box 33"/>
          <p:cNvSpPr txBox="1"/>
          <p:nvPr/>
        </p:nvSpPr>
        <p:spPr>
          <a:xfrm>
            <a:off x="3173774" y="2842360"/>
            <a:ext cx="38354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latin typeface="GulimChe" panose="020B0609000101010101" pitchFamily="49" charset="-128"/>
                <a:ea typeface="GulimChe" panose="020B0609000101010101" pitchFamily="49" charset="-128"/>
              </a:rPr>
              <a:t>①</a:t>
            </a:r>
            <a:endParaRPr lang="ko-KR" altLang="en-US" sz="1580" b="1" dirty="0">
              <a:latin typeface="GulimChe" panose="020B0609000101010101" pitchFamily="49" charset="-128"/>
              <a:ea typeface="GulimChe" panose="020B0609000101010101" pitchFamily="49" charset="-128"/>
            </a:endParaRPr>
          </a:p>
        </p:txBody>
      </p:sp>
      <p:sp>
        <p:nvSpPr>
          <p:cNvPr id="206882" name="Text Box 34"/>
          <p:cNvSpPr txBox="1"/>
          <p:nvPr/>
        </p:nvSpPr>
        <p:spPr>
          <a:xfrm>
            <a:off x="4259580" y="3645988"/>
            <a:ext cx="4741404" cy="57721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580" b="1" dirty="0">
                <a:solidFill>
                  <a:srgbClr val="0033CC"/>
                </a:solidFill>
                <a:latin typeface="GulimChe" panose="020B0609000101010101" pitchFamily="49" charset="-128"/>
                <a:ea typeface="宋体" panose="02010600030101010101" pitchFamily="2" charset="-122"/>
              </a:rPr>
              <a:t>广义的设备管理</a:t>
            </a:r>
            <a:r>
              <a:rPr lang="ko-KR" altLang="en-US" sz="1580" b="1" dirty="0">
                <a:solidFill>
                  <a:srgbClr val="0033CC"/>
                </a:solidFill>
                <a:latin typeface="GulimChe" panose="020B0609000101010101" pitchFamily="49" charset="-128"/>
                <a:ea typeface="GulimChe" panose="020B0609000101010101" pitchFamily="49" charset="-128"/>
              </a:rPr>
              <a:t> </a:t>
            </a:r>
            <a:r>
              <a:rPr lang="en-US" altLang="ko-KR" sz="1580" b="1" dirty="0">
                <a:solidFill>
                  <a:srgbClr val="0033CC"/>
                </a:solidFill>
                <a:latin typeface="GulimChe" panose="020B0609000101010101" pitchFamily="49" charset="-128"/>
                <a:ea typeface="GulimChe" panose="020B0609000101010101" pitchFamily="49" charset="-128"/>
              </a:rPr>
              <a:t>- - - ① ② ③</a:t>
            </a:r>
            <a:endParaRPr lang="en-US" altLang="ko-KR" sz="1580" b="1" dirty="0">
              <a:solidFill>
                <a:srgbClr val="0033CC"/>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r>
              <a:rPr lang="zh-CN" altLang="en-US" sz="1580" b="1" dirty="0">
                <a:solidFill>
                  <a:srgbClr val="0033CC"/>
                </a:solidFill>
                <a:latin typeface="GulimChe" panose="020B0609000101010101" pitchFamily="49" charset="-128"/>
                <a:ea typeface="宋体" panose="02010600030101010101" pitchFamily="2" charset="-122"/>
              </a:rPr>
              <a:t>广义的设备管理</a:t>
            </a:r>
            <a:r>
              <a:rPr lang="ko-KR" altLang="en-US" sz="1580" b="1" dirty="0">
                <a:solidFill>
                  <a:srgbClr val="0033CC"/>
                </a:solidFill>
                <a:latin typeface="GulimChe" panose="020B0609000101010101" pitchFamily="49" charset="-128"/>
                <a:ea typeface="GulimChe" panose="020B0609000101010101" pitchFamily="49" charset="-128"/>
              </a:rPr>
              <a:t> </a:t>
            </a:r>
            <a:r>
              <a:rPr lang="en-US" altLang="ko-KR" sz="1580" b="1" dirty="0">
                <a:solidFill>
                  <a:srgbClr val="0033CC"/>
                </a:solidFill>
                <a:latin typeface="GulimChe" panose="020B0609000101010101" pitchFamily="49" charset="-128"/>
                <a:ea typeface="GulimChe" panose="020B0609000101010101" pitchFamily="49" charset="-128"/>
              </a:rPr>
              <a:t>- - - ③</a:t>
            </a:r>
            <a:r>
              <a:rPr lang="en-US" altLang="ko-KR" sz="1580" b="1" dirty="0">
                <a:latin typeface="GulimChe" panose="020B0609000101010101" pitchFamily="49" charset="-128"/>
                <a:ea typeface="GulimChe" panose="020B0609000101010101" pitchFamily="49" charset="-128"/>
              </a:rPr>
              <a:t>        </a:t>
            </a:r>
            <a:endParaRPr lang="en-US" altLang="ko-KR" sz="1580" b="1" dirty="0">
              <a:latin typeface="GulimChe" panose="020B0609000101010101" pitchFamily="49" charset="-128"/>
              <a:ea typeface="GulimChe" panose="020B0609000101010101" pitchFamily="49" charset="-128"/>
            </a:endParaRPr>
          </a:p>
        </p:txBody>
      </p:sp>
      <p:sp>
        <p:nvSpPr>
          <p:cNvPr id="206883" name="Text Box 35"/>
          <p:cNvSpPr txBox="1"/>
          <p:nvPr/>
        </p:nvSpPr>
        <p:spPr>
          <a:xfrm>
            <a:off x="5922851" y="2842360"/>
            <a:ext cx="38354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latin typeface="GulimChe" panose="020B0609000101010101" pitchFamily="49" charset="-128"/>
                <a:ea typeface="GulimChe" panose="020B0609000101010101" pitchFamily="49" charset="-128"/>
              </a:rPr>
              <a:t>②</a:t>
            </a:r>
            <a:endParaRPr lang="ko-KR" altLang="en-US" sz="1580" b="1" dirty="0">
              <a:latin typeface="GulimChe" panose="020B0609000101010101" pitchFamily="49" charset="-128"/>
              <a:ea typeface="GulimChe" panose="020B0609000101010101" pitchFamily="49" charset="-128"/>
            </a:endParaRPr>
          </a:p>
        </p:txBody>
      </p:sp>
      <p:sp>
        <p:nvSpPr>
          <p:cNvPr id="206884" name="Text Box 36"/>
          <p:cNvSpPr txBox="1"/>
          <p:nvPr/>
        </p:nvSpPr>
        <p:spPr>
          <a:xfrm>
            <a:off x="8825956" y="2842360"/>
            <a:ext cx="38354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latin typeface="GulimChe" panose="020B0609000101010101" pitchFamily="49" charset="-128"/>
                <a:ea typeface="GulimChe" panose="020B0609000101010101" pitchFamily="49" charset="-128"/>
              </a:rPr>
              <a:t>③</a:t>
            </a:r>
            <a:endParaRPr lang="ko-KR" altLang="en-US" sz="1580" b="1" dirty="0">
              <a:latin typeface="GulimChe" panose="020B0609000101010101" pitchFamily="49" charset="-128"/>
              <a:ea typeface="GulimChe" panose="020B0609000101010101" pitchFamily="49" charset="-128"/>
            </a:endParaRPr>
          </a:p>
        </p:txBody>
      </p:sp>
      <p:sp>
        <p:nvSpPr>
          <p:cNvPr id="206885" name="Text Box 37"/>
          <p:cNvSpPr txBox="1"/>
          <p:nvPr/>
        </p:nvSpPr>
        <p:spPr>
          <a:xfrm>
            <a:off x="8119959" y="1797644"/>
            <a:ext cx="195961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580" b="1" dirty="0">
                <a:latin typeface="GulimChe" panose="020B0609000101010101" pitchFamily="49" charset="-128"/>
                <a:ea typeface="宋体" panose="02010600030101010101" pitchFamily="2" charset="-122"/>
              </a:rPr>
              <a:t>使用过程</a:t>
            </a:r>
            <a:r>
              <a:rPr lang="en-US" altLang="ko-KR" sz="1580" b="1" dirty="0">
                <a:latin typeface="GulimChe" panose="020B0609000101010101" pitchFamily="49" charset="-128"/>
                <a:ea typeface="GulimChe" panose="020B0609000101010101" pitchFamily="49" charset="-128"/>
              </a:rPr>
              <a:t>(</a:t>
            </a:r>
            <a:r>
              <a:rPr lang="zh-CN" altLang="en-US" sz="1580" b="1" dirty="0">
                <a:latin typeface="GulimChe" panose="020B0609000101010101" pitchFamily="49" charset="-128"/>
                <a:ea typeface="宋体" panose="02010600030101010101" pitchFamily="2" charset="-122"/>
              </a:rPr>
              <a:t>设备保全</a:t>
            </a:r>
            <a:r>
              <a:rPr lang="en-US" altLang="ko-KR" sz="1580" b="1" dirty="0">
                <a:latin typeface="GulimChe" panose="020B0609000101010101" pitchFamily="49" charset="-128"/>
                <a:ea typeface="GulimChe" panose="020B0609000101010101" pitchFamily="49" charset="-128"/>
              </a:rPr>
              <a:t>)</a:t>
            </a:r>
            <a:endParaRPr lang="en-US" altLang="ko-KR" sz="1580" b="1" dirty="0">
              <a:latin typeface="GulimChe" panose="020B0609000101010101" pitchFamily="49" charset="-128"/>
              <a:ea typeface="GulimChe" panose="020B0609000101010101" pitchFamily="49" charset="-128"/>
            </a:endParaRPr>
          </a:p>
        </p:txBody>
      </p:sp>
      <p:sp>
        <p:nvSpPr>
          <p:cNvPr id="206886" name="Text Box 38"/>
          <p:cNvSpPr txBox="1"/>
          <p:nvPr/>
        </p:nvSpPr>
        <p:spPr>
          <a:xfrm>
            <a:off x="3597013" y="1797644"/>
            <a:ext cx="200152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580" b="1" dirty="0">
                <a:latin typeface="宋体" panose="02010600030101010101" pitchFamily="2" charset="-122"/>
                <a:ea typeface="宋体" panose="02010600030101010101" pitchFamily="2" charset="-122"/>
              </a:rPr>
              <a:t>取得过程</a:t>
            </a:r>
            <a:r>
              <a:rPr lang="en-US" altLang="ko-KR" sz="1580" b="1" dirty="0">
                <a:latin typeface="宋体" panose="02010600030101010101" pitchFamily="2" charset="-122"/>
                <a:ea typeface="宋体" panose="02010600030101010101" pitchFamily="2" charset="-122"/>
              </a:rPr>
              <a:t>(</a:t>
            </a:r>
            <a:r>
              <a:rPr lang="zh-CN" altLang="en-US" sz="1580" b="1" dirty="0">
                <a:latin typeface="宋体" panose="02010600030101010101" pitchFamily="2" charset="-122"/>
                <a:ea typeface="宋体" panose="02010600030101010101" pitchFamily="2" charset="-122"/>
              </a:rPr>
              <a:t>设备计划</a:t>
            </a:r>
            <a:r>
              <a:rPr lang="en-US" altLang="ko-KR" sz="1580" b="1" dirty="0">
                <a:latin typeface="宋体" panose="02010600030101010101" pitchFamily="2" charset="-122"/>
                <a:ea typeface="宋体" panose="02010600030101010101" pitchFamily="2" charset="-122"/>
              </a:rPr>
              <a:t>)</a:t>
            </a:r>
            <a:endParaRPr lang="en-US" altLang="ko-KR" sz="1580" b="1" dirty="0">
              <a:latin typeface="宋体" panose="02010600030101010101" pitchFamily="2" charset="-122"/>
              <a:ea typeface="宋体" panose="02010600030101010101" pitchFamily="2" charset="-122"/>
            </a:endParaRPr>
          </a:p>
        </p:txBody>
      </p:sp>
      <p:sp>
        <p:nvSpPr>
          <p:cNvPr id="206887" name="Text Box 39"/>
          <p:cNvSpPr txBox="1"/>
          <p:nvPr/>
        </p:nvSpPr>
        <p:spPr>
          <a:xfrm>
            <a:off x="2411236" y="4208527"/>
            <a:ext cx="1436485" cy="33401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latin typeface="GulimChe" panose="020B0609000101010101" pitchFamily="49" charset="-128"/>
                <a:ea typeface="GulimChe" panose="020B0609000101010101" pitchFamily="49" charset="-128"/>
              </a:rPr>
              <a:t> </a:t>
            </a:r>
            <a:r>
              <a:rPr lang="zh-CN" altLang="en-US" sz="1580" b="1" dirty="0">
                <a:latin typeface="GulimChe" panose="020B0609000101010101" pitchFamily="49" charset="-128"/>
                <a:ea typeface="宋体" panose="02010600030101010101" pitchFamily="2" charset="-122"/>
              </a:rPr>
              <a:t>广义的内容</a:t>
            </a:r>
            <a:r>
              <a:rPr lang="ko-KR" altLang="en-US" sz="1580" b="1" dirty="0">
                <a:latin typeface="GulimChe" panose="020B0609000101010101" pitchFamily="49" charset="-128"/>
                <a:ea typeface="GulimChe" panose="020B0609000101010101" pitchFamily="49" charset="-128"/>
              </a:rPr>
              <a:t>         </a:t>
            </a:r>
            <a:endParaRPr lang="ko-KR" altLang="en-US" sz="1580" b="1" dirty="0">
              <a:latin typeface="GulimChe" panose="020B0609000101010101" pitchFamily="49" charset="-128"/>
              <a:ea typeface="GulimChe" panose="020B0609000101010101" pitchFamily="49" charset="-128"/>
            </a:endParaRPr>
          </a:p>
        </p:txBody>
      </p:sp>
      <p:sp>
        <p:nvSpPr>
          <p:cNvPr id="206888" name="Text Box 40"/>
          <p:cNvSpPr txBox="1"/>
          <p:nvPr/>
        </p:nvSpPr>
        <p:spPr>
          <a:xfrm>
            <a:off x="4098854" y="4610341"/>
            <a:ext cx="1431463" cy="569236"/>
          </a:xfrm>
          <a:prstGeom prst="rect">
            <a:avLst/>
          </a:prstGeom>
          <a:solidFill>
            <a:srgbClr val="9BD7FF"/>
          </a:solidFill>
          <a:ln w="9525">
            <a:noFill/>
          </a:ln>
          <a:effectLst>
            <a:prstShdw prst="shdw17" dist="17961" dir="2699999">
              <a:srgbClr val="5D8199"/>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solidFill>
                  <a:srgbClr val="0033CC"/>
                </a:solidFill>
                <a:latin typeface="GulimChe" panose="020B0609000101010101" pitchFamily="49" charset="-128"/>
                <a:ea typeface="GulimChe" panose="020B0609000101010101" pitchFamily="49" charset="-128"/>
              </a:rPr>
              <a:t>        </a:t>
            </a:r>
            <a:r>
              <a:rPr lang="zh-CN" altLang="en-US" sz="1580" b="1" dirty="0">
                <a:solidFill>
                  <a:srgbClr val="0033CC"/>
                </a:solidFill>
                <a:latin typeface="GulimChe" panose="020B0609000101010101" pitchFamily="49" charset="-128"/>
                <a:ea typeface="宋体" panose="02010600030101010101" pitchFamily="2" charset="-122"/>
              </a:rPr>
              <a:t>预防保全</a:t>
            </a:r>
            <a:r>
              <a:rPr lang="ko-KR" altLang="en-US" sz="1580" b="1" dirty="0">
                <a:latin typeface="GulimChe" panose="020B0609000101010101" pitchFamily="49" charset="-128"/>
                <a:ea typeface="GulimChe" panose="020B0609000101010101" pitchFamily="49" charset="-128"/>
              </a:rPr>
              <a:t>        </a:t>
            </a:r>
            <a:endParaRPr lang="ko-KR" altLang="en-US" sz="1580" b="1" dirty="0">
              <a:latin typeface="GulimChe" panose="020B0609000101010101" pitchFamily="49" charset="-128"/>
              <a:ea typeface="GulimChe" panose="020B0609000101010101" pitchFamily="49" charset="-128"/>
            </a:endParaRPr>
          </a:p>
        </p:txBody>
      </p:sp>
      <p:sp>
        <p:nvSpPr>
          <p:cNvPr id="206889" name="Text Box 41"/>
          <p:cNvSpPr txBox="1"/>
          <p:nvPr/>
        </p:nvSpPr>
        <p:spPr>
          <a:xfrm>
            <a:off x="4098854" y="5253243"/>
            <a:ext cx="1431463" cy="569236"/>
          </a:xfrm>
          <a:prstGeom prst="rect">
            <a:avLst/>
          </a:prstGeom>
          <a:solidFill>
            <a:srgbClr val="9BD7FF"/>
          </a:solidFill>
          <a:ln w="9525">
            <a:noFill/>
          </a:ln>
          <a:effectLst>
            <a:prstShdw prst="shdw17" dist="17961" dir="2699999">
              <a:srgbClr val="5D8199"/>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solidFill>
                  <a:srgbClr val="0033CC"/>
                </a:solidFill>
                <a:latin typeface="GulimChe" panose="020B0609000101010101" pitchFamily="49" charset="-128"/>
                <a:ea typeface="GulimChe" panose="020B0609000101010101" pitchFamily="49" charset="-128"/>
              </a:rPr>
              <a:t>        </a:t>
            </a:r>
            <a:r>
              <a:rPr lang="zh-CN" altLang="en-US" sz="1580" b="1" dirty="0">
                <a:solidFill>
                  <a:srgbClr val="0033CC"/>
                </a:solidFill>
                <a:latin typeface="GulimChe" panose="020B0609000101010101" pitchFamily="49" charset="-128"/>
                <a:ea typeface="宋体" panose="02010600030101010101" pitchFamily="2" charset="-122"/>
              </a:rPr>
              <a:t>事后保全</a:t>
            </a:r>
            <a:r>
              <a:rPr lang="ko-KR" altLang="en-US" sz="1580" b="1" dirty="0">
                <a:latin typeface="GulimChe" panose="020B0609000101010101" pitchFamily="49" charset="-128"/>
                <a:ea typeface="GulimChe" panose="020B0609000101010101" pitchFamily="49" charset="-128"/>
              </a:rPr>
              <a:t>        </a:t>
            </a:r>
            <a:endParaRPr lang="ko-KR" altLang="en-US" sz="1580" b="1" dirty="0">
              <a:latin typeface="GulimChe" panose="020B0609000101010101" pitchFamily="49" charset="-128"/>
              <a:ea typeface="GulimChe" panose="020B0609000101010101" pitchFamily="49" charset="-128"/>
            </a:endParaRPr>
          </a:p>
        </p:txBody>
      </p:sp>
      <p:sp>
        <p:nvSpPr>
          <p:cNvPr id="206890" name="Text Box 42"/>
          <p:cNvSpPr txBox="1"/>
          <p:nvPr/>
        </p:nvSpPr>
        <p:spPr>
          <a:xfrm>
            <a:off x="4098854" y="5896146"/>
            <a:ext cx="1431463" cy="569236"/>
          </a:xfrm>
          <a:prstGeom prst="rect">
            <a:avLst/>
          </a:prstGeom>
          <a:solidFill>
            <a:srgbClr val="9BD7FF"/>
          </a:solidFill>
          <a:ln w="9525">
            <a:noFill/>
          </a:ln>
          <a:effectLst>
            <a:prstShdw prst="shdw17" dist="17961" dir="2699999">
              <a:srgbClr val="5D8199"/>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solidFill>
                  <a:srgbClr val="0033CC"/>
                </a:solidFill>
                <a:latin typeface="GulimChe" panose="020B0609000101010101" pitchFamily="49" charset="-128"/>
                <a:ea typeface="GulimChe" panose="020B0609000101010101" pitchFamily="49" charset="-128"/>
              </a:rPr>
              <a:t>        </a:t>
            </a:r>
            <a:r>
              <a:rPr lang="zh-CN" altLang="en-US" sz="1580" b="1" dirty="0">
                <a:solidFill>
                  <a:srgbClr val="0033CC"/>
                </a:solidFill>
                <a:latin typeface="GulimChe" panose="020B0609000101010101" pitchFamily="49" charset="-128"/>
                <a:ea typeface="宋体" panose="02010600030101010101" pitchFamily="2" charset="-122"/>
              </a:rPr>
              <a:t>改良保全</a:t>
            </a:r>
            <a:r>
              <a:rPr lang="ko-KR" altLang="en-US" sz="1580" b="1" dirty="0">
                <a:latin typeface="GulimChe" panose="020B0609000101010101" pitchFamily="49" charset="-128"/>
                <a:ea typeface="GulimChe" panose="020B0609000101010101" pitchFamily="49" charset="-128"/>
              </a:rPr>
              <a:t>        </a:t>
            </a:r>
            <a:endParaRPr lang="ko-KR" altLang="en-US" sz="1580" b="1" dirty="0">
              <a:latin typeface="GulimChe" panose="020B0609000101010101" pitchFamily="49" charset="-128"/>
              <a:ea typeface="GulimChe" panose="020B0609000101010101" pitchFamily="49" charset="-128"/>
            </a:endParaRPr>
          </a:p>
        </p:txBody>
      </p:sp>
      <p:sp>
        <p:nvSpPr>
          <p:cNvPr id="206891" name="Text Box 43"/>
          <p:cNvSpPr txBox="1"/>
          <p:nvPr/>
        </p:nvSpPr>
        <p:spPr>
          <a:xfrm>
            <a:off x="4098854" y="6532351"/>
            <a:ext cx="1431463" cy="569236"/>
          </a:xfrm>
          <a:prstGeom prst="rect">
            <a:avLst/>
          </a:prstGeom>
          <a:solidFill>
            <a:srgbClr val="9BD7FF"/>
          </a:solidFill>
          <a:ln w="9525">
            <a:noFill/>
          </a:ln>
          <a:effectLst>
            <a:prstShdw prst="shdw17" dist="17961" dir="2699999">
              <a:srgbClr val="5D8199"/>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solidFill>
                  <a:srgbClr val="0033CC"/>
                </a:solidFill>
                <a:latin typeface="GulimChe" panose="020B0609000101010101" pitchFamily="49" charset="-128"/>
                <a:ea typeface="GulimChe" panose="020B0609000101010101" pitchFamily="49" charset="-128"/>
              </a:rPr>
              <a:t>        </a:t>
            </a:r>
            <a:r>
              <a:rPr lang="zh-CN" altLang="en-US" sz="1580" b="1" dirty="0">
                <a:solidFill>
                  <a:srgbClr val="0033CC"/>
                </a:solidFill>
                <a:latin typeface="GulimChe" panose="020B0609000101010101" pitchFamily="49" charset="-128"/>
                <a:ea typeface="宋体" panose="02010600030101010101" pitchFamily="2" charset="-122"/>
              </a:rPr>
              <a:t>保全预防</a:t>
            </a:r>
            <a:r>
              <a:rPr lang="ko-KR" altLang="en-US" sz="1580" b="1" dirty="0">
                <a:latin typeface="GulimChe" panose="020B0609000101010101" pitchFamily="49" charset="-128"/>
                <a:ea typeface="GulimChe" panose="020B0609000101010101" pitchFamily="49" charset="-128"/>
              </a:rPr>
              <a:t>        </a:t>
            </a:r>
            <a:endParaRPr lang="ko-KR" altLang="en-US" sz="1580" b="1" dirty="0">
              <a:latin typeface="GulimChe" panose="020B0609000101010101" pitchFamily="49" charset="-128"/>
              <a:ea typeface="GulimChe" panose="020B0609000101010101" pitchFamily="49" charset="-128"/>
            </a:endParaRPr>
          </a:p>
        </p:txBody>
      </p:sp>
      <p:grpSp>
        <p:nvGrpSpPr>
          <p:cNvPr id="206892" name="Group 44"/>
          <p:cNvGrpSpPr/>
          <p:nvPr/>
        </p:nvGrpSpPr>
        <p:grpSpPr>
          <a:xfrm>
            <a:off x="5545384" y="4739256"/>
            <a:ext cx="1848344" cy="2312104"/>
            <a:chOff x="2400" y="2669"/>
            <a:chExt cx="1104" cy="1381"/>
          </a:xfrm>
        </p:grpSpPr>
        <p:grpSp>
          <p:nvGrpSpPr>
            <p:cNvPr id="206894" name="Group 45"/>
            <p:cNvGrpSpPr/>
            <p:nvPr/>
          </p:nvGrpSpPr>
          <p:grpSpPr>
            <a:xfrm>
              <a:off x="2400" y="2669"/>
              <a:ext cx="480" cy="1381"/>
              <a:chOff x="2448" y="2621"/>
              <a:chExt cx="192" cy="1381"/>
            </a:xfrm>
          </p:grpSpPr>
          <p:sp>
            <p:nvSpPr>
              <p:cNvPr id="430126" name="Line 46"/>
              <p:cNvSpPr>
                <a:spLocks noChangeShapeType="1"/>
              </p:cNvSpPr>
              <p:nvPr/>
            </p:nvSpPr>
            <p:spPr bwMode="auto">
              <a:xfrm>
                <a:off x="2448" y="2621"/>
                <a:ext cx="192"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27" name="Line 47"/>
              <p:cNvSpPr>
                <a:spLocks noChangeShapeType="1"/>
              </p:cNvSpPr>
              <p:nvPr/>
            </p:nvSpPr>
            <p:spPr bwMode="auto">
              <a:xfrm>
                <a:off x="2640" y="3197"/>
                <a:ext cx="0"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28" name="Line 48"/>
              <p:cNvSpPr>
                <a:spLocks noChangeShapeType="1"/>
              </p:cNvSpPr>
              <p:nvPr/>
            </p:nvSpPr>
            <p:spPr bwMode="auto">
              <a:xfrm>
                <a:off x="2448" y="3005"/>
                <a:ext cx="192"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29" name="Line 49"/>
              <p:cNvSpPr>
                <a:spLocks noChangeShapeType="1"/>
              </p:cNvSpPr>
              <p:nvPr/>
            </p:nvSpPr>
            <p:spPr bwMode="auto">
              <a:xfrm>
                <a:off x="2448" y="3389"/>
                <a:ext cx="192"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30" name="Line 50"/>
              <p:cNvSpPr>
                <a:spLocks noChangeShapeType="1"/>
              </p:cNvSpPr>
              <p:nvPr/>
            </p:nvSpPr>
            <p:spPr bwMode="auto">
              <a:xfrm>
                <a:off x="2448" y="3773"/>
                <a:ext cx="192"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30131" name="Line 51"/>
            <p:cNvSpPr>
              <a:spLocks noChangeShapeType="1"/>
            </p:cNvSpPr>
            <p:nvPr/>
          </p:nvSpPr>
          <p:spPr bwMode="auto">
            <a:xfrm>
              <a:off x="2880" y="3197"/>
              <a:ext cx="624"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06893" name="Text Box 52"/>
          <p:cNvSpPr txBox="1"/>
          <p:nvPr/>
        </p:nvSpPr>
        <p:spPr>
          <a:xfrm>
            <a:off x="7465695" y="5452110"/>
            <a:ext cx="2089150" cy="765810"/>
          </a:xfrm>
          <a:prstGeom prst="rect">
            <a:avLst/>
          </a:prstGeom>
          <a:solidFill>
            <a:srgbClr val="FFCCCC"/>
          </a:solidFill>
          <a:ln w="9525">
            <a:noFill/>
          </a:ln>
          <a:effectLst>
            <a:prstShdw prst="shdw17" dist="17961" dir="2699999">
              <a:srgbClr val="997A7A"/>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99"/>
                </a:solidFill>
                <a:latin typeface="宋体" panose="02010600030101010101" pitchFamily="2" charset="-122"/>
                <a:ea typeface="宋体" panose="02010600030101010101" pitchFamily="2" charset="-122"/>
              </a:rPr>
              <a:t>生产保全</a:t>
            </a:r>
            <a:endParaRPr lang="ko-KR" altLang="en-US" sz="1900" b="1" dirty="0">
              <a:solidFill>
                <a:srgbClr val="CC0099"/>
              </a:solidFill>
              <a:latin typeface="宋体" panose="02010600030101010101" pitchFamily="2" charset="-122"/>
              <a:ea typeface="宋体" panose="02010600030101010101" pitchFamily="2" charset="-122"/>
            </a:endParaRPr>
          </a:p>
          <a:p>
            <a:pPr marL="0" lvl="0" indent="0" algn="ctr" eaLnBrk="1" latinLnBrk="1" hangingPunct="1">
              <a:spcBef>
                <a:spcPct val="0"/>
              </a:spcBef>
              <a:buClrTx/>
              <a:buSzTx/>
              <a:buFontTx/>
              <a:buNone/>
            </a:pPr>
            <a:r>
              <a:rPr lang="ko-KR" altLang="en-US" sz="1900" b="1" dirty="0">
                <a:solidFill>
                  <a:srgbClr val="CC0099"/>
                </a:solidFill>
                <a:latin typeface="宋体" panose="02010600030101010101" pitchFamily="2" charset="-122"/>
                <a:ea typeface="宋体" panose="02010600030101010101" pitchFamily="2" charset="-122"/>
              </a:rPr>
              <a:t>      </a:t>
            </a:r>
            <a:r>
              <a:rPr lang="en-US" altLang="ko-KR" sz="1900" b="1" dirty="0">
                <a:solidFill>
                  <a:srgbClr val="CC0099"/>
                </a:solidFill>
                <a:latin typeface="宋体" panose="02010600030101010101" pitchFamily="2" charset="-122"/>
                <a:ea typeface="宋体" panose="02010600030101010101" pitchFamily="2" charset="-122"/>
              </a:rPr>
              <a:t>(</a:t>
            </a:r>
            <a:r>
              <a:rPr lang="zh-CN" altLang="en-US" sz="1900" b="1" dirty="0">
                <a:solidFill>
                  <a:srgbClr val="CC0099"/>
                </a:solidFill>
                <a:latin typeface="宋体" panose="02010600030101010101" pitchFamily="2" charset="-122"/>
                <a:ea typeface="宋体" panose="02010600030101010101" pitchFamily="2" charset="-122"/>
              </a:rPr>
              <a:t>赚钱的</a:t>
            </a:r>
            <a:r>
              <a:rPr lang="ko-KR" altLang="en-US" sz="1900" b="1" dirty="0">
                <a:solidFill>
                  <a:srgbClr val="CC0099"/>
                </a:solidFill>
                <a:latin typeface="宋体" panose="02010600030101010101" pitchFamily="2" charset="-122"/>
                <a:ea typeface="宋体" panose="02010600030101010101" pitchFamily="2" charset="-122"/>
              </a:rPr>
              <a:t> </a:t>
            </a:r>
            <a:r>
              <a:rPr lang="en-US" altLang="ko-KR" sz="1900" b="1" dirty="0">
                <a:solidFill>
                  <a:srgbClr val="CC0099"/>
                </a:solidFill>
                <a:latin typeface="宋体" panose="02010600030101010101" pitchFamily="2" charset="-122"/>
                <a:ea typeface="宋体" panose="02010600030101010101" pitchFamily="2" charset="-122"/>
              </a:rPr>
              <a:t>PM)</a:t>
            </a:r>
            <a:r>
              <a:rPr lang="en-US" altLang="ko-KR" sz="1900" dirty="0">
                <a:solidFill>
                  <a:srgbClr val="CC0099"/>
                </a:solidFill>
                <a:latin typeface="宋体" panose="02010600030101010101" pitchFamily="2" charset="-122"/>
                <a:ea typeface="宋体" panose="02010600030101010101" pitchFamily="2" charset="-122"/>
              </a:rPr>
              <a:t>        </a:t>
            </a:r>
            <a:endParaRPr lang="en-US" altLang="ko-KR" sz="1900" dirty="0">
              <a:solidFill>
                <a:srgbClr val="CC0099"/>
              </a:solidFill>
              <a:latin typeface="宋体" panose="02010600030101010101" pitchFamily="2" charset="-122"/>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8898" name="Picture 2" descr="꼬마가연필들고_줄"/>
          <p:cNvPicPr>
            <a:picLocks noChangeAspect="1"/>
          </p:cNvPicPr>
          <p:nvPr/>
        </p:nvPicPr>
        <p:blipFill>
          <a:blip r:embed="rId1"/>
          <a:stretch>
            <a:fillRect/>
          </a:stretch>
        </p:blipFill>
        <p:spPr>
          <a:xfrm>
            <a:off x="2152932" y="1541488"/>
            <a:ext cx="3616325" cy="433624"/>
          </a:xfrm>
          <a:prstGeom prst="rect">
            <a:avLst/>
          </a:prstGeom>
          <a:noFill/>
          <a:ln w="9525">
            <a:noFill/>
          </a:ln>
        </p:spPr>
      </p:pic>
      <p:grpSp>
        <p:nvGrpSpPr>
          <p:cNvPr id="208899" name="Group 3"/>
          <p:cNvGrpSpPr/>
          <p:nvPr/>
        </p:nvGrpSpPr>
        <p:grpSpPr>
          <a:xfrm>
            <a:off x="2313658" y="3486937"/>
            <a:ext cx="1446530" cy="1111685"/>
            <a:chOff x="672" y="3364"/>
            <a:chExt cx="864" cy="664"/>
          </a:xfrm>
        </p:grpSpPr>
        <p:sp>
          <p:nvSpPr>
            <p:cNvPr id="208928" name="AutoShape 4"/>
            <p:cNvSpPr/>
            <p:nvPr/>
          </p:nvSpPr>
          <p:spPr>
            <a:xfrm>
              <a:off x="672" y="3364"/>
              <a:ext cx="864" cy="664"/>
            </a:xfrm>
            <a:prstGeom prst="irregularSeal1">
              <a:avLst/>
            </a:prstGeom>
            <a:solidFill>
              <a:srgbClr val="3366FF"/>
            </a:solidFill>
            <a:ln w="9525">
              <a:noFill/>
            </a:ln>
            <a:effectLst>
              <a:prstShdw prst="shdw17" dist="17961" dir="2699999">
                <a:srgbClr val="1F3D99"/>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08929" name="Text Box 5"/>
            <p:cNvSpPr txBox="1"/>
            <p:nvPr/>
          </p:nvSpPr>
          <p:spPr>
            <a:xfrm>
              <a:off x="768" y="3552"/>
              <a:ext cx="625" cy="209"/>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685" b="1" dirty="0">
                  <a:solidFill>
                    <a:schemeClr val="bg1"/>
                  </a:solidFill>
                  <a:latin typeface="GulimChe" panose="020B0609000101010101" pitchFamily="49" charset="-128"/>
                  <a:ea typeface="宋体" panose="02010600030101010101" pitchFamily="2" charset="-122"/>
                </a:rPr>
                <a:t>预防医学</a:t>
              </a:r>
              <a:endParaRPr lang="ko-KR" altLang="en-US" sz="1685" b="1" dirty="0">
                <a:solidFill>
                  <a:schemeClr val="bg1"/>
                </a:solidFill>
                <a:latin typeface="GulimChe" panose="020B0609000101010101" pitchFamily="49" charset="-128"/>
                <a:ea typeface="宋体" panose="02010600030101010101" pitchFamily="2" charset="-122"/>
              </a:endParaRPr>
            </a:p>
          </p:txBody>
        </p:sp>
      </p:grpSp>
      <p:grpSp>
        <p:nvGrpSpPr>
          <p:cNvPr id="208901" name="Group 9"/>
          <p:cNvGrpSpPr/>
          <p:nvPr/>
        </p:nvGrpSpPr>
        <p:grpSpPr>
          <a:xfrm>
            <a:off x="4242364" y="2515887"/>
            <a:ext cx="1784723" cy="3214511"/>
            <a:chOff x="1872" y="1008"/>
            <a:chExt cx="1066" cy="1920"/>
          </a:xfrm>
        </p:grpSpPr>
        <p:sp>
          <p:nvSpPr>
            <p:cNvPr id="208923" name="Text Box 10"/>
            <p:cNvSpPr txBox="1"/>
            <p:nvPr/>
          </p:nvSpPr>
          <p:spPr>
            <a:xfrm>
              <a:off x="1872" y="1008"/>
              <a:ext cx="1066" cy="369"/>
            </a:xfrm>
            <a:prstGeom prst="rect">
              <a:avLst/>
            </a:prstGeom>
            <a:solidFill>
              <a:srgbClr val="FFCC99"/>
            </a:solidFill>
            <a:ln w="9525">
              <a:noFill/>
            </a:ln>
            <a:effectLst>
              <a:prstShdw prst="shdw17" dist="17961" dir="2699999">
                <a:srgbClr val="997A5C"/>
              </a:prstShdw>
            </a:effectLst>
          </p:spPr>
          <p:txBody>
            <a:bodyPr tIns="163256" bIns="163256">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latin typeface="GulimChe" panose="020B0609000101010101" pitchFamily="49" charset="-128"/>
                  <a:ea typeface="宋体" panose="02010600030101010101" pitchFamily="2" charset="-122"/>
                </a:rPr>
                <a:t>日常预防</a:t>
              </a:r>
              <a:endParaRPr lang="ko-KR" altLang="en-US" sz="1900" b="1" dirty="0">
                <a:latin typeface="GulimChe" panose="020B0609000101010101" pitchFamily="49" charset="-128"/>
                <a:ea typeface="宋体" panose="02010600030101010101" pitchFamily="2" charset="-122"/>
              </a:endParaRPr>
            </a:p>
          </p:txBody>
        </p:sp>
        <p:sp>
          <p:nvSpPr>
            <p:cNvPr id="208924" name="Text Box 11"/>
            <p:cNvSpPr txBox="1"/>
            <p:nvPr/>
          </p:nvSpPr>
          <p:spPr>
            <a:xfrm>
              <a:off x="1872" y="1743"/>
              <a:ext cx="1066" cy="369"/>
            </a:xfrm>
            <a:prstGeom prst="rect">
              <a:avLst/>
            </a:prstGeom>
            <a:solidFill>
              <a:srgbClr val="FFCC99"/>
            </a:solidFill>
            <a:ln w="9525">
              <a:noFill/>
            </a:ln>
            <a:effectLst>
              <a:prstShdw prst="shdw17" dist="17961" dir="2699999">
                <a:srgbClr val="997A5C"/>
              </a:prstShdw>
            </a:effectLst>
          </p:spPr>
          <p:txBody>
            <a:bodyPr tIns="163256" bIns="163256">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latin typeface="GulimChe" panose="020B0609000101010101" pitchFamily="49" charset="-128"/>
                  <a:ea typeface="宋体" panose="02010600030101010101" pitchFamily="2" charset="-122"/>
                </a:rPr>
                <a:t>健康诊断</a:t>
              </a:r>
              <a:endParaRPr lang="ko-KR" altLang="en-US" sz="1900" b="1" dirty="0">
                <a:latin typeface="GulimChe" panose="020B0609000101010101" pitchFamily="49" charset="-128"/>
                <a:ea typeface="宋体" panose="02010600030101010101" pitchFamily="2" charset="-122"/>
              </a:endParaRPr>
            </a:p>
          </p:txBody>
        </p:sp>
        <p:sp>
          <p:nvSpPr>
            <p:cNvPr id="208925" name="Text Box 12"/>
            <p:cNvSpPr txBox="1"/>
            <p:nvPr/>
          </p:nvSpPr>
          <p:spPr>
            <a:xfrm>
              <a:off x="1872" y="2559"/>
              <a:ext cx="1066" cy="369"/>
            </a:xfrm>
            <a:prstGeom prst="rect">
              <a:avLst/>
            </a:prstGeom>
            <a:solidFill>
              <a:srgbClr val="FFCC99"/>
            </a:solidFill>
            <a:ln w="9525">
              <a:noFill/>
            </a:ln>
            <a:effectLst>
              <a:prstShdw prst="shdw17" dist="17961" dir="2699999">
                <a:srgbClr val="997A5C"/>
              </a:prstShdw>
            </a:effectLst>
          </p:spPr>
          <p:txBody>
            <a:bodyPr tIns="163256" bIns="163256">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latin typeface="GulimChe" panose="020B0609000101010101" pitchFamily="49" charset="-128"/>
                  <a:ea typeface="宋体" panose="02010600030101010101" pitchFamily="2" charset="-122"/>
                </a:rPr>
                <a:t>早期治疗</a:t>
              </a:r>
              <a:endParaRPr lang="ko-KR" altLang="en-US" sz="1900" b="1" dirty="0">
                <a:latin typeface="GulimChe" panose="020B0609000101010101" pitchFamily="49" charset="-128"/>
                <a:ea typeface="宋体" panose="02010600030101010101" pitchFamily="2" charset="-122"/>
              </a:endParaRPr>
            </a:p>
          </p:txBody>
        </p:sp>
      </p:grpSp>
      <p:grpSp>
        <p:nvGrpSpPr>
          <p:cNvPr id="208902" name="Group 13"/>
          <p:cNvGrpSpPr/>
          <p:nvPr/>
        </p:nvGrpSpPr>
        <p:grpSpPr>
          <a:xfrm>
            <a:off x="6924472" y="2274798"/>
            <a:ext cx="2102826" cy="3607954"/>
            <a:chOff x="3448" y="864"/>
            <a:chExt cx="1256" cy="2155"/>
          </a:xfrm>
        </p:grpSpPr>
        <p:sp>
          <p:nvSpPr>
            <p:cNvPr id="208920" name="Text Box 14"/>
            <p:cNvSpPr txBox="1"/>
            <p:nvPr/>
          </p:nvSpPr>
          <p:spPr>
            <a:xfrm>
              <a:off x="3448" y="864"/>
              <a:ext cx="1239" cy="578"/>
            </a:xfrm>
            <a:prstGeom prst="rect">
              <a:avLst/>
            </a:prstGeom>
            <a:solidFill>
              <a:srgbClr val="FFCCCC"/>
            </a:solidFill>
            <a:ln w="9525">
              <a:noFill/>
            </a:ln>
            <a:effectLst>
              <a:prstShdw prst="shdw17" dist="17961" dir="2699999">
                <a:srgbClr val="997A7A"/>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99"/>
                  </a:solidFill>
                  <a:latin typeface="GulimChe" panose="020B0609000101010101" pitchFamily="49" charset="-128"/>
                  <a:ea typeface="宋体" panose="02010600030101010101" pitchFamily="2" charset="-122"/>
                </a:rPr>
                <a:t>劣化防止</a:t>
              </a:r>
              <a:endParaRPr lang="zh-CN" altLang="en-US" sz="1900" b="1" dirty="0">
                <a:solidFill>
                  <a:srgbClr val="CC0099"/>
                </a:solidFill>
                <a:latin typeface="GulimChe" panose="020B0609000101010101" pitchFamily="49" charset="-128"/>
                <a:ea typeface="宋体" panose="02010600030101010101" pitchFamily="2" charset="-122"/>
              </a:endParaRPr>
            </a:p>
            <a:p>
              <a:pPr marL="0" lvl="0" indent="0" algn="ctr" eaLnBrk="1" latinLnBrk="1" hangingPunct="1">
                <a:spcBef>
                  <a:spcPct val="0"/>
                </a:spcBef>
                <a:buClrTx/>
                <a:buSzTx/>
                <a:buFontTx/>
                <a:buNone/>
              </a:pPr>
              <a:r>
                <a:rPr lang="zh-CN" altLang="en-US" sz="1900" b="1" dirty="0">
                  <a:solidFill>
                    <a:srgbClr val="CC0099"/>
                  </a:solidFill>
                  <a:latin typeface="GulimChe" panose="020B0609000101010101" pitchFamily="49" charset="-128"/>
                  <a:ea typeface="宋体" panose="02010600030101010101" pitchFamily="2" charset="-122"/>
                </a:rPr>
                <a:t>日常保全</a:t>
              </a:r>
              <a:endParaRPr lang="ko-KR" altLang="en-US" sz="1900" b="1" dirty="0">
                <a:solidFill>
                  <a:srgbClr val="CC00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en-US" altLang="ko-KR" sz="1900" b="1" dirty="0">
                  <a:solidFill>
                    <a:srgbClr val="CC0099"/>
                  </a:solidFill>
                  <a:latin typeface="GulimChe" panose="020B0609000101010101" pitchFamily="49" charset="-128"/>
                  <a:ea typeface="GulimChe" panose="020B0609000101010101" pitchFamily="49" charset="-128"/>
                </a:rPr>
                <a:t>(</a:t>
              </a:r>
              <a:r>
                <a:rPr lang="zh-CN" altLang="en-US" sz="1900" b="1" dirty="0">
                  <a:solidFill>
                    <a:srgbClr val="CC0099"/>
                  </a:solidFill>
                  <a:latin typeface="GulimChe" panose="020B0609000101010101" pitchFamily="49" charset="-128"/>
                  <a:ea typeface="宋体" panose="02010600030101010101" pitchFamily="2" charset="-122"/>
                </a:rPr>
                <a:t>清扫/检验/注油</a:t>
              </a:r>
              <a:r>
                <a:rPr lang="en-US" altLang="ko-KR" sz="1900" b="1" dirty="0">
                  <a:solidFill>
                    <a:srgbClr val="CC0099"/>
                  </a:solidFill>
                  <a:latin typeface="GulimChe" panose="020B0609000101010101" pitchFamily="49" charset="-128"/>
                  <a:ea typeface="GulimChe" panose="020B0609000101010101" pitchFamily="49" charset="-128"/>
                </a:rPr>
                <a:t>)</a:t>
              </a:r>
              <a:endParaRPr lang="en-US" altLang="ko-KR" sz="1900" b="1" dirty="0">
                <a:solidFill>
                  <a:srgbClr val="CC0099"/>
                </a:solidFill>
                <a:latin typeface="GulimChe" panose="020B0609000101010101" pitchFamily="49" charset="-128"/>
                <a:ea typeface="GulimChe" panose="020B0609000101010101" pitchFamily="49" charset="-128"/>
              </a:endParaRPr>
            </a:p>
          </p:txBody>
        </p:sp>
        <p:sp>
          <p:nvSpPr>
            <p:cNvPr id="208921" name="Text Box 15"/>
            <p:cNvSpPr txBox="1"/>
            <p:nvPr/>
          </p:nvSpPr>
          <p:spPr>
            <a:xfrm>
              <a:off x="3456" y="1616"/>
              <a:ext cx="1248" cy="589"/>
            </a:xfrm>
            <a:prstGeom prst="rect">
              <a:avLst/>
            </a:prstGeom>
            <a:solidFill>
              <a:srgbClr val="FFCCCC"/>
            </a:solidFill>
            <a:ln w="9525">
              <a:noFill/>
            </a:ln>
            <a:effectLst>
              <a:prstShdw prst="shdw17" dist="17961" dir="2699999">
                <a:srgbClr val="997A7A"/>
              </a:prstShdw>
            </a:effectLst>
          </p:spPr>
          <p:txBody>
            <a:bodyPr tIns="20122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99"/>
                  </a:solidFill>
                  <a:latin typeface="GulimChe" panose="020B0609000101010101" pitchFamily="49" charset="-128"/>
                  <a:ea typeface="宋体" panose="02010600030101010101" pitchFamily="2" charset="-122"/>
                </a:rPr>
                <a:t>劣化测定</a:t>
              </a:r>
              <a:endParaRPr lang="ko-KR" altLang="en-US" sz="1900" b="1" dirty="0">
                <a:solidFill>
                  <a:srgbClr val="CC0099"/>
                </a:solidFill>
                <a:latin typeface="GulimChe" panose="020B0609000101010101" pitchFamily="49" charset="-128"/>
                <a:ea typeface="GulimChe" panose="020B0609000101010101" pitchFamily="49" charset="-128"/>
              </a:endParaRPr>
            </a:p>
            <a:p>
              <a:pPr marL="0" lvl="0" indent="0" algn="ctr" eaLnBrk="1" latinLnBrk="1" hangingPunct="1">
                <a:spcBef>
                  <a:spcPct val="0"/>
                </a:spcBef>
                <a:buClrTx/>
                <a:buSzTx/>
                <a:buFontTx/>
                <a:buNone/>
              </a:pPr>
              <a:r>
                <a:rPr lang="zh-CN" altLang="en-US" sz="1900" b="1" dirty="0">
                  <a:solidFill>
                    <a:srgbClr val="CC0099"/>
                  </a:solidFill>
                  <a:latin typeface="GulimChe" panose="020B0609000101010101" pitchFamily="49" charset="-128"/>
                  <a:ea typeface="宋体" panose="02010600030101010101" pitchFamily="2" charset="-122"/>
                </a:rPr>
                <a:t>检查</a:t>
              </a:r>
              <a:r>
                <a:rPr lang="en-US" altLang="ko-KR" sz="1900" b="1" dirty="0">
                  <a:solidFill>
                    <a:srgbClr val="CC0099"/>
                  </a:solidFill>
                  <a:latin typeface="GulimChe" panose="020B0609000101010101" pitchFamily="49" charset="-128"/>
                  <a:ea typeface="GulimChe" panose="020B0609000101010101" pitchFamily="49" charset="-128"/>
                </a:rPr>
                <a:t>(</a:t>
              </a:r>
              <a:r>
                <a:rPr lang="zh-CN" altLang="en-US" sz="1900" b="1" dirty="0">
                  <a:solidFill>
                    <a:srgbClr val="CC0099"/>
                  </a:solidFill>
                  <a:latin typeface="GulimChe" panose="020B0609000101010101" pitchFamily="49" charset="-128"/>
                  <a:ea typeface="宋体" panose="02010600030101010101" pitchFamily="2" charset="-122"/>
                </a:rPr>
                <a:t>诊断</a:t>
              </a:r>
              <a:r>
                <a:rPr lang="en-US" altLang="ko-KR" sz="1900" b="1" dirty="0">
                  <a:solidFill>
                    <a:srgbClr val="CC0099"/>
                  </a:solidFill>
                  <a:latin typeface="GulimChe" panose="020B0609000101010101" pitchFamily="49" charset="-128"/>
                  <a:ea typeface="GulimChe" panose="020B0609000101010101" pitchFamily="49" charset="-128"/>
                </a:rPr>
                <a:t>)</a:t>
              </a:r>
              <a:endParaRPr lang="en-US" altLang="ko-KR" sz="1900" b="1" dirty="0">
                <a:solidFill>
                  <a:srgbClr val="CC0099"/>
                </a:solidFill>
                <a:latin typeface="GulimChe" panose="020B0609000101010101" pitchFamily="49" charset="-128"/>
                <a:ea typeface="GulimChe" panose="020B0609000101010101" pitchFamily="49" charset="-128"/>
              </a:endParaRPr>
            </a:p>
          </p:txBody>
        </p:sp>
        <p:sp>
          <p:nvSpPr>
            <p:cNvPr id="208922" name="Text Box 16"/>
            <p:cNvSpPr txBox="1"/>
            <p:nvPr/>
          </p:nvSpPr>
          <p:spPr>
            <a:xfrm>
              <a:off x="3456" y="2441"/>
              <a:ext cx="1248" cy="578"/>
            </a:xfrm>
            <a:prstGeom prst="rect">
              <a:avLst/>
            </a:prstGeom>
            <a:solidFill>
              <a:srgbClr val="FFCCCC"/>
            </a:solidFill>
            <a:ln w="9525">
              <a:noFill/>
            </a:ln>
            <a:effectLst>
              <a:prstShdw prst="shdw17" dist="17961" dir="2699999">
                <a:srgbClr val="997A7A"/>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99"/>
                  </a:solidFill>
                  <a:latin typeface="GulimChe" panose="020B0609000101010101" pitchFamily="49" charset="-128"/>
                  <a:ea typeface="宋体" panose="02010600030101010101" pitchFamily="2" charset="-122"/>
                </a:rPr>
                <a:t>劣化恢复</a:t>
              </a:r>
              <a:endParaRPr lang="ko-KR" altLang="en-US" sz="1900" b="1" dirty="0">
                <a:solidFill>
                  <a:srgbClr val="CC0099"/>
                </a:solidFill>
                <a:latin typeface="GulimChe" panose="020B0609000101010101" pitchFamily="49" charset="-128"/>
                <a:ea typeface="宋体" panose="02010600030101010101" pitchFamily="2" charset="-122"/>
              </a:endParaRPr>
            </a:p>
            <a:p>
              <a:pPr marL="0" lvl="0" indent="0" algn="ctr" eaLnBrk="1" latinLnBrk="1" hangingPunct="1">
                <a:spcBef>
                  <a:spcPct val="0"/>
                </a:spcBef>
                <a:buClrTx/>
                <a:buSzTx/>
                <a:buFontTx/>
                <a:buNone/>
              </a:pPr>
              <a:r>
                <a:rPr lang="zh-CN" altLang="en-US" sz="1900" b="1" dirty="0">
                  <a:solidFill>
                    <a:srgbClr val="CC0099"/>
                  </a:solidFill>
                  <a:latin typeface="GulimChe" panose="020B0609000101010101" pitchFamily="49" charset="-128"/>
                  <a:ea typeface="宋体" panose="02010600030101010101" pitchFamily="2" charset="-122"/>
                </a:rPr>
                <a:t>预防修理</a:t>
              </a:r>
              <a:endParaRPr lang="ko-KR" altLang="en-US" sz="1900" b="1" dirty="0">
                <a:solidFill>
                  <a:srgbClr val="CC0099"/>
                </a:solidFill>
                <a:latin typeface="GulimChe" panose="020B0609000101010101" pitchFamily="49" charset="-128"/>
                <a:ea typeface="宋体" panose="02010600030101010101" pitchFamily="2" charset="-122"/>
              </a:endParaRPr>
            </a:p>
            <a:p>
              <a:pPr marL="0" lvl="0" indent="0" algn="ctr" eaLnBrk="1" latinLnBrk="1" hangingPunct="1">
                <a:spcBef>
                  <a:spcPct val="0"/>
                </a:spcBef>
                <a:buClrTx/>
                <a:buSzTx/>
                <a:buFontTx/>
                <a:buNone/>
              </a:pPr>
              <a:r>
                <a:rPr lang="en-US" altLang="ko-KR" sz="1900" b="1" dirty="0">
                  <a:solidFill>
                    <a:srgbClr val="CC0099"/>
                  </a:solidFill>
                  <a:latin typeface="GulimChe" panose="020B0609000101010101" pitchFamily="49" charset="-128"/>
                  <a:ea typeface="GulimChe" panose="020B0609000101010101" pitchFamily="49" charset="-128"/>
                </a:rPr>
                <a:t>(</a:t>
              </a:r>
              <a:r>
                <a:rPr lang="zh-CN" altLang="en-US" sz="1900" b="1" dirty="0">
                  <a:solidFill>
                    <a:srgbClr val="CC0099"/>
                  </a:solidFill>
                  <a:latin typeface="GulimChe" panose="020B0609000101010101" pitchFamily="49" charset="-128"/>
                  <a:ea typeface="宋体" panose="02010600030101010101" pitchFamily="2" charset="-122"/>
                </a:rPr>
                <a:t>事前交替</a:t>
              </a:r>
              <a:r>
                <a:rPr lang="en-US" altLang="ko-KR" sz="1900" b="1" dirty="0">
                  <a:solidFill>
                    <a:srgbClr val="CC0099"/>
                  </a:solidFill>
                  <a:latin typeface="GulimChe" panose="020B0609000101010101" pitchFamily="49" charset="-128"/>
                  <a:ea typeface="GulimChe" panose="020B0609000101010101" pitchFamily="49" charset="-128"/>
                </a:rPr>
                <a:t>)</a:t>
              </a:r>
              <a:endParaRPr lang="en-US" altLang="ko-KR" sz="1900" b="1" dirty="0">
                <a:solidFill>
                  <a:srgbClr val="CC0099"/>
                </a:solidFill>
                <a:latin typeface="GulimChe" panose="020B0609000101010101" pitchFamily="49" charset="-128"/>
                <a:ea typeface="GulimChe" panose="020B0609000101010101" pitchFamily="49" charset="-128"/>
              </a:endParaRPr>
            </a:p>
          </p:txBody>
        </p:sp>
      </p:grpSp>
      <p:cxnSp>
        <p:nvCxnSpPr>
          <p:cNvPr id="208903" name="AutoShape 17"/>
          <p:cNvCxnSpPr/>
          <p:nvPr/>
        </p:nvCxnSpPr>
        <p:spPr>
          <a:xfrm rot="5400000">
            <a:off x="3478918" y="3118608"/>
            <a:ext cx="1123405" cy="241088"/>
          </a:xfrm>
          <a:prstGeom prst="bentConnector3">
            <a:avLst>
              <a:gd name="adj1" fmla="val 49926"/>
            </a:avLst>
          </a:prstGeom>
          <a:ln w="9525">
            <a:noFill/>
          </a:ln>
        </p:spPr>
      </p:cxnSp>
      <p:sp>
        <p:nvSpPr>
          <p:cNvPr id="208904" name="Line 18"/>
          <p:cNvSpPr/>
          <p:nvPr/>
        </p:nvSpPr>
        <p:spPr>
          <a:xfrm flipH="1">
            <a:off x="4563816" y="1943302"/>
            <a:ext cx="401814" cy="0"/>
          </a:xfrm>
          <a:prstGeom prst="line">
            <a:avLst/>
          </a:prstGeom>
          <a:ln w="9525">
            <a:noFill/>
          </a:ln>
        </p:spPr>
      </p:sp>
      <p:grpSp>
        <p:nvGrpSpPr>
          <p:cNvPr id="208905" name="Group 19"/>
          <p:cNvGrpSpPr/>
          <p:nvPr/>
        </p:nvGrpSpPr>
        <p:grpSpPr>
          <a:xfrm>
            <a:off x="3840551" y="2756975"/>
            <a:ext cx="321451" cy="2651972"/>
            <a:chOff x="1776" y="1008"/>
            <a:chExt cx="144" cy="1296"/>
          </a:xfrm>
        </p:grpSpPr>
        <p:sp>
          <p:nvSpPr>
            <p:cNvPr id="208916" name="Line 20"/>
            <p:cNvSpPr/>
            <p:nvPr/>
          </p:nvSpPr>
          <p:spPr>
            <a:xfrm flipH="1">
              <a:off x="1776" y="1008"/>
              <a:ext cx="144" cy="0"/>
            </a:xfrm>
            <a:prstGeom prst="line">
              <a:avLst/>
            </a:prstGeom>
            <a:ln w="9525" cap="flat" cmpd="sng">
              <a:solidFill>
                <a:schemeClr val="tx1"/>
              </a:solidFill>
              <a:prstDash val="solid"/>
              <a:headEnd type="none" w="med" len="med"/>
              <a:tailEnd type="none" w="med" len="med"/>
            </a:ln>
          </p:spPr>
        </p:sp>
        <p:sp>
          <p:nvSpPr>
            <p:cNvPr id="208917" name="Line 21"/>
            <p:cNvSpPr/>
            <p:nvPr/>
          </p:nvSpPr>
          <p:spPr>
            <a:xfrm>
              <a:off x="1776" y="1008"/>
              <a:ext cx="0" cy="1296"/>
            </a:xfrm>
            <a:prstGeom prst="line">
              <a:avLst/>
            </a:prstGeom>
            <a:ln w="9525" cap="flat" cmpd="sng">
              <a:solidFill>
                <a:schemeClr val="tx1"/>
              </a:solidFill>
              <a:prstDash val="solid"/>
              <a:headEnd type="none" w="med" len="med"/>
              <a:tailEnd type="none" w="med" len="med"/>
            </a:ln>
          </p:spPr>
        </p:sp>
        <p:sp>
          <p:nvSpPr>
            <p:cNvPr id="208918" name="Line 22"/>
            <p:cNvSpPr/>
            <p:nvPr/>
          </p:nvSpPr>
          <p:spPr>
            <a:xfrm flipH="1">
              <a:off x="1776" y="1632"/>
              <a:ext cx="144" cy="0"/>
            </a:xfrm>
            <a:prstGeom prst="line">
              <a:avLst/>
            </a:prstGeom>
            <a:ln w="9525" cap="flat" cmpd="sng">
              <a:solidFill>
                <a:schemeClr val="tx1"/>
              </a:solidFill>
              <a:prstDash val="solid"/>
              <a:headEnd type="none" w="med" len="med"/>
              <a:tailEnd type="none" w="med" len="med"/>
            </a:ln>
          </p:spPr>
        </p:sp>
        <p:sp>
          <p:nvSpPr>
            <p:cNvPr id="208919" name="Line 23"/>
            <p:cNvSpPr/>
            <p:nvPr/>
          </p:nvSpPr>
          <p:spPr>
            <a:xfrm flipH="1">
              <a:off x="1776" y="2304"/>
              <a:ext cx="144" cy="0"/>
            </a:xfrm>
            <a:prstGeom prst="line">
              <a:avLst/>
            </a:prstGeom>
            <a:ln w="9525" cap="flat" cmpd="sng">
              <a:solidFill>
                <a:schemeClr val="tx1"/>
              </a:solidFill>
              <a:prstDash val="solid"/>
              <a:headEnd type="none" w="med" len="med"/>
              <a:tailEnd type="none" w="med" len="med"/>
            </a:ln>
          </p:spPr>
        </p:sp>
      </p:grpSp>
      <p:grpSp>
        <p:nvGrpSpPr>
          <p:cNvPr id="208906" name="Group 24"/>
          <p:cNvGrpSpPr/>
          <p:nvPr/>
        </p:nvGrpSpPr>
        <p:grpSpPr>
          <a:xfrm>
            <a:off x="6090708" y="2837338"/>
            <a:ext cx="723265" cy="2571609"/>
            <a:chOff x="3072" y="1200"/>
            <a:chExt cx="432" cy="1536"/>
          </a:xfrm>
        </p:grpSpPr>
        <p:sp>
          <p:nvSpPr>
            <p:cNvPr id="208913" name="Line 25"/>
            <p:cNvSpPr/>
            <p:nvPr/>
          </p:nvSpPr>
          <p:spPr>
            <a:xfrm>
              <a:off x="3072" y="1200"/>
              <a:ext cx="432" cy="0"/>
            </a:xfrm>
            <a:prstGeom prst="line">
              <a:avLst/>
            </a:prstGeom>
            <a:ln w="25400" cap="flat" cmpd="sng">
              <a:solidFill>
                <a:schemeClr val="tx1"/>
              </a:solidFill>
              <a:prstDash val="solid"/>
              <a:headEnd type="triangle" w="med" len="med"/>
              <a:tailEnd type="triangle" w="med" len="med"/>
            </a:ln>
          </p:spPr>
        </p:sp>
        <p:sp>
          <p:nvSpPr>
            <p:cNvPr id="208914" name="Line 26"/>
            <p:cNvSpPr/>
            <p:nvPr/>
          </p:nvSpPr>
          <p:spPr>
            <a:xfrm>
              <a:off x="3072" y="1920"/>
              <a:ext cx="432" cy="0"/>
            </a:xfrm>
            <a:prstGeom prst="line">
              <a:avLst/>
            </a:prstGeom>
            <a:ln w="25400" cap="flat" cmpd="sng">
              <a:solidFill>
                <a:schemeClr val="tx1"/>
              </a:solidFill>
              <a:prstDash val="solid"/>
              <a:headEnd type="triangle" w="med" len="med"/>
              <a:tailEnd type="triangle" w="med" len="med"/>
            </a:ln>
          </p:spPr>
        </p:sp>
        <p:sp>
          <p:nvSpPr>
            <p:cNvPr id="208915" name="Line 27"/>
            <p:cNvSpPr/>
            <p:nvPr/>
          </p:nvSpPr>
          <p:spPr>
            <a:xfrm>
              <a:off x="3072" y="2736"/>
              <a:ext cx="432" cy="0"/>
            </a:xfrm>
            <a:prstGeom prst="line">
              <a:avLst/>
            </a:prstGeom>
            <a:ln w="25400" cap="flat" cmpd="sng">
              <a:solidFill>
                <a:schemeClr val="tx1"/>
              </a:solidFill>
              <a:prstDash val="solid"/>
              <a:headEnd type="triangle" w="med" len="med"/>
              <a:tailEnd type="triangle" w="med" len="med"/>
            </a:ln>
          </p:spPr>
        </p:sp>
      </p:grpSp>
      <p:grpSp>
        <p:nvGrpSpPr>
          <p:cNvPr id="208907" name="Group 28"/>
          <p:cNvGrpSpPr/>
          <p:nvPr/>
        </p:nvGrpSpPr>
        <p:grpSpPr>
          <a:xfrm rot="10800000">
            <a:off x="9144494" y="2756975"/>
            <a:ext cx="321451" cy="2651972"/>
            <a:chOff x="1776" y="1008"/>
            <a:chExt cx="144" cy="1296"/>
          </a:xfrm>
        </p:grpSpPr>
        <p:sp>
          <p:nvSpPr>
            <p:cNvPr id="208909" name="Line 29"/>
            <p:cNvSpPr/>
            <p:nvPr/>
          </p:nvSpPr>
          <p:spPr>
            <a:xfrm flipH="1">
              <a:off x="1776" y="1008"/>
              <a:ext cx="144" cy="0"/>
            </a:xfrm>
            <a:prstGeom prst="line">
              <a:avLst/>
            </a:prstGeom>
            <a:ln w="9525" cap="flat" cmpd="sng">
              <a:solidFill>
                <a:schemeClr val="tx1"/>
              </a:solidFill>
              <a:prstDash val="solid"/>
              <a:headEnd type="none" w="med" len="med"/>
              <a:tailEnd type="none" w="med" len="med"/>
            </a:ln>
          </p:spPr>
        </p:sp>
        <p:sp>
          <p:nvSpPr>
            <p:cNvPr id="208910" name="Line 30"/>
            <p:cNvSpPr/>
            <p:nvPr/>
          </p:nvSpPr>
          <p:spPr>
            <a:xfrm>
              <a:off x="1776" y="1008"/>
              <a:ext cx="0" cy="1296"/>
            </a:xfrm>
            <a:prstGeom prst="line">
              <a:avLst/>
            </a:prstGeom>
            <a:ln w="9525" cap="flat" cmpd="sng">
              <a:solidFill>
                <a:schemeClr val="tx1"/>
              </a:solidFill>
              <a:prstDash val="solid"/>
              <a:headEnd type="none" w="med" len="med"/>
              <a:tailEnd type="none" w="med" len="med"/>
            </a:ln>
          </p:spPr>
        </p:sp>
        <p:sp>
          <p:nvSpPr>
            <p:cNvPr id="208911" name="Line 31"/>
            <p:cNvSpPr/>
            <p:nvPr/>
          </p:nvSpPr>
          <p:spPr>
            <a:xfrm flipH="1">
              <a:off x="1776" y="1632"/>
              <a:ext cx="144" cy="0"/>
            </a:xfrm>
            <a:prstGeom prst="line">
              <a:avLst/>
            </a:prstGeom>
            <a:ln w="9525" cap="flat" cmpd="sng">
              <a:solidFill>
                <a:schemeClr val="tx1"/>
              </a:solidFill>
              <a:prstDash val="solid"/>
              <a:headEnd type="none" w="med" len="med"/>
              <a:tailEnd type="none" w="med" len="med"/>
            </a:ln>
          </p:spPr>
        </p:sp>
        <p:sp>
          <p:nvSpPr>
            <p:cNvPr id="208912" name="Line 32"/>
            <p:cNvSpPr/>
            <p:nvPr/>
          </p:nvSpPr>
          <p:spPr>
            <a:xfrm flipH="1">
              <a:off x="1776" y="2304"/>
              <a:ext cx="144" cy="0"/>
            </a:xfrm>
            <a:prstGeom prst="line">
              <a:avLst/>
            </a:prstGeom>
            <a:ln w="9525" cap="flat" cmpd="sng">
              <a:solidFill>
                <a:schemeClr val="tx1"/>
              </a:solidFill>
              <a:prstDash val="solid"/>
              <a:headEnd type="none" w="med" len="med"/>
              <a:tailEnd type="none" w="med" len="med"/>
            </a:ln>
          </p:spPr>
        </p:sp>
      </p:grpSp>
      <p:sp>
        <p:nvSpPr>
          <p:cNvPr id="208908" name="Text Box 33"/>
          <p:cNvSpPr txBox="1"/>
          <p:nvPr/>
        </p:nvSpPr>
        <p:spPr>
          <a:xfrm>
            <a:off x="2698729" y="1178181"/>
            <a:ext cx="2204954" cy="460375"/>
          </a:xfrm>
          <a:prstGeom prst="rect">
            <a:avLst/>
          </a:prstGeom>
          <a:solidFill>
            <a:srgbClr val="EAFA9C"/>
          </a:solidFill>
          <a:ln w="9525">
            <a:noFill/>
          </a:ln>
          <a:effectLst>
            <a:outerShdw dist="35921" dir="2699999" algn="ctr" rotWithShape="0">
              <a:srgbClr val="808080"/>
            </a:outerShdw>
          </a:effectLst>
        </p:spPr>
        <p:txBody>
          <a:bodyPr>
            <a:spAutoFit/>
          </a:bodyPr>
          <a:p>
            <a:pPr eaLnBrk="1" latinLnBrk="1" hangingPunct="1"/>
            <a:r>
              <a:rPr lang="zh-CN" altLang="en-US" sz="2400" b="1" dirty="0">
                <a:solidFill>
                  <a:srgbClr val="FF0000"/>
                </a:solidFill>
                <a:latin typeface="Gulim" panose="020B0600000101010101" pitchFamily="34" charset="-127"/>
              </a:rPr>
              <a:t>狭义的内容</a:t>
            </a:r>
            <a:endParaRPr lang="zh-CN" altLang="en-US" sz="2400" b="1" dirty="0">
              <a:solidFill>
                <a:srgbClr val="FF0000"/>
              </a:solidFill>
              <a:latin typeface="Gulim" panose="020B0600000101010101" pitchFamily="34" charset="-127"/>
            </a:endParaRPr>
          </a:p>
        </p:txBody>
      </p:sp>
      <p:grpSp>
        <p:nvGrpSpPr>
          <p:cNvPr id="2" name="Group 6"/>
          <p:cNvGrpSpPr/>
          <p:nvPr/>
        </p:nvGrpSpPr>
        <p:grpSpPr>
          <a:xfrm>
            <a:off x="10050780" y="3589973"/>
            <a:ext cx="1371600" cy="1066800"/>
            <a:chOff x="2592" y="3312"/>
            <a:chExt cx="864" cy="672"/>
          </a:xfrm>
        </p:grpSpPr>
        <p:sp>
          <p:nvSpPr>
            <p:cNvPr id="3" name="AutoShape 7"/>
            <p:cNvSpPr>
              <a:spLocks noChangeArrowheads="1"/>
            </p:cNvSpPr>
            <p:nvPr/>
          </p:nvSpPr>
          <p:spPr bwMode="auto">
            <a:xfrm>
              <a:off x="2592" y="3312"/>
              <a:ext cx="864" cy="672"/>
            </a:xfrm>
            <a:prstGeom prst="irregularSeal1">
              <a:avLst/>
            </a:prstGeom>
            <a:solidFill>
              <a:schemeClr val="hlink"/>
            </a:solidFill>
            <a:ln w="9525">
              <a:noFill/>
              <a:miter lim="800000"/>
            </a:ln>
            <a:effectLst>
              <a:prstShdw prst="shdw17" dist="17961" dir="2700000">
                <a:schemeClr val="hlink">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Text Box 8"/>
            <p:cNvSpPr txBox="1"/>
            <p:nvPr/>
          </p:nvSpPr>
          <p:spPr>
            <a:xfrm>
              <a:off x="2733" y="3504"/>
              <a:ext cx="637" cy="213"/>
            </a:xfrm>
            <a:prstGeom prst="rect">
              <a:avLst/>
            </a:prstGeom>
            <a:solidFill>
              <a:schemeClr val="bg1">
                <a:lumMod val="95000"/>
              </a:schemeClr>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600" b="1" dirty="0">
                  <a:solidFill>
                    <a:schemeClr val="accent2"/>
                  </a:solidFill>
                  <a:latin typeface="GulimChe" panose="020B0609000101010101" pitchFamily="49" charset="-128"/>
                  <a:ea typeface="宋体" panose="02010600030101010101" pitchFamily="2" charset="-122"/>
                </a:rPr>
                <a:t>预防保全</a:t>
              </a:r>
              <a:endParaRPr lang="ko-KR" altLang="en-US" sz="1600" b="1" dirty="0">
                <a:solidFill>
                  <a:schemeClr val="accent2"/>
                </a:solidFill>
                <a:latin typeface="GulimChe" panose="020B0609000101010101" pitchFamily="49" charset="-128"/>
                <a:ea typeface="宋体" panose="02010600030101010101" pitchFamily="2" charset="-122"/>
              </a:endParaRPr>
            </a:p>
          </p:txBody>
        </p:sp>
      </p:gr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Text Box 2"/>
          <p:cNvSpPr txBox="1"/>
          <p:nvPr/>
        </p:nvSpPr>
        <p:spPr>
          <a:xfrm>
            <a:off x="2145035" y="1237015"/>
            <a:ext cx="2688805" cy="41529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rgbClr val="FF0000"/>
                </a:solidFill>
                <a:latin typeface="Gulim" panose="020B0600000101010101" pitchFamily="34" charset="-127"/>
                <a:ea typeface="Gulim" panose="020B0600000101010101" pitchFamily="34" charset="-127"/>
              </a:rPr>
              <a:t>□ </a:t>
            </a:r>
            <a:r>
              <a:rPr lang="en-US" altLang="ko-KR" sz="2110" b="1" dirty="0">
                <a:solidFill>
                  <a:srgbClr val="FF0000"/>
                </a:solidFill>
                <a:latin typeface="Gulim" panose="020B0600000101010101" pitchFamily="34" charset="-127"/>
                <a:ea typeface="Gulim" panose="020B0600000101010101" pitchFamily="34" charset="-127"/>
              </a:rPr>
              <a:t>TPM</a:t>
            </a:r>
            <a:r>
              <a:rPr lang="zh-CN" altLang="en-US" sz="2110" b="1" dirty="0">
                <a:solidFill>
                  <a:srgbClr val="FF0000"/>
                </a:solidFill>
                <a:latin typeface="Gulim" panose="020B0600000101010101" pitchFamily="34" charset="-127"/>
                <a:ea typeface="宋体" panose="02010600030101010101" pitchFamily="2" charset="-122"/>
              </a:rPr>
              <a:t>的发生背景</a:t>
            </a:r>
            <a:endParaRPr lang="ko-KR" altLang="en-US" sz="2110" b="1" dirty="0">
              <a:solidFill>
                <a:srgbClr val="FF0000"/>
              </a:solidFill>
              <a:latin typeface="Gulim" panose="020B0600000101010101" pitchFamily="34" charset="-127"/>
              <a:ea typeface="Gulim" panose="020B0600000101010101" pitchFamily="34" charset="-127"/>
            </a:endParaRPr>
          </a:p>
        </p:txBody>
      </p:sp>
      <p:sp>
        <p:nvSpPr>
          <p:cNvPr id="210947" name="Text Box 3"/>
          <p:cNvSpPr txBox="1"/>
          <p:nvPr/>
        </p:nvSpPr>
        <p:spPr>
          <a:xfrm>
            <a:off x="2170148" y="1992091"/>
            <a:ext cx="8759543" cy="1324610"/>
          </a:xfrm>
          <a:prstGeom prst="rect">
            <a:avLst/>
          </a:prstGeom>
          <a:solidFill>
            <a:srgbClr val="DDF1FF"/>
          </a:solidFill>
          <a:ln w="9525">
            <a:noFill/>
          </a:ln>
          <a:effectLst>
            <a:prstShdw prst="shdw17" dist="17961" dir="2699999">
              <a:srgbClr val="859199"/>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lnSpc>
                <a:spcPct val="160000"/>
              </a:lnSpc>
              <a:spcBef>
                <a:spcPct val="0"/>
              </a:spcBef>
              <a:buClrTx/>
              <a:buSzTx/>
              <a:buFontTx/>
              <a:buNone/>
            </a:pPr>
            <a:r>
              <a:rPr lang="zh-CN" altLang="en-US" sz="1900" b="1" dirty="0">
                <a:latin typeface="GulimChe" panose="020B0609000101010101" pitchFamily="49" charset="-128"/>
                <a:ea typeface="宋体" panose="02010600030101010101" pitchFamily="2" charset="-122"/>
              </a:rPr>
              <a:t>到现在为止的保全部门中心的</a:t>
            </a:r>
            <a:r>
              <a:rPr lang="en-US" altLang="ko-KR" sz="1900" b="1" dirty="0">
                <a:latin typeface="GulimChe" panose="020B0609000101010101" pitchFamily="49" charset="-128"/>
                <a:ea typeface="GulimChe" panose="020B0609000101010101" pitchFamily="49" charset="-128"/>
              </a:rPr>
              <a:t>PM</a:t>
            </a:r>
            <a:r>
              <a:rPr lang="zh-CN" altLang="en-US" sz="1900" b="1" dirty="0">
                <a:latin typeface="GulimChe" panose="020B0609000101010101" pitchFamily="49" charset="-128"/>
                <a:ea typeface="宋体" panose="02010600030101010101" pitchFamily="2" charset="-122"/>
              </a:rPr>
              <a:t>活动加上作为设备使用者的</a:t>
            </a:r>
            <a:r>
              <a:rPr lang="en-US" altLang="zh-CN" sz="1900" b="1" dirty="0">
                <a:latin typeface="GulimChe" panose="020B0609000101010101" pitchFamily="49" charset="-128"/>
                <a:ea typeface="宋体" panose="02010600030101010101" pitchFamily="2" charset="-122"/>
              </a:rPr>
              <a:t>operator</a:t>
            </a:r>
            <a:r>
              <a:rPr lang="zh-CN" altLang="en-US" sz="1900" b="1" dirty="0">
                <a:latin typeface="GulimChe" panose="020B0609000101010101" pitchFamily="49" charset="-128"/>
                <a:ea typeface="宋体" panose="02010600030101010101" pitchFamily="2" charset="-122"/>
              </a:rPr>
              <a:t>们的小集团活动就是</a:t>
            </a:r>
            <a:r>
              <a:rPr lang="en-US" altLang="ko-KR" sz="1900" b="1" dirty="0">
                <a:latin typeface="GulimChe" panose="020B0609000101010101" pitchFamily="49" charset="-128"/>
                <a:ea typeface="GulimChe" panose="020B0609000101010101" pitchFamily="49" charset="-128"/>
              </a:rPr>
              <a:t>TPM</a:t>
            </a:r>
            <a:r>
              <a:rPr lang="en-US" altLang="ko-KR" sz="1900" b="1" dirty="0">
                <a:latin typeface="Times New Roman" panose="02020603050405020304" pitchFamily="18" charset="0"/>
                <a:ea typeface="GulimChe" panose="020B0609000101010101" pitchFamily="49" charset="-128"/>
              </a:rPr>
              <a:t>……</a:t>
            </a:r>
            <a:r>
              <a:rPr lang="en-US" altLang="ko-KR" sz="1900" b="1" dirty="0">
                <a:latin typeface="GulimChe" panose="020B0609000101010101" pitchFamily="49" charset="-128"/>
                <a:ea typeface="GulimChe" panose="020B0609000101010101" pitchFamily="49" charset="-128"/>
              </a:rPr>
              <a:t>.</a:t>
            </a:r>
            <a:endParaRPr lang="en-US" altLang="ko-KR" sz="1900" b="1" dirty="0">
              <a:latin typeface="GulimChe" panose="020B0609000101010101" pitchFamily="49" charset="-128"/>
              <a:ea typeface="GulimChe" panose="020B0609000101010101" pitchFamily="49" charset="-128"/>
            </a:endParaRPr>
          </a:p>
        </p:txBody>
      </p:sp>
      <p:sp>
        <p:nvSpPr>
          <p:cNvPr id="210948" name="Text Box 4"/>
          <p:cNvSpPr txBox="1"/>
          <p:nvPr/>
        </p:nvSpPr>
        <p:spPr>
          <a:xfrm>
            <a:off x="2170148" y="5256829"/>
            <a:ext cx="8598817" cy="1324610"/>
          </a:xfrm>
          <a:prstGeom prst="rect">
            <a:avLst/>
          </a:prstGeom>
          <a:solidFill>
            <a:srgbClr val="F8F3FF">
              <a:alpha val="50195"/>
            </a:srgbClr>
          </a:solidFill>
          <a:ln w="9525">
            <a:noFill/>
          </a:ln>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lnSpc>
                <a:spcPct val="160000"/>
              </a:lnSpc>
              <a:spcBef>
                <a:spcPct val="0"/>
              </a:spcBef>
              <a:buClrTx/>
              <a:buSzTx/>
              <a:buFontTx/>
              <a:buNone/>
            </a:pPr>
            <a:r>
              <a:rPr lang="ko-KR" altLang="en-US" sz="1900" b="1" dirty="0">
                <a:solidFill>
                  <a:schemeClr val="tx2"/>
                </a:solidFill>
                <a:latin typeface="GulimChe" panose="020B0609000101010101" pitchFamily="49" charset="-128"/>
                <a:ea typeface="GulimChe" panose="020B0609000101010101" pitchFamily="49" charset="-128"/>
              </a:rPr>
              <a:t>☞ </a:t>
            </a:r>
            <a:r>
              <a:rPr lang="en-US" altLang="ko-KR" sz="1900" b="1" dirty="0">
                <a:solidFill>
                  <a:schemeClr val="tx2"/>
                </a:solidFill>
                <a:latin typeface="GulimChe" panose="020B0609000101010101" pitchFamily="49" charset="-128"/>
                <a:ea typeface="GulimChe" panose="020B0609000101010101" pitchFamily="49" charset="-128"/>
              </a:rPr>
              <a:t>TPM</a:t>
            </a:r>
            <a:r>
              <a:rPr lang="zh-CN" altLang="en-US" sz="1900" b="1" dirty="0">
                <a:solidFill>
                  <a:schemeClr val="tx2"/>
                </a:solidFill>
                <a:latin typeface="GulimChe" panose="020B0609000101010101" pitchFamily="49" charset="-128"/>
                <a:ea typeface="宋体" panose="02010600030101010101" pitchFamily="2" charset="-122"/>
              </a:rPr>
              <a:t>最大特点之一就是</a:t>
            </a:r>
            <a:r>
              <a:rPr lang="ko-KR" altLang="en-US" sz="1900" b="1" dirty="0">
                <a:solidFill>
                  <a:schemeClr val="tx2"/>
                </a:solidFill>
                <a:latin typeface="GulimChe" panose="020B0609000101010101" pitchFamily="49" charset="-128"/>
                <a:ea typeface="GulimChe" panose="020B0609000101010101" pitchFamily="49" charset="-128"/>
              </a:rPr>
              <a:t> </a:t>
            </a:r>
            <a:r>
              <a:rPr lang="ko-KR" altLang="en-US" sz="1900" b="1" dirty="0">
                <a:solidFill>
                  <a:schemeClr val="tx2"/>
                </a:solidFill>
                <a:latin typeface="Times New Roman" panose="02020603050405020304" pitchFamily="18" charset="0"/>
                <a:ea typeface="GulimChe" panose="020B0609000101010101" pitchFamily="49" charset="-128"/>
              </a:rPr>
              <a:t>“</a:t>
            </a:r>
            <a:r>
              <a:rPr lang="zh-CN" altLang="en-US" sz="1900" b="1" dirty="0">
                <a:solidFill>
                  <a:schemeClr val="tx2"/>
                </a:solidFill>
                <a:latin typeface="GulimChe" panose="020B0609000101010101" pitchFamily="49" charset="-128"/>
                <a:ea typeface="宋体" panose="02010600030101010101" pitchFamily="2" charset="-122"/>
              </a:rPr>
              <a:t>依据小集团活动的作业者的自主保全</a:t>
            </a:r>
            <a:r>
              <a:rPr lang="ko-KR" altLang="en-US" sz="1900" b="1" dirty="0">
                <a:solidFill>
                  <a:schemeClr val="tx2"/>
                </a:solidFill>
                <a:latin typeface="Times New Roman" panose="02020603050405020304" pitchFamily="18" charset="0"/>
                <a:ea typeface="GulimChe" panose="020B0609000101010101" pitchFamily="49" charset="-128"/>
              </a:rPr>
              <a:t>”</a:t>
            </a:r>
            <a:r>
              <a:rPr lang="zh-CN" altLang="en-US" sz="1900" b="1" dirty="0">
                <a:solidFill>
                  <a:schemeClr val="tx2"/>
                </a:solidFill>
                <a:latin typeface="GulimChe" panose="020B0609000101010101" pitchFamily="49" charset="-128"/>
                <a:ea typeface="宋体" panose="02010600030101010101" pitchFamily="2" charset="-122"/>
              </a:rPr>
              <a:t>， </a:t>
            </a:r>
            <a:r>
              <a:rPr lang="en-US" altLang="ko-KR" sz="1900" b="1" dirty="0">
                <a:solidFill>
                  <a:schemeClr val="tx2"/>
                </a:solidFill>
                <a:latin typeface="GulimChe" panose="020B0609000101010101" pitchFamily="49" charset="-128"/>
                <a:ea typeface="GulimChe" panose="020B0609000101010101" pitchFamily="49" charset="-128"/>
              </a:rPr>
              <a:t>TPM</a:t>
            </a:r>
            <a:r>
              <a:rPr lang="zh-CN" altLang="en-US" sz="1900" b="1" dirty="0">
                <a:solidFill>
                  <a:schemeClr val="tx2"/>
                </a:solidFill>
                <a:latin typeface="GulimChe" panose="020B0609000101010101" pitchFamily="49" charset="-128"/>
                <a:ea typeface="宋体" panose="02010600030101010101" pitchFamily="2" charset="-122"/>
              </a:rPr>
              <a:t>就是把美式</a:t>
            </a:r>
            <a:r>
              <a:rPr lang="en-US" altLang="ko-KR" sz="1900" b="1" dirty="0">
                <a:solidFill>
                  <a:schemeClr val="tx2"/>
                </a:solidFill>
                <a:latin typeface="GulimChe" panose="020B0609000101010101" pitchFamily="49" charset="-128"/>
                <a:ea typeface="GulimChe" panose="020B0609000101010101" pitchFamily="49" charset="-128"/>
              </a:rPr>
              <a:t>PM</a:t>
            </a:r>
            <a:r>
              <a:rPr lang="zh-CN" altLang="en-US" sz="1900" b="1" dirty="0">
                <a:solidFill>
                  <a:schemeClr val="tx2"/>
                </a:solidFill>
                <a:latin typeface="GulimChe" panose="020B0609000101010101" pitchFamily="49" charset="-128"/>
                <a:ea typeface="宋体" panose="02010600030101010101" pitchFamily="2" charset="-122"/>
              </a:rPr>
              <a:t>和日本企业特点的小集团活动合为一体，展开</a:t>
            </a:r>
            <a:r>
              <a:rPr lang="ko-KR" altLang="en-US" sz="1900" b="1" dirty="0">
                <a:solidFill>
                  <a:schemeClr val="tx2"/>
                </a:solidFill>
                <a:latin typeface="Times New Roman" panose="02020603050405020304" pitchFamily="18" charset="0"/>
                <a:ea typeface="GulimChe" panose="020B0609000101010101" pitchFamily="49" charset="-128"/>
              </a:rPr>
              <a:t>“</a:t>
            </a:r>
            <a:r>
              <a:rPr lang="zh-CN" altLang="en-US" sz="1900" b="1" dirty="0">
                <a:solidFill>
                  <a:schemeClr val="tx2"/>
                </a:solidFill>
                <a:latin typeface="GulimChe" panose="020B0609000101010101" pitchFamily="49" charset="-128"/>
                <a:ea typeface="宋体" panose="02010600030101010101" pitchFamily="2" charset="-122"/>
              </a:rPr>
              <a:t>全社设备管理</a:t>
            </a:r>
            <a:r>
              <a:rPr lang="ko-KR" altLang="en-US" sz="1900" b="1" dirty="0">
                <a:solidFill>
                  <a:schemeClr val="tx2"/>
                </a:solidFill>
                <a:latin typeface="Times New Roman" panose="02020603050405020304" pitchFamily="18" charset="0"/>
                <a:ea typeface="GulimChe" panose="020B0609000101010101" pitchFamily="49" charset="-128"/>
              </a:rPr>
              <a:t>”</a:t>
            </a:r>
            <a:r>
              <a:rPr lang="zh-CN" altLang="en-US" sz="1900" b="1" dirty="0">
                <a:solidFill>
                  <a:schemeClr val="tx2"/>
                </a:solidFill>
                <a:latin typeface="GulimChe" panose="020B0609000101010101" pitchFamily="49" charset="-128"/>
                <a:ea typeface="宋体" panose="02010600030101010101" pitchFamily="2" charset="-122"/>
              </a:rPr>
              <a:t>。</a:t>
            </a:r>
            <a:endParaRPr lang="ko-KR" altLang="en-US" sz="1900" b="1" dirty="0">
              <a:solidFill>
                <a:schemeClr val="tx2"/>
              </a:solidFill>
              <a:latin typeface="GulimChe" panose="020B0609000101010101" pitchFamily="49" charset="-128"/>
              <a:ea typeface="宋体" panose="02010600030101010101" pitchFamily="2" charset="-122"/>
            </a:endParaRPr>
          </a:p>
        </p:txBody>
      </p:sp>
      <p:sp>
        <p:nvSpPr>
          <p:cNvPr id="210949" name="Rectangle 5"/>
          <p:cNvSpPr/>
          <p:nvPr/>
        </p:nvSpPr>
        <p:spPr>
          <a:xfrm>
            <a:off x="5063208" y="1318295"/>
            <a:ext cx="2491246" cy="542290"/>
          </a:xfrm>
          <a:prstGeom prst="rect">
            <a:avLst/>
          </a:prstGeom>
          <a:solidFill>
            <a:schemeClr val="bg1">
              <a:lumMod val="95000"/>
            </a:schemeClr>
          </a:solidFill>
          <a:ln w="9525">
            <a:noFill/>
          </a:ln>
          <a:effectLst>
            <a:prstShdw prst="shdw17" dist="17961" dir="2699999">
              <a:srgbClr val="5D8199"/>
            </a:prstShdw>
          </a:effectLst>
        </p:spPr>
        <p:txBody>
          <a:bodyPr tIns="125290" bIns="12529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FF0000"/>
                </a:solidFill>
                <a:latin typeface="GulimChe" panose="020B0609000101010101" pitchFamily="49" charset="-128"/>
                <a:ea typeface="宋体" panose="02010600030101010101" pitchFamily="2" charset="-122"/>
              </a:rPr>
              <a:t>从 </a:t>
            </a:r>
            <a:r>
              <a:rPr lang="en-US" altLang="ko-KR" sz="1900" b="1" dirty="0">
                <a:solidFill>
                  <a:srgbClr val="FF0000"/>
                </a:solidFill>
                <a:latin typeface="GulimChe" panose="020B0609000101010101" pitchFamily="49" charset="-128"/>
                <a:ea typeface="GulimChe" panose="020B0609000101010101" pitchFamily="49" charset="-128"/>
              </a:rPr>
              <a:t>PM </a:t>
            </a:r>
            <a:r>
              <a:rPr lang="zh-CN" altLang="en-US" sz="1900" b="1" dirty="0">
                <a:solidFill>
                  <a:srgbClr val="FF0000"/>
                </a:solidFill>
                <a:latin typeface="GulimChe" panose="020B0609000101010101" pitchFamily="49" charset="-128"/>
                <a:ea typeface="宋体" panose="02010600030101010101" pitchFamily="2" charset="-122"/>
              </a:rPr>
              <a:t>到 </a:t>
            </a:r>
            <a:r>
              <a:rPr lang="en-US" altLang="ko-KR" sz="1900" b="1" dirty="0">
                <a:solidFill>
                  <a:srgbClr val="FF0000"/>
                </a:solidFill>
                <a:latin typeface="GulimChe" panose="020B0609000101010101" pitchFamily="49" charset="-128"/>
                <a:ea typeface="GulimChe" panose="020B0609000101010101" pitchFamily="49" charset="-128"/>
              </a:rPr>
              <a:t>TPM</a:t>
            </a:r>
            <a:endParaRPr lang="en-US" altLang="ko-KR" sz="1900" b="1" dirty="0">
              <a:solidFill>
                <a:srgbClr val="FF0000"/>
              </a:solidFill>
              <a:latin typeface="GulimChe" panose="020B0609000101010101" pitchFamily="49" charset="-128"/>
              <a:ea typeface="GulimChe" panose="020B0609000101010101" pitchFamily="49" charset="-128"/>
            </a:endParaRPr>
          </a:p>
        </p:txBody>
      </p:sp>
      <p:sp>
        <p:nvSpPr>
          <p:cNvPr id="432134" name="Rectangle 6"/>
          <p:cNvSpPr>
            <a:spLocks noChangeArrowheads="1"/>
          </p:cNvSpPr>
          <p:nvPr/>
        </p:nvSpPr>
        <p:spPr bwMode="auto">
          <a:xfrm>
            <a:off x="8679533" y="3753012"/>
            <a:ext cx="1446530" cy="1028700"/>
          </a:xfrm>
          <a:prstGeom prst="rect">
            <a:avLst/>
          </a:prstGeom>
          <a:solidFill>
            <a:srgbClr val="F4EFD8"/>
          </a:solidFill>
          <a:ln w="9525">
            <a:noFill/>
            <a:miter lim="800000"/>
          </a:ln>
          <a:effectLst>
            <a:prstShdw prst="shdw17" dist="17961" dir="2700000">
              <a:srgbClr val="F4EFD8">
                <a:gamma/>
                <a:shade val="60000"/>
                <a:invGamma/>
              </a:srgbClr>
            </a:prstShdw>
          </a:effectLst>
        </p:spPr>
        <p:txBody>
          <a:bodyPr tIns="125290" bIns="125290"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宋体" panose="02010600030101010101" pitchFamily="2" charset="-122"/>
                <a:cs typeface="+mn-cs"/>
              </a:rPr>
              <a:t>全员参加的</a:t>
            </a:r>
            <a:endParaRPr kumimoji="0" lang="ko-KR"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GulimChe" panose="020B0609000101010101" pitchFamily="49" charset="-127"/>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GulimChe" panose="020B0609000101010101" pitchFamily="49" charset="-127"/>
                <a:cs typeface="+mn-cs"/>
              </a:rPr>
              <a:t>PM </a:t>
            </a:r>
            <a:r>
              <a:rPr kumimoji="0" lang="zh-CN"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宋体" panose="02010600030101010101" pitchFamily="2" charset="-122"/>
                <a:cs typeface="+mn-cs"/>
              </a:rPr>
              <a:t>活动</a:t>
            </a:r>
            <a:endParaRPr kumimoji="0" lang="ko-KR"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GulimChe" panose="020B0609000101010101" pitchFamily="49" charset="-127"/>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GulimChe" panose="020B0609000101010101" pitchFamily="49" charset="-127"/>
                <a:cs typeface="+mn-cs"/>
              </a:rPr>
              <a:t>(</a:t>
            </a:r>
            <a:r>
              <a:rPr kumimoji="0" lang="zh-CN"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宋体" panose="02010600030101010101" pitchFamily="2" charset="-122"/>
                <a:cs typeface="+mn-cs"/>
              </a:rPr>
              <a:t>生产保障</a:t>
            </a:r>
            <a:r>
              <a:rPr kumimoji="0" lang="en-US" altLang="ko-KR"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GulimChe" panose="020B0609000101010101" pitchFamily="49" charset="-127"/>
                <a:cs typeface="+mn-cs"/>
              </a:rPr>
              <a:t>)</a:t>
            </a:r>
            <a:endParaRPr kumimoji="0" lang="en-US" altLang="ko-KR"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anose="020B0609000101010101" pitchFamily="49" charset="-127"/>
              <a:ea typeface="GulimChe" panose="020B0609000101010101" pitchFamily="49" charset="-127"/>
              <a:cs typeface="+mn-cs"/>
            </a:endParaRPr>
          </a:p>
        </p:txBody>
      </p:sp>
      <p:grpSp>
        <p:nvGrpSpPr>
          <p:cNvPr id="210951" name="Group 7"/>
          <p:cNvGrpSpPr/>
          <p:nvPr/>
        </p:nvGrpSpPr>
        <p:grpSpPr>
          <a:xfrm>
            <a:off x="3134501" y="3674686"/>
            <a:ext cx="2009069" cy="1392246"/>
            <a:chOff x="4272" y="2592"/>
            <a:chExt cx="1200" cy="1055"/>
          </a:xfrm>
        </p:grpSpPr>
        <p:sp>
          <p:nvSpPr>
            <p:cNvPr id="432136" name="Text Box 8"/>
            <p:cNvSpPr txBox="1">
              <a:spLocks noChangeArrowheads="1"/>
            </p:cNvSpPr>
            <p:nvPr/>
          </p:nvSpPr>
          <p:spPr bwMode="auto">
            <a:xfrm>
              <a:off x="4272" y="2592"/>
              <a:ext cx="1200" cy="350"/>
            </a:xfrm>
            <a:prstGeom prst="rect">
              <a:avLst/>
            </a:prstGeom>
            <a:solidFill>
              <a:srgbClr val="F4EFD8"/>
            </a:solidFill>
            <a:ln w="9525">
              <a:noFill/>
              <a:miter lim="800000"/>
            </a:ln>
            <a:effectLst>
              <a:prstShdw prst="shdw17" dist="17961" dir="2700000">
                <a:srgbClr val="F4EFD8">
                  <a:gamma/>
                  <a:shade val="60000"/>
                  <a:invGamma/>
                </a:srgbClr>
              </a:prstShdw>
            </a:effectLst>
          </p:spPr>
          <p:txBody>
            <a:bodyPr tIns="75933" bIns="75933">
              <a:spAutoFit/>
            </a:bodyPr>
            <a:lstStyle/>
            <a:p>
              <a:pPr marL="457200" marR="0" indent="-457200" algn="ctr" defTabSz="914400" eaLnBrk="1" latinLnBrk="1" hangingPunct="1">
                <a:lnSpc>
                  <a:spcPct val="120000"/>
                </a:lnSpc>
                <a:buClrTx/>
                <a:buSzTx/>
                <a:buFontTx/>
                <a:defRPr/>
              </a:pPr>
              <a:r>
                <a:rPr kumimoji="0" lang="zh-CN" altLang="en-US" sz="1685" b="1" kern="1200" cap="none" spc="0" normalizeH="0" baseline="0" noProof="0">
                  <a:solidFill>
                    <a:srgbClr val="996600"/>
                  </a:solidFill>
                  <a:effectLst>
                    <a:outerShdw blurRad="38100" dist="38100" dir="2700000" algn="tl">
                      <a:srgbClr val="000000"/>
                    </a:outerShdw>
                  </a:effectLst>
                  <a:latin typeface="GulimChe" panose="020B0609000101010101" pitchFamily="49" charset="-127"/>
                  <a:ea typeface="宋体" panose="02010600030101010101" pitchFamily="2" charset="-122"/>
                  <a:cs typeface="+mn-cs"/>
                </a:rPr>
                <a:t>美式</a:t>
              </a:r>
              <a:r>
                <a:rPr kumimoji="0" lang="ko-KR" altLang="en-US" sz="1685" b="1" kern="1200" cap="none" spc="0" normalizeH="0" baseline="0" noProof="0">
                  <a:latin typeface="GulimChe" panose="020B0609000101010101" pitchFamily="49" charset="-127"/>
                  <a:ea typeface="GulimChe" panose="020B0609000101010101" pitchFamily="49" charset="-127"/>
                  <a:cs typeface="+mn-cs"/>
                </a:rPr>
                <a:t> </a:t>
              </a:r>
              <a:r>
                <a:rPr kumimoji="0" lang="en-US" altLang="ko-KR" sz="1685" b="1" kern="1200" cap="none" spc="0" normalizeH="0" baseline="0" noProof="0">
                  <a:solidFill>
                    <a:srgbClr val="996600"/>
                  </a:solidFill>
                  <a:effectLst>
                    <a:outerShdw blurRad="38100" dist="38100" dir="2700000" algn="tl">
                      <a:srgbClr val="000000"/>
                    </a:outerShdw>
                  </a:effectLst>
                  <a:latin typeface="GulimChe" panose="020B0609000101010101" pitchFamily="49" charset="-127"/>
                  <a:ea typeface="GulimChe" panose="020B0609000101010101" pitchFamily="49" charset="-127"/>
                  <a:cs typeface="+mn-cs"/>
                </a:rPr>
                <a:t>PM</a:t>
              </a:r>
              <a:endParaRPr kumimoji="0" lang="en-US" altLang="ko-KR" sz="1685" b="1" kern="1200" cap="none" spc="0" normalizeH="0" baseline="0" noProof="0">
                <a:solidFill>
                  <a:srgbClr val="996600"/>
                </a:solidFill>
                <a:effectLst>
                  <a:outerShdw blurRad="38100" dist="38100" dir="2700000" algn="tl">
                    <a:srgbClr val="000000"/>
                  </a:outerShdw>
                </a:effectLst>
                <a:latin typeface="GulimChe" panose="020B0609000101010101" pitchFamily="49" charset="-127"/>
                <a:ea typeface="GulimChe" panose="020B0609000101010101" pitchFamily="49" charset="-127"/>
                <a:cs typeface="+mn-cs"/>
              </a:endParaRPr>
            </a:p>
          </p:txBody>
        </p:sp>
        <p:sp>
          <p:nvSpPr>
            <p:cNvPr id="210958" name="Text Box 9"/>
            <p:cNvSpPr txBox="1"/>
            <p:nvPr/>
          </p:nvSpPr>
          <p:spPr>
            <a:xfrm>
              <a:off x="4272" y="2880"/>
              <a:ext cx="1200" cy="767"/>
            </a:xfrm>
            <a:prstGeom prst="rect">
              <a:avLst/>
            </a:prstGeom>
            <a:solidFill>
              <a:srgbClr val="F4EFD8"/>
            </a:solidFill>
            <a:ln w="9525">
              <a:noFill/>
            </a:ln>
            <a:effectLst>
              <a:prstShdw prst="shdw17" dist="17961" dir="2699999">
                <a:srgbClr val="928F82"/>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algn="ctr" eaLnBrk="1" latinLnBrk="1" hangingPunct="1">
                <a:lnSpc>
                  <a:spcPct val="120000"/>
                </a:lnSpc>
                <a:spcBef>
                  <a:spcPct val="0"/>
                </a:spcBef>
                <a:buClrTx/>
                <a:buSzTx/>
                <a:buFontTx/>
                <a:buNone/>
              </a:pPr>
              <a:r>
                <a:rPr lang="zh-CN" altLang="en-US" sz="1685" b="1" dirty="0">
                  <a:latin typeface="GulimChe" panose="020B0609000101010101" pitchFamily="49" charset="-128"/>
                  <a:ea typeface="宋体" panose="02010600030101010101" pitchFamily="2" charset="-122"/>
                </a:rPr>
                <a:t>保全部门的</a:t>
              </a:r>
              <a:endParaRPr lang="zh-CN" altLang="en-US" sz="1685" b="1" dirty="0">
                <a:latin typeface="GulimChe" panose="020B0609000101010101" pitchFamily="49" charset="-128"/>
                <a:ea typeface="宋体" panose="02010600030101010101" pitchFamily="2" charset="-122"/>
              </a:endParaRPr>
            </a:p>
            <a:p>
              <a:pPr marL="457200" lvl="0" indent="-457200" algn="ctr" eaLnBrk="1" latinLnBrk="1" hangingPunct="1">
                <a:lnSpc>
                  <a:spcPct val="120000"/>
                </a:lnSpc>
                <a:spcBef>
                  <a:spcPct val="0"/>
                </a:spcBef>
                <a:buClrTx/>
                <a:buSzTx/>
                <a:buFontTx/>
                <a:buNone/>
              </a:pPr>
              <a:r>
                <a:rPr lang="zh-CN" altLang="en-US" sz="1685" b="1" dirty="0">
                  <a:latin typeface="GulimChe" panose="020B0609000101010101" pitchFamily="49" charset="-128"/>
                  <a:ea typeface="宋体" panose="02010600030101010101" pitchFamily="2" charset="-122"/>
                </a:rPr>
                <a:t>保全员中心</a:t>
              </a:r>
              <a:endParaRPr lang="ko-KR" altLang="en-US" sz="1685" b="1" dirty="0">
                <a:latin typeface="GulimChe" panose="020B0609000101010101" pitchFamily="49" charset="-128"/>
                <a:ea typeface="GulimChe" panose="020B0609000101010101" pitchFamily="49" charset="-128"/>
              </a:endParaRPr>
            </a:p>
          </p:txBody>
        </p:sp>
      </p:grpSp>
      <p:grpSp>
        <p:nvGrpSpPr>
          <p:cNvPr id="210952" name="Group 10"/>
          <p:cNvGrpSpPr/>
          <p:nvPr/>
        </p:nvGrpSpPr>
        <p:grpSpPr>
          <a:xfrm>
            <a:off x="5947198" y="3674686"/>
            <a:ext cx="2009069" cy="1392246"/>
            <a:chOff x="4272" y="2592"/>
            <a:chExt cx="1200" cy="1055"/>
          </a:xfrm>
        </p:grpSpPr>
        <p:sp>
          <p:nvSpPr>
            <p:cNvPr id="432139" name="Text Box 11"/>
            <p:cNvSpPr txBox="1">
              <a:spLocks noChangeArrowheads="1"/>
            </p:cNvSpPr>
            <p:nvPr/>
          </p:nvSpPr>
          <p:spPr bwMode="auto">
            <a:xfrm>
              <a:off x="4272" y="2592"/>
              <a:ext cx="1200" cy="350"/>
            </a:xfrm>
            <a:prstGeom prst="rect">
              <a:avLst/>
            </a:prstGeom>
            <a:solidFill>
              <a:srgbClr val="F4EFD8"/>
            </a:solidFill>
            <a:ln w="9525">
              <a:noFill/>
              <a:miter lim="800000"/>
            </a:ln>
            <a:effectLst>
              <a:prstShdw prst="shdw17" dist="17961" dir="2700000">
                <a:srgbClr val="F4EFD8">
                  <a:gamma/>
                  <a:shade val="60000"/>
                  <a:invGamma/>
                </a:srgbClr>
              </a:prstShdw>
            </a:effectLst>
          </p:spPr>
          <p:txBody>
            <a:bodyPr tIns="75933" bIns="75933">
              <a:spAutoFit/>
            </a:bodyPr>
            <a:lstStyle/>
            <a:p>
              <a:pPr marL="457200" marR="0" indent="-457200" algn="ctr" defTabSz="914400" eaLnBrk="1" latinLnBrk="1" hangingPunct="1">
                <a:lnSpc>
                  <a:spcPct val="120000"/>
                </a:lnSpc>
                <a:buClrTx/>
                <a:buSzTx/>
                <a:buFontTx/>
                <a:defRPr/>
              </a:pPr>
              <a:r>
                <a:rPr kumimoji="0" lang="zh-CN" altLang="en-US" sz="1685" b="1" kern="1200" cap="none" spc="0" normalizeH="0" baseline="0" noProof="0">
                  <a:solidFill>
                    <a:srgbClr val="996600"/>
                  </a:solidFill>
                  <a:effectLst>
                    <a:outerShdw blurRad="38100" dist="38100" dir="2700000" algn="tl">
                      <a:srgbClr val="000000"/>
                    </a:outerShdw>
                  </a:effectLst>
                  <a:latin typeface="GulimChe" panose="020B0609000101010101" pitchFamily="49" charset="-127"/>
                  <a:ea typeface="宋体" panose="02010600030101010101" pitchFamily="2" charset="-122"/>
                  <a:cs typeface="+mn-cs"/>
                </a:rPr>
                <a:t>小集团活动</a:t>
              </a:r>
              <a:endParaRPr kumimoji="0" lang="ko-KR" altLang="en-US" sz="1685" b="1" kern="1200" cap="none" spc="0" normalizeH="0" baseline="0" noProof="0">
                <a:solidFill>
                  <a:srgbClr val="996600"/>
                </a:solidFill>
                <a:effectLst>
                  <a:outerShdw blurRad="38100" dist="38100" dir="2700000" algn="tl">
                    <a:srgbClr val="000000"/>
                  </a:outerShdw>
                </a:effectLst>
                <a:latin typeface="GulimChe" panose="020B0609000101010101" pitchFamily="49" charset="-127"/>
                <a:ea typeface="GulimChe" panose="020B0609000101010101" pitchFamily="49" charset="-127"/>
                <a:cs typeface="+mn-cs"/>
              </a:endParaRPr>
            </a:p>
          </p:txBody>
        </p:sp>
        <p:sp>
          <p:nvSpPr>
            <p:cNvPr id="210956" name="Text Box 12"/>
            <p:cNvSpPr txBox="1"/>
            <p:nvPr/>
          </p:nvSpPr>
          <p:spPr>
            <a:xfrm>
              <a:off x="4272" y="2880"/>
              <a:ext cx="1200" cy="767"/>
            </a:xfrm>
            <a:prstGeom prst="rect">
              <a:avLst/>
            </a:prstGeom>
            <a:solidFill>
              <a:srgbClr val="F4EFD8"/>
            </a:solidFill>
            <a:ln w="9525">
              <a:noFill/>
            </a:ln>
            <a:effectLst>
              <a:prstShdw prst="shdw17" dist="17961" dir="2699999">
                <a:srgbClr val="928F82"/>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algn="ctr" eaLnBrk="1" latinLnBrk="1" hangingPunct="1">
                <a:lnSpc>
                  <a:spcPct val="120000"/>
                </a:lnSpc>
                <a:spcBef>
                  <a:spcPct val="0"/>
                </a:spcBef>
                <a:buClrTx/>
                <a:buSzTx/>
                <a:buFontTx/>
                <a:buNone/>
              </a:pPr>
              <a:r>
                <a:rPr lang="zh-CN" altLang="en-US" sz="1685" b="1" dirty="0">
                  <a:latin typeface="GulimChe" panose="020B0609000101010101" pitchFamily="49" charset="-128"/>
                  <a:ea typeface="宋体" panose="02010600030101010101" pitchFamily="2" charset="-122"/>
                </a:rPr>
                <a:t>运行部门的</a:t>
              </a:r>
              <a:endParaRPr lang="zh-CN" altLang="en-US" sz="1685" b="1" dirty="0">
                <a:latin typeface="GulimChe" panose="020B0609000101010101" pitchFamily="49" charset="-128"/>
                <a:ea typeface="宋体" panose="02010600030101010101" pitchFamily="2" charset="-122"/>
              </a:endParaRPr>
            </a:p>
            <a:p>
              <a:pPr marL="457200" lvl="0" indent="-457200" algn="ctr" eaLnBrk="1" latinLnBrk="1" hangingPunct="1">
                <a:lnSpc>
                  <a:spcPct val="120000"/>
                </a:lnSpc>
                <a:spcBef>
                  <a:spcPct val="0"/>
                </a:spcBef>
                <a:buClrTx/>
                <a:buSzTx/>
                <a:buFontTx/>
                <a:buNone/>
              </a:pPr>
              <a:r>
                <a:rPr lang="zh-CN" altLang="en-US" sz="1685" b="1" dirty="0">
                  <a:latin typeface="GulimChe" panose="020B0609000101010101" pitchFamily="49" charset="-128"/>
                  <a:ea typeface="宋体" panose="02010600030101010101" pitchFamily="2" charset="-122"/>
                </a:rPr>
                <a:t>作业者</a:t>
              </a:r>
              <a:endParaRPr lang="ko-KR" altLang="en-US" sz="1685" b="1" dirty="0">
                <a:latin typeface="GulimChe" panose="020B0609000101010101" pitchFamily="49" charset="-128"/>
                <a:ea typeface="GulimChe" panose="020B0609000101010101" pitchFamily="49" charset="-128"/>
              </a:endParaRPr>
            </a:p>
          </p:txBody>
        </p:sp>
      </p:grpSp>
      <p:sp>
        <p:nvSpPr>
          <p:cNvPr id="210953" name="Text Box 13"/>
          <p:cNvSpPr txBox="1"/>
          <p:nvPr/>
        </p:nvSpPr>
        <p:spPr>
          <a:xfrm>
            <a:off x="5304296" y="4118356"/>
            <a:ext cx="458738" cy="578485"/>
          </a:xfrm>
          <a:prstGeom prst="rect">
            <a:avLst/>
          </a:prstGeom>
          <a:solidFill>
            <a:srgbClr val="F4EFD8"/>
          </a:solidFill>
          <a:ln w="9525">
            <a:noFill/>
          </a:ln>
          <a:effectLst>
            <a:prstShdw prst="shdw17" dist="17961" dir="2699999">
              <a:srgbClr val="928F82"/>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en-US" altLang="ko-KR" sz="3165" b="1" dirty="0">
                <a:latin typeface="GulimChe" panose="020B0609000101010101" pitchFamily="49" charset="-128"/>
                <a:ea typeface="GulimChe" panose="020B0609000101010101" pitchFamily="49" charset="-128"/>
              </a:rPr>
              <a:t>+</a:t>
            </a:r>
            <a:r>
              <a:rPr lang="en-US" altLang="ko-KR" sz="1900" b="1" dirty="0">
                <a:latin typeface="GulimChe" panose="020B0609000101010101" pitchFamily="49" charset="-128"/>
                <a:ea typeface="GulimChe" panose="020B0609000101010101" pitchFamily="49" charset="-128"/>
              </a:rPr>
              <a:t> </a:t>
            </a:r>
            <a:endParaRPr lang="en-US" altLang="ko-KR" sz="1900" b="1" dirty="0">
              <a:latin typeface="GulimChe" panose="020B0609000101010101" pitchFamily="49" charset="-128"/>
              <a:ea typeface="GulimChe" panose="020B0609000101010101" pitchFamily="49" charset="-128"/>
            </a:endParaRPr>
          </a:p>
        </p:txBody>
      </p:sp>
      <p:sp>
        <p:nvSpPr>
          <p:cNvPr id="210954" name="Text Box 14"/>
          <p:cNvSpPr txBox="1"/>
          <p:nvPr/>
        </p:nvSpPr>
        <p:spPr>
          <a:xfrm>
            <a:off x="8116993" y="4118356"/>
            <a:ext cx="458738" cy="546100"/>
          </a:xfrm>
          <a:prstGeom prst="rect">
            <a:avLst/>
          </a:prstGeom>
          <a:solidFill>
            <a:srgbClr val="F4EFD8"/>
          </a:solidFill>
          <a:ln w="9525">
            <a:noFill/>
          </a:ln>
          <a:effectLst>
            <a:prstShdw prst="shdw17" dist="17961" dir="2699999">
              <a:srgbClr val="928F82"/>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en-US" altLang="ko-KR" sz="2955" b="1" dirty="0">
                <a:latin typeface="GulimChe" panose="020B0609000101010101" pitchFamily="49" charset="-128"/>
                <a:ea typeface="GulimChe" panose="020B0609000101010101" pitchFamily="49" charset="-128"/>
              </a:rPr>
              <a:t>=</a:t>
            </a:r>
            <a:r>
              <a:rPr lang="en-US" altLang="ko-KR" sz="1900" b="1" dirty="0">
                <a:latin typeface="GulimChe" panose="020B0609000101010101" pitchFamily="49" charset="-128"/>
                <a:ea typeface="GulimChe" panose="020B0609000101010101" pitchFamily="49" charset="-128"/>
              </a:rPr>
              <a:t> </a:t>
            </a:r>
            <a:endParaRPr lang="en-US" altLang="ko-KR" sz="1900" b="1" dirty="0">
              <a:latin typeface="GulimChe" panose="020B0609000101010101" pitchFamily="49" charset="-128"/>
              <a:ea typeface="GulimChe" panose="020B0609000101010101" pitchFamily="49" charset="-128"/>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Rectangle 2"/>
          <p:cNvSpPr/>
          <p:nvPr/>
        </p:nvSpPr>
        <p:spPr>
          <a:xfrm>
            <a:off x="2482991" y="1811511"/>
            <a:ext cx="8277366" cy="574040"/>
          </a:xfrm>
          <a:prstGeom prst="rect">
            <a:avLst/>
          </a:prstGeom>
          <a:solidFill>
            <a:schemeClr val="bg1">
              <a:lumMod val="95000"/>
            </a:schemeClr>
          </a:solidFill>
          <a:ln w="9525">
            <a:noFill/>
          </a:ln>
          <a:effectLst>
            <a:prstShdw prst="shdw17" dist="17961" dir="2699999">
              <a:srgbClr val="989170"/>
            </a:prstShdw>
          </a:effectLst>
        </p:spPr>
        <p:txBody>
          <a:bodyPr tIns="125290" bIns="12529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2110" b="1" dirty="0">
                <a:latin typeface="GulimChe" panose="020B0609000101010101" pitchFamily="49" charset="-128"/>
                <a:ea typeface="GulimChe" panose="020B0609000101010101" pitchFamily="49" charset="-128"/>
              </a:rPr>
              <a:t>1969</a:t>
            </a:r>
            <a:r>
              <a:rPr lang="zh-CN" altLang="en-US" sz="2110" b="1" dirty="0">
                <a:latin typeface="GulimChe" panose="020B0609000101010101" pitchFamily="49" charset="-128"/>
                <a:ea typeface="宋体" panose="02010600030101010101" pitchFamily="2" charset="-122"/>
              </a:rPr>
              <a:t>年丰田系列公司根据</a:t>
            </a:r>
            <a:r>
              <a:rPr lang="en-US" altLang="ko-KR" sz="2110" b="1" dirty="0">
                <a:latin typeface="GulimChe" panose="020B0609000101010101" pitchFamily="49" charset="-128"/>
                <a:ea typeface="GulimChe" panose="020B0609000101010101" pitchFamily="49" charset="-128"/>
              </a:rPr>
              <a:t>FA</a:t>
            </a:r>
            <a:r>
              <a:rPr lang="zh-CN" altLang="en-US" sz="2110" b="1" dirty="0">
                <a:latin typeface="GulimChe" panose="020B0609000101010101" pitchFamily="49" charset="-128"/>
                <a:ea typeface="宋体" panose="02010600030101010101" pitchFamily="2" charset="-122"/>
              </a:rPr>
              <a:t>的发展把以前的生产保全命名为</a:t>
            </a:r>
            <a:r>
              <a:rPr lang="en-US" altLang="ko-KR" sz="2110" b="1" dirty="0">
                <a:latin typeface="GulimChe" panose="020B0609000101010101" pitchFamily="49" charset="-128"/>
                <a:ea typeface="GulimChe" panose="020B0609000101010101" pitchFamily="49" charset="-128"/>
              </a:rPr>
              <a:t>TPM</a:t>
            </a:r>
            <a:r>
              <a:rPr lang="en-US" altLang="zh-CN" sz="2110" b="1" dirty="0">
                <a:latin typeface="GulimChe" panose="020B0609000101010101" pitchFamily="49" charset="-128"/>
                <a:ea typeface="宋体" panose="02010600030101010101" pitchFamily="2" charset="-122"/>
              </a:rPr>
              <a:t>。</a:t>
            </a:r>
            <a:endParaRPr lang="ko-KR" altLang="en-US" sz="2110" b="1" dirty="0">
              <a:latin typeface="GulimChe" panose="020B0609000101010101" pitchFamily="49" charset="-128"/>
              <a:ea typeface="宋体" panose="02010600030101010101" pitchFamily="2" charset="-122"/>
            </a:endParaRPr>
          </a:p>
        </p:txBody>
      </p:sp>
      <p:sp>
        <p:nvSpPr>
          <p:cNvPr id="212995" name="Rectangle 3"/>
          <p:cNvSpPr/>
          <p:nvPr/>
        </p:nvSpPr>
        <p:spPr>
          <a:xfrm>
            <a:off x="2161540" y="2517265"/>
            <a:ext cx="8839906" cy="4456430"/>
          </a:xfrm>
          <a:prstGeom prst="rect">
            <a:avLst/>
          </a:prstGeom>
          <a:solidFill>
            <a:schemeClr val="bg1">
              <a:lumMod val="95000"/>
            </a:schemeClr>
          </a:solidFill>
          <a:ln w="9525">
            <a:noFill/>
          </a:ln>
          <a:effectLst>
            <a:prstShdw prst="shdw17" dist="17961" dir="2699999">
              <a:srgbClr val="989585"/>
            </a:prstShdw>
          </a:effectLst>
        </p:spPr>
        <p:txBody>
          <a:bodyPr tIns="125290" bIns="12529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80000"/>
              </a:lnSpc>
              <a:spcBef>
                <a:spcPct val="0"/>
              </a:spcBef>
              <a:buClrTx/>
              <a:buSzTx/>
              <a:buFontTx/>
              <a:buNone/>
            </a:pPr>
            <a:r>
              <a:rPr lang="ko-KR" altLang="en-US" sz="1900" b="1" dirty="0">
                <a:latin typeface="GulimChe" panose="020B0609000101010101" pitchFamily="49" charset="-128"/>
                <a:ea typeface="GulimChe" panose="020B0609000101010101" pitchFamily="49" charset="-128"/>
              </a:rPr>
              <a:t>☞ </a:t>
            </a:r>
            <a:r>
              <a:rPr lang="zh-CN" altLang="en-US" sz="1900" b="1" dirty="0">
                <a:latin typeface="GulimChe" panose="020B0609000101010101" pitchFamily="49" charset="-128"/>
                <a:ea typeface="宋体" panose="02010600030101010101" pitchFamily="2" charset="-122"/>
              </a:rPr>
              <a:t>适用作为丰田生产方式的</a:t>
            </a:r>
            <a:r>
              <a:rPr lang="en-US" altLang="ko-KR" sz="1900" b="1" dirty="0">
                <a:latin typeface="GulimChe" panose="020B0609000101010101" pitchFamily="49" charset="-128"/>
                <a:ea typeface="GulimChe" panose="020B0609000101010101" pitchFamily="49" charset="-128"/>
              </a:rPr>
              <a:t>Just in time</a:t>
            </a:r>
            <a:r>
              <a:rPr lang="zh-CN" altLang="en-US" sz="1900" b="1" dirty="0">
                <a:latin typeface="GulimChe" panose="020B0609000101010101" pitchFamily="49" charset="-128"/>
                <a:ea typeface="宋体" panose="02010600030101010101" pitchFamily="2" charset="-122"/>
              </a:rPr>
              <a:t>生产体系。这指的是在必要时期生产必要量的必要物品后给顾客送货，以 </a:t>
            </a:r>
            <a:r>
              <a:rPr lang="ko-KR" altLang="en-US" sz="1900" b="1" dirty="0">
                <a:latin typeface="Times New Roman" panose="02020603050405020304" pitchFamily="18" charset="0"/>
                <a:ea typeface="GulimChe" panose="020B0609000101010101" pitchFamily="49" charset="-128"/>
              </a:rPr>
              <a:t>‘</a:t>
            </a:r>
            <a:r>
              <a:rPr lang="zh-CN" altLang="en-US" sz="1900" b="1" dirty="0">
                <a:latin typeface="GulimChe" panose="020B0609000101010101" pitchFamily="49" charset="-128"/>
                <a:ea typeface="宋体" panose="02010600030101010101" pitchFamily="2" charset="-122"/>
              </a:rPr>
              <a:t>库存</a:t>
            </a:r>
            <a:r>
              <a:rPr lang="en-US" altLang="zh-CN" sz="1900" b="1" dirty="0">
                <a:latin typeface="GulimChe" panose="020B0609000101010101" pitchFamily="49" charset="-128"/>
                <a:ea typeface="宋体" panose="02010600030101010101" pitchFamily="2" charset="-122"/>
              </a:rPr>
              <a:t>zero</a:t>
            </a:r>
            <a:r>
              <a:rPr lang="en-US" altLang="ko-KR" sz="1900" b="1" dirty="0">
                <a:latin typeface="Times New Roman" panose="02020603050405020304" pitchFamily="18" charset="0"/>
                <a:ea typeface="GulimChe" panose="020B0609000101010101" pitchFamily="49" charset="-128"/>
              </a:rPr>
              <a:t>’</a:t>
            </a:r>
            <a:r>
              <a:rPr lang="en-US" altLang="ko-KR" sz="1900" b="1" dirty="0">
                <a:latin typeface="GulimChe" panose="020B0609000101010101" pitchFamily="49" charset="-128"/>
                <a:ea typeface="GulimChe" panose="020B0609000101010101" pitchFamily="49" charset="-128"/>
              </a:rPr>
              <a:t> </a:t>
            </a:r>
            <a:r>
              <a:rPr lang="en-US" altLang="ko-KR" sz="1900" b="1" dirty="0">
                <a:latin typeface="Times New Roman" panose="02020603050405020304" pitchFamily="18" charset="0"/>
                <a:ea typeface="GulimChe" panose="020B0609000101010101" pitchFamily="49" charset="-128"/>
              </a:rPr>
              <a:t>‘</a:t>
            </a:r>
            <a:r>
              <a:rPr lang="zh-CN" altLang="en-US" sz="1900" b="1" dirty="0">
                <a:latin typeface="GulimChe" panose="020B0609000101010101" pitchFamily="49" charset="-128"/>
                <a:ea typeface="宋体" panose="02010600030101010101" pitchFamily="2" charset="-122"/>
              </a:rPr>
              <a:t>不良</a:t>
            </a:r>
            <a:r>
              <a:rPr lang="en-US" altLang="zh-CN" sz="1900" b="1" dirty="0">
                <a:latin typeface="GulimChe" panose="020B0609000101010101" pitchFamily="49" charset="-128"/>
                <a:ea typeface="宋体" panose="02010600030101010101" pitchFamily="2" charset="-122"/>
              </a:rPr>
              <a:t>zero</a:t>
            </a:r>
            <a:r>
              <a:rPr lang="en-US" altLang="ko-KR" sz="1900" b="1" dirty="0">
                <a:latin typeface="Times New Roman" panose="02020603050405020304" pitchFamily="18" charset="0"/>
                <a:ea typeface="GulimChe" panose="020B0609000101010101" pitchFamily="49" charset="-128"/>
              </a:rPr>
              <a:t>’</a:t>
            </a:r>
            <a:r>
              <a:rPr lang="zh-CN" altLang="en-US" sz="1900" b="1" dirty="0">
                <a:latin typeface="GulimChe" panose="020B0609000101010101" pitchFamily="49" charset="-128"/>
                <a:ea typeface="宋体" panose="02010600030101010101" pitchFamily="2" charset="-122"/>
              </a:rPr>
              <a:t>等彻底浪费的消除为目的。</a:t>
            </a:r>
            <a:endParaRPr lang="zh-CN" altLang="en-US" sz="1900" b="1" dirty="0">
              <a:latin typeface="GulimChe" panose="020B0609000101010101" pitchFamily="49" charset="-128"/>
              <a:ea typeface="宋体" panose="02010600030101010101" pitchFamily="2" charset="-122"/>
            </a:endParaRPr>
          </a:p>
          <a:p>
            <a:pPr marL="0" lvl="0" indent="0" eaLnBrk="1" latinLnBrk="1" hangingPunct="1">
              <a:lnSpc>
                <a:spcPct val="180000"/>
              </a:lnSpc>
              <a:spcBef>
                <a:spcPct val="0"/>
              </a:spcBef>
              <a:buClrTx/>
              <a:buSzTx/>
              <a:buFontTx/>
              <a:buNone/>
            </a:pPr>
            <a:r>
              <a:rPr lang="ko-KR" altLang="en-US" sz="1900" b="1" dirty="0">
                <a:latin typeface="GulimChe" panose="020B0609000101010101" pitchFamily="49" charset="-128"/>
                <a:ea typeface="GulimChe" panose="020B0609000101010101" pitchFamily="49" charset="-128"/>
              </a:rPr>
              <a:t>    </a:t>
            </a:r>
            <a:r>
              <a:rPr lang="zh-CN" altLang="en-US" sz="1900" b="1" dirty="0">
                <a:latin typeface="GulimChe" panose="020B0609000101010101" pitchFamily="49" charset="-128"/>
                <a:ea typeface="宋体" panose="02010600030101010101" pitchFamily="2" charset="-122"/>
              </a:rPr>
              <a:t>如果在送货产品里混有不良，</a:t>
            </a:r>
            <a:r>
              <a:rPr lang="en-US" altLang="ko-KR" sz="1900" b="1" dirty="0">
                <a:latin typeface="GulimChe" panose="020B0609000101010101" pitchFamily="49" charset="-128"/>
                <a:ea typeface="GulimChe" panose="020B0609000101010101" pitchFamily="49" charset="-128"/>
              </a:rPr>
              <a:t>JIT</a:t>
            </a:r>
            <a:r>
              <a:rPr lang="zh-CN" altLang="en-US" sz="1900" b="1" dirty="0">
                <a:latin typeface="GulimChe" panose="020B0609000101010101" pitchFamily="49" charset="-128"/>
                <a:ea typeface="宋体" panose="02010600030101010101" pitchFamily="2" charset="-122"/>
              </a:rPr>
              <a:t>就不能实现。因此实施</a:t>
            </a:r>
            <a:r>
              <a:rPr lang="en-US" altLang="ko-KR" sz="1900" b="1" dirty="0">
                <a:latin typeface="GulimChe" panose="020B0609000101010101" pitchFamily="49" charset="-128"/>
                <a:ea typeface="GulimChe" panose="020B0609000101010101" pitchFamily="49" charset="-128"/>
              </a:rPr>
              <a:t>TQC</a:t>
            </a:r>
            <a:r>
              <a:rPr lang="en-US" altLang="zh-CN" sz="1900" b="1" dirty="0">
                <a:latin typeface="GulimChe" panose="020B0609000101010101" pitchFamily="49" charset="-128"/>
                <a:ea typeface="宋体" panose="02010600030101010101" pitchFamily="2" charset="-122"/>
              </a:rPr>
              <a:t>，</a:t>
            </a:r>
            <a:r>
              <a:rPr lang="zh-CN" altLang="en-US" sz="1900" b="1" dirty="0">
                <a:latin typeface="GulimChe" panose="020B0609000101010101" pitchFamily="49" charset="-128"/>
                <a:ea typeface="宋体" panose="02010600030101010101" pitchFamily="2" charset="-122"/>
              </a:rPr>
              <a:t>但发生设备故障引起的</a:t>
            </a:r>
            <a:r>
              <a:rPr lang="en-US" altLang="zh-CN" sz="1900" b="1" dirty="0">
                <a:latin typeface="GulimChe" panose="020B0609000101010101" pitchFamily="49" charset="-128"/>
                <a:ea typeface="宋体" panose="02010600030101010101" pitchFamily="2" charset="-122"/>
              </a:rPr>
              <a:t>line</a:t>
            </a:r>
            <a:r>
              <a:rPr lang="zh-CN" altLang="en-US" sz="1900" b="1" dirty="0">
                <a:latin typeface="GulimChe" panose="020B0609000101010101" pitchFamily="49" charset="-128"/>
                <a:ea typeface="宋体" panose="02010600030101010101" pitchFamily="2" charset="-122"/>
              </a:rPr>
              <a:t>停止或不良时，只用</a:t>
            </a:r>
            <a:r>
              <a:rPr lang="en-US" altLang="ko-KR" sz="1900" b="1" dirty="0">
                <a:latin typeface="GulimChe" panose="020B0609000101010101" pitchFamily="49" charset="-128"/>
                <a:ea typeface="GulimChe" panose="020B0609000101010101" pitchFamily="49" charset="-128"/>
              </a:rPr>
              <a:t>TQC</a:t>
            </a:r>
            <a:r>
              <a:rPr lang="zh-CN" altLang="en-US" sz="1900" b="1" dirty="0">
                <a:latin typeface="GulimChe" panose="020B0609000101010101" pitchFamily="49" charset="-128"/>
                <a:ea typeface="宋体" panose="02010600030101010101" pitchFamily="2" charset="-122"/>
              </a:rPr>
              <a:t>解决问题是不够的。</a:t>
            </a:r>
            <a:endParaRPr lang="zh-CN" altLang="en-US" sz="1900" b="1" dirty="0">
              <a:latin typeface="GulimChe" panose="020B0609000101010101" pitchFamily="49" charset="-128"/>
              <a:ea typeface="宋体" panose="02010600030101010101" pitchFamily="2" charset="-122"/>
            </a:endParaRPr>
          </a:p>
          <a:p>
            <a:pPr marL="0" lvl="0" indent="0" eaLnBrk="1" latinLnBrk="1" hangingPunct="1">
              <a:lnSpc>
                <a:spcPct val="180000"/>
              </a:lnSpc>
              <a:spcBef>
                <a:spcPct val="0"/>
              </a:spcBef>
              <a:buClrTx/>
              <a:buSzTx/>
              <a:buFontTx/>
              <a:buNone/>
            </a:pPr>
            <a:r>
              <a:rPr lang="zh-CN" altLang="en-US" sz="1900" b="1" dirty="0">
                <a:latin typeface="GulimChe" panose="020B0609000101010101" pitchFamily="49" charset="-128"/>
                <a:ea typeface="宋体" panose="02010600030101010101" pitchFamily="2" charset="-122"/>
              </a:rPr>
              <a:t>    并且在部品加工或组立等的作业中推进生产自动化的结果，虽然</a:t>
            </a:r>
            <a:r>
              <a:rPr lang="en-US" altLang="ko-KR" sz="1900" b="1" dirty="0">
                <a:latin typeface="GulimChe" panose="020B0609000101010101" pitchFamily="49" charset="-128"/>
                <a:ea typeface="GulimChe" panose="020B0609000101010101" pitchFamily="49" charset="-128"/>
              </a:rPr>
              <a:t>operation</a:t>
            </a:r>
            <a:r>
              <a:rPr lang="zh-CN" altLang="en-US" sz="1900" b="1" dirty="0">
                <a:latin typeface="GulimChe" panose="020B0609000101010101" pitchFamily="49" charset="-128"/>
                <a:ea typeface="宋体" panose="02010600030101010101" pitchFamily="2" charset="-122"/>
              </a:rPr>
              <a:t>成为自动化但设备的</a:t>
            </a:r>
            <a:r>
              <a:rPr lang="en-US" altLang="ko-KR" sz="1900" b="1" dirty="0">
                <a:latin typeface="GulimChe" panose="020B0609000101010101" pitchFamily="49" charset="-128"/>
                <a:ea typeface="GulimChe" panose="020B0609000101010101" pitchFamily="49" charset="-128"/>
              </a:rPr>
              <a:t>maintenance</a:t>
            </a:r>
            <a:r>
              <a:rPr lang="zh-CN" altLang="en-US" sz="1900" b="1" dirty="0">
                <a:latin typeface="GulimChe" panose="020B0609000101010101" pitchFamily="49" charset="-128"/>
                <a:ea typeface="宋体" panose="02010600030101010101" pitchFamily="2" charset="-122"/>
              </a:rPr>
              <a:t>成为问题，并且只用以前的保全要员不能应付急速增加的自动化设备的保全。</a:t>
            </a:r>
            <a:endParaRPr lang="ko-KR" altLang="en-US" sz="1900" b="1" dirty="0">
              <a:latin typeface="GulimChe" panose="020B0609000101010101" pitchFamily="49" charset="-128"/>
              <a:ea typeface="GulimChe" panose="020B0609000101010101" pitchFamily="49" charset="-128"/>
            </a:endParaRPr>
          </a:p>
        </p:txBody>
      </p:sp>
      <p:sp>
        <p:nvSpPr>
          <p:cNvPr id="212996" name="Text Box 4"/>
          <p:cNvSpPr txBox="1"/>
          <p:nvPr/>
        </p:nvSpPr>
        <p:spPr>
          <a:xfrm>
            <a:off x="3226347" y="1067209"/>
            <a:ext cx="2514685"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900" b="1" dirty="0">
                <a:solidFill>
                  <a:srgbClr val="FF0000"/>
                </a:solidFill>
                <a:latin typeface="Gulim" panose="020B0600000101010101" pitchFamily="34" charset="-127"/>
                <a:ea typeface="Gulim" panose="020B0600000101010101" pitchFamily="34" charset="-127"/>
              </a:rPr>
              <a:t>□ </a:t>
            </a:r>
            <a:r>
              <a:rPr lang="en-US" altLang="ko-KR" sz="1900" b="1" dirty="0">
                <a:solidFill>
                  <a:srgbClr val="FF0000"/>
                </a:solidFill>
                <a:latin typeface="Gulim" panose="020B0600000101010101" pitchFamily="34" charset="-127"/>
                <a:ea typeface="Gulim" panose="020B0600000101010101" pitchFamily="34" charset="-127"/>
              </a:rPr>
              <a:t>TPM</a:t>
            </a:r>
            <a:r>
              <a:rPr lang="zh-CN" altLang="en-US" sz="1900" b="1" dirty="0">
                <a:solidFill>
                  <a:srgbClr val="FF0000"/>
                </a:solidFill>
                <a:latin typeface="Gulim" panose="020B0600000101010101" pitchFamily="34" charset="-127"/>
                <a:ea typeface="宋体" panose="02010600030101010101" pitchFamily="2" charset="-122"/>
              </a:rPr>
              <a:t>的起源</a:t>
            </a:r>
            <a:endParaRPr lang="ko-KR" altLang="en-US" sz="1900" b="1" dirty="0">
              <a:solidFill>
                <a:srgbClr val="FF0000"/>
              </a:solidFill>
              <a:latin typeface="Gulim" panose="020B0600000101010101" pitchFamily="34" charset="-127"/>
              <a:ea typeface="Gulim" panose="020B0600000101010101"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4178" name="Group 2"/>
          <p:cNvGraphicFramePr>
            <a:graphicFrameLocks noGrp="1"/>
          </p:cNvGraphicFramePr>
          <p:nvPr/>
        </p:nvGraphicFramePr>
        <p:xfrm>
          <a:off x="1929059" y="1714406"/>
          <a:ext cx="9080500" cy="4500245"/>
        </p:xfrm>
        <a:graphic>
          <a:graphicData uri="http://schemas.openxmlformats.org/drawingml/2006/table">
            <a:tbl>
              <a:tblPr/>
              <a:tblGrid>
                <a:gridCol w="1446530"/>
                <a:gridCol w="1607185"/>
                <a:gridCol w="1446530"/>
                <a:gridCol w="1526540"/>
                <a:gridCol w="1527175"/>
                <a:gridCol w="1526540"/>
              </a:tblGrid>
              <a:tr h="54927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以前</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50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60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70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80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90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r>
              <a:tr h="2263140">
                <a:tc gridSpan="3">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gridSpan="2">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7830">
                <a:tc gridSpan="3">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gridSpan="2">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066" name="Line 26"/>
          <p:cNvSpPr/>
          <p:nvPr/>
        </p:nvSpPr>
        <p:spPr>
          <a:xfrm>
            <a:off x="2009422" y="2839485"/>
            <a:ext cx="1366167" cy="0"/>
          </a:xfrm>
          <a:prstGeom prst="line">
            <a:avLst/>
          </a:prstGeom>
          <a:ln w="28575" cap="flat" cmpd="sng">
            <a:solidFill>
              <a:schemeClr val="tx1"/>
            </a:solidFill>
            <a:prstDash val="solid"/>
            <a:headEnd type="triangle" w="med" len="med"/>
            <a:tailEnd type="none" w="med" len="med"/>
          </a:ln>
        </p:spPr>
      </p:sp>
      <p:sp>
        <p:nvSpPr>
          <p:cNvPr id="215067" name="Line 27"/>
          <p:cNvSpPr/>
          <p:nvPr/>
        </p:nvSpPr>
        <p:spPr>
          <a:xfrm>
            <a:off x="4822119" y="3884201"/>
            <a:ext cx="1608930" cy="0"/>
          </a:xfrm>
          <a:prstGeom prst="line">
            <a:avLst/>
          </a:prstGeom>
          <a:ln w="28575" cap="flat" cmpd="sng">
            <a:solidFill>
              <a:schemeClr val="tx1"/>
            </a:solidFill>
            <a:prstDash val="solid"/>
            <a:headEnd type="triangle" w="med" len="med"/>
            <a:tailEnd type="triangle" w="med" len="med"/>
          </a:ln>
        </p:spPr>
      </p:sp>
      <p:sp>
        <p:nvSpPr>
          <p:cNvPr id="215068" name="Line 28"/>
          <p:cNvSpPr/>
          <p:nvPr/>
        </p:nvSpPr>
        <p:spPr>
          <a:xfrm>
            <a:off x="6431050" y="4366378"/>
            <a:ext cx="4498641" cy="0"/>
          </a:xfrm>
          <a:prstGeom prst="line">
            <a:avLst/>
          </a:prstGeom>
          <a:ln w="28575" cap="flat" cmpd="sng">
            <a:solidFill>
              <a:schemeClr val="tx1"/>
            </a:solidFill>
            <a:prstDash val="solid"/>
            <a:headEnd type="triangle" w="med" len="med"/>
            <a:tailEnd type="triangle" w="med" len="med"/>
          </a:ln>
        </p:spPr>
      </p:sp>
      <p:sp>
        <p:nvSpPr>
          <p:cNvPr id="215069" name="Text Box 29"/>
          <p:cNvSpPr txBox="1"/>
          <p:nvPr/>
        </p:nvSpPr>
        <p:spPr>
          <a:xfrm>
            <a:off x="2089785" y="2293688"/>
            <a:ext cx="1739520" cy="77406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1</a:t>
            </a:r>
            <a:r>
              <a:rPr lang="zh-CN" altLang="en-US" sz="1475" b="1" dirty="0">
                <a:solidFill>
                  <a:schemeClr val="tx2"/>
                </a:solidFill>
                <a:latin typeface="Gulim" panose="020B0600000101010101" pitchFamily="34" charset="-127"/>
                <a:ea typeface="宋体" panose="02010600030101010101" pitchFamily="2" charset="-122"/>
              </a:rPr>
              <a:t>阶段</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BM(</a:t>
            </a:r>
            <a:r>
              <a:rPr lang="zh-CN" altLang="en-US" sz="1475" b="1" dirty="0">
                <a:solidFill>
                  <a:schemeClr val="tx2"/>
                </a:solidFill>
                <a:latin typeface="Gulim" panose="020B0600000101010101" pitchFamily="34" charset="-127"/>
                <a:ea typeface="宋体" panose="02010600030101010101" pitchFamily="2" charset="-122"/>
              </a:rPr>
              <a:t>事后保全</a:t>
            </a:r>
            <a:r>
              <a:rPr lang="en-US" altLang="ko-KR" sz="1475" b="1" dirty="0">
                <a:solidFill>
                  <a:schemeClr val="tx2"/>
                </a:solidFill>
                <a:latin typeface="Gulim" panose="020B0600000101010101" pitchFamily="34" charset="-127"/>
                <a:ea typeface="Gulim" panose="020B0600000101010101" pitchFamily="34" charset="-127"/>
              </a:rPr>
              <a:t>)</a:t>
            </a:r>
            <a:r>
              <a:rPr lang="zh-CN" altLang="en-US" sz="1475" b="1" dirty="0">
                <a:solidFill>
                  <a:schemeClr val="tx2"/>
                </a:solidFill>
                <a:latin typeface="Gulim" panose="020B0600000101010101" pitchFamily="34" charset="-127"/>
                <a:ea typeface="宋体" panose="02010600030101010101" pitchFamily="2" charset="-122"/>
              </a:rPr>
              <a:t>时代</a:t>
            </a:r>
            <a:endParaRPr lang="ko-KR" altLang="en-US" sz="1475" b="1" dirty="0">
              <a:solidFill>
                <a:schemeClr val="tx2"/>
              </a:solidFill>
              <a:latin typeface="Gulim" panose="020B0600000101010101" pitchFamily="34" charset="-127"/>
              <a:ea typeface="Gulim" panose="020B0600000101010101" pitchFamily="34" charset="-127"/>
            </a:endParaRPr>
          </a:p>
        </p:txBody>
      </p:sp>
      <p:sp>
        <p:nvSpPr>
          <p:cNvPr id="215070" name="Line 30"/>
          <p:cNvSpPr/>
          <p:nvPr/>
        </p:nvSpPr>
        <p:spPr>
          <a:xfrm>
            <a:off x="3455952" y="3321661"/>
            <a:ext cx="1446530" cy="0"/>
          </a:xfrm>
          <a:prstGeom prst="line">
            <a:avLst/>
          </a:prstGeom>
          <a:ln w="28575" cap="flat" cmpd="sng">
            <a:solidFill>
              <a:schemeClr val="tx1"/>
            </a:solidFill>
            <a:prstDash val="solid"/>
            <a:headEnd type="triangle" w="med" len="med"/>
            <a:tailEnd type="triangle" w="med" len="med"/>
          </a:ln>
        </p:spPr>
      </p:sp>
      <p:sp>
        <p:nvSpPr>
          <p:cNvPr id="215071" name="Text Box 31"/>
          <p:cNvSpPr txBox="1"/>
          <p:nvPr/>
        </p:nvSpPr>
        <p:spPr>
          <a:xfrm>
            <a:off x="3455952" y="2775864"/>
            <a:ext cx="1749425" cy="54610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2</a:t>
            </a:r>
            <a:r>
              <a:rPr lang="zh-CN" altLang="en-US" sz="1475" b="1" dirty="0">
                <a:solidFill>
                  <a:schemeClr val="tx2"/>
                </a:solidFill>
                <a:latin typeface="Gulim" panose="020B0600000101010101" pitchFamily="34" charset="-127"/>
                <a:ea typeface="宋体" panose="02010600030101010101" pitchFamily="2" charset="-122"/>
              </a:rPr>
              <a:t>阶段</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PM(</a:t>
            </a:r>
            <a:r>
              <a:rPr lang="zh-CN" altLang="en-US" sz="1475" b="1" dirty="0">
                <a:solidFill>
                  <a:schemeClr val="tx2"/>
                </a:solidFill>
                <a:latin typeface="Gulim" panose="020B0600000101010101" pitchFamily="34" charset="-127"/>
                <a:ea typeface="宋体" panose="02010600030101010101" pitchFamily="2" charset="-122"/>
              </a:rPr>
              <a:t>预防保全</a:t>
            </a:r>
            <a:r>
              <a:rPr lang="en-US" altLang="ko-KR" sz="1475" b="1" dirty="0">
                <a:solidFill>
                  <a:schemeClr val="tx2"/>
                </a:solidFill>
                <a:latin typeface="Gulim" panose="020B0600000101010101" pitchFamily="34" charset="-127"/>
                <a:ea typeface="Gulim" panose="020B0600000101010101" pitchFamily="34" charset="-127"/>
              </a:rPr>
              <a:t>)</a:t>
            </a:r>
            <a:r>
              <a:rPr lang="zh-CN" altLang="en-US" sz="1475" b="1" dirty="0">
                <a:solidFill>
                  <a:schemeClr val="tx2"/>
                </a:solidFill>
                <a:latin typeface="Gulim" panose="020B0600000101010101" pitchFamily="34" charset="-127"/>
                <a:ea typeface="宋体" panose="02010600030101010101" pitchFamily="2" charset="-122"/>
              </a:rPr>
              <a:t>时代</a:t>
            </a:r>
            <a:endParaRPr lang="ko-KR" altLang="en-US" sz="1475" b="1" dirty="0">
              <a:solidFill>
                <a:schemeClr val="tx2"/>
              </a:solidFill>
              <a:latin typeface="Gulim" panose="020B0600000101010101" pitchFamily="34" charset="-127"/>
              <a:ea typeface="Gulim" panose="020B0600000101010101" pitchFamily="34" charset="-127"/>
            </a:endParaRPr>
          </a:p>
        </p:txBody>
      </p:sp>
      <p:sp>
        <p:nvSpPr>
          <p:cNvPr id="215072" name="Text Box 32"/>
          <p:cNvSpPr txBox="1"/>
          <p:nvPr/>
        </p:nvSpPr>
        <p:spPr>
          <a:xfrm>
            <a:off x="4741757" y="3321661"/>
            <a:ext cx="1811511"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3</a:t>
            </a:r>
            <a:r>
              <a:rPr lang="zh-CN" altLang="en-US" sz="1475" b="1" dirty="0">
                <a:solidFill>
                  <a:schemeClr val="tx2"/>
                </a:solidFill>
                <a:latin typeface="Gulim" panose="020B0600000101010101" pitchFamily="34" charset="-127"/>
                <a:ea typeface="宋体" panose="02010600030101010101" pitchFamily="2" charset="-122"/>
              </a:rPr>
              <a:t>阶段</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PM(</a:t>
            </a:r>
            <a:r>
              <a:rPr lang="zh-CN" altLang="en-US" sz="1475" b="1" dirty="0">
                <a:solidFill>
                  <a:schemeClr val="tx2"/>
                </a:solidFill>
                <a:latin typeface="Gulim" panose="020B0600000101010101" pitchFamily="34" charset="-127"/>
                <a:ea typeface="宋体" panose="02010600030101010101" pitchFamily="2" charset="-122"/>
              </a:rPr>
              <a:t>生产保全</a:t>
            </a:r>
            <a:r>
              <a:rPr lang="en-US" altLang="ko-KR" sz="1475" b="1" dirty="0">
                <a:solidFill>
                  <a:schemeClr val="tx2"/>
                </a:solidFill>
                <a:latin typeface="Gulim" panose="020B0600000101010101" pitchFamily="34" charset="-127"/>
                <a:ea typeface="Gulim" panose="020B0600000101010101" pitchFamily="34" charset="-127"/>
              </a:rPr>
              <a:t>)</a:t>
            </a:r>
            <a:r>
              <a:rPr lang="zh-CN" altLang="en-US" sz="1475" b="1" dirty="0">
                <a:solidFill>
                  <a:schemeClr val="tx2"/>
                </a:solidFill>
                <a:latin typeface="Gulim" panose="020B0600000101010101" pitchFamily="34" charset="-127"/>
                <a:ea typeface="宋体" panose="02010600030101010101" pitchFamily="2" charset="-122"/>
              </a:rPr>
              <a:t>时代</a:t>
            </a:r>
            <a:endParaRPr lang="ko-KR" altLang="en-US" sz="1475" b="1" dirty="0">
              <a:solidFill>
                <a:schemeClr val="tx2"/>
              </a:solidFill>
              <a:latin typeface="Gulim" panose="020B0600000101010101" pitchFamily="34" charset="-127"/>
              <a:ea typeface="Gulim" panose="020B0600000101010101" pitchFamily="34" charset="-127"/>
            </a:endParaRPr>
          </a:p>
        </p:txBody>
      </p:sp>
      <p:sp>
        <p:nvSpPr>
          <p:cNvPr id="215073" name="Text Box 33"/>
          <p:cNvSpPr txBox="1"/>
          <p:nvPr/>
        </p:nvSpPr>
        <p:spPr>
          <a:xfrm>
            <a:off x="6509738" y="3803838"/>
            <a:ext cx="2893060"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4</a:t>
            </a:r>
            <a:r>
              <a:rPr lang="zh-CN" altLang="en-US" sz="1475" b="1" dirty="0">
                <a:solidFill>
                  <a:schemeClr val="tx2"/>
                </a:solidFill>
                <a:latin typeface="Gulim" panose="020B0600000101010101" pitchFamily="34" charset="-127"/>
                <a:ea typeface="宋体" panose="02010600030101010101" pitchFamily="2" charset="-122"/>
              </a:rPr>
              <a:t>阶段</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TPM(</a:t>
            </a:r>
            <a:r>
              <a:rPr lang="zh-CN" altLang="en-US" sz="1475" b="1" dirty="0">
                <a:solidFill>
                  <a:schemeClr val="tx2"/>
                </a:solidFill>
                <a:latin typeface="Gulim" panose="020B0600000101010101" pitchFamily="34" charset="-127"/>
                <a:ea typeface="宋体" panose="02010600030101010101" pitchFamily="2" charset="-122"/>
              </a:rPr>
              <a:t>全员参加的生产保全</a:t>
            </a:r>
            <a:r>
              <a:rPr lang="en-US" altLang="ko-KR" sz="1475" b="1" dirty="0">
                <a:solidFill>
                  <a:schemeClr val="tx2"/>
                </a:solidFill>
                <a:latin typeface="Gulim" panose="020B0600000101010101" pitchFamily="34" charset="-127"/>
                <a:ea typeface="Gulim" panose="020B0600000101010101" pitchFamily="34" charset="-127"/>
              </a:rPr>
              <a:t>)</a:t>
            </a:r>
            <a:r>
              <a:rPr lang="zh-CN" altLang="en-US" sz="1475" b="1" dirty="0">
                <a:solidFill>
                  <a:schemeClr val="tx2"/>
                </a:solidFill>
                <a:latin typeface="Gulim" panose="020B0600000101010101" pitchFamily="34" charset="-127"/>
                <a:ea typeface="宋体" panose="02010600030101010101" pitchFamily="2" charset="-122"/>
              </a:rPr>
              <a:t>时代</a:t>
            </a:r>
            <a:endParaRPr lang="ko-KR" altLang="en-US" sz="1475" b="1" dirty="0">
              <a:solidFill>
                <a:schemeClr val="tx2"/>
              </a:solidFill>
              <a:latin typeface="Gulim" panose="020B0600000101010101" pitchFamily="34" charset="-127"/>
              <a:ea typeface="Gulim" panose="020B0600000101010101" pitchFamily="34" charset="-127"/>
            </a:endParaRPr>
          </a:p>
        </p:txBody>
      </p:sp>
      <p:sp>
        <p:nvSpPr>
          <p:cNvPr id="215074" name="Text Box 34"/>
          <p:cNvSpPr txBox="1"/>
          <p:nvPr/>
        </p:nvSpPr>
        <p:spPr>
          <a:xfrm>
            <a:off x="7393728" y="3160936"/>
            <a:ext cx="1366167" cy="31877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PM</a:t>
            </a:r>
            <a:r>
              <a:rPr lang="zh-CN" altLang="en-US" sz="1475" b="1" dirty="0">
                <a:solidFill>
                  <a:schemeClr val="tx2"/>
                </a:solidFill>
                <a:latin typeface="Gulim" panose="020B0600000101010101" pitchFamily="34" charset="-127"/>
                <a:ea typeface="宋体" panose="02010600030101010101" pitchFamily="2" charset="-122"/>
              </a:rPr>
              <a:t>的发展</a:t>
            </a:r>
            <a:endParaRPr lang="ko-KR" altLang="en-US" sz="1475" b="1" dirty="0">
              <a:solidFill>
                <a:schemeClr val="tx2"/>
              </a:solidFill>
              <a:latin typeface="Gulim" panose="020B0600000101010101" pitchFamily="34" charset="-127"/>
              <a:ea typeface="Gulim" panose="020B0600000101010101" pitchFamily="34" charset="-127"/>
            </a:endParaRPr>
          </a:p>
        </p:txBody>
      </p:sp>
      <p:sp>
        <p:nvSpPr>
          <p:cNvPr id="215075" name="Text Box 35"/>
          <p:cNvSpPr txBox="1"/>
          <p:nvPr/>
        </p:nvSpPr>
        <p:spPr>
          <a:xfrm>
            <a:off x="3375589" y="5652182"/>
            <a:ext cx="2893060" cy="31877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TPM</a:t>
            </a:r>
            <a:r>
              <a:rPr lang="zh-CN" altLang="en-US" sz="1475" b="1" dirty="0">
                <a:solidFill>
                  <a:schemeClr val="tx2"/>
                </a:solidFill>
                <a:latin typeface="Gulim" panose="020B0600000101010101" pitchFamily="34" charset="-127"/>
                <a:ea typeface="宋体" panose="02010600030101010101" pitchFamily="2" charset="-122"/>
              </a:rPr>
              <a:t>活动</a:t>
            </a:r>
            <a:r>
              <a:rPr lang="en-US" altLang="ko-KR" sz="1475" b="1" dirty="0">
                <a:solidFill>
                  <a:schemeClr val="tx2"/>
                </a:solidFill>
                <a:latin typeface="Gulim" panose="020B0600000101010101" pitchFamily="34" charset="-127"/>
                <a:ea typeface="Gulim" panose="020B0600000101010101" pitchFamily="34" charset="-127"/>
              </a:rPr>
              <a:t>(</a:t>
            </a:r>
            <a:r>
              <a:rPr lang="zh-CN" altLang="en-US" sz="1475" b="1" dirty="0">
                <a:solidFill>
                  <a:schemeClr val="tx2"/>
                </a:solidFill>
                <a:latin typeface="Gulim" panose="020B0600000101010101" pitchFamily="34" charset="-127"/>
                <a:ea typeface="宋体" panose="02010600030101010101" pitchFamily="2" charset="-122"/>
              </a:rPr>
              <a:t>定期保全</a:t>
            </a:r>
            <a:r>
              <a:rPr lang="en-US" altLang="ko-KR" sz="1475" b="1" dirty="0">
                <a:solidFill>
                  <a:schemeClr val="tx2"/>
                </a:solidFill>
                <a:latin typeface="Gulim" panose="020B0600000101010101" pitchFamily="34" charset="-127"/>
                <a:ea typeface="Gulim" panose="020B0600000101010101" pitchFamily="34" charset="-127"/>
              </a:rPr>
              <a:t>)</a:t>
            </a:r>
            <a:endParaRPr lang="en-US" altLang="ko-KR" sz="1475" b="1" dirty="0">
              <a:solidFill>
                <a:schemeClr val="tx2"/>
              </a:solidFill>
              <a:latin typeface="Gulim" panose="020B0600000101010101" pitchFamily="34" charset="-127"/>
              <a:ea typeface="Gulim" panose="020B0600000101010101" pitchFamily="34" charset="-127"/>
            </a:endParaRPr>
          </a:p>
        </p:txBody>
      </p:sp>
      <p:sp>
        <p:nvSpPr>
          <p:cNvPr id="215076" name="Text Box 36"/>
          <p:cNvSpPr txBox="1"/>
          <p:nvPr/>
        </p:nvSpPr>
        <p:spPr>
          <a:xfrm>
            <a:off x="3295227" y="4768191"/>
            <a:ext cx="5384306" cy="77406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PM --------------------------------  </a:t>
            </a:r>
            <a:r>
              <a:rPr lang="zh-CN" altLang="en-US" sz="1475" b="1" dirty="0">
                <a:solidFill>
                  <a:schemeClr val="tx2"/>
                </a:solidFill>
                <a:latin typeface="Gulim" panose="020B0600000101010101" pitchFamily="34" charset="-127"/>
                <a:ea typeface="宋体" panose="02010600030101010101" pitchFamily="2" charset="-122"/>
              </a:rPr>
              <a:t>预防保全</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CM -------------------------------- </a:t>
            </a:r>
            <a:r>
              <a:rPr lang="zh-CN" altLang="en-US" sz="1475" b="1" dirty="0">
                <a:solidFill>
                  <a:schemeClr val="tx2"/>
                </a:solidFill>
                <a:latin typeface="Gulim" panose="020B0600000101010101" pitchFamily="34" charset="-127"/>
                <a:ea typeface="宋体" panose="02010600030101010101" pitchFamily="2" charset="-122"/>
              </a:rPr>
              <a:t>改良保全</a:t>
            </a:r>
            <a:endParaRPr lang="ko-KR" altLang="en-US" sz="1475" b="1" dirty="0">
              <a:solidFill>
                <a:schemeClr val="tx2"/>
              </a:solidFill>
              <a:latin typeface="Gulim" panose="020B0600000101010101" pitchFamily="34" charset="-127"/>
              <a:ea typeface="Gulim" panose="020B0600000101010101"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MP -------------------------------- </a:t>
            </a:r>
            <a:r>
              <a:rPr lang="zh-CN" altLang="en-US" sz="1475" b="1" dirty="0">
                <a:solidFill>
                  <a:schemeClr val="tx2"/>
                </a:solidFill>
                <a:latin typeface="Gulim" panose="020B0600000101010101" pitchFamily="34" charset="-127"/>
                <a:ea typeface="宋体" panose="02010600030101010101" pitchFamily="2" charset="-122"/>
              </a:rPr>
              <a:t>保全预防</a:t>
            </a:r>
            <a:endParaRPr lang="ko-KR" altLang="en-US" sz="1475" b="1" dirty="0">
              <a:solidFill>
                <a:schemeClr val="tx2"/>
              </a:solidFill>
              <a:latin typeface="Gulim" panose="020B0600000101010101" pitchFamily="34" charset="-127"/>
              <a:ea typeface="Gulim" panose="020B0600000101010101" pitchFamily="34" charset="-127"/>
            </a:endParaRPr>
          </a:p>
        </p:txBody>
      </p:sp>
      <p:grpSp>
        <p:nvGrpSpPr>
          <p:cNvPr id="215077" name="Group 37"/>
          <p:cNvGrpSpPr/>
          <p:nvPr/>
        </p:nvGrpSpPr>
        <p:grpSpPr>
          <a:xfrm>
            <a:off x="2973776" y="5973633"/>
            <a:ext cx="6509385" cy="241088"/>
            <a:chOff x="816" y="3504"/>
            <a:chExt cx="3888" cy="144"/>
          </a:xfrm>
        </p:grpSpPr>
        <p:sp>
          <p:nvSpPr>
            <p:cNvPr id="215081" name="Line 38"/>
            <p:cNvSpPr/>
            <p:nvPr/>
          </p:nvSpPr>
          <p:spPr>
            <a:xfrm>
              <a:off x="816" y="3552"/>
              <a:ext cx="2928" cy="0"/>
            </a:xfrm>
            <a:prstGeom prst="line">
              <a:avLst/>
            </a:prstGeom>
            <a:ln w="12700" cap="flat" cmpd="sng">
              <a:solidFill>
                <a:schemeClr val="tx1"/>
              </a:solidFill>
              <a:prstDash val="solid"/>
              <a:headEnd type="triangle" w="med" len="med"/>
              <a:tailEnd type="triangle" w="med" len="med"/>
            </a:ln>
          </p:spPr>
        </p:sp>
        <p:sp>
          <p:nvSpPr>
            <p:cNvPr id="215082" name="Line 39"/>
            <p:cNvSpPr/>
            <p:nvPr/>
          </p:nvSpPr>
          <p:spPr>
            <a:xfrm>
              <a:off x="3744" y="3552"/>
              <a:ext cx="960" cy="0"/>
            </a:xfrm>
            <a:prstGeom prst="line">
              <a:avLst/>
            </a:prstGeom>
            <a:ln w="12700" cap="flat" cmpd="sng">
              <a:solidFill>
                <a:schemeClr val="tx1"/>
              </a:solidFill>
              <a:prstDash val="solid"/>
              <a:headEnd type="triangle" w="med" len="med"/>
              <a:tailEnd type="triangle" w="med" len="med"/>
            </a:ln>
          </p:spPr>
        </p:sp>
        <p:sp>
          <p:nvSpPr>
            <p:cNvPr id="215083" name="Line 40"/>
            <p:cNvSpPr/>
            <p:nvPr/>
          </p:nvSpPr>
          <p:spPr>
            <a:xfrm>
              <a:off x="3744" y="3504"/>
              <a:ext cx="0" cy="144"/>
            </a:xfrm>
            <a:prstGeom prst="line">
              <a:avLst/>
            </a:prstGeom>
            <a:ln w="9525" cap="flat" cmpd="sng">
              <a:solidFill>
                <a:schemeClr val="tx1"/>
              </a:solidFill>
              <a:prstDash val="solid"/>
              <a:headEnd type="none" w="med" len="med"/>
              <a:tailEnd type="none" w="med" len="med"/>
            </a:ln>
          </p:spPr>
        </p:sp>
      </p:grpSp>
      <p:sp>
        <p:nvSpPr>
          <p:cNvPr id="215078" name="Text Box 41"/>
          <p:cNvSpPr txBox="1"/>
          <p:nvPr/>
        </p:nvSpPr>
        <p:spPr>
          <a:xfrm>
            <a:off x="7072277" y="5652182"/>
            <a:ext cx="1928707" cy="31877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anose="020B0600000101010101" pitchFamily="34" charset="-127"/>
                <a:ea typeface="Gulim" panose="020B0600000101010101" pitchFamily="34" charset="-127"/>
              </a:rPr>
              <a:t>CBM</a:t>
            </a:r>
            <a:r>
              <a:rPr lang="zh-CN" altLang="en-US" sz="1475" b="1" dirty="0">
                <a:solidFill>
                  <a:schemeClr val="tx2"/>
                </a:solidFill>
                <a:latin typeface="Gulim" panose="020B0600000101010101" pitchFamily="34" charset="-127"/>
                <a:ea typeface="宋体" panose="02010600030101010101" pitchFamily="2" charset="-122"/>
              </a:rPr>
              <a:t>活动</a:t>
            </a:r>
            <a:r>
              <a:rPr lang="en-US" altLang="ko-KR" sz="1475" b="1" dirty="0">
                <a:solidFill>
                  <a:schemeClr val="tx2"/>
                </a:solidFill>
                <a:latin typeface="Gulim" panose="020B0600000101010101" pitchFamily="34" charset="-127"/>
                <a:ea typeface="Gulim" panose="020B0600000101010101" pitchFamily="34" charset="-127"/>
              </a:rPr>
              <a:t>(</a:t>
            </a:r>
            <a:r>
              <a:rPr lang="zh-CN" altLang="en-US" sz="1475" b="1" dirty="0">
                <a:solidFill>
                  <a:schemeClr val="tx2"/>
                </a:solidFill>
                <a:latin typeface="Gulim" panose="020B0600000101010101" pitchFamily="34" charset="-127"/>
                <a:ea typeface="宋体" panose="02010600030101010101" pitchFamily="2" charset="-122"/>
              </a:rPr>
              <a:t>状态保全</a:t>
            </a:r>
            <a:r>
              <a:rPr lang="en-US" altLang="ko-KR" sz="1475" b="1" dirty="0">
                <a:solidFill>
                  <a:schemeClr val="tx2"/>
                </a:solidFill>
                <a:latin typeface="Gulim" panose="020B0600000101010101" pitchFamily="34" charset="-127"/>
                <a:ea typeface="Gulim" panose="020B0600000101010101" pitchFamily="34" charset="-127"/>
              </a:rPr>
              <a:t>)</a:t>
            </a:r>
            <a:endParaRPr lang="en-US" altLang="ko-KR" sz="2955" b="1" dirty="0">
              <a:solidFill>
                <a:schemeClr val="tx2"/>
              </a:solidFill>
              <a:latin typeface="Times New Roman" panose="02020603050405020304" pitchFamily="18" charset="0"/>
              <a:ea typeface="Gulim" panose="020B0600000101010101" pitchFamily="34" charset="-127"/>
            </a:endParaRPr>
          </a:p>
        </p:txBody>
      </p:sp>
      <p:sp>
        <p:nvSpPr>
          <p:cNvPr id="215079" name="Rectangle 42"/>
          <p:cNvSpPr/>
          <p:nvPr/>
        </p:nvSpPr>
        <p:spPr>
          <a:xfrm>
            <a:off x="1848697" y="6176396"/>
            <a:ext cx="6326895" cy="932180"/>
          </a:xfrm>
          <a:prstGeom prst="rect">
            <a:avLst/>
          </a:prstGeom>
          <a:noFill/>
          <a:ln w="9525">
            <a:noFill/>
          </a:ln>
        </p:spPr>
        <p:txBody>
          <a:bodyPr tIns="125290" bIns="12529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ko-KR" altLang="en-US" sz="1475" b="1" dirty="0">
                <a:latin typeface="GulimChe" panose="020B0609000101010101" pitchFamily="49" charset="-128"/>
                <a:ea typeface="GulimChe" panose="020B0609000101010101" pitchFamily="49" charset="-128"/>
              </a:rPr>
              <a:t>○ </a:t>
            </a:r>
            <a:r>
              <a:rPr lang="en-US" altLang="ko-KR" sz="1475" b="1" dirty="0">
                <a:latin typeface="GulimChe" panose="020B0609000101010101" pitchFamily="49" charset="-128"/>
                <a:ea typeface="GulimChe" panose="020B0609000101010101" pitchFamily="49" charset="-128"/>
              </a:rPr>
              <a:t>TBM (Time Based Maintenance) : </a:t>
            </a:r>
            <a:r>
              <a:rPr lang="zh-CN" altLang="en-US" sz="1475" b="1" dirty="0">
                <a:latin typeface="GulimChe" panose="020B0609000101010101" pitchFamily="49" charset="-128"/>
                <a:ea typeface="宋体" panose="02010600030101010101" pitchFamily="2" charset="-122"/>
              </a:rPr>
              <a:t>以检查周期</a:t>
            </a:r>
            <a:r>
              <a:rPr lang="en-US" altLang="ko-KR" sz="1475" b="1" dirty="0">
                <a:latin typeface="GulimChe" panose="020B0609000101010101" pitchFamily="49" charset="-128"/>
                <a:ea typeface="GulimChe" panose="020B0609000101010101" pitchFamily="49" charset="-128"/>
              </a:rPr>
              <a:t>/</a:t>
            </a:r>
            <a:r>
              <a:rPr lang="zh-CN" altLang="en-US" sz="1475" b="1" dirty="0">
                <a:latin typeface="GulimChe" panose="020B0609000101010101" pitchFamily="49" charset="-128"/>
                <a:ea typeface="宋体" panose="02010600030101010101" pitchFamily="2" charset="-122"/>
              </a:rPr>
              <a:t>时间为基准的保全</a:t>
            </a:r>
            <a:endParaRPr lang="ko-KR" altLang="en-US" sz="1475" b="1" dirty="0">
              <a:latin typeface="GulimChe" panose="020B0609000101010101" pitchFamily="49" charset="-128"/>
              <a:ea typeface="GulimChe" panose="020B0609000101010101" pitchFamily="49" charset="-128"/>
            </a:endParaRPr>
          </a:p>
          <a:p>
            <a:pPr marL="0" lvl="0" indent="0" eaLnBrk="1" latinLnBrk="1" hangingPunct="1">
              <a:lnSpc>
                <a:spcPct val="150000"/>
              </a:lnSpc>
              <a:spcBef>
                <a:spcPct val="0"/>
              </a:spcBef>
              <a:buClrTx/>
              <a:buSzTx/>
              <a:buFontTx/>
              <a:buNone/>
            </a:pPr>
            <a:r>
              <a:rPr lang="ko-KR" altLang="en-US" sz="1475" b="1" dirty="0">
                <a:latin typeface="GulimChe" panose="020B0609000101010101" pitchFamily="49" charset="-128"/>
                <a:ea typeface="GulimChe" panose="020B0609000101010101" pitchFamily="49" charset="-128"/>
              </a:rPr>
              <a:t>○ </a:t>
            </a:r>
            <a:r>
              <a:rPr lang="en-US" altLang="ko-KR" sz="1475" b="1" dirty="0">
                <a:latin typeface="GulimChe" panose="020B0609000101010101" pitchFamily="49" charset="-128"/>
                <a:ea typeface="GulimChe" panose="020B0609000101010101" pitchFamily="49" charset="-128"/>
              </a:rPr>
              <a:t>CBM (Condition Maintenance)  : </a:t>
            </a:r>
            <a:r>
              <a:rPr lang="zh-CN" altLang="en-US" sz="1475" b="1" dirty="0">
                <a:latin typeface="GulimChe" panose="020B0609000101010101" pitchFamily="49" charset="-128"/>
                <a:ea typeface="宋体" panose="02010600030101010101" pitchFamily="2" charset="-122"/>
              </a:rPr>
              <a:t>以设备状态为基准的保全</a:t>
            </a:r>
            <a:r>
              <a:rPr lang="ko-KR" altLang="en-US" sz="1475" b="1" dirty="0">
                <a:latin typeface="GulimChe" panose="020B0609000101010101" pitchFamily="49" charset="-128"/>
                <a:ea typeface="GulimChe" panose="020B0609000101010101" pitchFamily="49" charset="-128"/>
              </a:rPr>
              <a:t>      </a:t>
            </a:r>
            <a:endParaRPr lang="ko-KR" altLang="en-US" sz="1475" b="1" dirty="0">
              <a:latin typeface="GulimChe" panose="020B0609000101010101" pitchFamily="49" charset="-128"/>
              <a:ea typeface="GulimChe" panose="020B0609000101010101" pitchFamily="49" charset="-128"/>
            </a:endParaRPr>
          </a:p>
        </p:txBody>
      </p:sp>
      <p:sp>
        <p:nvSpPr>
          <p:cNvPr id="215080" name="Text Box 43"/>
          <p:cNvSpPr txBox="1"/>
          <p:nvPr/>
        </p:nvSpPr>
        <p:spPr>
          <a:xfrm>
            <a:off x="2386123" y="957656"/>
            <a:ext cx="4346287" cy="48006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20000"/>
              </a:lnSpc>
              <a:spcBef>
                <a:spcPct val="0"/>
              </a:spcBef>
              <a:buClrTx/>
              <a:buSzTx/>
              <a:buFontTx/>
              <a:buNone/>
            </a:pPr>
            <a:r>
              <a:rPr lang="ko-KR" altLang="en-US" sz="2110" b="1" dirty="0">
                <a:solidFill>
                  <a:srgbClr val="FF0000"/>
                </a:solidFill>
                <a:latin typeface="Gulim" panose="020B0600000101010101" pitchFamily="34" charset="-127"/>
                <a:ea typeface="Gulim" panose="020B0600000101010101" pitchFamily="34" charset="-127"/>
              </a:rPr>
              <a:t>□ </a:t>
            </a:r>
            <a:r>
              <a:rPr lang="zh-CN" altLang="en-US" sz="2110" b="1" dirty="0">
                <a:solidFill>
                  <a:srgbClr val="FF0000"/>
                </a:solidFill>
                <a:latin typeface="Gulim" panose="020B0600000101010101" pitchFamily="34" charset="-127"/>
                <a:ea typeface="宋体" panose="02010600030101010101" pitchFamily="2" charset="-122"/>
              </a:rPr>
              <a:t>先进的</a:t>
            </a:r>
            <a:r>
              <a:rPr lang="en-US" altLang="ko-KR" sz="2110" b="1" dirty="0">
                <a:solidFill>
                  <a:srgbClr val="FF0000"/>
                </a:solidFill>
                <a:latin typeface="Gulim" panose="020B0600000101010101" pitchFamily="34" charset="-127"/>
                <a:ea typeface="Gulim" panose="020B0600000101010101" pitchFamily="34" charset="-127"/>
              </a:rPr>
              <a:t>(</a:t>
            </a:r>
            <a:r>
              <a:rPr lang="zh-CN" altLang="en-US" sz="2110" b="1" dirty="0">
                <a:solidFill>
                  <a:srgbClr val="FF0000"/>
                </a:solidFill>
                <a:latin typeface="Gulim" panose="020B0600000101010101" pitchFamily="34" charset="-127"/>
                <a:ea typeface="宋体" panose="02010600030101010101" pitchFamily="2" charset="-122"/>
              </a:rPr>
              <a:t>日本</a:t>
            </a:r>
            <a:r>
              <a:rPr lang="en-US" altLang="ko-KR" sz="2110" b="1" dirty="0">
                <a:solidFill>
                  <a:srgbClr val="FF0000"/>
                </a:solidFill>
                <a:latin typeface="Gulim" panose="020B0600000101010101" pitchFamily="34" charset="-127"/>
                <a:ea typeface="Gulim" panose="020B0600000101010101" pitchFamily="34" charset="-127"/>
              </a:rPr>
              <a:t>) PM </a:t>
            </a:r>
            <a:r>
              <a:rPr lang="zh-CN" altLang="en-US" sz="2110" b="1" dirty="0">
                <a:solidFill>
                  <a:srgbClr val="FF0000"/>
                </a:solidFill>
                <a:latin typeface="Gulim" panose="020B0600000101010101" pitchFamily="34" charset="-127"/>
                <a:ea typeface="宋体" panose="02010600030101010101" pitchFamily="2" charset="-122"/>
              </a:rPr>
              <a:t>水平的发展</a:t>
            </a:r>
            <a:endParaRPr lang="ko-KR" altLang="en-US" sz="2110" b="1" dirty="0">
              <a:solidFill>
                <a:srgbClr val="FF0000"/>
              </a:solidFill>
              <a:latin typeface="Gulim" panose="020B0600000101010101" pitchFamily="34" charset="-127"/>
              <a:ea typeface="Gulim" panose="020B0600000101010101"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Rectangle 3"/>
          <p:cNvSpPr/>
          <p:nvPr/>
        </p:nvSpPr>
        <p:spPr>
          <a:xfrm>
            <a:off x="2170148" y="1496141"/>
            <a:ext cx="3937776" cy="1777365"/>
          </a:xfrm>
          <a:prstGeom prst="rect">
            <a:avLst/>
          </a:prstGeom>
          <a:solidFill>
            <a:schemeClr val="bg1">
              <a:lumMod val="95000"/>
            </a:schemeClr>
          </a:solidFill>
          <a:ln w="9525">
            <a:noFill/>
          </a:ln>
        </p:spPr>
        <p:txBody>
          <a:bodyPr tIns="265766" bIns="265766"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lnSpc>
                <a:spcPct val="160000"/>
              </a:lnSpc>
              <a:spcBef>
                <a:spcPct val="0"/>
              </a:spcBef>
              <a:buClrTx/>
              <a:buSzTx/>
              <a:buFontTx/>
              <a:buAutoNum type="arabicPeriod"/>
            </a:pPr>
            <a:r>
              <a:rPr lang="zh-CN" altLang="en-US" sz="1685" b="1" dirty="0">
                <a:solidFill>
                  <a:srgbClr val="CC3399"/>
                </a:solidFill>
                <a:latin typeface="GulimChe" panose="020B0609000101010101" pitchFamily="49" charset="-128"/>
                <a:ea typeface="宋体" panose="02010600030101010101" pitchFamily="2" charset="-122"/>
              </a:rPr>
              <a:t>依据销售速度制造的设备</a:t>
            </a:r>
            <a:endParaRPr lang="ko-KR" altLang="en-US" sz="1685" b="1" dirty="0">
              <a:solidFill>
                <a:srgbClr val="CC3399"/>
              </a:solidFill>
              <a:latin typeface="GulimChe" panose="020B0609000101010101" pitchFamily="49" charset="-128"/>
              <a:ea typeface="GulimChe" panose="020B0609000101010101" pitchFamily="49" charset="-128"/>
            </a:endParaRPr>
          </a:p>
          <a:p>
            <a:pPr marL="457200" lvl="0" indent="-457200" eaLnBrk="1" latinLnBrk="1" hangingPunct="1">
              <a:lnSpc>
                <a:spcPct val="160000"/>
              </a:lnSpc>
              <a:spcBef>
                <a:spcPct val="0"/>
              </a:spcBef>
              <a:buClrTx/>
              <a:buSzTx/>
              <a:buFontTx/>
              <a:buAutoNum type="arabicPeriod"/>
            </a:pPr>
            <a:r>
              <a:rPr lang="zh-CN" altLang="en-US" sz="1685" b="1" dirty="0">
                <a:solidFill>
                  <a:srgbClr val="CC3399"/>
                </a:solidFill>
                <a:latin typeface="GulimChe" panose="020B0609000101010101" pitchFamily="49" charset="-128"/>
                <a:ea typeface="宋体" panose="02010600030101010101" pitchFamily="2" charset="-122"/>
              </a:rPr>
              <a:t>低价格、长寿命、不出故障的设备</a:t>
            </a:r>
            <a:r>
              <a:rPr lang="ko-KR" altLang="en-US" sz="1685" b="1" dirty="0">
                <a:solidFill>
                  <a:srgbClr val="CC3399"/>
                </a:solidFill>
                <a:latin typeface="GulimChe" panose="020B0609000101010101" pitchFamily="49" charset="-128"/>
                <a:ea typeface="GulimChe" panose="020B0609000101010101" pitchFamily="49" charset="-128"/>
              </a:rPr>
              <a:t> </a:t>
            </a:r>
            <a:endParaRPr lang="ko-KR" altLang="en-US" sz="1685" b="1" dirty="0">
              <a:solidFill>
                <a:srgbClr val="CC3399"/>
              </a:solidFill>
              <a:latin typeface="GulimChe" panose="020B0609000101010101" pitchFamily="49" charset="-128"/>
              <a:ea typeface="GulimChe" panose="020B0609000101010101" pitchFamily="49" charset="-128"/>
            </a:endParaRPr>
          </a:p>
          <a:p>
            <a:pPr marL="457200" lvl="0" indent="-457200" eaLnBrk="1" latinLnBrk="1" hangingPunct="1">
              <a:lnSpc>
                <a:spcPct val="160000"/>
              </a:lnSpc>
              <a:spcBef>
                <a:spcPct val="0"/>
              </a:spcBef>
              <a:buClrTx/>
              <a:buSzTx/>
              <a:buFontTx/>
              <a:buAutoNum type="arabicPeriod"/>
            </a:pPr>
            <a:r>
              <a:rPr lang="zh-CN" altLang="en-US" sz="1685" b="1" dirty="0">
                <a:solidFill>
                  <a:srgbClr val="CC3399"/>
                </a:solidFill>
                <a:latin typeface="GulimChe" panose="020B0609000101010101" pitchFamily="49" charset="-128"/>
                <a:ea typeface="宋体" panose="02010600030101010101" pitchFamily="2" charset="-122"/>
              </a:rPr>
              <a:t>形成全员参加的设备管理风气</a:t>
            </a:r>
            <a:endParaRPr lang="ko-KR" altLang="en-US" sz="1685" b="1" dirty="0">
              <a:solidFill>
                <a:srgbClr val="CC3399"/>
              </a:solidFill>
              <a:latin typeface="GulimChe" panose="020B0609000101010101" pitchFamily="49" charset="-128"/>
              <a:ea typeface="GulimChe" panose="020B0609000101010101" pitchFamily="49" charset="-128"/>
            </a:endParaRPr>
          </a:p>
        </p:txBody>
      </p:sp>
      <p:sp>
        <p:nvSpPr>
          <p:cNvPr id="217091" name="Rectangle 4"/>
          <p:cNvSpPr/>
          <p:nvPr/>
        </p:nvSpPr>
        <p:spPr>
          <a:xfrm>
            <a:off x="7474091" y="1631975"/>
            <a:ext cx="3294874" cy="1552575"/>
          </a:xfrm>
          <a:prstGeom prst="rect">
            <a:avLst/>
          </a:prstGeom>
          <a:solidFill>
            <a:schemeClr val="bg1">
              <a:lumMod val="95000"/>
            </a:schemeClr>
          </a:solidFill>
          <a:ln w="9525">
            <a:noFill/>
          </a:ln>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lnSpc>
                <a:spcPct val="170000"/>
              </a:lnSpc>
              <a:spcBef>
                <a:spcPct val="0"/>
              </a:spcBef>
              <a:buClrTx/>
              <a:buSzTx/>
              <a:buFontTx/>
              <a:buNone/>
            </a:pPr>
            <a:r>
              <a:rPr lang="ko-KR" altLang="en-US" sz="1685" b="1" dirty="0">
                <a:solidFill>
                  <a:srgbClr val="CC3399"/>
                </a:solidFill>
                <a:latin typeface="GulimChe" panose="020B0609000101010101" pitchFamily="49" charset="-128"/>
                <a:ea typeface="GulimChe" panose="020B0609000101010101" pitchFamily="49" charset="-128"/>
              </a:rPr>
              <a:t>■ </a:t>
            </a:r>
            <a:r>
              <a:rPr lang="zh-CN" altLang="en-US" sz="1685" b="1" dirty="0">
                <a:solidFill>
                  <a:srgbClr val="CC3399"/>
                </a:solidFill>
                <a:latin typeface="GulimChe" panose="020B0609000101010101" pitchFamily="49" charset="-128"/>
                <a:ea typeface="宋体" panose="02010600030101010101" pitchFamily="2" charset="-122"/>
              </a:rPr>
              <a:t>与</a:t>
            </a:r>
            <a:r>
              <a:rPr lang="en-US" altLang="ko-KR" sz="1685" b="1" dirty="0">
                <a:solidFill>
                  <a:srgbClr val="CC3399"/>
                </a:solidFill>
                <a:latin typeface="GulimChe" panose="020B0609000101010101" pitchFamily="49" charset="-128"/>
                <a:ea typeface="GulimChe" panose="020B0609000101010101" pitchFamily="49" charset="-128"/>
              </a:rPr>
              <a:t>Market</a:t>
            </a:r>
            <a:r>
              <a:rPr lang="zh-CN" altLang="en-US" sz="1685" b="1" dirty="0">
                <a:solidFill>
                  <a:srgbClr val="CC3399"/>
                </a:solidFill>
                <a:latin typeface="GulimChe" panose="020B0609000101010101" pitchFamily="49" charset="-128"/>
                <a:ea typeface="宋体" panose="02010600030101010101" pitchFamily="2" charset="-122"/>
              </a:rPr>
              <a:t>对应</a:t>
            </a:r>
            <a:endParaRPr lang="ko-KR" altLang="en-US" sz="1685" b="1" dirty="0">
              <a:solidFill>
                <a:srgbClr val="CC3399"/>
              </a:solidFill>
              <a:latin typeface="GulimChe" panose="020B0609000101010101" pitchFamily="49" charset="-128"/>
              <a:ea typeface="GulimChe" panose="020B0609000101010101" pitchFamily="49" charset="-128"/>
            </a:endParaRPr>
          </a:p>
          <a:p>
            <a:pPr marL="457200" lvl="0" indent="-457200" eaLnBrk="1" latinLnBrk="1" hangingPunct="1">
              <a:lnSpc>
                <a:spcPct val="170000"/>
              </a:lnSpc>
              <a:spcBef>
                <a:spcPct val="0"/>
              </a:spcBef>
              <a:buClrTx/>
              <a:buSzTx/>
              <a:buFontTx/>
              <a:buNone/>
            </a:pPr>
            <a:r>
              <a:rPr lang="ko-KR" altLang="en-US" sz="1685" b="1" dirty="0">
                <a:solidFill>
                  <a:srgbClr val="CC3399"/>
                </a:solidFill>
                <a:latin typeface="GulimChe" panose="020B0609000101010101" pitchFamily="49" charset="-128"/>
                <a:ea typeface="GulimChe" panose="020B0609000101010101" pitchFamily="49" charset="-128"/>
              </a:rPr>
              <a:t>■ </a:t>
            </a:r>
            <a:r>
              <a:rPr lang="zh-CN" altLang="en-US" sz="1685" b="1" dirty="0">
                <a:solidFill>
                  <a:srgbClr val="CC3399"/>
                </a:solidFill>
                <a:latin typeface="GulimChe" panose="020B0609000101010101" pitchFamily="49" charset="-128"/>
                <a:ea typeface="宋体" panose="02010600030101010101" pitchFamily="2" charset="-122"/>
              </a:rPr>
              <a:t>与新生产技术对应</a:t>
            </a:r>
            <a:endParaRPr lang="ko-KR" altLang="en-US" sz="1685" b="1" dirty="0">
              <a:solidFill>
                <a:srgbClr val="CC3399"/>
              </a:solidFill>
              <a:latin typeface="GulimChe" panose="020B0609000101010101" pitchFamily="49" charset="-128"/>
              <a:ea typeface="GulimChe" panose="020B0609000101010101" pitchFamily="49" charset="-128"/>
            </a:endParaRPr>
          </a:p>
          <a:p>
            <a:pPr marL="457200" lvl="0" indent="-457200" eaLnBrk="1" latinLnBrk="1" hangingPunct="1">
              <a:lnSpc>
                <a:spcPct val="170000"/>
              </a:lnSpc>
              <a:spcBef>
                <a:spcPct val="0"/>
              </a:spcBef>
              <a:buClrTx/>
              <a:buSzTx/>
              <a:buFontTx/>
              <a:buNone/>
            </a:pPr>
            <a:r>
              <a:rPr lang="ko-KR" altLang="en-US" sz="1685" b="1" dirty="0">
                <a:solidFill>
                  <a:srgbClr val="CC3399"/>
                </a:solidFill>
                <a:latin typeface="GulimChe" panose="020B0609000101010101" pitchFamily="49" charset="-128"/>
                <a:ea typeface="GulimChe" panose="020B0609000101010101" pitchFamily="49" charset="-128"/>
              </a:rPr>
              <a:t>■ </a:t>
            </a:r>
            <a:r>
              <a:rPr lang="zh-CN" altLang="en-US" sz="1685" b="1" dirty="0">
                <a:solidFill>
                  <a:srgbClr val="CC3399"/>
                </a:solidFill>
                <a:latin typeface="GulimChe" panose="020B0609000101010101" pitchFamily="49" charset="-128"/>
                <a:ea typeface="宋体" panose="02010600030101010101" pitchFamily="2" charset="-122"/>
              </a:rPr>
              <a:t>与经营体质改善对应</a:t>
            </a:r>
            <a:endParaRPr lang="ko-KR" altLang="en-US" sz="1685" b="1" dirty="0">
              <a:solidFill>
                <a:srgbClr val="CC3399"/>
              </a:solidFill>
              <a:latin typeface="GulimChe" panose="020B0609000101010101" pitchFamily="49" charset="-128"/>
              <a:ea typeface="GulimChe" panose="020B0609000101010101" pitchFamily="49" charset="-128"/>
            </a:endParaRPr>
          </a:p>
        </p:txBody>
      </p:sp>
      <p:sp>
        <p:nvSpPr>
          <p:cNvPr id="217092" name="AutoShape 5"/>
          <p:cNvSpPr/>
          <p:nvPr/>
        </p:nvSpPr>
        <p:spPr>
          <a:xfrm>
            <a:off x="6107924" y="1987849"/>
            <a:ext cx="1125079" cy="494262"/>
          </a:xfrm>
          <a:prstGeom prst="rightArrow">
            <a:avLst>
              <a:gd name="adj1" fmla="val 50000"/>
              <a:gd name="adj2" fmla="val 26965"/>
            </a:avLst>
          </a:prstGeom>
          <a:gradFill rotWithShape="0">
            <a:gsLst>
              <a:gs pos="0">
                <a:srgbClr val="FDF9FA"/>
              </a:gs>
              <a:gs pos="100000">
                <a:srgbClr val="E6B8CB"/>
              </a:gs>
            </a:gsLst>
            <a:lin ang="0" scaled="1"/>
            <a:tileRect/>
          </a:gradFill>
          <a:ln w="9525">
            <a:noFill/>
          </a:ln>
          <a:effectLst>
            <a:outerShdw dist="107763" dir="2699999" algn="ctr" rotWithShape="0">
              <a:schemeClr val="folHlink"/>
            </a:outerShdw>
          </a:effectLst>
        </p:spPr>
        <p:txBody>
          <a:bodyPr anchor="ctr">
            <a:spAutoFit/>
          </a:bodyPr>
          <a:p>
            <a:pPr eaLnBrk="1" hangingPunct="1"/>
            <a:endParaRPr lang="zh-CN" altLang="en-US" sz="100" dirty="0">
              <a:latin typeface="Arial" panose="020B0604020202020204" pitchFamily="34" charset="0"/>
            </a:endParaRPr>
          </a:p>
        </p:txBody>
      </p:sp>
      <p:sp>
        <p:nvSpPr>
          <p:cNvPr id="435206" name="Rectangle 6"/>
          <p:cNvSpPr>
            <a:spLocks noChangeArrowheads="1"/>
          </p:cNvSpPr>
          <p:nvPr/>
        </p:nvSpPr>
        <p:spPr bwMode="auto">
          <a:xfrm>
            <a:off x="2170148" y="3484448"/>
            <a:ext cx="2127940" cy="857885"/>
          </a:xfrm>
          <a:prstGeom prst="rect">
            <a:avLst/>
          </a:prstGeom>
          <a:solidFill>
            <a:srgbClr val="996600"/>
          </a:solidFill>
          <a:ln w="9525">
            <a:solidFill>
              <a:schemeClr val="bg1"/>
            </a:solidFill>
            <a:miter lim="800000"/>
          </a:ln>
          <a:effectLst>
            <a:prstShdw prst="shdw17" dist="17961" dir="2700000">
              <a:schemeClr val="bg1">
                <a:gamma/>
                <a:shade val="60000"/>
                <a:invGamma/>
              </a:schemeClr>
            </a:prstShdw>
          </a:effectLst>
        </p:spPr>
        <p:txBody>
          <a:bodyPr tIns="113900" bIns="113900" anchor="ctr">
            <a:spAutoFit/>
          </a:bodyPr>
          <a:lstStyle/>
          <a:p>
            <a:pPr marL="457200" marR="0" lvl="0" indent="-457200" algn="ctr" defTabSz="914400" rtl="0" eaLnBrk="1" fontAlgn="base" latinLnBrk="1" hangingPunct="1">
              <a:lnSpc>
                <a:spcPct val="13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bg1"/>
                </a:solidFill>
                <a:effectLst/>
                <a:uLnTx/>
                <a:uFillTx/>
                <a:latin typeface="HY울릉도L"/>
                <a:ea typeface="宋体" panose="02010600030101010101" pitchFamily="2" charset="-122"/>
                <a:cs typeface="+mn-cs"/>
              </a:rPr>
              <a:t>依据销售速度</a:t>
            </a:r>
            <a:endParaRPr kumimoji="0" lang="zh-CN" altLang="en-US" sz="1580" b="1" i="0" u="none" strike="noStrike" kern="1200" cap="none" spc="0" normalizeH="0" baseline="0" noProof="0">
              <a:ln>
                <a:noFill/>
              </a:ln>
              <a:solidFill>
                <a:schemeClr val="bg1"/>
              </a:solidFill>
              <a:effectLst/>
              <a:uLnTx/>
              <a:uFillTx/>
              <a:latin typeface="HY울릉도L"/>
              <a:ea typeface="宋体" panose="02010600030101010101" pitchFamily="2" charset="-122"/>
              <a:cs typeface="+mn-cs"/>
            </a:endParaRPr>
          </a:p>
          <a:p>
            <a:pPr marL="457200" marR="0" lvl="0" indent="-457200" algn="ctr" defTabSz="914400" rtl="0" eaLnBrk="1" fontAlgn="base" latinLnBrk="1" hangingPunct="1">
              <a:lnSpc>
                <a:spcPct val="13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bg1"/>
                </a:solidFill>
                <a:effectLst/>
                <a:uLnTx/>
                <a:uFillTx/>
                <a:latin typeface="HY울릉도L"/>
                <a:ea typeface="宋体" panose="02010600030101010101" pitchFamily="2" charset="-122"/>
                <a:cs typeface="+mn-cs"/>
              </a:rPr>
              <a:t>制造的设备</a:t>
            </a:r>
            <a:endParaRPr kumimoji="0" lang="ko-KR" altLang="en-US" sz="1685" b="1" i="0" u="none" strike="noStrike" kern="1200" cap="none" spc="0" normalizeH="0" baseline="0" noProof="0">
              <a:ln>
                <a:noFill/>
              </a:ln>
              <a:solidFill>
                <a:srgbClr val="CC3399"/>
              </a:solidFill>
              <a:effectLst/>
              <a:uLnTx/>
              <a:uFillTx/>
              <a:latin typeface="GulimChe" panose="020B0609000101010101" pitchFamily="49" charset="-127"/>
              <a:ea typeface="宋体" panose="02010600030101010101" pitchFamily="2" charset="-122"/>
              <a:cs typeface="+mn-cs"/>
            </a:endParaRPr>
          </a:p>
        </p:txBody>
      </p:sp>
      <p:sp>
        <p:nvSpPr>
          <p:cNvPr id="435207" name="Rectangle 7"/>
          <p:cNvSpPr>
            <a:spLocks noChangeArrowheads="1"/>
          </p:cNvSpPr>
          <p:nvPr/>
        </p:nvSpPr>
        <p:spPr bwMode="auto">
          <a:xfrm>
            <a:off x="4500668" y="3346251"/>
            <a:ext cx="6268297" cy="1167765"/>
          </a:xfrm>
          <a:prstGeom prst="rect">
            <a:avLst/>
          </a:prstGeom>
          <a:solidFill>
            <a:srgbClr val="FEF9DE"/>
          </a:solidFill>
          <a:ln w="9525">
            <a:noFill/>
            <a:miter lim="800000"/>
          </a:ln>
          <a:effectLst>
            <a:prstShdw prst="shdw17" dist="17961" dir="2700000">
              <a:srgbClr val="FEF9DE">
                <a:gamma/>
                <a:shade val="60000"/>
                <a:invGamma/>
              </a:srgbClr>
            </a:prstShdw>
          </a:effectLst>
        </p:spPr>
        <p:txBody>
          <a:bodyPr tIns="265766" bIns="265766" anchor="ctr">
            <a:spAutoFit/>
          </a:bodyPr>
          <a:lstStyle/>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能缩短多少从入库到出荷的</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lead time</a:t>
            </a:r>
            <a:endPar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适应于小</a:t>
            </a: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lot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生产的轻量</a:t>
            </a: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flexible line</a:t>
            </a:r>
            <a:endPar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endParaRPr>
          </a:p>
        </p:txBody>
      </p:sp>
      <p:sp>
        <p:nvSpPr>
          <p:cNvPr id="217095" name="Rectangle 8"/>
          <p:cNvSpPr/>
          <p:nvPr/>
        </p:nvSpPr>
        <p:spPr>
          <a:xfrm>
            <a:off x="2170148" y="4683193"/>
            <a:ext cx="2089432" cy="857885"/>
          </a:xfrm>
          <a:prstGeom prst="rect">
            <a:avLst/>
          </a:prstGeom>
          <a:solidFill>
            <a:srgbClr val="996600"/>
          </a:solidFill>
          <a:ln w="9525">
            <a:noFill/>
          </a:ln>
          <a:effectLst>
            <a:prstShdw prst="shdw17" dist="17961" dir="2699999">
              <a:srgbClr val="5C3D0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algn="ctr" eaLnBrk="1" latinLnBrk="1" hangingPunct="1">
              <a:lnSpc>
                <a:spcPct val="130000"/>
              </a:lnSpc>
              <a:spcBef>
                <a:spcPct val="0"/>
              </a:spcBef>
              <a:buClrTx/>
              <a:buSzTx/>
              <a:buFontTx/>
              <a:buNone/>
            </a:pPr>
            <a:r>
              <a:rPr lang="zh-CN" altLang="en-US" sz="1580" b="1" dirty="0">
                <a:solidFill>
                  <a:schemeClr val="bg1"/>
                </a:solidFill>
                <a:latin typeface="HY울릉도L"/>
                <a:ea typeface="宋体" panose="02010600030101010101" pitchFamily="2" charset="-122"/>
              </a:rPr>
              <a:t>低价格、长寿命、</a:t>
            </a:r>
            <a:endParaRPr lang="zh-CN" altLang="en-US" sz="1580" b="1" dirty="0">
              <a:solidFill>
                <a:schemeClr val="bg1"/>
              </a:solidFill>
              <a:latin typeface="HY울릉도L"/>
              <a:ea typeface="宋体" panose="02010600030101010101" pitchFamily="2" charset="-122"/>
            </a:endParaRPr>
          </a:p>
          <a:p>
            <a:pPr marL="457200" lvl="0" indent="-457200" algn="ctr" eaLnBrk="1" latinLnBrk="1" hangingPunct="1">
              <a:lnSpc>
                <a:spcPct val="130000"/>
              </a:lnSpc>
              <a:spcBef>
                <a:spcPct val="0"/>
              </a:spcBef>
              <a:buClrTx/>
              <a:buSzTx/>
              <a:buFontTx/>
              <a:buNone/>
            </a:pPr>
            <a:r>
              <a:rPr lang="zh-CN" altLang="en-US" sz="1580" b="1" dirty="0">
                <a:solidFill>
                  <a:schemeClr val="bg1"/>
                </a:solidFill>
                <a:latin typeface="HY울릉도L"/>
                <a:ea typeface="宋体" panose="02010600030101010101" pitchFamily="2" charset="-122"/>
              </a:rPr>
              <a:t>不出故障的设备</a:t>
            </a:r>
            <a:endParaRPr lang="ko-KR" altLang="en-US" sz="1580" b="1" dirty="0">
              <a:solidFill>
                <a:schemeClr val="bg1"/>
              </a:solidFill>
              <a:latin typeface="HY울릉도L"/>
              <a:ea typeface="宋体" panose="02010600030101010101" pitchFamily="2" charset="-122"/>
            </a:endParaRPr>
          </a:p>
        </p:txBody>
      </p:sp>
      <p:sp>
        <p:nvSpPr>
          <p:cNvPr id="435209" name="Rectangle 9"/>
          <p:cNvSpPr>
            <a:spLocks noChangeArrowheads="1"/>
          </p:cNvSpPr>
          <p:nvPr/>
        </p:nvSpPr>
        <p:spPr bwMode="auto">
          <a:xfrm>
            <a:off x="4500668" y="4555792"/>
            <a:ext cx="6268297" cy="1183005"/>
          </a:xfrm>
          <a:prstGeom prst="rect">
            <a:avLst/>
          </a:prstGeom>
          <a:solidFill>
            <a:srgbClr val="FEF9DE"/>
          </a:solidFill>
          <a:ln w="9525">
            <a:noFill/>
            <a:miter lim="800000"/>
          </a:ln>
          <a:effectLst>
            <a:prstShdw prst="shdw17" dist="17961" dir="2700000">
              <a:srgbClr val="FEF9DE">
                <a:gamma/>
                <a:shade val="60000"/>
                <a:invGamma/>
              </a:srgbClr>
            </a:prstShdw>
          </a:effectLst>
        </p:spPr>
        <p:txBody>
          <a:bodyPr tIns="113900" bIns="113900" anchor="ctr">
            <a:spAutoFit/>
          </a:bodyPr>
          <a:lstStyle/>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构造现有设备</a:t>
            </a: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PM, CM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等设备管理系统。</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投资新设备时充分考虑设备</a:t>
            </a: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TP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思想。</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寻求综合性设备管理系统的</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level up</a:t>
            </a:r>
            <a:r>
              <a:rPr kumimoji="0" lang="en-US" altLang="zh-CN"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endParaRPr>
          </a:p>
        </p:txBody>
      </p:sp>
      <p:sp>
        <p:nvSpPr>
          <p:cNvPr id="217097" name="Rectangle 10"/>
          <p:cNvSpPr/>
          <p:nvPr/>
        </p:nvSpPr>
        <p:spPr>
          <a:xfrm>
            <a:off x="2170148" y="5963975"/>
            <a:ext cx="2089432" cy="857885"/>
          </a:xfrm>
          <a:prstGeom prst="rect">
            <a:avLst/>
          </a:prstGeom>
          <a:solidFill>
            <a:srgbClr val="996600"/>
          </a:solidFill>
          <a:ln w="9525">
            <a:noFill/>
          </a:ln>
          <a:effectLst>
            <a:prstShdw prst="shdw17" dist="17961" dir="2699999">
              <a:srgbClr val="5C3D0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algn="ctr" eaLnBrk="1" latinLnBrk="1" hangingPunct="1">
              <a:lnSpc>
                <a:spcPct val="130000"/>
              </a:lnSpc>
              <a:spcBef>
                <a:spcPct val="0"/>
              </a:spcBef>
              <a:buClrTx/>
              <a:buSzTx/>
              <a:buFontTx/>
              <a:buNone/>
            </a:pPr>
            <a:r>
              <a:rPr lang="zh-CN" altLang="en-US" sz="1580" b="1" dirty="0">
                <a:solidFill>
                  <a:schemeClr val="bg1"/>
                </a:solidFill>
                <a:latin typeface="HY울릉도L"/>
                <a:ea typeface="宋体" panose="02010600030101010101" pitchFamily="2" charset="-122"/>
              </a:rPr>
              <a:t>形成全员参加的</a:t>
            </a:r>
            <a:endParaRPr lang="zh-CN" altLang="en-US" sz="1580" b="1" dirty="0">
              <a:solidFill>
                <a:schemeClr val="bg1"/>
              </a:solidFill>
              <a:latin typeface="HY울릉도L"/>
              <a:ea typeface="宋体" panose="02010600030101010101" pitchFamily="2" charset="-122"/>
            </a:endParaRPr>
          </a:p>
          <a:p>
            <a:pPr marL="457200" lvl="0" indent="-457200" algn="ctr" eaLnBrk="1" latinLnBrk="1" hangingPunct="1">
              <a:lnSpc>
                <a:spcPct val="130000"/>
              </a:lnSpc>
              <a:spcBef>
                <a:spcPct val="0"/>
              </a:spcBef>
              <a:buClrTx/>
              <a:buSzTx/>
              <a:buFontTx/>
              <a:buNone/>
            </a:pPr>
            <a:r>
              <a:rPr lang="zh-CN" altLang="en-US" sz="1580" b="1" dirty="0">
                <a:solidFill>
                  <a:schemeClr val="bg1"/>
                </a:solidFill>
                <a:latin typeface="HY울릉도L"/>
                <a:ea typeface="宋体" panose="02010600030101010101" pitchFamily="2" charset="-122"/>
              </a:rPr>
              <a:t>设备管理风气</a:t>
            </a:r>
            <a:endParaRPr lang="ko-KR" altLang="en-US" sz="1580" b="1" dirty="0">
              <a:solidFill>
                <a:schemeClr val="bg1"/>
              </a:solidFill>
              <a:latin typeface="HY울릉도L"/>
              <a:ea typeface="HY울릉도L"/>
            </a:endParaRPr>
          </a:p>
        </p:txBody>
      </p:sp>
      <p:sp>
        <p:nvSpPr>
          <p:cNvPr id="435211" name="Rectangle 11"/>
          <p:cNvSpPr>
            <a:spLocks noChangeArrowheads="1"/>
          </p:cNvSpPr>
          <p:nvPr/>
        </p:nvSpPr>
        <p:spPr bwMode="auto">
          <a:xfrm>
            <a:off x="4500668" y="5833225"/>
            <a:ext cx="6268297" cy="1183005"/>
          </a:xfrm>
          <a:prstGeom prst="rect">
            <a:avLst/>
          </a:prstGeom>
          <a:solidFill>
            <a:srgbClr val="FEF9DE"/>
          </a:solidFill>
          <a:ln w="9525">
            <a:noFill/>
            <a:miter lim="800000"/>
          </a:ln>
          <a:effectLst>
            <a:prstShdw prst="shdw17" dist="17961" dir="2700000">
              <a:srgbClr val="FEF9DE">
                <a:gamma/>
                <a:shade val="60000"/>
                <a:invGamma/>
              </a:srgbClr>
            </a:prstShdw>
          </a:effectLst>
        </p:spPr>
        <p:txBody>
          <a:bodyPr tIns="113900" bIns="113900" anchor="ctr">
            <a:spAutoFit/>
          </a:bodyPr>
          <a:lstStyle/>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PM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活动的第一步是</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a:ea typeface="宋体" panose="02010600030101010101" pitchFamily="2" charset="-122"/>
                <a:cs typeface="+mn-cs"/>
              </a:rPr>
              <a:t>“</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机器的清扫</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a:ea typeface="宋体" panose="02010600030101010101" pitchFamily="2" charset="-122"/>
                <a:cs typeface="+mn-cs"/>
              </a:rPr>
              <a:t>”</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TOP,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部</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科长</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现场人员等全员反复活动。</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宋体" panose="02010600030101010101" pitchFamily="2" charset="-122"/>
                <a:cs typeface="+mn-cs"/>
              </a:rPr>
              <a:t>形成把小改善积累使之变为成果的风气。</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anose="020B0609000101010101" pitchFamily="49" charset="-127"/>
              <a:ea typeface="GulimChe" panose="020B0609000101010101" pitchFamily="49" charset="-127"/>
              <a:cs typeface="+mn-cs"/>
            </a:endParaRPr>
          </a:p>
        </p:txBody>
      </p:sp>
      <p:sp>
        <p:nvSpPr>
          <p:cNvPr id="217099" name="Text Box 2"/>
          <p:cNvSpPr txBox="1"/>
          <p:nvPr/>
        </p:nvSpPr>
        <p:spPr>
          <a:xfrm>
            <a:off x="3261742" y="1067209"/>
            <a:ext cx="2000885" cy="383540"/>
          </a:xfrm>
          <a:prstGeom prst="rect">
            <a:avLst/>
          </a:prstGeom>
          <a:solidFill>
            <a:schemeClr val="bg1">
              <a:lumMod val="95000"/>
            </a:schemeClr>
          </a:solidFill>
          <a:ln w="9525">
            <a:noFill/>
          </a:ln>
          <a:effectLst>
            <a:prstShdw prst="shdw13" dist="53882" dir="13499999">
              <a:srgbClr val="808080"/>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anose="020B0600000101010101" pitchFamily="34" charset="-127"/>
                <a:ea typeface="Gulim" panose="020B0600000101010101" pitchFamily="34" charset="-127"/>
              </a:rPr>
              <a:t>□ </a:t>
            </a:r>
            <a:r>
              <a:rPr lang="en-US" altLang="ko-KR" sz="1900" b="1" dirty="0">
                <a:solidFill>
                  <a:srgbClr val="FF0000"/>
                </a:solidFill>
                <a:latin typeface="Gulim" panose="020B0600000101010101" pitchFamily="34" charset="-127"/>
                <a:ea typeface="Gulim" panose="020B0600000101010101" pitchFamily="34" charset="-127"/>
              </a:rPr>
              <a:t>TPM</a:t>
            </a:r>
            <a:r>
              <a:rPr lang="zh-CN" altLang="en-US" sz="1900" b="1" dirty="0">
                <a:solidFill>
                  <a:srgbClr val="FF0000"/>
                </a:solidFill>
                <a:latin typeface="Gulim" panose="020B0600000101010101" pitchFamily="34" charset="-127"/>
                <a:ea typeface="宋体" panose="02010600030101010101" pitchFamily="2" charset="-122"/>
              </a:rPr>
              <a:t>的必要性</a:t>
            </a:r>
            <a:endParaRPr lang="ko-KR" altLang="en-US" sz="1900" b="1" dirty="0">
              <a:solidFill>
                <a:srgbClr val="FF0000"/>
              </a:solidFill>
              <a:latin typeface="Gulim" panose="020B0600000101010101" pitchFamily="34" charset="-127"/>
              <a:ea typeface="Gulim" panose="020B0600000101010101"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Text Box 2"/>
          <p:cNvSpPr txBox="1"/>
          <p:nvPr/>
        </p:nvSpPr>
        <p:spPr>
          <a:xfrm>
            <a:off x="3503085" y="945227"/>
            <a:ext cx="2901431"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900" b="1" dirty="0">
                <a:solidFill>
                  <a:srgbClr val="FF0000"/>
                </a:solidFill>
                <a:latin typeface="Gulim" panose="020B0600000101010101" pitchFamily="34" charset="-127"/>
                <a:ea typeface="Gulim" panose="020B0600000101010101" pitchFamily="34" charset="-127"/>
              </a:rPr>
              <a:t>□ </a:t>
            </a:r>
            <a:r>
              <a:rPr lang="zh-CN" altLang="en-US" sz="1900" b="1" dirty="0">
                <a:solidFill>
                  <a:srgbClr val="FF0000"/>
                </a:solidFill>
                <a:latin typeface="Gulim" panose="020B0600000101010101" pitchFamily="34" charset="-127"/>
                <a:ea typeface="宋体" panose="02010600030101010101" pitchFamily="2" charset="-122"/>
              </a:rPr>
              <a:t>面对的课题</a:t>
            </a:r>
            <a:endParaRPr lang="ko-KR" altLang="en-US" sz="1900" b="1" dirty="0">
              <a:solidFill>
                <a:srgbClr val="FF0000"/>
              </a:solidFill>
              <a:latin typeface="Gulim" panose="020B0600000101010101" pitchFamily="34" charset="-127"/>
              <a:ea typeface="Gulim" panose="020B0600000101010101" pitchFamily="34" charset="-127"/>
            </a:endParaRPr>
          </a:p>
        </p:txBody>
      </p:sp>
      <p:sp>
        <p:nvSpPr>
          <p:cNvPr id="219140" name="Text Box 6"/>
          <p:cNvSpPr txBox="1"/>
          <p:nvPr/>
        </p:nvSpPr>
        <p:spPr>
          <a:xfrm>
            <a:off x="2781494" y="1326950"/>
            <a:ext cx="4287520" cy="106426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en-US" altLang="ko-KR" sz="2110" b="1" dirty="0">
                <a:solidFill>
                  <a:schemeClr val="tx2"/>
                </a:solidFill>
                <a:latin typeface="GulimChe" panose="020B0609000101010101" pitchFamily="49" charset="-128"/>
                <a:ea typeface="GulimChe" panose="020B0609000101010101" pitchFamily="49" charset="-128"/>
              </a:rPr>
              <a:t>A. </a:t>
            </a:r>
            <a:r>
              <a:rPr lang="zh-CN" altLang="en-US" sz="2110" b="1" dirty="0">
                <a:solidFill>
                  <a:schemeClr val="tx2"/>
                </a:solidFill>
                <a:latin typeface="GulimChe" panose="020B0609000101010101" pitchFamily="49" charset="-128"/>
                <a:ea typeface="宋体" panose="02010600030101010101" pitchFamily="2" charset="-122"/>
              </a:rPr>
              <a:t>国内企业面对的课题和对应方案</a:t>
            </a:r>
            <a:endParaRPr lang="ko-KR" altLang="en-US" sz="2110" b="1" dirty="0">
              <a:solidFill>
                <a:schemeClr val="tx2"/>
              </a:solidFill>
              <a:latin typeface="GulimChe" panose="020B0609000101010101" pitchFamily="49" charset="-128"/>
              <a:ea typeface="GulimChe" panose="020B0609000101010101" pitchFamily="49" charset="-128"/>
            </a:endParaRPr>
          </a:p>
          <a:p>
            <a:pPr marL="0" lvl="0" indent="0" eaLnBrk="1" latinLnBrk="1" hangingPunct="1">
              <a:lnSpc>
                <a:spcPct val="150000"/>
              </a:lnSpc>
              <a:spcBef>
                <a:spcPct val="0"/>
              </a:spcBef>
              <a:buClrTx/>
              <a:buSzTx/>
              <a:buFontTx/>
              <a:buNone/>
            </a:pPr>
            <a:r>
              <a:rPr lang="ko-KR" altLang="en-US" sz="2110" b="1" dirty="0">
                <a:solidFill>
                  <a:schemeClr val="tx2"/>
                </a:solidFill>
                <a:latin typeface="GulimChe" panose="020B0609000101010101" pitchFamily="49" charset="-128"/>
                <a:ea typeface="GulimChe" panose="020B0609000101010101" pitchFamily="49" charset="-128"/>
              </a:rPr>
              <a:t> </a:t>
            </a:r>
            <a:r>
              <a:rPr lang="en-US" altLang="ko-KR" sz="2110" b="1" dirty="0">
                <a:solidFill>
                  <a:schemeClr val="tx2"/>
                </a:solidFill>
                <a:latin typeface="GulimChe" panose="020B0609000101010101" pitchFamily="49" charset="-128"/>
                <a:ea typeface="GulimChe" panose="020B0609000101010101" pitchFamily="49" charset="-128"/>
              </a:rPr>
              <a:t>5.1 </a:t>
            </a:r>
            <a:r>
              <a:rPr lang="zh-CN" altLang="en-US" sz="2110" b="1" dirty="0">
                <a:solidFill>
                  <a:schemeClr val="tx2"/>
                </a:solidFill>
                <a:latin typeface="GulimChe" panose="020B0609000101010101" pitchFamily="49" charset="-128"/>
                <a:ea typeface="宋体" panose="02010600030101010101" pitchFamily="2" charset="-122"/>
              </a:rPr>
              <a:t>企业环境和对策</a:t>
            </a:r>
            <a:endParaRPr lang="ko-KR" altLang="en-US" sz="2110" b="1" dirty="0">
              <a:solidFill>
                <a:schemeClr val="tx2"/>
              </a:solidFill>
              <a:latin typeface="GulimChe" panose="020B0609000101010101" pitchFamily="49" charset="-128"/>
              <a:ea typeface="GulimChe" panose="020B0609000101010101" pitchFamily="49" charset="-128"/>
            </a:endParaRPr>
          </a:p>
        </p:txBody>
      </p:sp>
      <p:sp>
        <p:nvSpPr>
          <p:cNvPr id="219141" name="Rectangle 7"/>
          <p:cNvSpPr/>
          <p:nvPr/>
        </p:nvSpPr>
        <p:spPr>
          <a:xfrm>
            <a:off x="2600678" y="3195663"/>
            <a:ext cx="2812697" cy="469900"/>
          </a:xfrm>
          <a:prstGeom prst="rect">
            <a:avLst/>
          </a:prstGeom>
          <a:solidFill>
            <a:srgbClr val="FDF2BB"/>
          </a:solidFill>
          <a:ln w="9525">
            <a:noFill/>
          </a:ln>
          <a:effectLst>
            <a:prstShdw prst="shdw17" dist="17961" dir="2699999">
              <a:srgbClr val="98917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algn="ctr" eaLnBrk="1" latinLnBrk="1" hangingPunct="1">
              <a:spcBef>
                <a:spcPct val="0"/>
              </a:spcBef>
              <a:buClrTx/>
              <a:buSzTx/>
              <a:buFontTx/>
              <a:buNone/>
            </a:pPr>
            <a:r>
              <a:rPr lang="zh-CN" altLang="en-US" sz="1580" b="1" dirty="0">
                <a:latin typeface="GulimChe" panose="020B0609000101010101" pitchFamily="49" charset="-128"/>
                <a:ea typeface="宋体" panose="02010600030101010101" pitchFamily="2" charset="-122"/>
              </a:rPr>
              <a:t>保持生存的低成本的实现</a:t>
            </a:r>
            <a:endParaRPr lang="ko-KR" altLang="en-US" sz="1580" b="1" dirty="0">
              <a:latin typeface="GulimChe" panose="020B0609000101010101" pitchFamily="49" charset="-128"/>
              <a:ea typeface="GulimChe" panose="020B0609000101010101" pitchFamily="49" charset="-128"/>
            </a:endParaRPr>
          </a:p>
        </p:txBody>
      </p:sp>
      <p:sp>
        <p:nvSpPr>
          <p:cNvPr id="219142" name="Rectangle 8"/>
          <p:cNvSpPr/>
          <p:nvPr/>
        </p:nvSpPr>
        <p:spPr>
          <a:xfrm>
            <a:off x="2600678" y="5248263"/>
            <a:ext cx="2812697" cy="469900"/>
          </a:xfrm>
          <a:prstGeom prst="rect">
            <a:avLst/>
          </a:prstGeom>
          <a:solidFill>
            <a:srgbClr val="FDF2BB"/>
          </a:solidFill>
          <a:ln w="9525">
            <a:noFill/>
          </a:ln>
          <a:effectLst>
            <a:prstShdw prst="shdw17" dist="17961" dir="2699999">
              <a:srgbClr val="98917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algn="ctr" eaLnBrk="1" latinLnBrk="1" hangingPunct="1">
              <a:spcBef>
                <a:spcPct val="0"/>
              </a:spcBef>
              <a:buClrTx/>
              <a:buSzTx/>
              <a:buFontTx/>
              <a:buNone/>
            </a:pPr>
            <a:r>
              <a:rPr lang="zh-CN" altLang="en-US" sz="1580" b="1" dirty="0">
                <a:latin typeface="GulimChe" panose="020B0609000101010101" pitchFamily="49" charset="-128"/>
                <a:ea typeface="宋体" panose="02010600030101010101" pitchFamily="2" charset="-122"/>
              </a:rPr>
              <a:t>为确保竞争力的高品质的实现</a:t>
            </a:r>
            <a:endParaRPr lang="ko-KR" altLang="en-US" sz="1580" b="1" dirty="0">
              <a:latin typeface="GulimChe" panose="020B0609000101010101" pitchFamily="49" charset="-128"/>
              <a:ea typeface="GulimChe" panose="020B0609000101010101" pitchFamily="49" charset="-128"/>
            </a:endParaRPr>
          </a:p>
        </p:txBody>
      </p:sp>
      <p:sp>
        <p:nvSpPr>
          <p:cNvPr id="219143" name="Rectangle 9"/>
          <p:cNvSpPr/>
          <p:nvPr/>
        </p:nvSpPr>
        <p:spPr>
          <a:xfrm>
            <a:off x="2600678" y="6212616"/>
            <a:ext cx="2812697" cy="469900"/>
          </a:xfrm>
          <a:prstGeom prst="rect">
            <a:avLst/>
          </a:prstGeom>
          <a:solidFill>
            <a:srgbClr val="FDF2BB"/>
          </a:solidFill>
          <a:ln w="9525">
            <a:noFill/>
          </a:ln>
          <a:effectLst>
            <a:prstShdw prst="shdw17" dist="17961" dir="2699999">
              <a:srgbClr val="98917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algn="ctr" eaLnBrk="1" latinLnBrk="1" hangingPunct="1">
              <a:spcBef>
                <a:spcPct val="0"/>
              </a:spcBef>
              <a:buClrTx/>
              <a:buSzTx/>
              <a:buFontTx/>
              <a:buNone/>
            </a:pPr>
            <a:r>
              <a:rPr lang="zh-CN" altLang="en-US" sz="1580" b="1" dirty="0">
                <a:latin typeface="GulimChe" panose="020B0609000101010101" pitchFamily="49" charset="-128"/>
                <a:ea typeface="宋体" panose="02010600030101010101" pitchFamily="2" charset="-122"/>
              </a:rPr>
              <a:t>新产品开发</a:t>
            </a:r>
            <a:r>
              <a:rPr lang="en-US" altLang="ko-KR" sz="1580" b="1" dirty="0">
                <a:latin typeface="GulimChe" panose="020B0609000101010101" pitchFamily="49" charset="-128"/>
                <a:ea typeface="GulimChe" panose="020B0609000101010101" pitchFamily="49" charset="-128"/>
              </a:rPr>
              <a:t>speed</a:t>
            </a:r>
            <a:r>
              <a:rPr lang="zh-CN" altLang="en-US" sz="1580" b="1" dirty="0">
                <a:latin typeface="GulimChe" panose="020B0609000101010101" pitchFamily="49" charset="-128"/>
                <a:ea typeface="宋体" panose="02010600030101010101" pitchFamily="2" charset="-122"/>
              </a:rPr>
              <a:t>的加速化</a:t>
            </a:r>
            <a:endParaRPr lang="ko-KR" altLang="en-US" sz="1580" b="1" dirty="0">
              <a:latin typeface="GulimChe" panose="020B0609000101010101" pitchFamily="49" charset="-128"/>
              <a:ea typeface="GulimChe" panose="020B0609000101010101" pitchFamily="49" charset="-128"/>
            </a:endParaRPr>
          </a:p>
        </p:txBody>
      </p:sp>
      <p:sp>
        <p:nvSpPr>
          <p:cNvPr id="436234" name="Oval 10"/>
          <p:cNvSpPr>
            <a:spLocks noChangeArrowheads="1"/>
          </p:cNvSpPr>
          <p:nvPr/>
        </p:nvSpPr>
        <p:spPr bwMode="auto">
          <a:xfrm>
            <a:off x="8868974" y="6370798"/>
            <a:ext cx="1205442" cy="817985"/>
          </a:xfrm>
          <a:prstGeom prst="ellipse">
            <a:avLst/>
          </a:prstGeom>
          <a:solidFill>
            <a:schemeClr val="bg1">
              <a:lumMod val="95000"/>
            </a:schemeClr>
          </a:solidFill>
          <a:ln w="9525">
            <a:noFill/>
            <a:round/>
          </a:ln>
          <a:effectLst>
            <a:prstShdw prst="shdw17" dist="17961" dir="2700000">
              <a:schemeClr val="hlink">
                <a:gamma/>
                <a:shade val="60000"/>
                <a:invGamma/>
              </a:schemeClr>
            </a:prstShdw>
          </a:effectLst>
        </p:spPr>
        <p:txBody>
          <a:bodyPr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tx1"/>
                </a:solidFill>
                <a:effectLst/>
                <a:uLnTx/>
                <a:uFillTx/>
                <a:latin typeface="GulimChe" panose="020B0609000101010101" pitchFamily="49" charset="-127"/>
                <a:ea typeface="宋体" panose="02010600030101010101" pitchFamily="2" charset="-122"/>
                <a:cs typeface="+mn-cs"/>
              </a:rPr>
              <a:t>要员的专门化</a:t>
            </a:r>
            <a:endParaRPr kumimoji="0" lang="ko-KR" altLang="en-US" sz="1580" b="1" i="0" u="none" strike="noStrike" kern="1200" cap="none" spc="0" normalizeH="0" baseline="0" noProof="0">
              <a:ln>
                <a:noFill/>
              </a:ln>
              <a:solidFill>
                <a:schemeClr val="tx1"/>
              </a:solidFill>
              <a:effectLst/>
              <a:uLnTx/>
              <a:uFillTx/>
              <a:latin typeface="GulimChe" panose="020B0609000101010101" pitchFamily="49" charset="-127"/>
              <a:ea typeface="GulimChe" panose="020B0609000101010101" pitchFamily="49" charset="-127"/>
              <a:cs typeface="+mn-cs"/>
            </a:endParaRPr>
          </a:p>
        </p:txBody>
      </p:sp>
      <p:sp>
        <p:nvSpPr>
          <p:cNvPr id="436235" name="AutoShape 11"/>
          <p:cNvSpPr>
            <a:spLocks noChangeArrowheads="1"/>
          </p:cNvSpPr>
          <p:nvPr/>
        </p:nvSpPr>
        <p:spPr bwMode="auto">
          <a:xfrm>
            <a:off x="9592239" y="3335660"/>
            <a:ext cx="1607256" cy="2905500"/>
          </a:xfrm>
          <a:prstGeom prst="rightArrow">
            <a:avLst>
              <a:gd name="adj1" fmla="val 50000"/>
              <a:gd name="adj2" fmla="val 25000"/>
            </a:avLst>
          </a:prstGeom>
          <a:gradFill rotWithShape="0">
            <a:gsLst>
              <a:gs pos="0">
                <a:schemeClr val="accent2">
                  <a:gamma/>
                  <a:tint val="9020"/>
                  <a:invGamma/>
                </a:schemeClr>
              </a:gs>
              <a:gs pos="100000">
                <a:schemeClr val="accent2"/>
              </a:gs>
            </a:gsLst>
            <a:lin ang="0" scaled="1"/>
          </a:gradFill>
          <a:ln w="9525">
            <a:noFill/>
            <a:miter lim="800000"/>
          </a:ln>
          <a:effectLst/>
        </p:spPr>
        <p:txBody>
          <a:bodyPr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0" lang="ko-KR" altLang="en-US" sz="1900" b="0" i="0" u="none" strike="noStrike" kern="1200" cap="none" spc="0" normalizeH="0" baseline="0" noProof="0">
              <a:ln>
                <a:noFill/>
              </a:ln>
              <a:solidFill>
                <a:srgbClr val="F8F3FF"/>
              </a:solidFill>
              <a:effectLst/>
              <a:uLnTx/>
              <a:uFillTx/>
              <a:latin typeface="GulimChe" panose="020B0609000101010101" pitchFamily="49" charset="-127"/>
              <a:ea typeface="GulimChe" panose="020B0609000101010101" pitchFamily="49" charset="-127"/>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endParaRPr kumimoji="0" lang="ko-KR" altLang="en-US" sz="1685" b="0" i="0" u="none" strike="noStrike" kern="1200" cap="none" spc="0" normalizeH="0" baseline="0" noProof="0">
              <a:ln>
                <a:noFill/>
              </a:ln>
              <a:solidFill>
                <a:srgbClr val="F8F3FF"/>
              </a:solidFill>
              <a:effectLst/>
              <a:uLnTx/>
              <a:uFillTx/>
              <a:latin typeface="GulimChe" panose="020B0609000101010101" pitchFamily="49" charset="-127"/>
              <a:ea typeface="GulimChe" panose="020B0609000101010101" pitchFamily="49" charset="-127"/>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685"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anose="020B0609000101010101" pitchFamily="49" charset="-127"/>
                <a:ea typeface="GulimChe" panose="020B0609000101010101" pitchFamily="49" charset="-127"/>
                <a:cs typeface="+mn-cs"/>
              </a:rPr>
              <a:t>TPM</a:t>
            </a:r>
            <a:r>
              <a:rPr kumimoji="0" lang="zh-CN" altLang="en-US" sz="1685"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anose="020B0609000101010101" pitchFamily="49" charset="-127"/>
                <a:ea typeface="宋体" panose="02010600030101010101" pitchFamily="2" charset="-122"/>
                <a:cs typeface="+mn-cs"/>
              </a:rPr>
              <a:t>的</a:t>
            </a:r>
            <a:endParaRPr kumimoji="0" lang="zh-CN" altLang="en-US" sz="1685"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anose="020B0609000101010101"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685"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anose="020B0609000101010101" pitchFamily="49" charset="-127"/>
                <a:ea typeface="宋体" panose="02010600030101010101" pitchFamily="2" charset="-122"/>
                <a:cs typeface="+mn-cs"/>
              </a:rPr>
              <a:t>目标</a:t>
            </a:r>
            <a:endParaRPr kumimoji="0" lang="ko-KR" altLang="en-US" sz="1900"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anose="020B0609000101010101"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endParaRPr kumimoji="0" lang="ko-KR" altLang="en-US" sz="1900" b="0" i="0" u="none" strike="noStrike" kern="1200" cap="none" spc="0" normalizeH="0" baseline="0" noProof="0">
              <a:ln>
                <a:noFill/>
              </a:ln>
              <a:solidFill>
                <a:srgbClr val="F8F3FF"/>
              </a:solidFill>
              <a:effectLst/>
              <a:uLnTx/>
              <a:uFillTx/>
              <a:latin typeface="GulimChe" panose="020B0609000101010101" pitchFamily="49" charset="-127"/>
              <a:ea typeface="GulimChe" panose="020B0609000101010101" pitchFamily="49" charset="-127"/>
              <a:cs typeface="+mn-cs"/>
            </a:endParaRPr>
          </a:p>
        </p:txBody>
      </p:sp>
      <p:sp>
        <p:nvSpPr>
          <p:cNvPr id="219146" name="Rectangle 12"/>
          <p:cNvSpPr/>
          <p:nvPr/>
        </p:nvSpPr>
        <p:spPr>
          <a:xfrm>
            <a:off x="6217003" y="2629426"/>
            <a:ext cx="309880" cy="383540"/>
          </a:xfrm>
          <a:prstGeom prst="rect">
            <a:avLst/>
          </a:prstGeom>
          <a:no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47" name="Rectangle 13"/>
          <p:cNvSpPr/>
          <p:nvPr/>
        </p:nvSpPr>
        <p:spPr>
          <a:xfrm>
            <a:off x="5895552" y="3019367"/>
            <a:ext cx="2491246" cy="3785870"/>
          </a:xfrm>
          <a:prstGeom prst="rect">
            <a:avLst/>
          </a:prstGeom>
          <a:solidFill>
            <a:schemeClr val="bg1">
              <a:lumMod val="95000"/>
            </a:schemeClr>
          </a:solidFill>
          <a:ln w="9525">
            <a:noFill/>
          </a:ln>
          <a:effectLst>
            <a:prstShdw prst="shdw17" dist="17961" dir="2699999">
              <a:srgbClr val="988B97"/>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anose="020B0609000101010101" pitchFamily="49" charset="-128"/>
                <a:ea typeface="GulimChe" panose="020B0609000101010101" pitchFamily="49" charset="-128"/>
              </a:rPr>
              <a:t>○ </a:t>
            </a:r>
            <a:r>
              <a:rPr lang="zh-CN" altLang="en-US" sz="1580" b="1" dirty="0">
                <a:solidFill>
                  <a:srgbClr val="CC3399"/>
                </a:solidFill>
                <a:latin typeface="GulimChe" panose="020B0609000101010101" pitchFamily="49" charset="-128"/>
                <a:ea typeface="宋体" panose="02010600030101010101" pitchFamily="2" charset="-122"/>
              </a:rPr>
              <a:t>增加尖端自动化设备 </a:t>
            </a:r>
            <a:endParaRPr lang="zh-CN" altLang="en-US" sz="1580" b="1" dirty="0">
              <a:solidFill>
                <a:srgbClr val="CC3399"/>
              </a:solidFill>
              <a:latin typeface="GulimChe" panose="020B0609000101010101" pitchFamily="49" charset="-128"/>
              <a:ea typeface="宋体" panose="02010600030101010101" pitchFamily="2" charset="-122"/>
            </a:endParaRPr>
          </a:p>
          <a:p>
            <a:pPr marL="0" lvl="0" indent="0" eaLnBrk="1" latinLnBrk="1" hangingPunct="1">
              <a:spcBef>
                <a:spcPct val="0"/>
              </a:spcBef>
              <a:buClrTx/>
              <a:buSzTx/>
              <a:buFontTx/>
              <a:buNone/>
            </a:pPr>
            <a:r>
              <a:rPr lang="zh-CN" altLang="en-US" sz="1580" b="1" dirty="0">
                <a:solidFill>
                  <a:srgbClr val="CC3399"/>
                </a:solidFill>
                <a:latin typeface="GulimChe" panose="020B0609000101010101" pitchFamily="49" charset="-128"/>
                <a:ea typeface="宋体" panose="02010600030101010101" pitchFamily="2" charset="-122"/>
              </a:rPr>
              <a:t>   的使用</a:t>
            </a:r>
            <a:r>
              <a:rPr lang="ko-KR" altLang="en-US" sz="1580" b="1" dirty="0">
                <a:solidFill>
                  <a:srgbClr val="CC3399"/>
                </a:solidFill>
                <a:latin typeface="GulimChe" panose="020B0609000101010101" pitchFamily="49" charset="-128"/>
                <a:ea typeface="GulimChe" panose="020B0609000101010101" pitchFamily="49" charset="-128"/>
              </a:rPr>
              <a:t> </a:t>
            </a: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anose="020B0609000101010101" pitchFamily="49" charset="-128"/>
                <a:ea typeface="GulimChe" panose="020B0609000101010101" pitchFamily="49" charset="-128"/>
              </a:rPr>
              <a:t>○ </a:t>
            </a:r>
            <a:r>
              <a:rPr lang="zh-CN" altLang="en-US" sz="1580" b="1" dirty="0">
                <a:solidFill>
                  <a:srgbClr val="CC3399"/>
                </a:solidFill>
                <a:latin typeface="GulimChe" panose="020B0609000101010101" pitchFamily="49" charset="-128"/>
                <a:ea typeface="宋体" panose="02010600030101010101" pitchFamily="2" charset="-122"/>
              </a:rPr>
              <a:t>高性能</a:t>
            </a:r>
            <a:r>
              <a:rPr lang="en-US" altLang="ko-KR" sz="1580" b="1" dirty="0">
                <a:solidFill>
                  <a:srgbClr val="CC3399"/>
                </a:solidFill>
                <a:latin typeface="GulimChe" panose="020B0609000101010101" pitchFamily="49" charset="-128"/>
                <a:ea typeface="GulimChe" panose="020B0609000101010101" pitchFamily="49" charset="-128"/>
              </a:rPr>
              <a:t>, </a:t>
            </a:r>
            <a:r>
              <a:rPr lang="zh-CN" altLang="en-US" sz="1580" b="1" dirty="0">
                <a:solidFill>
                  <a:srgbClr val="CC3399"/>
                </a:solidFill>
                <a:latin typeface="GulimChe" panose="020B0609000101010101" pitchFamily="49" charset="-128"/>
                <a:ea typeface="宋体" panose="02010600030101010101" pitchFamily="2" charset="-122"/>
              </a:rPr>
              <a:t>复杂化</a:t>
            </a: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anose="020B0609000101010101" pitchFamily="49" charset="-128"/>
                <a:ea typeface="GulimChe" panose="020B0609000101010101" pitchFamily="49" charset="-128"/>
              </a:rPr>
              <a:t>○ </a:t>
            </a:r>
            <a:r>
              <a:rPr lang="zh-CN" altLang="en-US" sz="1580" b="1" dirty="0">
                <a:solidFill>
                  <a:srgbClr val="CC3399"/>
                </a:solidFill>
                <a:latin typeface="GulimChe" panose="020B0609000101010101" pitchFamily="49" charset="-128"/>
                <a:ea typeface="宋体" panose="02010600030101010101" pitchFamily="2" charset="-122"/>
              </a:rPr>
              <a:t>大型</a:t>
            </a:r>
            <a:r>
              <a:rPr lang="en-US" altLang="ko-KR" sz="1580" b="1" dirty="0">
                <a:solidFill>
                  <a:srgbClr val="CC3399"/>
                </a:solidFill>
                <a:latin typeface="GulimChe" panose="020B0609000101010101" pitchFamily="49" charset="-128"/>
                <a:ea typeface="GulimChe" panose="020B0609000101010101" pitchFamily="49" charset="-128"/>
              </a:rPr>
              <a:t>, </a:t>
            </a:r>
            <a:r>
              <a:rPr lang="zh-CN" altLang="en-US" sz="1580" b="1" dirty="0">
                <a:solidFill>
                  <a:srgbClr val="CC3399"/>
                </a:solidFill>
                <a:latin typeface="GulimChe" panose="020B0609000101010101" pitchFamily="49" charset="-128"/>
                <a:ea typeface="宋体" panose="02010600030101010101" pitchFamily="2" charset="-122"/>
              </a:rPr>
              <a:t>小型化</a:t>
            </a: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anose="020B0609000101010101" pitchFamily="49" charset="-128"/>
                <a:ea typeface="GulimChe" panose="020B0609000101010101" pitchFamily="49" charset="-128"/>
              </a:rPr>
              <a:t>○ </a:t>
            </a:r>
            <a:r>
              <a:rPr lang="zh-CN" altLang="en-US" sz="1580" b="1" dirty="0">
                <a:solidFill>
                  <a:srgbClr val="CC3399"/>
                </a:solidFill>
                <a:latin typeface="GulimChe" panose="020B0609000101010101" pitchFamily="49" charset="-128"/>
                <a:ea typeface="宋体" panose="02010600030101010101" pitchFamily="2" charset="-122"/>
              </a:rPr>
              <a:t>连续协调化</a:t>
            </a: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anose="020B0609000101010101" pitchFamily="49" charset="-128"/>
                <a:ea typeface="GulimChe" panose="020B0609000101010101" pitchFamily="49" charset="-128"/>
              </a:rPr>
              <a:t>○ </a:t>
            </a:r>
            <a:r>
              <a:rPr lang="zh-CN" altLang="en-US" sz="1580" b="1" dirty="0">
                <a:solidFill>
                  <a:srgbClr val="CC3399"/>
                </a:solidFill>
                <a:latin typeface="GulimChe" panose="020B0609000101010101" pitchFamily="49" charset="-128"/>
                <a:ea typeface="宋体" panose="02010600030101010101" pitchFamily="2" charset="-122"/>
              </a:rPr>
              <a:t>已有设备的老后化</a:t>
            </a: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anose="020B0609000101010101" pitchFamily="49" charset="-128"/>
                <a:ea typeface="GulimChe" panose="020B0609000101010101" pitchFamily="49" charset="-128"/>
              </a:rPr>
              <a:t> </a:t>
            </a:r>
            <a:r>
              <a:rPr lang="en-US" altLang="ko-KR" sz="1580" b="1" dirty="0">
                <a:solidFill>
                  <a:srgbClr val="CC3399"/>
                </a:solidFill>
                <a:latin typeface="GulimChe" panose="020B0609000101010101" pitchFamily="49" charset="-128"/>
                <a:ea typeface="GulimChe" panose="020B0609000101010101" pitchFamily="49" charset="-128"/>
              </a:rPr>
              <a:t>(</a:t>
            </a:r>
            <a:r>
              <a:rPr lang="zh-CN" altLang="en-US" sz="1580" b="1" dirty="0">
                <a:solidFill>
                  <a:srgbClr val="CC3399"/>
                </a:solidFill>
                <a:latin typeface="GulimChe" panose="020B0609000101010101" pitchFamily="49" charset="-128"/>
                <a:ea typeface="宋体" panose="02010600030101010101" pitchFamily="2" charset="-122"/>
              </a:rPr>
              <a:t>信赖性</a:t>
            </a:r>
            <a:r>
              <a:rPr lang="en-US" altLang="ko-KR" sz="1580" b="1" dirty="0">
                <a:solidFill>
                  <a:srgbClr val="CC3399"/>
                </a:solidFill>
                <a:latin typeface="GulimChe" panose="020B0609000101010101" pitchFamily="49" charset="-128"/>
                <a:ea typeface="GulimChe" panose="020B0609000101010101" pitchFamily="49" charset="-128"/>
              </a:rPr>
              <a:t>,</a:t>
            </a:r>
            <a:r>
              <a:rPr lang="zh-CN" altLang="en-US" sz="1580" b="1" dirty="0">
                <a:solidFill>
                  <a:srgbClr val="CC3399"/>
                </a:solidFill>
                <a:latin typeface="GulimChe" panose="020B0609000101010101" pitchFamily="49" charset="-128"/>
                <a:ea typeface="宋体" panose="02010600030101010101" pitchFamily="2" charset="-122"/>
              </a:rPr>
              <a:t>保全性低下</a:t>
            </a:r>
            <a:r>
              <a:rPr lang="en-US" altLang="ko-KR" sz="1580" b="1" dirty="0">
                <a:solidFill>
                  <a:srgbClr val="CC3399"/>
                </a:solidFill>
                <a:latin typeface="GulimChe" panose="020B0609000101010101" pitchFamily="49" charset="-128"/>
                <a:ea typeface="GulimChe" panose="020B0609000101010101" pitchFamily="49" charset="-128"/>
              </a:rPr>
              <a:t>)</a:t>
            </a:r>
            <a:endParaRPr lang="en-US" altLang="ko-KR" sz="1580" b="1" dirty="0">
              <a:solidFill>
                <a:srgbClr val="CC3399"/>
              </a:solidFill>
              <a:latin typeface="GulimChe" panose="020B0609000101010101" pitchFamily="49" charset="-128"/>
              <a:ea typeface="GulimChe" panose="020B0609000101010101" pitchFamily="49" charset="-128"/>
            </a:endParaRPr>
          </a:p>
          <a:p>
            <a:pPr marL="0" lvl="0" indent="0" eaLnBrk="1" latinLnBrk="1" hangingPunct="1">
              <a:spcBef>
                <a:spcPct val="0"/>
              </a:spcBef>
              <a:buClrTx/>
              <a:buSzTx/>
              <a:buFontTx/>
              <a:buNone/>
            </a:pPr>
            <a:endParaRPr lang="ko-KR" altLang="en-US" sz="1900" b="1" dirty="0">
              <a:solidFill>
                <a:srgbClr val="CC3399"/>
              </a:solidFill>
              <a:latin typeface="GulimChe" panose="020B0609000101010101" pitchFamily="49" charset="-128"/>
              <a:ea typeface="GulimChe" panose="020B0609000101010101" pitchFamily="49" charset="-128"/>
            </a:endParaRPr>
          </a:p>
        </p:txBody>
      </p:sp>
      <p:sp>
        <p:nvSpPr>
          <p:cNvPr id="219148" name="Oval 14"/>
          <p:cNvSpPr/>
          <p:nvPr/>
        </p:nvSpPr>
        <p:spPr>
          <a:xfrm>
            <a:off x="2439952" y="2387347"/>
            <a:ext cx="2851205" cy="474254"/>
          </a:xfrm>
          <a:prstGeom prst="ellipse">
            <a:avLst/>
          </a:prstGeom>
          <a:solidFill>
            <a:srgbClr val="CCFF99"/>
          </a:solidFill>
          <a:ln w="9525">
            <a:noFill/>
          </a:ln>
          <a:effectLst>
            <a:prstShdw prst="shdw17" dist="17961" dir="2699999">
              <a:srgbClr val="7A995C"/>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580" b="1" dirty="0">
                <a:latin typeface="GulimChe" panose="020B0609000101010101" pitchFamily="49" charset="-128"/>
                <a:ea typeface="宋体" panose="02010600030101010101" pitchFamily="2" charset="-122"/>
              </a:rPr>
              <a:t>企业环境侧面</a:t>
            </a:r>
            <a:endParaRPr lang="ko-KR" altLang="en-US" sz="1580" b="1" dirty="0">
              <a:latin typeface="GulimChe" panose="020B0609000101010101" pitchFamily="49" charset="-128"/>
              <a:ea typeface="GulimChe" panose="020B0609000101010101" pitchFamily="49" charset="-128"/>
            </a:endParaRPr>
          </a:p>
        </p:txBody>
      </p:sp>
      <p:sp>
        <p:nvSpPr>
          <p:cNvPr id="219149" name="Oval 15"/>
          <p:cNvSpPr/>
          <p:nvPr/>
        </p:nvSpPr>
        <p:spPr>
          <a:xfrm>
            <a:off x="5574101" y="2407438"/>
            <a:ext cx="3211163" cy="474254"/>
          </a:xfrm>
          <a:prstGeom prst="ellipse">
            <a:avLst/>
          </a:prstGeom>
          <a:solidFill>
            <a:srgbClr val="CCFF99"/>
          </a:solidFill>
          <a:ln w="9525">
            <a:noFill/>
          </a:ln>
          <a:effectLst>
            <a:prstShdw prst="shdw17" dist="17961" dir="2699999">
              <a:srgbClr val="7A995C"/>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580" b="1" dirty="0">
                <a:latin typeface="GulimChe" panose="020B0609000101010101" pitchFamily="49" charset="-128"/>
                <a:ea typeface="宋体" panose="02010600030101010101" pitchFamily="2" charset="-122"/>
              </a:rPr>
              <a:t>服务的量和质的侧面</a:t>
            </a:r>
            <a:endParaRPr lang="ko-KR" altLang="en-US" sz="1580" b="1" dirty="0">
              <a:latin typeface="GulimChe" panose="020B0609000101010101" pitchFamily="49" charset="-128"/>
              <a:ea typeface="GulimChe" panose="020B0609000101010101" pitchFamily="49" charset="-128"/>
            </a:endParaRPr>
          </a:p>
        </p:txBody>
      </p:sp>
      <p:grpSp>
        <p:nvGrpSpPr>
          <p:cNvPr id="219150" name="Group 16"/>
          <p:cNvGrpSpPr/>
          <p:nvPr/>
        </p:nvGrpSpPr>
        <p:grpSpPr>
          <a:xfrm>
            <a:off x="5493738" y="3270725"/>
            <a:ext cx="338193" cy="3743566"/>
            <a:chOff x="2304" y="1777"/>
            <a:chExt cx="202" cy="2236"/>
          </a:xfrm>
        </p:grpSpPr>
        <p:sp>
          <p:nvSpPr>
            <p:cNvPr id="219157" name="AutoShape 17"/>
            <p:cNvSpPr/>
            <p:nvPr/>
          </p:nvSpPr>
          <p:spPr>
            <a:xfrm>
              <a:off x="2304" y="1777"/>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58" name="AutoShape 18"/>
            <p:cNvSpPr/>
            <p:nvPr/>
          </p:nvSpPr>
          <p:spPr>
            <a:xfrm>
              <a:off x="2304" y="2977"/>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59" name="AutoShape 19"/>
            <p:cNvSpPr/>
            <p:nvPr/>
          </p:nvSpPr>
          <p:spPr>
            <a:xfrm>
              <a:off x="2304" y="3553"/>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sp>
        <p:nvSpPr>
          <p:cNvPr id="436244" name="Oval 20"/>
          <p:cNvSpPr>
            <a:spLocks noChangeArrowheads="1"/>
          </p:cNvSpPr>
          <p:nvPr/>
        </p:nvSpPr>
        <p:spPr bwMode="auto">
          <a:xfrm>
            <a:off x="8788612" y="5118575"/>
            <a:ext cx="1366167" cy="1161226"/>
          </a:xfrm>
          <a:prstGeom prst="ellipse">
            <a:avLst/>
          </a:prstGeom>
          <a:solidFill>
            <a:schemeClr val="bg1">
              <a:lumMod val="95000"/>
            </a:schemeClr>
          </a:solidFill>
          <a:ln w="9525">
            <a:noFill/>
            <a:round/>
          </a:ln>
          <a:effectLst>
            <a:prstShdw prst="shdw17" dist="17961" dir="2700000">
              <a:schemeClr val="hlink">
                <a:gamma/>
                <a:shade val="60000"/>
                <a:invGamma/>
              </a:schemeClr>
            </a:prstShdw>
          </a:effectLst>
        </p:spPr>
        <p:txBody>
          <a:bodyPr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tx1"/>
                </a:solidFill>
                <a:effectLst/>
                <a:uLnTx/>
                <a:uFillTx/>
                <a:latin typeface="GulimChe" panose="020B0609000101010101" pitchFamily="49" charset="-127"/>
                <a:ea typeface="宋体" panose="02010600030101010101" pitchFamily="2" charset="-122"/>
                <a:cs typeface="+mn-cs"/>
              </a:rPr>
              <a:t>落实</a:t>
            </a:r>
            <a:endParaRPr kumimoji="0" lang="zh-CN" altLang="en-US" sz="1580" b="1" i="0" u="none" strike="noStrike" kern="1200" cap="none" spc="0" normalizeH="0" baseline="0" noProof="0">
              <a:ln>
                <a:noFill/>
              </a:ln>
              <a:solidFill>
                <a:schemeClr val="tx1"/>
              </a:solidFill>
              <a:effectLst/>
              <a:uLnTx/>
              <a:uFillTx/>
              <a:latin typeface="GulimChe" panose="020B0609000101010101"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tx1"/>
                </a:solidFill>
                <a:effectLst/>
                <a:uLnTx/>
                <a:uFillTx/>
                <a:latin typeface="GulimChe" panose="020B0609000101010101" pitchFamily="49" charset="-127"/>
                <a:ea typeface="宋体" panose="02010600030101010101" pitchFamily="2" charset="-122"/>
                <a:cs typeface="+mn-cs"/>
              </a:rPr>
              <a:t>品质保全</a:t>
            </a:r>
            <a:endParaRPr kumimoji="0" lang="ko-KR" altLang="en-US" sz="1580" b="1" i="0" u="none" strike="noStrike" kern="1200" cap="none" spc="0" normalizeH="0" baseline="0" noProof="0">
              <a:ln>
                <a:noFill/>
              </a:ln>
              <a:solidFill>
                <a:schemeClr val="tx1"/>
              </a:solidFill>
              <a:effectLst/>
              <a:uLnTx/>
              <a:uFillTx/>
              <a:latin typeface="GulimChe" panose="020B0609000101010101" pitchFamily="49" charset="-127"/>
              <a:ea typeface="GulimChe" panose="020B0609000101010101" pitchFamily="49" charset="-127"/>
              <a:cs typeface="+mn-cs"/>
            </a:endParaRPr>
          </a:p>
        </p:txBody>
      </p:sp>
      <p:sp>
        <p:nvSpPr>
          <p:cNvPr id="436245" name="Oval 21"/>
          <p:cNvSpPr>
            <a:spLocks noChangeArrowheads="1"/>
          </p:cNvSpPr>
          <p:nvPr/>
        </p:nvSpPr>
        <p:spPr bwMode="auto">
          <a:xfrm>
            <a:off x="8788612" y="2948780"/>
            <a:ext cx="1366167" cy="1161226"/>
          </a:xfrm>
          <a:prstGeom prst="ellipse">
            <a:avLst/>
          </a:prstGeom>
          <a:solidFill>
            <a:schemeClr val="bg1">
              <a:lumMod val="95000"/>
            </a:schemeClr>
          </a:solidFill>
          <a:ln w="9525">
            <a:noFill/>
            <a:round/>
          </a:ln>
          <a:effectLst>
            <a:prstShdw prst="shdw17" dist="17961" dir="2700000">
              <a:schemeClr val="hlink">
                <a:gamma/>
                <a:shade val="60000"/>
                <a:invGamma/>
              </a:schemeClr>
            </a:prstShdw>
          </a:effectLst>
        </p:spPr>
        <p:txBody>
          <a:bodyPr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tx1"/>
                </a:solidFill>
                <a:effectLst/>
                <a:uLnTx/>
                <a:uFillTx/>
                <a:latin typeface="GulimChe" panose="020B0609000101010101" pitchFamily="49" charset="-127"/>
                <a:ea typeface="宋体" panose="02010600030101010101" pitchFamily="2" charset="-122"/>
                <a:cs typeface="+mn-cs"/>
              </a:rPr>
              <a:t>设备效率极大化</a:t>
            </a:r>
            <a:endParaRPr kumimoji="0" lang="ko-KR" altLang="en-US" sz="1580" b="1" i="0" u="none" strike="noStrike" kern="1200" cap="none" spc="0" normalizeH="0" baseline="0" noProof="0">
              <a:ln>
                <a:noFill/>
              </a:ln>
              <a:solidFill>
                <a:schemeClr val="tx1"/>
              </a:solidFill>
              <a:effectLst/>
              <a:uLnTx/>
              <a:uFillTx/>
              <a:latin typeface="GulimChe" panose="020B0609000101010101" pitchFamily="49" charset="-127"/>
              <a:ea typeface="GulimChe" panose="020B0609000101010101" pitchFamily="49" charset="-127"/>
              <a:cs typeface="+mn-cs"/>
            </a:endParaRPr>
          </a:p>
        </p:txBody>
      </p:sp>
      <p:grpSp>
        <p:nvGrpSpPr>
          <p:cNvPr id="219153" name="Group 22"/>
          <p:cNvGrpSpPr/>
          <p:nvPr/>
        </p:nvGrpSpPr>
        <p:grpSpPr>
          <a:xfrm>
            <a:off x="8467161" y="3247286"/>
            <a:ext cx="338193" cy="3743566"/>
            <a:chOff x="2304" y="1777"/>
            <a:chExt cx="202" cy="2236"/>
          </a:xfrm>
        </p:grpSpPr>
        <p:sp>
          <p:nvSpPr>
            <p:cNvPr id="219154" name="AutoShape 23"/>
            <p:cNvSpPr/>
            <p:nvPr/>
          </p:nvSpPr>
          <p:spPr>
            <a:xfrm>
              <a:off x="2304" y="1777"/>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55" name="AutoShape 24"/>
            <p:cNvSpPr/>
            <p:nvPr/>
          </p:nvSpPr>
          <p:spPr>
            <a:xfrm>
              <a:off x="2304" y="2977"/>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56" name="AutoShape 25"/>
            <p:cNvSpPr/>
            <p:nvPr/>
          </p:nvSpPr>
          <p:spPr>
            <a:xfrm>
              <a:off x="2304" y="3553"/>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Text Box 3"/>
          <p:cNvSpPr txBox="1"/>
          <p:nvPr/>
        </p:nvSpPr>
        <p:spPr>
          <a:xfrm>
            <a:off x="2266543" y="1021041"/>
            <a:ext cx="3812209"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anose="020B0600000101010101" pitchFamily="34" charset="-127"/>
                <a:ea typeface="Gulim" panose="020B0600000101010101" pitchFamily="34" charset="-127"/>
              </a:rPr>
              <a:t>□ </a:t>
            </a:r>
            <a:r>
              <a:rPr lang="zh-CN" altLang="en-US" sz="1900" b="1" dirty="0">
                <a:solidFill>
                  <a:srgbClr val="FF0000"/>
                </a:solidFill>
                <a:latin typeface="Gulim" panose="020B0600000101010101" pitchFamily="34" charset="-127"/>
                <a:ea typeface="宋体" panose="02010600030101010101" pitchFamily="2" charset="-122"/>
              </a:rPr>
              <a:t>生产现场面对的课题</a:t>
            </a:r>
            <a:endParaRPr lang="ko-KR" altLang="en-US" sz="1900" b="1" dirty="0">
              <a:solidFill>
                <a:srgbClr val="FF0000"/>
              </a:solidFill>
              <a:latin typeface="Gulim" panose="020B0600000101010101" pitchFamily="34" charset="-127"/>
              <a:ea typeface="Gulim" panose="020B0600000101010101" pitchFamily="34" charset="-127"/>
            </a:endParaRPr>
          </a:p>
        </p:txBody>
      </p:sp>
      <p:sp>
        <p:nvSpPr>
          <p:cNvPr id="221187" name="AutoShape 4"/>
          <p:cNvSpPr/>
          <p:nvPr/>
        </p:nvSpPr>
        <p:spPr>
          <a:xfrm>
            <a:off x="5837664" y="1715997"/>
            <a:ext cx="2245136" cy="1585184"/>
          </a:xfrm>
          <a:prstGeom prst="irregularSeal1">
            <a:avLst/>
          </a:prstGeom>
          <a:solidFill>
            <a:srgbClr val="FFCC00"/>
          </a:solidFill>
          <a:ln w="9525">
            <a:noFill/>
          </a:ln>
          <a:effectLst>
            <a:prstShdw prst="shdw17" dist="17961" dir="2699999">
              <a:srgbClr val="997A00"/>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90000"/>
              </a:lnSpc>
              <a:spcBef>
                <a:spcPct val="0"/>
              </a:spcBef>
              <a:buClrTx/>
              <a:buSzTx/>
              <a:buFontTx/>
              <a:buNone/>
            </a:pPr>
            <a:r>
              <a:rPr lang="zh-CN" altLang="en-US" sz="1475" b="1" dirty="0">
                <a:latin typeface="GulimChe" panose="020B0609000101010101" pitchFamily="49" charset="-128"/>
                <a:ea typeface="宋体" panose="02010600030101010101" pitchFamily="2" charset="-122"/>
              </a:rPr>
              <a:t>设备</a:t>
            </a:r>
            <a:endParaRPr lang="ko-KR" altLang="en-US" sz="1475" b="1" dirty="0">
              <a:latin typeface="GulimChe" panose="020B0609000101010101" pitchFamily="49" charset="-128"/>
              <a:ea typeface="宋体" panose="02010600030101010101" pitchFamily="2" charset="-122"/>
            </a:endParaRPr>
          </a:p>
          <a:p>
            <a:pPr marL="0" lvl="0" indent="0" algn="ctr" eaLnBrk="1" latinLnBrk="1" hangingPunct="1">
              <a:lnSpc>
                <a:spcPct val="90000"/>
              </a:lnSpc>
              <a:spcBef>
                <a:spcPct val="0"/>
              </a:spcBef>
              <a:buClrTx/>
              <a:buSzTx/>
              <a:buFontTx/>
              <a:buNone/>
            </a:pPr>
            <a:r>
              <a:rPr lang="en-US" altLang="ko-KR" sz="1475" b="1" dirty="0">
                <a:latin typeface="GulimChe" panose="020B0609000101010101" pitchFamily="49" charset="-128"/>
                <a:ea typeface="GulimChe" panose="020B0609000101010101" pitchFamily="49" charset="-128"/>
              </a:rPr>
              <a:t>(</a:t>
            </a:r>
            <a:r>
              <a:rPr lang="zh-CN" altLang="en-US" sz="1475" b="1" dirty="0">
                <a:latin typeface="GulimChe" panose="020B0609000101010101" pitchFamily="49" charset="-128"/>
                <a:ea typeface="宋体" panose="02010600030101010101" pitchFamily="2" charset="-122"/>
              </a:rPr>
              <a:t>直接要素</a:t>
            </a:r>
            <a:r>
              <a:rPr lang="en-US" altLang="ko-KR" sz="1475" b="1" dirty="0">
                <a:latin typeface="GulimChe" panose="020B0609000101010101" pitchFamily="49" charset="-128"/>
                <a:ea typeface="GulimChe" panose="020B0609000101010101" pitchFamily="49" charset="-128"/>
              </a:rPr>
              <a:t>)</a:t>
            </a:r>
            <a:r>
              <a:rPr lang="en-US" altLang="ko-KR" sz="1900" b="1" dirty="0">
                <a:latin typeface="GulimChe" panose="020B0609000101010101" pitchFamily="49" charset="-128"/>
                <a:ea typeface="GulimChe" panose="020B0609000101010101" pitchFamily="49" charset="-128"/>
              </a:rPr>
              <a:t> </a:t>
            </a:r>
            <a:endParaRPr lang="en-US" altLang="ko-KR" sz="1900" b="1" dirty="0">
              <a:latin typeface="GulimChe" panose="020B0609000101010101" pitchFamily="49" charset="-128"/>
              <a:ea typeface="GulimChe" panose="020B0609000101010101" pitchFamily="49" charset="-128"/>
            </a:endParaRPr>
          </a:p>
        </p:txBody>
      </p:sp>
      <p:sp>
        <p:nvSpPr>
          <p:cNvPr id="221188" name="AutoShape 5"/>
          <p:cNvSpPr/>
          <p:nvPr/>
        </p:nvSpPr>
        <p:spPr>
          <a:xfrm>
            <a:off x="5996716" y="3162527"/>
            <a:ext cx="2007395" cy="1585184"/>
          </a:xfrm>
          <a:prstGeom prst="irregularSeal1">
            <a:avLst/>
          </a:prstGeom>
          <a:solidFill>
            <a:srgbClr val="FFCC00"/>
          </a:solidFill>
          <a:ln w="9525">
            <a:noFill/>
          </a:ln>
          <a:effectLst>
            <a:prstShdw prst="shdw17" dist="17961" dir="2699999">
              <a:srgbClr val="997A00"/>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90000"/>
              </a:lnSpc>
              <a:spcBef>
                <a:spcPct val="0"/>
              </a:spcBef>
              <a:buClrTx/>
              <a:buSzTx/>
              <a:buFontTx/>
              <a:buNone/>
            </a:pPr>
            <a:r>
              <a:rPr lang="zh-CN" altLang="en-US" sz="1475" b="1" dirty="0">
                <a:latin typeface="GulimChe" panose="020B0609000101010101" pitchFamily="49" charset="-128"/>
                <a:ea typeface="宋体" panose="02010600030101010101" pitchFamily="2" charset="-122"/>
              </a:rPr>
              <a:t>人</a:t>
            </a:r>
            <a:endParaRPr lang="ko-KR" altLang="en-US" sz="1475" b="1" dirty="0">
              <a:latin typeface="GulimChe" panose="020B0609000101010101" pitchFamily="49" charset="-128"/>
              <a:ea typeface="宋体" panose="02010600030101010101" pitchFamily="2" charset="-122"/>
            </a:endParaRPr>
          </a:p>
          <a:p>
            <a:pPr marL="0" lvl="0" indent="0" algn="ctr" eaLnBrk="1" latinLnBrk="1" hangingPunct="1">
              <a:lnSpc>
                <a:spcPct val="90000"/>
              </a:lnSpc>
              <a:spcBef>
                <a:spcPct val="0"/>
              </a:spcBef>
              <a:buClrTx/>
              <a:buSzTx/>
              <a:buFontTx/>
              <a:buNone/>
            </a:pPr>
            <a:r>
              <a:rPr lang="en-US" altLang="ko-KR" sz="1475" b="1" dirty="0">
                <a:latin typeface="GulimChe" panose="020B0609000101010101" pitchFamily="49" charset="-128"/>
                <a:ea typeface="GulimChe" panose="020B0609000101010101" pitchFamily="49" charset="-128"/>
              </a:rPr>
              <a:t>(</a:t>
            </a:r>
            <a:r>
              <a:rPr lang="zh-CN" altLang="en-US" sz="1475" b="1" dirty="0">
                <a:latin typeface="GulimChe" panose="020B0609000101010101" pitchFamily="49" charset="-128"/>
                <a:ea typeface="宋体" panose="02010600030101010101" pitchFamily="2" charset="-122"/>
              </a:rPr>
              <a:t>间接要素</a:t>
            </a:r>
            <a:r>
              <a:rPr lang="en-US" altLang="ko-KR" sz="1475" b="1" dirty="0">
                <a:latin typeface="GulimChe" panose="020B0609000101010101" pitchFamily="49" charset="-128"/>
                <a:ea typeface="GulimChe" panose="020B0609000101010101" pitchFamily="49" charset="-128"/>
              </a:rPr>
              <a:t>)</a:t>
            </a:r>
            <a:r>
              <a:rPr lang="en-US" altLang="ko-KR" sz="1900" b="1" dirty="0">
                <a:latin typeface="GulimChe" panose="020B0609000101010101" pitchFamily="49" charset="-128"/>
                <a:ea typeface="GulimChe" panose="020B0609000101010101" pitchFamily="49" charset="-128"/>
              </a:rPr>
              <a:t> </a:t>
            </a:r>
            <a:endParaRPr lang="en-US" altLang="ko-KR" sz="1900" b="1" dirty="0">
              <a:latin typeface="GulimChe" panose="020B0609000101010101" pitchFamily="49" charset="-128"/>
              <a:ea typeface="GulimChe" panose="020B0609000101010101" pitchFamily="49" charset="-128"/>
            </a:endParaRPr>
          </a:p>
        </p:txBody>
      </p:sp>
      <p:sp>
        <p:nvSpPr>
          <p:cNvPr id="221189" name="AutoShape 6"/>
          <p:cNvSpPr/>
          <p:nvPr/>
        </p:nvSpPr>
        <p:spPr>
          <a:xfrm>
            <a:off x="6396855" y="1533282"/>
            <a:ext cx="1125079" cy="438788"/>
          </a:xfrm>
          <a:prstGeom prst="upArrow">
            <a:avLst>
              <a:gd name="adj1" fmla="val 50000"/>
              <a:gd name="adj2" fmla="val 25000"/>
            </a:avLst>
          </a:prstGeom>
          <a:gradFill rotWithShape="0">
            <a:gsLst>
              <a:gs pos="0">
                <a:srgbClr val="767647"/>
              </a:gs>
              <a:gs pos="100000">
                <a:srgbClr val="FFFF99"/>
              </a:gs>
            </a:gsLst>
            <a:lin ang="5400000" scaled="1"/>
            <a:tileRect/>
          </a:gradFill>
          <a:ln w="9525">
            <a:noFill/>
          </a:ln>
          <a:effectLst>
            <a:prstShdw prst="shdw17" dist="17961" dir="2699999">
              <a:srgbClr val="99995C"/>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1190" name="AutoShape 7"/>
          <p:cNvSpPr/>
          <p:nvPr/>
        </p:nvSpPr>
        <p:spPr>
          <a:xfrm>
            <a:off x="6396855" y="2979812"/>
            <a:ext cx="1125079" cy="438788"/>
          </a:xfrm>
          <a:prstGeom prst="upArrow">
            <a:avLst>
              <a:gd name="adj1" fmla="val 50000"/>
              <a:gd name="adj2" fmla="val 25000"/>
            </a:avLst>
          </a:prstGeom>
          <a:gradFill rotWithShape="0">
            <a:gsLst>
              <a:gs pos="0">
                <a:srgbClr val="767647"/>
              </a:gs>
              <a:gs pos="100000">
                <a:srgbClr val="FFFF99"/>
              </a:gs>
            </a:gsLst>
            <a:lin ang="5400000" scaled="1"/>
            <a:tileRect/>
          </a:gradFill>
          <a:ln w="9525">
            <a:noFill/>
          </a:ln>
          <a:effectLst>
            <a:prstShdw prst="shdw17" dist="17961" dir="2699999">
              <a:srgbClr val="99995C"/>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1191" name="AutoShape 8"/>
          <p:cNvSpPr/>
          <p:nvPr/>
        </p:nvSpPr>
        <p:spPr>
          <a:xfrm>
            <a:off x="8796019" y="2395712"/>
            <a:ext cx="2101151" cy="1585224"/>
          </a:xfrm>
          <a:prstGeom prst="leftArrow">
            <a:avLst>
              <a:gd name="adj1" fmla="val 50000"/>
              <a:gd name="adj2" fmla="val 35272"/>
            </a:avLst>
          </a:prstGeom>
          <a:gradFill rotWithShape="0">
            <a:gsLst>
              <a:gs pos="0">
                <a:srgbClr val="00185E"/>
              </a:gs>
              <a:gs pos="100000">
                <a:srgbClr val="0033CC"/>
              </a:gs>
            </a:gsLst>
            <a:lin ang="0" scaled="1"/>
            <a:tileRect/>
          </a:gradFill>
          <a:ln w="9525">
            <a:noFill/>
          </a:ln>
          <a:effectLst>
            <a:prstShdw prst="shdw17" dist="17961" dir="2699999">
              <a:srgbClr val="001F7A"/>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120000"/>
              </a:lnSpc>
              <a:spcBef>
                <a:spcPct val="0"/>
              </a:spcBef>
              <a:buClrTx/>
              <a:buSzTx/>
              <a:buFontTx/>
              <a:buNone/>
            </a:pPr>
            <a:r>
              <a:rPr lang="zh-CN" altLang="en-US" sz="1900" b="1" dirty="0">
                <a:solidFill>
                  <a:schemeClr val="bg1"/>
                </a:solidFill>
                <a:latin typeface="GulimChe" panose="020B0609000101010101" pitchFamily="49" charset="-128"/>
                <a:ea typeface="宋体" panose="02010600030101010101" pitchFamily="2" charset="-122"/>
              </a:rPr>
              <a:t>低成长</a:t>
            </a:r>
            <a:endParaRPr lang="zh-CN" altLang="en-US" sz="1900" b="1" dirty="0">
              <a:solidFill>
                <a:schemeClr val="bg1"/>
              </a:solidFill>
              <a:latin typeface="GulimChe" panose="020B0609000101010101" pitchFamily="49" charset="-128"/>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900" b="1" dirty="0">
                <a:solidFill>
                  <a:schemeClr val="bg1"/>
                </a:solidFill>
                <a:latin typeface="GulimChe" panose="020B0609000101010101" pitchFamily="49" charset="-128"/>
                <a:ea typeface="宋体" panose="02010600030101010101" pitchFamily="2" charset="-122"/>
              </a:rPr>
              <a:t>时代</a:t>
            </a:r>
            <a:endParaRPr lang="ko-KR" altLang="en-US" sz="1900" b="1" dirty="0">
              <a:solidFill>
                <a:schemeClr val="bg1"/>
              </a:solidFill>
              <a:latin typeface="GulimChe" panose="020B0609000101010101" pitchFamily="49" charset="-128"/>
              <a:ea typeface="GulimChe" panose="020B0609000101010101" pitchFamily="49" charset="-128"/>
            </a:endParaRPr>
          </a:p>
        </p:txBody>
      </p:sp>
      <p:sp>
        <p:nvSpPr>
          <p:cNvPr id="221192" name="Text Box 9"/>
          <p:cNvSpPr txBox="1"/>
          <p:nvPr/>
        </p:nvSpPr>
        <p:spPr>
          <a:xfrm>
            <a:off x="6341850" y="1049502"/>
            <a:ext cx="1050925" cy="38354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1900" b="1" dirty="0">
                <a:solidFill>
                  <a:srgbClr val="CC3399"/>
                </a:solidFill>
                <a:latin typeface="HY울릉도L"/>
                <a:ea typeface="HY울릉도L"/>
              </a:rPr>
              <a:t>Q. C. D</a:t>
            </a:r>
            <a:endParaRPr lang="en-US" altLang="ko-KR" sz="1900" b="1" dirty="0">
              <a:solidFill>
                <a:srgbClr val="CC3399"/>
              </a:solidFill>
              <a:latin typeface="HY울릉도L"/>
              <a:ea typeface="HY울릉도L"/>
            </a:endParaRPr>
          </a:p>
        </p:txBody>
      </p:sp>
      <p:sp>
        <p:nvSpPr>
          <p:cNvPr id="221193" name="Text Box 10"/>
          <p:cNvSpPr txBox="1"/>
          <p:nvPr/>
        </p:nvSpPr>
        <p:spPr>
          <a:xfrm>
            <a:off x="5777392" y="4424739"/>
            <a:ext cx="2867947" cy="70485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latinLnBrk="1" hangingPunct="1">
              <a:lnSpc>
                <a:spcPct val="90000"/>
              </a:lnSpc>
              <a:spcBef>
                <a:spcPct val="50000"/>
              </a:spcBef>
              <a:buClrTx/>
              <a:buSzTx/>
              <a:buFontTx/>
              <a:buNone/>
            </a:pPr>
            <a:r>
              <a:rPr lang="en-US" altLang="ko-KR" sz="1475" b="1" dirty="0">
                <a:latin typeface="GulimChe" panose="020B0609000101010101" pitchFamily="49" charset="-128"/>
                <a:ea typeface="GulimChe" panose="020B0609000101010101" pitchFamily="49" charset="-128"/>
              </a:rPr>
              <a:t>※ </a:t>
            </a:r>
            <a:r>
              <a:rPr lang="zh-CN" altLang="en-US" sz="1475" b="1" dirty="0">
                <a:latin typeface="GulimChe" panose="020B0609000101010101" pitchFamily="49" charset="-128"/>
                <a:ea typeface="宋体" panose="02010600030101010101" pitchFamily="2" charset="-122"/>
              </a:rPr>
              <a:t>重新认识员工的作用</a:t>
            </a:r>
            <a:r>
              <a:rPr lang="en-US" altLang="ko-KR" sz="1475" b="1" dirty="0">
                <a:latin typeface="GulimChe" panose="020B0609000101010101" pitchFamily="49" charset="-128"/>
                <a:ea typeface="GulimChe" panose="020B0609000101010101" pitchFamily="49" charset="-128"/>
              </a:rPr>
              <a:t>!</a:t>
            </a:r>
            <a:endParaRPr lang="en-US" altLang="ko-KR" sz="1475" b="1" dirty="0">
              <a:latin typeface="GulimChe" panose="020B0609000101010101" pitchFamily="49" charset="-128"/>
              <a:ea typeface="GulimChe" panose="020B0609000101010101" pitchFamily="49" charset="-128"/>
            </a:endParaRPr>
          </a:p>
          <a:p>
            <a:pPr marL="0" lvl="0" indent="0" eaLnBrk="1" latinLnBrk="1" hangingPunct="1">
              <a:lnSpc>
                <a:spcPct val="90000"/>
              </a:lnSpc>
              <a:spcBef>
                <a:spcPct val="50000"/>
              </a:spcBef>
              <a:buClrTx/>
              <a:buSzTx/>
              <a:buFontTx/>
              <a:buNone/>
            </a:pPr>
            <a:r>
              <a:rPr lang="en-US" altLang="ko-KR" sz="1475" b="1" dirty="0">
                <a:latin typeface="GulimChe" panose="020B0609000101010101" pitchFamily="49" charset="-128"/>
                <a:ea typeface="GulimChe" panose="020B0609000101010101" pitchFamily="49" charset="-128"/>
              </a:rPr>
              <a:t>※ </a:t>
            </a:r>
            <a:r>
              <a:rPr lang="zh-CN" altLang="en-US" sz="1475" b="1" dirty="0">
                <a:latin typeface="GulimChe" panose="020B0609000101010101" pitchFamily="49" charset="-128"/>
                <a:ea typeface="宋体" panose="02010600030101010101" pitchFamily="2" charset="-122"/>
              </a:rPr>
              <a:t>企业竞争力的根本是什么？</a:t>
            </a:r>
            <a:r>
              <a:rPr lang="ko-KR" altLang="en-US" sz="1900" b="1" dirty="0">
                <a:latin typeface="GulimChe" panose="020B0609000101010101" pitchFamily="49" charset="-128"/>
                <a:ea typeface="GulimChe" panose="020B0609000101010101" pitchFamily="49" charset="-128"/>
              </a:rPr>
              <a:t> </a:t>
            </a:r>
            <a:endParaRPr lang="ko-KR" altLang="en-US" sz="1900" b="1" dirty="0">
              <a:latin typeface="GulimChe" panose="020B0609000101010101" pitchFamily="49" charset="-128"/>
              <a:ea typeface="GulimChe" panose="020B0609000101010101" pitchFamily="49" charset="-128"/>
            </a:endParaRPr>
          </a:p>
        </p:txBody>
      </p:sp>
      <p:sp>
        <p:nvSpPr>
          <p:cNvPr id="221194" name="AutoShape 11"/>
          <p:cNvSpPr/>
          <p:nvPr/>
        </p:nvSpPr>
        <p:spPr>
          <a:xfrm>
            <a:off x="3137140" y="2317024"/>
            <a:ext cx="1973910" cy="1585224"/>
          </a:xfrm>
          <a:prstGeom prst="rightArrow">
            <a:avLst>
              <a:gd name="adj1" fmla="val 50000"/>
              <a:gd name="adj2" fmla="val 33136"/>
            </a:avLst>
          </a:prstGeom>
          <a:gradFill rotWithShape="0">
            <a:gsLst>
              <a:gs pos="0">
                <a:srgbClr val="0033CC"/>
              </a:gs>
              <a:gs pos="100000">
                <a:srgbClr val="00185E"/>
              </a:gs>
            </a:gsLst>
            <a:lin ang="0" scaled="1"/>
            <a:tileRect/>
          </a:gradFill>
          <a:ln w="9525">
            <a:noFill/>
          </a:ln>
          <a:effectLst>
            <a:prstShdw prst="shdw17" dist="17961" dir="2699999">
              <a:srgbClr val="001F7A"/>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latinLnBrk="1" hangingPunct="1">
              <a:lnSpc>
                <a:spcPct val="120000"/>
              </a:lnSpc>
              <a:spcBef>
                <a:spcPct val="0"/>
              </a:spcBef>
              <a:buClrTx/>
              <a:buSzTx/>
              <a:buFontTx/>
              <a:buNone/>
            </a:pPr>
            <a:r>
              <a:rPr lang="zh-CN" altLang="en-US" sz="1900" b="1" dirty="0">
                <a:solidFill>
                  <a:schemeClr val="bg1"/>
                </a:solidFill>
                <a:latin typeface="GulimChe" panose="020B0609000101010101" pitchFamily="49" charset="-128"/>
                <a:ea typeface="宋体" panose="02010600030101010101" pitchFamily="2" charset="-122"/>
              </a:rPr>
              <a:t>自动化</a:t>
            </a:r>
            <a:endParaRPr lang="zh-CN" altLang="en-US" sz="1900" b="1" dirty="0">
              <a:solidFill>
                <a:schemeClr val="bg1"/>
              </a:solidFill>
              <a:latin typeface="GulimChe" panose="020B0609000101010101" pitchFamily="49" charset="-128"/>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900" b="1" dirty="0">
                <a:solidFill>
                  <a:schemeClr val="bg1"/>
                </a:solidFill>
                <a:latin typeface="GulimChe" panose="020B0609000101010101" pitchFamily="49" charset="-128"/>
                <a:ea typeface="宋体" panose="02010600030101010101" pitchFamily="2" charset="-122"/>
              </a:rPr>
              <a:t>时代</a:t>
            </a:r>
            <a:endParaRPr lang="ko-KR" altLang="en-US" sz="1900" b="1" dirty="0">
              <a:latin typeface="GulimChe" panose="020B0609000101010101" pitchFamily="49" charset="-128"/>
              <a:ea typeface="宋体" panose="02010600030101010101" pitchFamily="2" charset="-122"/>
            </a:endParaRPr>
          </a:p>
        </p:txBody>
      </p:sp>
      <p:sp>
        <p:nvSpPr>
          <p:cNvPr id="221195" name="Text Box 12"/>
          <p:cNvSpPr txBox="1"/>
          <p:nvPr/>
        </p:nvSpPr>
        <p:spPr>
          <a:xfrm>
            <a:off x="2465776" y="5134610"/>
            <a:ext cx="8414653" cy="1548130"/>
          </a:xfrm>
          <a:prstGeom prst="rect">
            <a:avLst/>
          </a:prstGeom>
          <a:solidFill>
            <a:schemeClr val="bg1">
              <a:lumMod val="95000"/>
            </a:schemeClr>
          </a:solidFill>
          <a:ln w="9525">
            <a:noFill/>
          </a:ln>
          <a:effectLst>
            <a:prstShdw prst="shdw17" dist="17961" dir="2699999">
              <a:srgbClr val="98917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457200" lvl="0" indent="-457200" eaLnBrk="1" latinLnBrk="1" hangingPunct="1">
              <a:lnSpc>
                <a:spcPct val="150000"/>
              </a:lnSpc>
              <a:spcBef>
                <a:spcPct val="0"/>
              </a:spcBef>
              <a:buClrTx/>
              <a:buSzTx/>
              <a:buFontTx/>
              <a:buAutoNum type="arabicPeriod"/>
            </a:pPr>
            <a:r>
              <a:rPr lang="zh-CN" altLang="en-US" sz="1580" b="1" dirty="0">
                <a:latin typeface="GulimChe" panose="020B0609000101010101" pitchFamily="49" charset="-128"/>
                <a:ea typeface="宋体" panose="02010600030101010101" pitchFamily="2" charset="-122"/>
              </a:rPr>
              <a:t>不能完全发挥现有设备能力。</a:t>
            </a:r>
            <a:endParaRPr lang="ko-KR" altLang="en-US" sz="1580" b="1" dirty="0">
              <a:latin typeface="GulimChe" panose="020B0609000101010101" pitchFamily="49" charset="-128"/>
              <a:ea typeface="GulimChe" panose="020B0609000101010101" pitchFamily="49" charset="-128"/>
            </a:endParaRPr>
          </a:p>
          <a:p>
            <a:pPr marL="457200" lvl="0" indent="-457200" eaLnBrk="1" latinLnBrk="1" hangingPunct="1">
              <a:lnSpc>
                <a:spcPct val="150000"/>
              </a:lnSpc>
              <a:spcBef>
                <a:spcPct val="0"/>
              </a:spcBef>
              <a:buClrTx/>
              <a:buSzTx/>
              <a:buFontTx/>
              <a:buAutoNum type="arabicPeriod"/>
            </a:pPr>
            <a:r>
              <a:rPr lang="zh-CN" altLang="en-US" sz="1580" b="1" dirty="0">
                <a:latin typeface="GulimChe" panose="020B0609000101010101" pitchFamily="49" charset="-128"/>
                <a:ea typeface="宋体" panose="02010600030101010101" pitchFamily="2" charset="-122"/>
              </a:rPr>
              <a:t>高度的自动化设备没能做圆满的稼动。</a:t>
            </a:r>
            <a:endParaRPr lang="ko-KR" altLang="en-US" sz="1580" b="1" dirty="0">
              <a:latin typeface="GulimChe" panose="020B0609000101010101" pitchFamily="49" charset="-128"/>
              <a:ea typeface="GulimChe" panose="020B0609000101010101" pitchFamily="49" charset="-128"/>
            </a:endParaRPr>
          </a:p>
          <a:p>
            <a:pPr marL="457200" lvl="0" indent="-457200" eaLnBrk="1" latinLnBrk="1" hangingPunct="1">
              <a:lnSpc>
                <a:spcPct val="150000"/>
              </a:lnSpc>
              <a:spcBef>
                <a:spcPct val="0"/>
              </a:spcBef>
              <a:buClrTx/>
              <a:buSzTx/>
              <a:buFontTx/>
              <a:buAutoNum type="arabicPeriod"/>
            </a:pPr>
            <a:r>
              <a:rPr lang="zh-CN" altLang="en-US" sz="1580" b="1" dirty="0">
                <a:latin typeface="GulimChe" panose="020B0609000101010101" pitchFamily="49" charset="-128"/>
                <a:ea typeface="宋体" panose="02010600030101010101" pitchFamily="2" charset="-122"/>
              </a:rPr>
              <a:t>设备技术革新的速度（速度）太快，跟不上。</a:t>
            </a:r>
            <a:endParaRPr lang="ko-KR" altLang="en-US" sz="1580" b="1" dirty="0">
              <a:latin typeface="GulimChe" panose="020B0609000101010101" pitchFamily="49" charset="-128"/>
              <a:ea typeface="GulimChe" panose="020B0609000101010101" pitchFamily="49" charset="-128"/>
            </a:endParaRPr>
          </a:p>
          <a:p>
            <a:pPr marL="457200" lvl="0" indent="-457200" eaLnBrk="1" latinLnBrk="1" hangingPunct="1">
              <a:lnSpc>
                <a:spcPct val="150000"/>
              </a:lnSpc>
              <a:spcBef>
                <a:spcPct val="0"/>
              </a:spcBef>
              <a:buClrTx/>
              <a:buSzTx/>
              <a:buFontTx/>
              <a:buAutoNum type="arabicPeriod"/>
            </a:pPr>
            <a:r>
              <a:rPr lang="zh-CN" altLang="en-US" sz="1580" b="1" dirty="0">
                <a:latin typeface="GulimChe" panose="020B0609000101010101" pitchFamily="49" charset="-128"/>
                <a:ea typeface="宋体" panose="02010600030101010101" pitchFamily="2" charset="-122"/>
              </a:rPr>
              <a:t>面临于多品种少量生产体质对应于产品多样化的局面</a:t>
            </a:r>
            <a:endParaRPr lang="ko-KR" altLang="en-US" sz="1580" b="1" dirty="0">
              <a:latin typeface="GulimChe" panose="020B0609000101010101" pitchFamily="49" charset="-128"/>
              <a:ea typeface="GulimChe" panose="020B0609000101010101" pitchFamily="49" charset="-128"/>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charset="-122"/>
                <a:ea typeface="黑体" panose="02010609060101010101" charset="-122"/>
                <a:sym typeface="+mn-ea"/>
              </a:rPr>
              <a:t>TPM</a:t>
            </a:r>
            <a:r>
              <a:rPr lang="zh-CN" altLang="en-US" sz="3000" dirty="0">
                <a:solidFill>
                  <a:schemeClr val="accent1"/>
                </a:solidFill>
                <a:latin typeface="黑体" panose="02010609060101010101" charset="-122"/>
                <a:ea typeface="黑体" panose="02010609060101010101" charset="-122"/>
                <a:sym typeface="+mn-ea"/>
              </a:rPr>
              <a:t>概论</a:t>
            </a:r>
            <a:endParaRPr lang="zh-CN" altLang="en-US" sz="3000" noProof="0" dirty="0">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tags/tag1.xml><?xml version="1.0" encoding="utf-8"?>
<p:tagLst xmlns:p="http://schemas.openxmlformats.org/presentationml/2006/main">
  <p:tag name="MH" val="20160830110547"/>
  <p:tag name="MH_LIBRARY" val="CONTENTS"/>
  <p:tag name="MH_TYPE" val="OTHERS"/>
  <p:tag name="ID" val="545840"/>
</p:tagLst>
</file>

<file path=ppt/tags/tag10.xml><?xml version="1.0" encoding="utf-8"?>
<p:tagLst xmlns:p="http://schemas.openxmlformats.org/presentationml/2006/main">
  <p:tag name="MH" val="20160830110547"/>
  <p:tag name="MH_LIBRARY" val="CONTENTS"/>
  <p:tag name="MH_TYPE" val="OTHERS"/>
  <p:tag name="ID" val="545840"/>
</p:tagLst>
</file>

<file path=ppt/tags/tag100.xml><?xml version="1.0" encoding="utf-8"?>
<p:tagLst xmlns:p="http://schemas.openxmlformats.org/presentationml/2006/main">
  <p:tag name="MH" val="20160830110547"/>
  <p:tag name="MH_LIBRARY" val="CONTENTS"/>
  <p:tag name="MH_TYPE" val="OTHERS"/>
  <p:tag name="ID" val="545840"/>
</p:tagLst>
</file>

<file path=ppt/tags/tag101.xml><?xml version="1.0" encoding="utf-8"?>
<p:tagLst xmlns:p="http://schemas.openxmlformats.org/presentationml/2006/main">
  <p:tag name="MH" val="20160830110547"/>
  <p:tag name="MH_LIBRARY" val="CONTENTS"/>
  <p:tag name="MH_TYPE" val="OTHERS"/>
  <p:tag name="ID" val="545840"/>
</p:tagLst>
</file>

<file path=ppt/tags/tag102.xml><?xml version="1.0" encoding="utf-8"?>
<p:tagLst xmlns:p="http://schemas.openxmlformats.org/presentationml/2006/main">
  <p:tag name="MH" val="20160830110547"/>
  <p:tag name="MH_LIBRARY" val="CONTENTS"/>
  <p:tag name="MH_TYPE" val="OTHERS"/>
  <p:tag name="ID" val="545840"/>
</p:tagLst>
</file>

<file path=ppt/tags/tag103.xml><?xml version="1.0" encoding="utf-8"?>
<p:tagLst xmlns:p="http://schemas.openxmlformats.org/presentationml/2006/main">
  <p:tag name="MH" val="20160830110547"/>
  <p:tag name="MH_LIBRARY" val="CONTENTS"/>
  <p:tag name="MH_TYPE" val="OTHERS"/>
  <p:tag name="ID" val="545840"/>
</p:tagLst>
</file>

<file path=ppt/tags/tag104.xml><?xml version="1.0" encoding="utf-8"?>
<p:tagLst xmlns:p="http://schemas.openxmlformats.org/presentationml/2006/main">
  <p:tag name="MH" val="20160830110547"/>
  <p:tag name="MH_LIBRARY" val="CONTENTS"/>
  <p:tag name="MH_TYPE" val="OTHERS"/>
  <p:tag name="ID" val="545840"/>
</p:tagLst>
</file>

<file path=ppt/tags/tag105.xml><?xml version="1.0" encoding="utf-8"?>
<p:tagLst xmlns:p="http://schemas.openxmlformats.org/presentationml/2006/main">
  <p:tag name="MH" val="20160830110547"/>
  <p:tag name="MH_LIBRARY" val="CONTENTS"/>
  <p:tag name="MH_TYPE" val="OTHERS"/>
  <p:tag name="ID" val="545840"/>
</p:tagLst>
</file>

<file path=ppt/tags/tag106.xml><?xml version="1.0" encoding="utf-8"?>
<p:tagLst xmlns:p="http://schemas.openxmlformats.org/presentationml/2006/main">
  <p:tag name="MH" val="20160830110547"/>
  <p:tag name="MH_LIBRARY" val="CONTENTS"/>
  <p:tag name="MH_TYPE" val="OTHERS"/>
  <p:tag name="ID" val="545840"/>
</p:tagLst>
</file>

<file path=ppt/tags/tag107.xml><?xml version="1.0" encoding="utf-8"?>
<p:tagLst xmlns:p="http://schemas.openxmlformats.org/presentationml/2006/main">
  <p:tag name="MH" val="20160830110547"/>
  <p:tag name="MH_LIBRARY" val="CONTENTS"/>
  <p:tag name="MH_TYPE" val="OTHERS"/>
  <p:tag name="ID" val="545840"/>
</p:tagLst>
</file>

<file path=ppt/tags/tag108.xml><?xml version="1.0" encoding="utf-8"?>
<p:tagLst xmlns:p="http://schemas.openxmlformats.org/presentationml/2006/main">
  <p:tag name="MH" val="20160830110547"/>
  <p:tag name="MH_LIBRARY" val="CONTENTS"/>
  <p:tag name="MH_TYPE" val="OTHERS"/>
  <p:tag name="ID" val="545840"/>
</p:tagLst>
</file>

<file path=ppt/tags/tag109.xml><?xml version="1.0" encoding="utf-8"?>
<p:tagLst xmlns:p="http://schemas.openxmlformats.org/presentationml/2006/main">
  <p:tag name="MH" val="20160830110547"/>
  <p:tag name="MH_LIBRARY" val="CONTENTS"/>
  <p:tag name="MH_TYPE" val="OTHERS"/>
  <p:tag name="ID" val="545840"/>
</p:tagLst>
</file>

<file path=ppt/tags/tag11.xml><?xml version="1.0" encoding="utf-8"?>
<p:tagLst xmlns:p="http://schemas.openxmlformats.org/presentationml/2006/main">
  <p:tag name="MH" val="20160830110547"/>
  <p:tag name="MH_LIBRARY" val="CONTENTS"/>
  <p:tag name="MH_TYPE" val="OTHERS"/>
  <p:tag name="ID" val="545840"/>
</p:tagLst>
</file>

<file path=ppt/tags/tag110.xml><?xml version="1.0" encoding="utf-8"?>
<p:tagLst xmlns:p="http://schemas.openxmlformats.org/presentationml/2006/main">
  <p:tag name="MH" val="20160830110547"/>
  <p:tag name="MH_LIBRARY" val="CONTENTS"/>
  <p:tag name="MH_TYPE" val="OTHERS"/>
  <p:tag name="ID" val="545840"/>
</p:tagLst>
</file>

<file path=ppt/tags/tag111.xml><?xml version="1.0" encoding="utf-8"?>
<p:tagLst xmlns:p="http://schemas.openxmlformats.org/presentationml/2006/main">
  <p:tag name="MH" val="20160830110547"/>
  <p:tag name="MH_LIBRARY" val="CONTENTS"/>
  <p:tag name="MH_TYPE" val="OTHERS"/>
  <p:tag name="ID" val="545840"/>
</p:tagLst>
</file>

<file path=ppt/tags/tag112.xml><?xml version="1.0" encoding="utf-8"?>
<p:tagLst xmlns:p="http://schemas.openxmlformats.org/presentationml/2006/main">
  <p:tag name="MH" val="20160830110547"/>
  <p:tag name="MH_LIBRARY" val="CONTENTS"/>
  <p:tag name="MH_TYPE" val="OTHERS"/>
  <p:tag name="ID" val="545840"/>
</p:tagLst>
</file>

<file path=ppt/tags/tag113.xml><?xml version="1.0" encoding="utf-8"?>
<p:tagLst xmlns:p="http://schemas.openxmlformats.org/presentationml/2006/main">
  <p:tag name="MH" val="20160830110547"/>
  <p:tag name="MH_LIBRARY" val="CONTENTS"/>
  <p:tag name="MH_TYPE" val="OTHERS"/>
  <p:tag name="ID" val="545840"/>
</p:tagLst>
</file>

<file path=ppt/tags/tag114.xml><?xml version="1.0" encoding="utf-8"?>
<p:tagLst xmlns:p="http://schemas.openxmlformats.org/presentationml/2006/main">
  <p:tag name="MH" val="20160830110547"/>
  <p:tag name="MH_LIBRARY" val="CONTENTS"/>
  <p:tag name="MH_TYPE" val="OTHERS"/>
  <p:tag name="ID" val="545840"/>
</p:tagLst>
</file>

<file path=ppt/tags/tag115.xml><?xml version="1.0" encoding="utf-8"?>
<p:tagLst xmlns:p="http://schemas.openxmlformats.org/presentationml/2006/main">
  <p:tag name="MH" val="20160830110547"/>
  <p:tag name="MH_LIBRARY" val="CONTENTS"/>
  <p:tag name="MH_TYPE" val="OTHERS"/>
  <p:tag name="ID" val="545840"/>
</p:tagLst>
</file>

<file path=ppt/tags/tag116.xml><?xml version="1.0" encoding="utf-8"?>
<p:tagLst xmlns:p="http://schemas.openxmlformats.org/presentationml/2006/main">
  <p:tag name="MH" val="20160830110547"/>
  <p:tag name="MH_LIBRARY" val="CONTENTS"/>
  <p:tag name="MH_TYPE" val="OTHERS"/>
  <p:tag name="ID" val="545840"/>
</p:tagLst>
</file>

<file path=ppt/tags/tag117.xml><?xml version="1.0" encoding="utf-8"?>
<p:tagLst xmlns:p="http://schemas.openxmlformats.org/presentationml/2006/main">
  <p:tag name="MH" val="20160830110547"/>
  <p:tag name="MH_LIBRARY" val="CONTENTS"/>
  <p:tag name="MH_TYPE" val="OTHERS"/>
  <p:tag name="ID" val="545840"/>
</p:tagLst>
</file>

<file path=ppt/tags/tag118.xml><?xml version="1.0" encoding="utf-8"?>
<p:tagLst xmlns:p="http://schemas.openxmlformats.org/presentationml/2006/main">
  <p:tag name="MH" val="20160830110547"/>
  <p:tag name="MH_LIBRARY" val="CONTENTS"/>
  <p:tag name="MH_TYPE" val="OTHERS"/>
  <p:tag name="ID" val="545840"/>
</p:tagLst>
</file>

<file path=ppt/tags/tag119.xml><?xml version="1.0" encoding="utf-8"?>
<p:tagLst xmlns:p="http://schemas.openxmlformats.org/presentationml/2006/main">
  <p:tag name="MH" val="20160830110547"/>
  <p:tag name="MH_LIBRARY" val="CONTENTS"/>
  <p:tag name="MH_TYPE" val="OTHERS"/>
  <p:tag name="ID" val="545840"/>
</p:tagLst>
</file>

<file path=ppt/tags/tag12.xml><?xml version="1.0" encoding="utf-8"?>
<p:tagLst xmlns:p="http://schemas.openxmlformats.org/presentationml/2006/main">
  <p:tag name="MH" val="20160830110547"/>
  <p:tag name="MH_LIBRARY" val="CONTENTS"/>
  <p:tag name="MH_TYPE" val="OTHERS"/>
  <p:tag name="ID" val="545840"/>
</p:tagLst>
</file>

<file path=ppt/tags/tag120.xml><?xml version="1.0" encoding="utf-8"?>
<p:tagLst xmlns:p="http://schemas.openxmlformats.org/presentationml/2006/main">
  <p:tag name="MH" val="20160830110547"/>
  <p:tag name="MH_LIBRARY" val="CONTENTS"/>
  <p:tag name="MH_TYPE" val="OTHERS"/>
  <p:tag name="ID" val="545840"/>
</p:tagLst>
</file>

<file path=ppt/tags/tag121.xml><?xml version="1.0" encoding="utf-8"?>
<p:tagLst xmlns:p="http://schemas.openxmlformats.org/presentationml/2006/main">
  <p:tag name="MH" val="20160830110547"/>
  <p:tag name="MH_LIBRARY" val="CONTENTS"/>
  <p:tag name="MH_TYPE" val="OTHERS"/>
  <p:tag name="ID" val="545840"/>
</p:tagLst>
</file>

<file path=ppt/tags/tag122.xml><?xml version="1.0" encoding="utf-8"?>
<p:tagLst xmlns:p="http://schemas.openxmlformats.org/presentationml/2006/main">
  <p:tag name="MH" val="20160830110547"/>
  <p:tag name="MH_LIBRARY" val="CONTENTS"/>
  <p:tag name="MH_TYPE" val="OTHERS"/>
  <p:tag name="ID" val="545840"/>
</p:tagLst>
</file>

<file path=ppt/tags/tag123.xml><?xml version="1.0" encoding="utf-8"?>
<p:tagLst xmlns:p="http://schemas.openxmlformats.org/presentationml/2006/main">
  <p:tag name="MH" val="20160830110547"/>
  <p:tag name="MH_LIBRARY" val="CONTENTS"/>
  <p:tag name="MH_TYPE" val="OTHERS"/>
  <p:tag name="ID" val="545840"/>
</p:tagLst>
</file>

<file path=ppt/tags/tag124.xml><?xml version="1.0" encoding="utf-8"?>
<p:tagLst xmlns:p="http://schemas.openxmlformats.org/presentationml/2006/main">
  <p:tag name="MH" val="20160830110547"/>
  <p:tag name="MH_LIBRARY" val="CONTENTS"/>
  <p:tag name="MH_TYPE" val="OTHERS"/>
  <p:tag name="ID" val="545840"/>
</p:tagLst>
</file>

<file path=ppt/tags/tag125.xml><?xml version="1.0" encoding="utf-8"?>
<p:tagLst xmlns:p="http://schemas.openxmlformats.org/presentationml/2006/main">
  <p:tag name="MH" val="20160830110547"/>
  <p:tag name="MH_LIBRARY" val="CONTENTS"/>
  <p:tag name="MH_TYPE" val="OTHERS"/>
  <p:tag name="ID" val="545840"/>
</p:tagLst>
</file>

<file path=ppt/tags/tag126.xml><?xml version="1.0" encoding="utf-8"?>
<p:tagLst xmlns:p="http://schemas.openxmlformats.org/presentationml/2006/main">
  <p:tag name="MH" val="20160830110547"/>
  <p:tag name="MH_LIBRARY" val="CONTENTS"/>
  <p:tag name="MH_TYPE" val="OTHERS"/>
  <p:tag name="ID" val="545840"/>
</p:tagLst>
</file>

<file path=ppt/tags/tag127.xml><?xml version="1.0" encoding="utf-8"?>
<p:tagLst xmlns:p="http://schemas.openxmlformats.org/presentationml/2006/main">
  <p:tag name="MH" val="20160830110547"/>
  <p:tag name="MH_LIBRARY" val="CONTENTS"/>
  <p:tag name="MH_TYPE" val="OTHERS"/>
  <p:tag name="ID" val="545840"/>
</p:tagLst>
</file>

<file path=ppt/tags/tag128.xml><?xml version="1.0" encoding="utf-8"?>
<p:tagLst xmlns:p="http://schemas.openxmlformats.org/presentationml/2006/main">
  <p:tag name="MH" val="20160830110547"/>
  <p:tag name="MH_LIBRARY" val="CONTENTS"/>
  <p:tag name="MH_TYPE" val="OTHERS"/>
  <p:tag name="ID" val="545840"/>
</p:tagLst>
</file>

<file path=ppt/tags/tag129.xml><?xml version="1.0" encoding="utf-8"?>
<p:tagLst xmlns:p="http://schemas.openxmlformats.org/presentationml/2006/main">
  <p:tag name="MH" val="20160830110547"/>
  <p:tag name="MH_LIBRARY" val="CONTENTS"/>
  <p:tag name="MH_TYPE" val="OTHERS"/>
  <p:tag name="ID" val="545840"/>
</p:tagLst>
</file>

<file path=ppt/tags/tag13.xml><?xml version="1.0" encoding="utf-8"?>
<p:tagLst xmlns:p="http://schemas.openxmlformats.org/presentationml/2006/main">
  <p:tag name="MH" val="20160830110547"/>
  <p:tag name="MH_LIBRARY" val="CONTENTS"/>
  <p:tag name="MH_TYPE" val="OTHERS"/>
  <p:tag name="ID" val="545840"/>
</p:tagLst>
</file>

<file path=ppt/tags/tag130.xml><?xml version="1.0" encoding="utf-8"?>
<p:tagLst xmlns:p="http://schemas.openxmlformats.org/presentationml/2006/main">
  <p:tag name="MH" val="20160830110547"/>
  <p:tag name="MH_LIBRARY" val="CONTENTS"/>
  <p:tag name="MH_TYPE" val="OTHERS"/>
  <p:tag name="ID" val="545840"/>
</p:tagLst>
</file>

<file path=ppt/tags/tag131.xml><?xml version="1.0" encoding="utf-8"?>
<p:tagLst xmlns:p="http://schemas.openxmlformats.org/presentationml/2006/main">
  <p:tag name="MH" val="20160830110547"/>
  <p:tag name="MH_LIBRARY" val="CONTENTS"/>
  <p:tag name="MH_TYPE" val="OTHERS"/>
  <p:tag name="ID" val="545840"/>
</p:tagLst>
</file>

<file path=ppt/tags/tag132.xml><?xml version="1.0" encoding="utf-8"?>
<p:tagLst xmlns:p="http://schemas.openxmlformats.org/presentationml/2006/main">
  <p:tag name="MH" val="20160830110547"/>
  <p:tag name="MH_LIBRARY" val="CONTENTS"/>
  <p:tag name="MH_TYPE" val="OTHERS"/>
  <p:tag name="ID" val="545840"/>
</p:tagLst>
</file>

<file path=ppt/tags/tag133.xml><?xml version="1.0" encoding="utf-8"?>
<p:tagLst xmlns:p="http://schemas.openxmlformats.org/presentationml/2006/main">
  <p:tag name="MH" val="20160830110547"/>
  <p:tag name="MH_LIBRARY" val="CONTENTS"/>
  <p:tag name="MH_TYPE" val="OTHERS"/>
  <p:tag name="ID" val="545840"/>
</p:tagLst>
</file>

<file path=ppt/tags/tag134.xml><?xml version="1.0" encoding="utf-8"?>
<p:tagLst xmlns:p="http://schemas.openxmlformats.org/presentationml/2006/main">
  <p:tag name="MH" val="20160830110547"/>
  <p:tag name="MH_LIBRARY" val="CONTENTS"/>
  <p:tag name="MH_TYPE" val="OTHERS"/>
  <p:tag name="ID" val="545840"/>
</p:tagLst>
</file>

<file path=ppt/tags/tag135.xml><?xml version="1.0" encoding="utf-8"?>
<p:tagLst xmlns:p="http://schemas.openxmlformats.org/presentationml/2006/main">
  <p:tag name="MH" val="20160830110547"/>
  <p:tag name="MH_LIBRARY" val="CONTENTS"/>
  <p:tag name="MH_TYPE" val="OTHERS"/>
  <p:tag name="ID" val="545840"/>
</p:tagLst>
</file>

<file path=ppt/tags/tag136.xml><?xml version="1.0" encoding="utf-8"?>
<p:tagLst xmlns:p="http://schemas.openxmlformats.org/presentationml/2006/main">
  <p:tag name="MH" val="20160830110547"/>
  <p:tag name="MH_LIBRARY" val="CONTENTS"/>
  <p:tag name="MH_TYPE" val="OTHERS"/>
  <p:tag name="ID" val="545840"/>
</p:tagLst>
</file>

<file path=ppt/tags/tag137.xml><?xml version="1.0" encoding="utf-8"?>
<p:tagLst xmlns:p="http://schemas.openxmlformats.org/presentationml/2006/main">
  <p:tag name="MH" val="20160830110547"/>
  <p:tag name="MH_LIBRARY" val="CONTENTS"/>
  <p:tag name="MH_TYPE" val="OTHERS"/>
  <p:tag name="ID" val="545840"/>
</p:tagLst>
</file>

<file path=ppt/tags/tag138.xml><?xml version="1.0" encoding="utf-8"?>
<p:tagLst xmlns:p="http://schemas.openxmlformats.org/presentationml/2006/main">
  <p:tag name="MH" val="20160830110547"/>
  <p:tag name="MH_LIBRARY" val="CONTENTS"/>
  <p:tag name="MH_TYPE" val="OTHERS"/>
  <p:tag name="ID" val="545840"/>
</p:tagLst>
</file>

<file path=ppt/tags/tag139.xml><?xml version="1.0" encoding="utf-8"?>
<p:tagLst xmlns:p="http://schemas.openxmlformats.org/presentationml/2006/main">
  <p:tag name="MH" val="20160830110547"/>
  <p:tag name="MH_LIBRARY" val="CONTENTS"/>
  <p:tag name="MH_TYPE" val="OTHERS"/>
  <p:tag name="ID" val="545840"/>
</p:tagLst>
</file>

<file path=ppt/tags/tag14.xml><?xml version="1.0" encoding="utf-8"?>
<p:tagLst xmlns:p="http://schemas.openxmlformats.org/presentationml/2006/main">
  <p:tag name="MH" val="20160830110547"/>
  <p:tag name="MH_LIBRARY" val="CONTENTS"/>
  <p:tag name="MH_TYPE" val="OTHERS"/>
  <p:tag name="ID" val="545840"/>
</p:tagLst>
</file>

<file path=ppt/tags/tag140.xml><?xml version="1.0" encoding="utf-8"?>
<p:tagLst xmlns:p="http://schemas.openxmlformats.org/presentationml/2006/main">
  <p:tag name="MH" val="20160830110547"/>
  <p:tag name="MH_LIBRARY" val="CONTENTS"/>
  <p:tag name="MH_TYPE" val="OTHERS"/>
  <p:tag name="ID" val="545840"/>
</p:tagLst>
</file>

<file path=ppt/tags/tag141.xml><?xml version="1.0" encoding="utf-8"?>
<p:tagLst xmlns:p="http://schemas.openxmlformats.org/presentationml/2006/main">
  <p:tag name="MH" val="20160830110547"/>
  <p:tag name="MH_LIBRARY" val="CONTENTS"/>
  <p:tag name="MH_TYPE" val="OTHERS"/>
  <p:tag name="ID" val="545840"/>
</p:tagLst>
</file>

<file path=ppt/tags/tag142.xml><?xml version="1.0" encoding="utf-8"?>
<p:tagLst xmlns:p="http://schemas.openxmlformats.org/presentationml/2006/main">
  <p:tag name="MH" val="20160830110547"/>
  <p:tag name="MH_LIBRARY" val="CONTENTS"/>
  <p:tag name="MH_TYPE" val="OTHERS"/>
  <p:tag name="ID" val="545840"/>
</p:tagLst>
</file>

<file path=ppt/tags/tag143.xml><?xml version="1.0" encoding="utf-8"?>
<p:tagLst xmlns:p="http://schemas.openxmlformats.org/presentationml/2006/main">
  <p:tag name="MH" val="20160830110547"/>
  <p:tag name="MH_LIBRARY" val="CONTENTS"/>
  <p:tag name="MH_TYPE" val="OTHERS"/>
  <p:tag name="ID" val="545840"/>
</p:tagLst>
</file>

<file path=ppt/tags/tag144.xml><?xml version="1.0" encoding="utf-8"?>
<p:tagLst xmlns:p="http://schemas.openxmlformats.org/presentationml/2006/main">
  <p:tag name="MH" val="20160830110547"/>
  <p:tag name="MH_LIBRARY" val="CONTENTS"/>
  <p:tag name="MH_TYPE" val="OTHERS"/>
  <p:tag name="ID" val="545840"/>
</p:tagLst>
</file>

<file path=ppt/tags/tag145.xml><?xml version="1.0" encoding="utf-8"?>
<p:tagLst xmlns:p="http://schemas.openxmlformats.org/presentationml/2006/main">
  <p:tag name="MH" val="20160830110547"/>
  <p:tag name="MH_LIBRARY" val="CONTENTS"/>
  <p:tag name="MH_TYPE" val="OTHERS"/>
  <p:tag name="ID" val="545840"/>
</p:tagLst>
</file>

<file path=ppt/tags/tag146.xml><?xml version="1.0" encoding="utf-8"?>
<p:tagLst xmlns:p="http://schemas.openxmlformats.org/presentationml/2006/main">
  <p:tag name="MH" val="20160830110547"/>
  <p:tag name="MH_LIBRARY" val="CONTENTS"/>
  <p:tag name="MH_TYPE" val="OTHERS"/>
  <p:tag name="ID" val="545840"/>
</p:tagLst>
</file>

<file path=ppt/tags/tag147.xml><?xml version="1.0" encoding="utf-8"?>
<p:tagLst xmlns:p="http://schemas.openxmlformats.org/presentationml/2006/main">
  <p:tag name="MH" val="20160830110547"/>
  <p:tag name="MH_LIBRARY" val="CONTENTS"/>
  <p:tag name="MH_TYPE" val="OTHERS"/>
  <p:tag name="ID" val="545840"/>
</p:tagLst>
</file>

<file path=ppt/tags/tag148.xml><?xml version="1.0" encoding="utf-8"?>
<p:tagLst xmlns:p="http://schemas.openxmlformats.org/presentationml/2006/main">
  <p:tag name="MH" val="20160830110547"/>
  <p:tag name="MH_LIBRARY" val="CONTENTS"/>
  <p:tag name="MH_TYPE" val="OTHERS"/>
  <p:tag name="ID" val="545840"/>
</p:tagLst>
</file>

<file path=ppt/tags/tag149.xml><?xml version="1.0" encoding="utf-8"?>
<p:tagLst xmlns:p="http://schemas.openxmlformats.org/presentationml/2006/main">
  <p:tag name="MH" val="20160830110547"/>
  <p:tag name="MH_LIBRARY" val="CONTENTS"/>
  <p:tag name="MH_TYPE" val="OTHERS"/>
  <p:tag name="ID" val="545840"/>
</p:tagLst>
</file>

<file path=ppt/tags/tag15.xml><?xml version="1.0" encoding="utf-8"?>
<p:tagLst xmlns:p="http://schemas.openxmlformats.org/presentationml/2006/main">
  <p:tag name="MH" val="20160830110547"/>
  <p:tag name="MH_LIBRARY" val="CONTENTS"/>
  <p:tag name="MH_TYPE" val="OTHERS"/>
  <p:tag name="ID" val="545840"/>
</p:tagLst>
</file>

<file path=ppt/tags/tag150.xml><?xml version="1.0" encoding="utf-8"?>
<p:tagLst xmlns:p="http://schemas.openxmlformats.org/presentationml/2006/main">
  <p:tag name="MH" val="20160830110547"/>
  <p:tag name="MH_LIBRARY" val="CONTENTS"/>
  <p:tag name="MH_TYPE" val="OTHERS"/>
  <p:tag name="ID" val="545840"/>
</p:tagLst>
</file>

<file path=ppt/tags/tag151.xml><?xml version="1.0" encoding="utf-8"?>
<p:tagLst xmlns:p="http://schemas.openxmlformats.org/presentationml/2006/main">
  <p:tag name="MH" val="20160830110547"/>
  <p:tag name="MH_LIBRARY" val="CONTENTS"/>
  <p:tag name="MH_TYPE" val="OTHERS"/>
  <p:tag name="ID" val="545840"/>
</p:tagLst>
</file>

<file path=ppt/tags/tag152.xml><?xml version="1.0" encoding="utf-8"?>
<p:tagLst xmlns:p="http://schemas.openxmlformats.org/presentationml/2006/main">
  <p:tag name="MH" val="20160830110547"/>
  <p:tag name="MH_LIBRARY" val="CONTENTS"/>
  <p:tag name="MH_TYPE" val="OTHERS"/>
  <p:tag name="ID" val="545840"/>
</p:tagLst>
</file>

<file path=ppt/tags/tag153.xml><?xml version="1.0" encoding="utf-8"?>
<p:tagLst xmlns:p="http://schemas.openxmlformats.org/presentationml/2006/main">
  <p:tag name="MH" val="20160830110547"/>
  <p:tag name="MH_LIBRARY" val="CONTENTS"/>
  <p:tag name="MH_TYPE" val="OTHERS"/>
  <p:tag name="ID" val="545840"/>
</p:tagLst>
</file>

<file path=ppt/tags/tag154.xml><?xml version="1.0" encoding="utf-8"?>
<p:tagLst xmlns:p="http://schemas.openxmlformats.org/presentationml/2006/main">
  <p:tag name="MH" val="20160830110547"/>
  <p:tag name="MH_LIBRARY" val="CONTENTS"/>
  <p:tag name="MH_TYPE" val="OTHERS"/>
  <p:tag name="ID" val="545840"/>
</p:tagLst>
</file>

<file path=ppt/tags/tag155.xml><?xml version="1.0" encoding="utf-8"?>
<p:tagLst xmlns:p="http://schemas.openxmlformats.org/presentationml/2006/main">
  <p:tag name="MH" val="20160830110547"/>
  <p:tag name="MH_LIBRARY" val="CONTENTS"/>
  <p:tag name="MH_TYPE" val="OTHERS"/>
  <p:tag name="ID" val="545840"/>
</p:tagLst>
</file>

<file path=ppt/tags/tag156.xml><?xml version="1.0" encoding="utf-8"?>
<p:tagLst xmlns:p="http://schemas.openxmlformats.org/presentationml/2006/main">
  <p:tag name="MH" val="20160830110547"/>
  <p:tag name="MH_LIBRARY" val="CONTENTS"/>
  <p:tag name="MH_TYPE" val="OTHERS"/>
  <p:tag name="ID" val="545840"/>
</p:tagLst>
</file>

<file path=ppt/tags/tag157.xml><?xml version="1.0" encoding="utf-8"?>
<p:tagLst xmlns:p="http://schemas.openxmlformats.org/presentationml/2006/main">
  <p:tag name="MH" val="20160830110547"/>
  <p:tag name="MH_LIBRARY" val="CONTENTS"/>
  <p:tag name="MH_TYPE" val="OTHERS"/>
  <p:tag name="ID" val="545840"/>
</p:tagLst>
</file>

<file path=ppt/tags/tag158.xml><?xml version="1.0" encoding="utf-8"?>
<p:tagLst xmlns:p="http://schemas.openxmlformats.org/presentationml/2006/main">
  <p:tag name="MH" val="20160830110547"/>
  <p:tag name="MH_LIBRARY" val="CONTENTS"/>
  <p:tag name="MH_TYPE" val="OTHERS"/>
  <p:tag name="ID" val="545840"/>
</p:tagLst>
</file>

<file path=ppt/tags/tag159.xml><?xml version="1.0" encoding="utf-8"?>
<p:tagLst xmlns:p="http://schemas.openxmlformats.org/presentationml/2006/main">
  <p:tag name="MH" val="20160830110547"/>
  <p:tag name="MH_LIBRARY" val="CONTENTS"/>
  <p:tag name="MH_TYPE" val="OTHERS"/>
  <p:tag name="ID" val="545840"/>
</p:tagLst>
</file>

<file path=ppt/tags/tag16.xml><?xml version="1.0" encoding="utf-8"?>
<p:tagLst xmlns:p="http://schemas.openxmlformats.org/presentationml/2006/main">
  <p:tag name="MH" val="20160830110547"/>
  <p:tag name="MH_LIBRARY" val="CONTENTS"/>
  <p:tag name="MH_TYPE" val="OTHERS"/>
  <p:tag name="ID" val="545840"/>
</p:tagLst>
</file>

<file path=ppt/tags/tag160.xml><?xml version="1.0" encoding="utf-8"?>
<p:tagLst xmlns:p="http://schemas.openxmlformats.org/presentationml/2006/main">
  <p:tag name="MH" val="20160830110547"/>
  <p:tag name="MH_LIBRARY" val="CONTENTS"/>
  <p:tag name="MH_TYPE" val="OTHERS"/>
  <p:tag name="ID" val="545840"/>
</p:tagLst>
</file>

<file path=ppt/tags/tag161.xml><?xml version="1.0" encoding="utf-8"?>
<p:tagLst xmlns:p="http://schemas.openxmlformats.org/presentationml/2006/main">
  <p:tag name="MH" val="20160830110547"/>
  <p:tag name="MH_LIBRARY" val="CONTENTS"/>
  <p:tag name="MH_TYPE" val="OTHERS"/>
  <p:tag name="ID" val="545840"/>
</p:tagLst>
</file>

<file path=ppt/tags/tag162.xml><?xml version="1.0" encoding="utf-8"?>
<p:tagLst xmlns:p="http://schemas.openxmlformats.org/presentationml/2006/main">
  <p:tag name="MH" val="20160830110547"/>
  <p:tag name="MH_LIBRARY" val="CONTENTS"/>
  <p:tag name="MH_TYPE" val="OTHERS"/>
  <p:tag name="ID" val="545840"/>
</p:tagLst>
</file>

<file path=ppt/tags/tag163.xml><?xml version="1.0" encoding="utf-8"?>
<p:tagLst xmlns:p="http://schemas.openxmlformats.org/presentationml/2006/main">
  <p:tag name="MH" val="20160830110547"/>
  <p:tag name="MH_LIBRARY" val="CONTENTS"/>
  <p:tag name="MH_TYPE" val="OTHERS"/>
  <p:tag name="ID" val="545840"/>
</p:tagLst>
</file>

<file path=ppt/tags/tag164.xml><?xml version="1.0" encoding="utf-8"?>
<p:tagLst xmlns:p="http://schemas.openxmlformats.org/presentationml/2006/main">
  <p:tag name="MH" val="20160830110547"/>
  <p:tag name="MH_LIBRARY" val="CONTENTS"/>
  <p:tag name="MH_TYPE" val="OTHERS"/>
  <p:tag name="ID" val="545840"/>
</p:tagLst>
</file>

<file path=ppt/tags/tag165.xml><?xml version="1.0" encoding="utf-8"?>
<p:tagLst xmlns:p="http://schemas.openxmlformats.org/presentationml/2006/main">
  <p:tag name="MH" val="20160830110547"/>
  <p:tag name="MH_LIBRARY" val="CONTENTS"/>
  <p:tag name="MH_TYPE" val="OTHERS"/>
  <p:tag name="ID" val="545840"/>
</p:tagLst>
</file>

<file path=ppt/tags/tag166.xml><?xml version="1.0" encoding="utf-8"?>
<p:tagLst xmlns:p="http://schemas.openxmlformats.org/presentationml/2006/main">
  <p:tag name="MH" val="20160830110547"/>
  <p:tag name="MH_LIBRARY" val="CONTENTS"/>
  <p:tag name="MH_TYPE" val="OTHERS"/>
  <p:tag name="ID" val="545840"/>
</p:tagLst>
</file>

<file path=ppt/tags/tag167.xml><?xml version="1.0" encoding="utf-8"?>
<p:tagLst xmlns:p="http://schemas.openxmlformats.org/presentationml/2006/main">
  <p:tag name="MH" val="20160830110547"/>
  <p:tag name="MH_LIBRARY" val="CONTENTS"/>
  <p:tag name="MH_TYPE" val="OTHERS"/>
  <p:tag name="ID" val="545840"/>
</p:tagLst>
</file>

<file path=ppt/tags/tag168.xml><?xml version="1.0" encoding="utf-8"?>
<p:tagLst xmlns:p="http://schemas.openxmlformats.org/presentationml/2006/main">
  <p:tag name="MH" val="20160830110547"/>
  <p:tag name="MH_LIBRARY" val="CONTENTS"/>
  <p:tag name="MH_TYPE" val="OTHERS"/>
  <p:tag name="ID" val="545840"/>
</p:tagLst>
</file>

<file path=ppt/tags/tag169.xml><?xml version="1.0" encoding="utf-8"?>
<p:tagLst xmlns:p="http://schemas.openxmlformats.org/presentationml/2006/main">
  <p:tag name="MH" val="20160830110547"/>
  <p:tag name="MH_LIBRARY" val="CONTENTS"/>
  <p:tag name="MH_TYPE" val="OTHERS"/>
  <p:tag name="ID" val="545840"/>
</p:tagLst>
</file>

<file path=ppt/tags/tag17.xml><?xml version="1.0" encoding="utf-8"?>
<p:tagLst xmlns:p="http://schemas.openxmlformats.org/presentationml/2006/main">
  <p:tag name="MH" val="20160830110547"/>
  <p:tag name="MH_LIBRARY" val="CONTENTS"/>
  <p:tag name="MH_TYPE" val="OTHERS"/>
  <p:tag name="ID" val="545840"/>
</p:tagLst>
</file>

<file path=ppt/tags/tag170.xml><?xml version="1.0" encoding="utf-8"?>
<p:tagLst xmlns:p="http://schemas.openxmlformats.org/presentationml/2006/main">
  <p:tag name="MH" val="20160830110547"/>
  <p:tag name="MH_LIBRARY" val="CONTENTS"/>
  <p:tag name="MH_TYPE" val="OTHERS"/>
  <p:tag name="ID" val="545840"/>
</p:tagLst>
</file>

<file path=ppt/tags/tag171.xml><?xml version="1.0" encoding="utf-8"?>
<p:tagLst xmlns:p="http://schemas.openxmlformats.org/presentationml/2006/main">
  <p:tag name="MH" val="20160830110547"/>
  <p:tag name="MH_LIBRARY" val="CONTENTS"/>
  <p:tag name="MH_TYPE" val="OTHERS"/>
  <p:tag name="ID" val="545840"/>
</p:tagLst>
</file>

<file path=ppt/tags/tag172.xml><?xml version="1.0" encoding="utf-8"?>
<p:tagLst xmlns:p="http://schemas.openxmlformats.org/presentationml/2006/main">
  <p:tag name="MH" val="20160830110547"/>
  <p:tag name="MH_LIBRARY" val="CONTENTS"/>
  <p:tag name="MH_TYPE" val="OTHERS"/>
  <p:tag name="ID" val="545840"/>
</p:tagLst>
</file>

<file path=ppt/tags/tag173.xml><?xml version="1.0" encoding="utf-8"?>
<p:tagLst xmlns:p="http://schemas.openxmlformats.org/presentationml/2006/main">
  <p:tag name="MH" val="20160830110547"/>
  <p:tag name="MH_LIBRARY" val="CONTENTS"/>
  <p:tag name="MH_TYPE" val="OTHERS"/>
  <p:tag name="ID" val="545840"/>
</p:tagLst>
</file>

<file path=ppt/tags/tag174.xml><?xml version="1.0" encoding="utf-8"?>
<p:tagLst xmlns:p="http://schemas.openxmlformats.org/presentationml/2006/main">
  <p:tag name="MH" val="20160830110547"/>
  <p:tag name="MH_LIBRARY" val="CONTENTS"/>
  <p:tag name="MH_TYPE" val="OTHERS"/>
  <p:tag name="ID" val="545840"/>
</p:tagLst>
</file>

<file path=ppt/tags/tag175.xml><?xml version="1.0" encoding="utf-8"?>
<p:tagLst xmlns:p="http://schemas.openxmlformats.org/presentationml/2006/main">
  <p:tag name="MH" val="20160830110547"/>
  <p:tag name="MH_LIBRARY" val="CONTENTS"/>
  <p:tag name="MH_TYPE" val="OTHERS"/>
  <p:tag name="ID" val="545840"/>
</p:tagLst>
</file>

<file path=ppt/tags/tag176.xml><?xml version="1.0" encoding="utf-8"?>
<p:tagLst xmlns:p="http://schemas.openxmlformats.org/presentationml/2006/main">
  <p:tag name="MH" val="20160830110547"/>
  <p:tag name="MH_LIBRARY" val="CONTENTS"/>
  <p:tag name="MH_TYPE" val="OTHERS"/>
  <p:tag name="ID" val="545840"/>
</p:tagLst>
</file>

<file path=ppt/tags/tag177.xml><?xml version="1.0" encoding="utf-8"?>
<p:tagLst xmlns:p="http://schemas.openxmlformats.org/presentationml/2006/main">
  <p:tag name="MH" val="20160830110547"/>
  <p:tag name="MH_LIBRARY" val="CONTENTS"/>
  <p:tag name="MH_TYPE" val="OTHERS"/>
  <p:tag name="ID" val="545840"/>
</p:tagLst>
</file>

<file path=ppt/tags/tag178.xml><?xml version="1.0" encoding="utf-8"?>
<p:tagLst xmlns:p="http://schemas.openxmlformats.org/presentationml/2006/main">
  <p:tag name="MH" val="20160830110547"/>
  <p:tag name="MH_LIBRARY" val="CONTENTS"/>
  <p:tag name="MH_TYPE" val="OTHERS"/>
  <p:tag name="ID" val="545840"/>
</p:tagLst>
</file>

<file path=ppt/tags/tag179.xml><?xml version="1.0" encoding="utf-8"?>
<p:tagLst xmlns:p="http://schemas.openxmlformats.org/presentationml/2006/main">
  <p:tag name="MH" val="20160830110547"/>
  <p:tag name="MH_LIBRARY" val="CONTENTS"/>
  <p:tag name="MH_TYPE" val="OTHERS"/>
  <p:tag name="ID" val="545840"/>
</p:tagLst>
</file>

<file path=ppt/tags/tag18.xml><?xml version="1.0" encoding="utf-8"?>
<p:tagLst xmlns:p="http://schemas.openxmlformats.org/presentationml/2006/main">
  <p:tag name="MH" val="20160830110547"/>
  <p:tag name="MH_LIBRARY" val="CONTENTS"/>
  <p:tag name="MH_TYPE" val="OTHERS"/>
  <p:tag name="ID" val="545840"/>
</p:tagLst>
</file>

<file path=ppt/tags/tag180.xml><?xml version="1.0" encoding="utf-8"?>
<p:tagLst xmlns:p="http://schemas.openxmlformats.org/presentationml/2006/main">
  <p:tag name="MH" val="20160830110547"/>
  <p:tag name="MH_LIBRARY" val="CONTENTS"/>
  <p:tag name="MH_TYPE" val="OTHERS"/>
  <p:tag name="ID" val="545840"/>
</p:tagLst>
</file>

<file path=ppt/tags/tag181.xml><?xml version="1.0" encoding="utf-8"?>
<p:tagLst xmlns:p="http://schemas.openxmlformats.org/presentationml/2006/main">
  <p:tag name="MH" val="20160830110547"/>
  <p:tag name="MH_LIBRARY" val="CONTENTS"/>
  <p:tag name="MH_TYPE" val="OTHERS"/>
  <p:tag name="ID" val="545840"/>
</p:tagLst>
</file>

<file path=ppt/tags/tag182.xml><?xml version="1.0" encoding="utf-8"?>
<p:tagLst xmlns:p="http://schemas.openxmlformats.org/presentationml/2006/main">
  <p:tag name="MH" val="20160830110547"/>
  <p:tag name="MH_LIBRARY" val="CONTENTS"/>
  <p:tag name="MH_TYPE" val="OTHERS"/>
  <p:tag name="ID" val="545840"/>
</p:tagLst>
</file>

<file path=ppt/tags/tag183.xml><?xml version="1.0" encoding="utf-8"?>
<p:tagLst xmlns:p="http://schemas.openxmlformats.org/presentationml/2006/main">
  <p:tag name="MH" val="20160830110547"/>
  <p:tag name="MH_LIBRARY" val="CONTENTS"/>
  <p:tag name="MH_TYPE" val="OTHERS"/>
  <p:tag name="ID" val="545840"/>
</p:tagLst>
</file>

<file path=ppt/tags/tag184.xml><?xml version="1.0" encoding="utf-8"?>
<p:tagLst xmlns:p="http://schemas.openxmlformats.org/presentationml/2006/main">
  <p:tag name="MH" val="20160830110547"/>
  <p:tag name="MH_LIBRARY" val="CONTENTS"/>
  <p:tag name="MH_TYPE" val="OTHERS"/>
  <p:tag name="ID" val="545840"/>
</p:tagLst>
</file>

<file path=ppt/tags/tag185.xml><?xml version="1.0" encoding="utf-8"?>
<p:tagLst xmlns:p="http://schemas.openxmlformats.org/presentationml/2006/main">
  <p:tag name="MH" val="20160830110547"/>
  <p:tag name="MH_LIBRARY" val="CONTENTS"/>
  <p:tag name="MH_TYPE" val="OTHERS"/>
  <p:tag name="ID" val="545840"/>
</p:tagLst>
</file>

<file path=ppt/tags/tag186.xml><?xml version="1.0" encoding="utf-8"?>
<p:tagLst xmlns:p="http://schemas.openxmlformats.org/presentationml/2006/main">
  <p:tag name="MH" val="20160830110547"/>
  <p:tag name="MH_LIBRARY" val="CONTENTS"/>
  <p:tag name="MH_TYPE" val="OTHERS"/>
  <p:tag name="ID" val="545840"/>
</p:tagLst>
</file>

<file path=ppt/tags/tag187.xml><?xml version="1.0" encoding="utf-8"?>
<p:tagLst xmlns:p="http://schemas.openxmlformats.org/presentationml/2006/main">
  <p:tag name="MH" val="20160830110547"/>
  <p:tag name="MH_LIBRARY" val="CONTENTS"/>
  <p:tag name="MH_TYPE" val="OTHERS"/>
  <p:tag name="ID" val="545840"/>
</p:tagLst>
</file>

<file path=ppt/tags/tag188.xml><?xml version="1.0" encoding="utf-8"?>
<p:tagLst xmlns:p="http://schemas.openxmlformats.org/presentationml/2006/main">
  <p:tag name="MH" val="20160830110547"/>
  <p:tag name="MH_LIBRARY" val="CONTENTS"/>
  <p:tag name="MH_TYPE" val="OTHERS"/>
  <p:tag name="ID" val="545840"/>
</p:tagLst>
</file>

<file path=ppt/tags/tag189.xml><?xml version="1.0" encoding="utf-8"?>
<p:tagLst xmlns:p="http://schemas.openxmlformats.org/presentationml/2006/main">
  <p:tag name="MH" val="20160830110547"/>
  <p:tag name="MH_LIBRARY" val="CONTENTS"/>
  <p:tag name="MH_TYPE" val="OTHERS"/>
  <p:tag name="ID" val="545840"/>
</p:tagLst>
</file>

<file path=ppt/tags/tag19.xml><?xml version="1.0" encoding="utf-8"?>
<p:tagLst xmlns:p="http://schemas.openxmlformats.org/presentationml/2006/main">
  <p:tag name="MH" val="20160830110547"/>
  <p:tag name="MH_LIBRARY" val="CONTENTS"/>
  <p:tag name="MH_TYPE" val="OTHERS"/>
  <p:tag name="ID" val="545840"/>
</p:tagLst>
</file>

<file path=ppt/tags/tag190.xml><?xml version="1.0" encoding="utf-8"?>
<p:tagLst xmlns:p="http://schemas.openxmlformats.org/presentationml/2006/main">
  <p:tag name="MH" val="20160830110547"/>
  <p:tag name="MH_LIBRARY" val="CONTENTS"/>
  <p:tag name="MH_TYPE" val="OTHERS"/>
  <p:tag name="ID" val="545840"/>
</p:tagLst>
</file>

<file path=ppt/tags/tag191.xml><?xml version="1.0" encoding="utf-8"?>
<p:tagLst xmlns:p="http://schemas.openxmlformats.org/presentationml/2006/main">
  <p:tag name="MH" val="20160830110547"/>
  <p:tag name="MH_LIBRARY" val="CONTENTS"/>
  <p:tag name="MH_TYPE" val="OTHERS"/>
  <p:tag name="ID" val="545840"/>
</p:tagLst>
</file>

<file path=ppt/tags/tag192.xml><?xml version="1.0" encoding="utf-8"?>
<p:tagLst xmlns:p="http://schemas.openxmlformats.org/presentationml/2006/main">
  <p:tag name="MH" val="20160830110547"/>
  <p:tag name="MH_LIBRARY" val="CONTENTS"/>
  <p:tag name="MH_TYPE" val="OTHERS"/>
  <p:tag name="ID" val="545840"/>
</p:tagLst>
</file>

<file path=ppt/tags/tag193.xml><?xml version="1.0" encoding="utf-8"?>
<p:tagLst xmlns:p="http://schemas.openxmlformats.org/presentationml/2006/main">
  <p:tag name="MH" val="20160830110547"/>
  <p:tag name="MH_LIBRARY" val="CONTENTS"/>
  <p:tag name="MH_TYPE" val="OTHERS"/>
  <p:tag name="ID" val="545840"/>
</p:tagLst>
</file>

<file path=ppt/tags/tag194.xml><?xml version="1.0" encoding="utf-8"?>
<p:tagLst xmlns:p="http://schemas.openxmlformats.org/presentationml/2006/main">
  <p:tag name="MH" val="20160830110547"/>
  <p:tag name="MH_LIBRARY" val="CONTENTS"/>
  <p:tag name="MH_TYPE" val="OTHERS"/>
  <p:tag name="ID" val="545840"/>
</p:tagLst>
</file>

<file path=ppt/tags/tag195.xml><?xml version="1.0" encoding="utf-8"?>
<p:tagLst xmlns:p="http://schemas.openxmlformats.org/presentationml/2006/main">
  <p:tag name="MH" val="20160830110547"/>
  <p:tag name="MH_LIBRARY" val="CONTENTS"/>
  <p:tag name="MH_TYPE" val="OTHERS"/>
  <p:tag name="ID" val="545840"/>
</p:tagLst>
</file>

<file path=ppt/tags/tag196.xml><?xml version="1.0" encoding="utf-8"?>
<p:tagLst xmlns:p="http://schemas.openxmlformats.org/presentationml/2006/main">
  <p:tag name="MH" val="20160830110547"/>
  <p:tag name="MH_LIBRARY" val="CONTENTS"/>
  <p:tag name="MH_TYPE" val="OTHERS"/>
  <p:tag name="ID" val="545840"/>
</p:tagLst>
</file>

<file path=ppt/tags/tag197.xml><?xml version="1.0" encoding="utf-8"?>
<p:tagLst xmlns:p="http://schemas.openxmlformats.org/presentationml/2006/main">
  <p:tag name="MH" val="20160830110547"/>
  <p:tag name="MH_LIBRARY" val="CONTENTS"/>
  <p:tag name="MH_TYPE" val="OTHERS"/>
  <p:tag name="ID" val="545840"/>
</p:tagLst>
</file>

<file path=ppt/tags/tag198.xml><?xml version="1.0" encoding="utf-8"?>
<p:tagLst xmlns:p="http://schemas.openxmlformats.org/presentationml/2006/main">
  <p:tag name="MH" val="20160830110547"/>
  <p:tag name="MH_LIBRARY" val="CONTENTS"/>
  <p:tag name="MH_TYPE" val="OTHERS"/>
  <p:tag name="ID" val="545840"/>
</p:tagLst>
</file>

<file path=ppt/tags/tag199.xml><?xml version="1.0" encoding="utf-8"?>
<p:tagLst xmlns:p="http://schemas.openxmlformats.org/presentationml/2006/main">
  <p:tag name="MH" val="20160830110547"/>
  <p:tag name="MH_LIBRARY" val="CONTENTS"/>
  <p:tag name="MH_TYPE" val="OTHERS"/>
  <p:tag name="ID" val="545840"/>
</p:tagLst>
</file>

<file path=ppt/tags/tag2.xml><?xml version="1.0" encoding="utf-8"?>
<p:tagLst xmlns:p="http://schemas.openxmlformats.org/presentationml/2006/main">
  <p:tag name="MH" val="20160830110547"/>
  <p:tag name="MH_LIBRARY" val="CONTENTS"/>
  <p:tag name="MH_TYPE" val="OTHERS"/>
  <p:tag name="ID" val="545840"/>
</p:tagLst>
</file>

<file path=ppt/tags/tag20.xml><?xml version="1.0" encoding="utf-8"?>
<p:tagLst xmlns:p="http://schemas.openxmlformats.org/presentationml/2006/main">
  <p:tag name="MH" val="20160830110547"/>
  <p:tag name="MH_LIBRARY" val="CONTENTS"/>
  <p:tag name="MH_TYPE" val="OTHERS"/>
  <p:tag name="ID" val="545840"/>
</p:tagLst>
</file>

<file path=ppt/tags/tag200.xml><?xml version="1.0" encoding="utf-8"?>
<p:tagLst xmlns:p="http://schemas.openxmlformats.org/presentationml/2006/main">
  <p:tag name="MH" val="20160830110547"/>
  <p:tag name="MH_LIBRARY" val="CONTENTS"/>
  <p:tag name="MH_TYPE" val="OTHERS"/>
  <p:tag name="ID" val="545840"/>
</p:tagLst>
</file>

<file path=ppt/tags/tag201.xml><?xml version="1.0" encoding="utf-8"?>
<p:tagLst xmlns:p="http://schemas.openxmlformats.org/presentationml/2006/main">
  <p:tag name="MH" val="20160830110547"/>
  <p:tag name="MH_LIBRARY" val="CONTENTS"/>
  <p:tag name="MH_TYPE" val="OTHERS"/>
  <p:tag name="ID" val="545840"/>
</p:tagLst>
</file>

<file path=ppt/tags/tag202.xml><?xml version="1.0" encoding="utf-8"?>
<p:tagLst xmlns:p="http://schemas.openxmlformats.org/presentationml/2006/main">
  <p:tag name="MH" val="20160830110547"/>
  <p:tag name="MH_LIBRARY" val="CONTENTS"/>
  <p:tag name="MH_TYPE" val="OTHERS"/>
  <p:tag name="ID" val="545840"/>
</p:tagLst>
</file>

<file path=ppt/tags/tag203.xml><?xml version="1.0" encoding="utf-8"?>
<p:tagLst xmlns:p="http://schemas.openxmlformats.org/presentationml/2006/main">
  <p:tag name="MH" val="20160830110547"/>
  <p:tag name="MH_LIBRARY" val="CONTENTS"/>
  <p:tag name="MH_TYPE" val="OTHERS"/>
  <p:tag name="ID" val="545840"/>
</p:tagLst>
</file>

<file path=ppt/tags/tag204.xml><?xml version="1.0" encoding="utf-8"?>
<p:tagLst xmlns:p="http://schemas.openxmlformats.org/presentationml/2006/main">
  <p:tag name="MH" val="20160830110547"/>
  <p:tag name="MH_LIBRARY" val="CONTENTS"/>
  <p:tag name="MH_TYPE" val="OTHERS"/>
  <p:tag name="ID" val="545840"/>
</p:tagLst>
</file>

<file path=ppt/tags/tag205.xml><?xml version="1.0" encoding="utf-8"?>
<p:tagLst xmlns:p="http://schemas.openxmlformats.org/presentationml/2006/main">
  <p:tag name="MH" val="20160830110547"/>
  <p:tag name="MH_LIBRARY" val="CONTENTS"/>
  <p:tag name="MH_TYPE" val="OTHERS"/>
  <p:tag name="ID" val="545840"/>
</p:tagLst>
</file>

<file path=ppt/tags/tag206.xml><?xml version="1.0" encoding="utf-8"?>
<p:tagLst xmlns:p="http://schemas.openxmlformats.org/presentationml/2006/main">
  <p:tag name="MH" val="20160830110547"/>
  <p:tag name="MH_LIBRARY" val="CONTENTS"/>
  <p:tag name="MH_TYPE" val="OTHERS"/>
  <p:tag name="ID" val="545840"/>
</p:tagLst>
</file>

<file path=ppt/tags/tag207.xml><?xml version="1.0" encoding="utf-8"?>
<p:tagLst xmlns:p="http://schemas.openxmlformats.org/presentationml/2006/main">
  <p:tag name="MH" val="20160830110547"/>
  <p:tag name="MH_LIBRARY" val="CONTENTS"/>
  <p:tag name="MH_TYPE" val="OTHERS"/>
  <p:tag name="ID" val="545840"/>
</p:tagLst>
</file>

<file path=ppt/tags/tag208.xml><?xml version="1.0" encoding="utf-8"?>
<p:tagLst xmlns:p="http://schemas.openxmlformats.org/presentationml/2006/main">
  <p:tag name="MH" val="20160830110547"/>
  <p:tag name="MH_LIBRARY" val="CONTENTS"/>
  <p:tag name="MH_TYPE" val="OTHERS"/>
  <p:tag name="ID" val="545840"/>
</p:tagLst>
</file>

<file path=ppt/tags/tag21.xml><?xml version="1.0" encoding="utf-8"?>
<p:tagLst xmlns:p="http://schemas.openxmlformats.org/presentationml/2006/main">
  <p:tag name="MH" val="20160830110547"/>
  <p:tag name="MH_LIBRARY" val="CONTENTS"/>
  <p:tag name="MH_TYPE" val="OTHERS"/>
  <p:tag name="ID" val="545840"/>
</p:tagLst>
</file>

<file path=ppt/tags/tag22.xml><?xml version="1.0" encoding="utf-8"?>
<p:tagLst xmlns:p="http://schemas.openxmlformats.org/presentationml/2006/main">
  <p:tag name="MH" val="20160830110547"/>
  <p:tag name="MH_LIBRARY" val="CONTENTS"/>
  <p:tag name="MH_TYPE" val="OTHERS"/>
  <p:tag name="ID" val="545840"/>
</p:tagLst>
</file>

<file path=ppt/tags/tag23.xml><?xml version="1.0" encoding="utf-8"?>
<p:tagLst xmlns:p="http://schemas.openxmlformats.org/presentationml/2006/main">
  <p:tag name="MH" val="20160830110547"/>
  <p:tag name="MH_LIBRARY" val="CONTENTS"/>
  <p:tag name="MH_TYPE" val="OTHERS"/>
  <p:tag name="ID" val="545840"/>
</p:tagLst>
</file>

<file path=ppt/tags/tag24.xml><?xml version="1.0" encoding="utf-8"?>
<p:tagLst xmlns:p="http://schemas.openxmlformats.org/presentationml/2006/main">
  <p:tag name="MH" val="20160830110547"/>
  <p:tag name="MH_LIBRARY" val="CONTENTS"/>
  <p:tag name="MH_TYPE" val="OTHERS"/>
  <p:tag name="ID" val="545840"/>
</p:tagLst>
</file>

<file path=ppt/tags/tag25.xml><?xml version="1.0" encoding="utf-8"?>
<p:tagLst xmlns:p="http://schemas.openxmlformats.org/presentationml/2006/main">
  <p:tag name="MH" val="20160830110547"/>
  <p:tag name="MH_LIBRARY" val="CONTENTS"/>
  <p:tag name="MH_TYPE" val="OTHERS"/>
  <p:tag name="ID" val="545840"/>
</p:tagLst>
</file>

<file path=ppt/tags/tag26.xml><?xml version="1.0" encoding="utf-8"?>
<p:tagLst xmlns:p="http://schemas.openxmlformats.org/presentationml/2006/main">
  <p:tag name="MH" val="20160830110547"/>
  <p:tag name="MH_LIBRARY" val="CONTENTS"/>
  <p:tag name="MH_TYPE" val="OTHERS"/>
  <p:tag name="ID" val="545840"/>
</p:tagLst>
</file>

<file path=ppt/tags/tag27.xml><?xml version="1.0" encoding="utf-8"?>
<p:tagLst xmlns:p="http://schemas.openxmlformats.org/presentationml/2006/main">
  <p:tag name="MH" val="20160830110547"/>
  <p:tag name="MH_LIBRARY" val="CONTENTS"/>
  <p:tag name="MH_TYPE" val="OTHERS"/>
  <p:tag name="ID" val="545840"/>
</p:tagLst>
</file>

<file path=ppt/tags/tag28.xml><?xml version="1.0" encoding="utf-8"?>
<p:tagLst xmlns:p="http://schemas.openxmlformats.org/presentationml/2006/main">
  <p:tag name="MH" val="20160830110547"/>
  <p:tag name="MH_LIBRARY" val="CONTENTS"/>
  <p:tag name="MH_TYPE" val="OTHERS"/>
  <p:tag name="ID" val="545840"/>
</p:tagLst>
</file>

<file path=ppt/tags/tag29.xml><?xml version="1.0" encoding="utf-8"?>
<p:tagLst xmlns:p="http://schemas.openxmlformats.org/presentationml/2006/main">
  <p:tag name="MH" val="20160830110547"/>
  <p:tag name="MH_LIBRARY" val="CONTENTS"/>
  <p:tag name="MH_TYPE" val="OTHERS"/>
  <p:tag name="ID" val="545840"/>
</p:tagLst>
</file>

<file path=ppt/tags/tag3.xml><?xml version="1.0" encoding="utf-8"?>
<p:tagLst xmlns:p="http://schemas.openxmlformats.org/presentationml/2006/main">
  <p:tag name="MH" val="20160830110547"/>
  <p:tag name="MH_LIBRARY" val="CONTENTS"/>
  <p:tag name="MH_TYPE" val="OTHERS"/>
  <p:tag name="ID" val="545840"/>
</p:tagLst>
</file>

<file path=ppt/tags/tag30.xml><?xml version="1.0" encoding="utf-8"?>
<p:tagLst xmlns:p="http://schemas.openxmlformats.org/presentationml/2006/main">
  <p:tag name="MH" val="20160830110547"/>
  <p:tag name="MH_LIBRARY" val="CONTENTS"/>
  <p:tag name="MH_TYPE" val="OTHERS"/>
  <p:tag name="ID" val="545840"/>
</p:tagLst>
</file>

<file path=ppt/tags/tag31.xml><?xml version="1.0" encoding="utf-8"?>
<p:tagLst xmlns:p="http://schemas.openxmlformats.org/presentationml/2006/main">
  <p:tag name="MH" val="20160830110547"/>
  <p:tag name="MH_LIBRARY" val="CONTENTS"/>
  <p:tag name="MH_TYPE" val="OTHERS"/>
  <p:tag name="ID" val="545840"/>
</p:tagLst>
</file>

<file path=ppt/tags/tag32.xml><?xml version="1.0" encoding="utf-8"?>
<p:tagLst xmlns:p="http://schemas.openxmlformats.org/presentationml/2006/main">
  <p:tag name="MH" val="20160830110547"/>
  <p:tag name="MH_LIBRARY" val="CONTENTS"/>
  <p:tag name="MH_TYPE" val="OTHERS"/>
  <p:tag name="ID" val="545840"/>
</p:tagLst>
</file>

<file path=ppt/tags/tag33.xml><?xml version="1.0" encoding="utf-8"?>
<p:tagLst xmlns:p="http://schemas.openxmlformats.org/presentationml/2006/main">
  <p:tag name="MH" val="20160830110547"/>
  <p:tag name="MH_LIBRARY" val="CONTENTS"/>
  <p:tag name="MH_TYPE" val="OTHERS"/>
  <p:tag name="ID" val="545840"/>
</p:tagLst>
</file>

<file path=ppt/tags/tag34.xml><?xml version="1.0" encoding="utf-8"?>
<p:tagLst xmlns:p="http://schemas.openxmlformats.org/presentationml/2006/main">
  <p:tag name="MH" val="20160830110547"/>
  <p:tag name="MH_LIBRARY" val="CONTENTS"/>
  <p:tag name="MH_TYPE" val="OTHERS"/>
  <p:tag name="ID" val="545840"/>
</p:tagLst>
</file>

<file path=ppt/tags/tag35.xml><?xml version="1.0" encoding="utf-8"?>
<p:tagLst xmlns:p="http://schemas.openxmlformats.org/presentationml/2006/main">
  <p:tag name="MH" val="20160830110547"/>
  <p:tag name="MH_LIBRARY" val="CONTENTS"/>
  <p:tag name="MH_TYPE" val="OTHERS"/>
  <p:tag name="ID" val="545840"/>
</p:tagLst>
</file>

<file path=ppt/tags/tag36.xml><?xml version="1.0" encoding="utf-8"?>
<p:tagLst xmlns:p="http://schemas.openxmlformats.org/presentationml/2006/main">
  <p:tag name="MH" val="20160830110547"/>
  <p:tag name="MH_LIBRARY" val="CONTENTS"/>
  <p:tag name="MH_TYPE" val="OTHERS"/>
  <p:tag name="ID" val="545840"/>
</p:tagLst>
</file>

<file path=ppt/tags/tag37.xml><?xml version="1.0" encoding="utf-8"?>
<p:tagLst xmlns:p="http://schemas.openxmlformats.org/presentationml/2006/main">
  <p:tag name="MH" val="20160830110547"/>
  <p:tag name="MH_LIBRARY" val="CONTENTS"/>
  <p:tag name="MH_TYPE" val="OTHERS"/>
  <p:tag name="ID" val="545840"/>
</p:tagLst>
</file>

<file path=ppt/tags/tag38.xml><?xml version="1.0" encoding="utf-8"?>
<p:tagLst xmlns:p="http://schemas.openxmlformats.org/presentationml/2006/main">
  <p:tag name="MH" val="20160830110547"/>
  <p:tag name="MH_LIBRARY" val="CONTENTS"/>
  <p:tag name="MH_TYPE" val="OTHERS"/>
  <p:tag name="ID" val="545840"/>
</p:tagLst>
</file>

<file path=ppt/tags/tag39.xml><?xml version="1.0" encoding="utf-8"?>
<p:tagLst xmlns:p="http://schemas.openxmlformats.org/presentationml/2006/main">
  <p:tag name="MH" val="20160830110547"/>
  <p:tag name="MH_LIBRARY" val="CONTENTS"/>
  <p:tag name="MH_TYPE" val="OTHERS"/>
  <p:tag name="ID" val="545840"/>
</p:tagLst>
</file>

<file path=ppt/tags/tag4.xml><?xml version="1.0" encoding="utf-8"?>
<p:tagLst xmlns:p="http://schemas.openxmlformats.org/presentationml/2006/main">
  <p:tag name="MH" val="20160830110547"/>
  <p:tag name="MH_LIBRARY" val="CONTENTS"/>
  <p:tag name="MH_TYPE" val="OTHERS"/>
  <p:tag name="ID" val="545840"/>
</p:tagLst>
</file>

<file path=ppt/tags/tag40.xml><?xml version="1.0" encoding="utf-8"?>
<p:tagLst xmlns:p="http://schemas.openxmlformats.org/presentationml/2006/main">
  <p:tag name="MH" val="20160830110547"/>
  <p:tag name="MH_LIBRARY" val="CONTENTS"/>
  <p:tag name="MH_TYPE" val="OTHERS"/>
  <p:tag name="ID" val="545840"/>
</p:tagLst>
</file>

<file path=ppt/tags/tag41.xml><?xml version="1.0" encoding="utf-8"?>
<p:tagLst xmlns:p="http://schemas.openxmlformats.org/presentationml/2006/main">
  <p:tag name="MH" val="20160830110547"/>
  <p:tag name="MH_LIBRARY" val="CONTENTS"/>
  <p:tag name="MH_TYPE" val="OTHERS"/>
  <p:tag name="ID" val="545840"/>
</p:tagLst>
</file>

<file path=ppt/tags/tag42.xml><?xml version="1.0" encoding="utf-8"?>
<p:tagLst xmlns:p="http://schemas.openxmlformats.org/presentationml/2006/main">
  <p:tag name="MH" val="20160830110547"/>
  <p:tag name="MH_LIBRARY" val="CONTENTS"/>
  <p:tag name="MH_TYPE" val="OTHERS"/>
  <p:tag name="ID" val="545840"/>
</p:tagLst>
</file>

<file path=ppt/tags/tag43.xml><?xml version="1.0" encoding="utf-8"?>
<p:tagLst xmlns:p="http://schemas.openxmlformats.org/presentationml/2006/main">
  <p:tag name="MH" val="20160830110547"/>
  <p:tag name="MH_LIBRARY" val="CONTENTS"/>
  <p:tag name="MH_TYPE" val="OTHERS"/>
  <p:tag name="ID" val="545840"/>
</p:tagLst>
</file>

<file path=ppt/tags/tag44.xml><?xml version="1.0" encoding="utf-8"?>
<p:tagLst xmlns:p="http://schemas.openxmlformats.org/presentationml/2006/main">
  <p:tag name="MH" val="20160830110547"/>
  <p:tag name="MH_LIBRARY" val="CONTENTS"/>
  <p:tag name="MH_TYPE" val="OTHERS"/>
  <p:tag name="ID" val="545840"/>
</p:tagLst>
</file>

<file path=ppt/tags/tag45.xml><?xml version="1.0" encoding="utf-8"?>
<p:tagLst xmlns:p="http://schemas.openxmlformats.org/presentationml/2006/main">
  <p:tag name="MH" val="20160830110547"/>
  <p:tag name="MH_LIBRARY" val="CONTENTS"/>
  <p:tag name="MH_TYPE" val="OTHERS"/>
  <p:tag name="ID" val="545840"/>
</p:tagLst>
</file>

<file path=ppt/tags/tag46.xml><?xml version="1.0" encoding="utf-8"?>
<p:tagLst xmlns:p="http://schemas.openxmlformats.org/presentationml/2006/main">
  <p:tag name="MH" val="20160830110547"/>
  <p:tag name="MH_LIBRARY" val="CONTENTS"/>
  <p:tag name="MH_TYPE" val="OTHERS"/>
  <p:tag name="ID" val="545840"/>
</p:tagLst>
</file>

<file path=ppt/tags/tag47.xml><?xml version="1.0" encoding="utf-8"?>
<p:tagLst xmlns:p="http://schemas.openxmlformats.org/presentationml/2006/main">
  <p:tag name="MH" val="20160830110547"/>
  <p:tag name="MH_LIBRARY" val="CONTENTS"/>
  <p:tag name="MH_TYPE" val="OTHERS"/>
  <p:tag name="ID" val="545840"/>
</p:tagLst>
</file>

<file path=ppt/tags/tag48.xml><?xml version="1.0" encoding="utf-8"?>
<p:tagLst xmlns:p="http://schemas.openxmlformats.org/presentationml/2006/main">
  <p:tag name="MH" val="20160830110547"/>
  <p:tag name="MH_LIBRARY" val="CONTENTS"/>
  <p:tag name="MH_TYPE" val="OTHERS"/>
  <p:tag name="ID" val="545840"/>
</p:tagLst>
</file>

<file path=ppt/tags/tag49.xml><?xml version="1.0" encoding="utf-8"?>
<p:tagLst xmlns:p="http://schemas.openxmlformats.org/presentationml/2006/main">
  <p:tag name="MH" val="20160830110547"/>
  <p:tag name="MH_LIBRARY" val="CONTENTS"/>
  <p:tag name="MH_TYPE" val="OTHERS"/>
  <p:tag name="ID" val="545840"/>
</p:tagLst>
</file>

<file path=ppt/tags/tag5.xml><?xml version="1.0" encoding="utf-8"?>
<p:tagLst xmlns:p="http://schemas.openxmlformats.org/presentationml/2006/main">
  <p:tag name="MH" val="20160830110547"/>
  <p:tag name="MH_LIBRARY" val="CONTENTS"/>
  <p:tag name="MH_TYPE" val="OTHERS"/>
  <p:tag name="ID" val="545840"/>
</p:tagLst>
</file>

<file path=ppt/tags/tag50.xml><?xml version="1.0" encoding="utf-8"?>
<p:tagLst xmlns:p="http://schemas.openxmlformats.org/presentationml/2006/main">
  <p:tag name="MH" val="20160830110547"/>
  <p:tag name="MH_LIBRARY" val="CONTENTS"/>
  <p:tag name="MH_TYPE" val="OTHERS"/>
  <p:tag name="ID" val="545840"/>
</p:tagLst>
</file>

<file path=ppt/tags/tag51.xml><?xml version="1.0" encoding="utf-8"?>
<p:tagLst xmlns:p="http://schemas.openxmlformats.org/presentationml/2006/main">
  <p:tag name="MH" val="20160830110547"/>
  <p:tag name="MH_LIBRARY" val="CONTENTS"/>
  <p:tag name="MH_TYPE" val="OTHERS"/>
  <p:tag name="ID" val="545840"/>
</p:tagLst>
</file>

<file path=ppt/tags/tag52.xml><?xml version="1.0" encoding="utf-8"?>
<p:tagLst xmlns:p="http://schemas.openxmlformats.org/presentationml/2006/main">
  <p:tag name="MH" val="20160830110547"/>
  <p:tag name="MH_LIBRARY" val="CONTENTS"/>
  <p:tag name="MH_TYPE" val="OTHERS"/>
  <p:tag name="ID" val="545840"/>
</p:tagLst>
</file>

<file path=ppt/tags/tag53.xml><?xml version="1.0" encoding="utf-8"?>
<p:tagLst xmlns:p="http://schemas.openxmlformats.org/presentationml/2006/main">
  <p:tag name="MH" val="20160830110547"/>
  <p:tag name="MH_LIBRARY" val="CONTENTS"/>
  <p:tag name="MH_TYPE" val="OTHERS"/>
  <p:tag name="ID" val="545840"/>
</p:tagLst>
</file>

<file path=ppt/tags/tag54.xml><?xml version="1.0" encoding="utf-8"?>
<p:tagLst xmlns:p="http://schemas.openxmlformats.org/presentationml/2006/main">
  <p:tag name="MH" val="20160830110547"/>
  <p:tag name="MH_LIBRARY" val="CONTENTS"/>
  <p:tag name="MH_TYPE" val="OTHERS"/>
  <p:tag name="ID" val="545840"/>
</p:tagLst>
</file>

<file path=ppt/tags/tag55.xml><?xml version="1.0" encoding="utf-8"?>
<p:tagLst xmlns:p="http://schemas.openxmlformats.org/presentationml/2006/main">
  <p:tag name="MH" val="20160830110547"/>
  <p:tag name="MH_LIBRARY" val="CONTENTS"/>
  <p:tag name="MH_TYPE" val="OTHERS"/>
  <p:tag name="ID" val="545840"/>
</p:tagLst>
</file>

<file path=ppt/tags/tag56.xml><?xml version="1.0" encoding="utf-8"?>
<p:tagLst xmlns:p="http://schemas.openxmlformats.org/presentationml/2006/main">
  <p:tag name="MH" val="20160830110547"/>
  <p:tag name="MH_LIBRARY" val="CONTENTS"/>
  <p:tag name="MH_TYPE" val="OTHERS"/>
  <p:tag name="ID" val="545840"/>
</p:tagLst>
</file>

<file path=ppt/tags/tag57.xml><?xml version="1.0" encoding="utf-8"?>
<p:tagLst xmlns:p="http://schemas.openxmlformats.org/presentationml/2006/main">
  <p:tag name="MH" val="20160830110547"/>
  <p:tag name="MH_LIBRARY" val="CONTENTS"/>
  <p:tag name="MH_TYPE" val="OTHERS"/>
  <p:tag name="ID" val="545840"/>
</p:tagLst>
</file>

<file path=ppt/tags/tag58.xml><?xml version="1.0" encoding="utf-8"?>
<p:tagLst xmlns:p="http://schemas.openxmlformats.org/presentationml/2006/main">
  <p:tag name="MH" val="20160830110547"/>
  <p:tag name="MH_LIBRARY" val="CONTENTS"/>
  <p:tag name="MH_TYPE" val="OTHERS"/>
  <p:tag name="ID" val="545840"/>
</p:tagLst>
</file>

<file path=ppt/tags/tag59.xml><?xml version="1.0" encoding="utf-8"?>
<p:tagLst xmlns:p="http://schemas.openxmlformats.org/presentationml/2006/main">
  <p:tag name="MH" val="20160830110547"/>
  <p:tag name="MH_LIBRARY" val="CONTENTS"/>
  <p:tag name="MH_TYPE" val="OTHERS"/>
  <p:tag name="ID" val="545840"/>
</p:tagLst>
</file>

<file path=ppt/tags/tag6.xml><?xml version="1.0" encoding="utf-8"?>
<p:tagLst xmlns:p="http://schemas.openxmlformats.org/presentationml/2006/main">
  <p:tag name="MH" val="20160830110547"/>
  <p:tag name="MH_LIBRARY" val="CONTENTS"/>
  <p:tag name="MH_TYPE" val="OTHERS"/>
  <p:tag name="ID" val="545840"/>
</p:tagLst>
</file>

<file path=ppt/tags/tag60.xml><?xml version="1.0" encoding="utf-8"?>
<p:tagLst xmlns:p="http://schemas.openxmlformats.org/presentationml/2006/main">
  <p:tag name="MH" val="20160830110547"/>
  <p:tag name="MH_LIBRARY" val="CONTENTS"/>
  <p:tag name="MH_TYPE" val="OTHERS"/>
  <p:tag name="ID" val="545840"/>
</p:tagLst>
</file>

<file path=ppt/tags/tag61.xml><?xml version="1.0" encoding="utf-8"?>
<p:tagLst xmlns:p="http://schemas.openxmlformats.org/presentationml/2006/main">
  <p:tag name="MH" val="20160830110547"/>
  <p:tag name="MH_LIBRARY" val="CONTENTS"/>
  <p:tag name="MH_TYPE" val="OTHERS"/>
  <p:tag name="ID" val="545840"/>
</p:tagLst>
</file>

<file path=ppt/tags/tag62.xml><?xml version="1.0" encoding="utf-8"?>
<p:tagLst xmlns:p="http://schemas.openxmlformats.org/presentationml/2006/main">
  <p:tag name="MH" val="20160830110547"/>
  <p:tag name="MH_LIBRARY" val="CONTENTS"/>
  <p:tag name="MH_TYPE" val="OTHERS"/>
  <p:tag name="ID" val="545840"/>
</p:tagLst>
</file>

<file path=ppt/tags/tag63.xml><?xml version="1.0" encoding="utf-8"?>
<p:tagLst xmlns:p="http://schemas.openxmlformats.org/presentationml/2006/main">
  <p:tag name="MH" val="20160830110547"/>
  <p:tag name="MH_LIBRARY" val="CONTENTS"/>
  <p:tag name="MH_TYPE" val="OTHERS"/>
  <p:tag name="ID" val="545840"/>
</p:tagLst>
</file>

<file path=ppt/tags/tag64.xml><?xml version="1.0" encoding="utf-8"?>
<p:tagLst xmlns:p="http://schemas.openxmlformats.org/presentationml/2006/main">
  <p:tag name="MH" val="20160830110547"/>
  <p:tag name="MH_LIBRARY" val="CONTENTS"/>
  <p:tag name="MH_TYPE" val="OTHERS"/>
  <p:tag name="ID" val="545840"/>
</p:tagLst>
</file>

<file path=ppt/tags/tag65.xml><?xml version="1.0" encoding="utf-8"?>
<p:tagLst xmlns:p="http://schemas.openxmlformats.org/presentationml/2006/main">
  <p:tag name="MH" val="20160830110547"/>
  <p:tag name="MH_LIBRARY" val="CONTENTS"/>
  <p:tag name="MH_TYPE" val="OTHERS"/>
  <p:tag name="ID" val="545840"/>
</p:tagLst>
</file>

<file path=ppt/tags/tag66.xml><?xml version="1.0" encoding="utf-8"?>
<p:tagLst xmlns:p="http://schemas.openxmlformats.org/presentationml/2006/main">
  <p:tag name="MH" val="20160830110547"/>
  <p:tag name="MH_LIBRARY" val="CONTENTS"/>
  <p:tag name="MH_TYPE" val="OTHERS"/>
  <p:tag name="ID" val="545840"/>
</p:tagLst>
</file>

<file path=ppt/tags/tag67.xml><?xml version="1.0" encoding="utf-8"?>
<p:tagLst xmlns:p="http://schemas.openxmlformats.org/presentationml/2006/main">
  <p:tag name="MH" val="20160830110547"/>
  <p:tag name="MH_LIBRARY" val="CONTENTS"/>
  <p:tag name="MH_TYPE" val="OTHERS"/>
  <p:tag name="ID" val="545840"/>
</p:tagLst>
</file>

<file path=ppt/tags/tag68.xml><?xml version="1.0" encoding="utf-8"?>
<p:tagLst xmlns:p="http://schemas.openxmlformats.org/presentationml/2006/main">
  <p:tag name="MH" val="20160830110547"/>
  <p:tag name="MH_LIBRARY" val="CONTENTS"/>
  <p:tag name="MH_TYPE" val="OTHERS"/>
  <p:tag name="ID" val="545840"/>
</p:tagLst>
</file>

<file path=ppt/tags/tag69.xml><?xml version="1.0" encoding="utf-8"?>
<p:tagLst xmlns:p="http://schemas.openxmlformats.org/presentationml/2006/main">
  <p:tag name="MH" val="20160830110547"/>
  <p:tag name="MH_LIBRARY" val="CONTENTS"/>
  <p:tag name="MH_TYPE" val="OTHERS"/>
  <p:tag name="ID" val="545840"/>
</p:tagLst>
</file>

<file path=ppt/tags/tag7.xml><?xml version="1.0" encoding="utf-8"?>
<p:tagLst xmlns:p="http://schemas.openxmlformats.org/presentationml/2006/main">
  <p:tag name="MH" val="20160830110547"/>
  <p:tag name="MH_LIBRARY" val="CONTENTS"/>
  <p:tag name="MH_TYPE" val="OTHERS"/>
  <p:tag name="ID" val="545840"/>
</p:tagLst>
</file>

<file path=ppt/tags/tag70.xml><?xml version="1.0" encoding="utf-8"?>
<p:tagLst xmlns:p="http://schemas.openxmlformats.org/presentationml/2006/main">
  <p:tag name="MH" val="20160830110547"/>
  <p:tag name="MH_LIBRARY" val="CONTENTS"/>
  <p:tag name="MH_TYPE" val="OTHERS"/>
  <p:tag name="ID" val="545840"/>
</p:tagLst>
</file>

<file path=ppt/tags/tag71.xml><?xml version="1.0" encoding="utf-8"?>
<p:tagLst xmlns:p="http://schemas.openxmlformats.org/presentationml/2006/main">
  <p:tag name="MH" val="20160830110547"/>
  <p:tag name="MH_LIBRARY" val="CONTENTS"/>
  <p:tag name="MH_TYPE" val="OTHERS"/>
  <p:tag name="ID" val="545840"/>
</p:tagLst>
</file>

<file path=ppt/tags/tag72.xml><?xml version="1.0" encoding="utf-8"?>
<p:tagLst xmlns:p="http://schemas.openxmlformats.org/presentationml/2006/main">
  <p:tag name="MH" val="20160830110547"/>
  <p:tag name="MH_LIBRARY" val="CONTENTS"/>
  <p:tag name="MH_TYPE" val="OTHERS"/>
  <p:tag name="ID" val="545840"/>
</p:tagLst>
</file>

<file path=ppt/tags/tag73.xml><?xml version="1.0" encoding="utf-8"?>
<p:tagLst xmlns:p="http://schemas.openxmlformats.org/presentationml/2006/main">
  <p:tag name="MH" val="20160830110547"/>
  <p:tag name="MH_LIBRARY" val="CONTENTS"/>
  <p:tag name="MH_TYPE" val="OTHERS"/>
  <p:tag name="ID" val="545840"/>
</p:tagLst>
</file>

<file path=ppt/tags/tag74.xml><?xml version="1.0" encoding="utf-8"?>
<p:tagLst xmlns:p="http://schemas.openxmlformats.org/presentationml/2006/main">
  <p:tag name="MH" val="20160830110547"/>
  <p:tag name="MH_LIBRARY" val="CONTENTS"/>
  <p:tag name="MH_TYPE" val="OTHERS"/>
  <p:tag name="ID" val="545840"/>
</p:tagLst>
</file>

<file path=ppt/tags/tag75.xml><?xml version="1.0" encoding="utf-8"?>
<p:tagLst xmlns:p="http://schemas.openxmlformats.org/presentationml/2006/main">
  <p:tag name="MH" val="20160830110547"/>
  <p:tag name="MH_LIBRARY" val="CONTENTS"/>
  <p:tag name="MH_TYPE" val="OTHERS"/>
  <p:tag name="ID" val="545840"/>
</p:tagLst>
</file>

<file path=ppt/tags/tag76.xml><?xml version="1.0" encoding="utf-8"?>
<p:tagLst xmlns:p="http://schemas.openxmlformats.org/presentationml/2006/main">
  <p:tag name="MH" val="20160830110547"/>
  <p:tag name="MH_LIBRARY" val="CONTENTS"/>
  <p:tag name="MH_TYPE" val="OTHERS"/>
  <p:tag name="ID" val="545840"/>
</p:tagLst>
</file>

<file path=ppt/tags/tag77.xml><?xml version="1.0" encoding="utf-8"?>
<p:tagLst xmlns:p="http://schemas.openxmlformats.org/presentationml/2006/main">
  <p:tag name="MH" val="20160830110547"/>
  <p:tag name="MH_LIBRARY" val="CONTENTS"/>
  <p:tag name="MH_TYPE" val="OTHERS"/>
  <p:tag name="ID" val="545840"/>
</p:tagLst>
</file>

<file path=ppt/tags/tag78.xml><?xml version="1.0" encoding="utf-8"?>
<p:tagLst xmlns:p="http://schemas.openxmlformats.org/presentationml/2006/main">
  <p:tag name="MH" val="20160830110547"/>
  <p:tag name="MH_LIBRARY" val="CONTENTS"/>
  <p:tag name="MH_TYPE" val="OTHERS"/>
  <p:tag name="ID" val="545840"/>
</p:tagLst>
</file>

<file path=ppt/tags/tag79.xml><?xml version="1.0" encoding="utf-8"?>
<p:tagLst xmlns:p="http://schemas.openxmlformats.org/presentationml/2006/main">
  <p:tag name="MH" val="20160830110547"/>
  <p:tag name="MH_LIBRARY" val="CONTENTS"/>
  <p:tag name="MH_TYPE" val="OTHERS"/>
  <p:tag name="ID" val="545840"/>
</p:tagLst>
</file>

<file path=ppt/tags/tag8.xml><?xml version="1.0" encoding="utf-8"?>
<p:tagLst xmlns:p="http://schemas.openxmlformats.org/presentationml/2006/main">
  <p:tag name="MH" val="20160830110547"/>
  <p:tag name="MH_LIBRARY" val="CONTENTS"/>
  <p:tag name="MH_TYPE" val="OTHERS"/>
  <p:tag name="ID" val="545840"/>
</p:tagLst>
</file>

<file path=ppt/tags/tag80.xml><?xml version="1.0" encoding="utf-8"?>
<p:tagLst xmlns:p="http://schemas.openxmlformats.org/presentationml/2006/main">
  <p:tag name="MH" val="20160830110547"/>
  <p:tag name="MH_LIBRARY" val="CONTENTS"/>
  <p:tag name="MH_TYPE" val="OTHERS"/>
  <p:tag name="ID" val="545840"/>
</p:tagLst>
</file>

<file path=ppt/tags/tag81.xml><?xml version="1.0" encoding="utf-8"?>
<p:tagLst xmlns:p="http://schemas.openxmlformats.org/presentationml/2006/main">
  <p:tag name="MH" val="20160830110547"/>
  <p:tag name="MH_LIBRARY" val="CONTENTS"/>
  <p:tag name="MH_TYPE" val="OTHERS"/>
  <p:tag name="ID" val="545840"/>
</p:tagLst>
</file>

<file path=ppt/tags/tag82.xml><?xml version="1.0" encoding="utf-8"?>
<p:tagLst xmlns:p="http://schemas.openxmlformats.org/presentationml/2006/main">
  <p:tag name="MH" val="20160830110547"/>
  <p:tag name="MH_LIBRARY" val="CONTENTS"/>
  <p:tag name="MH_TYPE" val="OTHERS"/>
  <p:tag name="ID" val="545840"/>
</p:tagLst>
</file>

<file path=ppt/tags/tag83.xml><?xml version="1.0" encoding="utf-8"?>
<p:tagLst xmlns:p="http://schemas.openxmlformats.org/presentationml/2006/main">
  <p:tag name="MH" val="20160830110547"/>
  <p:tag name="MH_LIBRARY" val="CONTENTS"/>
  <p:tag name="MH_TYPE" val="OTHERS"/>
  <p:tag name="ID" val="545840"/>
</p:tagLst>
</file>

<file path=ppt/tags/tag84.xml><?xml version="1.0" encoding="utf-8"?>
<p:tagLst xmlns:p="http://schemas.openxmlformats.org/presentationml/2006/main">
  <p:tag name="MH" val="20160830110547"/>
  <p:tag name="MH_LIBRARY" val="CONTENTS"/>
  <p:tag name="MH_TYPE" val="OTHERS"/>
  <p:tag name="ID" val="545840"/>
</p:tagLst>
</file>

<file path=ppt/tags/tag85.xml><?xml version="1.0" encoding="utf-8"?>
<p:tagLst xmlns:p="http://schemas.openxmlformats.org/presentationml/2006/main">
  <p:tag name="MH" val="20160830110547"/>
  <p:tag name="MH_LIBRARY" val="CONTENTS"/>
  <p:tag name="MH_TYPE" val="OTHERS"/>
  <p:tag name="ID" val="545840"/>
</p:tagLst>
</file>

<file path=ppt/tags/tag86.xml><?xml version="1.0" encoding="utf-8"?>
<p:tagLst xmlns:p="http://schemas.openxmlformats.org/presentationml/2006/main">
  <p:tag name="MH" val="20160830110547"/>
  <p:tag name="MH_LIBRARY" val="CONTENTS"/>
  <p:tag name="MH_TYPE" val="OTHERS"/>
  <p:tag name="ID" val="545840"/>
</p:tagLst>
</file>

<file path=ppt/tags/tag87.xml><?xml version="1.0" encoding="utf-8"?>
<p:tagLst xmlns:p="http://schemas.openxmlformats.org/presentationml/2006/main">
  <p:tag name="MH" val="20160830110547"/>
  <p:tag name="MH_LIBRARY" val="CONTENTS"/>
  <p:tag name="MH_TYPE" val="OTHERS"/>
  <p:tag name="ID" val="545840"/>
</p:tagLst>
</file>

<file path=ppt/tags/tag88.xml><?xml version="1.0" encoding="utf-8"?>
<p:tagLst xmlns:p="http://schemas.openxmlformats.org/presentationml/2006/main">
  <p:tag name="MH" val="20160830110547"/>
  <p:tag name="MH_LIBRARY" val="CONTENTS"/>
  <p:tag name="MH_TYPE" val="OTHERS"/>
  <p:tag name="ID" val="545840"/>
</p:tagLst>
</file>

<file path=ppt/tags/tag89.xml><?xml version="1.0" encoding="utf-8"?>
<p:tagLst xmlns:p="http://schemas.openxmlformats.org/presentationml/2006/main">
  <p:tag name="MH" val="20160830110547"/>
  <p:tag name="MH_LIBRARY" val="CONTENTS"/>
  <p:tag name="MH_TYPE" val="OTHERS"/>
  <p:tag name="ID" val="545840"/>
</p:tagLst>
</file>

<file path=ppt/tags/tag9.xml><?xml version="1.0" encoding="utf-8"?>
<p:tagLst xmlns:p="http://schemas.openxmlformats.org/presentationml/2006/main">
  <p:tag name="MH" val="20160830110547"/>
  <p:tag name="MH_LIBRARY" val="CONTENTS"/>
  <p:tag name="MH_TYPE" val="OTHERS"/>
  <p:tag name="ID" val="545840"/>
</p:tagLst>
</file>

<file path=ppt/tags/tag90.xml><?xml version="1.0" encoding="utf-8"?>
<p:tagLst xmlns:p="http://schemas.openxmlformats.org/presentationml/2006/main">
  <p:tag name="MH" val="20160830110547"/>
  <p:tag name="MH_LIBRARY" val="CONTENTS"/>
  <p:tag name="MH_TYPE" val="OTHERS"/>
  <p:tag name="ID" val="545840"/>
</p:tagLst>
</file>

<file path=ppt/tags/tag91.xml><?xml version="1.0" encoding="utf-8"?>
<p:tagLst xmlns:p="http://schemas.openxmlformats.org/presentationml/2006/main">
  <p:tag name="MH" val="20160830110547"/>
  <p:tag name="MH_LIBRARY" val="CONTENTS"/>
  <p:tag name="MH_TYPE" val="OTHERS"/>
  <p:tag name="ID" val="545840"/>
</p:tagLst>
</file>

<file path=ppt/tags/tag92.xml><?xml version="1.0" encoding="utf-8"?>
<p:tagLst xmlns:p="http://schemas.openxmlformats.org/presentationml/2006/main">
  <p:tag name="MH" val="20160830110547"/>
  <p:tag name="MH_LIBRARY" val="CONTENTS"/>
  <p:tag name="MH_TYPE" val="OTHERS"/>
  <p:tag name="ID" val="545840"/>
</p:tagLst>
</file>

<file path=ppt/tags/tag93.xml><?xml version="1.0" encoding="utf-8"?>
<p:tagLst xmlns:p="http://schemas.openxmlformats.org/presentationml/2006/main">
  <p:tag name="MH" val="20160830110547"/>
  <p:tag name="MH_LIBRARY" val="CONTENTS"/>
  <p:tag name="MH_TYPE" val="OTHERS"/>
  <p:tag name="ID" val="545840"/>
</p:tagLst>
</file>

<file path=ppt/tags/tag94.xml><?xml version="1.0" encoding="utf-8"?>
<p:tagLst xmlns:p="http://schemas.openxmlformats.org/presentationml/2006/main">
  <p:tag name="MH" val="20160830110547"/>
  <p:tag name="MH_LIBRARY" val="CONTENTS"/>
  <p:tag name="MH_TYPE" val="OTHERS"/>
  <p:tag name="ID" val="545840"/>
</p:tagLst>
</file>

<file path=ppt/tags/tag95.xml><?xml version="1.0" encoding="utf-8"?>
<p:tagLst xmlns:p="http://schemas.openxmlformats.org/presentationml/2006/main">
  <p:tag name="MH" val="20160830110547"/>
  <p:tag name="MH_LIBRARY" val="CONTENTS"/>
  <p:tag name="MH_TYPE" val="OTHERS"/>
  <p:tag name="ID" val="545840"/>
</p:tagLst>
</file>

<file path=ppt/tags/tag96.xml><?xml version="1.0" encoding="utf-8"?>
<p:tagLst xmlns:p="http://schemas.openxmlformats.org/presentationml/2006/main">
  <p:tag name="MH" val="20160830110547"/>
  <p:tag name="MH_LIBRARY" val="CONTENTS"/>
  <p:tag name="MH_TYPE" val="OTHERS"/>
  <p:tag name="ID" val="545840"/>
</p:tagLst>
</file>

<file path=ppt/tags/tag97.xml><?xml version="1.0" encoding="utf-8"?>
<p:tagLst xmlns:p="http://schemas.openxmlformats.org/presentationml/2006/main">
  <p:tag name="MH" val="20160830110547"/>
  <p:tag name="MH_LIBRARY" val="CONTENTS"/>
  <p:tag name="MH_TYPE" val="OTHERS"/>
  <p:tag name="ID" val="545840"/>
</p:tagLst>
</file>

<file path=ppt/tags/tag98.xml><?xml version="1.0" encoding="utf-8"?>
<p:tagLst xmlns:p="http://schemas.openxmlformats.org/presentationml/2006/main">
  <p:tag name="MH" val="20160830110547"/>
  <p:tag name="MH_LIBRARY" val="CONTENTS"/>
  <p:tag name="MH_TYPE" val="OTHERS"/>
  <p:tag name="ID" val="545840"/>
</p:tagLst>
</file>

<file path=ppt/tags/tag99.xml><?xml version="1.0" encoding="utf-8"?>
<p:tagLst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95000"/>
          </a:schemeClr>
        </a:solidFill>
        <a:ln w="9525" cap="flat" cmpd="sng" algn="ctr">
          <a:solidFill>
            <a:schemeClr val="tx2">
              <a:lumMod val="60000"/>
              <a:lumOff val="40000"/>
            </a:schemeClr>
          </a:solidFill>
          <a:prstDash val="solid"/>
          <a:round/>
          <a:headEnd type="none" w="med" len="med"/>
          <a:tailEnd type="none" w="med" len="med"/>
        </a:ln>
      </a:spPr>
      <a:bodyPr vert="horz" wrap="square" lIns="179705" tIns="71755" rIns="179705" bIns="71755" numCol="1" rtlCol="0" anchor="ctr" anchorCtr="0" compatLnSpc="1">
        <a:spAutoFit/>
      </a:bodyPr>
      <a:lstStyle>
        <a:defPPr algn="just" eaLnBrk="1" latinLnBrk="0" hangingPunct="1">
          <a:lnSpc>
            <a:spcPct val="150000"/>
          </a:lnSpc>
          <a:spcBef>
            <a:spcPts val="0"/>
          </a:spcBef>
          <a:spcAft>
            <a:spcPts val="0"/>
          </a:spcAft>
          <a:defRPr sz="1800" spc="100">
            <a:solidFill>
              <a:srgbClr val="FF0000"/>
            </a:solidFill>
            <a:uFillTx/>
            <a:latin typeface="微软雅黑" panose="020B0503020204020204" pitchFamily="34" charset="-122"/>
            <a:ea typeface="微软雅黑" panose="020B0503020204020204" pitchFamily="34" charset="-122"/>
            <a:cs typeface="+mn-ea"/>
            <a:sym typeface="微软雅黑 Light" panose="020B0502040204020203"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16518</Words>
  <Application>WPS 演示</Application>
  <PresentationFormat>自定义</PresentationFormat>
  <Paragraphs>2031</Paragraphs>
  <Slides>112</Slides>
  <Notes>31</Notes>
  <HiddenSlides>0</HiddenSlides>
  <MMClips>0</MMClips>
  <ScaleCrop>false</ScaleCrop>
  <HeadingPairs>
    <vt:vector size="8" baseType="variant">
      <vt:variant>
        <vt:lpstr>已用的字体</vt:lpstr>
      </vt:variant>
      <vt:variant>
        <vt:i4>30</vt:i4>
      </vt:variant>
      <vt:variant>
        <vt:lpstr>主题</vt:lpstr>
      </vt:variant>
      <vt:variant>
        <vt:i4>1</vt:i4>
      </vt:variant>
      <vt:variant>
        <vt:lpstr>嵌入 OLE 服务器</vt:lpstr>
      </vt:variant>
      <vt:variant>
        <vt:i4>2</vt:i4>
      </vt:variant>
      <vt:variant>
        <vt:lpstr>幻灯片标题</vt:lpstr>
      </vt:variant>
      <vt:variant>
        <vt:i4>112</vt:i4>
      </vt:variant>
    </vt:vector>
  </HeadingPairs>
  <TitlesOfParts>
    <vt:vector size="145" baseType="lpstr">
      <vt:lpstr>Arial</vt:lpstr>
      <vt:lpstr>宋体</vt:lpstr>
      <vt:lpstr>Wingdings</vt:lpstr>
      <vt:lpstr>Calibri</vt:lpstr>
      <vt:lpstr>微软雅黑</vt:lpstr>
      <vt:lpstr>微软雅黑 Light</vt:lpstr>
      <vt:lpstr>黑体</vt:lpstr>
      <vt:lpstr>华文中宋</vt:lpstr>
      <vt:lpstr>Wingdings</vt:lpstr>
      <vt:lpstr>Wingdings 2</vt:lpstr>
      <vt:lpstr>Arial</vt:lpstr>
      <vt:lpstr>Times New Roman</vt:lpstr>
      <vt:lpstr>Arial Unicode MS</vt:lpstr>
      <vt:lpstr>HY울릉도L</vt:lpstr>
      <vt:lpstr>Segoe Print</vt:lpstr>
      <vt:lpstr>Gulim</vt:lpstr>
      <vt:lpstr>HY부활L</vt:lpstr>
      <vt:lpstr>HY부활L</vt:lpstr>
      <vt:lpstr>GulimChe</vt:lpstr>
      <vt:lpstr>Arial Black</vt:lpstr>
      <vt:lpstr>HY헤드라인M</vt:lpstr>
      <vt:lpstr>Malgun Gothic</vt:lpstr>
      <vt:lpstr>华文细黑</vt:lpstr>
      <vt:lpstr>Symbol</vt:lpstr>
      <vt:lpstr>Stencil</vt:lpstr>
      <vt:lpstr>Transistor</vt:lpstr>
      <vt:lpstr>Tahoma</vt:lpstr>
      <vt:lpstr>GulimChe</vt:lpstr>
      <vt:lpstr>Constantia</vt:lpstr>
      <vt:lpstr>Times New Roman</vt:lpstr>
      <vt:lpstr>自定义设计方案</vt:lpstr>
      <vt:lpstr>MS_ClipArt_Gallery.2</vt:lpstr>
      <vt:lpstr>MS_ClipArt_Gallery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28</cp:revision>
  <dcterms:created xsi:type="dcterms:W3CDTF">2019-01-25T08:45:00Z</dcterms:created>
  <dcterms:modified xsi:type="dcterms:W3CDTF">2021-02-26T13:31:53Z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