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png" ContentType="image/png"/>
  <Default Extension="wmf" ContentType="image/x-w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Lst>
  <p:notesMasterIdLst>
    <p:notesMasterId r:id="rId9"/>
  </p:notesMasterIdLst>
  <p:handoutMasterIdLst>
    <p:handoutMasterId r:id="rId60"/>
  </p:handoutMasterIdLst>
  <p:sldIdLst>
    <p:sldId id="256" r:id="rId3"/>
    <p:sldId id="360" r:id="rId4"/>
    <p:sldId id="361" r:id="rId5"/>
    <p:sldId id="622" r:id="rId6"/>
    <p:sldId id="278" r:id="rId7"/>
    <p:sldId id="379" r:id="rId8"/>
    <p:sldId id="572" r:id="rId10"/>
    <p:sldId id="573" r:id="rId11"/>
    <p:sldId id="574" r:id="rId12"/>
    <p:sldId id="575" r:id="rId13"/>
    <p:sldId id="576" r:id="rId14"/>
    <p:sldId id="577" r:id="rId15"/>
    <p:sldId id="578" r:id="rId16"/>
    <p:sldId id="579" r:id="rId17"/>
    <p:sldId id="580" r:id="rId18"/>
    <p:sldId id="581" r:id="rId19"/>
    <p:sldId id="582" r:id="rId20"/>
    <p:sldId id="583" r:id="rId21"/>
    <p:sldId id="584" r:id="rId22"/>
    <p:sldId id="585" r:id="rId23"/>
    <p:sldId id="586" r:id="rId24"/>
    <p:sldId id="587" r:id="rId25"/>
    <p:sldId id="588" r:id="rId26"/>
    <p:sldId id="589" r:id="rId27"/>
    <p:sldId id="590" r:id="rId28"/>
    <p:sldId id="591" r:id="rId29"/>
    <p:sldId id="592" r:id="rId30"/>
    <p:sldId id="593" r:id="rId31"/>
    <p:sldId id="594" r:id="rId32"/>
    <p:sldId id="595" r:id="rId33"/>
    <p:sldId id="596" r:id="rId34"/>
    <p:sldId id="597" r:id="rId35"/>
    <p:sldId id="598" r:id="rId36"/>
    <p:sldId id="599" r:id="rId37"/>
    <p:sldId id="600" r:id="rId38"/>
    <p:sldId id="601" r:id="rId39"/>
    <p:sldId id="602" r:id="rId40"/>
    <p:sldId id="603" r:id="rId41"/>
    <p:sldId id="604" r:id="rId42"/>
    <p:sldId id="605" r:id="rId43"/>
    <p:sldId id="606" r:id="rId44"/>
    <p:sldId id="607" r:id="rId45"/>
    <p:sldId id="608" r:id="rId46"/>
    <p:sldId id="609" r:id="rId47"/>
    <p:sldId id="610" r:id="rId48"/>
    <p:sldId id="611" r:id="rId49"/>
    <p:sldId id="479" r:id="rId50"/>
    <p:sldId id="482" r:id="rId51"/>
    <p:sldId id="483" r:id="rId52"/>
    <p:sldId id="612" r:id="rId53"/>
    <p:sldId id="613" r:id="rId54"/>
    <p:sldId id="480" r:id="rId55"/>
    <p:sldId id="614" r:id="rId56"/>
    <p:sldId id="481" r:id="rId57"/>
    <p:sldId id="486" r:id="rId58"/>
    <p:sldId id="283" r:id="rId59"/>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34F40"/>
    <a:srgbClr val="5B9BD5"/>
    <a:srgbClr val="E1847A"/>
    <a:srgbClr val="D34F7E"/>
    <a:srgbClr val="2E75B6"/>
    <a:srgbClr val="E5C4CA"/>
    <a:srgbClr val="F6D8D5"/>
    <a:srgbClr val="EDB7B1"/>
    <a:srgbClr val="D55A59"/>
    <a:srgbClr val="BDD7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844" autoAdjust="0"/>
    <p:restoredTop sz="94660"/>
  </p:normalViewPr>
  <p:slideViewPr>
    <p:cSldViewPr snapToGrid="0" showGuides="1">
      <p:cViewPr>
        <p:scale>
          <a:sx n="50" d="100"/>
          <a:sy n="50" d="100"/>
        </p:scale>
        <p:origin x="606" y="1476"/>
      </p:cViewPr>
      <p:guideLst>
        <p:guide orient="horz" pos="2167"/>
        <p:guide pos="3840"/>
      </p:guideLst>
    </p:cSldViewPr>
  </p:slideViewPr>
  <p:notesTextViewPr>
    <p:cViewPr>
      <p:scale>
        <a:sx n="1" d="1"/>
        <a:sy n="1" d="1"/>
      </p:scale>
      <p:origin x="0" y="0"/>
    </p:cViewPr>
  </p:notesTextViewPr>
  <p:notesViewPr>
    <p:cSldViewPr snapToGrid="0">
      <p:cViewPr varScale="1">
        <p:scale>
          <a:sx n="87" d="100"/>
          <a:sy n="87" d="100"/>
        </p:scale>
        <p:origin x="1200" y="72"/>
      </p:cViewPr>
      <p:guideLst/>
    </p:cSldViewPr>
  </p:notesViewPr>
  <p:gridSpacing cx="72000" cy="72000"/>
</p:viewPr>
</file>

<file path=ppt/_rels/presentation.xml.rels><?xml version="1.0" encoding="UTF-8" standalone="yes"?>
<Relationships xmlns="http://schemas.openxmlformats.org/package/2006/relationships"><Relationship Id="rId9" Type="http://schemas.openxmlformats.org/officeDocument/2006/relationships/notesMaster" Target="notesMasters/notesMaster1.xml"/><Relationship Id="rId8" Type="http://schemas.openxmlformats.org/officeDocument/2006/relationships/slide" Target="slides/slide6.xml"/><Relationship Id="rId7" Type="http://schemas.openxmlformats.org/officeDocument/2006/relationships/slide" Target="slides/slide5.xml"/><Relationship Id="rId63" Type="http://schemas.openxmlformats.org/officeDocument/2006/relationships/tableStyles" Target="tableStyles.xml"/><Relationship Id="rId62" Type="http://schemas.openxmlformats.org/officeDocument/2006/relationships/viewProps" Target="viewProps.xml"/><Relationship Id="rId61" Type="http://schemas.openxmlformats.org/officeDocument/2006/relationships/presProps" Target="presProps.xml"/><Relationship Id="rId60" Type="http://schemas.openxmlformats.org/officeDocument/2006/relationships/handoutMaster" Target="handoutMasters/handoutMaster1.xml"/><Relationship Id="rId6" Type="http://schemas.openxmlformats.org/officeDocument/2006/relationships/slide" Target="slides/slide4.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3.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image" Target="../media/image1.jpeg"/><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矩形 6"/>
          <p:cNvSpPr/>
          <p:nvPr userDrawn="1"/>
        </p:nvSpPr>
        <p:spPr>
          <a:xfrm>
            <a:off x="237808" y="314008"/>
            <a:ext cx="11716385" cy="6229985"/>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tags" Target="../tags/tag4.xml"/></Relationships>
</file>

<file path=ppt/slides/_rels/slide11.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1.xml"/><Relationship Id="rId2" Type="http://schemas.openxmlformats.org/officeDocument/2006/relationships/image" Target="../media/image5.png"/><Relationship Id="rId1" Type="http://schemas.openxmlformats.org/officeDocument/2006/relationships/tags" Target="../tags/tag5.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6.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7.xml"/></Relationships>
</file>

<file path=ppt/slides/_rels/slide14.xml.rels><?xml version="1.0" encoding="UTF-8" standalone="yes"?>
<Relationships xmlns="http://schemas.openxmlformats.org/package/2006/relationships"><Relationship Id="rId6" Type="http://schemas.openxmlformats.org/officeDocument/2006/relationships/notesSlide" Target="../notesSlides/notesSlide8.xml"/><Relationship Id="rId5" Type="http://schemas.openxmlformats.org/officeDocument/2006/relationships/slideLayout" Target="../slideLayouts/slideLayout1.xml"/><Relationship Id="rId4" Type="http://schemas.openxmlformats.org/officeDocument/2006/relationships/hyperlink" Target="&#39033;&#30446;&#31649;&#29702;&#36229;&#38142;&#25509;&#22270;&#34920;/&#22270;8.1.pdf" TargetMode="External"/><Relationship Id="rId3" Type="http://schemas.openxmlformats.org/officeDocument/2006/relationships/slide" Target="slide3.xml"/><Relationship Id="rId2" Type="http://schemas.openxmlformats.org/officeDocument/2006/relationships/image" Target="../media/image6.jpeg"/><Relationship Id="rId1" Type="http://schemas.openxmlformats.org/officeDocument/2006/relationships/tags" Target="../tags/tag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4" Type="http://schemas.openxmlformats.org/officeDocument/2006/relationships/notesSlide" Target="../notesSlides/notesSlide9.xml"/><Relationship Id="rId3" Type="http://schemas.openxmlformats.org/officeDocument/2006/relationships/slideLayout" Target="../slideLayouts/slideLayout1.xml"/><Relationship Id="rId2" Type="http://schemas.openxmlformats.org/officeDocument/2006/relationships/image" Target="../media/image7.jpeg"/><Relationship Id="rId1" Type="http://schemas.openxmlformats.org/officeDocument/2006/relationships/tags" Target="../tags/tag9.xml"/></Relationships>
</file>

<file path=ppt/slides/_rels/slide17.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1.xml"/><Relationship Id="rId2" Type="http://schemas.openxmlformats.org/officeDocument/2006/relationships/image" Target="../media/image8.png"/><Relationship Id="rId1" Type="http://schemas.openxmlformats.org/officeDocument/2006/relationships/tags" Target="../tags/tag10.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tags" Target="../tags/tag11.xml"/></Relationships>
</file>

<file path=ppt/slides/_rels/slide19.xml.rels><?xml version="1.0" encoding="UTF-8" standalone="yes"?>
<Relationships xmlns="http://schemas.openxmlformats.org/package/2006/relationships"><Relationship Id="rId8" Type="http://schemas.openxmlformats.org/officeDocument/2006/relationships/notesSlide" Target="../notesSlides/notesSlide12.xml"/><Relationship Id="rId7" Type="http://schemas.openxmlformats.org/officeDocument/2006/relationships/vmlDrawing" Target="../drawings/vmlDrawing1.vml"/><Relationship Id="rId6"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hyperlink" Target="&#39033;&#30446;&#31649;&#29702;&#36229;&#38142;&#25509;&#22270;&#34920;/&#34920;8.1.pdf" TargetMode="External"/><Relationship Id="rId3" Type="http://schemas.openxmlformats.org/officeDocument/2006/relationships/image" Target="../media/image9.wmf"/><Relationship Id="rId2" Type="http://schemas.openxmlformats.org/officeDocument/2006/relationships/oleObject" Target="../embeddings/oleObject1.bin"/><Relationship Id="rId1" Type="http://schemas.openxmlformats.org/officeDocument/2006/relationships/tags" Target="../tags/tag1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jpeg"/></Relationships>
</file>

<file path=ppt/slides/_rels/slide20.xml.rels><?xml version="1.0" encoding="UTF-8" standalone="yes"?>
<Relationships xmlns="http://schemas.openxmlformats.org/package/2006/relationships"><Relationship Id="rId9" Type="http://schemas.openxmlformats.org/officeDocument/2006/relationships/vmlDrawing" Target="../drawings/vmlDrawing2.vml"/><Relationship Id="rId8" Type="http://schemas.openxmlformats.org/officeDocument/2006/relationships/slideLayout" Target="../slideLayouts/slideLayout1.xml"/><Relationship Id="rId7" Type="http://schemas.openxmlformats.org/officeDocument/2006/relationships/image" Target="../media/image12.png"/><Relationship Id="rId6" Type="http://schemas.openxmlformats.org/officeDocument/2006/relationships/hyperlink" Target="&#39033;&#30446;&#31649;&#29702;&#36229;&#38142;&#25509;&#22270;&#34920;/&#34920;8.4.pdf" TargetMode="External"/><Relationship Id="rId5" Type="http://schemas.openxmlformats.org/officeDocument/2006/relationships/hyperlink" Target="&#39033;&#30446;&#31649;&#29702;&#36229;&#38142;&#25509;&#22270;&#34920;/&#34920;8.3.pdf" TargetMode="External"/><Relationship Id="rId4" Type="http://schemas.openxmlformats.org/officeDocument/2006/relationships/hyperlink" Target="&#39033;&#30446;&#31649;&#29702;&#36229;&#38142;&#25509;&#22270;&#34920;/&#34920;8.2.pdf" TargetMode="External"/><Relationship Id="rId3" Type="http://schemas.openxmlformats.org/officeDocument/2006/relationships/image" Target="../media/image11.wmf"/><Relationship Id="rId2" Type="http://schemas.openxmlformats.org/officeDocument/2006/relationships/oleObject" Target="../embeddings/oleObject2.bin"/><Relationship Id="rId10" Type="http://schemas.openxmlformats.org/officeDocument/2006/relationships/notesSlide" Target="../notesSlides/notesSlide13.xml"/><Relationship Id="rId1" Type="http://schemas.openxmlformats.org/officeDocument/2006/relationships/tags" Target="../tags/tag13.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tags" Target="../tags/tag14.xml"/></Relationships>
</file>

<file path=ppt/slides/_rels/slide22.xml.rels><?xml version="1.0" encoding="UTF-8" standalone="yes"?>
<Relationships xmlns="http://schemas.openxmlformats.org/package/2006/relationships"><Relationship Id="rId4" Type="http://schemas.openxmlformats.org/officeDocument/2006/relationships/notesSlide" Target="../notesSlides/notesSlide15.xml"/><Relationship Id="rId3" Type="http://schemas.openxmlformats.org/officeDocument/2006/relationships/slideLayout" Target="../slideLayouts/slideLayout1.xml"/><Relationship Id="rId2" Type="http://schemas.openxmlformats.org/officeDocument/2006/relationships/image" Target="../media/image13.png"/><Relationship Id="rId1" Type="http://schemas.openxmlformats.org/officeDocument/2006/relationships/tags" Target="../tags/tag15.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xml"/><Relationship Id="rId1" Type="http://schemas.openxmlformats.org/officeDocument/2006/relationships/tags" Target="../tags/tag16.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xml"/><Relationship Id="rId1" Type="http://schemas.openxmlformats.org/officeDocument/2006/relationships/tags" Target="../tags/tag17.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xml"/><Relationship Id="rId1" Type="http://schemas.openxmlformats.org/officeDocument/2006/relationships/tags" Target="../tags/tag18.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xml"/><Relationship Id="rId1" Type="http://schemas.openxmlformats.org/officeDocument/2006/relationships/tags" Target="../tags/tag19.xml"/></Relationships>
</file>

<file path=ppt/slides/_rels/slide27.xml.rels><?xml version="1.0" encoding="UTF-8" standalone="yes"?>
<Relationships xmlns="http://schemas.openxmlformats.org/package/2006/relationships"><Relationship Id="rId4" Type="http://schemas.openxmlformats.org/officeDocument/2006/relationships/notesSlide" Target="../notesSlides/notesSlide20.xml"/><Relationship Id="rId3" Type="http://schemas.openxmlformats.org/officeDocument/2006/relationships/slideLayout" Target="../slideLayouts/slideLayout1.xml"/><Relationship Id="rId2" Type="http://schemas.openxmlformats.org/officeDocument/2006/relationships/image" Target="../media/image14.png"/><Relationship Id="rId1" Type="http://schemas.openxmlformats.org/officeDocument/2006/relationships/tags" Target="../tags/tag20.xml"/></Relationships>
</file>

<file path=ppt/slides/_rels/slide28.xml.rels><?xml version="1.0" encoding="UTF-8" standalone="yes"?>
<Relationships xmlns="http://schemas.openxmlformats.org/package/2006/relationships"><Relationship Id="rId4" Type="http://schemas.openxmlformats.org/officeDocument/2006/relationships/notesSlide" Target="../notesSlides/notesSlide21.xml"/><Relationship Id="rId3" Type="http://schemas.openxmlformats.org/officeDocument/2006/relationships/slideLayout" Target="../slideLayouts/slideLayout1.xml"/><Relationship Id="rId2" Type="http://schemas.openxmlformats.org/officeDocument/2006/relationships/image" Target="../media/image15.png"/><Relationship Id="rId1" Type="http://schemas.openxmlformats.org/officeDocument/2006/relationships/tags" Target="../tags/tag21.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xml"/><Relationship Id="rId1" Type="http://schemas.openxmlformats.org/officeDocument/2006/relationships/tags" Target="../tags/tag22.xml"/></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slide" Target="slide15.xml"/><Relationship Id="rId2" Type="http://schemas.openxmlformats.org/officeDocument/2006/relationships/slide" Target="slide7.xml"/><Relationship Id="rId1" Type="http://schemas.openxmlformats.org/officeDocument/2006/relationships/slide" Target="slide5.xml"/></Relationships>
</file>

<file path=ppt/slides/_rels/slide30.xml.rels><?xml version="1.0" encoding="UTF-8" standalone="yes"?>
<Relationships xmlns="http://schemas.openxmlformats.org/package/2006/relationships"><Relationship Id="rId4" Type="http://schemas.openxmlformats.org/officeDocument/2006/relationships/notesSlide" Target="../notesSlides/notesSlide23.xml"/><Relationship Id="rId3" Type="http://schemas.openxmlformats.org/officeDocument/2006/relationships/slideLayout" Target="../slideLayouts/slideLayout1.xml"/><Relationship Id="rId2" Type="http://schemas.openxmlformats.org/officeDocument/2006/relationships/image" Target="../media/image16.jpeg"/><Relationship Id="rId1" Type="http://schemas.openxmlformats.org/officeDocument/2006/relationships/tags" Target="../tags/tag23.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xml"/><Relationship Id="rId1" Type="http://schemas.openxmlformats.org/officeDocument/2006/relationships/tags" Target="../tags/tag24.xml"/></Relationships>
</file>

<file path=ppt/slides/_rels/slide32.xml.rels><?xml version="1.0" encoding="UTF-8" standalone="yes"?>
<Relationships xmlns="http://schemas.openxmlformats.org/package/2006/relationships"><Relationship Id="rId5" Type="http://schemas.openxmlformats.org/officeDocument/2006/relationships/notesSlide" Target="../notesSlides/notesSlide25.xml"/><Relationship Id="rId4" Type="http://schemas.openxmlformats.org/officeDocument/2006/relationships/slideLayout" Target="../slideLayouts/slideLayout1.xml"/><Relationship Id="rId3" Type="http://schemas.openxmlformats.org/officeDocument/2006/relationships/slide" Target="slide3.xml"/><Relationship Id="rId2" Type="http://schemas.openxmlformats.org/officeDocument/2006/relationships/image" Target="../media/image6.jpeg"/><Relationship Id="rId1" Type="http://schemas.openxmlformats.org/officeDocument/2006/relationships/tags" Target="../tags/tag2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4" Type="http://schemas.openxmlformats.org/officeDocument/2006/relationships/notesSlide" Target="../notesSlides/notesSlide26.xml"/><Relationship Id="rId3" Type="http://schemas.openxmlformats.org/officeDocument/2006/relationships/slideLayout" Target="../slideLayouts/slideLayout1.xml"/><Relationship Id="rId2" Type="http://schemas.openxmlformats.org/officeDocument/2006/relationships/hyperlink" Target="&#39033;&#30446;&#31649;&#29702;&#36229;&#38142;&#25509;&#22270;&#34920;/&#34920;8.6.pdf" TargetMode="External"/><Relationship Id="rId1" Type="http://schemas.openxmlformats.org/officeDocument/2006/relationships/tags" Target="../tags/tag26.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xml"/><Relationship Id="rId1" Type="http://schemas.openxmlformats.org/officeDocument/2006/relationships/tags" Target="../tags/tag27.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xml"/><Relationship Id="rId1" Type="http://schemas.openxmlformats.org/officeDocument/2006/relationships/tags" Target="../tags/tag28.xml"/></Relationships>
</file>

<file path=ppt/slides/_rels/slide37.xml.rels><?xml version="1.0" encoding="UTF-8" standalone="yes"?>
<Relationships xmlns="http://schemas.openxmlformats.org/package/2006/relationships"><Relationship Id="rId5" Type="http://schemas.openxmlformats.org/officeDocument/2006/relationships/notesSlide" Target="../notesSlides/notesSlide29.xml"/><Relationship Id="rId4" Type="http://schemas.openxmlformats.org/officeDocument/2006/relationships/slideLayout" Target="../slideLayouts/slideLayout1.xml"/><Relationship Id="rId3" Type="http://schemas.openxmlformats.org/officeDocument/2006/relationships/image" Target="../media/image17.png"/><Relationship Id="rId2" Type="http://schemas.openxmlformats.org/officeDocument/2006/relationships/slide" Target="slide4.xml"/><Relationship Id="rId1" Type="http://schemas.openxmlformats.org/officeDocument/2006/relationships/tags" Target="../tags/tag2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xml"/><Relationship Id="rId1" Type="http://schemas.openxmlformats.org/officeDocument/2006/relationships/tags" Target="../tags/tag30.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slide" Target="slide33.xml"/><Relationship Id="rId1" Type="http://schemas.openxmlformats.org/officeDocument/2006/relationships/slide" Target="slide38.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xml"/><Relationship Id="rId1" Type="http://schemas.openxmlformats.org/officeDocument/2006/relationships/tags" Target="../tags/tag32.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xml"/><Relationship Id="rId1" Type="http://schemas.openxmlformats.org/officeDocument/2006/relationships/tags" Target="../tags/tag33.xml"/></Relationships>
</file>

<file path=ppt/slides/_rels/slide43.xml.rels><?xml version="1.0" encoding="UTF-8" standalone="yes"?>
<Relationships xmlns="http://schemas.openxmlformats.org/package/2006/relationships"><Relationship Id="rId4" Type="http://schemas.openxmlformats.org/officeDocument/2006/relationships/notesSlide" Target="../notesSlides/notesSlide34.xml"/><Relationship Id="rId3" Type="http://schemas.openxmlformats.org/officeDocument/2006/relationships/slideLayout" Target="../slideLayouts/slideLayout1.xml"/><Relationship Id="rId2" Type="http://schemas.openxmlformats.org/officeDocument/2006/relationships/image" Target="../media/image18.jpeg"/><Relationship Id="rId1" Type="http://schemas.openxmlformats.org/officeDocument/2006/relationships/tags" Target="../tags/tag34.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xml"/><Relationship Id="rId1" Type="http://schemas.openxmlformats.org/officeDocument/2006/relationships/tags" Target="../tags/tag35.xml"/></Relationships>
</file>

<file path=ppt/slides/_rels/slide45.xml.rels><?xml version="1.0" encoding="UTF-8" standalone="yes"?>
<Relationships xmlns="http://schemas.openxmlformats.org/package/2006/relationships"><Relationship Id="rId5" Type="http://schemas.openxmlformats.org/officeDocument/2006/relationships/notesSlide" Target="../notesSlides/notesSlide36.xml"/><Relationship Id="rId4" Type="http://schemas.openxmlformats.org/officeDocument/2006/relationships/slideLayout" Target="../slideLayouts/slideLayout1.xml"/><Relationship Id="rId3" Type="http://schemas.openxmlformats.org/officeDocument/2006/relationships/image" Target="../media/image19.png"/><Relationship Id="rId2" Type="http://schemas.openxmlformats.org/officeDocument/2006/relationships/hyperlink" Target="&#39033;&#30446;&#31649;&#29702;&#36229;&#38142;&#25509;&#22270;&#34920;/&#34920;8.7.pdf" TargetMode="External"/><Relationship Id="rId1" Type="http://schemas.openxmlformats.org/officeDocument/2006/relationships/tags" Target="../tags/tag36.xml"/></Relationships>
</file>

<file path=ppt/slides/_rels/slide46.xml.rels><?xml version="1.0" encoding="UTF-8" standalone="yes"?>
<Relationships xmlns="http://schemas.openxmlformats.org/package/2006/relationships"><Relationship Id="rId4" Type="http://schemas.openxmlformats.org/officeDocument/2006/relationships/notesSlide" Target="../notesSlides/notesSlide37.xml"/><Relationship Id="rId3" Type="http://schemas.openxmlformats.org/officeDocument/2006/relationships/slideLayout" Target="../slideLayouts/slideLayout1.xml"/><Relationship Id="rId2" Type="http://schemas.openxmlformats.org/officeDocument/2006/relationships/slide" Target="slide4.xml"/><Relationship Id="rId1" Type="http://schemas.openxmlformats.org/officeDocument/2006/relationships/tags" Target="../tags/tag37.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0.png"/></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0.png"/></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0.png"/></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0.png"/></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0.png"/></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0.png"/></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0.png"/></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1.png"/><Relationship Id="rId1" Type="http://schemas.openxmlformats.org/officeDocument/2006/relationships/image" Target="../media/image20.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xml"/><Relationship Id="rId3" Type="http://schemas.openxmlformats.org/officeDocument/2006/relationships/slide" Target="slide3.xml"/><Relationship Id="rId2" Type="http://schemas.openxmlformats.org/officeDocument/2006/relationships/image" Target="../media/image3.png"/><Relationship Id="rId1" Type="http://schemas.openxmlformats.org/officeDocument/2006/relationships/tags" Target="../tags/tag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1.xml"/><Relationship Id="rId2" Type="http://schemas.openxmlformats.org/officeDocument/2006/relationships/image" Target="../media/image4.png"/><Relationship Id="rId1" Type="http://schemas.openxmlformats.org/officeDocument/2006/relationships/tags" Target="../tags/tag2.xml"/></Relationships>
</file>

<file path=ppt/slides/_rels/slide9.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1.xml"/><Relationship Id="rId2" Type="http://schemas.openxmlformats.org/officeDocument/2006/relationships/image" Target="../media/image4.png"/><Relationship Id="rId1" Type="http://schemas.openxmlformats.org/officeDocument/2006/relationships/tags" Target="../tags/tag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rot="5400000">
            <a:off x="2654135" y="-2654136"/>
            <a:ext cx="6857999" cy="12166274"/>
            <a:chOff x="3608578" y="-2"/>
            <a:chExt cx="8583424" cy="6858002"/>
          </a:xfrm>
        </p:grpSpPr>
        <p:sp>
          <p:nvSpPr>
            <p:cNvPr id="17" name="直角三角形 16"/>
            <p:cNvSpPr/>
            <p:nvPr/>
          </p:nvSpPr>
          <p:spPr>
            <a:xfrm rot="16200000">
              <a:off x="4471289" y="-862713"/>
              <a:ext cx="6858002" cy="8583424"/>
            </a:xfrm>
            <a:prstGeom prst="rtTriangle">
              <a:avLst/>
            </a:prstGeom>
            <a:solidFill>
              <a:srgbClr val="D34F4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8" name="直角三角形 17"/>
            <p:cNvSpPr/>
            <p:nvPr/>
          </p:nvSpPr>
          <p:spPr>
            <a:xfrm rot="16200000">
              <a:off x="4864749" y="-469252"/>
              <a:ext cx="6508505" cy="8145998"/>
            </a:xfrm>
            <a:prstGeom prst="rtTriangle">
              <a:avLst/>
            </a:prstGeom>
            <a:solidFill>
              <a:srgbClr val="2E435E">
                <a:alpha val="9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21" name="等腰三角形 20"/>
          <p:cNvSpPr/>
          <p:nvPr/>
        </p:nvSpPr>
        <p:spPr>
          <a:xfrm rot="16200000">
            <a:off x="9375423" y="4067149"/>
            <a:ext cx="2997579" cy="2584120"/>
          </a:xfrm>
          <a:prstGeom prst="triangle">
            <a:avLst>
              <a:gd name="adj" fmla="val 0"/>
            </a:avLst>
          </a:prstGeom>
          <a:solidFill>
            <a:srgbClr val="D34F4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2" name="组合 1"/>
          <p:cNvGrpSpPr/>
          <p:nvPr/>
        </p:nvGrpSpPr>
        <p:grpSpPr>
          <a:xfrm rot="5400000">
            <a:off x="9479774" y="-812022"/>
            <a:ext cx="1900201" cy="3524250"/>
            <a:chOff x="0" y="-3"/>
            <a:chExt cx="2956895" cy="2344107"/>
          </a:xfrm>
        </p:grpSpPr>
        <p:sp>
          <p:nvSpPr>
            <p:cNvPr id="13" name="直角三角形 12"/>
            <p:cNvSpPr/>
            <p:nvPr/>
          </p:nvSpPr>
          <p:spPr>
            <a:xfrm flipV="1">
              <a:off x="0" y="-3"/>
              <a:ext cx="2956895" cy="2344107"/>
            </a:xfrm>
            <a:prstGeom prst="rtTriangle">
              <a:avLst/>
            </a:prstGeom>
            <a:solidFill>
              <a:srgbClr val="D34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9" name="直角三角形 28"/>
            <p:cNvSpPr/>
            <p:nvPr/>
          </p:nvSpPr>
          <p:spPr>
            <a:xfrm flipV="1">
              <a:off x="0" y="0"/>
              <a:ext cx="1636517" cy="1297365"/>
            </a:xfrm>
            <a:prstGeom prst="rtTriangle">
              <a:avLst/>
            </a:prstGeom>
            <a:solidFill>
              <a:srgbClr val="2E435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8" name="文本框 7"/>
          <p:cNvSpPr txBox="1"/>
          <p:nvPr/>
        </p:nvSpPr>
        <p:spPr>
          <a:xfrm>
            <a:off x="525095" y="1664970"/>
            <a:ext cx="6449060" cy="3830955"/>
          </a:xfrm>
          <a:prstGeom prst="rect">
            <a:avLst/>
          </a:prstGeom>
          <a:noFill/>
        </p:spPr>
        <p:txBody>
          <a:bodyPr wrap="square" rtlCol="0">
            <a:spAutoFit/>
          </a:bodyPr>
          <a:lstStyle/>
          <a:p>
            <a:pPr>
              <a:lnSpc>
                <a:spcPct val="150000"/>
              </a:lnSpc>
            </a:pPr>
            <a:r>
              <a:rPr lang="zh-CN" altLang="en-US" sz="54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项目八</a:t>
            </a:r>
            <a:endParaRPr lang="en-US" altLang="zh-CN" sz="54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a:p>
            <a:pPr>
              <a:lnSpc>
                <a:spcPct val="150000"/>
              </a:lnSpc>
            </a:pPr>
            <a:r>
              <a:rPr lang="zh-CN" altLang="en-US" sz="54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建设工程项</a:t>
            </a:r>
            <a:endParaRPr lang="zh-CN" altLang="en-US" sz="54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a:p>
            <a:pPr>
              <a:lnSpc>
                <a:spcPct val="150000"/>
              </a:lnSpc>
            </a:pPr>
            <a:r>
              <a:rPr lang="zh-CN" altLang="en-US" sz="54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目安全及环境管理</a:t>
            </a:r>
            <a:endParaRPr lang="zh-CN" altLang="en-US" sz="54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9" name="文本框 8"/>
          <p:cNvSpPr txBox="1"/>
          <p:nvPr/>
        </p:nvSpPr>
        <p:spPr>
          <a:xfrm>
            <a:off x="607645" y="6091322"/>
            <a:ext cx="3207517" cy="368300"/>
          </a:xfrm>
          <a:prstGeom prst="rect">
            <a:avLst/>
          </a:prstGeom>
          <a:noFill/>
        </p:spPr>
        <p:txBody>
          <a:bodyPr wrap="square" rtlCol="0">
            <a:spAutoFit/>
          </a:bodyPr>
          <a:lstStyle/>
          <a:p>
            <a:r>
              <a:rPr lang="zh-CN" altLang="en-US"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主编：EHS安全管理</a:t>
            </a:r>
            <a:endParaRPr lang="zh-CN" altLang="en-US"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文本框 9"/>
          <p:cNvSpPr txBox="1"/>
          <p:nvPr/>
        </p:nvSpPr>
        <p:spPr>
          <a:xfrm>
            <a:off x="607645" y="5608320"/>
            <a:ext cx="4702810" cy="460375"/>
          </a:xfrm>
          <a:prstGeom prst="rect">
            <a:avLst/>
          </a:prstGeom>
          <a:noFill/>
        </p:spPr>
        <p:txBody>
          <a:bodyPr wrap="square" rtlCol="0">
            <a:spAutoFit/>
          </a:bodyPr>
          <a:lstStyle/>
          <a:p>
            <a:r>
              <a:rPr lang="zh-CN" altLang="en-US" sz="2400"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建设工程项目管理（第二版）</a:t>
            </a:r>
            <a:endParaRPr lang="zh-CN" altLang="en-US" sz="2400"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37808" y="314008"/>
            <a:ext cx="11716385" cy="6229985"/>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2" name="组合 1"/>
          <p:cNvGrpSpPr/>
          <p:nvPr>
            <p:custDataLst>
              <p:tags r:id="rId1"/>
            </p:custDataLst>
          </p:nvPr>
        </p:nvGrpSpPr>
        <p:grpSpPr>
          <a:xfrm>
            <a:off x="261259" y="342277"/>
            <a:ext cx="6337935" cy="496887"/>
            <a:chOff x="703219" y="1413559"/>
            <a:chExt cx="6337935" cy="496887"/>
          </a:xfrm>
          <a:noFill/>
        </p:grpSpPr>
        <p:sp>
          <p:nvSpPr>
            <p:cNvPr id="7" name="矩形 16"/>
            <p:cNvSpPr>
              <a:spLocks noChangeArrowheads="1"/>
            </p:cNvSpPr>
            <p:nvPr/>
          </p:nvSpPr>
          <p:spPr bwMode="auto">
            <a:xfrm>
              <a:off x="1466489" y="1413559"/>
              <a:ext cx="5574665" cy="496570"/>
            </a:xfrm>
            <a:prstGeom prst="rect">
              <a:avLst/>
            </a:prstGeom>
            <a:grpFill/>
            <a:ln w="28575">
              <a:solidFill>
                <a:schemeClr val="accent1"/>
              </a:solidFill>
              <a:miter lim="800000"/>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文本框 18"/>
            <p:cNvSpPr txBox="1">
              <a:spLocks noChangeArrowheads="1"/>
            </p:cNvSpPr>
            <p:nvPr/>
          </p:nvSpPr>
          <p:spPr bwMode="auto">
            <a:xfrm>
              <a:off x="1422674" y="1462454"/>
              <a:ext cx="5618480" cy="398780"/>
            </a:xfrm>
            <a:prstGeom prst="rect">
              <a:avLst/>
            </a:prstGeom>
            <a:grp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r>
                <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rPr>
                <a:t>建设工程项目职业健康安全管理及环境管理体系</a:t>
              </a:r>
              <a:endPar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1" name="矩形 10"/>
            <p:cNvSpPr/>
            <p:nvPr/>
          </p:nvSpPr>
          <p:spPr>
            <a:xfrm>
              <a:off x="703219" y="1413559"/>
              <a:ext cx="683734" cy="496887"/>
            </a:xfrm>
            <a:prstGeom prst="rect">
              <a:avLst/>
            </a:prstGeom>
            <a:grpFill/>
            <a:ln w="28575" cap="flat" cmpd="sng" algn="ctr">
              <a:solidFill>
                <a:schemeClr val="accent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rPr>
                <a:t>8.2</a:t>
              </a:r>
              <a:endPar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100" name="文本框 99"/>
          <p:cNvSpPr txBox="1"/>
          <p:nvPr/>
        </p:nvSpPr>
        <p:spPr>
          <a:xfrm>
            <a:off x="944880" y="1384300"/>
            <a:ext cx="6581775" cy="398780"/>
          </a:xfrm>
          <a:prstGeom prst="rect">
            <a:avLst/>
          </a:prstGeom>
          <a:noFill/>
          <a:ln w="9525">
            <a:noFill/>
          </a:ln>
        </p:spPr>
        <p:txBody>
          <a:bodyPr wrap="square">
            <a:spAutoFit/>
          </a:bodyPr>
          <a:lstStyle/>
          <a:p>
            <a:pPr indent="0"/>
            <a:r>
              <a:rPr lang="zh-CN" altLang="en-US"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职业健康安全与环境管理体系要素分为以下几部分。</a:t>
            </a:r>
            <a:endParaRPr lang="zh-CN" altLang="en-US"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p:txBody>
      </p:sp>
      <p:grpSp>
        <p:nvGrpSpPr>
          <p:cNvPr id="8" name="组合 7"/>
          <p:cNvGrpSpPr/>
          <p:nvPr/>
        </p:nvGrpSpPr>
        <p:grpSpPr>
          <a:xfrm>
            <a:off x="923290" y="2125345"/>
            <a:ext cx="10243185" cy="1046480"/>
            <a:chOff x="1454" y="3347"/>
            <a:chExt cx="16131" cy="1648"/>
          </a:xfrm>
        </p:grpSpPr>
        <p:sp>
          <p:nvSpPr>
            <p:cNvPr id="6" name="矩形 5"/>
            <p:cNvSpPr/>
            <p:nvPr/>
          </p:nvSpPr>
          <p:spPr>
            <a:xfrm>
              <a:off x="2227" y="3372"/>
              <a:ext cx="15358" cy="1514"/>
            </a:xfrm>
            <a:prstGeom prst="rect">
              <a:avLst/>
            </a:prstGeom>
            <a:solidFill>
              <a:schemeClr val="accent1">
                <a:lumMod val="20000"/>
                <a:lumOff val="80000"/>
              </a:schemeClr>
            </a:solidFill>
          </p:spPr>
          <p:txBody>
            <a:bodyPr wrap="square">
              <a:spAutoFit/>
            </a:bodyPr>
            <a:lstStyle/>
            <a:p>
              <a:pPr indent="457200" fontAlgn="auto">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方针是组织职业健康安全与环境管理的宗旨与核心，是由组织的最高管理者制定的，以文件的方式表述出职业健康安全与环境管理的意图与原则。</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文本框 4"/>
            <p:cNvSpPr txBox="1"/>
            <p:nvPr/>
          </p:nvSpPr>
          <p:spPr>
            <a:xfrm>
              <a:off x="1454" y="3347"/>
              <a:ext cx="776" cy="1648"/>
            </a:xfrm>
            <a:prstGeom prst="rect">
              <a:avLst/>
            </a:prstGeom>
            <a:solidFill>
              <a:schemeClr val="accent1">
                <a:lumMod val="75000"/>
              </a:schemeClr>
            </a:solidFill>
          </p:spPr>
          <p:txBody>
            <a:bodyPr vert="eaVert" wrap="square" rtlCol="0">
              <a:spAutoFit/>
            </a:bodyPr>
            <a:lstStyle/>
            <a:p>
              <a:pPr algn="ctr"/>
              <a:r>
                <a:rPr lang="zh-CN" altLang="en-US" sz="2000" b="1">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方针</a:t>
              </a:r>
              <a:endParaRPr lang="zh-CN" altLang="en-US" sz="2000" b="1">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grpSp>
        <p:nvGrpSpPr>
          <p:cNvPr id="9" name="组合 8"/>
          <p:cNvGrpSpPr/>
          <p:nvPr/>
        </p:nvGrpSpPr>
        <p:grpSpPr>
          <a:xfrm>
            <a:off x="923290" y="3429000"/>
            <a:ext cx="10243185" cy="2399665"/>
            <a:chOff x="1454" y="2282"/>
            <a:chExt cx="16131" cy="3779"/>
          </a:xfrm>
        </p:grpSpPr>
        <p:sp>
          <p:nvSpPr>
            <p:cNvPr id="12" name="矩形 11"/>
            <p:cNvSpPr/>
            <p:nvPr/>
          </p:nvSpPr>
          <p:spPr>
            <a:xfrm>
              <a:off x="2227" y="2282"/>
              <a:ext cx="15358" cy="3779"/>
            </a:xfrm>
            <a:prstGeom prst="rect">
              <a:avLst/>
            </a:prstGeom>
            <a:solidFill>
              <a:schemeClr val="accent1">
                <a:lumMod val="20000"/>
                <a:lumOff val="80000"/>
              </a:schemeClr>
            </a:solidFill>
          </p:spPr>
          <p:txBody>
            <a:bodyPr wrap="square">
              <a:spAutoFit/>
            </a:bodyPr>
            <a:lstStyle/>
            <a:p>
              <a:pPr indent="457200" fontAlgn="auto">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规划包括职业健康安全与环境因素、法律与其他要求、目标和指标及管理方案4个体系要素。在规划(策划)阶段要从组织管理现状出发，明确管理重点，识别并评价出重要的职业健康安全与环境因素；准确获取组织适用的法律与其他要求；根据组织所确定的重要因素和技术经济条件，确定组织的职业健康安全与环境目标和指标要求；并提出明确的管理方案，即实现组织职业健康安全与环境目标的职责、方法与时间表。</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3" name="文本框 12"/>
            <p:cNvSpPr txBox="1"/>
            <p:nvPr/>
          </p:nvSpPr>
          <p:spPr>
            <a:xfrm>
              <a:off x="1454" y="2997"/>
              <a:ext cx="776" cy="2350"/>
            </a:xfrm>
            <a:prstGeom prst="rect">
              <a:avLst/>
            </a:prstGeom>
            <a:solidFill>
              <a:schemeClr val="accent1">
                <a:lumMod val="75000"/>
              </a:schemeClr>
            </a:solidFill>
          </p:spPr>
          <p:txBody>
            <a:bodyPr vert="eaVert" wrap="square" rtlCol="0">
              <a:spAutoFit/>
            </a:bodyPr>
            <a:lstStyle/>
            <a:p>
              <a:pPr algn="ctr"/>
              <a:r>
                <a:rPr lang="zh-CN" altLang="en-US" sz="2000" b="1">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规划(策划)</a:t>
              </a:r>
              <a:endParaRPr lang="zh-CN" altLang="en-US" sz="2000" b="1">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spTree>
  </p:cSld>
  <p:clrMapOvr>
    <a:masterClrMapping/>
  </p:clrMapOvr>
  <p:transition>
    <p:pull dir="r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37808" y="314008"/>
            <a:ext cx="11716385" cy="6229985"/>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2" name="组合 1"/>
          <p:cNvGrpSpPr/>
          <p:nvPr>
            <p:custDataLst>
              <p:tags r:id="rId1"/>
            </p:custDataLst>
          </p:nvPr>
        </p:nvGrpSpPr>
        <p:grpSpPr>
          <a:xfrm>
            <a:off x="261259" y="342277"/>
            <a:ext cx="6337935" cy="496887"/>
            <a:chOff x="703219" y="1413559"/>
            <a:chExt cx="6337935" cy="496887"/>
          </a:xfrm>
          <a:noFill/>
        </p:grpSpPr>
        <p:sp>
          <p:nvSpPr>
            <p:cNvPr id="7" name="矩形 16"/>
            <p:cNvSpPr>
              <a:spLocks noChangeArrowheads="1"/>
            </p:cNvSpPr>
            <p:nvPr/>
          </p:nvSpPr>
          <p:spPr bwMode="auto">
            <a:xfrm>
              <a:off x="1466489" y="1413559"/>
              <a:ext cx="5574665" cy="496570"/>
            </a:xfrm>
            <a:prstGeom prst="rect">
              <a:avLst/>
            </a:prstGeom>
            <a:grpFill/>
            <a:ln w="28575">
              <a:solidFill>
                <a:schemeClr val="accent1"/>
              </a:solidFill>
              <a:miter lim="800000"/>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文本框 18"/>
            <p:cNvSpPr txBox="1">
              <a:spLocks noChangeArrowheads="1"/>
            </p:cNvSpPr>
            <p:nvPr/>
          </p:nvSpPr>
          <p:spPr bwMode="auto">
            <a:xfrm>
              <a:off x="1422674" y="1462454"/>
              <a:ext cx="5618480" cy="398780"/>
            </a:xfrm>
            <a:prstGeom prst="rect">
              <a:avLst/>
            </a:prstGeom>
            <a:grp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r>
                <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rPr>
                <a:t>建设工程项目职业健康安全管理及环境管理体系</a:t>
              </a:r>
              <a:endPar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1" name="矩形 10"/>
            <p:cNvSpPr/>
            <p:nvPr/>
          </p:nvSpPr>
          <p:spPr>
            <a:xfrm>
              <a:off x="703219" y="1413559"/>
              <a:ext cx="683734" cy="496887"/>
            </a:xfrm>
            <a:prstGeom prst="rect">
              <a:avLst/>
            </a:prstGeom>
            <a:grpFill/>
            <a:ln w="28575" cap="flat" cmpd="sng" algn="ctr">
              <a:solidFill>
                <a:schemeClr val="accent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rPr>
                <a:t>8.2</a:t>
              </a:r>
              <a:endPar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grpSp>
        <p:nvGrpSpPr>
          <p:cNvPr id="8" name="组合 7"/>
          <p:cNvGrpSpPr/>
          <p:nvPr/>
        </p:nvGrpSpPr>
        <p:grpSpPr>
          <a:xfrm>
            <a:off x="923290" y="1772920"/>
            <a:ext cx="10243185" cy="3784600"/>
            <a:chOff x="1454" y="3372"/>
            <a:chExt cx="16131" cy="5960"/>
          </a:xfrm>
        </p:grpSpPr>
        <p:sp>
          <p:nvSpPr>
            <p:cNvPr id="6" name="矩形 5"/>
            <p:cNvSpPr/>
            <p:nvPr/>
          </p:nvSpPr>
          <p:spPr>
            <a:xfrm>
              <a:off x="2227" y="3372"/>
              <a:ext cx="15358" cy="5960"/>
            </a:xfrm>
            <a:prstGeom prst="rect">
              <a:avLst/>
            </a:prstGeom>
            <a:solidFill>
              <a:schemeClr val="accent1">
                <a:lumMod val="20000"/>
                <a:lumOff val="80000"/>
              </a:schemeClr>
            </a:solidFill>
          </p:spPr>
          <p:txBody>
            <a:bodyPr wrap="square">
              <a:spAutoFit/>
            </a:bodyPr>
            <a:lstStyle/>
            <a:p>
              <a:pPr indent="457200" fontAlgn="auto">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实施与运行包括组织结构和职责、培训、意识与能力、信息系统、职业健康安全与环境管理体系文件、文件控制、运行控制及应急准备和响应7个管理体系要素。在实施与运行阶段要明确组织各职能与层次的机构与职责，任命管理代表；要实施必要的培训，提高员工的职业健康安全与环境保护意识和工作技能；及时有效地沟通和交流有关职业健康安全与环境因素和管理体系的信息，注重相关方所关注的环境问题；形成管理体系文件并纳入严格的文件管理；确保与重大因素有关运行与活动均能按文件规定的要求进行，使组织的各类因素得到有效控制；对于潜在的紧急事件和事故采取有效的预防措施和应急响应。</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文本框 4"/>
            <p:cNvSpPr txBox="1"/>
            <p:nvPr/>
          </p:nvSpPr>
          <p:spPr>
            <a:xfrm>
              <a:off x="1454" y="4668"/>
              <a:ext cx="776" cy="2626"/>
            </a:xfrm>
            <a:prstGeom prst="rect">
              <a:avLst/>
            </a:prstGeom>
            <a:solidFill>
              <a:schemeClr val="accent1">
                <a:lumMod val="75000"/>
              </a:schemeClr>
            </a:solidFill>
          </p:spPr>
          <p:txBody>
            <a:bodyPr vert="eaVert" wrap="square" rtlCol="0">
              <a:spAutoFit/>
            </a:bodyPr>
            <a:lstStyle/>
            <a:p>
              <a:pPr algn="ctr"/>
              <a:r>
                <a:rPr lang="zh-CN" altLang="en-US" sz="2000" b="1">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实施与运行</a:t>
              </a:r>
              <a:endParaRPr lang="zh-CN" altLang="en-US" sz="2000" b="1">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pic>
        <p:nvPicPr>
          <p:cNvPr id="9" name="图片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46664" y="4909840"/>
            <a:ext cx="1678436" cy="1357610"/>
          </a:xfrm>
          <a:prstGeom prst="rect">
            <a:avLst/>
          </a:prstGeom>
        </p:spPr>
      </p:pic>
    </p:spTree>
  </p:cSld>
  <p:clrMapOvr>
    <a:masterClrMapping/>
  </p:clrMapOvr>
  <p:transition>
    <p:strips/>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37808" y="314008"/>
            <a:ext cx="11716385" cy="6229985"/>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2" name="组合 1"/>
          <p:cNvGrpSpPr/>
          <p:nvPr>
            <p:custDataLst>
              <p:tags r:id="rId1"/>
            </p:custDataLst>
          </p:nvPr>
        </p:nvGrpSpPr>
        <p:grpSpPr>
          <a:xfrm>
            <a:off x="261259" y="342277"/>
            <a:ext cx="6337935" cy="496887"/>
            <a:chOff x="703219" y="1413559"/>
            <a:chExt cx="6337935" cy="496887"/>
          </a:xfrm>
          <a:noFill/>
        </p:grpSpPr>
        <p:sp>
          <p:nvSpPr>
            <p:cNvPr id="7" name="矩形 16"/>
            <p:cNvSpPr>
              <a:spLocks noChangeArrowheads="1"/>
            </p:cNvSpPr>
            <p:nvPr/>
          </p:nvSpPr>
          <p:spPr bwMode="auto">
            <a:xfrm>
              <a:off x="1466489" y="1413559"/>
              <a:ext cx="5574665" cy="496570"/>
            </a:xfrm>
            <a:prstGeom prst="rect">
              <a:avLst/>
            </a:prstGeom>
            <a:grpFill/>
            <a:ln w="28575">
              <a:solidFill>
                <a:schemeClr val="accent1"/>
              </a:solidFill>
              <a:miter lim="800000"/>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文本框 18"/>
            <p:cNvSpPr txBox="1">
              <a:spLocks noChangeArrowheads="1"/>
            </p:cNvSpPr>
            <p:nvPr/>
          </p:nvSpPr>
          <p:spPr bwMode="auto">
            <a:xfrm>
              <a:off x="1422674" y="1462454"/>
              <a:ext cx="5618480" cy="398780"/>
            </a:xfrm>
            <a:prstGeom prst="rect">
              <a:avLst/>
            </a:prstGeom>
            <a:grp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r>
                <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rPr>
                <a:t>建设工程项目职业健康安全管理及环境管理体系</a:t>
              </a:r>
              <a:endPar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1" name="矩形 10"/>
            <p:cNvSpPr/>
            <p:nvPr/>
          </p:nvSpPr>
          <p:spPr>
            <a:xfrm>
              <a:off x="703219" y="1413559"/>
              <a:ext cx="683734" cy="496887"/>
            </a:xfrm>
            <a:prstGeom prst="rect">
              <a:avLst/>
            </a:prstGeom>
            <a:grpFill/>
            <a:ln w="28575" cap="flat" cmpd="sng" algn="ctr">
              <a:solidFill>
                <a:schemeClr val="accent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rPr>
                <a:t>8.2</a:t>
              </a:r>
              <a:endPar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grpSp>
        <p:nvGrpSpPr>
          <p:cNvPr id="8" name="组合 7"/>
          <p:cNvGrpSpPr/>
          <p:nvPr/>
        </p:nvGrpSpPr>
        <p:grpSpPr>
          <a:xfrm>
            <a:off x="923290" y="1210945"/>
            <a:ext cx="10243185" cy="3322955"/>
            <a:chOff x="1454" y="3372"/>
            <a:chExt cx="16131" cy="5233"/>
          </a:xfrm>
        </p:grpSpPr>
        <p:sp>
          <p:nvSpPr>
            <p:cNvPr id="6" name="矩形 5"/>
            <p:cNvSpPr/>
            <p:nvPr/>
          </p:nvSpPr>
          <p:spPr>
            <a:xfrm>
              <a:off x="2227" y="3372"/>
              <a:ext cx="15358" cy="5233"/>
            </a:xfrm>
            <a:prstGeom prst="rect">
              <a:avLst/>
            </a:prstGeom>
            <a:solidFill>
              <a:schemeClr val="accent1">
                <a:lumMod val="20000"/>
                <a:lumOff val="80000"/>
              </a:schemeClr>
            </a:solidFill>
          </p:spPr>
          <p:txBody>
            <a:bodyPr wrap="square">
              <a:spAutoFit/>
            </a:bodyPr>
            <a:lstStyle/>
            <a:p>
              <a:pPr indent="457200" fontAlgn="auto">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检查和纠正措施包括监测和测量、纠正与预防措施、记录、职业健康安全与环境管理体系审核4个要素。在检查和纠正措施阶段要对影响职业健康安全与环境状况的重大活动与运行中的关键特性进行监测，及时发现问题并采取纠正与预防措施解决问题，防止问题的再次发生，监测的内容包括组织的职业健康安全与环境(绩效)表现、运行控制和目标指标的符合情况等；管理活动应有相应的记录以追溯职业健康安全与环境管理体系实施与运行，对产生的记录应进行良好管理。组织还要定期进行管理体系的内部审核，从整体上了解组织管理体系的实施情况，判断其有效性和对本体系的符合性。</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文本框 4"/>
            <p:cNvSpPr txBox="1"/>
            <p:nvPr/>
          </p:nvSpPr>
          <p:spPr>
            <a:xfrm>
              <a:off x="1454" y="4225"/>
              <a:ext cx="776" cy="3116"/>
            </a:xfrm>
            <a:prstGeom prst="rect">
              <a:avLst/>
            </a:prstGeom>
            <a:solidFill>
              <a:schemeClr val="accent1">
                <a:lumMod val="75000"/>
              </a:schemeClr>
            </a:solidFill>
          </p:spPr>
          <p:txBody>
            <a:bodyPr vert="eaVert" wrap="square" rtlCol="0">
              <a:spAutoFit/>
            </a:bodyPr>
            <a:lstStyle/>
            <a:p>
              <a:pPr algn="ctr"/>
              <a:r>
                <a:rPr lang="zh-CN" altLang="en-US" sz="20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检查和纠正措施</a:t>
              </a:r>
              <a:endParaRPr lang="zh-CN" altLang="en-US" sz="20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grpSp>
        <p:nvGrpSpPr>
          <p:cNvPr id="9" name="组合 8"/>
          <p:cNvGrpSpPr/>
          <p:nvPr/>
        </p:nvGrpSpPr>
        <p:grpSpPr>
          <a:xfrm>
            <a:off x="923290" y="4724400"/>
            <a:ext cx="10243185" cy="1492250"/>
            <a:chOff x="1454" y="2997"/>
            <a:chExt cx="16131" cy="2350"/>
          </a:xfrm>
        </p:grpSpPr>
        <p:sp>
          <p:nvSpPr>
            <p:cNvPr id="12" name="矩形 11"/>
            <p:cNvSpPr/>
            <p:nvPr/>
          </p:nvSpPr>
          <p:spPr>
            <a:xfrm>
              <a:off x="2227" y="3010"/>
              <a:ext cx="15358" cy="2325"/>
            </a:xfrm>
            <a:prstGeom prst="rect">
              <a:avLst/>
            </a:prstGeom>
            <a:solidFill>
              <a:schemeClr val="accent1">
                <a:lumMod val="20000"/>
                <a:lumOff val="80000"/>
              </a:schemeClr>
            </a:solidFill>
          </p:spPr>
          <p:txBody>
            <a:bodyPr wrap="square">
              <a:spAutoFit/>
            </a:bodyPr>
            <a:lstStyle/>
            <a:p>
              <a:pPr indent="457200" fontAlgn="auto">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管理评审是由组织的最高管理者进行的评审活动，以在组织内外部变化条件下确保职业健康安全与环境管理体系的持续适用性、有效性和充分性，支持组织实现持续改进。</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3" name="文本框 12"/>
            <p:cNvSpPr txBox="1"/>
            <p:nvPr/>
          </p:nvSpPr>
          <p:spPr>
            <a:xfrm>
              <a:off x="1454" y="2997"/>
              <a:ext cx="776" cy="2350"/>
            </a:xfrm>
            <a:prstGeom prst="rect">
              <a:avLst/>
            </a:prstGeom>
            <a:solidFill>
              <a:schemeClr val="accent1">
                <a:lumMod val="75000"/>
              </a:schemeClr>
            </a:solidFill>
          </p:spPr>
          <p:txBody>
            <a:bodyPr vert="eaVert" wrap="square" rtlCol="0">
              <a:spAutoFit/>
            </a:bodyPr>
            <a:lstStyle/>
            <a:p>
              <a:pPr algn="ctr"/>
              <a:r>
                <a:rPr lang="zh-CN" altLang="en-US" sz="2000" b="1">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管理评审</a:t>
              </a:r>
              <a:endParaRPr lang="zh-CN" altLang="en-US" sz="2000" b="1">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strVal val="#ppt_h"/>
                                          </p:val>
                                        </p:tav>
                                        <p:tav tm="100000">
                                          <p:val>
                                            <p:strVal val="#ppt_h"/>
                                          </p:val>
                                        </p:tav>
                                      </p:tavLst>
                                    </p:anim>
                                  </p:childTnLst>
                                </p:cTn>
                              </p:par>
                            </p:childTnLst>
                          </p:cTn>
                        </p:par>
                        <p:par>
                          <p:cTn id="9" fill="hold">
                            <p:stCondLst>
                              <p:cond delay="500"/>
                            </p:stCondLst>
                            <p:childTnLst>
                              <p:par>
                                <p:cTn id="10" presetID="17" presetClass="entr" presetSubtype="10"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37808" y="314008"/>
            <a:ext cx="11716385" cy="6229985"/>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39" name="TextBox 76"/>
          <p:cNvSpPr txBox="1"/>
          <p:nvPr/>
        </p:nvSpPr>
        <p:spPr>
          <a:xfrm>
            <a:off x="932539" y="1324859"/>
            <a:ext cx="2375971" cy="400110"/>
          </a:xfrm>
          <a:prstGeom prst="rect">
            <a:avLst/>
          </a:prstGeom>
          <a:solidFill>
            <a:srgbClr val="D34F40"/>
          </a:solidFill>
        </p:spPr>
        <p:txBody>
          <a:bodyPr wrap="none" rtlCol="0">
            <a:spAutoFit/>
          </a:bodyPr>
          <a:lstStyle/>
          <a:p>
            <a:pPr algn="ctr"/>
            <a:r>
              <a:rPr lang="en-US" sz="2000"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8.2.2 环境管理体系</a:t>
            </a:r>
            <a:endParaRPr lang="en-US" sz="2000"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 name="矩形 5"/>
          <p:cNvSpPr/>
          <p:nvPr/>
        </p:nvSpPr>
        <p:spPr>
          <a:xfrm>
            <a:off x="1014730" y="1723390"/>
            <a:ext cx="10264775" cy="4707890"/>
          </a:xfrm>
          <a:prstGeom prst="rect">
            <a:avLst/>
          </a:prstGeom>
        </p:spPr>
        <p:txBody>
          <a:bodyPr wrap="square">
            <a:spAutoFit/>
          </a:bodyPr>
          <a:lstStyle/>
          <a:p>
            <a:pPr fontAlgn="auto">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近代工业的发展过程中，由于人类过度追求经济增长速度而忽略环境的重要性，导致水土流失、土地沙漠化、水体污染、空气质量下降、全球气候反常、臭氧层耗竭、生态环境被严重破坏，环境问题已成为制约经济发展和人类生存的重要因素。</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a:p>
            <a:pPr fontAlgn="auto">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考虑到零散的、被动适应法规要求的环境管理机制不足以确保一个组织的环境行为运行，ISO国际标准化组织在汲取世界发达国家多年环境管理经验的基础上制定并颁布ISO 14000环境管理系列标准。该标准已经成为一套目前世界上最全面和最系统的环境管理国际化标准，并引起世界各国政府、企业界的普遍重视和积极响应。它是一个组织内全面管理体系的组成部分，它包括为制定、实施、实现、评审和保持环境方针所需的组织机构、规划活动、机构职责、惯例、程序、过程和资源；还包括组织的环境方针、目标和指标等管理方面的内容。</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2" name="组合 1"/>
          <p:cNvGrpSpPr/>
          <p:nvPr>
            <p:custDataLst>
              <p:tags r:id="rId1"/>
            </p:custDataLst>
          </p:nvPr>
        </p:nvGrpSpPr>
        <p:grpSpPr>
          <a:xfrm>
            <a:off x="261259" y="342277"/>
            <a:ext cx="6337935" cy="496887"/>
            <a:chOff x="703219" y="1413559"/>
            <a:chExt cx="6337935" cy="496887"/>
          </a:xfrm>
          <a:noFill/>
        </p:grpSpPr>
        <p:sp>
          <p:nvSpPr>
            <p:cNvPr id="7" name="矩形 16"/>
            <p:cNvSpPr>
              <a:spLocks noChangeArrowheads="1"/>
            </p:cNvSpPr>
            <p:nvPr/>
          </p:nvSpPr>
          <p:spPr bwMode="auto">
            <a:xfrm>
              <a:off x="1466489" y="1413559"/>
              <a:ext cx="5574665" cy="496570"/>
            </a:xfrm>
            <a:prstGeom prst="rect">
              <a:avLst/>
            </a:prstGeom>
            <a:grpFill/>
            <a:ln w="28575">
              <a:solidFill>
                <a:schemeClr val="accent1"/>
              </a:solidFill>
              <a:miter lim="800000"/>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文本框 18"/>
            <p:cNvSpPr txBox="1">
              <a:spLocks noChangeArrowheads="1"/>
            </p:cNvSpPr>
            <p:nvPr/>
          </p:nvSpPr>
          <p:spPr bwMode="auto">
            <a:xfrm>
              <a:off x="1422674" y="1462454"/>
              <a:ext cx="5618480" cy="398780"/>
            </a:xfrm>
            <a:prstGeom prst="rect">
              <a:avLst/>
            </a:prstGeom>
            <a:grp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r>
                <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rPr>
                <a:t>建设工程项目职业健康安全管理及环境管理体系</a:t>
              </a:r>
              <a:endPar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1" name="矩形 10"/>
            <p:cNvSpPr/>
            <p:nvPr/>
          </p:nvSpPr>
          <p:spPr>
            <a:xfrm>
              <a:off x="703219" y="1413559"/>
              <a:ext cx="683734" cy="496887"/>
            </a:xfrm>
            <a:prstGeom prst="rect">
              <a:avLst/>
            </a:prstGeom>
            <a:grpFill/>
            <a:ln w="28575" cap="flat" cmpd="sng" algn="ctr">
              <a:solidFill>
                <a:schemeClr val="accent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rPr>
                <a:t>8.2</a:t>
              </a:r>
              <a:endPar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37808" y="314008"/>
            <a:ext cx="11716385" cy="6229985"/>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 name="矩形 5"/>
          <p:cNvSpPr/>
          <p:nvPr/>
        </p:nvSpPr>
        <p:spPr>
          <a:xfrm>
            <a:off x="972820" y="1105535"/>
            <a:ext cx="4457700" cy="4246245"/>
          </a:xfrm>
          <a:prstGeom prst="rect">
            <a:avLst/>
          </a:prstGeom>
        </p:spPr>
        <p:txBody>
          <a:bodyPr wrap="square">
            <a:spAutoFit/>
          </a:bodyPr>
          <a:lstStyle/>
          <a:p>
            <a:pPr indent="457200" fontAlgn="auto">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随着我国加入WTO进程的加快，“入世”后带来的国际竞争将是不可避免的，环境管理体系在竞争中所起的作用是不可低估的。我国也相应制定了环境管理体系标准。以有效促进各类组织提高环境管理水平、达到实现环境目标的目的。</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环境管理体系的结构系统，采用PDCA动态循环、不断上升的螺旋式管</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2" name="组合 1"/>
          <p:cNvGrpSpPr/>
          <p:nvPr>
            <p:custDataLst>
              <p:tags r:id="rId1"/>
            </p:custDataLst>
          </p:nvPr>
        </p:nvGrpSpPr>
        <p:grpSpPr>
          <a:xfrm>
            <a:off x="261259" y="342277"/>
            <a:ext cx="6337935" cy="496887"/>
            <a:chOff x="703219" y="1413559"/>
            <a:chExt cx="6337935" cy="496887"/>
          </a:xfrm>
          <a:noFill/>
        </p:grpSpPr>
        <p:sp>
          <p:nvSpPr>
            <p:cNvPr id="7" name="矩形 16"/>
            <p:cNvSpPr>
              <a:spLocks noChangeArrowheads="1"/>
            </p:cNvSpPr>
            <p:nvPr/>
          </p:nvSpPr>
          <p:spPr bwMode="auto">
            <a:xfrm>
              <a:off x="1466489" y="1413559"/>
              <a:ext cx="5574665" cy="496570"/>
            </a:xfrm>
            <a:prstGeom prst="rect">
              <a:avLst/>
            </a:prstGeom>
            <a:grpFill/>
            <a:ln w="28575">
              <a:solidFill>
                <a:schemeClr val="accent1"/>
              </a:solidFill>
              <a:miter lim="800000"/>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文本框 18"/>
            <p:cNvSpPr txBox="1">
              <a:spLocks noChangeArrowheads="1"/>
            </p:cNvSpPr>
            <p:nvPr/>
          </p:nvSpPr>
          <p:spPr bwMode="auto">
            <a:xfrm>
              <a:off x="1422674" y="1462454"/>
              <a:ext cx="5618480" cy="398780"/>
            </a:xfrm>
            <a:prstGeom prst="rect">
              <a:avLst/>
            </a:prstGeom>
            <a:grp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r>
                <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rPr>
                <a:t>建设工程项目职业健康安全管理及环境管理体系</a:t>
              </a:r>
              <a:endPar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1" name="矩形 10"/>
            <p:cNvSpPr/>
            <p:nvPr/>
          </p:nvSpPr>
          <p:spPr>
            <a:xfrm>
              <a:off x="703219" y="1413559"/>
              <a:ext cx="683734" cy="496887"/>
            </a:xfrm>
            <a:prstGeom prst="rect">
              <a:avLst/>
            </a:prstGeom>
            <a:grpFill/>
            <a:ln w="28575" cap="flat" cmpd="sng" algn="ctr">
              <a:solidFill>
                <a:schemeClr val="accent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rPr>
                <a:t>8.2</a:t>
              </a:r>
              <a:endPar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pic>
        <p:nvPicPr>
          <p:cNvPr id="4" name="图片 3"/>
          <p:cNvPicPr>
            <a:picLocks noChangeAspect="1"/>
          </p:cNvPicPr>
          <p:nvPr/>
        </p:nvPicPr>
        <p:blipFill rotWithShape="1">
          <a:blip r:embed="rId2" cstate="print">
            <a:extLst>
              <a:ext uri="{28A0092B-C50C-407E-A947-70E740481C1C}">
                <a14:useLocalDpi xmlns:a14="http://schemas.microsoft.com/office/drawing/2010/main" val="0"/>
              </a:ext>
            </a:extLst>
          </a:blip>
          <a:srcRect t="7813" b="7813"/>
          <a:stretch>
            <a:fillRect/>
          </a:stretch>
        </p:blipFill>
        <p:spPr>
          <a:xfrm>
            <a:off x="5536210" y="1485900"/>
            <a:ext cx="5208980" cy="3296286"/>
          </a:xfrm>
          <a:prstGeom prst="rect">
            <a:avLst/>
          </a:prstGeom>
        </p:spPr>
      </p:pic>
      <p:sp>
        <p:nvSpPr>
          <p:cNvPr id="5" name="文本框 4"/>
          <p:cNvSpPr txBox="1"/>
          <p:nvPr/>
        </p:nvSpPr>
        <p:spPr>
          <a:xfrm>
            <a:off x="944880" y="5172075"/>
            <a:ext cx="10314940" cy="961289"/>
          </a:xfrm>
          <a:prstGeom prst="rect">
            <a:avLst/>
          </a:prstGeom>
          <a:noFill/>
        </p:spPr>
        <p:txBody>
          <a:bodyPr wrap="square" rtlCol="0" anchor="t">
            <a:spAutoFit/>
          </a:bodyPr>
          <a:lstStyle/>
          <a:p>
            <a:pPr indent="0" fontAlgn="auto">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理运行模式，其形式与职业健康安全管理体系的运行模式相同。《环境管理体系要求及使用指南》（GB/T 24001-2016）的总体结构如图8</a:t>
            </a:r>
            <a:r>
              <a:rPr lang="en-US" altLang="zh-CN" sz="2000" dirty="0">
                <a:latin typeface="思源黑体" panose="020B0500000000000000" pitchFamily="34" charset="-122"/>
                <a:ea typeface="思源黑体" panose="020B0500000000000000" pitchFamily="34" charset="-122"/>
                <a:sym typeface="思源黑体" panose="020B0500000000000000" pitchFamily="34" charset="-122"/>
              </a:rPr>
              <a:t>.</a:t>
            </a: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1所示。</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8" name="五边形 7">
            <a:hlinkClick r:id="rId3" action="ppaction://hlinksldjump"/>
          </p:cNvPr>
          <p:cNvSpPr/>
          <p:nvPr/>
        </p:nvSpPr>
        <p:spPr>
          <a:xfrm flipH="1">
            <a:off x="10217150" y="6111875"/>
            <a:ext cx="1301750" cy="34036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latin typeface="思源黑体" panose="020B0500000000000000" pitchFamily="34" charset="-122"/>
                <a:ea typeface="思源黑体" panose="020B0500000000000000" pitchFamily="34" charset="-122"/>
                <a:sym typeface="思源黑体" panose="020B0500000000000000" pitchFamily="34" charset="-122"/>
              </a:rPr>
              <a:t>返回目录</a:t>
            </a: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41" name="五角星">
            <a:hlinkClick r:id="rId4" action="ppaction://hlinkfile"/>
          </p:cNvPr>
          <p:cNvSpPr/>
          <p:nvPr/>
        </p:nvSpPr>
        <p:spPr>
          <a:xfrm>
            <a:off x="7609840" y="5792470"/>
            <a:ext cx="309880" cy="309880"/>
          </a:xfrm>
          <a:prstGeom prst="star5">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afterEffect">
                                  <p:stCondLst>
                                    <p:cond delay="0"/>
                                  </p:stCondLst>
                                  <p:childTnLst>
                                    <p:animRot by="120000">
                                      <p:cBhvr>
                                        <p:cTn id="6" dur="200" fill="hold">
                                          <p:stCondLst>
                                            <p:cond delay="0"/>
                                          </p:stCondLst>
                                        </p:cTn>
                                        <p:tgtEl>
                                          <p:spTgt spid="4"/>
                                        </p:tgtEl>
                                        <p:attrNameLst>
                                          <p:attrName>r</p:attrName>
                                        </p:attrNameLst>
                                      </p:cBhvr>
                                    </p:animRot>
                                    <p:animRot by="-240000">
                                      <p:cBhvr>
                                        <p:cTn id="7" dur="400" fill="hold">
                                          <p:stCondLst>
                                            <p:cond delay="400"/>
                                          </p:stCondLst>
                                        </p:cTn>
                                        <p:tgtEl>
                                          <p:spTgt spid="4"/>
                                        </p:tgtEl>
                                        <p:attrNameLst>
                                          <p:attrName>r</p:attrName>
                                        </p:attrNameLst>
                                      </p:cBhvr>
                                    </p:animRot>
                                    <p:animRot by="240000">
                                      <p:cBhvr>
                                        <p:cTn id="8" dur="400" fill="hold">
                                          <p:stCondLst>
                                            <p:cond delay="800"/>
                                          </p:stCondLst>
                                        </p:cTn>
                                        <p:tgtEl>
                                          <p:spTgt spid="4"/>
                                        </p:tgtEl>
                                        <p:attrNameLst>
                                          <p:attrName>r</p:attrName>
                                        </p:attrNameLst>
                                      </p:cBhvr>
                                    </p:animRot>
                                    <p:animRot by="-240000">
                                      <p:cBhvr>
                                        <p:cTn id="9" dur="400" fill="hold">
                                          <p:stCondLst>
                                            <p:cond delay="1200"/>
                                          </p:stCondLst>
                                        </p:cTn>
                                        <p:tgtEl>
                                          <p:spTgt spid="4"/>
                                        </p:tgtEl>
                                        <p:attrNameLst>
                                          <p:attrName>r</p:attrName>
                                        </p:attrNameLst>
                                      </p:cBhvr>
                                    </p:animRot>
                                    <p:animRot by="120000">
                                      <p:cBhvr>
                                        <p:cTn id="10" dur="400" fill="hold">
                                          <p:stCondLst>
                                            <p:cond delay="160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2" name="组合 11"/>
          <p:cNvGrpSpPr/>
          <p:nvPr/>
        </p:nvGrpSpPr>
        <p:grpSpPr>
          <a:xfrm rot="5400000">
            <a:off x="2654135" y="-2654136"/>
            <a:ext cx="6857999" cy="12166274"/>
            <a:chOff x="3608578" y="-2"/>
            <a:chExt cx="8583424" cy="6858002"/>
          </a:xfrm>
        </p:grpSpPr>
        <p:sp>
          <p:nvSpPr>
            <p:cNvPr id="16" name="直角三角形 15"/>
            <p:cNvSpPr/>
            <p:nvPr/>
          </p:nvSpPr>
          <p:spPr>
            <a:xfrm rot="16200000">
              <a:off x="4471289" y="-862713"/>
              <a:ext cx="6858002" cy="8583424"/>
            </a:xfrm>
            <a:prstGeom prst="rtTriangle">
              <a:avLst/>
            </a:prstGeom>
            <a:solidFill>
              <a:srgbClr val="D34F4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9" name="直角三角形 18"/>
            <p:cNvSpPr/>
            <p:nvPr/>
          </p:nvSpPr>
          <p:spPr>
            <a:xfrm rot="16200000">
              <a:off x="4864749" y="-469252"/>
              <a:ext cx="6508505" cy="8145998"/>
            </a:xfrm>
            <a:prstGeom prst="rtTriangle">
              <a:avLst/>
            </a:prstGeom>
            <a:solidFill>
              <a:srgbClr val="2E435E">
                <a:alpha val="9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20" name="等腰三角形 19"/>
          <p:cNvSpPr/>
          <p:nvPr/>
        </p:nvSpPr>
        <p:spPr>
          <a:xfrm rot="16200000">
            <a:off x="9375423" y="4067149"/>
            <a:ext cx="2997579" cy="2584120"/>
          </a:xfrm>
          <a:prstGeom prst="triangle">
            <a:avLst>
              <a:gd name="adj" fmla="val 0"/>
            </a:avLst>
          </a:prstGeom>
          <a:solidFill>
            <a:srgbClr val="D34F4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22" name="组合 21"/>
          <p:cNvGrpSpPr/>
          <p:nvPr/>
        </p:nvGrpSpPr>
        <p:grpSpPr>
          <a:xfrm rot="5400000">
            <a:off x="9479774" y="-812022"/>
            <a:ext cx="1900201" cy="3524250"/>
            <a:chOff x="0" y="-3"/>
            <a:chExt cx="2956895" cy="2344107"/>
          </a:xfrm>
        </p:grpSpPr>
        <p:sp>
          <p:nvSpPr>
            <p:cNvPr id="23" name="直角三角形 22"/>
            <p:cNvSpPr/>
            <p:nvPr/>
          </p:nvSpPr>
          <p:spPr>
            <a:xfrm flipV="1">
              <a:off x="0" y="-3"/>
              <a:ext cx="2956895" cy="2344107"/>
            </a:xfrm>
            <a:prstGeom prst="rtTriangle">
              <a:avLst/>
            </a:prstGeom>
            <a:solidFill>
              <a:srgbClr val="D34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4" name="直角三角形 23"/>
            <p:cNvSpPr/>
            <p:nvPr/>
          </p:nvSpPr>
          <p:spPr>
            <a:xfrm flipV="1">
              <a:off x="0" y="0"/>
              <a:ext cx="1636517" cy="1297365"/>
            </a:xfrm>
            <a:prstGeom prst="rtTriangle">
              <a:avLst/>
            </a:prstGeom>
            <a:solidFill>
              <a:srgbClr val="2E435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14" name="TextBox 76"/>
          <p:cNvSpPr txBox="1"/>
          <p:nvPr/>
        </p:nvSpPr>
        <p:spPr>
          <a:xfrm>
            <a:off x="510356" y="2848610"/>
            <a:ext cx="800735" cy="583565"/>
          </a:xfrm>
          <a:prstGeom prst="rect">
            <a:avLst/>
          </a:prstGeom>
          <a:noFill/>
        </p:spPr>
        <p:txBody>
          <a:bodyPr wrap="none" rtlCol="0">
            <a:spAutoFit/>
          </a:bodyPr>
          <a:lstStyle/>
          <a:p>
            <a:pPr algn="ctr"/>
            <a:r>
              <a:rPr lang="en-US" altLang="zh-CN" sz="3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8.3</a:t>
            </a:r>
            <a:endParaRPr lang="en-US" altLang="zh-CN" sz="3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5" name="文本框 21"/>
          <p:cNvSpPr txBox="1"/>
          <p:nvPr/>
        </p:nvSpPr>
        <p:spPr>
          <a:xfrm>
            <a:off x="510356" y="4362649"/>
            <a:ext cx="4378828" cy="175323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150000"/>
              </a:lnSpc>
              <a:buFont typeface="Wingdings" panose="05000000000000000000" pitchFamily="2" charset="2"/>
              <a:buChar char="ü"/>
            </a:pPr>
            <a:r>
              <a:rPr lang="zh-CN" altLang="en-US"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建设工程安全生产管理制度</a:t>
            </a:r>
            <a:endParaRPr lang="zh-CN" altLang="en-US"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a:p>
            <a:pPr marL="285750" indent="-285750">
              <a:lnSpc>
                <a:spcPct val="150000"/>
              </a:lnSpc>
              <a:buFont typeface="Wingdings" panose="05000000000000000000" pitchFamily="2" charset="2"/>
              <a:buChar char="ü"/>
            </a:pPr>
            <a:r>
              <a:rPr lang="zh-CN" altLang="en-US"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危险源辨识与风险评价</a:t>
            </a:r>
            <a:endParaRPr lang="zh-CN" altLang="en-US"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a:p>
            <a:pPr marL="285750" indent="-285750">
              <a:lnSpc>
                <a:spcPct val="150000"/>
              </a:lnSpc>
              <a:buFont typeface="Wingdings" panose="05000000000000000000" pitchFamily="2" charset="2"/>
              <a:buChar char="ü"/>
            </a:pPr>
            <a:r>
              <a:rPr lang="zh-CN" altLang="en-US"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施工安全技术措施</a:t>
            </a:r>
            <a:endParaRPr lang="zh-CN" altLang="en-US"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a:p>
            <a:pPr marL="285750" indent="-285750">
              <a:lnSpc>
                <a:spcPct val="150000"/>
              </a:lnSpc>
              <a:buFont typeface="Wingdings" panose="05000000000000000000" pitchFamily="2" charset="2"/>
              <a:buChar char="ü"/>
            </a:pPr>
            <a:r>
              <a:rPr lang="zh-CN" altLang="en-US"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安全检查与预防措施</a:t>
            </a:r>
            <a:endParaRPr lang="zh-CN" altLang="en-US"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4" name="TextBox 76"/>
          <p:cNvSpPr txBox="1"/>
          <p:nvPr/>
        </p:nvSpPr>
        <p:spPr>
          <a:xfrm>
            <a:off x="510356" y="3432175"/>
            <a:ext cx="4288353" cy="743986"/>
          </a:xfrm>
          <a:prstGeom prst="rect">
            <a:avLst/>
          </a:prstGeom>
          <a:noFill/>
        </p:spPr>
        <p:txBody>
          <a:bodyPr wrap="none" rtlCol="0">
            <a:spAutoFit/>
          </a:bodyPr>
          <a:lstStyle/>
          <a:p>
            <a:pPr algn="l">
              <a:lnSpc>
                <a:spcPct val="150000"/>
              </a:lnSpc>
            </a:pPr>
            <a:r>
              <a:rPr sz="3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建设工程安全生产管理</a:t>
            </a:r>
            <a:endParaRPr sz="3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Tree>
  </p:cSld>
  <p:clrMapOvr>
    <a:masterClrMapping/>
  </p:clrMapOvr>
  <p:transition>
    <p:diamond/>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37808" y="314008"/>
            <a:ext cx="11716385" cy="6229985"/>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8" name="矩形 7"/>
          <p:cNvSpPr/>
          <p:nvPr/>
        </p:nvSpPr>
        <p:spPr>
          <a:xfrm>
            <a:off x="981710" y="1811655"/>
            <a:ext cx="10243820" cy="4170680"/>
          </a:xfrm>
          <a:prstGeom prst="rect">
            <a:avLst/>
          </a:prstGeom>
          <a:noFill/>
          <a:ln w="41275">
            <a:solidFill>
              <a:schemeClr val="accent1">
                <a:lumMod val="75000"/>
              </a:schemeClr>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39" name="TextBox 76"/>
          <p:cNvSpPr txBox="1"/>
          <p:nvPr/>
        </p:nvSpPr>
        <p:spPr>
          <a:xfrm>
            <a:off x="925098" y="1190874"/>
            <a:ext cx="3914854" cy="400110"/>
          </a:xfrm>
          <a:prstGeom prst="rect">
            <a:avLst/>
          </a:prstGeom>
          <a:solidFill>
            <a:srgbClr val="D34F40"/>
          </a:solidFill>
        </p:spPr>
        <p:txBody>
          <a:bodyPr wrap="none" rtlCol="0">
            <a:spAutoFit/>
          </a:bodyPr>
          <a:lstStyle/>
          <a:p>
            <a:pPr algn="ctr"/>
            <a:r>
              <a:rPr lang="en-US" sz="2000"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8.3.1 建设工程安全生产管理制度</a:t>
            </a:r>
            <a:endParaRPr lang="en-US" sz="2000"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 name="矩形 5"/>
          <p:cNvSpPr/>
          <p:nvPr/>
        </p:nvSpPr>
        <p:spPr>
          <a:xfrm>
            <a:off x="5024755" y="1811655"/>
            <a:ext cx="5971540" cy="4246245"/>
          </a:xfrm>
          <a:prstGeom prst="rect">
            <a:avLst/>
          </a:prstGeom>
        </p:spPr>
        <p:txBody>
          <a:bodyPr wrap="square">
            <a:spAutoFit/>
          </a:bodyPr>
          <a:lstStyle/>
          <a:p>
            <a:pPr indent="457200" fontAlgn="auto">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建设工程生产应贯彻“安全第一、预防为主、综合治理”的方针，加强安全生产管理工作，落实安全生产责任。</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项目经理部是事故现场第一线管理机构，应根据工程特点和规模，设置以项目经理为第一责任人的安全管理领导小组，制定相应的安全生产管理制度。完整的安全生产管理制度应包括提出目标、控制措施、组织实施、监督检查、改进措施、考核评价、奖罚等。</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2" name="组合 1"/>
          <p:cNvGrpSpPr/>
          <p:nvPr>
            <p:custDataLst>
              <p:tags r:id="rId1"/>
            </p:custDataLst>
          </p:nvPr>
        </p:nvGrpSpPr>
        <p:grpSpPr>
          <a:xfrm>
            <a:off x="261259" y="342277"/>
            <a:ext cx="4486910" cy="496887"/>
            <a:chOff x="703219" y="1413559"/>
            <a:chExt cx="4486910" cy="496887"/>
          </a:xfrm>
          <a:noFill/>
        </p:grpSpPr>
        <p:sp>
          <p:nvSpPr>
            <p:cNvPr id="7" name="矩形 16"/>
            <p:cNvSpPr>
              <a:spLocks noChangeArrowheads="1"/>
            </p:cNvSpPr>
            <p:nvPr/>
          </p:nvSpPr>
          <p:spPr bwMode="auto">
            <a:xfrm>
              <a:off x="1466489" y="1413559"/>
              <a:ext cx="3520440" cy="496570"/>
            </a:xfrm>
            <a:prstGeom prst="rect">
              <a:avLst/>
            </a:prstGeom>
            <a:grpFill/>
            <a:ln w="28575">
              <a:solidFill>
                <a:schemeClr val="accent1"/>
              </a:solidFill>
              <a:miter lim="800000"/>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文本框 18"/>
            <p:cNvSpPr txBox="1">
              <a:spLocks noChangeArrowheads="1"/>
            </p:cNvSpPr>
            <p:nvPr/>
          </p:nvSpPr>
          <p:spPr bwMode="auto">
            <a:xfrm>
              <a:off x="1422674" y="1462454"/>
              <a:ext cx="3767455" cy="398780"/>
            </a:xfrm>
            <a:prstGeom prst="rect">
              <a:avLst/>
            </a:prstGeom>
            <a:grp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r>
                <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rPr>
                <a:t>建设工程安全生产管理</a:t>
              </a:r>
              <a:endPar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1" name="矩形 10"/>
            <p:cNvSpPr/>
            <p:nvPr/>
          </p:nvSpPr>
          <p:spPr>
            <a:xfrm>
              <a:off x="703219" y="1413559"/>
              <a:ext cx="683734" cy="496887"/>
            </a:xfrm>
            <a:prstGeom prst="rect">
              <a:avLst/>
            </a:prstGeom>
            <a:grpFill/>
            <a:ln w="28575" cap="flat" cmpd="sng" algn="ctr">
              <a:solidFill>
                <a:schemeClr val="accent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rPr>
                <a:t>8.3</a:t>
              </a:r>
              <a:endPar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pic>
        <p:nvPicPr>
          <p:cNvPr id="5" name="图片 4"/>
          <p:cNvPicPr>
            <a:picLocks noChangeAspect="1"/>
          </p:cNvPicPr>
          <p:nvPr/>
        </p:nvPicPr>
        <p:blipFill rotWithShape="1">
          <a:blip r:embed="rId2" cstate="print">
            <a:extLst>
              <a:ext uri="{28A0092B-C50C-407E-A947-70E740481C1C}">
                <a14:useLocalDpi xmlns:a14="http://schemas.microsoft.com/office/drawing/2010/main" val="0"/>
              </a:ext>
            </a:extLst>
          </a:blip>
          <a:srcRect l="19789" r="19789"/>
          <a:stretch>
            <a:fillRect/>
          </a:stretch>
        </p:blipFill>
        <p:spPr>
          <a:xfrm>
            <a:off x="1434444" y="1981201"/>
            <a:ext cx="3536992" cy="3907154"/>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37808" y="314008"/>
            <a:ext cx="11716385" cy="6229985"/>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39" name="TextBox 76"/>
          <p:cNvSpPr txBox="1"/>
          <p:nvPr/>
        </p:nvSpPr>
        <p:spPr>
          <a:xfrm>
            <a:off x="927578" y="1035934"/>
            <a:ext cx="3401893" cy="400110"/>
          </a:xfrm>
          <a:prstGeom prst="rect">
            <a:avLst/>
          </a:prstGeom>
          <a:solidFill>
            <a:srgbClr val="D34F40"/>
          </a:solidFill>
        </p:spPr>
        <p:txBody>
          <a:bodyPr wrap="none" rtlCol="0">
            <a:spAutoFit/>
          </a:bodyPr>
          <a:lstStyle/>
          <a:p>
            <a:pPr algn="ctr"/>
            <a:r>
              <a:rPr lang="en-US" sz="2000"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8.3.2 危险源辨识与风险评价</a:t>
            </a:r>
            <a:endParaRPr lang="en-US" sz="2000"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 name="矩形 5"/>
          <p:cNvSpPr/>
          <p:nvPr/>
        </p:nvSpPr>
        <p:spPr>
          <a:xfrm>
            <a:off x="1024255" y="1995170"/>
            <a:ext cx="8674100" cy="1476375"/>
          </a:xfrm>
          <a:prstGeom prst="rect">
            <a:avLst/>
          </a:prstGeom>
        </p:spPr>
        <p:txBody>
          <a:bodyPr wrap="square">
            <a:spAutoFit/>
          </a:bodyPr>
          <a:lstStyle/>
          <a:p>
            <a:pPr fontAlgn="auto">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危险源辨识是识别危险源的存在并确定其特性的过程，是从企业的生产经营过程中识别出可能造成人员伤害、财产损失和环境破坏的因素，并判断其可能导致的事故类别和导致事故发生的直接原因的过程。</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2" name="组合 1"/>
          <p:cNvGrpSpPr/>
          <p:nvPr>
            <p:custDataLst>
              <p:tags r:id="rId1"/>
            </p:custDataLst>
          </p:nvPr>
        </p:nvGrpSpPr>
        <p:grpSpPr>
          <a:xfrm>
            <a:off x="261259" y="342277"/>
            <a:ext cx="4486910" cy="496887"/>
            <a:chOff x="703219" y="1413559"/>
            <a:chExt cx="4486910" cy="496887"/>
          </a:xfrm>
          <a:noFill/>
        </p:grpSpPr>
        <p:sp>
          <p:nvSpPr>
            <p:cNvPr id="7" name="矩形 16"/>
            <p:cNvSpPr>
              <a:spLocks noChangeArrowheads="1"/>
            </p:cNvSpPr>
            <p:nvPr/>
          </p:nvSpPr>
          <p:spPr bwMode="auto">
            <a:xfrm>
              <a:off x="1466489" y="1413559"/>
              <a:ext cx="3520440" cy="496570"/>
            </a:xfrm>
            <a:prstGeom prst="rect">
              <a:avLst/>
            </a:prstGeom>
            <a:grpFill/>
            <a:ln w="28575">
              <a:solidFill>
                <a:schemeClr val="accent1"/>
              </a:solidFill>
              <a:miter lim="800000"/>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文本框 18"/>
            <p:cNvSpPr txBox="1">
              <a:spLocks noChangeArrowheads="1"/>
            </p:cNvSpPr>
            <p:nvPr/>
          </p:nvSpPr>
          <p:spPr bwMode="auto">
            <a:xfrm>
              <a:off x="1422674" y="1462454"/>
              <a:ext cx="3767455" cy="398780"/>
            </a:xfrm>
            <a:prstGeom prst="rect">
              <a:avLst/>
            </a:prstGeom>
            <a:grp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r>
                <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rPr>
                <a:t>建设工程安全生产管理</a:t>
              </a:r>
              <a:endPar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1" name="矩形 10"/>
            <p:cNvSpPr/>
            <p:nvPr/>
          </p:nvSpPr>
          <p:spPr>
            <a:xfrm>
              <a:off x="703219" y="1413559"/>
              <a:ext cx="683734" cy="496887"/>
            </a:xfrm>
            <a:prstGeom prst="rect">
              <a:avLst/>
            </a:prstGeom>
            <a:grpFill/>
            <a:ln w="28575" cap="flat" cmpd="sng" algn="ctr">
              <a:solidFill>
                <a:schemeClr val="accent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rPr>
                <a:t>8.3</a:t>
              </a:r>
              <a:endPar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100" name="文本框 99"/>
          <p:cNvSpPr txBox="1"/>
          <p:nvPr/>
        </p:nvSpPr>
        <p:spPr>
          <a:xfrm>
            <a:off x="944880" y="1666240"/>
            <a:ext cx="5080000" cy="398780"/>
          </a:xfrm>
          <a:prstGeom prst="rect">
            <a:avLst/>
          </a:prstGeom>
          <a:noFill/>
          <a:ln w="9525">
            <a:noFill/>
          </a:ln>
        </p:spPr>
        <p:txBody>
          <a:bodyPr>
            <a:spAutoFit/>
          </a:bodyPr>
          <a:lstStyle/>
          <a:p>
            <a:pPr indent="0"/>
            <a:r>
              <a:rPr lang="en-US" altLang="zh-CN" sz="2000" b="0">
                <a:solidFill>
                  <a:srgbClr val="D34F40"/>
                </a:solidFill>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1.</a:t>
            </a:r>
            <a:r>
              <a:rPr lang="zh-CN" altLang="en-US" sz="2000" b="0">
                <a:solidFill>
                  <a:srgbClr val="D34F40"/>
                </a:solidFill>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危险源辨识</a:t>
            </a:r>
            <a:endParaRPr lang="zh-CN" altLang="en-US" sz="2000" b="0">
              <a:solidFill>
                <a:srgbClr val="D34F40"/>
              </a:solidFill>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p:txBody>
      </p:sp>
      <p:sp>
        <p:nvSpPr>
          <p:cNvPr id="9" name="文本框 8"/>
          <p:cNvSpPr txBox="1"/>
          <p:nvPr/>
        </p:nvSpPr>
        <p:spPr>
          <a:xfrm>
            <a:off x="1024255" y="3547745"/>
            <a:ext cx="10352405" cy="2808141"/>
          </a:xfrm>
          <a:prstGeom prst="rect">
            <a:avLst/>
          </a:prstGeom>
          <a:noFill/>
        </p:spPr>
        <p:txBody>
          <a:bodyPr wrap="square" rtlCol="0" anchor="t">
            <a:spAutoFit/>
          </a:bodyPr>
          <a:lstStyle/>
          <a:p>
            <a:pPr fontAlgn="auto">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危险源辨识的方法有很多种，如询问交谈、现场观察、查阅有关记录、获取外部信息、工作任务分析、安全检查表、危险与可操作性研究、事件树分析、故障树分析等。但在工程项目中，危险源既存在于施工活动场所，也存在于可能影响到施工场所的周围区域；既可能存在于施工前期的勘察设计，也可能存在于后期施工过程中。因此，危险源辨识要采用科学规范的方法，针对不同的作业条件选择合理的方法，找出其存在的原因，制订分级控制方案，才能有效监控事故（危害）的发生。其中安全检查表法是最基础、最常见的一种方法。</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p:txBody>
      </p:sp>
      <p:cxnSp>
        <p:nvCxnSpPr>
          <p:cNvPr id="12" name="直接连接符 11"/>
          <p:cNvCxnSpPr/>
          <p:nvPr/>
        </p:nvCxnSpPr>
        <p:spPr>
          <a:xfrm>
            <a:off x="909955" y="3578860"/>
            <a:ext cx="10631805" cy="0"/>
          </a:xfrm>
          <a:prstGeom prst="line">
            <a:avLst/>
          </a:prstGeom>
          <a:ln w="34925">
            <a:prstDash val="sysDot"/>
          </a:ln>
        </p:spPr>
        <p:style>
          <a:lnRef idx="1">
            <a:schemeClr val="accent1"/>
          </a:lnRef>
          <a:fillRef idx="0">
            <a:schemeClr val="accent1"/>
          </a:fillRef>
          <a:effectRef idx="0">
            <a:schemeClr val="accent1"/>
          </a:effectRef>
          <a:fontRef idx="minor">
            <a:schemeClr val="tx1"/>
          </a:fontRef>
        </p:style>
      </p:cxnSp>
      <p:pic>
        <p:nvPicPr>
          <p:cNvPr id="8" name="图片 7"/>
          <p:cNvPicPr>
            <a:picLocks noChangeAspect="1"/>
          </p:cNvPicPr>
          <p:nvPr/>
        </p:nvPicPr>
        <p:blipFill rotWithShape="1">
          <a:blip r:embed="rId2" cstate="print">
            <a:extLst>
              <a:ext uri="{28A0092B-C50C-407E-A947-70E740481C1C}">
                <a14:useLocalDpi xmlns:a14="http://schemas.microsoft.com/office/drawing/2010/main" val="0"/>
              </a:ext>
            </a:extLst>
          </a:blip>
          <a:srcRect b="40278"/>
          <a:stretch>
            <a:fillRect/>
          </a:stretch>
        </p:blipFill>
        <p:spPr>
          <a:xfrm>
            <a:off x="9214074" y="1804523"/>
            <a:ext cx="2033046" cy="16192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37808" y="314008"/>
            <a:ext cx="11716385" cy="6229985"/>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latin typeface="思源黑体" panose="020B0500000000000000" pitchFamily="34" charset="-122"/>
                <a:ea typeface="思源黑体" panose="020B0500000000000000" pitchFamily="34" charset="-122"/>
                <a:sym typeface="思源黑体" panose="020B0500000000000000" pitchFamily="34" charset="-122"/>
              </a:rPr>
              <a:t>1.项目的定义</a:t>
            </a: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2" name="组合 1"/>
          <p:cNvGrpSpPr/>
          <p:nvPr>
            <p:custDataLst>
              <p:tags r:id="rId1"/>
            </p:custDataLst>
          </p:nvPr>
        </p:nvGrpSpPr>
        <p:grpSpPr>
          <a:xfrm>
            <a:off x="261259" y="342277"/>
            <a:ext cx="4486910" cy="496887"/>
            <a:chOff x="703219" y="1413559"/>
            <a:chExt cx="4486910" cy="496887"/>
          </a:xfrm>
          <a:noFill/>
        </p:grpSpPr>
        <p:sp>
          <p:nvSpPr>
            <p:cNvPr id="7" name="矩形 16"/>
            <p:cNvSpPr>
              <a:spLocks noChangeArrowheads="1"/>
            </p:cNvSpPr>
            <p:nvPr/>
          </p:nvSpPr>
          <p:spPr bwMode="auto">
            <a:xfrm>
              <a:off x="1466489" y="1413559"/>
              <a:ext cx="3520440" cy="496570"/>
            </a:xfrm>
            <a:prstGeom prst="rect">
              <a:avLst/>
            </a:prstGeom>
            <a:grpFill/>
            <a:ln w="28575">
              <a:solidFill>
                <a:schemeClr val="accent1"/>
              </a:solidFill>
              <a:miter lim="800000"/>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文本框 18"/>
            <p:cNvSpPr txBox="1">
              <a:spLocks noChangeArrowheads="1"/>
            </p:cNvSpPr>
            <p:nvPr/>
          </p:nvSpPr>
          <p:spPr bwMode="auto">
            <a:xfrm>
              <a:off x="1422674" y="1462454"/>
              <a:ext cx="3767455" cy="398780"/>
            </a:xfrm>
            <a:prstGeom prst="rect">
              <a:avLst/>
            </a:prstGeom>
            <a:grp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r>
                <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rPr>
                <a:t>建设工程安全生产管理</a:t>
              </a:r>
              <a:endPar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1" name="矩形 10"/>
            <p:cNvSpPr/>
            <p:nvPr/>
          </p:nvSpPr>
          <p:spPr>
            <a:xfrm>
              <a:off x="703219" y="1413559"/>
              <a:ext cx="683734" cy="496887"/>
            </a:xfrm>
            <a:prstGeom prst="rect">
              <a:avLst/>
            </a:prstGeom>
            <a:grpFill/>
            <a:ln w="28575" cap="flat" cmpd="sng" algn="ctr">
              <a:solidFill>
                <a:schemeClr val="accent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rPr>
                <a:t>8.3</a:t>
              </a:r>
              <a:endPar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grpSp>
        <p:nvGrpSpPr>
          <p:cNvPr id="4" name="组合 3"/>
          <p:cNvGrpSpPr/>
          <p:nvPr/>
        </p:nvGrpSpPr>
        <p:grpSpPr>
          <a:xfrm>
            <a:off x="833120" y="1533525"/>
            <a:ext cx="10364470" cy="4455795"/>
            <a:chOff x="1312" y="2415"/>
            <a:chExt cx="16322" cy="7017"/>
          </a:xfrm>
        </p:grpSpPr>
        <p:sp>
          <p:nvSpPr>
            <p:cNvPr id="5" name="矩形 4"/>
            <p:cNvSpPr/>
            <p:nvPr/>
          </p:nvSpPr>
          <p:spPr>
            <a:xfrm rot="21300000">
              <a:off x="1312" y="2415"/>
              <a:ext cx="15751" cy="6777"/>
            </a:xfrm>
            <a:prstGeom prst="rect">
              <a:avLst/>
            </a:prstGeom>
            <a:noFill/>
            <a:ln w="34925">
              <a:solidFill>
                <a:schemeClr val="accent1">
                  <a:lumMod val="75000"/>
                </a:schemeClr>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 name="矩形 5"/>
            <p:cNvSpPr/>
            <p:nvPr/>
          </p:nvSpPr>
          <p:spPr>
            <a:xfrm>
              <a:off x="1564" y="2746"/>
              <a:ext cx="16071" cy="6687"/>
            </a:xfrm>
            <a:prstGeom prst="rect">
              <a:avLst/>
            </a:prstGeom>
            <a:solidFill>
              <a:schemeClr val="bg1"/>
            </a:solidFill>
          </p:spPr>
          <p:txBody>
            <a:bodyPr wrap="square">
              <a:spAutoFit/>
            </a:bodyPr>
            <a:lstStyle/>
            <a:p>
              <a:pPr indent="457200" fontAlgn="auto">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安全检查表（Safety Check List）实际上就是实施安全检查和诊断项目的明细表，是进行安全检查、发现潜在危险、督促各项安全法规、制度、标准实施的一个较为有效的工具。它能系统地找出系统中的不安全因素，把系统加以剖析，列出各层次的不安全因素，然后确定检查项目，以提问的方式把检查项目按系统的组成顺序编制成表，以便进行检查或评审。它是进行安全检查，发现和查明各种危险和隐患、监督各项安全规章制度的实施，及时发现并制止违章行为的一个有力工具。由于这种检查表可以事先编制并组织实施，已发展成为预测和预防事故的重要手段。 </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安全检查表法的优点为:简单易懂、容易掌握，可以事先组织专家编制检查项目，使安全检查做到系统化、完整化。缺点是一般只能做出定性评价。</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style.rotation</p:attrName>
                                        </p:attrNameLst>
                                      </p:cBhvr>
                                      <p:tavLst>
                                        <p:tav tm="0">
                                          <p:val>
                                            <p:fltVal val="720"/>
                                          </p:val>
                                        </p:tav>
                                        <p:tav tm="100000">
                                          <p:val>
                                            <p:fltVal val="0"/>
                                          </p:val>
                                        </p:tav>
                                      </p:tavLst>
                                    </p:anim>
                                    <p:anim calcmode="lin" valueType="num">
                                      <p:cBhvr>
                                        <p:cTn id="9" dur="1000" fill="hold"/>
                                        <p:tgtEl>
                                          <p:spTgt spid="4"/>
                                        </p:tgtEl>
                                        <p:attrNameLst>
                                          <p:attrName>ppt_h</p:attrName>
                                        </p:attrNameLst>
                                      </p:cBhvr>
                                      <p:tavLst>
                                        <p:tav tm="0">
                                          <p:val>
                                            <p:fltVal val="0"/>
                                          </p:val>
                                        </p:tav>
                                        <p:tav tm="100000">
                                          <p:val>
                                            <p:strVal val="#ppt_h"/>
                                          </p:val>
                                        </p:tav>
                                      </p:tavLst>
                                    </p:anim>
                                    <p:anim calcmode="lin" valueType="num">
                                      <p:cBhvr>
                                        <p:cTn id="10" dur="1000" fill="hold"/>
                                        <p:tgtEl>
                                          <p:spTgt spid="4"/>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37808" y="314008"/>
            <a:ext cx="11716385" cy="6229985"/>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 name="矩形 5"/>
          <p:cNvSpPr/>
          <p:nvPr/>
        </p:nvSpPr>
        <p:spPr>
          <a:xfrm>
            <a:off x="1024255" y="1373505"/>
            <a:ext cx="10352405" cy="1476375"/>
          </a:xfrm>
          <a:prstGeom prst="rect">
            <a:avLst/>
          </a:prstGeom>
        </p:spPr>
        <p:txBody>
          <a:bodyPr wrap="square">
            <a:spAutoFit/>
          </a:bodyPr>
          <a:lstStyle/>
          <a:p>
            <a:pPr indent="457200" fontAlgn="auto">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在风险识别和风险估测的基础上，对风险发生的概率、损失程度，结合其他因素进行全面考虑，评估发生风险的可能性及危害程度，并与公认的安全指标相比较，以衡量风险的程度，并决定是否需要采取相应措施的过程。以下介绍两种常用的风险评价方法。</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2" name="组合 1"/>
          <p:cNvGrpSpPr/>
          <p:nvPr>
            <p:custDataLst>
              <p:tags r:id="rId1"/>
            </p:custDataLst>
          </p:nvPr>
        </p:nvGrpSpPr>
        <p:grpSpPr>
          <a:xfrm>
            <a:off x="261259" y="342277"/>
            <a:ext cx="4486910" cy="496887"/>
            <a:chOff x="703219" y="1413559"/>
            <a:chExt cx="4486910" cy="496887"/>
          </a:xfrm>
          <a:noFill/>
        </p:grpSpPr>
        <p:sp>
          <p:nvSpPr>
            <p:cNvPr id="7" name="矩形 16"/>
            <p:cNvSpPr>
              <a:spLocks noChangeArrowheads="1"/>
            </p:cNvSpPr>
            <p:nvPr/>
          </p:nvSpPr>
          <p:spPr bwMode="auto">
            <a:xfrm>
              <a:off x="1466489" y="1413559"/>
              <a:ext cx="3520440" cy="496570"/>
            </a:xfrm>
            <a:prstGeom prst="rect">
              <a:avLst/>
            </a:prstGeom>
            <a:grpFill/>
            <a:ln w="28575">
              <a:solidFill>
                <a:schemeClr val="accent1"/>
              </a:solidFill>
              <a:miter lim="800000"/>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文本框 18"/>
            <p:cNvSpPr txBox="1">
              <a:spLocks noChangeArrowheads="1"/>
            </p:cNvSpPr>
            <p:nvPr/>
          </p:nvSpPr>
          <p:spPr bwMode="auto">
            <a:xfrm>
              <a:off x="1422674" y="1462454"/>
              <a:ext cx="3767455" cy="398780"/>
            </a:xfrm>
            <a:prstGeom prst="rect">
              <a:avLst/>
            </a:prstGeom>
            <a:grp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r>
                <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rPr>
                <a:t>建设工程安全生产管理</a:t>
              </a:r>
              <a:endPar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1" name="矩形 10"/>
            <p:cNvSpPr/>
            <p:nvPr/>
          </p:nvSpPr>
          <p:spPr>
            <a:xfrm>
              <a:off x="703219" y="1413559"/>
              <a:ext cx="683734" cy="496887"/>
            </a:xfrm>
            <a:prstGeom prst="rect">
              <a:avLst/>
            </a:prstGeom>
            <a:grpFill/>
            <a:ln w="28575" cap="flat" cmpd="sng" algn="ctr">
              <a:solidFill>
                <a:schemeClr val="accent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rPr>
                <a:t>8.3</a:t>
              </a:r>
              <a:endPar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100" name="文本框 99"/>
          <p:cNvSpPr txBox="1"/>
          <p:nvPr/>
        </p:nvSpPr>
        <p:spPr>
          <a:xfrm>
            <a:off x="980440" y="1052195"/>
            <a:ext cx="5080000" cy="398780"/>
          </a:xfrm>
          <a:prstGeom prst="rect">
            <a:avLst/>
          </a:prstGeom>
          <a:noFill/>
          <a:ln w="9525">
            <a:noFill/>
          </a:ln>
        </p:spPr>
        <p:txBody>
          <a:bodyPr>
            <a:spAutoFit/>
          </a:bodyPr>
          <a:lstStyle/>
          <a:p>
            <a:pPr indent="0"/>
            <a:r>
              <a:rPr lang="en-US" sz="2000" b="0">
                <a:solidFill>
                  <a:srgbClr val="D34F40"/>
                </a:solidFill>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2.风险评价</a:t>
            </a:r>
            <a:endParaRPr lang="en-US" sz="2000" b="0">
              <a:solidFill>
                <a:srgbClr val="D34F40"/>
              </a:solidFill>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p:txBody>
      </p:sp>
      <p:sp>
        <p:nvSpPr>
          <p:cNvPr id="2050" name="铅笔"/>
          <p:cNvSpPr/>
          <p:nvPr/>
        </p:nvSpPr>
        <p:spPr bwMode="auto">
          <a:xfrm>
            <a:off x="1024255" y="3086100"/>
            <a:ext cx="571500" cy="571500"/>
          </a:xfrm>
          <a:custGeom>
            <a:avLst/>
            <a:gdLst>
              <a:gd name="T0" fmla="*/ 180755 w 10036083"/>
              <a:gd name="T1" fmla="*/ 1049245 h 10027181"/>
              <a:gd name="T2" fmla="*/ 749989 w 10036083"/>
              <a:gd name="T3" fmla="*/ 1617641 h 10027181"/>
              <a:gd name="T4" fmla="*/ 675302 w 10036083"/>
              <a:gd name="T5" fmla="*/ 1691721 h 10027181"/>
              <a:gd name="T6" fmla="*/ 435767 w 10036083"/>
              <a:gd name="T7" fmla="*/ 1798800 h 10027181"/>
              <a:gd name="T8" fmla="*/ 141730 w 10036083"/>
              <a:gd name="T9" fmla="*/ 1657374 h 10027181"/>
              <a:gd name="T10" fmla="*/ 1104 w 10036083"/>
              <a:gd name="T11" fmla="*/ 1388666 h 10027181"/>
              <a:gd name="T12" fmla="*/ 106742 w 10036083"/>
              <a:gd name="T13" fmla="*/ 1123324 h 10027181"/>
              <a:gd name="T14" fmla="*/ 1212175 w 10036083"/>
              <a:gd name="T15" fmla="*/ 496167 h 10027181"/>
              <a:gd name="T16" fmla="*/ 1278105 w 10036083"/>
              <a:gd name="T17" fmla="*/ 523434 h 10027181"/>
              <a:gd name="T18" fmla="*/ 1278105 w 10036083"/>
              <a:gd name="T19" fmla="*/ 654720 h 10027181"/>
              <a:gd name="T20" fmla="*/ 649750 w 10036083"/>
              <a:gd name="T21" fmla="*/ 1282199 h 10027181"/>
              <a:gd name="T22" fmla="*/ 517889 w 10036083"/>
              <a:gd name="T23" fmla="*/ 1150913 h 10027181"/>
              <a:gd name="T24" fmla="*/ 1146245 w 10036083"/>
              <a:gd name="T25" fmla="*/ 523434 h 10027181"/>
              <a:gd name="T26" fmla="*/ 1212175 w 10036083"/>
              <a:gd name="T27" fmla="*/ 496167 h 10027181"/>
              <a:gd name="T28" fmla="*/ 1702318 w 10036083"/>
              <a:gd name="T29" fmla="*/ 142 h 10027181"/>
              <a:gd name="T30" fmla="*/ 1773471 w 10036083"/>
              <a:gd name="T31" fmla="*/ 27606 h 10027181"/>
              <a:gd name="T32" fmla="*/ 1795002 w 10036083"/>
              <a:gd name="T33" fmla="*/ 123910 h 10027181"/>
              <a:gd name="T34" fmla="*/ 1566909 w 10036083"/>
              <a:gd name="T35" fmla="*/ 787935 h 10027181"/>
              <a:gd name="T36" fmla="*/ 1544705 w 10036083"/>
              <a:gd name="T37" fmla="*/ 824301 h 10027181"/>
              <a:gd name="T38" fmla="*/ 867827 w 10036083"/>
              <a:gd name="T39" fmla="*/ 1499775 h 10027181"/>
              <a:gd name="T40" fmla="*/ 735951 w 10036083"/>
              <a:gd name="T41" fmla="*/ 1368452 h 10027181"/>
              <a:gd name="T42" fmla="*/ 1396680 w 10036083"/>
              <a:gd name="T43" fmla="*/ 709141 h 10027181"/>
              <a:gd name="T44" fmla="*/ 1482804 w 10036083"/>
              <a:gd name="T45" fmla="*/ 454575 h 10027181"/>
              <a:gd name="T46" fmla="*/ 1345544 w 10036083"/>
              <a:gd name="T47" fmla="*/ 317191 h 10027181"/>
              <a:gd name="T48" fmla="*/ 1091210 w 10036083"/>
              <a:gd name="T49" fmla="*/ 403393 h 10027181"/>
              <a:gd name="T50" fmla="*/ 430481 w 10036083"/>
              <a:gd name="T51" fmla="*/ 1063377 h 10027181"/>
              <a:gd name="T52" fmla="*/ 298604 w 10036083"/>
              <a:gd name="T53" fmla="*/ 931380 h 10027181"/>
              <a:gd name="T54" fmla="*/ 974809 w 10036083"/>
              <a:gd name="T55" fmla="*/ 255907 h 10027181"/>
              <a:gd name="T56" fmla="*/ 1011815 w 10036083"/>
              <a:gd name="T57" fmla="*/ 233009 h 10027181"/>
              <a:gd name="T58" fmla="*/ 1676582 w 10036083"/>
              <a:gd name="T59" fmla="*/ 5382 h 10027181"/>
              <a:gd name="T60" fmla="*/ 1702318 w 10036083"/>
              <a:gd name="T61" fmla="*/ 142 h 1002718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036083" h="10027181">
                <a:moveTo>
                  <a:pt x="1007598" y="5848881"/>
                </a:moveTo>
                <a:cubicBezTo>
                  <a:pt x="1007598" y="5848881"/>
                  <a:pt x="1007598" y="5848881"/>
                  <a:pt x="4180718" y="9017331"/>
                </a:cubicBezTo>
                <a:cubicBezTo>
                  <a:pt x="4180718" y="9017331"/>
                  <a:pt x="4180718" y="9017331"/>
                  <a:pt x="3764387" y="9430281"/>
                </a:cubicBezTo>
                <a:cubicBezTo>
                  <a:pt x="3374311" y="9820705"/>
                  <a:pt x="2912971" y="10027181"/>
                  <a:pt x="2429126" y="10027181"/>
                </a:cubicBezTo>
                <a:cubicBezTo>
                  <a:pt x="1874017" y="10027181"/>
                  <a:pt x="1307657" y="9753131"/>
                  <a:pt x="790055" y="9238821"/>
                </a:cubicBezTo>
                <a:cubicBezTo>
                  <a:pt x="313712" y="8762053"/>
                  <a:pt x="47410" y="8259005"/>
                  <a:pt x="6152" y="7740941"/>
                </a:cubicBezTo>
                <a:cubicBezTo>
                  <a:pt x="-38857" y="7204105"/>
                  <a:pt x="163683" y="6693549"/>
                  <a:pt x="595017" y="6261829"/>
                </a:cubicBezTo>
                <a:lnTo>
                  <a:pt x="1007598" y="5848881"/>
                </a:lnTo>
                <a:close/>
                <a:moveTo>
                  <a:pt x="6757114" y="2765821"/>
                </a:moveTo>
                <a:cubicBezTo>
                  <a:pt x="6890246" y="2765821"/>
                  <a:pt x="7023378" y="2816487"/>
                  <a:pt x="7124633" y="2917817"/>
                </a:cubicBezTo>
                <a:cubicBezTo>
                  <a:pt x="7327144" y="3120479"/>
                  <a:pt x="7327144" y="3446991"/>
                  <a:pt x="7124633" y="3649653"/>
                </a:cubicBezTo>
                <a:cubicBezTo>
                  <a:pt x="7124633" y="3649653"/>
                  <a:pt x="7124633" y="3649653"/>
                  <a:pt x="3621946" y="7147455"/>
                </a:cubicBezTo>
                <a:cubicBezTo>
                  <a:pt x="3621946" y="7147455"/>
                  <a:pt x="3621946" y="7147455"/>
                  <a:pt x="2886906" y="6415619"/>
                </a:cubicBezTo>
                <a:cubicBezTo>
                  <a:pt x="2886906" y="6415619"/>
                  <a:pt x="2886906" y="6415619"/>
                  <a:pt x="6389594" y="2917817"/>
                </a:cubicBezTo>
                <a:cubicBezTo>
                  <a:pt x="6490849" y="2816487"/>
                  <a:pt x="6623982" y="2765821"/>
                  <a:pt x="6757114" y="2765821"/>
                </a:cubicBezTo>
                <a:close/>
                <a:moveTo>
                  <a:pt x="9489353" y="791"/>
                </a:moveTo>
                <a:cubicBezTo>
                  <a:pt x="9634222" y="-7304"/>
                  <a:pt x="9779092" y="46896"/>
                  <a:pt x="9885986" y="153887"/>
                </a:cubicBezTo>
                <a:cubicBezTo>
                  <a:pt x="10024761" y="292788"/>
                  <a:pt x="10073519" y="503016"/>
                  <a:pt x="10006007" y="690720"/>
                </a:cubicBezTo>
                <a:cubicBezTo>
                  <a:pt x="9604686" y="1828207"/>
                  <a:pt x="9143355" y="3149643"/>
                  <a:pt x="8734532" y="4392243"/>
                </a:cubicBezTo>
                <a:cubicBezTo>
                  <a:pt x="8708277" y="4471077"/>
                  <a:pt x="8667020" y="4538651"/>
                  <a:pt x="8610760" y="4594963"/>
                </a:cubicBezTo>
                <a:cubicBezTo>
                  <a:pt x="8610760" y="4594963"/>
                  <a:pt x="8610760" y="4594963"/>
                  <a:pt x="4837593" y="8360305"/>
                </a:cubicBezTo>
                <a:cubicBezTo>
                  <a:pt x="4837593" y="8360305"/>
                  <a:pt x="4837593" y="8360305"/>
                  <a:pt x="4102463" y="7628259"/>
                </a:cubicBezTo>
                <a:cubicBezTo>
                  <a:pt x="4102463" y="7628259"/>
                  <a:pt x="4102463" y="7628259"/>
                  <a:pt x="7785614" y="3953015"/>
                </a:cubicBezTo>
                <a:cubicBezTo>
                  <a:pt x="7943142" y="3483755"/>
                  <a:pt x="8104421" y="3006987"/>
                  <a:pt x="8265699" y="2533973"/>
                </a:cubicBezTo>
                <a:cubicBezTo>
                  <a:pt x="8265699" y="2533973"/>
                  <a:pt x="8265699" y="2533973"/>
                  <a:pt x="7500564" y="1768141"/>
                </a:cubicBezTo>
                <a:cubicBezTo>
                  <a:pt x="7027980" y="1933321"/>
                  <a:pt x="6551646" y="2090991"/>
                  <a:pt x="6082813" y="2248663"/>
                </a:cubicBezTo>
                <a:cubicBezTo>
                  <a:pt x="6082813" y="2248663"/>
                  <a:pt x="6082813" y="2248663"/>
                  <a:pt x="2399661" y="5927661"/>
                </a:cubicBezTo>
                <a:cubicBezTo>
                  <a:pt x="2399661" y="5927661"/>
                  <a:pt x="2399661" y="5927661"/>
                  <a:pt x="1664531" y="5191861"/>
                </a:cubicBezTo>
                <a:cubicBezTo>
                  <a:pt x="1664531" y="5191861"/>
                  <a:pt x="1664531" y="5191861"/>
                  <a:pt x="5433948" y="1426520"/>
                </a:cubicBezTo>
                <a:cubicBezTo>
                  <a:pt x="5493959" y="1370209"/>
                  <a:pt x="5561471" y="1325160"/>
                  <a:pt x="5640235" y="1298881"/>
                </a:cubicBezTo>
                <a:cubicBezTo>
                  <a:pt x="6862951" y="900949"/>
                  <a:pt x="8141927" y="454213"/>
                  <a:pt x="9345890" y="30002"/>
                </a:cubicBezTo>
                <a:cubicBezTo>
                  <a:pt x="9392773" y="13109"/>
                  <a:pt x="9441063" y="3489"/>
                  <a:pt x="9489353" y="791"/>
                </a:cubicBez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nchor="ctr" anchorCtr="1"/>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矩形 4"/>
          <p:cNvSpPr/>
          <p:nvPr/>
        </p:nvSpPr>
        <p:spPr>
          <a:xfrm>
            <a:off x="1595755" y="3086100"/>
            <a:ext cx="9782175" cy="961289"/>
          </a:xfrm>
          <a:prstGeom prst="rect">
            <a:avLst/>
          </a:prstGeom>
        </p:spPr>
        <p:txBody>
          <a:bodyPr wrap="square">
            <a:spAutoFit/>
          </a:bodyPr>
          <a:lstStyle/>
          <a:p>
            <a:pPr lvl="0" indent="457200" algn="l">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①方法1。将安全风险的大小用事故发生的可能性（</a:t>
            </a:r>
            <a:r>
              <a:rPr lang="zh-CN" altLang="en-US" sz="2000" i="1" dirty="0">
                <a:latin typeface="思源黑体" panose="020B0500000000000000" pitchFamily="34" charset="-122"/>
                <a:ea typeface="思源黑体" panose="020B0500000000000000" pitchFamily="34" charset="-122"/>
                <a:sym typeface="思源黑体" panose="020B0500000000000000" pitchFamily="34" charset="-122"/>
              </a:rPr>
              <a:t>p</a:t>
            </a: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）与发生事故后果的严重程度（</a:t>
            </a:r>
            <a:r>
              <a:rPr lang="zh-CN" altLang="en-US" sz="2000" i="1" dirty="0">
                <a:latin typeface="思源黑体" panose="020B0500000000000000" pitchFamily="34" charset="-122"/>
                <a:ea typeface="思源黑体" panose="020B0500000000000000" pitchFamily="34" charset="-122"/>
                <a:sym typeface="思源黑体" panose="020B0500000000000000" pitchFamily="34" charset="-122"/>
              </a:rPr>
              <a:t>f</a:t>
            </a: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）的乘积来衡量。即</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p:txBody>
      </p:sp>
      <p:graphicFrame>
        <p:nvGraphicFramePr>
          <p:cNvPr id="8" name="对象 7">
            <a:hlinkClick r:id="" action="ppaction://ole?verb=0"/>
          </p:cNvPr>
          <p:cNvGraphicFramePr>
            <a:graphicFrameLocks noChangeAspect="1"/>
          </p:cNvGraphicFramePr>
          <p:nvPr/>
        </p:nvGraphicFramePr>
        <p:xfrm>
          <a:off x="5110480" y="3859530"/>
          <a:ext cx="1971675" cy="685800"/>
        </p:xfrm>
        <a:graphic>
          <a:graphicData uri="http://schemas.openxmlformats.org/presentationml/2006/ole">
            <mc:AlternateContent xmlns:mc="http://schemas.openxmlformats.org/markup-compatibility/2006">
              <mc:Choice xmlns:v="urn:schemas-microsoft-com:vml" Requires="v">
                <p:oleObj spid="_x0000_s4" name="" r:id="rId2" imgW="584200" imgH="203200" progId="Equation.KSEE3">
                  <p:embed/>
                </p:oleObj>
              </mc:Choice>
              <mc:Fallback>
                <p:oleObj name="" r:id="rId2" imgW="584200" imgH="203200" progId="Equation.KSEE3">
                  <p:embed/>
                  <p:pic>
                    <p:nvPicPr>
                      <p:cNvPr id="0" name="图片 1024"/>
                      <p:cNvPicPr/>
                      <p:nvPr/>
                    </p:nvPicPr>
                    <p:blipFill>
                      <a:blip r:embed="rId3"/>
                      <a:stretch>
                        <a:fillRect/>
                      </a:stretch>
                    </p:blipFill>
                    <p:spPr>
                      <a:xfrm>
                        <a:off x="5110480" y="3859530"/>
                        <a:ext cx="1971675" cy="685800"/>
                      </a:xfrm>
                      <a:prstGeom prst="rect">
                        <a:avLst/>
                      </a:prstGeom>
                    </p:spPr>
                  </p:pic>
                </p:oleObj>
              </mc:Fallback>
            </mc:AlternateContent>
          </a:graphicData>
        </a:graphic>
      </p:graphicFrame>
      <p:sp>
        <p:nvSpPr>
          <p:cNvPr id="13" name="矩形 12"/>
          <p:cNvSpPr/>
          <p:nvPr/>
        </p:nvSpPr>
        <p:spPr>
          <a:xfrm>
            <a:off x="883285" y="4223067"/>
            <a:ext cx="10354310" cy="1938020"/>
          </a:xfrm>
          <a:prstGeom prst="rect">
            <a:avLst/>
          </a:prstGeom>
        </p:spPr>
        <p:txBody>
          <a:bodyPr wrap="square">
            <a:spAutoFit/>
          </a:bodyPr>
          <a:lstStyle/>
          <a:p>
            <a:pPr lvl="0" indent="457200" algn="l">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式中</a:t>
            </a:r>
            <a:r>
              <a:rPr lang="zh-CN" altLang="en-US" sz="2000" i="1" dirty="0">
                <a:latin typeface="思源黑体" panose="020B0500000000000000" pitchFamily="34" charset="-122"/>
                <a:ea typeface="思源黑体" panose="020B0500000000000000" pitchFamily="34" charset="-122"/>
                <a:sym typeface="思源黑体" panose="020B0500000000000000" pitchFamily="34" charset="-122"/>
              </a:rPr>
              <a:t>R</a:t>
            </a: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——风险大小；</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a:p>
            <a:pPr lvl="0" indent="457200" algn="l">
              <a:lnSpc>
                <a:spcPct val="150000"/>
              </a:lnSpc>
            </a:pPr>
            <a:r>
              <a:rPr lang="zh-CN" altLang="en-US" sz="2000" i="1" dirty="0">
                <a:latin typeface="思源黑体" panose="020B0500000000000000" pitchFamily="34" charset="-122"/>
                <a:ea typeface="思源黑体" panose="020B0500000000000000" pitchFamily="34" charset="-122"/>
                <a:sym typeface="思源黑体" panose="020B0500000000000000" pitchFamily="34" charset="-122"/>
              </a:rPr>
              <a:t>p</a:t>
            </a: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——事故发生的概率（频率）；</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a:p>
            <a:pPr lvl="0" indent="457200" algn="l">
              <a:lnSpc>
                <a:spcPct val="150000"/>
              </a:lnSpc>
            </a:pPr>
            <a:r>
              <a:rPr lang="zh-CN" altLang="en-US" sz="2000" i="1" dirty="0">
                <a:latin typeface="思源黑体" panose="020B0500000000000000" pitchFamily="34" charset="-122"/>
                <a:ea typeface="思源黑体" panose="020B0500000000000000" pitchFamily="34" charset="-122"/>
                <a:sym typeface="思源黑体" panose="020B0500000000000000" pitchFamily="34" charset="-122"/>
              </a:rPr>
              <a:t>f</a:t>
            </a: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——事故后果的严重程度。</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a:p>
            <a:pPr lvl="0" indent="457200" algn="l">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根据上述估算结果，可按表8</a:t>
            </a:r>
            <a:r>
              <a:rPr lang="en-US" altLang="zh-CN" sz="2000" dirty="0">
                <a:latin typeface="思源黑体" panose="020B0500000000000000" pitchFamily="34" charset="-122"/>
                <a:ea typeface="思源黑体" panose="020B0500000000000000" pitchFamily="34" charset="-122"/>
                <a:sym typeface="思源黑体" panose="020B0500000000000000" pitchFamily="34" charset="-122"/>
              </a:rPr>
              <a:t>.</a:t>
            </a: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1对风险的大小进行分级。</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41" name="五角星">
            <a:hlinkClick r:id="rId4" action="ppaction://hlinkfile"/>
          </p:cNvPr>
          <p:cNvSpPr/>
          <p:nvPr/>
        </p:nvSpPr>
        <p:spPr>
          <a:xfrm>
            <a:off x="7639050" y="6054090"/>
            <a:ext cx="309880" cy="309880"/>
          </a:xfrm>
          <a:prstGeom prst="star5">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p:txBody>
      </p:sp>
      <p:pic>
        <p:nvPicPr>
          <p:cNvPr id="9"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88485" y="3272056"/>
            <a:ext cx="3820230" cy="3090009"/>
          </a:xfrm>
          <a:prstGeom prst="rect">
            <a:avLst/>
          </a:prstGeom>
        </p:spPr>
      </p:pic>
    </p:spTree>
  </p:cSld>
  <p:clrMapOvr>
    <a:masterClrMapping/>
  </p:clrMapOvr>
  <p:transition>
    <p:pull dir="ld"/>
  </p:transition>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cxnSp>
        <p:nvCxnSpPr>
          <p:cNvPr id="12" name="直接连接符 11"/>
          <p:cNvCxnSpPr/>
          <p:nvPr/>
        </p:nvCxnSpPr>
        <p:spPr>
          <a:xfrm>
            <a:off x="272446" y="1125525"/>
            <a:ext cx="710534" cy="0"/>
          </a:xfrm>
          <a:prstGeom prst="line">
            <a:avLst/>
          </a:prstGeom>
          <a:ln w="28575" cap="rnd">
            <a:solidFill>
              <a:srgbClr val="D34F40"/>
            </a:solidFill>
          </a:ln>
        </p:spPr>
        <p:style>
          <a:lnRef idx="1">
            <a:schemeClr val="accent1"/>
          </a:lnRef>
          <a:fillRef idx="0">
            <a:schemeClr val="accent1"/>
          </a:fillRef>
          <a:effectRef idx="0">
            <a:schemeClr val="accent1"/>
          </a:effectRef>
          <a:fontRef idx="minor">
            <a:schemeClr val="tx1"/>
          </a:fontRef>
        </p:style>
      </p:cxnSp>
      <p:pic>
        <p:nvPicPr>
          <p:cNvPr id="13" name="图片 12"/>
          <p:cNvPicPr>
            <a:picLocks noChangeAspect="1"/>
          </p:cNvPicPr>
          <p:nvPr/>
        </p:nvPicPr>
        <p:blipFill rotWithShape="1">
          <a:blip r:embed="rId1" cstate="print">
            <a:extLst>
              <a:ext uri="{28A0092B-C50C-407E-A947-70E740481C1C}">
                <a14:useLocalDpi xmlns:a14="http://schemas.microsoft.com/office/drawing/2010/main" val="0"/>
              </a:ext>
            </a:extLst>
          </a:blip>
          <a:srcRect t="7617" b="7617"/>
          <a:stretch>
            <a:fillRect/>
          </a:stretch>
        </p:blipFill>
        <p:spPr>
          <a:xfrm>
            <a:off x="0" y="1549051"/>
            <a:ext cx="6701426" cy="3787037"/>
          </a:xfrm>
          <a:prstGeom prst="rect">
            <a:avLst/>
          </a:prstGeom>
        </p:spPr>
      </p:pic>
      <p:sp>
        <p:nvSpPr>
          <p:cNvPr id="14" name="矩形 13"/>
          <p:cNvSpPr/>
          <p:nvPr/>
        </p:nvSpPr>
        <p:spPr>
          <a:xfrm>
            <a:off x="6586945" y="1549051"/>
            <a:ext cx="5605055" cy="3787037"/>
          </a:xfrm>
          <a:prstGeom prst="rect">
            <a:avLst/>
          </a:prstGeom>
          <a:solidFill>
            <a:srgbClr val="2E43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5" name="文本框 14"/>
          <p:cNvSpPr txBox="1"/>
          <p:nvPr/>
        </p:nvSpPr>
        <p:spPr>
          <a:xfrm>
            <a:off x="7043511" y="1721485"/>
            <a:ext cx="5148580" cy="3415030"/>
          </a:xfrm>
          <a:prstGeom prst="rect">
            <a:avLst/>
          </a:prstGeom>
          <a:noFill/>
        </p:spPr>
        <p:txBody>
          <a:bodyPr wrap="square" rtlCol="0">
            <a:spAutoFit/>
          </a:bodyPr>
          <a:lstStyle/>
          <a:p>
            <a:pPr marL="285750" indent="-285750">
              <a:lnSpc>
                <a:spcPct val="150000"/>
              </a:lnSpc>
              <a:buFont typeface="Wingdings" panose="05000000000000000000" pitchFamily="2" charset="2"/>
              <a:buChar char="u"/>
            </a:pPr>
            <a:r>
              <a:rPr lang="zh-CN" altLang="en-US"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熟悉职业健康安全管理的目标及职业健康安全管理体系的构成；</a:t>
            </a:r>
            <a:endParaRPr lang="zh-CN" altLang="en-US"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a:p>
            <a:pPr marL="285750" indent="-285750">
              <a:lnSpc>
                <a:spcPct val="150000"/>
              </a:lnSpc>
              <a:buFont typeface="Wingdings" panose="05000000000000000000" pitchFamily="2" charset="2"/>
              <a:buChar char="u"/>
            </a:pPr>
            <a:r>
              <a:rPr lang="zh-CN" altLang="en-US"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熟悉环境管理的目标及环境管理体系的构成；</a:t>
            </a:r>
            <a:endParaRPr lang="zh-CN" altLang="en-US"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a:p>
            <a:pPr marL="285750" indent="-285750">
              <a:lnSpc>
                <a:spcPct val="150000"/>
              </a:lnSpc>
              <a:buFont typeface="Wingdings" panose="05000000000000000000" pitchFamily="2" charset="2"/>
              <a:buChar char="u"/>
            </a:pPr>
            <a:r>
              <a:rPr lang="zh-CN" altLang="en-US"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掌握危险源辨识及评价的方法，从而制定相应的控制措施；</a:t>
            </a:r>
            <a:endParaRPr lang="zh-CN" altLang="en-US"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a:p>
            <a:pPr marL="285750" indent="-285750">
              <a:lnSpc>
                <a:spcPct val="150000"/>
              </a:lnSpc>
              <a:buFont typeface="Wingdings" panose="05000000000000000000" pitchFamily="2" charset="2"/>
              <a:buChar char="u"/>
            </a:pPr>
            <a:r>
              <a:rPr lang="zh-CN" altLang="en-US"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掌握常用的安全生产管理技术措施；</a:t>
            </a:r>
            <a:endParaRPr lang="zh-CN" altLang="en-US"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a:p>
            <a:pPr marL="285750" indent="-285750">
              <a:lnSpc>
                <a:spcPct val="150000"/>
              </a:lnSpc>
              <a:buFont typeface="Wingdings" panose="05000000000000000000" pitchFamily="2" charset="2"/>
              <a:buChar char="u"/>
            </a:pPr>
            <a:r>
              <a:rPr lang="zh-CN" altLang="en-US"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掌握安全生产事故的分类及处理办法；</a:t>
            </a:r>
            <a:endParaRPr lang="zh-CN" altLang="en-US"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a:p>
            <a:pPr marL="285750" indent="-285750">
              <a:lnSpc>
                <a:spcPct val="150000"/>
              </a:lnSpc>
              <a:buFont typeface="Wingdings" panose="05000000000000000000" pitchFamily="2" charset="2"/>
              <a:buChar char="u"/>
            </a:pPr>
            <a:r>
              <a:rPr lang="zh-CN" altLang="en-US"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掌握施工现场文明施工及环境保护办法。</a:t>
            </a:r>
            <a:endParaRPr lang="zh-CN" altLang="en-US"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32" name="TextBox 76"/>
          <p:cNvSpPr txBox="1"/>
          <p:nvPr/>
        </p:nvSpPr>
        <p:spPr>
          <a:xfrm>
            <a:off x="188488" y="479194"/>
            <a:ext cx="2031325" cy="646331"/>
          </a:xfrm>
          <a:prstGeom prst="rect">
            <a:avLst/>
          </a:prstGeom>
          <a:noFill/>
        </p:spPr>
        <p:txBody>
          <a:bodyPr wrap="none" rtlCol="0">
            <a:spAutoFit/>
          </a:bodyPr>
          <a:lstStyle/>
          <a:p>
            <a:r>
              <a:rPr lang="zh-CN" altLang="en-US" sz="36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rPr>
              <a:t>学习目标</a:t>
            </a:r>
            <a:endParaRPr lang="zh-CN" altLang="en-US" sz="36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endParaRPr>
          </a:p>
        </p:txBody>
      </p:sp>
    </p:spTree>
  </p:cSld>
  <p:clrMapOvr>
    <a:masterClrMapping/>
  </p:clrMapOvr>
  <p:transition>
    <p:dissolv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37808" y="314008"/>
            <a:ext cx="11716385" cy="6229985"/>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2" name="组合 1"/>
          <p:cNvGrpSpPr/>
          <p:nvPr>
            <p:custDataLst>
              <p:tags r:id="rId1"/>
            </p:custDataLst>
          </p:nvPr>
        </p:nvGrpSpPr>
        <p:grpSpPr>
          <a:xfrm>
            <a:off x="261259" y="342277"/>
            <a:ext cx="4486910" cy="496887"/>
            <a:chOff x="703219" y="1413559"/>
            <a:chExt cx="4486910" cy="496887"/>
          </a:xfrm>
          <a:noFill/>
        </p:grpSpPr>
        <p:sp>
          <p:nvSpPr>
            <p:cNvPr id="7" name="矩形 16"/>
            <p:cNvSpPr>
              <a:spLocks noChangeArrowheads="1"/>
            </p:cNvSpPr>
            <p:nvPr/>
          </p:nvSpPr>
          <p:spPr bwMode="auto">
            <a:xfrm>
              <a:off x="1466489" y="1413559"/>
              <a:ext cx="3520440" cy="496570"/>
            </a:xfrm>
            <a:prstGeom prst="rect">
              <a:avLst/>
            </a:prstGeom>
            <a:grpFill/>
            <a:ln w="28575">
              <a:solidFill>
                <a:schemeClr val="accent1"/>
              </a:solidFill>
              <a:miter lim="800000"/>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文本框 18"/>
            <p:cNvSpPr txBox="1">
              <a:spLocks noChangeArrowheads="1"/>
            </p:cNvSpPr>
            <p:nvPr/>
          </p:nvSpPr>
          <p:spPr bwMode="auto">
            <a:xfrm>
              <a:off x="1422674" y="1462454"/>
              <a:ext cx="3767455" cy="398780"/>
            </a:xfrm>
            <a:prstGeom prst="rect">
              <a:avLst/>
            </a:prstGeom>
            <a:grp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r>
                <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rPr>
                <a:t>建设工程安全生产管理</a:t>
              </a:r>
              <a:endPar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1" name="矩形 10"/>
            <p:cNvSpPr/>
            <p:nvPr/>
          </p:nvSpPr>
          <p:spPr>
            <a:xfrm>
              <a:off x="703219" y="1413559"/>
              <a:ext cx="683734" cy="496887"/>
            </a:xfrm>
            <a:prstGeom prst="rect">
              <a:avLst/>
            </a:prstGeom>
            <a:grpFill/>
            <a:ln w="28575" cap="flat" cmpd="sng" algn="ctr">
              <a:solidFill>
                <a:schemeClr val="accent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rPr>
                <a:t>8.3</a:t>
              </a:r>
              <a:endPar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2050" name="铅笔"/>
          <p:cNvSpPr/>
          <p:nvPr/>
        </p:nvSpPr>
        <p:spPr bwMode="auto">
          <a:xfrm>
            <a:off x="1034415" y="1612900"/>
            <a:ext cx="571500" cy="571500"/>
          </a:xfrm>
          <a:custGeom>
            <a:avLst/>
            <a:gdLst>
              <a:gd name="T0" fmla="*/ 180755 w 10036083"/>
              <a:gd name="T1" fmla="*/ 1049245 h 10027181"/>
              <a:gd name="T2" fmla="*/ 749989 w 10036083"/>
              <a:gd name="T3" fmla="*/ 1617641 h 10027181"/>
              <a:gd name="T4" fmla="*/ 675302 w 10036083"/>
              <a:gd name="T5" fmla="*/ 1691721 h 10027181"/>
              <a:gd name="T6" fmla="*/ 435767 w 10036083"/>
              <a:gd name="T7" fmla="*/ 1798800 h 10027181"/>
              <a:gd name="T8" fmla="*/ 141730 w 10036083"/>
              <a:gd name="T9" fmla="*/ 1657374 h 10027181"/>
              <a:gd name="T10" fmla="*/ 1104 w 10036083"/>
              <a:gd name="T11" fmla="*/ 1388666 h 10027181"/>
              <a:gd name="T12" fmla="*/ 106742 w 10036083"/>
              <a:gd name="T13" fmla="*/ 1123324 h 10027181"/>
              <a:gd name="T14" fmla="*/ 1212175 w 10036083"/>
              <a:gd name="T15" fmla="*/ 496167 h 10027181"/>
              <a:gd name="T16" fmla="*/ 1278105 w 10036083"/>
              <a:gd name="T17" fmla="*/ 523434 h 10027181"/>
              <a:gd name="T18" fmla="*/ 1278105 w 10036083"/>
              <a:gd name="T19" fmla="*/ 654720 h 10027181"/>
              <a:gd name="T20" fmla="*/ 649750 w 10036083"/>
              <a:gd name="T21" fmla="*/ 1282199 h 10027181"/>
              <a:gd name="T22" fmla="*/ 517889 w 10036083"/>
              <a:gd name="T23" fmla="*/ 1150913 h 10027181"/>
              <a:gd name="T24" fmla="*/ 1146245 w 10036083"/>
              <a:gd name="T25" fmla="*/ 523434 h 10027181"/>
              <a:gd name="T26" fmla="*/ 1212175 w 10036083"/>
              <a:gd name="T27" fmla="*/ 496167 h 10027181"/>
              <a:gd name="T28" fmla="*/ 1702318 w 10036083"/>
              <a:gd name="T29" fmla="*/ 142 h 10027181"/>
              <a:gd name="T30" fmla="*/ 1773471 w 10036083"/>
              <a:gd name="T31" fmla="*/ 27606 h 10027181"/>
              <a:gd name="T32" fmla="*/ 1795002 w 10036083"/>
              <a:gd name="T33" fmla="*/ 123910 h 10027181"/>
              <a:gd name="T34" fmla="*/ 1566909 w 10036083"/>
              <a:gd name="T35" fmla="*/ 787935 h 10027181"/>
              <a:gd name="T36" fmla="*/ 1544705 w 10036083"/>
              <a:gd name="T37" fmla="*/ 824301 h 10027181"/>
              <a:gd name="T38" fmla="*/ 867827 w 10036083"/>
              <a:gd name="T39" fmla="*/ 1499775 h 10027181"/>
              <a:gd name="T40" fmla="*/ 735951 w 10036083"/>
              <a:gd name="T41" fmla="*/ 1368452 h 10027181"/>
              <a:gd name="T42" fmla="*/ 1396680 w 10036083"/>
              <a:gd name="T43" fmla="*/ 709141 h 10027181"/>
              <a:gd name="T44" fmla="*/ 1482804 w 10036083"/>
              <a:gd name="T45" fmla="*/ 454575 h 10027181"/>
              <a:gd name="T46" fmla="*/ 1345544 w 10036083"/>
              <a:gd name="T47" fmla="*/ 317191 h 10027181"/>
              <a:gd name="T48" fmla="*/ 1091210 w 10036083"/>
              <a:gd name="T49" fmla="*/ 403393 h 10027181"/>
              <a:gd name="T50" fmla="*/ 430481 w 10036083"/>
              <a:gd name="T51" fmla="*/ 1063377 h 10027181"/>
              <a:gd name="T52" fmla="*/ 298604 w 10036083"/>
              <a:gd name="T53" fmla="*/ 931380 h 10027181"/>
              <a:gd name="T54" fmla="*/ 974809 w 10036083"/>
              <a:gd name="T55" fmla="*/ 255907 h 10027181"/>
              <a:gd name="T56" fmla="*/ 1011815 w 10036083"/>
              <a:gd name="T57" fmla="*/ 233009 h 10027181"/>
              <a:gd name="T58" fmla="*/ 1676582 w 10036083"/>
              <a:gd name="T59" fmla="*/ 5382 h 10027181"/>
              <a:gd name="T60" fmla="*/ 1702318 w 10036083"/>
              <a:gd name="T61" fmla="*/ 142 h 1002718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036083" h="10027181">
                <a:moveTo>
                  <a:pt x="1007598" y="5848881"/>
                </a:moveTo>
                <a:cubicBezTo>
                  <a:pt x="1007598" y="5848881"/>
                  <a:pt x="1007598" y="5848881"/>
                  <a:pt x="4180718" y="9017331"/>
                </a:cubicBezTo>
                <a:cubicBezTo>
                  <a:pt x="4180718" y="9017331"/>
                  <a:pt x="4180718" y="9017331"/>
                  <a:pt x="3764387" y="9430281"/>
                </a:cubicBezTo>
                <a:cubicBezTo>
                  <a:pt x="3374311" y="9820705"/>
                  <a:pt x="2912971" y="10027181"/>
                  <a:pt x="2429126" y="10027181"/>
                </a:cubicBezTo>
                <a:cubicBezTo>
                  <a:pt x="1874017" y="10027181"/>
                  <a:pt x="1307657" y="9753131"/>
                  <a:pt x="790055" y="9238821"/>
                </a:cubicBezTo>
                <a:cubicBezTo>
                  <a:pt x="313712" y="8762053"/>
                  <a:pt x="47410" y="8259005"/>
                  <a:pt x="6152" y="7740941"/>
                </a:cubicBezTo>
                <a:cubicBezTo>
                  <a:pt x="-38857" y="7204105"/>
                  <a:pt x="163683" y="6693549"/>
                  <a:pt x="595017" y="6261829"/>
                </a:cubicBezTo>
                <a:lnTo>
                  <a:pt x="1007598" y="5848881"/>
                </a:lnTo>
                <a:close/>
                <a:moveTo>
                  <a:pt x="6757114" y="2765821"/>
                </a:moveTo>
                <a:cubicBezTo>
                  <a:pt x="6890246" y="2765821"/>
                  <a:pt x="7023378" y="2816487"/>
                  <a:pt x="7124633" y="2917817"/>
                </a:cubicBezTo>
                <a:cubicBezTo>
                  <a:pt x="7327144" y="3120479"/>
                  <a:pt x="7327144" y="3446991"/>
                  <a:pt x="7124633" y="3649653"/>
                </a:cubicBezTo>
                <a:cubicBezTo>
                  <a:pt x="7124633" y="3649653"/>
                  <a:pt x="7124633" y="3649653"/>
                  <a:pt x="3621946" y="7147455"/>
                </a:cubicBezTo>
                <a:cubicBezTo>
                  <a:pt x="3621946" y="7147455"/>
                  <a:pt x="3621946" y="7147455"/>
                  <a:pt x="2886906" y="6415619"/>
                </a:cubicBezTo>
                <a:cubicBezTo>
                  <a:pt x="2886906" y="6415619"/>
                  <a:pt x="2886906" y="6415619"/>
                  <a:pt x="6389594" y="2917817"/>
                </a:cubicBezTo>
                <a:cubicBezTo>
                  <a:pt x="6490849" y="2816487"/>
                  <a:pt x="6623982" y="2765821"/>
                  <a:pt x="6757114" y="2765821"/>
                </a:cubicBezTo>
                <a:close/>
                <a:moveTo>
                  <a:pt x="9489353" y="791"/>
                </a:moveTo>
                <a:cubicBezTo>
                  <a:pt x="9634222" y="-7304"/>
                  <a:pt x="9779092" y="46896"/>
                  <a:pt x="9885986" y="153887"/>
                </a:cubicBezTo>
                <a:cubicBezTo>
                  <a:pt x="10024761" y="292788"/>
                  <a:pt x="10073519" y="503016"/>
                  <a:pt x="10006007" y="690720"/>
                </a:cubicBezTo>
                <a:cubicBezTo>
                  <a:pt x="9604686" y="1828207"/>
                  <a:pt x="9143355" y="3149643"/>
                  <a:pt x="8734532" y="4392243"/>
                </a:cubicBezTo>
                <a:cubicBezTo>
                  <a:pt x="8708277" y="4471077"/>
                  <a:pt x="8667020" y="4538651"/>
                  <a:pt x="8610760" y="4594963"/>
                </a:cubicBezTo>
                <a:cubicBezTo>
                  <a:pt x="8610760" y="4594963"/>
                  <a:pt x="8610760" y="4594963"/>
                  <a:pt x="4837593" y="8360305"/>
                </a:cubicBezTo>
                <a:cubicBezTo>
                  <a:pt x="4837593" y="8360305"/>
                  <a:pt x="4837593" y="8360305"/>
                  <a:pt x="4102463" y="7628259"/>
                </a:cubicBezTo>
                <a:cubicBezTo>
                  <a:pt x="4102463" y="7628259"/>
                  <a:pt x="4102463" y="7628259"/>
                  <a:pt x="7785614" y="3953015"/>
                </a:cubicBezTo>
                <a:cubicBezTo>
                  <a:pt x="7943142" y="3483755"/>
                  <a:pt x="8104421" y="3006987"/>
                  <a:pt x="8265699" y="2533973"/>
                </a:cubicBezTo>
                <a:cubicBezTo>
                  <a:pt x="8265699" y="2533973"/>
                  <a:pt x="8265699" y="2533973"/>
                  <a:pt x="7500564" y="1768141"/>
                </a:cubicBezTo>
                <a:cubicBezTo>
                  <a:pt x="7027980" y="1933321"/>
                  <a:pt x="6551646" y="2090991"/>
                  <a:pt x="6082813" y="2248663"/>
                </a:cubicBezTo>
                <a:cubicBezTo>
                  <a:pt x="6082813" y="2248663"/>
                  <a:pt x="6082813" y="2248663"/>
                  <a:pt x="2399661" y="5927661"/>
                </a:cubicBezTo>
                <a:cubicBezTo>
                  <a:pt x="2399661" y="5927661"/>
                  <a:pt x="2399661" y="5927661"/>
                  <a:pt x="1664531" y="5191861"/>
                </a:cubicBezTo>
                <a:cubicBezTo>
                  <a:pt x="1664531" y="5191861"/>
                  <a:pt x="1664531" y="5191861"/>
                  <a:pt x="5433948" y="1426520"/>
                </a:cubicBezTo>
                <a:cubicBezTo>
                  <a:pt x="5493959" y="1370209"/>
                  <a:pt x="5561471" y="1325160"/>
                  <a:pt x="5640235" y="1298881"/>
                </a:cubicBezTo>
                <a:cubicBezTo>
                  <a:pt x="6862951" y="900949"/>
                  <a:pt x="8141927" y="454213"/>
                  <a:pt x="9345890" y="30002"/>
                </a:cubicBezTo>
                <a:cubicBezTo>
                  <a:pt x="9392773" y="13109"/>
                  <a:pt x="9441063" y="3489"/>
                  <a:pt x="9489353" y="791"/>
                </a:cubicBez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nchor="ctr" anchorCtr="1"/>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矩形 4"/>
          <p:cNvSpPr/>
          <p:nvPr/>
        </p:nvSpPr>
        <p:spPr>
          <a:xfrm>
            <a:off x="1605915" y="1612900"/>
            <a:ext cx="9782175" cy="961289"/>
          </a:xfrm>
          <a:prstGeom prst="rect">
            <a:avLst/>
          </a:prstGeom>
        </p:spPr>
        <p:txBody>
          <a:bodyPr wrap="square">
            <a:spAutoFit/>
          </a:bodyPr>
          <a:lstStyle/>
          <a:p>
            <a:pPr lvl="0" indent="457200" algn="l">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②方法2。将可能造成安全风险的大小用事故发生的可能性（</a:t>
            </a:r>
            <a:r>
              <a:rPr lang="zh-CN" altLang="en-US" sz="2000" i="1" dirty="0">
                <a:latin typeface="思源黑体" panose="020B0500000000000000" pitchFamily="34" charset="-122"/>
                <a:ea typeface="思源黑体" panose="020B0500000000000000" pitchFamily="34" charset="-122"/>
                <a:sym typeface="思源黑体" panose="020B0500000000000000" pitchFamily="34" charset="-122"/>
              </a:rPr>
              <a:t>L</a:t>
            </a: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）、人员暴露于危险环境中的频繁程度（</a:t>
            </a:r>
            <a:r>
              <a:rPr lang="zh-CN" altLang="en-US" sz="2000" i="1" dirty="0">
                <a:latin typeface="思源黑体" panose="020B0500000000000000" pitchFamily="34" charset="-122"/>
                <a:ea typeface="思源黑体" panose="020B0500000000000000" pitchFamily="34" charset="-122"/>
                <a:sym typeface="思源黑体" panose="020B0500000000000000" pitchFamily="34" charset="-122"/>
              </a:rPr>
              <a:t>E</a:t>
            </a: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）和事故后果（</a:t>
            </a:r>
            <a:r>
              <a:rPr lang="zh-CN" altLang="en-US" sz="2000" i="1" dirty="0">
                <a:latin typeface="思源黑体" panose="020B0500000000000000" pitchFamily="34" charset="-122"/>
                <a:ea typeface="思源黑体" panose="020B0500000000000000" pitchFamily="34" charset="-122"/>
                <a:sym typeface="思源黑体" panose="020B0500000000000000" pitchFamily="34" charset="-122"/>
              </a:rPr>
              <a:t>C</a:t>
            </a: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）三个自变量的乘积衡量，即</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p:txBody>
      </p:sp>
      <p:graphicFrame>
        <p:nvGraphicFramePr>
          <p:cNvPr id="8" name="对象 7">
            <a:hlinkClick r:id="" action="ppaction://ole?verb=0"/>
          </p:cNvPr>
          <p:cNvGraphicFramePr>
            <a:graphicFrameLocks noChangeAspect="1"/>
          </p:cNvGraphicFramePr>
          <p:nvPr/>
        </p:nvGraphicFramePr>
        <p:xfrm>
          <a:off x="4159250" y="2680335"/>
          <a:ext cx="3752850" cy="859155"/>
        </p:xfrm>
        <a:graphic>
          <a:graphicData uri="http://schemas.openxmlformats.org/presentationml/2006/ole">
            <mc:AlternateContent xmlns:mc="http://schemas.openxmlformats.org/markup-compatibility/2006">
              <mc:Choice xmlns:v="urn:schemas-microsoft-com:vml" Requires="v">
                <p:oleObj spid="_x0000_s4" name="" r:id="rId2" imgW="774065" imgH="177165" progId="Equation.KSEE3">
                  <p:embed/>
                </p:oleObj>
              </mc:Choice>
              <mc:Fallback>
                <p:oleObj name="" r:id="rId2" imgW="774065" imgH="177165" progId="Equation.KSEE3">
                  <p:embed/>
                  <p:pic>
                    <p:nvPicPr>
                      <p:cNvPr id="0" name="图片 1024"/>
                      <p:cNvPicPr/>
                      <p:nvPr/>
                    </p:nvPicPr>
                    <p:blipFill>
                      <a:blip r:embed="rId3"/>
                      <a:stretch>
                        <a:fillRect/>
                      </a:stretch>
                    </p:blipFill>
                    <p:spPr>
                      <a:xfrm>
                        <a:off x="4159250" y="2680335"/>
                        <a:ext cx="3752850" cy="859155"/>
                      </a:xfrm>
                      <a:prstGeom prst="rect">
                        <a:avLst/>
                      </a:prstGeom>
                    </p:spPr>
                  </p:pic>
                </p:oleObj>
              </mc:Fallback>
            </mc:AlternateContent>
          </a:graphicData>
        </a:graphic>
      </p:graphicFrame>
      <p:sp>
        <p:nvSpPr>
          <p:cNvPr id="13" name="矩形 12"/>
          <p:cNvSpPr/>
          <p:nvPr/>
        </p:nvSpPr>
        <p:spPr>
          <a:xfrm>
            <a:off x="970915" y="3539490"/>
            <a:ext cx="10354310" cy="2399665"/>
          </a:xfrm>
          <a:prstGeom prst="rect">
            <a:avLst/>
          </a:prstGeom>
        </p:spPr>
        <p:txBody>
          <a:bodyPr wrap="square">
            <a:spAutoFit/>
          </a:bodyPr>
          <a:lstStyle/>
          <a:p>
            <a:pPr lvl="0" indent="457200" algn="l">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式中D——风险大小；</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a:p>
            <a:pPr lvl="0" indent="457200" algn="l">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L——事故发生的可能性，按表8.2所给的定义取值；</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a:p>
            <a:pPr lvl="0" indent="457200" algn="l">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E——人员暴露于危险环境中的频繁程度，按表8.3所给的定义取值；</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a:p>
            <a:pPr lvl="0" indent="457200" algn="l">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C——事故后果的严重程度，按表8.4所给的定义取值。</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a:p>
            <a:pPr lvl="0" indent="457200" algn="l">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此方法因为引用了L、E、C三个自变量，故也称为LEC方法。</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41" name="五角星">
            <a:hlinkClick r:id="rId4" action="ppaction://hlinkfile"/>
          </p:cNvPr>
          <p:cNvSpPr/>
          <p:nvPr/>
        </p:nvSpPr>
        <p:spPr>
          <a:xfrm>
            <a:off x="7503160" y="4151630"/>
            <a:ext cx="309880" cy="309880"/>
          </a:xfrm>
          <a:prstGeom prst="star5">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4" name="五角星">
            <a:hlinkClick r:id="rId5" action="ppaction://hlinkfile"/>
          </p:cNvPr>
          <p:cNvSpPr/>
          <p:nvPr/>
        </p:nvSpPr>
        <p:spPr>
          <a:xfrm>
            <a:off x="9212580" y="4584065"/>
            <a:ext cx="309880" cy="309880"/>
          </a:xfrm>
          <a:prstGeom prst="star5">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5" name="五角星">
            <a:hlinkClick r:id="rId6" action="ppaction://hlinkfile"/>
          </p:cNvPr>
          <p:cNvSpPr/>
          <p:nvPr/>
        </p:nvSpPr>
        <p:spPr>
          <a:xfrm>
            <a:off x="8223250" y="5483225"/>
            <a:ext cx="309880" cy="309880"/>
          </a:xfrm>
          <a:prstGeom prst="star5">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p:txBody>
      </p:sp>
      <p:pic>
        <p:nvPicPr>
          <p:cNvPr id="6" name="图片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316661" y="3109912"/>
            <a:ext cx="2509771" cy="3509758"/>
          </a:xfrm>
          <a:prstGeom prst="rect">
            <a:avLst/>
          </a:prstGeom>
        </p:spPr>
      </p:pic>
    </p:spTree>
  </p:cSld>
  <p:clrMapOvr>
    <a:masterClrMapping/>
  </p:clrMapOvr>
  <p:transition>
    <p:zoom/>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37808" y="314008"/>
            <a:ext cx="11716385" cy="6229985"/>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2" name="组合 1"/>
          <p:cNvGrpSpPr/>
          <p:nvPr>
            <p:custDataLst>
              <p:tags r:id="rId1"/>
            </p:custDataLst>
          </p:nvPr>
        </p:nvGrpSpPr>
        <p:grpSpPr>
          <a:xfrm>
            <a:off x="261259" y="342277"/>
            <a:ext cx="4486910" cy="496887"/>
            <a:chOff x="703219" y="1413559"/>
            <a:chExt cx="4486910" cy="496887"/>
          </a:xfrm>
          <a:noFill/>
        </p:grpSpPr>
        <p:sp>
          <p:nvSpPr>
            <p:cNvPr id="7" name="矩形 16"/>
            <p:cNvSpPr>
              <a:spLocks noChangeArrowheads="1"/>
            </p:cNvSpPr>
            <p:nvPr/>
          </p:nvSpPr>
          <p:spPr bwMode="auto">
            <a:xfrm>
              <a:off x="1466489" y="1413559"/>
              <a:ext cx="3520440" cy="496570"/>
            </a:xfrm>
            <a:prstGeom prst="rect">
              <a:avLst/>
            </a:prstGeom>
            <a:grpFill/>
            <a:ln w="28575">
              <a:solidFill>
                <a:schemeClr val="accent1"/>
              </a:solidFill>
              <a:miter lim="800000"/>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文本框 18"/>
            <p:cNvSpPr txBox="1">
              <a:spLocks noChangeArrowheads="1"/>
            </p:cNvSpPr>
            <p:nvPr/>
          </p:nvSpPr>
          <p:spPr bwMode="auto">
            <a:xfrm>
              <a:off x="1422674" y="1462454"/>
              <a:ext cx="3767455" cy="398780"/>
            </a:xfrm>
            <a:prstGeom prst="rect">
              <a:avLst/>
            </a:prstGeom>
            <a:grp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r>
                <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rPr>
                <a:t>建设工程安全生产管理</a:t>
              </a:r>
              <a:endPar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1" name="矩形 10"/>
            <p:cNvSpPr/>
            <p:nvPr/>
          </p:nvSpPr>
          <p:spPr>
            <a:xfrm>
              <a:off x="703219" y="1413559"/>
              <a:ext cx="683734" cy="496887"/>
            </a:xfrm>
            <a:prstGeom prst="rect">
              <a:avLst/>
            </a:prstGeom>
            <a:grpFill/>
            <a:ln w="28575" cap="flat" cmpd="sng" algn="ctr">
              <a:solidFill>
                <a:schemeClr val="accent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rPr>
                <a:t>8.3</a:t>
              </a:r>
              <a:endPar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5" name="矩形 4"/>
          <p:cNvSpPr/>
          <p:nvPr/>
        </p:nvSpPr>
        <p:spPr>
          <a:xfrm>
            <a:off x="1024255" y="4307291"/>
            <a:ext cx="10363200" cy="1476375"/>
          </a:xfrm>
          <a:prstGeom prst="rect">
            <a:avLst/>
          </a:prstGeom>
        </p:spPr>
        <p:txBody>
          <a:bodyPr wrap="square">
            <a:spAutoFit/>
          </a:bodyPr>
          <a:lstStyle/>
          <a:p>
            <a:pPr lvl="0" indent="457200" algn="l">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根据经验，危险性（D）的值在20分以下为可忽略风险；危险性分值20～70分为可容许风险；危险性分值70～160分为中度风险；危险性的值160～320分为重大风险。当危险性值大于320分的为不容许风险。（表8</a:t>
            </a:r>
            <a:r>
              <a:rPr lang="en-US" altLang="zh-CN" sz="2000" dirty="0">
                <a:latin typeface="思源黑体" panose="020B0500000000000000" pitchFamily="34" charset="-122"/>
                <a:ea typeface="思源黑体" panose="020B0500000000000000" pitchFamily="34" charset="-122"/>
                <a:sym typeface="思源黑体" panose="020B0500000000000000" pitchFamily="34" charset="-122"/>
              </a:rPr>
              <a:t>.</a:t>
            </a: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5）</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0" name="文本框 99"/>
          <p:cNvSpPr txBox="1"/>
          <p:nvPr/>
        </p:nvSpPr>
        <p:spPr>
          <a:xfrm>
            <a:off x="3556000" y="1550279"/>
            <a:ext cx="5080000" cy="368300"/>
          </a:xfrm>
          <a:prstGeom prst="rect">
            <a:avLst/>
          </a:prstGeom>
          <a:noFill/>
          <a:ln w="9525">
            <a:noFill/>
          </a:ln>
        </p:spPr>
        <p:txBody>
          <a:bodyPr>
            <a:spAutoFit/>
          </a:bodyPr>
          <a:lstStyle/>
          <a:p>
            <a:pPr indent="0" algn="ctr"/>
            <a:r>
              <a:rPr lang="zh-CN" altLang="en-US" b="1">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表</a:t>
            </a:r>
            <a:r>
              <a:rPr lang="en-US" altLang="zh-CN" b="1">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8.</a:t>
            </a:r>
            <a:r>
              <a:rPr lang="en-US" altLang="zh-CN" b="1">
                <a:latin typeface="思源黑体" panose="020B0500000000000000" pitchFamily="34" charset="-122"/>
                <a:ea typeface="思源黑体" panose="020B0500000000000000" pitchFamily="34" charset="-122"/>
                <a:cs typeface="Calibri" panose="020F0502020204030204" pitchFamily="34" charset="0"/>
                <a:sym typeface="思源黑体" panose="020B0500000000000000" pitchFamily="34" charset="-122"/>
              </a:rPr>
              <a:t>5</a:t>
            </a:r>
            <a:r>
              <a:rPr lang="zh-CN" altLang="en-US" b="1">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危险性等级划分表</a:t>
            </a:r>
            <a:endParaRPr lang="zh-CN" altLang="en-US" b="1">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p:txBody>
      </p:sp>
      <p:graphicFrame>
        <p:nvGraphicFramePr>
          <p:cNvPr id="6" name="表格 5"/>
          <p:cNvGraphicFramePr/>
          <p:nvPr/>
        </p:nvGraphicFramePr>
        <p:xfrm>
          <a:off x="603126" y="1913975"/>
          <a:ext cx="10990580" cy="2393316"/>
        </p:xfrm>
        <a:graphic>
          <a:graphicData uri="http://schemas.openxmlformats.org/drawingml/2006/table">
            <a:tbl>
              <a:tblPr firstRow="1" bandRow="1">
                <a:tableStyleId>{5C22544A-7EE6-4342-B048-85BDC9FD1C3A}</a:tableStyleId>
              </a:tblPr>
              <a:tblGrid>
                <a:gridCol w="5495290"/>
                <a:gridCol w="5495290"/>
              </a:tblGrid>
              <a:tr h="398886">
                <a:tc>
                  <a:txBody>
                    <a:bodyPr/>
                    <a:lstStyle/>
                    <a:p>
                      <a:pPr algn="ctr">
                        <a:buNone/>
                      </a:pPr>
                      <a:r>
                        <a:rPr lang="zh-CN" altLang="en-US">
                          <a:latin typeface="思源黑体" panose="020B0500000000000000" pitchFamily="34" charset="-122"/>
                          <a:ea typeface="思源黑体" panose="020B0500000000000000" pitchFamily="34" charset="-122"/>
                          <a:sym typeface="思源黑体" panose="020B0500000000000000" pitchFamily="34" charset="-122"/>
                        </a:rPr>
                        <a:t>危险性量值（D）</a:t>
                      </a: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a:txBody>
                  <a:tcPr anchor="ctr"/>
                </a:tc>
                <a:tc>
                  <a:txBody>
                    <a:bodyPr/>
                    <a:lstStyle/>
                    <a:p>
                      <a:pPr algn="ctr">
                        <a:buNone/>
                      </a:pPr>
                      <a:r>
                        <a:rPr lang="zh-CN" altLang="en-US" sz="1800">
                          <a:latin typeface="思源黑体" panose="020B0500000000000000" pitchFamily="34" charset="-122"/>
                          <a:ea typeface="思源黑体" panose="020B0500000000000000" pitchFamily="34" charset="-122"/>
                          <a:sym typeface="思源黑体" panose="020B0500000000000000" pitchFamily="34" charset="-122"/>
                        </a:rPr>
                        <a:t>危险程度</a:t>
                      </a:r>
                      <a:endParaRPr lang="zh-CN" altLang="en-US" sz="1800">
                        <a:latin typeface="思源黑体" panose="020B0500000000000000" pitchFamily="34" charset="-122"/>
                        <a:ea typeface="思源黑体" panose="020B0500000000000000" pitchFamily="34" charset="-122"/>
                        <a:sym typeface="思源黑体" panose="020B0500000000000000" pitchFamily="34" charset="-122"/>
                      </a:endParaRPr>
                    </a:p>
                  </a:txBody>
                  <a:tcPr anchor="ctr"/>
                </a:tc>
              </a:tr>
              <a:tr h="398886">
                <a:tc>
                  <a:txBody>
                    <a:bodyPr/>
                    <a:lstStyle/>
                    <a:p>
                      <a:pPr algn="ctr">
                        <a:buNone/>
                      </a:pPr>
                      <a:r>
                        <a:rPr lang="zh-CN" altLang="en-US">
                          <a:latin typeface="思源黑体" panose="020B0500000000000000" pitchFamily="34" charset="-122"/>
                          <a:ea typeface="思源黑体" panose="020B0500000000000000" pitchFamily="34" charset="-122"/>
                          <a:sym typeface="思源黑体" panose="020B0500000000000000" pitchFamily="34" charset="-122"/>
                        </a:rPr>
                        <a:t>≥320</a:t>
                      </a: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a:txBody>
                  <a:tcPr anchor="ctr"/>
                </a:tc>
                <a:tc>
                  <a:txBody>
                    <a:bodyPr/>
                    <a:lstStyle/>
                    <a:p>
                      <a:pPr algn="ctr">
                        <a:buNone/>
                      </a:pPr>
                      <a:r>
                        <a:rPr lang="zh-CN" altLang="en-US">
                          <a:latin typeface="思源黑体" panose="020B0500000000000000" pitchFamily="34" charset="-122"/>
                          <a:ea typeface="思源黑体" panose="020B0500000000000000" pitchFamily="34" charset="-122"/>
                          <a:sym typeface="思源黑体" panose="020B0500000000000000" pitchFamily="34" charset="-122"/>
                        </a:rPr>
                        <a:t>不容许风险，不能继续作业</a:t>
                      </a: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a:txBody>
                  <a:tcPr anchor="ctr"/>
                </a:tc>
              </a:tr>
              <a:tr h="398886">
                <a:tc>
                  <a:txBody>
                    <a:bodyPr/>
                    <a:lstStyle/>
                    <a:p>
                      <a:pPr algn="ctr">
                        <a:buNone/>
                      </a:pPr>
                      <a:r>
                        <a:rPr lang="zh-CN" altLang="en-US">
                          <a:latin typeface="思源黑体" panose="020B0500000000000000" pitchFamily="34" charset="-122"/>
                          <a:ea typeface="思源黑体" panose="020B0500000000000000" pitchFamily="34" charset="-122"/>
                          <a:sym typeface="思源黑体" panose="020B0500000000000000" pitchFamily="34" charset="-122"/>
                        </a:rPr>
                        <a:t>20～70</a:t>
                      </a: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a:txBody>
                  <a:tcPr anchor="ctr"/>
                </a:tc>
                <a:tc>
                  <a:txBody>
                    <a:bodyPr/>
                    <a:lstStyle/>
                    <a:p>
                      <a:pPr algn="ctr">
                        <a:buNone/>
                      </a:pPr>
                      <a:r>
                        <a:rPr lang="zh-CN" altLang="en-US">
                          <a:latin typeface="思源黑体" panose="020B0500000000000000" pitchFamily="34" charset="-122"/>
                          <a:ea typeface="思源黑体" panose="020B0500000000000000" pitchFamily="34" charset="-122"/>
                          <a:sym typeface="思源黑体" panose="020B0500000000000000" pitchFamily="34" charset="-122"/>
                        </a:rPr>
                        <a:t>可容许风险，需要注意</a:t>
                      </a: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a:txBody>
                  <a:tcPr anchor="ctr"/>
                </a:tc>
              </a:tr>
              <a:tr h="398886">
                <a:tc>
                  <a:txBody>
                    <a:bodyPr/>
                    <a:lstStyle/>
                    <a:p>
                      <a:pPr algn="ctr">
                        <a:buNone/>
                      </a:pPr>
                      <a:r>
                        <a:rPr lang="zh-CN" altLang="en-US">
                          <a:latin typeface="思源黑体" panose="020B0500000000000000" pitchFamily="34" charset="-122"/>
                          <a:ea typeface="思源黑体" panose="020B0500000000000000" pitchFamily="34" charset="-122"/>
                          <a:sym typeface="思源黑体" panose="020B0500000000000000" pitchFamily="34" charset="-122"/>
                        </a:rPr>
                        <a:t>160～320</a:t>
                      </a: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a:txBody>
                  <a:tcPr anchor="ctr"/>
                </a:tc>
                <a:tc>
                  <a:txBody>
                    <a:bodyPr/>
                    <a:lstStyle/>
                    <a:p>
                      <a:pPr algn="ctr">
                        <a:buNone/>
                      </a:pPr>
                      <a:r>
                        <a:rPr lang="zh-CN" altLang="en-US">
                          <a:latin typeface="思源黑体" panose="020B0500000000000000" pitchFamily="34" charset="-122"/>
                          <a:ea typeface="思源黑体" panose="020B0500000000000000" pitchFamily="34" charset="-122"/>
                          <a:sym typeface="思源黑体" panose="020B0500000000000000" pitchFamily="34" charset="-122"/>
                        </a:rPr>
                        <a:t>重大风险，需要立即整改</a:t>
                      </a: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a:txBody>
                  <a:tcPr anchor="ctr"/>
                </a:tc>
              </a:tr>
              <a:tr h="398886">
                <a:tc>
                  <a:txBody>
                    <a:bodyPr/>
                    <a:lstStyle/>
                    <a:p>
                      <a:pPr algn="ctr">
                        <a:buNone/>
                      </a:pPr>
                      <a:r>
                        <a:rPr lang="zh-CN" altLang="en-US">
                          <a:latin typeface="思源黑体" panose="020B0500000000000000" pitchFamily="34" charset="-122"/>
                          <a:ea typeface="思源黑体" panose="020B0500000000000000" pitchFamily="34" charset="-122"/>
                          <a:sym typeface="思源黑体" panose="020B0500000000000000" pitchFamily="34" charset="-122"/>
                        </a:rPr>
                        <a:t>≤20</a:t>
                      </a: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a:txBody>
                  <a:tcPr anchor="ctr"/>
                </a:tc>
                <a:tc>
                  <a:txBody>
                    <a:bodyPr/>
                    <a:lstStyle/>
                    <a:p>
                      <a:pPr algn="ctr">
                        <a:buNone/>
                      </a:pPr>
                      <a:r>
                        <a:rPr lang="zh-CN" altLang="en-US">
                          <a:latin typeface="思源黑体" panose="020B0500000000000000" pitchFamily="34" charset="-122"/>
                          <a:ea typeface="思源黑体" panose="020B0500000000000000" pitchFamily="34" charset="-122"/>
                          <a:sym typeface="思源黑体" panose="020B0500000000000000" pitchFamily="34" charset="-122"/>
                        </a:rPr>
                        <a:t>可忽略风险，可以接受</a:t>
                      </a: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a:txBody>
                  <a:tcPr anchor="ctr"/>
                </a:tc>
              </a:tr>
              <a:tr h="398886">
                <a:tc>
                  <a:txBody>
                    <a:bodyPr/>
                    <a:lstStyle/>
                    <a:p>
                      <a:pPr algn="ctr">
                        <a:buNone/>
                      </a:pPr>
                      <a:r>
                        <a:rPr lang="zh-CN" altLang="en-US">
                          <a:latin typeface="思源黑体" panose="020B0500000000000000" pitchFamily="34" charset="-122"/>
                          <a:ea typeface="思源黑体" panose="020B0500000000000000" pitchFamily="34" charset="-122"/>
                          <a:sym typeface="思源黑体" panose="020B0500000000000000" pitchFamily="34" charset="-122"/>
                        </a:rPr>
                        <a:t>70～160</a:t>
                      </a: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a:txBody>
                  <a:tcPr anchor="ctr"/>
                </a:tc>
                <a:tc>
                  <a:txBody>
                    <a:bodyPr/>
                    <a:lstStyle/>
                    <a:p>
                      <a:pPr algn="ctr">
                        <a:buNone/>
                      </a:pPr>
                      <a:r>
                        <a:rPr lang="zh-CN" altLang="en-US" dirty="0">
                          <a:latin typeface="思源黑体" panose="020B0500000000000000" pitchFamily="34" charset="-122"/>
                          <a:ea typeface="思源黑体" panose="020B0500000000000000" pitchFamily="34" charset="-122"/>
                          <a:sym typeface="思源黑体" panose="020B0500000000000000" pitchFamily="34" charset="-122"/>
                        </a:rPr>
                        <a:t>中度风险，需要整改</a:t>
                      </a:r>
                      <a:endParaRPr lang="zh-CN" altLang="en-US" dirty="0">
                        <a:latin typeface="思源黑体" panose="020B0500000000000000" pitchFamily="34" charset="-122"/>
                        <a:ea typeface="思源黑体" panose="020B0500000000000000" pitchFamily="34" charset="-122"/>
                        <a:sym typeface="思源黑体" panose="020B0500000000000000" pitchFamily="34" charset="-122"/>
                      </a:endParaRPr>
                    </a:p>
                  </a:txBody>
                  <a:tcPr anchor="ctr"/>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37808" y="314008"/>
            <a:ext cx="11716385" cy="6229985"/>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39" name="TextBox 76"/>
          <p:cNvSpPr txBox="1"/>
          <p:nvPr/>
        </p:nvSpPr>
        <p:spPr>
          <a:xfrm>
            <a:off x="930059" y="1248659"/>
            <a:ext cx="2888932" cy="400110"/>
          </a:xfrm>
          <a:prstGeom prst="rect">
            <a:avLst/>
          </a:prstGeom>
          <a:solidFill>
            <a:srgbClr val="D34F40"/>
          </a:solidFill>
        </p:spPr>
        <p:txBody>
          <a:bodyPr wrap="none" rtlCol="0">
            <a:spAutoFit/>
          </a:bodyPr>
          <a:lstStyle/>
          <a:p>
            <a:pPr algn="ctr"/>
            <a:r>
              <a:rPr lang="en-US" sz="2000"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8.3.3 施工安全技术措施</a:t>
            </a:r>
            <a:endParaRPr lang="en-US" sz="2000"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 name="矩形 5"/>
          <p:cNvSpPr/>
          <p:nvPr/>
        </p:nvSpPr>
        <p:spPr>
          <a:xfrm>
            <a:off x="1024255" y="1811655"/>
            <a:ext cx="10071735" cy="1476375"/>
          </a:xfrm>
          <a:prstGeom prst="rect">
            <a:avLst/>
          </a:prstGeom>
        </p:spPr>
        <p:txBody>
          <a:bodyPr wrap="square">
            <a:spAutoFit/>
          </a:bodyPr>
          <a:lstStyle/>
          <a:p>
            <a:pPr fontAlgn="auto">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施工安全技术措施是针对施工中存在的不安全因素进行预测和分析，找出危险点，为消除和控制危险隐患，从技术和管理上采取措施加以防范，消除不安全因素，防止事故发生，确保施工项目安全施工。</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2" name="组合 1"/>
          <p:cNvGrpSpPr/>
          <p:nvPr>
            <p:custDataLst>
              <p:tags r:id="rId1"/>
            </p:custDataLst>
          </p:nvPr>
        </p:nvGrpSpPr>
        <p:grpSpPr>
          <a:xfrm>
            <a:off x="261259" y="342277"/>
            <a:ext cx="4486910" cy="496887"/>
            <a:chOff x="703219" y="1413559"/>
            <a:chExt cx="4486910" cy="496887"/>
          </a:xfrm>
          <a:noFill/>
        </p:grpSpPr>
        <p:sp>
          <p:nvSpPr>
            <p:cNvPr id="7" name="矩形 16"/>
            <p:cNvSpPr>
              <a:spLocks noChangeArrowheads="1"/>
            </p:cNvSpPr>
            <p:nvPr/>
          </p:nvSpPr>
          <p:spPr bwMode="auto">
            <a:xfrm>
              <a:off x="1466489" y="1413559"/>
              <a:ext cx="3520440" cy="496570"/>
            </a:xfrm>
            <a:prstGeom prst="rect">
              <a:avLst/>
            </a:prstGeom>
            <a:grpFill/>
            <a:ln w="28575">
              <a:solidFill>
                <a:schemeClr val="accent1"/>
              </a:solidFill>
              <a:miter lim="800000"/>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文本框 18"/>
            <p:cNvSpPr txBox="1">
              <a:spLocks noChangeArrowheads="1"/>
            </p:cNvSpPr>
            <p:nvPr/>
          </p:nvSpPr>
          <p:spPr bwMode="auto">
            <a:xfrm>
              <a:off x="1422674" y="1462454"/>
              <a:ext cx="3767455" cy="398780"/>
            </a:xfrm>
            <a:prstGeom prst="rect">
              <a:avLst/>
            </a:prstGeom>
            <a:grp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r>
                <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rPr>
                <a:t>建设工程安全生产管理</a:t>
              </a:r>
              <a:endPar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1" name="矩形 10"/>
            <p:cNvSpPr/>
            <p:nvPr/>
          </p:nvSpPr>
          <p:spPr>
            <a:xfrm>
              <a:off x="703219" y="1413559"/>
              <a:ext cx="683734" cy="496887"/>
            </a:xfrm>
            <a:prstGeom prst="rect">
              <a:avLst/>
            </a:prstGeom>
            <a:grpFill/>
            <a:ln w="28575" cap="flat" cmpd="sng" algn="ctr">
              <a:solidFill>
                <a:schemeClr val="accent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rPr>
                <a:t>8.3</a:t>
              </a:r>
              <a:endPar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100" name="文本框 99"/>
          <p:cNvSpPr txBox="1"/>
          <p:nvPr/>
        </p:nvSpPr>
        <p:spPr>
          <a:xfrm>
            <a:off x="944880" y="3288030"/>
            <a:ext cx="5080000" cy="398780"/>
          </a:xfrm>
          <a:prstGeom prst="rect">
            <a:avLst/>
          </a:prstGeom>
          <a:noFill/>
          <a:ln w="9525">
            <a:noFill/>
          </a:ln>
        </p:spPr>
        <p:txBody>
          <a:bodyPr>
            <a:spAutoFit/>
          </a:bodyPr>
          <a:lstStyle/>
          <a:p>
            <a:pPr indent="0"/>
            <a:r>
              <a:rPr lang="en-US" sz="2000" b="0">
                <a:solidFill>
                  <a:srgbClr val="D34F40"/>
                </a:solidFill>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1.编制施工安全技术措施计划</a:t>
            </a:r>
            <a:endParaRPr lang="en-US" sz="2000" b="0">
              <a:solidFill>
                <a:srgbClr val="D34F40"/>
              </a:solidFill>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p:txBody>
      </p:sp>
      <p:sp>
        <p:nvSpPr>
          <p:cNvPr id="9" name="矩形 8"/>
          <p:cNvSpPr/>
          <p:nvPr/>
        </p:nvSpPr>
        <p:spPr>
          <a:xfrm>
            <a:off x="1186815" y="4013200"/>
            <a:ext cx="8558530" cy="1938020"/>
          </a:xfrm>
          <a:prstGeom prst="rect">
            <a:avLst/>
          </a:prstGeom>
        </p:spPr>
        <p:txBody>
          <a:bodyPr wrap="square">
            <a:spAutoFit/>
          </a:bodyPr>
          <a:lstStyle/>
          <a:p>
            <a:pPr lvl="0" algn="l">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建设工程施工安全技术措施计划在施工前必须编制好，并经过审批后正式下达施工单位以指导施工。其主要内容包括工程概况、控制目标、控制程序、组织机构、职责权限、规章制度、资源配置、安全措施、检查评价、奖惩制度等。</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2" name="矩形 11"/>
          <p:cNvSpPr/>
          <p:nvPr/>
        </p:nvSpPr>
        <p:spPr>
          <a:xfrm>
            <a:off x="1024255" y="3808095"/>
            <a:ext cx="10201275" cy="2483485"/>
          </a:xfrm>
          <a:prstGeom prst="rect">
            <a:avLst/>
          </a:prstGeom>
          <a:noFill/>
          <a:ln w="41275">
            <a:solidFill>
              <a:schemeClr val="accent1">
                <a:lumMod val="75000"/>
              </a:schemeClr>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pic>
        <p:nvPicPr>
          <p:cNvPr id="8" name="图片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86800" y="3086100"/>
            <a:ext cx="3162300" cy="316230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37808" y="314008"/>
            <a:ext cx="11716385" cy="6229985"/>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 name="矩形 5"/>
          <p:cNvSpPr/>
          <p:nvPr/>
        </p:nvSpPr>
        <p:spPr>
          <a:xfrm>
            <a:off x="1024255" y="1105535"/>
            <a:ext cx="10071735" cy="5169535"/>
          </a:xfrm>
          <a:prstGeom prst="rect">
            <a:avLst/>
          </a:prstGeom>
        </p:spPr>
        <p:txBody>
          <a:bodyPr wrap="square">
            <a:spAutoFit/>
          </a:bodyPr>
          <a:lstStyle/>
          <a:p>
            <a:pPr fontAlgn="auto">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编制施工安全技术措施计划时，根据不同分部分项工程的施工方法和施工工艺可能给施工带来的不安全因素，制定相应的施工安全技术措施，真正做到从技术上采取措施保证其安全实施。如对结构复杂、施工难度大、专业性较强的工程项目，除制订项目总体安全保证计划外，还必须制定单位工程或分部分项工程的安全技术措施；对高处作业、井下作业等专业性强的作业，电器、压力容器等特殊工种作业，应制定单项安全技术规程，并应对管理人员和操作人员的安全作业资格和身体状况进行合格检查。制定和完善施工安全操作规程，编制各施工工种，特别是危险性较大工种的安全施工操作要求，可以作为规范和检查考核员工安全生产行为的依据。</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a:p>
            <a:pPr fontAlgn="auto">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施工安全技术措施包括安全防护设施的设置和安全预防措施，主要有防火、防毒、防爆、防洪、防尘、防雷击、防触电、防坍塌、防物体打击、防机械伤害、防起重设备滑落、防高空坠落、防交通事故、防寒、防暑、防疫、防环境污染等内容。</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2" name="组合 1"/>
          <p:cNvGrpSpPr/>
          <p:nvPr>
            <p:custDataLst>
              <p:tags r:id="rId1"/>
            </p:custDataLst>
          </p:nvPr>
        </p:nvGrpSpPr>
        <p:grpSpPr>
          <a:xfrm>
            <a:off x="261259" y="342277"/>
            <a:ext cx="4486910" cy="496887"/>
            <a:chOff x="703219" y="1413559"/>
            <a:chExt cx="4486910" cy="496887"/>
          </a:xfrm>
          <a:noFill/>
        </p:grpSpPr>
        <p:sp>
          <p:nvSpPr>
            <p:cNvPr id="7" name="矩形 16"/>
            <p:cNvSpPr>
              <a:spLocks noChangeArrowheads="1"/>
            </p:cNvSpPr>
            <p:nvPr/>
          </p:nvSpPr>
          <p:spPr bwMode="auto">
            <a:xfrm>
              <a:off x="1466489" y="1413559"/>
              <a:ext cx="3520440" cy="496570"/>
            </a:xfrm>
            <a:prstGeom prst="rect">
              <a:avLst/>
            </a:prstGeom>
            <a:grpFill/>
            <a:ln w="28575">
              <a:solidFill>
                <a:schemeClr val="accent1"/>
              </a:solidFill>
              <a:miter lim="800000"/>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文本框 18"/>
            <p:cNvSpPr txBox="1">
              <a:spLocks noChangeArrowheads="1"/>
            </p:cNvSpPr>
            <p:nvPr/>
          </p:nvSpPr>
          <p:spPr bwMode="auto">
            <a:xfrm>
              <a:off x="1422674" y="1462454"/>
              <a:ext cx="3767455" cy="398780"/>
            </a:xfrm>
            <a:prstGeom prst="rect">
              <a:avLst/>
            </a:prstGeom>
            <a:grp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r>
                <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rPr>
                <a:t>建设工程安全生产管理</a:t>
              </a:r>
              <a:endPar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1" name="矩形 10"/>
            <p:cNvSpPr/>
            <p:nvPr/>
          </p:nvSpPr>
          <p:spPr>
            <a:xfrm>
              <a:off x="703219" y="1413559"/>
              <a:ext cx="683734" cy="496887"/>
            </a:xfrm>
            <a:prstGeom prst="rect">
              <a:avLst/>
            </a:prstGeom>
            <a:grpFill/>
            <a:ln w="28575" cap="flat" cmpd="sng" algn="ctr">
              <a:solidFill>
                <a:schemeClr val="accent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rPr>
                <a:t>8.3</a:t>
              </a:r>
              <a:endPar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2"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6" grpId="2"/>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37808" y="314008"/>
            <a:ext cx="11716385" cy="6229985"/>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latin typeface="思源黑体" panose="020B0500000000000000" pitchFamily="34" charset="-122"/>
                <a:ea typeface="思源黑体" panose="020B0500000000000000" pitchFamily="34" charset="-122"/>
                <a:sym typeface="思源黑体" panose="020B0500000000000000" pitchFamily="34" charset="-122"/>
              </a:rPr>
              <a:t>1.项目的定义</a:t>
            </a: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 name="矩形 5"/>
          <p:cNvSpPr/>
          <p:nvPr/>
        </p:nvSpPr>
        <p:spPr>
          <a:xfrm>
            <a:off x="1059815" y="1980565"/>
            <a:ext cx="10071735" cy="3784600"/>
          </a:xfrm>
          <a:prstGeom prst="rect">
            <a:avLst/>
          </a:prstGeom>
          <a:ln w="25400">
            <a:solidFill>
              <a:schemeClr val="accent1"/>
            </a:solidFill>
          </a:ln>
        </p:spPr>
        <p:txBody>
          <a:bodyPr wrap="square">
            <a:spAutoFit/>
          </a:bodyPr>
          <a:lstStyle/>
          <a:p>
            <a:pPr fontAlgn="auto">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安全生产责任制以制度的形式明确企业各级领导、各职能部门、各类人员在施工生产活动中应负的安全职责，是最基本的一项安全管理制度。近年来施工企业安全管理的经验表明，严格执行安全生产责任制，使各级领导、各职能部门负起责任，建立健全安全专职机构，加强安全部门的领导，严格执行安全检查制度，这是搞好安全生产有力的组织保证体系。通过制订安全生产责任制，做到安全生产“事事有其主，人人有其责”，实现“纵向到底，横向到边”。</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a:p>
            <a:pPr fontAlgn="auto">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施工管理的所有各方对安全都必须认真对待，定期举行安全会议、安全培训、安全检查等，工程承(分)包方的施工管理必须符合有关法规制度和施工现场的安全要求。</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2" name="组合 1"/>
          <p:cNvGrpSpPr/>
          <p:nvPr>
            <p:custDataLst>
              <p:tags r:id="rId1"/>
            </p:custDataLst>
          </p:nvPr>
        </p:nvGrpSpPr>
        <p:grpSpPr>
          <a:xfrm>
            <a:off x="261259" y="342277"/>
            <a:ext cx="4486910" cy="496887"/>
            <a:chOff x="703219" y="1413559"/>
            <a:chExt cx="4486910" cy="496887"/>
          </a:xfrm>
          <a:noFill/>
        </p:grpSpPr>
        <p:sp>
          <p:nvSpPr>
            <p:cNvPr id="7" name="矩形 16"/>
            <p:cNvSpPr>
              <a:spLocks noChangeArrowheads="1"/>
            </p:cNvSpPr>
            <p:nvPr/>
          </p:nvSpPr>
          <p:spPr bwMode="auto">
            <a:xfrm>
              <a:off x="1466489" y="1413559"/>
              <a:ext cx="3520440" cy="496570"/>
            </a:xfrm>
            <a:prstGeom prst="rect">
              <a:avLst/>
            </a:prstGeom>
            <a:grpFill/>
            <a:ln w="28575">
              <a:solidFill>
                <a:schemeClr val="accent1"/>
              </a:solidFill>
              <a:miter lim="800000"/>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文本框 18"/>
            <p:cNvSpPr txBox="1">
              <a:spLocks noChangeArrowheads="1"/>
            </p:cNvSpPr>
            <p:nvPr/>
          </p:nvSpPr>
          <p:spPr bwMode="auto">
            <a:xfrm>
              <a:off x="1422674" y="1462454"/>
              <a:ext cx="3767455" cy="398780"/>
            </a:xfrm>
            <a:prstGeom prst="rect">
              <a:avLst/>
            </a:prstGeom>
            <a:grp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r>
                <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rPr>
                <a:t>建设工程安全生产管理</a:t>
              </a:r>
              <a:endPar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1" name="矩形 10"/>
            <p:cNvSpPr/>
            <p:nvPr/>
          </p:nvSpPr>
          <p:spPr>
            <a:xfrm>
              <a:off x="703219" y="1413559"/>
              <a:ext cx="683734" cy="496887"/>
            </a:xfrm>
            <a:prstGeom prst="rect">
              <a:avLst/>
            </a:prstGeom>
            <a:grpFill/>
            <a:ln w="28575" cap="flat" cmpd="sng" algn="ctr">
              <a:solidFill>
                <a:schemeClr val="accent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rPr>
                <a:t>8.3</a:t>
              </a:r>
              <a:endPar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100" name="文本框 99"/>
          <p:cNvSpPr txBox="1"/>
          <p:nvPr/>
        </p:nvSpPr>
        <p:spPr>
          <a:xfrm>
            <a:off x="944880" y="1398270"/>
            <a:ext cx="5080000" cy="398780"/>
          </a:xfrm>
          <a:prstGeom prst="rect">
            <a:avLst/>
          </a:prstGeom>
          <a:noFill/>
          <a:ln w="9525">
            <a:noFill/>
          </a:ln>
        </p:spPr>
        <p:txBody>
          <a:bodyPr>
            <a:spAutoFit/>
          </a:bodyPr>
          <a:lstStyle/>
          <a:p>
            <a:pPr indent="0"/>
            <a:r>
              <a:rPr lang="en-US" sz="2000" b="0">
                <a:solidFill>
                  <a:srgbClr val="D34F40"/>
                </a:solidFill>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2.安全生产责任制</a:t>
            </a:r>
            <a:endParaRPr lang="en-US" sz="2000" b="0">
              <a:solidFill>
                <a:srgbClr val="D34F40"/>
              </a:solidFill>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 calcmode="lin" valueType="num">
                                      <p:cBhvr>
                                        <p:cTn id="9" dur="500" fill="hold"/>
                                        <p:tgtEl>
                                          <p:spTgt spid="6"/>
                                        </p:tgtEl>
                                        <p:attrNameLst>
                                          <p:attrName>style.rotation</p:attrName>
                                        </p:attrNameLst>
                                      </p:cBhvr>
                                      <p:tavLst>
                                        <p:tav tm="0">
                                          <p:val>
                                            <p:fltVal val="360"/>
                                          </p:val>
                                        </p:tav>
                                        <p:tav tm="100000">
                                          <p:val>
                                            <p:fltVal val="0"/>
                                          </p:val>
                                        </p:tav>
                                      </p:tavLst>
                                    </p:anim>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37808" y="314008"/>
            <a:ext cx="11716385" cy="6229985"/>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 name="矩形 5"/>
          <p:cNvSpPr/>
          <p:nvPr/>
        </p:nvSpPr>
        <p:spPr>
          <a:xfrm>
            <a:off x="1040765" y="3834130"/>
            <a:ext cx="10110470" cy="1938020"/>
          </a:xfrm>
          <a:prstGeom prst="rect">
            <a:avLst/>
          </a:prstGeom>
          <a:ln w="25400">
            <a:solidFill>
              <a:schemeClr val="accent1"/>
            </a:solidFill>
          </a:ln>
        </p:spPr>
        <p:txBody>
          <a:bodyPr wrap="square">
            <a:spAutoFit/>
          </a:bodyPr>
          <a:lstStyle/>
          <a:p>
            <a:pPr indent="457200" fontAlgn="auto">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 一般来说，每个施工项目应根据具体情况，成立以项目经理为主的安全生产委员会或领导小组。同时，根据建设工程的性质、规模和特点，配备规定数量的专职和兼职安全管理员。督促检查各类人员贯彻执行安全管理，协助项目经理推动安全管理工作，保证施工管理顺利进行。</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2" name="组合 1"/>
          <p:cNvGrpSpPr/>
          <p:nvPr>
            <p:custDataLst>
              <p:tags r:id="rId1"/>
            </p:custDataLst>
          </p:nvPr>
        </p:nvGrpSpPr>
        <p:grpSpPr>
          <a:xfrm>
            <a:off x="261259" y="342277"/>
            <a:ext cx="4486910" cy="496887"/>
            <a:chOff x="703219" y="1413559"/>
            <a:chExt cx="4486910" cy="496887"/>
          </a:xfrm>
          <a:noFill/>
        </p:grpSpPr>
        <p:sp>
          <p:nvSpPr>
            <p:cNvPr id="7" name="矩形 16"/>
            <p:cNvSpPr>
              <a:spLocks noChangeArrowheads="1"/>
            </p:cNvSpPr>
            <p:nvPr/>
          </p:nvSpPr>
          <p:spPr bwMode="auto">
            <a:xfrm>
              <a:off x="1466489" y="1413559"/>
              <a:ext cx="3520440" cy="496570"/>
            </a:xfrm>
            <a:prstGeom prst="rect">
              <a:avLst/>
            </a:prstGeom>
            <a:grpFill/>
            <a:ln w="28575">
              <a:solidFill>
                <a:schemeClr val="accent1"/>
              </a:solidFill>
              <a:miter lim="800000"/>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文本框 18"/>
            <p:cNvSpPr txBox="1">
              <a:spLocks noChangeArrowheads="1"/>
            </p:cNvSpPr>
            <p:nvPr/>
          </p:nvSpPr>
          <p:spPr bwMode="auto">
            <a:xfrm>
              <a:off x="1422674" y="1462454"/>
              <a:ext cx="3767455" cy="398780"/>
            </a:xfrm>
            <a:prstGeom prst="rect">
              <a:avLst/>
            </a:prstGeom>
            <a:grp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r>
                <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rPr>
                <a:t>建设工程安全生产管理</a:t>
              </a:r>
              <a:endPar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1" name="矩形 10"/>
            <p:cNvSpPr/>
            <p:nvPr/>
          </p:nvSpPr>
          <p:spPr>
            <a:xfrm>
              <a:off x="703219" y="1413559"/>
              <a:ext cx="683734" cy="496887"/>
            </a:xfrm>
            <a:prstGeom prst="rect">
              <a:avLst/>
            </a:prstGeom>
            <a:grpFill/>
            <a:ln w="28575" cap="flat" cmpd="sng" algn="ctr">
              <a:solidFill>
                <a:schemeClr val="accent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rPr>
                <a:t>8.3</a:t>
              </a:r>
              <a:endPar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grpSp>
        <p:nvGrpSpPr>
          <p:cNvPr id="8" name="组合 7"/>
          <p:cNvGrpSpPr/>
          <p:nvPr/>
        </p:nvGrpSpPr>
        <p:grpSpPr>
          <a:xfrm>
            <a:off x="1010285" y="1596390"/>
            <a:ext cx="10069195" cy="1902460"/>
            <a:chOff x="1613" y="5804"/>
            <a:chExt cx="15857" cy="2996"/>
          </a:xfrm>
        </p:grpSpPr>
        <p:sp>
          <p:nvSpPr>
            <p:cNvPr id="2050" name="团队"/>
            <p:cNvSpPr/>
            <p:nvPr/>
          </p:nvSpPr>
          <p:spPr bwMode="auto">
            <a:xfrm>
              <a:off x="1613" y="5804"/>
              <a:ext cx="672" cy="672"/>
            </a:xfrm>
            <a:custGeom>
              <a:avLst/>
              <a:gdLst>
                <a:gd name="T0" fmla="*/ 885340 w 6524"/>
                <a:gd name="T1" fmla="*/ 839496 h 4376"/>
                <a:gd name="T2" fmla="*/ 828693 w 6524"/>
                <a:gd name="T3" fmla="*/ 733209 h 4376"/>
                <a:gd name="T4" fmla="*/ 858184 w 6524"/>
                <a:gd name="T5" fmla="*/ 652033 h 4376"/>
                <a:gd name="T6" fmla="*/ 887676 w 6524"/>
                <a:gd name="T7" fmla="*/ 591881 h 4376"/>
                <a:gd name="T8" fmla="*/ 927096 w 6524"/>
                <a:gd name="T9" fmla="*/ 529102 h 4376"/>
                <a:gd name="T10" fmla="*/ 924176 w 6524"/>
                <a:gd name="T11" fmla="*/ 420186 h 4376"/>
                <a:gd name="T12" fmla="*/ 909576 w 6524"/>
                <a:gd name="T13" fmla="*/ 333754 h 4376"/>
                <a:gd name="T14" fmla="*/ 906948 w 6524"/>
                <a:gd name="T15" fmla="*/ 127603 h 4376"/>
                <a:gd name="T16" fmla="*/ 800661 w 6524"/>
                <a:gd name="T17" fmla="*/ 33872 h 4376"/>
                <a:gd name="T18" fmla="*/ 661085 w 6524"/>
                <a:gd name="T19" fmla="*/ 584 h 4376"/>
                <a:gd name="T20" fmla="*/ 510122 w 6524"/>
                <a:gd name="T21" fmla="*/ 41756 h 4376"/>
                <a:gd name="T22" fmla="*/ 417850 w 6524"/>
                <a:gd name="T23" fmla="*/ 149503 h 4376"/>
                <a:gd name="T24" fmla="*/ 409674 w 6524"/>
                <a:gd name="T25" fmla="*/ 359742 h 4376"/>
                <a:gd name="T26" fmla="*/ 397118 w 6524"/>
                <a:gd name="T27" fmla="*/ 436830 h 4376"/>
                <a:gd name="T28" fmla="*/ 420186 w 6524"/>
                <a:gd name="T29" fmla="*/ 571441 h 4376"/>
                <a:gd name="T30" fmla="*/ 465446 w 6524"/>
                <a:gd name="T31" fmla="*/ 597137 h 4376"/>
                <a:gd name="T32" fmla="*/ 510998 w 6524"/>
                <a:gd name="T33" fmla="*/ 762408 h 4376"/>
                <a:gd name="T34" fmla="*/ 427486 w 6524"/>
                <a:gd name="T35" fmla="*/ 869280 h 4376"/>
                <a:gd name="T36" fmla="*/ 56648 w 6524"/>
                <a:gd name="T37" fmla="*/ 1014695 h 4376"/>
                <a:gd name="T38" fmla="*/ 3212 w 6524"/>
                <a:gd name="T39" fmla="*/ 1073679 h 4376"/>
                <a:gd name="T40" fmla="*/ 1334726 w 6524"/>
                <a:gd name="T41" fmla="*/ 1073679 h 4376"/>
                <a:gd name="T42" fmla="*/ 1270779 w 6524"/>
                <a:gd name="T43" fmla="*/ 1009439 h 4376"/>
                <a:gd name="T44" fmla="*/ 1406850 w 6524"/>
                <a:gd name="T45" fmla="*/ 904612 h 4376"/>
                <a:gd name="T46" fmla="*/ 1298227 w 6524"/>
                <a:gd name="T47" fmla="*/ 822560 h 4376"/>
                <a:gd name="T48" fmla="*/ 1324506 w 6524"/>
                <a:gd name="T49" fmla="*/ 770292 h 4376"/>
                <a:gd name="T50" fmla="*/ 1336186 w 6524"/>
                <a:gd name="T51" fmla="*/ 705761 h 4376"/>
                <a:gd name="T52" fmla="*/ 1371518 w 6524"/>
                <a:gd name="T53" fmla="*/ 671305 h 4376"/>
                <a:gd name="T54" fmla="*/ 1378526 w 6524"/>
                <a:gd name="T55" fmla="*/ 581661 h 4376"/>
                <a:gd name="T56" fmla="*/ 1365094 w 6524"/>
                <a:gd name="T57" fmla="*/ 511582 h 4376"/>
                <a:gd name="T58" fmla="*/ 1359838 w 6524"/>
                <a:gd name="T59" fmla="*/ 353902 h 4376"/>
                <a:gd name="T60" fmla="*/ 1265815 w 6524"/>
                <a:gd name="T61" fmla="*/ 286743 h 4376"/>
                <a:gd name="T62" fmla="*/ 1161571 w 6524"/>
                <a:gd name="T63" fmla="*/ 277399 h 4376"/>
                <a:gd name="T64" fmla="*/ 1043896 w 6524"/>
                <a:gd name="T65" fmla="*/ 329374 h 4376"/>
                <a:gd name="T66" fmla="*/ 1002724 w 6524"/>
                <a:gd name="T67" fmla="*/ 442086 h 4376"/>
                <a:gd name="T68" fmla="*/ 1010316 w 6524"/>
                <a:gd name="T69" fmla="*/ 560345 h 4376"/>
                <a:gd name="T70" fmla="*/ 1008564 w 6524"/>
                <a:gd name="T71" fmla="*/ 660793 h 4376"/>
                <a:gd name="T72" fmla="*/ 1045648 w 6524"/>
                <a:gd name="T73" fmla="*/ 699337 h 4376"/>
                <a:gd name="T74" fmla="*/ 1076599 w 6524"/>
                <a:gd name="T75" fmla="*/ 806792 h 4376"/>
                <a:gd name="T76" fmla="*/ 1107551 w 6524"/>
                <a:gd name="T77" fmla="*/ 909284 h 4376"/>
                <a:gd name="T78" fmla="*/ 1318082 w 6524"/>
                <a:gd name="T79" fmla="*/ 999803 h 4376"/>
                <a:gd name="T80" fmla="*/ 1366846 w 6524"/>
                <a:gd name="T81" fmla="*/ 1068131 h 4376"/>
                <a:gd name="T82" fmla="*/ 1666145 w 6524"/>
                <a:gd name="T83" fmla="*/ 1034843 h 4376"/>
                <a:gd name="T84" fmla="*/ 1606285 w 6524"/>
                <a:gd name="T85" fmla="*/ 986663 h 4376"/>
                <a:gd name="T86" fmla="*/ 1881932 w 6524"/>
                <a:gd name="T87" fmla="*/ 971187 h 4376"/>
                <a:gd name="T88" fmla="*/ 1692425 w 6524"/>
                <a:gd name="T89" fmla="*/ 895852 h 4376"/>
                <a:gd name="T90" fmla="*/ 1646873 w 6524"/>
                <a:gd name="T91" fmla="*/ 837160 h 4376"/>
                <a:gd name="T92" fmla="*/ 1666145 w 6524"/>
                <a:gd name="T93" fmla="*/ 787812 h 4376"/>
                <a:gd name="T94" fmla="*/ 1689213 w 6524"/>
                <a:gd name="T95" fmla="*/ 752772 h 4376"/>
                <a:gd name="T96" fmla="*/ 1703813 w 6524"/>
                <a:gd name="T97" fmla="*/ 691161 h 4376"/>
                <a:gd name="T98" fmla="*/ 1691549 w 6524"/>
                <a:gd name="T99" fmla="*/ 638893 h 4376"/>
                <a:gd name="T100" fmla="*/ 1686877 w 6524"/>
                <a:gd name="T101" fmla="*/ 515962 h 4376"/>
                <a:gd name="T102" fmla="*/ 1612709 w 6524"/>
                <a:gd name="T103" fmla="*/ 468950 h 4376"/>
                <a:gd name="T104" fmla="*/ 1509926 w 6524"/>
                <a:gd name="T105" fmla="*/ 478002 h 4376"/>
                <a:gd name="T106" fmla="*/ 1453862 w 6524"/>
                <a:gd name="T107" fmla="*/ 522678 h 4376"/>
                <a:gd name="T108" fmla="*/ 1439554 w 6524"/>
                <a:gd name="T109" fmla="*/ 618161 h 4376"/>
                <a:gd name="T110" fmla="*/ 1437218 w 6524"/>
                <a:gd name="T111" fmla="*/ 679481 h 4376"/>
                <a:gd name="T112" fmla="*/ 1455322 w 6524"/>
                <a:gd name="T113" fmla="*/ 756276 h 4376"/>
                <a:gd name="T114" fmla="*/ 1485398 w 6524"/>
                <a:gd name="T115" fmla="*/ 828692 h 4376"/>
                <a:gd name="T116" fmla="*/ 1457074 w 6524"/>
                <a:gd name="T117" fmla="*/ 891180 h 4376"/>
                <a:gd name="T118" fmla="*/ 1654757 w 6524"/>
                <a:gd name="T119" fmla="*/ 974691 h 4376"/>
                <a:gd name="T120" fmla="*/ 1699725 w 6524"/>
                <a:gd name="T121" fmla="*/ 1038931 h 437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6524" h="4376">
                  <a:moveTo>
                    <a:pt x="4032" y="3336"/>
                  </a:moveTo>
                  <a:lnTo>
                    <a:pt x="4032" y="3336"/>
                  </a:lnTo>
                  <a:lnTo>
                    <a:pt x="3856" y="3260"/>
                  </a:lnTo>
                  <a:lnTo>
                    <a:pt x="3674" y="3182"/>
                  </a:lnTo>
                  <a:lnTo>
                    <a:pt x="3492" y="3105"/>
                  </a:lnTo>
                  <a:lnTo>
                    <a:pt x="3315" y="3031"/>
                  </a:lnTo>
                  <a:lnTo>
                    <a:pt x="3118" y="2977"/>
                  </a:lnTo>
                  <a:lnTo>
                    <a:pt x="3103" y="2966"/>
                  </a:lnTo>
                  <a:lnTo>
                    <a:pt x="3089" y="2952"/>
                  </a:lnTo>
                  <a:lnTo>
                    <a:pt x="3075" y="2934"/>
                  </a:lnTo>
                  <a:lnTo>
                    <a:pt x="3060" y="2916"/>
                  </a:lnTo>
                  <a:lnTo>
                    <a:pt x="3046" y="2896"/>
                  </a:lnTo>
                  <a:lnTo>
                    <a:pt x="3032" y="2875"/>
                  </a:lnTo>
                  <a:lnTo>
                    <a:pt x="3019" y="2852"/>
                  </a:lnTo>
                  <a:lnTo>
                    <a:pt x="3006" y="2829"/>
                  </a:lnTo>
                  <a:lnTo>
                    <a:pt x="2981" y="2781"/>
                  </a:lnTo>
                  <a:lnTo>
                    <a:pt x="2958" y="2735"/>
                  </a:lnTo>
                  <a:lnTo>
                    <a:pt x="2921" y="2655"/>
                  </a:lnTo>
                  <a:lnTo>
                    <a:pt x="2795" y="2636"/>
                  </a:lnTo>
                  <a:lnTo>
                    <a:pt x="2797" y="2612"/>
                  </a:lnTo>
                  <a:lnTo>
                    <a:pt x="2801" y="2591"/>
                  </a:lnTo>
                  <a:lnTo>
                    <a:pt x="2806" y="2571"/>
                  </a:lnTo>
                  <a:lnTo>
                    <a:pt x="2813" y="2554"/>
                  </a:lnTo>
                  <a:lnTo>
                    <a:pt x="2820" y="2538"/>
                  </a:lnTo>
                  <a:lnTo>
                    <a:pt x="2829" y="2525"/>
                  </a:lnTo>
                  <a:lnTo>
                    <a:pt x="2838" y="2511"/>
                  </a:lnTo>
                  <a:lnTo>
                    <a:pt x="2847" y="2498"/>
                  </a:lnTo>
                  <a:lnTo>
                    <a:pt x="2868" y="2475"/>
                  </a:lnTo>
                  <a:lnTo>
                    <a:pt x="2878" y="2463"/>
                  </a:lnTo>
                  <a:lnTo>
                    <a:pt x="2888" y="2450"/>
                  </a:lnTo>
                  <a:lnTo>
                    <a:pt x="2897" y="2436"/>
                  </a:lnTo>
                  <a:lnTo>
                    <a:pt x="2906" y="2421"/>
                  </a:lnTo>
                  <a:lnTo>
                    <a:pt x="2913" y="2404"/>
                  </a:lnTo>
                  <a:lnTo>
                    <a:pt x="2921" y="2386"/>
                  </a:lnTo>
                  <a:lnTo>
                    <a:pt x="2926" y="2367"/>
                  </a:lnTo>
                  <a:lnTo>
                    <a:pt x="2930" y="2349"/>
                  </a:lnTo>
                  <a:lnTo>
                    <a:pt x="2933" y="2331"/>
                  </a:lnTo>
                  <a:lnTo>
                    <a:pt x="2935" y="2312"/>
                  </a:lnTo>
                  <a:lnTo>
                    <a:pt x="2937" y="2272"/>
                  </a:lnTo>
                  <a:lnTo>
                    <a:pt x="2939" y="2233"/>
                  </a:lnTo>
                  <a:lnTo>
                    <a:pt x="2942" y="2194"/>
                  </a:lnTo>
                  <a:lnTo>
                    <a:pt x="2944" y="2175"/>
                  </a:lnTo>
                  <a:lnTo>
                    <a:pt x="2947" y="2155"/>
                  </a:lnTo>
                  <a:lnTo>
                    <a:pt x="2951" y="2137"/>
                  </a:lnTo>
                  <a:lnTo>
                    <a:pt x="2956" y="2119"/>
                  </a:lnTo>
                  <a:lnTo>
                    <a:pt x="2963" y="2102"/>
                  </a:lnTo>
                  <a:lnTo>
                    <a:pt x="2971" y="2085"/>
                  </a:lnTo>
                  <a:lnTo>
                    <a:pt x="2977" y="2074"/>
                  </a:lnTo>
                  <a:lnTo>
                    <a:pt x="2984" y="2065"/>
                  </a:lnTo>
                  <a:lnTo>
                    <a:pt x="2993" y="2057"/>
                  </a:lnTo>
                  <a:lnTo>
                    <a:pt x="3002" y="2050"/>
                  </a:lnTo>
                  <a:lnTo>
                    <a:pt x="3011" y="2043"/>
                  </a:lnTo>
                  <a:lnTo>
                    <a:pt x="3021" y="2038"/>
                  </a:lnTo>
                  <a:lnTo>
                    <a:pt x="3040" y="2027"/>
                  </a:lnTo>
                  <a:lnTo>
                    <a:pt x="3061" y="2015"/>
                  </a:lnTo>
                  <a:lnTo>
                    <a:pt x="3081" y="2004"/>
                  </a:lnTo>
                  <a:lnTo>
                    <a:pt x="3090" y="1998"/>
                  </a:lnTo>
                  <a:lnTo>
                    <a:pt x="3098" y="1991"/>
                  </a:lnTo>
                  <a:lnTo>
                    <a:pt x="3106" y="1983"/>
                  </a:lnTo>
                  <a:lnTo>
                    <a:pt x="3113" y="1974"/>
                  </a:lnTo>
                  <a:lnTo>
                    <a:pt x="3119" y="1965"/>
                  </a:lnTo>
                  <a:lnTo>
                    <a:pt x="3125" y="1955"/>
                  </a:lnTo>
                  <a:lnTo>
                    <a:pt x="3137" y="1933"/>
                  </a:lnTo>
                  <a:lnTo>
                    <a:pt x="3147" y="1910"/>
                  </a:lnTo>
                  <a:lnTo>
                    <a:pt x="3155" y="1886"/>
                  </a:lnTo>
                  <a:lnTo>
                    <a:pt x="3163" y="1860"/>
                  </a:lnTo>
                  <a:lnTo>
                    <a:pt x="3169" y="1836"/>
                  </a:lnTo>
                  <a:lnTo>
                    <a:pt x="3175" y="1812"/>
                  </a:lnTo>
                  <a:lnTo>
                    <a:pt x="3179" y="1789"/>
                  </a:lnTo>
                  <a:lnTo>
                    <a:pt x="3186" y="1749"/>
                  </a:lnTo>
                  <a:lnTo>
                    <a:pt x="3192" y="1705"/>
                  </a:lnTo>
                  <a:lnTo>
                    <a:pt x="3196" y="1659"/>
                  </a:lnTo>
                  <a:lnTo>
                    <a:pt x="3197" y="1637"/>
                  </a:lnTo>
                  <a:lnTo>
                    <a:pt x="3198" y="1614"/>
                  </a:lnTo>
                  <a:lnTo>
                    <a:pt x="3197" y="1590"/>
                  </a:lnTo>
                  <a:lnTo>
                    <a:pt x="3196" y="1568"/>
                  </a:lnTo>
                  <a:lnTo>
                    <a:pt x="3194" y="1545"/>
                  </a:lnTo>
                  <a:lnTo>
                    <a:pt x="3191" y="1522"/>
                  </a:lnTo>
                  <a:lnTo>
                    <a:pt x="3186" y="1501"/>
                  </a:lnTo>
                  <a:lnTo>
                    <a:pt x="3181" y="1480"/>
                  </a:lnTo>
                  <a:lnTo>
                    <a:pt x="3174" y="1459"/>
                  </a:lnTo>
                  <a:lnTo>
                    <a:pt x="3165" y="1439"/>
                  </a:lnTo>
                  <a:lnTo>
                    <a:pt x="3155" y="1419"/>
                  </a:lnTo>
                  <a:lnTo>
                    <a:pt x="3146" y="1403"/>
                  </a:lnTo>
                  <a:lnTo>
                    <a:pt x="3138" y="1389"/>
                  </a:lnTo>
                  <a:lnTo>
                    <a:pt x="3131" y="1375"/>
                  </a:lnTo>
                  <a:lnTo>
                    <a:pt x="3124" y="1361"/>
                  </a:lnTo>
                  <a:lnTo>
                    <a:pt x="3119" y="1345"/>
                  </a:lnTo>
                  <a:lnTo>
                    <a:pt x="3114" y="1326"/>
                  </a:lnTo>
                  <a:lnTo>
                    <a:pt x="3111" y="1302"/>
                  </a:lnTo>
                  <a:lnTo>
                    <a:pt x="3110" y="1283"/>
                  </a:lnTo>
                  <a:lnTo>
                    <a:pt x="3109" y="1261"/>
                  </a:lnTo>
                  <a:lnTo>
                    <a:pt x="3110" y="1234"/>
                  </a:lnTo>
                  <a:lnTo>
                    <a:pt x="3111" y="1206"/>
                  </a:lnTo>
                  <a:lnTo>
                    <a:pt x="3115" y="1143"/>
                  </a:lnTo>
                  <a:lnTo>
                    <a:pt x="3120" y="1075"/>
                  </a:lnTo>
                  <a:lnTo>
                    <a:pt x="3133" y="949"/>
                  </a:lnTo>
                  <a:lnTo>
                    <a:pt x="3137" y="901"/>
                  </a:lnTo>
                  <a:lnTo>
                    <a:pt x="3139" y="868"/>
                  </a:lnTo>
                  <a:lnTo>
                    <a:pt x="3140" y="809"/>
                  </a:lnTo>
                  <a:lnTo>
                    <a:pt x="3140" y="751"/>
                  </a:lnTo>
                  <a:lnTo>
                    <a:pt x="3138" y="694"/>
                  </a:lnTo>
                  <a:lnTo>
                    <a:pt x="3135" y="637"/>
                  </a:lnTo>
                  <a:lnTo>
                    <a:pt x="3130" y="580"/>
                  </a:lnTo>
                  <a:lnTo>
                    <a:pt x="3126" y="552"/>
                  </a:lnTo>
                  <a:lnTo>
                    <a:pt x="3122" y="523"/>
                  </a:lnTo>
                  <a:lnTo>
                    <a:pt x="3117" y="495"/>
                  </a:lnTo>
                  <a:lnTo>
                    <a:pt x="3112" y="465"/>
                  </a:lnTo>
                  <a:lnTo>
                    <a:pt x="3106" y="437"/>
                  </a:lnTo>
                  <a:lnTo>
                    <a:pt x="3099" y="408"/>
                  </a:lnTo>
                  <a:lnTo>
                    <a:pt x="3091" y="385"/>
                  </a:lnTo>
                  <a:lnTo>
                    <a:pt x="3081" y="361"/>
                  </a:lnTo>
                  <a:lnTo>
                    <a:pt x="3067" y="333"/>
                  </a:lnTo>
                  <a:lnTo>
                    <a:pt x="3058" y="317"/>
                  </a:lnTo>
                  <a:lnTo>
                    <a:pt x="3049" y="301"/>
                  </a:lnTo>
                  <a:lnTo>
                    <a:pt x="3039" y="286"/>
                  </a:lnTo>
                  <a:lnTo>
                    <a:pt x="3029" y="272"/>
                  </a:lnTo>
                  <a:lnTo>
                    <a:pt x="3017" y="258"/>
                  </a:lnTo>
                  <a:lnTo>
                    <a:pt x="3005" y="244"/>
                  </a:lnTo>
                  <a:lnTo>
                    <a:pt x="2993" y="234"/>
                  </a:lnTo>
                  <a:lnTo>
                    <a:pt x="2979" y="225"/>
                  </a:lnTo>
                  <a:lnTo>
                    <a:pt x="2832" y="200"/>
                  </a:lnTo>
                  <a:lnTo>
                    <a:pt x="2742" y="116"/>
                  </a:lnTo>
                  <a:lnTo>
                    <a:pt x="2707" y="95"/>
                  </a:lnTo>
                  <a:lnTo>
                    <a:pt x="2673" y="78"/>
                  </a:lnTo>
                  <a:lnTo>
                    <a:pt x="2638" y="62"/>
                  </a:lnTo>
                  <a:lnTo>
                    <a:pt x="2604" y="48"/>
                  </a:lnTo>
                  <a:lnTo>
                    <a:pt x="2568" y="36"/>
                  </a:lnTo>
                  <a:lnTo>
                    <a:pt x="2534" y="26"/>
                  </a:lnTo>
                  <a:lnTo>
                    <a:pt x="2500" y="18"/>
                  </a:lnTo>
                  <a:lnTo>
                    <a:pt x="2466" y="11"/>
                  </a:lnTo>
                  <a:lnTo>
                    <a:pt x="2432" y="6"/>
                  </a:lnTo>
                  <a:lnTo>
                    <a:pt x="2397" y="3"/>
                  </a:lnTo>
                  <a:lnTo>
                    <a:pt x="2364" y="1"/>
                  </a:lnTo>
                  <a:lnTo>
                    <a:pt x="2330" y="0"/>
                  </a:lnTo>
                  <a:lnTo>
                    <a:pt x="2297" y="0"/>
                  </a:lnTo>
                  <a:lnTo>
                    <a:pt x="2264" y="2"/>
                  </a:lnTo>
                  <a:lnTo>
                    <a:pt x="2232" y="4"/>
                  </a:lnTo>
                  <a:lnTo>
                    <a:pt x="2199" y="8"/>
                  </a:lnTo>
                  <a:lnTo>
                    <a:pt x="2168" y="13"/>
                  </a:lnTo>
                  <a:lnTo>
                    <a:pt x="2136" y="18"/>
                  </a:lnTo>
                  <a:lnTo>
                    <a:pt x="2106" y="24"/>
                  </a:lnTo>
                  <a:lnTo>
                    <a:pt x="2076" y="31"/>
                  </a:lnTo>
                  <a:lnTo>
                    <a:pt x="2047" y="38"/>
                  </a:lnTo>
                  <a:lnTo>
                    <a:pt x="2018" y="47"/>
                  </a:lnTo>
                  <a:lnTo>
                    <a:pt x="1963" y="63"/>
                  </a:lnTo>
                  <a:lnTo>
                    <a:pt x="1910" y="81"/>
                  </a:lnTo>
                  <a:lnTo>
                    <a:pt x="1861" y="98"/>
                  </a:lnTo>
                  <a:lnTo>
                    <a:pt x="1816" y="117"/>
                  </a:lnTo>
                  <a:lnTo>
                    <a:pt x="1774" y="133"/>
                  </a:lnTo>
                  <a:lnTo>
                    <a:pt x="1747" y="143"/>
                  </a:lnTo>
                  <a:lnTo>
                    <a:pt x="1719" y="155"/>
                  </a:lnTo>
                  <a:lnTo>
                    <a:pt x="1692" y="169"/>
                  </a:lnTo>
                  <a:lnTo>
                    <a:pt x="1667" y="186"/>
                  </a:lnTo>
                  <a:lnTo>
                    <a:pt x="1641" y="203"/>
                  </a:lnTo>
                  <a:lnTo>
                    <a:pt x="1618" y="222"/>
                  </a:lnTo>
                  <a:lnTo>
                    <a:pt x="1595" y="243"/>
                  </a:lnTo>
                  <a:lnTo>
                    <a:pt x="1572" y="267"/>
                  </a:lnTo>
                  <a:lnTo>
                    <a:pt x="1550" y="291"/>
                  </a:lnTo>
                  <a:lnTo>
                    <a:pt x="1530" y="318"/>
                  </a:lnTo>
                  <a:lnTo>
                    <a:pt x="1510" y="346"/>
                  </a:lnTo>
                  <a:lnTo>
                    <a:pt x="1492" y="376"/>
                  </a:lnTo>
                  <a:lnTo>
                    <a:pt x="1475" y="408"/>
                  </a:lnTo>
                  <a:lnTo>
                    <a:pt x="1460" y="441"/>
                  </a:lnTo>
                  <a:lnTo>
                    <a:pt x="1444" y="476"/>
                  </a:lnTo>
                  <a:lnTo>
                    <a:pt x="1431" y="512"/>
                  </a:lnTo>
                  <a:lnTo>
                    <a:pt x="1419" y="550"/>
                  </a:lnTo>
                  <a:lnTo>
                    <a:pt x="1408" y="589"/>
                  </a:lnTo>
                  <a:lnTo>
                    <a:pt x="1398" y="631"/>
                  </a:lnTo>
                  <a:lnTo>
                    <a:pt x="1390" y="673"/>
                  </a:lnTo>
                  <a:lnTo>
                    <a:pt x="1383" y="717"/>
                  </a:lnTo>
                  <a:lnTo>
                    <a:pt x="1377" y="763"/>
                  </a:lnTo>
                  <a:lnTo>
                    <a:pt x="1373" y="809"/>
                  </a:lnTo>
                  <a:lnTo>
                    <a:pt x="1371" y="857"/>
                  </a:lnTo>
                  <a:lnTo>
                    <a:pt x="1371" y="907"/>
                  </a:lnTo>
                  <a:lnTo>
                    <a:pt x="1372" y="958"/>
                  </a:lnTo>
                  <a:lnTo>
                    <a:pt x="1374" y="1010"/>
                  </a:lnTo>
                  <a:lnTo>
                    <a:pt x="1378" y="1064"/>
                  </a:lnTo>
                  <a:lnTo>
                    <a:pt x="1385" y="1119"/>
                  </a:lnTo>
                  <a:lnTo>
                    <a:pt x="1393" y="1176"/>
                  </a:lnTo>
                  <a:lnTo>
                    <a:pt x="1403" y="1232"/>
                  </a:lnTo>
                  <a:lnTo>
                    <a:pt x="1414" y="1291"/>
                  </a:lnTo>
                  <a:lnTo>
                    <a:pt x="1417" y="1311"/>
                  </a:lnTo>
                  <a:lnTo>
                    <a:pt x="1418" y="1330"/>
                  </a:lnTo>
                  <a:lnTo>
                    <a:pt x="1417" y="1346"/>
                  </a:lnTo>
                  <a:lnTo>
                    <a:pt x="1415" y="1362"/>
                  </a:lnTo>
                  <a:lnTo>
                    <a:pt x="1411" y="1377"/>
                  </a:lnTo>
                  <a:lnTo>
                    <a:pt x="1406" y="1392"/>
                  </a:lnTo>
                  <a:lnTo>
                    <a:pt x="1400" y="1405"/>
                  </a:lnTo>
                  <a:lnTo>
                    <a:pt x="1394" y="1418"/>
                  </a:lnTo>
                  <a:lnTo>
                    <a:pt x="1382" y="1441"/>
                  </a:lnTo>
                  <a:lnTo>
                    <a:pt x="1369" y="1464"/>
                  </a:lnTo>
                  <a:lnTo>
                    <a:pt x="1365" y="1474"/>
                  </a:lnTo>
                  <a:lnTo>
                    <a:pt x="1362" y="1485"/>
                  </a:lnTo>
                  <a:lnTo>
                    <a:pt x="1360" y="1496"/>
                  </a:lnTo>
                  <a:lnTo>
                    <a:pt x="1360" y="1507"/>
                  </a:lnTo>
                  <a:lnTo>
                    <a:pt x="1364" y="1563"/>
                  </a:lnTo>
                  <a:lnTo>
                    <a:pt x="1369" y="1631"/>
                  </a:lnTo>
                  <a:lnTo>
                    <a:pt x="1372" y="1668"/>
                  </a:lnTo>
                  <a:lnTo>
                    <a:pt x="1376" y="1706"/>
                  </a:lnTo>
                  <a:lnTo>
                    <a:pt x="1382" y="1746"/>
                  </a:lnTo>
                  <a:lnTo>
                    <a:pt x="1387" y="1784"/>
                  </a:lnTo>
                  <a:lnTo>
                    <a:pt x="1395" y="1823"/>
                  </a:lnTo>
                  <a:lnTo>
                    <a:pt x="1403" y="1859"/>
                  </a:lnTo>
                  <a:lnTo>
                    <a:pt x="1413" y="1895"/>
                  </a:lnTo>
                  <a:lnTo>
                    <a:pt x="1419" y="1911"/>
                  </a:lnTo>
                  <a:lnTo>
                    <a:pt x="1425" y="1927"/>
                  </a:lnTo>
                  <a:lnTo>
                    <a:pt x="1432" y="1942"/>
                  </a:lnTo>
                  <a:lnTo>
                    <a:pt x="1439" y="1957"/>
                  </a:lnTo>
                  <a:lnTo>
                    <a:pt x="1447" y="1971"/>
                  </a:lnTo>
                  <a:lnTo>
                    <a:pt x="1456" y="1983"/>
                  </a:lnTo>
                  <a:lnTo>
                    <a:pt x="1465" y="1994"/>
                  </a:lnTo>
                  <a:lnTo>
                    <a:pt x="1475" y="2005"/>
                  </a:lnTo>
                  <a:lnTo>
                    <a:pt x="1485" y="2014"/>
                  </a:lnTo>
                  <a:lnTo>
                    <a:pt x="1496" y="2022"/>
                  </a:lnTo>
                  <a:lnTo>
                    <a:pt x="1504" y="2026"/>
                  </a:lnTo>
                  <a:lnTo>
                    <a:pt x="1516" y="2030"/>
                  </a:lnTo>
                  <a:lnTo>
                    <a:pt x="1550" y="2038"/>
                  </a:lnTo>
                  <a:lnTo>
                    <a:pt x="1580" y="2045"/>
                  </a:lnTo>
                  <a:lnTo>
                    <a:pt x="1591" y="2046"/>
                  </a:lnTo>
                  <a:lnTo>
                    <a:pt x="1593" y="2046"/>
                  </a:lnTo>
                  <a:lnTo>
                    <a:pt x="1594" y="2045"/>
                  </a:lnTo>
                  <a:lnTo>
                    <a:pt x="1629" y="2421"/>
                  </a:lnTo>
                  <a:lnTo>
                    <a:pt x="1635" y="2436"/>
                  </a:lnTo>
                  <a:lnTo>
                    <a:pt x="1642" y="2450"/>
                  </a:lnTo>
                  <a:lnTo>
                    <a:pt x="1650" y="2462"/>
                  </a:lnTo>
                  <a:lnTo>
                    <a:pt x="1658" y="2473"/>
                  </a:lnTo>
                  <a:lnTo>
                    <a:pt x="1677" y="2493"/>
                  </a:lnTo>
                  <a:lnTo>
                    <a:pt x="1695" y="2514"/>
                  </a:lnTo>
                  <a:lnTo>
                    <a:pt x="1704" y="2524"/>
                  </a:lnTo>
                  <a:lnTo>
                    <a:pt x="1713" y="2536"/>
                  </a:lnTo>
                  <a:lnTo>
                    <a:pt x="1721" y="2548"/>
                  </a:lnTo>
                  <a:lnTo>
                    <a:pt x="1730" y="2561"/>
                  </a:lnTo>
                  <a:lnTo>
                    <a:pt x="1738" y="2575"/>
                  </a:lnTo>
                  <a:lnTo>
                    <a:pt x="1744" y="2593"/>
                  </a:lnTo>
                  <a:lnTo>
                    <a:pt x="1750" y="2611"/>
                  </a:lnTo>
                  <a:lnTo>
                    <a:pt x="1754" y="2631"/>
                  </a:lnTo>
                  <a:lnTo>
                    <a:pt x="1661" y="2655"/>
                  </a:lnTo>
                  <a:lnTo>
                    <a:pt x="1623" y="2735"/>
                  </a:lnTo>
                  <a:lnTo>
                    <a:pt x="1601" y="2781"/>
                  </a:lnTo>
                  <a:lnTo>
                    <a:pt x="1575" y="2829"/>
                  </a:lnTo>
                  <a:lnTo>
                    <a:pt x="1563" y="2852"/>
                  </a:lnTo>
                  <a:lnTo>
                    <a:pt x="1549" y="2875"/>
                  </a:lnTo>
                  <a:lnTo>
                    <a:pt x="1536" y="2896"/>
                  </a:lnTo>
                  <a:lnTo>
                    <a:pt x="1522" y="2916"/>
                  </a:lnTo>
                  <a:lnTo>
                    <a:pt x="1507" y="2934"/>
                  </a:lnTo>
                  <a:lnTo>
                    <a:pt x="1493" y="2952"/>
                  </a:lnTo>
                  <a:lnTo>
                    <a:pt x="1478" y="2966"/>
                  </a:lnTo>
                  <a:lnTo>
                    <a:pt x="1464" y="2977"/>
                  </a:lnTo>
                  <a:lnTo>
                    <a:pt x="1266" y="3031"/>
                  </a:lnTo>
                  <a:lnTo>
                    <a:pt x="1089" y="3105"/>
                  </a:lnTo>
                  <a:lnTo>
                    <a:pt x="908" y="3182"/>
                  </a:lnTo>
                  <a:lnTo>
                    <a:pt x="726" y="3260"/>
                  </a:lnTo>
                  <a:lnTo>
                    <a:pt x="549" y="3336"/>
                  </a:lnTo>
                  <a:lnTo>
                    <a:pt x="509" y="3352"/>
                  </a:lnTo>
                  <a:lnTo>
                    <a:pt x="469" y="3367"/>
                  </a:lnTo>
                  <a:lnTo>
                    <a:pt x="386" y="3396"/>
                  </a:lnTo>
                  <a:lnTo>
                    <a:pt x="346" y="3410"/>
                  </a:lnTo>
                  <a:lnTo>
                    <a:pt x="306" y="3424"/>
                  </a:lnTo>
                  <a:lnTo>
                    <a:pt x="267" y="3440"/>
                  </a:lnTo>
                  <a:lnTo>
                    <a:pt x="229" y="3457"/>
                  </a:lnTo>
                  <a:lnTo>
                    <a:pt x="194" y="3475"/>
                  </a:lnTo>
                  <a:lnTo>
                    <a:pt x="175" y="3485"/>
                  </a:lnTo>
                  <a:lnTo>
                    <a:pt x="159" y="3495"/>
                  </a:lnTo>
                  <a:lnTo>
                    <a:pt x="143" y="3507"/>
                  </a:lnTo>
                  <a:lnTo>
                    <a:pt x="127" y="3518"/>
                  </a:lnTo>
                  <a:lnTo>
                    <a:pt x="111" y="3530"/>
                  </a:lnTo>
                  <a:lnTo>
                    <a:pt x="97" y="3543"/>
                  </a:lnTo>
                  <a:lnTo>
                    <a:pt x="83" y="3556"/>
                  </a:lnTo>
                  <a:lnTo>
                    <a:pt x="71" y="3571"/>
                  </a:lnTo>
                  <a:lnTo>
                    <a:pt x="59" y="3586"/>
                  </a:lnTo>
                  <a:lnTo>
                    <a:pt x="46" y="3602"/>
                  </a:lnTo>
                  <a:lnTo>
                    <a:pt x="36" y="3619"/>
                  </a:lnTo>
                  <a:lnTo>
                    <a:pt x="27" y="3637"/>
                  </a:lnTo>
                  <a:lnTo>
                    <a:pt x="18" y="3657"/>
                  </a:lnTo>
                  <a:lnTo>
                    <a:pt x="11" y="3677"/>
                  </a:lnTo>
                  <a:lnTo>
                    <a:pt x="10" y="3742"/>
                  </a:lnTo>
                  <a:lnTo>
                    <a:pt x="9" y="3821"/>
                  </a:lnTo>
                  <a:lnTo>
                    <a:pt x="4" y="4009"/>
                  </a:lnTo>
                  <a:lnTo>
                    <a:pt x="1" y="4204"/>
                  </a:lnTo>
                  <a:lnTo>
                    <a:pt x="0" y="4296"/>
                  </a:lnTo>
                  <a:lnTo>
                    <a:pt x="1" y="4376"/>
                  </a:lnTo>
                  <a:lnTo>
                    <a:pt x="4581" y="4376"/>
                  </a:lnTo>
                  <a:lnTo>
                    <a:pt x="4581" y="4296"/>
                  </a:lnTo>
                  <a:lnTo>
                    <a:pt x="4581" y="4204"/>
                  </a:lnTo>
                  <a:lnTo>
                    <a:pt x="4577" y="4009"/>
                  </a:lnTo>
                  <a:lnTo>
                    <a:pt x="4573" y="3821"/>
                  </a:lnTo>
                  <a:lnTo>
                    <a:pt x="4571" y="3742"/>
                  </a:lnTo>
                  <a:lnTo>
                    <a:pt x="4571" y="3677"/>
                  </a:lnTo>
                  <a:lnTo>
                    <a:pt x="4563" y="3657"/>
                  </a:lnTo>
                  <a:lnTo>
                    <a:pt x="4555" y="3637"/>
                  </a:lnTo>
                  <a:lnTo>
                    <a:pt x="4545" y="3619"/>
                  </a:lnTo>
                  <a:lnTo>
                    <a:pt x="4535" y="3602"/>
                  </a:lnTo>
                  <a:lnTo>
                    <a:pt x="4523" y="3586"/>
                  </a:lnTo>
                  <a:lnTo>
                    <a:pt x="4511" y="3571"/>
                  </a:lnTo>
                  <a:lnTo>
                    <a:pt x="4498" y="3556"/>
                  </a:lnTo>
                  <a:lnTo>
                    <a:pt x="4484" y="3543"/>
                  </a:lnTo>
                  <a:lnTo>
                    <a:pt x="4470" y="3530"/>
                  </a:lnTo>
                  <a:lnTo>
                    <a:pt x="4454" y="3518"/>
                  </a:lnTo>
                  <a:lnTo>
                    <a:pt x="4439" y="3507"/>
                  </a:lnTo>
                  <a:lnTo>
                    <a:pt x="4423" y="3495"/>
                  </a:lnTo>
                  <a:lnTo>
                    <a:pt x="4406" y="3485"/>
                  </a:lnTo>
                  <a:lnTo>
                    <a:pt x="4388" y="3475"/>
                  </a:lnTo>
                  <a:lnTo>
                    <a:pt x="4352" y="3457"/>
                  </a:lnTo>
                  <a:lnTo>
                    <a:pt x="4314" y="3440"/>
                  </a:lnTo>
                  <a:lnTo>
                    <a:pt x="4275" y="3424"/>
                  </a:lnTo>
                  <a:lnTo>
                    <a:pt x="4235" y="3410"/>
                  </a:lnTo>
                  <a:lnTo>
                    <a:pt x="4195" y="3396"/>
                  </a:lnTo>
                  <a:lnTo>
                    <a:pt x="4113" y="3367"/>
                  </a:lnTo>
                  <a:lnTo>
                    <a:pt x="4073" y="3352"/>
                  </a:lnTo>
                  <a:lnTo>
                    <a:pt x="4032" y="3336"/>
                  </a:lnTo>
                  <a:close/>
                  <a:moveTo>
                    <a:pt x="5329" y="3316"/>
                  </a:moveTo>
                  <a:lnTo>
                    <a:pt x="5329" y="3316"/>
                  </a:lnTo>
                  <a:lnTo>
                    <a:pt x="5202" y="3262"/>
                  </a:lnTo>
                  <a:lnTo>
                    <a:pt x="5073" y="3206"/>
                  </a:lnTo>
                  <a:lnTo>
                    <a:pt x="4943" y="3151"/>
                  </a:lnTo>
                  <a:lnTo>
                    <a:pt x="4818" y="3098"/>
                  </a:lnTo>
                  <a:lnTo>
                    <a:pt x="4677" y="3060"/>
                  </a:lnTo>
                  <a:lnTo>
                    <a:pt x="4666" y="3052"/>
                  </a:lnTo>
                  <a:lnTo>
                    <a:pt x="4656" y="3042"/>
                  </a:lnTo>
                  <a:lnTo>
                    <a:pt x="4645" y="3030"/>
                  </a:lnTo>
                  <a:lnTo>
                    <a:pt x="4635" y="3017"/>
                  </a:lnTo>
                  <a:lnTo>
                    <a:pt x="4625" y="3002"/>
                  </a:lnTo>
                  <a:lnTo>
                    <a:pt x="4616" y="2987"/>
                  </a:lnTo>
                  <a:lnTo>
                    <a:pt x="4596" y="2955"/>
                  </a:lnTo>
                  <a:lnTo>
                    <a:pt x="4579" y="2920"/>
                  </a:lnTo>
                  <a:lnTo>
                    <a:pt x="4563" y="2887"/>
                  </a:lnTo>
                  <a:lnTo>
                    <a:pt x="4536" y="2830"/>
                  </a:lnTo>
                  <a:lnTo>
                    <a:pt x="4446" y="2817"/>
                  </a:lnTo>
                  <a:lnTo>
                    <a:pt x="4448" y="2800"/>
                  </a:lnTo>
                  <a:lnTo>
                    <a:pt x="4450" y="2784"/>
                  </a:lnTo>
                  <a:lnTo>
                    <a:pt x="4454" y="2770"/>
                  </a:lnTo>
                  <a:lnTo>
                    <a:pt x="4459" y="2758"/>
                  </a:lnTo>
                  <a:lnTo>
                    <a:pt x="4465" y="2747"/>
                  </a:lnTo>
                  <a:lnTo>
                    <a:pt x="4471" y="2737"/>
                  </a:lnTo>
                  <a:lnTo>
                    <a:pt x="4477" y="2728"/>
                  </a:lnTo>
                  <a:lnTo>
                    <a:pt x="4484" y="2718"/>
                  </a:lnTo>
                  <a:lnTo>
                    <a:pt x="4498" y="2702"/>
                  </a:lnTo>
                  <a:lnTo>
                    <a:pt x="4512" y="2684"/>
                  </a:lnTo>
                  <a:lnTo>
                    <a:pt x="4519" y="2674"/>
                  </a:lnTo>
                  <a:lnTo>
                    <a:pt x="4525" y="2664"/>
                  </a:lnTo>
                  <a:lnTo>
                    <a:pt x="4532" y="2651"/>
                  </a:lnTo>
                  <a:lnTo>
                    <a:pt x="4536" y="2638"/>
                  </a:lnTo>
                  <a:lnTo>
                    <a:pt x="4540" y="2625"/>
                  </a:lnTo>
                  <a:lnTo>
                    <a:pt x="4543" y="2612"/>
                  </a:lnTo>
                  <a:lnTo>
                    <a:pt x="4545" y="2599"/>
                  </a:lnTo>
                  <a:lnTo>
                    <a:pt x="4546" y="2586"/>
                  </a:lnTo>
                  <a:lnTo>
                    <a:pt x="4548" y="2557"/>
                  </a:lnTo>
                  <a:lnTo>
                    <a:pt x="4549" y="2530"/>
                  </a:lnTo>
                  <a:lnTo>
                    <a:pt x="4551" y="2501"/>
                  </a:lnTo>
                  <a:lnTo>
                    <a:pt x="4553" y="2488"/>
                  </a:lnTo>
                  <a:lnTo>
                    <a:pt x="4555" y="2474"/>
                  </a:lnTo>
                  <a:lnTo>
                    <a:pt x="4558" y="2461"/>
                  </a:lnTo>
                  <a:lnTo>
                    <a:pt x="4562" y="2449"/>
                  </a:lnTo>
                  <a:lnTo>
                    <a:pt x="4566" y="2436"/>
                  </a:lnTo>
                  <a:lnTo>
                    <a:pt x="4572" y="2424"/>
                  </a:lnTo>
                  <a:lnTo>
                    <a:pt x="4576" y="2417"/>
                  </a:lnTo>
                  <a:lnTo>
                    <a:pt x="4581" y="2410"/>
                  </a:lnTo>
                  <a:lnTo>
                    <a:pt x="4587" y="2404"/>
                  </a:lnTo>
                  <a:lnTo>
                    <a:pt x="4593" y="2399"/>
                  </a:lnTo>
                  <a:lnTo>
                    <a:pt x="4608" y="2390"/>
                  </a:lnTo>
                  <a:lnTo>
                    <a:pt x="4622" y="2383"/>
                  </a:lnTo>
                  <a:lnTo>
                    <a:pt x="4636" y="2375"/>
                  </a:lnTo>
                  <a:lnTo>
                    <a:pt x="4650" y="2366"/>
                  </a:lnTo>
                  <a:lnTo>
                    <a:pt x="4656" y="2362"/>
                  </a:lnTo>
                  <a:lnTo>
                    <a:pt x="4662" y="2357"/>
                  </a:lnTo>
                  <a:lnTo>
                    <a:pt x="4668" y="2351"/>
                  </a:lnTo>
                  <a:lnTo>
                    <a:pt x="4674" y="2345"/>
                  </a:lnTo>
                  <a:lnTo>
                    <a:pt x="4682" y="2331"/>
                  </a:lnTo>
                  <a:lnTo>
                    <a:pt x="4690" y="2316"/>
                  </a:lnTo>
                  <a:lnTo>
                    <a:pt x="4697" y="2299"/>
                  </a:lnTo>
                  <a:lnTo>
                    <a:pt x="4703" y="2281"/>
                  </a:lnTo>
                  <a:lnTo>
                    <a:pt x="4709" y="2264"/>
                  </a:lnTo>
                  <a:lnTo>
                    <a:pt x="4713" y="2246"/>
                  </a:lnTo>
                  <a:lnTo>
                    <a:pt x="4720" y="2213"/>
                  </a:lnTo>
                  <a:lnTo>
                    <a:pt x="4725" y="2184"/>
                  </a:lnTo>
                  <a:lnTo>
                    <a:pt x="4729" y="2153"/>
                  </a:lnTo>
                  <a:lnTo>
                    <a:pt x="4732" y="2121"/>
                  </a:lnTo>
                  <a:lnTo>
                    <a:pt x="4733" y="2088"/>
                  </a:lnTo>
                  <a:lnTo>
                    <a:pt x="4733" y="2071"/>
                  </a:lnTo>
                  <a:lnTo>
                    <a:pt x="4732" y="2055"/>
                  </a:lnTo>
                  <a:lnTo>
                    <a:pt x="4731" y="2039"/>
                  </a:lnTo>
                  <a:lnTo>
                    <a:pt x="4728" y="2024"/>
                  </a:lnTo>
                  <a:lnTo>
                    <a:pt x="4725" y="2007"/>
                  </a:lnTo>
                  <a:lnTo>
                    <a:pt x="4721" y="1992"/>
                  </a:lnTo>
                  <a:lnTo>
                    <a:pt x="4716" y="1978"/>
                  </a:lnTo>
                  <a:lnTo>
                    <a:pt x="4710" y="1964"/>
                  </a:lnTo>
                  <a:lnTo>
                    <a:pt x="4703" y="1950"/>
                  </a:lnTo>
                  <a:lnTo>
                    <a:pt x="4697" y="1937"/>
                  </a:lnTo>
                  <a:lnTo>
                    <a:pt x="4686" y="1918"/>
                  </a:lnTo>
                  <a:lnTo>
                    <a:pt x="4682" y="1908"/>
                  </a:lnTo>
                  <a:lnTo>
                    <a:pt x="4678" y="1897"/>
                  </a:lnTo>
                  <a:lnTo>
                    <a:pt x="4675" y="1883"/>
                  </a:lnTo>
                  <a:lnTo>
                    <a:pt x="4672" y="1865"/>
                  </a:lnTo>
                  <a:lnTo>
                    <a:pt x="4671" y="1852"/>
                  </a:lnTo>
                  <a:lnTo>
                    <a:pt x="4671" y="1836"/>
                  </a:lnTo>
                  <a:lnTo>
                    <a:pt x="4672" y="1797"/>
                  </a:lnTo>
                  <a:lnTo>
                    <a:pt x="4675" y="1752"/>
                  </a:lnTo>
                  <a:lnTo>
                    <a:pt x="4679" y="1704"/>
                  </a:lnTo>
                  <a:lnTo>
                    <a:pt x="4687" y="1615"/>
                  </a:lnTo>
                  <a:lnTo>
                    <a:pt x="4690" y="1580"/>
                  </a:lnTo>
                  <a:lnTo>
                    <a:pt x="4691" y="1557"/>
                  </a:lnTo>
                  <a:lnTo>
                    <a:pt x="4692" y="1514"/>
                  </a:lnTo>
                  <a:lnTo>
                    <a:pt x="4692" y="1473"/>
                  </a:lnTo>
                  <a:lnTo>
                    <a:pt x="4691" y="1432"/>
                  </a:lnTo>
                  <a:lnTo>
                    <a:pt x="4689" y="1392"/>
                  </a:lnTo>
                  <a:lnTo>
                    <a:pt x="4685" y="1351"/>
                  </a:lnTo>
                  <a:lnTo>
                    <a:pt x="4680" y="1310"/>
                  </a:lnTo>
                  <a:lnTo>
                    <a:pt x="4673" y="1270"/>
                  </a:lnTo>
                  <a:lnTo>
                    <a:pt x="4663" y="1228"/>
                  </a:lnTo>
                  <a:lnTo>
                    <a:pt x="4657" y="1212"/>
                  </a:lnTo>
                  <a:lnTo>
                    <a:pt x="4650" y="1195"/>
                  </a:lnTo>
                  <a:lnTo>
                    <a:pt x="4640" y="1175"/>
                  </a:lnTo>
                  <a:lnTo>
                    <a:pt x="4628" y="1152"/>
                  </a:lnTo>
                  <a:lnTo>
                    <a:pt x="4621" y="1142"/>
                  </a:lnTo>
                  <a:lnTo>
                    <a:pt x="4613" y="1131"/>
                  </a:lnTo>
                  <a:lnTo>
                    <a:pt x="4605" y="1121"/>
                  </a:lnTo>
                  <a:lnTo>
                    <a:pt x="4596" y="1112"/>
                  </a:lnTo>
                  <a:lnTo>
                    <a:pt x="4587" y="1105"/>
                  </a:lnTo>
                  <a:lnTo>
                    <a:pt x="4577" y="1097"/>
                  </a:lnTo>
                  <a:lnTo>
                    <a:pt x="4473" y="1080"/>
                  </a:lnTo>
                  <a:lnTo>
                    <a:pt x="4408" y="1020"/>
                  </a:lnTo>
                  <a:lnTo>
                    <a:pt x="4383" y="1006"/>
                  </a:lnTo>
                  <a:lnTo>
                    <a:pt x="4359" y="993"/>
                  </a:lnTo>
                  <a:lnTo>
                    <a:pt x="4335" y="982"/>
                  </a:lnTo>
                  <a:lnTo>
                    <a:pt x="4310" y="972"/>
                  </a:lnTo>
                  <a:lnTo>
                    <a:pt x="4285" y="964"/>
                  </a:lnTo>
                  <a:lnTo>
                    <a:pt x="4261" y="956"/>
                  </a:lnTo>
                  <a:lnTo>
                    <a:pt x="4236" y="950"/>
                  </a:lnTo>
                  <a:lnTo>
                    <a:pt x="4212" y="946"/>
                  </a:lnTo>
                  <a:lnTo>
                    <a:pt x="4188" y="942"/>
                  </a:lnTo>
                  <a:lnTo>
                    <a:pt x="4163" y="940"/>
                  </a:lnTo>
                  <a:lnTo>
                    <a:pt x="4139" y="938"/>
                  </a:lnTo>
                  <a:lnTo>
                    <a:pt x="4115" y="937"/>
                  </a:lnTo>
                  <a:lnTo>
                    <a:pt x="4091" y="938"/>
                  </a:lnTo>
                  <a:lnTo>
                    <a:pt x="4068" y="939"/>
                  </a:lnTo>
                  <a:lnTo>
                    <a:pt x="4045" y="941"/>
                  </a:lnTo>
                  <a:lnTo>
                    <a:pt x="4022" y="943"/>
                  </a:lnTo>
                  <a:lnTo>
                    <a:pt x="3999" y="946"/>
                  </a:lnTo>
                  <a:lnTo>
                    <a:pt x="3978" y="950"/>
                  </a:lnTo>
                  <a:lnTo>
                    <a:pt x="3934" y="959"/>
                  </a:lnTo>
                  <a:lnTo>
                    <a:pt x="3892" y="971"/>
                  </a:lnTo>
                  <a:lnTo>
                    <a:pt x="3853" y="983"/>
                  </a:lnTo>
                  <a:lnTo>
                    <a:pt x="3815" y="995"/>
                  </a:lnTo>
                  <a:lnTo>
                    <a:pt x="3781" y="1008"/>
                  </a:lnTo>
                  <a:lnTo>
                    <a:pt x="3719" y="1033"/>
                  </a:lnTo>
                  <a:lnTo>
                    <a:pt x="3699" y="1040"/>
                  </a:lnTo>
                  <a:lnTo>
                    <a:pt x="3679" y="1049"/>
                  </a:lnTo>
                  <a:lnTo>
                    <a:pt x="3661" y="1059"/>
                  </a:lnTo>
                  <a:lnTo>
                    <a:pt x="3642" y="1070"/>
                  </a:lnTo>
                  <a:lnTo>
                    <a:pt x="3625" y="1082"/>
                  </a:lnTo>
                  <a:lnTo>
                    <a:pt x="3607" y="1096"/>
                  </a:lnTo>
                  <a:lnTo>
                    <a:pt x="3590" y="1112"/>
                  </a:lnTo>
                  <a:lnTo>
                    <a:pt x="3575" y="1128"/>
                  </a:lnTo>
                  <a:lnTo>
                    <a:pt x="3560" y="1145"/>
                  </a:lnTo>
                  <a:lnTo>
                    <a:pt x="3544" y="1164"/>
                  </a:lnTo>
                  <a:lnTo>
                    <a:pt x="3531" y="1185"/>
                  </a:lnTo>
                  <a:lnTo>
                    <a:pt x="3518" y="1206"/>
                  </a:lnTo>
                  <a:lnTo>
                    <a:pt x="3506" y="1228"/>
                  </a:lnTo>
                  <a:lnTo>
                    <a:pt x="3495" y="1252"/>
                  </a:lnTo>
                  <a:lnTo>
                    <a:pt x="3484" y="1277"/>
                  </a:lnTo>
                  <a:lnTo>
                    <a:pt x="3474" y="1302"/>
                  </a:lnTo>
                  <a:lnTo>
                    <a:pt x="3465" y="1330"/>
                  </a:lnTo>
                  <a:lnTo>
                    <a:pt x="3457" y="1358"/>
                  </a:lnTo>
                  <a:lnTo>
                    <a:pt x="3451" y="1388"/>
                  </a:lnTo>
                  <a:lnTo>
                    <a:pt x="3445" y="1417"/>
                  </a:lnTo>
                  <a:lnTo>
                    <a:pt x="3440" y="1448"/>
                  </a:lnTo>
                  <a:lnTo>
                    <a:pt x="3436" y="1481"/>
                  </a:lnTo>
                  <a:lnTo>
                    <a:pt x="3434" y="1514"/>
                  </a:lnTo>
                  <a:lnTo>
                    <a:pt x="3432" y="1549"/>
                  </a:lnTo>
                  <a:lnTo>
                    <a:pt x="3432" y="1584"/>
                  </a:lnTo>
                  <a:lnTo>
                    <a:pt x="3432" y="1621"/>
                  </a:lnTo>
                  <a:lnTo>
                    <a:pt x="3434" y="1658"/>
                  </a:lnTo>
                  <a:lnTo>
                    <a:pt x="3437" y="1696"/>
                  </a:lnTo>
                  <a:lnTo>
                    <a:pt x="3442" y="1735"/>
                  </a:lnTo>
                  <a:lnTo>
                    <a:pt x="3447" y="1775"/>
                  </a:lnTo>
                  <a:lnTo>
                    <a:pt x="3454" y="1817"/>
                  </a:lnTo>
                  <a:lnTo>
                    <a:pt x="3462" y="1858"/>
                  </a:lnTo>
                  <a:lnTo>
                    <a:pt x="3464" y="1872"/>
                  </a:lnTo>
                  <a:lnTo>
                    <a:pt x="3465" y="1886"/>
                  </a:lnTo>
                  <a:lnTo>
                    <a:pt x="3464" y="1898"/>
                  </a:lnTo>
                  <a:lnTo>
                    <a:pt x="3462" y="1909"/>
                  </a:lnTo>
                  <a:lnTo>
                    <a:pt x="3460" y="1919"/>
                  </a:lnTo>
                  <a:lnTo>
                    <a:pt x="3456" y="1929"/>
                  </a:lnTo>
                  <a:lnTo>
                    <a:pt x="3448" y="1949"/>
                  </a:lnTo>
                  <a:lnTo>
                    <a:pt x="3439" y="1965"/>
                  </a:lnTo>
                  <a:lnTo>
                    <a:pt x="3431" y="1981"/>
                  </a:lnTo>
                  <a:lnTo>
                    <a:pt x="3428" y="1988"/>
                  </a:lnTo>
                  <a:lnTo>
                    <a:pt x="3425" y="1996"/>
                  </a:lnTo>
                  <a:lnTo>
                    <a:pt x="3424" y="2004"/>
                  </a:lnTo>
                  <a:lnTo>
                    <a:pt x="3424" y="2011"/>
                  </a:lnTo>
                  <a:lnTo>
                    <a:pt x="3431" y="2101"/>
                  </a:lnTo>
                  <a:lnTo>
                    <a:pt x="3435" y="2153"/>
                  </a:lnTo>
                  <a:lnTo>
                    <a:pt x="3439" y="2182"/>
                  </a:lnTo>
                  <a:lnTo>
                    <a:pt x="3443" y="2209"/>
                  </a:lnTo>
                  <a:lnTo>
                    <a:pt x="3448" y="2237"/>
                  </a:lnTo>
                  <a:lnTo>
                    <a:pt x="3454" y="2263"/>
                  </a:lnTo>
                  <a:lnTo>
                    <a:pt x="3461" y="2288"/>
                  </a:lnTo>
                  <a:lnTo>
                    <a:pt x="3470" y="2312"/>
                  </a:lnTo>
                  <a:lnTo>
                    <a:pt x="3475" y="2323"/>
                  </a:lnTo>
                  <a:lnTo>
                    <a:pt x="3481" y="2333"/>
                  </a:lnTo>
                  <a:lnTo>
                    <a:pt x="3486" y="2342"/>
                  </a:lnTo>
                  <a:lnTo>
                    <a:pt x="3492" y="2351"/>
                  </a:lnTo>
                  <a:lnTo>
                    <a:pt x="3499" y="2359"/>
                  </a:lnTo>
                  <a:lnTo>
                    <a:pt x="3506" y="2366"/>
                  </a:lnTo>
                  <a:lnTo>
                    <a:pt x="3513" y="2374"/>
                  </a:lnTo>
                  <a:lnTo>
                    <a:pt x="3521" y="2379"/>
                  </a:lnTo>
                  <a:lnTo>
                    <a:pt x="3526" y="2382"/>
                  </a:lnTo>
                  <a:lnTo>
                    <a:pt x="3535" y="2384"/>
                  </a:lnTo>
                  <a:lnTo>
                    <a:pt x="3559" y="2391"/>
                  </a:lnTo>
                  <a:lnTo>
                    <a:pt x="3581" y="2395"/>
                  </a:lnTo>
                  <a:lnTo>
                    <a:pt x="3588" y="2396"/>
                  </a:lnTo>
                  <a:lnTo>
                    <a:pt x="3589" y="2396"/>
                  </a:lnTo>
                  <a:lnTo>
                    <a:pt x="3590" y="2395"/>
                  </a:lnTo>
                  <a:lnTo>
                    <a:pt x="3615" y="2664"/>
                  </a:lnTo>
                  <a:lnTo>
                    <a:pt x="3621" y="2674"/>
                  </a:lnTo>
                  <a:lnTo>
                    <a:pt x="3625" y="2684"/>
                  </a:lnTo>
                  <a:lnTo>
                    <a:pt x="3631" y="2692"/>
                  </a:lnTo>
                  <a:lnTo>
                    <a:pt x="3637" y="2700"/>
                  </a:lnTo>
                  <a:lnTo>
                    <a:pt x="3649" y="2715"/>
                  </a:lnTo>
                  <a:lnTo>
                    <a:pt x="3662" y="2730"/>
                  </a:lnTo>
                  <a:lnTo>
                    <a:pt x="3675" y="2745"/>
                  </a:lnTo>
                  <a:lnTo>
                    <a:pt x="3681" y="2754"/>
                  </a:lnTo>
                  <a:lnTo>
                    <a:pt x="3687" y="2763"/>
                  </a:lnTo>
                  <a:lnTo>
                    <a:pt x="3693" y="2773"/>
                  </a:lnTo>
                  <a:lnTo>
                    <a:pt x="3698" y="2785"/>
                  </a:lnTo>
                  <a:lnTo>
                    <a:pt x="3702" y="2799"/>
                  </a:lnTo>
                  <a:lnTo>
                    <a:pt x="3705" y="2814"/>
                  </a:lnTo>
                  <a:lnTo>
                    <a:pt x="3638" y="2830"/>
                  </a:lnTo>
                  <a:lnTo>
                    <a:pt x="3619" y="2869"/>
                  </a:lnTo>
                  <a:lnTo>
                    <a:pt x="3597" y="2915"/>
                  </a:lnTo>
                  <a:lnTo>
                    <a:pt x="3585" y="2940"/>
                  </a:lnTo>
                  <a:lnTo>
                    <a:pt x="3572" y="2963"/>
                  </a:lnTo>
                  <a:lnTo>
                    <a:pt x="3559" y="2986"/>
                  </a:lnTo>
                  <a:lnTo>
                    <a:pt x="3544" y="3008"/>
                  </a:lnTo>
                  <a:lnTo>
                    <a:pt x="3793" y="3114"/>
                  </a:lnTo>
                  <a:lnTo>
                    <a:pt x="3936" y="3176"/>
                  </a:lnTo>
                  <a:lnTo>
                    <a:pt x="4076" y="3235"/>
                  </a:lnTo>
                  <a:lnTo>
                    <a:pt x="4109" y="3248"/>
                  </a:lnTo>
                  <a:lnTo>
                    <a:pt x="4143" y="3261"/>
                  </a:lnTo>
                  <a:lnTo>
                    <a:pt x="4214" y="3285"/>
                  </a:lnTo>
                  <a:lnTo>
                    <a:pt x="4282" y="3310"/>
                  </a:lnTo>
                  <a:lnTo>
                    <a:pt x="4316" y="3323"/>
                  </a:lnTo>
                  <a:lnTo>
                    <a:pt x="4351" y="3336"/>
                  </a:lnTo>
                  <a:lnTo>
                    <a:pt x="4385" y="3351"/>
                  </a:lnTo>
                  <a:lnTo>
                    <a:pt x="4419" y="3368"/>
                  </a:lnTo>
                  <a:lnTo>
                    <a:pt x="4451" y="3385"/>
                  </a:lnTo>
                  <a:lnTo>
                    <a:pt x="4483" y="3404"/>
                  </a:lnTo>
                  <a:lnTo>
                    <a:pt x="4514" y="3424"/>
                  </a:lnTo>
                  <a:lnTo>
                    <a:pt x="4528" y="3436"/>
                  </a:lnTo>
                  <a:lnTo>
                    <a:pt x="4543" y="3448"/>
                  </a:lnTo>
                  <a:lnTo>
                    <a:pt x="4557" y="3460"/>
                  </a:lnTo>
                  <a:lnTo>
                    <a:pt x="4570" y="3473"/>
                  </a:lnTo>
                  <a:lnTo>
                    <a:pt x="4583" y="3486"/>
                  </a:lnTo>
                  <a:lnTo>
                    <a:pt x="4596" y="3501"/>
                  </a:lnTo>
                  <a:lnTo>
                    <a:pt x="4609" y="3516"/>
                  </a:lnTo>
                  <a:lnTo>
                    <a:pt x="4620" y="3531"/>
                  </a:lnTo>
                  <a:lnTo>
                    <a:pt x="4631" y="3547"/>
                  </a:lnTo>
                  <a:lnTo>
                    <a:pt x="4641" y="3564"/>
                  </a:lnTo>
                  <a:lnTo>
                    <a:pt x="4650" y="3583"/>
                  </a:lnTo>
                  <a:lnTo>
                    <a:pt x="4659" y="3601"/>
                  </a:lnTo>
                  <a:lnTo>
                    <a:pt x="4667" y="3620"/>
                  </a:lnTo>
                  <a:lnTo>
                    <a:pt x="4676" y="3640"/>
                  </a:lnTo>
                  <a:lnTo>
                    <a:pt x="4681" y="3658"/>
                  </a:lnTo>
                  <a:lnTo>
                    <a:pt x="4681" y="3677"/>
                  </a:lnTo>
                  <a:lnTo>
                    <a:pt x="4683" y="3786"/>
                  </a:lnTo>
                  <a:lnTo>
                    <a:pt x="4686" y="3924"/>
                  </a:lnTo>
                  <a:lnTo>
                    <a:pt x="4689" y="4056"/>
                  </a:lnTo>
                  <a:lnTo>
                    <a:pt x="5719" y="4056"/>
                  </a:lnTo>
                  <a:lnTo>
                    <a:pt x="5719" y="4000"/>
                  </a:lnTo>
                  <a:lnTo>
                    <a:pt x="5719" y="3935"/>
                  </a:lnTo>
                  <a:lnTo>
                    <a:pt x="5716" y="3796"/>
                  </a:lnTo>
                  <a:lnTo>
                    <a:pt x="5713" y="3662"/>
                  </a:lnTo>
                  <a:lnTo>
                    <a:pt x="5712" y="3558"/>
                  </a:lnTo>
                  <a:lnTo>
                    <a:pt x="5706" y="3544"/>
                  </a:lnTo>
                  <a:lnTo>
                    <a:pt x="5700" y="3531"/>
                  </a:lnTo>
                  <a:lnTo>
                    <a:pt x="5694" y="3518"/>
                  </a:lnTo>
                  <a:lnTo>
                    <a:pt x="5686" y="3506"/>
                  </a:lnTo>
                  <a:lnTo>
                    <a:pt x="5678" y="3494"/>
                  </a:lnTo>
                  <a:lnTo>
                    <a:pt x="5670" y="3483"/>
                  </a:lnTo>
                  <a:lnTo>
                    <a:pt x="5661" y="3473"/>
                  </a:lnTo>
                  <a:lnTo>
                    <a:pt x="5650" y="3463"/>
                  </a:lnTo>
                  <a:lnTo>
                    <a:pt x="5640" y="3454"/>
                  </a:lnTo>
                  <a:lnTo>
                    <a:pt x="5629" y="3445"/>
                  </a:lnTo>
                  <a:lnTo>
                    <a:pt x="5618" y="3437"/>
                  </a:lnTo>
                  <a:lnTo>
                    <a:pt x="5607" y="3430"/>
                  </a:lnTo>
                  <a:lnTo>
                    <a:pt x="5583" y="3414"/>
                  </a:lnTo>
                  <a:lnTo>
                    <a:pt x="5556" y="3402"/>
                  </a:lnTo>
                  <a:lnTo>
                    <a:pt x="5530" y="3390"/>
                  </a:lnTo>
                  <a:lnTo>
                    <a:pt x="5501" y="3379"/>
                  </a:lnTo>
                  <a:lnTo>
                    <a:pt x="5445" y="3358"/>
                  </a:lnTo>
                  <a:lnTo>
                    <a:pt x="5386" y="3337"/>
                  </a:lnTo>
                  <a:lnTo>
                    <a:pt x="5357" y="3327"/>
                  </a:lnTo>
                  <a:lnTo>
                    <a:pt x="5329" y="3316"/>
                  </a:lnTo>
                  <a:close/>
                  <a:moveTo>
                    <a:pt x="6518" y="3416"/>
                  </a:moveTo>
                  <a:lnTo>
                    <a:pt x="6518" y="3416"/>
                  </a:lnTo>
                  <a:lnTo>
                    <a:pt x="6515" y="3406"/>
                  </a:lnTo>
                  <a:lnTo>
                    <a:pt x="6510" y="3397"/>
                  </a:lnTo>
                  <a:lnTo>
                    <a:pt x="6506" y="3388"/>
                  </a:lnTo>
                  <a:lnTo>
                    <a:pt x="6501" y="3380"/>
                  </a:lnTo>
                  <a:lnTo>
                    <a:pt x="6488" y="3364"/>
                  </a:lnTo>
                  <a:lnTo>
                    <a:pt x="6475" y="3350"/>
                  </a:lnTo>
                  <a:lnTo>
                    <a:pt x="6460" y="3337"/>
                  </a:lnTo>
                  <a:lnTo>
                    <a:pt x="6445" y="3326"/>
                  </a:lnTo>
                  <a:lnTo>
                    <a:pt x="6428" y="3316"/>
                  </a:lnTo>
                  <a:lnTo>
                    <a:pt x="6409" y="3307"/>
                  </a:lnTo>
                  <a:lnTo>
                    <a:pt x="6391" y="3299"/>
                  </a:lnTo>
                  <a:lnTo>
                    <a:pt x="6372" y="3292"/>
                  </a:lnTo>
                  <a:lnTo>
                    <a:pt x="6331" y="3276"/>
                  </a:lnTo>
                  <a:lnTo>
                    <a:pt x="6291" y="3262"/>
                  </a:lnTo>
                  <a:lnTo>
                    <a:pt x="6270" y="3255"/>
                  </a:lnTo>
                  <a:lnTo>
                    <a:pt x="6251" y="3247"/>
                  </a:lnTo>
                  <a:lnTo>
                    <a:pt x="6073" y="3171"/>
                  </a:lnTo>
                  <a:lnTo>
                    <a:pt x="5982" y="3132"/>
                  </a:lnTo>
                  <a:lnTo>
                    <a:pt x="5894" y="3096"/>
                  </a:lnTo>
                  <a:lnTo>
                    <a:pt x="5796" y="3068"/>
                  </a:lnTo>
                  <a:lnTo>
                    <a:pt x="5788" y="3063"/>
                  </a:lnTo>
                  <a:lnTo>
                    <a:pt x="5781" y="3056"/>
                  </a:lnTo>
                  <a:lnTo>
                    <a:pt x="5774" y="3048"/>
                  </a:lnTo>
                  <a:lnTo>
                    <a:pt x="5767" y="3039"/>
                  </a:lnTo>
                  <a:lnTo>
                    <a:pt x="5753" y="3018"/>
                  </a:lnTo>
                  <a:lnTo>
                    <a:pt x="5740" y="2995"/>
                  </a:lnTo>
                  <a:lnTo>
                    <a:pt x="5728" y="2971"/>
                  </a:lnTo>
                  <a:lnTo>
                    <a:pt x="5716" y="2948"/>
                  </a:lnTo>
                  <a:lnTo>
                    <a:pt x="5697" y="2908"/>
                  </a:lnTo>
                  <a:lnTo>
                    <a:pt x="5635" y="2899"/>
                  </a:lnTo>
                  <a:lnTo>
                    <a:pt x="5636" y="2887"/>
                  </a:lnTo>
                  <a:lnTo>
                    <a:pt x="5638" y="2877"/>
                  </a:lnTo>
                  <a:lnTo>
                    <a:pt x="5640" y="2867"/>
                  </a:lnTo>
                  <a:lnTo>
                    <a:pt x="5643" y="2858"/>
                  </a:lnTo>
                  <a:lnTo>
                    <a:pt x="5647" y="2850"/>
                  </a:lnTo>
                  <a:lnTo>
                    <a:pt x="5652" y="2843"/>
                  </a:lnTo>
                  <a:lnTo>
                    <a:pt x="5662" y="2831"/>
                  </a:lnTo>
                  <a:lnTo>
                    <a:pt x="5671" y="2819"/>
                  </a:lnTo>
                  <a:lnTo>
                    <a:pt x="5681" y="2807"/>
                  </a:lnTo>
                  <a:lnTo>
                    <a:pt x="5686" y="2800"/>
                  </a:lnTo>
                  <a:lnTo>
                    <a:pt x="5690" y="2792"/>
                  </a:lnTo>
                  <a:lnTo>
                    <a:pt x="5694" y="2783"/>
                  </a:lnTo>
                  <a:lnTo>
                    <a:pt x="5697" y="2774"/>
                  </a:lnTo>
                  <a:lnTo>
                    <a:pt x="5700" y="2765"/>
                  </a:lnTo>
                  <a:lnTo>
                    <a:pt x="5702" y="2756"/>
                  </a:lnTo>
                  <a:lnTo>
                    <a:pt x="5704" y="2738"/>
                  </a:lnTo>
                  <a:lnTo>
                    <a:pt x="5706" y="2698"/>
                  </a:lnTo>
                  <a:lnTo>
                    <a:pt x="5708" y="2679"/>
                  </a:lnTo>
                  <a:lnTo>
                    <a:pt x="5710" y="2660"/>
                  </a:lnTo>
                  <a:lnTo>
                    <a:pt x="5712" y="2650"/>
                  </a:lnTo>
                  <a:lnTo>
                    <a:pt x="5715" y="2642"/>
                  </a:lnTo>
                  <a:lnTo>
                    <a:pt x="5718" y="2633"/>
                  </a:lnTo>
                  <a:lnTo>
                    <a:pt x="5723" y="2625"/>
                  </a:lnTo>
                  <a:lnTo>
                    <a:pt x="5726" y="2620"/>
                  </a:lnTo>
                  <a:lnTo>
                    <a:pt x="5730" y="2615"/>
                  </a:lnTo>
                  <a:lnTo>
                    <a:pt x="5738" y="2608"/>
                  </a:lnTo>
                  <a:lnTo>
                    <a:pt x="5747" y="2601"/>
                  </a:lnTo>
                  <a:lnTo>
                    <a:pt x="5757" y="2596"/>
                  </a:lnTo>
                  <a:lnTo>
                    <a:pt x="5767" y="2591"/>
                  </a:lnTo>
                  <a:lnTo>
                    <a:pt x="5777" y="2585"/>
                  </a:lnTo>
                  <a:lnTo>
                    <a:pt x="5785" y="2578"/>
                  </a:lnTo>
                  <a:lnTo>
                    <a:pt x="5789" y="2574"/>
                  </a:lnTo>
                  <a:lnTo>
                    <a:pt x="5794" y="2569"/>
                  </a:lnTo>
                  <a:lnTo>
                    <a:pt x="5800" y="2560"/>
                  </a:lnTo>
                  <a:lnTo>
                    <a:pt x="5805" y="2549"/>
                  </a:lnTo>
                  <a:lnTo>
                    <a:pt x="5810" y="2538"/>
                  </a:lnTo>
                  <a:lnTo>
                    <a:pt x="5814" y="2526"/>
                  </a:lnTo>
                  <a:lnTo>
                    <a:pt x="5821" y="2500"/>
                  </a:lnTo>
                  <a:lnTo>
                    <a:pt x="5826" y="2478"/>
                  </a:lnTo>
                  <a:lnTo>
                    <a:pt x="5830" y="2458"/>
                  </a:lnTo>
                  <a:lnTo>
                    <a:pt x="5832" y="2435"/>
                  </a:lnTo>
                  <a:lnTo>
                    <a:pt x="5835" y="2413"/>
                  </a:lnTo>
                  <a:lnTo>
                    <a:pt x="5835" y="2391"/>
                  </a:lnTo>
                  <a:lnTo>
                    <a:pt x="5835" y="2367"/>
                  </a:lnTo>
                  <a:lnTo>
                    <a:pt x="5832" y="2345"/>
                  </a:lnTo>
                  <a:lnTo>
                    <a:pt x="5830" y="2334"/>
                  </a:lnTo>
                  <a:lnTo>
                    <a:pt x="5827" y="2324"/>
                  </a:lnTo>
                  <a:lnTo>
                    <a:pt x="5823" y="2314"/>
                  </a:lnTo>
                  <a:lnTo>
                    <a:pt x="5819" y="2304"/>
                  </a:lnTo>
                  <a:lnTo>
                    <a:pt x="5810" y="2285"/>
                  </a:lnTo>
                  <a:lnTo>
                    <a:pt x="5802" y="2272"/>
                  </a:lnTo>
                  <a:lnTo>
                    <a:pt x="5799" y="2265"/>
                  </a:lnTo>
                  <a:lnTo>
                    <a:pt x="5797" y="2257"/>
                  </a:lnTo>
                  <a:lnTo>
                    <a:pt x="5794" y="2248"/>
                  </a:lnTo>
                  <a:lnTo>
                    <a:pt x="5793" y="2236"/>
                  </a:lnTo>
                  <a:lnTo>
                    <a:pt x="5792" y="2215"/>
                  </a:lnTo>
                  <a:lnTo>
                    <a:pt x="5793" y="2188"/>
                  </a:lnTo>
                  <a:lnTo>
                    <a:pt x="5795" y="2156"/>
                  </a:lnTo>
                  <a:lnTo>
                    <a:pt x="5797" y="2123"/>
                  </a:lnTo>
                  <a:lnTo>
                    <a:pt x="5803" y="2060"/>
                  </a:lnTo>
                  <a:lnTo>
                    <a:pt x="5806" y="2020"/>
                  </a:lnTo>
                  <a:lnTo>
                    <a:pt x="5807" y="1961"/>
                  </a:lnTo>
                  <a:lnTo>
                    <a:pt x="5806" y="1932"/>
                  </a:lnTo>
                  <a:lnTo>
                    <a:pt x="5804" y="1904"/>
                  </a:lnTo>
                  <a:lnTo>
                    <a:pt x="5802" y="1876"/>
                  </a:lnTo>
                  <a:lnTo>
                    <a:pt x="5798" y="1848"/>
                  </a:lnTo>
                  <a:lnTo>
                    <a:pt x="5793" y="1820"/>
                  </a:lnTo>
                  <a:lnTo>
                    <a:pt x="5786" y="1790"/>
                  </a:lnTo>
                  <a:lnTo>
                    <a:pt x="5782" y="1779"/>
                  </a:lnTo>
                  <a:lnTo>
                    <a:pt x="5777" y="1767"/>
                  </a:lnTo>
                  <a:lnTo>
                    <a:pt x="5770" y="1753"/>
                  </a:lnTo>
                  <a:lnTo>
                    <a:pt x="5761" y="1738"/>
                  </a:lnTo>
                  <a:lnTo>
                    <a:pt x="5751" y="1722"/>
                  </a:lnTo>
                  <a:lnTo>
                    <a:pt x="5746" y="1716"/>
                  </a:lnTo>
                  <a:lnTo>
                    <a:pt x="5740" y="1709"/>
                  </a:lnTo>
                  <a:lnTo>
                    <a:pt x="5733" y="1704"/>
                  </a:lnTo>
                  <a:lnTo>
                    <a:pt x="5727" y="1700"/>
                  </a:lnTo>
                  <a:lnTo>
                    <a:pt x="5654" y="1687"/>
                  </a:lnTo>
                  <a:lnTo>
                    <a:pt x="5609" y="1645"/>
                  </a:lnTo>
                  <a:lnTo>
                    <a:pt x="5592" y="1635"/>
                  </a:lnTo>
                  <a:lnTo>
                    <a:pt x="5574" y="1626"/>
                  </a:lnTo>
                  <a:lnTo>
                    <a:pt x="5557" y="1619"/>
                  </a:lnTo>
                  <a:lnTo>
                    <a:pt x="5540" y="1612"/>
                  </a:lnTo>
                  <a:lnTo>
                    <a:pt x="5523" y="1606"/>
                  </a:lnTo>
                  <a:lnTo>
                    <a:pt x="5505" y="1601"/>
                  </a:lnTo>
                  <a:lnTo>
                    <a:pt x="5488" y="1597"/>
                  </a:lnTo>
                  <a:lnTo>
                    <a:pt x="5471" y="1593"/>
                  </a:lnTo>
                  <a:lnTo>
                    <a:pt x="5454" y="1590"/>
                  </a:lnTo>
                  <a:lnTo>
                    <a:pt x="5437" y="1589"/>
                  </a:lnTo>
                  <a:lnTo>
                    <a:pt x="5420" y="1588"/>
                  </a:lnTo>
                  <a:lnTo>
                    <a:pt x="5404" y="1587"/>
                  </a:lnTo>
                  <a:lnTo>
                    <a:pt x="5371" y="1588"/>
                  </a:lnTo>
                  <a:lnTo>
                    <a:pt x="5339" y="1591"/>
                  </a:lnTo>
                  <a:lnTo>
                    <a:pt x="5308" y="1597"/>
                  </a:lnTo>
                  <a:lnTo>
                    <a:pt x="5277" y="1603"/>
                  </a:lnTo>
                  <a:lnTo>
                    <a:pt x="5249" y="1611"/>
                  </a:lnTo>
                  <a:lnTo>
                    <a:pt x="5221" y="1619"/>
                  </a:lnTo>
                  <a:lnTo>
                    <a:pt x="5195" y="1628"/>
                  </a:lnTo>
                  <a:lnTo>
                    <a:pt x="5171" y="1637"/>
                  </a:lnTo>
                  <a:lnTo>
                    <a:pt x="5127" y="1654"/>
                  </a:lnTo>
                  <a:lnTo>
                    <a:pt x="5114" y="1659"/>
                  </a:lnTo>
                  <a:lnTo>
                    <a:pt x="5100" y="1665"/>
                  </a:lnTo>
                  <a:lnTo>
                    <a:pt x="5086" y="1672"/>
                  </a:lnTo>
                  <a:lnTo>
                    <a:pt x="5073" y="1680"/>
                  </a:lnTo>
                  <a:lnTo>
                    <a:pt x="5061" y="1689"/>
                  </a:lnTo>
                  <a:lnTo>
                    <a:pt x="5049" y="1698"/>
                  </a:lnTo>
                  <a:lnTo>
                    <a:pt x="5038" y="1709"/>
                  </a:lnTo>
                  <a:lnTo>
                    <a:pt x="5027" y="1720"/>
                  </a:lnTo>
                  <a:lnTo>
                    <a:pt x="5015" y="1732"/>
                  </a:lnTo>
                  <a:lnTo>
                    <a:pt x="5005" y="1746"/>
                  </a:lnTo>
                  <a:lnTo>
                    <a:pt x="4996" y="1760"/>
                  </a:lnTo>
                  <a:lnTo>
                    <a:pt x="4987" y="1775"/>
                  </a:lnTo>
                  <a:lnTo>
                    <a:pt x="4979" y="1790"/>
                  </a:lnTo>
                  <a:lnTo>
                    <a:pt x="4971" y="1806"/>
                  </a:lnTo>
                  <a:lnTo>
                    <a:pt x="4963" y="1825"/>
                  </a:lnTo>
                  <a:lnTo>
                    <a:pt x="4957" y="1842"/>
                  </a:lnTo>
                  <a:lnTo>
                    <a:pt x="4951" y="1861"/>
                  </a:lnTo>
                  <a:lnTo>
                    <a:pt x="4944" y="1881"/>
                  </a:lnTo>
                  <a:lnTo>
                    <a:pt x="4940" y="1901"/>
                  </a:lnTo>
                  <a:lnTo>
                    <a:pt x="4936" y="1922"/>
                  </a:lnTo>
                  <a:lnTo>
                    <a:pt x="4932" y="1944"/>
                  </a:lnTo>
                  <a:lnTo>
                    <a:pt x="4930" y="1967"/>
                  </a:lnTo>
                  <a:lnTo>
                    <a:pt x="4928" y="1990"/>
                  </a:lnTo>
                  <a:lnTo>
                    <a:pt x="4927" y="2014"/>
                  </a:lnTo>
                  <a:lnTo>
                    <a:pt x="4927" y="2039"/>
                  </a:lnTo>
                  <a:lnTo>
                    <a:pt x="4927" y="2064"/>
                  </a:lnTo>
                  <a:lnTo>
                    <a:pt x="4928" y="2091"/>
                  </a:lnTo>
                  <a:lnTo>
                    <a:pt x="4930" y="2117"/>
                  </a:lnTo>
                  <a:lnTo>
                    <a:pt x="4933" y="2144"/>
                  </a:lnTo>
                  <a:lnTo>
                    <a:pt x="4937" y="2173"/>
                  </a:lnTo>
                  <a:lnTo>
                    <a:pt x="4942" y="2201"/>
                  </a:lnTo>
                  <a:lnTo>
                    <a:pt x="4948" y="2231"/>
                  </a:lnTo>
                  <a:lnTo>
                    <a:pt x="4949" y="2240"/>
                  </a:lnTo>
                  <a:lnTo>
                    <a:pt x="4951" y="2249"/>
                  </a:lnTo>
                  <a:lnTo>
                    <a:pt x="4949" y="2258"/>
                  </a:lnTo>
                  <a:lnTo>
                    <a:pt x="4948" y="2265"/>
                  </a:lnTo>
                  <a:lnTo>
                    <a:pt x="4946" y="2273"/>
                  </a:lnTo>
                  <a:lnTo>
                    <a:pt x="4944" y="2280"/>
                  </a:lnTo>
                  <a:lnTo>
                    <a:pt x="4938" y="2292"/>
                  </a:lnTo>
                  <a:lnTo>
                    <a:pt x="4931" y="2305"/>
                  </a:lnTo>
                  <a:lnTo>
                    <a:pt x="4926" y="2316"/>
                  </a:lnTo>
                  <a:lnTo>
                    <a:pt x="4922" y="2327"/>
                  </a:lnTo>
                  <a:lnTo>
                    <a:pt x="4921" y="2332"/>
                  </a:lnTo>
                  <a:lnTo>
                    <a:pt x="4921" y="2337"/>
                  </a:lnTo>
                  <a:lnTo>
                    <a:pt x="4926" y="2399"/>
                  </a:lnTo>
                  <a:lnTo>
                    <a:pt x="4929" y="2436"/>
                  </a:lnTo>
                  <a:lnTo>
                    <a:pt x="4934" y="2475"/>
                  </a:lnTo>
                  <a:lnTo>
                    <a:pt x="4938" y="2494"/>
                  </a:lnTo>
                  <a:lnTo>
                    <a:pt x="4942" y="2513"/>
                  </a:lnTo>
                  <a:lnTo>
                    <a:pt x="4947" y="2530"/>
                  </a:lnTo>
                  <a:lnTo>
                    <a:pt x="4954" y="2546"/>
                  </a:lnTo>
                  <a:lnTo>
                    <a:pt x="4961" y="2561"/>
                  </a:lnTo>
                  <a:lnTo>
                    <a:pt x="4969" y="2574"/>
                  </a:lnTo>
                  <a:lnTo>
                    <a:pt x="4974" y="2579"/>
                  </a:lnTo>
                  <a:lnTo>
                    <a:pt x="4978" y="2585"/>
                  </a:lnTo>
                  <a:lnTo>
                    <a:pt x="4984" y="2590"/>
                  </a:lnTo>
                  <a:lnTo>
                    <a:pt x="4989" y="2594"/>
                  </a:lnTo>
                  <a:lnTo>
                    <a:pt x="4999" y="2597"/>
                  </a:lnTo>
                  <a:lnTo>
                    <a:pt x="5015" y="2602"/>
                  </a:lnTo>
                  <a:lnTo>
                    <a:pt x="5031" y="2605"/>
                  </a:lnTo>
                  <a:lnTo>
                    <a:pt x="5036" y="2606"/>
                  </a:lnTo>
                  <a:lnTo>
                    <a:pt x="5038" y="2605"/>
                  </a:lnTo>
                  <a:lnTo>
                    <a:pt x="5055" y="2792"/>
                  </a:lnTo>
                  <a:lnTo>
                    <a:pt x="5058" y="2800"/>
                  </a:lnTo>
                  <a:lnTo>
                    <a:pt x="5062" y="2806"/>
                  </a:lnTo>
                  <a:lnTo>
                    <a:pt x="5070" y="2818"/>
                  </a:lnTo>
                  <a:lnTo>
                    <a:pt x="5078" y="2828"/>
                  </a:lnTo>
                  <a:lnTo>
                    <a:pt x="5087" y="2838"/>
                  </a:lnTo>
                  <a:lnTo>
                    <a:pt x="5097" y="2849"/>
                  </a:lnTo>
                  <a:lnTo>
                    <a:pt x="5105" y="2861"/>
                  </a:lnTo>
                  <a:lnTo>
                    <a:pt x="5109" y="2869"/>
                  </a:lnTo>
                  <a:lnTo>
                    <a:pt x="5112" y="2877"/>
                  </a:lnTo>
                  <a:lnTo>
                    <a:pt x="5115" y="2887"/>
                  </a:lnTo>
                  <a:lnTo>
                    <a:pt x="5117" y="2897"/>
                  </a:lnTo>
                  <a:lnTo>
                    <a:pt x="5071" y="2908"/>
                  </a:lnTo>
                  <a:lnTo>
                    <a:pt x="5055" y="2942"/>
                  </a:lnTo>
                  <a:lnTo>
                    <a:pt x="5036" y="2980"/>
                  </a:lnTo>
                  <a:lnTo>
                    <a:pt x="5026" y="3000"/>
                  </a:lnTo>
                  <a:lnTo>
                    <a:pt x="5014" y="3020"/>
                  </a:lnTo>
                  <a:lnTo>
                    <a:pt x="5002" y="3037"/>
                  </a:lnTo>
                  <a:lnTo>
                    <a:pt x="4990" y="3052"/>
                  </a:lnTo>
                  <a:lnTo>
                    <a:pt x="5169" y="3128"/>
                  </a:lnTo>
                  <a:lnTo>
                    <a:pt x="5371" y="3214"/>
                  </a:lnTo>
                  <a:lnTo>
                    <a:pt x="5394" y="3224"/>
                  </a:lnTo>
                  <a:lnTo>
                    <a:pt x="5417" y="3233"/>
                  </a:lnTo>
                  <a:lnTo>
                    <a:pt x="5467" y="3250"/>
                  </a:lnTo>
                  <a:lnTo>
                    <a:pt x="5517" y="3267"/>
                  </a:lnTo>
                  <a:lnTo>
                    <a:pt x="5542" y="3277"/>
                  </a:lnTo>
                  <a:lnTo>
                    <a:pt x="5567" y="3287"/>
                  </a:lnTo>
                  <a:lnTo>
                    <a:pt x="5593" y="3299"/>
                  </a:lnTo>
                  <a:lnTo>
                    <a:pt x="5618" y="3311"/>
                  </a:lnTo>
                  <a:lnTo>
                    <a:pt x="5642" y="3324"/>
                  </a:lnTo>
                  <a:lnTo>
                    <a:pt x="5667" y="3338"/>
                  </a:lnTo>
                  <a:lnTo>
                    <a:pt x="5690" y="3354"/>
                  </a:lnTo>
                  <a:lnTo>
                    <a:pt x="5712" y="3373"/>
                  </a:lnTo>
                  <a:lnTo>
                    <a:pt x="5734" y="3392"/>
                  </a:lnTo>
                  <a:lnTo>
                    <a:pt x="5744" y="3402"/>
                  </a:lnTo>
                  <a:lnTo>
                    <a:pt x="5754" y="3413"/>
                  </a:lnTo>
                  <a:lnTo>
                    <a:pt x="5763" y="3425"/>
                  </a:lnTo>
                  <a:lnTo>
                    <a:pt x="5772" y="3438"/>
                  </a:lnTo>
                  <a:lnTo>
                    <a:pt x="5780" y="3450"/>
                  </a:lnTo>
                  <a:lnTo>
                    <a:pt x="5788" y="3463"/>
                  </a:lnTo>
                  <a:lnTo>
                    <a:pt x="5796" y="3477"/>
                  </a:lnTo>
                  <a:lnTo>
                    <a:pt x="5803" y="3491"/>
                  </a:lnTo>
                  <a:lnTo>
                    <a:pt x="5810" y="3507"/>
                  </a:lnTo>
                  <a:lnTo>
                    <a:pt x="5815" y="3523"/>
                  </a:lnTo>
                  <a:lnTo>
                    <a:pt x="5821" y="3540"/>
                  </a:lnTo>
                  <a:lnTo>
                    <a:pt x="5821" y="3558"/>
                  </a:lnTo>
                  <a:lnTo>
                    <a:pt x="5822" y="3635"/>
                  </a:lnTo>
                  <a:lnTo>
                    <a:pt x="5824" y="3733"/>
                  </a:lnTo>
                  <a:lnTo>
                    <a:pt x="5825" y="3764"/>
                  </a:lnTo>
                  <a:lnTo>
                    <a:pt x="6523" y="3764"/>
                  </a:lnTo>
                  <a:lnTo>
                    <a:pt x="6524" y="3725"/>
                  </a:lnTo>
                  <a:lnTo>
                    <a:pt x="6524" y="3679"/>
                  </a:lnTo>
                  <a:lnTo>
                    <a:pt x="6522" y="3582"/>
                  </a:lnTo>
                  <a:lnTo>
                    <a:pt x="6519" y="3488"/>
                  </a:lnTo>
                  <a:lnTo>
                    <a:pt x="6518" y="3416"/>
                  </a:ln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4" name="文本框 3"/>
            <p:cNvSpPr txBox="1"/>
            <p:nvPr/>
          </p:nvSpPr>
          <p:spPr>
            <a:xfrm>
              <a:off x="2285" y="5826"/>
              <a:ext cx="4872" cy="628"/>
            </a:xfrm>
            <a:prstGeom prst="rect">
              <a:avLst/>
            </a:prstGeom>
            <a:noFill/>
            <a:ln w="9525">
              <a:noFill/>
            </a:ln>
          </p:spPr>
          <p:txBody>
            <a:bodyPr wrap="square">
              <a:spAutoFit/>
            </a:bodyPr>
            <a:lstStyle/>
            <a:p>
              <a:pPr indent="0"/>
              <a:r>
                <a:rPr lang="zh-CN" altLang="en-US"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项目经理安全生产责任制</a:t>
              </a:r>
              <a:endParaRPr lang="zh-CN" altLang="en-US"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p:txBody>
        </p:sp>
        <p:sp>
          <p:nvSpPr>
            <p:cNvPr id="5" name="文本框 4"/>
            <p:cNvSpPr txBox="1"/>
            <p:nvPr/>
          </p:nvSpPr>
          <p:spPr>
            <a:xfrm>
              <a:off x="2044" y="6476"/>
              <a:ext cx="15426" cy="2325"/>
            </a:xfrm>
            <a:prstGeom prst="rect">
              <a:avLst/>
            </a:prstGeom>
            <a:solidFill>
              <a:schemeClr val="accent1">
                <a:lumMod val="20000"/>
                <a:lumOff val="80000"/>
              </a:schemeClr>
            </a:solidFill>
            <a:ln w="9525">
              <a:noFill/>
            </a:ln>
          </p:spPr>
          <p:txBody>
            <a:bodyPr wrap="square">
              <a:spAutoFit/>
            </a:bodyPr>
            <a:lstStyle/>
            <a:p>
              <a:pPr indent="0">
                <a:lnSpc>
                  <a:spcPct val="150000"/>
                </a:lnSpc>
              </a:pPr>
              <a:r>
                <a:rPr lang="en-US" altLang="zh-CN"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       </a:t>
              </a:r>
              <a:r>
                <a:rPr lang="zh-CN" altLang="en-US"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项目经理应对项目施工过程中的劳动保护和安全生产工作负具体的领导和经济责任，为所在施工单位负责施工安全管理的责任人。领导、编制本项目安全管理的目标、措施，建立安全保障体系，分解安全管理职能。</a:t>
              </a:r>
              <a:endParaRPr lang="zh-CN" altLang="en-US"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37808" y="314008"/>
            <a:ext cx="11716385" cy="6229985"/>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2" name="组合 1"/>
          <p:cNvGrpSpPr/>
          <p:nvPr>
            <p:custDataLst>
              <p:tags r:id="rId1"/>
            </p:custDataLst>
          </p:nvPr>
        </p:nvGrpSpPr>
        <p:grpSpPr>
          <a:xfrm>
            <a:off x="261259" y="342277"/>
            <a:ext cx="4486910" cy="496887"/>
            <a:chOff x="703219" y="1413559"/>
            <a:chExt cx="4486910" cy="496887"/>
          </a:xfrm>
          <a:noFill/>
        </p:grpSpPr>
        <p:sp>
          <p:nvSpPr>
            <p:cNvPr id="7" name="矩形 16"/>
            <p:cNvSpPr>
              <a:spLocks noChangeArrowheads="1"/>
            </p:cNvSpPr>
            <p:nvPr/>
          </p:nvSpPr>
          <p:spPr bwMode="auto">
            <a:xfrm>
              <a:off x="1466489" y="1413559"/>
              <a:ext cx="3520440" cy="496570"/>
            </a:xfrm>
            <a:prstGeom prst="rect">
              <a:avLst/>
            </a:prstGeom>
            <a:grpFill/>
            <a:ln w="28575">
              <a:solidFill>
                <a:schemeClr val="accent1"/>
              </a:solidFill>
              <a:miter lim="800000"/>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文本框 18"/>
            <p:cNvSpPr txBox="1">
              <a:spLocks noChangeArrowheads="1"/>
            </p:cNvSpPr>
            <p:nvPr/>
          </p:nvSpPr>
          <p:spPr bwMode="auto">
            <a:xfrm>
              <a:off x="1422674" y="1462454"/>
              <a:ext cx="3767455" cy="398780"/>
            </a:xfrm>
            <a:prstGeom prst="rect">
              <a:avLst/>
            </a:prstGeom>
            <a:grp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r>
                <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rPr>
                <a:t>建设工程安全生产管理</a:t>
              </a:r>
              <a:endPar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1" name="矩形 10"/>
            <p:cNvSpPr/>
            <p:nvPr/>
          </p:nvSpPr>
          <p:spPr>
            <a:xfrm>
              <a:off x="703219" y="1413559"/>
              <a:ext cx="683734" cy="496887"/>
            </a:xfrm>
            <a:prstGeom prst="rect">
              <a:avLst/>
            </a:prstGeom>
            <a:grpFill/>
            <a:ln w="28575" cap="flat" cmpd="sng" algn="ctr">
              <a:solidFill>
                <a:schemeClr val="accent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rPr>
                <a:t>8.3</a:t>
              </a:r>
              <a:endPar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grpSp>
        <p:nvGrpSpPr>
          <p:cNvPr id="8" name="组合 7"/>
          <p:cNvGrpSpPr/>
          <p:nvPr/>
        </p:nvGrpSpPr>
        <p:grpSpPr>
          <a:xfrm>
            <a:off x="925195" y="1412240"/>
            <a:ext cx="10069195" cy="2364740"/>
            <a:chOff x="1613" y="5804"/>
            <a:chExt cx="15857" cy="3724"/>
          </a:xfrm>
        </p:grpSpPr>
        <p:sp>
          <p:nvSpPr>
            <p:cNvPr id="2050" name="团队"/>
            <p:cNvSpPr/>
            <p:nvPr/>
          </p:nvSpPr>
          <p:spPr bwMode="auto">
            <a:xfrm>
              <a:off x="1613" y="5804"/>
              <a:ext cx="672" cy="672"/>
            </a:xfrm>
            <a:custGeom>
              <a:avLst/>
              <a:gdLst>
                <a:gd name="T0" fmla="*/ 885340 w 6524"/>
                <a:gd name="T1" fmla="*/ 839496 h 4376"/>
                <a:gd name="T2" fmla="*/ 828693 w 6524"/>
                <a:gd name="T3" fmla="*/ 733209 h 4376"/>
                <a:gd name="T4" fmla="*/ 858184 w 6524"/>
                <a:gd name="T5" fmla="*/ 652033 h 4376"/>
                <a:gd name="T6" fmla="*/ 887676 w 6524"/>
                <a:gd name="T7" fmla="*/ 591881 h 4376"/>
                <a:gd name="T8" fmla="*/ 927096 w 6524"/>
                <a:gd name="T9" fmla="*/ 529102 h 4376"/>
                <a:gd name="T10" fmla="*/ 924176 w 6524"/>
                <a:gd name="T11" fmla="*/ 420186 h 4376"/>
                <a:gd name="T12" fmla="*/ 909576 w 6524"/>
                <a:gd name="T13" fmla="*/ 333754 h 4376"/>
                <a:gd name="T14" fmla="*/ 906948 w 6524"/>
                <a:gd name="T15" fmla="*/ 127603 h 4376"/>
                <a:gd name="T16" fmla="*/ 800661 w 6524"/>
                <a:gd name="T17" fmla="*/ 33872 h 4376"/>
                <a:gd name="T18" fmla="*/ 661085 w 6524"/>
                <a:gd name="T19" fmla="*/ 584 h 4376"/>
                <a:gd name="T20" fmla="*/ 510122 w 6524"/>
                <a:gd name="T21" fmla="*/ 41756 h 4376"/>
                <a:gd name="T22" fmla="*/ 417850 w 6524"/>
                <a:gd name="T23" fmla="*/ 149503 h 4376"/>
                <a:gd name="T24" fmla="*/ 409674 w 6524"/>
                <a:gd name="T25" fmla="*/ 359742 h 4376"/>
                <a:gd name="T26" fmla="*/ 397118 w 6524"/>
                <a:gd name="T27" fmla="*/ 436830 h 4376"/>
                <a:gd name="T28" fmla="*/ 420186 w 6524"/>
                <a:gd name="T29" fmla="*/ 571441 h 4376"/>
                <a:gd name="T30" fmla="*/ 465446 w 6524"/>
                <a:gd name="T31" fmla="*/ 597137 h 4376"/>
                <a:gd name="T32" fmla="*/ 510998 w 6524"/>
                <a:gd name="T33" fmla="*/ 762408 h 4376"/>
                <a:gd name="T34" fmla="*/ 427486 w 6524"/>
                <a:gd name="T35" fmla="*/ 869280 h 4376"/>
                <a:gd name="T36" fmla="*/ 56648 w 6524"/>
                <a:gd name="T37" fmla="*/ 1014695 h 4376"/>
                <a:gd name="T38" fmla="*/ 3212 w 6524"/>
                <a:gd name="T39" fmla="*/ 1073679 h 4376"/>
                <a:gd name="T40" fmla="*/ 1334726 w 6524"/>
                <a:gd name="T41" fmla="*/ 1073679 h 4376"/>
                <a:gd name="T42" fmla="*/ 1270779 w 6524"/>
                <a:gd name="T43" fmla="*/ 1009439 h 4376"/>
                <a:gd name="T44" fmla="*/ 1406850 w 6524"/>
                <a:gd name="T45" fmla="*/ 904612 h 4376"/>
                <a:gd name="T46" fmla="*/ 1298227 w 6524"/>
                <a:gd name="T47" fmla="*/ 822560 h 4376"/>
                <a:gd name="T48" fmla="*/ 1324506 w 6524"/>
                <a:gd name="T49" fmla="*/ 770292 h 4376"/>
                <a:gd name="T50" fmla="*/ 1336186 w 6524"/>
                <a:gd name="T51" fmla="*/ 705761 h 4376"/>
                <a:gd name="T52" fmla="*/ 1371518 w 6524"/>
                <a:gd name="T53" fmla="*/ 671305 h 4376"/>
                <a:gd name="T54" fmla="*/ 1378526 w 6524"/>
                <a:gd name="T55" fmla="*/ 581661 h 4376"/>
                <a:gd name="T56" fmla="*/ 1365094 w 6524"/>
                <a:gd name="T57" fmla="*/ 511582 h 4376"/>
                <a:gd name="T58" fmla="*/ 1359838 w 6524"/>
                <a:gd name="T59" fmla="*/ 353902 h 4376"/>
                <a:gd name="T60" fmla="*/ 1265815 w 6524"/>
                <a:gd name="T61" fmla="*/ 286743 h 4376"/>
                <a:gd name="T62" fmla="*/ 1161571 w 6524"/>
                <a:gd name="T63" fmla="*/ 277399 h 4376"/>
                <a:gd name="T64" fmla="*/ 1043896 w 6524"/>
                <a:gd name="T65" fmla="*/ 329374 h 4376"/>
                <a:gd name="T66" fmla="*/ 1002724 w 6524"/>
                <a:gd name="T67" fmla="*/ 442086 h 4376"/>
                <a:gd name="T68" fmla="*/ 1010316 w 6524"/>
                <a:gd name="T69" fmla="*/ 560345 h 4376"/>
                <a:gd name="T70" fmla="*/ 1008564 w 6524"/>
                <a:gd name="T71" fmla="*/ 660793 h 4376"/>
                <a:gd name="T72" fmla="*/ 1045648 w 6524"/>
                <a:gd name="T73" fmla="*/ 699337 h 4376"/>
                <a:gd name="T74" fmla="*/ 1076599 w 6524"/>
                <a:gd name="T75" fmla="*/ 806792 h 4376"/>
                <a:gd name="T76" fmla="*/ 1107551 w 6524"/>
                <a:gd name="T77" fmla="*/ 909284 h 4376"/>
                <a:gd name="T78" fmla="*/ 1318082 w 6524"/>
                <a:gd name="T79" fmla="*/ 999803 h 4376"/>
                <a:gd name="T80" fmla="*/ 1366846 w 6524"/>
                <a:gd name="T81" fmla="*/ 1068131 h 4376"/>
                <a:gd name="T82" fmla="*/ 1666145 w 6524"/>
                <a:gd name="T83" fmla="*/ 1034843 h 4376"/>
                <a:gd name="T84" fmla="*/ 1606285 w 6524"/>
                <a:gd name="T85" fmla="*/ 986663 h 4376"/>
                <a:gd name="T86" fmla="*/ 1881932 w 6524"/>
                <a:gd name="T87" fmla="*/ 971187 h 4376"/>
                <a:gd name="T88" fmla="*/ 1692425 w 6524"/>
                <a:gd name="T89" fmla="*/ 895852 h 4376"/>
                <a:gd name="T90" fmla="*/ 1646873 w 6524"/>
                <a:gd name="T91" fmla="*/ 837160 h 4376"/>
                <a:gd name="T92" fmla="*/ 1666145 w 6524"/>
                <a:gd name="T93" fmla="*/ 787812 h 4376"/>
                <a:gd name="T94" fmla="*/ 1689213 w 6524"/>
                <a:gd name="T95" fmla="*/ 752772 h 4376"/>
                <a:gd name="T96" fmla="*/ 1703813 w 6524"/>
                <a:gd name="T97" fmla="*/ 691161 h 4376"/>
                <a:gd name="T98" fmla="*/ 1691549 w 6524"/>
                <a:gd name="T99" fmla="*/ 638893 h 4376"/>
                <a:gd name="T100" fmla="*/ 1686877 w 6524"/>
                <a:gd name="T101" fmla="*/ 515962 h 4376"/>
                <a:gd name="T102" fmla="*/ 1612709 w 6524"/>
                <a:gd name="T103" fmla="*/ 468950 h 4376"/>
                <a:gd name="T104" fmla="*/ 1509926 w 6524"/>
                <a:gd name="T105" fmla="*/ 478002 h 4376"/>
                <a:gd name="T106" fmla="*/ 1453862 w 6524"/>
                <a:gd name="T107" fmla="*/ 522678 h 4376"/>
                <a:gd name="T108" fmla="*/ 1439554 w 6524"/>
                <a:gd name="T109" fmla="*/ 618161 h 4376"/>
                <a:gd name="T110" fmla="*/ 1437218 w 6524"/>
                <a:gd name="T111" fmla="*/ 679481 h 4376"/>
                <a:gd name="T112" fmla="*/ 1455322 w 6524"/>
                <a:gd name="T113" fmla="*/ 756276 h 4376"/>
                <a:gd name="T114" fmla="*/ 1485398 w 6524"/>
                <a:gd name="T115" fmla="*/ 828692 h 4376"/>
                <a:gd name="T116" fmla="*/ 1457074 w 6524"/>
                <a:gd name="T117" fmla="*/ 891180 h 4376"/>
                <a:gd name="T118" fmla="*/ 1654757 w 6524"/>
                <a:gd name="T119" fmla="*/ 974691 h 4376"/>
                <a:gd name="T120" fmla="*/ 1699725 w 6524"/>
                <a:gd name="T121" fmla="*/ 1038931 h 437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6524" h="4376">
                  <a:moveTo>
                    <a:pt x="4032" y="3336"/>
                  </a:moveTo>
                  <a:lnTo>
                    <a:pt x="4032" y="3336"/>
                  </a:lnTo>
                  <a:lnTo>
                    <a:pt x="3856" y="3260"/>
                  </a:lnTo>
                  <a:lnTo>
                    <a:pt x="3674" y="3182"/>
                  </a:lnTo>
                  <a:lnTo>
                    <a:pt x="3492" y="3105"/>
                  </a:lnTo>
                  <a:lnTo>
                    <a:pt x="3315" y="3031"/>
                  </a:lnTo>
                  <a:lnTo>
                    <a:pt x="3118" y="2977"/>
                  </a:lnTo>
                  <a:lnTo>
                    <a:pt x="3103" y="2966"/>
                  </a:lnTo>
                  <a:lnTo>
                    <a:pt x="3089" y="2952"/>
                  </a:lnTo>
                  <a:lnTo>
                    <a:pt x="3075" y="2934"/>
                  </a:lnTo>
                  <a:lnTo>
                    <a:pt x="3060" y="2916"/>
                  </a:lnTo>
                  <a:lnTo>
                    <a:pt x="3046" y="2896"/>
                  </a:lnTo>
                  <a:lnTo>
                    <a:pt x="3032" y="2875"/>
                  </a:lnTo>
                  <a:lnTo>
                    <a:pt x="3019" y="2852"/>
                  </a:lnTo>
                  <a:lnTo>
                    <a:pt x="3006" y="2829"/>
                  </a:lnTo>
                  <a:lnTo>
                    <a:pt x="2981" y="2781"/>
                  </a:lnTo>
                  <a:lnTo>
                    <a:pt x="2958" y="2735"/>
                  </a:lnTo>
                  <a:lnTo>
                    <a:pt x="2921" y="2655"/>
                  </a:lnTo>
                  <a:lnTo>
                    <a:pt x="2795" y="2636"/>
                  </a:lnTo>
                  <a:lnTo>
                    <a:pt x="2797" y="2612"/>
                  </a:lnTo>
                  <a:lnTo>
                    <a:pt x="2801" y="2591"/>
                  </a:lnTo>
                  <a:lnTo>
                    <a:pt x="2806" y="2571"/>
                  </a:lnTo>
                  <a:lnTo>
                    <a:pt x="2813" y="2554"/>
                  </a:lnTo>
                  <a:lnTo>
                    <a:pt x="2820" y="2538"/>
                  </a:lnTo>
                  <a:lnTo>
                    <a:pt x="2829" y="2525"/>
                  </a:lnTo>
                  <a:lnTo>
                    <a:pt x="2838" y="2511"/>
                  </a:lnTo>
                  <a:lnTo>
                    <a:pt x="2847" y="2498"/>
                  </a:lnTo>
                  <a:lnTo>
                    <a:pt x="2868" y="2475"/>
                  </a:lnTo>
                  <a:lnTo>
                    <a:pt x="2878" y="2463"/>
                  </a:lnTo>
                  <a:lnTo>
                    <a:pt x="2888" y="2450"/>
                  </a:lnTo>
                  <a:lnTo>
                    <a:pt x="2897" y="2436"/>
                  </a:lnTo>
                  <a:lnTo>
                    <a:pt x="2906" y="2421"/>
                  </a:lnTo>
                  <a:lnTo>
                    <a:pt x="2913" y="2404"/>
                  </a:lnTo>
                  <a:lnTo>
                    <a:pt x="2921" y="2386"/>
                  </a:lnTo>
                  <a:lnTo>
                    <a:pt x="2926" y="2367"/>
                  </a:lnTo>
                  <a:lnTo>
                    <a:pt x="2930" y="2349"/>
                  </a:lnTo>
                  <a:lnTo>
                    <a:pt x="2933" y="2331"/>
                  </a:lnTo>
                  <a:lnTo>
                    <a:pt x="2935" y="2312"/>
                  </a:lnTo>
                  <a:lnTo>
                    <a:pt x="2937" y="2272"/>
                  </a:lnTo>
                  <a:lnTo>
                    <a:pt x="2939" y="2233"/>
                  </a:lnTo>
                  <a:lnTo>
                    <a:pt x="2942" y="2194"/>
                  </a:lnTo>
                  <a:lnTo>
                    <a:pt x="2944" y="2175"/>
                  </a:lnTo>
                  <a:lnTo>
                    <a:pt x="2947" y="2155"/>
                  </a:lnTo>
                  <a:lnTo>
                    <a:pt x="2951" y="2137"/>
                  </a:lnTo>
                  <a:lnTo>
                    <a:pt x="2956" y="2119"/>
                  </a:lnTo>
                  <a:lnTo>
                    <a:pt x="2963" y="2102"/>
                  </a:lnTo>
                  <a:lnTo>
                    <a:pt x="2971" y="2085"/>
                  </a:lnTo>
                  <a:lnTo>
                    <a:pt x="2977" y="2074"/>
                  </a:lnTo>
                  <a:lnTo>
                    <a:pt x="2984" y="2065"/>
                  </a:lnTo>
                  <a:lnTo>
                    <a:pt x="2993" y="2057"/>
                  </a:lnTo>
                  <a:lnTo>
                    <a:pt x="3002" y="2050"/>
                  </a:lnTo>
                  <a:lnTo>
                    <a:pt x="3011" y="2043"/>
                  </a:lnTo>
                  <a:lnTo>
                    <a:pt x="3021" y="2038"/>
                  </a:lnTo>
                  <a:lnTo>
                    <a:pt x="3040" y="2027"/>
                  </a:lnTo>
                  <a:lnTo>
                    <a:pt x="3061" y="2015"/>
                  </a:lnTo>
                  <a:lnTo>
                    <a:pt x="3081" y="2004"/>
                  </a:lnTo>
                  <a:lnTo>
                    <a:pt x="3090" y="1998"/>
                  </a:lnTo>
                  <a:lnTo>
                    <a:pt x="3098" y="1991"/>
                  </a:lnTo>
                  <a:lnTo>
                    <a:pt x="3106" y="1983"/>
                  </a:lnTo>
                  <a:lnTo>
                    <a:pt x="3113" y="1974"/>
                  </a:lnTo>
                  <a:lnTo>
                    <a:pt x="3119" y="1965"/>
                  </a:lnTo>
                  <a:lnTo>
                    <a:pt x="3125" y="1955"/>
                  </a:lnTo>
                  <a:lnTo>
                    <a:pt x="3137" y="1933"/>
                  </a:lnTo>
                  <a:lnTo>
                    <a:pt x="3147" y="1910"/>
                  </a:lnTo>
                  <a:lnTo>
                    <a:pt x="3155" y="1886"/>
                  </a:lnTo>
                  <a:lnTo>
                    <a:pt x="3163" y="1860"/>
                  </a:lnTo>
                  <a:lnTo>
                    <a:pt x="3169" y="1836"/>
                  </a:lnTo>
                  <a:lnTo>
                    <a:pt x="3175" y="1812"/>
                  </a:lnTo>
                  <a:lnTo>
                    <a:pt x="3179" y="1789"/>
                  </a:lnTo>
                  <a:lnTo>
                    <a:pt x="3186" y="1749"/>
                  </a:lnTo>
                  <a:lnTo>
                    <a:pt x="3192" y="1705"/>
                  </a:lnTo>
                  <a:lnTo>
                    <a:pt x="3196" y="1659"/>
                  </a:lnTo>
                  <a:lnTo>
                    <a:pt x="3197" y="1637"/>
                  </a:lnTo>
                  <a:lnTo>
                    <a:pt x="3198" y="1614"/>
                  </a:lnTo>
                  <a:lnTo>
                    <a:pt x="3197" y="1590"/>
                  </a:lnTo>
                  <a:lnTo>
                    <a:pt x="3196" y="1568"/>
                  </a:lnTo>
                  <a:lnTo>
                    <a:pt x="3194" y="1545"/>
                  </a:lnTo>
                  <a:lnTo>
                    <a:pt x="3191" y="1522"/>
                  </a:lnTo>
                  <a:lnTo>
                    <a:pt x="3186" y="1501"/>
                  </a:lnTo>
                  <a:lnTo>
                    <a:pt x="3181" y="1480"/>
                  </a:lnTo>
                  <a:lnTo>
                    <a:pt x="3174" y="1459"/>
                  </a:lnTo>
                  <a:lnTo>
                    <a:pt x="3165" y="1439"/>
                  </a:lnTo>
                  <a:lnTo>
                    <a:pt x="3155" y="1419"/>
                  </a:lnTo>
                  <a:lnTo>
                    <a:pt x="3146" y="1403"/>
                  </a:lnTo>
                  <a:lnTo>
                    <a:pt x="3138" y="1389"/>
                  </a:lnTo>
                  <a:lnTo>
                    <a:pt x="3131" y="1375"/>
                  </a:lnTo>
                  <a:lnTo>
                    <a:pt x="3124" y="1361"/>
                  </a:lnTo>
                  <a:lnTo>
                    <a:pt x="3119" y="1345"/>
                  </a:lnTo>
                  <a:lnTo>
                    <a:pt x="3114" y="1326"/>
                  </a:lnTo>
                  <a:lnTo>
                    <a:pt x="3111" y="1302"/>
                  </a:lnTo>
                  <a:lnTo>
                    <a:pt x="3110" y="1283"/>
                  </a:lnTo>
                  <a:lnTo>
                    <a:pt x="3109" y="1261"/>
                  </a:lnTo>
                  <a:lnTo>
                    <a:pt x="3110" y="1234"/>
                  </a:lnTo>
                  <a:lnTo>
                    <a:pt x="3111" y="1206"/>
                  </a:lnTo>
                  <a:lnTo>
                    <a:pt x="3115" y="1143"/>
                  </a:lnTo>
                  <a:lnTo>
                    <a:pt x="3120" y="1075"/>
                  </a:lnTo>
                  <a:lnTo>
                    <a:pt x="3133" y="949"/>
                  </a:lnTo>
                  <a:lnTo>
                    <a:pt x="3137" y="901"/>
                  </a:lnTo>
                  <a:lnTo>
                    <a:pt x="3139" y="868"/>
                  </a:lnTo>
                  <a:lnTo>
                    <a:pt x="3140" y="809"/>
                  </a:lnTo>
                  <a:lnTo>
                    <a:pt x="3140" y="751"/>
                  </a:lnTo>
                  <a:lnTo>
                    <a:pt x="3138" y="694"/>
                  </a:lnTo>
                  <a:lnTo>
                    <a:pt x="3135" y="637"/>
                  </a:lnTo>
                  <a:lnTo>
                    <a:pt x="3130" y="580"/>
                  </a:lnTo>
                  <a:lnTo>
                    <a:pt x="3126" y="552"/>
                  </a:lnTo>
                  <a:lnTo>
                    <a:pt x="3122" y="523"/>
                  </a:lnTo>
                  <a:lnTo>
                    <a:pt x="3117" y="495"/>
                  </a:lnTo>
                  <a:lnTo>
                    <a:pt x="3112" y="465"/>
                  </a:lnTo>
                  <a:lnTo>
                    <a:pt x="3106" y="437"/>
                  </a:lnTo>
                  <a:lnTo>
                    <a:pt x="3099" y="408"/>
                  </a:lnTo>
                  <a:lnTo>
                    <a:pt x="3091" y="385"/>
                  </a:lnTo>
                  <a:lnTo>
                    <a:pt x="3081" y="361"/>
                  </a:lnTo>
                  <a:lnTo>
                    <a:pt x="3067" y="333"/>
                  </a:lnTo>
                  <a:lnTo>
                    <a:pt x="3058" y="317"/>
                  </a:lnTo>
                  <a:lnTo>
                    <a:pt x="3049" y="301"/>
                  </a:lnTo>
                  <a:lnTo>
                    <a:pt x="3039" y="286"/>
                  </a:lnTo>
                  <a:lnTo>
                    <a:pt x="3029" y="272"/>
                  </a:lnTo>
                  <a:lnTo>
                    <a:pt x="3017" y="258"/>
                  </a:lnTo>
                  <a:lnTo>
                    <a:pt x="3005" y="244"/>
                  </a:lnTo>
                  <a:lnTo>
                    <a:pt x="2993" y="234"/>
                  </a:lnTo>
                  <a:lnTo>
                    <a:pt x="2979" y="225"/>
                  </a:lnTo>
                  <a:lnTo>
                    <a:pt x="2832" y="200"/>
                  </a:lnTo>
                  <a:lnTo>
                    <a:pt x="2742" y="116"/>
                  </a:lnTo>
                  <a:lnTo>
                    <a:pt x="2707" y="95"/>
                  </a:lnTo>
                  <a:lnTo>
                    <a:pt x="2673" y="78"/>
                  </a:lnTo>
                  <a:lnTo>
                    <a:pt x="2638" y="62"/>
                  </a:lnTo>
                  <a:lnTo>
                    <a:pt x="2604" y="48"/>
                  </a:lnTo>
                  <a:lnTo>
                    <a:pt x="2568" y="36"/>
                  </a:lnTo>
                  <a:lnTo>
                    <a:pt x="2534" y="26"/>
                  </a:lnTo>
                  <a:lnTo>
                    <a:pt x="2500" y="18"/>
                  </a:lnTo>
                  <a:lnTo>
                    <a:pt x="2466" y="11"/>
                  </a:lnTo>
                  <a:lnTo>
                    <a:pt x="2432" y="6"/>
                  </a:lnTo>
                  <a:lnTo>
                    <a:pt x="2397" y="3"/>
                  </a:lnTo>
                  <a:lnTo>
                    <a:pt x="2364" y="1"/>
                  </a:lnTo>
                  <a:lnTo>
                    <a:pt x="2330" y="0"/>
                  </a:lnTo>
                  <a:lnTo>
                    <a:pt x="2297" y="0"/>
                  </a:lnTo>
                  <a:lnTo>
                    <a:pt x="2264" y="2"/>
                  </a:lnTo>
                  <a:lnTo>
                    <a:pt x="2232" y="4"/>
                  </a:lnTo>
                  <a:lnTo>
                    <a:pt x="2199" y="8"/>
                  </a:lnTo>
                  <a:lnTo>
                    <a:pt x="2168" y="13"/>
                  </a:lnTo>
                  <a:lnTo>
                    <a:pt x="2136" y="18"/>
                  </a:lnTo>
                  <a:lnTo>
                    <a:pt x="2106" y="24"/>
                  </a:lnTo>
                  <a:lnTo>
                    <a:pt x="2076" y="31"/>
                  </a:lnTo>
                  <a:lnTo>
                    <a:pt x="2047" y="38"/>
                  </a:lnTo>
                  <a:lnTo>
                    <a:pt x="2018" y="47"/>
                  </a:lnTo>
                  <a:lnTo>
                    <a:pt x="1963" y="63"/>
                  </a:lnTo>
                  <a:lnTo>
                    <a:pt x="1910" y="81"/>
                  </a:lnTo>
                  <a:lnTo>
                    <a:pt x="1861" y="98"/>
                  </a:lnTo>
                  <a:lnTo>
                    <a:pt x="1816" y="117"/>
                  </a:lnTo>
                  <a:lnTo>
                    <a:pt x="1774" y="133"/>
                  </a:lnTo>
                  <a:lnTo>
                    <a:pt x="1747" y="143"/>
                  </a:lnTo>
                  <a:lnTo>
                    <a:pt x="1719" y="155"/>
                  </a:lnTo>
                  <a:lnTo>
                    <a:pt x="1692" y="169"/>
                  </a:lnTo>
                  <a:lnTo>
                    <a:pt x="1667" y="186"/>
                  </a:lnTo>
                  <a:lnTo>
                    <a:pt x="1641" y="203"/>
                  </a:lnTo>
                  <a:lnTo>
                    <a:pt x="1618" y="222"/>
                  </a:lnTo>
                  <a:lnTo>
                    <a:pt x="1595" y="243"/>
                  </a:lnTo>
                  <a:lnTo>
                    <a:pt x="1572" y="267"/>
                  </a:lnTo>
                  <a:lnTo>
                    <a:pt x="1550" y="291"/>
                  </a:lnTo>
                  <a:lnTo>
                    <a:pt x="1530" y="318"/>
                  </a:lnTo>
                  <a:lnTo>
                    <a:pt x="1510" y="346"/>
                  </a:lnTo>
                  <a:lnTo>
                    <a:pt x="1492" y="376"/>
                  </a:lnTo>
                  <a:lnTo>
                    <a:pt x="1475" y="408"/>
                  </a:lnTo>
                  <a:lnTo>
                    <a:pt x="1460" y="441"/>
                  </a:lnTo>
                  <a:lnTo>
                    <a:pt x="1444" y="476"/>
                  </a:lnTo>
                  <a:lnTo>
                    <a:pt x="1431" y="512"/>
                  </a:lnTo>
                  <a:lnTo>
                    <a:pt x="1419" y="550"/>
                  </a:lnTo>
                  <a:lnTo>
                    <a:pt x="1408" y="589"/>
                  </a:lnTo>
                  <a:lnTo>
                    <a:pt x="1398" y="631"/>
                  </a:lnTo>
                  <a:lnTo>
                    <a:pt x="1390" y="673"/>
                  </a:lnTo>
                  <a:lnTo>
                    <a:pt x="1383" y="717"/>
                  </a:lnTo>
                  <a:lnTo>
                    <a:pt x="1377" y="763"/>
                  </a:lnTo>
                  <a:lnTo>
                    <a:pt x="1373" y="809"/>
                  </a:lnTo>
                  <a:lnTo>
                    <a:pt x="1371" y="857"/>
                  </a:lnTo>
                  <a:lnTo>
                    <a:pt x="1371" y="907"/>
                  </a:lnTo>
                  <a:lnTo>
                    <a:pt x="1372" y="958"/>
                  </a:lnTo>
                  <a:lnTo>
                    <a:pt x="1374" y="1010"/>
                  </a:lnTo>
                  <a:lnTo>
                    <a:pt x="1378" y="1064"/>
                  </a:lnTo>
                  <a:lnTo>
                    <a:pt x="1385" y="1119"/>
                  </a:lnTo>
                  <a:lnTo>
                    <a:pt x="1393" y="1176"/>
                  </a:lnTo>
                  <a:lnTo>
                    <a:pt x="1403" y="1232"/>
                  </a:lnTo>
                  <a:lnTo>
                    <a:pt x="1414" y="1291"/>
                  </a:lnTo>
                  <a:lnTo>
                    <a:pt x="1417" y="1311"/>
                  </a:lnTo>
                  <a:lnTo>
                    <a:pt x="1418" y="1330"/>
                  </a:lnTo>
                  <a:lnTo>
                    <a:pt x="1417" y="1346"/>
                  </a:lnTo>
                  <a:lnTo>
                    <a:pt x="1415" y="1362"/>
                  </a:lnTo>
                  <a:lnTo>
                    <a:pt x="1411" y="1377"/>
                  </a:lnTo>
                  <a:lnTo>
                    <a:pt x="1406" y="1392"/>
                  </a:lnTo>
                  <a:lnTo>
                    <a:pt x="1400" y="1405"/>
                  </a:lnTo>
                  <a:lnTo>
                    <a:pt x="1394" y="1418"/>
                  </a:lnTo>
                  <a:lnTo>
                    <a:pt x="1382" y="1441"/>
                  </a:lnTo>
                  <a:lnTo>
                    <a:pt x="1369" y="1464"/>
                  </a:lnTo>
                  <a:lnTo>
                    <a:pt x="1365" y="1474"/>
                  </a:lnTo>
                  <a:lnTo>
                    <a:pt x="1362" y="1485"/>
                  </a:lnTo>
                  <a:lnTo>
                    <a:pt x="1360" y="1496"/>
                  </a:lnTo>
                  <a:lnTo>
                    <a:pt x="1360" y="1507"/>
                  </a:lnTo>
                  <a:lnTo>
                    <a:pt x="1364" y="1563"/>
                  </a:lnTo>
                  <a:lnTo>
                    <a:pt x="1369" y="1631"/>
                  </a:lnTo>
                  <a:lnTo>
                    <a:pt x="1372" y="1668"/>
                  </a:lnTo>
                  <a:lnTo>
                    <a:pt x="1376" y="1706"/>
                  </a:lnTo>
                  <a:lnTo>
                    <a:pt x="1382" y="1746"/>
                  </a:lnTo>
                  <a:lnTo>
                    <a:pt x="1387" y="1784"/>
                  </a:lnTo>
                  <a:lnTo>
                    <a:pt x="1395" y="1823"/>
                  </a:lnTo>
                  <a:lnTo>
                    <a:pt x="1403" y="1859"/>
                  </a:lnTo>
                  <a:lnTo>
                    <a:pt x="1413" y="1895"/>
                  </a:lnTo>
                  <a:lnTo>
                    <a:pt x="1419" y="1911"/>
                  </a:lnTo>
                  <a:lnTo>
                    <a:pt x="1425" y="1927"/>
                  </a:lnTo>
                  <a:lnTo>
                    <a:pt x="1432" y="1942"/>
                  </a:lnTo>
                  <a:lnTo>
                    <a:pt x="1439" y="1957"/>
                  </a:lnTo>
                  <a:lnTo>
                    <a:pt x="1447" y="1971"/>
                  </a:lnTo>
                  <a:lnTo>
                    <a:pt x="1456" y="1983"/>
                  </a:lnTo>
                  <a:lnTo>
                    <a:pt x="1465" y="1994"/>
                  </a:lnTo>
                  <a:lnTo>
                    <a:pt x="1475" y="2005"/>
                  </a:lnTo>
                  <a:lnTo>
                    <a:pt x="1485" y="2014"/>
                  </a:lnTo>
                  <a:lnTo>
                    <a:pt x="1496" y="2022"/>
                  </a:lnTo>
                  <a:lnTo>
                    <a:pt x="1504" y="2026"/>
                  </a:lnTo>
                  <a:lnTo>
                    <a:pt x="1516" y="2030"/>
                  </a:lnTo>
                  <a:lnTo>
                    <a:pt x="1550" y="2038"/>
                  </a:lnTo>
                  <a:lnTo>
                    <a:pt x="1580" y="2045"/>
                  </a:lnTo>
                  <a:lnTo>
                    <a:pt x="1591" y="2046"/>
                  </a:lnTo>
                  <a:lnTo>
                    <a:pt x="1593" y="2046"/>
                  </a:lnTo>
                  <a:lnTo>
                    <a:pt x="1594" y="2045"/>
                  </a:lnTo>
                  <a:lnTo>
                    <a:pt x="1629" y="2421"/>
                  </a:lnTo>
                  <a:lnTo>
                    <a:pt x="1635" y="2436"/>
                  </a:lnTo>
                  <a:lnTo>
                    <a:pt x="1642" y="2450"/>
                  </a:lnTo>
                  <a:lnTo>
                    <a:pt x="1650" y="2462"/>
                  </a:lnTo>
                  <a:lnTo>
                    <a:pt x="1658" y="2473"/>
                  </a:lnTo>
                  <a:lnTo>
                    <a:pt x="1677" y="2493"/>
                  </a:lnTo>
                  <a:lnTo>
                    <a:pt x="1695" y="2514"/>
                  </a:lnTo>
                  <a:lnTo>
                    <a:pt x="1704" y="2524"/>
                  </a:lnTo>
                  <a:lnTo>
                    <a:pt x="1713" y="2536"/>
                  </a:lnTo>
                  <a:lnTo>
                    <a:pt x="1721" y="2548"/>
                  </a:lnTo>
                  <a:lnTo>
                    <a:pt x="1730" y="2561"/>
                  </a:lnTo>
                  <a:lnTo>
                    <a:pt x="1738" y="2575"/>
                  </a:lnTo>
                  <a:lnTo>
                    <a:pt x="1744" y="2593"/>
                  </a:lnTo>
                  <a:lnTo>
                    <a:pt x="1750" y="2611"/>
                  </a:lnTo>
                  <a:lnTo>
                    <a:pt x="1754" y="2631"/>
                  </a:lnTo>
                  <a:lnTo>
                    <a:pt x="1661" y="2655"/>
                  </a:lnTo>
                  <a:lnTo>
                    <a:pt x="1623" y="2735"/>
                  </a:lnTo>
                  <a:lnTo>
                    <a:pt x="1601" y="2781"/>
                  </a:lnTo>
                  <a:lnTo>
                    <a:pt x="1575" y="2829"/>
                  </a:lnTo>
                  <a:lnTo>
                    <a:pt x="1563" y="2852"/>
                  </a:lnTo>
                  <a:lnTo>
                    <a:pt x="1549" y="2875"/>
                  </a:lnTo>
                  <a:lnTo>
                    <a:pt x="1536" y="2896"/>
                  </a:lnTo>
                  <a:lnTo>
                    <a:pt x="1522" y="2916"/>
                  </a:lnTo>
                  <a:lnTo>
                    <a:pt x="1507" y="2934"/>
                  </a:lnTo>
                  <a:lnTo>
                    <a:pt x="1493" y="2952"/>
                  </a:lnTo>
                  <a:lnTo>
                    <a:pt x="1478" y="2966"/>
                  </a:lnTo>
                  <a:lnTo>
                    <a:pt x="1464" y="2977"/>
                  </a:lnTo>
                  <a:lnTo>
                    <a:pt x="1266" y="3031"/>
                  </a:lnTo>
                  <a:lnTo>
                    <a:pt x="1089" y="3105"/>
                  </a:lnTo>
                  <a:lnTo>
                    <a:pt x="908" y="3182"/>
                  </a:lnTo>
                  <a:lnTo>
                    <a:pt x="726" y="3260"/>
                  </a:lnTo>
                  <a:lnTo>
                    <a:pt x="549" y="3336"/>
                  </a:lnTo>
                  <a:lnTo>
                    <a:pt x="509" y="3352"/>
                  </a:lnTo>
                  <a:lnTo>
                    <a:pt x="469" y="3367"/>
                  </a:lnTo>
                  <a:lnTo>
                    <a:pt x="386" y="3396"/>
                  </a:lnTo>
                  <a:lnTo>
                    <a:pt x="346" y="3410"/>
                  </a:lnTo>
                  <a:lnTo>
                    <a:pt x="306" y="3424"/>
                  </a:lnTo>
                  <a:lnTo>
                    <a:pt x="267" y="3440"/>
                  </a:lnTo>
                  <a:lnTo>
                    <a:pt x="229" y="3457"/>
                  </a:lnTo>
                  <a:lnTo>
                    <a:pt x="194" y="3475"/>
                  </a:lnTo>
                  <a:lnTo>
                    <a:pt x="175" y="3485"/>
                  </a:lnTo>
                  <a:lnTo>
                    <a:pt x="159" y="3495"/>
                  </a:lnTo>
                  <a:lnTo>
                    <a:pt x="143" y="3507"/>
                  </a:lnTo>
                  <a:lnTo>
                    <a:pt x="127" y="3518"/>
                  </a:lnTo>
                  <a:lnTo>
                    <a:pt x="111" y="3530"/>
                  </a:lnTo>
                  <a:lnTo>
                    <a:pt x="97" y="3543"/>
                  </a:lnTo>
                  <a:lnTo>
                    <a:pt x="83" y="3556"/>
                  </a:lnTo>
                  <a:lnTo>
                    <a:pt x="71" y="3571"/>
                  </a:lnTo>
                  <a:lnTo>
                    <a:pt x="59" y="3586"/>
                  </a:lnTo>
                  <a:lnTo>
                    <a:pt x="46" y="3602"/>
                  </a:lnTo>
                  <a:lnTo>
                    <a:pt x="36" y="3619"/>
                  </a:lnTo>
                  <a:lnTo>
                    <a:pt x="27" y="3637"/>
                  </a:lnTo>
                  <a:lnTo>
                    <a:pt x="18" y="3657"/>
                  </a:lnTo>
                  <a:lnTo>
                    <a:pt x="11" y="3677"/>
                  </a:lnTo>
                  <a:lnTo>
                    <a:pt x="10" y="3742"/>
                  </a:lnTo>
                  <a:lnTo>
                    <a:pt x="9" y="3821"/>
                  </a:lnTo>
                  <a:lnTo>
                    <a:pt x="4" y="4009"/>
                  </a:lnTo>
                  <a:lnTo>
                    <a:pt x="1" y="4204"/>
                  </a:lnTo>
                  <a:lnTo>
                    <a:pt x="0" y="4296"/>
                  </a:lnTo>
                  <a:lnTo>
                    <a:pt x="1" y="4376"/>
                  </a:lnTo>
                  <a:lnTo>
                    <a:pt x="4581" y="4376"/>
                  </a:lnTo>
                  <a:lnTo>
                    <a:pt x="4581" y="4296"/>
                  </a:lnTo>
                  <a:lnTo>
                    <a:pt x="4581" y="4204"/>
                  </a:lnTo>
                  <a:lnTo>
                    <a:pt x="4577" y="4009"/>
                  </a:lnTo>
                  <a:lnTo>
                    <a:pt x="4573" y="3821"/>
                  </a:lnTo>
                  <a:lnTo>
                    <a:pt x="4571" y="3742"/>
                  </a:lnTo>
                  <a:lnTo>
                    <a:pt x="4571" y="3677"/>
                  </a:lnTo>
                  <a:lnTo>
                    <a:pt x="4563" y="3657"/>
                  </a:lnTo>
                  <a:lnTo>
                    <a:pt x="4555" y="3637"/>
                  </a:lnTo>
                  <a:lnTo>
                    <a:pt x="4545" y="3619"/>
                  </a:lnTo>
                  <a:lnTo>
                    <a:pt x="4535" y="3602"/>
                  </a:lnTo>
                  <a:lnTo>
                    <a:pt x="4523" y="3586"/>
                  </a:lnTo>
                  <a:lnTo>
                    <a:pt x="4511" y="3571"/>
                  </a:lnTo>
                  <a:lnTo>
                    <a:pt x="4498" y="3556"/>
                  </a:lnTo>
                  <a:lnTo>
                    <a:pt x="4484" y="3543"/>
                  </a:lnTo>
                  <a:lnTo>
                    <a:pt x="4470" y="3530"/>
                  </a:lnTo>
                  <a:lnTo>
                    <a:pt x="4454" y="3518"/>
                  </a:lnTo>
                  <a:lnTo>
                    <a:pt x="4439" y="3507"/>
                  </a:lnTo>
                  <a:lnTo>
                    <a:pt x="4423" y="3495"/>
                  </a:lnTo>
                  <a:lnTo>
                    <a:pt x="4406" y="3485"/>
                  </a:lnTo>
                  <a:lnTo>
                    <a:pt x="4388" y="3475"/>
                  </a:lnTo>
                  <a:lnTo>
                    <a:pt x="4352" y="3457"/>
                  </a:lnTo>
                  <a:lnTo>
                    <a:pt x="4314" y="3440"/>
                  </a:lnTo>
                  <a:lnTo>
                    <a:pt x="4275" y="3424"/>
                  </a:lnTo>
                  <a:lnTo>
                    <a:pt x="4235" y="3410"/>
                  </a:lnTo>
                  <a:lnTo>
                    <a:pt x="4195" y="3396"/>
                  </a:lnTo>
                  <a:lnTo>
                    <a:pt x="4113" y="3367"/>
                  </a:lnTo>
                  <a:lnTo>
                    <a:pt x="4073" y="3352"/>
                  </a:lnTo>
                  <a:lnTo>
                    <a:pt x="4032" y="3336"/>
                  </a:lnTo>
                  <a:close/>
                  <a:moveTo>
                    <a:pt x="5329" y="3316"/>
                  </a:moveTo>
                  <a:lnTo>
                    <a:pt x="5329" y="3316"/>
                  </a:lnTo>
                  <a:lnTo>
                    <a:pt x="5202" y="3262"/>
                  </a:lnTo>
                  <a:lnTo>
                    <a:pt x="5073" y="3206"/>
                  </a:lnTo>
                  <a:lnTo>
                    <a:pt x="4943" y="3151"/>
                  </a:lnTo>
                  <a:lnTo>
                    <a:pt x="4818" y="3098"/>
                  </a:lnTo>
                  <a:lnTo>
                    <a:pt x="4677" y="3060"/>
                  </a:lnTo>
                  <a:lnTo>
                    <a:pt x="4666" y="3052"/>
                  </a:lnTo>
                  <a:lnTo>
                    <a:pt x="4656" y="3042"/>
                  </a:lnTo>
                  <a:lnTo>
                    <a:pt x="4645" y="3030"/>
                  </a:lnTo>
                  <a:lnTo>
                    <a:pt x="4635" y="3017"/>
                  </a:lnTo>
                  <a:lnTo>
                    <a:pt x="4625" y="3002"/>
                  </a:lnTo>
                  <a:lnTo>
                    <a:pt x="4616" y="2987"/>
                  </a:lnTo>
                  <a:lnTo>
                    <a:pt x="4596" y="2955"/>
                  </a:lnTo>
                  <a:lnTo>
                    <a:pt x="4579" y="2920"/>
                  </a:lnTo>
                  <a:lnTo>
                    <a:pt x="4563" y="2887"/>
                  </a:lnTo>
                  <a:lnTo>
                    <a:pt x="4536" y="2830"/>
                  </a:lnTo>
                  <a:lnTo>
                    <a:pt x="4446" y="2817"/>
                  </a:lnTo>
                  <a:lnTo>
                    <a:pt x="4448" y="2800"/>
                  </a:lnTo>
                  <a:lnTo>
                    <a:pt x="4450" y="2784"/>
                  </a:lnTo>
                  <a:lnTo>
                    <a:pt x="4454" y="2770"/>
                  </a:lnTo>
                  <a:lnTo>
                    <a:pt x="4459" y="2758"/>
                  </a:lnTo>
                  <a:lnTo>
                    <a:pt x="4465" y="2747"/>
                  </a:lnTo>
                  <a:lnTo>
                    <a:pt x="4471" y="2737"/>
                  </a:lnTo>
                  <a:lnTo>
                    <a:pt x="4477" y="2728"/>
                  </a:lnTo>
                  <a:lnTo>
                    <a:pt x="4484" y="2718"/>
                  </a:lnTo>
                  <a:lnTo>
                    <a:pt x="4498" y="2702"/>
                  </a:lnTo>
                  <a:lnTo>
                    <a:pt x="4512" y="2684"/>
                  </a:lnTo>
                  <a:lnTo>
                    <a:pt x="4519" y="2674"/>
                  </a:lnTo>
                  <a:lnTo>
                    <a:pt x="4525" y="2664"/>
                  </a:lnTo>
                  <a:lnTo>
                    <a:pt x="4532" y="2651"/>
                  </a:lnTo>
                  <a:lnTo>
                    <a:pt x="4536" y="2638"/>
                  </a:lnTo>
                  <a:lnTo>
                    <a:pt x="4540" y="2625"/>
                  </a:lnTo>
                  <a:lnTo>
                    <a:pt x="4543" y="2612"/>
                  </a:lnTo>
                  <a:lnTo>
                    <a:pt x="4545" y="2599"/>
                  </a:lnTo>
                  <a:lnTo>
                    <a:pt x="4546" y="2586"/>
                  </a:lnTo>
                  <a:lnTo>
                    <a:pt x="4548" y="2557"/>
                  </a:lnTo>
                  <a:lnTo>
                    <a:pt x="4549" y="2530"/>
                  </a:lnTo>
                  <a:lnTo>
                    <a:pt x="4551" y="2501"/>
                  </a:lnTo>
                  <a:lnTo>
                    <a:pt x="4553" y="2488"/>
                  </a:lnTo>
                  <a:lnTo>
                    <a:pt x="4555" y="2474"/>
                  </a:lnTo>
                  <a:lnTo>
                    <a:pt x="4558" y="2461"/>
                  </a:lnTo>
                  <a:lnTo>
                    <a:pt x="4562" y="2449"/>
                  </a:lnTo>
                  <a:lnTo>
                    <a:pt x="4566" y="2436"/>
                  </a:lnTo>
                  <a:lnTo>
                    <a:pt x="4572" y="2424"/>
                  </a:lnTo>
                  <a:lnTo>
                    <a:pt x="4576" y="2417"/>
                  </a:lnTo>
                  <a:lnTo>
                    <a:pt x="4581" y="2410"/>
                  </a:lnTo>
                  <a:lnTo>
                    <a:pt x="4587" y="2404"/>
                  </a:lnTo>
                  <a:lnTo>
                    <a:pt x="4593" y="2399"/>
                  </a:lnTo>
                  <a:lnTo>
                    <a:pt x="4608" y="2390"/>
                  </a:lnTo>
                  <a:lnTo>
                    <a:pt x="4622" y="2383"/>
                  </a:lnTo>
                  <a:lnTo>
                    <a:pt x="4636" y="2375"/>
                  </a:lnTo>
                  <a:lnTo>
                    <a:pt x="4650" y="2366"/>
                  </a:lnTo>
                  <a:lnTo>
                    <a:pt x="4656" y="2362"/>
                  </a:lnTo>
                  <a:lnTo>
                    <a:pt x="4662" y="2357"/>
                  </a:lnTo>
                  <a:lnTo>
                    <a:pt x="4668" y="2351"/>
                  </a:lnTo>
                  <a:lnTo>
                    <a:pt x="4674" y="2345"/>
                  </a:lnTo>
                  <a:lnTo>
                    <a:pt x="4682" y="2331"/>
                  </a:lnTo>
                  <a:lnTo>
                    <a:pt x="4690" y="2316"/>
                  </a:lnTo>
                  <a:lnTo>
                    <a:pt x="4697" y="2299"/>
                  </a:lnTo>
                  <a:lnTo>
                    <a:pt x="4703" y="2281"/>
                  </a:lnTo>
                  <a:lnTo>
                    <a:pt x="4709" y="2264"/>
                  </a:lnTo>
                  <a:lnTo>
                    <a:pt x="4713" y="2246"/>
                  </a:lnTo>
                  <a:lnTo>
                    <a:pt x="4720" y="2213"/>
                  </a:lnTo>
                  <a:lnTo>
                    <a:pt x="4725" y="2184"/>
                  </a:lnTo>
                  <a:lnTo>
                    <a:pt x="4729" y="2153"/>
                  </a:lnTo>
                  <a:lnTo>
                    <a:pt x="4732" y="2121"/>
                  </a:lnTo>
                  <a:lnTo>
                    <a:pt x="4733" y="2088"/>
                  </a:lnTo>
                  <a:lnTo>
                    <a:pt x="4733" y="2071"/>
                  </a:lnTo>
                  <a:lnTo>
                    <a:pt x="4732" y="2055"/>
                  </a:lnTo>
                  <a:lnTo>
                    <a:pt x="4731" y="2039"/>
                  </a:lnTo>
                  <a:lnTo>
                    <a:pt x="4728" y="2024"/>
                  </a:lnTo>
                  <a:lnTo>
                    <a:pt x="4725" y="2007"/>
                  </a:lnTo>
                  <a:lnTo>
                    <a:pt x="4721" y="1992"/>
                  </a:lnTo>
                  <a:lnTo>
                    <a:pt x="4716" y="1978"/>
                  </a:lnTo>
                  <a:lnTo>
                    <a:pt x="4710" y="1964"/>
                  </a:lnTo>
                  <a:lnTo>
                    <a:pt x="4703" y="1950"/>
                  </a:lnTo>
                  <a:lnTo>
                    <a:pt x="4697" y="1937"/>
                  </a:lnTo>
                  <a:lnTo>
                    <a:pt x="4686" y="1918"/>
                  </a:lnTo>
                  <a:lnTo>
                    <a:pt x="4682" y="1908"/>
                  </a:lnTo>
                  <a:lnTo>
                    <a:pt x="4678" y="1897"/>
                  </a:lnTo>
                  <a:lnTo>
                    <a:pt x="4675" y="1883"/>
                  </a:lnTo>
                  <a:lnTo>
                    <a:pt x="4672" y="1865"/>
                  </a:lnTo>
                  <a:lnTo>
                    <a:pt x="4671" y="1852"/>
                  </a:lnTo>
                  <a:lnTo>
                    <a:pt x="4671" y="1836"/>
                  </a:lnTo>
                  <a:lnTo>
                    <a:pt x="4672" y="1797"/>
                  </a:lnTo>
                  <a:lnTo>
                    <a:pt x="4675" y="1752"/>
                  </a:lnTo>
                  <a:lnTo>
                    <a:pt x="4679" y="1704"/>
                  </a:lnTo>
                  <a:lnTo>
                    <a:pt x="4687" y="1615"/>
                  </a:lnTo>
                  <a:lnTo>
                    <a:pt x="4690" y="1580"/>
                  </a:lnTo>
                  <a:lnTo>
                    <a:pt x="4691" y="1557"/>
                  </a:lnTo>
                  <a:lnTo>
                    <a:pt x="4692" y="1514"/>
                  </a:lnTo>
                  <a:lnTo>
                    <a:pt x="4692" y="1473"/>
                  </a:lnTo>
                  <a:lnTo>
                    <a:pt x="4691" y="1432"/>
                  </a:lnTo>
                  <a:lnTo>
                    <a:pt x="4689" y="1392"/>
                  </a:lnTo>
                  <a:lnTo>
                    <a:pt x="4685" y="1351"/>
                  </a:lnTo>
                  <a:lnTo>
                    <a:pt x="4680" y="1310"/>
                  </a:lnTo>
                  <a:lnTo>
                    <a:pt x="4673" y="1270"/>
                  </a:lnTo>
                  <a:lnTo>
                    <a:pt x="4663" y="1228"/>
                  </a:lnTo>
                  <a:lnTo>
                    <a:pt x="4657" y="1212"/>
                  </a:lnTo>
                  <a:lnTo>
                    <a:pt x="4650" y="1195"/>
                  </a:lnTo>
                  <a:lnTo>
                    <a:pt x="4640" y="1175"/>
                  </a:lnTo>
                  <a:lnTo>
                    <a:pt x="4628" y="1152"/>
                  </a:lnTo>
                  <a:lnTo>
                    <a:pt x="4621" y="1142"/>
                  </a:lnTo>
                  <a:lnTo>
                    <a:pt x="4613" y="1131"/>
                  </a:lnTo>
                  <a:lnTo>
                    <a:pt x="4605" y="1121"/>
                  </a:lnTo>
                  <a:lnTo>
                    <a:pt x="4596" y="1112"/>
                  </a:lnTo>
                  <a:lnTo>
                    <a:pt x="4587" y="1105"/>
                  </a:lnTo>
                  <a:lnTo>
                    <a:pt x="4577" y="1097"/>
                  </a:lnTo>
                  <a:lnTo>
                    <a:pt x="4473" y="1080"/>
                  </a:lnTo>
                  <a:lnTo>
                    <a:pt x="4408" y="1020"/>
                  </a:lnTo>
                  <a:lnTo>
                    <a:pt x="4383" y="1006"/>
                  </a:lnTo>
                  <a:lnTo>
                    <a:pt x="4359" y="993"/>
                  </a:lnTo>
                  <a:lnTo>
                    <a:pt x="4335" y="982"/>
                  </a:lnTo>
                  <a:lnTo>
                    <a:pt x="4310" y="972"/>
                  </a:lnTo>
                  <a:lnTo>
                    <a:pt x="4285" y="964"/>
                  </a:lnTo>
                  <a:lnTo>
                    <a:pt x="4261" y="956"/>
                  </a:lnTo>
                  <a:lnTo>
                    <a:pt x="4236" y="950"/>
                  </a:lnTo>
                  <a:lnTo>
                    <a:pt x="4212" y="946"/>
                  </a:lnTo>
                  <a:lnTo>
                    <a:pt x="4188" y="942"/>
                  </a:lnTo>
                  <a:lnTo>
                    <a:pt x="4163" y="940"/>
                  </a:lnTo>
                  <a:lnTo>
                    <a:pt x="4139" y="938"/>
                  </a:lnTo>
                  <a:lnTo>
                    <a:pt x="4115" y="937"/>
                  </a:lnTo>
                  <a:lnTo>
                    <a:pt x="4091" y="938"/>
                  </a:lnTo>
                  <a:lnTo>
                    <a:pt x="4068" y="939"/>
                  </a:lnTo>
                  <a:lnTo>
                    <a:pt x="4045" y="941"/>
                  </a:lnTo>
                  <a:lnTo>
                    <a:pt x="4022" y="943"/>
                  </a:lnTo>
                  <a:lnTo>
                    <a:pt x="3999" y="946"/>
                  </a:lnTo>
                  <a:lnTo>
                    <a:pt x="3978" y="950"/>
                  </a:lnTo>
                  <a:lnTo>
                    <a:pt x="3934" y="959"/>
                  </a:lnTo>
                  <a:lnTo>
                    <a:pt x="3892" y="971"/>
                  </a:lnTo>
                  <a:lnTo>
                    <a:pt x="3853" y="983"/>
                  </a:lnTo>
                  <a:lnTo>
                    <a:pt x="3815" y="995"/>
                  </a:lnTo>
                  <a:lnTo>
                    <a:pt x="3781" y="1008"/>
                  </a:lnTo>
                  <a:lnTo>
                    <a:pt x="3719" y="1033"/>
                  </a:lnTo>
                  <a:lnTo>
                    <a:pt x="3699" y="1040"/>
                  </a:lnTo>
                  <a:lnTo>
                    <a:pt x="3679" y="1049"/>
                  </a:lnTo>
                  <a:lnTo>
                    <a:pt x="3661" y="1059"/>
                  </a:lnTo>
                  <a:lnTo>
                    <a:pt x="3642" y="1070"/>
                  </a:lnTo>
                  <a:lnTo>
                    <a:pt x="3625" y="1082"/>
                  </a:lnTo>
                  <a:lnTo>
                    <a:pt x="3607" y="1096"/>
                  </a:lnTo>
                  <a:lnTo>
                    <a:pt x="3590" y="1112"/>
                  </a:lnTo>
                  <a:lnTo>
                    <a:pt x="3575" y="1128"/>
                  </a:lnTo>
                  <a:lnTo>
                    <a:pt x="3560" y="1145"/>
                  </a:lnTo>
                  <a:lnTo>
                    <a:pt x="3544" y="1164"/>
                  </a:lnTo>
                  <a:lnTo>
                    <a:pt x="3531" y="1185"/>
                  </a:lnTo>
                  <a:lnTo>
                    <a:pt x="3518" y="1206"/>
                  </a:lnTo>
                  <a:lnTo>
                    <a:pt x="3506" y="1228"/>
                  </a:lnTo>
                  <a:lnTo>
                    <a:pt x="3495" y="1252"/>
                  </a:lnTo>
                  <a:lnTo>
                    <a:pt x="3484" y="1277"/>
                  </a:lnTo>
                  <a:lnTo>
                    <a:pt x="3474" y="1302"/>
                  </a:lnTo>
                  <a:lnTo>
                    <a:pt x="3465" y="1330"/>
                  </a:lnTo>
                  <a:lnTo>
                    <a:pt x="3457" y="1358"/>
                  </a:lnTo>
                  <a:lnTo>
                    <a:pt x="3451" y="1388"/>
                  </a:lnTo>
                  <a:lnTo>
                    <a:pt x="3445" y="1417"/>
                  </a:lnTo>
                  <a:lnTo>
                    <a:pt x="3440" y="1448"/>
                  </a:lnTo>
                  <a:lnTo>
                    <a:pt x="3436" y="1481"/>
                  </a:lnTo>
                  <a:lnTo>
                    <a:pt x="3434" y="1514"/>
                  </a:lnTo>
                  <a:lnTo>
                    <a:pt x="3432" y="1549"/>
                  </a:lnTo>
                  <a:lnTo>
                    <a:pt x="3432" y="1584"/>
                  </a:lnTo>
                  <a:lnTo>
                    <a:pt x="3432" y="1621"/>
                  </a:lnTo>
                  <a:lnTo>
                    <a:pt x="3434" y="1658"/>
                  </a:lnTo>
                  <a:lnTo>
                    <a:pt x="3437" y="1696"/>
                  </a:lnTo>
                  <a:lnTo>
                    <a:pt x="3442" y="1735"/>
                  </a:lnTo>
                  <a:lnTo>
                    <a:pt x="3447" y="1775"/>
                  </a:lnTo>
                  <a:lnTo>
                    <a:pt x="3454" y="1817"/>
                  </a:lnTo>
                  <a:lnTo>
                    <a:pt x="3462" y="1858"/>
                  </a:lnTo>
                  <a:lnTo>
                    <a:pt x="3464" y="1872"/>
                  </a:lnTo>
                  <a:lnTo>
                    <a:pt x="3465" y="1886"/>
                  </a:lnTo>
                  <a:lnTo>
                    <a:pt x="3464" y="1898"/>
                  </a:lnTo>
                  <a:lnTo>
                    <a:pt x="3462" y="1909"/>
                  </a:lnTo>
                  <a:lnTo>
                    <a:pt x="3460" y="1919"/>
                  </a:lnTo>
                  <a:lnTo>
                    <a:pt x="3456" y="1929"/>
                  </a:lnTo>
                  <a:lnTo>
                    <a:pt x="3448" y="1949"/>
                  </a:lnTo>
                  <a:lnTo>
                    <a:pt x="3439" y="1965"/>
                  </a:lnTo>
                  <a:lnTo>
                    <a:pt x="3431" y="1981"/>
                  </a:lnTo>
                  <a:lnTo>
                    <a:pt x="3428" y="1988"/>
                  </a:lnTo>
                  <a:lnTo>
                    <a:pt x="3425" y="1996"/>
                  </a:lnTo>
                  <a:lnTo>
                    <a:pt x="3424" y="2004"/>
                  </a:lnTo>
                  <a:lnTo>
                    <a:pt x="3424" y="2011"/>
                  </a:lnTo>
                  <a:lnTo>
                    <a:pt x="3431" y="2101"/>
                  </a:lnTo>
                  <a:lnTo>
                    <a:pt x="3435" y="2153"/>
                  </a:lnTo>
                  <a:lnTo>
                    <a:pt x="3439" y="2182"/>
                  </a:lnTo>
                  <a:lnTo>
                    <a:pt x="3443" y="2209"/>
                  </a:lnTo>
                  <a:lnTo>
                    <a:pt x="3448" y="2237"/>
                  </a:lnTo>
                  <a:lnTo>
                    <a:pt x="3454" y="2263"/>
                  </a:lnTo>
                  <a:lnTo>
                    <a:pt x="3461" y="2288"/>
                  </a:lnTo>
                  <a:lnTo>
                    <a:pt x="3470" y="2312"/>
                  </a:lnTo>
                  <a:lnTo>
                    <a:pt x="3475" y="2323"/>
                  </a:lnTo>
                  <a:lnTo>
                    <a:pt x="3481" y="2333"/>
                  </a:lnTo>
                  <a:lnTo>
                    <a:pt x="3486" y="2342"/>
                  </a:lnTo>
                  <a:lnTo>
                    <a:pt x="3492" y="2351"/>
                  </a:lnTo>
                  <a:lnTo>
                    <a:pt x="3499" y="2359"/>
                  </a:lnTo>
                  <a:lnTo>
                    <a:pt x="3506" y="2366"/>
                  </a:lnTo>
                  <a:lnTo>
                    <a:pt x="3513" y="2374"/>
                  </a:lnTo>
                  <a:lnTo>
                    <a:pt x="3521" y="2379"/>
                  </a:lnTo>
                  <a:lnTo>
                    <a:pt x="3526" y="2382"/>
                  </a:lnTo>
                  <a:lnTo>
                    <a:pt x="3535" y="2384"/>
                  </a:lnTo>
                  <a:lnTo>
                    <a:pt x="3559" y="2391"/>
                  </a:lnTo>
                  <a:lnTo>
                    <a:pt x="3581" y="2395"/>
                  </a:lnTo>
                  <a:lnTo>
                    <a:pt x="3588" y="2396"/>
                  </a:lnTo>
                  <a:lnTo>
                    <a:pt x="3589" y="2396"/>
                  </a:lnTo>
                  <a:lnTo>
                    <a:pt x="3590" y="2395"/>
                  </a:lnTo>
                  <a:lnTo>
                    <a:pt x="3615" y="2664"/>
                  </a:lnTo>
                  <a:lnTo>
                    <a:pt x="3621" y="2674"/>
                  </a:lnTo>
                  <a:lnTo>
                    <a:pt x="3625" y="2684"/>
                  </a:lnTo>
                  <a:lnTo>
                    <a:pt x="3631" y="2692"/>
                  </a:lnTo>
                  <a:lnTo>
                    <a:pt x="3637" y="2700"/>
                  </a:lnTo>
                  <a:lnTo>
                    <a:pt x="3649" y="2715"/>
                  </a:lnTo>
                  <a:lnTo>
                    <a:pt x="3662" y="2730"/>
                  </a:lnTo>
                  <a:lnTo>
                    <a:pt x="3675" y="2745"/>
                  </a:lnTo>
                  <a:lnTo>
                    <a:pt x="3681" y="2754"/>
                  </a:lnTo>
                  <a:lnTo>
                    <a:pt x="3687" y="2763"/>
                  </a:lnTo>
                  <a:lnTo>
                    <a:pt x="3693" y="2773"/>
                  </a:lnTo>
                  <a:lnTo>
                    <a:pt x="3698" y="2785"/>
                  </a:lnTo>
                  <a:lnTo>
                    <a:pt x="3702" y="2799"/>
                  </a:lnTo>
                  <a:lnTo>
                    <a:pt x="3705" y="2814"/>
                  </a:lnTo>
                  <a:lnTo>
                    <a:pt x="3638" y="2830"/>
                  </a:lnTo>
                  <a:lnTo>
                    <a:pt x="3619" y="2869"/>
                  </a:lnTo>
                  <a:lnTo>
                    <a:pt x="3597" y="2915"/>
                  </a:lnTo>
                  <a:lnTo>
                    <a:pt x="3585" y="2940"/>
                  </a:lnTo>
                  <a:lnTo>
                    <a:pt x="3572" y="2963"/>
                  </a:lnTo>
                  <a:lnTo>
                    <a:pt x="3559" y="2986"/>
                  </a:lnTo>
                  <a:lnTo>
                    <a:pt x="3544" y="3008"/>
                  </a:lnTo>
                  <a:lnTo>
                    <a:pt x="3793" y="3114"/>
                  </a:lnTo>
                  <a:lnTo>
                    <a:pt x="3936" y="3176"/>
                  </a:lnTo>
                  <a:lnTo>
                    <a:pt x="4076" y="3235"/>
                  </a:lnTo>
                  <a:lnTo>
                    <a:pt x="4109" y="3248"/>
                  </a:lnTo>
                  <a:lnTo>
                    <a:pt x="4143" y="3261"/>
                  </a:lnTo>
                  <a:lnTo>
                    <a:pt x="4214" y="3285"/>
                  </a:lnTo>
                  <a:lnTo>
                    <a:pt x="4282" y="3310"/>
                  </a:lnTo>
                  <a:lnTo>
                    <a:pt x="4316" y="3323"/>
                  </a:lnTo>
                  <a:lnTo>
                    <a:pt x="4351" y="3336"/>
                  </a:lnTo>
                  <a:lnTo>
                    <a:pt x="4385" y="3351"/>
                  </a:lnTo>
                  <a:lnTo>
                    <a:pt x="4419" y="3368"/>
                  </a:lnTo>
                  <a:lnTo>
                    <a:pt x="4451" y="3385"/>
                  </a:lnTo>
                  <a:lnTo>
                    <a:pt x="4483" y="3404"/>
                  </a:lnTo>
                  <a:lnTo>
                    <a:pt x="4514" y="3424"/>
                  </a:lnTo>
                  <a:lnTo>
                    <a:pt x="4528" y="3436"/>
                  </a:lnTo>
                  <a:lnTo>
                    <a:pt x="4543" y="3448"/>
                  </a:lnTo>
                  <a:lnTo>
                    <a:pt x="4557" y="3460"/>
                  </a:lnTo>
                  <a:lnTo>
                    <a:pt x="4570" y="3473"/>
                  </a:lnTo>
                  <a:lnTo>
                    <a:pt x="4583" y="3486"/>
                  </a:lnTo>
                  <a:lnTo>
                    <a:pt x="4596" y="3501"/>
                  </a:lnTo>
                  <a:lnTo>
                    <a:pt x="4609" y="3516"/>
                  </a:lnTo>
                  <a:lnTo>
                    <a:pt x="4620" y="3531"/>
                  </a:lnTo>
                  <a:lnTo>
                    <a:pt x="4631" y="3547"/>
                  </a:lnTo>
                  <a:lnTo>
                    <a:pt x="4641" y="3564"/>
                  </a:lnTo>
                  <a:lnTo>
                    <a:pt x="4650" y="3583"/>
                  </a:lnTo>
                  <a:lnTo>
                    <a:pt x="4659" y="3601"/>
                  </a:lnTo>
                  <a:lnTo>
                    <a:pt x="4667" y="3620"/>
                  </a:lnTo>
                  <a:lnTo>
                    <a:pt x="4676" y="3640"/>
                  </a:lnTo>
                  <a:lnTo>
                    <a:pt x="4681" y="3658"/>
                  </a:lnTo>
                  <a:lnTo>
                    <a:pt x="4681" y="3677"/>
                  </a:lnTo>
                  <a:lnTo>
                    <a:pt x="4683" y="3786"/>
                  </a:lnTo>
                  <a:lnTo>
                    <a:pt x="4686" y="3924"/>
                  </a:lnTo>
                  <a:lnTo>
                    <a:pt x="4689" y="4056"/>
                  </a:lnTo>
                  <a:lnTo>
                    <a:pt x="5719" y="4056"/>
                  </a:lnTo>
                  <a:lnTo>
                    <a:pt x="5719" y="4000"/>
                  </a:lnTo>
                  <a:lnTo>
                    <a:pt x="5719" y="3935"/>
                  </a:lnTo>
                  <a:lnTo>
                    <a:pt x="5716" y="3796"/>
                  </a:lnTo>
                  <a:lnTo>
                    <a:pt x="5713" y="3662"/>
                  </a:lnTo>
                  <a:lnTo>
                    <a:pt x="5712" y="3558"/>
                  </a:lnTo>
                  <a:lnTo>
                    <a:pt x="5706" y="3544"/>
                  </a:lnTo>
                  <a:lnTo>
                    <a:pt x="5700" y="3531"/>
                  </a:lnTo>
                  <a:lnTo>
                    <a:pt x="5694" y="3518"/>
                  </a:lnTo>
                  <a:lnTo>
                    <a:pt x="5686" y="3506"/>
                  </a:lnTo>
                  <a:lnTo>
                    <a:pt x="5678" y="3494"/>
                  </a:lnTo>
                  <a:lnTo>
                    <a:pt x="5670" y="3483"/>
                  </a:lnTo>
                  <a:lnTo>
                    <a:pt x="5661" y="3473"/>
                  </a:lnTo>
                  <a:lnTo>
                    <a:pt x="5650" y="3463"/>
                  </a:lnTo>
                  <a:lnTo>
                    <a:pt x="5640" y="3454"/>
                  </a:lnTo>
                  <a:lnTo>
                    <a:pt x="5629" y="3445"/>
                  </a:lnTo>
                  <a:lnTo>
                    <a:pt x="5618" y="3437"/>
                  </a:lnTo>
                  <a:lnTo>
                    <a:pt x="5607" y="3430"/>
                  </a:lnTo>
                  <a:lnTo>
                    <a:pt x="5583" y="3414"/>
                  </a:lnTo>
                  <a:lnTo>
                    <a:pt x="5556" y="3402"/>
                  </a:lnTo>
                  <a:lnTo>
                    <a:pt x="5530" y="3390"/>
                  </a:lnTo>
                  <a:lnTo>
                    <a:pt x="5501" y="3379"/>
                  </a:lnTo>
                  <a:lnTo>
                    <a:pt x="5445" y="3358"/>
                  </a:lnTo>
                  <a:lnTo>
                    <a:pt x="5386" y="3337"/>
                  </a:lnTo>
                  <a:lnTo>
                    <a:pt x="5357" y="3327"/>
                  </a:lnTo>
                  <a:lnTo>
                    <a:pt x="5329" y="3316"/>
                  </a:lnTo>
                  <a:close/>
                  <a:moveTo>
                    <a:pt x="6518" y="3416"/>
                  </a:moveTo>
                  <a:lnTo>
                    <a:pt x="6518" y="3416"/>
                  </a:lnTo>
                  <a:lnTo>
                    <a:pt x="6515" y="3406"/>
                  </a:lnTo>
                  <a:lnTo>
                    <a:pt x="6510" y="3397"/>
                  </a:lnTo>
                  <a:lnTo>
                    <a:pt x="6506" y="3388"/>
                  </a:lnTo>
                  <a:lnTo>
                    <a:pt x="6501" y="3380"/>
                  </a:lnTo>
                  <a:lnTo>
                    <a:pt x="6488" y="3364"/>
                  </a:lnTo>
                  <a:lnTo>
                    <a:pt x="6475" y="3350"/>
                  </a:lnTo>
                  <a:lnTo>
                    <a:pt x="6460" y="3337"/>
                  </a:lnTo>
                  <a:lnTo>
                    <a:pt x="6445" y="3326"/>
                  </a:lnTo>
                  <a:lnTo>
                    <a:pt x="6428" y="3316"/>
                  </a:lnTo>
                  <a:lnTo>
                    <a:pt x="6409" y="3307"/>
                  </a:lnTo>
                  <a:lnTo>
                    <a:pt x="6391" y="3299"/>
                  </a:lnTo>
                  <a:lnTo>
                    <a:pt x="6372" y="3292"/>
                  </a:lnTo>
                  <a:lnTo>
                    <a:pt x="6331" y="3276"/>
                  </a:lnTo>
                  <a:lnTo>
                    <a:pt x="6291" y="3262"/>
                  </a:lnTo>
                  <a:lnTo>
                    <a:pt x="6270" y="3255"/>
                  </a:lnTo>
                  <a:lnTo>
                    <a:pt x="6251" y="3247"/>
                  </a:lnTo>
                  <a:lnTo>
                    <a:pt x="6073" y="3171"/>
                  </a:lnTo>
                  <a:lnTo>
                    <a:pt x="5982" y="3132"/>
                  </a:lnTo>
                  <a:lnTo>
                    <a:pt x="5894" y="3096"/>
                  </a:lnTo>
                  <a:lnTo>
                    <a:pt x="5796" y="3068"/>
                  </a:lnTo>
                  <a:lnTo>
                    <a:pt x="5788" y="3063"/>
                  </a:lnTo>
                  <a:lnTo>
                    <a:pt x="5781" y="3056"/>
                  </a:lnTo>
                  <a:lnTo>
                    <a:pt x="5774" y="3048"/>
                  </a:lnTo>
                  <a:lnTo>
                    <a:pt x="5767" y="3039"/>
                  </a:lnTo>
                  <a:lnTo>
                    <a:pt x="5753" y="3018"/>
                  </a:lnTo>
                  <a:lnTo>
                    <a:pt x="5740" y="2995"/>
                  </a:lnTo>
                  <a:lnTo>
                    <a:pt x="5728" y="2971"/>
                  </a:lnTo>
                  <a:lnTo>
                    <a:pt x="5716" y="2948"/>
                  </a:lnTo>
                  <a:lnTo>
                    <a:pt x="5697" y="2908"/>
                  </a:lnTo>
                  <a:lnTo>
                    <a:pt x="5635" y="2899"/>
                  </a:lnTo>
                  <a:lnTo>
                    <a:pt x="5636" y="2887"/>
                  </a:lnTo>
                  <a:lnTo>
                    <a:pt x="5638" y="2877"/>
                  </a:lnTo>
                  <a:lnTo>
                    <a:pt x="5640" y="2867"/>
                  </a:lnTo>
                  <a:lnTo>
                    <a:pt x="5643" y="2858"/>
                  </a:lnTo>
                  <a:lnTo>
                    <a:pt x="5647" y="2850"/>
                  </a:lnTo>
                  <a:lnTo>
                    <a:pt x="5652" y="2843"/>
                  </a:lnTo>
                  <a:lnTo>
                    <a:pt x="5662" y="2831"/>
                  </a:lnTo>
                  <a:lnTo>
                    <a:pt x="5671" y="2819"/>
                  </a:lnTo>
                  <a:lnTo>
                    <a:pt x="5681" y="2807"/>
                  </a:lnTo>
                  <a:lnTo>
                    <a:pt x="5686" y="2800"/>
                  </a:lnTo>
                  <a:lnTo>
                    <a:pt x="5690" y="2792"/>
                  </a:lnTo>
                  <a:lnTo>
                    <a:pt x="5694" y="2783"/>
                  </a:lnTo>
                  <a:lnTo>
                    <a:pt x="5697" y="2774"/>
                  </a:lnTo>
                  <a:lnTo>
                    <a:pt x="5700" y="2765"/>
                  </a:lnTo>
                  <a:lnTo>
                    <a:pt x="5702" y="2756"/>
                  </a:lnTo>
                  <a:lnTo>
                    <a:pt x="5704" y="2738"/>
                  </a:lnTo>
                  <a:lnTo>
                    <a:pt x="5706" y="2698"/>
                  </a:lnTo>
                  <a:lnTo>
                    <a:pt x="5708" y="2679"/>
                  </a:lnTo>
                  <a:lnTo>
                    <a:pt x="5710" y="2660"/>
                  </a:lnTo>
                  <a:lnTo>
                    <a:pt x="5712" y="2650"/>
                  </a:lnTo>
                  <a:lnTo>
                    <a:pt x="5715" y="2642"/>
                  </a:lnTo>
                  <a:lnTo>
                    <a:pt x="5718" y="2633"/>
                  </a:lnTo>
                  <a:lnTo>
                    <a:pt x="5723" y="2625"/>
                  </a:lnTo>
                  <a:lnTo>
                    <a:pt x="5726" y="2620"/>
                  </a:lnTo>
                  <a:lnTo>
                    <a:pt x="5730" y="2615"/>
                  </a:lnTo>
                  <a:lnTo>
                    <a:pt x="5738" y="2608"/>
                  </a:lnTo>
                  <a:lnTo>
                    <a:pt x="5747" y="2601"/>
                  </a:lnTo>
                  <a:lnTo>
                    <a:pt x="5757" y="2596"/>
                  </a:lnTo>
                  <a:lnTo>
                    <a:pt x="5767" y="2591"/>
                  </a:lnTo>
                  <a:lnTo>
                    <a:pt x="5777" y="2585"/>
                  </a:lnTo>
                  <a:lnTo>
                    <a:pt x="5785" y="2578"/>
                  </a:lnTo>
                  <a:lnTo>
                    <a:pt x="5789" y="2574"/>
                  </a:lnTo>
                  <a:lnTo>
                    <a:pt x="5794" y="2569"/>
                  </a:lnTo>
                  <a:lnTo>
                    <a:pt x="5800" y="2560"/>
                  </a:lnTo>
                  <a:lnTo>
                    <a:pt x="5805" y="2549"/>
                  </a:lnTo>
                  <a:lnTo>
                    <a:pt x="5810" y="2538"/>
                  </a:lnTo>
                  <a:lnTo>
                    <a:pt x="5814" y="2526"/>
                  </a:lnTo>
                  <a:lnTo>
                    <a:pt x="5821" y="2500"/>
                  </a:lnTo>
                  <a:lnTo>
                    <a:pt x="5826" y="2478"/>
                  </a:lnTo>
                  <a:lnTo>
                    <a:pt x="5830" y="2458"/>
                  </a:lnTo>
                  <a:lnTo>
                    <a:pt x="5832" y="2435"/>
                  </a:lnTo>
                  <a:lnTo>
                    <a:pt x="5835" y="2413"/>
                  </a:lnTo>
                  <a:lnTo>
                    <a:pt x="5835" y="2391"/>
                  </a:lnTo>
                  <a:lnTo>
                    <a:pt x="5835" y="2367"/>
                  </a:lnTo>
                  <a:lnTo>
                    <a:pt x="5832" y="2345"/>
                  </a:lnTo>
                  <a:lnTo>
                    <a:pt x="5830" y="2334"/>
                  </a:lnTo>
                  <a:lnTo>
                    <a:pt x="5827" y="2324"/>
                  </a:lnTo>
                  <a:lnTo>
                    <a:pt x="5823" y="2314"/>
                  </a:lnTo>
                  <a:lnTo>
                    <a:pt x="5819" y="2304"/>
                  </a:lnTo>
                  <a:lnTo>
                    <a:pt x="5810" y="2285"/>
                  </a:lnTo>
                  <a:lnTo>
                    <a:pt x="5802" y="2272"/>
                  </a:lnTo>
                  <a:lnTo>
                    <a:pt x="5799" y="2265"/>
                  </a:lnTo>
                  <a:lnTo>
                    <a:pt x="5797" y="2257"/>
                  </a:lnTo>
                  <a:lnTo>
                    <a:pt x="5794" y="2248"/>
                  </a:lnTo>
                  <a:lnTo>
                    <a:pt x="5793" y="2236"/>
                  </a:lnTo>
                  <a:lnTo>
                    <a:pt x="5792" y="2215"/>
                  </a:lnTo>
                  <a:lnTo>
                    <a:pt x="5793" y="2188"/>
                  </a:lnTo>
                  <a:lnTo>
                    <a:pt x="5795" y="2156"/>
                  </a:lnTo>
                  <a:lnTo>
                    <a:pt x="5797" y="2123"/>
                  </a:lnTo>
                  <a:lnTo>
                    <a:pt x="5803" y="2060"/>
                  </a:lnTo>
                  <a:lnTo>
                    <a:pt x="5806" y="2020"/>
                  </a:lnTo>
                  <a:lnTo>
                    <a:pt x="5807" y="1961"/>
                  </a:lnTo>
                  <a:lnTo>
                    <a:pt x="5806" y="1932"/>
                  </a:lnTo>
                  <a:lnTo>
                    <a:pt x="5804" y="1904"/>
                  </a:lnTo>
                  <a:lnTo>
                    <a:pt x="5802" y="1876"/>
                  </a:lnTo>
                  <a:lnTo>
                    <a:pt x="5798" y="1848"/>
                  </a:lnTo>
                  <a:lnTo>
                    <a:pt x="5793" y="1820"/>
                  </a:lnTo>
                  <a:lnTo>
                    <a:pt x="5786" y="1790"/>
                  </a:lnTo>
                  <a:lnTo>
                    <a:pt x="5782" y="1779"/>
                  </a:lnTo>
                  <a:lnTo>
                    <a:pt x="5777" y="1767"/>
                  </a:lnTo>
                  <a:lnTo>
                    <a:pt x="5770" y="1753"/>
                  </a:lnTo>
                  <a:lnTo>
                    <a:pt x="5761" y="1738"/>
                  </a:lnTo>
                  <a:lnTo>
                    <a:pt x="5751" y="1722"/>
                  </a:lnTo>
                  <a:lnTo>
                    <a:pt x="5746" y="1716"/>
                  </a:lnTo>
                  <a:lnTo>
                    <a:pt x="5740" y="1709"/>
                  </a:lnTo>
                  <a:lnTo>
                    <a:pt x="5733" y="1704"/>
                  </a:lnTo>
                  <a:lnTo>
                    <a:pt x="5727" y="1700"/>
                  </a:lnTo>
                  <a:lnTo>
                    <a:pt x="5654" y="1687"/>
                  </a:lnTo>
                  <a:lnTo>
                    <a:pt x="5609" y="1645"/>
                  </a:lnTo>
                  <a:lnTo>
                    <a:pt x="5592" y="1635"/>
                  </a:lnTo>
                  <a:lnTo>
                    <a:pt x="5574" y="1626"/>
                  </a:lnTo>
                  <a:lnTo>
                    <a:pt x="5557" y="1619"/>
                  </a:lnTo>
                  <a:lnTo>
                    <a:pt x="5540" y="1612"/>
                  </a:lnTo>
                  <a:lnTo>
                    <a:pt x="5523" y="1606"/>
                  </a:lnTo>
                  <a:lnTo>
                    <a:pt x="5505" y="1601"/>
                  </a:lnTo>
                  <a:lnTo>
                    <a:pt x="5488" y="1597"/>
                  </a:lnTo>
                  <a:lnTo>
                    <a:pt x="5471" y="1593"/>
                  </a:lnTo>
                  <a:lnTo>
                    <a:pt x="5454" y="1590"/>
                  </a:lnTo>
                  <a:lnTo>
                    <a:pt x="5437" y="1589"/>
                  </a:lnTo>
                  <a:lnTo>
                    <a:pt x="5420" y="1588"/>
                  </a:lnTo>
                  <a:lnTo>
                    <a:pt x="5404" y="1587"/>
                  </a:lnTo>
                  <a:lnTo>
                    <a:pt x="5371" y="1588"/>
                  </a:lnTo>
                  <a:lnTo>
                    <a:pt x="5339" y="1591"/>
                  </a:lnTo>
                  <a:lnTo>
                    <a:pt x="5308" y="1597"/>
                  </a:lnTo>
                  <a:lnTo>
                    <a:pt x="5277" y="1603"/>
                  </a:lnTo>
                  <a:lnTo>
                    <a:pt x="5249" y="1611"/>
                  </a:lnTo>
                  <a:lnTo>
                    <a:pt x="5221" y="1619"/>
                  </a:lnTo>
                  <a:lnTo>
                    <a:pt x="5195" y="1628"/>
                  </a:lnTo>
                  <a:lnTo>
                    <a:pt x="5171" y="1637"/>
                  </a:lnTo>
                  <a:lnTo>
                    <a:pt x="5127" y="1654"/>
                  </a:lnTo>
                  <a:lnTo>
                    <a:pt x="5114" y="1659"/>
                  </a:lnTo>
                  <a:lnTo>
                    <a:pt x="5100" y="1665"/>
                  </a:lnTo>
                  <a:lnTo>
                    <a:pt x="5086" y="1672"/>
                  </a:lnTo>
                  <a:lnTo>
                    <a:pt x="5073" y="1680"/>
                  </a:lnTo>
                  <a:lnTo>
                    <a:pt x="5061" y="1689"/>
                  </a:lnTo>
                  <a:lnTo>
                    <a:pt x="5049" y="1698"/>
                  </a:lnTo>
                  <a:lnTo>
                    <a:pt x="5038" y="1709"/>
                  </a:lnTo>
                  <a:lnTo>
                    <a:pt x="5027" y="1720"/>
                  </a:lnTo>
                  <a:lnTo>
                    <a:pt x="5015" y="1732"/>
                  </a:lnTo>
                  <a:lnTo>
                    <a:pt x="5005" y="1746"/>
                  </a:lnTo>
                  <a:lnTo>
                    <a:pt x="4996" y="1760"/>
                  </a:lnTo>
                  <a:lnTo>
                    <a:pt x="4987" y="1775"/>
                  </a:lnTo>
                  <a:lnTo>
                    <a:pt x="4979" y="1790"/>
                  </a:lnTo>
                  <a:lnTo>
                    <a:pt x="4971" y="1806"/>
                  </a:lnTo>
                  <a:lnTo>
                    <a:pt x="4963" y="1825"/>
                  </a:lnTo>
                  <a:lnTo>
                    <a:pt x="4957" y="1842"/>
                  </a:lnTo>
                  <a:lnTo>
                    <a:pt x="4951" y="1861"/>
                  </a:lnTo>
                  <a:lnTo>
                    <a:pt x="4944" y="1881"/>
                  </a:lnTo>
                  <a:lnTo>
                    <a:pt x="4940" y="1901"/>
                  </a:lnTo>
                  <a:lnTo>
                    <a:pt x="4936" y="1922"/>
                  </a:lnTo>
                  <a:lnTo>
                    <a:pt x="4932" y="1944"/>
                  </a:lnTo>
                  <a:lnTo>
                    <a:pt x="4930" y="1967"/>
                  </a:lnTo>
                  <a:lnTo>
                    <a:pt x="4928" y="1990"/>
                  </a:lnTo>
                  <a:lnTo>
                    <a:pt x="4927" y="2014"/>
                  </a:lnTo>
                  <a:lnTo>
                    <a:pt x="4927" y="2039"/>
                  </a:lnTo>
                  <a:lnTo>
                    <a:pt x="4927" y="2064"/>
                  </a:lnTo>
                  <a:lnTo>
                    <a:pt x="4928" y="2091"/>
                  </a:lnTo>
                  <a:lnTo>
                    <a:pt x="4930" y="2117"/>
                  </a:lnTo>
                  <a:lnTo>
                    <a:pt x="4933" y="2144"/>
                  </a:lnTo>
                  <a:lnTo>
                    <a:pt x="4937" y="2173"/>
                  </a:lnTo>
                  <a:lnTo>
                    <a:pt x="4942" y="2201"/>
                  </a:lnTo>
                  <a:lnTo>
                    <a:pt x="4948" y="2231"/>
                  </a:lnTo>
                  <a:lnTo>
                    <a:pt x="4949" y="2240"/>
                  </a:lnTo>
                  <a:lnTo>
                    <a:pt x="4951" y="2249"/>
                  </a:lnTo>
                  <a:lnTo>
                    <a:pt x="4949" y="2258"/>
                  </a:lnTo>
                  <a:lnTo>
                    <a:pt x="4948" y="2265"/>
                  </a:lnTo>
                  <a:lnTo>
                    <a:pt x="4946" y="2273"/>
                  </a:lnTo>
                  <a:lnTo>
                    <a:pt x="4944" y="2280"/>
                  </a:lnTo>
                  <a:lnTo>
                    <a:pt x="4938" y="2292"/>
                  </a:lnTo>
                  <a:lnTo>
                    <a:pt x="4931" y="2305"/>
                  </a:lnTo>
                  <a:lnTo>
                    <a:pt x="4926" y="2316"/>
                  </a:lnTo>
                  <a:lnTo>
                    <a:pt x="4922" y="2327"/>
                  </a:lnTo>
                  <a:lnTo>
                    <a:pt x="4921" y="2332"/>
                  </a:lnTo>
                  <a:lnTo>
                    <a:pt x="4921" y="2337"/>
                  </a:lnTo>
                  <a:lnTo>
                    <a:pt x="4926" y="2399"/>
                  </a:lnTo>
                  <a:lnTo>
                    <a:pt x="4929" y="2436"/>
                  </a:lnTo>
                  <a:lnTo>
                    <a:pt x="4934" y="2475"/>
                  </a:lnTo>
                  <a:lnTo>
                    <a:pt x="4938" y="2494"/>
                  </a:lnTo>
                  <a:lnTo>
                    <a:pt x="4942" y="2513"/>
                  </a:lnTo>
                  <a:lnTo>
                    <a:pt x="4947" y="2530"/>
                  </a:lnTo>
                  <a:lnTo>
                    <a:pt x="4954" y="2546"/>
                  </a:lnTo>
                  <a:lnTo>
                    <a:pt x="4961" y="2561"/>
                  </a:lnTo>
                  <a:lnTo>
                    <a:pt x="4969" y="2574"/>
                  </a:lnTo>
                  <a:lnTo>
                    <a:pt x="4974" y="2579"/>
                  </a:lnTo>
                  <a:lnTo>
                    <a:pt x="4978" y="2585"/>
                  </a:lnTo>
                  <a:lnTo>
                    <a:pt x="4984" y="2590"/>
                  </a:lnTo>
                  <a:lnTo>
                    <a:pt x="4989" y="2594"/>
                  </a:lnTo>
                  <a:lnTo>
                    <a:pt x="4999" y="2597"/>
                  </a:lnTo>
                  <a:lnTo>
                    <a:pt x="5015" y="2602"/>
                  </a:lnTo>
                  <a:lnTo>
                    <a:pt x="5031" y="2605"/>
                  </a:lnTo>
                  <a:lnTo>
                    <a:pt x="5036" y="2606"/>
                  </a:lnTo>
                  <a:lnTo>
                    <a:pt x="5038" y="2605"/>
                  </a:lnTo>
                  <a:lnTo>
                    <a:pt x="5055" y="2792"/>
                  </a:lnTo>
                  <a:lnTo>
                    <a:pt x="5058" y="2800"/>
                  </a:lnTo>
                  <a:lnTo>
                    <a:pt x="5062" y="2806"/>
                  </a:lnTo>
                  <a:lnTo>
                    <a:pt x="5070" y="2818"/>
                  </a:lnTo>
                  <a:lnTo>
                    <a:pt x="5078" y="2828"/>
                  </a:lnTo>
                  <a:lnTo>
                    <a:pt x="5087" y="2838"/>
                  </a:lnTo>
                  <a:lnTo>
                    <a:pt x="5097" y="2849"/>
                  </a:lnTo>
                  <a:lnTo>
                    <a:pt x="5105" y="2861"/>
                  </a:lnTo>
                  <a:lnTo>
                    <a:pt x="5109" y="2869"/>
                  </a:lnTo>
                  <a:lnTo>
                    <a:pt x="5112" y="2877"/>
                  </a:lnTo>
                  <a:lnTo>
                    <a:pt x="5115" y="2887"/>
                  </a:lnTo>
                  <a:lnTo>
                    <a:pt x="5117" y="2897"/>
                  </a:lnTo>
                  <a:lnTo>
                    <a:pt x="5071" y="2908"/>
                  </a:lnTo>
                  <a:lnTo>
                    <a:pt x="5055" y="2942"/>
                  </a:lnTo>
                  <a:lnTo>
                    <a:pt x="5036" y="2980"/>
                  </a:lnTo>
                  <a:lnTo>
                    <a:pt x="5026" y="3000"/>
                  </a:lnTo>
                  <a:lnTo>
                    <a:pt x="5014" y="3020"/>
                  </a:lnTo>
                  <a:lnTo>
                    <a:pt x="5002" y="3037"/>
                  </a:lnTo>
                  <a:lnTo>
                    <a:pt x="4990" y="3052"/>
                  </a:lnTo>
                  <a:lnTo>
                    <a:pt x="5169" y="3128"/>
                  </a:lnTo>
                  <a:lnTo>
                    <a:pt x="5371" y="3214"/>
                  </a:lnTo>
                  <a:lnTo>
                    <a:pt x="5394" y="3224"/>
                  </a:lnTo>
                  <a:lnTo>
                    <a:pt x="5417" y="3233"/>
                  </a:lnTo>
                  <a:lnTo>
                    <a:pt x="5467" y="3250"/>
                  </a:lnTo>
                  <a:lnTo>
                    <a:pt x="5517" y="3267"/>
                  </a:lnTo>
                  <a:lnTo>
                    <a:pt x="5542" y="3277"/>
                  </a:lnTo>
                  <a:lnTo>
                    <a:pt x="5567" y="3287"/>
                  </a:lnTo>
                  <a:lnTo>
                    <a:pt x="5593" y="3299"/>
                  </a:lnTo>
                  <a:lnTo>
                    <a:pt x="5618" y="3311"/>
                  </a:lnTo>
                  <a:lnTo>
                    <a:pt x="5642" y="3324"/>
                  </a:lnTo>
                  <a:lnTo>
                    <a:pt x="5667" y="3338"/>
                  </a:lnTo>
                  <a:lnTo>
                    <a:pt x="5690" y="3354"/>
                  </a:lnTo>
                  <a:lnTo>
                    <a:pt x="5712" y="3373"/>
                  </a:lnTo>
                  <a:lnTo>
                    <a:pt x="5734" y="3392"/>
                  </a:lnTo>
                  <a:lnTo>
                    <a:pt x="5744" y="3402"/>
                  </a:lnTo>
                  <a:lnTo>
                    <a:pt x="5754" y="3413"/>
                  </a:lnTo>
                  <a:lnTo>
                    <a:pt x="5763" y="3425"/>
                  </a:lnTo>
                  <a:lnTo>
                    <a:pt x="5772" y="3438"/>
                  </a:lnTo>
                  <a:lnTo>
                    <a:pt x="5780" y="3450"/>
                  </a:lnTo>
                  <a:lnTo>
                    <a:pt x="5788" y="3463"/>
                  </a:lnTo>
                  <a:lnTo>
                    <a:pt x="5796" y="3477"/>
                  </a:lnTo>
                  <a:lnTo>
                    <a:pt x="5803" y="3491"/>
                  </a:lnTo>
                  <a:lnTo>
                    <a:pt x="5810" y="3507"/>
                  </a:lnTo>
                  <a:lnTo>
                    <a:pt x="5815" y="3523"/>
                  </a:lnTo>
                  <a:lnTo>
                    <a:pt x="5821" y="3540"/>
                  </a:lnTo>
                  <a:lnTo>
                    <a:pt x="5821" y="3558"/>
                  </a:lnTo>
                  <a:lnTo>
                    <a:pt x="5822" y="3635"/>
                  </a:lnTo>
                  <a:lnTo>
                    <a:pt x="5824" y="3733"/>
                  </a:lnTo>
                  <a:lnTo>
                    <a:pt x="5825" y="3764"/>
                  </a:lnTo>
                  <a:lnTo>
                    <a:pt x="6523" y="3764"/>
                  </a:lnTo>
                  <a:lnTo>
                    <a:pt x="6524" y="3725"/>
                  </a:lnTo>
                  <a:lnTo>
                    <a:pt x="6524" y="3679"/>
                  </a:lnTo>
                  <a:lnTo>
                    <a:pt x="6522" y="3582"/>
                  </a:lnTo>
                  <a:lnTo>
                    <a:pt x="6519" y="3488"/>
                  </a:lnTo>
                  <a:lnTo>
                    <a:pt x="6518" y="3416"/>
                  </a:ln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4" name="文本框 3"/>
            <p:cNvSpPr txBox="1"/>
            <p:nvPr/>
          </p:nvSpPr>
          <p:spPr>
            <a:xfrm>
              <a:off x="2285" y="5826"/>
              <a:ext cx="5712" cy="628"/>
            </a:xfrm>
            <a:prstGeom prst="rect">
              <a:avLst/>
            </a:prstGeom>
            <a:noFill/>
            <a:ln w="9525">
              <a:noFill/>
            </a:ln>
          </p:spPr>
          <p:txBody>
            <a:bodyPr wrap="square">
              <a:spAutoFit/>
            </a:bodyPr>
            <a:lstStyle/>
            <a:p>
              <a:pPr indent="0"/>
              <a:r>
                <a:rPr lang="zh-CN" altLang="en-US"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项目工程师安全生产责任制</a:t>
              </a:r>
              <a:endParaRPr lang="zh-CN" altLang="en-US"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p:txBody>
        </p:sp>
        <p:sp>
          <p:nvSpPr>
            <p:cNvPr id="5" name="文本框 4"/>
            <p:cNvSpPr txBox="1"/>
            <p:nvPr/>
          </p:nvSpPr>
          <p:spPr>
            <a:xfrm>
              <a:off x="2044" y="6476"/>
              <a:ext cx="15426" cy="3052"/>
            </a:xfrm>
            <a:prstGeom prst="rect">
              <a:avLst/>
            </a:prstGeom>
            <a:solidFill>
              <a:schemeClr val="accent1">
                <a:lumMod val="20000"/>
                <a:lumOff val="80000"/>
              </a:schemeClr>
            </a:solidFill>
            <a:ln w="9525">
              <a:noFill/>
            </a:ln>
          </p:spPr>
          <p:txBody>
            <a:bodyPr wrap="square">
              <a:spAutoFit/>
            </a:bodyPr>
            <a:lstStyle/>
            <a:p>
              <a:pPr indent="0">
                <a:lnSpc>
                  <a:spcPct val="150000"/>
                </a:lnSpc>
              </a:pPr>
              <a:r>
                <a:rPr lang="en-US"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       </a:t>
              </a:r>
              <a:r>
                <a:rPr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项目工程师对项目的劳动保护和安全技术工作负总的技术责任。在编制施工组织设计中，根据建设工程的性质、规模、特点以及施工现场的环境条件，制定和组织落实专项的施工安全技术措施，并向所有的施工人员(包括按照有关规定使用的其他建筑劳务人员）进行安全技术交底和安全技术教育。</a:t>
              </a:r>
              <a:endParaRPr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p:txBody>
        </p:sp>
      </p:grpSp>
      <p:grpSp>
        <p:nvGrpSpPr>
          <p:cNvPr id="9" name="组合 8"/>
          <p:cNvGrpSpPr/>
          <p:nvPr/>
        </p:nvGrpSpPr>
        <p:grpSpPr>
          <a:xfrm>
            <a:off x="944880" y="4028440"/>
            <a:ext cx="10069195" cy="1903095"/>
            <a:chOff x="1613" y="5804"/>
            <a:chExt cx="15857" cy="2997"/>
          </a:xfrm>
        </p:grpSpPr>
        <p:sp>
          <p:nvSpPr>
            <p:cNvPr id="12" name="团队"/>
            <p:cNvSpPr/>
            <p:nvPr/>
          </p:nvSpPr>
          <p:spPr bwMode="auto">
            <a:xfrm>
              <a:off x="1613" y="5804"/>
              <a:ext cx="672" cy="672"/>
            </a:xfrm>
            <a:custGeom>
              <a:avLst/>
              <a:gdLst>
                <a:gd name="T0" fmla="*/ 885340 w 6524"/>
                <a:gd name="T1" fmla="*/ 839496 h 4376"/>
                <a:gd name="T2" fmla="*/ 828693 w 6524"/>
                <a:gd name="T3" fmla="*/ 733209 h 4376"/>
                <a:gd name="T4" fmla="*/ 858184 w 6524"/>
                <a:gd name="T5" fmla="*/ 652033 h 4376"/>
                <a:gd name="T6" fmla="*/ 887676 w 6524"/>
                <a:gd name="T7" fmla="*/ 591881 h 4376"/>
                <a:gd name="T8" fmla="*/ 927096 w 6524"/>
                <a:gd name="T9" fmla="*/ 529102 h 4376"/>
                <a:gd name="T10" fmla="*/ 924176 w 6524"/>
                <a:gd name="T11" fmla="*/ 420186 h 4376"/>
                <a:gd name="T12" fmla="*/ 909576 w 6524"/>
                <a:gd name="T13" fmla="*/ 333754 h 4376"/>
                <a:gd name="T14" fmla="*/ 906948 w 6524"/>
                <a:gd name="T15" fmla="*/ 127603 h 4376"/>
                <a:gd name="T16" fmla="*/ 800661 w 6524"/>
                <a:gd name="T17" fmla="*/ 33872 h 4376"/>
                <a:gd name="T18" fmla="*/ 661085 w 6524"/>
                <a:gd name="T19" fmla="*/ 584 h 4376"/>
                <a:gd name="T20" fmla="*/ 510122 w 6524"/>
                <a:gd name="T21" fmla="*/ 41756 h 4376"/>
                <a:gd name="T22" fmla="*/ 417850 w 6524"/>
                <a:gd name="T23" fmla="*/ 149503 h 4376"/>
                <a:gd name="T24" fmla="*/ 409674 w 6524"/>
                <a:gd name="T25" fmla="*/ 359742 h 4376"/>
                <a:gd name="T26" fmla="*/ 397118 w 6524"/>
                <a:gd name="T27" fmla="*/ 436830 h 4376"/>
                <a:gd name="T28" fmla="*/ 420186 w 6524"/>
                <a:gd name="T29" fmla="*/ 571441 h 4376"/>
                <a:gd name="T30" fmla="*/ 465446 w 6524"/>
                <a:gd name="T31" fmla="*/ 597137 h 4376"/>
                <a:gd name="T32" fmla="*/ 510998 w 6524"/>
                <a:gd name="T33" fmla="*/ 762408 h 4376"/>
                <a:gd name="T34" fmla="*/ 427486 w 6524"/>
                <a:gd name="T35" fmla="*/ 869280 h 4376"/>
                <a:gd name="T36" fmla="*/ 56648 w 6524"/>
                <a:gd name="T37" fmla="*/ 1014695 h 4376"/>
                <a:gd name="T38" fmla="*/ 3212 w 6524"/>
                <a:gd name="T39" fmla="*/ 1073679 h 4376"/>
                <a:gd name="T40" fmla="*/ 1334726 w 6524"/>
                <a:gd name="T41" fmla="*/ 1073679 h 4376"/>
                <a:gd name="T42" fmla="*/ 1270779 w 6524"/>
                <a:gd name="T43" fmla="*/ 1009439 h 4376"/>
                <a:gd name="T44" fmla="*/ 1406850 w 6524"/>
                <a:gd name="T45" fmla="*/ 904612 h 4376"/>
                <a:gd name="T46" fmla="*/ 1298227 w 6524"/>
                <a:gd name="T47" fmla="*/ 822560 h 4376"/>
                <a:gd name="T48" fmla="*/ 1324506 w 6524"/>
                <a:gd name="T49" fmla="*/ 770292 h 4376"/>
                <a:gd name="T50" fmla="*/ 1336186 w 6524"/>
                <a:gd name="T51" fmla="*/ 705761 h 4376"/>
                <a:gd name="T52" fmla="*/ 1371518 w 6524"/>
                <a:gd name="T53" fmla="*/ 671305 h 4376"/>
                <a:gd name="T54" fmla="*/ 1378526 w 6524"/>
                <a:gd name="T55" fmla="*/ 581661 h 4376"/>
                <a:gd name="T56" fmla="*/ 1365094 w 6524"/>
                <a:gd name="T57" fmla="*/ 511582 h 4376"/>
                <a:gd name="T58" fmla="*/ 1359838 w 6524"/>
                <a:gd name="T59" fmla="*/ 353902 h 4376"/>
                <a:gd name="T60" fmla="*/ 1265815 w 6524"/>
                <a:gd name="T61" fmla="*/ 286743 h 4376"/>
                <a:gd name="T62" fmla="*/ 1161571 w 6524"/>
                <a:gd name="T63" fmla="*/ 277399 h 4376"/>
                <a:gd name="T64" fmla="*/ 1043896 w 6524"/>
                <a:gd name="T65" fmla="*/ 329374 h 4376"/>
                <a:gd name="T66" fmla="*/ 1002724 w 6524"/>
                <a:gd name="T67" fmla="*/ 442086 h 4376"/>
                <a:gd name="T68" fmla="*/ 1010316 w 6524"/>
                <a:gd name="T69" fmla="*/ 560345 h 4376"/>
                <a:gd name="T70" fmla="*/ 1008564 w 6524"/>
                <a:gd name="T71" fmla="*/ 660793 h 4376"/>
                <a:gd name="T72" fmla="*/ 1045648 w 6524"/>
                <a:gd name="T73" fmla="*/ 699337 h 4376"/>
                <a:gd name="T74" fmla="*/ 1076599 w 6524"/>
                <a:gd name="T75" fmla="*/ 806792 h 4376"/>
                <a:gd name="T76" fmla="*/ 1107551 w 6524"/>
                <a:gd name="T77" fmla="*/ 909284 h 4376"/>
                <a:gd name="T78" fmla="*/ 1318082 w 6524"/>
                <a:gd name="T79" fmla="*/ 999803 h 4376"/>
                <a:gd name="T80" fmla="*/ 1366846 w 6524"/>
                <a:gd name="T81" fmla="*/ 1068131 h 4376"/>
                <a:gd name="T82" fmla="*/ 1666145 w 6524"/>
                <a:gd name="T83" fmla="*/ 1034843 h 4376"/>
                <a:gd name="T84" fmla="*/ 1606285 w 6524"/>
                <a:gd name="T85" fmla="*/ 986663 h 4376"/>
                <a:gd name="T86" fmla="*/ 1881932 w 6524"/>
                <a:gd name="T87" fmla="*/ 971187 h 4376"/>
                <a:gd name="T88" fmla="*/ 1692425 w 6524"/>
                <a:gd name="T89" fmla="*/ 895852 h 4376"/>
                <a:gd name="T90" fmla="*/ 1646873 w 6524"/>
                <a:gd name="T91" fmla="*/ 837160 h 4376"/>
                <a:gd name="T92" fmla="*/ 1666145 w 6524"/>
                <a:gd name="T93" fmla="*/ 787812 h 4376"/>
                <a:gd name="T94" fmla="*/ 1689213 w 6524"/>
                <a:gd name="T95" fmla="*/ 752772 h 4376"/>
                <a:gd name="T96" fmla="*/ 1703813 w 6524"/>
                <a:gd name="T97" fmla="*/ 691161 h 4376"/>
                <a:gd name="T98" fmla="*/ 1691549 w 6524"/>
                <a:gd name="T99" fmla="*/ 638893 h 4376"/>
                <a:gd name="T100" fmla="*/ 1686877 w 6524"/>
                <a:gd name="T101" fmla="*/ 515962 h 4376"/>
                <a:gd name="T102" fmla="*/ 1612709 w 6524"/>
                <a:gd name="T103" fmla="*/ 468950 h 4376"/>
                <a:gd name="T104" fmla="*/ 1509926 w 6524"/>
                <a:gd name="T105" fmla="*/ 478002 h 4376"/>
                <a:gd name="T106" fmla="*/ 1453862 w 6524"/>
                <a:gd name="T107" fmla="*/ 522678 h 4376"/>
                <a:gd name="T108" fmla="*/ 1439554 w 6524"/>
                <a:gd name="T109" fmla="*/ 618161 h 4376"/>
                <a:gd name="T110" fmla="*/ 1437218 w 6524"/>
                <a:gd name="T111" fmla="*/ 679481 h 4376"/>
                <a:gd name="T112" fmla="*/ 1455322 w 6524"/>
                <a:gd name="T113" fmla="*/ 756276 h 4376"/>
                <a:gd name="T114" fmla="*/ 1485398 w 6524"/>
                <a:gd name="T115" fmla="*/ 828692 h 4376"/>
                <a:gd name="T116" fmla="*/ 1457074 w 6524"/>
                <a:gd name="T117" fmla="*/ 891180 h 4376"/>
                <a:gd name="T118" fmla="*/ 1654757 w 6524"/>
                <a:gd name="T119" fmla="*/ 974691 h 4376"/>
                <a:gd name="T120" fmla="*/ 1699725 w 6524"/>
                <a:gd name="T121" fmla="*/ 1038931 h 437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6524" h="4376">
                  <a:moveTo>
                    <a:pt x="4032" y="3336"/>
                  </a:moveTo>
                  <a:lnTo>
                    <a:pt x="4032" y="3336"/>
                  </a:lnTo>
                  <a:lnTo>
                    <a:pt x="3856" y="3260"/>
                  </a:lnTo>
                  <a:lnTo>
                    <a:pt x="3674" y="3182"/>
                  </a:lnTo>
                  <a:lnTo>
                    <a:pt x="3492" y="3105"/>
                  </a:lnTo>
                  <a:lnTo>
                    <a:pt x="3315" y="3031"/>
                  </a:lnTo>
                  <a:lnTo>
                    <a:pt x="3118" y="2977"/>
                  </a:lnTo>
                  <a:lnTo>
                    <a:pt x="3103" y="2966"/>
                  </a:lnTo>
                  <a:lnTo>
                    <a:pt x="3089" y="2952"/>
                  </a:lnTo>
                  <a:lnTo>
                    <a:pt x="3075" y="2934"/>
                  </a:lnTo>
                  <a:lnTo>
                    <a:pt x="3060" y="2916"/>
                  </a:lnTo>
                  <a:lnTo>
                    <a:pt x="3046" y="2896"/>
                  </a:lnTo>
                  <a:lnTo>
                    <a:pt x="3032" y="2875"/>
                  </a:lnTo>
                  <a:lnTo>
                    <a:pt x="3019" y="2852"/>
                  </a:lnTo>
                  <a:lnTo>
                    <a:pt x="3006" y="2829"/>
                  </a:lnTo>
                  <a:lnTo>
                    <a:pt x="2981" y="2781"/>
                  </a:lnTo>
                  <a:lnTo>
                    <a:pt x="2958" y="2735"/>
                  </a:lnTo>
                  <a:lnTo>
                    <a:pt x="2921" y="2655"/>
                  </a:lnTo>
                  <a:lnTo>
                    <a:pt x="2795" y="2636"/>
                  </a:lnTo>
                  <a:lnTo>
                    <a:pt x="2797" y="2612"/>
                  </a:lnTo>
                  <a:lnTo>
                    <a:pt x="2801" y="2591"/>
                  </a:lnTo>
                  <a:lnTo>
                    <a:pt x="2806" y="2571"/>
                  </a:lnTo>
                  <a:lnTo>
                    <a:pt x="2813" y="2554"/>
                  </a:lnTo>
                  <a:lnTo>
                    <a:pt x="2820" y="2538"/>
                  </a:lnTo>
                  <a:lnTo>
                    <a:pt x="2829" y="2525"/>
                  </a:lnTo>
                  <a:lnTo>
                    <a:pt x="2838" y="2511"/>
                  </a:lnTo>
                  <a:lnTo>
                    <a:pt x="2847" y="2498"/>
                  </a:lnTo>
                  <a:lnTo>
                    <a:pt x="2868" y="2475"/>
                  </a:lnTo>
                  <a:lnTo>
                    <a:pt x="2878" y="2463"/>
                  </a:lnTo>
                  <a:lnTo>
                    <a:pt x="2888" y="2450"/>
                  </a:lnTo>
                  <a:lnTo>
                    <a:pt x="2897" y="2436"/>
                  </a:lnTo>
                  <a:lnTo>
                    <a:pt x="2906" y="2421"/>
                  </a:lnTo>
                  <a:lnTo>
                    <a:pt x="2913" y="2404"/>
                  </a:lnTo>
                  <a:lnTo>
                    <a:pt x="2921" y="2386"/>
                  </a:lnTo>
                  <a:lnTo>
                    <a:pt x="2926" y="2367"/>
                  </a:lnTo>
                  <a:lnTo>
                    <a:pt x="2930" y="2349"/>
                  </a:lnTo>
                  <a:lnTo>
                    <a:pt x="2933" y="2331"/>
                  </a:lnTo>
                  <a:lnTo>
                    <a:pt x="2935" y="2312"/>
                  </a:lnTo>
                  <a:lnTo>
                    <a:pt x="2937" y="2272"/>
                  </a:lnTo>
                  <a:lnTo>
                    <a:pt x="2939" y="2233"/>
                  </a:lnTo>
                  <a:lnTo>
                    <a:pt x="2942" y="2194"/>
                  </a:lnTo>
                  <a:lnTo>
                    <a:pt x="2944" y="2175"/>
                  </a:lnTo>
                  <a:lnTo>
                    <a:pt x="2947" y="2155"/>
                  </a:lnTo>
                  <a:lnTo>
                    <a:pt x="2951" y="2137"/>
                  </a:lnTo>
                  <a:lnTo>
                    <a:pt x="2956" y="2119"/>
                  </a:lnTo>
                  <a:lnTo>
                    <a:pt x="2963" y="2102"/>
                  </a:lnTo>
                  <a:lnTo>
                    <a:pt x="2971" y="2085"/>
                  </a:lnTo>
                  <a:lnTo>
                    <a:pt x="2977" y="2074"/>
                  </a:lnTo>
                  <a:lnTo>
                    <a:pt x="2984" y="2065"/>
                  </a:lnTo>
                  <a:lnTo>
                    <a:pt x="2993" y="2057"/>
                  </a:lnTo>
                  <a:lnTo>
                    <a:pt x="3002" y="2050"/>
                  </a:lnTo>
                  <a:lnTo>
                    <a:pt x="3011" y="2043"/>
                  </a:lnTo>
                  <a:lnTo>
                    <a:pt x="3021" y="2038"/>
                  </a:lnTo>
                  <a:lnTo>
                    <a:pt x="3040" y="2027"/>
                  </a:lnTo>
                  <a:lnTo>
                    <a:pt x="3061" y="2015"/>
                  </a:lnTo>
                  <a:lnTo>
                    <a:pt x="3081" y="2004"/>
                  </a:lnTo>
                  <a:lnTo>
                    <a:pt x="3090" y="1998"/>
                  </a:lnTo>
                  <a:lnTo>
                    <a:pt x="3098" y="1991"/>
                  </a:lnTo>
                  <a:lnTo>
                    <a:pt x="3106" y="1983"/>
                  </a:lnTo>
                  <a:lnTo>
                    <a:pt x="3113" y="1974"/>
                  </a:lnTo>
                  <a:lnTo>
                    <a:pt x="3119" y="1965"/>
                  </a:lnTo>
                  <a:lnTo>
                    <a:pt x="3125" y="1955"/>
                  </a:lnTo>
                  <a:lnTo>
                    <a:pt x="3137" y="1933"/>
                  </a:lnTo>
                  <a:lnTo>
                    <a:pt x="3147" y="1910"/>
                  </a:lnTo>
                  <a:lnTo>
                    <a:pt x="3155" y="1886"/>
                  </a:lnTo>
                  <a:lnTo>
                    <a:pt x="3163" y="1860"/>
                  </a:lnTo>
                  <a:lnTo>
                    <a:pt x="3169" y="1836"/>
                  </a:lnTo>
                  <a:lnTo>
                    <a:pt x="3175" y="1812"/>
                  </a:lnTo>
                  <a:lnTo>
                    <a:pt x="3179" y="1789"/>
                  </a:lnTo>
                  <a:lnTo>
                    <a:pt x="3186" y="1749"/>
                  </a:lnTo>
                  <a:lnTo>
                    <a:pt x="3192" y="1705"/>
                  </a:lnTo>
                  <a:lnTo>
                    <a:pt x="3196" y="1659"/>
                  </a:lnTo>
                  <a:lnTo>
                    <a:pt x="3197" y="1637"/>
                  </a:lnTo>
                  <a:lnTo>
                    <a:pt x="3198" y="1614"/>
                  </a:lnTo>
                  <a:lnTo>
                    <a:pt x="3197" y="1590"/>
                  </a:lnTo>
                  <a:lnTo>
                    <a:pt x="3196" y="1568"/>
                  </a:lnTo>
                  <a:lnTo>
                    <a:pt x="3194" y="1545"/>
                  </a:lnTo>
                  <a:lnTo>
                    <a:pt x="3191" y="1522"/>
                  </a:lnTo>
                  <a:lnTo>
                    <a:pt x="3186" y="1501"/>
                  </a:lnTo>
                  <a:lnTo>
                    <a:pt x="3181" y="1480"/>
                  </a:lnTo>
                  <a:lnTo>
                    <a:pt x="3174" y="1459"/>
                  </a:lnTo>
                  <a:lnTo>
                    <a:pt x="3165" y="1439"/>
                  </a:lnTo>
                  <a:lnTo>
                    <a:pt x="3155" y="1419"/>
                  </a:lnTo>
                  <a:lnTo>
                    <a:pt x="3146" y="1403"/>
                  </a:lnTo>
                  <a:lnTo>
                    <a:pt x="3138" y="1389"/>
                  </a:lnTo>
                  <a:lnTo>
                    <a:pt x="3131" y="1375"/>
                  </a:lnTo>
                  <a:lnTo>
                    <a:pt x="3124" y="1361"/>
                  </a:lnTo>
                  <a:lnTo>
                    <a:pt x="3119" y="1345"/>
                  </a:lnTo>
                  <a:lnTo>
                    <a:pt x="3114" y="1326"/>
                  </a:lnTo>
                  <a:lnTo>
                    <a:pt x="3111" y="1302"/>
                  </a:lnTo>
                  <a:lnTo>
                    <a:pt x="3110" y="1283"/>
                  </a:lnTo>
                  <a:lnTo>
                    <a:pt x="3109" y="1261"/>
                  </a:lnTo>
                  <a:lnTo>
                    <a:pt x="3110" y="1234"/>
                  </a:lnTo>
                  <a:lnTo>
                    <a:pt x="3111" y="1206"/>
                  </a:lnTo>
                  <a:lnTo>
                    <a:pt x="3115" y="1143"/>
                  </a:lnTo>
                  <a:lnTo>
                    <a:pt x="3120" y="1075"/>
                  </a:lnTo>
                  <a:lnTo>
                    <a:pt x="3133" y="949"/>
                  </a:lnTo>
                  <a:lnTo>
                    <a:pt x="3137" y="901"/>
                  </a:lnTo>
                  <a:lnTo>
                    <a:pt x="3139" y="868"/>
                  </a:lnTo>
                  <a:lnTo>
                    <a:pt x="3140" y="809"/>
                  </a:lnTo>
                  <a:lnTo>
                    <a:pt x="3140" y="751"/>
                  </a:lnTo>
                  <a:lnTo>
                    <a:pt x="3138" y="694"/>
                  </a:lnTo>
                  <a:lnTo>
                    <a:pt x="3135" y="637"/>
                  </a:lnTo>
                  <a:lnTo>
                    <a:pt x="3130" y="580"/>
                  </a:lnTo>
                  <a:lnTo>
                    <a:pt x="3126" y="552"/>
                  </a:lnTo>
                  <a:lnTo>
                    <a:pt x="3122" y="523"/>
                  </a:lnTo>
                  <a:lnTo>
                    <a:pt x="3117" y="495"/>
                  </a:lnTo>
                  <a:lnTo>
                    <a:pt x="3112" y="465"/>
                  </a:lnTo>
                  <a:lnTo>
                    <a:pt x="3106" y="437"/>
                  </a:lnTo>
                  <a:lnTo>
                    <a:pt x="3099" y="408"/>
                  </a:lnTo>
                  <a:lnTo>
                    <a:pt x="3091" y="385"/>
                  </a:lnTo>
                  <a:lnTo>
                    <a:pt x="3081" y="361"/>
                  </a:lnTo>
                  <a:lnTo>
                    <a:pt x="3067" y="333"/>
                  </a:lnTo>
                  <a:lnTo>
                    <a:pt x="3058" y="317"/>
                  </a:lnTo>
                  <a:lnTo>
                    <a:pt x="3049" y="301"/>
                  </a:lnTo>
                  <a:lnTo>
                    <a:pt x="3039" y="286"/>
                  </a:lnTo>
                  <a:lnTo>
                    <a:pt x="3029" y="272"/>
                  </a:lnTo>
                  <a:lnTo>
                    <a:pt x="3017" y="258"/>
                  </a:lnTo>
                  <a:lnTo>
                    <a:pt x="3005" y="244"/>
                  </a:lnTo>
                  <a:lnTo>
                    <a:pt x="2993" y="234"/>
                  </a:lnTo>
                  <a:lnTo>
                    <a:pt x="2979" y="225"/>
                  </a:lnTo>
                  <a:lnTo>
                    <a:pt x="2832" y="200"/>
                  </a:lnTo>
                  <a:lnTo>
                    <a:pt x="2742" y="116"/>
                  </a:lnTo>
                  <a:lnTo>
                    <a:pt x="2707" y="95"/>
                  </a:lnTo>
                  <a:lnTo>
                    <a:pt x="2673" y="78"/>
                  </a:lnTo>
                  <a:lnTo>
                    <a:pt x="2638" y="62"/>
                  </a:lnTo>
                  <a:lnTo>
                    <a:pt x="2604" y="48"/>
                  </a:lnTo>
                  <a:lnTo>
                    <a:pt x="2568" y="36"/>
                  </a:lnTo>
                  <a:lnTo>
                    <a:pt x="2534" y="26"/>
                  </a:lnTo>
                  <a:lnTo>
                    <a:pt x="2500" y="18"/>
                  </a:lnTo>
                  <a:lnTo>
                    <a:pt x="2466" y="11"/>
                  </a:lnTo>
                  <a:lnTo>
                    <a:pt x="2432" y="6"/>
                  </a:lnTo>
                  <a:lnTo>
                    <a:pt x="2397" y="3"/>
                  </a:lnTo>
                  <a:lnTo>
                    <a:pt x="2364" y="1"/>
                  </a:lnTo>
                  <a:lnTo>
                    <a:pt x="2330" y="0"/>
                  </a:lnTo>
                  <a:lnTo>
                    <a:pt x="2297" y="0"/>
                  </a:lnTo>
                  <a:lnTo>
                    <a:pt x="2264" y="2"/>
                  </a:lnTo>
                  <a:lnTo>
                    <a:pt x="2232" y="4"/>
                  </a:lnTo>
                  <a:lnTo>
                    <a:pt x="2199" y="8"/>
                  </a:lnTo>
                  <a:lnTo>
                    <a:pt x="2168" y="13"/>
                  </a:lnTo>
                  <a:lnTo>
                    <a:pt x="2136" y="18"/>
                  </a:lnTo>
                  <a:lnTo>
                    <a:pt x="2106" y="24"/>
                  </a:lnTo>
                  <a:lnTo>
                    <a:pt x="2076" y="31"/>
                  </a:lnTo>
                  <a:lnTo>
                    <a:pt x="2047" y="38"/>
                  </a:lnTo>
                  <a:lnTo>
                    <a:pt x="2018" y="47"/>
                  </a:lnTo>
                  <a:lnTo>
                    <a:pt x="1963" y="63"/>
                  </a:lnTo>
                  <a:lnTo>
                    <a:pt x="1910" y="81"/>
                  </a:lnTo>
                  <a:lnTo>
                    <a:pt x="1861" y="98"/>
                  </a:lnTo>
                  <a:lnTo>
                    <a:pt x="1816" y="117"/>
                  </a:lnTo>
                  <a:lnTo>
                    <a:pt x="1774" y="133"/>
                  </a:lnTo>
                  <a:lnTo>
                    <a:pt x="1747" y="143"/>
                  </a:lnTo>
                  <a:lnTo>
                    <a:pt x="1719" y="155"/>
                  </a:lnTo>
                  <a:lnTo>
                    <a:pt x="1692" y="169"/>
                  </a:lnTo>
                  <a:lnTo>
                    <a:pt x="1667" y="186"/>
                  </a:lnTo>
                  <a:lnTo>
                    <a:pt x="1641" y="203"/>
                  </a:lnTo>
                  <a:lnTo>
                    <a:pt x="1618" y="222"/>
                  </a:lnTo>
                  <a:lnTo>
                    <a:pt x="1595" y="243"/>
                  </a:lnTo>
                  <a:lnTo>
                    <a:pt x="1572" y="267"/>
                  </a:lnTo>
                  <a:lnTo>
                    <a:pt x="1550" y="291"/>
                  </a:lnTo>
                  <a:lnTo>
                    <a:pt x="1530" y="318"/>
                  </a:lnTo>
                  <a:lnTo>
                    <a:pt x="1510" y="346"/>
                  </a:lnTo>
                  <a:lnTo>
                    <a:pt x="1492" y="376"/>
                  </a:lnTo>
                  <a:lnTo>
                    <a:pt x="1475" y="408"/>
                  </a:lnTo>
                  <a:lnTo>
                    <a:pt x="1460" y="441"/>
                  </a:lnTo>
                  <a:lnTo>
                    <a:pt x="1444" y="476"/>
                  </a:lnTo>
                  <a:lnTo>
                    <a:pt x="1431" y="512"/>
                  </a:lnTo>
                  <a:lnTo>
                    <a:pt x="1419" y="550"/>
                  </a:lnTo>
                  <a:lnTo>
                    <a:pt x="1408" y="589"/>
                  </a:lnTo>
                  <a:lnTo>
                    <a:pt x="1398" y="631"/>
                  </a:lnTo>
                  <a:lnTo>
                    <a:pt x="1390" y="673"/>
                  </a:lnTo>
                  <a:lnTo>
                    <a:pt x="1383" y="717"/>
                  </a:lnTo>
                  <a:lnTo>
                    <a:pt x="1377" y="763"/>
                  </a:lnTo>
                  <a:lnTo>
                    <a:pt x="1373" y="809"/>
                  </a:lnTo>
                  <a:lnTo>
                    <a:pt x="1371" y="857"/>
                  </a:lnTo>
                  <a:lnTo>
                    <a:pt x="1371" y="907"/>
                  </a:lnTo>
                  <a:lnTo>
                    <a:pt x="1372" y="958"/>
                  </a:lnTo>
                  <a:lnTo>
                    <a:pt x="1374" y="1010"/>
                  </a:lnTo>
                  <a:lnTo>
                    <a:pt x="1378" y="1064"/>
                  </a:lnTo>
                  <a:lnTo>
                    <a:pt x="1385" y="1119"/>
                  </a:lnTo>
                  <a:lnTo>
                    <a:pt x="1393" y="1176"/>
                  </a:lnTo>
                  <a:lnTo>
                    <a:pt x="1403" y="1232"/>
                  </a:lnTo>
                  <a:lnTo>
                    <a:pt x="1414" y="1291"/>
                  </a:lnTo>
                  <a:lnTo>
                    <a:pt x="1417" y="1311"/>
                  </a:lnTo>
                  <a:lnTo>
                    <a:pt x="1418" y="1330"/>
                  </a:lnTo>
                  <a:lnTo>
                    <a:pt x="1417" y="1346"/>
                  </a:lnTo>
                  <a:lnTo>
                    <a:pt x="1415" y="1362"/>
                  </a:lnTo>
                  <a:lnTo>
                    <a:pt x="1411" y="1377"/>
                  </a:lnTo>
                  <a:lnTo>
                    <a:pt x="1406" y="1392"/>
                  </a:lnTo>
                  <a:lnTo>
                    <a:pt x="1400" y="1405"/>
                  </a:lnTo>
                  <a:lnTo>
                    <a:pt x="1394" y="1418"/>
                  </a:lnTo>
                  <a:lnTo>
                    <a:pt x="1382" y="1441"/>
                  </a:lnTo>
                  <a:lnTo>
                    <a:pt x="1369" y="1464"/>
                  </a:lnTo>
                  <a:lnTo>
                    <a:pt x="1365" y="1474"/>
                  </a:lnTo>
                  <a:lnTo>
                    <a:pt x="1362" y="1485"/>
                  </a:lnTo>
                  <a:lnTo>
                    <a:pt x="1360" y="1496"/>
                  </a:lnTo>
                  <a:lnTo>
                    <a:pt x="1360" y="1507"/>
                  </a:lnTo>
                  <a:lnTo>
                    <a:pt x="1364" y="1563"/>
                  </a:lnTo>
                  <a:lnTo>
                    <a:pt x="1369" y="1631"/>
                  </a:lnTo>
                  <a:lnTo>
                    <a:pt x="1372" y="1668"/>
                  </a:lnTo>
                  <a:lnTo>
                    <a:pt x="1376" y="1706"/>
                  </a:lnTo>
                  <a:lnTo>
                    <a:pt x="1382" y="1746"/>
                  </a:lnTo>
                  <a:lnTo>
                    <a:pt x="1387" y="1784"/>
                  </a:lnTo>
                  <a:lnTo>
                    <a:pt x="1395" y="1823"/>
                  </a:lnTo>
                  <a:lnTo>
                    <a:pt x="1403" y="1859"/>
                  </a:lnTo>
                  <a:lnTo>
                    <a:pt x="1413" y="1895"/>
                  </a:lnTo>
                  <a:lnTo>
                    <a:pt x="1419" y="1911"/>
                  </a:lnTo>
                  <a:lnTo>
                    <a:pt x="1425" y="1927"/>
                  </a:lnTo>
                  <a:lnTo>
                    <a:pt x="1432" y="1942"/>
                  </a:lnTo>
                  <a:lnTo>
                    <a:pt x="1439" y="1957"/>
                  </a:lnTo>
                  <a:lnTo>
                    <a:pt x="1447" y="1971"/>
                  </a:lnTo>
                  <a:lnTo>
                    <a:pt x="1456" y="1983"/>
                  </a:lnTo>
                  <a:lnTo>
                    <a:pt x="1465" y="1994"/>
                  </a:lnTo>
                  <a:lnTo>
                    <a:pt x="1475" y="2005"/>
                  </a:lnTo>
                  <a:lnTo>
                    <a:pt x="1485" y="2014"/>
                  </a:lnTo>
                  <a:lnTo>
                    <a:pt x="1496" y="2022"/>
                  </a:lnTo>
                  <a:lnTo>
                    <a:pt x="1504" y="2026"/>
                  </a:lnTo>
                  <a:lnTo>
                    <a:pt x="1516" y="2030"/>
                  </a:lnTo>
                  <a:lnTo>
                    <a:pt x="1550" y="2038"/>
                  </a:lnTo>
                  <a:lnTo>
                    <a:pt x="1580" y="2045"/>
                  </a:lnTo>
                  <a:lnTo>
                    <a:pt x="1591" y="2046"/>
                  </a:lnTo>
                  <a:lnTo>
                    <a:pt x="1593" y="2046"/>
                  </a:lnTo>
                  <a:lnTo>
                    <a:pt x="1594" y="2045"/>
                  </a:lnTo>
                  <a:lnTo>
                    <a:pt x="1629" y="2421"/>
                  </a:lnTo>
                  <a:lnTo>
                    <a:pt x="1635" y="2436"/>
                  </a:lnTo>
                  <a:lnTo>
                    <a:pt x="1642" y="2450"/>
                  </a:lnTo>
                  <a:lnTo>
                    <a:pt x="1650" y="2462"/>
                  </a:lnTo>
                  <a:lnTo>
                    <a:pt x="1658" y="2473"/>
                  </a:lnTo>
                  <a:lnTo>
                    <a:pt x="1677" y="2493"/>
                  </a:lnTo>
                  <a:lnTo>
                    <a:pt x="1695" y="2514"/>
                  </a:lnTo>
                  <a:lnTo>
                    <a:pt x="1704" y="2524"/>
                  </a:lnTo>
                  <a:lnTo>
                    <a:pt x="1713" y="2536"/>
                  </a:lnTo>
                  <a:lnTo>
                    <a:pt x="1721" y="2548"/>
                  </a:lnTo>
                  <a:lnTo>
                    <a:pt x="1730" y="2561"/>
                  </a:lnTo>
                  <a:lnTo>
                    <a:pt x="1738" y="2575"/>
                  </a:lnTo>
                  <a:lnTo>
                    <a:pt x="1744" y="2593"/>
                  </a:lnTo>
                  <a:lnTo>
                    <a:pt x="1750" y="2611"/>
                  </a:lnTo>
                  <a:lnTo>
                    <a:pt x="1754" y="2631"/>
                  </a:lnTo>
                  <a:lnTo>
                    <a:pt x="1661" y="2655"/>
                  </a:lnTo>
                  <a:lnTo>
                    <a:pt x="1623" y="2735"/>
                  </a:lnTo>
                  <a:lnTo>
                    <a:pt x="1601" y="2781"/>
                  </a:lnTo>
                  <a:lnTo>
                    <a:pt x="1575" y="2829"/>
                  </a:lnTo>
                  <a:lnTo>
                    <a:pt x="1563" y="2852"/>
                  </a:lnTo>
                  <a:lnTo>
                    <a:pt x="1549" y="2875"/>
                  </a:lnTo>
                  <a:lnTo>
                    <a:pt x="1536" y="2896"/>
                  </a:lnTo>
                  <a:lnTo>
                    <a:pt x="1522" y="2916"/>
                  </a:lnTo>
                  <a:lnTo>
                    <a:pt x="1507" y="2934"/>
                  </a:lnTo>
                  <a:lnTo>
                    <a:pt x="1493" y="2952"/>
                  </a:lnTo>
                  <a:lnTo>
                    <a:pt x="1478" y="2966"/>
                  </a:lnTo>
                  <a:lnTo>
                    <a:pt x="1464" y="2977"/>
                  </a:lnTo>
                  <a:lnTo>
                    <a:pt x="1266" y="3031"/>
                  </a:lnTo>
                  <a:lnTo>
                    <a:pt x="1089" y="3105"/>
                  </a:lnTo>
                  <a:lnTo>
                    <a:pt x="908" y="3182"/>
                  </a:lnTo>
                  <a:lnTo>
                    <a:pt x="726" y="3260"/>
                  </a:lnTo>
                  <a:lnTo>
                    <a:pt x="549" y="3336"/>
                  </a:lnTo>
                  <a:lnTo>
                    <a:pt x="509" y="3352"/>
                  </a:lnTo>
                  <a:lnTo>
                    <a:pt x="469" y="3367"/>
                  </a:lnTo>
                  <a:lnTo>
                    <a:pt x="386" y="3396"/>
                  </a:lnTo>
                  <a:lnTo>
                    <a:pt x="346" y="3410"/>
                  </a:lnTo>
                  <a:lnTo>
                    <a:pt x="306" y="3424"/>
                  </a:lnTo>
                  <a:lnTo>
                    <a:pt x="267" y="3440"/>
                  </a:lnTo>
                  <a:lnTo>
                    <a:pt x="229" y="3457"/>
                  </a:lnTo>
                  <a:lnTo>
                    <a:pt x="194" y="3475"/>
                  </a:lnTo>
                  <a:lnTo>
                    <a:pt x="175" y="3485"/>
                  </a:lnTo>
                  <a:lnTo>
                    <a:pt x="159" y="3495"/>
                  </a:lnTo>
                  <a:lnTo>
                    <a:pt x="143" y="3507"/>
                  </a:lnTo>
                  <a:lnTo>
                    <a:pt x="127" y="3518"/>
                  </a:lnTo>
                  <a:lnTo>
                    <a:pt x="111" y="3530"/>
                  </a:lnTo>
                  <a:lnTo>
                    <a:pt x="97" y="3543"/>
                  </a:lnTo>
                  <a:lnTo>
                    <a:pt x="83" y="3556"/>
                  </a:lnTo>
                  <a:lnTo>
                    <a:pt x="71" y="3571"/>
                  </a:lnTo>
                  <a:lnTo>
                    <a:pt x="59" y="3586"/>
                  </a:lnTo>
                  <a:lnTo>
                    <a:pt x="46" y="3602"/>
                  </a:lnTo>
                  <a:lnTo>
                    <a:pt x="36" y="3619"/>
                  </a:lnTo>
                  <a:lnTo>
                    <a:pt x="27" y="3637"/>
                  </a:lnTo>
                  <a:lnTo>
                    <a:pt x="18" y="3657"/>
                  </a:lnTo>
                  <a:lnTo>
                    <a:pt x="11" y="3677"/>
                  </a:lnTo>
                  <a:lnTo>
                    <a:pt x="10" y="3742"/>
                  </a:lnTo>
                  <a:lnTo>
                    <a:pt x="9" y="3821"/>
                  </a:lnTo>
                  <a:lnTo>
                    <a:pt x="4" y="4009"/>
                  </a:lnTo>
                  <a:lnTo>
                    <a:pt x="1" y="4204"/>
                  </a:lnTo>
                  <a:lnTo>
                    <a:pt x="0" y="4296"/>
                  </a:lnTo>
                  <a:lnTo>
                    <a:pt x="1" y="4376"/>
                  </a:lnTo>
                  <a:lnTo>
                    <a:pt x="4581" y="4376"/>
                  </a:lnTo>
                  <a:lnTo>
                    <a:pt x="4581" y="4296"/>
                  </a:lnTo>
                  <a:lnTo>
                    <a:pt x="4581" y="4204"/>
                  </a:lnTo>
                  <a:lnTo>
                    <a:pt x="4577" y="4009"/>
                  </a:lnTo>
                  <a:lnTo>
                    <a:pt x="4573" y="3821"/>
                  </a:lnTo>
                  <a:lnTo>
                    <a:pt x="4571" y="3742"/>
                  </a:lnTo>
                  <a:lnTo>
                    <a:pt x="4571" y="3677"/>
                  </a:lnTo>
                  <a:lnTo>
                    <a:pt x="4563" y="3657"/>
                  </a:lnTo>
                  <a:lnTo>
                    <a:pt x="4555" y="3637"/>
                  </a:lnTo>
                  <a:lnTo>
                    <a:pt x="4545" y="3619"/>
                  </a:lnTo>
                  <a:lnTo>
                    <a:pt x="4535" y="3602"/>
                  </a:lnTo>
                  <a:lnTo>
                    <a:pt x="4523" y="3586"/>
                  </a:lnTo>
                  <a:lnTo>
                    <a:pt x="4511" y="3571"/>
                  </a:lnTo>
                  <a:lnTo>
                    <a:pt x="4498" y="3556"/>
                  </a:lnTo>
                  <a:lnTo>
                    <a:pt x="4484" y="3543"/>
                  </a:lnTo>
                  <a:lnTo>
                    <a:pt x="4470" y="3530"/>
                  </a:lnTo>
                  <a:lnTo>
                    <a:pt x="4454" y="3518"/>
                  </a:lnTo>
                  <a:lnTo>
                    <a:pt x="4439" y="3507"/>
                  </a:lnTo>
                  <a:lnTo>
                    <a:pt x="4423" y="3495"/>
                  </a:lnTo>
                  <a:lnTo>
                    <a:pt x="4406" y="3485"/>
                  </a:lnTo>
                  <a:lnTo>
                    <a:pt x="4388" y="3475"/>
                  </a:lnTo>
                  <a:lnTo>
                    <a:pt x="4352" y="3457"/>
                  </a:lnTo>
                  <a:lnTo>
                    <a:pt x="4314" y="3440"/>
                  </a:lnTo>
                  <a:lnTo>
                    <a:pt x="4275" y="3424"/>
                  </a:lnTo>
                  <a:lnTo>
                    <a:pt x="4235" y="3410"/>
                  </a:lnTo>
                  <a:lnTo>
                    <a:pt x="4195" y="3396"/>
                  </a:lnTo>
                  <a:lnTo>
                    <a:pt x="4113" y="3367"/>
                  </a:lnTo>
                  <a:lnTo>
                    <a:pt x="4073" y="3352"/>
                  </a:lnTo>
                  <a:lnTo>
                    <a:pt x="4032" y="3336"/>
                  </a:lnTo>
                  <a:close/>
                  <a:moveTo>
                    <a:pt x="5329" y="3316"/>
                  </a:moveTo>
                  <a:lnTo>
                    <a:pt x="5329" y="3316"/>
                  </a:lnTo>
                  <a:lnTo>
                    <a:pt x="5202" y="3262"/>
                  </a:lnTo>
                  <a:lnTo>
                    <a:pt x="5073" y="3206"/>
                  </a:lnTo>
                  <a:lnTo>
                    <a:pt x="4943" y="3151"/>
                  </a:lnTo>
                  <a:lnTo>
                    <a:pt x="4818" y="3098"/>
                  </a:lnTo>
                  <a:lnTo>
                    <a:pt x="4677" y="3060"/>
                  </a:lnTo>
                  <a:lnTo>
                    <a:pt x="4666" y="3052"/>
                  </a:lnTo>
                  <a:lnTo>
                    <a:pt x="4656" y="3042"/>
                  </a:lnTo>
                  <a:lnTo>
                    <a:pt x="4645" y="3030"/>
                  </a:lnTo>
                  <a:lnTo>
                    <a:pt x="4635" y="3017"/>
                  </a:lnTo>
                  <a:lnTo>
                    <a:pt x="4625" y="3002"/>
                  </a:lnTo>
                  <a:lnTo>
                    <a:pt x="4616" y="2987"/>
                  </a:lnTo>
                  <a:lnTo>
                    <a:pt x="4596" y="2955"/>
                  </a:lnTo>
                  <a:lnTo>
                    <a:pt x="4579" y="2920"/>
                  </a:lnTo>
                  <a:lnTo>
                    <a:pt x="4563" y="2887"/>
                  </a:lnTo>
                  <a:lnTo>
                    <a:pt x="4536" y="2830"/>
                  </a:lnTo>
                  <a:lnTo>
                    <a:pt x="4446" y="2817"/>
                  </a:lnTo>
                  <a:lnTo>
                    <a:pt x="4448" y="2800"/>
                  </a:lnTo>
                  <a:lnTo>
                    <a:pt x="4450" y="2784"/>
                  </a:lnTo>
                  <a:lnTo>
                    <a:pt x="4454" y="2770"/>
                  </a:lnTo>
                  <a:lnTo>
                    <a:pt x="4459" y="2758"/>
                  </a:lnTo>
                  <a:lnTo>
                    <a:pt x="4465" y="2747"/>
                  </a:lnTo>
                  <a:lnTo>
                    <a:pt x="4471" y="2737"/>
                  </a:lnTo>
                  <a:lnTo>
                    <a:pt x="4477" y="2728"/>
                  </a:lnTo>
                  <a:lnTo>
                    <a:pt x="4484" y="2718"/>
                  </a:lnTo>
                  <a:lnTo>
                    <a:pt x="4498" y="2702"/>
                  </a:lnTo>
                  <a:lnTo>
                    <a:pt x="4512" y="2684"/>
                  </a:lnTo>
                  <a:lnTo>
                    <a:pt x="4519" y="2674"/>
                  </a:lnTo>
                  <a:lnTo>
                    <a:pt x="4525" y="2664"/>
                  </a:lnTo>
                  <a:lnTo>
                    <a:pt x="4532" y="2651"/>
                  </a:lnTo>
                  <a:lnTo>
                    <a:pt x="4536" y="2638"/>
                  </a:lnTo>
                  <a:lnTo>
                    <a:pt x="4540" y="2625"/>
                  </a:lnTo>
                  <a:lnTo>
                    <a:pt x="4543" y="2612"/>
                  </a:lnTo>
                  <a:lnTo>
                    <a:pt x="4545" y="2599"/>
                  </a:lnTo>
                  <a:lnTo>
                    <a:pt x="4546" y="2586"/>
                  </a:lnTo>
                  <a:lnTo>
                    <a:pt x="4548" y="2557"/>
                  </a:lnTo>
                  <a:lnTo>
                    <a:pt x="4549" y="2530"/>
                  </a:lnTo>
                  <a:lnTo>
                    <a:pt x="4551" y="2501"/>
                  </a:lnTo>
                  <a:lnTo>
                    <a:pt x="4553" y="2488"/>
                  </a:lnTo>
                  <a:lnTo>
                    <a:pt x="4555" y="2474"/>
                  </a:lnTo>
                  <a:lnTo>
                    <a:pt x="4558" y="2461"/>
                  </a:lnTo>
                  <a:lnTo>
                    <a:pt x="4562" y="2449"/>
                  </a:lnTo>
                  <a:lnTo>
                    <a:pt x="4566" y="2436"/>
                  </a:lnTo>
                  <a:lnTo>
                    <a:pt x="4572" y="2424"/>
                  </a:lnTo>
                  <a:lnTo>
                    <a:pt x="4576" y="2417"/>
                  </a:lnTo>
                  <a:lnTo>
                    <a:pt x="4581" y="2410"/>
                  </a:lnTo>
                  <a:lnTo>
                    <a:pt x="4587" y="2404"/>
                  </a:lnTo>
                  <a:lnTo>
                    <a:pt x="4593" y="2399"/>
                  </a:lnTo>
                  <a:lnTo>
                    <a:pt x="4608" y="2390"/>
                  </a:lnTo>
                  <a:lnTo>
                    <a:pt x="4622" y="2383"/>
                  </a:lnTo>
                  <a:lnTo>
                    <a:pt x="4636" y="2375"/>
                  </a:lnTo>
                  <a:lnTo>
                    <a:pt x="4650" y="2366"/>
                  </a:lnTo>
                  <a:lnTo>
                    <a:pt x="4656" y="2362"/>
                  </a:lnTo>
                  <a:lnTo>
                    <a:pt x="4662" y="2357"/>
                  </a:lnTo>
                  <a:lnTo>
                    <a:pt x="4668" y="2351"/>
                  </a:lnTo>
                  <a:lnTo>
                    <a:pt x="4674" y="2345"/>
                  </a:lnTo>
                  <a:lnTo>
                    <a:pt x="4682" y="2331"/>
                  </a:lnTo>
                  <a:lnTo>
                    <a:pt x="4690" y="2316"/>
                  </a:lnTo>
                  <a:lnTo>
                    <a:pt x="4697" y="2299"/>
                  </a:lnTo>
                  <a:lnTo>
                    <a:pt x="4703" y="2281"/>
                  </a:lnTo>
                  <a:lnTo>
                    <a:pt x="4709" y="2264"/>
                  </a:lnTo>
                  <a:lnTo>
                    <a:pt x="4713" y="2246"/>
                  </a:lnTo>
                  <a:lnTo>
                    <a:pt x="4720" y="2213"/>
                  </a:lnTo>
                  <a:lnTo>
                    <a:pt x="4725" y="2184"/>
                  </a:lnTo>
                  <a:lnTo>
                    <a:pt x="4729" y="2153"/>
                  </a:lnTo>
                  <a:lnTo>
                    <a:pt x="4732" y="2121"/>
                  </a:lnTo>
                  <a:lnTo>
                    <a:pt x="4733" y="2088"/>
                  </a:lnTo>
                  <a:lnTo>
                    <a:pt x="4733" y="2071"/>
                  </a:lnTo>
                  <a:lnTo>
                    <a:pt x="4732" y="2055"/>
                  </a:lnTo>
                  <a:lnTo>
                    <a:pt x="4731" y="2039"/>
                  </a:lnTo>
                  <a:lnTo>
                    <a:pt x="4728" y="2024"/>
                  </a:lnTo>
                  <a:lnTo>
                    <a:pt x="4725" y="2007"/>
                  </a:lnTo>
                  <a:lnTo>
                    <a:pt x="4721" y="1992"/>
                  </a:lnTo>
                  <a:lnTo>
                    <a:pt x="4716" y="1978"/>
                  </a:lnTo>
                  <a:lnTo>
                    <a:pt x="4710" y="1964"/>
                  </a:lnTo>
                  <a:lnTo>
                    <a:pt x="4703" y="1950"/>
                  </a:lnTo>
                  <a:lnTo>
                    <a:pt x="4697" y="1937"/>
                  </a:lnTo>
                  <a:lnTo>
                    <a:pt x="4686" y="1918"/>
                  </a:lnTo>
                  <a:lnTo>
                    <a:pt x="4682" y="1908"/>
                  </a:lnTo>
                  <a:lnTo>
                    <a:pt x="4678" y="1897"/>
                  </a:lnTo>
                  <a:lnTo>
                    <a:pt x="4675" y="1883"/>
                  </a:lnTo>
                  <a:lnTo>
                    <a:pt x="4672" y="1865"/>
                  </a:lnTo>
                  <a:lnTo>
                    <a:pt x="4671" y="1852"/>
                  </a:lnTo>
                  <a:lnTo>
                    <a:pt x="4671" y="1836"/>
                  </a:lnTo>
                  <a:lnTo>
                    <a:pt x="4672" y="1797"/>
                  </a:lnTo>
                  <a:lnTo>
                    <a:pt x="4675" y="1752"/>
                  </a:lnTo>
                  <a:lnTo>
                    <a:pt x="4679" y="1704"/>
                  </a:lnTo>
                  <a:lnTo>
                    <a:pt x="4687" y="1615"/>
                  </a:lnTo>
                  <a:lnTo>
                    <a:pt x="4690" y="1580"/>
                  </a:lnTo>
                  <a:lnTo>
                    <a:pt x="4691" y="1557"/>
                  </a:lnTo>
                  <a:lnTo>
                    <a:pt x="4692" y="1514"/>
                  </a:lnTo>
                  <a:lnTo>
                    <a:pt x="4692" y="1473"/>
                  </a:lnTo>
                  <a:lnTo>
                    <a:pt x="4691" y="1432"/>
                  </a:lnTo>
                  <a:lnTo>
                    <a:pt x="4689" y="1392"/>
                  </a:lnTo>
                  <a:lnTo>
                    <a:pt x="4685" y="1351"/>
                  </a:lnTo>
                  <a:lnTo>
                    <a:pt x="4680" y="1310"/>
                  </a:lnTo>
                  <a:lnTo>
                    <a:pt x="4673" y="1270"/>
                  </a:lnTo>
                  <a:lnTo>
                    <a:pt x="4663" y="1228"/>
                  </a:lnTo>
                  <a:lnTo>
                    <a:pt x="4657" y="1212"/>
                  </a:lnTo>
                  <a:lnTo>
                    <a:pt x="4650" y="1195"/>
                  </a:lnTo>
                  <a:lnTo>
                    <a:pt x="4640" y="1175"/>
                  </a:lnTo>
                  <a:lnTo>
                    <a:pt x="4628" y="1152"/>
                  </a:lnTo>
                  <a:lnTo>
                    <a:pt x="4621" y="1142"/>
                  </a:lnTo>
                  <a:lnTo>
                    <a:pt x="4613" y="1131"/>
                  </a:lnTo>
                  <a:lnTo>
                    <a:pt x="4605" y="1121"/>
                  </a:lnTo>
                  <a:lnTo>
                    <a:pt x="4596" y="1112"/>
                  </a:lnTo>
                  <a:lnTo>
                    <a:pt x="4587" y="1105"/>
                  </a:lnTo>
                  <a:lnTo>
                    <a:pt x="4577" y="1097"/>
                  </a:lnTo>
                  <a:lnTo>
                    <a:pt x="4473" y="1080"/>
                  </a:lnTo>
                  <a:lnTo>
                    <a:pt x="4408" y="1020"/>
                  </a:lnTo>
                  <a:lnTo>
                    <a:pt x="4383" y="1006"/>
                  </a:lnTo>
                  <a:lnTo>
                    <a:pt x="4359" y="993"/>
                  </a:lnTo>
                  <a:lnTo>
                    <a:pt x="4335" y="982"/>
                  </a:lnTo>
                  <a:lnTo>
                    <a:pt x="4310" y="972"/>
                  </a:lnTo>
                  <a:lnTo>
                    <a:pt x="4285" y="964"/>
                  </a:lnTo>
                  <a:lnTo>
                    <a:pt x="4261" y="956"/>
                  </a:lnTo>
                  <a:lnTo>
                    <a:pt x="4236" y="950"/>
                  </a:lnTo>
                  <a:lnTo>
                    <a:pt x="4212" y="946"/>
                  </a:lnTo>
                  <a:lnTo>
                    <a:pt x="4188" y="942"/>
                  </a:lnTo>
                  <a:lnTo>
                    <a:pt x="4163" y="940"/>
                  </a:lnTo>
                  <a:lnTo>
                    <a:pt x="4139" y="938"/>
                  </a:lnTo>
                  <a:lnTo>
                    <a:pt x="4115" y="937"/>
                  </a:lnTo>
                  <a:lnTo>
                    <a:pt x="4091" y="938"/>
                  </a:lnTo>
                  <a:lnTo>
                    <a:pt x="4068" y="939"/>
                  </a:lnTo>
                  <a:lnTo>
                    <a:pt x="4045" y="941"/>
                  </a:lnTo>
                  <a:lnTo>
                    <a:pt x="4022" y="943"/>
                  </a:lnTo>
                  <a:lnTo>
                    <a:pt x="3999" y="946"/>
                  </a:lnTo>
                  <a:lnTo>
                    <a:pt x="3978" y="950"/>
                  </a:lnTo>
                  <a:lnTo>
                    <a:pt x="3934" y="959"/>
                  </a:lnTo>
                  <a:lnTo>
                    <a:pt x="3892" y="971"/>
                  </a:lnTo>
                  <a:lnTo>
                    <a:pt x="3853" y="983"/>
                  </a:lnTo>
                  <a:lnTo>
                    <a:pt x="3815" y="995"/>
                  </a:lnTo>
                  <a:lnTo>
                    <a:pt x="3781" y="1008"/>
                  </a:lnTo>
                  <a:lnTo>
                    <a:pt x="3719" y="1033"/>
                  </a:lnTo>
                  <a:lnTo>
                    <a:pt x="3699" y="1040"/>
                  </a:lnTo>
                  <a:lnTo>
                    <a:pt x="3679" y="1049"/>
                  </a:lnTo>
                  <a:lnTo>
                    <a:pt x="3661" y="1059"/>
                  </a:lnTo>
                  <a:lnTo>
                    <a:pt x="3642" y="1070"/>
                  </a:lnTo>
                  <a:lnTo>
                    <a:pt x="3625" y="1082"/>
                  </a:lnTo>
                  <a:lnTo>
                    <a:pt x="3607" y="1096"/>
                  </a:lnTo>
                  <a:lnTo>
                    <a:pt x="3590" y="1112"/>
                  </a:lnTo>
                  <a:lnTo>
                    <a:pt x="3575" y="1128"/>
                  </a:lnTo>
                  <a:lnTo>
                    <a:pt x="3560" y="1145"/>
                  </a:lnTo>
                  <a:lnTo>
                    <a:pt x="3544" y="1164"/>
                  </a:lnTo>
                  <a:lnTo>
                    <a:pt x="3531" y="1185"/>
                  </a:lnTo>
                  <a:lnTo>
                    <a:pt x="3518" y="1206"/>
                  </a:lnTo>
                  <a:lnTo>
                    <a:pt x="3506" y="1228"/>
                  </a:lnTo>
                  <a:lnTo>
                    <a:pt x="3495" y="1252"/>
                  </a:lnTo>
                  <a:lnTo>
                    <a:pt x="3484" y="1277"/>
                  </a:lnTo>
                  <a:lnTo>
                    <a:pt x="3474" y="1302"/>
                  </a:lnTo>
                  <a:lnTo>
                    <a:pt x="3465" y="1330"/>
                  </a:lnTo>
                  <a:lnTo>
                    <a:pt x="3457" y="1358"/>
                  </a:lnTo>
                  <a:lnTo>
                    <a:pt x="3451" y="1388"/>
                  </a:lnTo>
                  <a:lnTo>
                    <a:pt x="3445" y="1417"/>
                  </a:lnTo>
                  <a:lnTo>
                    <a:pt x="3440" y="1448"/>
                  </a:lnTo>
                  <a:lnTo>
                    <a:pt x="3436" y="1481"/>
                  </a:lnTo>
                  <a:lnTo>
                    <a:pt x="3434" y="1514"/>
                  </a:lnTo>
                  <a:lnTo>
                    <a:pt x="3432" y="1549"/>
                  </a:lnTo>
                  <a:lnTo>
                    <a:pt x="3432" y="1584"/>
                  </a:lnTo>
                  <a:lnTo>
                    <a:pt x="3432" y="1621"/>
                  </a:lnTo>
                  <a:lnTo>
                    <a:pt x="3434" y="1658"/>
                  </a:lnTo>
                  <a:lnTo>
                    <a:pt x="3437" y="1696"/>
                  </a:lnTo>
                  <a:lnTo>
                    <a:pt x="3442" y="1735"/>
                  </a:lnTo>
                  <a:lnTo>
                    <a:pt x="3447" y="1775"/>
                  </a:lnTo>
                  <a:lnTo>
                    <a:pt x="3454" y="1817"/>
                  </a:lnTo>
                  <a:lnTo>
                    <a:pt x="3462" y="1858"/>
                  </a:lnTo>
                  <a:lnTo>
                    <a:pt x="3464" y="1872"/>
                  </a:lnTo>
                  <a:lnTo>
                    <a:pt x="3465" y="1886"/>
                  </a:lnTo>
                  <a:lnTo>
                    <a:pt x="3464" y="1898"/>
                  </a:lnTo>
                  <a:lnTo>
                    <a:pt x="3462" y="1909"/>
                  </a:lnTo>
                  <a:lnTo>
                    <a:pt x="3460" y="1919"/>
                  </a:lnTo>
                  <a:lnTo>
                    <a:pt x="3456" y="1929"/>
                  </a:lnTo>
                  <a:lnTo>
                    <a:pt x="3448" y="1949"/>
                  </a:lnTo>
                  <a:lnTo>
                    <a:pt x="3439" y="1965"/>
                  </a:lnTo>
                  <a:lnTo>
                    <a:pt x="3431" y="1981"/>
                  </a:lnTo>
                  <a:lnTo>
                    <a:pt x="3428" y="1988"/>
                  </a:lnTo>
                  <a:lnTo>
                    <a:pt x="3425" y="1996"/>
                  </a:lnTo>
                  <a:lnTo>
                    <a:pt x="3424" y="2004"/>
                  </a:lnTo>
                  <a:lnTo>
                    <a:pt x="3424" y="2011"/>
                  </a:lnTo>
                  <a:lnTo>
                    <a:pt x="3431" y="2101"/>
                  </a:lnTo>
                  <a:lnTo>
                    <a:pt x="3435" y="2153"/>
                  </a:lnTo>
                  <a:lnTo>
                    <a:pt x="3439" y="2182"/>
                  </a:lnTo>
                  <a:lnTo>
                    <a:pt x="3443" y="2209"/>
                  </a:lnTo>
                  <a:lnTo>
                    <a:pt x="3448" y="2237"/>
                  </a:lnTo>
                  <a:lnTo>
                    <a:pt x="3454" y="2263"/>
                  </a:lnTo>
                  <a:lnTo>
                    <a:pt x="3461" y="2288"/>
                  </a:lnTo>
                  <a:lnTo>
                    <a:pt x="3470" y="2312"/>
                  </a:lnTo>
                  <a:lnTo>
                    <a:pt x="3475" y="2323"/>
                  </a:lnTo>
                  <a:lnTo>
                    <a:pt x="3481" y="2333"/>
                  </a:lnTo>
                  <a:lnTo>
                    <a:pt x="3486" y="2342"/>
                  </a:lnTo>
                  <a:lnTo>
                    <a:pt x="3492" y="2351"/>
                  </a:lnTo>
                  <a:lnTo>
                    <a:pt x="3499" y="2359"/>
                  </a:lnTo>
                  <a:lnTo>
                    <a:pt x="3506" y="2366"/>
                  </a:lnTo>
                  <a:lnTo>
                    <a:pt x="3513" y="2374"/>
                  </a:lnTo>
                  <a:lnTo>
                    <a:pt x="3521" y="2379"/>
                  </a:lnTo>
                  <a:lnTo>
                    <a:pt x="3526" y="2382"/>
                  </a:lnTo>
                  <a:lnTo>
                    <a:pt x="3535" y="2384"/>
                  </a:lnTo>
                  <a:lnTo>
                    <a:pt x="3559" y="2391"/>
                  </a:lnTo>
                  <a:lnTo>
                    <a:pt x="3581" y="2395"/>
                  </a:lnTo>
                  <a:lnTo>
                    <a:pt x="3588" y="2396"/>
                  </a:lnTo>
                  <a:lnTo>
                    <a:pt x="3589" y="2396"/>
                  </a:lnTo>
                  <a:lnTo>
                    <a:pt x="3590" y="2395"/>
                  </a:lnTo>
                  <a:lnTo>
                    <a:pt x="3615" y="2664"/>
                  </a:lnTo>
                  <a:lnTo>
                    <a:pt x="3621" y="2674"/>
                  </a:lnTo>
                  <a:lnTo>
                    <a:pt x="3625" y="2684"/>
                  </a:lnTo>
                  <a:lnTo>
                    <a:pt x="3631" y="2692"/>
                  </a:lnTo>
                  <a:lnTo>
                    <a:pt x="3637" y="2700"/>
                  </a:lnTo>
                  <a:lnTo>
                    <a:pt x="3649" y="2715"/>
                  </a:lnTo>
                  <a:lnTo>
                    <a:pt x="3662" y="2730"/>
                  </a:lnTo>
                  <a:lnTo>
                    <a:pt x="3675" y="2745"/>
                  </a:lnTo>
                  <a:lnTo>
                    <a:pt x="3681" y="2754"/>
                  </a:lnTo>
                  <a:lnTo>
                    <a:pt x="3687" y="2763"/>
                  </a:lnTo>
                  <a:lnTo>
                    <a:pt x="3693" y="2773"/>
                  </a:lnTo>
                  <a:lnTo>
                    <a:pt x="3698" y="2785"/>
                  </a:lnTo>
                  <a:lnTo>
                    <a:pt x="3702" y="2799"/>
                  </a:lnTo>
                  <a:lnTo>
                    <a:pt x="3705" y="2814"/>
                  </a:lnTo>
                  <a:lnTo>
                    <a:pt x="3638" y="2830"/>
                  </a:lnTo>
                  <a:lnTo>
                    <a:pt x="3619" y="2869"/>
                  </a:lnTo>
                  <a:lnTo>
                    <a:pt x="3597" y="2915"/>
                  </a:lnTo>
                  <a:lnTo>
                    <a:pt x="3585" y="2940"/>
                  </a:lnTo>
                  <a:lnTo>
                    <a:pt x="3572" y="2963"/>
                  </a:lnTo>
                  <a:lnTo>
                    <a:pt x="3559" y="2986"/>
                  </a:lnTo>
                  <a:lnTo>
                    <a:pt x="3544" y="3008"/>
                  </a:lnTo>
                  <a:lnTo>
                    <a:pt x="3793" y="3114"/>
                  </a:lnTo>
                  <a:lnTo>
                    <a:pt x="3936" y="3176"/>
                  </a:lnTo>
                  <a:lnTo>
                    <a:pt x="4076" y="3235"/>
                  </a:lnTo>
                  <a:lnTo>
                    <a:pt x="4109" y="3248"/>
                  </a:lnTo>
                  <a:lnTo>
                    <a:pt x="4143" y="3261"/>
                  </a:lnTo>
                  <a:lnTo>
                    <a:pt x="4214" y="3285"/>
                  </a:lnTo>
                  <a:lnTo>
                    <a:pt x="4282" y="3310"/>
                  </a:lnTo>
                  <a:lnTo>
                    <a:pt x="4316" y="3323"/>
                  </a:lnTo>
                  <a:lnTo>
                    <a:pt x="4351" y="3336"/>
                  </a:lnTo>
                  <a:lnTo>
                    <a:pt x="4385" y="3351"/>
                  </a:lnTo>
                  <a:lnTo>
                    <a:pt x="4419" y="3368"/>
                  </a:lnTo>
                  <a:lnTo>
                    <a:pt x="4451" y="3385"/>
                  </a:lnTo>
                  <a:lnTo>
                    <a:pt x="4483" y="3404"/>
                  </a:lnTo>
                  <a:lnTo>
                    <a:pt x="4514" y="3424"/>
                  </a:lnTo>
                  <a:lnTo>
                    <a:pt x="4528" y="3436"/>
                  </a:lnTo>
                  <a:lnTo>
                    <a:pt x="4543" y="3448"/>
                  </a:lnTo>
                  <a:lnTo>
                    <a:pt x="4557" y="3460"/>
                  </a:lnTo>
                  <a:lnTo>
                    <a:pt x="4570" y="3473"/>
                  </a:lnTo>
                  <a:lnTo>
                    <a:pt x="4583" y="3486"/>
                  </a:lnTo>
                  <a:lnTo>
                    <a:pt x="4596" y="3501"/>
                  </a:lnTo>
                  <a:lnTo>
                    <a:pt x="4609" y="3516"/>
                  </a:lnTo>
                  <a:lnTo>
                    <a:pt x="4620" y="3531"/>
                  </a:lnTo>
                  <a:lnTo>
                    <a:pt x="4631" y="3547"/>
                  </a:lnTo>
                  <a:lnTo>
                    <a:pt x="4641" y="3564"/>
                  </a:lnTo>
                  <a:lnTo>
                    <a:pt x="4650" y="3583"/>
                  </a:lnTo>
                  <a:lnTo>
                    <a:pt x="4659" y="3601"/>
                  </a:lnTo>
                  <a:lnTo>
                    <a:pt x="4667" y="3620"/>
                  </a:lnTo>
                  <a:lnTo>
                    <a:pt x="4676" y="3640"/>
                  </a:lnTo>
                  <a:lnTo>
                    <a:pt x="4681" y="3658"/>
                  </a:lnTo>
                  <a:lnTo>
                    <a:pt x="4681" y="3677"/>
                  </a:lnTo>
                  <a:lnTo>
                    <a:pt x="4683" y="3786"/>
                  </a:lnTo>
                  <a:lnTo>
                    <a:pt x="4686" y="3924"/>
                  </a:lnTo>
                  <a:lnTo>
                    <a:pt x="4689" y="4056"/>
                  </a:lnTo>
                  <a:lnTo>
                    <a:pt x="5719" y="4056"/>
                  </a:lnTo>
                  <a:lnTo>
                    <a:pt x="5719" y="4000"/>
                  </a:lnTo>
                  <a:lnTo>
                    <a:pt x="5719" y="3935"/>
                  </a:lnTo>
                  <a:lnTo>
                    <a:pt x="5716" y="3796"/>
                  </a:lnTo>
                  <a:lnTo>
                    <a:pt x="5713" y="3662"/>
                  </a:lnTo>
                  <a:lnTo>
                    <a:pt x="5712" y="3558"/>
                  </a:lnTo>
                  <a:lnTo>
                    <a:pt x="5706" y="3544"/>
                  </a:lnTo>
                  <a:lnTo>
                    <a:pt x="5700" y="3531"/>
                  </a:lnTo>
                  <a:lnTo>
                    <a:pt x="5694" y="3518"/>
                  </a:lnTo>
                  <a:lnTo>
                    <a:pt x="5686" y="3506"/>
                  </a:lnTo>
                  <a:lnTo>
                    <a:pt x="5678" y="3494"/>
                  </a:lnTo>
                  <a:lnTo>
                    <a:pt x="5670" y="3483"/>
                  </a:lnTo>
                  <a:lnTo>
                    <a:pt x="5661" y="3473"/>
                  </a:lnTo>
                  <a:lnTo>
                    <a:pt x="5650" y="3463"/>
                  </a:lnTo>
                  <a:lnTo>
                    <a:pt x="5640" y="3454"/>
                  </a:lnTo>
                  <a:lnTo>
                    <a:pt x="5629" y="3445"/>
                  </a:lnTo>
                  <a:lnTo>
                    <a:pt x="5618" y="3437"/>
                  </a:lnTo>
                  <a:lnTo>
                    <a:pt x="5607" y="3430"/>
                  </a:lnTo>
                  <a:lnTo>
                    <a:pt x="5583" y="3414"/>
                  </a:lnTo>
                  <a:lnTo>
                    <a:pt x="5556" y="3402"/>
                  </a:lnTo>
                  <a:lnTo>
                    <a:pt x="5530" y="3390"/>
                  </a:lnTo>
                  <a:lnTo>
                    <a:pt x="5501" y="3379"/>
                  </a:lnTo>
                  <a:lnTo>
                    <a:pt x="5445" y="3358"/>
                  </a:lnTo>
                  <a:lnTo>
                    <a:pt x="5386" y="3337"/>
                  </a:lnTo>
                  <a:lnTo>
                    <a:pt x="5357" y="3327"/>
                  </a:lnTo>
                  <a:lnTo>
                    <a:pt x="5329" y="3316"/>
                  </a:lnTo>
                  <a:close/>
                  <a:moveTo>
                    <a:pt x="6518" y="3416"/>
                  </a:moveTo>
                  <a:lnTo>
                    <a:pt x="6518" y="3416"/>
                  </a:lnTo>
                  <a:lnTo>
                    <a:pt x="6515" y="3406"/>
                  </a:lnTo>
                  <a:lnTo>
                    <a:pt x="6510" y="3397"/>
                  </a:lnTo>
                  <a:lnTo>
                    <a:pt x="6506" y="3388"/>
                  </a:lnTo>
                  <a:lnTo>
                    <a:pt x="6501" y="3380"/>
                  </a:lnTo>
                  <a:lnTo>
                    <a:pt x="6488" y="3364"/>
                  </a:lnTo>
                  <a:lnTo>
                    <a:pt x="6475" y="3350"/>
                  </a:lnTo>
                  <a:lnTo>
                    <a:pt x="6460" y="3337"/>
                  </a:lnTo>
                  <a:lnTo>
                    <a:pt x="6445" y="3326"/>
                  </a:lnTo>
                  <a:lnTo>
                    <a:pt x="6428" y="3316"/>
                  </a:lnTo>
                  <a:lnTo>
                    <a:pt x="6409" y="3307"/>
                  </a:lnTo>
                  <a:lnTo>
                    <a:pt x="6391" y="3299"/>
                  </a:lnTo>
                  <a:lnTo>
                    <a:pt x="6372" y="3292"/>
                  </a:lnTo>
                  <a:lnTo>
                    <a:pt x="6331" y="3276"/>
                  </a:lnTo>
                  <a:lnTo>
                    <a:pt x="6291" y="3262"/>
                  </a:lnTo>
                  <a:lnTo>
                    <a:pt x="6270" y="3255"/>
                  </a:lnTo>
                  <a:lnTo>
                    <a:pt x="6251" y="3247"/>
                  </a:lnTo>
                  <a:lnTo>
                    <a:pt x="6073" y="3171"/>
                  </a:lnTo>
                  <a:lnTo>
                    <a:pt x="5982" y="3132"/>
                  </a:lnTo>
                  <a:lnTo>
                    <a:pt x="5894" y="3096"/>
                  </a:lnTo>
                  <a:lnTo>
                    <a:pt x="5796" y="3068"/>
                  </a:lnTo>
                  <a:lnTo>
                    <a:pt x="5788" y="3063"/>
                  </a:lnTo>
                  <a:lnTo>
                    <a:pt x="5781" y="3056"/>
                  </a:lnTo>
                  <a:lnTo>
                    <a:pt x="5774" y="3048"/>
                  </a:lnTo>
                  <a:lnTo>
                    <a:pt x="5767" y="3039"/>
                  </a:lnTo>
                  <a:lnTo>
                    <a:pt x="5753" y="3018"/>
                  </a:lnTo>
                  <a:lnTo>
                    <a:pt x="5740" y="2995"/>
                  </a:lnTo>
                  <a:lnTo>
                    <a:pt x="5728" y="2971"/>
                  </a:lnTo>
                  <a:lnTo>
                    <a:pt x="5716" y="2948"/>
                  </a:lnTo>
                  <a:lnTo>
                    <a:pt x="5697" y="2908"/>
                  </a:lnTo>
                  <a:lnTo>
                    <a:pt x="5635" y="2899"/>
                  </a:lnTo>
                  <a:lnTo>
                    <a:pt x="5636" y="2887"/>
                  </a:lnTo>
                  <a:lnTo>
                    <a:pt x="5638" y="2877"/>
                  </a:lnTo>
                  <a:lnTo>
                    <a:pt x="5640" y="2867"/>
                  </a:lnTo>
                  <a:lnTo>
                    <a:pt x="5643" y="2858"/>
                  </a:lnTo>
                  <a:lnTo>
                    <a:pt x="5647" y="2850"/>
                  </a:lnTo>
                  <a:lnTo>
                    <a:pt x="5652" y="2843"/>
                  </a:lnTo>
                  <a:lnTo>
                    <a:pt x="5662" y="2831"/>
                  </a:lnTo>
                  <a:lnTo>
                    <a:pt x="5671" y="2819"/>
                  </a:lnTo>
                  <a:lnTo>
                    <a:pt x="5681" y="2807"/>
                  </a:lnTo>
                  <a:lnTo>
                    <a:pt x="5686" y="2800"/>
                  </a:lnTo>
                  <a:lnTo>
                    <a:pt x="5690" y="2792"/>
                  </a:lnTo>
                  <a:lnTo>
                    <a:pt x="5694" y="2783"/>
                  </a:lnTo>
                  <a:lnTo>
                    <a:pt x="5697" y="2774"/>
                  </a:lnTo>
                  <a:lnTo>
                    <a:pt x="5700" y="2765"/>
                  </a:lnTo>
                  <a:lnTo>
                    <a:pt x="5702" y="2756"/>
                  </a:lnTo>
                  <a:lnTo>
                    <a:pt x="5704" y="2738"/>
                  </a:lnTo>
                  <a:lnTo>
                    <a:pt x="5706" y="2698"/>
                  </a:lnTo>
                  <a:lnTo>
                    <a:pt x="5708" y="2679"/>
                  </a:lnTo>
                  <a:lnTo>
                    <a:pt x="5710" y="2660"/>
                  </a:lnTo>
                  <a:lnTo>
                    <a:pt x="5712" y="2650"/>
                  </a:lnTo>
                  <a:lnTo>
                    <a:pt x="5715" y="2642"/>
                  </a:lnTo>
                  <a:lnTo>
                    <a:pt x="5718" y="2633"/>
                  </a:lnTo>
                  <a:lnTo>
                    <a:pt x="5723" y="2625"/>
                  </a:lnTo>
                  <a:lnTo>
                    <a:pt x="5726" y="2620"/>
                  </a:lnTo>
                  <a:lnTo>
                    <a:pt x="5730" y="2615"/>
                  </a:lnTo>
                  <a:lnTo>
                    <a:pt x="5738" y="2608"/>
                  </a:lnTo>
                  <a:lnTo>
                    <a:pt x="5747" y="2601"/>
                  </a:lnTo>
                  <a:lnTo>
                    <a:pt x="5757" y="2596"/>
                  </a:lnTo>
                  <a:lnTo>
                    <a:pt x="5767" y="2591"/>
                  </a:lnTo>
                  <a:lnTo>
                    <a:pt x="5777" y="2585"/>
                  </a:lnTo>
                  <a:lnTo>
                    <a:pt x="5785" y="2578"/>
                  </a:lnTo>
                  <a:lnTo>
                    <a:pt x="5789" y="2574"/>
                  </a:lnTo>
                  <a:lnTo>
                    <a:pt x="5794" y="2569"/>
                  </a:lnTo>
                  <a:lnTo>
                    <a:pt x="5800" y="2560"/>
                  </a:lnTo>
                  <a:lnTo>
                    <a:pt x="5805" y="2549"/>
                  </a:lnTo>
                  <a:lnTo>
                    <a:pt x="5810" y="2538"/>
                  </a:lnTo>
                  <a:lnTo>
                    <a:pt x="5814" y="2526"/>
                  </a:lnTo>
                  <a:lnTo>
                    <a:pt x="5821" y="2500"/>
                  </a:lnTo>
                  <a:lnTo>
                    <a:pt x="5826" y="2478"/>
                  </a:lnTo>
                  <a:lnTo>
                    <a:pt x="5830" y="2458"/>
                  </a:lnTo>
                  <a:lnTo>
                    <a:pt x="5832" y="2435"/>
                  </a:lnTo>
                  <a:lnTo>
                    <a:pt x="5835" y="2413"/>
                  </a:lnTo>
                  <a:lnTo>
                    <a:pt x="5835" y="2391"/>
                  </a:lnTo>
                  <a:lnTo>
                    <a:pt x="5835" y="2367"/>
                  </a:lnTo>
                  <a:lnTo>
                    <a:pt x="5832" y="2345"/>
                  </a:lnTo>
                  <a:lnTo>
                    <a:pt x="5830" y="2334"/>
                  </a:lnTo>
                  <a:lnTo>
                    <a:pt x="5827" y="2324"/>
                  </a:lnTo>
                  <a:lnTo>
                    <a:pt x="5823" y="2314"/>
                  </a:lnTo>
                  <a:lnTo>
                    <a:pt x="5819" y="2304"/>
                  </a:lnTo>
                  <a:lnTo>
                    <a:pt x="5810" y="2285"/>
                  </a:lnTo>
                  <a:lnTo>
                    <a:pt x="5802" y="2272"/>
                  </a:lnTo>
                  <a:lnTo>
                    <a:pt x="5799" y="2265"/>
                  </a:lnTo>
                  <a:lnTo>
                    <a:pt x="5797" y="2257"/>
                  </a:lnTo>
                  <a:lnTo>
                    <a:pt x="5794" y="2248"/>
                  </a:lnTo>
                  <a:lnTo>
                    <a:pt x="5793" y="2236"/>
                  </a:lnTo>
                  <a:lnTo>
                    <a:pt x="5792" y="2215"/>
                  </a:lnTo>
                  <a:lnTo>
                    <a:pt x="5793" y="2188"/>
                  </a:lnTo>
                  <a:lnTo>
                    <a:pt x="5795" y="2156"/>
                  </a:lnTo>
                  <a:lnTo>
                    <a:pt x="5797" y="2123"/>
                  </a:lnTo>
                  <a:lnTo>
                    <a:pt x="5803" y="2060"/>
                  </a:lnTo>
                  <a:lnTo>
                    <a:pt x="5806" y="2020"/>
                  </a:lnTo>
                  <a:lnTo>
                    <a:pt x="5807" y="1961"/>
                  </a:lnTo>
                  <a:lnTo>
                    <a:pt x="5806" y="1932"/>
                  </a:lnTo>
                  <a:lnTo>
                    <a:pt x="5804" y="1904"/>
                  </a:lnTo>
                  <a:lnTo>
                    <a:pt x="5802" y="1876"/>
                  </a:lnTo>
                  <a:lnTo>
                    <a:pt x="5798" y="1848"/>
                  </a:lnTo>
                  <a:lnTo>
                    <a:pt x="5793" y="1820"/>
                  </a:lnTo>
                  <a:lnTo>
                    <a:pt x="5786" y="1790"/>
                  </a:lnTo>
                  <a:lnTo>
                    <a:pt x="5782" y="1779"/>
                  </a:lnTo>
                  <a:lnTo>
                    <a:pt x="5777" y="1767"/>
                  </a:lnTo>
                  <a:lnTo>
                    <a:pt x="5770" y="1753"/>
                  </a:lnTo>
                  <a:lnTo>
                    <a:pt x="5761" y="1738"/>
                  </a:lnTo>
                  <a:lnTo>
                    <a:pt x="5751" y="1722"/>
                  </a:lnTo>
                  <a:lnTo>
                    <a:pt x="5746" y="1716"/>
                  </a:lnTo>
                  <a:lnTo>
                    <a:pt x="5740" y="1709"/>
                  </a:lnTo>
                  <a:lnTo>
                    <a:pt x="5733" y="1704"/>
                  </a:lnTo>
                  <a:lnTo>
                    <a:pt x="5727" y="1700"/>
                  </a:lnTo>
                  <a:lnTo>
                    <a:pt x="5654" y="1687"/>
                  </a:lnTo>
                  <a:lnTo>
                    <a:pt x="5609" y="1645"/>
                  </a:lnTo>
                  <a:lnTo>
                    <a:pt x="5592" y="1635"/>
                  </a:lnTo>
                  <a:lnTo>
                    <a:pt x="5574" y="1626"/>
                  </a:lnTo>
                  <a:lnTo>
                    <a:pt x="5557" y="1619"/>
                  </a:lnTo>
                  <a:lnTo>
                    <a:pt x="5540" y="1612"/>
                  </a:lnTo>
                  <a:lnTo>
                    <a:pt x="5523" y="1606"/>
                  </a:lnTo>
                  <a:lnTo>
                    <a:pt x="5505" y="1601"/>
                  </a:lnTo>
                  <a:lnTo>
                    <a:pt x="5488" y="1597"/>
                  </a:lnTo>
                  <a:lnTo>
                    <a:pt x="5471" y="1593"/>
                  </a:lnTo>
                  <a:lnTo>
                    <a:pt x="5454" y="1590"/>
                  </a:lnTo>
                  <a:lnTo>
                    <a:pt x="5437" y="1589"/>
                  </a:lnTo>
                  <a:lnTo>
                    <a:pt x="5420" y="1588"/>
                  </a:lnTo>
                  <a:lnTo>
                    <a:pt x="5404" y="1587"/>
                  </a:lnTo>
                  <a:lnTo>
                    <a:pt x="5371" y="1588"/>
                  </a:lnTo>
                  <a:lnTo>
                    <a:pt x="5339" y="1591"/>
                  </a:lnTo>
                  <a:lnTo>
                    <a:pt x="5308" y="1597"/>
                  </a:lnTo>
                  <a:lnTo>
                    <a:pt x="5277" y="1603"/>
                  </a:lnTo>
                  <a:lnTo>
                    <a:pt x="5249" y="1611"/>
                  </a:lnTo>
                  <a:lnTo>
                    <a:pt x="5221" y="1619"/>
                  </a:lnTo>
                  <a:lnTo>
                    <a:pt x="5195" y="1628"/>
                  </a:lnTo>
                  <a:lnTo>
                    <a:pt x="5171" y="1637"/>
                  </a:lnTo>
                  <a:lnTo>
                    <a:pt x="5127" y="1654"/>
                  </a:lnTo>
                  <a:lnTo>
                    <a:pt x="5114" y="1659"/>
                  </a:lnTo>
                  <a:lnTo>
                    <a:pt x="5100" y="1665"/>
                  </a:lnTo>
                  <a:lnTo>
                    <a:pt x="5086" y="1672"/>
                  </a:lnTo>
                  <a:lnTo>
                    <a:pt x="5073" y="1680"/>
                  </a:lnTo>
                  <a:lnTo>
                    <a:pt x="5061" y="1689"/>
                  </a:lnTo>
                  <a:lnTo>
                    <a:pt x="5049" y="1698"/>
                  </a:lnTo>
                  <a:lnTo>
                    <a:pt x="5038" y="1709"/>
                  </a:lnTo>
                  <a:lnTo>
                    <a:pt x="5027" y="1720"/>
                  </a:lnTo>
                  <a:lnTo>
                    <a:pt x="5015" y="1732"/>
                  </a:lnTo>
                  <a:lnTo>
                    <a:pt x="5005" y="1746"/>
                  </a:lnTo>
                  <a:lnTo>
                    <a:pt x="4996" y="1760"/>
                  </a:lnTo>
                  <a:lnTo>
                    <a:pt x="4987" y="1775"/>
                  </a:lnTo>
                  <a:lnTo>
                    <a:pt x="4979" y="1790"/>
                  </a:lnTo>
                  <a:lnTo>
                    <a:pt x="4971" y="1806"/>
                  </a:lnTo>
                  <a:lnTo>
                    <a:pt x="4963" y="1825"/>
                  </a:lnTo>
                  <a:lnTo>
                    <a:pt x="4957" y="1842"/>
                  </a:lnTo>
                  <a:lnTo>
                    <a:pt x="4951" y="1861"/>
                  </a:lnTo>
                  <a:lnTo>
                    <a:pt x="4944" y="1881"/>
                  </a:lnTo>
                  <a:lnTo>
                    <a:pt x="4940" y="1901"/>
                  </a:lnTo>
                  <a:lnTo>
                    <a:pt x="4936" y="1922"/>
                  </a:lnTo>
                  <a:lnTo>
                    <a:pt x="4932" y="1944"/>
                  </a:lnTo>
                  <a:lnTo>
                    <a:pt x="4930" y="1967"/>
                  </a:lnTo>
                  <a:lnTo>
                    <a:pt x="4928" y="1990"/>
                  </a:lnTo>
                  <a:lnTo>
                    <a:pt x="4927" y="2014"/>
                  </a:lnTo>
                  <a:lnTo>
                    <a:pt x="4927" y="2039"/>
                  </a:lnTo>
                  <a:lnTo>
                    <a:pt x="4927" y="2064"/>
                  </a:lnTo>
                  <a:lnTo>
                    <a:pt x="4928" y="2091"/>
                  </a:lnTo>
                  <a:lnTo>
                    <a:pt x="4930" y="2117"/>
                  </a:lnTo>
                  <a:lnTo>
                    <a:pt x="4933" y="2144"/>
                  </a:lnTo>
                  <a:lnTo>
                    <a:pt x="4937" y="2173"/>
                  </a:lnTo>
                  <a:lnTo>
                    <a:pt x="4942" y="2201"/>
                  </a:lnTo>
                  <a:lnTo>
                    <a:pt x="4948" y="2231"/>
                  </a:lnTo>
                  <a:lnTo>
                    <a:pt x="4949" y="2240"/>
                  </a:lnTo>
                  <a:lnTo>
                    <a:pt x="4951" y="2249"/>
                  </a:lnTo>
                  <a:lnTo>
                    <a:pt x="4949" y="2258"/>
                  </a:lnTo>
                  <a:lnTo>
                    <a:pt x="4948" y="2265"/>
                  </a:lnTo>
                  <a:lnTo>
                    <a:pt x="4946" y="2273"/>
                  </a:lnTo>
                  <a:lnTo>
                    <a:pt x="4944" y="2280"/>
                  </a:lnTo>
                  <a:lnTo>
                    <a:pt x="4938" y="2292"/>
                  </a:lnTo>
                  <a:lnTo>
                    <a:pt x="4931" y="2305"/>
                  </a:lnTo>
                  <a:lnTo>
                    <a:pt x="4926" y="2316"/>
                  </a:lnTo>
                  <a:lnTo>
                    <a:pt x="4922" y="2327"/>
                  </a:lnTo>
                  <a:lnTo>
                    <a:pt x="4921" y="2332"/>
                  </a:lnTo>
                  <a:lnTo>
                    <a:pt x="4921" y="2337"/>
                  </a:lnTo>
                  <a:lnTo>
                    <a:pt x="4926" y="2399"/>
                  </a:lnTo>
                  <a:lnTo>
                    <a:pt x="4929" y="2436"/>
                  </a:lnTo>
                  <a:lnTo>
                    <a:pt x="4934" y="2475"/>
                  </a:lnTo>
                  <a:lnTo>
                    <a:pt x="4938" y="2494"/>
                  </a:lnTo>
                  <a:lnTo>
                    <a:pt x="4942" y="2513"/>
                  </a:lnTo>
                  <a:lnTo>
                    <a:pt x="4947" y="2530"/>
                  </a:lnTo>
                  <a:lnTo>
                    <a:pt x="4954" y="2546"/>
                  </a:lnTo>
                  <a:lnTo>
                    <a:pt x="4961" y="2561"/>
                  </a:lnTo>
                  <a:lnTo>
                    <a:pt x="4969" y="2574"/>
                  </a:lnTo>
                  <a:lnTo>
                    <a:pt x="4974" y="2579"/>
                  </a:lnTo>
                  <a:lnTo>
                    <a:pt x="4978" y="2585"/>
                  </a:lnTo>
                  <a:lnTo>
                    <a:pt x="4984" y="2590"/>
                  </a:lnTo>
                  <a:lnTo>
                    <a:pt x="4989" y="2594"/>
                  </a:lnTo>
                  <a:lnTo>
                    <a:pt x="4999" y="2597"/>
                  </a:lnTo>
                  <a:lnTo>
                    <a:pt x="5015" y="2602"/>
                  </a:lnTo>
                  <a:lnTo>
                    <a:pt x="5031" y="2605"/>
                  </a:lnTo>
                  <a:lnTo>
                    <a:pt x="5036" y="2606"/>
                  </a:lnTo>
                  <a:lnTo>
                    <a:pt x="5038" y="2605"/>
                  </a:lnTo>
                  <a:lnTo>
                    <a:pt x="5055" y="2792"/>
                  </a:lnTo>
                  <a:lnTo>
                    <a:pt x="5058" y="2800"/>
                  </a:lnTo>
                  <a:lnTo>
                    <a:pt x="5062" y="2806"/>
                  </a:lnTo>
                  <a:lnTo>
                    <a:pt x="5070" y="2818"/>
                  </a:lnTo>
                  <a:lnTo>
                    <a:pt x="5078" y="2828"/>
                  </a:lnTo>
                  <a:lnTo>
                    <a:pt x="5087" y="2838"/>
                  </a:lnTo>
                  <a:lnTo>
                    <a:pt x="5097" y="2849"/>
                  </a:lnTo>
                  <a:lnTo>
                    <a:pt x="5105" y="2861"/>
                  </a:lnTo>
                  <a:lnTo>
                    <a:pt x="5109" y="2869"/>
                  </a:lnTo>
                  <a:lnTo>
                    <a:pt x="5112" y="2877"/>
                  </a:lnTo>
                  <a:lnTo>
                    <a:pt x="5115" y="2887"/>
                  </a:lnTo>
                  <a:lnTo>
                    <a:pt x="5117" y="2897"/>
                  </a:lnTo>
                  <a:lnTo>
                    <a:pt x="5071" y="2908"/>
                  </a:lnTo>
                  <a:lnTo>
                    <a:pt x="5055" y="2942"/>
                  </a:lnTo>
                  <a:lnTo>
                    <a:pt x="5036" y="2980"/>
                  </a:lnTo>
                  <a:lnTo>
                    <a:pt x="5026" y="3000"/>
                  </a:lnTo>
                  <a:lnTo>
                    <a:pt x="5014" y="3020"/>
                  </a:lnTo>
                  <a:lnTo>
                    <a:pt x="5002" y="3037"/>
                  </a:lnTo>
                  <a:lnTo>
                    <a:pt x="4990" y="3052"/>
                  </a:lnTo>
                  <a:lnTo>
                    <a:pt x="5169" y="3128"/>
                  </a:lnTo>
                  <a:lnTo>
                    <a:pt x="5371" y="3214"/>
                  </a:lnTo>
                  <a:lnTo>
                    <a:pt x="5394" y="3224"/>
                  </a:lnTo>
                  <a:lnTo>
                    <a:pt x="5417" y="3233"/>
                  </a:lnTo>
                  <a:lnTo>
                    <a:pt x="5467" y="3250"/>
                  </a:lnTo>
                  <a:lnTo>
                    <a:pt x="5517" y="3267"/>
                  </a:lnTo>
                  <a:lnTo>
                    <a:pt x="5542" y="3277"/>
                  </a:lnTo>
                  <a:lnTo>
                    <a:pt x="5567" y="3287"/>
                  </a:lnTo>
                  <a:lnTo>
                    <a:pt x="5593" y="3299"/>
                  </a:lnTo>
                  <a:lnTo>
                    <a:pt x="5618" y="3311"/>
                  </a:lnTo>
                  <a:lnTo>
                    <a:pt x="5642" y="3324"/>
                  </a:lnTo>
                  <a:lnTo>
                    <a:pt x="5667" y="3338"/>
                  </a:lnTo>
                  <a:lnTo>
                    <a:pt x="5690" y="3354"/>
                  </a:lnTo>
                  <a:lnTo>
                    <a:pt x="5712" y="3373"/>
                  </a:lnTo>
                  <a:lnTo>
                    <a:pt x="5734" y="3392"/>
                  </a:lnTo>
                  <a:lnTo>
                    <a:pt x="5744" y="3402"/>
                  </a:lnTo>
                  <a:lnTo>
                    <a:pt x="5754" y="3413"/>
                  </a:lnTo>
                  <a:lnTo>
                    <a:pt x="5763" y="3425"/>
                  </a:lnTo>
                  <a:lnTo>
                    <a:pt x="5772" y="3438"/>
                  </a:lnTo>
                  <a:lnTo>
                    <a:pt x="5780" y="3450"/>
                  </a:lnTo>
                  <a:lnTo>
                    <a:pt x="5788" y="3463"/>
                  </a:lnTo>
                  <a:lnTo>
                    <a:pt x="5796" y="3477"/>
                  </a:lnTo>
                  <a:lnTo>
                    <a:pt x="5803" y="3491"/>
                  </a:lnTo>
                  <a:lnTo>
                    <a:pt x="5810" y="3507"/>
                  </a:lnTo>
                  <a:lnTo>
                    <a:pt x="5815" y="3523"/>
                  </a:lnTo>
                  <a:lnTo>
                    <a:pt x="5821" y="3540"/>
                  </a:lnTo>
                  <a:lnTo>
                    <a:pt x="5821" y="3558"/>
                  </a:lnTo>
                  <a:lnTo>
                    <a:pt x="5822" y="3635"/>
                  </a:lnTo>
                  <a:lnTo>
                    <a:pt x="5824" y="3733"/>
                  </a:lnTo>
                  <a:lnTo>
                    <a:pt x="5825" y="3764"/>
                  </a:lnTo>
                  <a:lnTo>
                    <a:pt x="6523" y="3764"/>
                  </a:lnTo>
                  <a:lnTo>
                    <a:pt x="6524" y="3725"/>
                  </a:lnTo>
                  <a:lnTo>
                    <a:pt x="6524" y="3679"/>
                  </a:lnTo>
                  <a:lnTo>
                    <a:pt x="6522" y="3582"/>
                  </a:lnTo>
                  <a:lnTo>
                    <a:pt x="6519" y="3488"/>
                  </a:lnTo>
                  <a:lnTo>
                    <a:pt x="6518" y="3416"/>
                  </a:ln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3" name="文本框 12"/>
            <p:cNvSpPr txBox="1"/>
            <p:nvPr/>
          </p:nvSpPr>
          <p:spPr>
            <a:xfrm>
              <a:off x="2285" y="5826"/>
              <a:ext cx="5712" cy="628"/>
            </a:xfrm>
            <a:prstGeom prst="rect">
              <a:avLst/>
            </a:prstGeom>
            <a:noFill/>
            <a:ln w="9525">
              <a:noFill/>
            </a:ln>
          </p:spPr>
          <p:txBody>
            <a:bodyPr wrap="square">
              <a:spAutoFit/>
            </a:bodyPr>
            <a:lstStyle/>
            <a:p>
              <a:pPr indent="0"/>
              <a:r>
                <a:rPr lang="zh-CN" altLang="en-US"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项目施工员安全生产责任制</a:t>
              </a:r>
              <a:endParaRPr lang="zh-CN" altLang="en-US"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p:txBody>
        </p:sp>
        <p:sp>
          <p:nvSpPr>
            <p:cNvPr id="14" name="文本框 13"/>
            <p:cNvSpPr txBox="1"/>
            <p:nvPr/>
          </p:nvSpPr>
          <p:spPr>
            <a:xfrm>
              <a:off x="2044" y="6476"/>
              <a:ext cx="15426" cy="2325"/>
            </a:xfrm>
            <a:prstGeom prst="rect">
              <a:avLst/>
            </a:prstGeom>
            <a:solidFill>
              <a:schemeClr val="accent1">
                <a:lumMod val="20000"/>
                <a:lumOff val="80000"/>
              </a:schemeClr>
            </a:solidFill>
            <a:ln w="9525">
              <a:noFill/>
            </a:ln>
          </p:spPr>
          <p:txBody>
            <a:bodyPr wrap="square">
              <a:spAutoFit/>
            </a:bodyPr>
            <a:lstStyle/>
            <a:p>
              <a:pPr indent="0">
                <a:lnSpc>
                  <a:spcPct val="150000"/>
                </a:lnSpc>
              </a:pPr>
              <a:r>
                <a:rPr lang="en-US"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       </a:t>
              </a:r>
              <a:r>
                <a:rPr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项目施工员对所管辖工程(工种)的安全生产负直接责任。坚决贯彻有关的安全技术措施和施工组织设计中规定的安全措施，对违章作业的班组和个人及时提出批评和防范措施，防止安全事故的发生。</a:t>
              </a:r>
              <a:endParaRPr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0.05"/>
                                          </p:val>
                                        </p:tav>
                                        <p:tav tm="100000">
                                          <p:val>
                                            <p:strVal val="#ppt_w"/>
                                          </p:val>
                                        </p:tav>
                                      </p:tavLst>
                                    </p:anim>
                                    <p:anim calcmode="lin" valueType="num">
                                      <p:cBhvr>
                                        <p:cTn id="8" dur="500" fill="hold"/>
                                        <p:tgtEl>
                                          <p:spTgt spid="8"/>
                                        </p:tgtEl>
                                        <p:attrNameLst>
                                          <p:attrName>ppt_h</p:attrName>
                                        </p:attrNameLst>
                                      </p:cBhvr>
                                      <p:tavLst>
                                        <p:tav tm="0">
                                          <p:val>
                                            <p:strVal val="#ppt_h"/>
                                          </p:val>
                                        </p:tav>
                                        <p:tav tm="100000">
                                          <p:val>
                                            <p:strVal val="#ppt_h"/>
                                          </p:val>
                                        </p:tav>
                                      </p:tavLst>
                                    </p:anim>
                                    <p:anim calcmode="lin" valueType="num">
                                      <p:cBhvr>
                                        <p:cTn id="9" dur="500" fill="hold"/>
                                        <p:tgtEl>
                                          <p:spTgt spid="8"/>
                                        </p:tgtEl>
                                        <p:attrNameLst>
                                          <p:attrName>ppt_x</p:attrName>
                                        </p:attrNameLst>
                                      </p:cBhvr>
                                      <p:tavLst>
                                        <p:tav tm="0">
                                          <p:val>
                                            <p:strVal val="#ppt_x-.2"/>
                                          </p:val>
                                        </p:tav>
                                        <p:tav tm="100000">
                                          <p:val>
                                            <p:strVal val="#ppt_x"/>
                                          </p:val>
                                        </p:tav>
                                      </p:tavLst>
                                    </p:anim>
                                    <p:anim calcmode="lin" valueType="num">
                                      <p:cBhvr>
                                        <p:cTn id="10" dur="500" fill="hold"/>
                                        <p:tgtEl>
                                          <p:spTgt spid="8"/>
                                        </p:tgtEl>
                                        <p:attrNameLst>
                                          <p:attrName>ppt_y</p:attrName>
                                        </p:attrNameLst>
                                      </p:cBhvr>
                                      <p:tavLst>
                                        <p:tav tm="0">
                                          <p:val>
                                            <p:strVal val="#ppt_y"/>
                                          </p:val>
                                        </p:tav>
                                        <p:tav tm="100000">
                                          <p:val>
                                            <p:strVal val="#ppt_y"/>
                                          </p:val>
                                        </p:tav>
                                      </p:tavLst>
                                    </p:anim>
                                    <p:animEffect transition="in" filter="fade">
                                      <p:cBhvr>
                                        <p:cTn id="11" dur="500"/>
                                        <p:tgtEl>
                                          <p:spTgt spid="8"/>
                                        </p:tgtEl>
                                      </p:cBhvr>
                                    </p:animEffect>
                                  </p:childTnLst>
                                </p:cTn>
                              </p:par>
                            </p:childTnLst>
                          </p:cTn>
                        </p:par>
                        <p:par>
                          <p:cTn id="12" fill="hold">
                            <p:stCondLst>
                              <p:cond delay="500"/>
                            </p:stCondLst>
                            <p:childTnLst>
                              <p:par>
                                <p:cTn id="13" presetID="54" presetClass="entr" presetSubtype="0" accel="100000"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500" fill="hold"/>
                                        <p:tgtEl>
                                          <p:spTgt spid="9"/>
                                        </p:tgtEl>
                                        <p:attrNameLst>
                                          <p:attrName>ppt_w</p:attrName>
                                        </p:attrNameLst>
                                      </p:cBhvr>
                                      <p:tavLst>
                                        <p:tav tm="0">
                                          <p:val>
                                            <p:strVal val="#ppt_w*0.05"/>
                                          </p:val>
                                        </p:tav>
                                        <p:tav tm="100000">
                                          <p:val>
                                            <p:strVal val="#ppt_w"/>
                                          </p:val>
                                        </p:tav>
                                      </p:tavLst>
                                    </p:anim>
                                    <p:anim calcmode="lin" valueType="num">
                                      <p:cBhvr>
                                        <p:cTn id="16" dur="500" fill="hold"/>
                                        <p:tgtEl>
                                          <p:spTgt spid="9"/>
                                        </p:tgtEl>
                                        <p:attrNameLst>
                                          <p:attrName>ppt_h</p:attrName>
                                        </p:attrNameLst>
                                      </p:cBhvr>
                                      <p:tavLst>
                                        <p:tav tm="0">
                                          <p:val>
                                            <p:strVal val="#ppt_h"/>
                                          </p:val>
                                        </p:tav>
                                        <p:tav tm="100000">
                                          <p:val>
                                            <p:strVal val="#ppt_h"/>
                                          </p:val>
                                        </p:tav>
                                      </p:tavLst>
                                    </p:anim>
                                    <p:anim calcmode="lin" valueType="num">
                                      <p:cBhvr>
                                        <p:cTn id="17" dur="500" fill="hold"/>
                                        <p:tgtEl>
                                          <p:spTgt spid="9"/>
                                        </p:tgtEl>
                                        <p:attrNameLst>
                                          <p:attrName>ppt_x</p:attrName>
                                        </p:attrNameLst>
                                      </p:cBhvr>
                                      <p:tavLst>
                                        <p:tav tm="0">
                                          <p:val>
                                            <p:strVal val="#ppt_x-.2"/>
                                          </p:val>
                                        </p:tav>
                                        <p:tav tm="100000">
                                          <p:val>
                                            <p:strVal val="#ppt_x"/>
                                          </p:val>
                                        </p:tav>
                                      </p:tavLst>
                                    </p:anim>
                                    <p:anim calcmode="lin" valueType="num">
                                      <p:cBhvr>
                                        <p:cTn id="18" dur="500" fill="hold"/>
                                        <p:tgtEl>
                                          <p:spTgt spid="9"/>
                                        </p:tgtEl>
                                        <p:attrNameLst>
                                          <p:attrName>ppt_y</p:attrName>
                                        </p:attrNameLst>
                                      </p:cBhvr>
                                      <p:tavLst>
                                        <p:tav tm="0">
                                          <p:val>
                                            <p:strVal val="#ppt_y"/>
                                          </p:val>
                                        </p:tav>
                                        <p:tav tm="100000">
                                          <p:val>
                                            <p:strVal val="#ppt_y"/>
                                          </p:val>
                                        </p:tav>
                                      </p:tavLst>
                                    </p:anim>
                                    <p:animEffect transition="in" filter="fade">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37808" y="314008"/>
            <a:ext cx="11716385" cy="6229985"/>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2" name="组合 1"/>
          <p:cNvGrpSpPr/>
          <p:nvPr>
            <p:custDataLst>
              <p:tags r:id="rId1"/>
            </p:custDataLst>
          </p:nvPr>
        </p:nvGrpSpPr>
        <p:grpSpPr>
          <a:xfrm>
            <a:off x="261259" y="342277"/>
            <a:ext cx="4486910" cy="496887"/>
            <a:chOff x="703219" y="1413559"/>
            <a:chExt cx="4486910" cy="496887"/>
          </a:xfrm>
          <a:noFill/>
        </p:grpSpPr>
        <p:sp>
          <p:nvSpPr>
            <p:cNvPr id="7" name="矩形 16"/>
            <p:cNvSpPr>
              <a:spLocks noChangeArrowheads="1"/>
            </p:cNvSpPr>
            <p:nvPr/>
          </p:nvSpPr>
          <p:spPr bwMode="auto">
            <a:xfrm>
              <a:off x="1466489" y="1413559"/>
              <a:ext cx="3520440" cy="496570"/>
            </a:xfrm>
            <a:prstGeom prst="rect">
              <a:avLst/>
            </a:prstGeom>
            <a:grpFill/>
            <a:ln w="28575">
              <a:solidFill>
                <a:schemeClr val="accent1"/>
              </a:solidFill>
              <a:miter lim="800000"/>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文本框 18"/>
            <p:cNvSpPr txBox="1">
              <a:spLocks noChangeArrowheads="1"/>
            </p:cNvSpPr>
            <p:nvPr/>
          </p:nvSpPr>
          <p:spPr bwMode="auto">
            <a:xfrm>
              <a:off x="1422674" y="1462454"/>
              <a:ext cx="3767455" cy="398780"/>
            </a:xfrm>
            <a:prstGeom prst="rect">
              <a:avLst/>
            </a:prstGeom>
            <a:grp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r>
                <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rPr>
                <a:t>建设工程安全生产管理</a:t>
              </a:r>
              <a:endPar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1" name="矩形 10"/>
            <p:cNvSpPr/>
            <p:nvPr/>
          </p:nvSpPr>
          <p:spPr>
            <a:xfrm>
              <a:off x="703219" y="1413559"/>
              <a:ext cx="683734" cy="496887"/>
            </a:xfrm>
            <a:prstGeom prst="rect">
              <a:avLst/>
            </a:prstGeom>
            <a:grpFill/>
            <a:ln w="28575" cap="flat" cmpd="sng" algn="ctr">
              <a:solidFill>
                <a:schemeClr val="accent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rPr>
                <a:t>8.3</a:t>
              </a:r>
              <a:endPar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grpSp>
        <p:nvGrpSpPr>
          <p:cNvPr id="8" name="组合 7"/>
          <p:cNvGrpSpPr/>
          <p:nvPr/>
        </p:nvGrpSpPr>
        <p:grpSpPr>
          <a:xfrm>
            <a:off x="925195" y="1412240"/>
            <a:ext cx="10069195" cy="1388110"/>
            <a:chOff x="1613" y="5804"/>
            <a:chExt cx="15857" cy="2186"/>
          </a:xfrm>
        </p:grpSpPr>
        <p:sp>
          <p:nvSpPr>
            <p:cNvPr id="2050" name="团队"/>
            <p:cNvSpPr/>
            <p:nvPr/>
          </p:nvSpPr>
          <p:spPr bwMode="auto">
            <a:xfrm>
              <a:off x="1613" y="5804"/>
              <a:ext cx="672" cy="672"/>
            </a:xfrm>
            <a:custGeom>
              <a:avLst/>
              <a:gdLst>
                <a:gd name="T0" fmla="*/ 885340 w 6524"/>
                <a:gd name="T1" fmla="*/ 839496 h 4376"/>
                <a:gd name="T2" fmla="*/ 828693 w 6524"/>
                <a:gd name="T3" fmla="*/ 733209 h 4376"/>
                <a:gd name="T4" fmla="*/ 858184 w 6524"/>
                <a:gd name="T5" fmla="*/ 652033 h 4376"/>
                <a:gd name="T6" fmla="*/ 887676 w 6524"/>
                <a:gd name="T7" fmla="*/ 591881 h 4376"/>
                <a:gd name="T8" fmla="*/ 927096 w 6524"/>
                <a:gd name="T9" fmla="*/ 529102 h 4376"/>
                <a:gd name="T10" fmla="*/ 924176 w 6524"/>
                <a:gd name="T11" fmla="*/ 420186 h 4376"/>
                <a:gd name="T12" fmla="*/ 909576 w 6524"/>
                <a:gd name="T13" fmla="*/ 333754 h 4376"/>
                <a:gd name="T14" fmla="*/ 906948 w 6524"/>
                <a:gd name="T15" fmla="*/ 127603 h 4376"/>
                <a:gd name="T16" fmla="*/ 800661 w 6524"/>
                <a:gd name="T17" fmla="*/ 33872 h 4376"/>
                <a:gd name="T18" fmla="*/ 661085 w 6524"/>
                <a:gd name="T19" fmla="*/ 584 h 4376"/>
                <a:gd name="T20" fmla="*/ 510122 w 6524"/>
                <a:gd name="T21" fmla="*/ 41756 h 4376"/>
                <a:gd name="T22" fmla="*/ 417850 w 6524"/>
                <a:gd name="T23" fmla="*/ 149503 h 4376"/>
                <a:gd name="T24" fmla="*/ 409674 w 6524"/>
                <a:gd name="T25" fmla="*/ 359742 h 4376"/>
                <a:gd name="T26" fmla="*/ 397118 w 6524"/>
                <a:gd name="T27" fmla="*/ 436830 h 4376"/>
                <a:gd name="T28" fmla="*/ 420186 w 6524"/>
                <a:gd name="T29" fmla="*/ 571441 h 4376"/>
                <a:gd name="T30" fmla="*/ 465446 w 6524"/>
                <a:gd name="T31" fmla="*/ 597137 h 4376"/>
                <a:gd name="T32" fmla="*/ 510998 w 6524"/>
                <a:gd name="T33" fmla="*/ 762408 h 4376"/>
                <a:gd name="T34" fmla="*/ 427486 w 6524"/>
                <a:gd name="T35" fmla="*/ 869280 h 4376"/>
                <a:gd name="T36" fmla="*/ 56648 w 6524"/>
                <a:gd name="T37" fmla="*/ 1014695 h 4376"/>
                <a:gd name="T38" fmla="*/ 3212 w 6524"/>
                <a:gd name="T39" fmla="*/ 1073679 h 4376"/>
                <a:gd name="T40" fmla="*/ 1334726 w 6524"/>
                <a:gd name="T41" fmla="*/ 1073679 h 4376"/>
                <a:gd name="T42" fmla="*/ 1270779 w 6524"/>
                <a:gd name="T43" fmla="*/ 1009439 h 4376"/>
                <a:gd name="T44" fmla="*/ 1406850 w 6524"/>
                <a:gd name="T45" fmla="*/ 904612 h 4376"/>
                <a:gd name="T46" fmla="*/ 1298227 w 6524"/>
                <a:gd name="T47" fmla="*/ 822560 h 4376"/>
                <a:gd name="T48" fmla="*/ 1324506 w 6524"/>
                <a:gd name="T49" fmla="*/ 770292 h 4376"/>
                <a:gd name="T50" fmla="*/ 1336186 w 6524"/>
                <a:gd name="T51" fmla="*/ 705761 h 4376"/>
                <a:gd name="T52" fmla="*/ 1371518 w 6524"/>
                <a:gd name="T53" fmla="*/ 671305 h 4376"/>
                <a:gd name="T54" fmla="*/ 1378526 w 6524"/>
                <a:gd name="T55" fmla="*/ 581661 h 4376"/>
                <a:gd name="T56" fmla="*/ 1365094 w 6524"/>
                <a:gd name="T57" fmla="*/ 511582 h 4376"/>
                <a:gd name="T58" fmla="*/ 1359838 w 6524"/>
                <a:gd name="T59" fmla="*/ 353902 h 4376"/>
                <a:gd name="T60" fmla="*/ 1265815 w 6524"/>
                <a:gd name="T61" fmla="*/ 286743 h 4376"/>
                <a:gd name="T62" fmla="*/ 1161571 w 6524"/>
                <a:gd name="T63" fmla="*/ 277399 h 4376"/>
                <a:gd name="T64" fmla="*/ 1043896 w 6524"/>
                <a:gd name="T65" fmla="*/ 329374 h 4376"/>
                <a:gd name="T66" fmla="*/ 1002724 w 6524"/>
                <a:gd name="T67" fmla="*/ 442086 h 4376"/>
                <a:gd name="T68" fmla="*/ 1010316 w 6524"/>
                <a:gd name="T69" fmla="*/ 560345 h 4376"/>
                <a:gd name="T70" fmla="*/ 1008564 w 6524"/>
                <a:gd name="T71" fmla="*/ 660793 h 4376"/>
                <a:gd name="T72" fmla="*/ 1045648 w 6524"/>
                <a:gd name="T73" fmla="*/ 699337 h 4376"/>
                <a:gd name="T74" fmla="*/ 1076599 w 6524"/>
                <a:gd name="T75" fmla="*/ 806792 h 4376"/>
                <a:gd name="T76" fmla="*/ 1107551 w 6524"/>
                <a:gd name="T77" fmla="*/ 909284 h 4376"/>
                <a:gd name="T78" fmla="*/ 1318082 w 6524"/>
                <a:gd name="T79" fmla="*/ 999803 h 4376"/>
                <a:gd name="T80" fmla="*/ 1366846 w 6524"/>
                <a:gd name="T81" fmla="*/ 1068131 h 4376"/>
                <a:gd name="T82" fmla="*/ 1666145 w 6524"/>
                <a:gd name="T83" fmla="*/ 1034843 h 4376"/>
                <a:gd name="T84" fmla="*/ 1606285 w 6524"/>
                <a:gd name="T85" fmla="*/ 986663 h 4376"/>
                <a:gd name="T86" fmla="*/ 1881932 w 6524"/>
                <a:gd name="T87" fmla="*/ 971187 h 4376"/>
                <a:gd name="T88" fmla="*/ 1692425 w 6524"/>
                <a:gd name="T89" fmla="*/ 895852 h 4376"/>
                <a:gd name="T90" fmla="*/ 1646873 w 6524"/>
                <a:gd name="T91" fmla="*/ 837160 h 4376"/>
                <a:gd name="T92" fmla="*/ 1666145 w 6524"/>
                <a:gd name="T93" fmla="*/ 787812 h 4376"/>
                <a:gd name="T94" fmla="*/ 1689213 w 6524"/>
                <a:gd name="T95" fmla="*/ 752772 h 4376"/>
                <a:gd name="T96" fmla="*/ 1703813 w 6524"/>
                <a:gd name="T97" fmla="*/ 691161 h 4376"/>
                <a:gd name="T98" fmla="*/ 1691549 w 6524"/>
                <a:gd name="T99" fmla="*/ 638893 h 4376"/>
                <a:gd name="T100" fmla="*/ 1686877 w 6524"/>
                <a:gd name="T101" fmla="*/ 515962 h 4376"/>
                <a:gd name="T102" fmla="*/ 1612709 w 6524"/>
                <a:gd name="T103" fmla="*/ 468950 h 4376"/>
                <a:gd name="T104" fmla="*/ 1509926 w 6524"/>
                <a:gd name="T105" fmla="*/ 478002 h 4376"/>
                <a:gd name="T106" fmla="*/ 1453862 w 6524"/>
                <a:gd name="T107" fmla="*/ 522678 h 4376"/>
                <a:gd name="T108" fmla="*/ 1439554 w 6524"/>
                <a:gd name="T109" fmla="*/ 618161 h 4376"/>
                <a:gd name="T110" fmla="*/ 1437218 w 6524"/>
                <a:gd name="T111" fmla="*/ 679481 h 4376"/>
                <a:gd name="T112" fmla="*/ 1455322 w 6524"/>
                <a:gd name="T113" fmla="*/ 756276 h 4376"/>
                <a:gd name="T114" fmla="*/ 1485398 w 6524"/>
                <a:gd name="T115" fmla="*/ 828692 h 4376"/>
                <a:gd name="T116" fmla="*/ 1457074 w 6524"/>
                <a:gd name="T117" fmla="*/ 891180 h 4376"/>
                <a:gd name="T118" fmla="*/ 1654757 w 6524"/>
                <a:gd name="T119" fmla="*/ 974691 h 4376"/>
                <a:gd name="T120" fmla="*/ 1699725 w 6524"/>
                <a:gd name="T121" fmla="*/ 1038931 h 437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6524" h="4376">
                  <a:moveTo>
                    <a:pt x="4032" y="3336"/>
                  </a:moveTo>
                  <a:lnTo>
                    <a:pt x="4032" y="3336"/>
                  </a:lnTo>
                  <a:lnTo>
                    <a:pt x="3856" y="3260"/>
                  </a:lnTo>
                  <a:lnTo>
                    <a:pt x="3674" y="3182"/>
                  </a:lnTo>
                  <a:lnTo>
                    <a:pt x="3492" y="3105"/>
                  </a:lnTo>
                  <a:lnTo>
                    <a:pt x="3315" y="3031"/>
                  </a:lnTo>
                  <a:lnTo>
                    <a:pt x="3118" y="2977"/>
                  </a:lnTo>
                  <a:lnTo>
                    <a:pt x="3103" y="2966"/>
                  </a:lnTo>
                  <a:lnTo>
                    <a:pt x="3089" y="2952"/>
                  </a:lnTo>
                  <a:lnTo>
                    <a:pt x="3075" y="2934"/>
                  </a:lnTo>
                  <a:lnTo>
                    <a:pt x="3060" y="2916"/>
                  </a:lnTo>
                  <a:lnTo>
                    <a:pt x="3046" y="2896"/>
                  </a:lnTo>
                  <a:lnTo>
                    <a:pt x="3032" y="2875"/>
                  </a:lnTo>
                  <a:lnTo>
                    <a:pt x="3019" y="2852"/>
                  </a:lnTo>
                  <a:lnTo>
                    <a:pt x="3006" y="2829"/>
                  </a:lnTo>
                  <a:lnTo>
                    <a:pt x="2981" y="2781"/>
                  </a:lnTo>
                  <a:lnTo>
                    <a:pt x="2958" y="2735"/>
                  </a:lnTo>
                  <a:lnTo>
                    <a:pt x="2921" y="2655"/>
                  </a:lnTo>
                  <a:lnTo>
                    <a:pt x="2795" y="2636"/>
                  </a:lnTo>
                  <a:lnTo>
                    <a:pt x="2797" y="2612"/>
                  </a:lnTo>
                  <a:lnTo>
                    <a:pt x="2801" y="2591"/>
                  </a:lnTo>
                  <a:lnTo>
                    <a:pt x="2806" y="2571"/>
                  </a:lnTo>
                  <a:lnTo>
                    <a:pt x="2813" y="2554"/>
                  </a:lnTo>
                  <a:lnTo>
                    <a:pt x="2820" y="2538"/>
                  </a:lnTo>
                  <a:lnTo>
                    <a:pt x="2829" y="2525"/>
                  </a:lnTo>
                  <a:lnTo>
                    <a:pt x="2838" y="2511"/>
                  </a:lnTo>
                  <a:lnTo>
                    <a:pt x="2847" y="2498"/>
                  </a:lnTo>
                  <a:lnTo>
                    <a:pt x="2868" y="2475"/>
                  </a:lnTo>
                  <a:lnTo>
                    <a:pt x="2878" y="2463"/>
                  </a:lnTo>
                  <a:lnTo>
                    <a:pt x="2888" y="2450"/>
                  </a:lnTo>
                  <a:lnTo>
                    <a:pt x="2897" y="2436"/>
                  </a:lnTo>
                  <a:lnTo>
                    <a:pt x="2906" y="2421"/>
                  </a:lnTo>
                  <a:lnTo>
                    <a:pt x="2913" y="2404"/>
                  </a:lnTo>
                  <a:lnTo>
                    <a:pt x="2921" y="2386"/>
                  </a:lnTo>
                  <a:lnTo>
                    <a:pt x="2926" y="2367"/>
                  </a:lnTo>
                  <a:lnTo>
                    <a:pt x="2930" y="2349"/>
                  </a:lnTo>
                  <a:lnTo>
                    <a:pt x="2933" y="2331"/>
                  </a:lnTo>
                  <a:lnTo>
                    <a:pt x="2935" y="2312"/>
                  </a:lnTo>
                  <a:lnTo>
                    <a:pt x="2937" y="2272"/>
                  </a:lnTo>
                  <a:lnTo>
                    <a:pt x="2939" y="2233"/>
                  </a:lnTo>
                  <a:lnTo>
                    <a:pt x="2942" y="2194"/>
                  </a:lnTo>
                  <a:lnTo>
                    <a:pt x="2944" y="2175"/>
                  </a:lnTo>
                  <a:lnTo>
                    <a:pt x="2947" y="2155"/>
                  </a:lnTo>
                  <a:lnTo>
                    <a:pt x="2951" y="2137"/>
                  </a:lnTo>
                  <a:lnTo>
                    <a:pt x="2956" y="2119"/>
                  </a:lnTo>
                  <a:lnTo>
                    <a:pt x="2963" y="2102"/>
                  </a:lnTo>
                  <a:lnTo>
                    <a:pt x="2971" y="2085"/>
                  </a:lnTo>
                  <a:lnTo>
                    <a:pt x="2977" y="2074"/>
                  </a:lnTo>
                  <a:lnTo>
                    <a:pt x="2984" y="2065"/>
                  </a:lnTo>
                  <a:lnTo>
                    <a:pt x="2993" y="2057"/>
                  </a:lnTo>
                  <a:lnTo>
                    <a:pt x="3002" y="2050"/>
                  </a:lnTo>
                  <a:lnTo>
                    <a:pt x="3011" y="2043"/>
                  </a:lnTo>
                  <a:lnTo>
                    <a:pt x="3021" y="2038"/>
                  </a:lnTo>
                  <a:lnTo>
                    <a:pt x="3040" y="2027"/>
                  </a:lnTo>
                  <a:lnTo>
                    <a:pt x="3061" y="2015"/>
                  </a:lnTo>
                  <a:lnTo>
                    <a:pt x="3081" y="2004"/>
                  </a:lnTo>
                  <a:lnTo>
                    <a:pt x="3090" y="1998"/>
                  </a:lnTo>
                  <a:lnTo>
                    <a:pt x="3098" y="1991"/>
                  </a:lnTo>
                  <a:lnTo>
                    <a:pt x="3106" y="1983"/>
                  </a:lnTo>
                  <a:lnTo>
                    <a:pt x="3113" y="1974"/>
                  </a:lnTo>
                  <a:lnTo>
                    <a:pt x="3119" y="1965"/>
                  </a:lnTo>
                  <a:lnTo>
                    <a:pt x="3125" y="1955"/>
                  </a:lnTo>
                  <a:lnTo>
                    <a:pt x="3137" y="1933"/>
                  </a:lnTo>
                  <a:lnTo>
                    <a:pt x="3147" y="1910"/>
                  </a:lnTo>
                  <a:lnTo>
                    <a:pt x="3155" y="1886"/>
                  </a:lnTo>
                  <a:lnTo>
                    <a:pt x="3163" y="1860"/>
                  </a:lnTo>
                  <a:lnTo>
                    <a:pt x="3169" y="1836"/>
                  </a:lnTo>
                  <a:lnTo>
                    <a:pt x="3175" y="1812"/>
                  </a:lnTo>
                  <a:lnTo>
                    <a:pt x="3179" y="1789"/>
                  </a:lnTo>
                  <a:lnTo>
                    <a:pt x="3186" y="1749"/>
                  </a:lnTo>
                  <a:lnTo>
                    <a:pt x="3192" y="1705"/>
                  </a:lnTo>
                  <a:lnTo>
                    <a:pt x="3196" y="1659"/>
                  </a:lnTo>
                  <a:lnTo>
                    <a:pt x="3197" y="1637"/>
                  </a:lnTo>
                  <a:lnTo>
                    <a:pt x="3198" y="1614"/>
                  </a:lnTo>
                  <a:lnTo>
                    <a:pt x="3197" y="1590"/>
                  </a:lnTo>
                  <a:lnTo>
                    <a:pt x="3196" y="1568"/>
                  </a:lnTo>
                  <a:lnTo>
                    <a:pt x="3194" y="1545"/>
                  </a:lnTo>
                  <a:lnTo>
                    <a:pt x="3191" y="1522"/>
                  </a:lnTo>
                  <a:lnTo>
                    <a:pt x="3186" y="1501"/>
                  </a:lnTo>
                  <a:lnTo>
                    <a:pt x="3181" y="1480"/>
                  </a:lnTo>
                  <a:lnTo>
                    <a:pt x="3174" y="1459"/>
                  </a:lnTo>
                  <a:lnTo>
                    <a:pt x="3165" y="1439"/>
                  </a:lnTo>
                  <a:lnTo>
                    <a:pt x="3155" y="1419"/>
                  </a:lnTo>
                  <a:lnTo>
                    <a:pt x="3146" y="1403"/>
                  </a:lnTo>
                  <a:lnTo>
                    <a:pt x="3138" y="1389"/>
                  </a:lnTo>
                  <a:lnTo>
                    <a:pt x="3131" y="1375"/>
                  </a:lnTo>
                  <a:lnTo>
                    <a:pt x="3124" y="1361"/>
                  </a:lnTo>
                  <a:lnTo>
                    <a:pt x="3119" y="1345"/>
                  </a:lnTo>
                  <a:lnTo>
                    <a:pt x="3114" y="1326"/>
                  </a:lnTo>
                  <a:lnTo>
                    <a:pt x="3111" y="1302"/>
                  </a:lnTo>
                  <a:lnTo>
                    <a:pt x="3110" y="1283"/>
                  </a:lnTo>
                  <a:lnTo>
                    <a:pt x="3109" y="1261"/>
                  </a:lnTo>
                  <a:lnTo>
                    <a:pt x="3110" y="1234"/>
                  </a:lnTo>
                  <a:lnTo>
                    <a:pt x="3111" y="1206"/>
                  </a:lnTo>
                  <a:lnTo>
                    <a:pt x="3115" y="1143"/>
                  </a:lnTo>
                  <a:lnTo>
                    <a:pt x="3120" y="1075"/>
                  </a:lnTo>
                  <a:lnTo>
                    <a:pt x="3133" y="949"/>
                  </a:lnTo>
                  <a:lnTo>
                    <a:pt x="3137" y="901"/>
                  </a:lnTo>
                  <a:lnTo>
                    <a:pt x="3139" y="868"/>
                  </a:lnTo>
                  <a:lnTo>
                    <a:pt x="3140" y="809"/>
                  </a:lnTo>
                  <a:lnTo>
                    <a:pt x="3140" y="751"/>
                  </a:lnTo>
                  <a:lnTo>
                    <a:pt x="3138" y="694"/>
                  </a:lnTo>
                  <a:lnTo>
                    <a:pt x="3135" y="637"/>
                  </a:lnTo>
                  <a:lnTo>
                    <a:pt x="3130" y="580"/>
                  </a:lnTo>
                  <a:lnTo>
                    <a:pt x="3126" y="552"/>
                  </a:lnTo>
                  <a:lnTo>
                    <a:pt x="3122" y="523"/>
                  </a:lnTo>
                  <a:lnTo>
                    <a:pt x="3117" y="495"/>
                  </a:lnTo>
                  <a:lnTo>
                    <a:pt x="3112" y="465"/>
                  </a:lnTo>
                  <a:lnTo>
                    <a:pt x="3106" y="437"/>
                  </a:lnTo>
                  <a:lnTo>
                    <a:pt x="3099" y="408"/>
                  </a:lnTo>
                  <a:lnTo>
                    <a:pt x="3091" y="385"/>
                  </a:lnTo>
                  <a:lnTo>
                    <a:pt x="3081" y="361"/>
                  </a:lnTo>
                  <a:lnTo>
                    <a:pt x="3067" y="333"/>
                  </a:lnTo>
                  <a:lnTo>
                    <a:pt x="3058" y="317"/>
                  </a:lnTo>
                  <a:lnTo>
                    <a:pt x="3049" y="301"/>
                  </a:lnTo>
                  <a:lnTo>
                    <a:pt x="3039" y="286"/>
                  </a:lnTo>
                  <a:lnTo>
                    <a:pt x="3029" y="272"/>
                  </a:lnTo>
                  <a:lnTo>
                    <a:pt x="3017" y="258"/>
                  </a:lnTo>
                  <a:lnTo>
                    <a:pt x="3005" y="244"/>
                  </a:lnTo>
                  <a:lnTo>
                    <a:pt x="2993" y="234"/>
                  </a:lnTo>
                  <a:lnTo>
                    <a:pt x="2979" y="225"/>
                  </a:lnTo>
                  <a:lnTo>
                    <a:pt x="2832" y="200"/>
                  </a:lnTo>
                  <a:lnTo>
                    <a:pt x="2742" y="116"/>
                  </a:lnTo>
                  <a:lnTo>
                    <a:pt x="2707" y="95"/>
                  </a:lnTo>
                  <a:lnTo>
                    <a:pt x="2673" y="78"/>
                  </a:lnTo>
                  <a:lnTo>
                    <a:pt x="2638" y="62"/>
                  </a:lnTo>
                  <a:lnTo>
                    <a:pt x="2604" y="48"/>
                  </a:lnTo>
                  <a:lnTo>
                    <a:pt x="2568" y="36"/>
                  </a:lnTo>
                  <a:lnTo>
                    <a:pt x="2534" y="26"/>
                  </a:lnTo>
                  <a:lnTo>
                    <a:pt x="2500" y="18"/>
                  </a:lnTo>
                  <a:lnTo>
                    <a:pt x="2466" y="11"/>
                  </a:lnTo>
                  <a:lnTo>
                    <a:pt x="2432" y="6"/>
                  </a:lnTo>
                  <a:lnTo>
                    <a:pt x="2397" y="3"/>
                  </a:lnTo>
                  <a:lnTo>
                    <a:pt x="2364" y="1"/>
                  </a:lnTo>
                  <a:lnTo>
                    <a:pt x="2330" y="0"/>
                  </a:lnTo>
                  <a:lnTo>
                    <a:pt x="2297" y="0"/>
                  </a:lnTo>
                  <a:lnTo>
                    <a:pt x="2264" y="2"/>
                  </a:lnTo>
                  <a:lnTo>
                    <a:pt x="2232" y="4"/>
                  </a:lnTo>
                  <a:lnTo>
                    <a:pt x="2199" y="8"/>
                  </a:lnTo>
                  <a:lnTo>
                    <a:pt x="2168" y="13"/>
                  </a:lnTo>
                  <a:lnTo>
                    <a:pt x="2136" y="18"/>
                  </a:lnTo>
                  <a:lnTo>
                    <a:pt x="2106" y="24"/>
                  </a:lnTo>
                  <a:lnTo>
                    <a:pt x="2076" y="31"/>
                  </a:lnTo>
                  <a:lnTo>
                    <a:pt x="2047" y="38"/>
                  </a:lnTo>
                  <a:lnTo>
                    <a:pt x="2018" y="47"/>
                  </a:lnTo>
                  <a:lnTo>
                    <a:pt x="1963" y="63"/>
                  </a:lnTo>
                  <a:lnTo>
                    <a:pt x="1910" y="81"/>
                  </a:lnTo>
                  <a:lnTo>
                    <a:pt x="1861" y="98"/>
                  </a:lnTo>
                  <a:lnTo>
                    <a:pt x="1816" y="117"/>
                  </a:lnTo>
                  <a:lnTo>
                    <a:pt x="1774" y="133"/>
                  </a:lnTo>
                  <a:lnTo>
                    <a:pt x="1747" y="143"/>
                  </a:lnTo>
                  <a:lnTo>
                    <a:pt x="1719" y="155"/>
                  </a:lnTo>
                  <a:lnTo>
                    <a:pt x="1692" y="169"/>
                  </a:lnTo>
                  <a:lnTo>
                    <a:pt x="1667" y="186"/>
                  </a:lnTo>
                  <a:lnTo>
                    <a:pt x="1641" y="203"/>
                  </a:lnTo>
                  <a:lnTo>
                    <a:pt x="1618" y="222"/>
                  </a:lnTo>
                  <a:lnTo>
                    <a:pt x="1595" y="243"/>
                  </a:lnTo>
                  <a:lnTo>
                    <a:pt x="1572" y="267"/>
                  </a:lnTo>
                  <a:lnTo>
                    <a:pt x="1550" y="291"/>
                  </a:lnTo>
                  <a:lnTo>
                    <a:pt x="1530" y="318"/>
                  </a:lnTo>
                  <a:lnTo>
                    <a:pt x="1510" y="346"/>
                  </a:lnTo>
                  <a:lnTo>
                    <a:pt x="1492" y="376"/>
                  </a:lnTo>
                  <a:lnTo>
                    <a:pt x="1475" y="408"/>
                  </a:lnTo>
                  <a:lnTo>
                    <a:pt x="1460" y="441"/>
                  </a:lnTo>
                  <a:lnTo>
                    <a:pt x="1444" y="476"/>
                  </a:lnTo>
                  <a:lnTo>
                    <a:pt x="1431" y="512"/>
                  </a:lnTo>
                  <a:lnTo>
                    <a:pt x="1419" y="550"/>
                  </a:lnTo>
                  <a:lnTo>
                    <a:pt x="1408" y="589"/>
                  </a:lnTo>
                  <a:lnTo>
                    <a:pt x="1398" y="631"/>
                  </a:lnTo>
                  <a:lnTo>
                    <a:pt x="1390" y="673"/>
                  </a:lnTo>
                  <a:lnTo>
                    <a:pt x="1383" y="717"/>
                  </a:lnTo>
                  <a:lnTo>
                    <a:pt x="1377" y="763"/>
                  </a:lnTo>
                  <a:lnTo>
                    <a:pt x="1373" y="809"/>
                  </a:lnTo>
                  <a:lnTo>
                    <a:pt x="1371" y="857"/>
                  </a:lnTo>
                  <a:lnTo>
                    <a:pt x="1371" y="907"/>
                  </a:lnTo>
                  <a:lnTo>
                    <a:pt x="1372" y="958"/>
                  </a:lnTo>
                  <a:lnTo>
                    <a:pt x="1374" y="1010"/>
                  </a:lnTo>
                  <a:lnTo>
                    <a:pt x="1378" y="1064"/>
                  </a:lnTo>
                  <a:lnTo>
                    <a:pt x="1385" y="1119"/>
                  </a:lnTo>
                  <a:lnTo>
                    <a:pt x="1393" y="1176"/>
                  </a:lnTo>
                  <a:lnTo>
                    <a:pt x="1403" y="1232"/>
                  </a:lnTo>
                  <a:lnTo>
                    <a:pt x="1414" y="1291"/>
                  </a:lnTo>
                  <a:lnTo>
                    <a:pt x="1417" y="1311"/>
                  </a:lnTo>
                  <a:lnTo>
                    <a:pt x="1418" y="1330"/>
                  </a:lnTo>
                  <a:lnTo>
                    <a:pt x="1417" y="1346"/>
                  </a:lnTo>
                  <a:lnTo>
                    <a:pt x="1415" y="1362"/>
                  </a:lnTo>
                  <a:lnTo>
                    <a:pt x="1411" y="1377"/>
                  </a:lnTo>
                  <a:lnTo>
                    <a:pt x="1406" y="1392"/>
                  </a:lnTo>
                  <a:lnTo>
                    <a:pt x="1400" y="1405"/>
                  </a:lnTo>
                  <a:lnTo>
                    <a:pt x="1394" y="1418"/>
                  </a:lnTo>
                  <a:lnTo>
                    <a:pt x="1382" y="1441"/>
                  </a:lnTo>
                  <a:lnTo>
                    <a:pt x="1369" y="1464"/>
                  </a:lnTo>
                  <a:lnTo>
                    <a:pt x="1365" y="1474"/>
                  </a:lnTo>
                  <a:lnTo>
                    <a:pt x="1362" y="1485"/>
                  </a:lnTo>
                  <a:lnTo>
                    <a:pt x="1360" y="1496"/>
                  </a:lnTo>
                  <a:lnTo>
                    <a:pt x="1360" y="1507"/>
                  </a:lnTo>
                  <a:lnTo>
                    <a:pt x="1364" y="1563"/>
                  </a:lnTo>
                  <a:lnTo>
                    <a:pt x="1369" y="1631"/>
                  </a:lnTo>
                  <a:lnTo>
                    <a:pt x="1372" y="1668"/>
                  </a:lnTo>
                  <a:lnTo>
                    <a:pt x="1376" y="1706"/>
                  </a:lnTo>
                  <a:lnTo>
                    <a:pt x="1382" y="1746"/>
                  </a:lnTo>
                  <a:lnTo>
                    <a:pt x="1387" y="1784"/>
                  </a:lnTo>
                  <a:lnTo>
                    <a:pt x="1395" y="1823"/>
                  </a:lnTo>
                  <a:lnTo>
                    <a:pt x="1403" y="1859"/>
                  </a:lnTo>
                  <a:lnTo>
                    <a:pt x="1413" y="1895"/>
                  </a:lnTo>
                  <a:lnTo>
                    <a:pt x="1419" y="1911"/>
                  </a:lnTo>
                  <a:lnTo>
                    <a:pt x="1425" y="1927"/>
                  </a:lnTo>
                  <a:lnTo>
                    <a:pt x="1432" y="1942"/>
                  </a:lnTo>
                  <a:lnTo>
                    <a:pt x="1439" y="1957"/>
                  </a:lnTo>
                  <a:lnTo>
                    <a:pt x="1447" y="1971"/>
                  </a:lnTo>
                  <a:lnTo>
                    <a:pt x="1456" y="1983"/>
                  </a:lnTo>
                  <a:lnTo>
                    <a:pt x="1465" y="1994"/>
                  </a:lnTo>
                  <a:lnTo>
                    <a:pt x="1475" y="2005"/>
                  </a:lnTo>
                  <a:lnTo>
                    <a:pt x="1485" y="2014"/>
                  </a:lnTo>
                  <a:lnTo>
                    <a:pt x="1496" y="2022"/>
                  </a:lnTo>
                  <a:lnTo>
                    <a:pt x="1504" y="2026"/>
                  </a:lnTo>
                  <a:lnTo>
                    <a:pt x="1516" y="2030"/>
                  </a:lnTo>
                  <a:lnTo>
                    <a:pt x="1550" y="2038"/>
                  </a:lnTo>
                  <a:lnTo>
                    <a:pt x="1580" y="2045"/>
                  </a:lnTo>
                  <a:lnTo>
                    <a:pt x="1591" y="2046"/>
                  </a:lnTo>
                  <a:lnTo>
                    <a:pt x="1593" y="2046"/>
                  </a:lnTo>
                  <a:lnTo>
                    <a:pt x="1594" y="2045"/>
                  </a:lnTo>
                  <a:lnTo>
                    <a:pt x="1629" y="2421"/>
                  </a:lnTo>
                  <a:lnTo>
                    <a:pt x="1635" y="2436"/>
                  </a:lnTo>
                  <a:lnTo>
                    <a:pt x="1642" y="2450"/>
                  </a:lnTo>
                  <a:lnTo>
                    <a:pt x="1650" y="2462"/>
                  </a:lnTo>
                  <a:lnTo>
                    <a:pt x="1658" y="2473"/>
                  </a:lnTo>
                  <a:lnTo>
                    <a:pt x="1677" y="2493"/>
                  </a:lnTo>
                  <a:lnTo>
                    <a:pt x="1695" y="2514"/>
                  </a:lnTo>
                  <a:lnTo>
                    <a:pt x="1704" y="2524"/>
                  </a:lnTo>
                  <a:lnTo>
                    <a:pt x="1713" y="2536"/>
                  </a:lnTo>
                  <a:lnTo>
                    <a:pt x="1721" y="2548"/>
                  </a:lnTo>
                  <a:lnTo>
                    <a:pt x="1730" y="2561"/>
                  </a:lnTo>
                  <a:lnTo>
                    <a:pt x="1738" y="2575"/>
                  </a:lnTo>
                  <a:lnTo>
                    <a:pt x="1744" y="2593"/>
                  </a:lnTo>
                  <a:lnTo>
                    <a:pt x="1750" y="2611"/>
                  </a:lnTo>
                  <a:lnTo>
                    <a:pt x="1754" y="2631"/>
                  </a:lnTo>
                  <a:lnTo>
                    <a:pt x="1661" y="2655"/>
                  </a:lnTo>
                  <a:lnTo>
                    <a:pt x="1623" y="2735"/>
                  </a:lnTo>
                  <a:lnTo>
                    <a:pt x="1601" y="2781"/>
                  </a:lnTo>
                  <a:lnTo>
                    <a:pt x="1575" y="2829"/>
                  </a:lnTo>
                  <a:lnTo>
                    <a:pt x="1563" y="2852"/>
                  </a:lnTo>
                  <a:lnTo>
                    <a:pt x="1549" y="2875"/>
                  </a:lnTo>
                  <a:lnTo>
                    <a:pt x="1536" y="2896"/>
                  </a:lnTo>
                  <a:lnTo>
                    <a:pt x="1522" y="2916"/>
                  </a:lnTo>
                  <a:lnTo>
                    <a:pt x="1507" y="2934"/>
                  </a:lnTo>
                  <a:lnTo>
                    <a:pt x="1493" y="2952"/>
                  </a:lnTo>
                  <a:lnTo>
                    <a:pt x="1478" y="2966"/>
                  </a:lnTo>
                  <a:lnTo>
                    <a:pt x="1464" y="2977"/>
                  </a:lnTo>
                  <a:lnTo>
                    <a:pt x="1266" y="3031"/>
                  </a:lnTo>
                  <a:lnTo>
                    <a:pt x="1089" y="3105"/>
                  </a:lnTo>
                  <a:lnTo>
                    <a:pt x="908" y="3182"/>
                  </a:lnTo>
                  <a:lnTo>
                    <a:pt x="726" y="3260"/>
                  </a:lnTo>
                  <a:lnTo>
                    <a:pt x="549" y="3336"/>
                  </a:lnTo>
                  <a:lnTo>
                    <a:pt x="509" y="3352"/>
                  </a:lnTo>
                  <a:lnTo>
                    <a:pt x="469" y="3367"/>
                  </a:lnTo>
                  <a:lnTo>
                    <a:pt x="386" y="3396"/>
                  </a:lnTo>
                  <a:lnTo>
                    <a:pt x="346" y="3410"/>
                  </a:lnTo>
                  <a:lnTo>
                    <a:pt x="306" y="3424"/>
                  </a:lnTo>
                  <a:lnTo>
                    <a:pt x="267" y="3440"/>
                  </a:lnTo>
                  <a:lnTo>
                    <a:pt x="229" y="3457"/>
                  </a:lnTo>
                  <a:lnTo>
                    <a:pt x="194" y="3475"/>
                  </a:lnTo>
                  <a:lnTo>
                    <a:pt x="175" y="3485"/>
                  </a:lnTo>
                  <a:lnTo>
                    <a:pt x="159" y="3495"/>
                  </a:lnTo>
                  <a:lnTo>
                    <a:pt x="143" y="3507"/>
                  </a:lnTo>
                  <a:lnTo>
                    <a:pt x="127" y="3518"/>
                  </a:lnTo>
                  <a:lnTo>
                    <a:pt x="111" y="3530"/>
                  </a:lnTo>
                  <a:lnTo>
                    <a:pt x="97" y="3543"/>
                  </a:lnTo>
                  <a:lnTo>
                    <a:pt x="83" y="3556"/>
                  </a:lnTo>
                  <a:lnTo>
                    <a:pt x="71" y="3571"/>
                  </a:lnTo>
                  <a:lnTo>
                    <a:pt x="59" y="3586"/>
                  </a:lnTo>
                  <a:lnTo>
                    <a:pt x="46" y="3602"/>
                  </a:lnTo>
                  <a:lnTo>
                    <a:pt x="36" y="3619"/>
                  </a:lnTo>
                  <a:lnTo>
                    <a:pt x="27" y="3637"/>
                  </a:lnTo>
                  <a:lnTo>
                    <a:pt x="18" y="3657"/>
                  </a:lnTo>
                  <a:lnTo>
                    <a:pt x="11" y="3677"/>
                  </a:lnTo>
                  <a:lnTo>
                    <a:pt x="10" y="3742"/>
                  </a:lnTo>
                  <a:lnTo>
                    <a:pt x="9" y="3821"/>
                  </a:lnTo>
                  <a:lnTo>
                    <a:pt x="4" y="4009"/>
                  </a:lnTo>
                  <a:lnTo>
                    <a:pt x="1" y="4204"/>
                  </a:lnTo>
                  <a:lnTo>
                    <a:pt x="0" y="4296"/>
                  </a:lnTo>
                  <a:lnTo>
                    <a:pt x="1" y="4376"/>
                  </a:lnTo>
                  <a:lnTo>
                    <a:pt x="4581" y="4376"/>
                  </a:lnTo>
                  <a:lnTo>
                    <a:pt x="4581" y="4296"/>
                  </a:lnTo>
                  <a:lnTo>
                    <a:pt x="4581" y="4204"/>
                  </a:lnTo>
                  <a:lnTo>
                    <a:pt x="4577" y="4009"/>
                  </a:lnTo>
                  <a:lnTo>
                    <a:pt x="4573" y="3821"/>
                  </a:lnTo>
                  <a:lnTo>
                    <a:pt x="4571" y="3742"/>
                  </a:lnTo>
                  <a:lnTo>
                    <a:pt x="4571" y="3677"/>
                  </a:lnTo>
                  <a:lnTo>
                    <a:pt x="4563" y="3657"/>
                  </a:lnTo>
                  <a:lnTo>
                    <a:pt x="4555" y="3637"/>
                  </a:lnTo>
                  <a:lnTo>
                    <a:pt x="4545" y="3619"/>
                  </a:lnTo>
                  <a:lnTo>
                    <a:pt x="4535" y="3602"/>
                  </a:lnTo>
                  <a:lnTo>
                    <a:pt x="4523" y="3586"/>
                  </a:lnTo>
                  <a:lnTo>
                    <a:pt x="4511" y="3571"/>
                  </a:lnTo>
                  <a:lnTo>
                    <a:pt x="4498" y="3556"/>
                  </a:lnTo>
                  <a:lnTo>
                    <a:pt x="4484" y="3543"/>
                  </a:lnTo>
                  <a:lnTo>
                    <a:pt x="4470" y="3530"/>
                  </a:lnTo>
                  <a:lnTo>
                    <a:pt x="4454" y="3518"/>
                  </a:lnTo>
                  <a:lnTo>
                    <a:pt x="4439" y="3507"/>
                  </a:lnTo>
                  <a:lnTo>
                    <a:pt x="4423" y="3495"/>
                  </a:lnTo>
                  <a:lnTo>
                    <a:pt x="4406" y="3485"/>
                  </a:lnTo>
                  <a:lnTo>
                    <a:pt x="4388" y="3475"/>
                  </a:lnTo>
                  <a:lnTo>
                    <a:pt x="4352" y="3457"/>
                  </a:lnTo>
                  <a:lnTo>
                    <a:pt x="4314" y="3440"/>
                  </a:lnTo>
                  <a:lnTo>
                    <a:pt x="4275" y="3424"/>
                  </a:lnTo>
                  <a:lnTo>
                    <a:pt x="4235" y="3410"/>
                  </a:lnTo>
                  <a:lnTo>
                    <a:pt x="4195" y="3396"/>
                  </a:lnTo>
                  <a:lnTo>
                    <a:pt x="4113" y="3367"/>
                  </a:lnTo>
                  <a:lnTo>
                    <a:pt x="4073" y="3352"/>
                  </a:lnTo>
                  <a:lnTo>
                    <a:pt x="4032" y="3336"/>
                  </a:lnTo>
                  <a:close/>
                  <a:moveTo>
                    <a:pt x="5329" y="3316"/>
                  </a:moveTo>
                  <a:lnTo>
                    <a:pt x="5329" y="3316"/>
                  </a:lnTo>
                  <a:lnTo>
                    <a:pt x="5202" y="3262"/>
                  </a:lnTo>
                  <a:lnTo>
                    <a:pt x="5073" y="3206"/>
                  </a:lnTo>
                  <a:lnTo>
                    <a:pt x="4943" y="3151"/>
                  </a:lnTo>
                  <a:lnTo>
                    <a:pt x="4818" y="3098"/>
                  </a:lnTo>
                  <a:lnTo>
                    <a:pt x="4677" y="3060"/>
                  </a:lnTo>
                  <a:lnTo>
                    <a:pt x="4666" y="3052"/>
                  </a:lnTo>
                  <a:lnTo>
                    <a:pt x="4656" y="3042"/>
                  </a:lnTo>
                  <a:lnTo>
                    <a:pt x="4645" y="3030"/>
                  </a:lnTo>
                  <a:lnTo>
                    <a:pt x="4635" y="3017"/>
                  </a:lnTo>
                  <a:lnTo>
                    <a:pt x="4625" y="3002"/>
                  </a:lnTo>
                  <a:lnTo>
                    <a:pt x="4616" y="2987"/>
                  </a:lnTo>
                  <a:lnTo>
                    <a:pt x="4596" y="2955"/>
                  </a:lnTo>
                  <a:lnTo>
                    <a:pt x="4579" y="2920"/>
                  </a:lnTo>
                  <a:lnTo>
                    <a:pt x="4563" y="2887"/>
                  </a:lnTo>
                  <a:lnTo>
                    <a:pt x="4536" y="2830"/>
                  </a:lnTo>
                  <a:lnTo>
                    <a:pt x="4446" y="2817"/>
                  </a:lnTo>
                  <a:lnTo>
                    <a:pt x="4448" y="2800"/>
                  </a:lnTo>
                  <a:lnTo>
                    <a:pt x="4450" y="2784"/>
                  </a:lnTo>
                  <a:lnTo>
                    <a:pt x="4454" y="2770"/>
                  </a:lnTo>
                  <a:lnTo>
                    <a:pt x="4459" y="2758"/>
                  </a:lnTo>
                  <a:lnTo>
                    <a:pt x="4465" y="2747"/>
                  </a:lnTo>
                  <a:lnTo>
                    <a:pt x="4471" y="2737"/>
                  </a:lnTo>
                  <a:lnTo>
                    <a:pt x="4477" y="2728"/>
                  </a:lnTo>
                  <a:lnTo>
                    <a:pt x="4484" y="2718"/>
                  </a:lnTo>
                  <a:lnTo>
                    <a:pt x="4498" y="2702"/>
                  </a:lnTo>
                  <a:lnTo>
                    <a:pt x="4512" y="2684"/>
                  </a:lnTo>
                  <a:lnTo>
                    <a:pt x="4519" y="2674"/>
                  </a:lnTo>
                  <a:lnTo>
                    <a:pt x="4525" y="2664"/>
                  </a:lnTo>
                  <a:lnTo>
                    <a:pt x="4532" y="2651"/>
                  </a:lnTo>
                  <a:lnTo>
                    <a:pt x="4536" y="2638"/>
                  </a:lnTo>
                  <a:lnTo>
                    <a:pt x="4540" y="2625"/>
                  </a:lnTo>
                  <a:lnTo>
                    <a:pt x="4543" y="2612"/>
                  </a:lnTo>
                  <a:lnTo>
                    <a:pt x="4545" y="2599"/>
                  </a:lnTo>
                  <a:lnTo>
                    <a:pt x="4546" y="2586"/>
                  </a:lnTo>
                  <a:lnTo>
                    <a:pt x="4548" y="2557"/>
                  </a:lnTo>
                  <a:lnTo>
                    <a:pt x="4549" y="2530"/>
                  </a:lnTo>
                  <a:lnTo>
                    <a:pt x="4551" y="2501"/>
                  </a:lnTo>
                  <a:lnTo>
                    <a:pt x="4553" y="2488"/>
                  </a:lnTo>
                  <a:lnTo>
                    <a:pt x="4555" y="2474"/>
                  </a:lnTo>
                  <a:lnTo>
                    <a:pt x="4558" y="2461"/>
                  </a:lnTo>
                  <a:lnTo>
                    <a:pt x="4562" y="2449"/>
                  </a:lnTo>
                  <a:lnTo>
                    <a:pt x="4566" y="2436"/>
                  </a:lnTo>
                  <a:lnTo>
                    <a:pt x="4572" y="2424"/>
                  </a:lnTo>
                  <a:lnTo>
                    <a:pt x="4576" y="2417"/>
                  </a:lnTo>
                  <a:lnTo>
                    <a:pt x="4581" y="2410"/>
                  </a:lnTo>
                  <a:lnTo>
                    <a:pt x="4587" y="2404"/>
                  </a:lnTo>
                  <a:lnTo>
                    <a:pt x="4593" y="2399"/>
                  </a:lnTo>
                  <a:lnTo>
                    <a:pt x="4608" y="2390"/>
                  </a:lnTo>
                  <a:lnTo>
                    <a:pt x="4622" y="2383"/>
                  </a:lnTo>
                  <a:lnTo>
                    <a:pt x="4636" y="2375"/>
                  </a:lnTo>
                  <a:lnTo>
                    <a:pt x="4650" y="2366"/>
                  </a:lnTo>
                  <a:lnTo>
                    <a:pt x="4656" y="2362"/>
                  </a:lnTo>
                  <a:lnTo>
                    <a:pt x="4662" y="2357"/>
                  </a:lnTo>
                  <a:lnTo>
                    <a:pt x="4668" y="2351"/>
                  </a:lnTo>
                  <a:lnTo>
                    <a:pt x="4674" y="2345"/>
                  </a:lnTo>
                  <a:lnTo>
                    <a:pt x="4682" y="2331"/>
                  </a:lnTo>
                  <a:lnTo>
                    <a:pt x="4690" y="2316"/>
                  </a:lnTo>
                  <a:lnTo>
                    <a:pt x="4697" y="2299"/>
                  </a:lnTo>
                  <a:lnTo>
                    <a:pt x="4703" y="2281"/>
                  </a:lnTo>
                  <a:lnTo>
                    <a:pt x="4709" y="2264"/>
                  </a:lnTo>
                  <a:lnTo>
                    <a:pt x="4713" y="2246"/>
                  </a:lnTo>
                  <a:lnTo>
                    <a:pt x="4720" y="2213"/>
                  </a:lnTo>
                  <a:lnTo>
                    <a:pt x="4725" y="2184"/>
                  </a:lnTo>
                  <a:lnTo>
                    <a:pt x="4729" y="2153"/>
                  </a:lnTo>
                  <a:lnTo>
                    <a:pt x="4732" y="2121"/>
                  </a:lnTo>
                  <a:lnTo>
                    <a:pt x="4733" y="2088"/>
                  </a:lnTo>
                  <a:lnTo>
                    <a:pt x="4733" y="2071"/>
                  </a:lnTo>
                  <a:lnTo>
                    <a:pt x="4732" y="2055"/>
                  </a:lnTo>
                  <a:lnTo>
                    <a:pt x="4731" y="2039"/>
                  </a:lnTo>
                  <a:lnTo>
                    <a:pt x="4728" y="2024"/>
                  </a:lnTo>
                  <a:lnTo>
                    <a:pt x="4725" y="2007"/>
                  </a:lnTo>
                  <a:lnTo>
                    <a:pt x="4721" y="1992"/>
                  </a:lnTo>
                  <a:lnTo>
                    <a:pt x="4716" y="1978"/>
                  </a:lnTo>
                  <a:lnTo>
                    <a:pt x="4710" y="1964"/>
                  </a:lnTo>
                  <a:lnTo>
                    <a:pt x="4703" y="1950"/>
                  </a:lnTo>
                  <a:lnTo>
                    <a:pt x="4697" y="1937"/>
                  </a:lnTo>
                  <a:lnTo>
                    <a:pt x="4686" y="1918"/>
                  </a:lnTo>
                  <a:lnTo>
                    <a:pt x="4682" y="1908"/>
                  </a:lnTo>
                  <a:lnTo>
                    <a:pt x="4678" y="1897"/>
                  </a:lnTo>
                  <a:lnTo>
                    <a:pt x="4675" y="1883"/>
                  </a:lnTo>
                  <a:lnTo>
                    <a:pt x="4672" y="1865"/>
                  </a:lnTo>
                  <a:lnTo>
                    <a:pt x="4671" y="1852"/>
                  </a:lnTo>
                  <a:lnTo>
                    <a:pt x="4671" y="1836"/>
                  </a:lnTo>
                  <a:lnTo>
                    <a:pt x="4672" y="1797"/>
                  </a:lnTo>
                  <a:lnTo>
                    <a:pt x="4675" y="1752"/>
                  </a:lnTo>
                  <a:lnTo>
                    <a:pt x="4679" y="1704"/>
                  </a:lnTo>
                  <a:lnTo>
                    <a:pt x="4687" y="1615"/>
                  </a:lnTo>
                  <a:lnTo>
                    <a:pt x="4690" y="1580"/>
                  </a:lnTo>
                  <a:lnTo>
                    <a:pt x="4691" y="1557"/>
                  </a:lnTo>
                  <a:lnTo>
                    <a:pt x="4692" y="1514"/>
                  </a:lnTo>
                  <a:lnTo>
                    <a:pt x="4692" y="1473"/>
                  </a:lnTo>
                  <a:lnTo>
                    <a:pt x="4691" y="1432"/>
                  </a:lnTo>
                  <a:lnTo>
                    <a:pt x="4689" y="1392"/>
                  </a:lnTo>
                  <a:lnTo>
                    <a:pt x="4685" y="1351"/>
                  </a:lnTo>
                  <a:lnTo>
                    <a:pt x="4680" y="1310"/>
                  </a:lnTo>
                  <a:lnTo>
                    <a:pt x="4673" y="1270"/>
                  </a:lnTo>
                  <a:lnTo>
                    <a:pt x="4663" y="1228"/>
                  </a:lnTo>
                  <a:lnTo>
                    <a:pt x="4657" y="1212"/>
                  </a:lnTo>
                  <a:lnTo>
                    <a:pt x="4650" y="1195"/>
                  </a:lnTo>
                  <a:lnTo>
                    <a:pt x="4640" y="1175"/>
                  </a:lnTo>
                  <a:lnTo>
                    <a:pt x="4628" y="1152"/>
                  </a:lnTo>
                  <a:lnTo>
                    <a:pt x="4621" y="1142"/>
                  </a:lnTo>
                  <a:lnTo>
                    <a:pt x="4613" y="1131"/>
                  </a:lnTo>
                  <a:lnTo>
                    <a:pt x="4605" y="1121"/>
                  </a:lnTo>
                  <a:lnTo>
                    <a:pt x="4596" y="1112"/>
                  </a:lnTo>
                  <a:lnTo>
                    <a:pt x="4587" y="1105"/>
                  </a:lnTo>
                  <a:lnTo>
                    <a:pt x="4577" y="1097"/>
                  </a:lnTo>
                  <a:lnTo>
                    <a:pt x="4473" y="1080"/>
                  </a:lnTo>
                  <a:lnTo>
                    <a:pt x="4408" y="1020"/>
                  </a:lnTo>
                  <a:lnTo>
                    <a:pt x="4383" y="1006"/>
                  </a:lnTo>
                  <a:lnTo>
                    <a:pt x="4359" y="993"/>
                  </a:lnTo>
                  <a:lnTo>
                    <a:pt x="4335" y="982"/>
                  </a:lnTo>
                  <a:lnTo>
                    <a:pt x="4310" y="972"/>
                  </a:lnTo>
                  <a:lnTo>
                    <a:pt x="4285" y="964"/>
                  </a:lnTo>
                  <a:lnTo>
                    <a:pt x="4261" y="956"/>
                  </a:lnTo>
                  <a:lnTo>
                    <a:pt x="4236" y="950"/>
                  </a:lnTo>
                  <a:lnTo>
                    <a:pt x="4212" y="946"/>
                  </a:lnTo>
                  <a:lnTo>
                    <a:pt x="4188" y="942"/>
                  </a:lnTo>
                  <a:lnTo>
                    <a:pt x="4163" y="940"/>
                  </a:lnTo>
                  <a:lnTo>
                    <a:pt x="4139" y="938"/>
                  </a:lnTo>
                  <a:lnTo>
                    <a:pt x="4115" y="937"/>
                  </a:lnTo>
                  <a:lnTo>
                    <a:pt x="4091" y="938"/>
                  </a:lnTo>
                  <a:lnTo>
                    <a:pt x="4068" y="939"/>
                  </a:lnTo>
                  <a:lnTo>
                    <a:pt x="4045" y="941"/>
                  </a:lnTo>
                  <a:lnTo>
                    <a:pt x="4022" y="943"/>
                  </a:lnTo>
                  <a:lnTo>
                    <a:pt x="3999" y="946"/>
                  </a:lnTo>
                  <a:lnTo>
                    <a:pt x="3978" y="950"/>
                  </a:lnTo>
                  <a:lnTo>
                    <a:pt x="3934" y="959"/>
                  </a:lnTo>
                  <a:lnTo>
                    <a:pt x="3892" y="971"/>
                  </a:lnTo>
                  <a:lnTo>
                    <a:pt x="3853" y="983"/>
                  </a:lnTo>
                  <a:lnTo>
                    <a:pt x="3815" y="995"/>
                  </a:lnTo>
                  <a:lnTo>
                    <a:pt x="3781" y="1008"/>
                  </a:lnTo>
                  <a:lnTo>
                    <a:pt x="3719" y="1033"/>
                  </a:lnTo>
                  <a:lnTo>
                    <a:pt x="3699" y="1040"/>
                  </a:lnTo>
                  <a:lnTo>
                    <a:pt x="3679" y="1049"/>
                  </a:lnTo>
                  <a:lnTo>
                    <a:pt x="3661" y="1059"/>
                  </a:lnTo>
                  <a:lnTo>
                    <a:pt x="3642" y="1070"/>
                  </a:lnTo>
                  <a:lnTo>
                    <a:pt x="3625" y="1082"/>
                  </a:lnTo>
                  <a:lnTo>
                    <a:pt x="3607" y="1096"/>
                  </a:lnTo>
                  <a:lnTo>
                    <a:pt x="3590" y="1112"/>
                  </a:lnTo>
                  <a:lnTo>
                    <a:pt x="3575" y="1128"/>
                  </a:lnTo>
                  <a:lnTo>
                    <a:pt x="3560" y="1145"/>
                  </a:lnTo>
                  <a:lnTo>
                    <a:pt x="3544" y="1164"/>
                  </a:lnTo>
                  <a:lnTo>
                    <a:pt x="3531" y="1185"/>
                  </a:lnTo>
                  <a:lnTo>
                    <a:pt x="3518" y="1206"/>
                  </a:lnTo>
                  <a:lnTo>
                    <a:pt x="3506" y="1228"/>
                  </a:lnTo>
                  <a:lnTo>
                    <a:pt x="3495" y="1252"/>
                  </a:lnTo>
                  <a:lnTo>
                    <a:pt x="3484" y="1277"/>
                  </a:lnTo>
                  <a:lnTo>
                    <a:pt x="3474" y="1302"/>
                  </a:lnTo>
                  <a:lnTo>
                    <a:pt x="3465" y="1330"/>
                  </a:lnTo>
                  <a:lnTo>
                    <a:pt x="3457" y="1358"/>
                  </a:lnTo>
                  <a:lnTo>
                    <a:pt x="3451" y="1388"/>
                  </a:lnTo>
                  <a:lnTo>
                    <a:pt x="3445" y="1417"/>
                  </a:lnTo>
                  <a:lnTo>
                    <a:pt x="3440" y="1448"/>
                  </a:lnTo>
                  <a:lnTo>
                    <a:pt x="3436" y="1481"/>
                  </a:lnTo>
                  <a:lnTo>
                    <a:pt x="3434" y="1514"/>
                  </a:lnTo>
                  <a:lnTo>
                    <a:pt x="3432" y="1549"/>
                  </a:lnTo>
                  <a:lnTo>
                    <a:pt x="3432" y="1584"/>
                  </a:lnTo>
                  <a:lnTo>
                    <a:pt x="3432" y="1621"/>
                  </a:lnTo>
                  <a:lnTo>
                    <a:pt x="3434" y="1658"/>
                  </a:lnTo>
                  <a:lnTo>
                    <a:pt x="3437" y="1696"/>
                  </a:lnTo>
                  <a:lnTo>
                    <a:pt x="3442" y="1735"/>
                  </a:lnTo>
                  <a:lnTo>
                    <a:pt x="3447" y="1775"/>
                  </a:lnTo>
                  <a:lnTo>
                    <a:pt x="3454" y="1817"/>
                  </a:lnTo>
                  <a:lnTo>
                    <a:pt x="3462" y="1858"/>
                  </a:lnTo>
                  <a:lnTo>
                    <a:pt x="3464" y="1872"/>
                  </a:lnTo>
                  <a:lnTo>
                    <a:pt x="3465" y="1886"/>
                  </a:lnTo>
                  <a:lnTo>
                    <a:pt x="3464" y="1898"/>
                  </a:lnTo>
                  <a:lnTo>
                    <a:pt x="3462" y="1909"/>
                  </a:lnTo>
                  <a:lnTo>
                    <a:pt x="3460" y="1919"/>
                  </a:lnTo>
                  <a:lnTo>
                    <a:pt x="3456" y="1929"/>
                  </a:lnTo>
                  <a:lnTo>
                    <a:pt x="3448" y="1949"/>
                  </a:lnTo>
                  <a:lnTo>
                    <a:pt x="3439" y="1965"/>
                  </a:lnTo>
                  <a:lnTo>
                    <a:pt x="3431" y="1981"/>
                  </a:lnTo>
                  <a:lnTo>
                    <a:pt x="3428" y="1988"/>
                  </a:lnTo>
                  <a:lnTo>
                    <a:pt x="3425" y="1996"/>
                  </a:lnTo>
                  <a:lnTo>
                    <a:pt x="3424" y="2004"/>
                  </a:lnTo>
                  <a:lnTo>
                    <a:pt x="3424" y="2011"/>
                  </a:lnTo>
                  <a:lnTo>
                    <a:pt x="3431" y="2101"/>
                  </a:lnTo>
                  <a:lnTo>
                    <a:pt x="3435" y="2153"/>
                  </a:lnTo>
                  <a:lnTo>
                    <a:pt x="3439" y="2182"/>
                  </a:lnTo>
                  <a:lnTo>
                    <a:pt x="3443" y="2209"/>
                  </a:lnTo>
                  <a:lnTo>
                    <a:pt x="3448" y="2237"/>
                  </a:lnTo>
                  <a:lnTo>
                    <a:pt x="3454" y="2263"/>
                  </a:lnTo>
                  <a:lnTo>
                    <a:pt x="3461" y="2288"/>
                  </a:lnTo>
                  <a:lnTo>
                    <a:pt x="3470" y="2312"/>
                  </a:lnTo>
                  <a:lnTo>
                    <a:pt x="3475" y="2323"/>
                  </a:lnTo>
                  <a:lnTo>
                    <a:pt x="3481" y="2333"/>
                  </a:lnTo>
                  <a:lnTo>
                    <a:pt x="3486" y="2342"/>
                  </a:lnTo>
                  <a:lnTo>
                    <a:pt x="3492" y="2351"/>
                  </a:lnTo>
                  <a:lnTo>
                    <a:pt x="3499" y="2359"/>
                  </a:lnTo>
                  <a:lnTo>
                    <a:pt x="3506" y="2366"/>
                  </a:lnTo>
                  <a:lnTo>
                    <a:pt x="3513" y="2374"/>
                  </a:lnTo>
                  <a:lnTo>
                    <a:pt x="3521" y="2379"/>
                  </a:lnTo>
                  <a:lnTo>
                    <a:pt x="3526" y="2382"/>
                  </a:lnTo>
                  <a:lnTo>
                    <a:pt x="3535" y="2384"/>
                  </a:lnTo>
                  <a:lnTo>
                    <a:pt x="3559" y="2391"/>
                  </a:lnTo>
                  <a:lnTo>
                    <a:pt x="3581" y="2395"/>
                  </a:lnTo>
                  <a:lnTo>
                    <a:pt x="3588" y="2396"/>
                  </a:lnTo>
                  <a:lnTo>
                    <a:pt x="3589" y="2396"/>
                  </a:lnTo>
                  <a:lnTo>
                    <a:pt x="3590" y="2395"/>
                  </a:lnTo>
                  <a:lnTo>
                    <a:pt x="3615" y="2664"/>
                  </a:lnTo>
                  <a:lnTo>
                    <a:pt x="3621" y="2674"/>
                  </a:lnTo>
                  <a:lnTo>
                    <a:pt x="3625" y="2684"/>
                  </a:lnTo>
                  <a:lnTo>
                    <a:pt x="3631" y="2692"/>
                  </a:lnTo>
                  <a:lnTo>
                    <a:pt x="3637" y="2700"/>
                  </a:lnTo>
                  <a:lnTo>
                    <a:pt x="3649" y="2715"/>
                  </a:lnTo>
                  <a:lnTo>
                    <a:pt x="3662" y="2730"/>
                  </a:lnTo>
                  <a:lnTo>
                    <a:pt x="3675" y="2745"/>
                  </a:lnTo>
                  <a:lnTo>
                    <a:pt x="3681" y="2754"/>
                  </a:lnTo>
                  <a:lnTo>
                    <a:pt x="3687" y="2763"/>
                  </a:lnTo>
                  <a:lnTo>
                    <a:pt x="3693" y="2773"/>
                  </a:lnTo>
                  <a:lnTo>
                    <a:pt x="3698" y="2785"/>
                  </a:lnTo>
                  <a:lnTo>
                    <a:pt x="3702" y="2799"/>
                  </a:lnTo>
                  <a:lnTo>
                    <a:pt x="3705" y="2814"/>
                  </a:lnTo>
                  <a:lnTo>
                    <a:pt x="3638" y="2830"/>
                  </a:lnTo>
                  <a:lnTo>
                    <a:pt x="3619" y="2869"/>
                  </a:lnTo>
                  <a:lnTo>
                    <a:pt x="3597" y="2915"/>
                  </a:lnTo>
                  <a:lnTo>
                    <a:pt x="3585" y="2940"/>
                  </a:lnTo>
                  <a:lnTo>
                    <a:pt x="3572" y="2963"/>
                  </a:lnTo>
                  <a:lnTo>
                    <a:pt x="3559" y="2986"/>
                  </a:lnTo>
                  <a:lnTo>
                    <a:pt x="3544" y="3008"/>
                  </a:lnTo>
                  <a:lnTo>
                    <a:pt x="3793" y="3114"/>
                  </a:lnTo>
                  <a:lnTo>
                    <a:pt x="3936" y="3176"/>
                  </a:lnTo>
                  <a:lnTo>
                    <a:pt x="4076" y="3235"/>
                  </a:lnTo>
                  <a:lnTo>
                    <a:pt x="4109" y="3248"/>
                  </a:lnTo>
                  <a:lnTo>
                    <a:pt x="4143" y="3261"/>
                  </a:lnTo>
                  <a:lnTo>
                    <a:pt x="4214" y="3285"/>
                  </a:lnTo>
                  <a:lnTo>
                    <a:pt x="4282" y="3310"/>
                  </a:lnTo>
                  <a:lnTo>
                    <a:pt x="4316" y="3323"/>
                  </a:lnTo>
                  <a:lnTo>
                    <a:pt x="4351" y="3336"/>
                  </a:lnTo>
                  <a:lnTo>
                    <a:pt x="4385" y="3351"/>
                  </a:lnTo>
                  <a:lnTo>
                    <a:pt x="4419" y="3368"/>
                  </a:lnTo>
                  <a:lnTo>
                    <a:pt x="4451" y="3385"/>
                  </a:lnTo>
                  <a:lnTo>
                    <a:pt x="4483" y="3404"/>
                  </a:lnTo>
                  <a:lnTo>
                    <a:pt x="4514" y="3424"/>
                  </a:lnTo>
                  <a:lnTo>
                    <a:pt x="4528" y="3436"/>
                  </a:lnTo>
                  <a:lnTo>
                    <a:pt x="4543" y="3448"/>
                  </a:lnTo>
                  <a:lnTo>
                    <a:pt x="4557" y="3460"/>
                  </a:lnTo>
                  <a:lnTo>
                    <a:pt x="4570" y="3473"/>
                  </a:lnTo>
                  <a:lnTo>
                    <a:pt x="4583" y="3486"/>
                  </a:lnTo>
                  <a:lnTo>
                    <a:pt x="4596" y="3501"/>
                  </a:lnTo>
                  <a:lnTo>
                    <a:pt x="4609" y="3516"/>
                  </a:lnTo>
                  <a:lnTo>
                    <a:pt x="4620" y="3531"/>
                  </a:lnTo>
                  <a:lnTo>
                    <a:pt x="4631" y="3547"/>
                  </a:lnTo>
                  <a:lnTo>
                    <a:pt x="4641" y="3564"/>
                  </a:lnTo>
                  <a:lnTo>
                    <a:pt x="4650" y="3583"/>
                  </a:lnTo>
                  <a:lnTo>
                    <a:pt x="4659" y="3601"/>
                  </a:lnTo>
                  <a:lnTo>
                    <a:pt x="4667" y="3620"/>
                  </a:lnTo>
                  <a:lnTo>
                    <a:pt x="4676" y="3640"/>
                  </a:lnTo>
                  <a:lnTo>
                    <a:pt x="4681" y="3658"/>
                  </a:lnTo>
                  <a:lnTo>
                    <a:pt x="4681" y="3677"/>
                  </a:lnTo>
                  <a:lnTo>
                    <a:pt x="4683" y="3786"/>
                  </a:lnTo>
                  <a:lnTo>
                    <a:pt x="4686" y="3924"/>
                  </a:lnTo>
                  <a:lnTo>
                    <a:pt x="4689" y="4056"/>
                  </a:lnTo>
                  <a:lnTo>
                    <a:pt x="5719" y="4056"/>
                  </a:lnTo>
                  <a:lnTo>
                    <a:pt x="5719" y="4000"/>
                  </a:lnTo>
                  <a:lnTo>
                    <a:pt x="5719" y="3935"/>
                  </a:lnTo>
                  <a:lnTo>
                    <a:pt x="5716" y="3796"/>
                  </a:lnTo>
                  <a:lnTo>
                    <a:pt x="5713" y="3662"/>
                  </a:lnTo>
                  <a:lnTo>
                    <a:pt x="5712" y="3558"/>
                  </a:lnTo>
                  <a:lnTo>
                    <a:pt x="5706" y="3544"/>
                  </a:lnTo>
                  <a:lnTo>
                    <a:pt x="5700" y="3531"/>
                  </a:lnTo>
                  <a:lnTo>
                    <a:pt x="5694" y="3518"/>
                  </a:lnTo>
                  <a:lnTo>
                    <a:pt x="5686" y="3506"/>
                  </a:lnTo>
                  <a:lnTo>
                    <a:pt x="5678" y="3494"/>
                  </a:lnTo>
                  <a:lnTo>
                    <a:pt x="5670" y="3483"/>
                  </a:lnTo>
                  <a:lnTo>
                    <a:pt x="5661" y="3473"/>
                  </a:lnTo>
                  <a:lnTo>
                    <a:pt x="5650" y="3463"/>
                  </a:lnTo>
                  <a:lnTo>
                    <a:pt x="5640" y="3454"/>
                  </a:lnTo>
                  <a:lnTo>
                    <a:pt x="5629" y="3445"/>
                  </a:lnTo>
                  <a:lnTo>
                    <a:pt x="5618" y="3437"/>
                  </a:lnTo>
                  <a:lnTo>
                    <a:pt x="5607" y="3430"/>
                  </a:lnTo>
                  <a:lnTo>
                    <a:pt x="5583" y="3414"/>
                  </a:lnTo>
                  <a:lnTo>
                    <a:pt x="5556" y="3402"/>
                  </a:lnTo>
                  <a:lnTo>
                    <a:pt x="5530" y="3390"/>
                  </a:lnTo>
                  <a:lnTo>
                    <a:pt x="5501" y="3379"/>
                  </a:lnTo>
                  <a:lnTo>
                    <a:pt x="5445" y="3358"/>
                  </a:lnTo>
                  <a:lnTo>
                    <a:pt x="5386" y="3337"/>
                  </a:lnTo>
                  <a:lnTo>
                    <a:pt x="5357" y="3327"/>
                  </a:lnTo>
                  <a:lnTo>
                    <a:pt x="5329" y="3316"/>
                  </a:lnTo>
                  <a:close/>
                  <a:moveTo>
                    <a:pt x="6518" y="3416"/>
                  </a:moveTo>
                  <a:lnTo>
                    <a:pt x="6518" y="3416"/>
                  </a:lnTo>
                  <a:lnTo>
                    <a:pt x="6515" y="3406"/>
                  </a:lnTo>
                  <a:lnTo>
                    <a:pt x="6510" y="3397"/>
                  </a:lnTo>
                  <a:lnTo>
                    <a:pt x="6506" y="3388"/>
                  </a:lnTo>
                  <a:lnTo>
                    <a:pt x="6501" y="3380"/>
                  </a:lnTo>
                  <a:lnTo>
                    <a:pt x="6488" y="3364"/>
                  </a:lnTo>
                  <a:lnTo>
                    <a:pt x="6475" y="3350"/>
                  </a:lnTo>
                  <a:lnTo>
                    <a:pt x="6460" y="3337"/>
                  </a:lnTo>
                  <a:lnTo>
                    <a:pt x="6445" y="3326"/>
                  </a:lnTo>
                  <a:lnTo>
                    <a:pt x="6428" y="3316"/>
                  </a:lnTo>
                  <a:lnTo>
                    <a:pt x="6409" y="3307"/>
                  </a:lnTo>
                  <a:lnTo>
                    <a:pt x="6391" y="3299"/>
                  </a:lnTo>
                  <a:lnTo>
                    <a:pt x="6372" y="3292"/>
                  </a:lnTo>
                  <a:lnTo>
                    <a:pt x="6331" y="3276"/>
                  </a:lnTo>
                  <a:lnTo>
                    <a:pt x="6291" y="3262"/>
                  </a:lnTo>
                  <a:lnTo>
                    <a:pt x="6270" y="3255"/>
                  </a:lnTo>
                  <a:lnTo>
                    <a:pt x="6251" y="3247"/>
                  </a:lnTo>
                  <a:lnTo>
                    <a:pt x="6073" y="3171"/>
                  </a:lnTo>
                  <a:lnTo>
                    <a:pt x="5982" y="3132"/>
                  </a:lnTo>
                  <a:lnTo>
                    <a:pt x="5894" y="3096"/>
                  </a:lnTo>
                  <a:lnTo>
                    <a:pt x="5796" y="3068"/>
                  </a:lnTo>
                  <a:lnTo>
                    <a:pt x="5788" y="3063"/>
                  </a:lnTo>
                  <a:lnTo>
                    <a:pt x="5781" y="3056"/>
                  </a:lnTo>
                  <a:lnTo>
                    <a:pt x="5774" y="3048"/>
                  </a:lnTo>
                  <a:lnTo>
                    <a:pt x="5767" y="3039"/>
                  </a:lnTo>
                  <a:lnTo>
                    <a:pt x="5753" y="3018"/>
                  </a:lnTo>
                  <a:lnTo>
                    <a:pt x="5740" y="2995"/>
                  </a:lnTo>
                  <a:lnTo>
                    <a:pt x="5728" y="2971"/>
                  </a:lnTo>
                  <a:lnTo>
                    <a:pt x="5716" y="2948"/>
                  </a:lnTo>
                  <a:lnTo>
                    <a:pt x="5697" y="2908"/>
                  </a:lnTo>
                  <a:lnTo>
                    <a:pt x="5635" y="2899"/>
                  </a:lnTo>
                  <a:lnTo>
                    <a:pt x="5636" y="2887"/>
                  </a:lnTo>
                  <a:lnTo>
                    <a:pt x="5638" y="2877"/>
                  </a:lnTo>
                  <a:lnTo>
                    <a:pt x="5640" y="2867"/>
                  </a:lnTo>
                  <a:lnTo>
                    <a:pt x="5643" y="2858"/>
                  </a:lnTo>
                  <a:lnTo>
                    <a:pt x="5647" y="2850"/>
                  </a:lnTo>
                  <a:lnTo>
                    <a:pt x="5652" y="2843"/>
                  </a:lnTo>
                  <a:lnTo>
                    <a:pt x="5662" y="2831"/>
                  </a:lnTo>
                  <a:lnTo>
                    <a:pt x="5671" y="2819"/>
                  </a:lnTo>
                  <a:lnTo>
                    <a:pt x="5681" y="2807"/>
                  </a:lnTo>
                  <a:lnTo>
                    <a:pt x="5686" y="2800"/>
                  </a:lnTo>
                  <a:lnTo>
                    <a:pt x="5690" y="2792"/>
                  </a:lnTo>
                  <a:lnTo>
                    <a:pt x="5694" y="2783"/>
                  </a:lnTo>
                  <a:lnTo>
                    <a:pt x="5697" y="2774"/>
                  </a:lnTo>
                  <a:lnTo>
                    <a:pt x="5700" y="2765"/>
                  </a:lnTo>
                  <a:lnTo>
                    <a:pt x="5702" y="2756"/>
                  </a:lnTo>
                  <a:lnTo>
                    <a:pt x="5704" y="2738"/>
                  </a:lnTo>
                  <a:lnTo>
                    <a:pt x="5706" y="2698"/>
                  </a:lnTo>
                  <a:lnTo>
                    <a:pt x="5708" y="2679"/>
                  </a:lnTo>
                  <a:lnTo>
                    <a:pt x="5710" y="2660"/>
                  </a:lnTo>
                  <a:lnTo>
                    <a:pt x="5712" y="2650"/>
                  </a:lnTo>
                  <a:lnTo>
                    <a:pt x="5715" y="2642"/>
                  </a:lnTo>
                  <a:lnTo>
                    <a:pt x="5718" y="2633"/>
                  </a:lnTo>
                  <a:lnTo>
                    <a:pt x="5723" y="2625"/>
                  </a:lnTo>
                  <a:lnTo>
                    <a:pt x="5726" y="2620"/>
                  </a:lnTo>
                  <a:lnTo>
                    <a:pt x="5730" y="2615"/>
                  </a:lnTo>
                  <a:lnTo>
                    <a:pt x="5738" y="2608"/>
                  </a:lnTo>
                  <a:lnTo>
                    <a:pt x="5747" y="2601"/>
                  </a:lnTo>
                  <a:lnTo>
                    <a:pt x="5757" y="2596"/>
                  </a:lnTo>
                  <a:lnTo>
                    <a:pt x="5767" y="2591"/>
                  </a:lnTo>
                  <a:lnTo>
                    <a:pt x="5777" y="2585"/>
                  </a:lnTo>
                  <a:lnTo>
                    <a:pt x="5785" y="2578"/>
                  </a:lnTo>
                  <a:lnTo>
                    <a:pt x="5789" y="2574"/>
                  </a:lnTo>
                  <a:lnTo>
                    <a:pt x="5794" y="2569"/>
                  </a:lnTo>
                  <a:lnTo>
                    <a:pt x="5800" y="2560"/>
                  </a:lnTo>
                  <a:lnTo>
                    <a:pt x="5805" y="2549"/>
                  </a:lnTo>
                  <a:lnTo>
                    <a:pt x="5810" y="2538"/>
                  </a:lnTo>
                  <a:lnTo>
                    <a:pt x="5814" y="2526"/>
                  </a:lnTo>
                  <a:lnTo>
                    <a:pt x="5821" y="2500"/>
                  </a:lnTo>
                  <a:lnTo>
                    <a:pt x="5826" y="2478"/>
                  </a:lnTo>
                  <a:lnTo>
                    <a:pt x="5830" y="2458"/>
                  </a:lnTo>
                  <a:lnTo>
                    <a:pt x="5832" y="2435"/>
                  </a:lnTo>
                  <a:lnTo>
                    <a:pt x="5835" y="2413"/>
                  </a:lnTo>
                  <a:lnTo>
                    <a:pt x="5835" y="2391"/>
                  </a:lnTo>
                  <a:lnTo>
                    <a:pt x="5835" y="2367"/>
                  </a:lnTo>
                  <a:lnTo>
                    <a:pt x="5832" y="2345"/>
                  </a:lnTo>
                  <a:lnTo>
                    <a:pt x="5830" y="2334"/>
                  </a:lnTo>
                  <a:lnTo>
                    <a:pt x="5827" y="2324"/>
                  </a:lnTo>
                  <a:lnTo>
                    <a:pt x="5823" y="2314"/>
                  </a:lnTo>
                  <a:lnTo>
                    <a:pt x="5819" y="2304"/>
                  </a:lnTo>
                  <a:lnTo>
                    <a:pt x="5810" y="2285"/>
                  </a:lnTo>
                  <a:lnTo>
                    <a:pt x="5802" y="2272"/>
                  </a:lnTo>
                  <a:lnTo>
                    <a:pt x="5799" y="2265"/>
                  </a:lnTo>
                  <a:lnTo>
                    <a:pt x="5797" y="2257"/>
                  </a:lnTo>
                  <a:lnTo>
                    <a:pt x="5794" y="2248"/>
                  </a:lnTo>
                  <a:lnTo>
                    <a:pt x="5793" y="2236"/>
                  </a:lnTo>
                  <a:lnTo>
                    <a:pt x="5792" y="2215"/>
                  </a:lnTo>
                  <a:lnTo>
                    <a:pt x="5793" y="2188"/>
                  </a:lnTo>
                  <a:lnTo>
                    <a:pt x="5795" y="2156"/>
                  </a:lnTo>
                  <a:lnTo>
                    <a:pt x="5797" y="2123"/>
                  </a:lnTo>
                  <a:lnTo>
                    <a:pt x="5803" y="2060"/>
                  </a:lnTo>
                  <a:lnTo>
                    <a:pt x="5806" y="2020"/>
                  </a:lnTo>
                  <a:lnTo>
                    <a:pt x="5807" y="1961"/>
                  </a:lnTo>
                  <a:lnTo>
                    <a:pt x="5806" y="1932"/>
                  </a:lnTo>
                  <a:lnTo>
                    <a:pt x="5804" y="1904"/>
                  </a:lnTo>
                  <a:lnTo>
                    <a:pt x="5802" y="1876"/>
                  </a:lnTo>
                  <a:lnTo>
                    <a:pt x="5798" y="1848"/>
                  </a:lnTo>
                  <a:lnTo>
                    <a:pt x="5793" y="1820"/>
                  </a:lnTo>
                  <a:lnTo>
                    <a:pt x="5786" y="1790"/>
                  </a:lnTo>
                  <a:lnTo>
                    <a:pt x="5782" y="1779"/>
                  </a:lnTo>
                  <a:lnTo>
                    <a:pt x="5777" y="1767"/>
                  </a:lnTo>
                  <a:lnTo>
                    <a:pt x="5770" y="1753"/>
                  </a:lnTo>
                  <a:lnTo>
                    <a:pt x="5761" y="1738"/>
                  </a:lnTo>
                  <a:lnTo>
                    <a:pt x="5751" y="1722"/>
                  </a:lnTo>
                  <a:lnTo>
                    <a:pt x="5746" y="1716"/>
                  </a:lnTo>
                  <a:lnTo>
                    <a:pt x="5740" y="1709"/>
                  </a:lnTo>
                  <a:lnTo>
                    <a:pt x="5733" y="1704"/>
                  </a:lnTo>
                  <a:lnTo>
                    <a:pt x="5727" y="1700"/>
                  </a:lnTo>
                  <a:lnTo>
                    <a:pt x="5654" y="1687"/>
                  </a:lnTo>
                  <a:lnTo>
                    <a:pt x="5609" y="1645"/>
                  </a:lnTo>
                  <a:lnTo>
                    <a:pt x="5592" y="1635"/>
                  </a:lnTo>
                  <a:lnTo>
                    <a:pt x="5574" y="1626"/>
                  </a:lnTo>
                  <a:lnTo>
                    <a:pt x="5557" y="1619"/>
                  </a:lnTo>
                  <a:lnTo>
                    <a:pt x="5540" y="1612"/>
                  </a:lnTo>
                  <a:lnTo>
                    <a:pt x="5523" y="1606"/>
                  </a:lnTo>
                  <a:lnTo>
                    <a:pt x="5505" y="1601"/>
                  </a:lnTo>
                  <a:lnTo>
                    <a:pt x="5488" y="1597"/>
                  </a:lnTo>
                  <a:lnTo>
                    <a:pt x="5471" y="1593"/>
                  </a:lnTo>
                  <a:lnTo>
                    <a:pt x="5454" y="1590"/>
                  </a:lnTo>
                  <a:lnTo>
                    <a:pt x="5437" y="1589"/>
                  </a:lnTo>
                  <a:lnTo>
                    <a:pt x="5420" y="1588"/>
                  </a:lnTo>
                  <a:lnTo>
                    <a:pt x="5404" y="1587"/>
                  </a:lnTo>
                  <a:lnTo>
                    <a:pt x="5371" y="1588"/>
                  </a:lnTo>
                  <a:lnTo>
                    <a:pt x="5339" y="1591"/>
                  </a:lnTo>
                  <a:lnTo>
                    <a:pt x="5308" y="1597"/>
                  </a:lnTo>
                  <a:lnTo>
                    <a:pt x="5277" y="1603"/>
                  </a:lnTo>
                  <a:lnTo>
                    <a:pt x="5249" y="1611"/>
                  </a:lnTo>
                  <a:lnTo>
                    <a:pt x="5221" y="1619"/>
                  </a:lnTo>
                  <a:lnTo>
                    <a:pt x="5195" y="1628"/>
                  </a:lnTo>
                  <a:lnTo>
                    <a:pt x="5171" y="1637"/>
                  </a:lnTo>
                  <a:lnTo>
                    <a:pt x="5127" y="1654"/>
                  </a:lnTo>
                  <a:lnTo>
                    <a:pt x="5114" y="1659"/>
                  </a:lnTo>
                  <a:lnTo>
                    <a:pt x="5100" y="1665"/>
                  </a:lnTo>
                  <a:lnTo>
                    <a:pt x="5086" y="1672"/>
                  </a:lnTo>
                  <a:lnTo>
                    <a:pt x="5073" y="1680"/>
                  </a:lnTo>
                  <a:lnTo>
                    <a:pt x="5061" y="1689"/>
                  </a:lnTo>
                  <a:lnTo>
                    <a:pt x="5049" y="1698"/>
                  </a:lnTo>
                  <a:lnTo>
                    <a:pt x="5038" y="1709"/>
                  </a:lnTo>
                  <a:lnTo>
                    <a:pt x="5027" y="1720"/>
                  </a:lnTo>
                  <a:lnTo>
                    <a:pt x="5015" y="1732"/>
                  </a:lnTo>
                  <a:lnTo>
                    <a:pt x="5005" y="1746"/>
                  </a:lnTo>
                  <a:lnTo>
                    <a:pt x="4996" y="1760"/>
                  </a:lnTo>
                  <a:lnTo>
                    <a:pt x="4987" y="1775"/>
                  </a:lnTo>
                  <a:lnTo>
                    <a:pt x="4979" y="1790"/>
                  </a:lnTo>
                  <a:lnTo>
                    <a:pt x="4971" y="1806"/>
                  </a:lnTo>
                  <a:lnTo>
                    <a:pt x="4963" y="1825"/>
                  </a:lnTo>
                  <a:lnTo>
                    <a:pt x="4957" y="1842"/>
                  </a:lnTo>
                  <a:lnTo>
                    <a:pt x="4951" y="1861"/>
                  </a:lnTo>
                  <a:lnTo>
                    <a:pt x="4944" y="1881"/>
                  </a:lnTo>
                  <a:lnTo>
                    <a:pt x="4940" y="1901"/>
                  </a:lnTo>
                  <a:lnTo>
                    <a:pt x="4936" y="1922"/>
                  </a:lnTo>
                  <a:lnTo>
                    <a:pt x="4932" y="1944"/>
                  </a:lnTo>
                  <a:lnTo>
                    <a:pt x="4930" y="1967"/>
                  </a:lnTo>
                  <a:lnTo>
                    <a:pt x="4928" y="1990"/>
                  </a:lnTo>
                  <a:lnTo>
                    <a:pt x="4927" y="2014"/>
                  </a:lnTo>
                  <a:lnTo>
                    <a:pt x="4927" y="2039"/>
                  </a:lnTo>
                  <a:lnTo>
                    <a:pt x="4927" y="2064"/>
                  </a:lnTo>
                  <a:lnTo>
                    <a:pt x="4928" y="2091"/>
                  </a:lnTo>
                  <a:lnTo>
                    <a:pt x="4930" y="2117"/>
                  </a:lnTo>
                  <a:lnTo>
                    <a:pt x="4933" y="2144"/>
                  </a:lnTo>
                  <a:lnTo>
                    <a:pt x="4937" y="2173"/>
                  </a:lnTo>
                  <a:lnTo>
                    <a:pt x="4942" y="2201"/>
                  </a:lnTo>
                  <a:lnTo>
                    <a:pt x="4948" y="2231"/>
                  </a:lnTo>
                  <a:lnTo>
                    <a:pt x="4949" y="2240"/>
                  </a:lnTo>
                  <a:lnTo>
                    <a:pt x="4951" y="2249"/>
                  </a:lnTo>
                  <a:lnTo>
                    <a:pt x="4949" y="2258"/>
                  </a:lnTo>
                  <a:lnTo>
                    <a:pt x="4948" y="2265"/>
                  </a:lnTo>
                  <a:lnTo>
                    <a:pt x="4946" y="2273"/>
                  </a:lnTo>
                  <a:lnTo>
                    <a:pt x="4944" y="2280"/>
                  </a:lnTo>
                  <a:lnTo>
                    <a:pt x="4938" y="2292"/>
                  </a:lnTo>
                  <a:lnTo>
                    <a:pt x="4931" y="2305"/>
                  </a:lnTo>
                  <a:lnTo>
                    <a:pt x="4926" y="2316"/>
                  </a:lnTo>
                  <a:lnTo>
                    <a:pt x="4922" y="2327"/>
                  </a:lnTo>
                  <a:lnTo>
                    <a:pt x="4921" y="2332"/>
                  </a:lnTo>
                  <a:lnTo>
                    <a:pt x="4921" y="2337"/>
                  </a:lnTo>
                  <a:lnTo>
                    <a:pt x="4926" y="2399"/>
                  </a:lnTo>
                  <a:lnTo>
                    <a:pt x="4929" y="2436"/>
                  </a:lnTo>
                  <a:lnTo>
                    <a:pt x="4934" y="2475"/>
                  </a:lnTo>
                  <a:lnTo>
                    <a:pt x="4938" y="2494"/>
                  </a:lnTo>
                  <a:lnTo>
                    <a:pt x="4942" y="2513"/>
                  </a:lnTo>
                  <a:lnTo>
                    <a:pt x="4947" y="2530"/>
                  </a:lnTo>
                  <a:lnTo>
                    <a:pt x="4954" y="2546"/>
                  </a:lnTo>
                  <a:lnTo>
                    <a:pt x="4961" y="2561"/>
                  </a:lnTo>
                  <a:lnTo>
                    <a:pt x="4969" y="2574"/>
                  </a:lnTo>
                  <a:lnTo>
                    <a:pt x="4974" y="2579"/>
                  </a:lnTo>
                  <a:lnTo>
                    <a:pt x="4978" y="2585"/>
                  </a:lnTo>
                  <a:lnTo>
                    <a:pt x="4984" y="2590"/>
                  </a:lnTo>
                  <a:lnTo>
                    <a:pt x="4989" y="2594"/>
                  </a:lnTo>
                  <a:lnTo>
                    <a:pt x="4999" y="2597"/>
                  </a:lnTo>
                  <a:lnTo>
                    <a:pt x="5015" y="2602"/>
                  </a:lnTo>
                  <a:lnTo>
                    <a:pt x="5031" y="2605"/>
                  </a:lnTo>
                  <a:lnTo>
                    <a:pt x="5036" y="2606"/>
                  </a:lnTo>
                  <a:lnTo>
                    <a:pt x="5038" y="2605"/>
                  </a:lnTo>
                  <a:lnTo>
                    <a:pt x="5055" y="2792"/>
                  </a:lnTo>
                  <a:lnTo>
                    <a:pt x="5058" y="2800"/>
                  </a:lnTo>
                  <a:lnTo>
                    <a:pt x="5062" y="2806"/>
                  </a:lnTo>
                  <a:lnTo>
                    <a:pt x="5070" y="2818"/>
                  </a:lnTo>
                  <a:lnTo>
                    <a:pt x="5078" y="2828"/>
                  </a:lnTo>
                  <a:lnTo>
                    <a:pt x="5087" y="2838"/>
                  </a:lnTo>
                  <a:lnTo>
                    <a:pt x="5097" y="2849"/>
                  </a:lnTo>
                  <a:lnTo>
                    <a:pt x="5105" y="2861"/>
                  </a:lnTo>
                  <a:lnTo>
                    <a:pt x="5109" y="2869"/>
                  </a:lnTo>
                  <a:lnTo>
                    <a:pt x="5112" y="2877"/>
                  </a:lnTo>
                  <a:lnTo>
                    <a:pt x="5115" y="2887"/>
                  </a:lnTo>
                  <a:lnTo>
                    <a:pt x="5117" y="2897"/>
                  </a:lnTo>
                  <a:lnTo>
                    <a:pt x="5071" y="2908"/>
                  </a:lnTo>
                  <a:lnTo>
                    <a:pt x="5055" y="2942"/>
                  </a:lnTo>
                  <a:lnTo>
                    <a:pt x="5036" y="2980"/>
                  </a:lnTo>
                  <a:lnTo>
                    <a:pt x="5026" y="3000"/>
                  </a:lnTo>
                  <a:lnTo>
                    <a:pt x="5014" y="3020"/>
                  </a:lnTo>
                  <a:lnTo>
                    <a:pt x="5002" y="3037"/>
                  </a:lnTo>
                  <a:lnTo>
                    <a:pt x="4990" y="3052"/>
                  </a:lnTo>
                  <a:lnTo>
                    <a:pt x="5169" y="3128"/>
                  </a:lnTo>
                  <a:lnTo>
                    <a:pt x="5371" y="3214"/>
                  </a:lnTo>
                  <a:lnTo>
                    <a:pt x="5394" y="3224"/>
                  </a:lnTo>
                  <a:lnTo>
                    <a:pt x="5417" y="3233"/>
                  </a:lnTo>
                  <a:lnTo>
                    <a:pt x="5467" y="3250"/>
                  </a:lnTo>
                  <a:lnTo>
                    <a:pt x="5517" y="3267"/>
                  </a:lnTo>
                  <a:lnTo>
                    <a:pt x="5542" y="3277"/>
                  </a:lnTo>
                  <a:lnTo>
                    <a:pt x="5567" y="3287"/>
                  </a:lnTo>
                  <a:lnTo>
                    <a:pt x="5593" y="3299"/>
                  </a:lnTo>
                  <a:lnTo>
                    <a:pt x="5618" y="3311"/>
                  </a:lnTo>
                  <a:lnTo>
                    <a:pt x="5642" y="3324"/>
                  </a:lnTo>
                  <a:lnTo>
                    <a:pt x="5667" y="3338"/>
                  </a:lnTo>
                  <a:lnTo>
                    <a:pt x="5690" y="3354"/>
                  </a:lnTo>
                  <a:lnTo>
                    <a:pt x="5712" y="3373"/>
                  </a:lnTo>
                  <a:lnTo>
                    <a:pt x="5734" y="3392"/>
                  </a:lnTo>
                  <a:lnTo>
                    <a:pt x="5744" y="3402"/>
                  </a:lnTo>
                  <a:lnTo>
                    <a:pt x="5754" y="3413"/>
                  </a:lnTo>
                  <a:lnTo>
                    <a:pt x="5763" y="3425"/>
                  </a:lnTo>
                  <a:lnTo>
                    <a:pt x="5772" y="3438"/>
                  </a:lnTo>
                  <a:lnTo>
                    <a:pt x="5780" y="3450"/>
                  </a:lnTo>
                  <a:lnTo>
                    <a:pt x="5788" y="3463"/>
                  </a:lnTo>
                  <a:lnTo>
                    <a:pt x="5796" y="3477"/>
                  </a:lnTo>
                  <a:lnTo>
                    <a:pt x="5803" y="3491"/>
                  </a:lnTo>
                  <a:lnTo>
                    <a:pt x="5810" y="3507"/>
                  </a:lnTo>
                  <a:lnTo>
                    <a:pt x="5815" y="3523"/>
                  </a:lnTo>
                  <a:lnTo>
                    <a:pt x="5821" y="3540"/>
                  </a:lnTo>
                  <a:lnTo>
                    <a:pt x="5821" y="3558"/>
                  </a:lnTo>
                  <a:lnTo>
                    <a:pt x="5822" y="3635"/>
                  </a:lnTo>
                  <a:lnTo>
                    <a:pt x="5824" y="3733"/>
                  </a:lnTo>
                  <a:lnTo>
                    <a:pt x="5825" y="3764"/>
                  </a:lnTo>
                  <a:lnTo>
                    <a:pt x="6523" y="3764"/>
                  </a:lnTo>
                  <a:lnTo>
                    <a:pt x="6524" y="3725"/>
                  </a:lnTo>
                  <a:lnTo>
                    <a:pt x="6524" y="3679"/>
                  </a:lnTo>
                  <a:lnTo>
                    <a:pt x="6522" y="3582"/>
                  </a:lnTo>
                  <a:lnTo>
                    <a:pt x="6519" y="3488"/>
                  </a:lnTo>
                  <a:lnTo>
                    <a:pt x="6518" y="3416"/>
                  </a:ln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4" name="文本框 3"/>
            <p:cNvSpPr txBox="1"/>
            <p:nvPr/>
          </p:nvSpPr>
          <p:spPr>
            <a:xfrm>
              <a:off x="2285" y="5826"/>
              <a:ext cx="5712" cy="628"/>
            </a:xfrm>
            <a:prstGeom prst="rect">
              <a:avLst/>
            </a:prstGeom>
            <a:noFill/>
            <a:ln w="9525">
              <a:noFill/>
            </a:ln>
          </p:spPr>
          <p:txBody>
            <a:bodyPr wrap="square">
              <a:spAutoFit/>
            </a:bodyPr>
            <a:lstStyle/>
            <a:p>
              <a:pPr indent="0"/>
              <a:r>
                <a:rPr lang="zh-CN" altLang="en-US"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项目安全员安全生产责任制</a:t>
              </a:r>
              <a:endParaRPr lang="zh-CN" altLang="en-US"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p:txBody>
        </p:sp>
        <p:sp>
          <p:nvSpPr>
            <p:cNvPr id="5" name="文本框 4"/>
            <p:cNvSpPr txBox="1"/>
            <p:nvPr/>
          </p:nvSpPr>
          <p:spPr>
            <a:xfrm>
              <a:off x="2044" y="6476"/>
              <a:ext cx="15426" cy="1514"/>
            </a:xfrm>
            <a:prstGeom prst="rect">
              <a:avLst/>
            </a:prstGeom>
            <a:solidFill>
              <a:schemeClr val="accent1">
                <a:lumMod val="20000"/>
                <a:lumOff val="80000"/>
              </a:schemeClr>
            </a:solidFill>
            <a:ln w="9525">
              <a:noFill/>
            </a:ln>
          </p:spPr>
          <p:txBody>
            <a:bodyPr wrap="square">
              <a:spAutoFit/>
            </a:bodyPr>
            <a:lstStyle/>
            <a:p>
              <a:pPr indent="0">
                <a:lnSpc>
                  <a:spcPct val="150000"/>
                </a:lnSpc>
              </a:pPr>
              <a:r>
                <a:rPr lang="en-US"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       </a:t>
              </a:r>
              <a:r>
                <a:rPr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认真贯彻、执行各安全生产的规章、制度和规定，做好安全生产宣传教育工作，检查安全设施落实情况，指导和督促班组搞好安全生产。</a:t>
              </a:r>
              <a:endParaRPr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p:txBody>
        </p:sp>
      </p:grpSp>
      <p:sp>
        <p:nvSpPr>
          <p:cNvPr id="100" name="文本框 99"/>
          <p:cNvSpPr txBox="1"/>
          <p:nvPr/>
        </p:nvSpPr>
        <p:spPr>
          <a:xfrm>
            <a:off x="925195" y="2977515"/>
            <a:ext cx="5080000" cy="398780"/>
          </a:xfrm>
          <a:prstGeom prst="rect">
            <a:avLst/>
          </a:prstGeom>
          <a:noFill/>
          <a:ln w="9525">
            <a:noFill/>
          </a:ln>
        </p:spPr>
        <p:txBody>
          <a:bodyPr>
            <a:spAutoFit/>
          </a:bodyPr>
          <a:lstStyle/>
          <a:p>
            <a:pPr indent="0"/>
            <a:r>
              <a:rPr lang="en-US" sz="2000" b="0">
                <a:solidFill>
                  <a:srgbClr val="D34F40"/>
                </a:solidFill>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3.安全教育</a:t>
            </a:r>
            <a:endParaRPr lang="en-US" sz="2000" b="0">
              <a:solidFill>
                <a:srgbClr val="D34F40"/>
              </a:solidFill>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p:txBody>
      </p:sp>
      <p:sp>
        <p:nvSpPr>
          <p:cNvPr id="6" name="矩形 5"/>
          <p:cNvSpPr/>
          <p:nvPr/>
        </p:nvSpPr>
        <p:spPr>
          <a:xfrm>
            <a:off x="1024255" y="3429000"/>
            <a:ext cx="7708900" cy="2808141"/>
          </a:xfrm>
          <a:prstGeom prst="rect">
            <a:avLst/>
          </a:prstGeom>
        </p:spPr>
        <p:txBody>
          <a:bodyPr wrap="square">
            <a:spAutoFit/>
          </a:bodyPr>
          <a:lstStyle/>
          <a:p>
            <a:pPr lvl="0" algn="l">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安全教育是贯彻安全生产法规、安全管理制度，实行安全生产的基础。只有全体施工人员增强了安全意识和施工安全法制观念，掌握并具备安全技术知识和防范能力，才能有效实现安全生产。</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a:p>
            <a:pPr lvl="0" algn="l">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考虑到目前施工安全管理的现状，施工安全教育应在施工企业内部和施工工程项目同时抓，同时管。前者重点抓观念意识、安全知识教育；后者抓行为、技术和管理措施的应用和自我与群体保护能力</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p:txBody>
      </p:sp>
      <p:pic>
        <p:nvPicPr>
          <p:cNvPr id="12" name="图片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67980" y="2609850"/>
            <a:ext cx="3133140" cy="438150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37808" y="314008"/>
            <a:ext cx="11716385" cy="6229985"/>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2" name="组合 1"/>
          <p:cNvGrpSpPr/>
          <p:nvPr>
            <p:custDataLst>
              <p:tags r:id="rId1"/>
            </p:custDataLst>
          </p:nvPr>
        </p:nvGrpSpPr>
        <p:grpSpPr>
          <a:xfrm>
            <a:off x="261259" y="342277"/>
            <a:ext cx="4486910" cy="496887"/>
            <a:chOff x="703219" y="1413559"/>
            <a:chExt cx="4486910" cy="496887"/>
          </a:xfrm>
          <a:noFill/>
        </p:grpSpPr>
        <p:sp>
          <p:nvSpPr>
            <p:cNvPr id="7" name="矩形 16"/>
            <p:cNvSpPr>
              <a:spLocks noChangeArrowheads="1"/>
            </p:cNvSpPr>
            <p:nvPr/>
          </p:nvSpPr>
          <p:spPr bwMode="auto">
            <a:xfrm>
              <a:off x="1466489" y="1413559"/>
              <a:ext cx="3520440" cy="496570"/>
            </a:xfrm>
            <a:prstGeom prst="rect">
              <a:avLst/>
            </a:prstGeom>
            <a:grpFill/>
            <a:ln w="28575">
              <a:solidFill>
                <a:schemeClr val="accent1"/>
              </a:solidFill>
              <a:miter lim="800000"/>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文本框 18"/>
            <p:cNvSpPr txBox="1">
              <a:spLocks noChangeArrowheads="1"/>
            </p:cNvSpPr>
            <p:nvPr/>
          </p:nvSpPr>
          <p:spPr bwMode="auto">
            <a:xfrm>
              <a:off x="1422674" y="1462454"/>
              <a:ext cx="3767455" cy="398780"/>
            </a:xfrm>
            <a:prstGeom prst="rect">
              <a:avLst/>
            </a:prstGeom>
            <a:grp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r>
                <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rPr>
                <a:t>建设工程安全生产管理</a:t>
              </a:r>
              <a:endPar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1" name="矩形 10"/>
            <p:cNvSpPr/>
            <p:nvPr/>
          </p:nvSpPr>
          <p:spPr>
            <a:xfrm>
              <a:off x="703219" y="1413559"/>
              <a:ext cx="683734" cy="496887"/>
            </a:xfrm>
            <a:prstGeom prst="rect">
              <a:avLst/>
            </a:prstGeom>
            <a:grpFill/>
            <a:ln w="28575" cap="flat" cmpd="sng" algn="ctr">
              <a:solidFill>
                <a:schemeClr val="accent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rPr>
                <a:t>8.3</a:t>
              </a:r>
              <a:endPar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6" name="矩形 5"/>
          <p:cNvSpPr/>
          <p:nvPr/>
        </p:nvSpPr>
        <p:spPr>
          <a:xfrm>
            <a:off x="1024255" y="1471295"/>
            <a:ext cx="7677785" cy="4193136"/>
          </a:xfrm>
          <a:prstGeom prst="rect">
            <a:avLst/>
          </a:prstGeom>
        </p:spPr>
        <p:txBody>
          <a:bodyPr wrap="square">
            <a:spAutoFit/>
          </a:bodyPr>
          <a:lstStyle/>
          <a:p>
            <a:pPr lvl="0" algn="l" fontAlgn="auto">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的提高。</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a:p>
            <a:pPr lvl="0" algn="l" fontAlgn="auto">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 在施工项目管理的安全教育中，应以项目经理为主，实行多样化的安全教育形式。如对新职工进行“三级安全教育”(公司、项目部、班组)；对特种作业人员进行专门的教育训练；对经常性的教育采用“安全活动日”“安全交流会”“事故现场会”等。</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a:p>
            <a:pPr lvl="0" algn="l" fontAlgn="auto">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一般安全知识教育包括项目施工流程、特点，诱发安全事故的人、物、环境等因素分析所必须具备的一般安全知识教育。专业安全知识教育是指各专业工种必须具备的专业安全知识教育。对于从事特种作业的人员还需进行专门的训练及获得专业操作上岗证。</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p:txBody>
      </p:sp>
      <p:cxnSp>
        <p:nvCxnSpPr>
          <p:cNvPr id="13" name="直接连接符 12"/>
          <p:cNvCxnSpPr/>
          <p:nvPr/>
        </p:nvCxnSpPr>
        <p:spPr>
          <a:xfrm>
            <a:off x="987425" y="5788660"/>
            <a:ext cx="1057402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62950" y="2057400"/>
            <a:ext cx="3581400" cy="3581400"/>
          </a:xfrm>
          <a:prstGeom prst="rect">
            <a:avLst/>
          </a:prstGeom>
        </p:spPr>
      </p:pic>
    </p:spTree>
  </p:cSld>
  <p:clrMapOvr>
    <a:masterClrMapping/>
  </p:clrMapOvr>
  <p:transition>
    <p:pull dir="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37808" y="314008"/>
            <a:ext cx="11716385" cy="6229985"/>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2" name="组合 1"/>
          <p:cNvGrpSpPr/>
          <p:nvPr>
            <p:custDataLst>
              <p:tags r:id="rId1"/>
            </p:custDataLst>
          </p:nvPr>
        </p:nvGrpSpPr>
        <p:grpSpPr>
          <a:xfrm>
            <a:off x="261259" y="342277"/>
            <a:ext cx="4486910" cy="496887"/>
            <a:chOff x="703219" y="1413559"/>
            <a:chExt cx="4486910" cy="496887"/>
          </a:xfrm>
          <a:noFill/>
        </p:grpSpPr>
        <p:sp>
          <p:nvSpPr>
            <p:cNvPr id="7" name="矩形 16"/>
            <p:cNvSpPr>
              <a:spLocks noChangeArrowheads="1"/>
            </p:cNvSpPr>
            <p:nvPr/>
          </p:nvSpPr>
          <p:spPr bwMode="auto">
            <a:xfrm>
              <a:off x="1466489" y="1413559"/>
              <a:ext cx="3520440" cy="496570"/>
            </a:xfrm>
            <a:prstGeom prst="rect">
              <a:avLst/>
            </a:prstGeom>
            <a:grpFill/>
            <a:ln w="28575">
              <a:solidFill>
                <a:schemeClr val="accent1"/>
              </a:solidFill>
              <a:miter lim="800000"/>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文本框 18"/>
            <p:cNvSpPr txBox="1">
              <a:spLocks noChangeArrowheads="1"/>
            </p:cNvSpPr>
            <p:nvPr/>
          </p:nvSpPr>
          <p:spPr bwMode="auto">
            <a:xfrm>
              <a:off x="1422674" y="1462454"/>
              <a:ext cx="3767455" cy="398780"/>
            </a:xfrm>
            <a:prstGeom prst="rect">
              <a:avLst/>
            </a:prstGeom>
            <a:grp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r>
                <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rPr>
                <a:t>建设工程安全生产管理</a:t>
              </a:r>
              <a:endPar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1" name="矩形 10"/>
            <p:cNvSpPr/>
            <p:nvPr/>
          </p:nvSpPr>
          <p:spPr>
            <a:xfrm>
              <a:off x="703219" y="1413559"/>
              <a:ext cx="683734" cy="496887"/>
            </a:xfrm>
            <a:prstGeom prst="rect">
              <a:avLst/>
            </a:prstGeom>
            <a:grpFill/>
            <a:ln w="28575" cap="flat" cmpd="sng" algn="ctr">
              <a:solidFill>
                <a:schemeClr val="accent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rPr>
                <a:t>8.3</a:t>
              </a:r>
              <a:endPar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6" name="矩形 5"/>
          <p:cNvSpPr/>
          <p:nvPr/>
        </p:nvSpPr>
        <p:spPr>
          <a:xfrm>
            <a:off x="1024255" y="1622425"/>
            <a:ext cx="10119995" cy="1476375"/>
          </a:xfrm>
          <a:prstGeom prst="rect">
            <a:avLst/>
          </a:prstGeom>
        </p:spPr>
        <p:txBody>
          <a:bodyPr wrap="square">
            <a:spAutoFit/>
          </a:bodyPr>
          <a:lstStyle/>
          <a:p>
            <a:pPr lvl="0" indent="0" algn="l" fontAlgn="auto">
              <a:lnSpc>
                <a:spcPct val="150000"/>
              </a:lnSpc>
            </a:pPr>
            <a:r>
              <a:rPr lang="en-US" altLang="zh-CN" sz="2000" dirty="0">
                <a:latin typeface="思源黑体" panose="020B0500000000000000" pitchFamily="34" charset="-122"/>
                <a:ea typeface="思源黑体" panose="020B0500000000000000" pitchFamily="34" charset="-122"/>
                <a:sym typeface="思源黑体" panose="020B0500000000000000" pitchFamily="34" charset="-122"/>
              </a:rPr>
              <a:t>       </a:t>
            </a: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施工安全技术交底是在建设工程施工前，项目部的技术人员向施工班组和作业人员进行有关工程施工的详细说明，并由双方签字确认。安全技术交底一般由技术管理人员根据分部分项工程的实际情况、特点和危险因素编写，它是操作者法令性文件。</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9" name="文本框 8"/>
          <p:cNvSpPr txBox="1"/>
          <p:nvPr/>
        </p:nvSpPr>
        <p:spPr>
          <a:xfrm>
            <a:off x="944880" y="1223645"/>
            <a:ext cx="5080000" cy="398780"/>
          </a:xfrm>
          <a:prstGeom prst="rect">
            <a:avLst/>
          </a:prstGeom>
          <a:noFill/>
          <a:ln w="9525">
            <a:noFill/>
          </a:ln>
        </p:spPr>
        <p:txBody>
          <a:bodyPr>
            <a:spAutoFit/>
          </a:bodyPr>
          <a:lstStyle/>
          <a:p>
            <a:pPr indent="0"/>
            <a:r>
              <a:rPr lang="en-US" sz="2000" b="0">
                <a:solidFill>
                  <a:srgbClr val="D34F40"/>
                </a:solidFill>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4.安全技术交底</a:t>
            </a:r>
            <a:endParaRPr lang="en-US" sz="2000" b="0">
              <a:solidFill>
                <a:srgbClr val="D34F40"/>
              </a:solidFill>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p:txBody>
      </p:sp>
      <p:sp>
        <p:nvSpPr>
          <p:cNvPr id="2050" name=" 2050"/>
          <p:cNvSpPr/>
          <p:nvPr/>
        </p:nvSpPr>
        <p:spPr bwMode="auto">
          <a:xfrm flipH="1">
            <a:off x="1501140" y="3295650"/>
            <a:ext cx="174625" cy="2785745"/>
          </a:xfrm>
          <a:custGeom>
            <a:avLst/>
            <a:gdLst>
              <a:gd name="T0" fmla="*/ 2147483646 w 41"/>
              <a:gd name="T1" fmla="*/ 2147483646 h 281"/>
              <a:gd name="T2" fmla="*/ 2147483646 w 41"/>
              <a:gd name="T3" fmla="*/ 2147483646 h 281"/>
              <a:gd name="T4" fmla="*/ 0 w 41"/>
              <a:gd name="T5" fmla="*/ 0 h 281"/>
              <a:gd name="T6" fmla="*/ 2147483646 w 41"/>
              <a:gd name="T7" fmla="*/ 2147483646 h 281"/>
              <a:gd name="T8" fmla="*/ 2147483646 w 41"/>
              <a:gd name="T9" fmla="*/ 2147483646 h 281"/>
              <a:gd name="T10" fmla="*/ 2147483646 w 41"/>
              <a:gd name="T11" fmla="*/ 2147483646 h 281"/>
              <a:gd name="T12" fmla="*/ 2147483646 w 41"/>
              <a:gd name="T13" fmla="*/ 2147483646 h 281"/>
              <a:gd name="T14" fmla="*/ 2147483646 w 41"/>
              <a:gd name="T15" fmla="*/ 2147483646 h 281"/>
              <a:gd name="T16" fmla="*/ 2147483646 w 41"/>
              <a:gd name="T17" fmla="*/ 2147483646 h 281"/>
              <a:gd name="T18" fmla="*/ 2147483646 w 41"/>
              <a:gd name="T19" fmla="*/ 2147483646 h 281"/>
              <a:gd name="T20" fmla="*/ 2147483646 w 41"/>
              <a:gd name="T21" fmla="*/ 2147483646 h 281"/>
              <a:gd name="T22" fmla="*/ 2147483646 w 41"/>
              <a:gd name="T23" fmla="*/ 2147483646 h 281"/>
              <a:gd name="T24" fmla="*/ 2147483646 w 41"/>
              <a:gd name="T25" fmla="*/ 2147483646 h 281"/>
              <a:gd name="T26" fmla="*/ 0 w 41"/>
              <a:gd name="T27" fmla="*/ 2147483646 h 281"/>
              <a:gd name="T28" fmla="*/ 2147483646 w 41"/>
              <a:gd name="T29" fmla="*/ 2147483646 h 281"/>
              <a:gd name="T30" fmla="*/ 2147483646 w 41"/>
              <a:gd name="T31" fmla="*/ 2147483646 h 281"/>
              <a:gd name="T32" fmla="*/ 2147483646 w 41"/>
              <a:gd name="T33" fmla="*/ 2147483646 h 281"/>
              <a:gd name="T34" fmla="*/ 2147483646 w 41"/>
              <a:gd name="T35" fmla="*/ 2147483646 h 281"/>
              <a:gd name="T36" fmla="*/ 2147483646 w 41"/>
              <a:gd name="T37" fmla="*/ 2147483646 h 281"/>
              <a:gd name="T38" fmla="*/ 2147483646 w 41"/>
              <a:gd name="T39" fmla="*/ 2147483646 h 281"/>
              <a:gd name="T40" fmla="*/ 2147483646 w 41"/>
              <a:gd name="T41" fmla="*/ 2147483646 h 281"/>
              <a:gd name="T42" fmla="*/ 2147483646 w 41"/>
              <a:gd name="T43" fmla="*/ 2147483646 h 28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1" h="281">
                <a:moveTo>
                  <a:pt x="15" y="41"/>
                </a:moveTo>
                <a:cubicBezTo>
                  <a:pt x="15" y="29"/>
                  <a:pt x="13" y="19"/>
                  <a:pt x="11" y="13"/>
                </a:cubicBezTo>
                <a:cubicBezTo>
                  <a:pt x="9" y="7"/>
                  <a:pt x="5" y="2"/>
                  <a:pt x="0" y="0"/>
                </a:cubicBezTo>
                <a:cubicBezTo>
                  <a:pt x="10" y="0"/>
                  <a:pt x="17" y="3"/>
                  <a:pt x="21" y="9"/>
                </a:cubicBezTo>
                <a:cubicBezTo>
                  <a:pt x="25" y="14"/>
                  <a:pt x="27" y="27"/>
                  <a:pt x="27" y="45"/>
                </a:cubicBezTo>
                <a:cubicBezTo>
                  <a:pt x="27" y="103"/>
                  <a:pt x="27" y="103"/>
                  <a:pt x="27" y="103"/>
                </a:cubicBezTo>
                <a:cubicBezTo>
                  <a:pt x="27" y="114"/>
                  <a:pt x="28" y="122"/>
                  <a:pt x="30" y="128"/>
                </a:cubicBezTo>
                <a:cubicBezTo>
                  <a:pt x="32" y="134"/>
                  <a:pt x="35" y="138"/>
                  <a:pt x="41" y="141"/>
                </a:cubicBezTo>
                <a:cubicBezTo>
                  <a:pt x="35" y="143"/>
                  <a:pt x="31" y="147"/>
                  <a:pt x="30" y="153"/>
                </a:cubicBezTo>
                <a:cubicBezTo>
                  <a:pt x="28" y="158"/>
                  <a:pt x="27" y="167"/>
                  <a:pt x="27" y="179"/>
                </a:cubicBezTo>
                <a:cubicBezTo>
                  <a:pt x="27" y="232"/>
                  <a:pt x="27" y="232"/>
                  <a:pt x="27" y="232"/>
                </a:cubicBezTo>
                <a:cubicBezTo>
                  <a:pt x="27" y="245"/>
                  <a:pt x="26" y="255"/>
                  <a:pt x="25" y="262"/>
                </a:cubicBezTo>
                <a:cubicBezTo>
                  <a:pt x="23" y="269"/>
                  <a:pt x="20" y="274"/>
                  <a:pt x="16" y="277"/>
                </a:cubicBezTo>
                <a:cubicBezTo>
                  <a:pt x="12" y="279"/>
                  <a:pt x="7" y="281"/>
                  <a:pt x="0" y="281"/>
                </a:cubicBezTo>
                <a:cubicBezTo>
                  <a:pt x="5" y="279"/>
                  <a:pt x="9" y="274"/>
                  <a:pt x="11" y="268"/>
                </a:cubicBezTo>
                <a:cubicBezTo>
                  <a:pt x="13" y="261"/>
                  <a:pt x="15" y="252"/>
                  <a:pt x="15" y="240"/>
                </a:cubicBezTo>
                <a:cubicBezTo>
                  <a:pt x="15" y="186"/>
                  <a:pt x="15" y="186"/>
                  <a:pt x="15" y="186"/>
                </a:cubicBezTo>
                <a:cubicBezTo>
                  <a:pt x="15" y="172"/>
                  <a:pt x="15" y="162"/>
                  <a:pt x="17" y="155"/>
                </a:cubicBezTo>
                <a:cubicBezTo>
                  <a:pt x="19" y="148"/>
                  <a:pt x="23" y="144"/>
                  <a:pt x="29" y="141"/>
                </a:cubicBezTo>
                <a:cubicBezTo>
                  <a:pt x="23" y="138"/>
                  <a:pt x="19" y="133"/>
                  <a:pt x="17" y="127"/>
                </a:cubicBezTo>
                <a:cubicBezTo>
                  <a:pt x="15" y="121"/>
                  <a:pt x="15" y="111"/>
                  <a:pt x="15" y="98"/>
                </a:cubicBezTo>
                <a:lnTo>
                  <a:pt x="15" y="41"/>
                </a:ln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nchor="ct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4" name="文本框 3"/>
          <p:cNvSpPr txBox="1"/>
          <p:nvPr/>
        </p:nvSpPr>
        <p:spPr>
          <a:xfrm>
            <a:off x="942660" y="3210560"/>
            <a:ext cx="492443" cy="2955290"/>
          </a:xfrm>
          <a:prstGeom prst="rect">
            <a:avLst/>
          </a:prstGeom>
          <a:noFill/>
        </p:spPr>
        <p:txBody>
          <a:bodyPr vert="eaVert" wrap="square" rtlCol="0">
            <a:spAutoFit/>
          </a:bodyPr>
          <a:lstStyle/>
          <a:p>
            <a:pPr algn="ctr"/>
            <a:r>
              <a:rPr lang="zh-CN" altLang="en-US" sz="2000">
                <a:latin typeface="思源黑体" panose="020B0500000000000000" pitchFamily="34" charset="-122"/>
                <a:ea typeface="思源黑体" panose="020B0500000000000000" pitchFamily="34" charset="-122"/>
                <a:sym typeface="思源黑体" panose="020B0500000000000000" pitchFamily="34" charset="-122"/>
              </a:rPr>
              <a:t>安全技术交底的基本要求</a:t>
            </a:r>
            <a:endParaRPr lang="zh-CN" altLang="en-US" sz="200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0" name="文本框 99"/>
          <p:cNvSpPr txBox="1"/>
          <p:nvPr/>
        </p:nvSpPr>
        <p:spPr>
          <a:xfrm>
            <a:off x="1743710" y="3295650"/>
            <a:ext cx="9399905" cy="2999740"/>
          </a:xfrm>
          <a:prstGeom prst="rect">
            <a:avLst/>
          </a:prstGeom>
          <a:noFill/>
          <a:ln w="9525">
            <a:noFill/>
          </a:ln>
        </p:spPr>
        <p:txBody>
          <a:bodyPr wrap="square">
            <a:spAutoFit/>
          </a:bodyPr>
          <a:lstStyle/>
          <a:p>
            <a:pPr indent="0">
              <a:lnSpc>
                <a:spcPct val="150000"/>
              </a:lnSpc>
            </a:pPr>
            <a:r>
              <a:rPr lang="en-US" altLang="zh-CN"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①</a:t>
            </a:r>
            <a:r>
              <a:rPr lang="zh-CN" altLang="en-US"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项目经理部必须实行逐级安全技术交底制度，纵向延伸到班组全体作业人员。</a:t>
            </a:r>
            <a:endParaRPr lang="zh-CN" altLang="en-US"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a:p>
            <a:pPr indent="0">
              <a:lnSpc>
                <a:spcPct val="150000"/>
              </a:lnSpc>
            </a:pPr>
            <a:r>
              <a:rPr lang="en-US" altLang="zh-CN"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②</a:t>
            </a:r>
            <a:r>
              <a:rPr lang="zh-CN" altLang="en-US"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技术交底必须具体、明确，针对性强。</a:t>
            </a:r>
            <a:endParaRPr lang="zh-CN" altLang="en-US"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a:p>
            <a:pPr indent="0">
              <a:lnSpc>
                <a:spcPct val="150000"/>
              </a:lnSpc>
            </a:pPr>
            <a:r>
              <a:rPr lang="en-US" altLang="zh-CN"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③</a:t>
            </a:r>
            <a:r>
              <a:rPr lang="zh-CN" altLang="en-US"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技术交底的内容应针对分部分项工程施工中给作业人员带来的潜在危害和存在问题。</a:t>
            </a:r>
            <a:endParaRPr lang="zh-CN" altLang="en-US"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a:p>
            <a:pPr indent="0">
              <a:lnSpc>
                <a:spcPct val="150000"/>
              </a:lnSpc>
            </a:pPr>
            <a:r>
              <a:rPr lang="en-US" altLang="zh-CN"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④</a:t>
            </a:r>
            <a:r>
              <a:rPr lang="zh-CN" altLang="en-US"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应优先采取新的安全技术措施。</a:t>
            </a:r>
            <a:endParaRPr lang="zh-CN" altLang="en-US"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a:p>
            <a:pPr indent="0">
              <a:lnSpc>
                <a:spcPct val="150000"/>
              </a:lnSpc>
            </a:pPr>
            <a:r>
              <a:rPr lang="en-US" altLang="zh-CN"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⑤</a:t>
            </a:r>
            <a:r>
              <a:rPr lang="zh-CN" altLang="en-US"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应将工程概况、施工方法、施工程序、安全技术措施等向工长、班组长进行详细交底。</a:t>
            </a:r>
            <a:endParaRPr lang="zh-CN" altLang="en-US"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a:p>
            <a:pPr indent="0">
              <a:lnSpc>
                <a:spcPct val="150000"/>
              </a:lnSpc>
            </a:pPr>
            <a:r>
              <a:rPr lang="en-US" altLang="zh-CN"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⑥</a:t>
            </a:r>
            <a:r>
              <a:rPr lang="zh-CN" altLang="en-US"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定期向由两个以上作业队和多工种进行交叉施工的作业队伍进行书面交底。</a:t>
            </a:r>
            <a:endParaRPr lang="zh-CN" altLang="en-US"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a:p>
            <a:pPr indent="0">
              <a:lnSpc>
                <a:spcPct val="150000"/>
              </a:lnSpc>
            </a:pPr>
            <a:r>
              <a:rPr lang="en-US" altLang="zh-CN"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⑦</a:t>
            </a:r>
            <a:r>
              <a:rPr lang="zh-CN" altLang="en-US"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保留书面安全技术交底签字记录。</a:t>
            </a: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050"/>
                                        </p:tgtEl>
                                        <p:attrNameLst>
                                          <p:attrName>style.visibility</p:attrName>
                                        </p:attrNameLst>
                                      </p:cBhvr>
                                      <p:to>
                                        <p:strVal val="visible"/>
                                      </p:to>
                                    </p:set>
                                    <p:animEffect transition="in" filter="wipe(left)">
                                      <p:cBhvr>
                                        <p:cTn id="11" dur="500"/>
                                        <p:tgtEl>
                                          <p:spTgt spid="2050"/>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00"/>
                                        </p:tgtEl>
                                        <p:attrNameLst>
                                          <p:attrName>style.visibility</p:attrName>
                                        </p:attrNameLst>
                                      </p:cBhvr>
                                      <p:to>
                                        <p:strVal val="visible"/>
                                      </p:to>
                                    </p:set>
                                    <p:animEffect transition="in" filter="wipe(left)">
                                      <p:cBhvr>
                                        <p:cTn id="15" dur="5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animBg="1"/>
      <p:bldP spid="4" grpId="0"/>
      <p:bldP spid="10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矩形 42"/>
          <p:cNvSpPr/>
          <p:nvPr/>
        </p:nvSpPr>
        <p:spPr>
          <a:xfrm>
            <a:off x="237808" y="314008"/>
            <a:ext cx="11716385" cy="6229985"/>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35" name="组合 34"/>
          <p:cNvGrpSpPr/>
          <p:nvPr/>
        </p:nvGrpSpPr>
        <p:grpSpPr>
          <a:xfrm rot="5400000">
            <a:off x="683914" y="4406921"/>
            <a:ext cx="1767165" cy="3134997"/>
            <a:chOff x="3608578" y="-2"/>
            <a:chExt cx="8583424" cy="6858002"/>
          </a:xfrm>
        </p:grpSpPr>
        <p:sp>
          <p:nvSpPr>
            <p:cNvPr id="36" name="直角三角形 35"/>
            <p:cNvSpPr/>
            <p:nvPr/>
          </p:nvSpPr>
          <p:spPr>
            <a:xfrm rot="16200000">
              <a:off x="4471289" y="-862713"/>
              <a:ext cx="6858002" cy="8583424"/>
            </a:xfrm>
            <a:prstGeom prst="rtTriangle">
              <a:avLst/>
            </a:prstGeom>
            <a:solidFill>
              <a:srgbClr val="D34F4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37" name="直角三角形 36"/>
            <p:cNvSpPr/>
            <p:nvPr/>
          </p:nvSpPr>
          <p:spPr>
            <a:xfrm rot="16200000">
              <a:off x="4864749" y="-469252"/>
              <a:ext cx="6508505" cy="8145998"/>
            </a:xfrm>
            <a:prstGeom prst="rtTriangle">
              <a:avLst/>
            </a:prstGeom>
            <a:solidFill>
              <a:srgbClr val="2E435E">
                <a:alpha val="9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38" name="等腰三角形 37"/>
          <p:cNvSpPr/>
          <p:nvPr/>
        </p:nvSpPr>
        <p:spPr>
          <a:xfrm rot="16200000">
            <a:off x="10426186" y="5098860"/>
            <a:ext cx="1677104" cy="1841171"/>
          </a:xfrm>
          <a:prstGeom prst="triangle">
            <a:avLst>
              <a:gd name="adj" fmla="val 0"/>
            </a:avLst>
          </a:prstGeom>
          <a:solidFill>
            <a:srgbClr val="D34F4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39" name="组合 38"/>
          <p:cNvGrpSpPr/>
          <p:nvPr/>
        </p:nvGrpSpPr>
        <p:grpSpPr>
          <a:xfrm rot="5400000">
            <a:off x="8194960" y="-1196688"/>
            <a:ext cx="2800350" cy="5193731"/>
            <a:chOff x="0" y="-3"/>
            <a:chExt cx="2956895" cy="2344107"/>
          </a:xfrm>
        </p:grpSpPr>
        <p:sp>
          <p:nvSpPr>
            <p:cNvPr id="40" name="直角三角形 39"/>
            <p:cNvSpPr/>
            <p:nvPr/>
          </p:nvSpPr>
          <p:spPr>
            <a:xfrm flipV="1">
              <a:off x="0" y="-3"/>
              <a:ext cx="2956895" cy="2344107"/>
            </a:xfrm>
            <a:prstGeom prst="rtTriangle">
              <a:avLst/>
            </a:prstGeom>
            <a:solidFill>
              <a:srgbClr val="D34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41" name="直角三角形 40"/>
            <p:cNvSpPr/>
            <p:nvPr/>
          </p:nvSpPr>
          <p:spPr>
            <a:xfrm flipV="1">
              <a:off x="1" y="-1"/>
              <a:ext cx="2655636" cy="2105283"/>
            </a:xfrm>
            <a:prstGeom prst="rtTriangle">
              <a:avLst/>
            </a:prstGeom>
            <a:solidFill>
              <a:srgbClr val="2E435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grpSp>
        <p:nvGrpSpPr>
          <p:cNvPr id="4" name="组合 3"/>
          <p:cNvGrpSpPr/>
          <p:nvPr/>
        </p:nvGrpSpPr>
        <p:grpSpPr>
          <a:xfrm>
            <a:off x="2390775" y="1706605"/>
            <a:ext cx="5855970" cy="723647"/>
            <a:chOff x="2843" y="3679"/>
            <a:chExt cx="9222" cy="1140"/>
          </a:xfrm>
        </p:grpSpPr>
        <p:sp>
          <p:nvSpPr>
            <p:cNvPr id="15" name="Freeform 8"/>
            <p:cNvSpPr/>
            <p:nvPr/>
          </p:nvSpPr>
          <p:spPr bwMode="auto">
            <a:xfrm flipV="1">
              <a:off x="2876" y="3679"/>
              <a:ext cx="1139" cy="1140"/>
            </a:xfrm>
            <a:prstGeom prst="roundRect">
              <a:avLst/>
            </a:prstGeom>
            <a:solidFill>
              <a:srgbClr val="D34F40"/>
            </a:solidFill>
            <a:ln w="9525">
              <a:noFill/>
              <a:round/>
            </a:ln>
          </p:spPr>
          <p:txBody>
            <a:bodyPr vert="horz" wrap="square" lIns="91440" tIns="45720" rIns="91440" bIns="45720" numCol="1" anchor="t" anchorCtr="0" compatLnSpc="1"/>
            <a:lstStyle/>
            <a:p>
              <a:endParaRPr lang="zh-CN" altLang="en-US">
                <a:solidFill>
                  <a:schemeClr val="bg2">
                    <a:lumMod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6" name="Text Box 3"/>
            <p:cNvSpPr>
              <a:spLocks noChangeArrowheads="1"/>
            </p:cNvSpPr>
            <p:nvPr/>
          </p:nvSpPr>
          <p:spPr bwMode="auto">
            <a:xfrm>
              <a:off x="2843" y="3779"/>
              <a:ext cx="1205" cy="921"/>
            </a:xfrm>
            <a:prstGeom prst="rect">
              <a:avLst/>
            </a:prstGeom>
          </p:spPr>
          <p:txBody>
            <a:bodyPr wrap="none">
              <a:spAutoFit/>
            </a:bodyPr>
            <a:lstStyle/>
            <a:p>
              <a:pPr>
                <a:spcBef>
                  <a:spcPct val="0"/>
                </a:spcBef>
              </a:pPr>
              <a:r>
                <a:rPr lang="en-US" altLang="zh-CN" sz="3200"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8.1</a:t>
              </a:r>
              <a:endParaRPr lang="zh-CN" altLang="en-US" sz="3200"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0" name="TextBox 76">
              <a:hlinkClick r:id="rId1" action="ppaction://hlinksldjump"/>
            </p:cNvPr>
            <p:cNvSpPr txBox="1"/>
            <p:nvPr/>
          </p:nvSpPr>
          <p:spPr>
            <a:xfrm>
              <a:off x="4239" y="3876"/>
              <a:ext cx="7826" cy="725"/>
            </a:xfrm>
            <a:prstGeom prst="rect">
              <a:avLst/>
            </a:prstGeom>
            <a:noFill/>
          </p:spPr>
          <p:txBody>
            <a:bodyPr wrap="square" rtlCol="0">
              <a:spAutoFit/>
            </a:bodyPr>
            <a:lstStyle/>
            <a:p>
              <a:pPr algn="l">
                <a:lnSpc>
                  <a:spcPct val="100000"/>
                </a:lnSpc>
              </a:pPr>
              <a:r>
                <a:rPr lang="zh-CN" altLang="en-US" sz="2400"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rPr>
                <a:t>建设工程项目安全及环境管理目标</a:t>
              </a:r>
              <a:endParaRPr lang="zh-CN" altLang="en-US" sz="2400"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grpSp>
        <p:nvGrpSpPr>
          <p:cNvPr id="5" name="组合 4"/>
          <p:cNvGrpSpPr/>
          <p:nvPr/>
        </p:nvGrpSpPr>
        <p:grpSpPr>
          <a:xfrm>
            <a:off x="2395220" y="3260832"/>
            <a:ext cx="7948930" cy="723900"/>
            <a:chOff x="10891" y="3679"/>
            <a:chExt cx="12518" cy="1140"/>
          </a:xfrm>
        </p:grpSpPr>
        <p:sp>
          <p:nvSpPr>
            <p:cNvPr id="22" name="Freeform 8"/>
            <p:cNvSpPr/>
            <p:nvPr/>
          </p:nvSpPr>
          <p:spPr bwMode="auto">
            <a:xfrm flipV="1">
              <a:off x="10924" y="3679"/>
              <a:ext cx="1139" cy="1140"/>
            </a:xfrm>
            <a:prstGeom prst="roundRect">
              <a:avLst/>
            </a:prstGeom>
            <a:solidFill>
              <a:srgbClr val="2E435E"/>
            </a:solidFill>
            <a:ln w="9525">
              <a:noFill/>
              <a:round/>
            </a:ln>
          </p:spPr>
          <p:txBody>
            <a:bodyPr vert="horz" wrap="square" lIns="91440" tIns="45720" rIns="91440" bIns="45720" numCol="1" anchor="t" anchorCtr="0" compatLnSpc="1"/>
            <a:lstStyle/>
            <a:p>
              <a:endParaRPr lang="zh-CN" altLang="en-US">
                <a:solidFill>
                  <a:schemeClr val="bg2">
                    <a:lumMod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4" name="Text Box 3"/>
            <p:cNvSpPr>
              <a:spLocks noChangeArrowheads="1"/>
            </p:cNvSpPr>
            <p:nvPr/>
          </p:nvSpPr>
          <p:spPr bwMode="auto">
            <a:xfrm>
              <a:off x="10891" y="3779"/>
              <a:ext cx="1205" cy="921"/>
            </a:xfrm>
            <a:prstGeom prst="rect">
              <a:avLst/>
            </a:prstGeom>
          </p:spPr>
          <p:txBody>
            <a:bodyPr wrap="none">
              <a:spAutoFit/>
            </a:bodyPr>
            <a:lstStyle/>
            <a:p>
              <a:pPr>
                <a:spcBef>
                  <a:spcPct val="0"/>
                </a:spcBef>
              </a:pPr>
              <a:r>
                <a:rPr lang="en-US" altLang="zh-CN" sz="3200"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8.2</a:t>
              </a:r>
              <a:endParaRPr lang="zh-CN" altLang="en-US" sz="3200"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30" name="TextBox 76">
              <a:hlinkClick r:id="rId2" action="ppaction://hlinksldjump"/>
            </p:cNvPr>
            <p:cNvSpPr txBox="1"/>
            <p:nvPr/>
          </p:nvSpPr>
          <p:spPr>
            <a:xfrm>
              <a:off x="12280" y="3876"/>
              <a:ext cx="11129" cy="725"/>
            </a:xfrm>
            <a:prstGeom prst="rect">
              <a:avLst/>
            </a:prstGeom>
            <a:noFill/>
          </p:spPr>
          <p:txBody>
            <a:bodyPr wrap="square" rtlCol="0">
              <a:spAutoFit/>
            </a:bodyPr>
            <a:lstStyle/>
            <a:p>
              <a:pPr>
                <a:lnSpc>
                  <a:spcPct val="100000"/>
                </a:lnSpc>
              </a:pPr>
              <a:r>
                <a:rPr lang="zh-CN" altLang="en-US" sz="2400" dirty="0">
                  <a:solidFill>
                    <a:srgbClr val="2E435E"/>
                  </a:solidFill>
                  <a:latin typeface="思源黑体" panose="020B0500000000000000" pitchFamily="34" charset="-122"/>
                  <a:ea typeface="思源黑体" panose="020B0500000000000000" pitchFamily="34" charset="-122"/>
                  <a:sym typeface="思源黑体" panose="020B0500000000000000" pitchFamily="34" charset="-122"/>
                </a:rPr>
                <a:t>建设工程项目职业健康安全管理及环境管理体系</a:t>
              </a:r>
              <a:endParaRPr lang="zh-CN" altLang="en-US" sz="2400" dirty="0">
                <a:solidFill>
                  <a:srgbClr val="2E435E"/>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grpSp>
        <p:nvGrpSpPr>
          <p:cNvPr id="2" name="组合 1"/>
          <p:cNvGrpSpPr/>
          <p:nvPr/>
        </p:nvGrpSpPr>
        <p:grpSpPr>
          <a:xfrm>
            <a:off x="2390775" y="4815312"/>
            <a:ext cx="4117340" cy="723265"/>
            <a:chOff x="2843" y="6697"/>
            <a:chExt cx="6484" cy="1140"/>
          </a:xfrm>
        </p:grpSpPr>
        <p:sp>
          <p:nvSpPr>
            <p:cNvPr id="31" name="Freeform 8"/>
            <p:cNvSpPr/>
            <p:nvPr/>
          </p:nvSpPr>
          <p:spPr bwMode="auto">
            <a:xfrm flipV="1">
              <a:off x="2876" y="6697"/>
              <a:ext cx="1139" cy="1140"/>
            </a:xfrm>
            <a:prstGeom prst="roundRect">
              <a:avLst/>
            </a:prstGeom>
            <a:solidFill>
              <a:srgbClr val="D34F40"/>
            </a:solidFill>
            <a:ln w="9525">
              <a:noFill/>
              <a:round/>
            </a:ln>
          </p:spPr>
          <p:txBody>
            <a:bodyPr vert="horz" wrap="square" lIns="91440" tIns="45720" rIns="91440" bIns="45720" numCol="1" anchor="t" anchorCtr="0" compatLnSpc="1"/>
            <a:lstStyle/>
            <a:p>
              <a:endParaRPr lang="zh-CN" altLang="en-US">
                <a:solidFill>
                  <a:schemeClr val="bg2">
                    <a:lumMod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32" name="Text Box 3"/>
            <p:cNvSpPr>
              <a:spLocks noChangeArrowheads="1"/>
            </p:cNvSpPr>
            <p:nvPr/>
          </p:nvSpPr>
          <p:spPr bwMode="auto">
            <a:xfrm>
              <a:off x="2843" y="6806"/>
              <a:ext cx="1205" cy="922"/>
            </a:xfrm>
            <a:prstGeom prst="rect">
              <a:avLst/>
            </a:prstGeom>
          </p:spPr>
          <p:txBody>
            <a:bodyPr wrap="none">
              <a:spAutoFit/>
            </a:bodyPr>
            <a:lstStyle/>
            <a:p>
              <a:pPr>
                <a:spcBef>
                  <a:spcPct val="0"/>
                </a:spcBef>
              </a:pPr>
              <a:r>
                <a:rPr lang="en-US" altLang="zh-CN" sz="3200"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8.3</a:t>
              </a:r>
              <a:endParaRPr lang="zh-CN" altLang="en-US" sz="3200"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34" name="TextBox 76">
              <a:hlinkClick r:id="rId3" action="ppaction://hlinksldjump"/>
            </p:cNvPr>
            <p:cNvSpPr txBox="1"/>
            <p:nvPr/>
          </p:nvSpPr>
          <p:spPr>
            <a:xfrm>
              <a:off x="4239" y="6896"/>
              <a:ext cx="5088" cy="725"/>
            </a:xfrm>
            <a:prstGeom prst="rect">
              <a:avLst/>
            </a:prstGeom>
            <a:noFill/>
          </p:spPr>
          <p:txBody>
            <a:bodyPr wrap="none" rtlCol="0">
              <a:spAutoFit/>
            </a:bodyPr>
            <a:lstStyle/>
            <a:p>
              <a:r>
                <a:rPr lang="zh-CN" altLang="en-US" sz="2400"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rPr>
                <a:t>建设工程安全生产管理</a:t>
              </a:r>
              <a:endParaRPr lang="zh-CN" altLang="en-US" sz="2400"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14" name="TextBox 83"/>
          <p:cNvSpPr txBox="1"/>
          <p:nvPr/>
        </p:nvSpPr>
        <p:spPr>
          <a:xfrm>
            <a:off x="9983258" y="334908"/>
            <a:ext cx="2133918" cy="584775"/>
          </a:xfrm>
          <a:prstGeom prst="rect">
            <a:avLst/>
          </a:prstGeom>
          <a:noFill/>
        </p:spPr>
        <p:txBody>
          <a:bodyPr wrap="none" rtlCol="0">
            <a:spAutoFit/>
          </a:bodyPr>
          <a:lstStyle/>
          <a:p>
            <a:pPr algn="ctr"/>
            <a:r>
              <a:rPr lang="en-US" altLang="zh-CN" sz="3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CONTENT</a:t>
            </a:r>
            <a:endParaRPr lang="zh-CN" altLang="en-US" sz="3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37808" y="314008"/>
            <a:ext cx="11716385" cy="6229985"/>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2" name="组合 1"/>
          <p:cNvGrpSpPr/>
          <p:nvPr>
            <p:custDataLst>
              <p:tags r:id="rId1"/>
            </p:custDataLst>
          </p:nvPr>
        </p:nvGrpSpPr>
        <p:grpSpPr>
          <a:xfrm>
            <a:off x="261259" y="342277"/>
            <a:ext cx="4486910" cy="496887"/>
            <a:chOff x="703219" y="1413559"/>
            <a:chExt cx="4486910" cy="496887"/>
          </a:xfrm>
          <a:noFill/>
        </p:grpSpPr>
        <p:sp>
          <p:nvSpPr>
            <p:cNvPr id="7" name="矩形 16"/>
            <p:cNvSpPr>
              <a:spLocks noChangeArrowheads="1"/>
            </p:cNvSpPr>
            <p:nvPr/>
          </p:nvSpPr>
          <p:spPr bwMode="auto">
            <a:xfrm>
              <a:off x="1466489" y="1413559"/>
              <a:ext cx="3520440" cy="496570"/>
            </a:xfrm>
            <a:prstGeom prst="rect">
              <a:avLst/>
            </a:prstGeom>
            <a:grpFill/>
            <a:ln w="28575">
              <a:solidFill>
                <a:schemeClr val="accent1"/>
              </a:solidFill>
              <a:miter lim="800000"/>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文本框 18"/>
            <p:cNvSpPr txBox="1">
              <a:spLocks noChangeArrowheads="1"/>
            </p:cNvSpPr>
            <p:nvPr/>
          </p:nvSpPr>
          <p:spPr bwMode="auto">
            <a:xfrm>
              <a:off x="1422674" y="1462454"/>
              <a:ext cx="3767455" cy="398780"/>
            </a:xfrm>
            <a:prstGeom prst="rect">
              <a:avLst/>
            </a:prstGeom>
            <a:grp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r>
                <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rPr>
                <a:t>建设工程安全生产管理</a:t>
              </a:r>
              <a:endPar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1" name="矩形 10"/>
            <p:cNvSpPr/>
            <p:nvPr/>
          </p:nvSpPr>
          <p:spPr>
            <a:xfrm>
              <a:off x="703219" y="1413559"/>
              <a:ext cx="683734" cy="496887"/>
            </a:xfrm>
            <a:prstGeom prst="rect">
              <a:avLst/>
            </a:prstGeom>
            <a:grpFill/>
            <a:ln w="28575" cap="flat" cmpd="sng" algn="ctr">
              <a:solidFill>
                <a:schemeClr val="accent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rPr>
                <a:t>8.3</a:t>
              </a:r>
              <a:endPar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2050" name=" 2050"/>
          <p:cNvSpPr/>
          <p:nvPr/>
        </p:nvSpPr>
        <p:spPr bwMode="auto">
          <a:xfrm flipH="1">
            <a:off x="6329680" y="1379855"/>
            <a:ext cx="174625" cy="2477770"/>
          </a:xfrm>
          <a:custGeom>
            <a:avLst/>
            <a:gdLst>
              <a:gd name="T0" fmla="*/ 2147483646 w 41"/>
              <a:gd name="T1" fmla="*/ 2147483646 h 281"/>
              <a:gd name="T2" fmla="*/ 2147483646 w 41"/>
              <a:gd name="T3" fmla="*/ 2147483646 h 281"/>
              <a:gd name="T4" fmla="*/ 0 w 41"/>
              <a:gd name="T5" fmla="*/ 0 h 281"/>
              <a:gd name="T6" fmla="*/ 2147483646 w 41"/>
              <a:gd name="T7" fmla="*/ 2147483646 h 281"/>
              <a:gd name="T8" fmla="*/ 2147483646 w 41"/>
              <a:gd name="T9" fmla="*/ 2147483646 h 281"/>
              <a:gd name="T10" fmla="*/ 2147483646 w 41"/>
              <a:gd name="T11" fmla="*/ 2147483646 h 281"/>
              <a:gd name="T12" fmla="*/ 2147483646 w 41"/>
              <a:gd name="T13" fmla="*/ 2147483646 h 281"/>
              <a:gd name="T14" fmla="*/ 2147483646 w 41"/>
              <a:gd name="T15" fmla="*/ 2147483646 h 281"/>
              <a:gd name="T16" fmla="*/ 2147483646 w 41"/>
              <a:gd name="T17" fmla="*/ 2147483646 h 281"/>
              <a:gd name="T18" fmla="*/ 2147483646 w 41"/>
              <a:gd name="T19" fmla="*/ 2147483646 h 281"/>
              <a:gd name="T20" fmla="*/ 2147483646 w 41"/>
              <a:gd name="T21" fmla="*/ 2147483646 h 281"/>
              <a:gd name="T22" fmla="*/ 2147483646 w 41"/>
              <a:gd name="T23" fmla="*/ 2147483646 h 281"/>
              <a:gd name="T24" fmla="*/ 2147483646 w 41"/>
              <a:gd name="T25" fmla="*/ 2147483646 h 281"/>
              <a:gd name="T26" fmla="*/ 0 w 41"/>
              <a:gd name="T27" fmla="*/ 2147483646 h 281"/>
              <a:gd name="T28" fmla="*/ 2147483646 w 41"/>
              <a:gd name="T29" fmla="*/ 2147483646 h 281"/>
              <a:gd name="T30" fmla="*/ 2147483646 w 41"/>
              <a:gd name="T31" fmla="*/ 2147483646 h 281"/>
              <a:gd name="T32" fmla="*/ 2147483646 w 41"/>
              <a:gd name="T33" fmla="*/ 2147483646 h 281"/>
              <a:gd name="T34" fmla="*/ 2147483646 w 41"/>
              <a:gd name="T35" fmla="*/ 2147483646 h 281"/>
              <a:gd name="T36" fmla="*/ 2147483646 w 41"/>
              <a:gd name="T37" fmla="*/ 2147483646 h 281"/>
              <a:gd name="T38" fmla="*/ 2147483646 w 41"/>
              <a:gd name="T39" fmla="*/ 2147483646 h 281"/>
              <a:gd name="T40" fmla="*/ 2147483646 w 41"/>
              <a:gd name="T41" fmla="*/ 2147483646 h 281"/>
              <a:gd name="T42" fmla="*/ 2147483646 w 41"/>
              <a:gd name="T43" fmla="*/ 2147483646 h 28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1" h="281">
                <a:moveTo>
                  <a:pt x="15" y="41"/>
                </a:moveTo>
                <a:cubicBezTo>
                  <a:pt x="15" y="29"/>
                  <a:pt x="13" y="19"/>
                  <a:pt x="11" y="13"/>
                </a:cubicBezTo>
                <a:cubicBezTo>
                  <a:pt x="9" y="7"/>
                  <a:pt x="5" y="2"/>
                  <a:pt x="0" y="0"/>
                </a:cubicBezTo>
                <a:cubicBezTo>
                  <a:pt x="10" y="0"/>
                  <a:pt x="17" y="3"/>
                  <a:pt x="21" y="9"/>
                </a:cubicBezTo>
                <a:cubicBezTo>
                  <a:pt x="25" y="14"/>
                  <a:pt x="27" y="27"/>
                  <a:pt x="27" y="45"/>
                </a:cubicBezTo>
                <a:cubicBezTo>
                  <a:pt x="27" y="103"/>
                  <a:pt x="27" y="103"/>
                  <a:pt x="27" y="103"/>
                </a:cubicBezTo>
                <a:cubicBezTo>
                  <a:pt x="27" y="114"/>
                  <a:pt x="28" y="122"/>
                  <a:pt x="30" y="128"/>
                </a:cubicBezTo>
                <a:cubicBezTo>
                  <a:pt x="32" y="134"/>
                  <a:pt x="35" y="138"/>
                  <a:pt x="41" y="141"/>
                </a:cubicBezTo>
                <a:cubicBezTo>
                  <a:pt x="35" y="143"/>
                  <a:pt x="31" y="147"/>
                  <a:pt x="30" y="153"/>
                </a:cubicBezTo>
                <a:cubicBezTo>
                  <a:pt x="28" y="158"/>
                  <a:pt x="27" y="167"/>
                  <a:pt x="27" y="179"/>
                </a:cubicBezTo>
                <a:cubicBezTo>
                  <a:pt x="27" y="232"/>
                  <a:pt x="27" y="232"/>
                  <a:pt x="27" y="232"/>
                </a:cubicBezTo>
                <a:cubicBezTo>
                  <a:pt x="27" y="245"/>
                  <a:pt x="26" y="255"/>
                  <a:pt x="25" y="262"/>
                </a:cubicBezTo>
                <a:cubicBezTo>
                  <a:pt x="23" y="269"/>
                  <a:pt x="20" y="274"/>
                  <a:pt x="16" y="277"/>
                </a:cubicBezTo>
                <a:cubicBezTo>
                  <a:pt x="12" y="279"/>
                  <a:pt x="7" y="281"/>
                  <a:pt x="0" y="281"/>
                </a:cubicBezTo>
                <a:cubicBezTo>
                  <a:pt x="5" y="279"/>
                  <a:pt x="9" y="274"/>
                  <a:pt x="11" y="268"/>
                </a:cubicBezTo>
                <a:cubicBezTo>
                  <a:pt x="13" y="261"/>
                  <a:pt x="15" y="252"/>
                  <a:pt x="15" y="240"/>
                </a:cubicBezTo>
                <a:cubicBezTo>
                  <a:pt x="15" y="186"/>
                  <a:pt x="15" y="186"/>
                  <a:pt x="15" y="186"/>
                </a:cubicBezTo>
                <a:cubicBezTo>
                  <a:pt x="15" y="172"/>
                  <a:pt x="15" y="162"/>
                  <a:pt x="17" y="155"/>
                </a:cubicBezTo>
                <a:cubicBezTo>
                  <a:pt x="19" y="148"/>
                  <a:pt x="23" y="144"/>
                  <a:pt x="29" y="141"/>
                </a:cubicBezTo>
                <a:cubicBezTo>
                  <a:pt x="23" y="138"/>
                  <a:pt x="19" y="133"/>
                  <a:pt x="17" y="127"/>
                </a:cubicBezTo>
                <a:cubicBezTo>
                  <a:pt x="15" y="121"/>
                  <a:pt x="15" y="111"/>
                  <a:pt x="15" y="98"/>
                </a:cubicBezTo>
                <a:lnTo>
                  <a:pt x="15" y="41"/>
                </a:ln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nchor="ct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4" name="文本框 3"/>
          <p:cNvSpPr txBox="1"/>
          <p:nvPr/>
        </p:nvSpPr>
        <p:spPr>
          <a:xfrm>
            <a:off x="5771200" y="1140460"/>
            <a:ext cx="492443" cy="2955290"/>
          </a:xfrm>
          <a:prstGeom prst="rect">
            <a:avLst/>
          </a:prstGeom>
          <a:noFill/>
        </p:spPr>
        <p:txBody>
          <a:bodyPr vert="eaVert" wrap="square" rtlCol="0">
            <a:spAutoFit/>
          </a:bodyPr>
          <a:lstStyle/>
          <a:p>
            <a:pPr algn="ctr"/>
            <a:r>
              <a:rPr lang="zh-CN" altLang="en-US" sz="2000">
                <a:latin typeface="思源黑体" panose="020B0500000000000000" pitchFamily="34" charset="-122"/>
                <a:ea typeface="思源黑体" panose="020B0500000000000000" pitchFamily="34" charset="-122"/>
                <a:sym typeface="思源黑体" panose="020B0500000000000000" pitchFamily="34" charset="-122"/>
              </a:rPr>
              <a:t>安全技术交底主要内容</a:t>
            </a:r>
            <a:endParaRPr lang="zh-CN" altLang="en-US" sz="200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0" name="文本框 99"/>
          <p:cNvSpPr txBox="1"/>
          <p:nvPr/>
        </p:nvSpPr>
        <p:spPr>
          <a:xfrm>
            <a:off x="6572250" y="1534160"/>
            <a:ext cx="5591175" cy="2168525"/>
          </a:xfrm>
          <a:prstGeom prst="rect">
            <a:avLst/>
          </a:prstGeom>
          <a:noFill/>
          <a:ln w="9525">
            <a:noFill/>
          </a:ln>
        </p:spPr>
        <p:txBody>
          <a:bodyPr wrap="square">
            <a:spAutoFit/>
          </a:bodyPr>
          <a:lstStyle/>
          <a:p>
            <a:pPr indent="0">
              <a:lnSpc>
                <a:spcPct val="150000"/>
              </a:lnSpc>
            </a:pPr>
            <a:r>
              <a:rPr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①本工程项目的施工作业特点和危险点。</a:t>
            </a:r>
            <a:endParaRPr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a:p>
            <a:pPr indent="0">
              <a:lnSpc>
                <a:spcPct val="150000"/>
              </a:lnSpc>
            </a:pPr>
            <a:r>
              <a:rPr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②针对危险点的具体预防措施。</a:t>
            </a:r>
            <a:endParaRPr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a:p>
            <a:pPr indent="0">
              <a:lnSpc>
                <a:spcPct val="150000"/>
              </a:lnSpc>
            </a:pPr>
            <a:r>
              <a:rPr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③应注意的安全事项。</a:t>
            </a:r>
            <a:endParaRPr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a:p>
            <a:pPr indent="0">
              <a:lnSpc>
                <a:spcPct val="150000"/>
              </a:lnSpc>
            </a:pPr>
            <a:r>
              <a:rPr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④相应的安全操作规程和标准。</a:t>
            </a:r>
            <a:endParaRPr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a:p>
            <a:pPr indent="0">
              <a:lnSpc>
                <a:spcPct val="150000"/>
              </a:lnSpc>
            </a:pPr>
            <a:r>
              <a:rPr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⑤发生事故后应及时采取的避难和急救措施。</a:t>
            </a:r>
            <a:endParaRPr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p:txBody>
      </p:sp>
      <p:sp>
        <p:nvSpPr>
          <p:cNvPr id="39" name="TextBox 76"/>
          <p:cNvSpPr txBox="1"/>
          <p:nvPr/>
        </p:nvSpPr>
        <p:spPr>
          <a:xfrm>
            <a:off x="928818" y="4095999"/>
            <a:ext cx="3145413" cy="400110"/>
          </a:xfrm>
          <a:prstGeom prst="rect">
            <a:avLst/>
          </a:prstGeom>
          <a:solidFill>
            <a:srgbClr val="D34F40"/>
          </a:solidFill>
        </p:spPr>
        <p:txBody>
          <a:bodyPr wrap="none" rtlCol="0">
            <a:spAutoFit/>
          </a:bodyPr>
          <a:lstStyle/>
          <a:p>
            <a:pPr algn="ctr"/>
            <a:r>
              <a:rPr lang="en-US" sz="2000"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8.3.4 安全检查与预防措施</a:t>
            </a:r>
            <a:endParaRPr lang="en-US" sz="2000"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矩形 4"/>
          <p:cNvSpPr/>
          <p:nvPr/>
        </p:nvSpPr>
        <p:spPr>
          <a:xfrm>
            <a:off x="1024255" y="4482465"/>
            <a:ext cx="10177145" cy="1938020"/>
          </a:xfrm>
          <a:prstGeom prst="rect">
            <a:avLst/>
          </a:prstGeom>
        </p:spPr>
        <p:txBody>
          <a:bodyPr wrap="square">
            <a:spAutoFit/>
          </a:bodyPr>
          <a:lstStyle/>
          <a:p>
            <a:pPr lvl="0" indent="457200" algn="l">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工程项目安全检查的目的是消除隐患、防止事故、改善劳动条件及提高员工安全生产意识的重要手段，是安全控制工作的一项重要内容。通过安全检查可以发现工程中的危险因素，以便有计划地采取措施，保证安全生产。施工项目的安全检查应由项目经理组织，定期进行。</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p:txBody>
      </p:sp>
      <p:pic>
        <p:nvPicPr>
          <p:cNvPr id="8" name="图片 7"/>
          <p:cNvPicPr>
            <a:picLocks noChangeAspect="1"/>
          </p:cNvPicPr>
          <p:nvPr/>
        </p:nvPicPr>
        <p:blipFill rotWithShape="1">
          <a:blip r:embed="rId2" cstate="print">
            <a:extLst>
              <a:ext uri="{28A0092B-C50C-407E-A947-70E740481C1C}">
                <a14:useLocalDpi xmlns:a14="http://schemas.microsoft.com/office/drawing/2010/main" val="0"/>
              </a:ext>
            </a:extLst>
          </a:blip>
          <a:srcRect t="12407" b="12407"/>
          <a:stretch>
            <a:fillRect/>
          </a:stretch>
        </p:blipFill>
        <p:spPr>
          <a:xfrm>
            <a:off x="915387" y="1600200"/>
            <a:ext cx="4378530" cy="2167256"/>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37808" y="314008"/>
            <a:ext cx="11716385" cy="6229985"/>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2" name="组合 1"/>
          <p:cNvGrpSpPr/>
          <p:nvPr>
            <p:custDataLst>
              <p:tags r:id="rId1"/>
            </p:custDataLst>
          </p:nvPr>
        </p:nvGrpSpPr>
        <p:grpSpPr>
          <a:xfrm>
            <a:off x="261259" y="342277"/>
            <a:ext cx="4486910" cy="496887"/>
            <a:chOff x="703219" y="1413559"/>
            <a:chExt cx="4486910" cy="496887"/>
          </a:xfrm>
          <a:noFill/>
        </p:grpSpPr>
        <p:sp>
          <p:nvSpPr>
            <p:cNvPr id="7" name="矩形 16"/>
            <p:cNvSpPr>
              <a:spLocks noChangeArrowheads="1"/>
            </p:cNvSpPr>
            <p:nvPr/>
          </p:nvSpPr>
          <p:spPr bwMode="auto">
            <a:xfrm>
              <a:off x="1466489" y="1413559"/>
              <a:ext cx="3520440" cy="496570"/>
            </a:xfrm>
            <a:prstGeom prst="rect">
              <a:avLst/>
            </a:prstGeom>
            <a:grpFill/>
            <a:ln w="28575">
              <a:solidFill>
                <a:schemeClr val="accent1"/>
              </a:solidFill>
              <a:miter lim="800000"/>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文本框 18"/>
            <p:cNvSpPr txBox="1">
              <a:spLocks noChangeArrowheads="1"/>
            </p:cNvSpPr>
            <p:nvPr/>
          </p:nvSpPr>
          <p:spPr bwMode="auto">
            <a:xfrm>
              <a:off x="1422674" y="1462454"/>
              <a:ext cx="3767455" cy="398780"/>
            </a:xfrm>
            <a:prstGeom prst="rect">
              <a:avLst/>
            </a:prstGeom>
            <a:grp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r>
                <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rPr>
                <a:t>建设工程安全生产管理</a:t>
              </a:r>
              <a:endPar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1" name="矩形 10"/>
            <p:cNvSpPr/>
            <p:nvPr/>
          </p:nvSpPr>
          <p:spPr>
            <a:xfrm>
              <a:off x="703219" y="1413559"/>
              <a:ext cx="683734" cy="496887"/>
            </a:xfrm>
            <a:prstGeom prst="rect">
              <a:avLst/>
            </a:prstGeom>
            <a:grpFill/>
            <a:ln w="28575" cap="flat" cmpd="sng" algn="ctr">
              <a:solidFill>
                <a:schemeClr val="accent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rPr>
                <a:t>8.3</a:t>
              </a:r>
              <a:endPar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5" name="矩形 4"/>
          <p:cNvSpPr/>
          <p:nvPr/>
        </p:nvSpPr>
        <p:spPr>
          <a:xfrm>
            <a:off x="972820" y="2768600"/>
            <a:ext cx="10247630" cy="3269806"/>
          </a:xfrm>
          <a:prstGeom prst="rect">
            <a:avLst/>
          </a:prstGeom>
          <a:solidFill>
            <a:schemeClr val="accent1">
              <a:lumMod val="20000"/>
              <a:lumOff val="80000"/>
            </a:schemeClr>
          </a:solidFill>
        </p:spPr>
        <p:txBody>
          <a:bodyPr wrap="square">
            <a:spAutoFit/>
          </a:bodyPr>
          <a:lstStyle/>
          <a:p>
            <a:pPr lvl="0" algn="l">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①安全检查要深入基层、紧紧依靠职工，坚持领导与群众相结合的原则，组织好检查工作。</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a:p>
            <a:pPr lvl="0" algn="l">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②建立检查的组织领导机构，配备适当的检查力量，挑选具有较高技术业务水平的专业人员参加。</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a:p>
            <a:pPr lvl="0" algn="l">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③做好检查的各项准备工作。</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a:p>
            <a:pPr lvl="0" algn="l">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④明确检查的目的和要求。</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a:p>
            <a:pPr lvl="0" algn="l">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⑤把自查与互查有机结合起来，基层以自检为主，企业内相应部门间互相检查，取长补短，相互学习和借鉴。</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9" name="文本框 8"/>
          <p:cNvSpPr txBox="1"/>
          <p:nvPr/>
        </p:nvSpPr>
        <p:spPr>
          <a:xfrm>
            <a:off x="944880" y="1156970"/>
            <a:ext cx="5080000" cy="398780"/>
          </a:xfrm>
          <a:prstGeom prst="rect">
            <a:avLst/>
          </a:prstGeom>
          <a:noFill/>
          <a:ln w="9525">
            <a:noFill/>
          </a:ln>
        </p:spPr>
        <p:txBody>
          <a:bodyPr>
            <a:spAutoFit/>
          </a:bodyPr>
          <a:lstStyle/>
          <a:p>
            <a:pPr indent="0"/>
            <a:r>
              <a:rPr lang="en-US" sz="2000" b="0">
                <a:solidFill>
                  <a:srgbClr val="D34F40"/>
                </a:solidFill>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1.安全检查的类型</a:t>
            </a:r>
            <a:endParaRPr lang="en-US" sz="2000" b="0">
              <a:solidFill>
                <a:srgbClr val="D34F40"/>
              </a:solidFill>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p:txBody>
      </p:sp>
      <p:grpSp>
        <p:nvGrpSpPr>
          <p:cNvPr id="12" name="组合 11"/>
          <p:cNvGrpSpPr/>
          <p:nvPr/>
        </p:nvGrpSpPr>
        <p:grpSpPr>
          <a:xfrm>
            <a:off x="933450" y="1734820"/>
            <a:ext cx="1743710" cy="398780"/>
            <a:chOff x="1601" y="3017"/>
            <a:chExt cx="2746" cy="628"/>
          </a:xfrm>
        </p:grpSpPr>
        <p:sp>
          <p:nvSpPr>
            <p:cNvPr id="149" name="圆三角箭头"/>
            <p:cNvSpPr/>
            <p:nvPr/>
          </p:nvSpPr>
          <p:spPr>
            <a:xfrm>
              <a:off x="1601" y="3102"/>
              <a:ext cx="458" cy="458"/>
            </a:xfrm>
            <a:custGeom>
              <a:avLst/>
              <a:gdLst>
                <a:gd name="connsiteX0" fmla="*/ 11412 w 382092"/>
                <a:gd name="connsiteY0" fmla="*/ 2121 h 433925"/>
                <a:gd name="connsiteX1" fmla="*/ 35833 w 382092"/>
                <a:gd name="connsiteY1" fmla="*/ 5298 h 433925"/>
                <a:gd name="connsiteX2" fmla="*/ 56322 w 382092"/>
                <a:gd name="connsiteY2" fmla="*/ 17883 h 433925"/>
                <a:gd name="connsiteX3" fmla="*/ 205589 w 382092"/>
                <a:gd name="connsiteY3" fmla="*/ 115521 h 433925"/>
                <a:gd name="connsiteX4" fmla="*/ 361911 w 382092"/>
                <a:gd name="connsiteY4" fmla="*/ 194867 h 433925"/>
                <a:gd name="connsiteX5" fmla="*/ 367130 w 382092"/>
                <a:gd name="connsiteY5" fmla="*/ 197694 h 433925"/>
                <a:gd name="connsiteX6" fmla="*/ 381994 w 382092"/>
                <a:gd name="connsiteY6" fmla="*/ 217811 h 433925"/>
                <a:gd name="connsiteX7" fmla="*/ 382092 w 382092"/>
                <a:gd name="connsiteY7" fmla="*/ 218368 h 433925"/>
                <a:gd name="connsiteX8" fmla="*/ 367130 w 382092"/>
                <a:gd name="connsiteY8" fmla="*/ 237929 h 433925"/>
                <a:gd name="connsiteX9" fmla="*/ 345987 w 382092"/>
                <a:gd name="connsiteY9" fmla="*/ 249379 h 433925"/>
                <a:gd name="connsiteX10" fmla="*/ 186801 w 382092"/>
                <a:gd name="connsiteY10" fmla="*/ 329828 h 433925"/>
                <a:gd name="connsiteX11" fmla="*/ 39920 w 382092"/>
                <a:gd name="connsiteY11" fmla="*/ 425537 h 433925"/>
                <a:gd name="connsiteX12" fmla="*/ 34863 w 382092"/>
                <a:gd name="connsiteY12" fmla="*/ 428643 h 433925"/>
                <a:gd name="connsiteX13" fmla="*/ 10008 w 382092"/>
                <a:gd name="connsiteY13" fmla="*/ 431456 h 433925"/>
                <a:gd name="connsiteX14" fmla="*/ 9477 w 382092"/>
                <a:gd name="connsiteY14" fmla="*/ 431264 h 433925"/>
                <a:gd name="connsiteX15" fmla="*/ 18 w 382092"/>
                <a:gd name="connsiteY15" fmla="*/ 408526 h 433925"/>
                <a:gd name="connsiteX16" fmla="*/ 673 w 382092"/>
                <a:gd name="connsiteY16" fmla="*/ 384490 h 433925"/>
                <a:gd name="connsiteX17" fmla="*/ 10596 w 382092"/>
                <a:gd name="connsiteY17" fmla="*/ 206399 h 433925"/>
                <a:gd name="connsiteX18" fmla="*/ 1150 w 382092"/>
                <a:gd name="connsiteY18" fmla="*/ 31349 h 433925"/>
                <a:gd name="connsiteX19" fmla="*/ 989 w 382092"/>
                <a:gd name="connsiteY19" fmla="*/ 25415 h 433925"/>
                <a:gd name="connsiteX20" fmla="*/ 10979 w 382092"/>
                <a:gd name="connsiteY20" fmla="*/ 2485 h 433925"/>
                <a:gd name="connsiteX21" fmla="*/ 11412 w 382092"/>
                <a:gd name="connsiteY21" fmla="*/ 2121 h 43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82092" h="433925">
                  <a:moveTo>
                    <a:pt x="11412" y="2121"/>
                  </a:moveTo>
                  <a:cubicBezTo>
                    <a:pt x="17544" y="-1419"/>
                    <a:pt x="26168" y="-640"/>
                    <a:pt x="35833" y="5298"/>
                  </a:cubicBezTo>
                  <a:lnTo>
                    <a:pt x="56322" y="17883"/>
                  </a:lnTo>
                  <a:cubicBezTo>
                    <a:pt x="84614" y="36254"/>
                    <a:pt x="154657" y="86023"/>
                    <a:pt x="205589" y="115521"/>
                  </a:cubicBezTo>
                  <a:cubicBezTo>
                    <a:pt x="256520" y="145018"/>
                    <a:pt x="334988" y="181171"/>
                    <a:pt x="361911" y="194867"/>
                  </a:cubicBezTo>
                  <a:lnTo>
                    <a:pt x="367130" y="197694"/>
                  </a:lnTo>
                  <a:cubicBezTo>
                    <a:pt x="377367" y="203236"/>
                    <a:pt x="382351" y="210548"/>
                    <a:pt x="381994" y="217811"/>
                  </a:cubicBezTo>
                  <a:cubicBezTo>
                    <a:pt x="382088" y="217995"/>
                    <a:pt x="382092" y="218182"/>
                    <a:pt x="382092" y="218368"/>
                  </a:cubicBezTo>
                  <a:cubicBezTo>
                    <a:pt x="382092" y="225447"/>
                    <a:pt x="377104" y="232527"/>
                    <a:pt x="367130" y="237929"/>
                  </a:cubicBezTo>
                  <a:lnTo>
                    <a:pt x="345987" y="249379"/>
                  </a:lnTo>
                  <a:cubicBezTo>
                    <a:pt x="315932" y="264696"/>
                    <a:pt x="237812" y="300468"/>
                    <a:pt x="186801" y="329828"/>
                  </a:cubicBezTo>
                  <a:cubicBezTo>
                    <a:pt x="135790" y="359187"/>
                    <a:pt x="65243" y="409068"/>
                    <a:pt x="39920" y="425537"/>
                  </a:cubicBezTo>
                  <a:lnTo>
                    <a:pt x="34863" y="428643"/>
                  </a:lnTo>
                  <a:cubicBezTo>
                    <a:pt x="24944" y="434737"/>
                    <a:pt x="16121" y="435397"/>
                    <a:pt x="10008" y="431456"/>
                  </a:cubicBezTo>
                  <a:cubicBezTo>
                    <a:pt x="9802" y="431446"/>
                    <a:pt x="9638" y="431357"/>
                    <a:pt x="9477" y="431264"/>
                  </a:cubicBezTo>
                  <a:cubicBezTo>
                    <a:pt x="3346" y="427724"/>
                    <a:pt x="-292" y="419865"/>
                    <a:pt x="18" y="408526"/>
                  </a:cubicBezTo>
                  <a:lnTo>
                    <a:pt x="673" y="384490"/>
                  </a:lnTo>
                  <a:cubicBezTo>
                    <a:pt x="2435" y="350802"/>
                    <a:pt x="10516" y="265256"/>
                    <a:pt x="10596" y="206399"/>
                  </a:cubicBezTo>
                  <a:cubicBezTo>
                    <a:pt x="10676" y="147542"/>
                    <a:pt x="2751" y="61513"/>
                    <a:pt x="1150" y="31349"/>
                  </a:cubicBezTo>
                  <a:lnTo>
                    <a:pt x="989" y="25415"/>
                  </a:lnTo>
                  <a:cubicBezTo>
                    <a:pt x="671" y="13779"/>
                    <a:pt x="4511" y="5807"/>
                    <a:pt x="10979" y="2485"/>
                  </a:cubicBezTo>
                  <a:cubicBezTo>
                    <a:pt x="11092" y="2310"/>
                    <a:pt x="11252" y="2214"/>
                    <a:pt x="11412" y="212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 name="文本框 5"/>
            <p:cNvSpPr txBox="1"/>
            <p:nvPr/>
          </p:nvSpPr>
          <p:spPr>
            <a:xfrm>
              <a:off x="2059" y="3017"/>
              <a:ext cx="2288" cy="628"/>
            </a:xfrm>
            <a:prstGeom prst="rect">
              <a:avLst/>
            </a:prstGeom>
            <a:noFill/>
            <a:ln w="9525">
              <a:noFill/>
            </a:ln>
          </p:spPr>
          <p:txBody>
            <a:bodyPr wrap="square">
              <a:spAutoFit/>
            </a:bodyPr>
            <a:lstStyle/>
            <a:p>
              <a:pPr indent="0"/>
              <a:r>
                <a:rPr lang="zh-CN" altLang="en-US"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日常性检查</a:t>
              </a:r>
              <a:endParaRPr lang="zh-CN" altLang="en-US"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p:txBody>
        </p:sp>
      </p:grpSp>
      <p:grpSp>
        <p:nvGrpSpPr>
          <p:cNvPr id="13" name="组合 12"/>
          <p:cNvGrpSpPr/>
          <p:nvPr/>
        </p:nvGrpSpPr>
        <p:grpSpPr>
          <a:xfrm>
            <a:off x="3064510" y="1734820"/>
            <a:ext cx="1743710" cy="398780"/>
            <a:chOff x="1601" y="3017"/>
            <a:chExt cx="2746" cy="628"/>
          </a:xfrm>
        </p:grpSpPr>
        <p:sp>
          <p:nvSpPr>
            <p:cNvPr id="14" name="圆三角箭头"/>
            <p:cNvSpPr/>
            <p:nvPr/>
          </p:nvSpPr>
          <p:spPr>
            <a:xfrm>
              <a:off x="1601" y="3102"/>
              <a:ext cx="458" cy="458"/>
            </a:xfrm>
            <a:custGeom>
              <a:avLst/>
              <a:gdLst>
                <a:gd name="connsiteX0" fmla="*/ 11412 w 382092"/>
                <a:gd name="connsiteY0" fmla="*/ 2121 h 433925"/>
                <a:gd name="connsiteX1" fmla="*/ 35833 w 382092"/>
                <a:gd name="connsiteY1" fmla="*/ 5298 h 433925"/>
                <a:gd name="connsiteX2" fmla="*/ 56322 w 382092"/>
                <a:gd name="connsiteY2" fmla="*/ 17883 h 433925"/>
                <a:gd name="connsiteX3" fmla="*/ 205589 w 382092"/>
                <a:gd name="connsiteY3" fmla="*/ 115521 h 433925"/>
                <a:gd name="connsiteX4" fmla="*/ 361911 w 382092"/>
                <a:gd name="connsiteY4" fmla="*/ 194867 h 433925"/>
                <a:gd name="connsiteX5" fmla="*/ 367130 w 382092"/>
                <a:gd name="connsiteY5" fmla="*/ 197694 h 433925"/>
                <a:gd name="connsiteX6" fmla="*/ 381994 w 382092"/>
                <a:gd name="connsiteY6" fmla="*/ 217811 h 433925"/>
                <a:gd name="connsiteX7" fmla="*/ 382092 w 382092"/>
                <a:gd name="connsiteY7" fmla="*/ 218368 h 433925"/>
                <a:gd name="connsiteX8" fmla="*/ 367130 w 382092"/>
                <a:gd name="connsiteY8" fmla="*/ 237929 h 433925"/>
                <a:gd name="connsiteX9" fmla="*/ 345987 w 382092"/>
                <a:gd name="connsiteY9" fmla="*/ 249379 h 433925"/>
                <a:gd name="connsiteX10" fmla="*/ 186801 w 382092"/>
                <a:gd name="connsiteY10" fmla="*/ 329828 h 433925"/>
                <a:gd name="connsiteX11" fmla="*/ 39920 w 382092"/>
                <a:gd name="connsiteY11" fmla="*/ 425537 h 433925"/>
                <a:gd name="connsiteX12" fmla="*/ 34863 w 382092"/>
                <a:gd name="connsiteY12" fmla="*/ 428643 h 433925"/>
                <a:gd name="connsiteX13" fmla="*/ 10008 w 382092"/>
                <a:gd name="connsiteY13" fmla="*/ 431456 h 433925"/>
                <a:gd name="connsiteX14" fmla="*/ 9477 w 382092"/>
                <a:gd name="connsiteY14" fmla="*/ 431264 h 433925"/>
                <a:gd name="connsiteX15" fmla="*/ 18 w 382092"/>
                <a:gd name="connsiteY15" fmla="*/ 408526 h 433925"/>
                <a:gd name="connsiteX16" fmla="*/ 673 w 382092"/>
                <a:gd name="connsiteY16" fmla="*/ 384490 h 433925"/>
                <a:gd name="connsiteX17" fmla="*/ 10596 w 382092"/>
                <a:gd name="connsiteY17" fmla="*/ 206399 h 433925"/>
                <a:gd name="connsiteX18" fmla="*/ 1150 w 382092"/>
                <a:gd name="connsiteY18" fmla="*/ 31349 h 433925"/>
                <a:gd name="connsiteX19" fmla="*/ 989 w 382092"/>
                <a:gd name="connsiteY19" fmla="*/ 25415 h 433925"/>
                <a:gd name="connsiteX20" fmla="*/ 10979 w 382092"/>
                <a:gd name="connsiteY20" fmla="*/ 2485 h 433925"/>
                <a:gd name="connsiteX21" fmla="*/ 11412 w 382092"/>
                <a:gd name="connsiteY21" fmla="*/ 2121 h 43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82092" h="433925">
                  <a:moveTo>
                    <a:pt x="11412" y="2121"/>
                  </a:moveTo>
                  <a:cubicBezTo>
                    <a:pt x="17544" y="-1419"/>
                    <a:pt x="26168" y="-640"/>
                    <a:pt x="35833" y="5298"/>
                  </a:cubicBezTo>
                  <a:lnTo>
                    <a:pt x="56322" y="17883"/>
                  </a:lnTo>
                  <a:cubicBezTo>
                    <a:pt x="84614" y="36254"/>
                    <a:pt x="154657" y="86023"/>
                    <a:pt x="205589" y="115521"/>
                  </a:cubicBezTo>
                  <a:cubicBezTo>
                    <a:pt x="256520" y="145018"/>
                    <a:pt x="334988" y="181171"/>
                    <a:pt x="361911" y="194867"/>
                  </a:cubicBezTo>
                  <a:lnTo>
                    <a:pt x="367130" y="197694"/>
                  </a:lnTo>
                  <a:cubicBezTo>
                    <a:pt x="377367" y="203236"/>
                    <a:pt x="382351" y="210548"/>
                    <a:pt x="381994" y="217811"/>
                  </a:cubicBezTo>
                  <a:cubicBezTo>
                    <a:pt x="382088" y="217995"/>
                    <a:pt x="382092" y="218182"/>
                    <a:pt x="382092" y="218368"/>
                  </a:cubicBezTo>
                  <a:cubicBezTo>
                    <a:pt x="382092" y="225447"/>
                    <a:pt x="377104" y="232527"/>
                    <a:pt x="367130" y="237929"/>
                  </a:cubicBezTo>
                  <a:lnTo>
                    <a:pt x="345987" y="249379"/>
                  </a:lnTo>
                  <a:cubicBezTo>
                    <a:pt x="315932" y="264696"/>
                    <a:pt x="237812" y="300468"/>
                    <a:pt x="186801" y="329828"/>
                  </a:cubicBezTo>
                  <a:cubicBezTo>
                    <a:pt x="135790" y="359187"/>
                    <a:pt x="65243" y="409068"/>
                    <a:pt x="39920" y="425537"/>
                  </a:cubicBezTo>
                  <a:lnTo>
                    <a:pt x="34863" y="428643"/>
                  </a:lnTo>
                  <a:cubicBezTo>
                    <a:pt x="24944" y="434737"/>
                    <a:pt x="16121" y="435397"/>
                    <a:pt x="10008" y="431456"/>
                  </a:cubicBezTo>
                  <a:cubicBezTo>
                    <a:pt x="9802" y="431446"/>
                    <a:pt x="9638" y="431357"/>
                    <a:pt x="9477" y="431264"/>
                  </a:cubicBezTo>
                  <a:cubicBezTo>
                    <a:pt x="3346" y="427724"/>
                    <a:pt x="-292" y="419865"/>
                    <a:pt x="18" y="408526"/>
                  </a:cubicBezTo>
                  <a:lnTo>
                    <a:pt x="673" y="384490"/>
                  </a:lnTo>
                  <a:cubicBezTo>
                    <a:pt x="2435" y="350802"/>
                    <a:pt x="10516" y="265256"/>
                    <a:pt x="10596" y="206399"/>
                  </a:cubicBezTo>
                  <a:cubicBezTo>
                    <a:pt x="10676" y="147542"/>
                    <a:pt x="2751" y="61513"/>
                    <a:pt x="1150" y="31349"/>
                  </a:cubicBezTo>
                  <a:lnTo>
                    <a:pt x="989" y="25415"/>
                  </a:lnTo>
                  <a:cubicBezTo>
                    <a:pt x="671" y="13779"/>
                    <a:pt x="4511" y="5807"/>
                    <a:pt x="10979" y="2485"/>
                  </a:cubicBezTo>
                  <a:cubicBezTo>
                    <a:pt x="11092" y="2310"/>
                    <a:pt x="11252" y="2214"/>
                    <a:pt x="11412" y="212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5" name="文本框 14"/>
            <p:cNvSpPr txBox="1"/>
            <p:nvPr/>
          </p:nvSpPr>
          <p:spPr>
            <a:xfrm>
              <a:off x="2059" y="3017"/>
              <a:ext cx="2288" cy="628"/>
            </a:xfrm>
            <a:prstGeom prst="rect">
              <a:avLst/>
            </a:prstGeom>
            <a:noFill/>
            <a:ln w="9525">
              <a:noFill/>
            </a:ln>
          </p:spPr>
          <p:txBody>
            <a:bodyPr wrap="square">
              <a:spAutoFit/>
            </a:bodyPr>
            <a:lstStyle/>
            <a:p>
              <a:pPr indent="0"/>
              <a:r>
                <a:rPr lang="zh-CN" altLang="en-US"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专业性检查</a:t>
              </a:r>
              <a:endParaRPr lang="zh-CN" altLang="en-US"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p:txBody>
        </p:sp>
      </p:grpSp>
      <p:grpSp>
        <p:nvGrpSpPr>
          <p:cNvPr id="16" name="组合 15"/>
          <p:cNvGrpSpPr/>
          <p:nvPr/>
        </p:nvGrpSpPr>
        <p:grpSpPr>
          <a:xfrm>
            <a:off x="5195570" y="1734820"/>
            <a:ext cx="1743710" cy="398780"/>
            <a:chOff x="1601" y="3017"/>
            <a:chExt cx="2746" cy="628"/>
          </a:xfrm>
        </p:grpSpPr>
        <p:sp>
          <p:nvSpPr>
            <p:cNvPr id="17" name="圆三角箭头"/>
            <p:cNvSpPr/>
            <p:nvPr/>
          </p:nvSpPr>
          <p:spPr>
            <a:xfrm>
              <a:off x="1601" y="3102"/>
              <a:ext cx="458" cy="458"/>
            </a:xfrm>
            <a:custGeom>
              <a:avLst/>
              <a:gdLst>
                <a:gd name="connsiteX0" fmla="*/ 11412 w 382092"/>
                <a:gd name="connsiteY0" fmla="*/ 2121 h 433925"/>
                <a:gd name="connsiteX1" fmla="*/ 35833 w 382092"/>
                <a:gd name="connsiteY1" fmla="*/ 5298 h 433925"/>
                <a:gd name="connsiteX2" fmla="*/ 56322 w 382092"/>
                <a:gd name="connsiteY2" fmla="*/ 17883 h 433925"/>
                <a:gd name="connsiteX3" fmla="*/ 205589 w 382092"/>
                <a:gd name="connsiteY3" fmla="*/ 115521 h 433925"/>
                <a:gd name="connsiteX4" fmla="*/ 361911 w 382092"/>
                <a:gd name="connsiteY4" fmla="*/ 194867 h 433925"/>
                <a:gd name="connsiteX5" fmla="*/ 367130 w 382092"/>
                <a:gd name="connsiteY5" fmla="*/ 197694 h 433925"/>
                <a:gd name="connsiteX6" fmla="*/ 381994 w 382092"/>
                <a:gd name="connsiteY6" fmla="*/ 217811 h 433925"/>
                <a:gd name="connsiteX7" fmla="*/ 382092 w 382092"/>
                <a:gd name="connsiteY7" fmla="*/ 218368 h 433925"/>
                <a:gd name="connsiteX8" fmla="*/ 367130 w 382092"/>
                <a:gd name="connsiteY8" fmla="*/ 237929 h 433925"/>
                <a:gd name="connsiteX9" fmla="*/ 345987 w 382092"/>
                <a:gd name="connsiteY9" fmla="*/ 249379 h 433925"/>
                <a:gd name="connsiteX10" fmla="*/ 186801 w 382092"/>
                <a:gd name="connsiteY10" fmla="*/ 329828 h 433925"/>
                <a:gd name="connsiteX11" fmla="*/ 39920 w 382092"/>
                <a:gd name="connsiteY11" fmla="*/ 425537 h 433925"/>
                <a:gd name="connsiteX12" fmla="*/ 34863 w 382092"/>
                <a:gd name="connsiteY12" fmla="*/ 428643 h 433925"/>
                <a:gd name="connsiteX13" fmla="*/ 10008 w 382092"/>
                <a:gd name="connsiteY13" fmla="*/ 431456 h 433925"/>
                <a:gd name="connsiteX14" fmla="*/ 9477 w 382092"/>
                <a:gd name="connsiteY14" fmla="*/ 431264 h 433925"/>
                <a:gd name="connsiteX15" fmla="*/ 18 w 382092"/>
                <a:gd name="connsiteY15" fmla="*/ 408526 h 433925"/>
                <a:gd name="connsiteX16" fmla="*/ 673 w 382092"/>
                <a:gd name="connsiteY16" fmla="*/ 384490 h 433925"/>
                <a:gd name="connsiteX17" fmla="*/ 10596 w 382092"/>
                <a:gd name="connsiteY17" fmla="*/ 206399 h 433925"/>
                <a:gd name="connsiteX18" fmla="*/ 1150 w 382092"/>
                <a:gd name="connsiteY18" fmla="*/ 31349 h 433925"/>
                <a:gd name="connsiteX19" fmla="*/ 989 w 382092"/>
                <a:gd name="connsiteY19" fmla="*/ 25415 h 433925"/>
                <a:gd name="connsiteX20" fmla="*/ 10979 w 382092"/>
                <a:gd name="connsiteY20" fmla="*/ 2485 h 433925"/>
                <a:gd name="connsiteX21" fmla="*/ 11412 w 382092"/>
                <a:gd name="connsiteY21" fmla="*/ 2121 h 43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82092" h="433925">
                  <a:moveTo>
                    <a:pt x="11412" y="2121"/>
                  </a:moveTo>
                  <a:cubicBezTo>
                    <a:pt x="17544" y="-1419"/>
                    <a:pt x="26168" y="-640"/>
                    <a:pt x="35833" y="5298"/>
                  </a:cubicBezTo>
                  <a:lnTo>
                    <a:pt x="56322" y="17883"/>
                  </a:lnTo>
                  <a:cubicBezTo>
                    <a:pt x="84614" y="36254"/>
                    <a:pt x="154657" y="86023"/>
                    <a:pt x="205589" y="115521"/>
                  </a:cubicBezTo>
                  <a:cubicBezTo>
                    <a:pt x="256520" y="145018"/>
                    <a:pt x="334988" y="181171"/>
                    <a:pt x="361911" y="194867"/>
                  </a:cubicBezTo>
                  <a:lnTo>
                    <a:pt x="367130" y="197694"/>
                  </a:lnTo>
                  <a:cubicBezTo>
                    <a:pt x="377367" y="203236"/>
                    <a:pt x="382351" y="210548"/>
                    <a:pt x="381994" y="217811"/>
                  </a:cubicBezTo>
                  <a:cubicBezTo>
                    <a:pt x="382088" y="217995"/>
                    <a:pt x="382092" y="218182"/>
                    <a:pt x="382092" y="218368"/>
                  </a:cubicBezTo>
                  <a:cubicBezTo>
                    <a:pt x="382092" y="225447"/>
                    <a:pt x="377104" y="232527"/>
                    <a:pt x="367130" y="237929"/>
                  </a:cubicBezTo>
                  <a:lnTo>
                    <a:pt x="345987" y="249379"/>
                  </a:lnTo>
                  <a:cubicBezTo>
                    <a:pt x="315932" y="264696"/>
                    <a:pt x="237812" y="300468"/>
                    <a:pt x="186801" y="329828"/>
                  </a:cubicBezTo>
                  <a:cubicBezTo>
                    <a:pt x="135790" y="359187"/>
                    <a:pt x="65243" y="409068"/>
                    <a:pt x="39920" y="425537"/>
                  </a:cubicBezTo>
                  <a:lnTo>
                    <a:pt x="34863" y="428643"/>
                  </a:lnTo>
                  <a:cubicBezTo>
                    <a:pt x="24944" y="434737"/>
                    <a:pt x="16121" y="435397"/>
                    <a:pt x="10008" y="431456"/>
                  </a:cubicBezTo>
                  <a:cubicBezTo>
                    <a:pt x="9802" y="431446"/>
                    <a:pt x="9638" y="431357"/>
                    <a:pt x="9477" y="431264"/>
                  </a:cubicBezTo>
                  <a:cubicBezTo>
                    <a:pt x="3346" y="427724"/>
                    <a:pt x="-292" y="419865"/>
                    <a:pt x="18" y="408526"/>
                  </a:cubicBezTo>
                  <a:lnTo>
                    <a:pt x="673" y="384490"/>
                  </a:lnTo>
                  <a:cubicBezTo>
                    <a:pt x="2435" y="350802"/>
                    <a:pt x="10516" y="265256"/>
                    <a:pt x="10596" y="206399"/>
                  </a:cubicBezTo>
                  <a:cubicBezTo>
                    <a:pt x="10676" y="147542"/>
                    <a:pt x="2751" y="61513"/>
                    <a:pt x="1150" y="31349"/>
                  </a:cubicBezTo>
                  <a:lnTo>
                    <a:pt x="989" y="25415"/>
                  </a:lnTo>
                  <a:cubicBezTo>
                    <a:pt x="671" y="13779"/>
                    <a:pt x="4511" y="5807"/>
                    <a:pt x="10979" y="2485"/>
                  </a:cubicBezTo>
                  <a:cubicBezTo>
                    <a:pt x="11092" y="2310"/>
                    <a:pt x="11252" y="2214"/>
                    <a:pt x="11412" y="212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8" name="文本框 17"/>
            <p:cNvSpPr txBox="1"/>
            <p:nvPr/>
          </p:nvSpPr>
          <p:spPr>
            <a:xfrm>
              <a:off x="2059" y="3017"/>
              <a:ext cx="2288" cy="628"/>
            </a:xfrm>
            <a:prstGeom prst="rect">
              <a:avLst/>
            </a:prstGeom>
            <a:noFill/>
            <a:ln w="9525">
              <a:noFill/>
            </a:ln>
          </p:spPr>
          <p:txBody>
            <a:bodyPr wrap="square">
              <a:spAutoFit/>
            </a:bodyPr>
            <a:lstStyle/>
            <a:p>
              <a:pPr indent="0"/>
              <a:r>
                <a:rPr lang="zh-CN" altLang="en-US"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季节性检查</a:t>
              </a:r>
              <a:endParaRPr lang="zh-CN" altLang="en-US"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p:txBody>
        </p:sp>
      </p:grpSp>
      <p:grpSp>
        <p:nvGrpSpPr>
          <p:cNvPr id="19" name="组合 18"/>
          <p:cNvGrpSpPr/>
          <p:nvPr/>
        </p:nvGrpSpPr>
        <p:grpSpPr>
          <a:xfrm>
            <a:off x="7326630" y="1550670"/>
            <a:ext cx="1743710" cy="961390"/>
            <a:chOff x="1601" y="2532"/>
            <a:chExt cx="2746" cy="1514"/>
          </a:xfrm>
        </p:grpSpPr>
        <p:sp>
          <p:nvSpPr>
            <p:cNvPr id="20" name="圆三角箭头"/>
            <p:cNvSpPr/>
            <p:nvPr/>
          </p:nvSpPr>
          <p:spPr>
            <a:xfrm>
              <a:off x="1601" y="3102"/>
              <a:ext cx="458" cy="458"/>
            </a:xfrm>
            <a:custGeom>
              <a:avLst/>
              <a:gdLst>
                <a:gd name="connsiteX0" fmla="*/ 11412 w 382092"/>
                <a:gd name="connsiteY0" fmla="*/ 2121 h 433925"/>
                <a:gd name="connsiteX1" fmla="*/ 35833 w 382092"/>
                <a:gd name="connsiteY1" fmla="*/ 5298 h 433925"/>
                <a:gd name="connsiteX2" fmla="*/ 56322 w 382092"/>
                <a:gd name="connsiteY2" fmla="*/ 17883 h 433925"/>
                <a:gd name="connsiteX3" fmla="*/ 205589 w 382092"/>
                <a:gd name="connsiteY3" fmla="*/ 115521 h 433925"/>
                <a:gd name="connsiteX4" fmla="*/ 361911 w 382092"/>
                <a:gd name="connsiteY4" fmla="*/ 194867 h 433925"/>
                <a:gd name="connsiteX5" fmla="*/ 367130 w 382092"/>
                <a:gd name="connsiteY5" fmla="*/ 197694 h 433925"/>
                <a:gd name="connsiteX6" fmla="*/ 381994 w 382092"/>
                <a:gd name="connsiteY6" fmla="*/ 217811 h 433925"/>
                <a:gd name="connsiteX7" fmla="*/ 382092 w 382092"/>
                <a:gd name="connsiteY7" fmla="*/ 218368 h 433925"/>
                <a:gd name="connsiteX8" fmla="*/ 367130 w 382092"/>
                <a:gd name="connsiteY8" fmla="*/ 237929 h 433925"/>
                <a:gd name="connsiteX9" fmla="*/ 345987 w 382092"/>
                <a:gd name="connsiteY9" fmla="*/ 249379 h 433925"/>
                <a:gd name="connsiteX10" fmla="*/ 186801 w 382092"/>
                <a:gd name="connsiteY10" fmla="*/ 329828 h 433925"/>
                <a:gd name="connsiteX11" fmla="*/ 39920 w 382092"/>
                <a:gd name="connsiteY11" fmla="*/ 425537 h 433925"/>
                <a:gd name="connsiteX12" fmla="*/ 34863 w 382092"/>
                <a:gd name="connsiteY12" fmla="*/ 428643 h 433925"/>
                <a:gd name="connsiteX13" fmla="*/ 10008 w 382092"/>
                <a:gd name="connsiteY13" fmla="*/ 431456 h 433925"/>
                <a:gd name="connsiteX14" fmla="*/ 9477 w 382092"/>
                <a:gd name="connsiteY14" fmla="*/ 431264 h 433925"/>
                <a:gd name="connsiteX15" fmla="*/ 18 w 382092"/>
                <a:gd name="connsiteY15" fmla="*/ 408526 h 433925"/>
                <a:gd name="connsiteX16" fmla="*/ 673 w 382092"/>
                <a:gd name="connsiteY16" fmla="*/ 384490 h 433925"/>
                <a:gd name="connsiteX17" fmla="*/ 10596 w 382092"/>
                <a:gd name="connsiteY17" fmla="*/ 206399 h 433925"/>
                <a:gd name="connsiteX18" fmla="*/ 1150 w 382092"/>
                <a:gd name="connsiteY18" fmla="*/ 31349 h 433925"/>
                <a:gd name="connsiteX19" fmla="*/ 989 w 382092"/>
                <a:gd name="connsiteY19" fmla="*/ 25415 h 433925"/>
                <a:gd name="connsiteX20" fmla="*/ 10979 w 382092"/>
                <a:gd name="connsiteY20" fmla="*/ 2485 h 433925"/>
                <a:gd name="connsiteX21" fmla="*/ 11412 w 382092"/>
                <a:gd name="connsiteY21" fmla="*/ 2121 h 43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82092" h="433925">
                  <a:moveTo>
                    <a:pt x="11412" y="2121"/>
                  </a:moveTo>
                  <a:cubicBezTo>
                    <a:pt x="17544" y="-1419"/>
                    <a:pt x="26168" y="-640"/>
                    <a:pt x="35833" y="5298"/>
                  </a:cubicBezTo>
                  <a:lnTo>
                    <a:pt x="56322" y="17883"/>
                  </a:lnTo>
                  <a:cubicBezTo>
                    <a:pt x="84614" y="36254"/>
                    <a:pt x="154657" y="86023"/>
                    <a:pt x="205589" y="115521"/>
                  </a:cubicBezTo>
                  <a:cubicBezTo>
                    <a:pt x="256520" y="145018"/>
                    <a:pt x="334988" y="181171"/>
                    <a:pt x="361911" y="194867"/>
                  </a:cubicBezTo>
                  <a:lnTo>
                    <a:pt x="367130" y="197694"/>
                  </a:lnTo>
                  <a:cubicBezTo>
                    <a:pt x="377367" y="203236"/>
                    <a:pt x="382351" y="210548"/>
                    <a:pt x="381994" y="217811"/>
                  </a:cubicBezTo>
                  <a:cubicBezTo>
                    <a:pt x="382088" y="217995"/>
                    <a:pt x="382092" y="218182"/>
                    <a:pt x="382092" y="218368"/>
                  </a:cubicBezTo>
                  <a:cubicBezTo>
                    <a:pt x="382092" y="225447"/>
                    <a:pt x="377104" y="232527"/>
                    <a:pt x="367130" y="237929"/>
                  </a:cubicBezTo>
                  <a:lnTo>
                    <a:pt x="345987" y="249379"/>
                  </a:lnTo>
                  <a:cubicBezTo>
                    <a:pt x="315932" y="264696"/>
                    <a:pt x="237812" y="300468"/>
                    <a:pt x="186801" y="329828"/>
                  </a:cubicBezTo>
                  <a:cubicBezTo>
                    <a:pt x="135790" y="359187"/>
                    <a:pt x="65243" y="409068"/>
                    <a:pt x="39920" y="425537"/>
                  </a:cubicBezTo>
                  <a:lnTo>
                    <a:pt x="34863" y="428643"/>
                  </a:lnTo>
                  <a:cubicBezTo>
                    <a:pt x="24944" y="434737"/>
                    <a:pt x="16121" y="435397"/>
                    <a:pt x="10008" y="431456"/>
                  </a:cubicBezTo>
                  <a:cubicBezTo>
                    <a:pt x="9802" y="431446"/>
                    <a:pt x="9638" y="431357"/>
                    <a:pt x="9477" y="431264"/>
                  </a:cubicBezTo>
                  <a:cubicBezTo>
                    <a:pt x="3346" y="427724"/>
                    <a:pt x="-292" y="419865"/>
                    <a:pt x="18" y="408526"/>
                  </a:cubicBezTo>
                  <a:lnTo>
                    <a:pt x="673" y="384490"/>
                  </a:lnTo>
                  <a:cubicBezTo>
                    <a:pt x="2435" y="350802"/>
                    <a:pt x="10516" y="265256"/>
                    <a:pt x="10596" y="206399"/>
                  </a:cubicBezTo>
                  <a:cubicBezTo>
                    <a:pt x="10676" y="147542"/>
                    <a:pt x="2751" y="61513"/>
                    <a:pt x="1150" y="31349"/>
                  </a:cubicBezTo>
                  <a:lnTo>
                    <a:pt x="989" y="25415"/>
                  </a:lnTo>
                  <a:cubicBezTo>
                    <a:pt x="671" y="13779"/>
                    <a:pt x="4511" y="5807"/>
                    <a:pt x="10979" y="2485"/>
                  </a:cubicBezTo>
                  <a:cubicBezTo>
                    <a:pt x="11092" y="2310"/>
                    <a:pt x="11252" y="2214"/>
                    <a:pt x="11412" y="212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1" name="文本框 20"/>
            <p:cNvSpPr txBox="1"/>
            <p:nvPr/>
          </p:nvSpPr>
          <p:spPr>
            <a:xfrm>
              <a:off x="2059" y="2532"/>
              <a:ext cx="2288" cy="1514"/>
            </a:xfrm>
            <a:prstGeom prst="rect">
              <a:avLst/>
            </a:prstGeom>
            <a:noFill/>
            <a:ln w="9525">
              <a:noFill/>
            </a:ln>
          </p:spPr>
          <p:txBody>
            <a:bodyPr wrap="square">
              <a:spAutoFit/>
            </a:bodyPr>
            <a:lstStyle/>
            <a:p>
              <a:pPr indent="0">
                <a:lnSpc>
                  <a:spcPct val="150000"/>
                </a:lnSpc>
              </a:pPr>
              <a:r>
                <a:rPr lang="zh-CN" altLang="en-US" sz="2000" b="0" dirty="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节假日前后的检查</a:t>
              </a:r>
              <a:endParaRPr lang="zh-CN" altLang="en-US" sz="2000" b="0" dirty="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p:txBody>
        </p:sp>
      </p:grpSp>
      <p:grpSp>
        <p:nvGrpSpPr>
          <p:cNvPr id="22" name="组合 21"/>
          <p:cNvGrpSpPr/>
          <p:nvPr/>
        </p:nvGrpSpPr>
        <p:grpSpPr>
          <a:xfrm>
            <a:off x="9457690" y="1734820"/>
            <a:ext cx="1743710" cy="398780"/>
            <a:chOff x="1601" y="3017"/>
            <a:chExt cx="2746" cy="628"/>
          </a:xfrm>
        </p:grpSpPr>
        <p:sp>
          <p:nvSpPr>
            <p:cNvPr id="23" name="圆三角箭头"/>
            <p:cNvSpPr/>
            <p:nvPr/>
          </p:nvSpPr>
          <p:spPr>
            <a:xfrm>
              <a:off x="1601" y="3102"/>
              <a:ext cx="458" cy="458"/>
            </a:xfrm>
            <a:custGeom>
              <a:avLst/>
              <a:gdLst>
                <a:gd name="connsiteX0" fmla="*/ 11412 w 382092"/>
                <a:gd name="connsiteY0" fmla="*/ 2121 h 433925"/>
                <a:gd name="connsiteX1" fmla="*/ 35833 w 382092"/>
                <a:gd name="connsiteY1" fmla="*/ 5298 h 433925"/>
                <a:gd name="connsiteX2" fmla="*/ 56322 w 382092"/>
                <a:gd name="connsiteY2" fmla="*/ 17883 h 433925"/>
                <a:gd name="connsiteX3" fmla="*/ 205589 w 382092"/>
                <a:gd name="connsiteY3" fmla="*/ 115521 h 433925"/>
                <a:gd name="connsiteX4" fmla="*/ 361911 w 382092"/>
                <a:gd name="connsiteY4" fmla="*/ 194867 h 433925"/>
                <a:gd name="connsiteX5" fmla="*/ 367130 w 382092"/>
                <a:gd name="connsiteY5" fmla="*/ 197694 h 433925"/>
                <a:gd name="connsiteX6" fmla="*/ 381994 w 382092"/>
                <a:gd name="connsiteY6" fmla="*/ 217811 h 433925"/>
                <a:gd name="connsiteX7" fmla="*/ 382092 w 382092"/>
                <a:gd name="connsiteY7" fmla="*/ 218368 h 433925"/>
                <a:gd name="connsiteX8" fmla="*/ 367130 w 382092"/>
                <a:gd name="connsiteY8" fmla="*/ 237929 h 433925"/>
                <a:gd name="connsiteX9" fmla="*/ 345987 w 382092"/>
                <a:gd name="connsiteY9" fmla="*/ 249379 h 433925"/>
                <a:gd name="connsiteX10" fmla="*/ 186801 w 382092"/>
                <a:gd name="connsiteY10" fmla="*/ 329828 h 433925"/>
                <a:gd name="connsiteX11" fmla="*/ 39920 w 382092"/>
                <a:gd name="connsiteY11" fmla="*/ 425537 h 433925"/>
                <a:gd name="connsiteX12" fmla="*/ 34863 w 382092"/>
                <a:gd name="connsiteY12" fmla="*/ 428643 h 433925"/>
                <a:gd name="connsiteX13" fmla="*/ 10008 w 382092"/>
                <a:gd name="connsiteY13" fmla="*/ 431456 h 433925"/>
                <a:gd name="connsiteX14" fmla="*/ 9477 w 382092"/>
                <a:gd name="connsiteY14" fmla="*/ 431264 h 433925"/>
                <a:gd name="connsiteX15" fmla="*/ 18 w 382092"/>
                <a:gd name="connsiteY15" fmla="*/ 408526 h 433925"/>
                <a:gd name="connsiteX16" fmla="*/ 673 w 382092"/>
                <a:gd name="connsiteY16" fmla="*/ 384490 h 433925"/>
                <a:gd name="connsiteX17" fmla="*/ 10596 w 382092"/>
                <a:gd name="connsiteY17" fmla="*/ 206399 h 433925"/>
                <a:gd name="connsiteX18" fmla="*/ 1150 w 382092"/>
                <a:gd name="connsiteY18" fmla="*/ 31349 h 433925"/>
                <a:gd name="connsiteX19" fmla="*/ 989 w 382092"/>
                <a:gd name="connsiteY19" fmla="*/ 25415 h 433925"/>
                <a:gd name="connsiteX20" fmla="*/ 10979 w 382092"/>
                <a:gd name="connsiteY20" fmla="*/ 2485 h 433925"/>
                <a:gd name="connsiteX21" fmla="*/ 11412 w 382092"/>
                <a:gd name="connsiteY21" fmla="*/ 2121 h 43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82092" h="433925">
                  <a:moveTo>
                    <a:pt x="11412" y="2121"/>
                  </a:moveTo>
                  <a:cubicBezTo>
                    <a:pt x="17544" y="-1419"/>
                    <a:pt x="26168" y="-640"/>
                    <a:pt x="35833" y="5298"/>
                  </a:cubicBezTo>
                  <a:lnTo>
                    <a:pt x="56322" y="17883"/>
                  </a:lnTo>
                  <a:cubicBezTo>
                    <a:pt x="84614" y="36254"/>
                    <a:pt x="154657" y="86023"/>
                    <a:pt x="205589" y="115521"/>
                  </a:cubicBezTo>
                  <a:cubicBezTo>
                    <a:pt x="256520" y="145018"/>
                    <a:pt x="334988" y="181171"/>
                    <a:pt x="361911" y="194867"/>
                  </a:cubicBezTo>
                  <a:lnTo>
                    <a:pt x="367130" y="197694"/>
                  </a:lnTo>
                  <a:cubicBezTo>
                    <a:pt x="377367" y="203236"/>
                    <a:pt x="382351" y="210548"/>
                    <a:pt x="381994" y="217811"/>
                  </a:cubicBezTo>
                  <a:cubicBezTo>
                    <a:pt x="382088" y="217995"/>
                    <a:pt x="382092" y="218182"/>
                    <a:pt x="382092" y="218368"/>
                  </a:cubicBezTo>
                  <a:cubicBezTo>
                    <a:pt x="382092" y="225447"/>
                    <a:pt x="377104" y="232527"/>
                    <a:pt x="367130" y="237929"/>
                  </a:cubicBezTo>
                  <a:lnTo>
                    <a:pt x="345987" y="249379"/>
                  </a:lnTo>
                  <a:cubicBezTo>
                    <a:pt x="315932" y="264696"/>
                    <a:pt x="237812" y="300468"/>
                    <a:pt x="186801" y="329828"/>
                  </a:cubicBezTo>
                  <a:cubicBezTo>
                    <a:pt x="135790" y="359187"/>
                    <a:pt x="65243" y="409068"/>
                    <a:pt x="39920" y="425537"/>
                  </a:cubicBezTo>
                  <a:lnTo>
                    <a:pt x="34863" y="428643"/>
                  </a:lnTo>
                  <a:cubicBezTo>
                    <a:pt x="24944" y="434737"/>
                    <a:pt x="16121" y="435397"/>
                    <a:pt x="10008" y="431456"/>
                  </a:cubicBezTo>
                  <a:cubicBezTo>
                    <a:pt x="9802" y="431446"/>
                    <a:pt x="9638" y="431357"/>
                    <a:pt x="9477" y="431264"/>
                  </a:cubicBezTo>
                  <a:cubicBezTo>
                    <a:pt x="3346" y="427724"/>
                    <a:pt x="-292" y="419865"/>
                    <a:pt x="18" y="408526"/>
                  </a:cubicBezTo>
                  <a:lnTo>
                    <a:pt x="673" y="384490"/>
                  </a:lnTo>
                  <a:cubicBezTo>
                    <a:pt x="2435" y="350802"/>
                    <a:pt x="10516" y="265256"/>
                    <a:pt x="10596" y="206399"/>
                  </a:cubicBezTo>
                  <a:cubicBezTo>
                    <a:pt x="10676" y="147542"/>
                    <a:pt x="2751" y="61513"/>
                    <a:pt x="1150" y="31349"/>
                  </a:cubicBezTo>
                  <a:lnTo>
                    <a:pt x="989" y="25415"/>
                  </a:lnTo>
                  <a:cubicBezTo>
                    <a:pt x="671" y="13779"/>
                    <a:pt x="4511" y="5807"/>
                    <a:pt x="10979" y="2485"/>
                  </a:cubicBezTo>
                  <a:cubicBezTo>
                    <a:pt x="11092" y="2310"/>
                    <a:pt x="11252" y="2214"/>
                    <a:pt x="11412" y="212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4" name="文本框 23"/>
            <p:cNvSpPr txBox="1"/>
            <p:nvPr/>
          </p:nvSpPr>
          <p:spPr>
            <a:xfrm>
              <a:off x="2059" y="3017"/>
              <a:ext cx="2288" cy="628"/>
            </a:xfrm>
            <a:prstGeom prst="rect">
              <a:avLst/>
            </a:prstGeom>
            <a:noFill/>
            <a:ln w="9525">
              <a:noFill/>
            </a:ln>
          </p:spPr>
          <p:txBody>
            <a:bodyPr wrap="square">
              <a:spAutoFit/>
            </a:bodyPr>
            <a:lstStyle/>
            <a:p>
              <a:pPr indent="0"/>
              <a:r>
                <a:rPr lang="zh-CN" altLang="en-US"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不定期检查</a:t>
              </a:r>
              <a:endParaRPr lang="zh-CN" altLang="en-US"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p:txBody>
        </p:sp>
      </p:grpSp>
      <p:sp>
        <p:nvSpPr>
          <p:cNvPr id="28" name="文本框 27"/>
          <p:cNvSpPr txBox="1"/>
          <p:nvPr/>
        </p:nvSpPr>
        <p:spPr>
          <a:xfrm>
            <a:off x="933450" y="2282825"/>
            <a:ext cx="5080000" cy="398780"/>
          </a:xfrm>
          <a:prstGeom prst="rect">
            <a:avLst/>
          </a:prstGeom>
          <a:noFill/>
          <a:ln w="9525">
            <a:noFill/>
          </a:ln>
        </p:spPr>
        <p:txBody>
          <a:bodyPr>
            <a:spAutoFit/>
          </a:bodyPr>
          <a:lstStyle/>
          <a:p>
            <a:pPr indent="0"/>
            <a:r>
              <a:rPr lang="en-US" sz="2000" b="0">
                <a:solidFill>
                  <a:srgbClr val="D34F40"/>
                </a:solidFill>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2.安全检查的注意事项</a:t>
            </a:r>
            <a:endParaRPr lang="en-US" sz="2000" b="0">
              <a:solidFill>
                <a:srgbClr val="D34F40"/>
              </a:solidFill>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37808" y="314008"/>
            <a:ext cx="11716385" cy="6229985"/>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latin typeface="思源黑体" panose="020B0500000000000000" pitchFamily="34" charset="-122"/>
                <a:ea typeface="思源黑体" panose="020B0500000000000000" pitchFamily="34" charset="-122"/>
                <a:sym typeface="思源黑体" panose="020B0500000000000000" pitchFamily="34" charset="-122"/>
              </a:rPr>
              <a:t>1.项目的定义</a:t>
            </a: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2" name="组合 1"/>
          <p:cNvGrpSpPr/>
          <p:nvPr>
            <p:custDataLst>
              <p:tags r:id="rId1"/>
            </p:custDataLst>
          </p:nvPr>
        </p:nvGrpSpPr>
        <p:grpSpPr>
          <a:xfrm>
            <a:off x="261259" y="342277"/>
            <a:ext cx="4486910" cy="496887"/>
            <a:chOff x="703219" y="1413559"/>
            <a:chExt cx="4486910" cy="496887"/>
          </a:xfrm>
          <a:noFill/>
        </p:grpSpPr>
        <p:sp>
          <p:nvSpPr>
            <p:cNvPr id="7" name="矩形 16"/>
            <p:cNvSpPr>
              <a:spLocks noChangeArrowheads="1"/>
            </p:cNvSpPr>
            <p:nvPr/>
          </p:nvSpPr>
          <p:spPr bwMode="auto">
            <a:xfrm>
              <a:off x="1466489" y="1413559"/>
              <a:ext cx="3520440" cy="496570"/>
            </a:xfrm>
            <a:prstGeom prst="rect">
              <a:avLst/>
            </a:prstGeom>
            <a:grpFill/>
            <a:ln w="28575">
              <a:solidFill>
                <a:schemeClr val="accent1"/>
              </a:solidFill>
              <a:miter lim="800000"/>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文本框 18"/>
            <p:cNvSpPr txBox="1">
              <a:spLocks noChangeArrowheads="1"/>
            </p:cNvSpPr>
            <p:nvPr/>
          </p:nvSpPr>
          <p:spPr bwMode="auto">
            <a:xfrm>
              <a:off x="1422674" y="1462454"/>
              <a:ext cx="3767455" cy="398780"/>
            </a:xfrm>
            <a:prstGeom prst="rect">
              <a:avLst/>
            </a:prstGeom>
            <a:grp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r>
                <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rPr>
                <a:t>建设工程安全生产管理</a:t>
              </a:r>
              <a:endPar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1" name="矩形 10"/>
            <p:cNvSpPr/>
            <p:nvPr/>
          </p:nvSpPr>
          <p:spPr>
            <a:xfrm>
              <a:off x="703219" y="1413559"/>
              <a:ext cx="683734" cy="496887"/>
            </a:xfrm>
            <a:prstGeom prst="rect">
              <a:avLst/>
            </a:prstGeom>
            <a:grpFill/>
            <a:ln w="28575" cap="flat" cmpd="sng" algn="ctr">
              <a:solidFill>
                <a:schemeClr val="accent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rPr>
                <a:t>8.3</a:t>
              </a:r>
              <a:endPar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5" name="矩形 4"/>
          <p:cNvSpPr/>
          <p:nvPr/>
        </p:nvSpPr>
        <p:spPr>
          <a:xfrm>
            <a:off x="1143635" y="1193800"/>
            <a:ext cx="9906000" cy="2399665"/>
          </a:xfrm>
          <a:prstGeom prst="rect">
            <a:avLst/>
          </a:prstGeom>
          <a:solidFill>
            <a:schemeClr val="accent1">
              <a:lumMod val="20000"/>
              <a:lumOff val="80000"/>
            </a:schemeClr>
          </a:solidFill>
        </p:spPr>
        <p:txBody>
          <a:bodyPr wrap="square">
            <a:spAutoFit/>
          </a:bodyPr>
          <a:lstStyle/>
          <a:p>
            <a:pPr lvl="0" indent="457200" algn="l">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⑥坚持查改结合。</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a:p>
            <a:pPr lvl="0" indent="457200" algn="l">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⑦建立检查档案。结合安全检查表的实施，逐步建立健全检查档案，收集基本的数据，掌握基本安全状况，为及时消除隐患提供数据，同时也为以后的职业健康安全检查奠定基础。</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a:p>
            <a:pPr lvl="0" indent="457200" algn="l">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⑧在制定安全检查表时，应根据用途和目的具体确定安全检查表的种类。</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4" name="文本框 3"/>
          <p:cNvSpPr txBox="1"/>
          <p:nvPr/>
        </p:nvSpPr>
        <p:spPr>
          <a:xfrm>
            <a:off x="7783830" y="3668395"/>
            <a:ext cx="5080000" cy="398780"/>
          </a:xfrm>
          <a:prstGeom prst="rect">
            <a:avLst/>
          </a:prstGeom>
          <a:noFill/>
          <a:ln w="9525">
            <a:noFill/>
          </a:ln>
        </p:spPr>
        <p:txBody>
          <a:bodyPr>
            <a:spAutoFit/>
          </a:bodyPr>
          <a:lstStyle/>
          <a:p>
            <a:pPr indent="0"/>
            <a:r>
              <a:rPr lang="en-US" sz="2000" b="0" dirty="0">
                <a:solidFill>
                  <a:srgbClr val="D34F40"/>
                </a:solidFill>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3.安全检查的主要内容</a:t>
            </a:r>
            <a:endParaRPr lang="en-US" sz="2000" b="0" dirty="0">
              <a:solidFill>
                <a:srgbClr val="D34F40"/>
              </a:solidFill>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p:txBody>
      </p:sp>
      <p:sp>
        <p:nvSpPr>
          <p:cNvPr id="100" name="文本框 99"/>
          <p:cNvSpPr txBox="1"/>
          <p:nvPr/>
        </p:nvSpPr>
        <p:spPr>
          <a:xfrm>
            <a:off x="7863205" y="3944620"/>
            <a:ext cx="5080000" cy="2399665"/>
          </a:xfrm>
          <a:prstGeom prst="rect">
            <a:avLst/>
          </a:prstGeom>
          <a:noFill/>
          <a:ln w="9525">
            <a:noFill/>
          </a:ln>
        </p:spPr>
        <p:txBody>
          <a:bodyPr>
            <a:spAutoFit/>
          </a:bodyPr>
          <a:lstStyle/>
          <a:p>
            <a:pPr indent="0">
              <a:lnSpc>
                <a:spcPct val="150000"/>
              </a:lnSpc>
            </a:pPr>
            <a:r>
              <a:rPr lang="zh-CN" altLang="en-US"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a:t>
            </a:r>
            <a:r>
              <a:rPr lang="en-US" altLang="zh-CN"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1</a:t>
            </a:r>
            <a:r>
              <a:rPr lang="zh-CN" altLang="en-US"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）查思想。</a:t>
            </a:r>
            <a:endParaRPr lang="zh-CN" altLang="en-US"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a:p>
            <a:pPr indent="0">
              <a:lnSpc>
                <a:spcPct val="150000"/>
              </a:lnSpc>
            </a:pPr>
            <a:r>
              <a:rPr lang="zh-CN" altLang="en-US"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a:t>
            </a:r>
            <a:r>
              <a:rPr lang="en-US" altLang="zh-CN"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2</a:t>
            </a:r>
            <a:r>
              <a:rPr lang="zh-CN" altLang="en-US"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）查管理。</a:t>
            </a:r>
            <a:endParaRPr lang="zh-CN" altLang="en-US"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a:p>
            <a:pPr indent="0">
              <a:lnSpc>
                <a:spcPct val="150000"/>
              </a:lnSpc>
            </a:pPr>
            <a:r>
              <a:rPr lang="zh-CN" altLang="en-US"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a:t>
            </a:r>
            <a:r>
              <a:rPr lang="en-US" altLang="zh-CN"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3</a:t>
            </a:r>
            <a:r>
              <a:rPr lang="zh-CN" altLang="en-US"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）查隐患。</a:t>
            </a:r>
            <a:endParaRPr lang="zh-CN" altLang="en-US"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a:p>
            <a:pPr indent="0">
              <a:lnSpc>
                <a:spcPct val="150000"/>
              </a:lnSpc>
            </a:pPr>
            <a:r>
              <a:rPr lang="zh-CN" altLang="en-US"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a:t>
            </a:r>
            <a:r>
              <a:rPr lang="en-US" altLang="zh-CN"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4</a:t>
            </a:r>
            <a:r>
              <a:rPr lang="zh-CN" altLang="en-US"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）查整改。</a:t>
            </a:r>
            <a:endParaRPr lang="zh-CN" altLang="en-US"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a:p>
            <a:pPr indent="0">
              <a:lnSpc>
                <a:spcPct val="150000"/>
              </a:lnSpc>
            </a:pPr>
            <a:r>
              <a:rPr lang="zh-CN" altLang="en-US"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a:t>
            </a:r>
            <a:r>
              <a:rPr lang="en-US" altLang="zh-CN"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5</a:t>
            </a:r>
            <a:r>
              <a:rPr lang="zh-CN" altLang="en-US"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）查事故处理。</a:t>
            </a:r>
            <a:endParaRPr lang="zh-CN" altLang="en-US" sz="2000">
              <a:latin typeface="思源黑体" panose="020B0500000000000000" pitchFamily="34" charset="-122"/>
              <a:ea typeface="思源黑体" panose="020B0500000000000000" pitchFamily="34" charset="-122"/>
              <a:sym typeface="思源黑体" panose="020B0500000000000000" pitchFamily="34" charset="-122"/>
            </a:endParaRPr>
          </a:p>
        </p:txBody>
      </p:sp>
      <p:pic>
        <p:nvPicPr>
          <p:cNvPr id="25" name="图片 24"/>
          <p:cNvPicPr>
            <a:picLocks noChangeAspect="1"/>
          </p:cNvPicPr>
          <p:nvPr/>
        </p:nvPicPr>
        <p:blipFill rotWithShape="1">
          <a:blip r:embed="rId2" cstate="print">
            <a:extLst>
              <a:ext uri="{28A0092B-C50C-407E-A947-70E740481C1C}">
                <a14:useLocalDpi xmlns:a14="http://schemas.microsoft.com/office/drawing/2010/main" val="0"/>
              </a:ext>
            </a:extLst>
          </a:blip>
          <a:srcRect t="23481" b="23481"/>
          <a:stretch>
            <a:fillRect/>
          </a:stretch>
        </p:blipFill>
        <p:spPr>
          <a:xfrm>
            <a:off x="1510030" y="3829614"/>
            <a:ext cx="5881370" cy="2339482"/>
          </a:xfrm>
          <a:prstGeom prst="rect">
            <a:avLst/>
          </a:prstGeom>
        </p:spPr>
      </p:pic>
      <p:sp>
        <p:nvSpPr>
          <p:cNvPr id="6" name="五边形 5">
            <a:hlinkClick r:id="rId3" action="ppaction://hlinksldjump"/>
          </p:cNvPr>
          <p:cNvSpPr/>
          <p:nvPr/>
        </p:nvSpPr>
        <p:spPr>
          <a:xfrm flipH="1">
            <a:off x="10217150" y="6111875"/>
            <a:ext cx="1301750" cy="34036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latin typeface="思源黑体" panose="020B0500000000000000" pitchFamily="34" charset="-122"/>
                <a:ea typeface="思源黑体" panose="020B0500000000000000" pitchFamily="34" charset="-122"/>
                <a:sym typeface="思源黑体" panose="020B0500000000000000" pitchFamily="34" charset="-122"/>
              </a:rPr>
              <a:t>返回目录</a:t>
            </a: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Tree>
  </p:cSld>
  <p:clrMapOvr>
    <a:masterClrMapping/>
  </p:clrMapOvr>
  <p:transition>
    <p:wipe dir="r"/>
  </p:transition>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2" name="组合 11"/>
          <p:cNvGrpSpPr/>
          <p:nvPr/>
        </p:nvGrpSpPr>
        <p:grpSpPr>
          <a:xfrm rot="5400000">
            <a:off x="2654135" y="-2654136"/>
            <a:ext cx="6857999" cy="12166274"/>
            <a:chOff x="3608578" y="-2"/>
            <a:chExt cx="8583424" cy="6858002"/>
          </a:xfrm>
        </p:grpSpPr>
        <p:sp>
          <p:nvSpPr>
            <p:cNvPr id="16" name="直角三角形 15"/>
            <p:cNvSpPr/>
            <p:nvPr/>
          </p:nvSpPr>
          <p:spPr>
            <a:xfrm rot="16200000">
              <a:off x="4471289" y="-862713"/>
              <a:ext cx="6858002" cy="8583424"/>
            </a:xfrm>
            <a:prstGeom prst="rtTriangle">
              <a:avLst/>
            </a:prstGeom>
            <a:solidFill>
              <a:srgbClr val="D34F4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9" name="直角三角形 18"/>
            <p:cNvSpPr/>
            <p:nvPr/>
          </p:nvSpPr>
          <p:spPr>
            <a:xfrm rot="16200000">
              <a:off x="4864749" y="-469252"/>
              <a:ext cx="6508505" cy="8145998"/>
            </a:xfrm>
            <a:prstGeom prst="rtTriangle">
              <a:avLst/>
            </a:prstGeom>
            <a:solidFill>
              <a:srgbClr val="2E435E">
                <a:alpha val="9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20" name="等腰三角形 19"/>
          <p:cNvSpPr/>
          <p:nvPr/>
        </p:nvSpPr>
        <p:spPr>
          <a:xfrm rot="16200000">
            <a:off x="9375423" y="4067149"/>
            <a:ext cx="2997579" cy="2584120"/>
          </a:xfrm>
          <a:prstGeom prst="triangle">
            <a:avLst>
              <a:gd name="adj" fmla="val 0"/>
            </a:avLst>
          </a:prstGeom>
          <a:solidFill>
            <a:srgbClr val="D34F4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22" name="组合 21"/>
          <p:cNvGrpSpPr/>
          <p:nvPr/>
        </p:nvGrpSpPr>
        <p:grpSpPr>
          <a:xfrm rot="5400000">
            <a:off x="9479774" y="-812022"/>
            <a:ext cx="1900201" cy="3524250"/>
            <a:chOff x="0" y="-3"/>
            <a:chExt cx="2956895" cy="2344107"/>
          </a:xfrm>
        </p:grpSpPr>
        <p:sp>
          <p:nvSpPr>
            <p:cNvPr id="23" name="直角三角形 22"/>
            <p:cNvSpPr/>
            <p:nvPr/>
          </p:nvSpPr>
          <p:spPr>
            <a:xfrm flipV="1">
              <a:off x="0" y="-3"/>
              <a:ext cx="2956895" cy="2344107"/>
            </a:xfrm>
            <a:prstGeom prst="rtTriangle">
              <a:avLst/>
            </a:prstGeom>
            <a:solidFill>
              <a:srgbClr val="D34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4" name="直角三角形 23"/>
            <p:cNvSpPr/>
            <p:nvPr/>
          </p:nvSpPr>
          <p:spPr>
            <a:xfrm flipV="1">
              <a:off x="0" y="0"/>
              <a:ext cx="1636517" cy="1297365"/>
            </a:xfrm>
            <a:prstGeom prst="rtTriangle">
              <a:avLst/>
            </a:prstGeom>
            <a:solidFill>
              <a:srgbClr val="2E435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14" name="TextBox 76"/>
          <p:cNvSpPr txBox="1"/>
          <p:nvPr/>
        </p:nvSpPr>
        <p:spPr>
          <a:xfrm>
            <a:off x="510356" y="2848610"/>
            <a:ext cx="800735" cy="583565"/>
          </a:xfrm>
          <a:prstGeom prst="rect">
            <a:avLst/>
          </a:prstGeom>
          <a:noFill/>
        </p:spPr>
        <p:txBody>
          <a:bodyPr wrap="none" rtlCol="0">
            <a:spAutoFit/>
          </a:bodyPr>
          <a:lstStyle/>
          <a:p>
            <a:pPr algn="ctr"/>
            <a:r>
              <a:rPr lang="en-US" altLang="zh-CN" sz="3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8.4</a:t>
            </a:r>
            <a:endParaRPr lang="en-US" altLang="zh-CN" sz="3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5" name="文本框 21"/>
          <p:cNvSpPr txBox="1"/>
          <p:nvPr/>
        </p:nvSpPr>
        <p:spPr>
          <a:xfrm>
            <a:off x="510356" y="5000824"/>
            <a:ext cx="4378828" cy="87440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150000"/>
              </a:lnSpc>
              <a:buFont typeface="Wingdings" panose="05000000000000000000" pitchFamily="2" charset="2"/>
              <a:buChar char="ü"/>
            </a:pPr>
            <a:r>
              <a:rPr lang="zh-CN" altLang="en-US"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职业伤害事故的分类</a:t>
            </a:r>
            <a:endParaRPr lang="zh-CN" altLang="en-US"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a:p>
            <a:pPr marL="285750" indent="-285750">
              <a:lnSpc>
                <a:spcPct val="150000"/>
              </a:lnSpc>
              <a:buFont typeface="Wingdings" panose="05000000000000000000" pitchFamily="2" charset="2"/>
              <a:buChar char="ü"/>
            </a:pPr>
            <a:r>
              <a:rPr lang="zh-CN" altLang="en-US"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安全事故处理</a:t>
            </a:r>
            <a:endParaRPr lang="zh-CN" altLang="en-US"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4" name="TextBox 76"/>
          <p:cNvSpPr txBox="1"/>
          <p:nvPr/>
        </p:nvSpPr>
        <p:spPr>
          <a:xfrm>
            <a:off x="510356" y="3432175"/>
            <a:ext cx="3467616" cy="1482650"/>
          </a:xfrm>
          <a:prstGeom prst="rect">
            <a:avLst/>
          </a:prstGeom>
          <a:noFill/>
        </p:spPr>
        <p:txBody>
          <a:bodyPr wrap="none" rtlCol="0">
            <a:spAutoFit/>
          </a:bodyPr>
          <a:lstStyle/>
          <a:p>
            <a:pPr algn="l">
              <a:lnSpc>
                <a:spcPct val="150000"/>
              </a:lnSpc>
            </a:pPr>
            <a:r>
              <a:rPr sz="3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建设工程项目安全</a:t>
            </a:r>
            <a:endParaRPr sz="3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a:p>
            <a:pPr algn="l">
              <a:lnSpc>
                <a:spcPct val="150000"/>
              </a:lnSpc>
            </a:pPr>
            <a:r>
              <a:rPr sz="3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事故处理</a:t>
            </a:r>
            <a:endParaRPr sz="3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37808" y="314008"/>
            <a:ext cx="11716385" cy="6229985"/>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39" name="TextBox 76"/>
          <p:cNvSpPr txBox="1"/>
          <p:nvPr/>
        </p:nvSpPr>
        <p:spPr>
          <a:xfrm>
            <a:off x="928818" y="1134994"/>
            <a:ext cx="3145413" cy="400110"/>
          </a:xfrm>
          <a:prstGeom prst="rect">
            <a:avLst/>
          </a:prstGeom>
          <a:solidFill>
            <a:srgbClr val="D34F40"/>
          </a:solidFill>
        </p:spPr>
        <p:txBody>
          <a:bodyPr wrap="none" rtlCol="0">
            <a:spAutoFit/>
          </a:bodyPr>
          <a:lstStyle/>
          <a:p>
            <a:pPr algn="ctr"/>
            <a:r>
              <a:rPr lang="en-US" sz="2000"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8.4.1 职业伤害事故的分类</a:t>
            </a:r>
            <a:endParaRPr lang="en-US" sz="2000"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 name="矩形 5"/>
          <p:cNvSpPr/>
          <p:nvPr/>
        </p:nvSpPr>
        <p:spPr>
          <a:xfrm>
            <a:off x="1024255" y="1739265"/>
            <a:ext cx="10226040" cy="398780"/>
          </a:xfrm>
          <a:prstGeom prst="rect">
            <a:avLst/>
          </a:prstGeom>
        </p:spPr>
        <p:txBody>
          <a:bodyPr wrap="square">
            <a:spAutoFit/>
          </a:bodyPr>
          <a:lstStyle/>
          <a:p>
            <a:pPr fontAlgn="auto">
              <a:lnSpc>
                <a:spcPct val="10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职业伤害事故是指因生产过程及工作原因或与其相关的其他原因造成的伤亡事故。</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2" name="组合 1"/>
          <p:cNvGrpSpPr/>
          <p:nvPr>
            <p:custDataLst>
              <p:tags r:id="rId1"/>
            </p:custDataLst>
          </p:nvPr>
        </p:nvGrpSpPr>
        <p:grpSpPr>
          <a:xfrm>
            <a:off x="261259" y="342277"/>
            <a:ext cx="4486910" cy="496887"/>
            <a:chOff x="703219" y="1413559"/>
            <a:chExt cx="4486910" cy="496887"/>
          </a:xfrm>
          <a:noFill/>
        </p:grpSpPr>
        <p:sp>
          <p:nvSpPr>
            <p:cNvPr id="7" name="矩形 16"/>
            <p:cNvSpPr>
              <a:spLocks noChangeArrowheads="1"/>
            </p:cNvSpPr>
            <p:nvPr/>
          </p:nvSpPr>
          <p:spPr bwMode="auto">
            <a:xfrm>
              <a:off x="1466489" y="1413559"/>
              <a:ext cx="3520440" cy="496570"/>
            </a:xfrm>
            <a:prstGeom prst="rect">
              <a:avLst/>
            </a:prstGeom>
            <a:grpFill/>
            <a:ln w="28575">
              <a:solidFill>
                <a:schemeClr val="accent1"/>
              </a:solidFill>
              <a:miter lim="800000"/>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文本框 18"/>
            <p:cNvSpPr txBox="1">
              <a:spLocks noChangeArrowheads="1"/>
            </p:cNvSpPr>
            <p:nvPr/>
          </p:nvSpPr>
          <p:spPr bwMode="auto">
            <a:xfrm>
              <a:off x="1422674" y="1462454"/>
              <a:ext cx="3767455" cy="398780"/>
            </a:xfrm>
            <a:prstGeom prst="rect">
              <a:avLst/>
            </a:prstGeom>
            <a:grp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r>
                <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rPr>
                <a:t>建设工程项目安全事故处理</a:t>
              </a:r>
              <a:endPar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1" name="矩形 10"/>
            <p:cNvSpPr/>
            <p:nvPr/>
          </p:nvSpPr>
          <p:spPr>
            <a:xfrm>
              <a:off x="703219" y="1413559"/>
              <a:ext cx="683734" cy="496887"/>
            </a:xfrm>
            <a:prstGeom prst="rect">
              <a:avLst/>
            </a:prstGeom>
            <a:grpFill/>
            <a:ln w="28575" cap="flat" cmpd="sng" algn="ctr">
              <a:solidFill>
                <a:schemeClr val="accent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rPr>
                <a:t>8.4</a:t>
              </a:r>
              <a:endPar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4" name="文本框 3"/>
          <p:cNvSpPr txBox="1"/>
          <p:nvPr/>
        </p:nvSpPr>
        <p:spPr>
          <a:xfrm>
            <a:off x="944880" y="2265680"/>
            <a:ext cx="5080000" cy="398780"/>
          </a:xfrm>
          <a:prstGeom prst="rect">
            <a:avLst/>
          </a:prstGeom>
          <a:noFill/>
          <a:ln w="9525">
            <a:noFill/>
          </a:ln>
        </p:spPr>
        <p:txBody>
          <a:bodyPr>
            <a:spAutoFit/>
          </a:bodyPr>
          <a:lstStyle/>
          <a:p>
            <a:pPr indent="0"/>
            <a:r>
              <a:rPr lang="en-US" sz="2000" b="0">
                <a:solidFill>
                  <a:srgbClr val="D34F40"/>
                </a:solidFill>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1.按照事故发生的原因分类</a:t>
            </a:r>
            <a:endParaRPr lang="en-US" sz="2000" b="0">
              <a:solidFill>
                <a:srgbClr val="D34F40"/>
              </a:solidFill>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p:txBody>
      </p:sp>
      <p:sp>
        <p:nvSpPr>
          <p:cNvPr id="100" name="文本框 99"/>
          <p:cNvSpPr txBox="1"/>
          <p:nvPr/>
        </p:nvSpPr>
        <p:spPr>
          <a:xfrm>
            <a:off x="1056640" y="2604135"/>
            <a:ext cx="10079990" cy="961289"/>
          </a:xfrm>
          <a:prstGeom prst="rect">
            <a:avLst/>
          </a:prstGeom>
          <a:noFill/>
          <a:ln w="9525">
            <a:noFill/>
          </a:ln>
        </p:spPr>
        <p:txBody>
          <a:bodyPr wrap="square">
            <a:spAutoFit/>
          </a:bodyPr>
          <a:lstStyle/>
          <a:p>
            <a:pPr>
              <a:lnSpc>
                <a:spcPct val="150000"/>
              </a:lnSpc>
            </a:pPr>
            <a:r>
              <a:rPr lang="en-US" altLang="zh-CN" sz="200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       </a:t>
            </a:r>
            <a:r>
              <a:rPr lang="zh-CN" altLang="en-US" sz="200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按照我国《企业职工伤亡事故分类》（GB 6441—1986）标准规定，职业伤害事故分为20类（表8</a:t>
            </a:r>
            <a:r>
              <a:rPr lang="en-US" altLang="zh-CN" sz="200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a:t>
            </a:r>
            <a:r>
              <a:rPr lang="zh-CN" altLang="en-US" sz="200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6）。</a:t>
            </a:r>
            <a:endParaRPr lang="zh-CN" altLang="en-US" sz="200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p:txBody>
      </p:sp>
      <p:sp>
        <p:nvSpPr>
          <p:cNvPr id="9" name="文本框 8"/>
          <p:cNvSpPr txBox="1"/>
          <p:nvPr/>
        </p:nvSpPr>
        <p:spPr>
          <a:xfrm>
            <a:off x="944880" y="3710305"/>
            <a:ext cx="5080000" cy="398780"/>
          </a:xfrm>
          <a:prstGeom prst="rect">
            <a:avLst/>
          </a:prstGeom>
          <a:noFill/>
          <a:ln w="9525">
            <a:noFill/>
          </a:ln>
        </p:spPr>
        <p:txBody>
          <a:bodyPr>
            <a:spAutoFit/>
          </a:bodyPr>
          <a:lstStyle/>
          <a:p>
            <a:pPr indent="0"/>
            <a:r>
              <a:rPr lang="en-US" sz="2000" b="0">
                <a:solidFill>
                  <a:srgbClr val="D34F40"/>
                </a:solidFill>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2.按照事故后果严重程度划分</a:t>
            </a:r>
            <a:endParaRPr lang="en-US" sz="2000" b="0">
              <a:solidFill>
                <a:srgbClr val="D34F40"/>
              </a:solidFill>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p:txBody>
      </p:sp>
      <p:sp>
        <p:nvSpPr>
          <p:cNvPr id="12" name="矩形 11"/>
          <p:cNvSpPr/>
          <p:nvPr/>
        </p:nvSpPr>
        <p:spPr>
          <a:xfrm>
            <a:off x="1024255" y="4070985"/>
            <a:ext cx="9770110" cy="2399665"/>
          </a:xfrm>
          <a:prstGeom prst="rect">
            <a:avLst/>
          </a:prstGeom>
        </p:spPr>
        <p:txBody>
          <a:bodyPr wrap="square">
            <a:spAutoFit/>
          </a:bodyPr>
          <a:lstStyle/>
          <a:p>
            <a:pPr lvl="0" algn="l">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根据《企业职工伤亡事故分类》（GB 6441—1986）规定，安全事故按伤害程度分为以下内容。</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a:p>
            <a:pPr lvl="0" algn="l">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（1）轻伤，指损失1~105个工作日的失能伤害。</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a:p>
            <a:pPr lvl="0" algn="l">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（2）重伤，指损失工作日等于和超过105个工作日的失能伤害。</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a:p>
            <a:pPr lvl="0" algn="l">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（3）死亡。</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41" name="五角星">
            <a:hlinkClick r:id="rId2" action="ppaction://hlinkfile"/>
          </p:cNvPr>
          <p:cNvSpPr/>
          <p:nvPr/>
        </p:nvSpPr>
        <p:spPr>
          <a:xfrm>
            <a:off x="3446145" y="3212465"/>
            <a:ext cx="309880" cy="309880"/>
          </a:xfrm>
          <a:prstGeom prst="star5">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37808" y="314008"/>
            <a:ext cx="11716385" cy="6229985"/>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8" name="任意多边形 7"/>
          <p:cNvSpPr/>
          <p:nvPr/>
        </p:nvSpPr>
        <p:spPr>
          <a:xfrm>
            <a:off x="1394460" y="2949575"/>
            <a:ext cx="9876155" cy="3416300"/>
          </a:xfrm>
          <a:custGeom>
            <a:avLst/>
            <a:gdLst>
              <a:gd name="connsiteX0" fmla="*/ 0 w 15553"/>
              <a:gd name="connsiteY0" fmla="*/ 0 h 5380"/>
              <a:gd name="connsiteX1" fmla="*/ 15553 w 15553"/>
              <a:gd name="connsiteY1" fmla="*/ 0 h 5380"/>
              <a:gd name="connsiteX2" fmla="*/ 15553 w 15553"/>
              <a:gd name="connsiteY2" fmla="*/ 5380 h 5380"/>
              <a:gd name="connsiteX3" fmla="*/ 0 w 15553"/>
              <a:gd name="connsiteY3" fmla="*/ 5380 h 5380"/>
              <a:gd name="connsiteX4" fmla="*/ 0 w 15553"/>
              <a:gd name="connsiteY4" fmla="*/ 1290 h 5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553" h="5380">
                <a:moveTo>
                  <a:pt x="0" y="0"/>
                </a:moveTo>
                <a:lnTo>
                  <a:pt x="15553" y="0"/>
                </a:lnTo>
                <a:lnTo>
                  <a:pt x="15553" y="5380"/>
                </a:lnTo>
                <a:lnTo>
                  <a:pt x="0" y="5380"/>
                </a:lnTo>
                <a:lnTo>
                  <a:pt x="0" y="1290"/>
                </a:lnTo>
              </a:path>
            </a:pathLst>
          </a:custGeom>
          <a:noFill/>
          <a:ln w="34925">
            <a:solidFill>
              <a:srgbClr val="5B9BD5"/>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2" name="组合 1"/>
          <p:cNvGrpSpPr/>
          <p:nvPr>
            <p:custDataLst>
              <p:tags r:id="rId1"/>
            </p:custDataLst>
          </p:nvPr>
        </p:nvGrpSpPr>
        <p:grpSpPr>
          <a:xfrm>
            <a:off x="261259" y="342277"/>
            <a:ext cx="4486910" cy="496887"/>
            <a:chOff x="703219" y="1413559"/>
            <a:chExt cx="4486910" cy="496887"/>
          </a:xfrm>
          <a:noFill/>
        </p:grpSpPr>
        <p:sp>
          <p:nvSpPr>
            <p:cNvPr id="7" name="矩形 16"/>
            <p:cNvSpPr>
              <a:spLocks noChangeArrowheads="1"/>
            </p:cNvSpPr>
            <p:nvPr/>
          </p:nvSpPr>
          <p:spPr bwMode="auto">
            <a:xfrm>
              <a:off x="1466489" y="1413559"/>
              <a:ext cx="3520440" cy="496570"/>
            </a:xfrm>
            <a:prstGeom prst="rect">
              <a:avLst/>
            </a:prstGeom>
            <a:grpFill/>
            <a:ln w="28575">
              <a:solidFill>
                <a:schemeClr val="accent1"/>
              </a:solidFill>
              <a:miter lim="800000"/>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文本框 18"/>
            <p:cNvSpPr txBox="1">
              <a:spLocks noChangeArrowheads="1"/>
            </p:cNvSpPr>
            <p:nvPr/>
          </p:nvSpPr>
          <p:spPr bwMode="auto">
            <a:xfrm>
              <a:off x="1422674" y="1462454"/>
              <a:ext cx="3767455" cy="398780"/>
            </a:xfrm>
            <a:prstGeom prst="rect">
              <a:avLst/>
            </a:prstGeom>
            <a:grp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r>
                <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rPr>
                <a:t>建设工程项目安全事故处理</a:t>
              </a:r>
              <a:endPar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1" name="矩形 10"/>
            <p:cNvSpPr/>
            <p:nvPr/>
          </p:nvSpPr>
          <p:spPr>
            <a:xfrm>
              <a:off x="703219" y="1413559"/>
              <a:ext cx="683734" cy="496887"/>
            </a:xfrm>
            <a:prstGeom prst="rect">
              <a:avLst/>
            </a:prstGeom>
            <a:grpFill/>
            <a:ln w="28575" cap="flat" cmpd="sng" algn="ctr">
              <a:solidFill>
                <a:schemeClr val="accent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rPr>
                <a:t>8.4</a:t>
              </a:r>
              <a:endPar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9" name="文本框 8"/>
          <p:cNvSpPr txBox="1"/>
          <p:nvPr/>
        </p:nvSpPr>
        <p:spPr>
          <a:xfrm>
            <a:off x="944880" y="1049020"/>
            <a:ext cx="5080000" cy="398780"/>
          </a:xfrm>
          <a:prstGeom prst="rect">
            <a:avLst/>
          </a:prstGeom>
          <a:noFill/>
          <a:ln w="9525">
            <a:noFill/>
          </a:ln>
        </p:spPr>
        <p:txBody>
          <a:bodyPr>
            <a:spAutoFit/>
          </a:bodyPr>
          <a:lstStyle/>
          <a:p>
            <a:pPr indent="0"/>
            <a:r>
              <a:rPr lang="en-US" sz="2000" b="0">
                <a:solidFill>
                  <a:srgbClr val="D34F40"/>
                </a:solidFill>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3.按照事故造成的人员伤亡和财产损失分类</a:t>
            </a:r>
            <a:endParaRPr lang="en-US" sz="2000" b="0">
              <a:solidFill>
                <a:srgbClr val="D34F40"/>
              </a:solidFill>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p:txBody>
      </p:sp>
      <p:sp>
        <p:nvSpPr>
          <p:cNvPr id="12" name="矩形 11"/>
          <p:cNvSpPr/>
          <p:nvPr/>
        </p:nvSpPr>
        <p:spPr>
          <a:xfrm>
            <a:off x="1024255" y="1362710"/>
            <a:ext cx="10138410" cy="1476375"/>
          </a:xfrm>
          <a:prstGeom prst="rect">
            <a:avLst/>
          </a:prstGeom>
        </p:spPr>
        <p:txBody>
          <a:bodyPr wrap="square">
            <a:spAutoFit/>
          </a:bodyPr>
          <a:lstStyle/>
          <a:p>
            <a:pPr lvl="0" indent="457200" algn="l">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根据2007年3月28日国务院第172次常务会议通过，自2007年6月1日起施行的《生产安全事故报告和调查处理条例》的相关规定，可将生产安全事故根据生产安全事故造成的人员伤亡或者直接经济损失，事故一般分为以下等级。</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050" name="书"/>
          <p:cNvSpPr/>
          <p:nvPr/>
        </p:nvSpPr>
        <p:spPr bwMode="auto">
          <a:xfrm>
            <a:off x="1026795" y="3104515"/>
            <a:ext cx="523240" cy="523240"/>
          </a:xfrm>
          <a:custGeom>
            <a:avLst/>
            <a:gdLst>
              <a:gd name="T0" fmla="*/ 1660229 w 8965002"/>
              <a:gd name="T1" fmla="*/ 723707 h 8673857"/>
              <a:gd name="T2" fmla="*/ 1707743 w 8965002"/>
              <a:gd name="T3" fmla="*/ 723707 h 8673857"/>
              <a:gd name="T4" fmla="*/ 1786179 w 8965002"/>
              <a:gd name="T5" fmla="*/ 872262 h 8673857"/>
              <a:gd name="T6" fmla="*/ 1398524 w 8965002"/>
              <a:gd name="T7" fmla="*/ 1455923 h 8673857"/>
              <a:gd name="T8" fmla="*/ 1307266 w 8965002"/>
              <a:gd name="T9" fmla="*/ 1501168 h 8673857"/>
              <a:gd name="T10" fmla="*/ 1079500 w 8965002"/>
              <a:gd name="T11" fmla="*/ 1501168 h 8673857"/>
              <a:gd name="T12" fmla="*/ 1079500 w 8965002"/>
              <a:gd name="T13" fmla="*/ 1685165 h 8673857"/>
              <a:gd name="T14" fmla="*/ 1049332 w 8965002"/>
              <a:gd name="T15" fmla="*/ 1734934 h 8673857"/>
              <a:gd name="T16" fmla="*/ 1021427 w 8965002"/>
              <a:gd name="T17" fmla="*/ 1741721 h 8673857"/>
              <a:gd name="T18" fmla="*/ 985980 w 8965002"/>
              <a:gd name="T19" fmla="*/ 1731164 h 8673857"/>
              <a:gd name="T20" fmla="*/ 808744 w 8965002"/>
              <a:gd name="T21" fmla="*/ 1611265 h 8673857"/>
              <a:gd name="T22" fmla="*/ 635280 w 8965002"/>
              <a:gd name="T23" fmla="*/ 1731164 h 8673857"/>
              <a:gd name="T24" fmla="*/ 571927 w 8965002"/>
              <a:gd name="T25" fmla="*/ 1734934 h 8673857"/>
              <a:gd name="T26" fmla="*/ 539497 w 8965002"/>
              <a:gd name="T27" fmla="*/ 1685165 h 8673857"/>
              <a:gd name="T28" fmla="*/ 539497 w 8965002"/>
              <a:gd name="T29" fmla="*/ 1225173 h 8673857"/>
              <a:gd name="T30" fmla="*/ 636788 w 8965002"/>
              <a:gd name="T31" fmla="*/ 1030619 h 8673857"/>
              <a:gd name="T32" fmla="*/ 667710 w 8965002"/>
              <a:gd name="T33" fmla="*/ 1022324 h 8673857"/>
              <a:gd name="T34" fmla="*/ 1142852 w 8965002"/>
              <a:gd name="T35" fmla="*/ 1022324 h 8673857"/>
              <a:gd name="T36" fmla="*/ 1077992 w 8965002"/>
              <a:gd name="T37" fmla="*/ 1261369 h 8673857"/>
              <a:gd name="T38" fmla="*/ 1250702 w 8965002"/>
              <a:gd name="T39" fmla="*/ 1261369 h 8673857"/>
              <a:gd name="T40" fmla="*/ 1660229 w 8965002"/>
              <a:gd name="T41" fmla="*/ 723707 h 8673857"/>
              <a:gd name="T42" fmla="*/ 1227016 w 8965002"/>
              <a:gd name="T43" fmla="*/ 26 h 8673857"/>
              <a:gd name="T44" fmla="*/ 1646524 w 8965002"/>
              <a:gd name="T45" fmla="*/ 27634 h 8673857"/>
              <a:gd name="T46" fmla="*/ 1722691 w 8965002"/>
              <a:gd name="T47" fmla="*/ 177681 h 8673857"/>
              <a:gd name="T48" fmla="*/ 1246833 w 8965002"/>
              <a:gd name="T49" fmla="*/ 798230 h 8673857"/>
              <a:gd name="T50" fmla="*/ 1160861 w 8965002"/>
              <a:gd name="T51" fmla="*/ 838946 h 8673857"/>
              <a:gd name="T52" fmla="*/ 443680 w 8965002"/>
              <a:gd name="T53" fmla="*/ 838946 h 8673857"/>
              <a:gd name="T54" fmla="*/ 231014 w 8965002"/>
              <a:gd name="T55" fmla="*/ 1099833 h 8673857"/>
              <a:gd name="T56" fmla="*/ 361479 w 8965002"/>
              <a:gd name="T57" fmla="*/ 1249880 h 8673857"/>
              <a:gd name="T58" fmla="*/ 418794 w 8965002"/>
              <a:gd name="T59" fmla="*/ 1261190 h 8673857"/>
              <a:gd name="T60" fmla="*/ 418794 w 8965002"/>
              <a:gd name="T61" fmla="*/ 1500965 h 8673857"/>
              <a:gd name="T62" fmla="*/ 10807 w 8965002"/>
              <a:gd name="T63" fmla="*/ 1148843 h 8673857"/>
              <a:gd name="T64" fmla="*/ 13069 w 8965002"/>
              <a:gd name="T65" fmla="*/ 949785 h 8673857"/>
              <a:gd name="T66" fmla="*/ 545488 w 8965002"/>
              <a:gd name="T67" fmla="*/ 134703 h 8673857"/>
              <a:gd name="T68" fmla="*/ 706119 w 8965002"/>
              <a:gd name="T69" fmla="*/ 45730 h 8673857"/>
              <a:gd name="T70" fmla="*/ 1227016 w 8965002"/>
              <a:gd name="T71" fmla="*/ 26 h 867385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965002" h="8673857">
                <a:moveTo>
                  <a:pt x="8267042" y="3603669"/>
                </a:moveTo>
                <a:cubicBezTo>
                  <a:pt x="8267042" y="3603669"/>
                  <a:pt x="8267042" y="3603669"/>
                  <a:pt x="8503636" y="3603669"/>
                </a:cubicBezTo>
                <a:cubicBezTo>
                  <a:pt x="8770275" y="3603669"/>
                  <a:pt x="9115779" y="3885289"/>
                  <a:pt x="8894206" y="4343392"/>
                </a:cubicBezTo>
                <a:cubicBezTo>
                  <a:pt x="8894206" y="4343392"/>
                  <a:pt x="8894206" y="4343392"/>
                  <a:pt x="6963891" y="7249712"/>
                </a:cubicBezTo>
                <a:cubicBezTo>
                  <a:pt x="6817428" y="7463743"/>
                  <a:pt x="6610877" y="7475008"/>
                  <a:pt x="6509479" y="7475008"/>
                </a:cubicBezTo>
                <a:cubicBezTo>
                  <a:pt x="6509479" y="7475008"/>
                  <a:pt x="6509479" y="7475008"/>
                  <a:pt x="5375325" y="7475008"/>
                </a:cubicBezTo>
                <a:cubicBezTo>
                  <a:pt x="5375325" y="7475008"/>
                  <a:pt x="5375325" y="7475008"/>
                  <a:pt x="5375325" y="8391212"/>
                </a:cubicBezTo>
                <a:cubicBezTo>
                  <a:pt x="5375325" y="8503860"/>
                  <a:pt x="5326504" y="8586469"/>
                  <a:pt x="5225106" y="8639038"/>
                </a:cubicBezTo>
                <a:cubicBezTo>
                  <a:pt x="5180040" y="8661567"/>
                  <a:pt x="5131219" y="8672833"/>
                  <a:pt x="5086153" y="8672833"/>
                </a:cubicBezTo>
                <a:cubicBezTo>
                  <a:pt x="5026066" y="8672833"/>
                  <a:pt x="4962223" y="8654057"/>
                  <a:pt x="4909646" y="8620263"/>
                </a:cubicBezTo>
                <a:cubicBezTo>
                  <a:pt x="4909646" y="8620263"/>
                  <a:pt x="4909646" y="8620263"/>
                  <a:pt x="4027109" y="8023229"/>
                </a:cubicBezTo>
                <a:cubicBezTo>
                  <a:pt x="4027109" y="8023229"/>
                  <a:pt x="4027109" y="8023229"/>
                  <a:pt x="3163349" y="8620263"/>
                </a:cubicBezTo>
                <a:cubicBezTo>
                  <a:pt x="3069463" y="8684097"/>
                  <a:pt x="2949287" y="8691607"/>
                  <a:pt x="2847889" y="8639038"/>
                </a:cubicBezTo>
                <a:cubicBezTo>
                  <a:pt x="2750247" y="8586469"/>
                  <a:pt x="2686404" y="8503860"/>
                  <a:pt x="2686404" y="8391212"/>
                </a:cubicBezTo>
                <a:cubicBezTo>
                  <a:pt x="2686404" y="8391212"/>
                  <a:pt x="2686404" y="8391212"/>
                  <a:pt x="2686404" y="6100701"/>
                </a:cubicBezTo>
                <a:cubicBezTo>
                  <a:pt x="2686404" y="5559991"/>
                  <a:pt x="2990598" y="5237066"/>
                  <a:pt x="3170860" y="5131928"/>
                </a:cubicBezTo>
                <a:cubicBezTo>
                  <a:pt x="3215926" y="5105644"/>
                  <a:pt x="3268503" y="5090624"/>
                  <a:pt x="3324835" y="5090624"/>
                </a:cubicBezTo>
                <a:cubicBezTo>
                  <a:pt x="3324835" y="5090624"/>
                  <a:pt x="3324835" y="5090624"/>
                  <a:pt x="5690785" y="5090624"/>
                </a:cubicBezTo>
                <a:cubicBezTo>
                  <a:pt x="5371570" y="5406038"/>
                  <a:pt x="5367814" y="5980543"/>
                  <a:pt x="5367814" y="6280938"/>
                </a:cubicBezTo>
                <a:cubicBezTo>
                  <a:pt x="5367814" y="6280938"/>
                  <a:pt x="5367814" y="6280938"/>
                  <a:pt x="6227818" y="6280938"/>
                </a:cubicBezTo>
                <a:cubicBezTo>
                  <a:pt x="6227818" y="6280938"/>
                  <a:pt x="6227818" y="6280938"/>
                  <a:pt x="8267042" y="3603669"/>
                </a:cubicBezTo>
                <a:close/>
                <a:moveTo>
                  <a:pt x="6109875" y="128"/>
                </a:moveTo>
                <a:cubicBezTo>
                  <a:pt x="6829153" y="-2490"/>
                  <a:pt x="7579192" y="34821"/>
                  <a:pt x="8198796" y="137601"/>
                </a:cubicBezTo>
                <a:cubicBezTo>
                  <a:pt x="8705745" y="220201"/>
                  <a:pt x="8739542" y="678257"/>
                  <a:pt x="8578069" y="884757"/>
                </a:cubicBezTo>
                <a:cubicBezTo>
                  <a:pt x="8578069" y="884757"/>
                  <a:pt x="6234838" y="3955980"/>
                  <a:pt x="6208552" y="3974753"/>
                </a:cubicBezTo>
                <a:cubicBezTo>
                  <a:pt x="6107162" y="4098653"/>
                  <a:pt x="5953199" y="4177498"/>
                  <a:pt x="5780461" y="4177498"/>
                </a:cubicBezTo>
                <a:cubicBezTo>
                  <a:pt x="5780461" y="4177498"/>
                  <a:pt x="5780461" y="4177498"/>
                  <a:pt x="2209285" y="4177498"/>
                </a:cubicBezTo>
                <a:cubicBezTo>
                  <a:pt x="1818747" y="4177498"/>
                  <a:pt x="970076" y="4545444"/>
                  <a:pt x="1150325" y="5476573"/>
                </a:cubicBezTo>
                <a:cubicBezTo>
                  <a:pt x="1217918" y="5825746"/>
                  <a:pt x="1465760" y="6103583"/>
                  <a:pt x="1799971" y="6223729"/>
                </a:cubicBezTo>
                <a:cubicBezTo>
                  <a:pt x="1875075" y="6253765"/>
                  <a:pt x="2002751" y="6268783"/>
                  <a:pt x="2085365" y="6280047"/>
                </a:cubicBezTo>
                <a:cubicBezTo>
                  <a:pt x="2085365" y="6280047"/>
                  <a:pt x="2085365" y="6280047"/>
                  <a:pt x="2085365" y="7473994"/>
                </a:cubicBezTo>
                <a:cubicBezTo>
                  <a:pt x="1582171" y="7440203"/>
                  <a:pt x="335451" y="7004675"/>
                  <a:pt x="53813" y="5720619"/>
                </a:cubicBezTo>
                <a:cubicBezTo>
                  <a:pt x="-25046" y="5397728"/>
                  <a:pt x="-13780" y="5056063"/>
                  <a:pt x="65078" y="4729417"/>
                </a:cubicBezTo>
                <a:cubicBezTo>
                  <a:pt x="282879" y="3283915"/>
                  <a:pt x="2351982" y="944830"/>
                  <a:pt x="2716235" y="670748"/>
                </a:cubicBezTo>
                <a:cubicBezTo>
                  <a:pt x="2960321" y="471756"/>
                  <a:pt x="3234449" y="310311"/>
                  <a:pt x="3516088" y="227711"/>
                </a:cubicBezTo>
                <a:cubicBezTo>
                  <a:pt x="3797726" y="119767"/>
                  <a:pt x="4911078" y="4491"/>
                  <a:pt x="6109875" y="128"/>
                </a:cubicBez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nchor="ctr" anchorCtr="1"/>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文本框 4"/>
          <p:cNvSpPr txBox="1"/>
          <p:nvPr/>
        </p:nvSpPr>
        <p:spPr>
          <a:xfrm>
            <a:off x="1618615" y="2889885"/>
            <a:ext cx="8956040" cy="3415030"/>
          </a:xfrm>
          <a:prstGeom prst="rect">
            <a:avLst/>
          </a:prstGeom>
          <a:noFill/>
          <a:ln w="9525">
            <a:noFill/>
          </a:ln>
        </p:spPr>
        <p:txBody>
          <a:bodyPr wrap="square">
            <a:spAutoFit/>
          </a:bodyPr>
          <a:lstStyle/>
          <a:p>
            <a:pPr indent="0">
              <a:lnSpc>
                <a:spcPct val="150000"/>
              </a:lnSpc>
            </a:pPr>
            <a:r>
              <a:rPr lang="zh-CN" altLang="en-US"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a:t>
            </a:r>
            <a:r>
              <a:rPr lang="en-US" altLang="zh-CN"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1</a:t>
            </a:r>
            <a:r>
              <a:rPr lang="zh-CN" altLang="en-US"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）特别重大事故，是指造成</a:t>
            </a:r>
            <a:r>
              <a:rPr lang="en-US" altLang="zh-CN" b="0">
                <a:latin typeface="思源黑体" panose="020B0500000000000000" pitchFamily="34" charset="-122"/>
                <a:ea typeface="思源黑体" panose="020B0500000000000000" pitchFamily="34" charset="-122"/>
                <a:cs typeface="Calibri" panose="020F0502020204030204" pitchFamily="34" charset="0"/>
                <a:sym typeface="思源黑体" panose="020B0500000000000000" pitchFamily="34" charset="-122"/>
              </a:rPr>
              <a:t>30</a:t>
            </a:r>
            <a:r>
              <a:rPr lang="zh-CN" altLang="en-US"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人以上死亡，或者</a:t>
            </a:r>
            <a:r>
              <a:rPr lang="en-US" altLang="zh-CN" b="0">
                <a:latin typeface="思源黑体" panose="020B0500000000000000" pitchFamily="34" charset="-122"/>
                <a:ea typeface="思源黑体" panose="020B0500000000000000" pitchFamily="34" charset="-122"/>
                <a:cs typeface="Calibri" panose="020F0502020204030204" pitchFamily="34" charset="0"/>
                <a:sym typeface="思源黑体" panose="020B0500000000000000" pitchFamily="34" charset="-122"/>
              </a:rPr>
              <a:t>100</a:t>
            </a:r>
            <a:r>
              <a:rPr lang="zh-CN" altLang="en-US"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人以上重伤（包括急性工业中毒，下同），或者</a:t>
            </a:r>
            <a:r>
              <a:rPr lang="en-US" altLang="zh-CN" b="0">
                <a:latin typeface="思源黑体" panose="020B0500000000000000" pitchFamily="34" charset="-122"/>
                <a:ea typeface="思源黑体" panose="020B0500000000000000" pitchFamily="34" charset="-122"/>
                <a:cs typeface="Calibri" panose="020F0502020204030204" pitchFamily="34" charset="0"/>
                <a:sym typeface="思源黑体" panose="020B0500000000000000" pitchFamily="34" charset="-122"/>
              </a:rPr>
              <a:t>1</a:t>
            </a:r>
            <a:r>
              <a:rPr lang="zh-CN" altLang="en-US"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亿元以上直接经济损失的事故。</a:t>
            </a:r>
            <a:endParaRPr lang="zh-CN" altLang="en-US"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a:p>
            <a:pPr indent="0">
              <a:lnSpc>
                <a:spcPct val="150000"/>
              </a:lnSpc>
            </a:pPr>
            <a:r>
              <a:rPr lang="zh-CN" altLang="en-US"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a:t>
            </a:r>
            <a:r>
              <a:rPr lang="en-US" altLang="zh-CN"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2</a:t>
            </a:r>
            <a:r>
              <a:rPr lang="zh-CN" altLang="en-US"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）重大事故，是指造成</a:t>
            </a:r>
            <a:r>
              <a:rPr lang="en-US" altLang="zh-CN" b="0">
                <a:latin typeface="思源黑体" panose="020B0500000000000000" pitchFamily="34" charset="-122"/>
                <a:ea typeface="思源黑体" panose="020B0500000000000000" pitchFamily="34" charset="-122"/>
                <a:cs typeface="Calibri" panose="020F0502020204030204" pitchFamily="34" charset="0"/>
                <a:sym typeface="思源黑体" panose="020B0500000000000000" pitchFamily="34" charset="-122"/>
              </a:rPr>
              <a:t>10</a:t>
            </a:r>
            <a:r>
              <a:rPr lang="zh-CN" altLang="en-US"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人以上</a:t>
            </a:r>
            <a:r>
              <a:rPr lang="en-US" altLang="zh-CN" b="0">
                <a:latin typeface="思源黑体" panose="020B0500000000000000" pitchFamily="34" charset="-122"/>
                <a:ea typeface="思源黑体" panose="020B0500000000000000" pitchFamily="34" charset="-122"/>
                <a:cs typeface="Calibri" panose="020F0502020204030204" pitchFamily="34" charset="0"/>
                <a:sym typeface="思源黑体" panose="020B0500000000000000" pitchFamily="34" charset="-122"/>
              </a:rPr>
              <a:t>30</a:t>
            </a:r>
            <a:r>
              <a:rPr lang="zh-CN" altLang="en-US"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人以下死亡，或者</a:t>
            </a:r>
            <a:r>
              <a:rPr lang="en-US" altLang="zh-CN" b="0">
                <a:latin typeface="思源黑体" panose="020B0500000000000000" pitchFamily="34" charset="-122"/>
                <a:ea typeface="思源黑体" panose="020B0500000000000000" pitchFamily="34" charset="-122"/>
                <a:cs typeface="Calibri" panose="020F0502020204030204" pitchFamily="34" charset="0"/>
                <a:sym typeface="思源黑体" panose="020B0500000000000000" pitchFamily="34" charset="-122"/>
              </a:rPr>
              <a:t>50</a:t>
            </a:r>
            <a:r>
              <a:rPr lang="zh-CN" altLang="en-US"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人以上</a:t>
            </a:r>
            <a:r>
              <a:rPr lang="en-US" altLang="zh-CN" b="0">
                <a:latin typeface="思源黑体" panose="020B0500000000000000" pitchFamily="34" charset="-122"/>
                <a:ea typeface="思源黑体" panose="020B0500000000000000" pitchFamily="34" charset="-122"/>
                <a:cs typeface="Calibri" panose="020F0502020204030204" pitchFamily="34" charset="0"/>
                <a:sym typeface="思源黑体" panose="020B0500000000000000" pitchFamily="34" charset="-122"/>
              </a:rPr>
              <a:t>100</a:t>
            </a:r>
            <a:r>
              <a:rPr lang="zh-CN" altLang="en-US"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人以下重伤，或者</a:t>
            </a:r>
            <a:r>
              <a:rPr lang="en-US" altLang="zh-CN" b="0">
                <a:latin typeface="思源黑体" panose="020B0500000000000000" pitchFamily="34" charset="-122"/>
                <a:ea typeface="思源黑体" panose="020B0500000000000000" pitchFamily="34" charset="-122"/>
                <a:cs typeface="Calibri" panose="020F0502020204030204" pitchFamily="34" charset="0"/>
                <a:sym typeface="思源黑体" panose="020B0500000000000000" pitchFamily="34" charset="-122"/>
              </a:rPr>
              <a:t>5 000</a:t>
            </a:r>
            <a:r>
              <a:rPr lang="zh-CN" altLang="en-US"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万元以上</a:t>
            </a:r>
            <a:r>
              <a:rPr lang="en-US" altLang="zh-CN" b="0">
                <a:latin typeface="思源黑体" panose="020B0500000000000000" pitchFamily="34" charset="-122"/>
                <a:ea typeface="思源黑体" panose="020B0500000000000000" pitchFamily="34" charset="-122"/>
                <a:cs typeface="Calibri" panose="020F0502020204030204" pitchFamily="34" charset="0"/>
                <a:sym typeface="思源黑体" panose="020B0500000000000000" pitchFamily="34" charset="-122"/>
              </a:rPr>
              <a:t>1</a:t>
            </a:r>
            <a:r>
              <a:rPr lang="zh-CN" altLang="en-US"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亿元以下直接经济损失的事故。</a:t>
            </a:r>
            <a:endParaRPr lang="zh-CN" altLang="en-US"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a:p>
            <a:pPr indent="0">
              <a:lnSpc>
                <a:spcPct val="150000"/>
              </a:lnSpc>
            </a:pPr>
            <a:r>
              <a:rPr lang="zh-CN" altLang="en-US"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a:t>
            </a:r>
            <a:r>
              <a:rPr lang="en-US" altLang="zh-CN"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3</a:t>
            </a:r>
            <a:r>
              <a:rPr lang="zh-CN" altLang="en-US"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）较大事故，是指造成</a:t>
            </a:r>
            <a:r>
              <a:rPr lang="en-US" altLang="zh-CN" b="0">
                <a:latin typeface="思源黑体" panose="020B0500000000000000" pitchFamily="34" charset="-122"/>
                <a:ea typeface="思源黑体" panose="020B0500000000000000" pitchFamily="34" charset="-122"/>
                <a:cs typeface="Calibri" panose="020F0502020204030204" pitchFamily="34" charset="0"/>
                <a:sym typeface="思源黑体" panose="020B0500000000000000" pitchFamily="34" charset="-122"/>
              </a:rPr>
              <a:t>3</a:t>
            </a:r>
            <a:r>
              <a:rPr lang="zh-CN" altLang="en-US"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人以上</a:t>
            </a:r>
            <a:r>
              <a:rPr lang="en-US" altLang="zh-CN" b="0">
                <a:latin typeface="思源黑体" panose="020B0500000000000000" pitchFamily="34" charset="-122"/>
                <a:ea typeface="思源黑体" panose="020B0500000000000000" pitchFamily="34" charset="-122"/>
                <a:cs typeface="Calibri" panose="020F0502020204030204" pitchFamily="34" charset="0"/>
                <a:sym typeface="思源黑体" panose="020B0500000000000000" pitchFamily="34" charset="-122"/>
              </a:rPr>
              <a:t>10</a:t>
            </a:r>
            <a:r>
              <a:rPr lang="zh-CN" altLang="en-US"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人以下死亡，或者</a:t>
            </a:r>
            <a:r>
              <a:rPr lang="en-US" altLang="zh-CN" b="0">
                <a:latin typeface="思源黑体" panose="020B0500000000000000" pitchFamily="34" charset="-122"/>
                <a:ea typeface="思源黑体" panose="020B0500000000000000" pitchFamily="34" charset="-122"/>
                <a:cs typeface="Calibri" panose="020F0502020204030204" pitchFamily="34" charset="0"/>
                <a:sym typeface="思源黑体" panose="020B0500000000000000" pitchFamily="34" charset="-122"/>
              </a:rPr>
              <a:t>10</a:t>
            </a:r>
            <a:r>
              <a:rPr lang="zh-CN" altLang="en-US"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人以上</a:t>
            </a:r>
            <a:r>
              <a:rPr lang="en-US" altLang="zh-CN" b="0">
                <a:latin typeface="思源黑体" panose="020B0500000000000000" pitchFamily="34" charset="-122"/>
                <a:ea typeface="思源黑体" panose="020B0500000000000000" pitchFamily="34" charset="-122"/>
                <a:cs typeface="Calibri" panose="020F0502020204030204" pitchFamily="34" charset="0"/>
                <a:sym typeface="思源黑体" panose="020B0500000000000000" pitchFamily="34" charset="-122"/>
              </a:rPr>
              <a:t>50</a:t>
            </a:r>
            <a:r>
              <a:rPr lang="zh-CN" altLang="en-US"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人以下重伤，或者</a:t>
            </a:r>
            <a:r>
              <a:rPr lang="en-US" altLang="zh-CN" b="0">
                <a:latin typeface="思源黑体" panose="020B0500000000000000" pitchFamily="34" charset="-122"/>
                <a:ea typeface="思源黑体" panose="020B0500000000000000" pitchFamily="34" charset="-122"/>
                <a:cs typeface="Calibri" panose="020F0502020204030204" pitchFamily="34" charset="0"/>
                <a:sym typeface="思源黑体" panose="020B0500000000000000" pitchFamily="34" charset="-122"/>
              </a:rPr>
              <a:t>1 000</a:t>
            </a:r>
            <a:r>
              <a:rPr lang="zh-CN" altLang="en-US"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万元以上</a:t>
            </a:r>
            <a:r>
              <a:rPr lang="en-US" altLang="zh-CN" b="0">
                <a:latin typeface="思源黑体" panose="020B0500000000000000" pitchFamily="34" charset="-122"/>
                <a:ea typeface="思源黑体" panose="020B0500000000000000" pitchFamily="34" charset="-122"/>
                <a:cs typeface="Calibri" panose="020F0502020204030204" pitchFamily="34" charset="0"/>
                <a:sym typeface="思源黑体" panose="020B0500000000000000" pitchFamily="34" charset="-122"/>
              </a:rPr>
              <a:t>5 000</a:t>
            </a:r>
            <a:r>
              <a:rPr lang="zh-CN" altLang="en-US"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万元以下直接经济损失的事故。</a:t>
            </a:r>
            <a:endParaRPr lang="zh-CN" altLang="en-US"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a:p>
            <a:pPr indent="0">
              <a:lnSpc>
                <a:spcPct val="150000"/>
              </a:lnSpc>
            </a:pPr>
            <a:r>
              <a:rPr lang="zh-CN" altLang="en-US"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a:t>
            </a:r>
            <a:r>
              <a:rPr lang="en-US" altLang="zh-CN"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4</a:t>
            </a:r>
            <a:r>
              <a:rPr lang="zh-CN" altLang="en-US"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）一般事故，是指造成</a:t>
            </a:r>
            <a:r>
              <a:rPr lang="en-US" altLang="zh-CN" b="0">
                <a:latin typeface="思源黑体" panose="020B0500000000000000" pitchFamily="34" charset="-122"/>
                <a:ea typeface="思源黑体" panose="020B0500000000000000" pitchFamily="34" charset="-122"/>
                <a:cs typeface="Calibri" panose="020F0502020204030204" pitchFamily="34" charset="0"/>
                <a:sym typeface="思源黑体" panose="020B0500000000000000" pitchFamily="34" charset="-122"/>
              </a:rPr>
              <a:t>3</a:t>
            </a:r>
            <a:r>
              <a:rPr lang="zh-CN" altLang="en-US"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人以下死亡，或者</a:t>
            </a:r>
            <a:r>
              <a:rPr lang="en-US" altLang="zh-CN" b="0">
                <a:latin typeface="思源黑体" panose="020B0500000000000000" pitchFamily="34" charset="-122"/>
                <a:ea typeface="思源黑体" panose="020B0500000000000000" pitchFamily="34" charset="-122"/>
                <a:cs typeface="Calibri" panose="020F0502020204030204" pitchFamily="34" charset="0"/>
                <a:sym typeface="思源黑体" panose="020B0500000000000000" pitchFamily="34" charset="-122"/>
              </a:rPr>
              <a:t>10</a:t>
            </a:r>
            <a:r>
              <a:rPr lang="zh-CN" altLang="en-US"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人以下重伤，或者</a:t>
            </a:r>
            <a:r>
              <a:rPr lang="en-US" altLang="zh-CN" b="0">
                <a:latin typeface="思源黑体" panose="020B0500000000000000" pitchFamily="34" charset="-122"/>
                <a:ea typeface="思源黑体" panose="020B0500000000000000" pitchFamily="34" charset="-122"/>
                <a:cs typeface="Calibri" panose="020F0502020204030204" pitchFamily="34" charset="0"/>
                <a:sym typeface="思源黑体" panose="020B0500000000000000" pitchFamily="34" charset="-122"/>
              </a:rPr>
              <a:t>1 000</a:t>
            </a:r>
            <a:r>
              <a:rPr lang="zh-CN" altLang="en-US"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万元以下直接经济损失的事故。</a:t>
            </a: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1"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trips(downRight)">
                                      <p:cBhvr>
                                        <p:cTn id="7" dur="500"/>
                                        <p:tgtEl>
                                          <p:spTgt spid="8"/>
                                        </p:tgtEl>
                                      </p:cBhvr>
                                    </p:animEffect>
                                  </p:childTnLst>
                                </p:cTn>
                              </p:par>
                            </p:childTnLst>
                          </p:cTn>
                        </p:par>
                        <p:par>
                          <p:cTn id="8" fill="hold">
                            <p:stCondLst>
                              <p:cond delay="500"/>
                            </p:stCondLst>
                            <p:childTnLst>
                              <p:par>
                                <p:cTn id="9" presetID="18" presetClass="entr" presetSubtype="6" fill="hold" grpId="1"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strips(downRigh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5" grpId="0"/>
      <p:bldP spid="5" grpId="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37808" y="314008"/>
            <a:ext cx="11716385" cy="6229985"/>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2" name="组合 1"/>
          <p:cNvGrpSpPr/>
          <p:nvPr>
            <p:custDataLst>
              <p:tags r:id="rId1"/>
            </p:custDataLst>
          </p:nvPr>
        </p:nvGrpSpPr>
        <p:grpSpPr>
          <a:xfrm>
            <a:off x="261259" y="342277"/>
            <a:ext cx="4486910" cy="496887"/>
            <a:chOff x="703219" y="1413559"/>
            <a:chExt cx="4486910" cy="496887"/>
          </a:xfrm>
          <a:noFill/>
        </p:grpSpPr>
        <p:sp>
          <p:nvSpPr>
            <p:cNvPr id="7" name="矩形 16"/>
            <p:cNvSpPr>
              <a:spLocks noChangeArrowheads="1"/>
            </p:cNvSpPr>
            <p:nvPr/>
          </p:nvSpPr>
          <p:spPr bwMode="auto">
            <a:xfrm>
              <a:off x="1466489" y="1413559"/>
              <a:ext cx="3520440" cy="496570"/>
            </a:xfrm>
            <a:prstGeom prst="rect">
              <a:avLst/>
            </a:prstGeom>
            <a:grpFill/>
            <a:ln w="28575">
              <a:solidFill>
                <a:schemeClr val="accent1"/>
              </a:solidFill>
              <a:miter lim="800000"/>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文本框 18"/>
            <p:cNvSpPr txBox="1">
              <a:spLocks noChangeArrowheads="1"/>
            </p:cNvSpPr>
            <p:nvPr/>
          </p:nvSpPr>
          <p:spPr bwMode="auto">
            <a:xfrm>
              <a:off x="1422674" y="1462454"/>
              <a:ext cx="3767455" cy="398780"/>
            </a:xfrm>
            <a:prstGeom prst="rect">
              <a:avLst/>
            </a:prstGeom>
            <a:grp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r>
                <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rPr>
                <a:t>建设工程项目安全事故处理</a:t>
              </a:r>
              <a:endPar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1" name="矩形 10"/>
            <p:cNvSpPr/>
            <p:nvPr/>
          </p:nvSpPr>
          <p:spPr>
            <a:xfrm>
              <a:off x="703219" y="1413559"/>
              <a:ext cx="683734" cy="496887"/>
            </a:xfrm>
            <a:prstGeom prst="rect">
              <a:avLst/>
            </a:prstGeom>
            <a:grpFill/>
            <a:ln w="28575" cap="flat" cmpd="sng" algn="ctr">
              <a:solidFill>
                <a:schemeClr val="accent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rPr>
                <a:t>8.4</a:t>
              </a:r>
              <a:endPar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9" name="文本框 8"/>
          <p:cNvSpPr txBox="1"/>
          <p:nvPr/>
        </p:nvSpPr>
        <p:spPr>
          <a:xfrm>
            <a:off x="944880" y="2004060"/>
            <a:ext cx="5080000" cy="398780"/>
          </a:xfrm>
          <a:prstGeom prst="rect">
            <a:avLst/>
          </a:prstGeom>
          <a:noFill/>
          <a:ln w="9525">
            <a:noFill/>
          </a:ln>
        </p:spPr>
        <p:txBody>
          <a:bodyPr>
            <a:spAutoFit/>
          </a:bodyPr>
          <a:lstStyle/>
          <a:p>
            <a:pPr indent="0"/>
            <a:r>
              <a:rPr lang="en-US" sz="2000" b="0">
                <a:solidFill>
                  <a:srgbClr val="D34F40"/>
                </a:solidFill>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1.安全事故处理的原则</a:t>
            </a:r>
            <a:endParaRPr lang="en-US" sz="2000" b="0">
              <a:solidFill>
                <a:srgbClr val="D34F40"/>
              </a:solidFill>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p:txBody>
      </p:sp>
      <p:sp>
        <p:nvSpPr>
          <p:cNvPr id="12" name="矩形 11"/>
          <p:cNvSpPr/>
          <p:nvPr/>
        </p:nvSpPr>
        <p:spPr>
          <a:xfrm>
            <a:off x="1024255" y="2577465"/>
            <a:ext cx="9770110" cy="2861310"/>
          </a:xfrm>
          <a:prstGeom prst="rect">
            <a:avLst/>
          </a:prstGeom>
        </p:spPr>
        <p:txBody>
          <a:bodyPr wrap="square">
            <a:spAutoFit/>
          </a:bodyPr>
          <a:lstStyle/>
          <a:p>
            <a:pPr lvl="0" indent="457200" algn="l">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根据国家法律法规的要求，在进行生产安全事故报告与调查处理过程中，要坚持实事求是、尊重科学的原则，既要及时、准确查明事故原因，明确事故责任，使责任人受到相应的处罚；又要总结经验教训、落实整改和防范措施，防止类似事故再次发生。因此，对生产安全事故必须坚持“四不放过”的原则：事故原因不清楚不放过，事故责任者和员工没有受到教育不放过，事故责任者没有处理不放过，没有指定防范措施不放过。</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TextBox 76"/>
          <p:cNvSpPr txBox="1"/>
          <p:nvPr/>
        </p:nvSpPr>
        <p:spPr>
          <a:xfrm>
            <a:off x="931299" y="1396614"/>
            <a:ext cx="2632452" cy="400110"/>
          </a:xfrm>
          <a:prstGeom prst="rect">
            <a:avLst/>
          </a:prstGeom>
          <a:solidFill>
            <a:srgbClr val="D34F40"/>
          </a:solidFill>
        </p:spPr>
        <p:txBody>
          <a:bodyPr wrap="none" rtlCol="0">
            <a:spAutoFit/>
          </a:bodyPr>
          <a:lstStyle/>
          <a:p>
            <a:pPr algn="ctr"/>
            <a:r>
              <a:rPr lang="en-US" sz="2000"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8.4.2 安全事故的处理</a:t>
            </a:r>
            <a:endParaRPr lang="en-US" sz="2000"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050" name="书"/>
          <p:cNvSpPr/>
          <p:nvPr/>
        </p:nvSpPr>
        <p:spPr bwMode="auto">
          <a:xfrm rot="19500000" flipH="1">
            <a:off x="10447020" y="5182870"/>
            <a:ext cx="862330" cy="581660"/>
          </a:xfrm>
          <a:custGeom>
            <a:avLst/>
            <a:gdLst>
              <a:gd name="T0" fmla="*/ 1584488 w 13171486"/>
              <a:gd name="T1" fmla="*/ 9114 h 9774236"/>
              <a:gd name="T2" fmla="*/ 1584488 w 13171486"/>
              <a:gd name="T3" fmla="*/ 9114 h 9774236"/>
              <a:gd name="T4" fmla="*/ 1584488 w 13171486"/>
              <a:gd name="T5" fmla="*/ 110002 h 9774236"/>
              <a:gd name="T6" fmla="*/ 1711212 w 13171486"/>
              <a:gd name="T7" fmla="*/ 74863 h 9774236"/>
              <a:gd name="T8" fmla="*/ 1711212 w 13171486"/>
              <a:gd name="T9" fmla="*/ 74863 h 9774236"/>
              <a:gd name="T10" fmla="*/ 1711212 w 13171486"/>
              <a:gd name="T11" fmla="*/ 164264 h 9774236"/>
              <a:gd name="T12" fmla="*/ 1711212 w 13171486"/>
              <a:gd name="T13" fmla="*/ 164264 h 9774236"/>
              <a:gd name="T14" fmla="*/ 1015531 w 13171486"/>
              <a:gd name="T15" fmla="*/ 267770 h 9774236"/>
              <a:gd name="T16" fmla="*/ 1015531 w 13171486"/>
              <a:gd name="T17" fmla="*/ 267770 h 9774236"/>
              <a:gd name="T18" fmla="*/ 1015531 w 13171486"/>
              <a:gd name="T19" fmla="*/ 267770 h 9774236"/>
              <a:gd name="T20" fmla="*/ 1275705 w 13171486"/>
              <a:gd name="T21" fmla="*/ 195626 h 9774236"/>
              <a:gd name="T22" fmla="*/ 954121 w 13171486"/>
              <a:gd name="T23" fmla="*/ 277101 h 9774236"/>
              <a:gd name="T24" fmla="*/ 954121 w 13171486"/>
              <a:gd name="T25" fmla="*/ 277101 h 9774236"/>
              <a:gd name="T26" fmla="*/ 954121 w 13171486"/>
              <a:gd name="T27" fmla="*/ 277101 h 9774236"/>
              <a:gd name="T28" fmla="*/ 192690 w 13171486"/>
              <a:gd name="T29" fmla="*/ 0 h 9774236"/>
              <a:gd name="T30" fmla="*/ 799309 w 13171486"/>
              <a:gd name="T31" fmla="*/ 264038 h 9774236"/>
              <a:gd name="T32" fmla="*/ 814700 w 13171486"/>
              <a:gd name="T33" fmla="*/ 267779 h 9774236"/>
              <a:gd name="T34" fmla="*/ 874485 w 13171486"/>
              <a:gd name="T35" fmla="*/ 282309 h 9774236"/>
              <a:gd name="T36" fmla="*/ 826021 w 13171486"/>
              <a:gd name="T37" fmla="*/ 275665 h 9774236"/>
              <a:gd name="T38" fmla="*/ 832227 w 13171486"/>
              <a:gd name="T39" fmla="*/ 278366 h 9774236"/>
              <a:gd name="T40" fmla="*/ 835852 w 13171486"/>
              <a:gd name="T41" fmla="*/ 279944 h 9774236"/>
              <a:gd name="T42" fmla="*/ 892929 w 13171486"/>
              <a:gd name="T43" fmla="*/ 286866 h 9774236"/>
              <a:gd name="T44" fmla="*/ 1791283 w 13171486"/>
              <a:gd name="T45" fmla="*/ 164264 h 9774236"/>
              <a:gd name="T46" fmla="*/ 1800397 w 13171486"/>
              <a:gd name="T47" fmla="*/ 1316935 h 9774236"/>
              <a:gd name="T48" fmla="*/ 902694 w 13171486"/>
              <a:gd name="T49" fmla="*/ 1232307 h 9774236"/>
              <a:gd name="T50" fmla="*/ 902694 w 13171486"/>
              <a:gd name="T51" fmla="*/ 1232307 h 9774236"/>
              <a:gd name="T52" fmla="*/ 4557 w 13171486"/>
              <a:gd name="T53" fmla="*/ 1336030 h 9774236"/>
              <a:gd name="T54" fmla="*/ 0 w 13171486"/>
              <a:gd name="T55" fmla="*/ 178586 h 9774236"/>
              <a:gd name="T56" fmla="*/ 829161 w 13171486"/>
              <a:gd name="T57" fmla="*/ 279133 h 9774236"/>
              <a:gd name="T58" fmla="*/ 804836 w 13171486"/>
              <a:gd name="T59" fmla="*/ 272761 h 9774236"/>
              <a:gd name="T60" fmla="*/ 84628 w 13171486"/>
              <a:gd name="T61" fmla="*/ 174029 h 9774236"/>
              <a:gd name="T62" fmla="*/ 84628 w 13171486"/>
              <a:gd name="T63" fmla="*/ 174029 h 9774236"/>
              <a:gd name="T64" fmla="*/ 84628 w 13171486"/>
              <a:gd name="T65" fmla="*/ 174029 h 9774236"/>
              <a:gd name="T66" fmla="*/ 79854 w 13171486"/>
              <a:gd name="T67" fmla="*/ 89184 h 9774236"/>
              <a:gd name="T68" fmla="*/ 414898 w 13171486"/>
              <a:gd name="T69" fmla="*/ 170612 h 9774236"/>
              <a:gd name="T70" fmla="*/ 192690 w 13171486"/>
              <a:gd name="T71" fmla="*/ 112403 h 9774236"/>
              <a:gd name="T72" fmla="*/ 192690 w 13171486"/>
              <a:gd name="T73" fmla="*/ 112403 h 9774236"/>
              <a:gd name="T74" fmla="*/ 192690 w 13171486"/>
              <a:gd name="T75" fmla="*/ 112403 h 97742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3171486" h="9774236">
                <a:moveTo>
                  <a:pt x="11591924" y="66674"/>
                </a:moveTo>
                <a:lnTo>
                  <a:pt x="11591924" y="66674"/>
                </a:lnTo>
                <a:lnTo>
                  <a:pt x="11591924" y="804764"/>
                </a:lnTo>
                <a:lnTo>
                  <a:pt x="12519023" y="547686"/>
                </a:lnTo>
                <a:lnTo>
                  <a:pt x="12519023" y="547687"/>
                </a:lnTo>
                <a:lnTo>
                  <a:pt x="12519023" y="1201737"/>
                </a:lnTo>
                <a:lnTo>
                  <a:pt x="7429498" y="1958975"/>
                </a:lnTo>
                <a:lnTo>
                  <a:pt x="7429499" y="1958974"/>
                </a:lnTo>
                <a:lnTo>
                  <a:pt x="7429498" y="1958974"/>
                </a:lnTo>
                <a:lnTo>
                  <a:pt x="9332900" y="1431175"/>
                </a:lnTo>
                <a:lnTo>
                  <a:pt x="6980236" y="2027237"/>
                </a:lnTo>
                <a:lnTo>
                  <a:pt x="6980237" y="2027237"/>
                </a:lnTo>
                <a:lnTo>
                  <a:pt x="6980236" y="2027237"/>
                </a:lnTo>
                <a:lnTo>
                  <a:pt x="11591924" y="66674"/>
                </a:lnTo>
                <a:close/>
                <a:moveTo>
                  <a:pt x="1409699" y="0"/>
                </a:moveTo>
                <a:lnTo>
                  <a:pt x="5847645" y="1931672"/>
                </a:lnTo>
                <a:lnTo>
                  <a:pt x="5960245" y="1959038"/>
                </a:lnTo>
                <a:lnTo>
                  <a:pt x="6397626" y="2065337"/>
                </a:lnTo>
                <a:lnTo>
                  <a:pt x="6043066" y="2016731"/>
                </a:lnTo>
                <a:lnTo>
                  <a:pt x="6088470" y="2036494"/>
                </a:lnTo>
                <a:lnTo>
                  <a:pt x="6114994" y="2048039"/>
                </a:lnTo>
                <a:lnTo>
                  <a:pt x="6532561" y="2098675"/>
                </a:lnTo>
                <a:lnTo>
                  <a:pt x="13104811" y="1201737"/>
                </a:lnTo>
                <a:lnTo>
                  <a:pt x="13171486" y="9634536"/>
                </a:lnTo>
                <a:lnTo>
                  <a:pt x="6603999" y="9015411"/>
                </a:lnTo>
                <a:lnTo>
                  <a:pt x="6603998" y="9015411"/>
                </a:lnTo>
                <a:lnTo>
                  <a:pt x="33338" y="9774236"/>
                </a:lnTo>
                <a:lnTo>
                  <a:pt x="0" y="1306512"/>
                </a:lnTo>
                <a:lnTo>
                  <a:pt x="6066040" y="2042103"/>
                </a:lnTo>
                <a:lnTo>
                  <a:pt x="5888084" y="1995485"/>
                </a:lnTo>
                <a:lnTo>
                  <a:pt x="619125" y="1273175"/>
                </a:lnTo>
                <a:lnTo>
                  <a:pt x="619125" y="1273174"/>
                </a:lnTo>
                <a:lnTo>
                  <a:pt x="584200" y="652462"/>
                </a:lnTo>
                <a:lnTo>
                  <a:pt x="3035344" y="1248180"/>
                </a:lnTo>
                <a:lnTo>
                  <a:pt x="1409699" y="822325"/>
                </a:lnTo>
                <a:lnTo>
                  <a:pt x="1409699" y="0"/>
                </a:ln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nchor="ctr" anchorCtr="1"/>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cxnSp>
        <p:nvCxnSpPr>
          <p:cNvPr id="8" name="直接连接符 7"/>
          <p:cNvCxnSpPr>
            <a:stCxn id="2050" idx="24"/>
          </p:cNvCxnSpPr>
          <p:nvPr/>
        </p:nvCxnSpPr>
        <p:spPr>
          <a:xfrm flipV="1">
            <a:off x="11057890" y="3224530"/>
            <a:ext cx="0" cy="1866900"/>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2644775" y="5554345"/>
            <a:ext cx="7777480" cy="0"/>
          </a:xfrm>
          <a:prstGeom prst="line">
            <a:avLst/>
          </a:prstGeom>
          <a:ln w="3175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 calcmode="lin" valueType="num">
                                      <p:cBhvr>
                                        <p:cTn id="9" dur="1000" fill="hold"/>
                                        <p:tgtEl>
                                          <p:spTgt spid="12"/>
                                        </p:tgtEl>
                                        <p:attrNameLst>
                                          <p:attrName>style.rotation</p:attrName>
                                        </p:attrNameLst>
                                      </p:cBhvr>
                                      <p:tavLst>
                                        <p:tav tm="0">
                                          <p:val>
                                            <p:fltVal val="90"/>
                                          </p:val>
                                        </p:tav>
                                        <p:tav tm="100000">
                                          <p:val>
                                            <p:fltVal val="0"/>
                                          </p:val>
                                        </p:tav>
                                      </p:tavLst>
                                    </p:anim>
                                    <p:animEffect transition="in" filter="fade">
                                      <p:cBhvr>
                                        <p:cTn id="10"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37808" y="314008"/>
            <a:ext cx="11716385" cy="6229985"/>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2" name="组合 1"/>
          <p:cNvGrpSpPr/>
          <p:nvPr>
            <p:custDataLst>
              <p:tags r:id="rId1"/>
            </p:custDataLst>
          </p:nvPr>
        </p:nvGrpSpPr>
        <p:grpSpPr>
          <a:xfrm>
            <a:off x="261259" y="342277"/>
            <a:ext cx="4486910" cy="496887"/>
            <a:chOff x="703219" y="1413559"/>
            <a:chExt cx="4486910" cy="496887"/>
          </a:xfrm>
          <a:noFill/>
        </p:grpSpPr>
        <p:sp>
          <p:nvSpPr>
            <p:cNvPr id="7" name="矩形 16"/>
            <p:cNvSpPr>
              <a:spLocks noChangeArrowheads="1"/>
            </p:cNvSpPr>
            <p:nvPr/>
          </p:nvSpPr>
          <p:spPr bwMode="auto">
            <a:xfrm>
              <a:off x="1466489" y="1413559"/>
              <a:ext cx="3520440" cy="496570"/>
            </a:xfrm>
            <a:prstGeom prst="rect">
              <a:avLst/>
            </a:prstGeom>
            <a:grpFill/>
            <a:ln w="28575">
              <a:solidFill>
                <a:schemeClr val="accent1"/>
              </a:solidFill>
              <a:miter lim="800000"/>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文本框 18"/>
            <p:cNvSpPr txBox="1">
              <a:spLocks noChangeArrowheads="1"/>
            </p:cNvSpPr>
            <p:nvPr/>
          </p:nvSpPr>
          <p:spPr bwMode="auto">
            <a:xfrm>
              <a:off x="1422674" y="1462454"/>
              <a:ext cx="3767455" cy="398780"/>
            </a:xfrm>
            <a:prstGeom prst="rect">
              <a:avLst/>
            </a:prstGeom>
            <a:grp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r>
                <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rPr>
                <a:t>建设工程项目安全事故处理</a:t>
              </a:r>
              <a:endPar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1" name="矩形 10"/>
            <p:cNvSpPr/>
            <p:nvPr/>
          </p:nvSpPr>
          <p:spPr>
            <a:xfrm>
              <a:off x="703219" y="1413559"/>
              <a:ext cx="683734" cy="496887"/>
            </a:xfrm>
            <a:prstGeom prst="rect">
              <a:avLst/>
            </a:prstGeom>
            <a:grpFill/>
            <a:ln w="28575" cap="flat" cmpd="sng" algn="ctr">
              <a:solidFill>
                <a:schemeClr val="accent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rPr>
                <a:t>8.4</a:t>
              </a:r>
              <a:endPar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9" name="文本框 8"/>
          <p:cNvSpPr txBox="1"/>
          <p:nvPr/>
        </p:nvSpPr>
        <p:spPr>
          <a:xfrm>
            <a:off x="944880" y="1170305"/>
            <a:ext cx="5080000" cy="398780"/>
          </a:xfrm>
          <a:prstGeom prst="rect">
            <a:avLst/>
          </a:prstGeom>
          <a:noFill/>
          <a:ln w="9525">
            <a:noFill/>
          </a:ln>
        </p:spPr>
        <p:txBody>
          <a:bodyPr>
            <a:spAutoFit/>
          </a:bodyPr>
          <a:lstStyle/>
          <a:p>
            <a:pPr indent="0"/>
            <a:r>
              <a:rPr lang="en-US" sz="2000" b="0">
                <a:solidFill>
                  <a:srgbClr val="D34F40"/>
                </a:solidFill>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2.安全事故处理程序</a:t>
            </a:r>
            <a:endParaRPr lang="en-US" sz="2000" b="0">
              <a:solidFill>
                <a:srgbClr val="D34F40"/>
              </a:solidFill>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p:txBody>
      </p:sp>
      <p:sp>
        <p:nvSpPr>
          <p:cNvPr id="4" name="椭圆 3"/>
          <p:cNvSpPr/>
          <p:nvPr/>
        </p:nvSpPr>
        <p:spPr>
          <a:xfrm>
            <a:off x="1357630" y="1569085"/>
            <a:ext cx="154940" cy="15494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cxnSp>
        <p:nvCxnSpPr>
          <p:cNvPr id="6" name="直接箭头连接符 5"/>
          <p:cNvCxnSpPr>
            <a:stCxn id="4" idx="4"/>
          </p:cNvCxnSpPr>
          <p:nvPr/>
        </p:nvCxnSpPr>
        <p:spPr>
          <a:xfrm>
            <a:off x="1444625" y="1724025"/>
            <a:ext cx="0" cy="4384040"/>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sp>
        <p:nvSpPr>
          <p:cNvPr id="14" name="椭圆 13"/>
          <p:cNvSpPr/>
          <p:nvPr/>
        </p:nvSpPr>
        <p:spPr>
          <a:xfrm>
            <a:off x="1260475" y="1860550"/>
            <a:ext cx="349250" cy="349250"/>
          </a:xfrm>
          <a:prstGeom prst="ellipse">
            <a:avLst/>
          </a:prstGeom>
          <a:solidFill>
            <a:srgbClr val="F6D8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solidFill>
                  <a:schemeClr val="tx1">
                    <a:lumMod val="95000"/>
                    <a:lumOff val="5000"/>
                  </a:schemeClr>
                </a:solidFill>
                <a:latin typeface="思源黑体" panose="020B0500000000000000" pitchFamily="34" charset="-122"/>
                <a:ea typeface="思源黑体" panose="020B0500000000000000" pitchFamily="34" charset="-122"/>
                <a:sym typeface="思源黑体" panose="020B0500000000000000" pitchFamily="34" charset="-122"/>
              </a:rPr>
              <a:t>1</a:t>
            </a:r>
            <a:endParaRPr lang="en-US" altLang="zh-CN">
              <a:solidFill>
                <a:schemeClr val="tx1">
                  <a:lumMod val="95000"/>
                  <a:lumOff val="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5" name="椭圆 14"/>
          <p:cNvSpPr/>
          <p:nvPr/>
        </p:nvSpPr>
        <p:spPr>
          <a:xfrm>
            <a:off x="1260475" y="2459355"/>
            <a:ext cx="349250" cy="349250"/>
          </a:xfrm>
          <a:prstGeom prst="ellipse">
            <a:avLst/>
          </a:prstGeom>
          <a:solidFill>
            <a:srgbClr val="F6D8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solidFill>
                  <a:schemeClr val="tx1">
                    <a:lumMod val="95000"/>
                    <a:lumOff val="5000"/>
                  </a:schemeClr>
                </a:solidFill>
                <a:latin typeface="思源黑体" panose="020B0500000000000000" pitchFamily="34" charset="-122"/>
                <a:ea typeface="思源黑体" panose="020B0500000000000000" pitchFamily="34" charset="-122"/>
                <a:sym typeface="思源黑体" panose="020B0500000000000000" pitchFamily="34" charset="-122"/>
              </a:rPr>
              <a:t>2</a:t>
            </a:r>
            <a:endParaRPr lang="en-US" altLang="zh-CN">
              <a:solidFill>
                <a:schemeClr val="tx1">
                  <a:lumMod val="95000"/>
                  <a:lumOff val="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6" name="椭圆 15"/>
          <p:cNvSpPr/>
          <p:nvPr/>
        </p:nvSpPr>
        <p:spPr>
          <a:xfrm>
            <a:off x="1260475" y="3058160"/>
            <a:ext cx="349250" cy="349250"/>
          </a:xfrm>
          <a:prstGeom prst="ellipse">
            <a:avLst/>
          </a:prstGeom>
          <a:solidFill>
            <a:srgbClr val="F6D8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solidFill>
                  <a:schemeClr val="tx1">
                    <a:lumMod val="95000"/>
                    <a:lumOff val="5000"/>
                  </a:schemeClr>
                </a:solidFill>
                <a:latin typeface="思源黑体" panose="020B0500000000000000" pitchFamily="34" charset="-122"/>
                <a:ea typeface="思源黑体" panose="020B0500000000000000" pitchFamily="34" charset="-122"/>
                <a:sym typeface="思源黑体" panose="020B0500000000000000" pitchFamily="34" charset="-122"/>
              </a:rPr>
              <a:t>3</a:t>
            </a:r>
            <a:endParaRPr lang="en-US" altLang="zh-CN">
              <a:solidFill>
                <a:schemeClr val="tx1">
                  <a:lumMod val="95000"/>
                  <a:lumOff val="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7" name="椭圆 16"/>
          <p:cNvSpPr/>
          <p:nvPr/>
        </p:nvSpPr>
        <p:spPr>
          <a:xfrm>
            <a:off x="1260475" y="3656965"/>
            <a:ext cx="349250" cy="349250"/>
          </a:xfrm>
          <a:prstGeom prst="ellipse">
            <a:avLst/>
          </a:prstGeom>
          <a:solidFill>
            <a:srgbClr val="F6D8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solidFill>
                  <a:schemeClr val="tx1">
                    <a:lumMod val="95000"/>
                    <a:lumOff val="5000"/>
                  </a:schemeClr>
                </a:solidFill>
                <a:latin typeface="思源黑体" panose="020B0500000000000000" pitchFamily="34" charset="-122"/>
                <a:ea typeface="思源黑体" panose="020B0500000000000000" pitchFamily="34" charset="-122"/>
                <a:sym typeface="思源黑体" panose="020B0500000000000000" pitchFamily="34" charset="-122"/>
              </a:rPr>
              <a:t>4</a:t>
            </a:r>
            <a:endParaRPr lang="en-US" altLang="zh-CN">
              <a:solidFill>
                <a:schemeClr val="tx1">
                  <a:lumMod val="95000"/>
                  <a:lumOff val="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8" name="椭圆 17"/>
          <p:cNvSpPr/>
          <p:nvPr/>
        </p:nvSpPr>
        <p:spPr>
          <a:xfrm>
            <a:off x="1260475" y="4255770"/>
            <a:ext cx="349250" cy="349250"/>
          </a:xfrm>
          <a:prstGeom prst="ellipse">
            <a:avLst/>
          </a:prstGeom>
          <a:solidFill>
            <a:srgbClr val="F6D8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solidFill>
                  <a:schemeClr val="tx1">
                    <a:lumMod val="95000"/>
                    <a:lumOff val="5000"/>
                  </a:schemeClr>
                </a:solidFill>
                <a:latin typeface="思源黑体" panose="020B0500000000000000" pitchFamily="34" charset="-122"/>
                <a:ea typeface="思源黑体" panose="020B0500000000000000" pitchFamily="34" charset="-122"/>
                <a:sym typeface="思源黑体" panose="020B0500000000000000" pitchFamily="34" charset="-122"/>
              </a:rPr>
              <a:t>5</a:t>
            </a:r>
            <a:endParaRPr lang="en-US" altLang="zh-CN">
              <a:solidFill>
                <a:schemeClr val="tx1">
                  <a:lumMod val="95000"/>
                  <a:lumOff val="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9" name="椭圆 18"/>
          <p:cNvSpPr/>
          <p:nvPr/>
        </p:nvSpPr>
        <p:spPr>
          <a:xfrm>
            <a:off x="1260475" y="4854575"/>
            <a:ext cx="349250" cy="349250"/>
          </a:xfrm>
          <a:prstGeom prst="ellipse">
            <a:avLst/>
          </a:prstGeom>
          <a:solidFill>
            <a:srgbClr val="F6D8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solidFill>
                  <a:schemeClr val="tx1">
                    <a:lumMod val="95000"/>
                    <a:lumOff val="5000"/>
                  </a:schemeClr>
                </a:solidFill>
                <a:latin typeface="思源黑体" panose="020B0500000000000000" pitchFamily="34" charset="-122"/>
                <a:ea typeface="思源黑体" panose="020B0500000000000000" pitchFamily="34" charset="-122"/>
                <a:sym typeface="思源黑体" panose="020B0500000000000000" pitchFamily="34" charset="-122"/>
              </a:rPr>
              <a:t>6</a:t>
            </a:r>
            <a:endParaRPr lang="en-US" altLang="zh-CN">
              <a:solidFill>
                <a:schemeClr val="tx1">
                  <a:lumMod val="95000"/>
                  <a:lumOff val="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0" name="椭圆 19"/>
          <p:cNvSpPr/>
          <p:nvPr/>
        </p:nvSpPr>
        <p:spPr>
          <a:xfrm>
            <a:off x="1260475" y="5453380"/>
            <a:ext cx="349250" cy="349250"/>
          </a:xfrm>
          <a:prstGeom prst="ellipse">
            <a:avLst/>
          </a:prstGeom>
          <a:solidFill>
            <a:srgbClr val="F6D8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solidFill>
                  <a:schemeClr val="tx1">
                    <a:lumMod val="95000"/>
                    <a:lumOff val="5000"/>
                  </a:schemeClr>
                </a:solidFill>
                <a:latin typeface="思源黑体" panose="020B0500000000000000" pitchFamily="34" charset="-122"/>
                <a:ea typeface="思源黑体" panose="020B0500000000000000" pitchFamily="34" charset="-122"/>
                <a:sym typeface="思源黑体" panose="020B0500000000000000" pitchFamily="34" charset="-122"/>
              </a:rPr>
              <a:t>7</a:t>
            </a:r>
            <a:endParaRPr lang="en-US" altLang="zh-CN">
              <a:solidFill>
                <a:schemeClr val="tx1">
                  <a:lumMod val="95000"/>
                  <a:lumOff val="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0" name="文本框 99"/>
          <p:cNvSpPr txBox="1"/>
          <p:nvPr/>
        </p:nvSpPr>
        <p:spPr>
          <a:xfrm>
            <a:off x="1609725" y="1835785"/>
            <a:ext cx="4062095" cy="398780"/>
          </a:xfrm>
          <a:prstGeom prst="rect">
            <a:avLst/>
          </a:prstGeom>
          <a:noFill/>
          <a:ln w="9525">
            <a:noFill/>
          </a:ln>
        </p:spPr>
        <p:txBody>
          <a:bodyPr wrap="square">
            <a:spAutoFit/>
          </a:bodyPr>
          <a:lstStyle/>
          <a:p>
            <a:pPr indent="0"/>
            <a:r>
              <a:rPr lang="zh-CN" altLang="en-US"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迅速抢救伤员并保护好事故现场</a:t>
            </a:r>
            <a:endParaRPr lang="zh-CN" altLang="en-US"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p:txBody>
      </p:sp>
      <p:sp>
        <p:nvSpPr>
          <p:cNvPr id="21" name="文本框 20"/>
          <p:cNvSpPr txBox="1"/>
          <p:nvPr/>
        </p:nvSpPr>
        <p:spPr>
          <a:xfrm>
            <a:off x="1609725" y="2434590"/>
            <a:ext cx="4062095" cy="398780"/>
          </a:xfrm>
          <a:prstGeom prst="rect">
            <a:avLst/>
          </a:prstGeom>
          <a:noFill/>
          <a:ln w="9525">
            <a:noFill/>
          </a:ln>
        </p:spPr>
        <p:txBody>
          <a:bodyPr wrap="square">
            <a:spAutoFit/>
          </a:bodyPr>
          <a:lstStyle/>
          <a:p>
            <a:pPr indent="0"/>
            <a:r>
              <a:rPr lang="zh-CN" altLang="en-US"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组织调查组</a:t>
            </a:r>
            <a:endParaRPr lang="zh-CN" altLang="en-US"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p:txBody>
      </p:sp>
      <p:sp>
        <p:nvSpPr>
          <p:cNvPr id="51" name="文本框 50"/>
          <p:cNvSpPr txBox="1"/>
          <p:nvPr/>
        </p:nvSpPr>
        <p:spPr>
          <a:xfrm>
            <a:off x="1609725" y="3033395"/>
            <a:ext cx="4062095" cy="398780"/>
          </a:xfrm>
          <a:prstGeom prst="rect">
            <a:avLst/>
          </a:prstGeom>
          <a:noFill/>
          <a:ln w="9525">
            <a:noFill/>
          </a:ln>
        </p:spPr>
        <p:txBody>
          <a:bodyPr wrap="square">
            <a:spAutoFit/>
          </a:bodyPr>
          <a:lstStyle/>
          <a:p>
            <a:pPr indent="0"/>
            <a:r>
              <a:rPr lang="zh-CN" altLang="en-US"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现场勘查</a:t>
            </a:r>
            <a:endParaRPr lang="zh-CN" altLang="en-US"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p:txBody>
      </p:sp>
      <p:sp>
        <p:nvSpPr>
          <p:cNvPr id="52" name="文本框 51"/>
          <p:cNvSpPr txBox="1"/>
          <p:nvPr/>
        </p:nvSpPr>
        <p:spPr>
          <a:xfrm>
            <a:off x="1609725" y="3632200"/>
            <a:ext cx="4062095" cy="398780"/>
          </a:xfrm>
          <a:prstGeom prst="rect">
            <a:avLst/>
          </a:prstGeom>
          <a:noFill/>
          <a:ln w="9525">
            <a:noFill/>
          </a:ln>
        </p:spPr>
        <p:txBody>
          <a:bodyPr wrap="square">
            <a:spAutoFit/>
          </a:bodyPr>
          <a:lstStyle/>
          <a:p>
            <a:pPr indent="0"/>
            <a:r>
              <a:rPr lang="zh-CN" altLang="en-US"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事故原因分析</a:t>
            </a:r>
            <a:endParaRPr lang="zh-CN" altLang="en-US"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p:txBody>
      </p:sp>
      <p:sp>
        <p:nvSpPr>
          <p:cNvPr id="59" name="文本框 58"/>
          <p:cNvSpPr txBox="1"/>
          <p:nvPr/>
        </p:nvSpPr>
        <p:spPr>
          <a:xfrm>
            <a:off x="1609725" y="4231005"/>
            <a:ext cx="4062095" cy="398780"/>
          </a:xfrm>
          <a:prstGeom prst="rect">
            <a:avLst/>
          </a:prstGeom>
          <a:noFill/>
          <a:ln w="9525">
            <a:noFill/>
          </a:ln>
        </p:spPr>
        <p:txBody>
          <a:bodyPr wrap="square">
            <a:spAutoFit/>
          </a:bodyPr>
          <a:lstStyle/>
          <a:p>
            <a:pPr indent="0"/>
            <a:r>
              <a:rPr lang="zh-CN" altLang="en-US"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制定预防措施</a:t>
            </a:r>
            <a:endParaRPr lang="zh-CN" altLang="en-US"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p:txBody>
      </p:sp>
      <p:sp>
        <p:nvSpPr>
          <p:cNvPr id="60" name="文本框 59"/>
          <p:cNvSpPr txBox="1"/>
          <p:nvPr/>
        </p:nvSpPr>
        <p:spPr>
          <a:xfrm>
            <a:off x="1609725" y="4829810"/>
            <a:ext cx="4062095" cy="398780"/>
          </a:xfrm>
          <a:prstGeom prst="rect">
            <a:avLst/>
          </a:prstGeom>
          <a:noFill/>
          <a:ln w="9525">
            <a:noFill/>
          </a:ln>
        </p:spPr>
        <p:txBody>
          <a:bodyPr wrap="square">
            <a:spAutoFit/>
          </a:bodyPr>
          <a:lstStyle/>
          <a:p>
            <a:pPr indent="0"/>
            <a:r>
              <a:rPr lang="zh-CN" altLang="en-US"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写出调查报告</a:t>
            </a:r>
            <a:endParaRPr lang="zh-CN" altLang="en-US"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p:txBody>
      </p:sp>
      <p:sp>
        <p:nvSpPr>
          <p:cNvPr id="61" name="文本框 60"/>
          <p:cNvSpPr txBox="1"/>
          <p:nvPr/>
        </p:nvSpPr>
        <p:spPr>
          <a:xfrm>
            <a:off x="1609725" y="5428615"/>
            <a:ext cx="4062095" cy="398780"/>
          </a:xfrm>
          <a:prstGeom prst="rect">
            <a:avLst/>
          </a:prstGeom>
          <a:noFill/>
          <a:ln w="9525">
            <a:noFill/>
          </a:ln>
        </p:spPr>
        <p:txBody>
          <a:bodyPr wrap="square">
            <a:spAutoFit/>
          </a:bodyPr>
          <a:lstStyle/>
          <a:p>
            <a:pPr indent="0"/>
            <a:r>
              <a:rPr lang="zh-CN" altLang="en-US"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事故的审理与结案</a:t>
            </a:r>
            <a:endParaRPr lang="zh-CN" altLang="en-US" sz="2000" b="0">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p:txBody>
      </p:sp>
      <p:sp>
        <p:nvSpPr>
          <p:cNvPr id="5" name="五边形 4">
            <a:hlinkClick r:id="rId2" action="ppaction://hlinksldjump"/>
          </p:cNvPr>
          <p:cNvSpPr/>
          <p:nvPr/>
        </p:nvSpPr>
        <p:spPr>
          <a:xfrm flipH="1">
            <a:off x="10217150" y="6111875"/>
            <a:ext cx="1301750" cy="34036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latin typeface="思源黑体" panose="020B0500000000000000" pitchFamily="34" charset="-122"/>
                <a:ea typeface="思源黑体" panose="020B0500000000000000" pitchFamily="34" charset="-122"/>
                <a:sym typeface="思源黑体" panose="020B0500000000000000" pitchFamily="34" charset="-122"/>
              </a:rPr>
              <a:t>返回目录</a:t>
            </a: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pic>
        <p:nvPicPr>
          <p:cNvPr id="12" name="图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81600" y="838200"/>
            <a:ext cx="5334000" cy="5334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1"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 calcmode="lin" valueType="num">
                                      <p:cBhvr>
                                        <p:cTn id="9" dur="500" fill="hold"/>
                                        <p:tgtEl>
                                          <p:spTgt spid="4"/>
                                        </p:tgtEl>
                                        <p:attrNameLst>
                                          <p:attrName>style.rotation</p:attrName>
                                        </p:attrNameLst>
                                      </p:cBhvr>
                                      <p:tavLst>
                                        <p:tav tm="0">
                                          <p:val>
                                            <p:fltVal val="360"/>
                                          </p:val>
                                        </p:tav>
                                        <p:tav tm="100000">
                                          <p:val>
                                            <p:fltVal val="0"/>
                                          </p:val>
                                        </p:tav>
                                      </p:tavLst>
                                    </p:anim>
                                    <p:animEffect transition="in" filter="fade">
                                      <p:cBhvr>
                                        <p:cTn id="10" dur="500"/>
                                        <p:tgtEl>
                                          <p:spTgt spid="4"/>
                                        </p:tgtEl>
                                      </p:cBhvr>
                                    </p:animEffect>
                                  </p:childTnLst>
                                </p:cTn>
                              </p:par>
                            </p:childTnLst>
                          </p:cTn>
                        </p:par>
                        <p:par>
                          <p:cTn id="11" fill="hold">
                            <p:stCondLst>
                              <p:cond delay="500"/>
                            </p:stCondLst>
                            <p:childTnLst>
                              <p:par>
                                <p:cTn id="12" presetID="22" presetClass="entr" presetSubtype="1"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up)">
                                      <p:cBhvr>
                                        <p:cTn id="14" dur="500"/>
                                        <p:tgtEl>
                                          <p:spTgt spid="6"/>
                                        </p:tgtEl>
                                      </p:cBhvr>
                                    </p:animEffect>
                                  </p:childTnLst>
                                </p:cTn>
                              </p:par>
                            </p:childTnLst>
                          </p:cTn>
                        </p:par>
                        <p:par>
                          <p:cTn id="15" fill="hold">
                            <p:stCondLst>
                              <p:cond delay="1000"/>
                            </p:stCondLst>
                            <p:childTnLst>
                              <p:par>
                                <p:cTn id="16" presetID="49" presetClass="entr" presetSubtype="0" decel="100000" fill="hold" grpId="0" nodeType="afterEffect">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cBhvr>
                                        <p:cTn id="18" dur="500" fill="hold"/>
                                        <p:tgtEl>
                                          <p:spTgt spid="14"/>
                                        </p:tgtEl>
                                        <p:attrNameLst>
                                          <p:attrName>ppt_w</p:attrName>
                                        </p:attrNameLst>
                                      </p:cBhvr>
                                      <p:tavLst>
                                        <p:tav tm="0">
                                          <p:val>
                                            <p:fltVal val="0"/>
                                          </p:val>
                                        </p:tav>
                                        <p:tav tm="100000">
                                          <p:val>
                                            <p:strVal val="#ppt_w"/>
                                          </p:val>
                                        </p:tav>
                                      </p:tavLst>
                                    </p:anim>
                                    <p:anim calcmode="lin" valueType="num">
                                      <p:cBhvr>
                                        <p:cTn id="19" dur="500" fill="hold"/>
                                        <p:tgtEl>
                                          <p:spTgt spid="14"/>
                                        </p:tgtEl>
                                        <p:attrNameLst>
                                          <p:attrName>ppt_h</p:attrName>
                                        </p:attrNameLst>
                                      </p:cBhvr>
                                      <p:tavLst>
                                        <p:tav tm="0">
                                          <p:val>
                                            <p:fltVal val="0"/>
                                          </p:val>
                                        </p:tav>
                                        <p:tav tm="100000">
                                          <p:val>
                                            <p:strVal val="#ppt_h"/>
                                          </p:val>
                                        </p:tav>
                                      </p:tavLst>
                                    </p:anim>
                                    <p:anim calcmode="lin" valueType="num">
                                      <p:cBhvr>
                                        <p:cTn id="20" dur="500" fill="hold"/>
                                        <p:tgtEl>
                                          <p:spTgt spid="14"/>
                                        </p:tgtEl>
                                        <p:attrNameLst>
                                          <p:attrName>style.rotation</p:attrName>
                                        </p:attrNameLst>
                                      </p:cBhvr>
                                      <p:tavLst>
                                        <p:tav tm="0">
                                          <p:val>
                                            <p:fltVal val="360"/>
                                          </p:val>
                                        </p:tav>
                                        <p:tav tm="100000">
                                          <p:val>
                                            <p:fltVal val="0"/>
                                          </p:val>
                                        </p:tav>
                                      </p:tavLst>
                                    </p:anim>
                                    <p:animEffect transition="in" filter="fade">
                                      <p:cBhvr>
                                        <p:cTn id="21" dur="500"/>
                                        <p:tgtEl>
                                          <p:spTgt spid="14"/>
                                        </p:tgtEl>
                                      </p:cBhvr>
                                    </p:animEffect>
                                  </p:childTnLst>
                                </p:cTn>
                              </p:par>
                            </p:childTnLst>
                          </p:cTn>
                        </p:par>
                        <p:par>
                          <p:cTn id="22" fill="hold">
                            <p:stCondLst>
                              <p:cond delay="1500"/>
                            </p:stCondLst>
                            <p:childTnLst>
                              <p:par>
                                <p:cTn id="23" presetID="12" presetClass="entr" presetSubtype="8" fill="hold" grpId="0" nodeType="afterEffect">
                                  <p:stCondLst>
                                    <p:cond delay="0"/>
                                  </p:stCondLst>
                                  <p:childTnLst>
                                    <p:set>
                                      <p:cBhvr>
                                        <p:cTn id="24" dur="1" fill="hold">
                                          <p:stCondLst>
                                            <p:cond delay="0"/>
                                          </p:stCondLst>
                                        </p:cTn>
                                        <p:tgtEl>
                                          <p:spTgt spid="100"/>
                                        </p:tgtEl>
                                        <p:attrNameLst>
                                          <p:attrName>style.visibility</p:attrName>
                                        </p:attrNameLst>
                                      </p:cBhvr>
                                      <p:to>
                                        <p:strVal val="visible"/>
                                      </p:to>
                                    </p:set>
                                    <p:anim calcmode="lin" valueType="num">
                                      <p:cBhvr additive="base">
                                        <p:cTn id="25" dur="500"/>
                                        <p:tgtEl>
                                          <p:spTgt spid="100"/>
                                        </p:tgtEl>
                                        <p:attrNameLst>
                                          <p:attrName>ppt_x</p:attrName>
                                        </p:attrNameLst>
                                      </p:cBhvr>
                                      <p:tavLst>
                                        <p:tav tm="0">
                                          <p:val>
                                            <p:strVal val="#ppt_x-#ppt_w*1.125000"/>
                                          </p:val>
                                        </p:tav>
                                        <p:tav tm="100000">
                                          <p:val>
                                            <p:strVal val="#ppt_x"/>
                                          </p:val>
                                        </p:tav>
                                      </p:tavLst>
                                    </p:anim>
                                    <p:animEffect transition="in" filter="wipe(right)">
                                      <p:cBhvr>
                                        <p:cTn id="26" dur="500"/>
                                        <p:tgtEl>
                                          <p:spTgt spid="100"/>
                                        </p:tgtEl>
                                      </p:cBhvr>
                                    </p:animEffect>
                                  </p:childTnLst>
                                </p:cTn>
                              </p:par>
                            </p:childTnLst>
                          </p:cTn>
                        </p:par>
                        <p:par>
                          <p:cTn id="27" fill="hold">
                            <p:stCondLst>
                              <p:cond delay="2000"/>
                            </p:stCondLst>
                            <p:childTnLst>
                              <p:par>
                                <p:cTn id="28" presetID="49" presetClass="entr" presetSubtype="0" decel="100000" fill="hold" grpId="0" nodeType="afterEffect">
                                  <p:stCondLst>
                                    <p:cond delay="0"/>
                                  </p:stCondLst>
                                  <p:childTnLst>
                                    <p:set>
                                      <p:cBhvr>
                                        <p:cTn id="29" dur="1" fill="hold">
                                          <p:stCondLst>
                                            <p:cond delay="0"/>
                                          </p:stCondLst>
                                        </p:cTn>
                                        <p:tgtEl>
                                          <p:spTgt spid="15"/>
                                        </p:tgtEl>
                                        <p:attrNameLst>
                                          <p:attrName>style.visibility</p:attrName>
                                        </p:attrNameLst>
                                      </p:cBhvr>
                                      <p:to>
                                        <p:strVal val="visible"/>
                                      </p:to>
                                    </p:set>
                                    <p:anim calcmode="lin" valueType="num">
                                      <p:cBhvr>
                                        <p:cTn id="30" dur="500" fill="hold"/>
                                        <p:tgtEl>
                                          <p:spTgt spid="15"/>
                                        </p:tgtEl>
                                        <p:attrNameLst>
                                          <p:attrName>ppt_w</p:attrName>
                                        </p:attrNameLst>
                                      </p:cBhvr>
                                      <p:tavLst>
                                        <p:tav tm="0">
                                          <p:val>
                                            <p:fltVal val="0"/>
                                          </p:val>
                                        </p:tav>
                                        <p:tav tm="100000">
                                          <p:val>
                                            <p:strVal val="#ppt_w"/>
                                          </p:val>
                                        </p:tav>
                                      </p:tavLst>
                                    </p:anim>
                                    <p:anim calcmode="lin" valueType="num">
                                      <p:cBhvr>
                                        <p:cTn id="31" dur="500" fill="hold"/>
                                        <p:tgtEl>
                                          <p:spTgt spid="15"/>
                                        </p:tgtEl>
                                        <p:attrNameLst>
                                          <p:attrName>ppt_h</p:attrName>
                                        </p:attrNameLst>
                                      </p:cBhvr>
                                      <p:tavLst>
                                        <p:tav tm="0">
                                          <p:val>
                                            <p:fltVal val="0"/>
                                          </p:val>
                                        </p:tav>
                                        <p:tav tm="100000">
                                          <p:val>
                                            <p:strVal val="#ppt_h"/>
                                          </p:val>
                                        </p:tav>
                                      </p:tavLst>
                                    </p:anim>
                                    <p:anim calcmode="lin" valueType="num">
                                      <p:cBhvr>
                                        <p:cTn id="32" dur="500" fill="hold"/>
                                        <p:tgtEl>
                                          <p:spTgt spid="15"/>
                                        </p:tgtEl>
                                        <p:attrNameLst>
                                          <p:attrName>style.rotation</p:attrName>
                                        </p:attrNameLst>
                                      </p:cBhvr>
                                      <p:tavLst>
                                        <p:tav tm="0">
                                          <p:val>
                                            <p:fltVal val="360"/>
                                          </p:val>
                                        </p:tav>
                                        <p:tav tm="100000">
                                          <p:val>
                                            <p:fltVal val="0"/>
                                          </p:val>
                                        </p:tav>
                                      </p:tavLst>
                                    </p:anim>
                                    <p:animEffect transition="in" filter="fade">
                                      <p:cBhvr>
                                        <p:cTn id="33" dur="500"/>
                                        <p:tgtEl>
                                          <p:spTgt spid="15"/>
                                        </p:tgtEl>
                                      </p:cBhvr>
                                    </p:animEffect>
                                  </p:childTnLst>
                                </p:cTn>
                              </p:par>
                            </p:childTnLst>
                          </p:cTn>
                        </p:par>
                        <p:par>
                          <p:cTn id="34" fill="hold">
                            <p:stCondLst>
                              <p:cond delay="2500"/>
                            </p:stCondLst>
                            <p:childTnLst>
                              <p:par>
                                <p:cTn id="35" presetID="12" presetClass="entr" presetSubtype="8" fill="hold" grpId="0" nodeType="afterEffect">
                                  <p:stCondLst>
                                    <p:cond delay="0"/>
                                  </p:stCondLst>
                                  <p:childTnLst>
                                    <p:set>
                                      <p:cBhvr>
                                        <p:cTn id="36" dur="1" fill="hold">
                                          <p:stCondLst>
                                            <p:cond delay="0"/>
                                          </p:stCondLst>
                                        </p:cTn>
                                        <p:tgtEl>
                                          <p:spTgt spid="21"/>
                                        </p:tgtEl>
                                        <p:attrNameLst>
                                          <p:attrName>style.visibility</p:attrName>
                                        </p:attrNameLst>
                                      </p:cBhvr>
                                      <p:to>
                                        <p:strVal val="visible"/>
                                      </p:to>
                                    </p:set>
                                    <p:anim calcmode="lin" valueType="num">
                                      <p:cBhvr additive="base">
                                        <p:cTn id="37" dur="500"/>
                                        <p:tgtEl>
                                          <p:spTgt spid="21"/>
                                        </p:tgtEl>
                                        <p:attrNameLst>
                                          <p:attrName>ppt_x</p:attrName>
                                        </p:attrNameLst>
                                      </p:cBhvr>
                                      <p:tavLst>
                                        <p:tav tm="0">
                                          <p:val>
                                            <p:strVal val="#ppt_x-#ppt_w*1.125000"/>
                                          </p:val>
                                        </p:tav>
                                        <p:tav tm="100000">
                                          <p:val>
                                            <p:strVal val="#ppt_x"/>
                                          </p:val>
                                        </p:tav>
                                      </p:tavLst>
                                    </p:anim>
                                    <p:animEffect transition="in" filter="wipe(right)">
                                      <p:cBhvr>
                                        <p:cTn id="38" dur="500"/>
                                        <p:tgtEl>
                                          <p:spTgt spid="21"/>
                                        </p:tgtEl>
                                      </p:cBhvr>
                                    </p:animEffect>
                                  </p:childTnLst>
                                </p:cTn>
                              </p:par>
                            </p:childTnLst>
                          </p:cTn>
                        </p:par>
                        <p:par>
                          <p:cTn id="39" fill="hold">
                            <p:stCondLst>
                              <p:cond delay="3000"/>
                            </p:stCondLst>
                            <p:childTnLst>
                              <p:par>
                                <p:cTn id="40" presetID="49" presetClass="entr" presetSubtype="0" decel="100000" fill="hold" grpId="0" nodeType="afterEffect">
                                  <p:stCondLst>
                                    <p:cond delay="0"/>
                                  </p:stCondLst>
                                  <p:childTnLst>
                                    <p:set>
                                      <p:cBhvr>
                                        <p:cTn id="41" dur="1" fill="hold">
                                          <p:stCondLst>
                                            <p:cond delay="0"/>
                                          </p:stCondLst>
                                        </p:cTn>
                                        <p:tgtEl>
                                          <p:spTgt spid="16"/>
                                        </p:tgtEl>
                                        <p:attrNameLst>
                                          <p:attrName>style.visibility</p:attrName>
                                        </p:attrNameLst>
                                      </p:cBhvr>
                                      <p:to>
                                        <p:strVal val="visible"/>
                                      </p:to>
                                    </p:set>
                                    <p:anim calcmode="lin" valueType="num">
                                      <p:cBhvr>
                                        <p:cTn id="42" dur="500" fill="hold"/>
                                        <p:tgtEl>
                                          <p:spTgt spid="16"/>
                                        </p:tgtEl>
                                        <p:attrNameLst>
                                          <p:attrName>ppt_w</p:attrName>
                                        </p:attrNameLst>
                                      </p:cBhvr>
                                      <p:tavLst>
                                        <p:tav tm="0">
                                          <p:val>
                                            <p:fltVal val="0"/>
                                          </p:val>
                                        </p:tav>
                                        <p:tav tm="100000">
                                          <p:val>
                                            <p:strVal val="#ppt_w"/>
                                          </p:val>
                                        </p:tav>
                                      </p:tavLst>
                                    </p:anim>
                                    <p:anim calcmode="lin" valueType="num">
                                      <p:cBhvr>
                                        <p:cTn id="43" dur="500" fill="hold"/>
                                        <p:tgtEl>
                                          <p:spTgt spid="16"/>
                                        </p:tgtEl>
                                        <p:attrNameLst>
                                          <p:attrName>ppt_h</p:attrName>
                                        </p:attrNameLst>
                                      </p:cBhvr>
                                      <p:tavLst>
                                        <p:tav tm="0">
                                          <p:val>
                                            <p:fltVal val="0"/>
                                          </p:val>
                                        </p:tav>
                                        <p:tav tm="100000">
                                          <p:val>
                                            <p:strVal val="#ppt_h"/>
                                          </p:val>
                                        </p:tav>
                                      </p:tavLst>
                                    </p:anim>
                                    <p:anim calcmode="lin" valueType="num">
                                      <p:cBhvr>
                                        <p:cTn id="44" dur="500" fill="hold"/>
                                        <p:tgtEl>
                                          <p:spTgt spid="16"/>
                                        </p:tgtEl>
                                        <p:attrNameLst>
                                          <p:attrName>style.rotation</p:attrName>
                                        </p:attrNameLst>
                                      </p:cBhvr>
                                      <p:tavLst>
                                        <p:tav tm="0">
                                          <p:val>
                                            <p:fltVal val="360"/>
                                          </p:val>
                                        </p:tav>
                                        <p:tav tm="100000">
                                          <p:val>
                                            <p:fltVal val="0"/>
                                          </p:val>
                                        </p:tav>
                                      </p:tavLst>
                                    </p:anim>
                                    <p:animEffect transition="in" filter="fade">
                                      <p:cBhvr>
                                        <p:cTn id="45" dur="500"/>
                                        <p:tgtEl>
                                          <p:spTgt spid="16"/>
                                        </p:tgtEl>
                                      </p:cBhvr>
                                    </p:animEffect>
                                  </p:childTnLst>
                                </p:cTn>
                              </p:par>
                            </p:childTnLst>
                          </p:cTn>
                        </p:par>
                        <p:par>
                          <p:cTn id="46" fill="hold">
                            <p:stCondLst>
                              <p:cond delay="3500"/>
                            </p:stCondLst>
                            <p:childTnLst>
                              <p:par>
                                <p:cTn id="47" presetID="12" presetClass="entr" presetSubtype="8" fill="hold" grpId="0" nodeType="afterEffect">
                                  <p:stCondLst>
                                    <p:cond delay="0"/>
                                  </p:stCondLst>
                                  <p:childTnLst>
                                    <p:set>
                                      <p:cBhvr>
                                        <p:cTn id="48" dur="1" fill="hold">
                                          <p:stCondLst>
                                            <p:cond delay="0"/>
                                          </p:stCondLst>
                                        </p:cTn>
                                        <p:tgtEl>
                                          <p:spTgt spid="51"/>
                                        </p:tgtEl>
                                        <p:attrNameLst>
                                          <p:attrName>style.visibility</p:attrName>
                                        </p:attrNameLst>
                                      </p:cBhvr>
                                      <p:to>
                                        <p:strVal val="visible"/>
                                      </p:to>
                                    </p:set>
                                    <p:anim calcmode="lin" valueType="num">
                                      <p:cBhvr additive="base">
                                        <p:cTn id="49" dur="500"/>
                                        <p:tgtEl>
                                          <p:spTgt spid="51"/>
                                        </p:tgtEl>
                                        <p:attrNameLst>
                                          <p:attrName>ppt_x</p:attrName>
                                        </p:attrNameLst>
                                      </p:cBhvr>
                                      <p:tavLst>
                                        <p:tav tm="0">
                                          <p:val>
                                            <p:strVal val="#ppt_x-#ppt_w*1.125000"/>
                                          </p:val>
                                        </p:tav>
                                        <p:tav tm="100000">
                                          <p:val>
                                            <p:strVal val="#ppt_x"/>
                                          </p:val>
                                        </p:tav>
                                      </p:tavLst>
                                    </p:anim>
                                    <p:animEffect transition="in" filter="wipe(right)">
                                      <p:cBhvr>
                                        <p:cTn id="50" dur="500"/>
                                        <p:tgtEl>
                                          <p:spTgt spid="51"/>
                                        </p:tgtEl>
                                      </p:cBhvr>
                                    </p:animEffect>
                                  </p:childTnLst>
                                </p:cTn>
                              </p:par>
                            </p:childTnLst>
                          </p:cTn>
                        </p:par>
                        <p:par>
                          <p:cTn id="51" fill="hold">
                            <p:stCondLst>
                              <p:cond delay="4000"/>
                            </p:stCondLst>
                            <p:childTnLst>
                              <p:par>
                                <p:cTn id="52" presetID="49" presetClass="entr" presetSubtype="0" decel="100000" fill="hold" grpId="0" nodeType="afterEffect">
                                  <p:stCondLst>
                                    <p:cond delay="0"/>
                                  </p:stCondLst>
                                  <p:childTnLst>
                                    <p:set>
                                      <p:cBhvr>
                                        <p:cTn id="53" dur="1" fill="hold">
                                          <p:stCondLst>
                                            <p:cond delay="0"/>
                                          </p:stCondLst>
                                        </p:cTn>
                                        <p:tgtEl>
                                          <p:spTgt spid="17"/>
                                        </p:tgtEl>
                                        <p:attrNameLst>
                                          <p:attrName>style.visibility</p:attrName>
                                        </p:attrNameLst>
                                      </p:cBhvr>
                                      <p:to>
                                        <p:strVal val="visible"/>
                                      </p:to>
                                    </p:set>
                                    <p:anim calcmode="lin" valueType="num">
                                      <p:cBhvr>
                                        <p:cTn id="54" dur="500" fill="hold"/>
                                        <p:tgtEl>
                                          <p:spTgt spid="17"/>
                                        </p:tgtEl>
                                        <p:attrNameLst>
                                          <p:attrName>ppt_w</p:attrName>
                                        </p:attrNameLst>
                                      </p:cBhvr>
                                      <p:tavLst>
                                        <p:tav tm="0">
                                          <p:val>
                                            <p:fltVal val="0"/>
                                          </p:val>
                                        </p:tav>
                                        <p:tav tm="100000">
                                          <p:val>
                                            <p:strVal val="#ppt_w"/>
                                          </p:val>
                                        </p:tav>
                                      </p:tavLst>
                                    </p:anim>
                                    <p:anim calcmode="lin" valueType="num">
                                      <p:cBhvr>
                                        <p:cTn id="55" dur="500" fill="hold"/>
                                        <p:tgtEl>
                                          <p:spTgt spid="17"/>
                                        </p:tgtEl>
                                        <p:attrNameLst>
                                          <p:attrName>ppt_h</p:attrName>
                                        </p:attrNameLst>
                                      </p:cBhvr>
                                      <p:tavLst>
                                        <p:tav tm="0">
                                          <p:val>
                                            <p:fltVal val="0"/>
                                          </p:val>
                                        </p:tav>
                                        <p:tav tm="100000">
                                          <p:val>
                                            <p:strVal val="#ppt_h"/>
                                          </p:val>
                                        </p:tav>
                                      </p:tavLst>
                                    </p:anim>
                                    <p:anim calcmode="lin" valueType="num">
                                      <p:cBhvr>
                                        <p:cTn id="56" dur="500" fill="hold"/>
                                        <p:tgtEl>
                                          <p:spTgt spid="17"/>
                                        </p:tgtEl>
                                        <p:attrNameLst>
                                          <p:attrName>style.rotation</p:attrName>
                                        </p:attrNameLst>
                                      </p:cBhvr>
                                      <p:tavLst>
                                        <p:tav tm="0">
                                          <p:val>
                                            <p:fltVal val="360"/>
                                          </p:val>
                                        </p:tav>
                                        <p:tav tm="100000">
                                          <p:val>
                                            <p:fltVal val="0"/>
                                          </p:val>
                                        </p:tav>
                                      </p:tavLst>
                                    </p:anim>
                                    <p:animEffect transition="in" filter="fade">
                                      <p:cBhvr>
                                        <p:cTn id="57" dur="500"/>
                                        <p:tgtEl>
                                          <p:spTgt spid="17"/>
                                        </p:tgtEl>
                                      </p:cBhvr>
                                    </p:animEffect>
                                  </p:childTnLst>
                                </p:cTn>
                              </p:par>
                            </p:childTnLst>
                          </p:cTn>
                        </p:par>
                        <p:par>
                          <p:cTn id="58" fill="hold">
                            <p:stCondLst>
                              <p:cond delay="4500"/>
                            </p:stCondLst>
                            <p:childTnLst>
                              <p:par>
                                <p:cTn id="59" presetID="12" presetClass="entr" presetSubtype="8" fill="hold" grpId="0" nodeType="afterEffect">
                                  <p:stCondLst>
                                    <p:cond delay="0"/>
                                  </p:stCondLst>
                                  <p:childTnLst>
                                    <p:set>
                                      <p:cBhvr>
                                        <p:cTn id="60" dur="1" fill="hold">
                                          <p:stCondLst>
                                            <p:cond delay="0"/>
                                          </p:stCondLst>
                                        </p:cTn>
                                        <p:tgtEl>
                                          <p:spTgt spid="52"/>
                                        </p:tgtEl>
                                        <p:attrNameLst>
                                          <p:attrName>style.visibility</p:attrName>
                                        </p:attrNameLst>
                                      </p:cBhvr>
                                      <p:to>
                                        <p:strVal val="visible"/>
                                      </p:to>
                                    </p:set>
                                    <p:anim calcmode="lin" valueType="num">
                                      <p:cBhvr additive="base">
                                        <p:cTn id="61" dur="500"/>
                                        <p:tgtEl>
                                          <p:spTgt spid="52"/>
                                        </p:tgtEl>
                                        <p:attrNameLst>
                                          <p:attrName>ppt_x</p:attrName>
                                        </p:attrNameLst>
                                      </p:cBhvr>
                                      <p:tavLst>
                                        <p:tav tm="0">
                                          <p:val>
                                            <p:strVal val="#ppt_x-#ppt_w*1.125000"/>
                                          </p:val>
                                        </p:tav>
                                        <p:tav tm="100000">
                                          <p:val>
                                            <p:strVal val="#ppt_x"/>
                                          </p:val>
                                        </p:tav>
                                      </p:tavLst>
                                    </p:anim>
                                    <p:animEffect transition="in" filter="wipe(right)">
                                      <p:cBhvr>
                                        <p:cTn id="62" dur="500"/>
                                        <p:tgtEl>
                                          <p:spTgt spid="52"/>
                                        </p:tgtEl>
                                      </p:cBhvr>
                                    </p:animEffect>
                                  </p:childTnLst>
                                </p:cTn>
                              </p:par>
                            </p:childTnLst>
                          </p:cTn>
                        </p:par>
                        <p:par>
                          <p:cTn id="63" fill="hold">
                            <p:stCondLst>
                              <p:cond delay="5000"/>
                            </p:stCondLst>
                            <p:childTnLst>
                              <p:par>
                                <p:cTn id="64" presetID="49" presetClass="entr" presetSubtype="0" decel="100000" fill="hold" grpId="0" nodeType="afterEffect">
                                  <p:stCondLst>
                                    <p:cond delay="0"/>
                                  </p:stCondLst>
                                  <p:childTnLst>
                                    <p:set>
                                      <p:cBhvr>
                                        <p:cTn id="65" dur="1" fill="hold">
                                          <p:stCondLst>
                                            <p:cond delay="0"/>
                                          </p:stCondLst>
                                        </p:cTn>
                                        <p:tgtEl>
                                          <p:spTgt spid="18"/>
                                        </p:tgtEl>
                                        <p:attrNameLst>
                                          <p:attrName>style.visibility</p:attrName>
                                        </p:attrNameLst>
                                      </p:cBhvr>
                                      <p:to>
                                        <p:strVal val="visible"/>
                                      </p:to>
                                    </p:set>
                                    <p:anim calcmode="lin" valueType="num">
                                      <p:cBhvr>
                                        <p:cTn id="66" dur="500" fill="hold"/>
                                        <p:tgtEl>
                                          <p:spTgt spid="18"/>
                                        </p:tgtEl>
                                        <p:attrNameLst>
                                          <p:attrName>ppt_w</p:attrName>
                                        </p:attrNameLst>
                                      </p:cBhvr>
                                      <p:tavLst>
                                        <p:tav tm="0">
                                          <p:val>
                                            <p:fltVal val="0"/>
                                          </p:val>
                                        </p:tav>
                                        <p:tav tm="100000">
                                          <p:val>
                                            <p:strVal val="#ppt_w"/>
                                          </p:val>
                                        </p:tav>
                                      </p:tavLst>
                                    </p:anim>
                                    <p:anim calcmode="lin" valueType="num">
                                      <p:cBhvr>
                                        <p:cTn id="67" dur="500" fill="hold"/>
                                        <p:tgtEl>
                                          <p:spTgt spid="18"/>
                                        </p:tgtEl>
                                        <p:attrNameLst>
                                          <p:attrName>ppt_h</p:attrName>
                                        </p:attrNameLst>
                                      </p:cBhvr>
                                      <p:tavLst>
                                        <p:tav tm="0">
                                          <p:val>
                                            <p:fltVal val="0"/>
                                          </p:val>
                                        </p:tav>
                                        <p:tav tm="100000">
                                          <p:val>
                                            <p:strVal val="#ppt_h"/>
                                          </p:val>
                                        </p:tav>
                                      </p:tavLst>
                                    </p:anim>
                                    <p:anim calcmode="lin" valueType="num">
                                      <p:cBhvr>
                                        <p:cTn id="68" dur="500" fill="hold"/>
                                        <p:tgtEl>
                                          <p:spTgt spid="18"/>
                                        </p:tgtEl>
                                        <p:attrNameLst>
                                          <p:attrName>style.rotation</p:attrName>
                                        </p:attrNameLst>
                                      </p:cBhvr>
                                      <p:tavLst>
                                        <p:tav tm="0">
                                          <p:val>
                                            <p:fltVal val="360"/>
                                          </p:val>
                                        </p:tav>
                                        <p:tav tm="100000">
                                          <p:val>
                                            <p:fltVal val="0"/>
                                          </p:val>
                                        </p:tav>
                                      </p:tavLst>
                                    </p:anim>
                                    <p:animEffect transition="in" filter="fade">
                                      <p:cBhvr>
                                        <p:cTn id="69" dur="500"/>
                                        <p:tgtEl>
                                          <p:spTgt spid="18"/>
                                        </p:tgtEl>
                                      </p:cBhvr>
                                    </p:animEffect>
                                  </p:childTnLst>
                                </p:cTn>
                              </p:par>
                            </p:childTnLst>
                          </p:cTn>
                        </p:par>
                        <p:par>
                          <p:cTn id="70" fill="hold">
                            <p:stCondLst>
                              <p:cond delay="5500"/>
                            </p:stCondLst>
                            <p:childTnLst>
                              <p:par>
                                <p:cTn id="71" presetID="12" presetClass="entr" presetSubtype="8" fill="hold" grpId="0" nodeType="afterEffect">
                                  <p:stCondLst>
                                    <p:cond delay="0"/>
                                  </p:stCondLst>
                                  <p:childTnLst>
                                    <p:set>
                                      <p:cBhvr>
                                        <p:cTn id="72" dur="1" fill="hold">
                                          <p:stCondLst>
                                            <p:cond delay="0"/>
                                          </p:stCondLst>
                                        </p:cTn>
                                        <p:tgtEl>
                                          <p:spTgt spid="59"/>
                                        </p:tgtEl>
                                        <p:attrNameLst>
                                          <p:attrName>style.visibility</p:attrName>
                                        </p:attrNameLst>
                                      </p:cBhvr>
                                      <p:to>
                                        <p:strVal val="visible"/>
                                      </p:to>
                                    </p:set>
                                    <p:anim calcmode="lin" valueType="num">
                                      <p:cBhvr additive="base">
                                        <p:cTn id="73" dur="500"/>
                                        <p:tgtEl>
                                          <p:spTgt spid="59"/>
                                        </p:tgtEl>
                                        <p:attrNameLst>
                                          <p:attrName>ppt_x</p:attrName>
                                        </p:attrNameLst>
                                      </p:cBhvr>
                                      <p:tavLst>
                                        <p:tav tm="0">
                                          <p:val>
                                            <p:strVal val="#ppt_x-#ppt_w*1.125000"/>
                                          </p:val>
                                        </p:tav>
                                        <p:tav tm="100000">
                                          <p:val>
                                            <p:strVal val="#ppt_x"/>
                                          </p:val>
                                        </p:tav>
                                      </p:tavLst>
                                    </p:anim>
                                    <p:animEffect transition="in" filter="wipe(right)">
                                      <p:cBhvr>
                                        <p:cTn id="74" dur="500"/>
                                        <p:tgtEl>
                                          <p:spTgt spid="59"/>
                                        </p:tgtEl>
                                      </p:cBhvr>
                                    </p:animEffect>
                                  </p:childTnLst>
                                </p:cTn>
                              </p:par>
                            </p:childTnLst>
                          </p:cTn>
                        </p:par>
                        <p:par>
                          <p:cTn id="75" fill="hold">
                            <p:stCondLst>
                              <p:cond delay="6000"/>
                            </p:stCondLst>
                            <p:childTnLst>
                              <p:par>
                                <p:cTn id="76" presetID="49" presetClass="entr" presetSubtype="0" decel="100000" fill="hold" grpId="0" nodeType="afterEffect">
                                  <p:stCondLst>
                                    <p:cond delay="0"/>
                                  </p:stCondLst>
                                  <p:childTnLst>
                                    <p:set>
                                      <p:cBhvr>
                                        <p:cTn id="77" dur="1" fill="hold">
                                          <p:stCondLst>
                                            <p:cond delay="0"/>
                                          </p:stCondLst>
                                        </p:cTn>
                                        <p:tgtEl>
                                          <p:spTgt spid="19"/>
                                        </p:tgtEl>
                                        <p:attrNameLst>
                                          <p:attrName>style.visibility</p:attrName>
                                        </p:attrNameLst>
                                      </p:cBhvr>
                                      <p:to>
                                        <p:strVal val="visible"/>
                                      </p:to>
                                    </p:set>
                                    <p:anim calcmode="lin" valueType="num">
                                      <p:cBhvr>
                                        <p:cTn id="78" dur="500" fill="hold"/>
                                        <p:tgtEl>
                                          <p:spTgt spid="19"/>
                                        </p:tgtEl>
                                        <p:attrNameLst>
                                          <p:attrName>ppt_w</p:attrName>
                                        </p:attrNameLst>
                                      </p:cBhvr>
                                      <p:tavLst>
                                        <p:tav tm="0">
                                          <p:val>
                                            <p:fltVal val="0"/>
                                          </p:val>
                                        </p:tav>
                                        <p:tav tm="100000">
                                          <p:val>
                                            <p:strVal val="#ppt_w"/>
                                          </p:val>
                                        </p:tav>
                                      </p:tavLst>
                                    </p:anim>
                                    <p:anim calcmode="lin" valueType="num">
                                      <p:cBhvr>
                                        <p:cTn id="79" dur="500" fill="hold"/>
                                        <p:tgtEl>
                                          <p:spTgt spid="19"/>
                                        </p:tgtEl>
                                        <p:attrNameLst>
                                          <p:attrName>ppt_h</p:attrName>
                                        </p:attrNameLst>
                                      </p:cBhvr>
                                      <p:tavLst>
                                        <p:tav tm="0">
                                          <p:val>
                                            <p:fltVal val="0"/>
                                          </p:val>
                                        </p:tav>
                                        <p:tav tm="100000">
                                          <p:val>
                                            <p:strVal val="#ppt_h"/>
                                          </p:val>
                                        </p:tav>
                                      </p:tavLst>
                                    </p:anim>
                                    <p:anim calcmode="lin" valueType="num">
                                      <p:cBhvr>
                                        <p:cTn id="80" dur="500" fill="hold"/>
                                        <p:tgtEl>
                                          <p:spTgt spid="19"/>
                                        </p:tgtEl>
                                        <p:attrNameLst>
                                          <p:attrName>style.rotation</p:attrName>
                                        </p:attrNameLst>
                                      </p:cBhvr>
                                      <p:tavLst>
                                        <p:tav tm="0">
                                          <p:val>
                                            <p:fltVal val="360"/>
                                          </p:val>
                                        </p:tav>
                                        <p:tav tm="100000">
                                          <p:val>
                                            <p:fltVal val="0"/>
                                          </p:val>
                                        </p:tav>
                                      </p:tavLst>
                                    </p:anim>
                                    <p:animEffect transition="in" filter="fade">
                                      <p:cBhvr>
                                        <p:cTn id="81" dur="500"/>
                                        <p:tgtEl>
                                          <p:spTgt spid="19"/>
                                        </p:tgtEl>
                                      </p:cBhvr>
                                    </p:animEffect>
                                  </p:childTnLst>
                                </p:cTn>
                              </p:par>
                            </p:childTnLst>
                          </p:cTn>
                        </p:par>
                        <p:par>
                          <p:cTn id="82" fill="hold">
                            <p:stCondLst>
                              <p:cond delay="6500"/>
                            </p:stCondLst>
                            <p:childTnLst>
                              <p:par>
                                <p:cTn id="83" presetID="12" presetClass="entr" presetSubtype="8" fill="hold" grpId="0" nodeType="afterEffect">
                                  <p:stCondLst>
                                    <p:cond delay="0"/>
                                  </p:stCondLst>
                                  <p:childTnLst>
                                    <p:set>
                                      <p:cBhvr>
                                        <p:cTn id="84" dur="1" fill="hold">
                                          <p:stCondLst>
                                            <p:cond delay="0"/>
                                          </p:stCondLst>
                                        </p:cTn>
                                        <p:tgtEl>
                                          <p:spTgt spid="60"/>
                                        </p:tgtEl>
                                        <p:attrNameLst>
                                          <p:attrName>style.visibility</p:attrName>
                                        </p:attrNameLst>
                                      </p:cBhvr>
                                      <p:to>
                                        <p:strVal val="visible"/>
                                      </p:to>
                                    </p:set>
                                    <p:anim calcmode="lin" valueType="num">
                                      <p:cBhvr additive="base">
                                        <p:cTn id="85" dur="500"/>
                                        <p:tgtEl>
                                          <p:spTgt spid="60"/>
                                        </p:tgtEl>
                                        <p:attrNameLst>
                                          <p:attrName>ppt_x</p:attrName>
                                        </p:attrNameLst>
                                      </p:cBhvr>
                                      <p:tavLst>
                                        <p:tav tm="0">
                                          <p:val>
                                            <p:strVal val="#ppt_x-#ppt_w*1.125000"/>
                                          </p:val>
                                        </p:tav>
                                        <p:tav tm="100000">
                                          <p:val>
                                            <p:strVal val="#ppt_x"/>
                                          </p:val>
                                        </p:tav>
                                      </p:tavLst>
                                    </p:anim>
                                    <p:animEffect transition="in" filter="wipe(right)">
                                      <p:cBhvr>
                                        <p:cTn id="86" dur="500"/>
                                        <p:tgtEl>
                                          <p:spTgt spid="60"/>
                                        </p:tgtEl>
                                      </p:cBhvr>
                                    </p:animEffect>
                                  </p:childTnLst>
                                </p:cTn>
                              </p:par>
                            </p:childTnLst>
                          </p:cTn>
                        </p:par>
                        <p:par>
                          <p:cTn id="87" fill="hold">
                            <p:stCondLst>
                              <p:cond delay="7000"/>
                            </p:stCondLst>
                            <p:childTnLst>
                              <p:par>
                                <p:cTn id="88" presetID="49" presetClass="entr" presetSubtype="0" decel="100000" fill="hold" grpId="0" nodeType="afterEffect">
                                  <p:stCondLst>
                                    <p:cond delay="0"/>
                                  </p:stCondLst>
                                  <p:childTnLst>
                                    <p:set>
                                      <p:cBhvr>
                                        <p:cTn id="89" dur="1" fill="hold">
                                          <p:stCondLst>
                                            <p:cond delay="0"/>
                                          </p:stCondLst>
                                        </p:cTn>
                                        <p:tgtEl>
                                          <p:spTgt spid="20"/>
                                        </p:tgtEl>
                                        <p:attrNameLst>
                                          <p:attrName>style.visibility</p:attrName>
                                        </p:attrNameLst>
                                      </p:cBhvr>
                                      <p:to>
                                        <p:strVal val="visible"/>
                                      </p:to>
                                    </p:set>
                                    <p:anim calcmode="lin" valueType="num">
                                      <p:cBhvr>
                                        <p:cTn id="90" dur="500" fill="hold"/>
                                        <p:tgtEl>
                                          <p:spTgt spid="20"/>
                                        </p:tgtEl>
                                        <p:attrNameLst>
                                          <p:attrName>ppt_w</p:attrName>
                                        </p:attrNameLst>
                                      </p:cBhvr>
                                      <p:tavLst>
                                        <p:tav tm="0">
                                          <p:val>
                                            <p:fltVal val="0"/>
                                          </p:val>
                                        </p:tav>
                                        <p:tav tm="100000">
                                          <p:val>
                                            <p:strVal val="#ppt_w"/>
                                          </p:val>
                                        </p:tav>
                                      </p:tavLst>
                                    </p:anim>
                                    <p:anim calcmode="lin" valueType="num">
                                      <p:cBhvr>
                                        <p:cTn id="91" dur="500" fill="hold"/>
                                        <p:tgtEl>
                                          <p:spTgt spid="20"/>
                                        </p:tgtEl>
                                        <p:attrNameLst>
                                          <p:attrName>ppt_h</p:attrName>
                                        </p:attrNameLst>
                                      </p:cBhvr>
                                      <p:tavLst>
                                        <p:tav tm="0">
                                          <p:val>
                                            <p:fltVal val="0"/>
                                          </p:val>
                                        </p:tav>
                                        <p:tav tm="100000">
                                          <p:val>
                                            <p:strVal val="#ppt_h"/>
                                          </p:val>
                                        </p:tav>
                                      </p:tavLst>
                                    </p:anim>
                                    <p:anim calcmode="lin" valueType="num">
                                      <p:cBhvr>
                                        <p:cTn id="92" dur="500" fill="hold"/>
                                        <p:tgtEl>
                                          <p:spTgt spid="20"/>
                                        </p:tgtEl>
                                        <p:attrNameLst>
                                          <p:attrName>style.rotation</p:attrName>
                                        </p:attrNameLst>
                                      </p:cBhvr>
                                      <p:tavLst>
                                        <p:tav tm="0">
                                          <p:val>
                                            <p:fltVal val="360"/>
                                          </p:val>
                                        </p:tav>
                                        <p:tav tm="100000">
                                          <p:val>
                                            <p:fltVal val="0"/>
                                          </p:val>
                                        </p:tav>
                                      </p:tavLst>
                                    </p:anim>
                                    <p:animEffect transition="in" filter="fade">
                                      <p:cBhvr>
                                        <p:cTn id="93" dur="500"/>
                                        <p:tgtEl>
                                          <p:spTgt spid="20"/>
                                        </p:tgtEl>
                                      </p:cBhvr>
                                    </p:animEffect>
                                  </p:childTnLst>
                                </p:cTn>
                              </p:par>
                            </p:childTnLst>
                          </p:cTn>
                        </p:par>
                        <p:par>
                          <p:cTn id="94" fill="hold">
                            <p:stCondLst>
                              <p:cond delay="7500"/>
                            </p:stCondLst>
                            <p:childTnLst>
                              <p:par>
                                <p:cTn id="95" presetID="12" presetClass="entr" presetSubtype="8" fill="hold" grpId="0" nodeType="afterEffect">
                                  <p:stCondLst>
                                    <p:cond delay="0"/>
                                  </p:stCondLst>
                                  <p:childTnLst>
                                    <p:set>
                                      <p:cBhvr>
                                        <p:cTn id="96" dur="1" fill="hold">
                                          <p:stCondLst>
                                            <p:cond delay="0"/>
                                          </p:stCondLst>
                                        </p:cTn>
                                        <p:tgtEl>
                                          <p:spTgt spid="61"/>
                                        </p:tgtEl>
                                        <p:attrNameLst>
                                          <p:attrName>style.visibility</p:attrName>
                                        </p:attrNameLst>
                                      </p:cBhvr>
                                      <p:to>
                                        <p:strVal val="visible"/>
                                      </p:to>
                                    </p:set>
                                    <p:anim calcmode="lin" valueType="num">
                                      <p:cBhvr additive="base">
                                        <p:cTn id="97" dur="500"/>
                                        <p:tgtEl>
                                          <p:spTgt spid="61"/>
                                        </p:tgtEl>
                                        <p:attrNameLst>
                                          <p:attrName>ppt_x</p:attrName>
                                        </p:attrNameLst>
                                      </p:cBhvr>
                                      <p:tavLst>
                                        <p:tav tm="0">
                                          <p:val>
                                            <p:strVal val="#ppt_x-#ppt_w*1.125000"/>
                                          </p:val>
                                        </p:tav>
                                        <p:tav tm="100000">
                                          <p:val>
                                            <p:strVal val="#ppt_x"/>
                                          </p:val>
                                        </p:tav>
                                      </p:tavLst>
                                    </p:anim>
                                    <p:animEffect transition="in" filter="wipe(right)">
                                      <p:cBhvr>
                                        <p:cTn id="98"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14" grpId="0" animBg="1"/>
      <p:bldP spid="15" grpId="0" animBg="1"/>
      <p:bldP spid="16" grpId="0" animBg="1"/>
      <p:bldP spid="17" grpId="0" animBg="1"/>
      <p:bldP spid="18" grpId="0" animBg="1"/>
      <p:bldP spid="19" grpId="0" animBg="1"/>
      <p:bldP spid="20" grpId="0" animBg="1"/>
      <p:bldP spid="100" grpId="0"/>
      <p:bldP spid="21" grpId="0"/>
      <p:bldP spid="51" grpId="0"/>
      <p:bldP spid="52" grpId="0"/>
      <p:bldP spid="59" grpId="0"/>
      <p:bldP spid="60" grpId="0"/>
      <p:bldP spid="61" grpId="0"/>
    </p:bld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2" name="组合 11"/>
          <p:cNvGrpSpPr/>
          <p:nvPr/>
        </p:nvGrpSpPr>
        <p:grpSpPr>
          <a:xfrm rot="5400000">
            <a:off x="2654135" y="-2654136"/>
            <a:ext cx="6857999" cy="12166274"/>
            <a:chOff x="3608578" y="-2"/>
            <a:chExt cx="8583424" cy="6858002"/>
          </a:xfrm>
        </p:grpSpPr>
        <p:sp>
          <p:nvSpPr>
            <p:cNvPr id="16" name="直角三角形 15"/>
            <p:cNvSpPr/>
            <p:nvPr/>
          </p:nvSpPr>
          <p:spPr>
            <a:xfrm rot="16200000">
              <a:off x="4471289" y="-862713"/>
              <a:ext cx="6858002" cy="8583424"/>
            </a:xfrm>
            <a:prstGeom prst="rtTriangle">
              <a:avLst/>
            </a:prstGeom>
            <a:solidFill>
              <a:srgbClr val="D34F4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9" name="直角三角形 18"/>
            <p:cNvSpPr/>
            <p:nvPr/>
          </p:nvSpPr>
          <p:spPr>
            <a:xfrm rot="16200000">
              <a:off x="4864749" y="-469252"/>
              <a:ext cx="6508505" cy="8145998"/>
            </a:xfrm>
            <a:prstGeom prst="rtTriangle">
              <a:avLst/>
            </a:prstGeom>
            <a:solidFill>
              <a:srgbClr val="2E435E">
                <a:alpha val="9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20" name="等腰三角形 19"/>
          <p:cNvSpPr/>
          <p:nvPr/>
        </p:nvSpPr>
        <p:spPr>
          <a:xfrm rot="16200000">
            <a:off x="9375423" y="4067149"/>
            <a:ext cx="2997579" cy="2584120"/>
          </a:xfrm>
          <a:prstGeom prst="triangle">
            <a:avLst>
              <a:gd name="adj" fmla="val 0"/>
            </a:avLst>
          </a:prstGeom>
          <a:solidFill>
            <a:srgbClr val="D34F4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22" name="组合 21"/>
          <p:cNvGrpSpPr/>
          <p:nvPr/>
        </p:nvGrpSpPr>
        <p:grpSpPr>
          <a:xfrm rot="5400000">
            <a:off x="9479774" y="-812022"/>
            <a:ext cx="1900201" cy="3524250"/>
            <a:chOff x="0" y="-3"/>
            <a:chExt cx="2956895" cy="2344107"/>
          </a:xfrm>
        </p:grpSpPr>
        <p:sp>
          <p:nvSpPr>
            <p:cNvPr id="23" name="直角三角形 22"/>
            <p:cNvSpPr/>
            <p:nvPr/>
          </p:nvSpPr>
          <p:spPr>
            <a:xfrm flipV="1">
              <a:off x="0" y="-3"/>
              <a:ext cx="2956895" cy="2344107"/>
            </a:xfrm>
            <a:prstGeom prst="rtTriangle">
              <a:avLst/>
            </a:prstGeom>
            <a:solidFill>
              <a:srgbClr val="D34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4" name="直角三角形 23"/>
            <p:cNvSpPr/>
            <p:nvPr/>
          </p:nvSpPr>
          <p:spPr>
            <a:xfrm flipV="1">
              <a:off x="0" y="0"/>
              <a:ext cx="1636517" cy="1297365"/>
            </a:xfrm>
            <a:prstGeom prst="rtTriangle">
              <a:avLst/>
            </a:prstGeom>
            <a:solidFill>
              <a:srgbClr val="2E435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14" name="TextBox 76"/>
          <p:cNvSpPr txBox="1"/>
          <p:nvPr/>
        </p:nvSpPr>
        <p:spPr>
          <a:xfrm>
            <a:off x="510356" y="2848610"/>
            <a:ext cx="800735" cy="583565"/>
          </a:xfrm>
          <a:prstGeom prst="rect">
            <a:avLst/>
          </a:prstGeom>
          <a:noFill/>
        </p:spPr>
        <p:txBody>
          <a:bodyPr wrap="none" rtlCol="0">
            <a:spAutoFit/>
          </a:bodyPr>
          <a:lstStyle/>
          <a:p>
            <a:pPr algn="ctr"/>
            <a:r>
              <a:rPr lang="en-US" altLang="zh-CN" sz="3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8.5</a:t>
            </a:r>
            <a:endParaRPr lang="en-US" altLang="zh-CN" sz="3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5" name="文本框 21"/>
          <p:cNvSpPr txBox="1"/>
          <p:nvPr/>
        </p:nvSpPr>
        <p:spPr>
          <a:xfrm>
            <a:off x="510356" y="5087819"/>
            <a:ext cx="4378828" cy="87440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150000"/>
              </a:lnSpc>
              <a:buFont typeface="Wingdings" panose="05000000000000000000" pitchFamily="2" charset="2"/>
              <a:buChar char="ü"/>
            </a:pPr>
            <a:r>
              <a:rPr lang="zh-CN" altLang="en-US"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施工现场文明施工</a:t>
            </a:r>
            <a:endParaRPr lang="zh-CN" altLang="en-US"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a:p>
            <a:pPr marL="285750" indent="-285750">
              <a:lnSpc>
                <a:spcPct val="150000"/>
              </a:lnSpc>
              <a:buFont typeface="Wingdings" panose="05000000000000000000" pitchFamily="2" charset="2"/>
              <a:buChar char="ü"/>
            </a:pPr>
            <a:r>
              <a:rPr lang="zh-CN" altLang="en-US"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施工现场环境保护</a:t>
            </a:r>
            <a:endParaRPr lang="en-US" altLang="zh-CN"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4" name="TextBox 76"/>
          <p:cNvSpPr txBox="1"/>
          <p:nvPr/>
        </p:nvSpPr>
        <p:spPr>
          <a:xfrm>
            <a:off x="510356" y="3432175"/>
            <a:ext cx="3467616" cy="1482650"/>
          </a:xfrm>
          <a:prstGeom prst="rect">
            <a:avLst/>
          </a:prstGeom>
          <a:noFill/>
        </p:spPr>
        <p:txBody>
          <a:bodyPr wrap="none" rtlCol="0">
            <a:spAutoFit/>
          </a:bodyPr>
          <a:lstStyle/>
          <a:p>
            <a:pPr algn="l">
              <a:lnSpc>
                <a:spcPct val="150000"/>
              </a:lnSpc>
            </a:pPr>
            <a:r>
              <a:rPr sz="3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建设工程项目文明</a:t>
            </a:r>
            <a:endParaRPr sz="3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a:p>
            <a:pPr algn="l">
              <a:lnSpc>
                <a:spcPct val="150000"/>
              </a:lnSpc>
            </a:pPr>
            <a:r>
              <a:rPr sz="3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施工及环保管理</a:t>
            </a:r>
            <a:endParaRPr sz="3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Tree>
  </p:cSld>
  <p:clrMapOvr>
    <a:masterClrMapping/>
  </p:clrMapOvr>
  <p:transition>
    <p:pull dir="rd"/>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37808" y="314008"/>
            <a:ext cx="11716385" cy="6229985"/>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latin typeface="思源黑体" panose="020B0500000000000000" pitchFamily="34" charset="-122"/>
                <a:ea typeface="思源黑体" panose="020B0500000000000000" pitchFamily="34" charset="-122"/>
                <a:sym typeface="思源黑体" panose="020B0500000000000000" pitchFamily="34" charset="-122"/>
              </a:rPr>
              <a:t>1.项目的定义</a:t>
            </a: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39" name="TextBox 76"/>
          <p:cNvSpPr txBox="1"/>
          <p:nvPr/>
        </p:nvSpPr>
        <p:spPr>
          <a:xfrm>
            <a:off x="930059" y="1134994"/>
            <a:ext cx="2888932" cy="400110"/>
          </a:xfrm>
          <a:prstGeom prst="rect">
            <a:avLst/>
          </a:prstGeom>
          <a:solidFill>
            <a:srgbClr val="D34F40"/>
          </a:solidFill>
        </p:spPr>
        <p:txBody>
          <a:bodyPr wrap="none" rtlCol="0">
            <a:spAutoFit/>
          </a:bodyPr>
          <a:lstStyle/>
          <a:p>
            <a:pPr algn="ctr"/>
            <a:r>
              <a:rPr lang="en-US" sz="2000"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8.5.1 施工现场文明施工</a:t>
            </a:r>
            <a:endParaRPr lang="en-US" sz="2000"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 name="矩形 5"/>
          <p:cNvSpPr/>
          <p:nvPr/>
        </p:nvSpPr>
        <p:spPr>
          <a:xfrm>
            <a:off x="1024255" y="1704340"/>
            <a:ext cx="10226040" cy="398780"/>
          </a:xfrm>
          <a:prstGeom prst="rect">
            <a:avLst/>
          </a:prstGeom>
        </p:spPr>
        <p:txBody>
          <a:bodyPr wrap="square">
            <a:spAutoFit/>
          </a:bodyPr>
          <a:lstStyle/>
          <a:p>
            <a:pPr indent="457200" fontAlgn="auto">
              <a:lnSpc>
                <a:spcPct val="10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施工现场文明施工的基本措施有如下几方面。</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2" name="组合 1"/>
          <p:cNvGrpSpPr/>
          <p:nvPr>
            <p:custDataLst>
              <p:tags r:id="rId1"/>
            </p:custDataLst>
          </p:nvPr>
        </p:nvGrpSpPr>
        <p:grpSpPr>
          <a:xfrm>
            <a:off x="261259" y="342277"/>
            <a:ext cx="4834890" cy="496887"/>
            <a:chOff x="703219" y="1413559"/>
            <a:chExt cx="4834890" cy="496887"/>
          </a:xfrm>
          <a:noFill/>
        </p:grpSpPr>
        <p:sp>
          <p:nvSpPr>
            <p:cNvPr id="7" name="矩形 16"/>
            <p:cNvSpPr>
              <a:spLocks noChangeArrowheads="1"/>
            </p:cNvSpPr>
            <p:nvPr/>
          </p:nvSpPr>
          <p:spPr bwMode="auto">
            <a:xfrm>
              <a:off x="1466489" y="1413559"/>
              <a:ext cx="4070985" cy="496570"/>
            </a:xfrm>
            <a:prstGeom prst="rect">
              <a:avLst/>
            </a:prstGeom>
            <a:grpFill/>
            <a:ln w="28575">
              <a:solidFill>
                <a:schemeClr val="accent1"/>
              </a:solidFill>
              <a:miter lim="800000"/>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文本框 18"/>
            <p:cNvSpPr txBox="1">
              <a:spLocks noChangeArrowheads="1"/>
            </p:cNvSpPr>
            <p:nvPr/>
          </p:nvSpPr>
          <p:spPr bwMode="auto">
            <a:xfrm>
              <a:off x="1422674" y="1462454"/>
              <a:ext cx="4115435" cy="398780"/>
            </a:xfrm>
            <a:prstGeom prst="rect">
              <a:avLst/>
            </a:prstGeom>
            <a:grp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r>
                <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rPr>
                <a:t>建设工程项目文明施工及环保管理</a:t>
              </a:r>
              <a:endPar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1" name="矩形 10"/>
            <p:cNvSpPr/>
            <p:nvPr/>
          </p:nvSpPr>
          <p:spPr>
            <a:xfrm>
              <a:off x="703219" y="1413559"/>
              <a:ext cx="683734" cy="496887"/>
            </a:xfrm>
            <a:prstGeom prst="rect">
              <a:avLst/>
            </a:prstGeom>
            <a:grpFill/>
            <a:ln w="28575" cap="flat" cmpd="sng" algn="ctr">
              <a:solidFill>
                <a:schemeClr val="accent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rPr>
                <a:t>8.5</a:t>
              </a:r>
              <a:endPar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12" name="矩形 11"/>
          <p:cNvSpPr/>
          <p:nvPr/>
        </p:nvSpPr>
        <p:spPr>
          <a:xfrm>
            <a:off x="1107440" y="2273935"/>
            <a:ext cx="9770110" cy="3784600"/>
          </a:xfrm>
          <a:prstGeom prst="rect">
            <a:avLst/>
          </a:prstGeom>
          <a:solidFill>
            <a:schemeClr val="accent1">
              <a:lumMod val="20000"/>
              <a:lumOff val="80000"/>
            </a:schemeClr>
          </a:solidFill>
          <a:effectLst>
            <a:outerShdw blurRad="50800" dist="177800" dir="2700000" algn="tl" rotWithShape="0">
              <a:prstClr val="black">
                <a:alpha val="40000"/>
              </a:prstClr>
            </a:outerShdw>
          </a:effectLst>
        </p:spPr>
        <p:txBody>
          <a:bodyPr wrap="square">
            <a:spAutoFit/>
          </a:bodyPr>
          <a:lstStyle/>
          <a:p>
            <a:pPr lvl="0" indent="457200" algn="l">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①施工现场必须设置明显的标牌，标明工程项目名称、建设单位、设计单位、施工单位、项目经理和施工现场总代表人的姓名，开、竣工日期，施工许可证批准文号等。施工单位负责施工现场标牌的保护工作。</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a:p>
            <a:pPr lvl="0" indent="457200" algn="l">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②施工现场的管理人员在施工现场应当佩戴证明其身份的证卡。</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a:p>
            <a:pPr lvl="0" indent="457200" algn="l">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③应当按照施工总平面布置图设置各项临时设施。现场堆放的大宗材料、成品、半成品和机具设备不得侵占场内道路及安全防护等设施。</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a:p>
            <a:pPr lvl="0" indent="457200" algn="l">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④施工现场的用电线路、用电设施的安装和使用必须符合安装规范和安全操作规程，并按照施工组织设计进行架设，严禁任意拉线接电。施工现场必须设有保证施工</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800" decel="100000"/>
                                        <p:tgtEl>
                                          <p:spTgt spid="12"/>
                                        </p:tgtEl>
                                      </p:cBhvr>
                                    </p:animEffect>
                                    <p:anim calcmode="lin" valueType="num">
                                      <p:cBhvr>
                                        <p:cTn id="8" dur="800" decel="100000" fill="hold"/>
                                        <p:tgtEl>
                                          <p:spTgt spid="12"/>
                                        </p:tgtEl>
                                        <p:attrNameLst>
                                          <p:attrName>style.rotation</p:attrName>
                                        </p:attrNameLst>
                                      </p:cBhvr>
                                      <p:tavLst>
                                        <p:tav tm="0">
                                          <p:val>
                                            <p:fltVal val="-90"/>
                                          </p:val>
                                        </p:tav>
                                        <p:tav tm="100000">
                                          <p:val>
                                            <p:fltVal val="0"/>
                                          </p:val>
                                        </p:tav>
                                      </p:tavLst>
                                    </p:anim>
                                    <p:anim calcmode="lin" valueType="num">
                                      <p:cBhvr>
                                        <p:cTn id="9" dur="800" decel="100000" fill="hold"/>
                                        <p:tgtEl>
                                          <p:spTgt spid="12"/>
                                        </p:tgtEl>
                                        <p:attrNameLst>
                                          <p:attrName>ppt_x</p:attrName>
                                        </p:attrNameLst>
                                      </p:cBhvr>
                                      <p:tavLst>
                                        <p:tav tm="0">
                                          <p:val>
                                            <p:strVal val="#ppt_x+0.4"/>
                                          </p:val>
                                        </p:tav>
                                        <p:tav tm="100000">
                                          <p:val>
                                            <p:strVal val="#ppt_x-0.05"/>
                                          </p:val>
                                        </p:tav>
                                      </p:tavLst>
                                    </p:anim>
                                    <p:anim calcmode="lin" valueType="num">
                                      <p:cBhvr>
                                        <p:cTn id="10" dur="800" decel="100000" fill="hold"/>
                                        <p:tgtEl>
                                          <p:spTgt spid="1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2"/>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矩形 25"/>
          <p:cNvSpPr/>
          <p:nvPr/>
        </p:nvSpPr>
        <p:spPr>
          <a:xfrm>
            <a:off x="237808" y="314008"/>
            <a:ext cx="11716385" cy="6229985"/>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6" name="组合 5"/>
          <p:cNvGrpSpPr/>
          <p:nvPr/>
        </p:nvGrpSpPr>
        <p:grpSpPr>
          <a:xfrm>
            <a:off x="2606675" y="4272280"/>
            <a:ext cx="5641340" cy="723900"/>
            <a:chOff x="2843" y="6697"/>
            <a:chExt cx="8884" cy="1140"/>
          </a:xfrm>
        </p:grpSpPr>
        <p:sp>
          <p:nvSpPr>
            <p:cNvPr id="7" name="Freeform 8"/>
            <p:cNvSpPr/>
            <p:nvPr/>
          </p:nvSpPr>
          <p:spPr bwMode="auto">
            <a:xfrm flipV="1">
              <a:off x="2876" y="6697"/>
              <a:ext cx="1139" cy="1140"/>
            </a:xfrm>
            <a:prstGeom prst="roundRect">
              <a:avLst/>
            </a:prstGeom>
            <a:solidFill>
              <a:srgbClr val="D34F40"/>
            </a:solidFill>
            <a:ln w="9525">
              <a:noFill/>
              <a:round/>
            </a:ln>
          </p:spPr>
          <p:txBody>
            <a:bodyPr vert="horz" wrap="square" lIns="91440" tIns="45720" rIns="91440" bIns="45720" numCol="1" anchor="t" anchorCtr="0" compatLnSpc="1"/>
            <a:lstStyle/>
            <a:p>
              <a:endParaRPr lang="zh-CN" altLang="en-US">
                <a:solidFill>
                  <a:schemeClr val="bg2">
                    <a:lumMod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8" name="Text Box 3"/>
            <p:cNvSpPr>
              <a:spLocks noChangeArrowheads="1"/>
            </p:cNvSpPr>
            <p:nvPr/>
          </p:nvSpPr>
          <p:spPr bwMode="auto">
            <a:xfrm>
              <a:off x="2843" y="6806"/>
              <a:ext cx="1205" cy="921"/>
            </a:xfrm>
            <a:prstGeom prst="rect">
              <a:avLst/>
            </a:prstGeom>
          </p:spPr>
          <p:txBody>
            <a:bodyPr wrap="none">
              <a:spAutoFit/>
            </a:bodyPr>
            <a:lstStyle/>
            <a:p>
              <a:pPr>
                <a:spcBef>
                  <a:spcPct val="0"/>
                </a:spcBef>
              </a:pPr>
              <a:r>
                <a:rPr lang="en-US" altLang="zh-CN" sz="3200"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8.5</a:t>
              </a:r>
              <a:endParaRPr lang="zh-CN" altLang="en-US" sz="3200"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9" name="TextBox 76">
              <a:hlinkClick r:id="rId1" action="ppaction://hlinksldjump"/>
            </p:cNvPr>
            <p:cNvSpPr txBox="1"/>
            <p:nvPr/>
          </p:nvSpPr>
          <p:spPr>
            <a:xfrm>
              <a:off x="4239" y="6896"/>
              <a:ext cx="7488" cy="725"/>
            </a:xfrm>
            <a:prstGeom prst="rect">
              <a:avLst/>
            </a:prstGeom>
            <a:noFill/>
          </p:spPr>
          <p:txBody>
            <a:bodyPr wrap="none" rtlCol="0">
              <a:spAutoFit/>
            </a:bodyPr>
            <a:lstStyle/>
            <a:p>
              <a:r>
                <a:rPr lang="zh-CN" altLang="en-US" sz="2400"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rPr>
                <a:t>建设工程项目文明施工及环保管理</a:t>
              </a:r>
              <a:endParaRPr lang="zh-CN" altLang="en-US" sz="2400"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grpSp>
        <p:nvGrpSpPr>
          <p:cNvPr id="10" name="组合 9"/>
          <p:cNvGrpSpPr/>
          <p:nvPr/>
        </p:nvGrpSpPr>
        <p:grpSpPr>
          <a:xfrm>
            <a:off x="2606675" y="2009140"/>
            <a:ext cx="4739640" cy="723900"/>
            <a:chOff x="10891" y="3679"/>
            <a:chExt cx="7464" cy="1140"/>
          </a:xfrm>
        </p:grpSpPr>
        <p:sp>
          <p:nvSpPr>
            <p:cNvPr id="11" name="Freeform 8"/>
            <p:cNvSpPr/>
            <p:nvPr/>
          </p:nvSpPr>
          <p:spPr bwMode="auto">
            <a:xfrm flipV="1">
              <a:off x="10924" y="3679"/>
              <a:ext cx="1139" cy="1140"/>
            </a:xfrm>
            <a:prstGeom prst="roundRect">
              <a:avLst/>
            </a:prstGeom>
            <a:solidFill>
              <a:srgbClr val="2E435E"/>
            </a:solidFill>
            <a:ln w="9525">
              <a:noFill/>
              <a:round/>
            </a:ln>
          </p:spPr>
          <p:txBody>
            <a:bodyPr vert="horz" wrap="square" lIns="91440" tIns="45720" rIns="91440" bIns="45720" numCol="1" anchor="t" anchorCtr="0" compatLnSpc="1"/>
            <a:lstStyle/>
            <a:p>
              <a:endParaRPr lang="zh-CN" altLang="en-US">
                <a:solidFill>
                  <a:schemeClr val="bg2">
                    <a:lumMod val="25000"/>
                  </a:schemeClr>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2" name="Text Box 3"/>
            <p:cNvSpPr>
              <a:spLocks noChangeArrowheads="1"/>
            </p:cNvSpPr>
            <p:nvPr/>
          </p:nvSpPr>
          <p:spPr bwMode="auto">
            <a:xfrm>
              <a:off x="10891" y="3779"/>
              <a:ext cx="1205" cy="921"/>
            </a:xfrm>
            <a:prstGeom prst="rect">
              <a:avLst/>
            </a:prstGeom>
          </p:spPr>
          <p:txBody>
            <a:bodyPr wrap="none">
              <a:spAutoFit/>
            </a:bodyPr>
            <a:lstStyle/>
            <a:p>
              <a:pPr>
                <a:spcBef>
                  <a:spcPct val="0"/>
                </a:spcBef>
              </a:pPr>
              <a:r>
                <a:rPr lang="en-US" altLang="zh-CN" sz="3200"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8.4</a:t>
              </a:r>
              <a:endParaRPr lang="zh-CN" altLang="en-US" sz="3200"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9" name="TextBox 76">
              <a:hlinkClick r:id="rId2" action="ppaction://hlinksldjump"/>
            </p:cNvPr>
            <p:cNvSpPr txBox="1"/>
            <p:nvPr/>
          </p:nvSpPr>
          <p:spPr>
            <a:xfrm>
              <a:off x="12287" y="3892"/>
              <a:ext cx="6068" cy="725"/>
            </a:xfrm>
            <a:prstGeom prst="rect">
              <a:avLst/>
            </a:prstGeom>
            <a:noFill/>
          </p:spPr>
          <p:txBody>
            <a:bodyPr wrap="square" rtlCol="0">
              <a:spAutoFit/>
            </a:bodyPr>
            <a:lstStyle/>
            <a:p>
              <a:pPr lvl="0" algn="l">
                <a:lnSpc>
                  <a:spcPct val="100000"/>
                </a:lnSpc>
              </a:pPr>
              <a:r>
                <a:rPr lang="zh-CN" altLang="en-US" sz="2400" dirty="0">
                  <a:solidFill>
                    <a:srgbClr val="2E435E"/>
                  </a:solidFill>
                  <a:latin typeface="思源黑体" panose="020B0500000000000000" pitchFamily="34" charset="-122"/>
                  <a:ea typeface="思源黑体" panose="020B0500000000000000" pitchFamily="34" charset="-122"/>
                  <a:sym typeface="思源黑体" panose="020B0500000000000000" pitchFamily="34" charset="-122"/>
                </a:rPr>
                <a:t>建设工程项目安全事故处理</a:t>
              </a:r>
              <a:endParaRPr lang="zh-CN" altLang="en-US" sz="2400" dirty="0">
                <a:solidFill>
                  <a:srgbClr val="2E435E"/>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grpSp>
        <p:nvGrpSpPr>
          <p:cNvPr id="16" name="组合 15"/>
          <p:cNvGrpSpPr/>
          <p:nvPr/>
        </p:nvGrpSpPr>
        <p:grpSpPr>
          <a:xfrm rot="5400000">
            <a:off x="683914" y="4406921"/>
            <a:ext cx="1767165" cy="3134997"/>
            <a:chOff x="3608578" y="-2"/>
            <a:chExt cx="8583424" cy="6858002"/>
          </a:xfrm>
        </p:grpSpPr>
        <p:sp>
          <p:nvSpPr>
            <p:cNvPr id="20" name="直角三角形 19"/>
            <p:cNvSpPr/>
            <p:nvPr/>
          </p:nvSpPr>
          <p:spPr>
            <a:xfrm rot="16200000">
              <a:off x="4471289" y="-862713"/>
              <a:ext cx="6858002" cy="8583424"/>
            </a:xfrm>
            <a:prstGeom prst="rtTriangle">
              <a:avLst/>
            </a:prstGeom>
            <a:solidFill>
              <a:srgbClr val="D34F4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1" name="直角三角形 20"/>
            <p:cNvSpPr/>
            <p:nvPr/>
          </p:nvSpPr>
          <p:spPr>
            <a:xfrm rot="16200000">
              <a:off x="4864749" y="-469252"/>
              <a:ext cx="6508505" cy="8145998"/>
            </a:xfrm>
            <a:prstGeom prst="rtTriangle">
              <a:avLst/>
            </a:prstGeom>
            <a:solidFill>
              <a:srgbClr val="2E435E">
                <a:alpha val="9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22" name="等腰三角形 21"/>
          <p:cNvSpPr/>
          <p:nvPr/>
        </p:nvSpPr>
        <p:spPr>
          <a:xfrm rot="16200000">
            <a:off x="10426186" y="5098860"/>
            <a:ext cx="1677104" cy="1841171"/>
          </a:xfrm>
          <a:prstGeom prst="triangle">
            <a:avLst>
              <a:gd name="adj" fmla="val 0"/>
            </a:avLst>
          </a:prstGeom>
          <a:solidFill>
            <a:srgbClr val="D34F4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23" name="组合 22"/>
          <p:cNvGrpSpPr/>
          <p:nvPr/>
        </p:nvGrpSpPr>
        <p:grpSpPr>
          <a:xfrm rot="5400000">
            <a:off x="8194960" y="-1196688"/>
            <a:ext cx="2800350" cy="5193731"/>
            <a:chOff x="0" y="-3"/>
            <a:chExt cx="2956895" cy="2344107"/>
          </a:xfrm>
        </p:grpSpPr>
        <p:sp>
          <p:nvSpPr>
            <p:cNvPr id="24" name="直角三角形 23"/>
            <p:cNvSpPr/>
            <p:nvPr/>
          </p:nvSpPr>
          <p:spPr>
            <a:xfrm flipV="1">
              <a:off x="0" y="-3"/>
              <a:ext cx="2956895" cy="2344107"/>
            </a:xfrm>
            <a:prstGeom prst="rtTriangle">
              <a:avLst/>
            </a:prstGeom>
            <a:solidFill>
              <a:srgbClr val="D34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5" name="直角三角形 24"/>
            <p:cNvSpPr/>
            <p:nvPr/>
          </p:nvSpPr>
          <p:spPr>
            <a:xfrm flipV="1">
              <a:off x="1" y="-1"/>
              <a:ext cx="2655636" cy="2105283"/>
            </a:xfrm>
            <a:prstGeom prst="rtTriangle">
              <a:avLst/>
            </a:prstGeom>
            <a:solidFill>
              <a:srgbClr val="2E435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14" name="TextBox 83"/>
          <p:cNvSpPr txBox="1"/>
          <p:nvPr/>
        </p:nvSpPr>
        <p:spPr>
          <a:xfrm>
            <a:off x="9411758" y="334908"/>
            <a:ext cx="2133918" cy="584775"/>
          </a:xfrm>
          <a:prstGeom prst="rect">
            <a:avLst/>
          </a:prstGeom>
          <a:noFill/>
        </p:spPr>
        <p:txBody>
          <a:bodyPr wrap="none" rtlCol="0">
            <a:spAutoFit/>
          </a:bodyPr>
          <a:lstStyle/>
          <a:p>
            <a:pPr algn="ctr"/>
            <a:r>
              <a:rPr lang="en-US" altLang="zh-CN" sz="3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CONTENT</a:t>
            </a:r>
            <a:endParaRPr lang="zh-CN" altLang="en-US" sz="3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37808" y="314008"/>
            <a:ext cx="11716385" cy="6229985"/>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latin typeface="思源黑体" panose="020B0500000000000000" pitchFamily="34" charset="-122"/>
                <a:ea typeface="思源黑体" panose="020B0500000000000000" pitchFamily="34" charset="-122"/>
                <a:sym typeface="思源黑体" panose="020B0500000000000000" pitchFamily="34" charset="-122"/>
              </a:rPr>
              <a:t>1.项目的定义</a:t>
            </a: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2" name="组合 1"/>
          <p:cNvGrpSpPr/>
          <p:nvPr>
            <p:custDataLst>
              <p:tags r:id="rId1"/>
            </p:custDataLst>
          </p:nvPr>
        </p:nvGrpSpPr>
        <p:grpSpPr>
          <a:xfrm>
            <a:off x="261259" y="342277"/>
            <a:ext cx="4834890" cy="496887"/>
            <a:chOff x="703219" y="1413559"/>
            <a:chExt cx="4834890" cy="496887"/>
          </a:xfrm>
          <a:noFill/>
        </p:grpSpPr>
        <p:sp>
          <p:nvSpPr>
            <p:cNvPr id="7" name="矩形 16"/>
            <p:cNvSpPr>
              <a:spLocks noChangeArrowheads="1"/>
            </p:cNvSpPr>
            <p:nvPr/>
          </p:nvSpPr>
          <p:spPr bwMode="auto">
            <a:xfrm>
              <a:off x="1466489" y="1413559"/>
              <a:ext cx="4070985" cy="496570"/>
            </a:xfrm>
            <a:prstGeom prst="rect">
              <a:avLst/>
            </a:prstGeom>
            <a:grpFill/>
            <a:ln w="28575">
              <a:solidFill>
                <a:schemeClr val="accent1"/>
              </a:solidFill>
              <a:miter lim="800000"/>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文本框 18"/>
            <p:cNvSpPr txBox="1">
              <a:spLocks noChangeArrowheads="1"/>
            </p:cNvSpPr>
            <p:nvPr/>
          </p:nvSpPr>
          <p:spPr bwMode="auto">
            <a:xfrm>
              <a:off x="1422674" y="1462454"/>
              <a:ext cx="4115435" cy="398780"/>
            </a:xfrm>
            <a:prstGeom prst="rect">
              <a:avLst/>
            </a:prstGeom>
            <a:grp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r>
                <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rPr>
                <a:t>建设工程项目文明施工及环保管理</a:t>
              </a:r>
              <a:endPar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1" name="矩形 10"/>
            <p:cNvSpPr/>
            <p:nvPr/>
          </p:nvSpPr>
          <p:spPr>
            <a:xfrm>
              <a:off x="703219" y="1413559"/>
              <a:ext cx="683734" cy="496887"/>
            </a:xfrm>
            <a:prstGeom prst="rect">
              <a:avLst/>
            </a:prstGeom>
            <a:grpFill/>
            <a:ln w="28575" cap="flat" cmpd="sng" algn="ctr">
              <a:solidFill>
                <a:schemeClr val="accent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rPr>
                <a:t>8.5</a:t>
              </a:r>
              <a:endPar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12" name="矩形 11"/>
          <p:cNvSpPr/>
          <p:nvPr/>
        </p:nvSpPr>
        <p:spPr>
          <a:xfrm>
            <a:off x="1107440" y="1323340"/>
            <a:ext cx="9770110" cy="4707890"/>
          </a:xfrm>
          <a:prstGeom prst="rect">
            <a:avLst/>
          </a:prstGeom>
          <a:solidFill>
            <a:schemeClr val="accent1">
              <a:lumMod val="20000"/>
              <a:lumOff val="80000"/>
            </a:schemeClr>
          </a:solidFill>
          <a:effectLst>
            <a:outerShdw blurRad="50800" dist="177800" dir="2700000" algn="tl" rotWithShape="0">
              <a:prstClr val="black">
                <a:alpha val="40000"/>
              </a:prstClr>
            </a:outerShdw>
          </a:effectLst>
        </p:spPr>
        <p:txBody>
          <a:bodyPr wrap="square">
            <a:spAutoFit/>
          </a:bodyPr>
          <a:lstStyle/>
          <a:p>
            <a:pPr lvl="0" indent="0" algn="l" fontAlgn="auto">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安全要求的夜间照明；危险潮湿场所的照明以及手持照明灯具，必须采用符合安全要求的电压。</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a:p>
            <a:pPr lvl="0" indent="457200" algn="l">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⑤施工机械应当按照施工总平面布置图规定的位置和线路设置，不得任意侵占场内道路。施工机械进场须经过安全检查，经检查合格的方能使用。施工机械操作人员必须建立机组责任制，并依照有关规定持证上岗，禁止无证人员操作。</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a:p>
            <a:pPr lvl="0" indent="457200" algn="l">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⑥应保证施工现场道路畅通，排水系统处于良好的使用状态；保持场容场貌整洁，随时清理建筑垃圾。在车辆、行人通行的地方施工，应当设置施工标志，并对沟井坎穴进行覆盖。</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a:p>
            <a:pPr lvl="0" indent="457200" algn="l">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⑦施工现场的各种安全设施和劳动保护器具必须定期进行检查和维护，及时消除隐患，保证其安全有效。</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2" nodeType="clickPar">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1" animBg="1"/>
      <p:bldP spid="12" grpId="2"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37808" y="314008"/>
            <a:ext cx="11716385" cy="6229985"/>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latin typeface="思源黑体" panose="020B0500000000000000" pitchFamily="34" charset="-122"/>
                <a:ea typeface="思源黑体" panose="020B0500000000000000" pitchFamily="34" charset="-122"/>
                <a:sym typeface="思源黑体" panose="020B0500000000000000" pitchFamily="34" charset="-122"/>
              </a:rPr>
              <a:t>1.项目的定义</a:t>
            </a: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2" name="组合 1"/>
          <p:cNvGrpSpPr/>
          <p:nvPr>
            <p:custDataLst>
              <p:tags r:id="rId1"/>
            </p:custDataLst>
          </p:nvPr>
        </p:nvGrpSpPr>
        <p:grpSpPr>
          <a:xfrm>
            <a:off x="261259" y="342277"/>
            <a:ext cx="4834890" cy="496887"/>
            <a:chOff x="703219" y="1413559"/>
            <a:chExt cx="4834890" cy="496887"/>
          </a:xfrm>
          <a:noFill/>
        </p:grpSpPr>
        <p:sp>
          <p:nvSpPr>
            <p:cNvPr id="7" name="矩形 16"/>
            <p:cNvSpPr>
              <a:spLocks noChangeArrowheads="1"/>
            </p:cNvSpPr>
            <p:nvPr/>
          </p:nvSpPr>
          <p:spPr bwMode="auto">
            <a:xfrm>
              <a:off x="1466489" y="1413559"/>
              <a:ext cx="4070985" cy="496570"/>
            </a:xfrm>
            <a:prstGeom prst="rect">
              <a:avLst/>
            </a:prstGeom>
            <a:grpFill/>
            <a:ln w="28575">
              <a:solidFill>
                <a:schemeClr val="accent1"/>
              </a:solidFill>
              <a:miter lim="800000"/>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文本框 18"/>
            <p:cNvSpPr txBox="1">
              <a:spLocks noChangeArrowheads="1"/>
            </p:cNvSpPr>
            <p:nvPr/>
          </p:nvSpPr>
          <p:spPr bwMode="auto">
            <a:xfrm>
              <a:off x="1422674" y="1462454"/>
              <a:ext cx="4115435" cy="398780"/>
            </a:xfrm>
            <a:prstGeom prst="rect">
              <a:avLst/>
            </a:prstGeom>
            <a:grp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r>
                <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rPr>
                <a:t>建设工程项目文明施工及环保管理</a:t>
              </a:r>
              <a:endPar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1" name="矩形 10"/>
            <p:cNvSpPr/>
            <p:nvPr/>
          </p:nvSpPr>
          <p:spPr>
            <a:xfrm>
              <a:off x="703219" y="1413559"/>
              <a:ext cx="683734" cy="496887"/>
            </a:xfrm>
            <a:prstGeom prst="rect">
              <a:avLst/>
            </a:prstGeom>
            <a:grpFill/>
            <a:ln w="28575" cap="flat" cmpd="sng" algn="ctr">
              <a:solidFill>
                <a:schemeClr val="accent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rPr>
                <a:t>8.5</a:t>
              </a:r>
              <a:endPar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12" name="矩形 11"/>
          <p:cNvSpPr/>
          <p:nvPr/>
        </p:nvSpPr>
        <p:spPr>
          <a:xfrm>
            <a:off x="1107440" y="1370965"/>
            <a:ext cx="9770110" cy="3322955"/>
          </a:xfrm>
          <a:prstGeom prst="rect">
            <a:avLst/>
          </a:prstGeom>
          <a:solidFill>
            <a:schemeClr val="accent1">
              <a:lumMod val="20000"/>
              <a:lumOff val="80000"/>
            </a:schemeClr>
          </a:solidFill>
          <a:effectLst>
            <a:outerShdw blurRad="50800" dist="177800" dir="2700000" algn="tl" rotWithShape="0">
              <a:prstClr val="black">
                <a:alpha val="40000"/>
              </a:prstClr>
            </a:outerShdw>
          </a:effectLst>
        </p:spPr>
        <p:txBody>
          <a:bodyPr wrap="square">
            <a:spAutoFit/>
          </a:bodyPr>
          <a:lstStyle/>
          <a:p>
            <a:pPr lvl="0" indent="0" algn="l" fontAlgn="auto">
              <a:lnSpc>
                <a:spcPct val="150000"/>
              </a:lnSpc>
            </a:pPr>
            <a:r>
              <a:rPr lang="en-US" altLang="zh-CN" sz="2000" dirty="0">
                <a:latin typeface="思源黑体" panose="020B0500000000000000" pitchFamily="34" charset="-122"/>
                <a:ea typeface="思源黑体" panose="020B0500000000000000" pitchFamily="34" charset="-122"/>
                <a:sym typeface="思源黑体" panose="020B0500000000000000" pitchFamily="34" charset="-122"/>
              </a:rPr>
              <a:t>      </a:t>
            </a: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⑧施工现场应当设置各类必要的职工生活设施，并符合卫生、通风、照明等要求。职工的膳食、饮水供应等应当符合卫生要求。</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a:p>
            <a:pPr lvl="0" indent="457200" algn="l">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⑨应当做好施工现场安全保卫工作，采取必要的防盗措施，在现场周边设立围护设施。</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a:p>
            <a:pPr lvl="0" indent="457200" algn="l">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⑩应当严格依照《中华人民共和国消防条例》的规定，在施工现场建立和执行防火管理制度，设置符合消防要求的消防设施，并保持完好的备用状态。在容易发生火灾的地区施工，或者储存、使用易燃易爆器材时，应当采取特殊的消防安全措施。</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0" name="文本框 99"/>
          <p:cNvSpPr txBox="1"/>
          <p:nvPr/>
        </p:nvSpPr>
        <p:spPr>
          <a:xfrm>
            <a:off x="1024255" y="5004435"/>
            <a:ext cx="9930765" cy="961289"/>
          </a:xfrm>
          <a:prstGeom prst="rect">
            <a:avLst/>
          </a:prstGeom>
          <a:noFill/>
          <a:ln w="9525">
            <a:noFill/>
          </a:ln>
        </p:spPr>
        <p:txBody>
          <a:bodyPr wrap="square">
            <a:spAutoFit/>
          </a:bodyPr>
          <a:lstStyle/>
          <a:p>
            <a:pPr indent="0">
              <a:lnSpc>
                <a:spcPct val="150000"/>
              </a:lnSpc>
            </a:pPr>
            <a:r>
              <a:rPr lang="en-US" altLang="zh-CN" sz="2000" b="1">
                <a:solidFill>
                  <a:srgbClr val="D34F40"/>
                </a:solidFill>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       </a:t>
            </a:r>
            <a:r>
              <a:rPr lang="zh-CN" altLang="en-US" sz="2000" b="1">
                <a:solidFill>
                  <a:srgbClr val="D34F40"/>
                </a:solidFill>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施工现场发生工程建设重大事故的处理，依照</a:t>
            </a:r>
            <a:r>
              <a:rPr lang="en-US" altLang="zh-CN" sz="2000" b="1">
                <a:solidFill>
                  <a:srgbClr val="D34F40"/>
                </a:solidFill>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a:t>
            </a:r>
            <a:r>
              <a:rPr lang="zh-CN" altLang="en-US" sz="2000" b="1">
                <a:solidFill>
                  <a:srgbClr val="D34F40"/>
                </a:solidFill>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工程建设重大事故报告和调查程序规定</a:t>
            </a:r>
            <a:r>
              <a:rPr lang="en-US" altLang="zh-CN" sz="2000" b="1">
                <a:solidFill>
                  <a:srgbClr val="D34F40"/>
                </a:solidFill>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a:t>
            </a:r>
            <a:r>
              <a:rPr lang="zh-CN" altLang="en-US" sz="2000" b="1">
                <a:solidFill>
                  <a:srgbClr val="D34F40"/>
                </a:solidFill>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执行。</a:t>
            </a:r>
            <a:endParaRPr lang="zh-CN" altLang="en-US" sz="2000" b="1">
              <a:solidFill>
                <a:srgbClr val="D34F40"/>
              </a:solidFill>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p:txBody>
      </p:sp>
    </p:spTree>
  </p:cSld>
  <p:clrMapOvr>
    <a:masterClrMapping/>
  </p:clrMapOvr>
  <p:transition>
    <p:pull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afterEffect">
                                  <p:stCondLst>
                                    <p:cond delay="0"/>
                                  </p:stCondLst>
                                  <p:childTnLst>
                                    <p:set>
                                      <p:cBhvr>
                                        <p:cTn id="6" dur="1" fill="hold">
                                          <p:stCondLst>
                                            <p:cond delay="0"/>
                                          </p:stCondLst>
                                        </p:cTn>
                                        <p:tgtEl>
                                          <p:spTgt spid="100"/>
                                        </p:tgtEl>
                                        <p:attrNameLst>
                                          <p:attrName>style.visibility</p:attrName>
                                        </p:attrNameLst>
                                      </p:cBhvr>
                                      <p:to>
                                        <p:strVal val="visible"/>
                                      </p:to>
                                    </p:set>
                                    <p:anim calcmode="lin" valueType="num">
                                      <p:cBhvr>
                                        <p:cTn id="7" dur="500" fill="hold"/>
                                        <p:tgtEl>
                                          <p:spTgt spid="100"/>
                                        </p:tgtEl>
                                        <p:attrNameLst>
                                          <p:attrName>ppt_w</p:attrName>
                                        </p:attrNameLst>
                                      </p:cBhvr>
                                      <p:tavLst>
                                        <p:tav tm="0">
                                          <p:val>
                                            <p:fltVal val="0"/>
                                          </p:val>
                                        </p:tav>
                                        <p:tav tm="100000">
                                          <p:val>
                                            <p:strVal val="#ppt_w"/>
                                          </p:val>
                                        </p:tav>
                                      </p:tavLst>
                                    </p:anim>
                                    <p:anim calcmode="lin" valueType="num">
                                      <p:cBhvr>
                                        <p:cTn id="8" dur="500" fill="hold"/>
                                        <p:tgtEl>
                                          <p:spTgt spid="100"/>
                                        </p:tgtEl>
                                        <p:attrNameLst>
                                          <p:attrName>ppt_h</p:attrName>
                                        </p:attrNameLst>
                                      </p:cBhvr>
                                      <p:tavLst>
                                        <p:tav tm="0">
                                          <p:val>
                                            <p:fltVal val="0"/>
                                          </p:val>
                                        </p:tav>
                                        <p:tav tm="100000">
                                          <p:val>
                                            <p:strVal val="#ppt_h"/>
                                          </p:val>
                                        </p:tav>
                                      </p:tavLst>
                                    </p:anim>
                                    <p:anim calcmode="lin" valueType="num">
                                      <p:cBhvr>
                                        <p:cTn id="9" dur="500" fill="hold"/>
                                        <p:tgtEl>
                                          <p:spTgt spid="100"/>
                                        </p:tgtEl>
                                        <p:attrNameLst>
                                          <p:attrName>style.rotation</p:attrName>
                                        </p:attrNameLst>
                                      </p:cBhvr>
                                      <p:tavLst>
                                        <p:tav tm="0">
                                          <p:val>
                                            <p:fltVal val="360"/>
                                          </p:val>
                                        </p:tav>
                                        <p:tav tm="100000">
                                          <p:val>
                                            <p:fltVal val="0"/>
                                          </p:val>
                                        </p:tav>
                                      </p:tavLst>
                                    </p:anim>
                                    <p:animEffect transition="in" filter="fade">
                                      <p:cBhvr>
                                        <p:cTn id="10" dur="5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37808" y="314008"/>
            <a:ext cx="11716385" cy="6229985"/>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39" name="TextBox 76"/>
          <p:cNvSpPr txBox="1"/>
          <p:nvPr/>
        </p:nvSpPr>
        <p:spPr>
          <a:xfrm>
            <a:off x="930059" y="1227704"/>
            <a:ext cx="2888932" cy="400110"/>
          </a:xfrm>
          <a:prstGeom prst="rect">
            <a:avLst/>
          </a:prstGeom>
          <a:solidFill>
            <a:srgbClr val="D34F40"/>
          </a:solidFill>
        </p:spPr>
        <p:txBody>
          <a:bodyPr wrap="none" rtlCol="0">
            <a:spAutoFit/>
          </a:bodyPr>
          <a:lstStyle/>
          <a:p>
            <a:pPr algn="ctr"/>
            <a:r>
              <a:rPr lang="en-US" sz="2000"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8.5.2 施工现场环境保护</a:t>
            </a:r>
            <a:endParaRPr lang="en-US" sz="2000"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 name="矩形 5"/>
          <p:cNvSpPr/>
          <p:nvPr/>
        </p:nvSpPr>
        <p:spPr>
          <a:xfrm>
            <a:off x="1024255" y="1626235"/>
            <a:ext cx="10226040" cy="2399665"/>
          </a:xfrm>
          <a:prstGeom prst="rect">
            <a:avLst/>
          </a:prstGeom>
        </p:spPr>
        <p:txBody>
          <a:bodyPr wrap="square">
            <a:spAutoFit/>
          </a:bodyPr>
          <a:lstStyle/>
          <a:p>
            <a:pPr indent="457200" fontAlgn="auto">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建设工程是人类社会发展过程中一项规模浩大、旷日持久的生产活动，其不仅改变了自然环境，还不可避免地对环境造成污染和损害。因此，在建设工程生产过程中，要竭尽全力控制工程对资源环境污染和损害程度，采用组织、技术、经济和法律等综合手段，对不可避免的环境污染和资源损害给予治理，保护环境，造福人类，促进社会的可持续发展。</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建设工程造成的环境污染主要体现在大气、水、噪声以及固体废弃物。</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2" name="组合 1"/>
          <p:cNvGrpSpPr/>
          <p:nvPr>
            <p:custDataLst>
              <p:tags r:id="rId1"/>
            </p:custDataLst>
          </p:nvPr>
        </p:nvGrpSpPr>
        <p:grpSpPr>
          <a:xfrm>
            <a:off x="261259" y="342277"/>
            <a:ext cx="4834890" cy="496887"/>
            <a:chOff x="703219" y="1413559"/>
            <a:chExt cx="4834890" cy="496887"/>
          </a:xfrm>
          <a:noFill/>
        </p:grpSpPr>
        <p:sp>
          <p:nvSpPr>
            <p:cNvPr id="7" name="矩形 16"/>
            <p:cNvSpPr>
              <a:spLocks noChangeArrowheads="1"/>
            </p:cNvSpPr>
            <p:nvPr/>
          </p:nvSpPr>
          <p:spPr bwMode="auto">
            <a:xfrm>
              <a:off x="1466489" y="1413559"/>
              <a:ext cx="4070985" cy="496570"/>
            </a:xfrm>
            <a:prstGeom prst="rect">
              <a:avLst/>
            </a:prstGeom>
            <a:grpFill/>
            <a:ln w="28575">
              <a:solidFill>
                <a:schemeClr val="accent1"/>
              </a:solidFill>
              <a:miter lim="800000"/>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文本框 18"/>
            <p:cNvSpPr txBox="1">
              <a:spLocks noChangeArrowheads="1"/>
            </p:cNvSpPr>
            <p:nvPr/>
          </p:nvSpPr>
          <p:spPr bwMode="auto">
            <a:xfrm>
              <a:off x="1422674" y="1462454"/>
              <a:ext cx="4115435" cy="398780"/>
            </a:xfrm>
            <a:prstGeom prst="rect">
              <a:avLst/>
            </a:prstGeom>
            <a:grp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r>
                <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rPr>
                <a:t>建设工程项目文明施工及环保管理</a:t>
              </a:r>
              <a:endPar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1" name="矩形 10"/>
            <p:cNvSpPr/>
            <p:nvPr/>
          </p:nvSpPr>
          <p:spPr>
            <a:xfrm>
              <a:off x="703219" y="1413559"/>
              <a:ext cx="683734" cy="496887"/>
            </a:xfrm>
            <a:prstGeom prst="rect">
              <a:avLst/>
            </a:prstGeom>
            <a:grpFill/>
            <a:ln w="28575" cap="flat" cmpd="sng" algn="ctr">
              <a:solidFill>
                <a:schemeClr val="accent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rPr>
                <a:t>8.5</a:t>
              </a:r>
              <a:endPar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9" name="文本框 8"/>
          <p:cNvSpPr txBox="1"/>
          <p:nvPr/>
        </p:nvSpPr>
        <p:spPr>
          <a:xfrm>
            <a:off x="944880" y="4025900"/>
            <a:ext cx="5080000" cy="398780"/>
          </a:xfrm>
          <a:prstGeom prst="rect">
            <a:avLst/>
          </a:prstGeom>
          <a:noFill/>
          <a:ln w="9525">
            <a:noFill/>
          </a:ln>
        </p:spPr>
        <p:txBody>
          <a:bodyPr>
            <a:spAutoFit/>
          </a:bodyPr>
          <a:lstStyle/>
          <a:p>
            <a:pPr indent="0"/>
            <a:r>
              <a:rPr lang="en-US" sz="2000" b="0">
                <a:solidFill>
                  <a:srgbClr val="D34F40"/>
                </a:solidFill>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1.大气污染的防治</a:t>
            </a:r>
            <a:endParaRPr lang="en-US" sz="2000" b="0">
              <a:solidFill>
                <a:srgbClr val="D34F40"/>
              </a:solidFill>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p:txBody>
      </p:sp>
      <p:sp>
        <p:nvSpPr>
          <p:cNvPr id="100" name="矩形 99"/>
          <p:cNvSpPr/>
          <p:nvPr/>
        </p:nvSpPr>
        <p:spPr>
          <a:xfrm>
            <a:off x="1024255" y="4377055"/>
            <a:ext cx="10226040" cy="1938020"/>
          </a:xfrm>
          <a:prstGeom prst="rect">
            <a:avLst/>
          </a:prstGeom>
        </p:spPr>
        <p:txBody>
          <a:bodyPr wrap="square">
            <a:spAutoFit/>
          </a:bodyPr>
          <a:lstStyle/>
          <a:p>
            <a:pPr lvl="0" indent="457200" algn="l">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大气污染物的种类很多，其通常以气体状态和粒子状态存在于空气中。气体状态污染物具有运动速度较快，扩散较快，在周围大气中分布比较均匀的特点。粒子状态污染物又称固体颗粒污染物，是分散在大气中的微小液滴和固体颗粒，粒径为0</a:t>
            </a:r>
            <a:r>
              <a:rPr lang="en-US" altLang="zh-CN" sz="2000" dirty="0">
                <a:latin typeface="思源黑体" panose="020B0500000000000000" pitchFamily="34" charset="-122"/>
                <a:ea typeface="思源黑体" panose="020B0500000000000000" pitchFamily="34" charset="-122"/>
                <a:sym typeface="思源黑体" panose="020B0500000000000000" pitchFamily="34" charset="-122"/>
              </a:rPr>
              <a:t>.</a:t>
            </a: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01～100 </a:t>
            </a:r>
            <a:r>
              <a:rPr lang="zh-CN" altLang="en-US" sz="2000" i="1" dirty="0">
                <a:latin typeface="思源黑体" panose="020B0500000000000000" pitchFamily="34" charset="-122"/>
                <a:ea typeface="思源黑体" panose="020B0500000000000000" pitchFamily="34" charset="-122"/>
                <a:sym typeface="思源黑体" panose="020B0500000000000000" pitchFamily="34" charset="-122"/>
              </a:rPr>
              <a:t>μm</a:t>
            </a: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，是一个复杂的非均匀体。</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p:txBody>
      </p:sp>
    </p:spTree>
  </p:cSld>
  <p:clrMapOvr>
    <a:masterClrMapping/>
  </p:clrMapOvr>
  <p:transition>
    <p:split dir="in"/>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37808" y="314008"/>
            <a:ext cx="11716385" cy="6229985"/>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 name="矩形 5"/>
          <p:cNvSpPr/>
          <p:nvPr/>
        </p:nvSpPr>
        <p:spPr>
          <a:xfrm>
            <a:off x="1024255" y="1188720"/>
            <a:ext cx="10022205" cy="5077460"/>
          </a:xfrm>
          <a:prstGeom prst="rect">
            <a:avLst/>
          </a:prstGeom>
          <a:ln w="15875">
            <a:solidFill>
              <a:schemeClr val="accent1">
                <a:lumMod val="75000"/>
              </a:schemeClr>
            </a:solidFill>
            <a:prstDash val="sysDot"/>
          </a:ln>
        </p:spPr>
        <p:txBody>
          <a:bodyPr wrap="square">
            <a:spAutoFit/>
          </a:bodyPr>
          <a:lstStyle/>
          <a:p>
            <a:pPr indent="0" fontAlgn="auto">
              <a:lnSpc>
                <a:spcPct val="150000"/>
              </a:lnSpc>
            </a:pPr>
            <a:r>
              <a:rPr lang="zh-CN" altLang="en-US" dirty="0">
                <a:latin typeface="思源黑体" panose="020B0500000000000000" pitchFamily="34" charset="-122"/>
                <a:ea typeface="思源黑体" panose="020B0500000000000000" pitchFamily="34" charset="-122"/>
                <a:sym typeface="思源黑体" panose="020B0500000000000000" pitchFamily="34" charset="-122"/>
              </a:rPr>
              <a:t>施工现场空气污染的防治措施有如下几方面。</a:t>
            </a:r>
            <a:endParaRPr lang="zh-CN" altLang="en-US" dirty="0">
              <a:latin typeface="思源黑体" panose="020B0500000000000000" pitchFamily="34" charset="-122"/>
              <a:ea typeface="思源黑体" panose="020B0500000000000000" pitchFamily="34" charset="-122"/>
              <a:sym typeface="思源黑体" panose="020B0500000000000000" pitchFamily="34" charset="-122"/>
            </a:endParaRPr>
          </a:p>
          <a:p>
            <a:pPr indent="0" fontAlgn="auto">
              <a:lnSpc>
                <a:spcPct val="150000"/>
              </a:lnSpc>
            </a:pPr>
            <a:r>
              <a:rPr lang="zh-CN" altLang="en-US" dirty="0">
                <a:latin typeface="思源黑体" panose="020B0500000000000000" pitchFamily="34" charset="-122"/>
                <a:ea typeface="思源黑体" panose="020B0500000000000000" pitchFamily="34" charset="-122"/>
                <a:sym typeface="思源黑体" panose="020B0500000000000000" pitchFamily="34" charset="-122"/>
              </a:rPr>
              <a:t>①施工现场垃圾渣土要及时清理出现场。</a:t>
            </a:r>
            <a:endParaRPr lang="zh-CN" altLang="en-US" dirty="0">
              <a:latin typeface="思源黑体" panose="020B0500000000000000" pitchFamily="34" charset="-122"/>
              <a:ea typeface="思源黑体" panose="020B0500000000000000" pitchFamily="34" charset="-122"/>
              <a:sym typeface="思源黑体" panose="020B0500000000000000" pitchFamily="34" charset="-122"/>
            </a:endParaRPr>
          </a:p>
          <a:p>
            <a:pPr indent="0" fontAlgn="auto">
              <a:lnSpc>
                <a:spcPct val="150000"/>
              </a:lnSpc>
            </a:pPr>
            <a:r>
              <a:rPr lang="zh-CN" altLang="en-US" dirty="0">
                <a:latin typeface="思源黑体" panose="020B0500000000000000" pitchFamily="34" charset="-122"/>
                <a:ea typeface="思源黑体" panose="020B0500000000000000" pitchFamily="34" charset="-122"/>
                <a:sym typeface="思源黑体" panose="020B0500000000000000" pitchFamily="34" charset="-122"/>
              </a:rPr>
              <a:t>②高大建筑物清理施工垃圾时，要使用封闭式的容器或者采</a:t>
            </a:r>
            <a:endParaRPr lang="zh-CN" altLang="en-US" dirty="0">
              <a:latin typeface="思源黑体" panose="020B0500000000000000" pitchFamily="34" charset="-122"/>
              <a:ea typeface="思源黑体" panose="020B0500000000000000" pitchFamily="34" charset="-122"/>
              <a:sym typeface="思源黑体" panose="020B0500000000000000" pitchFamily="34" charset="-122"/>
            </a:endParaRPr>
          </a:p>
          <a:p>
            <a:pPr indent="0" fontAlgn="auto">
              <a:lnSpc>
                <a:spcPct val="150000"/>
              </a:lnSpc>
            </a:pPr>
            <a:r>
              <a:rPr lang="zh-CN" altLang="en-US" dirty="0">
                <a:latin typeface="思源黑体" panose="020B0500000000000000" pitchFamily="34" charset="-122"/>
                <a:ea typeface="思源黑体" panose="020B0500000000000000" pitchFamily="34" charset="-122"/>
                <a:sym typeface="思源黑体" panose="020B0500000000000000" pitchFamily="34" charset="-122"/>
              </a:rPr>
              <a:t>取其他措施处理高空废弃物，严禁凌空随意抛撒。</a:t>
            </a:r>
            <a:endParaRPr lang="zh-CN" altLang="en-US" dirty="0">
              <a:latin typeface="思源黑体" panose="020B0500000000000000" pitchFamily="34" charset="-122"/>
              <a:ea typeface="思源黑体" panose="020B0500000000000000" pitchFamily="34" charset="-122"/>
              <a:sym typeface="思源黑体" panose="020B0500000000000000" pitchFamily="34" charset="-122"/>
            </a:endParaRPr>
          </a:p>
          <a:p>
            <a:pPr indent="0" fontAlgn="auto">
              <a:lnSpc>
                <a:spcPct val="150000"/>
              </a:lnSpc>
            </a:pPr>
            <a:r>
              <a:rPr lang="zh-CN" altLang="en-US" dirty="0">
                <a:latin typeface="思源黑体" panose="020B0500000000000000" pitchFamily="34" charset="-122"/>
                <a:ea typeface="思源黑体" panose="020B0500000000000000" pitchFamily="34" charset="-122"/>
                <a:sym typeface="思源黑体" panose="020B0500000000000000" pitchFamily="34" charset="-122"/>
              </a:rPr>
              <a:t>③施工现场道路应指定专人定期洒水清扫，形成制度，防止</a:t>
            </a:r>
            <a:endParaRPr lang="zh-CN" altLang="en-US" dirty="0">
              <a:latin typeface="思源黑体" panose="020B0500000000000000" pitchFamily="34" charset="-122"/>
              <a:ea typeface="思源黑体" panose="020B0500000000000000" pitchFamily="34" charset="-122"/>
              <a:sym typeface="思源黑体" panose="020B0500000000000000" pitchFamily="34" charset="-122"/>
            </a:endParaRPr>
          </a:p>
          <a:p>
            <a:pPr indent="0" fontAlgn="auto">
              <a:lnSpc>
                <a:spcPct val="150000"/>
              </a:lnSpc>
            </a:pPr>
            <a:r>
              <a:rPr lang="zh-CN" altLang="en-US" dirty="0">
                <a:latin typeface="思源黑体" panose="020B0500000000000000" pitchFamily="34" charset="-122"/>
                <a:ea typeface="思源黑体" panose="020B0500000000000000" pitchFamily="34" charset="-122"/>
                <a:sym typeface="思源黑体" panose="020B0500000000000000" pitchFamily="34" charset="-122"/>
              </a:rPr>
              <a:t>道路扬尘。</a:t>
            </a:r>
            <a:endParaRPr lang="zh-CN" altLang="en-US" dirty="0">
              <a:latin typeface="思源黑体" panose="020B0500000000000000" pitchFamily="34" charset="-122"/>
              <a:ea typeface="思源黑体" panose="020B0500000000000000" pitchFamily="34" charset="-122"/>
              <a:sym typeface="思源黑体" panose="020B0500000000000000" pitchFamily="34" charset="-122"/>
            </a:endParaRPr>
          </a:p>
          <a:p>
            <a:pPr indent="0" fontAlgn="auto">
              <a:lnSpc>
                <a:spcPct val="150000"/>
              </a:lnSpc>
            </a:pPr>
            <a:r>
              <a:rPr lang="zh-CN" altLang="en-US" dirty="0">
                <a:latin typeface="思源黑体" panose="020B0500000000000000" pitchFamily="34" charset="-122"/>
                <a:ea typeface="思源黑体" panose="020B0500000000000000" pitchFamily="34" charset="-122"/>
                <a:sym typeface="思源黑体" panose="020B0500000000000000" pitchFamily="34" charset="-122"/>
              </a:rPr>
              <a:t>④对于细颗粒散体材料（如水泥、粉煤灰、白灰等）</a:t>
            </a:r>
            <a:endParaRPr lang="zh-CN" altLang="en-US" dirty="0">
              <a:latin typeface="思源黑体" panose="020B0500000000000000" pitchFamily="34" charset="-122"/>
              <a:ea typeface="思源黑体" panose="020B0500000000000000" pitchFamily="34" charset="-122"/>
              <a:sym typeface="思源黑体" panose="020B0500000000000000" pitchFamily="34" charset="-122"/>
            </a:endParaRPr>
          </a:p>
          <a:p>
            <a:pPr indent="0" fontAlgn="auto">
              <a:lnSpc>
                <a:spcPct val="150000"/>
              </a:lnSpc>
            </a:pPr>
            <a:r>
              <a:rPr lang="zh-CN" altLang="en-US" dirty="0">
                <a:latin typeface="思源黑体" panose="020B0500000000000000" pitchFamily="34" charset="-122"/>
                <a:ea typeface="思源黑体" panose="020B0500000000000000" pitchFamily="34" charset="-122"/>
                <a:sym typeface="思源黑体" panose="020B0500000000000000" pitchFamily="34" charset="-122"/>
              </a:rPr>
              <a:t>的运输、储存要注意遮盖、密封，防止和减少飞扬。</a:t>
            </a:r>
            <a:endParaRPr lang="zh-CN" altLang="en-US" dirty="0">
              <a:latin typeface="思源黑体" panose="020B0500000000000000" pitchFamily="34" charset="-122"/>
              <a:ea typeface="思源黑体" panose="020B0500000000000000" pitchFamily="34" charset="-122"/>
              <a:sym typeface="思源黑体" panose="020B0500000000000000" pitchFamily="34" charset="-122"/>
            </a:endParaRPr>
          </a:p>
          <a:p>
            <a:pPr indent="0" fontAlgn="auto">
              <a:lnSpc>
                <a:spcPct val="150000"/>
              </a:lnSpc>
            </a:pPr>
            <a:r>
              <a:rPr lang="zh-CN" altLang="en-US" dirty="0">
                <a:latin typeface="思源黑体" panose="020B0500000000000000" pitchFamily="34" charset="-122"/>
                <a:ea typeface="思源黑体" panose="020B0500000000000000" pitchFamily="34" charset="-122"/>
                <a:sym typeface="思源黑体" panose="020B0500000000000000" pitchFamily="34" charset="-122"/>
              </a:rPr>
              <a:t>⑤车辆开出工地要做到不带泥沙，基本做到不撒土、不扬尘，</a:t>
            </a:r>
            <a:endParaRPr lang="zh-CN" altLang="en-US" dirty="0">
              <a:latin typeface="思源黑体" panose="020B0500000000000000" pitchFamily="34" charset="-122"/>
              <a:ea typeface="思源黑体" panose="020B0500000000000000" pitchFamily="34" charset="-122"/>
              <a:sym typeface="思源黑体" panose="020B0500000000000000" pitchFamily="34" charset="-122"/>
            </a:endParaRPr>
          </a:p>
          <a:p>
            <a:pPr indent="0" fontAlgn="auto">
              <a:lnSpc>
                <a:spcPct val="150000"/>
              </a:lnSpc>
            </a:pPr>
            <a:r>
              <a:rPr lang="zh-CN" altLang="en-US" dirty="0">
                <a:latin typeface="思源黑体" panose="020B0500000000000000" pitchFamily="34" charset="-122"/>
                <a:ea typeface="思源黑体" panose="020B0500000000000000" pitchFamily="34" charset="-122"/>
                <a:sym typeface="思源黑体" panose="020B0500000000000000" pitchFamily="34" charset="-122"/>
              </a:rPr>
              <a:t>减少对周围环境的污染。</a:t>
            </a:r>
            <a:endParaRPr lang="zh-CN" altLang="en-US" dirty="0">
              <a:latin typeface="思源黑体" panose="020B0500000000000000" pitchFamily="34" charset="-122"/>
              <a:ea typeface="思源黑体" panose="020B0500000000000000" pitchFamily="34" charset="-122"/>
              <a:sym typeface="思源黑体" panose="020B0500000000000000" pitchFamily="34" charset="-122"/>
            </a:endParaRPr>
          </a:p>
          <a:p>
            <a:pPr indent="0" fontAlgn="auto">
              <a:lnSpc>
                <a:spcPct val="150000"/>
              </a:lnSpc>
            </a:pPr>
            <a:r>
              <a:rPr lang="zh-CN" altLang="en-US" dirty="0">
                <a:latin typeface="思源黑体" panose="020B0500000000000000" pitchFamily="34" charset="-122"/>
                <a:ea typeface="思源黑体" panose="020B0500000000000000" pitchFamily="34" charset="-122"/>
                <a:sym typeface="思源黑体" panose="020B0500000000000000" pitchFamily="34" charset="-122"/>
              </a:rPr>
              <a:t>⑥除设有符合规定的装置外，禁止在施工现场焚烧油毡、橡胶、塑料、皮革、树叶、枯草、各种包装物等废弃物品以及其他会产生有毒、有害烟尘和恶臭气体的物质。</a:t>
            </a:r>
            <a:endParaRPr lang="zh-CN" altLang="en-US" dirty="0">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2" name="组合 1"/>
          <p:cNvGrpSpPr/>
          <p:nvPr>
            <p:custDataLst>
              <p:tags r:id="rId1"/>
            </p:custDataLst>
          </p:nvPr>
        </p:nvGrpSpPr>
        <p:grpSpPr>
          <a:xfrm>
            <a:off x="261259" y="342277"/>
            <a:ext cx="4834890" cy="496887"/>
            <a:chOff x="703219" y="1413559"/>
            <a:chExt cx="4834890" cy="496887"/>
          </a:xfrm>
          <a:noFill/>
        </p:grpSpPr>
        <p:sp>
          <p:nvSpPr>
            <p:cNvPr id="7" name="矩形 16"/>
            <p:cNvSpPr>
              <a:spLocks noChangeArrowheads="1"/>
            </p:cNvSpPr>
            <p:nvPr/>
          </p:nvSpPr>
          <p:spPr bwMode="auto">
            <a:xfrm>
              <a:off x="1466489" y="1413559"/>
              <a:ext cx="4070985" cy="496570"/>
            </a:xfrm>
            <a:prstGeom prst="rect">
              <a:avLst/>
            </a:prstGeom>
            <a:grpFill/>
            <a:ln w="28575">
              <a:solidFill>
                <a:schemeClr val="accent1"/>
              </a:solidFill>
              <a:miter lim="800000"/>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文本框 18"/>
            <p:cNvSpPr txBox="1">
              <a:spLocks noChangeArrowheads="1"/>
            </p:cNvSpPr>
            <p:nvPr/>
          </p:nvSpPr>
          <p:spPr bwMode="auto">
            <a:xfrm>
              <a:off x="1422674" y="1462454"/>
              <a:ext cx="4115435" cy="398780"/>
            </a:xfrm>
            <a:prstGeom prst="rect">
              <a:avLst/>
            </a:prstGeom>
            <a:grp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r>
                <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rPr>
                <a:t>建设工程项目文明施工及环保管理</a:t>
              </a:r>
              <a:endPar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1" name="矩形 10"/>
            <p:cNvSpPr/>
            <p:nvPr/>
          </p:nvSpPr>
          <p:spPr>
            <a:xfrm>
              <a:off x="703219" y="1413559"/>
              <a:ext cx="683734" cy="496887"/>
            </a:xfrm>
            <a:prstGeom prst="rect">
              <a:avLst/>
            </a:prstGeom>
            <a:grpFill/>
            <a:ln w="28575" cap="flat" cmpd="sng" algn="ctr">
              <a:solidFill>
                <a:schemeClr val="accent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rPr>
                <a:t>8.5</a:t>
              </a:r>
              <a:endPar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pic>
        <p:nvPicPr>
          <p:cNvPr id="8" name="图片 7"/>
          <p:cNvPicPr>
            <a:picLocks noChangeAspect="1"/>
          </p:cNvPicPr>
          <p:nvPr/>
        </p:nvPicPr>
        <p:blipFill rotWithShape="1">
          <a:blip r:embed="rId2" cstate="print">
            <a:extLst>
              <a:ext uri="{28A0092B-C50C-407E-A947-70E740481C1C}">
                <a14:useLocalDpi xmlns:a14="http://schemas.microsoft.com/office/drawing/2010/main" val="0"/>
              </a:ext>
            </a:extLst>
          </a:blip>
          <a:srcRect l="22486" r="22486"/>
          <a:stretch>
            <a:fillRect/>
          </a:stretch>
        </p:blipFill>
        <p:spPr>
          <a:xfrm>
            <a:off x="7471410" y="1353010"/>
            <a:ext cx="3196590" cy="382432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 calcmode="lin" valueType="num">
                                      <p:cBhvr>
                                        <p:cTn id="9" dur="500" fill="hold"/>
                                        <p:tgtEl>
                                          <p:spTgt spid="8"/>
                                        </p:tgtEl>
                                        <p:attrNameLst>
                                          <p:attrName>style.rotation</p:attrName>
                                        </p:attrNameLst>
                                      </p:cBhvr>
                                      <p:tavLst>
                                        <p:tav tm="0">
                                          <p:val>
                                            <p:fltVal val="360"/>
                                          </p:val>
                                        </p:tav>
                                        <p:tav tm="100000">
                                          <p:val>
                                            <p:fltVal val="0"/>
                                          </p:val>
                                        </p:tav>
                                      </p:tavLst>
                                    </p:anim>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37808" y="314008"/>
            <a:ext cx="11716385" cy="6229985"/>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 name="矩形 5"/>
          <p:cNvSpPr/>
          <p:nvPr/>
        </p:nvSpPr>
        <p:spPr>
          <a:xfrm>
            <a:off x="1024255" y="1274445"/>
            <a:ext cx="10022205" cy="2584450"/>
          </a:xfrm>
          <a:prstGeom prst="rect">
            <a:avLst/>
          </a:prstGeom>
          <a:ln w="15875">
            <a:solidFill>
              <a:schemeClr val="accent1">
                <a:lumMod val="75000"/>
              </a:schemeClr>
            </a:solidFill>
            <a:prstDash val="sysDot"/>
          </a:ln>
        </p:spPr>
        <p:txBody>
          <a:bodyPr wrap="square">
            <a:spAutoFit/>
          </a:bodyPr>
          <a:lstStyle/>
          <a:p>
            <a:pPr indent="0" fontAlgn="auto">
              <a:lnSpc>
                <a:spcPct val="150000"/>
              </a:lnSpc>
            </a:pPr>
            <a:r>
              <a:rPr lang="zh-CN" altLang="en-US" dirty="0">
                <a:latin typeface="思源黑体" panose="020B0500000000000000" pitchFamily="34" charset="-122"/>
                <a:ea typeface="思源黑体" panose="020B0500000000000000" pitchFamily="34" charset="-122"/>
                <a:sym typeface="思源黑体" panose="020B0500000000000000" pitchFamily="34" charset="-122"/>
              </a:rPr>
              <a:t>⑦机动车都要安装减少尾气排放的装置，确保符合国家标准。</a:t>
            </a:r>
            <a:endParaRPr lang="zh-CN" altLang="en-US" dirty="0">
              <a:latin typeface="思源黑体" panose="020B0500000000000000" pitchFamily="34" charset="-122"/>
              <a:ea typeface="思源黑体" panose="020B0500000000000000" pitchFamily="34" charset="-122"/>
              <a:sym typeface="思源黑体" panose="020B0500000000000000" pitchFamily="34" charset="-122"/>
            </a:endParaRPr>
          </a:p>
          <a:p>
            <a:pPr indent="0" fontAlgn="auto">
              <a:lnSpc>
                <a:spcPct val="150000"/>
              </a:lnSpc>
            </a:pPr>
            <a:r>
              <a:rPr lang="zh-CN" altLang="en-US" dirty="0">
                <a:latin typeface="思源黑体" panose="020B0500000000000000" pitchFamily="34" charset="-122"/>
                <a:ea typeface="思源黑体" panose="020B0500000000000000" pitchFamily="34" charset="-122"/>
                <a:sym typeface="思源黑体" panose="020B0500000000000000" pitchFamily="34" charset="-122"/>
              </a:rPr>
              <a:t>⑧工地茶炉应尽量采用电热水器，若只能使用烧煤茶炉和锅炉时，应选用消烟除尘型茶炉和锅炉，大灶应选用消烟节能回风炉灶，使烟尘降至允许排放范围为止。</a:t>
            </a:r>
            <a:endParaRPr lang="zh-CN" altLang="en-US" dirty="0">
              <a:latin typeface="思源黑体" panose="020B0500000000000000" pitchFamily="34" charset="-122"/>
              <a:ea typeface="思源黑体" panose="020B0500000000000000" pitchFamily="34" charset="-122"/>
              <a:sym typeface="思源黑体" panose="020B0500000000000000" pitchFamily="34" charset="-122"/>
            </a:endParaRPr>
          </a:p>
          <a:p>
            <a:pPr indent="0" fontAlgn="auto">
              <a:lnSpc>
                <a:spcPct val="150000"/>
              </a:lnSpc>
            </a:pPr>
            <a:r>
              <a:rPr lang="zh-CN" altLang="en-US" dirty="0">
                <a:latin typeface="思源黑体" panose="020B0500000000000000" pitchFamily="34" charset="-122"/>
                <a:ea typeface="思源黑体" panose="020B0500000000000000" pitchFamily="34" charset="-122"/>
                <a:sym typeface="思源黑体" panose="020B0500000000000000" pitchFamily="34" charset="-122"/>
              </a:rPr>
              <a:t>⑨大城市市区的建设工程已不容许搅拌混凝土。在容许设置搅拌站的工地，应将搅拌站封闭严密，并在进料仓上方安装除尘装置，采取可靠措施控制工地粉尘污染。</a:t>
            </a:r>
            <a:endParaRPr lang="zh-CN" altLang="en-US" dirty="0">
              <a:latin typeface="思源黑体" panose="020B0500000000000000" pitchFamily="34" charset="-122"/>
              <a:ea typeface="思源黑体" panose="020B0500000000000000" pitchFamily="34" charset="-122"/>
              <a:sym typeface="思源黑体" panose="020B0500000000000000" pitchFamily="34" charset="-122"/>
            </a:endParaRPr>
          </a:p>
          <a:p>
            <a:pPr indent="0" fontAlgn="auto">
              <a:lnSpc>
                <a:spcPct val="150000"/>
              </a:lnSpc>
            </a:pPr>
            <a:r>
              <a:rPr lang="zh-CN" altLang="en-US" dirty="0">
                <a:latin typeface="思源黑体" panose="020B0500000000000000" pitchFamily="34" charset="-122"/>
                <a:ea typeface="思源黑体" panose="020B0500000000000000" pitchFamily="34" charset="-122"/>
                <a:sym typeface="思源黑体" panose="020B0500000000000000" pitchFamily="34" charset="-122"/>
              </a:rPr>
              <a:t>⑩拆除旧建筑物时，应适当洒水，防止扬尘。</a:t>
            </a:r>
            <a:endParaRPr lang="zh-CN" altLang="en-US" dirty="0">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2" name="组合 1"/>
          <p:cNvGrpSpPr/>
          <p:nvPr>
            <p:custDataLst>
              <p:tags r:id="rId1"/>
            </p:custDataLst>
          </p:nvPr>
        </p:nvGrpSpPr>
        <p:grpSpPr>
          <a:xfrm>
            <a:off x="261259" y="342277"/>
            <a:ext cx="4834890" cy="496887"/>
            <a:chOff x="703219" y="1413559"/>
            <a:chExt cx="4834890" cy="496887"/>
          </a:xfrm>
          <a:noFill/>
        </p:grpSpPr>
        <p:sp>
          <p:nvSpPr>
            <p:cNvPr id="7" name="矩形 16"/>
            <p:cNvSpPr>
              <a:spLocks noChangeArrowheads="1"/>
            </p:cNvSpPr>
            <p:nvPr/>
          </p:nvSpPr>
          <p:spPr bwMode="auto">
            <a:xfrm>
              <a:off x="1466489" y="1413559"/>
              <a:ext cx="4070985" cy="496570"/>
            </a:xfrm>
            <a:prstGeom prst="rect">
              <a:avLst/>
            </a:prstGeom>
            <a:grpFill/>
            <a:ln w="28575">
              <a:solidFill>
                <a:schemeClr val="accent1"/>
              </a:solidFill>
              <a:miter lim="800000"/>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文本框 18"/>
            <p:cNvSpPr txBox="1">
              <a:spLocks noChangeArrowheads="1"/>
            </p:cNvSpPr>
            <p:nvPr/>
          </p:nvSpPr>
          <p:spPr bwMode="auto">
            <a:xfrm>
              <a:off x="1422674" y="1462454"/>
              <a:ext cx="4115435" cy="398780"/>
            </a:xfrm>
            <a:prstGeom prst="rect">
              <a:avLst/>
            </a:prstGeom>
            <a:grp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r>
                <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rPr>
                <a:t>建设工程项目文明施工及环保管理</a:t>
              </a:r>
              <a:endPar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1" name="矩形 10"/>
            <p:cNvSpPr/>
            <p:nvPr/>
          </p:nvSpPr>
          <p:spPr>
            <a:xfrm>
              <a:off x="703219" y="1413559"/>
              <a:ext cx="683734" cy="496887"/>
            </a:xfrm>
            <a:prstGeom prst="rect">
              <a:avLst/>
            </a:prstGeom>
            <a:grpFill/>
            <a:ln w="28575" cap="flat" cmpd="sng" algn="ctr">
              <a:solidFill>
                <a:schemeClr val="accent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rPr>
                <a:t>8.5</a:t>
              </a:r>
              <a:endPar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9" name="文本框 8"/>
          <p:cNvSpPr txBox="1"/>
          <p:nvPr/>
        </p:nvSpPr>
        <p:spPr>
          <a:xfrm>
            <a:off x="944880" y="3935730"/>
            <a:ext cx="5080000" cy="398780"/>
          </a:xfrm>
          <a:prstGeom prst="rect">
            <a:avLst/>
          </a:prstGeom>
          <a:noFill/>
          <a:ln w="9525">
            <a:noFill/>
          </a:ln>
        </p:spPr>
        <p:txBody>
          <a:bodyPr>
            <a:spAutoFit/>
          </a:bodyPr>
          <a:lstStyle/>
          <a:p>
            <a:pPr indent="0"/>
            <a:r>
              <a:rPr lang="en-US" sz="2000" b="0">
                <a:solidFill>
                  <a:srgbClr val="D34F40"/>
                </a:solidFill>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2.水污染的防治</a:t>
            </a:r>
            <a:endParaRPr lang="en-US" sz="2000" b="0">
              <a:solidFill>
                <a:srgbClr val="D34F40"/>
              </a:solidFill>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p:txBody>
      </p:sp>
      <p:sp>
        <p:nvSpPr>
          <p:cNvPr id="4" name="矩形 3"/>
          <p:cNvSpPr/>
          <p:nvPr/>
        </p:nvSpPr>
        <p:spPr>
          <a:xfrm>
            <a:off x="1024255" y="4435475"/>
            <a:ext cx="10022205" cy="1753235"/>
          </a:xfrm>
          <a:prstGeom prst="rect">
            <a:avLst/>
          </a:prstGeom>
          <a:ln w="15875">
            <a:solidFill>
              <a:schemeClr val="accent1">
                <a:lumMod val="75000"/>
              </a:schemeClr>
            </a:solidFill>
            <a:prstDash val="sysDot"/>
          </a:ln>
        </p:spPr>
        <p:txBody>
          <a:bodyPr wrap="square">
            <a:spAutoFit/>
          </a:bodyPr>
          <a:lstStyle/>
          <a:p>
            <a:pPr indent="0" fontAlgn="auto">
              <a:lnSpc>
                <a:spcPct val="150000"/>
              </a:lnSpc>
            </a:pPr>
            <a:r>
              <a:rPr lang="zh-CN" altLang="en-US" dirty="0">
                <a:latin typeface="思源黑体" panose="020B0500000000000000" pitchFamily="34" charset="-122"/>
                <a:ea typeface="思源黑体" panose="020B0500000000000000" pitchFamily="34" charset="-122"/>
                <a:sym typeface="思源黑体" panose="020B0500000000000000" pitchFamily="34" charset="-122"/>
              </a:rPr>
              <a:t>施工过程水污染的防治措施有如下几方面。</a:t>
            </a:r>
            <a:endParaRPr lang="zh-CN" altLang="en-US" dirty="0">
              <a:latin typeface="思源黑体" panose="020B0500000000000000" pitchFamily="34" charset="-122"/>
              <a:ea typeface="思源黑体" panose="020B0500000000000000" pitchFamily="34" charset="-122"/>
              <a:sym typeface="思源黑体" panose="020B0500000000000000" pitchFamily="34" charset="-122"/>
            </a:endParaRPr>
          </a:p>
          <a:p>
            <a:pPr indent="0" fontAlgn="auto">
              <a:lnSpc>
                <a:spcPct val="150000"/>
              </a:lnSpc>
            </a:pPr>
            <a:r>
              <a:rPr lang="zh-CN" altLang="en-US" dirty="0">
                <a:latin typeface="思源黑体" panose="020B0500000000000000" pitchFamily="34" charset="-122"/>
                <a:ea typeface="思源黑体" panose="020B0500000000000000" pitchFamily="34" charset="-122"/>
                <a:sym typeface="思源黑体" panose="020B0500000000000000" pitchFamily="34" charset="-122"/>
              </a:rPr>
              <a:t>①禁止将有毒有害废弃物用作土方回填。</a:t>
            </a:r>
            <a:endParaRPr lang="zh-CN" altLang="en-US" dirty="0">
              <a:latin typeface="思源黑体" panose="020B0500000000000000" pitchFamily="34" charset="-122"/>
              <a:ea typeface="思源黑体" panose="020B0500000000000000" pitchFamily="34" charset="-122"/>
              <a:sym typeface="思源黑体" panose="020B0500000000000000" pitchFamily="34" charset="-122"/>
            </a:endParaRPr>
          </a:p>
          <a:p>
            <a:pPr indent="0" fontAlgn="auto">
              <a:lnSpc>
                <a:spcPct val="150000"/>
              </a:lnSpc>
            </a:pPr>
            <a:r>
              <a:rPr lang="zh-CN" altLang="en-US" dirty="0">
                <a:latin typeface="思源黑体" panose="020B0500000000000000" pitchFamily="34" charset="-122"/>
                <a:ea typeface="思源黑体" panose="020B0500000000000000" pitchFamily="34" charset="-122"/>
                <a:sym typeface="思源黑体" panose="020B0500000000000000" pitchFamily="34" charset="-122"/>
              </a:rPr>
              <a:t>②施工现场搅拌站废水，现制水磨石的污水，电石（碳化钙）的污水必须经沉淀池沉淀合格后再排放，最好将沉淀水用于工地洒水降尘或采取措施回收利用。</a:t>
            </a:r>
            <a:endParaRPr lang="zh-CN" altLang="en-US" dirty="0">
              <a:latin typeface="思源黑体" panose="020B0500000000000000" pitchFamily="34" charset="-122"/>
              <a:ea typeface="思源黑体" panose="020B0500000000000000" pitchFamily="34" charset="-122"/>
              <a:sym typeface="思源黑体" panose="020B0500000000000000"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37808" y="314008"/>
            <a:ext cx="11716385" cy="6229985"/>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latin typeface="思源黑体" panose="020B0500000000000000" pitchFamily="34" charset="-122"/>
                <a:ea typeface="思源黑体" panose="020B0500000000000000" pitchFamily="34" charset="-122"/>
                <a:sym typeface="思源黑体" panose="020B0500000000000000" pitchFamily="34" charset="-122"/>
              </a:rPr>
              <a:t>1.项目的定义</a:t>
            </a: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 name="矩形 5"/>
          <p:cNvSpPr/>
          <p:nvPr/>
        </p:nvSpPr>
        <p:spPr>
          <a:xfrm>
            <a:off x="1024255" y="1007745"/>
            <a:ext cx="10022205" cy="2584450"/>
          </a:xfrm>
          <a:prstGeom prst="rect">
            <a:avLst/>
          </a:prstGeom>
          <a:ln w="15875">
            <a:solidFill>
              <a:schemeClr val="accent1">
                <a:lumMod val="75000"/>
              </a:schemeClr>
            </a:solidFill>
            <a:prstDash val="sysDot"/>
          </a:ln>
        </p:spPr>
        <p:txBody>
          <a:bodyPr wrap="square">
            <a:spAutoFit/>
          </a:bodyPr>
          <a:lstStyle/>
          <a:p>
            <a:pPr indent="0" fontAlgn="auto">
              <a:lnSpc>
                <a:spcPct val="150000"/>
              </a:lnSpc>
            </a:pPr>
            <a:r>
              <a:rPr lang="zh-CN" altLang="en-US" dirty="0">
                <a:latin typeface="思源黑体" panose="020B0500000000000000" pitchFamily="34" charset="-122"/>
                <a:ea typeface="思源黑体" panose="020B0500000000000000" pitchFamily="34" charset="-122"/>
                <a:sym typeface="思源黑体" panose="020B0500000000000000" pitchFamily="34" charset="-122"/>
              </a:rPr>
              <a:t>③现场存放油料，必须对库房地面进行防渗处理。如采用防渗混凝土地面、铺油毡等措施。使用时，要采取防止油料跑、冒、滴、漏的措施，以免污染水体。</a:t>
            </a:r>
            <a:endParaRPr lang="zh-CN" altLang="en-US" dirty="0">
              <a:latin typeface="思源黑体" panose="020B0500000000000000" pitchFamily="34" charset="-122"/>
              <a:ea typeface="思源黑体" panose="020B0500000000000000" pitchFamily="34" charset="-122"/>
              <a:sym typeface="思源黑体" panose="020B0500000000000000" pitchFamily="34" charset="-122"/>
            </a:endParaRPr>
          </a:p>
          <a:p>
            <a:pPr indent="0" fontAlgn="auto">
              <a:lnSpc>
                <a:spcPct val="150000"/>
              </a:lnSpc>
            </a:pPr>
            <a:r>
              <a:rPr lang="zh-CN" altLang="en-US" dirty="0">
                <a:latin typeface="思源黑体" panose="020B0500000000000000" pitchFamily="34" charset="-122"/>
                <a:ea typeface="思源黑体" panose="020B0500000000000000" pitchFamily="34" charset="-122"/>
                <a:sym typeface="思源黑体" panose="020B0500000000000000" pitchFamily="34" charset="-122"/>
              </a:rPr>
              <a:t>④施工现场100人以上的临时食堂，污水排放时可设置简易有效的隔油池，定期清理，防止污染。</a:t>
            </a:r>
            <a:endParaRPr lang="zh-CN" altLang="en-US" dirty="0">
              <a:latin typeface="思源黑体" panose="020B0500000000000000" pitchFamily="34" charset="-122"/>
              <a:ea typeface="思源黑体" panose="020B0500000000000000" pitchFamily="34" charset="-122"/>
              <a:sym typeface="思源黑体" panose="020B0500000000000000" pitchFamily="34" charset="-122"/>
            </a:endParaRPr>
          </a:p>
          <a:p>
            <a:pPr indent="0" fontAlgn="auto">
              <a:lnSpc>
                <a:spcPct val="150000"/>
              </a:lnSpc>
            </a:pPr>
            <a:r>
              <a:rPr lang="zh-CN" altLang="en-US" dirty="0">
                <a:latin typeface="思源黑体" panose="020B0500000000000000" pitchFamily="34" charset="-122"/>
                <a:ea typeface="思源黑体" panose="020B0500000000000000" pitchFamily="34" charset="-122"/>
                <a:sym typeface="思源黑体" panose="020B0500000000000000" pitchFamily="34" charset="-122"/>
              </a:rPr>
              <a:t>⑤工地临时厕所，化粪池应采取防渗漏措施。中心城市施工现场的临时厕所可采用水冲式厕所，并有防蝇、灭蛆措施，防止污染水体和环境。</a:t>
            </a:r>
            <a:endParaRPr lang="zh-CN" altLang="en-US" dirty="0">
              <a:latin typeface="思源黑体" panose="020B0500000000000000" pitchFamily="34" charset="-122"/>
              <a:ea typeface="思源黑体" panose="020B0500000000000000" pitchFamily="34" charset="-122"/>
              <a:sym typeface="思源黑体" panose="020B0500000000000000" pitchFamily="34" charset="-122"/>
            </a:endParaRPr>
          </a:p>
          <a:p>
            <a:pPr indent="0" fontAlgn="auto">
              <a:lnSpc>
                <a:spcPct val="150000"/>
              </a:lnSpc>
            </a:pPr>
            <a:r>
              <a:rPr lang="zh-CN" altLang="en-US" dirty="0">
                <a:latin typeface="思源黑体" panose="020B0500000000000000" pitchFamily="34" charset="-122"/>
                <a:ea typeface="思源黑体" panose="020B0500000000000000" pitchFamily="34" charset="-122"/>
                <a:sym typeface="思源黑体" panose="020B0500000000000000" pitchFamily="34" charset="-122"/>
              </a:rPr>
              <a:t>⑥化学用品、外加剂等要妥善保管，库内存放，防止污染环境。</a:t>
            </a:r>
            <a:endParaRPr lang="zh-CN" altLang="en-US" dirty="0">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2" name="组合 1"/>
          <p:cNvGrpSpPr/>
          <p:nvPr>
            <p:custDataLst>
              <p:tags r:id="rId1"/>
            </p:custDataLst>
          </p:nvPr>
        </p:nvGrpSpPr>
        <p:grpSpPr>
          <a:xfrm>
            <a:off x="261259" y="342277"/>
            <a:ext cx="4834890" cy="496887"/>
            <a:chOff x="703219" y="1413559"/>
            <a:chExt cx="4834890" cy="496887"/>
          </a:xfrm>
          <a:noFill/>
        </p:grpSpPr>
        <p:sp>
          <p:nvSpPr>
            <p:cNvPr id="7" name="矩形 16"/>
            <p:cNvSpPr>
              <a:spLocks noChangeArrowheads="1"/>
            </p:cNvSpPr>
            <p:nvPr/>
          </p:nvSpPr>
          <p:spPr bwMode="auto">
            <a:xfrm>
              <a:off x="1466489" y="1413559"/>
              <a:ext cx="4070985" cy="496570"/>
            </a:xfrm>
            <a:prstGeom prst="rect">
              <a:avLst/>
            </a:prstGeom>
            <a:grpFill/>
            <a:ln w="28575">
              <a:solidFill>
                <a:schemeClr val="accent1"/>
              </a:solidFill>
              <a:miter lim="800000"/>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文本框 18"/>
            <p:cNvSpPr txBox="1">
              <a:spLocks noChangeArrowheads="1"/>
            </p:cNvSpPr>
            <p:nvPr/>
          </p:nvSpPr>
          <p:spPr bwMode="auto">
            <a:xfrm>
              <a:off x="1422674" y="1462454"/>
              <a:ext cx="4115435" cy="398780"/>
            </a:xfrm>
            <a:prstGeom prst="rect">
              <a:avLst/>
            </a:prstGeom>
            <a:grp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r>
                <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rPr>
                <a:t>建设工程项目文明施工及环保管理</a:t>
              </a:r>
              <a:endPar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1" name="矩形 10"/>
            <p:cNvSpPr/>
            <p:nvPr/>
          </p:nvSpPr>
          <p:spPr>
            <a:xfrm>
              <a:off x="703219" y="1413559"/>
              <a:ext cx="683734" cy="496887"/>
            </a:xfrm>
            <a:prstGeom prst="rect">
              <a:avLst/>
            </a:prstGeom>
            <a:grpFill/>
            <a:ln w="28575" cap="flat" cmpd="sng" algn="ctr">
              <a:solidFill>
                <a:schemeClr val="accent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rPr>
                <a:t>8.5</a:t>
              </a:r>
              <a:endPar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9" name="文本框 8"/>
          <p:cNvSpPr txBox="1"/>
          <p:nvPr/>
        </p:nvSpPr>
        <p:spPr>
          <a:xfrm>
            <a:off x="944880" y="3669030"/>
            <a:ext cx="5080000" cy="398780"/>
          </a:xfrm>
          <a:prstGeom prst="rect">
            <a:avLst/>
          </a:prstGeom>
          <a:noFill/>
          <a:ln w="9525">
            <a:noFill/>
          </a:ln>
        </p:spPr>
        <p:txBody>
          <a:bodyPr>
            <a:spAutoFit/>
          </a:bodyPr>
          <a:lstStyle/>
          <a:p>
            <a:pPr indent="0"/>
            <a:r>
              <a:rPr lang="en-US" sz="2000" b="0">
                <a:solidFill>
                  <a:srgbClr val="D34F40"/>
                </a:solidFill>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3.施工现场的噪声控制</a:t>
            </a:r>
            <a:endParaRPr lang="en-US" sz="2000" b="0">
              <a:solidFill>
                <a:srgbClr val="D34F40"/>
              </a:solidFill>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p:txBody>
      </p:sp>
      <p:sp>
        <p:nvSpPr>
          <p:cNvPr id="4" name="矩形 3"/>
          <p:cNvSpPr/>
          <p:nvPr/>
        </p:nvSpPr>
        <p:spPr>
          <a:xfrm>
            <a:off x="1024255" y="4168775"/>
            <a:ext cx="6959600" cy="2168525"/>
          </a:xfrm>
          <a:prstGeom prst="rect">
            <a:avLst/>
          </a:prstGeom>
          <a:ln w="15875">
            <a:solidFill>
              <a:schemeClr val="accent1">
                <a:lumMod val="75000"/>
              </a:schemeClr>
            </a:solidFill>
            <a:prstDash val="sysDot"/>
          </a:ln>
        </p:spPr>
        <p:txBody>
          <a:bodyPr wrap="square">
            <a:spAutoFit/>
          </a:bodyPr>
          <a:lstStyle/>
          <a:p>
            <a:pPr indent="0" fontAlgn="auto">
              <a:lnSpc>
                <a:spcPct val="150000"/>
              </a:lnSpc>
            </a:pPr>
            <a:r>
              <a:rPr lang="zh-CN" altLang="en-US" dirty="0">
                <a:latin typeface="思源黑体" panose="020B0500000000000000" pitchFamily="34" charset="-122"/>
                <a:ea typeface="思源黑体" panose="020B0500000000000000" pitchFamily="34" charset="-122"/>
                <a:sym typeface="思源黑体" panose="020B0500000000000000" pitchFamily="34" charset="-122"/>
              </a:rPr>
              <a:t>根据国家标准《建筑施工场界环境噪声排放标准》（GB 12523-2011）的要求，建筑施工场界环境噪声排放不得超过表8</a:t>
            </a:r>
            <a:r>
              <a:rPr lang="en-US" altLang="zh-CN" dirty="0">
                <a:latin typeface="思源黑体" panose="020B0500000000000000" pitchFamily="34" charset="-122"/>
                <a:ea typeface="思源黑体" panose="020B0500000000000000" pitchFamily="34" charset="-122"/>
                <a:sym typeface="思源黑体" panose="020B0500000000000000" pitchFamily="34" charset="-122"/>
              </a:rPr>
              <a:t>.</a:t>
            </a:r>
            <a:r>
              <a:rPr lang="zh-CN" altLang="en-US" dirty="0">
                <a:latin typeface="思源黑体" panose="020B0500000000000000" pitchFamily="34" charset="-122"/>
                <a:ea typeface="思源黑体" panose="020B0500000000000000" pitchFamily="34" charset="-122"/>
                <a:sym typeface="思源黑体" panose="020B0500000000000000" pitchFamily="34" charset="-122"/>
              </a:rPr>
              <a:t>7规定的排放限值。</a:t>
            </a:r>
            <a:endParaRPr lang="zh-CN" altLang="en-US" dirty="0">
              <a:latin typeface="思源黑体" panose="020B0500000000000000" pitchFamily="34" charset="-122"/>
              <a:ea typeface="思源黑体" panose="020B0500000000000000" pitchFamily="34" charset="-122"/>
              <a:sym typeface="思源黑体" panose="020B0500000000000000" pitchFamily="34" charset="-122"/>
            </a:endParaRPr>
          </a:p>
          <a:p>
            <a:pPr indent="0" fontAlgn="auto">
              <a:lnSpc>
                <a:spcPct val="150000"/>
              </a:lnSpc>
            </a:pPr>
            <a:r>
              <a:rPr lang="zh-CN" altLang="en-US" dirty="0">
                <a:latin typeface="思源黑体" panose="020B0500000000000000" pitchFamily="34" charset="-122"/>
                <a:ea typeface="思源黑体" panose="020B0500000000000000" pitchFamily="34" charset="-122"/>
                <a:sym typeface="思源黑体" panose="020B0500000000000000" pitchFamily="34" charset="-122"/>
              </a:rPr>
              <a:t>噪声控制技术可从声源、传播途径、接收者防护、严格控制人为噪声、控制强噪声作业的时间等方面来考虑。</a:t>
            </a:r>
            <a:endParaRPr lang="zh-CN" altLang="en-US" dirty="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41" name="五角星">
            <a:hlinkClick r:id="rId2" action="ppaction://hlinkfile"/>
          </p:cNvPr>
          <p:cNvSpPr/>
          <p:nvPr/>
        </p:nvSpPr>
        <p:spPr>
          <a:xfrm>
            <a:off x="6609715" y="5097780"/>
            <a:ext cx="309880" cy="309880"/>
          </a:xfrm>
          <a:prstGeom prst="star5">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p:txBody>
      </p:sp>
      <p:pic>
        <p:nvPicPr>
          <p:cNvPr id="12" name="图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77250" y="3581400"/>
            <a:ext cx="2552700" cy="2552700"/>
          </a:xfrm>
          <a:prstGeom prst="rect">
            <a:avLst/>
          </a:prstGeom>
        </p:spPr>
      </p:pic>
    </p:spTree>
  </p:cSld>
  <p:clrMapOvr>
    <a:masterClrMapping/>
  </p:clrMapOvr>
  <p:transition>
    <p:strips/>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37808" y="314008"/>
            <a:ext cx="11716385" cy="6229985"/>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latin typeface="思源黑体" panose="020B0500000000000000" pitchFamily="34" charset="-122"/>
                <a:ea typeface="思源黑体" panose="020B0500000000000000" pitchFamily="34" charset="-122"/>
                <a:sym typeface="思源黑体" panose="020B0500000000000000" pitchFamily="34" charset="-122"/>
              </a:rPr>
              <a:t>1.项目的定义</a:t>
            </a: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2" name="组合 1"/>
          <p:cNvGrpSpPr/>
          <p:nvPr>
            <p:custDataLst>
              <p:tags r:id="rId1"/>
            </p:custDataLst>
          </p:nvPr>
        </p:nvGrpSpPr>
        <p:grpSpPr>
          <a:xfrm>
            <a:off x="261259" y="342277"/>
            <a:ext cx="4834890" cy="496887"/>
            <a:chOff x="703219" y="1413559"/>
            <a:chExt cx="4834890" cy="496887"/>
          </a:xfrm>
          <a:noFill/>
        </p:grpSpPr>
        <p:sp>
          <p:nvSpPr>
            <p:cNvPr id="7" name="矩形 16"/>
            <p:cNvSpPr>
              <a:spLocks noChangeArrowheads="1"/>
            </p:cNvSpPr>
            <p:nvPr/>
          </p:nvSpPr>
          <p:spPr bwMode="auto">
            <a:xfrm>
              <a:off x="1466489" y="1413559"/>
              <a:ext cx="4070985" cy="496570"/>
            </a:xfrm>
            <a:prstGeom prst="rect">
              <a:avLst/>
            </a:prstGeom>
            <a:grpFill/>
            <a:ln w="28575">
              <a:solidFill>
                <a:schemeClr val="accent1"/>
              </a:solidFill>
              <a:miter lim="800000"/>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文本框 18"/>
            <p:cNvSpPr txBox="1">
              <a:spLocks noChangeArrowheads="1"/>
            </p:cNvSpPr>
            <p:nvPr/>
          </p:nvSpPr>
          <p:spPr bwMode="auto">
            <a:xfrm>
              <a:off x="1422674" y="1462454"/>
              <a:ext cx="4115435" cy="398780"/>
            </a:xfrm>
            <a:prstGeom prst="rect">
              <a:avLst/>
            </a:prstGeom>
            <a:grp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r>
                <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rPr>
                <a:t>建设工程项目文明施工及环保管理</a:t>
              </a:r>
              <a:endPar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1" name="矩形 10"/>
            <p:cNvSpPr/>
            <p:nvPr/>
          </p:nvSpPr>
          <p:spPr>
            <a:xfrm>
              <a:off x="703219" y="1413559"/>
              <a:ext cx="683734" cy="496887"/>
            </a:xfrm>
            <a:prstGeom prst="rect">
              <a:avLst/>
            </a:prstGeom>
            <a:grpFill/>
            <a:ln w="28575" cap="flat" cmpd="sng" algn="ctr">
              <a:solidFill>
                <a:schemeClr val="accent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rPr>
                <a:t>8.5</a:t>
              </a:r>
              <a:endPar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9" name="文本框 8"/>
          <p:cNvSpPr txBox="1"/>
          <p:nvPr/>
        </p:nvSpPr>
        <p:spPr>
          <a:xfrm>
            <a:off x="912495" y="1284605"/>
            <a:ext cx="5080000" cy="398780"/>
          </a:xfrm>
          <a:prstGeom prst="rect">
            <a:avLst/>
          </a:prstGeom>
          <a:noFill/>
          <a:ln w="9525">
            <a:noFill/>
          </a:ln>
        </p:spPr>
        <p:txBody>
          <a:bodyPr>
            <a:spAutoFit/>
          </a:bodyPr>
          <a:lstStyle/>
          <a:p>
            <a:pPr indent="0"/>
            <a:r>
              <a:rPr lang="en-US" sz="2000" b="0">
                <a:solidFill>
                  <a:srgbClr val="D34F40"/>
                </a:solidFill>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rPr>
              <a:t>4.固体废物的处理</a:t>
            </a:r>
            <a:endParaRPr lang="en-US" sz="2000" b="0">
              <a:solidFill>
                <a:srgbClr val="D34F40"/>
              </a:solidFill>
              <a:latin typeface="思源黑体" panose="020B0500000000000000" pitchFamily="34" charset="-122"/>
              <a:ea typeface="思源黑体" panose="020B0500000000000000" pitchFamily="34" charset="-122"/>
              <a:cs typeface="宋体" panose="02010600030101010101" pitchFamily="2" charset="-122"/>
              <a:sym typeface="思源黑体" panose="020B0500000000000000" pitchFamily="34" charset="-122"/>
            </a:endParaRPr>
          </a:p>
        </p:txBody>
      </p:sp>
      <p:sp>
        <p:nvSpPr>
          <p:cNvPr id="4" name="矩形 3"/>
          <p:cNvSpPr/>
          <p:nvPr/>
        </p:nvSpPr>
        <p:spPr>
          <a:xfrm>
            <a:off x="1024255" y="1842770"/>
            <a:ext cx="10177145" cy="4246245"/>
          </a:xfrm>
          <a:prstGeom prst="rect">
            <a:avLst/>
          </a:prstGeom>
          <a:ln w="15875">
            <a:solidFill>
              <a:schemeClr val="accent1">
                <a:lumMod val="75000"/>
              </a:schemeClr>
            </a:solidFill>
            <a:prstDash val="sysDot"/>
          </a:ln>
        </p:spPr>
        <p:txBody>
          <a:bodyPr wrap="square">
            <a:spAutoFit/>
          </a:bodyPr>
          <a:lstStyle/>
          <a:p>
            <a:pPr indent="0" fontAlgn="auto">
              <a:lnSpc>
                <a:spcPct val="150000"/>
              </a:lnSpc>
            </a:pPr>
            <a:r>
              <a:rPr dirty="0">
                <a:latin typeface="思源黑体" panose="020B0500000000000000" pitchFamily="34" charset="-122"/>
                <a:ea typeface="思源黑体" panose="020B0500000000000000" pitchFamily="34" charset="-122"/>
                <a:sym typeface="思源黑体" panose="020B0500000000000000" pitchFamily="34" charset="-122"/>
              </a:rPr>
              <a:t>（1）施工工地常见固体废物的种类。</a:t>
            </a:r>
            <a:endParaRPr dirty="0">
              <a:latin typeface="思源黑体" panose="020B0500000000000000" pitchFamily="34" charset="-122"/>
              <a:ea typeface="思源黑体" panose="020B0500000000000000" pitchFamily="34" charset="-122"/>
              <a:sym typeface="思源黑体" panose="020B0500000000000000" pitchFamily="34" charset="-122"/>
            </a:endParaRPr>
          </a:p>
          <a:p>
            <a:pPr indent="0" fontAlgn="auto">
              <a:lnSpc>
                <a:spcPct val="150000"/>
              </a:lnSpc>
            </a:pPr>
            <a:r>
              <a:rPr dirty="0">
                <a:latin typeface="思源黑体" panose="020B0500000000000000" pitchFamily="34" charset="-122"/>
                <a:ea typeface="思源黑体" panose="020B0500000000000000" pitchFamily="34" charset="-122"/>
                <a:sym typeface="思源黑体" panose="020B0500000000000000" pitchFamily="34" charset="-122"/>
              </a:rPr>
              <a:t>固体废物是生产、建设、日常生活和其他活动中产生的固态、半固态废弃物质。固体废物是一个极其复杂的废物体系，按照其化学组成可分为有机废物和无机废物；按照其对环境和人类健康的危害程度可以分为一般废物和危险废物。</a:t>
            </a:r>
            <a:endParaRPr dirty="0">
              <a:latin typeface="思源黑体" panose="020B0500000000000000" pitchFamily="34" charset="-122"/>
              <a:ea typeface="思源黑体" panose="020B0500000000000000" pitchFamily="34" charset="-122"/>
              <a:sym typeface="思源黑体" panose="020B0500000000000000" pitchFamily="34" charset="-122"/>
            </a:endParaRPr>
          </a:p>
          <a:p>
            <a:pPr indent="0" fontAlgn="auto">
              <a:lnSpc>
                <a:spcPct val="150000"/>
              </a:lnSpc>
            </a:pPr>
            <a:r>
              <a:rPr dirty="0">
                <a:latin typeface="思源黑体" panose="020B0500000000000000" pitchFamily="34" charset="-122"/>
                <a:ea typeface="思源黑体" panose="020B0500000000000000" pitchFamily="34" charset="-122"/>
                <a:sym typeface="思源黑体" panose="020B0500000000000000" pitchFamily="34" charset="-122"/>
              </a:rPr>
              <a:t>固体废物对环境的危害是全方位的,主要表现在侵占土地、污染土壤、污染水体、污染大气、影响环境卫生等方面。</a:t>
            </a:r>
            <a:endParaRPr dirty="0">
              <a:latin typeface="思源黑体" panose="020B0500000000000000" pitchFamily="34" charset="-122"/>
              <a:ea typeface="思源黑体" panose="020B0500000000000000" pitchFamily="34" charset="-122"/>
              <a:sym typeface="思源黑体" panose="020B0500000000000000" pitchFamily="34" charset="-122"/>
            </a:endParaRPr>
          </a:p>
          <a:p>
            <a:pPr indent="0" fontAlgn="auto">
              <a:lnSpc>
                <a:spcPct val="150000"/>
              </a:lnSpc>
            </a:pPr>
            <a:r>
              <a:rPr dirty="0">
                <a:latin typeface="思源黑体" panose="020B0500000000000000" pitchFamily="34" charset="-122"/>
                <a:ea typeface="思源黑体" panose="020B0500000000000000" pitchFamily="34" charset="-122"/>
                <a:sym typeface="思源黑体" panose="020B0500000000000000" pitchFamily="34" charset="-122"/>
              </a:rPr>
              <a:t>施工工地常见的固体废物有建筑渣土，废弃的散装建筑材料，生活垃圾，设备、材料等的废弃包装材料，粪便等。</a:t>
            </a:r>
            <a:endParaRPr dirty="0">
              <a:latin typeface="思源黑体" panose="020B0500000000000000" pitchFamily="34" charset="-122"/>
              <a:ea typeface="思源黑体" panose="020B0500000000000000" pitchFamily="34" charset="-122"/>
              <a:sym typeface="思源黑体" panose="020B0500000000000000" pitchFamily="34" charset="-122"/>
            </a:endParaRPr>
          </a:p>
          <a:p>
            <a:pPr indent="0" fontAlgn="auto">
              <a:lnSpc>
                <a:spcPct val="150000"/>
              </a:lnSpc>
            </a:pPr>
            <a:r>
              <a:rPr dirty="0">
                <a:latin typeface="思源黑体" panose="020B0500000000000000" pitchFamily="34" charset="-122"/>
                <a:ea typeface="思源黑体" panose="020B0500000000000000" pitchFamily="34" charset="-122"/>
                <a:sym typeface="思源黑体" panose="020B0500000000000000" pitchFamily="34" charset="-122"/>
              </a:rPr>
              <a:t>（2）施工工地固体废物的主要处理方法</a:t>
            </a:r>
            <a:r>
              <a:rPr lang="zh-CN" dirty="0">
                <a:latin typeface="思源黑体" panose="020B0500000000000000" pitchFamily="34" charset="-122"/>
                <a:ea typeface="思源黑体" panose="020B0500000000000000" pitchFamily="34" charset="-122"/>
                <a:sym typeface="思源黑体" panose="020B0500000000000000" pitchFamily="34" charset="-122"/>
              </a:rPr>
              <a:t>：</a:t>
            </a:r>
            <a:r>
              <a:rPr dirty="0">
                <a:latin typeface="思源黑体" panose="020B0500000000000000" pitchFamily="34" charset="-122"/>
                <a:ea typeface="思源黑体" panose="020B0500000000000000" pitchFamily="34" charset="-122"/>
                <a:sym typeface="思源黑体" panose="020B0500000000000000" pitchFamily="34" charset="-122"/>
              </a:rPr>
              <a:t>①回收利用</a:t>
            </a:r>
            <a:r>
              <a:rPr lang="zh-CN" dirty="0">
                <a:latin typeface="思源黑体" panose="020B0500000000000000" pitchFamily="34" charset="-122"/>
                <a:ea typeface="思源黑体" panose="020B0500000000000000" pitchFamily="34" charset="-122"/>
                <a:sym typeface="思源黑体" panose="020B0500000000000000" pitchFamily="34" charset="-122"/>
              </a:rPr>
              <a:t>；</a:t>
            </a:r>
            <a:r>
              <a:rPr dirty="0">
                <a:latin typeface="思源黑体" panose="020B0500000000000000" pitchFamily="34" charset="-122"/>
                <a:ea typeface="思源黑体" panose="020B0500000000000000" pitchFamily="34" charset="-122"/>
                <a:sym typeface="思源黑体" panose="020B0500000000000000" pitchFamily="34" charset="-122"/>
              </a:rPr>
              <a:t>②减量化处理</a:t>
            </a:r>
            <a:r>
              <a:rPr lang="zh-CN" dirty="0">
                <a:latin typeface="思源黑体" panose="020B0500000000000000" pitchFamily="34" charset="-122"/>
                <a:ea typeface="思源黑体" panose="020B0500000000000000" pitchFamily="34" charset="-122"/>
                <a:sym typeface="思源黑体" panose="020B0500000000000000" pitchFamily="34" charset="-122"/>
              </a:rPr>
              <a:t>；</a:t>
            </a:r>
            <a:r>
              <a:rPr dirty="0">
                <a:latin typeface="思源黑体" panose="020B0500000000000000" pitchFamily="34" charset="-122"/>
                <a:ea typeface="思源黑体" panose="020B0500000000000000" pitchFamily="34" charset="-122"/>
                <a:sym typeface="思源黑体" panose="020B0500000000000000" pitchFamily="34" charset="-122"/>
              </a:rPr>
              <a:t>③焚烧技术</a:t>
            </a:r>
            <a:r>
              <a:rPr lang="zh-CN" dirty="0">
                <a:latin typeface="思源黑体" panose="020B0500000000000000" pitchFamily="34" charset="-122"/>
                <a:ea typeface="思源黑体" panose="020B0500000000000000" pitchFamily="34" charset="-122"/>
                <a:sym typeface="思源黑体" panose="020B0500000000000000" pitchFamily="34" charset="-122"/>
              </a:rPr>
              <a:t>；</a:t>
            </a:r>
            <a:r>
              <a:rPr dirty="0">
                <a:latin typeface="思源黑体" panose="020B0500000000000000" pitchFamily="34" charset="-122"/>
                <a:ea typeface="思源黑体" panose="020B0500000000000000" pitchFamily="34" charset="-122"/>
                <a:sym typeface="思源黑体" panose="020B0500000000000000" pitchFamily="34" charset="-122"/>
              </a:rPr>
              <a:t>④稳定和固化技术</a:t>
            </a:r>
            <a:r>
              <a:rPr lang="zh-CN" dirty="0">
                <a:latin typeface="思源黑体" panose="020B0500000000000000" pitchFamily="34" charset="-122"/>
                <a:ea typeface="思源黑体" panose="020B0500000000000000" pitchFamily="34" charset="-122"/>
                <a:sym typeface="思源黑体" panose="020B0500000000000000" pitchFamily="34" charset="-122"/>
              </a:rPr>
              <a:t>；</a:t>
            </a:r>
            <a:r>
              <a:rPr dirty="0">
                <a:latin typeface="思源黑体" panose="020B0500000000000000" pitchFamily="34" charset="-122"/>
                <a:ea typeface="思源黑体" panose="020B0500000000000000" pitchFamily="34" charset="-122"/>
                <a:sym typeface="思源黑体" panose="020B0500000000000000" pitchFamily="34" charset="-122"/>
              </a:rPr>
              <a:t>⑤填埋</a:t>
            </a:r>
            <a:r>
              <a:rPr lang="zh-CN" dirty="0">
                <a:latin typeface="思源黑体" panose="020B0500000000000000" pitchFamily="34" charset="-122"/>
                <a:ea typeface="思源黑体" panose="020B0500000000000000" pitchFamily="34" charset="-122"/>
                <a:sym typeface="思源黑体" panose="020B0500000000000000" pitchFamily="34" charset="-122"/>
              </a:rPr>
              <a:t>。</a:t>
            </a:r>
            <a:endParaRPr lang="zh-CN" dirty="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5" name="五边形 4">
            <a:hlinkClick r:id="rId2" action="ppaction://hlinksldjump"/>
          </p:cNvPr>
          <p:cNvSpPr/>
          <p:nvPr/>
        </p:nvSpPr>
        <p:spPr>
          <a:xfrm flipH="1">
            <a:off x="10217150" y="6111875"/>
            <a:ext cx="1301750" cy="34036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latin typeface="思源黑体" panose="020B0500000000000000" pitchFamily="34" charset="-122"/>
                <a:ea typeface="思源黑体" panose="020B0500000000000000" pitchFamily="34" charset="-122"/>
                <a:sym typeface="思源黑体" panose="020B0500000000000000" pitchFamily="34" charset="-122"/>
              </a:rPr>
              <a:t>返回目录</a:t>
            </a: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1"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矩形 127"/>
          <p:cNvSpPr/>
          <p:nvPr/>
        </p:nvSpPr>
        <p:spPr>
          <a:xfrm>
            <a:off x="237808" y="314008"/>
            <a:ext cx="11716385" cy="6229985"/>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6" name="文本框 65"/>
          <p:cNvSpPr txBox="1"/>
          <p:nvPr/>
        </p:nvSpPr>
        <p:spPr>
          <a:xfrm>
            <a:off x="972662" y="938607"/>
            <a:ext cx="10866939" cy="5077460"/>
          </a:xfrm>
          <a:prstGeom prst="rect">
            <a:avLst/>
          </a:prstGeom>
          <a:noFill/>
        </p:spPr>
        <p:txBody>
          <a:bodyPr wrap="square" rtlCol="0">
            <a:spAutoFit/>
          </a:bodyPr>
          <a:lstStyle/>
          <a:p>
            <a:pPr>
              <a:lnSpc>
                <a:spcPct val="150000"/>
              </a:lnSpc>
            </a:pPr>
            <a:r>
              <a:rPr b="1" dirty="0">
                <a:latin typeface="思源黑体" panose="020B0500000000000000" pitchFamily="34" charset="-122"/>
                <a:ea typeface="思源黑体" panose="020B0500000000000000" pitchFamily="34" charset="-122"/>
                <a:sym typeface="思源黑体" panose="020B0500000000000000" pitchFamily="34" charset="-122"/>
              </a:rPr>
              <a:t>一、单项选择题 </a:t>
            </a:r>
            <a:endParaRPr b="1"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dirty="0">
                <a:latin typeface="思源黑体" panose="020B0500000000000000" pitchFamily="34" charset="-122"/>
                <a:ea typeface="思源黑体" panose="020B0500000000000000" pitchFamily="34" charset="-122"/>
                <a:sym typeface="思源黑体" panose="020B0500000000000000" pitchFamily="34" charset="-122"/>
              </a:rPr>
              <a:t>1.安全控制方针中“安全第一、预防为主、综合治理”中的“安全第一”充分体现了（）的理念。</a:t>
            </a:r>
            <a:endParaRPr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dirty="0">
                <a:latin typeface="思源黑体" panose="020B0500000000000000" pitchFamily="34" charset="-122"/>
                <a:ea typeface="思源黑体" panose="020B0500000000000000" pitchFamily="34" charset="-122"/>
                <a:sym typeface="思源黑体" panose="020B0500000000000000" pitchFamily="34" charset="-122"/>
              </a:rPr>
              <a:t>A.安全生产，安全施工</a:t>
            </a:r>
            <a:endParaRPr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dirty="0">
                <a:latin typeface="思源黑体" panose="020B0500000000000000" pitchFamily="34" charset="-122"/>
                <a:ea typeface="思源黑体" panose="020B0500000000000000" pitchFamily="34" charset="-122"/>
                <a:sym typeface="思源黑体" panose="020B0500000000000000" pitchFamily="34" charset="-122"/>
              </a:rPr>
              <a:t>B.以人为本</a:t>
            </a:r>
            <a:endParaRPr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dirty="0">
                <a:latin typeface="思源黑体" panose="020B0500000000000000" pitchFamily="34" charset="-122"/>
                <a:ea typeface="思源黑体" panose="020B0500000000000000" pitchFamily="34" charset="-122"/>
                <a:sym typeface="思源黑体" panose="020B0500000000000000" pitchFamily="34" charset="-122"/>
              </a:rPr>
              <a:t>C.保证人员健康安全和财产免受损失</a:t>
            </a:r>
            <a:endParaRPr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dirty="0">
                <a:latin typeface="思源黑体" panose="020B0500000000000000" pitchFamily="34" charset="-122"/>
                <a:ea typeface="思源黑体" panose="020B0500000000000000" pitchFamily="34" charset="-122"/>
                <a:sym typeface="思源黑体" panose="020B0500000000000000" pitchFamily="34" charset="-122"/>
              </a:rPr>
              <a:t>D.以人为本但也要考虑到其他因素</a:t>
            </a:r>
            <a:endParaRPr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dirty="0">
                <a:latin typeface="思源黑体" panose="020B0500000000000000" pitchFamily="34" charset="-122"/>
                <a:ea typeface="思源黑体" panose="020B0500000000000000" pitchFamily="34" charset="-122"/>
                <a:sym typeface="思源黑体" panose="020B0500000000000000" pitchFamily="34" charset="-122"/>
              </a:rPr>
              <a:t>2.危险源的定义为（）。</a:t>
            </a:r>
            <a:endParaRPr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dirty="0">
                <a:latin typeface="思源黑体" panose="020B0500000000000000" pitchFamily="34" charset="-122"/>
                <a:ea typeface="思源黑体" panose="020B0500000000000000" pitchFamily="34" charset="-122"/>
                <a:sym typeface="思源黑体" panose="020B0500000000000000" pitchFamily="34" charset="-122"/>
              </a:rPr>
              <a:t>A.危险源是可能导致人身伤害或疾病、财产损失、工作环境破坏或这些情况组合的危险因素</a:t>
            </a:r>
            <a:endParaRPr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dirty="0">
                <a:latin typeface="思源黑体" panose="020B0500000000000000" pitchFamily="34" charset="-122"/>
                <a:ea typeface="思源黑体" panose="020B0500000000000000" pitchFamily="34" charset="-122"/>
                <a:sym typeface="思源黑体" panose="020B0500000000000000" pitchFamily="34" charset="-122"/>
              </a:rPr>
              <a:t>B.危险源是指火灾、水灾等各种可能伤害人身或使环境遭受破坏的因素</a:t>
            </a:r>
            <a:endParaRPr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dirty="0">
                <a:latin typeface="思源黑体" panose="020B0500000000000000" pitchFamily="34" charset="-122"/>
                <a:ea typeface="思源黑体" panose="020B0500000000000000" pitchFamily="34" charset="-122"/>
                <a:sym typeface="思源黑体" panose="020B0500000000000000" pitchFamily="34" charset="-122"/>
              </a:rPr>
              <a:t>C</a:t>
            </a:r>
            <a:r>
              <a:rPr lang="en-US" dirty="0">
                <a:latin typeface="思源黑体" panose="020B0500000000000000" pitchFamily="34" charset="-122"/>
                <a:ea typeface="思源黑体" panose="020B0500000000000000" pitchFamily="34" charset="-122"/>
                <a:sym typeface="思源黑体" panose="020B0500000000000000" pitchFamily="34" charset="-122"/>
              </a:rPr>
              <a:t>.</a:t>
            </a:r>
            <a:r>
              <a:rPr dirty="0">
                <a:latin typeface="思源黑体" panose="020B0500000000000000" pitchFamily="34" charset="-122"/>
                <a:ea typeface="思源黑体" panose="020B0500000000000000" pitchFamily="34" charset="-122"/>
                <a:sym typeface="思源黑体" panose="020B0500000000000000" pitchFamily="34" charset="-122"/>
              </a:rPr>
              <a:t>危险源是指除直接自然灾害外的一切对人身体有伤害的一切有害因素</a:t>
            </a:r>
            <a:endParaRPr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dirty="0">
                <a:latin typeface="思源黑体" panose="020B0500000000000000" pitchFamily="34" charset="-122"/>
                <a:ea typeface="思源黑体" panose="020B0500000000000000" pitchFamily="34" charset="-122"/>
                <a:sym typeface="思源黑体" panose="020B0500000000000000" pitchFamily="34" charset="-122"/>
              </a:rPr>
              <a:t>D.危险源是指一种危害物品，这种物品可能导致人身损害或疾病</a:t>
            </a:r>
            <a:endParaRPr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dirty="0">
                <a:latin typeface="思源黑体" panose="020B0500000000000000" pitchFamily="34" charset="-122"/>
                <a:ea typeface="思源黑体" panose="020B0500000000000000" pitchFamily="34" charset="-122"/>
                <a:sym typeface="思源黑体" panose="020B0500000000000000" pitchFamily="34" charset="-122"/>
              </a:rPr>
              <a:t>A.物体打击、车辆伤害、机械伤害、爆炸伤害、触电等</a:t>
            </a:r>
            <a:endParaRPr dirty="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57" name="文本框 256"/>
          <p:cNvSpPr txBox="1"/>
          <p:nvPr/>
        </p:nvSpPr>
        <p:spPr>
          <a:xfrm>
            <a:off x="5148898" y="478790"/>
            <a:ext cx="1894205" cy="584775"/>
          </a:xfrm>
          <a:prstGeom prst="rect">
            <a:avLst/>
          </a:prstGeom>
          <a:noFill/>
        </p:spPr>
        <p:txBody>
          <a:bodyPr wrap="square" rtlCol="0">
            <a:spAutoFit/>
          </a:bodyPr>
          <a:lstStyle/>
          <a:p>
            <a:r>
              <a:rPr lang="zh-CN" altLang="en-US" sz="3200" b="1">
                <a:solidFill>
                  <a:srgbClr val="0070C0"/>
                </a:solidFill>
                <a:latin typeface="思源黑体" panose="020B0500000000000000" pitchFamily="34" charset="-122"/>
                <a:ea typeface="思源黑体" panose="020B0500000000000000" pitchFamily="34" charset="-122"/>
                <a:sym typeface="思源黑体" panose="020B0500000000000000" pitchFamily="34" charset="-122"/>
              </a:rPr>
              <a:t>基础考核</a:t>
            </a:r>
            <a:endParaRPr lang="zh-CN" altLang="en-US" sz="3200" b="1">
              <a:solidFill>
                <a:srgbClr val="0070C0"/>
              </a:solidFill>
              <a:latin typeface="思源黑体" panose="020B0500000000000000" pitchFamily="34" charset="-122"/>
              <a:ea typeface="思源黑体" panose="020B0500000000000000" pitchFamily="34" charset="-122"/>
              <a:sym typeface="思源黑体" panose="020B0500000000000000" pitchFamily="34" charset="-122"/>
            </a:endParaRPr>
          </a:p>
        </p:txBody>
      </p:sp>
      <p:cxnSp>
        <p:nvCxnSpPr>
          <p:cNvPr id="258" name="直接连接符 257"/>
          <p:cNvCxnSpPr>
            <a:stCxn id="257" idx="1"/>
          </p:cNvCxnSpPr>
          <p:nvPr/>
        </p:nvCxnSpPr>
        <p:spPr>
          <a:xfrm flipH="1">
            <a:off x="-46355" y="771178"/>
            <a:ext cx="5195253" cy="18762"/>
          </a:xfrm>
          <a:prstGeom prst="line">
            <a:avLst/>
          </a:prstGeom>
          <a:ln w="25400" cmpd="sng">
            <a:solidFill>
              <a:schemeClr val="accent1">
                <a:shade val="50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259" name="直接连接符 258"/>
          <p:cNvCxnSpPr>
            <a:stCxn id="257" idx="3"/>
          </p:cNvCxnSpPr>
          <p:nvPr/>
        </p:nvCxnSpPr>
        <p:spPr>
          <a:xfrm>
            <a:off x="7043103" y="771178"/>
            <a:ext cx="5160962" cy="18762"/>
          </a:xfrm>
          <a:prstGeom prst="line">
            <a:avLst/>
          </a:prstGeom>
          <a:ln w="25400" cmpd="sng">
            <a:solidFill>
              <a:schemeClr val="accent1">
                <a:shade val="50000"/>
              </a:schemeClr>
            </a:solidFill>
            <a:prstDash val="dashDot"/>
          </a:ln>
        </p:spPr>
        <p:style>
          <a:lnRef idx="1">
            <a:schemeClr val="accent1"/>
          </a:lnRef>
          <a:fillRef idx="0">
            <a:schemeClr val="accent1"/>
          </a:fillRef>
          <a:effectRef idx="0">
            <a:schemeClr val="accent1"/>
          </a:effectRef>
          <a:fontRef idx="minor">
            <a:schemeClr val="tx1"/>
          </a:fontRef>
        </p:style>
      </p:cxnSp>
      <p:pic>
        <p:nvPicPr>
          <p:cNvPr id="4" name="图片 3"/>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857138" y="4256127"/>
            <a:ext cx="2362200" cy="2362200"/>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矩形 127"/>
          <p:cNvSpPr/>
          <p:nvPr/>
        </p:nvSpPr>
        <p:spPr>
          <a:xfrm>
            <a:off x="237808" y="314008"/>
            <a:ext cx="11716385" cy="6229985"/>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6" name="文本框 65"/>
          <p:cNvSpPr txBox="1"/>
          <p:nvPr/>
        </p:nvSpPr>
        <p:spPr>
          <a:xfrm>
            <a:off x="979012" y="1164032"/>
            <a:ext cx="10866939" cy="4661535"/>
          </a:xfrm>
          <a:prstGeom prst="rect">
            <a:avLst/>
          </a:prstGeom>
          <a:noFill/>
        </p:spPr>
        <p:txBody>
          <a:bodyPr wrap="square" rtlCol="0">
            <a:spAutoFit/>
          </a:bodyPr>
          <a:lstStyle/>
          <a:p>
            <a:pPr indent="457200" fontAlgn="auto">
              <a:lnSpc>
                <a:spcPct val="150000"/>
              </a:lnSpc>
            </a:pPr>
            <a:r>
              <a:rPr dirty="0">
                <a:latin typeface="思源黑体" panose="020B0500000000000000" pitchFamily="34" charset="-122"/>
                <a:ea typeface="思源黑体" panose="020B0500000000000000" pitchFamily="34" charset="-122"/>
                <a:sym typeface="思源黑体" panose="020B0500000000000000" pitchFamily="34" charset="-122"/>
              </a:rPr>
              <a:t> B.淹溺、灼烫、火灾、高处坠落以及电烧伤</a:t>
            </a:r>
            <a:endParaRPr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dirty="0">
                <a:latin typeface="思源黑体" panose="020B0500000000000000" pitchFamily="34" charset="-122"/>
                <a:ea typeface="思源黑体" panose="020B0500000000000000" pitchFamily="34" charset="-122"/>
                <a:sym typeface="思源黑体" panose="020B0500000000000000" pitchFamily="34" charset="-122"/>
              </a:rPr>
              <a:t>   C.坍塌以及火灾烧伤等</a:t>
            </a:r>
            <a:endParaRPr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dirty="0">
                <a:latin typeface="思源黑体" panose="020B0500000000000000" pitchFamily="34" charset="-122"/>
                <a:ea typeface="思源黑体" panose="020B0500000000000000" pitchFamily="34" charset="-122"/>
                <a:sym typeface="思源黑体" panose="020B0500000000000000" pitchFamily="34" charset="-122"/>
              </a:rPr>
              <a:t>   D.放炮、爆炸烧伤、烫伤以及爆炸引起的物体打击</a:t>
            </a:r>
            <a:endParaRPr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dirty="0">
                <a:latin typeface="思源黑体" panose="020B0500000000000000" pitchFamily="34" charset="-122"/>
                <a:ea typeface="思源黑体" panose="020B0500000000000000" pitchFamily="34" charset="-122"/>
                <a:sym typeface="思源黑体" panose="020B0500000000000000" pitchFamily="34" charset="-122"/>
              </a:rPr>
              <a:t>4.建设工程职业安全事故处理原则是（）。</a:t>
            </a:r>
            <a:endParaRPr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dirty="0">
                <a:latin typeface="思源黑体" panose="020B0500000000000000" pitchFamily="34" charset="-122"/>
                <a:ea typeface="思源黑体" panose="020B0500000000000000" pitchFamily="34" charset="-122"/>
                <a:sym typeface="思源黑体" panose="020B0500000000000000" pitchFamily="34" charset="-122"/>
              </a:rPr>
              <a:t>A.事故原因不清楚以及责任者没处理不放过</a:t>
            </a:r>
            <a:endParaRPr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dirty="0">
                <a:latin typeface="思源黑体" panose="020B0500000000000000" pitchFamily="34" charset="-122"/>
                <a:ea typeface="思源黑体" panose="020B0500000000000000" pitchFamily="34" charset="-122"/>
                <a:sym typeface="思源黑体" panose="020B0500000000000000" pitchFamily="34" charset="-122"/>
              </a:rPr>
              <a:t>B.没有调查而下定论引起的事故不放过</a:t>
            </a:r>
            <a:endParaRPr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dirty="0">
                <a:latin typeface="思源黑体" panose="020B0500000000000000" pitchFamily="34" charset="-122"/>
                <a:ea typeface="思源黑体" panose="020B0500000000000000" pitchFamily="34" charset="-122"/>
                <a:sym typeface="思源黑体" panose="020B0500000000000000" pitchFamily="34" charset="-122"/>
              </a:rPr>
              <a:t>C.事故责任者逃逸不放过</a:t>
            </a:r>
            <a:endParaRPr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dirty="0">
                <a:latin typeface="思源黑体" panose="020B0500000000000000" pitchFamily="34" charset="-122"/>
                <a:ea typeface="思源黑体" panose="020B0500000000000000" pitchFamily="34" charset="-122"/>
                <a:sym typeface="思源黑体" panose="020B0500000000000000" pitchFamily="34" charset="-122"/>
              </a:rPr>
              <a:t>D.事故引发原因不清楚，事故责任者未找到不放过</a:t>
            </a:r>
            <a:endParaRPr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dirty="0">
                <a:latin typeface="思源黑体" panose="020B0500000000000000" pitchFamily="34" charset="-122"/>
                <a:ea typeface="思源黑体" panose="020B0500000000000000" pitchFamily="34" charset="-122"/>
                <a:sym typeface="思源黑体" panose="020B0500000000000000" pitchFamily="34" charset="-122"/>
              </a:rPr>
              <a:t>5.办公区及施工现场重点部位要有明显的标志，并设置（）安全通道。</a:t>
            </a:r>
            <a:endParaRPr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dirty="0">
                <a:latin typeface="思源黑体" panose="020B0500000000000000" pitchFamily="34" charset="-122"/>
                <a:ea typeface="思源黑体" panose="020B0500000000000000" pitchFamily="34" charset="-122"/>
                <a:sym typeface="思源黑体" panose="020B0500000000000000" pitchFamily="34" charset="-122"/>
              </a:rPr>
              <a:t>A.生产              B.消防</a:t>
            </a:r>
            <a:endParaRPr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dirty="0">
                <a:latin typeface="思源黑体" panose="020B0500000000000000" pitchFamily="34" charset="-122"/>
                <a:ea typeface="思源黑体" panose="020B0500000000000000" pitchFamily="34" charset="-122"/>
                <a:sym typeface="思源黑体" panose="020B0500000000000000" pitchFamily="34" charset="-122"/>
              </a:rPr>
              <a:t>C.普通              D.人行 </a:t>
            </a:r>
            <a:endParaRPr lang="zh-CN" altLang="en-US" dirty="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57" name="文本框 256"/>
          <p:cNvSpPr txBox="1"/>
          <p:nvPr/>
        </p:nvSpPr>
        <p:spPr>
          <a:xfrm>
            <a:off x="5148898" y="478790"/>
            <a:ext cx="1894205" cy="584775"/>
          </a:xfrm>
          <a:prstGeom prst="rect">
            <a:avLst/>
          </a:prstGeom>
          <a:noFill/>
        </p:spPr>
        <p:txBody>
          <a:bodyPr wrap="square" rtlCol="0">
            <a:spAutoFit/>
          </a:bodyPr>
          <a:lstStyle/>
          <a:p>
            <a:r>
              <a:rPr lang="zh-CN" altLang="en-US" sz="3200" b="1">
                <a:solidFill>
                  <a:srgbClr val="0070C0"/>
                </a:solidFill>
                <a:latin typeface="思源黑体" panose="020B0500000000000000" pitchFamily="34" charset="-122"/>
                <a:ea typeface="思源黑体" panose="020B0500000000000000" pitchFamily="34" charset="-122"/>
                <a:sym typeface="思源黑体" panose="020B0500000000000000" pitchFamily="34" charset="-122"/>
              </a:rPr>
              <a:t>基础考核</a:t>
            </a:r>
            <a:endParaRPr lang="zh-CN" altLang="en-US" sz="3200" b="1">
              <a:solidFill>
                <a:srgbClr val="0070C0"/>
              </a:solidFill>
              <a:latin typeface="思源黑体" panose="020B0500000000000000" pitchFamily="34" charset="-122"/>
              <a:ea typeface="思源黑体" panose="020B0500000000000000" pitchFamily="34" charset="-122"/>
              <a:sym typeface="思源黑体" panose="020B0500000000000000" pitchFamily="34" charset="-122"/>
            </a:endParaRPr>
          </a:p>
        </p:txBody>
      </p:sp>
      <p:cxnSp>
        <p:nvCxnSpPr>
          <p:cNvPr id="258" name="直接连接符 257"/>
          <p:cNvCxnSpPr>
            <a:stCxn id="257" idx="1"/>
          </p:cNvCxnSpPr>
          <p:nvPr/>
        </p:nvCxnSpPr>
        <p:spPr>
          <a:xfrm flipH="1">
            <a:off x="-46355" y="771178"/>
            <a:ext cx="5195253" cy="18762"/>
          </a:xfrm>
          <a:prstGeom prst="line">
            <a:avLst/>
          </a:prstGeom>
          <a:ln w="25400" cmpd="sng">
            <a:solidFill>
              <a:schemeClr val="accent1">
                <a:shade val="50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259" name="直接连接符 258"/>
          <p:cNvCxnSpPr>
            <a:stCxn id="257" idx="3"/>
          </p:cNvCxnSpPr>
          <p:nvPr/>
        </p:nvCxnSpPr>
        <p:spPr>
          <a:xfrm>
            <a:off x="7043103" y="771178"/>
            <a:ext cx="5160962" cy="18762"/>
          </a:xfrm>
          <a:prstGeom prst="line">
            <a:avLst/>
          </a:prstGeom>
          <a:ln w="25400" cmpd="sng">
            <a:solidFill>
              <a:schemeClr val="accent1">
                <a:shade val="50000"/>
              </a:schemeClr>
            </a:solidFill>
            <a:prstDash val="dashDot"/>
          </a:ln>
        </p:spPr>
        <p:style>
          <a:lnRef idx="1">
            <a:schemeClr val="accent1"/>
          </a:lnRef>
          <a:fillRef idx="0">
            <a:schemeClr val="accent1"/>
          </a:fillRef>
          <a:effectRef idx="0">
            <a:schemeClr val="accent1"/>
          </a:effectRef>
          <a:fontRef idx="minor">
            <a:schemeClr val="tx1"/>
          </a:fontRef>
        </p:style>
      </p:cxnSp>
      <p:pic>
        <p:nvPicPr>
          <p:cNvPr id="129" name="图片 12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857138" y="4256127"/>
            <a:ext cx="2362200" cy="2362200"/>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矩形 54"/>
          <p:cNvSpPr/>
          <p:nvPr/>
        </p:nvSpPr>
        <p:spPr>
          <a:xfrm>
            <a:off x="237808" y="314008"/>
            <a:ext cx="11716385" cy="6229985"/>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6" name="文本框 65"/>
          <p:cNvSpPr txBox="1"/>
          <p:nvPr/>
        </p:nvSpPr>
        <p:spPr>
          <a:xfrm>
            <a:off x="979012" y="1164032"/>
            <a:ext cx="10866939" cy="5077460"/>
          </a:xfrm>
          <a:prstGeom prst="rect">
            <a:avLst/>
          </a:prstGeom>
          <a:noFill/>
        </p:spPr>
        <p:txBody>
          <a:bodyPr wrap="square" rtlCol="0">
            <a:spAutoFit/>
          </a:bodyPr>
          <a:lstStyle/>
          <a:p>
            <a:pPr>
              <a:lnSpc>
                <a:spcPct val="150000"/>
              </a:lnSpc>
            </a:pPr>
            <a:r>
              <a:rPr b="1" dirty="0">
                <a:latin typeface="思源黑体" panose="020B0500000000000000" pitchFamily="34" charset="-122"/>
                <a:ea typeface="思源黑体" panose="020B0500000000000000" pitchFamily="34" charset="-122"/>
                <a:sym typeface="思源黑体" panose="020B0500000000000000" pitchFamily="34" charset="-122"/>
              </a:rPr>
              <a:t>二、多项选择题</a:t>
            </a:r>
            <a:endParaRPr b="1"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dirty="0">
                <a:latin typeface="思源黑体" panose="020B0500000000000000" pitchFamily="34" charset="-122"/>
                <a:ea typeface="思源黑体" panose="020B0500000000000000" pitchFamily="34" charset="-122"/>
                <a:sym typeface="思源黑体" panose="020B0500000000000000" pitchFamily="34" charset="-122"/>
              </a:rPr>
              <a:t>1.按事故后果的严重程度可分为（）。</a:t>
            </a:r>
            <a:endParaRPr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dirty="0">
                <a:latin typeface="思源黑体" panose="020B0500000000000000" pitchFamily="34" charset="-122"/>
                <a:ea typeface="思源黑体" panose="020B0500000000000000" pitchFamily="34" charset="-122"/>
                <a:sym typeface="思源黑体" panose="020B0500000000000000" pitchFamily="34" charset="-122"/>
              </a:rPr>
              <a:t>A.轻伤事故                 B.死亡事故</a:t>
            </a:r>
            <a:endParaRPr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dirty="0">
                <a:latin typeface="思源黑体" panose="020B0500000000000000" pitchFamily="34" charset="-122"/>
                <a:ea typeface="思源黑体" panose="020B0500000000000000" pitchFamily="34" charset="-122"/>
                <a:sym typeface="思源黑体" panose="020B0500000000000000" pitchFamily="34" charset="-122"/>
              </a:rPr>
              <a:t>C.重伤事故                 D.重大伤亡事故</a:t>
            </a:r>
            <a:endParaRPr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dirty="0">
                <a:latin typeface="思源黑体" panose="020B0500000000000000" pitchFamily="34" charset="-122"/>
                <a:ea typeface="思源黑体" panose="020B0500000000000000" pitchFamily="34" charset="-122"/>
                <a:sym typeface="思源黑体" panose="020B0500000000000000" pitchFamily="34" charset="-122"/>
              </a:rPr>
              <a:t>E.急性中毒事故</a:t>
            </a:r>
            <a:endParaRPr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dirty="0">
                <a:latin typeface="思源黑体" panose="020B0500000000000000" pitchFamily="34" charset="-122"/>
                <a:ea typeface="思源黑体" panose="020B0500000000000000" pitchFamily="34" charset="-122"/>
                <a:sym typeface="思源黑体" panose="020B0500000000000000" pitchFamily="34" charset="-122"/>
              </a:rPr>
              <a:t>2.大气污染物的分类包括（）。</a:t>
            </a:r>
            <a:endParaRPr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dirty="0">
                <a:latin typeface="思源黑体" panose="020B0500000000000000" pitchFamily="34" charset="-122"/>
                <a:ea typeface="思源黑体" panose="020B0500000000000000" pitchFamily="34" charset="-122"/>
                <a:sym typeface="思源黑体" panose="020B0500000000000000" pitchFamily="34" charset="-122"/>
              </a:rPr>
              <a:t>A.气体状态污染物            B.离子状态污染物</a:t>
            </a:r>
            <a:endParaRPr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dirty="0">
                <a:latin typeface="思源黑体" panose="020B0500000000000000" pitchFamily="34" charset="-122"/>
                <a:ea typeface="思源黑体" panose="020B0500000000000000" pitchFamily="34" charset="-122"/>
                <a:sym typeface="思源黑体" panose="020B0500000000000000" pitchFamily="34" charset="-122"/>
              </a:rPr>
              <a:t>C.粒子状态污染物            D.固体状态污染物</a:t>
            </a:r>
            <a:endParaRPr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dirty="0">
                <a:latin typeface="思源黑体" panose="020B0500000000000000" pitchFamily="34" charset="-122"/>
                <a:ea typeface="思源黑体" panose="020B0500000000000000" pitchFamily="34" charset="-122"/>
                <a:sym typeface="思源黑体" panose="020B0500000000000000" pitchFamily="34" charset="-122"/>
              </a:rPr>
              <a:t>E.液体微颗粒污染</a:t>
            </a:r>
            <a:endParaRPr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dirty="0">
                <a:latin typeface="思源黑体" panose="020B0500000000000000" pitchFamily="34" charset="-122"/>
                <a:ea typeface="思源黑体" panose="020B0500000000000000" pitchFamily="34" charset="-122"/>
                <a:sym typeface="思源黑体" panose="020B0500000000000000" pitchFamily="34" charset="-122"/>
              </a:rPr>
              <a:t>3.企业在制定、实施与评审职业安全健康方针时需充分考虑的是（）。</a:t>
            </a:r>
            <a:endParaRPr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dirty="0">
                <a:latin typeface="思源黑体" panose="020B0500000000000000" pitchFamily="34" charset="-122"/>
                <a:ea typeface="思源黑体" panose="020B0500000000000000" pitchFamily="34" charset="-122"/>
                <a:sym typeface="思源黑体" panose="020B0500000000000000" pitchFamily="34" charset="-122"/>
              </a:rPr>
              <a:t>A.其他同行企业的职业安全健康方针</a:t>
            </a:r>
            <a:endParaRPr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dirty="0">
                <a:latin typeface="思源黑体" panose="020B0500000000000000" pitchFamily="34" charset="-122"/>
                <a:ea typeface="思源黑体" panose="020B0500000000000000" pitchFamily="34" charset="-122"/>
                <a:sym typeface="思源黑体" panose="020B0500000000000000" pitchFamily="34" charset="-122"/>
              </a:rPr>
              <a:t>B.所适用的法规和其他要求 </a:t>
            </a:r>
            <a:endParaRPr dirty="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57" name="文本框 256"/>
          <p:cNvSpPr txBox="1"/>
          <p:nvPr/>
        </p:nvSpPr>
        <p:spPr>
          <a:xfrm>
            <a:off x="5148898" y="478790"/>
            <a:ext cx="1894205" cy="584775"/>
          </a:xfrm>
          <a:prstGeom prst="rect">
            <a:avLst/>
          </a:prstGeom>
          <a:noFill/>
        </p:spPr>
        <p:txBody>
          <a:bodyPr wrap="square" rtlCol="0">
            <a:spAutoFit/>
          </a:bodyPr>
          <a:lstStyle/>
          <a:p>
            <a:r>
              <a:rPr lang="zh-CN" altLang="en-US" sz="3200" b="1">
                <a:solidFill>
                  <a:srgbClr val="0070C0"/>
                </a:solidFill>
                <a:latin typeface="思源黑体" panose="020B0500000000000000" pitchFamily="34" charset="-122"/>
                <a:ea typeface="思源黑体" panose="020B0500000000000000" pitchFamily="34" charset="-122"/>
                <a:sym typeface="思源黑体" panose="020B0500000000000000" pitchFamily="34" charset="-122"/>
              </a:rPr>
              <a:t>基础考核</a:t>
            </a:r>
            <a:endParaRPr lang="zh-CN" altLang="en-US" sz="3200" b="1">
              <a:solidFill>
                <a:srgbClr val="0070C0"/>
              </a:solidFill>
              <a:latin typeface="思源黑体" panose="020B0500000000000000" pitchFamily="34" charset="-122"/>
              <a:ea typeface="思源黑体" panose="020B0500000000000000" pitchFamily="34" charset="-122"/>
              <a:sym typeface="思源黑体" panose="020B0500000000000000" pitchFamily="34" charset="-122"/>
            </a:endParaRPr>
          </a:p>
        </p:txBody>
      </p:sp>
      <p:cxnSp>
        <p:nvCxnSpPr>
          <p:cNvPr id="258" name="直接连接符 257"/>
          <p:cNvCxnSpPr>
            <a:stCxn id="257" idx="1"/>
          </p:cNvCxnSpPr>
          <p:nvPr/>
        </p:nvCxnSpPr>
        <p:spPr>
          <a:xfrm flipH="1">
            <a:off x="-46355" y="771178"/>
            <a:ext cx="5195253" cy="18762"/>
          </a:xfrm>
          <a:prstGeom prst="line">
            <a:avLst/>
          </a:prstGeom>
          <a:ln w="25400" cmpd="sng">
            <a:solidFill>
              <a:schemeClr val="accent1">
                <a:shade val="50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259" name="直接连接符 258"/>
          <p:cNvCxnSpPr>
            <a:stCxn id="257" idx="3"/>
          </p:cNvCxnSpPr>
          <p:nvPr/>
        </p:nvCxnSpPr>
        <p:spPr>
          <a:xfrm>
            <a:off x="7043103" y="771178"/>
            <a:ext cx="5160962" cy="18762"/>
          </a:xfrm>
          <a:prstGeom prst="line">
            <a:avLst/>
          </a:prstGeom>
          <a:ln w="25400" cmpd="sng">
            <a:solidFill>
              <a:schemeClr val="accent1">
                <a:shade val="50000"/>
              </a:schemeClr>
            </a:solidFill>
            <a:prstDash val="dashDot"/>
          </a:ln>
        </p:spPr>
        <p:style>
          <a:lnRef idx="1">
            <a:schemeClr val="accent1"/>
          </a:lnRef>
          <a:fillRef idx="0">
            <a:schemeClr val="accent1"/>
          </a:fillRef>
          <a:effectRef idx="0">
            <a:schemeClr val="accent1"/>
          </a:effectRef>
          <a:fontRef idx="minor">
            <a:schemeClr val="tx1"/>
          </a:fontRef>
        </p:style>
      </p:cxnSp>
      <p:pic>
        <p:nvPicPr>
          <p:cNvPr id="56" name="图片 55"/>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857138" y="4256127"/>
            <a:ext cx="2362200" cy="23622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2" name="组合 11"/>
          <p:cNvGrpSpPr/>
          <p:nvPr/>
        </p:nvGrpSpPr>
        <p:grpSpPr>
          <a:xfrm rot="5400000">
            <a:off x="2654135" y="-2654136"/>
            <a:ext cx="6857999" cy="12166274"/>
            <a:chOff x="3608578" y="-2"/>
            <a:chExt cx="8583424" cy="6858002"/>
          </a:xfrm>
        </p:grpSpPr>
        <p:sp>
          <p:nvSpPr>
            <p:cNvPr id="16" name="直角三角形 15"/>
            <p:cNvSpPr/>
            <p:nvPr/>
          </p:nvSpPr>
          <p:spPr>
            <a:xfrm rot="16200000">
              <a:off x="4471289" y="-862713"/>
              <a:ext cx="6858002" cy="8583424"/>
            </a:xfrm>
            <a:prstGeom prst="rtTriangle">
              <a:avLst/>
            </a:prstGeom>
            <a:solidFill>
              <a:srgbClr val="D34F4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9" name="直角三角形 18"/>
            <p:cNvSpPr/>
            <p:nvPr/>
          </p:nvSpPr>
          <p:spPr>
            <a:xfrm rot="16200000">
              <a:off x="4864749" y="-469252"/>
              <a:ext cx="6508505" cy="8145998"/>
            </a:xfrm>
            <a:prstGeom prst="rtTriangle">
              <a:avLst/>
            </a:prstGeom>
            <a:solidFill>
              <a:srgbClr val="2E435E">
                <a:alpha val="9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14" name="TextBox 76"/>
          <p:cNvSpPr txBox="1"/>
          <p:nvPr/>
        </p:nvSpPr>
        <p:spPr>
          <a:xfrm>
            <a:off x="510356" y="2848610"/>
            <a:ext cx="800735" cy="583565"/>
          </a:xfrm>
          <a:prstGeom prst="rect">
            <a:avLst/>
          </a:prstGeom>
          <a:noFill/>
        </p:spPr>
        <p:txBody>
          <a:bodyPr wrap="none" rtlCol="0">
            <a:spAutoFit/>
          </a:bodyPr>
          <a:lstStyle/>
          <a:p>
            <a:pPr algn="ctr"/>
            <a:r>
              <a:rPr lang="en-US" altLang="zh-CN" sz="3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8.1</a:t>
            </a:r>
            <a:endParaRPr lang="en-US" altLang="zh-CN" sz="3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5" name="文本框 21"/>
          <p:cNvSpPr txBox="1"/>
          <p:nvPr/>
        </p:nvSpPr>
        <p:spPr>
          <a:xfrm>
            <a:off x="510356" y="5157034"/>
            <a:ext cx="4378828" cy="87440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150000"/>
              </a:lnSpc>
              <a:buFont typeface="Wingdings" panose="05000000000000000000" pitchFamily="2" charset="2"/>
              <a:buChar char="ü"/>
            </a:pPr>
            <a:r>
              <a:rPr lang="zh-CN" altLang="en-US"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职业健康安全管理目标</a:t>
            </a:r>
            <a:endParaRPr lang="zh-CN" altLang="en-US"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a:p>
            <a:pPr marL="285750" indent="-285750">
              <a:lnSpc>
                <a:spcPct val="150000"/>
              </a:lnSpc>
              <a:buFont typeface="Wingdings" panose="05000000000000000000" pitchFamily="2" charset="2"/>
              <a:buChar char="ü"/>
            </a:pPr>
            <a:r>
              <a:rPr lang="zh-CN" altLang="en-US"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环境管理目标</a:t>
            </a:r>
            <a:endParaRPr lang="zh-CN" altLang="en-US"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4" name="TextBox 76"/>
          <p:cNvSpPr txBox="1"/>
          <p:nvPr/>
        </p:nvSpPr>
        <p:spPr>
          <a:xfrm>
            <a:off x="510356" y="3432175"/>
            <a:ext cx="3467616" cy="1482650"/>
          </a:xfrm>
          <a:prstGeom prst="rect">
            <a:avLst/>
          </a:prstGeom>
          <a:noFill/>
        </p:spPr>
        <p:txBody>
          <a:bodyPr wrap="none" rtlCol="0">
            <a:spAutoFit/>
          </a:bodyPr>
          <a:lstStyle/>
          <a:p>
            <a:pPr algn="l">
              <a:lnSpc>
                <a:spcPct val="150000"/>
              </a:lnSpc>
            </a:pPr>
            <a:r>
              <a:rPr sz="3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建设工程项目安</a:t>
            </a:r>
            <a:endParaRPr sz="3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a:p>
            <a:pPr algn="l">
              <a:lnSpc>
                <a:spcPct val="150000"/>
              </a:lnSpc>
            </a:pPr>
            <a:r>
              <a:rPr sz="3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全及环境管理目标</a:t>
            </a:r>
            <a:endParaRPr sz="3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0" name="等腰三角形 19"/>
          <p:cNvSpPr/>
          <p:nvPr/>
        </p:nvSpPr>
        <p:spPr>
          <a:xfrm rot="16200000">
            <a:off x="9375423" y="4067149"/>
            <a:ext cx="2997579" cy="2584120"/>
          </a:xfrm>
          <a:prstGeom prst="triangle">
            <a:avLst>
              <a:gd name="adj" fmla="val 0"/>
            </a:avLst>
          </a:prstGeom>
          <a:solidFill>
            <a:srgbClr val="D34F4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22" name="组合 21"/>
          <p:cNvGrpSpPr/>
          <p:nvPr/>
        </p:nvGrpSpPr>
        <p:grpSpPr>
          <a:xfrm rot="5400000">
            <a:off x="9479774" y="-812022"/>
            <a:ext cx="1900201" cy="3524250"/>
            <a:chOff x="0" y="-3"/>
            <a:chExt cx="2956895" cy="2344107"/>
          </a:xfrm>
        </p:grpSpPr>
        <p:sp>
          <p:nvSpPr>
            <p:cNvPr id="23" name="直角三角形 22"/>
            <p:cNvSpPr/>
            <p:nvPr/>
          </p:nvSpPr>
          <p:spPr>
            <a:xfrm flipV="1">
              <a:off x="0" y="-3"/>
              <a:ext cx="2956895" cy="2344107"/>
            </a:xfrm>
            <a:prstGeom prst="rtTriangle">
              <a:avLst/>
            </a:prstGeom>
            <a:solidFill>
              <a:srgbClr val="D34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4" name="直角三角形 23"/>
            <p:cNvSpPr/>
            <p:nvPr/>
          </p:nvSpPr>
          <p:spPr>
            <a:xfrm flipV="1">
              <a:off x="0" y="0"/>
              <a:ext cx="1636517" cy="1297365"/>
            </a:xfrm>
            <a:prstGeom prst="rtTriangle">
              <a:avLst/>
            </a:prstGeom>
            <a:solidFill>
              <a:srgbClr val="2E435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spTree>
  </p:cSld>
  <p:clrMapOvr>
    <a:masterClrMapping/>
  </p:clrMapOvr>
  <p:transition>
    <p:wedg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矩形 54"/>
          <p:cNvSpPr/>
          <p:nvPr/>
        </p:nvSpPr>
        <p:spPr>
          <a:xfrm>
            <a:off x="237808" y="314008"/>
            <a:ext cx="11716385" cy="6229985"/>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6" name="文本框 65"/>
          <p:cNvSpPr txBox="1"/>
          <p:nvPr/>
        </p:nvSpPr>
        <p:spPr>
          <a:xfrm>
            <a:off x="979012" y="1011632"/>
            <a:ext cx="10866939" cy="5492750"/>
          </a:xfrm>
          <a:prstGeom prst="rect">
            <a:avLst/>
          </a:prstGeom>
          <a:noFill/>
        </p:spPr>
        <p:txBody>
          <a:bodyPr wrap="square" rtlCol="0">
            <a:spAutoFit/>
          </a:bodyPr>
          <a:lstStyle/>
          <a:p>
            <a:pPr indent="457200" fontAlgn="auto">
              <a:lnSpc>
                <a:spcPct val="150000"/>
              </a:lnSpc>
            </a:pPr>
            <a:r>
              <a:rPr dirty="0">
                <a:latin typeface="思源黑体" panose="020B0500000000000000" pitchFamily="34" charset="-122"/>
                <a:ea typeface="思源黑体" panose="020B0500000000000000" pitchFamily="34" charset="-122"/>
                <a:sym typeface="思源黑体" panose="020B0500000000000000" pitchFamily="34" charset="-122"/>
              </a:rPr>
              <a:t>C.社会对职业安全健康管理体系的关注程度</a:t>
            </a:r>
            <a:endParaRPr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dirty="0">
                <a:latin typeface="思源黑体" panose="020B0500000000000000" pitchFamily="34" charset="-122"/>
                <a:ea typeface="思源黑体" panose="020B0500000000000000" pitchFamily="34" charset="-122"/>
                <a:sym typeface="思源黑体" panose="020B0500000000000000" pitchFamily="34" charset="-122"/>
              </a:rPr>
              <a:t>D.企业过去与现在的职业安全健康绩效 </a:t>
            </a:r>
            <a:endParaRPr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dirty="0">
                <a:latin typeface="思源黑体" panose="020B0500000000000000" pitchFamily="34" charset="-122"/>
                <a:ea typeface="思源黑体" panose="020B0500000000000000" pitchFamily="34" charset="-122"/>
                <a:sym typeface="思源黑体" panose="020B0500000000000000" pitchFamily="34" charset="-122"/>
              </a:rPr>
              <a:t>E.员工及其代表和其他外部相关方的意见和建议</a:t>
            </a:r>
            <a:endParaRPr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dirty="0">
                <a:latin typeface="思源黑体" panose="020B0500000000000000" pitchFamily="34" charset="-122"/>
                <a:ea typeface="思源黑体" panose="020B0500000000000000" pitchFamily="34" charset="-122"/>
                <a:sym typeface="思源黑体" panose="020B0500000000000000" pitchFamily="34" charset="-122"/>
              </a:rPr>
              <a:t>4.属于安全事故的处理程序是（）。</a:t>
            </a:r>
            <a:endParaRPr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dirty="0">
                <a:latin typeface="思源黑体" panose="020B0500000000000000" pitchFamily="34" charset="-122"/>
                <a:ea typeface="思源黑体" panose="020B0500000000000000" pitchFamily="34" charset="-122"/>
                <a:sym typeface="思源黑体" panose="020B0500000000000000" pitchFamily="34" charset="-122"/>
              </a:rPr>
              <a:t>A.报告安全事故B.处理安全事故</a:t>
            </a:r>
            <a:endParaRPr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dirty="0">
                <a:latin typeface="思源黑体" panose="020B0500000000000000" pitchFamily="34" charset="-122"/>
                <a:ea typeface="思源黑体" panose="020B0500000000000000" pitchFamily="34" charset="-122"/>
                <a:sym typeface="思源黑体" panose="020B0500000000000000" pitchFamily="34" charset="-122"/>
              </a:rPr>
              <a:t>C.对责任者进行罚款D.调查安全事故</a:t>
            </a:r>
            <a:endParaRPr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dirty="0">
                <a:latin typeface="思源黑体" panose="020B0500000000000000" pitchFamily="34" charset="-122"/>
                <a:ea typeface="思源黑体" panose="020B0500000000000000" pitchFamily="34" charset="-122"/>
                <a:sym typeface="思源黑体" panose="020B0500000000000000" pitchFamily="34" charset="-122"/>
              </a:rPr>
              <a:t>E.编写报告并上报</a:t>
            </a:r>
            <a:endParaRPr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dirty="0">
                <a:latin typeface="思源黑体" panose="020B0500000000000000" pitchFamily="34" charset="-122"/>
                <a:ea typeface="思源黑体" panose="020B0500000000000000" pitchFamily="34" charset="-122"/>
                <a:sym typeface="思源黑体" panose="020B0500000000000000" pitchFamily="34" charset="-122"/>
              </a:rPr>
              <a:t>5. 关于职业安全健康管理方案的描述，正确的选项是（）。 </a:t>
            </a:r>
            <a:endParaRPr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dirty="0">
                <a:latin typeface="思源黑体" panose="020B0500000000000000" pitchFamily="34" charset="-122"/>
                <a:ea typeface="思源黑体" panose="020B0500000000000000" pitchFamily="34" charset="-122"/>
                <a:sym typeface="思源黑体" panose="020B0500000000000000" pitchFamily="34" charset="-122"/>
              </a:rPr>
              <a:t>A.管理方案应明确给出实现目标的方法，包括做什么事、谁来做、什么时间做</a:t>
            </a:r>
            <a:endParaRPr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dirty="0">
                <a:latin typeface="思源黑体" panose="020B0500000000000000" pitchFamily="34" charset="-122"/>
                <a:ea typeface="思源黑体" panose="020B0500000000000000" pitchFamily="34" charset="-122"/>
                <a:sym typeface="思源黑体" panose="020B0500000000000000" pitchFamily="34" charset="-122"/>
              </a:rPr>
              <a:t>B.实施相关方法所必需的资源保证 </a:t>
            </a:r>
            <a:endParaRPr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dirty="0">
                <a:latin typeface="思源黑体" panose="020B0500000000000000" pitchFamily="34" charset="-122"/>
                <a:ea typeface="思源黑体" panose="020B0500000000000000" pitchFamily="34" charset="-122"/>
                <a:sym typeface="思源黑体" panose="020B0500000000000000" pitchFamily="34" charset="-122"/>
              </a:rPr>
              <a:t>C.职能主管部门应定期对生产经营单位职业安全健康管理方案进行评审</a:t>
            </a:r>
            <a:endParaRPr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dirty="0">
                <a:latin typeface="思源黑体" panose="020B0500000000000000" pitchFamily="34" charset="-122"/>
                <a:ea typeface="思源黑体" panose="020B0500000000000000" pitchFamily="34" charset="-122"/>
                <a:sym typeface="思源黑体" panose="020B0500000000000000" pitchFamily="34" charset="-122"/>
              </a:rPr>
              <a:t>D.为保障其有效性，管理方案一旦确定，就必须切实坚持执行，不得更改</a:t>
            </a:r>
            <a:endParaRPr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dirty="0">
                <a:latin typeface="思源黑体" panose="020B0500000000000000" pitchFamily="34" charset="-122"/>
                <a:ea typeface="思源黑体" panose="020B0500000000000000" pitchFamily="34" charset="-122"/>
                <a:sym typeface="思源黑体" panose="020B0500000000000000" pitchFamily="34" charset="-122"/>
              </a:rPr>
              <a:t>E.应以所策划的风险控制措施和获得的相关法律、法规要求作为主要依据</a:t>
            </a:r>
            <a:endParaRPr dirty="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57" name="文本框 256"/>
          <p:cNvSpPr txBox="1"/>
          <p:nvPr/>
        </p:nvSpPr>
        <p:spPr>
          <a:xfrm>
            <a:off x="5148898" y="478790"/>
            <a:ext cx="1894205" cy="584775"/>
          </a:xfrm>
          <a:prstGeom prst="rect">
            <a:avLst/>
          </a:prstGeom>
          <a:noFill/>
        </p:spPr>
        <p:txBody>
          <a:bodyPr wrap="square" rtlCol="0">
            <a:spAutoFit/>
          </a:bodyPr>
          <a:lstStyle/>
          <a:p>
            <a:r>
              <a:rPr lang="zh-CN" altLang="en-US" sz="3200" b="1">
                <a:solidFill>
                  <a:srgbClr val="0070C0"/>
                </a:solidFill>
                <a:latin typeface="思源黑体" panose="020B0500000000000000" pitchFamily="34" charset="-122"/>
                <a:ea typeface="思源黑体" panose="020B0500000000000000" pitchFamily="34" charset="-122"/>
                <a:sym typeface="思源黑体" panose="020B0500000000000000" pitchFamily="34" charset="-122"/>
              </a:rPr>
              <a:t>基础考核</a:t>
            </a:r>
            <a:endParaRPr lang="zh-CN" altLang="en-US" sz="3200" b="1">
              <a:solidFill>
                <a:srgbClr val="0070C0"/>
              </a:solidFill>
              <a:latin typeface="思源黑体" panose="020B0500000000000000" pitchFamily="34" charset="-122"/>
              <a:ea typeface="思源黑体" panose="020B0500000000000000" pitchFamily="34" charset="-122"/>
              <a:sym typeface="思源黑体" panose="020B0500000000000000" pitchFamily="34" charset="-122"/>
            </a:endParaRPr>
          </a:p>
        </p:txBody>
      </p:sp>
      <p:cxnSp>
        <p:nvCxnSpPr>
          <p:cNvPr id="258" name="直接连接符 257"/>
          <p:cNvCxnSpPr>
            <a:stCxn id="257" idx="1"/>
          </p:cNvCxnSpPr>
          <p:nvPr/>
        </p:nvCxnSpPr>
        <p:spPr>
          <a:xfrm flipH="1">
            <a:off x="-46355" y="771178"/>
            <a:ext cx="5195253" cy="18762"/>
          </a:xfrm>
          <a:prstGeom prst="line">
            <a:avLst/>
          </a:prstGeom>
          <a:ln w="25400" cmpd="sng">
            <a:solidFill>
              <a:schemeClr val="accent1">
                <a:shade val="50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259" name="直接连接符 258"/>
          <p:cNvCxnSpPr>
            <a:stCxn id="257" idx="3"/>
          </p:cNvCxnSpPr>
          <p:nvPr/>
        </p:nvCxnSpPr>
        <p:spPr>
          <a:xfrm>
            <a:off x="7043103" y="771178"/>
            <a:ext cx="5160962" cy="18762"/>
          </a:xfrm>
          <a:prstGeom prst="line">
            <a:avLst/>
          </a:prstGeom>
          <a:ln w="25400" cmpd="sng">
            <a:solidFill>
              <a:schemeClr val="accent1">
                <a:shade val="50000"/>
              </a:schemeClr>
            </a:solidFill>
            <a:prstDash val="dashDot"/>
          </a:ln>
        </p:spPr>
        <p:style>
          <a:lnRef idx="1">
            <a:schemeClr val="accent1"/>
          </a:lnRef>
          <a:fillRef idx="0">
            <a:schemeClr val="accent1"/>
          </a:fillRef>
          <a:effectRef idx="0">
            <a:schemeClr val="accent1"/>
          </a:effectRef>
          <a:fontRef idx="minor">
            <a:schemeClr val="tx1"/>
          </a:fontRef>
        </p:style>
      </p:cxnSp>
      <p:pic>
        <p:nvPicPr>
          <p:cNvPr id="56" name="图片 55"/>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104788" y="4256127"/>
            <a:ext cx="2362200" cy="2362200"/>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矩形 54"/>
          <p:cNvSpPr/>
          <p:nvPr/>
        </p:nvSpPr>
        <p:spPr>
          <a:xfrm>
            <a:off x="237808" y="314008"/>
            <a:ext cx="11716385" cy="6229985"/>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6" name="文本框 65"/>
          <p:cNvSpPr txBox="1"/>
          <p:nvPr/>
        </p:nvSpPr>
        <p:spPr>
          <a:xfrm>
            <a:off x="1609633" y="2276256"/>
            <a:ext cx="10866939" cy="2584450"/>
          </a:xfrm>
          <a:prstGeom prst="rect">
            <a:avLst/>
          </a:prstGeom>
          <a:noFill/>
        </p:spPr>
        <p:txBody>
          <a:bodyPr wrap="square" rtlCol="0">
            <a:spAutoFit/>
          </a:bodyPr>
          <a:lstStyle/>
          <a:p>
            <a:pPr indent="0" fontAlgn="auto">
              <a:lnSpc>
                <a:spcPct val="150000"/>
              </a:lnSpc>
            </a:pPr>
            <a:r>
              <a:rPr b="1" dirty="0">
                <a:latin typeface="思源黑体" panose="020B0500000000000000" pitchFamily="34" charset="-122"/>
                <a:ea typeface="思源黑体" panose="020B0500000000000000" pitchFamily="34" charset="-122"/>
                <a:sym typeface="思源黑体" panose="020B0500000000000000" pitchFamily="34" charset="-122"/>
              </a:rPr>
              <a:t>三、简答题</a:t>
            </a:r>
            <a:endParaRPr b="1"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dirty="0">
                <a:latin typeface="思源黑体" panose="020B0500000000000000" pitchFamily="34" charset="-122"/>
                <a:ea typeface="思源黑体" panose="020B0500000000000000" pitchFamily="34" charset="-122"/>
                <a:sym typeface="思源黑体" panose="020B0500000000000000" pitchFamily="34" charset="-122"/>
              </a:rPr>
              <a:t>1.简述职业健康安全、环境管理的目的。</a:t>
            </a:r>
            <a:endParaRPr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dirty="0">
                <a:latin typeface="思源黑体" panose="020B0500000000000000" pitchFamily="34" charset="-122"/>
                <a:ea typeface="思源黑体" panose="020B0500000000000000" pitchFamily="34" charset="-122"/>
                <a:sym typeface="思源黑体" panose="020B0500000000000000" pitchFamily="34" charset="-122"/>
              </a:rPr>
              <a:t>2.安全管理的范围和基本原则是什么？</a:t>
            </a:r>
            <a:endParaRPr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dirty="0">
                <a:latin typeface="思源黑体" panose="020B0500000000000000" pitchFamily="34" charset="-122"/>
                <a:ea typeface="思源黑体" panose="020B0500000000000000" pitchFamily="34" charset="-122"/>
                <a:sym typeface="思源黑体" panose="020B0500000000000000" pitchFamily="34" charset="-122"/>
              </a:rPr>
              <a:t>3.试分析施工中的不安全因素。</a:t>
            </a:r>
            <a:endParaRPr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dirty="0">
                <a:latin typeface="思源黑体" panose="020B0500000000000000" pitchFamily="34" charset="-122"/>
                <a:ea typeface="思源黑体" panose="020B0500000000000000" pitchFamily="34" charset="-122"/>
                <a:sym typeface="思源黑体" panose="020B0500000000000000" pitchFamily="34" charset="-122"/>
              </a:rPr>
              <a:t>4.发生安全事故时应如何处理？</a:t>
            </a:r>
            <a:endParaRPr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dirty="0">
                <a:latin typeface="思源黑体" panose="020B0500000000000000" pitchFamily="34" charset="-122"/>
                <a:ea typeface="思源黑体" panose="020B0500000000000000" pitchFamily="34" charset="-122"/>
                <a:sym typeface="思源黑体" panose="020B0500000000000000" pitchFamily="34" charset="-122"/>
              </a:rPr>
              <a:t>5.工程施工中环境保护的重点是什么？</a:t>
            </a:r>
            <a:endParaRPr dirty="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57" name="文本框 256"/>
          <p:cNvSpPr txBox="1"/>
          <p:nvPr/>
        </p:nvSpPr>
        <p:spPr>
          <a:xfrm>
            <a:off x="5148898" y="478790"/>
            <a:ext cx="1894205" cy="584775"/>
          </a:xfrm>
          <a:prstGeom prst="rect">
            <a:avLst/>
          </a:prstGeom>
          <a:noFill/>
        </p:spPr>
        <p:txBody>
          <a:bodyPr wrap="square" rtlCol="0">
            <a:spAutoFit/>
          </a:bodyPr>
          <a:lstStyle/>
          <a:p>
            <a:r>
              <a:rPr lang="zh-CN" altLang="en-US" sz="3200" b="1">
                <a:solidFill>
                  <a:srgbClr val="0070C0"/>
                </a:solidFill>
                <a:latin typeface="思源黑体" panose="020B0500000000000000" pitchFamily="34" charset="-122"/>
                <a:ea typeface="思源黑体" panose="020B0500000000000000" pitchFamily="34" charset="-122"/>
                <a:sym typeface="思源黑体" panose="020B0500000000000000" pitchFamily="34" charset="-122"/>
              </a:rPr>
              <a:t>基础考核</a:t>
            </a:r>
            <a:endParaRPr lang="zh-CN" altLang="en-US" sz="3200" b="1">
              <a:solidFill>
                <a:srgbClr val="0070C0"/>
              </a:solidFill>
              <a:latin typeface="思源黑体" panose="020B0500000000000000" pitchFamily="34" charset="-122"/>
              <a:ea typeface="思源黑体" panose="020B0500000000000000" pitchFamily="34" charset="-122"/>
              <a:sym typeface="思源黑体" panose="020B0500000000000000" pitchFamily="34" charset="-122"/>
            </a:endParaRPr>
          </a:p>
        </p:txBody>
      </p:sp>
      <p:cxnSp>
        <p:nvCxnSpPr>
          <p:cNvPr id="258" name="直接连接符 257"/>
          <p:cNvCxnSpPr>
            <a:stCxn id="257" idx="1"/>
          </p:cNvCxnSpPr>
          <p:nvPr/>
        </p:nvCxnSpPr>
        <p:spPr>
          <a:xfrm flipH="1">
            <a:off x="-46355" y="771178"/>
            <a:ext cx="5195253" cy="18762"/>
          </a:xfrm>
          <a:prstGeom prst="line">
            <a:avLst/>
          </a:prstGeom>
          <a:ln w="25400" cmpd="sng">
            <a:solidFill>
              <a:schemeClr val="accent1">
                <a:shade val="50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259" name="直接连接符 258"/>
          <p:cNvCxnSpPr>
            <a:stCxn id="257" idx="3"/>
          </p:cNvCxnSpPr>
          <p:nvPr/>
        </p:nvCxnSpPr>
        <p:spPr>
          <a:xfrm>
            <a:off x="7043103" y="771178"/>
            <a:ext cx="5160962" cy="18762"/>
          </a:xfrm>
          <a:prstGeom prst="line">
            <a:avLst/>
          </a:prstGeom>
          <a:ln w="25400" cmpd="sng">
            <a:solidFill>
              <a:schemeClr val="accent1">
                <a:shade val="50000"/>
              </a:schemeClr>
            </a:solidFill>
            <a:prstDash val="dashDot"/>
          </a:ln>
        </p:spPr>
        <p:style>
          <a:lnRef idx="1">
            <a:schemeClr val="accent1"/>
          </a:lnRef>
          <a:fillRef idx="0">
            <a:schemeClr val="accent1"/>
          </a:fillRef>
          <a:effectRef idx="0">
            <a:schemeClr val="accent1"/>
          </a:effectRef>
          <a:fontRef idx="minor">
            <a:schemeClr val="tx1"/>
          </a:fontRef>
        </p:style>
      </p:cxnSp>
      <p:pic>
        <p:nvPicPr>
          <p:cNvPr id="56" name="图片 55"/>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857138" y="4256127"/>
            <a:ext cx="2362200" cy="2362200"/>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矩形 127"/>
          <p:cNvSpPr/>
          <p:nvPr/>
        </p:nvSpPr>
        <p:spPr>
          <a:xfrm>
            <a:off x="237808" y="314008"/>
            <a:ext cx="11716385" cy="6229985"/>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6" name="文本框 65"/>
          <p:cNvSpPr txBox="1"/>
          <p:nvPr/>
        </p:nvSpPr>
        <p:spPr>
          <a:xfrm>
            <a:off x="534670" y="1030605"/>
            <a:ext cx="10782300" cy="4661535"/>
          </a:xfrm>
          <a:prstGeom prst="rect">
            <a:avLst/>
          </a:prstGeom>
          <a:noFill/>
        </p:spPr>
        <p:txBody>
          <a:bodyPr wrap="square" rtlCol="0">
            <a:spAutoFit/>
          </a:bodyPr>
          <a:lstStyle>
            <a:defPPr>
              <a:defRPr lang="zh-CN"/>
            </a:defPPr>
            <a:lvl1pPr>
              <a:lnSpc>
                <a:spcPct val="150000"/>
              </a:lnSpc>
              <a:defRPr sz="2000">
                <a:solidFill>
                  <a:prstClr val="black"/>
                </a:solidFill>
                <a:latin typeface="微软雅黑" panose="020B0503020204020204" charset="-122"/>
                <a:ea typeface="微软雅黑" panose="020B0503020204020204" charset="-122"/>
              </a:defRPr>
            </a:lvl1pPr>
          </a:lstStyle>
          <a:p>
            <a:pPr indent="457200" fontAlgn="auto"/>
            <a:r>
              <a:rPr lang="zh-CN" altLang="en-US" sz="1800" b="1" dirty="0">
                <a:latin typeface="思源黑体" panose="020B0500000000000000" pitchFamily="34" charset="-122"/>
                <a:ea typeface="思源黑体" panose="020B0500000000000000" pitchFamily="34" charset="-122"/>
                <a:sym typeface="思源黑体" panose="020B0500000000000000" pitchFamily="34" charset="-122"/>
              </a:rPr>
              <a:t>【背景资料】</a:t>
            </a:r>
            <a:r>
              <a:rPr lang="zh-CN" altLang="en-US" sz="1800" dirty="0">
                <a:latin typeface="思源黑体" panose="020B0500000000000000" pitchFamily="34" charset="-122"/>
                <a:ea typeface="思源黑体" panose="020B0500000000000000" pitchFamily="34" charset="-122"/>
                <a:sym typeface="思源黑体" panose="020B0500000000000000" pitchFamily="34" charset="-122"/>
              </a:rPr>
              <a:t>某新建钢筋混凝土框架结构工程，地下2层，地上15层，建筑总高58 m，玻璃幕墙外立面，钢筋混凝土叠合楼板，预制钢筋混凝土楼梯。基坑挖土深度为8 m，地下水位位于地表以下8 m，采用“钢筋混凝土排桩+钢筋混凝土内支撑支护”体系。在履约过程中，发生了下列事件。</a:t>
            </a:r>
            <a:endParaRPr lang="zh-CN" altLang="en-US" sz="1800"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r>
              <a:rPr lang="zh-CN" altLang="en-US" sz="1800" dirty="0">
                <a:latin typeface="思源黑体" panose="020B0500000000000000" pitchFamily="34" charset="-122"/>
                <a:ea typeface="思源黑体" panose="020B0500000000000000" pitchFamily="34" charset="-122"/>
                <a:sym typeface="思源黑体" panose="020B0500000000000000" pitchFamily="34" charset="-122"/>
              </a:rPr>
              <a:t>事件一：监理工程师在审查施工组织设计时，发现需要单独编制专项施工方案的分项工程清单内列有塔吊安装拆除，施工电梯安装拆除、外脚手架工程。监理工程师要求补充完善清单内容。</a:t>
            </a:r>
            <a:endParaRPr lang="zh-CN" altLang="en-US" sz="1800"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r>
              <a:rPr lang="zh-CN" altLang="en-US" sz="1800" dirty="0">
                <a:latin typeface="思源黑体" panose="020B0500000000000000" pitchFamily="34" charset="-122"/>
                <a:ea typeface="思源黑体" panose="020B0500000000000000" pitchFamily="34" charset="-122"/>
                <a:sym typeface="思源黑体" panose="020B0500000000000000" pitchFamily="34" charset="-122"/>
              </a:rPr>
              <a:t>事件二：项目专职安全员在安全“三违”巡视检查时，发现人工拆除钢筋混凝土内支撑施工的安全措施不到位，有违章作业现象，要求立即停止拆除作业。</a:t>
            </a:r>
            <a:endParaRPr lang="zh-CN" altLang="en-US" sz="1800"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r>
              <a:rPr lang="zh-CN" altLang="en-US" sz="1800" dirty="0">
                <a:latin typeface="思源黑体" panose="020B0500000000000000" pitchFamily="34" charset="-122"/>
                <a:ea typeface="思源黑体" panose="020B0500000000000000" pitchFamily="34" charset="-122"/>
                <a:sym typeface="思源黑体" panose="020B0500000000000000" pitchFamily="34" charset="-122"/>
              </a:rPr>
              <a:t>事件三：主体结构施工过程中发生塔吊倒塌事故，当地县级人民政府接到事故报告后，</a:t>
            </a:r>
            <a:endParaRPr lang="zh-CN" altLang="en-US" sz="1800" dirty="0">
              <a:latin typeface="思源黑体" panose="020B0500000000000000" pitchFamily="34" charset="-122"/>
              <a:ea typeface="思源黑体" panose="020B0500000000000000" pitchFamily="34" charset="-122"/>
              <a:sym typeface="思源黑体" panose="020B0500000000000000" pitchFamily="34" charset="-122"/>
            </a:endParaRPr>
          </a:p>
          <a:p>
            <a:pPr indent="0" fontAlgn="auto"/>
            <a:r>
              <a:rPr lang="zh-CN" altLang="en-US" sz="1800" dirty="0">
                <a:latin typeface="思源黑体" panose="020B0500000000000000" pitchFamily="34" charset="-122"/>
                <a:ea typeface="思源黑体" panose="020B0500000000000000" pitchFamily="34" charset="-122"/>
                <a:sym typeface="思源黑体" panose="020B0500000000000000" pitchFamily="34" charset="-122"/>
              </a:rPr>
              <a:t>按规定组织安全生产监督管理部门。负有安全生产监督管理职责的有关部门等派出的相关</a:t>
            </a:r>
            <a:endParaRPr lang="zh-CN" altLang="en-US" sz="1800" dirty="0">
              <a:latin typeface="思源黑体" panose="020B0500000000000000" pitchFamily="34" charset="-122"/>
              <a:ea typeface="思源黑体" panose="020B0500000000000000" pitchFamily="34" charset="-122"/>
              <a:sym typeface="思源黑体" panose="020B0500000000000000" pitchFamily="34" charset="-122"/>
            </a:endParaRPr>
          </a:p>
          <a:p>
            <a:pPr indent="0" fontAlgn="auto"/>
            <a:r>
              <a:rPr lang="zh-CN" altLang="en-US" sz="1800" dirty="0">
                <a:latin typeface="思源黑体" panose="020B0500000000000000" pitchFamily="34" charset="-122"/>
                <a:ea typeface="思源黑体" panose="020B0500000000000000" pitchFamily="34" charset="-122"/>
                <a:sym typeface="思源黑体" panose="020B0500000000000000" pitchFamily="34" charset="-122"/>
              </a:rPr>
              <a:t>人员组成了事故调查组，对事故展开调查。施工单位按照事故调查组移交的事故</a:t>
            </a:r>
            <a:endParaRPr lang="zh-CN" altLang="en-US" sz="1800" dirty="0">
              <a:latin typeface="思源黑体" panose="020B0500000000000000" pitchFamily="34" charset="-122"/>
              <a:ea typeface="思源黑体" panose="020B0500000000000000" pitchFamily="34" charset="-122"/>
              <a:sym typeface="思源黑体" panose="020B0500000000000000" pitchFamily="34" charset="-122"/>
            </a:endParaRPr>
          </a:p>
          <a:p>
            <a:pPr indent="0" fontAlgn="auto"/>
            <a:r>
              <a:rPr lang="zh-CN" altLang="en-US" sz="1800" dirty="0">
                <a:latin typeface="思源黑体" panose="020B0500000000000000" pitchFamily="34" charset="-122"/>
                <a:ea typeface="思源黑体" panose="020B0500000000000000" pitchFamily="34" charset="-122"/>
                <a:sym typeface="思源黑体" panose="020B0500000000000000" pitchFamily="34" charset="-122"/>
              </a:rPr>
              <a:t>调查报告中对事故责任者的处理建议对事故责任人进行处理。</a:t>
            </a:r>
            <a:endParaRPr lang="zh-CN" altLang="en-US" sz="1800" dirty="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57" name="文本框 256"/>
          <p:cNvSpPr txBox="1"/>
          <p:nvPr/>
        </p:nvSpPr>
        <p:spPr>
          <a:xfrm>
            <a:off x="5149215" y="478790"/>
            <a:ext cx="1894840" cy="584775"/>
          </a:xfrm>
          <a:prstGeom prst="rect">
            <a:avLst/>
          </a:prstGeom>
          <a:noFill/>
        </p:spPr>
        <p:txBody>
          <a:bodyPr wrap="square" rtlCol="0">
            <a:spAutoFit/>
          </a:bodyPr>
          <a:lstStyle/>
          <a:p>
            <a:r>
              <a:rPr lang="zh-CN" altLang="en-US" sz="3200" b="1">
                <a:solidFill>
                  <a:srgbClr val="0070C0"/>
                </a:solidFill>
                <a:latin typeface="思源黑体" panose="020B0500000000000000" pitchFamily="34" charset="-122"/>
                <a:ea typeface="思源黑体" panose="020B0500000000000000" pitchFamily="34" charset="-122"/>
                <a:sym typeface="思源黑体" panose="020B0500000000000000" pitchFamily="34" charset="-122"/>
              </a:rPr>
              <a:t>技能实训</a:t>
            </a:r>
            <a:endParaRPr lang="zh-CN" altLang="en-US" sz="3200" b="1">
              <a:solidFill>
                <a:srgbClr val="0070C0"/>
              </a:solidFill>
              <a:latin typeface="思源黑体" panose="020B0500000000000000" pitchFamily="34" charset="-122"/>
              <a:ea typeface="思源黑体" panose="020B0500000000000000" pitchFamily="34" charset="-122"/>
              <a:sym typeface="思源黑体" panose="020B0500000000000000" pitchFamily="34" charset="-122"/>
            </a:endParaRPr>
          </a:p>
        </p:txBody>
      </p:sp>
      <p:cxnSp>
        <p:nvCxnSpPr>
          <p:cNvPr id="258" name="直接连接符 257"/>
          <p:cNvCxnSpPr>
            <a:stCxn id="257" idx="1"/>
          </p:cNvCxnSpPr>
          <p:nvPr/>
        </p:nvCxnSpPr>
        <p:spPr>
          <a:xfrm flipH="1">
            <a:off x="-46355" y="771178"/>
            <a:ext cx="5195570" cy="18762"/>
          </a:xfrm>
          <a:prstGeom prst="line">
            <a:avLst/>
          </a:prstGeom>
          <a:ln w="25400" cmpd="sng">
            <a:solidFill>
              <a:schemeClr val="accent1">
                <a:shade val="50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259" name="直接连接符 258"/>
          <p:cNvCxnSpPr>
            <a:stCxn id="257" idx="3"/>
          </p:cNvCxnSpPr>
          <p:nvPr/>
        </p:nvCxnSpPr>
        <p:spPr>
          <a:xfrm>
            <a:off x="7044055" y="771178"/>
            <a:ext cx="5160645" cy="18762"/>
          </a:xfrm>
          <a:prstGeom prst="line">
            <a:avLst/>
          </a:prstGeom>
          <a:ln w="25400" cmpd="sng">
            <a:solidFill>
              <a:schemeClr val="accent1">
                <a:shade val="50000"/>
              </a:schemeClr>
            </a:solidFill>
            <a:prstDash val="dashDot"/>
          </a:ln>
        </p:spPr>
        <p:style>
          <a:lnRef idx="1">
            <a:schemeClr val="accent1"/>
          </a:lnRef>
          <a:fillRef idx="0">
            <a:schemeClr val="accent1"/>
          </a:fillRef>
          <a:effectRef idx="0">
            <a:schemeClr val="accent1"/>
          </a:effectRef>
          <a:fontRef idx="minor">
            <a:schemeClr val="tx1"/>
          </a:fontRef>
        </p:style>
      </p:cxnSp>
      <p:pic>
        <p:nvPicPr>
          <p:cNvPr id="129" name="图片 12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857138" y="4256127"/>
            <a:ext cx="2362200" cy="2362200"/>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矩形 127"/>
          <p:cNvSpPr/>
          <p:nvPr/>
        </p:nvSpPr>
        <p:spPr>
          <a:xfrm>
            <a:off x="237808" y="314008"/>
            <a:ext cx="11716385" cy="6229985"/>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6" name="文本框 65"/>
          <p:cNvSpPr txBox="1"/>
          <p:nvPr/>
        </p:nvSpPr>
        <p:spPr>
          <a:xfrm>
            <a:off x="647065" y="1260475"/>
            <a:ext cx="10782300" cy="2999740"/>
          </a:xfrm>
          <a:prstGeom prst="rect">
            <a:avLst/>
          </a:prstGeom>
          <a:noFill/>
        </p:spPr>
        <p:txBody>
          <a:bodyPr wrap="square" rtlCol="0">
            <a:spAutoFit/>
          </a:bodyPr>
          <a:lstStyle>
            <a:defPPr>
              <a:defRPr lang="zh-CN"/>
            </a:defPPr>
            <a:lvl1pPr>
              <a:lnSpc>
                <a:spcPct val="150000"/>
              </a:lnSpc>
              <a:defRPr sz="2000">
                <a:solidFill>
                  <a:prstClr val="black"/>
                </a:solidFill>
                <a:latin typeface="微软雅黑" panose="020B0503020204020204" charset="-122"/>
                <a:ea typeface="微软雅黑" panose="020B0503020204020204" charset="-122"/>
              </a:defRPr>
            </a:lvl1pPr>
          </a:lstStyle>
          <a:p>
            <a:pPr indent="457200" fontAlgn="auto"/>
            <a:r>
              <a:rPr lang="zh-CN" altLang="en-US" sz="1800" b="1" dirty="0">
                <a:latin typeface="思源黑体" panose="020B0500000000000000" pitchFamily="34" charset="-122"/>
                <a:ea typeface="思源黑体" panose="020B0500000000000000" pitchFamily="34" charset="-122"/>
                <a:sym typeface="思源黑体" panose="020B0500000000000000" pitchFamily="34" charset="-122"/>
              </a:rPr>
              <a:t>【问题】</a:t>
            </a:r>
            <a:endParaRPr lang="zh-CN" altLang="en-US" sz="1800" b="1"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r>
              <a:rPr lang="zh-CN" altLang="en-US" sz="1800" dirty="0">
                <a:latin typeface="思源黑体" panose="020B0500000000000000" pitchFamily="34" charset="-122"/>
                <a:ea typeface="思源黑体" panose="020B0500000000000000" pitchFamily="34" charset="-122"/>
                <a:sym typeface="思源黑体" panose="020B0500000000000000" pitchFamily="34" charset="-122"/>
              </a:rPr>
              <a:t>（1）事件一中，按照《危险性较大的部门分项工程安全管理办法》（建质〔2009〕87号）规定，本工程还应单独编制哪些专项施工方案？</a:t>
            </a:r>
            <a:endParaRPr lang="zh-CN" altLang="en-US" sz="1800"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r>
              <a:rPr lang="zh-CN" altLang="en-US" sz="1800" dirty="0">
                <a:latin typeface="思源黑体" panose="020B0500000000000000" pitchFamily="34" charset="-122"/>
                <a:ea typeface="思源黑体" panose="020B0500000000000000" pitchFamily="34" charset="-122"/>
                <a:sym typeface="思源黑体" panose="020B0500000000000000" pitchFamily="34" charset="-122"/>
              </a:rPr>
              <a:t>（2）事件二中，除违章作业外，针对操作行为检查的“三违”巡查还应包括哪些内容？混凝土内支撑还可以采用哪几类拆除方法？</a:t>
            </a:r>
            <a:endParaRPr lang="zh-CN" altLang="en-US" sz="1800"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r>
              <a:rPr lang="zh-CN" altLang="en-US" sz="1800" dirty="0">
                <a:latin typeface="思源黑体" panose="020B0500000000000000" pitchFamily="34" charset="-122"/>
                <a:ea typeface="思源黑体" panose="020B0500000000000000" pitchFamily="34" charset="-122"/>
                <a:sym typeface="思源黑体" panose="020B0500000000000000" pitchFamily="34" charset="-122"/>
              </a:rPr>
              <a:t>（3）事件三中，施工单位对事故责任人的处理做法是否妥当？并说明理由。事故调查组应还有哪些单位派员参加？</a:t>
            </a:r>
            <a:endParaRPr lang="zh-CN" altLang="en-US" sz="1800" dirty="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57" name="文本框 256"/>
          <p:cNvSpPr txBox="1"/>
          <p:nvPr/>
        </p:nvSpPr>
        <p:spPr>
          <a:xfrm>
            <a:off x="5149215" y="478790"/>
            <a:ext cx="1894840" cy="584775"/>
          </a:xfrm>
          <a:prstGeom prst="rect">
            <a:avLst/>
          </a:prstGeom>
          <a:noFill/>
        </p:spPr>
        <p:txBody>
          <a:bodyPr wrap="square" rtlCol="0">
            <a:spAutoFit/>
          </a:bodyPr>
          <a:lstStyle/>
          <a:p>
            <a:r>
              <a:rPr lang="zh-CN" altLang="en-US" sz="3200" b="1">
                <a:solidFill>
                  <a:srgbClr val="0070C0"/>
                </a:solidFill>
                <a:latin typeface="思源黑体" panose="020B0500000000000000" pitchFamily="34" charset="-122"/>
                <a:ea typeface="思源黑体" panose="020B0500000000000000" pitchFamily="34" charset="-122"/>
                <a:sym typeface="思源黑体" panose="020B0500000000000000" pitchFamily="34" charset="-122"/>
              </a:rPr>
              <a:t>技能实训</a:t>
            </a:r>
            <a:endParaRPr lang="zh-CN" altLang="en-US" sz="3200" b="1">
              <a:solidFill>
                <a:srgbClr val="0070C0"/>
              </a:solidFill>
              <a:latin typeface="思源黑体" panose="020B0500000000000000" pitchFamily="34" charset="-122"/>
              <a:ea typeface="思源黑体" panose="020B0500000000000000" pitchFamily="34" charset="-122"/>
              <a:sym typeface="思源黑体" panose="020B0500000000000000" pitchFamily="34" charset="-122"/>
            </a:endParaRPr>
          </a:p>
        </p:txBody>
      </p:sp>
      <p:cxnSp>
        <p:nvCxnSpPr>
          <p:cNvPr id="258" name="直接连接符 257"/>
          <p:cNvCxnSpPr>
            <a:stCxn id="257" idx="1"/>
          </p:cNvCxnSpPr>
          <p:nvPr/>
        </p:nvCxnSpPr>
        <p:spPr>
          <a:xfrm flipH="1">
            <a:off x="-46355" y="771178"/>
            <a:ext cx="5195570" cy="18762"/>
          </a:xfrm>
          <a:prstGeom prst="line">
            <a:avLst/>
          </a:prstGeom>
          <a:ln w="25400" cmpd="sng">
            <a:solidFill>
              <a:schemeClr val="accent1">
                <a:shade val="50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259" name="直接连接符 258"/>
          <p:cNvCxnSpPr>
            <a:stCxn id="257" idx="3"/>
          </p:cNvCxnSpPr>
          <p:nvPr/>
        </p:nvCxnSpPr>
        <p:spPr>
          <a:xfrm>
            <a:off x="7044055" y="771178"/>
            <a:ext cx="5160645" cy="18762"/>
          </a:xfrm>
          <a:prstGeom prst="line">
            <a:avLst/>
          </a:prstGeom>
          <a:ln w="25400" cmpd="sng">
            <a:solidFill>
              <a:schemeClr val="accent1">
                <a:shade val="50000"/>
              </a:schemeClr>
            </a:solidFill>
            <a:prstDash val="dashDot"/>
          </a:ln>
        </p:spPr>
        <p:style>
          <a:lnRef idx="1">
            <a:schemeClr val="accent1"/>
          </a:lnRef>
          <a:fillRef idx="0">
            <a:schemeClr val="accent1"/>
          </a:fillRef>
          <a:effectRef idx="0">
            <a:schemeClr val="accent1"/>
          </a:effectRef>
          <a:fontRef idx="minor">
            <a:schemeClr val="tx1"/>
          </a:fontRef>
        </p:style>
      </p:cxnSp>
      <p:pic>
        <p:nvPicPr>
          <p:cNvPr id="129" name="图片 12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857138" y="4256127"/>
            <a:ext cx="2362200" cy="2362200"/>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矩形 127"/>
          <p:cNvSpPr/>
          <p:nvPr/>
        </p:nvSpPr>
        <p:spPr>
          <a:xfrm>
            <a:off x="237808" y="314008"/>
            <a:ext cx="11716385" cy="6229985"/>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6" name="文本框 65"/>
          <p:cNvSpPr txBox="1"/>
          <p:nvPr/>
        </p:nvSpPr>
        <p:spPr>
          <a:xfrm>
            <a:off x="997585" y="1255395"/>
            <a:ext cx="10196195" cy="4661535"/>
          </a:xfrm>
          <a:prstGeom prst="rect">
            <a:avLst/>
          </a:prstGeom>
          <a:noFill/>
        </p:spPr>
        <p:txBody>
          <a:bodyPr wrap="square" rtlCol="0">
            <a:spAutoFit/>
          </a:bodyPr>
          <a:lstStyle/>
          <a:p>
            <a:pPr indent="457200" fontAlgn="auto">
              <a:lnSpc>
                <a:spcPct val="150000"/>
              </a:lnSpc>
            </a:pPr>
            <a:r>
              <a:rPr>
                <a:latin typeface="思源黑体" panose="020B0500000000000000" pitchFamily="34" charset="-122"/>
                <a:ea typeface="思源黑体" panose="020B0500000000000000" pitchFamily="34" charset="-122"/>
                <a:sym typeface="思源黑体" panose="020B0500000000000000" pitchFamily="34" charset="-122"/>
              </a:rPr>
              <a:t>1.下列安全生产管理制度中，最基本、也是所有制度核心的是（）。（2015年一建《工程项目管理》）</a:t>
            </a:r>
            <a:endParaRPr>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a:latin typeface="思源黑体" panose="020B0500000000000000" pitchFamily="34" charset="-122"/>
                <a:ea typeface="思源黑体" panose="020B0500000000000000" pitchFamily="34" charset="-122"/>
                <a:sym typeface="思源黑体" panose="020B0500000000000000" pitchFamily="34" charset="-122"/>
              </a:rPr>
              <a:t>A.安全生产教育培训制度               B.安全生产责任制</a:t>
            </a:r>
            <a:endParaRPr>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a:latin typeface="思源黑体" panose="020B0500000000000000" pitchFamily="34" charset="-122"/>
                <a:ea typeface="思源黑体" panose="020B0500000000000000" pitchFamily="34" charset="-122"/>
                <a:sym typeface="思源黑体" panose="020B0500000000000000" pitchFamily="34" charset="-122"/>
              </a:rPr>
              <a:t>C.安全检查制度                            D.安全措施计划制度</a:t>
            </a:r>
            <a:endParaRPr>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a:latin typeface="思源黑体" panose="020B0500000000000000" pitchFamily="34" charset="-122"/>
                <a:ea typeface="思源黑体" panose="020B0500000000000000" pitchFamily="34" charset="-122"/>
                <a:sym typeface="思源黑体" panose="020B0500000000000000" pitchFamily="34" charset="-122"/>
              </a:rPr>
              <a:t>2.使事故责任者和广大群众了解发生的原因及所造成的危害，并深刻认识到搞好安全生产的重要性，从事故中吸取教训，提高安全意识，改进安全管理工作，这体现了事故处理中的(    )原则。（2015年一建《工程项目管理》）</a:t>
            </a:r>
            <a:endParaRPr>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a:latin typeface="思源黑体" panose="020B0500000000000000" pitchFamily="34" charset="-122"/>
                <a:ea typeface="思源黑体" panose="020B0500000000000000" pitchFamily="34" charset="-122"/>
                <a:sym typeface="思源黑体" panose="020B0500000000000000" pitchFamily="34" charset="-122"/>
              </a:rPr>
              <a:t>A.事故原因未查清不放过</a:t>
            </a:r>
            <a:endParaRPr>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a:latin typeface="思源黑体" panose="020B0500000000000000" pitchFamily="34" charset="-122"/>
                <a:ea typeface="思源黑体" panose="020B0500000000000000" pitchFamily="34" charset="-122"/>
                <a:sym typeface="思源黑体" panose="020B0500000000000000" pitchFamily="34" charset="-122"/>
              </a:rPr>
              <a:t>B.事故责任人未受到处理不放过</a:t>
            </a:r>
            <a:endParaRPr>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a:latin typeface="思源黑体" panose="020B0500000000000000" pitchFamily="34" charset="-122"/>
                <a:ea typeface="思源黑体" panose="020B0500000000000000" pitchFamily="34" charset="-122"/>
                <a:sym typeface="思源黑体" panose="020B0500000000000000" pitchFamily="34" charset="-122"/>
              </a:rPr>
              <a:t>C.事故责任人和周围群众受到教育不放过</a:t>
            </a:r>
            <a:endParaRPr>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a:latin typeface="思源黑体" panose="020B0500000000000000" pitchFamily="34" charset="-122"/>
                <a:ea typeface="思源黑体" panose="020B0500000000000000" pitchFamily="34" charset="-122"/>
                <a:sym typeface="思源黑体" panose="020B0500000000000000" pitchFamily="34" charset="-122"/>
              </a:rPr>
              <a:t>D.事故没有制定切实可行的整改措施不放过</a:t>
            </a:r>
            <a:endParaRPr>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57" name="文本框 256"/>
          <p:cNvSpPr txBox="1"/>
          <p:nvPr/>
        </p:nvSpPr>
        <p:spPr>
          <a:xfrm>
            <a:off x="5149215" y="478790"/>
            <a:ext cx="1894840" cy="584775"/>
          </a:xfrm>
          <a:prstGeom prst="rect">
            <a:avLst/>
          </a:prstGeom>
          <a:noFill/>
        </p:spPr>
        <p:txBody>
          <a:bodyPr wrap="square" rtlCol="0">
            <a:spAutoFit/>
          </a:bodyPr>
          <a:lstStyle/>
          <a:p>
            <a:r>
              <a:rPr lang="zh-CN" altLang="en-US" sz="3200" b="1">
                <a:solidFill>
                  <a:srgbClr val="0070C0"/>
                </a:solidFill>
                <a:latin typeface="思源黑体" panose="020B0500000000000000" pitchFamily="34" charset="-122"/>
                <a:ea typeface="思源黑体" panose="020B0500000000000000" pitchFamily="34" charset="-122"/>
                <a:sym typeface="思源黑体" panose="020B0500000000000000" pitchFamily="34" charset="-122"/>
              </a:rPr>
              <a:t>链接职考</a:t>
            </a:r>
            <a:endParaRPr lang="zh-CN" altLang="en-US" sz="3200" b="1">
              <a:solidFill>
                <a:srgbClr val="0070C0"/>
              </a:solidFill>
              <a:latin typeface="思源黑体" panose="020B0500000000000000" pitchFamily="34" charset="-122"/>
              <a:ea typeface="思源黑体" panose="020B0500000000000000" pitchFamily="34" charset="-122"/>
              <a:sym typeface="思源黑体" panose="020B0500000000000000" pitchFamily="34" charset="-122"/>
            </a:endParaRPr>
          </a:p>
        </p:txBody>
      </p:sp>
      <p:cxnSp>
        <p:nvCxnSpPr>
          <p:cNvPr id="258" name="直接连接符 257"/>
          <p:cNvCxnSpPr>
            <a:stCxn id="257" idx="1"/>
          </p:cNvCxnSpPr>
          <p:nvPr/>
        </p:nvCxnSpPr>
        <p:spPr>
          <a:xfrm flipH="1">
            <a:off x="-46355" y="771178"/>
            <a:ext cx="5195570" cy="18762"/>
          </a:xfrm>
          <a:prstGeom prst="line">
            <a:avLst/>
          </a:prstGeom>
          <a:ln w="25400" cmpd="sng">
            <a:solidFill>
              <a:schemeClr val="accent1">
                <a:shade val="50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259" name="直接连接符 258"/>
          <p:cNvCxnSpPr>
            <a:stCxn id="257" idx="3"/>
          </p:cNvCxnSpPr>
          <p:nvPr/>
        </p:nvCxnSpPr>
        <p:spPr>
          <a:xfrm>
            <a:off x="7044055" y="771178"/>
            <a:ext cx="5160645" cy="18762"/>
          </a:xfrm>
          <a:prstGeom prst="line">
            <a:avLst/>
          </a:prstGeom>
          <a:ln w="25400" cmpd="sng">
            <a:solidFill>
              <a:schemeClr val="accent1">
                <a:shade val="50000"/>
              </a:schemeClr>
            </a:solidFill>
            <a:prstDash val="dashDot"/>
          </a:ln>
        </p:spPr>
        <p:style>
          <a:lnRef idx="1">
            <a:schemeClr val="accent1"/>
          </a:lnRef>
          <a:fillRef idx="0">
            <a:schemeClr val="accent1"/>
          </a:fillRef>
          <a:effectRef idx="0">
            <a:schemeClr val="accent1"/>
          </a:effectRef>
          <a:fontRef idx="minor">
            <a:schemeClr val="tx1"/>
          </a:fontRef>
        </p:style>
      </p:cxnSp>
      <p:pic>
        <p:nvPicPr>
          <p:cNvPr id="129" name="图片 12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857138" y="4256127"/>
            <a:ext cx="2362200" cy="2362200"/>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矩形 129"/>
          <p:cNvSpPr/>
          <p:nvPr/>
        </p:nvSpPr>
        <p:spPr>
          <a:xfrm>
            <a:off x="237808" y="314008"/>
            <a:ext cx="11716385" cy="6229985"/>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6" name="文本框 65"/>
          <p:cNvSpPr txBox="1"/>
          <p:nvPr/>
        </p:nvSpPr>
        <p:spPr>
          <a:xfrm>
            <a:off x="795020" y="1290955"/>
            <a:ext cx="5200650" cy="4523105"/>
          </a:xfrm>
          <a:prstGeom prst="rect">
            <a:avLst/>
          </a:prstGeom>
          <a:noFill/>
        </p:spPr>
        <p:txBody>
          <a:bodyPr wrap="square" rtlCol="0">
            <a:spAutoFit/>
          </a:bodyPr>
          <a:lstStyle/>
          <a:p>
            <a:pPr indent="457200" fontAlgn="auto">
              <a:lnSpc>
                <a:spcPct val="150000"/>
              </a:lnSpc>
            </a:pPr>
            <a:r>
              <a:rPr sz="1600">
                <a:latin typeface="思源黑体" panose="020B0500000000000000" pitchFamily="34" charset="-122"/>
                <a:ea typeface="思源黑体" panose="020B0500000000000000" pitchFamily="34" charset="-122"/>
                <a:sym typeface="思源黑体" panose="020B0500000000000000" pitchFamily="34" charset="-122"/>
              </a:rPr>
              <a:t>3.关于施工现场职业健康安全卫生要求的说法，错误的是（）。（2016年一建《工程项目管理》）</a:t>
            </a:r>
            <a:endParaRPr sz="160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sz="1600">
                <a:latin typeface="思源黑体" panose="020B0500000000000000" pitchFamily="34" charset="-122"/>
                <a:ea typeface="思源黑体" panose="020B0500000000000000" pitchFamily="34" charset="-122"/>
                <a:sym typeface="思源黑体" panose="020B0500000000000000" pitchFamily="34" charset="-122"/>
              </a:rPr>
              <a:t>A.生活区可以设置敞开式垃圾容器</a:t>
            </a:r>
            <a:endParaRPr sz="160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sz="1600">
                <a:latin typeface="思源黑体" panose="020B0500000000000000" pitchFamily="34" charset="-122"/>
                <a:ea typeface="思源黑体" panose="020B0500000000000000" pitchFamily="34" charset="-122"/>
                <a:sym typeface="思源黑体" panose="020B0500000000000000" pitchFamily="34" charset="-122"/>
              </a:rPr>
              <a:t>B.施工现场宿舍严禁使用通铺</a:t>
            </a:r>
            <a:endParaRPr sz="160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sz="1600">
                <a:latin typeface="思源黑体" panose="020B0500000000000000" pitchFamily="34" charset="-122"/>
                <a:ea typeface="思源黑体" panose="020B0500000000000000" pitchFamily="34" charset="-122"/>
                <a:sym typeface="思源黑体" panose="020B0500000000000000" pitchFamily="34" charset="-122"/>
              </a:rPr>
              <a:t>C.施工现场水冲式厕所地面必须硬化</a:t>
            </a:r>
            <a:endParaRPr sz="160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sz="1600">
                <a:latin typeface="思源黑体" panose="020B0500000000000000" pitchFamily="34" charset="-122"/>
                <a:ea typeface="思源黑体" panose="020B0500000000000000" pitchFamily="34" charset="-122"/>
                <a:sym typeface="思源黑体" panose="020B0500000000000000" pitchFamily="34" charset="-122"/>
              </a:rPr>
              <a:t>D.现场食堂必须设置独立制作间</a:t>
            </a:r>
            <a:endParaRPr sz="160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sz="1600">
                <a:latin typeface="思源黑体" panose="020B0500000000000000" pitchFamily="34" charset="-122"/>
                <a:ea typeface="思源黑体" panose="020B0500000000000000" pitchFamily="34" charset="-122"/>
                <a:sym typeface="思源黑体" panose="020B0500000000000000" pitchFamily="34" charset="-122"/>
              </a:rPr>
              <a:t>4.下列施工现场防止噪声污染的措施中，最根本的措施是（）。</a:t>
            </a:r>
            <a:endParaRPr sz="1600">
              <a:latin typeface="思源黑体" panose="020B0500000000000000" pitchFamily="34" charset="-122"/>
              <a:ea typeface="思源黑体" panose="020B0500000000000000" pitchFamily="34" charset="-122"/>
              <a:sym typeface="思源黑体" panose="020B0500000000000000" pitchFamily="34" charset="-122"/>
            </a:endParaRPr>
          </a:p>
          <a:p>
            <a:pPr indent="0" fontAlgn="auto">
              <a:lnSpc>
                <a:spcPct val="150000"/>
              </a:lnSpc>
            </a:pPr>
            <a:r>
              <a:rPr sz="1600">
                <a:latin typeface="思源黑体" panose="020B0500000000000000" pitchFamily="34" charset="-122"/>
                <a:ea typeface="思源黑体" panose="020B0500000000000000" pitchFamily="34" charset="-122"/>
                <a:sym typeface="思源黑体" panose="020B0500000000000000" pitchFamily="34" charset="-122"/>
              </a:rPr>
              <a:t>（2016年一建《工程项目管理》）</a:t>
            </a:r>
            <a:endParaRPr sz="160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sz="1600">
                <a:latin typeface="思源黑体" panose="020B0500000000000000" pitchFamily="34" charset="-122"/>
                <a:ea typeface="思源黑体" panose="020B0500000000000000" pitchFamily="34" charset="-122"/>
                <a:sym typeface="思源黑体" panose="020B0500000000000000" pitchFamily="34" charset="-122"/>
              </a:rPr>
              <a:t>A.接收者防护                    B.传播途径控制</a:t>
            </a:r>
            <a:endParaRPr sz="160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sz="1600">
                <a:latin typeface="思源黑体" panose="020B0500000000000000" pitchFamily="34" charset="-122"/>
                <a:ea typeface="思源黑体" panose="020B0500000000000000" pitchFamily="34" charset="-122"/>
                <a:sym typeface="思源黑体" panose="020B0500000000000000" pitchFamily="34" charset="-122"/>
              </a:rPr>
              <a:t>C.严格控制作业时间          D.声源上降低噪声</a:t>
            </a:r>
            <a:endParaRPr lang="zh-CN" altLang="en-US" sz="1600" dirty="0">
              <a:solidFill>
                <a:prstClr val="black"/>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57" name="文本框 256"/>
          <p:cNvSpPr txBox="1"/>
          <p:nvPr/>
        </p:nvSpPr>
        <p:spPr>
          <a:xfrm>
            <a:off x="5149215" y="478790"/>
            <a:ext cx="1894840" cy="584775"/>
          </a:xfrm>
          <a:prstGeom prst="rect">
            <a:avLst/>
          </a:prstGeom>
          <a:noFill/>
        </p:spPr>
        <p:txBody>
          <a:bodyPr wrap="square" rtlCol="0">
            <a:spAutoFit/>
          </a:bodyPr>
          <a:lstStyle/>
          <a:p>
            <a:r>
              <a:rPr lang="zh-CN" altLang="en-US" sz="3200" b="1">
                <a:solidFill>
                  <a:srgbClr val="0070C0"/>
                </a:solidFill>
                <a:latin typeface="思源黑体" panose="020B0500000000000000" pitchFamily="34" charset="-122"/>
                <a:ea typeface="思源黑体" panose="020B0500000000000000" pitchFamily="34" charset="-122"/>
                <a:sym typeface="思源黑体" panose="020B0500000000000000" pitchFamily="34" charset="-122"/>
              </a:rPr>
              <a:t>链接职考</a:t>
            </a:r>
            <a:endParaRPr lang="zh-CN" altLang="en-US" sz="3200" b="1">
              <a:solidFill>
                <a:srgbClr val="0070C0"/>
              </a:solidFill>
              <a:latin typeface="思源黑体" panose="020B0500000000000000" pitchFamily="34" charset="-122"/>
              <a:ea typeface="思源黑体" panose="020B0500000000000000" pitchFamily="34" charset="-122"/>
              <a:sym typeface="思源黑体" panose="020B0500000000000000" pitchFamily="34" charset="-122"/>
            </a:endParaRPr>
          </a:p>
        </p:txBody>
      </p:sp>
      <p:cxnSp>
        <p:nvCxnSpPr>
          <p:cNvPr id="258" name="直接连接符 257"/>
          <p:cNvCxnSpPr>
            <a:stCxn id="257" idx="1"/>
          </p:cNvCxnSpPr>
          <p:nvPr/>
        </p:nvCxnSpPr>
        <p:spPr>
          <a:xfrm flipH="1">
            <a:off x="-46355" y="771178"/>
            <a:ext cx="5195570" cy="18762"/>
          </a:xfrm>
          <a:prstGeom prst="line">
            <a:avLst/>
          </a:prstGeom>
          <a:ln w="25400" cmpd="sng">
            <a:solidFill>
              <a:schemeClr val="accent1">
                <a:shade val="50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259" name="直接连接符 258"/>
          <p:cNvCxnSpPr>
            <a:stCxn id="257" idx="3"/>
          </p:cNvCxnSpPr>
          <p:nvPr/>
        </p:nvCxnSpPr>
        <p:spPr>
          <a:xfrm>
            <a:off x="7044055" y="771178"/>
            <a:ext cx="5160645" cy="18762"/>
          </a:xfrm>
          <a:prstGeom prst="line">
            <a:avLst/>
          </a:prstGeom>
          <a:ln w="25400" cmpd="sng">
            <a:solidFill>
              <a:schemeClr val="accent1">
                <a:shade val="50000"/>
              </a:schemeClr>
            </a:solidFill>
            <a:prstDash val="dashDot"/>
          </a:ln>
        </p:spPr>
        <p:style>
          <a:lnRef idx="1">
            <a:schemeClr val="accent1"/>
          </a:lnRef>
          <a:fillRef idx="0">
            <a:schemeClr val="accent1"/>
          </a:fillRef>
          <a:effectRef idx="0">
            <a:schemeClr val="accent1"/>
          </a:effectRef>
          <a:fontRef idx="minor">
            <a:schemeClr val="tx1"/>
          </a:fontRef>
        </p:style>
      </p:cxnSp>
      <p:sp>
        <p:nvSpPr>
          <p:cNvPr id="4" name="文本框 3"/>
          <p:cNvSpPr txBox="1"/>
          <p:nvPr/>
        </p:nvSpPr>
        <p:spPr>
          <a:xfrm>
            <a:off x="6589395" y="4237990"/>
            <a:ext cx="3227070" cy="368300"/>
          </a:xfrm>
          <a:prstGeom prst="rect">
            <a:avLst/>
          </a:prstGeom>
          <a:noFill/>
        </p:spPr>
        <p:txBody>
          <a:bodyPr wrap="square" rtlCol="0">
            <a:spAutoFit/>
          </a:bodyPr>
          <a:lstStyle/>
          <a:p>
            <a:pPr algn="ctr"/>
            <a:r>
              <a:rPr lang="zh-CN" altLang="en-US">
                <a:latin typeface="思源黑体" panose="020B0500000000000000" pitchFamily="34" charset="-122"/>
                <a:ea typeface="思源黑体" panose="020B0500000000000000" pitchFamily="34" charset="-122"/>
                <a:sym typeface="思源黑体" panose="020B0500000000000000" pitchFamily="34" charset="-122"/>
              </a:rPr>
              <a:t>项目</a:t>
            </a:r>
            <a:r>
              <a:rPr lang="en-US" altLang="zh-CN">
                <a:latin typeface="思源黑体" panose="020B0500000000000000" pitchFamily="34" charset="-122"/>
                <a:ea typeface="思源黑体" panose="020B0500000000000000" pitchFamily="34" charset="-122"/>
                <a:sym typeface="思源黑体" panose="020B0500000000000000" pitchFamily="34" charset="-122"/>
              </a:rPr>
              <a:t>8   </a:t>
            </a:r>
            <a:r>
              <a:rPr lang="zh-CN" altLang="en-US">
                <a:latin typeface="思源黑体" panose="020B0500000000000000" pitchFamily="34" charset="-122"/>
                <a:ea typeface="思源黑体" panose="020B0500000000000000" pitchFamily="34" charset="-122"/>
                <a:sym typeface="思源黑体" panose="020B0500000000000000" pitchFamily="34" charset="-122"/>
              </a:rPr>
              <a:t>课后习题答案</a:t>
            </a: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pic>
        <p:nvPicPr>
          <p:cNvPr id="131" name="图片 130"/>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857138" y="4256127"/>
            <a:ext cx="2362200" cy="2362200"/>
          </a:xfrm>
          <a:prstGeom prst="rect">
            <a:avLst/>
          </a:prstGeom>
        </p:spPr>
      </p:pic>
      <p:pic>
        <p:nvPicPr>
          <p:cNvPr id="6" name="图片 5"/>
          <p:cNvPicPr>
            <a:picLocks noChangeAspect="1"/>
          </p:cNvPicPr>
          <p:nvPr/>
        </p:nvPicPr>
        <p:blipFill>
          <a:blip r:embed="rId2" cstate="print">
            <a:grayscl/>
            <a:extLst>
              <a:ext uri="{28A0092B-C50C-407E-A947-70E740481C1C}">
                <a14:useLocalDpi xmlns:a14="http://schemas.microsoft.com/office/drawing/2010/main" val="0"/>
              </a:ext>
            </a:extLst>
          </a:blip>
          <a:stretch>
            <a:fillRect/>
          </a:stretch>
        </p:blipFill>
        <p:spPr>
          <a:xfrm>
            <a:off x="7124700" y="2054737"/>
            <a:ext cx="1981200" cy="1986526"/>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9" name="组合 8"/>
          <p:cNvGrpSpPr/>
          <p:nvPr/>
        </p:nvGrpSpPr>
        <p:grpSpPr>
          <a:xfrm rot="5400000">
            <a:off x="2654135" y="-2654136"/>
            <a:ext cx="6857999" cy="12166274"/>
            <a:chOff x="3608578" y="-2"/>
            <a:chExt cx="8583424" cy="6858002"/>
          </a:xfrm>
        </p:grpSpPr>
        <p:sp>
          <p:nvSpPr>
            <p:cNvPr id="10" name="直角三角形 9"/>
            <p:cNvSpPr/>
            <p:nvPr/>
          </p:nvSpPr>
          <p:spPr>
            <a:xfrm rot="16200000">
              <a:off x="4471289" y="-862713"/>
              <a:ext cx="6858002" cy="8583424"/>
            </a:xfrm>
            <a:prstGeom prst="rtTriangle">
              <a:avLst/>
            </a:prstGeom>
            <a:solidFill>
              <a:srgbClr val="D34F4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2" name="直角三角形 11"/>
            <p:cNvSpPr/>
            <p:nvPr/>
          </p:nvSpPr>
          <p:spPr>
            <a:xfrm rot="16200000">
              <a:off x="4864749" y="-469252"/>
              <a:ext cx="6508505" cy="8145998"/>
            </a:xfrm>
            <a:prstGeom prst="rtTriangle">
              <a:avLst/>
            </a:prstGeom>
            <a:solidFill>
              <a:srgbClr val="2E435E">
                <a:alpha val="9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14" name="等腰三角形 13"/>
          <p:cNvSpPr/>
          <p:nvPr/>
        </p:nvSpPr>
        <p:spPr>
          <a:xfrm rot="16200000">
            <a:off x="9375423" y="4067149"/>
            <a:ext cx="2997579" cy="2584120"/>
          </a:xfrm>
          <a:prstGeom prst="triangle">
            <a:avLst>
              <a:gd name="adj" fmla="val 0"/>
            </a:avLst>
          </a:prstGeom>
          <a:solidFill>
            <a:srgbClr val="D34F4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15" name="组合 14"/>
          <p:cNvGrpSpPr/>
          <p:nvPr/>
        </p:nvGrpSpPr>
        <p:grpSpPr>
          <a:xfrm rot="5400000">
            <a:off x="9479774" y="-812022"/>
            <a:ext cx="1900201" cy="3524250"/>
            <a:chOff x="0" y="-3"/>
            <a:chExt cx="2956895" cy="2344107"/>
          </a:xfrm>
        </p:grpSpPr>
        <p:sp>
          <p:nvSpPr>
            <p:cNvPr id="16" name="直角三角形 15"/>
            <p:cNvSpPr/>
            <p:nvPr/>
          </p:nvSpPr>
          <p:spPr>
            <a:xfrm flipV="1">
              <a:off x="0" y="-3"/>
              <a:ext cx="2956895" cy="2344107"/>
            </a:xfrm>
            <a:prstGeom prst="rtTriangle">
              <a:avLst/>
            </a:prstGeom>
            <a:solidFill>
              <a:srgbClr val="D34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9" name="直角三角形 18"/>
            <p:cNvSpPr/>
            <p:nvPr/>
          </p:nvSpPr>
          <p:spPr>
            <a:xfrm flipV="1">
              <a:off x="0" y="0"/>
              <a:ext cx="1636517" cy="1297365"/>
            </a:xfrm>
            <a:prstGeom prst="rtTriangle">
              <a:avLst/>
            </a:prstGeom>
            <a:solidFill>
              <a:srgbClr val="2E435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20" name="文本框 19"/>
          <p:cNvSpPr txBox="1"/>
          <p:nvPr/>
        </p:nvSpPr>
        <p:spPr>
          <a:xfrm>
            <a:off x="525095" y="1664970"/>
            <a:ext cx="6449060" cy="3830955"/>
          </a:xfrm>
          <a:prstGeom prst="rect">
            <a:avLst/>
          </a:prstGeom>
          <a:noFill/>
        </p:spPr>
        <p:txBody>
          <a:bodyPr wrap="square" rtlCol="0">
            <a:spAutoFit/>
          </a:bodyPr>
          <a:lstStyle/>
          <a:p>
            <a:pPr>
              <a:lnSpc>
                <a:spcPct val="150000"/>
              </a:lnSpc>
            </a:pPr>
            <a:r>
              <a:rPr lang="zh-CN" altLang="en-US" sz="54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项目八</a:t>
            </a:r>
            <a:endParaRPr lang="en-US" altLang="zh-CN" sz="54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a:p>
            <a:pPr>
              <a:lnSpc>
                <a:spcPct val="150000"/>
              </a:lnSpc>
            </a:pPr>
            <a:r>
              <a:rPr lang="zh-CN" altLang="en-US" sz="54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建设工程项</a:t>
            </a:r>
            <a:endParaRPr lang="zh-CN" altLang="en-US" sz="54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a:p>
            <a:pPr>
              <a:lnSpc>
                <a:spcPct val="150000"/>
              </a:lnSpc>
            </a:pPr>
            <a:r>
              <a:rPr lang="zh-CN" altLang="en-US" sz="54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目安全及环境管理</a:t>
            </a:r>
            <a:endParaRPr lang="zh-CN" altLang="en-US" sz="54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2" name="文本框 21"/>
          <p:cNvSpPr txBox="1"/>
          <p:nvPr/>
        </p:nvSpPr>
        <p:spPr>
          <a:xfrm>
            <a:off x="607645" y="6091322"/>
            <a:ext cx="3207517" cy="368300"/>
          </a:xfrm>
          <a:prstGeom prst="rect">
            <a:avLst/>
          </a:prstGeom>
          <a:noFill/>
        </p:spPr>
        <p:txBody>
          <a:bodyPr wrap="square" rtlCol="0">
            <a:spAutoFit/>
          </a:bodyPr>
          <a:lstStyle/>
          <a:p>
            <a:r>
              <a:rPr lang="zh-CN" altLang="en-US"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主编：EHS安全管理</a:t>
            </a:r>
            <a:endParaRPr lang="zh-CN" altLang="en-US"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3" name="文本框 22"/>
          <p:cNvSpPr txBox="1"/>
          <p:nvPr/>
        </p:nvSpPr>
        <p:spPr>
          <a:xfrm>
            <a:off x="607645" y="5608320"/>
            <a:ext cx="4702810" cy="460375"/>
          </a:xfrm>
          <a:prstGeom prst="rect">
            <a:avLst/>
          </a:prstGeom>
          <a:noFill/>
        </p:spPr>
        <p:txBody>
          <a:bodyPr wrap="square" rtlCol="0">
            <a:spAutoFit/>
          </a:bodyPr>
          <a:lstStyle/>
          <a:p>
            <a:r>
              <a:rPr lang="zh-CN" altLang="en-US" sz="2400"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建设工程项目管理（第二版）</a:t>
            </a:r>
            <a:endParaRPr lang="zh-CN" altLang="en-US" sz="2400"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37808" y="314008"/>
            <a:ext cx="11716385" cy="6229985"/>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5" name="矩形 14"/>
          <p:cNvSpPr/>
          <p:nvPr/>
        </p:nvSpPr>
        <p:spPr>
          <a:xfrm>
            <a:off x="968375" y="3834130"/>
            <a:ext cx="10311765" cy="2200275"/>
          </a:xfrm>
          <a:prstGeom prst="rect">
            <a:avLst/>
          </a:prstGeom>
          <a:noFill/>
          <a:ln w="31750">
            <a:solidFill>
              <a:schemeClr val="accent1">
                <a:lumMod val="75000"/>
              </a:schemeClr>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39" name="TextBox 76"/>
          <p:cNvSpPr txBox="1"/>
          <p:nvPr/>
        </p:nvSpPr>
        <p:spPr>
          <a:xfrm>
            <a:off x="927578" y="1366769"/>
            <a:ext cx="3401893" cy="400110"/>
          </a:xfrm>
          <a:prstGeom prst="rect">
            <a:avLst/>
          </a:prstGeom>
          <a:solidFill>
            <a:srgbClr val="D34F40"/>
          </a:solidFill>
        </p:spPr>
        <p:txBody>
          <a:bodyPr wrap="none" rtlCol="0">
            <a:spAutoFit/>
          </a:bodyPr>
          <a:lstStyle/>
          <a:p>
            <a:pPr algn="ctr"/>
            <a:r>
              <a:rPr lang="en-US" sz="2000"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8.1.1 职业健康安全管理目标</a:t>
            </a:r>
            <a:endParaRPr lang="en-US" sz="2000"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 name="矩形 5"/>
          <p:cNvSpPr/>
          <p:nvPr/>
        </p:nvSpPr>
        <p:spPr>
          <a:xfrm>
            <a:off x="1024255" y="1765300"/>
            <a:ext cx="10264775" cy="1476375"/>
          </a:xfrm>
          <a:prstGeom prst="rect">
            <a:avLst/>
          </a:prstGeom>
        </p:spPr>
        <p:txBody>
          <a:bodyPr wrap="square">
            <a:spAutoFit/>
          </a:bodyPr>
          <a:lstStyle/>
          <a:p>
            <a:pPr indent="457200" fontAlgn="auto">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建设工程项目的职业健康安全管理的目的是保护产品生产者和使用者的健康与安全。控制影响工作场所内员工、临时工作人员、合同方人员、访问者和其他有关部门人员健康和安全的条件和因素。考虑和避免因使用不当对使用者造成的健康和安全的危害。</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2" name="组合 1"/>
          <p:cNvGrpSpPr/>
          <p:nvPr>
            <p:custDataLst>
              <p:tags r:id="rId1"/>
            </p:custDataLst>
          </p:nvPr>
        </p:nvGrpSpPr>
        <p:grpSpPr>
          <a:xfrm>
            <a:off x="261259" y="342277"/>
            <a:ext cx="4739640" cy="496887"/>
            <a:chOff x="703219" y="1413559"/>
            <a:chExt cx="4739640" cy="496887"/>
          </a:xfrm>
          <a:noFill/>
        </p:grpSpPr>
        <p:sp>
          <p:nvSpPr>
            <p:cNvPr id="7" name="矩形 16"/>
            <p:cNvSpPr>
              <a:spLocks noChangeArrowheads="1"/>
            </p:cNvSpPr>
            <p:nvPr/>
          </p:nvSpPr>
          <p:spPr bwMode="auto">
            <a:xfrm>
              <a:off x="1466489" y="1413559"/>
              <a:ext cx="3976370" cy="496570"/>
            </a:xfrm>
            <a:prstGeom prst="rect">
              <a:avLst/>
            </a:prstGeom>
            <a:grpFill/>
            <a:ln w="28575">
              <a:solidFill>
                <a:schemeClr val="accent1"/>
              </a:solidFill>
              <a:miter lim="800000"/>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文本框 18"/>
            <p:cNvSpPr txBox="1">
              <a:spLocks noChangeArrowheads="1"/>
            </p:cNvSpPr>
            <p:nvPr/>
          </p:nvSpPr>
          <p:spPr bwMode="auto">
            <a:xfrm>
              <a:off x="1422674" y="1462454"/>
              <a:ext cx="4020185" cy="398780"/>
            </a:xfrm>
            <a:prstGeom prst="rect">
              <a:avLst/>
            </a:prstGeom>
            <a:grp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r>
                <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rPr>
                <a:t>建设工程项目安全及环境管理目标</a:t>
              </a:r>
              <a:endPar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1" name="矩形 10"/>
            <p:cNvSpPr/>
            <p:nvPr/>
          </p:nvSpPr>
          <p:spPr>
            <a:xfrm>
              <a:off x="703219" y="1413559"/>
              <a:ext cx="683734" cy="496887"/>
            </a:xfrm>
            <a:prstGeom prst="rect">
              <a:avLst/>
            </a:prstGeom>
            <a:grpFill/>
            <a:ln w="28575" cap="flat" cmpd="sng" algn="ctr">
              <a:solidFill>
                <a:schemeClr val="accent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rPr>
                <a:t>8.1</a:t>
              </a:r>
              <a:endPar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pic>
        <p:nvPicPr>
          <p:cNvPr id="8" name="图片 7"/>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7656618" y="3215164"/>
            <a:ext cx="3862282" cy="2896711"/>
          </a:xfrm>
          <a:prstGeom prst="rect">
            <a:avLst/>
          </a:prstGeom>
        </p:spPr>
      </p:pic>
      <p:sp>
        <p:nvSpPr>
          <p:cNvPr id="13" name="TextBox 76"/>
          <p:cNvSpPr txBox="1"/>
          <p:nvPr/>
        </p:nvSpPr>
        <p:spPr>
          <a:xfrm>
            <a:off x="932539" y="3241924"/>
            <a:ext cx="2375971" cy="400110"/>
          </a:xfrm>
          <a:prstGeom prst="rect">
            <a:avLst/>
          </a:prstGeom>
          <a:solidFill>
            <a:srgbClr val="D34F40"/>
          </a:solidFill>
        </p:spPr>
        <p:txBody>
          <a:bodyPr wrap="none" rtlCol="0">
            <a:spAutoFit/>
          </a:bodyPr>
          <a:lstStyle/>
          <a:p>
            <a:pPr algn="ctr"/>
            <a:r>
              <a:rPr lang="en-US" sz="2000"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8.1.2 环境管理目标</a:t>
            </a:r>
            <a:endParaRPr lang="en-US" sz="2000"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4" name="矩形 13"/>
          <p:cNvSpPr/>
          <p:nvPr/>
        </p:nvSpPr>
        <p:spPr>
          <a:xfrm>
            <a:off x="1024255" y="3964940"/>
            <a:ext cx="6786245" cy="1938020"/>
          </a:xfrm>
          <a:prstGeom prst="rect">
            <a:avLst/>
          </a:prstGeom>
        </p:spPr>
        <p:txBody>
          <a:bodyPr wrap="square">
            <a:spAutoFit/>
          </a:bodyPr>
          <a:lstStyle/>
          <a:p>
            <a:pPr lvl="0" indent="457200" algn="l">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建设工程项目环境管理的目的是保护生态环境，使社会的经济发展与人类的生存环境相协调。控制作业现场的各种粉尘、废水、废气、固体废弃物以及噪声、振动对环境的污染和危害，考虑能源节约和避免资源的浪费。</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4" name="五边形 3">
            <a:hlinkClick r:id="rId3" action="ppaction://hlinksldjump"/>
          </p:cNvPr>
          <p:cNvSpPr/>
          <p:nvPr/>
        </p:nvSpPr>
        <p:spPr>
          <a:xfrm flipH="1">
            <a:off x="10217150" y="6111875"/>
            <a:ext cx="1301750" cy="34036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latin typeface="思源黑体" panose="020B0500000000000000" pitchFamily="34" charset="-122"/>
                <a:ea typeface="思源黑体" panose="020B0500000000000000" pitchFamily="34" charset="-122"/>
                <a:sym typeface="思源黑体" panose="020B0500000000000000" pitchFamily="34" charset="-122"/>
              </a:rPr>
              <a:t>返回目录</a:t>
            </a: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2" name="组合 11"/>
          <p:cNvGrpSpPr/>
          <p:nvPr/>
        </p:nvGrpSpPr>
        <p:grpSpPr>
          <a:xfrm rot="5400000">
            <a:off x="2654135" y="-2654136"/>
            <a:ext cx="6857999" cy="12166274"/>
            <a:chOff x="3608578" y="-2"/>
            <a:chExt cx="8583424" cy="6858002"/>
          </a:xfrm>
        </p:grpSpPr>
        <p:sp>
          <p:nvSpPr>
            <p:cNvPr id="16" name="直角三角形 15"/>
            <p:cNvSpPr/>
            <p:nvPr/>
          </p:nvSpPr>
          <p:spPr>
            <a:xfrm rot="16200000">
              <a:off x="4471289" y="-862713"/>
              <a:ext cx="6858002" cy="8583424"/>
            </a:xfrm>
            <a:prstGeom prst="rtTriangle">
              <a:avLst/>
            </a:prstGeom>
            <a:solidFill>
              <a:srgbClr val="D34F4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9" name="直角三角形 18"/>
            <p:cNvSpPr/>
            <p:nvPr/>
          </p:nvSpPr>
          <p:spPr>
            <a:xfrm rot="16200000">
              <a:off x="4864749" y="-469252"/>
              <a:ext cx="6508505" cy="8145998"/>
            </a:xfrm>
            <a:prstGeom prst="rtTriangle">
              <a:avLst/>
            </a:prstGeom>
            <a:solidFill>
              <a:srgbClr val="2E435E">
                <a:alpha val="9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sp>
        <p:nvSpPr>
          <p:cNvPr id="14" name="TextBox 76"/>
          <p:cNvSpPr txBox="1"/>
          <p:nvPr/>
        </p:nvSpPr>
        <p:spPr>
          <a:xfrm>
            <a:off x="510356" y="2848610"/>
            <a:ext cx="800735" cy="583565"/>
          </a:xfrm>
          <a:prstGeom prst="rect">
            <a:avLst/>
          </a:prstGeom>
          <a:noFill/>
        </p:spPr>
        <p:txBody>
          <a:bodyPr wrap="none" rtlCol="0">
            <a:spAutoFit/>
          </a:bodyPr>
          <a:lstStyle/>
          <a:p>
            <a:pPr algn="ctr"/>
            <a:r>
              <a:rPr lang="en-US" altLang="zh-CN" sz="3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8.2</a:t>
            </a:r>
            <a:endParaRPr lang="en-US" altLang="zh-CN" sz="3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5" name="文本框 21"/>
          <p:cNvSpPr txBox="1"/>
          <p:nvPr/>
        </p:nvSpPr>
        <p:spPr>
          <a:xfrm>
            <a:off x="510356" y="5157034"/>
            <a:ext cx="4378828" cy="87440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150000"/>
              </a:lnSpc>
              <a:buFont typeface="Wingdings" panose="05000000000000000000" pitchFamily="2" charset="2"/>
              <a:buChar char="ü"/>
            </a:pPr>
            <a:r>
              <a:rPr lang="zh-CN" altLang="en-US"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职业健康安全管理体系</a:t>
            </a:r>
            <a:endParaRPr lang="zh-CN" altLang="en-US"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a:p>
            <a:pPr marL="285750" indent="-285750">
              <a:lnSpc>
                <a:spcPct val="150000"/>
              </a:lnSpc>
              <a:buFont typeface="Wingdings" panose="05000000000000000000" pitchFamily="2" charset="2"/>
              <a:buChar char="ü"/>
            </a:pPr>
            <a:r>
              <a:rPr lang="zh-CN" altLang="en-US"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环境管理体系</a:t>
            </a:r>
            <a:endParaRPr lang="zh-CN" altLang="en-US"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4" name="TextBox 76"/>
          <p:cNvSpPr txBox="1"/>
          <p:nvPr/>
        </p:nvSpPr>
        <p:spPr>
          <a:xfrm>
            <a:off x="510356" y="3432175"/>
            <a:ext cx="5109091" cy="1482650"/>
          </a:xfrm>
          <a:prstGeom prst="rect">
            <a:avLst/>
          </a:prstGeom>
          <a:noFill/>
        </p:spPr>
        <p:txBody>
          <a:bodyPr wrap="none" rtlCol="0">
            <a:spAutoFit/>
          </a:bodyPr>
          <a:lstStyle/>
          <a:p>
            <a:pPr algn="l">
              <a:lnSpc>
                <a:spcPct val="150000"/>
              </a:lnSpc>
            </a:pPr>
            <a:r>
              <a:rPr sz="3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建设工程项目职业健</a:t>
            </a:r>
            <a:endParaRPr sz="3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a:p>
            <a:pPr algn="l">
              <a:lnSpc>
                <a:spcPct val="150000"/>
              </a:lnSpc>
            </a:pPr>
            <a:r>
              <a:rPr sz="3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康安全管理及环境管理体系</a:t>
            </a:r>
            <a:endParaRPr sz="3200" b="1"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0" name="等腰三角形 19"/>
          <p:cNvSpPr/>
          <p:nvPr/>
        </p:nvSpPr>
        <p:spPr>
          <a:xfrm rot="16200000">
            <a:off x="9375423" y="4067149"/>
            <a:ext cx="2997579" cy="2584120"/>
          </a:xfrm>
          <a:prstGeom prst="triangle">
            <a:avLst>
              <a:gd name="adj" fmla="val 0"/>
            </a:avLst>
          </a:prstGeom>
          <a:solidFill>
            <a:srgbClr val="D34F4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22" name="组合 21"/>
          <p:cNvGrpSpPr/>
          <p:nvPr/>
        </p:nvGrpSpPr>
        <p:grpSpPr>
          <a:xfrm rot="5400000">
            <a:off x="9479774" y="-812022"/>
            <a:ext cx="1900201" cy="3524250"/>
            <a:chOff x="0" y="-3"/>
            <a:chExt cx="2956895" cy="2344107"/>
          </a:xfrm>
        </p:grpSpPr>
        <p:sp>
          <p:nvSpPr>
            <p:cNvPr id="23" name="直角三角形 22"/>
            <p:cNvSpPr/>
            <p:nvPr/>
          </p:nvSpPr>
          <p:spPr>
            <a:xfrm flipV="1">
              <a:off x="0" y="-3"/>
              <a:ext cx="2956895" cy="2344107"/>
            </a:xfrm>
            <a:prstGeom prst="rtTriangle">
              <a:avLst/>
            </a:prstGeom>
            <a:solidFill>
              <a:srgbClr val="D34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24" name="直角三角形 23"/>
            <p:cNvSpPr/>
            <p:nvPr/>
          </p:nvSpPr>
          <p:spPr>
            <a:xfrm flipV="1">
              <a:off x="0" y="0"/>
              <a:ext cx="1636517" cy="1297365"/>
            </a:xfrm>
            <a:prstGeom prst="rtTriangle">
              <a:avLst/>
            </a:prstGeom>
            <a:solidFill>
              <a:srgbClr val="2E435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37808" y="314008"/>
            <a:ext cx="11716385" cy="6229985"/>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latin typeface="思源黑体" panose="020B0500000000000000" pitchFamily="34" charset="-122"/>
                <a:ea typeface="思源黑体" panose="020B0500000000000000" pitchFamily="34" charset="-122"/>
                <a:sym typeface="思源黑体" panose="020B0500000000000000" pitchFamily="34" charset="-122"/>
              </a:rPr>
              <a:t>1.项目的定义</a:t>
            </a: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39" name="TextBox 76"/>
          <p:cNvSpPr txBox="1"/>
          <p:nvPr/>
        </p:nvSpPr>
        <p:spPr>
          <a:xfrm>
            <a:off x="927578" y="1324859"/>
            <a:ext cx="3401893" cy="400110"/>
          </a:xfrm>
          <a:prstGeom prst="rect">
            <a:avLst/>
          </a:prstGeom>
          <a:solidFill>
            <a:srgbClr val="D34F40"/>
          </a:solidFill>
        </p:spPr>
        <p:txBody>
          <a:bodyPr wrap="none" rtlCol="0">
            <a:spAutoFit/>
          </a:bodyPr>
          <a:lstStyle/>
          <a:p>
            <a:pPr algn="ctr"/>
            <a:r>
              <a:rPr lang="en-US" sz="2000"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rPr>
              <a:t>8.2.1 职业健康安全管理体系</a:t>
            </a:r>
            <a:endParaRPr lang="en-US" sz="2000" dirty="0">
              <a:solidFill>
                <a:schemeClr val="bg1"/>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 name="矩形 5"/>
          <p:cNvSpPr/>
          <p:nvPr/>
        </p:nvSpPr>
        <p:spPr>
          <a:xfrm>
            <a:off x="1014730" y="1723390"/>
            <a:ext cx="10264775" cy="4246245"/>
          </a:xfrm>
          <a:prstGeom prst="rect">
            <a:avLst/>
          </a:prstGeom>
        </p:spPr>
        <p:txBody>
          <a:bodyPr wrap="square">
            <a:spAutoFit/>
          </a:bodyPr>
          <a:lstStyle/>
          <a:p>
            <a:pPr indent="457200" fontAlgn="auto">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职业健康安全管理体系（Occupation Health Safety Management System,OHSMS）是20世纪80年代后期在国际上兴起的现代安全生产管理模式，它与ISO 9000和ISO 14000等标准体系一并被称为“后工业化时代的管理方法”。 职业健康安全管理体系产生的主要原因是企业自身发展的要求。随着企业规模扩大和生产集约化程度的提高，对企业的质量管理和经营模式提出了更高的要求。企业必须采用现代化的管理模式，使包括安全生产管理在内的所有生产经营活动科学化、规范化和法制化。</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随着世界经济发展一体化，我国为加强与世界接轨，并为了加强企业的</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a:p>
            <a:pPr indent="0" fontAlgn="auto">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相应管理工作，提高企业现代化管理水平而采取较为有效的标准化技术手段。</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a:p>
            <a:pPr indent="0" fontAlgn="auto">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我国2001年制定了相应的职业健康安全管理体系。该体系是一整套系统化和</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2" name="组合 1"/>
          <p:cNvGrpSpPr/>
          <p:nvPr>
            <p:custDataLst>
              <p:tags r:id="rId1"/>
            </p:custDataLst>
          </p:nvPr>
        </p:nvGrpSpPr>
        <p:grpSpPr>
          <a:xfrm>
            <a:off x="261259" y="342277"/>
            <a:ext cx="6337935" cy="496887"/>
            <a:chOff x="703219" y="1413559"/>
            <a:chExt cx="6337935" cy="496887"/>
          </a:xfrm>
          <a:noFill/>
        </p:grpSpPr>
        <p:sp>
          <p:nvSpPr>
            <p:cNvPr id="7" name="矩形 16"/>
            <p:cNvSpPr>
              <a:spLocks noChangeArrowheads="1"/>
            </p:cNvSpPr>
            <p:nvPr/>
          </p:nvSpPr>
          <p:spPr bwMode="auto">
            <a:xfrm>
              <a:off x="1466489" y="1413559"/>
              <a:ext cx="5574665" cy="496570"/>
            </a:xfrm>
            <a:prstGeom prst="rect">
              <a:avLst/>
            </a:prstGeom>
            <a:grpFill/>
            <a:ln w="28575">
              <a:solidFill>
                <a:schemeClr val="accent1"/>
              </a:solidFill>
              <a:miter lim="800000"/>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文本框 18"/>
            <p:cNvSpPr txBox="1">
              <a:spLocks noChangeArrowheads="1"/>
            </p:cNvSpPr>
            <p:nvPr/>
          </p:nvSpPr>
          <p:spPr bwMode="auto">
            <a:xfrm>
              <a:off x="1422674" y="1462454"/>
              <a:ext cx="5618480" cy="398780"/>
            </a:xfrm>
            <a:prstGeom prst="rect">
              <a:avLst/>
            </a:prstGeom>
            <a:grp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r>
                <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rPr>
                <a:t>建设工程项目职业健康安全管理及环境管理体系</a:t>
              </a:r>
              <a:endPar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1" name="矩形 10"/>
            <p:cNvSpPr/>
            <p:nvPr/>
          </p:nvSpPr>
          <p:spPr>
            <a:xfrm>
              <a:off x="703219" y="1413559"/>
              <a:ext cx="683734" cy="496887"/>
            </a:xfrm>
            <a:prstGeom prst="rect">
              <a:avLst/>
            </a:prstGeom>
            <a:grpFill/>
            <a:ln w="28575" cap="flat" cmpd="sng" algn="ctr">
              <a:solidFill>
                <a:schemeClr val="accent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rPr>
                <a:t>8.2</a:t>
              </a:r>
              <a:endPar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rcRect l="10963" r="10963"/>
          <a:stretch>
            <a:fillRect/>
          </a:stretch>
        </p:blipFill>
        <p:spPr>
          <a:xfrm>
            <a:off x="9696450" y="4040504"/>
            <a:ext cx="1583690" cy="202845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37808" y="314008"/>
            <a:ext cx="11716385" cy="6229985"/>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6" name="矩形 5"/>
          <p:cNvSpPr/>
          <p:nvPr/>
        </p:nvSpPr>
        <p:spPr>
          <a:xfrm>
            <a:off x="1024255" y="1306195"/>
            <a:ext cx="10264775" cy="4707890"/>
          </a:xfrm>
          <a:prstGeom prst="rect">
            <a:avLst/>
          </a:prstGeom>
        </p:spPr>
        <p:txBody>
          <a:bodyPr wrap="square">
            <a:spAutoFit/>
          </a:bodyPr>
          <a:lstStyle/>
          <a:p>
            <a:pPr indent="0" fontAlgn="auto">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规范化的现代职业健康安全管理方法。它尤为强调事故预防，即预先就已全面而系统地找出所有存在的危险和隐患，并采取对应的技术和管理措施及时消除或控制危险和隐患，使得生产和工作一直保持在相对安全状态。同时，它也强调以防万一，即对于可能会发生的事故，应事先做好应急准备，加强应急演练，以确保在未来事故发生时尽可能减少事故所造成的人身伤害和财产损失。</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a:p>
            <a:pPr indent="457200" fontAlgn="auto">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《职业健康安全管理体系要求》（GB／T 28001—2011）在确定职业健</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a:p>
            <a:pPr indent="0" fontAlgn="auto">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康安全管理体系模式时，强调按系统理论管理职业健康安全及其相关事务，</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a:p>
            <a:pPr indent="0" fontAlgn="auto">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以达到预防和减少生产事故和劳动疾病的目的。具体采用了系统化的戴明模</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a:p>
            <a:pPr indent="0" fontAlgn="auto">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型，即通过计划（Plan）、实施（Do）、检查（Check）和改进（Act）四</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a:p>
            <a:pPr indent="0" fontAlgn="auto">
              <a:lnSpc>
                <a:spcPct val="150000"/>
              </a:lnSpc>
            </a:pPr>
            <a:r>
              <a:rPr lang="zh-CN" altLang="en-US" sz="2000" dirty="0">
                <a:latin typeface="思源黑体" panose="020B0500000000000000" pitchFamily="34" charset="-122"/>
                <a:ea typeface="思源黑体" panose="020B0500000000000000" pitchFamily="34" charset="-122"/>
                <a:sym typeface="思源黑体" panose="020B0500000000000000" pitchFamily="34" charset="-122"/>
              </a:rPr>
              <a:t>个环节构成一个动态循环并螺旋上升的系统化管理模式。</a:t>
            </a:r>
            <a:endParaRPr lang="zh-CN" altLang="en-US" sz="2000" dirty="0">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2" name="组合 1"/>
          <p:cNvGrpSpPr/>
          <p:nvPr>
            <p:custDataLst>
              <p:tags r:id="rId1"/>
            </p:custDataLst>
          </p:nvPr>
        </p:nvGrpSpPr>
        <p:grpSpPr>
          <a:xfrm>
            <a:off x="261259" y="342277"/>
            <a:ext cx="6337935" cy="496887"/>
            <a:chOff x="703219" y="1413559"/>
            <a:chExt cx="6337935" cy="496887"/>
          </a:xfrm>
          <a:noFill/>
        </p:grpSpPr>
        <p:sp>
          <p:nvSpPr>
            <p:cNvPr id="7" name="矩形 16"/>
            <p:cNvSpPr>
              <a:spLocks noChangeArrowheads="1"/>
            </p:cNvSpPr>
            <p:nvPr/>
          </p:nvSpPr>
          <p:spPr bwMode="auto">
            <a:xfrm>
              <a:off x="1466489" y="1413559"/>
              <a:ext cx="5574665" cy="496570"/>
            </a:xfrm>
            <a:prstGeom prst="rect">
              <a:avLst/>
            </a:prstGeom>
            <a:grpFill/>
            <a:ln w="28575">
              <a:solidFill>
                <a:schemeClr val="accent1"/>
              </a:solidFill>
              <a:miter lim="800000"/>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0" name="文本框 18"/>
            <p:cNvSpPr txBox="1">
              <a:spLocks noChangeArrowheads="1"/>
            </p:cNvSpPr>
            <p:nvPr/>
          </p:nvSpPr>
          <p:spPr bwMode="auto">
            <a:xfrm>
              <a:off x="1422674" y="1462454"/>
              <a:ext cx="5618480" cy="398780"/>
            </a:xfrm>
            <a:prstGeom prst="rect">
              <a:avLst/>
            </a:prstGeom>
            <a:grp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r>
                <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rPr>
                <a:t>建设工程项目职业健康安全管理及环境管理体系</a:t>
              </a:r>
              <a:endParaRPr lang="en-US" altLang="zh-CN" sz="2000" b="1" dirty="0">
                <a:solidFill>
                  <a:srgbClr val="D34F40"/>
                </a:solidFill>
                <a:latin typeface="思源黑体" panose="020B0500000000000000" pitchFamily="34" charset="-122"/>
                <a:ea typeface="思源黑体" panose="020B0500000000000000" pitchFamily="34" charset="-122"/>
                <a:sym typeface="思源黑体" panose="020B0500000000000000" pitchFamily="34" charset="-122"/>
              </a:endParaRPr>
            </a:p>
          </p:txBody>
        </p:sp>
        <p:sp>
          <p:nvSpPr>
            <p:cNvPr id="11" name="矩形 10"/>
            <p:cNvSpPr/>
            <p:nvPr/>
          </p:nvSpPr>
          <p:spPr>
            <a:xfrm>
              <a:off x="703219" y="1413559"/>
              <a:ext cx="683734" cy="496887"/>
            </a:xfrm>
            <a:prstGeom prst="rect">
              <a:avLst/>
            </a:prstGeom>
            <a:grpFill/>
            <a:ln w="28575" cap="flat" cmpd="sng" algn="ctr">
              <a:solidFill>
                <a:schemeClr val="accent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rPr>
                <a:t>8.2</a:t>
              </a:r>
              <a:endParaRPr lang="en-US" altLang="zh-CN" sz="2400" b="1" dirty="0">
                <a:solidFill>
                  <a:srgbClr val="4472C4"/>
                </a:solidFill>
                <a:latin typeface="思源黑体" panose="020B0500000000000000" pitchFamily="34" charset="-122"/>
                <a:ea typeface="思源黑体" panose="020B0500000000000000" pitchFamily="34" charset="-122"/>
                <a:sym typeface="思源黑体" panose="020B0500000000000000" pitchFamily="34" charset="-122"/>
              </a:endParaRPr>
            </a:p>
          </p:txBody>
        </p:sp>
      </p:grpSp>
      <p:pic>
        <p:nvPicPr>
          <p:cNvPr id="9" name="图片 8"/>
          <p:cNvPicPr>
            <a:picLocks noChangeAspect="1"/>
          </p:cNvPicPr>
          <p:nvPr/>
        </p:nvPicPr>
        <p:blipFill>
          <a:blip r:embed="rId2" cstate="print">
            <a:extLst>
              <a:ext uri="{28A0092B-C50C-407E-A947-70E740481C1C}">
                <a14:useLocalDpi xmlns:a14="http://schemas.microsoft.com/office/drawing/2010/main" val="0"/>
              </a:ext>
            </a:extLst>
          </a:blip>
          <a:srcRect l="10963" r="10963"/>
          <a:stretch>
            <a:fillRect/>
          </a:stretch>
        </p:blipFill>
        <p:spPr>
          <a:xfrm>
            <a:off x="9696450" y="4040504"/>
            <a:ext cx="1583690" cy="202845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5"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ags/tag1.xml><?xml version="1.0" encoding="utf-8"?>
<p:tagLst xmlns:p="http://schemas.openxmlformats.org/presentationml/2006/main">
  <p:tag name="NORDRI TOOLS WATERMARK" val="ul3fwtuq"/>
</p:tagLst>
</file>

<file path=ppt/tags/tag10.xml><?xml version="1.0" encoding="utf-8"?>
<p:tagLst xmlns:p="http://schemas.openxmlformats.org/presentationml/2006/main">
  <p:tag name="NORDRI TOOLS WATERMARK" val="ul3fwtuq"/>
</p:tagLst>
</file>

<file path=ppt/tags/tag11.xml><?xml version="1.0" encoding="utf-8"?>
<p:tagLst xmlns:p="http://schemas.openxmlformats.org/presentationml/2006/main">
  <p:tag name="NORDRI TOOLS WATERMARK" val="ul3fwtuq"/>
</p:tagLst>
</file>

<file path=ppt/tags/tag12.xml><?xml version="1.0" encoding="utf-8"?>
<p:tagLst xmlns:p="http://schemas.openxmlformats.org/presentationml/2006/main">
  <p:tag name="NORDRI TOOLS WATERMARK" val="ul3fwtuq"/>
</p:tagLst>
</file>

<file path=ppt/tags/tag13.xml><?xml version="1.0" encoding="utf-8"?>
<p:tagLst xmlns:p="http://schemas.openxmlformats.org/presentationml/2006/main">
  <p:tag name="NORDRI TOOLS WATERMARK" val="ul3fwtuq"/>
</p:tagLst>
</file>

<file path=ppt/tags/tag14.xml><?xml version="1.0" encoding="utf-8"?>
<p:tagLst xmlns:p="http://schemas.openxmlformats.org/presentationml/2006/main">
  <p:tag name="NORDRI TOOLS WATERMARK" val="ul3fwtuq"/>
</p:tagLst>
</file>

<file path=ppt/tags/tag15.xml><?xml version="1.0" encoding="utf-8"?>
<p:tagLst xmlns:p="http://schemas.openxmlformats.org/presentationml/2006/main">
  <p:tag name="NORDRI TOOLS WATERMARK" val="ul3fwtuq"/>
</p:tagLst>
</file>

<file path=ppt/tags/tag16.xml><?xml version="1.0" encoding="utf-8"?>
<p:tagLst xmlns:p="http://schemas.openxmlformats.org/presentationml/2006/main">
  <p:tag name="NORDRI TOOLS WATERMARK" val="ul3fwtuq"/>
</p:tagLst>
</file>

<file path=ppt/tags/tag17.xml><?xml version="1.0" encoding="utf-8"?>
<p:tagLst xmlns:p="http://schemas.openxmlformats.org/presentationml/2006/main">
  <p:tag name="NORDRI TOOLS WATERMARK" val="ul3fwtuq"/>
</p:tagLst>
</file>

<file path=ppt/tags/tag18.xml><?xml version="1.0" encoding="utf-8"?>
<p:tagLst xmlns:p="http://schemas.openxmlformats.org/presentationml/2006/main">
  <p:tag name="NORDRI TOOLS WATERMARK" val="ul3fwtuq"/>
</p:tagLst>
</file>

<file path=ppt/tags/tag19.xml><?xml version="1.0" encoding="utf-8"?>
<p:tagLst xmlns:p="http://schemas.openxmlformats.org/presentationml/2006/main">
  <p:tag name="NORDRI TOOLS WATERMARK" val="ul3fwtuq"/>
</p:tagLst>
</file>

<file path=ppt/tags/tag2.xml><?xml version="1.0" encoding="utf-8"?>
<p:tagLst xmlns:p="http://schemas.openxmlformats.org/presentationml/2006/main">
  <p:tag name="NORDRI TOOLS WATERMARK" val="ul3fwtuq"/>
</p:tagLst>
</file>

<file path=ppt/tags/tag20.xml><?xml version="1.0" encoding="utf-8"?>
<p:tagLst xmlns:p="http://schemas.openxmlformats.org/presentationml/2006/main">
  <p:tag name="NORDRI TOOLS WATERMARK" val="ul3fwtuq"/>
</p:tagLst>
</file>

<file path=ppt/tags/tag21.xml><?xml version="1.0" encoding="utf-8"?>
<p:tagLst xmlns:p="http://schemas.openxmlformats.org/presentationml/2006/main">
  <p:tag name="NORDRI TOOLS WATERMARK" val="ul3fwtuq"/>
</p:tagLst>
</file>

<file path=ppt/tags/tag22.xml><?xml version="1.0" encoding="utf-8"?>
<p:tagLst xmlns:p="http://schemas.openxmlformats.org/presentationml/2006/main">
  <p:tag name="NORDRI TOOLS WATERMARK" val="ul3fwtuq"/>
</p:tagLst>
</file>

<file path=ppt/tags/tag23.xml><?xml version="1.0" encoding="utf-8"?>
<p:tagLst xmlns:p="http://schemas.openxmlformats.org/presentationml/2006/main">
  <p:tag name="NORDRI TOOLS WATERMARK" val="ul3fwtuq"/>
</p:tagLst>
</file>

<file path=ppt/tags/tag24.xml><?xml version="1.0" encoding="utf-8"?>
<p:tagLst xmlns:p="http://schemas.openxmlformats.org/presentationml/2006/main">
  <p:tag name="NORDRI TOOLS WATERMARK" val="ul3fwtuq"/>
</p:tagLst>
</file>

<file path=ppt/tags/tag25.xml><?xml version="1.0" encoding="utf-8"?>
<p:tagLst xmlns:p="http://schemas.openxmlformats.org/presentationml/2006/main">
  <p:tag name="NORDRI TOOLS WATERMARK" val="ul3fwtuq"/>
</p:tagLst>
</file>

<file path=ppt/tags/tag26.xml><?xml version="1.0" encoding="utf-8"?>
<p:tagLst xmlns:p="http://schemas.openxmlformats.org/presentationml/2006/main">
  <p:tag name="NORDRI TOOLS WATERMARK" val="ul3fwtuq"/>
</p:tagLst>
</file>

<file path=ppt/tags/tag27.xml><?xml version="1.0" encoding="utf-8"?>
<p:tagLst xmlns:p="http://schemas.openxmlformats.org/presentationml/2006/main">
  <p:tag name="NORDRI TOOLS WATERMARK" val="ul3fwtuq"/>
</p:tagLst>
</file>

<file path=ppt/tags/tag28.xml><?xml version="1.0" encoding="utf-8"?>
<p:tagLst xmlns:p="http://schemas.openxmlformats.org/presentationml/2006/main">
  <p:tag name="NORDRI TOOLS WATERMARK" val="ul3fwtuq"/>
</p:tagLst>
</file>

<file path=ppt/tags/tag29.xml><?xml version="1.0" encoding="utf-8"?>
<p:tagLst xmlns:p="http://schemas.openxmlformats.org/presentationml/2006/main">
  <p:tag name="NORDRI TOOLS WATERMARK" val="ul3fwtuq"/>
</p:tagLst>
</file>

<file path=ppt/tags/tag3.xml><?xml version="1.0" encoding="utf-8"?>
<p:tagLst xmlns:p="http://schemas.openxmlformats.org/presentationml/2006/main">
  <p:tag name="NORDRI TOOLS WATERMARK" val="ul3fwtuq"/>
</p:tagLst>
</file>

<file path=ppt/tags/tag30.xml><?xml version="1.0" encoding="utf-8"?>
<p:tagLst xmlns:p="http://schemas.openxmlformats.org/presentationml/2006/main">
  <p:tag name="NORDRI TOOLS WATERMARK" val="ul3fwtuq"/>
</p:tagLst>
</file>

<file path=ppt/tags/tag31.xml><?xml version="1.0" encoding="utf-8"?>
<p:tagLst xmlns:p="http://schemas.openxmlformats.org/presentationml/2006/main">
  <p:tag name="NORDRI TOOLS WATERMARK" val="ul3fwtuq"/>
</p:tagLst>
</file>

<file path=ppt/tags/tag32.xml><?xml version="1.0" encoding="utf-8"?>
<p:tagLst xmlns:p="http://schemas.openxmlformats.org/presentationml/2006/main">
  <p:tag name="NORDRI TOOLS WATERMARK" val="ul3fwtuq"/>
</p:tagLst>
</file>

<file path=ppt/tags/tag33.xml><?xml version="1.0" encoding="utf-8"?>
<p:tagLst xmlns:p="http://schemas.openxmlformats.org/presentationml/2006/main">
  <p:tag name="NORDRI TOOLS WATERMARK" val="ul3fwtuq"/>
</p:tagLst>
</file>

<file path=ppt/tags/tag34.xml><?xml version="1.0" encoding="utf-8"?>
<p:tagLst xmlns:p="http://schemas.openxmlformats.org/presentationml/2006/main">
  <p:tag name="NORDRI TOOLS WATERMARK" val="ul3fwtuq"/>
</p:tagLst>
</file>

<file path=ppt/tags/tag35.xml><?xml version="1.0" encoding="utf-8"?>
<p:tagLst xmlns:p="http://schemas.openxmlformats.org/presentationml/2006/main">
  <p:tag name="NORDRI TOOLS WATERMARK" val="ul3fwtuq"/>
</p:tagLst>
</file>

<file path=ppt/tags/tag36.xml><?xml version="1.0" encoding="utf-8"?>
<p:tagLst xmlns:p="http://schemas.openxmlformats.org/presentationml/2006/main">
  <p:tag name="NORDRI TOOLS WATERMARK" val="ul3fwtuq"/>
</p:tagLst>
</file>

<file path=ppt/tags/tag37.xml><?xml version="1.0" encoding="utf-8"?>
<p:tagLst xmlns:p="http://schemas.openxmlformats.org/presentationml/2006/main">
  <p:tag name="NORDRI TOOLS WATERMARK" val="ul3fwtuq"/>
</p:tagLst>
</file>

<file path=ppt/tags/tag4.xml><?xml version="1.0" encoding="utf-8"?>
<p:tagLst xmlns:p="http://schemas.openxmlformats.org/presentationml/2006/main">
  <p:tag name="NORDRI TOOLS WATERMARK" val="ul3fwtuq"/>
</p:tagLst>
</file>

<file path=ppt/tags/tag5.xml><?xml version="1.0" encoding="utf-8"?>
<p:tagLst xmlns:p="http://schemas.openxmlformats.org/presentationml/2006/main">
  <p:tag name="NORDRI TOOLS WATERMARK" val="ul3fwtuq"/>
</p:tagLst>
</file>

<file path=ppt/tags/tag6.xml><?xml version="1.0" encoding="utf-8"?>
<p:tagLst xmlns:p="http://schemas.openxmlformats.org/presentationml/2006/main">
  <p:tag name="NORDRI TOOLS WATERMARK" val="ul3fwtuq"/>
</p:tagLst>
</file>

<file path=ppt/tags/tag7.xml><?xml version="1.0" encoding="utf-8"?>
<p:tagLst xmlns:p="http://schemas.openxmlformats.org/presentationml/2006/main">
  <p:tag name="NORDRI TOOLS WATERMARK" val="ul3fwtuq"/>
</p:tagLst>
</file>

<file path=ppt/tags/tag8.xml><?xml version="1.0" encoding="utf-8"?>
<p:tagLst xmlns:p="http://schemas.openxmlformats.org/presentationml/2006/main">
  <p:tag name="NORDRI TOOLS WATERMARK" val="ul3fwtuq"/>
</p:tagLst>
</file>

<file path=ppt/tags/tag9.xml><?xml version="1.0" encoding="utf-8"?>
<p:tagLst xmlns:p="http://schemas.openxmlformats.org/presentationml/2006/main">
  <p:tag name="NORDRI TOOLS WATERMARK" val="ul3fwtuq"/>
</p:tagLst>
</file>

<file path=ppt/theme/theme1.xml><?xml version="1.0" encoding="utf-8"?>
<a:theme xmlns:a="http://schemas.openxmlformats.org/drawingml/2006/main" name="觅知网">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13436</Words>
  <Application>WPS 演示</Application>
  <PresentationFormat>宽屏</PresentationFormat>
  <Paragraphs>725</Paragraphs>
  <Slides>56</Slides>
  <Notes>37</Notes>
  <HiddenSlides>0</HiddenSlides>
  <MMClips>0</MMClips>
  <ScaleCrop>false</ScaleCrop>
  <HeadingPairs>
    <vt:vector size="8" baseType="variant">
      <vt:variant>
        <vt:lpstr>已用的字体</vt:lpstr>
      </vt:variant>
      <vt:variant>
        <vt:i4>11</vt:i4>
      </vt:variant>
      <vt:variant>
        <vt:lpstr>主题</vt:lpstr>
      </vt:variant>
      <vt:variant>
        <vt:i4>1</vt:i4>
      </vt:variant>
      <vt:variant>
        <vt:lpstr>嵌入 OLE 服务器</vt:lpstr>
      </vt:variant>
      <vt:variant>
        <vt:i4>2</vt:i4>
      </vt:variant>
      <vt:variant>
        <vt:lpstr>幻灯片标题</vt:lpstr>
      </vt:variant>
      <vt:variant>
        <vt:i4>56</vt:i4>
      </vt:variant>
    </vt:vector>
  </HeadingPairs>
  <TitlesOfParts>
    <vt:vector size="70" baseType="lpstr">
      <vt:lpstr>Arial</vt:lpstr>
      <vt:lpstr>宋体</vt:lpstr>
      <vt:lpstr>Wingdings</vt:lpstr>
      <vt:lpstr>思源黑体</vt:lpstr>
      <vt:lpstr>黑体</vt:lpstr>
      <vt:lpstr>Calibri</vt:lpstr>
      <vt:lpstr>微软雅黑</vt:lpstr>
      <vt:lpstr>Arial Unicode MS</vt:lpstr>
      <vt:lpstr>思源黑体 Light</vt:lpstr>
      <vt:lpstr>Times New Roman</vt:lpstr>
      <vt:lpstr>思源黑体 Medium</vt:lpstr>
      <vt:lpstr>觅知网</vt:lpstr>
      <vt:lpstr>Equation.KSEE3</vt:lpstr>
      <vt:lpstr>Equation.KSEE3</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A呀土豆baby</cp:lastModifiedBy>
  <cp:revision>2</cp:revision>
  <dcterms:created xsi:type="dcterms:W3CDTF">2021-08-05T09:38:00Z</dcterms:created>
  <dcterms:modified xsi:type="dcterms:W3CDTF">2021-12-11T12:22:45Z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90F51FD229F34F5DA967866185E24A01</vt:lpwstr>
  </property>
  <property fmtid="{D5CDD505-2E9C-101B-9397-08002B2CF9AE}" pid="3" name="KSOProductBuildVer">
    <vt:lpwstr>2052-11.1.0.11115</vt:lpwstr>
  </property>
</Properties>
</file>