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9" r:id="rId3"/>
    <p:sldId id="301" r:id="rId5"/>
    <p:sldId id="302" r:id="rId6"/>
    <p:sldId id="348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49" r:id="rId15"/>
    <p:sldId id="310" r:id="rId16"/>
    <p:sldId id="311" r:id="rId17"/>
    <p:sldId id="312" r:id="rId18"/>
    <p:sldId id="313" r:id="rId19"/>
    <p:sldId id="314" r:id="rId20"/>
    <p:sldId id="315" r:id="rId21"/>
    <p:sldId id="336" r:id="rId22"/>
    <p:sldId id="337" r:id="rId23"/>
    <p:sldId id="338" r:id="rId24"/>
    <p:sldId id="25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90EFC-BFB3-4C98-89F2-A1ADF1CA6F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AEE9E-73E8-445D-9F7C-221C4E3C9D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90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6749DE-0A4A-4294-B127-30FDF2A88C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F2A8-58E4-4665-BA7B-C7BABA7766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6CE-3791-43A3-A305-9C3A7941E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F2A8-58E4-4665-BA7B-C7BABA7766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6CE-3791-43A3-A305-9C3A7941E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F2A8-58E4-4665-BA7B-C7BABA7766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6CE-3791-43A3-A305-9C3A7941E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1CC8B05B-FD95-4750-B0E4-39F9CF944E97}" type="datetime1">
              <a:rPr lang="zh-CN" altLang="en-US"/>
            </a:fld>
            <a:endParaRPr lang="zh-CN" altLang="en-US" sz="21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51326827-F5E3-436E-A293-9DE11A3ECF67}" type="slidenum">
              <a:rPr lang="zh-CN" altLang="en-US"/>
            </a:fld>
            <a:endParaRPr lang="zh-CN" altLang="en-US" sz="21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F2A8-58E4-4665-BA7B-C7BABA7766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6CE-3791-43A3-A305-9C3A7941E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F2A8-58E4-4665-BA7B-C7BABA7766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6CE-3791-43A3-A305-9C3A7941E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F2A8-58E4-4665-BA7B-C7BABA7766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6CE-3791-43A3-A305-9C3A7941E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F2A8-58E4-4665-BA7B-C7BABA7766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6CE-3791-43A3-A305-9C3A7941E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F2A8-58E4-4665-BA7B-C7BABA7766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6CE-3791-43A3-A305-9C3A7941E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F2A8-58E4-4665-BA7B-C7BABA7766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6CE-3791-43A3-A305-9C3A7941E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F2A8-58E4-4665-BA7B-C7BABA7766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6CE-3791-43A3-A305-9C3A7941E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F2A8-58E4-4665-BA7B-C7BABA7766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46CE-3791-43A3-A305-9C3A7941E1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4F2A8-58E4-4665-BA7B-C7BABA7766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46CE-3791-43A3-A305-9C3A7941E1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任意多边形 6"/>
          <p:cNvSpPr>
            <a:spLocks noChangeArrowheads="1"/>
          </p:cNvSpPr>
          <p:nvPr/>
        </p:nvSpPr>
        <p:spPr bwMode="auto">
          <a:xfrm>
            <a:off x="0" y="503"/>
            <a:ext cx="12192000" cy="6856017"/>
          </a:xfrm>
          <a:custGeom>
            <a:avLst/>
            <a:gdLst>
              <a:gd name="T0" fmla="*/ 7499889 w 12896850"/>
              <a:gd name="T1" fmla="*/ 0 h 7962900"/>
              <a:gd name="T2" fmla="*/ 10895763 w 12896850"/>
              <a:gd name="T3" fmla="*/ 0 h 7962900"/>
              <a:gd name="T4" fmla="*/ 10895763 w 12896850"/>
              <a:gd name="T5" fmla="*/ 5086859 h 7962900"/>
              <a:gd name="T6" fmla="*/ 5214513 w 12896850"/>
              <a:gd name="T7" fmla="*/ 5086859 h 7962900"/>
              <a:gd name="T8" fmla="*/ 5700179 w 12896850"/>
              <a:gd name="T9" fmla="*/ 4008437 h 7962900"/>
              <a:gd name="T10" fmla="*/ 0 w 12896850"/>
              <a:gd name="T11" fmla="*/ 4008437 h 7962900"/>
              <a:gd name="T12" fmla="*/ 0 w 12896850"/>
              <a:gd name="T13" fmla="*/ 3387789 h 7962900"/>
              <a:gd name="T14" fmla="*/ 5979688 w 12896850"/>
              <a:gd name="T15" fmla="*/ 3387789 h 7962900"/>
              <a:gd name="T16" fmla="*/ 7499889 w 12896850"/>
              <a:gd name="T17" fmla="*/ 12169 h 79629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896850"/>
              <a:gd name="T28" fmla="*/ 0 h 7962900"/>
              <a:gd name="T29" fmla="*/ 12896850 w 12896850"/>
              <a:gd name="T30" fmla="*/ 7962900 h 79629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lnTo>
                  <a:pt x="8877300" y="0"/>
                </a:lnTo>
                <a:close/>
              </a:path>
            </a:pathLst>
          </a:custGeom>
          <a:solidFill>
            <a:srgbClr val="0087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1429" tIns="45714" rIns="91429" bIns="45714" anchor="ctr"/>
          <a:lstStyle/>
          <a:p>
            <a:pPr defTabSz="1088390"/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01" name="直接连接符 7"/>
          <p:cNvSpPr>
            <a:spLocks noChangeShapeType="1"/>
          </p:cNvSpPr>
          <p:nvPr/>
        </p:nvSpPr>
        <p:spPr bwMode="auto">
          <a:xfrm>
            <a:off x="6394451" y="5009693"/>
            <a:ext cx="5776913" cy="14284"/>
          </a:xfrm>
          <a:prstGeom prst="line">
            <a:avLst/>
          </a:prstGeom>
          <a:noFill/>
          <a:ln w="12700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defTabSz="1088390"/>
            <a:endParaRPr lang="zh-CN" altLang="en-US" sz="21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1685290" y="2353945"/>
            <a:ext cx="8872220" cy="156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088390" eaLnBrk="1" hangingPunct="1"/>
            <a:r>
              <a:rPr lang="zh-CN" altLang="en-US" sz="32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消防安全管理</a:t>
            </a:r>
            <a:endParaRPr lang="en-US" altLang="zh-CN" sz="3200" b="1" dirty="0" smtClean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088390" eaLnBrk="1" hangingPunct="1"/>
            <a:r>
              <a:rPr lang="zh-CN" altLang="en-US" sz="32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“业务尖兵”选拔赛</a:t>
            </a:r>
            <a:endParaRPr lang="en-US" altLang="zh-CN" sz="3200" b="1" dirty="0" smtClean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088390" eaLnBrk="1" hangingPunct="1"/>
            <a:r>
              <a:rPr lang="zh-CN" altLang="en-US" sz="3200" b="1" dirty="0" smtClean="0">
                <a:solidFill>
                  <a:srgbClr val="FF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现场消防隐患排查汇报</a:t>
            </a:r>
            <a:endParaRPr lang="zh-CN" altLang="en-US" sz="3200" b="1" dirty="0" smtClean="0">
              <a:solidFill>
                <a:srgbClr val="FF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生活区宿舍</a:t>
            </a:r>
            <a:r>
              <a:rPr lang="en-US" altLang="zh-CN" sz="2400" dirty="0" smtClean="0"/>
              <a:t>USB</a:t>
            </a:r>
            <a:r>
              <a:rPr lang="zh-CN" altLang="en-US" sz="2400" dirty="0" smtClean="0"/>
              <a:t>低压插座面板损坏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未及时更换。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/>
              <a:t>GB50720-2011 6.3.2.2</a:t>
            </a:r>
            <a:r>
              <a:rPr lang="zh-CN" altLang="en-US" sz="2400" dirty="0" smtClean="0"/>
              <a:t>严禁在电气线路上悬挂物品。破损、烧焦的插座、插头应及时更换。</a:t>
            </a:r>
            <a:endParaRPr lang="en-US" altLang="zh-CN" sz="2400" dirty="0"/>
          </a:p>
        </p:txBody>
      </p:sp>
      <p:pic>
        <p:nvPicPr>
          <p:cNvPr id="9218" name="Picture 2" descr="D:\1城建十六王军\业务尖兵照片\生活区\微信图片_20191023173707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492" y="825909"/>
            <a:ext cx="3820718" cy="5094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现场部分灭火器存在失压、未年检、腐蚀、损坏等现象。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/>
              <a:t>GB50720-2011 6.4.2</a:t>
            </a:r>
            <a:r>
              <a:rPr lang="zh-CN" altLang="en-US" sz="2400" dirty="0" smtClean="0"/>
              <a:t>施工单位应做好施工现场临时消防设施的日常维护工作，对已失效、损坏或丢失的消防设施，应及时更换、修复或补充。</a:t>
            </a:r>
            <a:endParaRPr lang="zh-CN" altLang="en-US" sz="2400" dirty="0" smtClean="0"/>
          </a:p>
          <a:p>
            <a:pPr>
              <a:lnSpc>
                <a:spcPct val="125000"/>
              </a:lnSpc>
            </a:pPr>
            <a:endParaRPr lang="en-US" altLang="zh-CN" sz="2400" dirty="0"/>
          </a:p>
        </p:txBody>
      </p:sp>
      <p:pic>
        <p:nvPicPr>
          <p:cNvPr id="10242" name="Picture 2" descr="D:\1城建十六王军\业务尖兵照片\灭火器\微信图片_2019102317134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1993"/>
            <a:ext cx="3078000" cy="4104000"/>
          </a:xfrm>
          <a:prstGeom prst="rect">
            <a:avLst/>
          </a:prstGeom>
          <a:noFill/>
        </p:spPr>
      </p:pic>
      <p:pic>
        <p:nvPicPr>
          <p:cNvPr id="10243" name="Picture 3" descr="D:\1城建十六王军\业务尖兵照片\灭火器\微信图片_2019102317134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031" y="1209368"/>
            <a:ext cx="3078000" cy="4104000"/>
          </a:xfrm>
          <a:prstGeom prst="rect">
            <a:avLst/>
          </a:prstGeom>
          <a:noFill/>
        </p:spPr>
      </p:pic>
      <p:sp>
        <p:nvSpPr>
          <p:cNvPr id="8" name="椭圆 7"/>
          <p:cNvSpPr/>
          <p:nvPr/>
        </p:nvSpPr>
        <p:spPr>
          <a:xfrm>
            <a:off x="1415846" y="2403988"/>
            <a:ext cx="899651" cy="10176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现场部分消防水带存在破损、配件丢失现象。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/>
              <a:t>GB50720-2011 6.4.2</a:t>
            </a:r>
            <a:r>
              <a:rPr lang="zh-CN" altLang="en-US" sz="2400" dirty="0" smtClean="0"/>
              <a:t>施工单位应做好施工现场临时消防设施的日常维护工作，对已失效、损坏或丢失的消防设施，应及时更换、修复或补充。</a:t>
            </a:r>
            <a:endParaRPr lang="zh-CN" altLang="en-US" sz="2400" dirty="0" smtClean="0"/>
          </a:p>
          <a:p>
            <a:pPr>
              <a:lnSpc>
                <a:spcPct val="125000"/>
              </a:lnSpc>
            </a:pPr>
            <a:endParaRPr lang="en-US" altLang="zh-CN" sz="2400" dirty="0"/>
          </a:p>
        </p:txBody>
      </p:sp>
      <p:pic>
        <p:nvPicPr>
          <p:cNvPr id="11266" name="Picture 2" descr="D:\1城建十六王军\业务尖兵照片\消防设施\微信图片_20191023171347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0" y="1253611"/>
            <a:ext cx="3105000" cy="4140000"/>
          </a:xfrm>
          <a:prstGeom prst="rect">
            <a:avLst/>
          </a:prstGeom>
          <a:noFill/>
        </p:spPr>
      </p:pic>
      <p:sp>
        <p:nvSpPr>
          <p:cNvPr id="9" name="椭圆 8"/>
          <p:cNvSpPr/>
          <p:nvPr/>
        </p:nvSpPr>
        <p:spPr>
          <a:xfrm>
            <a:off x="4454014" y="3303639"/>
            <a:ext cx="899651" cy="10176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7" name="Picture 3" descr="D:\1城建十六王军\业务尖兵照片\消防设施\微信图片_2019102317370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0987"/>
            <a:ext cx="3105000" cy="41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施工现场内个别楼层未设置消防水枪、水带等消防设施。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/>
              <a:t>GB50720-2011 </a:t>
            </a:r>
            <a:r>
              <a:rPr lang="en-US" sz="2400" dirty="0" smtClean="0"/>
              <a:t>5.3.13 </a:t>
            </a:r>
            <a:r>
              <a:rPr lang="zh-CN" altLang="en-US" sz="2400" dirty="0" smtClean="0"/>
              <a:t>在建工程结构施工完毕的每层楼梯处应设置消防水枪、水带及软管，且每个设置点不应少于</a:t>
            </a:r>
            <a:r>
              <a:rPr lang="en-US" sz="2400" dirty="0" smtClean="0"/>
              <a:t>2</a:t>
            </a:r>
            <a:r>
              <a:rPr lang="zh-CN" altLang="en-US" sz="2400" dirty="0" smtClean="0"/>
              <a:t>套。</a:t>
            </a:r>
            <a:endParaRPr lang="zh-CN" altLang="en-US" sz="2400" dirty="0" smtClean="0"/>
          </a:p>
          <a:p>
            <a:pPr>
              <a:lnSpc>
                <a:spcPct val="125000"/>
              </a:lnSpc>
            </a:pPr>
            <a:endParaRPr lang="en-US" altLang="zh-CN" sz="2400" dirty="0"/>
          </a:p>
        </p:txBody>
      </p:sp>
      <p:pic>
        <p:nvPicPr>
          <p:cNvPr id="12290" name="Picture 2" descr="D:\1城建十六王军\业务尖兵照片\消防设施\微信图片_201910231713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977" y="744794"/>
            <a:ext cx="3648997" cy="4865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200" b="1" dirty="0">
                <a:solidFill>
                  <a:srgbClr val="FF0000"/>
                </a:solidFill>
              </a:rPr>
              <a:t>隐患描述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200" dirty="0" smtClean="0"/>
              <a:t>食堂及施工现场消防设施被遮挡。</a:t>
            </a:r>
            <a:endParaRPr lang="en-US" altLang="zh-CN" sz="2200" dirty="0"/>
          </a:p>
          <a:p>
            <a:pPr>
              <a:lnSpc>
                <a:spcPct val="125000"/>
              </a:lnSpc>
            </a:pPr>
            <a:endParaRPr lang="en-US" altLang="zh-CN" sz="2200" dirty="0"/>
          </a:p>
          <a:p>
            <a:pPr>
              <a:lnSpc>
                <a:spcPct val="125000"/>
              </a:lnSpc>
            </a:pPr>
            <a:r>
              <a:rPr lang="zh-CN" altLang="en-US" sz="2200" b="1" dirty="0">
                <a:solidFill>
                  <a:srgbClr val="FF0000"/>
                </a:solidFill>
              </a:rPr>
              <a:t>违反规定</a:t>
            </a:r>
            <a:r>
              <a:rPr lang="zh-CN" altLang="en-US" sz="22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200" dirty="0" smtClean="0"/>
              <a:t>中华人民共和国消防法</a:t>
            </a:r>
            <a:r>
              <a:rPr lang="en-US" altLang="zh-CN" sz="2200" dirty="0" smtClean="0"/>
              <a:t>(</a:t>
            </a:r>
            <a:r>
              <a:rPr lang="zh-CN" altLang="en-US" sz="2200" dirty="0" smtClean="0"/>
              <a:t>第二章第二十八条</a:t>
            </a:r>
            <a:r>
              <a:rPr lang="en-US" altLang="zh-CN" sz="2200" dirty="0" smtClean="0"/>
              <a:t>)</a:t>
            </a:r>
            <a:r>
              <a:rPr lang="zh-CN" altLang="en-US" sz="2200" dirty="0" smtClean="0"/>
              <a:t>规定：“任何单位、个人不得损坏、挪用或者擅自拆除、停用消防设施、器材，不得埋压、圈占、遮挡消火栓或者占用防火间距，不得占用、堵塞、封闭疏散通道、安全出口、消防车通道。”</a:t>
            </a:r>
            <a:endParaRPr lang="en-US" altLang="zh-CN" sz="2200" dirty="0"/>
          </a:p>
        </p:txBody>
      </p:sp>
      <p:pic>
        <p:nvPicPr>
          <p:cNvPr id="13314" name="Picture 2" descr="D:\1城建十六王军\业务尖兵照片\灭火器\微信图片_2019102317370719.jpg"/>
          <p:cNvPicPr>
            <a:picLocks noChangeAspect="1" noChangeArrowheads="1"/>
          </p:cNvPicPr>
          <p:nvPr/>
        </p:nvPicPr>
        <p:blipFill>
          <a:blip r:embed="rId2"/>
          <a:srcRect l="19460" r="26630"/>
          <a:stretch>
            <a:fillRect/>
          </a:stretch>
        </p:blipFill>
        <p:spPr bwMode="auto">
          <a:xfrm>
            <a:off x="294967" y="1353164"/>
            <a:ext cx="2846439" cy="3960000"/>
          </a:xfrm>
          <a:prstGeom prst="rect">
            <a:avLst/>
          </a:prstGeom>
          <a:noFill/>
        </p:spPr>
      </p:pic>
      <p:pic>
        <p:nvPicPr>
          <p:cNvPr id="13315" name="Picture 3" descr="D:\1城建十六王军\业务尖兵照片\灭火器\微信图片_2019102317134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9507" y="1349477"/>
            <a:ext cx="2970000" cy="39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生活区食堂排油烟机未及时清理。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/>
              <a:t>GB50720-2011 6.3.1.11</a:t>
            </a:r>
            <a:r>
              <a:rPr lang="zh-CN" altLang="en-US" sz="2400" dirty="0" smtClean="0"/>
              <a:t> 厨房操作间炉灶使用完毕后，应将炉火熄灭，排油烟机及油烟管道应定期清理油垢。</a:t>
            </a:r>
            <a:endParaRPr lang="en-US" altLang="zh-CN" sz="2400" dirty="0"/>
          </a:p>
        </p:txBody>
      </p:sp>
      <p:pic>
        <p:nvPicPr>
          <p:cNvPr id="14338" name="Picture 2" descr="D:\1城建十六王军\业务尖兵照片\厨房\微信图片_2019102317370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716" y="1087693"/>
            <a:ext cx="5760000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电动车未挂牌使用，未张贴责任人、存放制度等标志标识。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京建发</a:t>
            </a:r>
            <a:r>
              <a:rPr lang="en-US" altLang="zh-CN" sz="2400" dirty="0" smtClean="0"/>
              <a:t>【2019】391</a:t>
            </a:r>
            <a:r>
              <a:rPr lang="zh-CN" altLang="en-US" sz="2400" dirty="0" smtClean="0"/>
              <a:t>号文第三条第（二）项，施工总承包单位应严格履行三轮车进场登记制度，进场后实施挂牌使用，做到定岗、定人、定责。</a:t>
            </a:r>
            <a:endParaRPr lang="en-US" altLang="zh-CN" sz="2400" dirty="0"/>
          </a:p>
        </p:txBody>
      </p:sp>
      <p:pic>
        <p:nvPicPr>
          <p:cNvPr id="15362" name="Picture 2" descr="D:\1城建十六王军\业务尖兵照片\电动车管理\微信图片_2019102317134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222" y="840657"/>
            <a:ext cx="3683410" cy="4911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施工现场存在吸烟现象，部分区域发现烟头、烟盒。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/>
              <a:t>GB50720-2011 </a:t>
            </a:r>
            <a:r>
              <a:rPr lang="en-US" sz="2400" dirty="0" smtClean="0"/>
              <a:t>6.4.5  </a:t>
            </a:r>
            <a:r>
              <a:rPr lang="zh-CN" altLang="en-US" sz="2400" dirty="0" smtClean="0"/>
              <a:t>施工现场严禁吸烟。</a:t>
            </a:r>
            <a:endParaRPr lang="zh-CN" altLang="en-US" sz="2400" dirty="0" smtClean="0"/>
          </a:p>
          <a:p>
            <a:pPr>
              <a:lnSpc>
                <a:spcPct val="125000"/>
              </a:lnSpc>
            </a:pPr>
            <a:endParaRPr lang="en-US" altLang="zh-CN" sz="2400" dirty="0"/>
          </a:p>
        </p:txBody>
      </p:sp>
      <p:pic>
        <p:nvPicPr>
          <p:cNvPr id="16386" name="Picture 2" descr="D:\1城建十六王军\业务尖兵照片\烟头\微信图片_2019102317134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8475" y="748950"/>
            <a:ext cx="3884970" cy="517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办公区一层会议室疏散门开启方向错误。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/>
              <a:t>GB50720-2011 4.2.3.2</a:t>
            </a:r>
            <a:r>
              <a:rPr lang="zh-CN" altLang="en-US" sz="2400" dirty="0" smtClean="0"/>
              <a:t>会议室、娱乐室等人员密集房间应设置在临时用房的一层，其疏散门应向疏散方向开启。</a:t>
            </a:r>
            <a:endParaRPr lang="en-US" altLang="zh-CN" sz="2400" dirty="0"/>
          </a:p>
        </p:txBody>
      </p:sp>
      <p:pic>
        <p:nvPicPr>
          <p:cNvPr id="17410" name="Picture 2" descr="D:\1城建十六王军\业务尖兵照片\疏散\微信图片_2019102317370763.jpg"/>
          <p:cNvPicPr>
            <a:picLocks noChangeAspect="1" noChangeArrowheads="1"/>
          </p:cNvPicPr>
          <p:nvPr/>
        </p:nvPicPr>
        <p:blipFill>
          <a:blip r:embed="rId2" cstate="print"/>
          <a:srcRect t="7915" b="13874"/>
          <a:stretch>
            <a:fillRect/>
          </a:stretch>
        </p:blipFill>
        <p:spPr bwMode="auto">
          <a:xfrm>
            <a:off x="1618328" y="870156"/>
            <a:ext cx="3056911" cy="4914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生活区宿舍无</a:t>
            </a:r>
            <a:r>
              <a:rPr lang="zh-CN" altLang="en-US" sz="2400" smtClean="0"/>
              <a:t>明显</a:t>
            </a:r>
            <a:r>
              <a:rPr lang="zh-CN" altLang="en-US" sz="2400" smtClean="0"/>
              <a:t>疏散标识，</a:t>
            </a:r>
            <a:r>
              <a:rPr lang="zh-CN" altLang="en-US" sz="2400" dirty="0" smtClean="0"/>
              <a:t>疏散通道堵塞。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/>
              <a:t>GB50720-2011 4.3.2.7</a:t>
            </a:r>
            <a:r>
              <a:rPr lang="zh-CN" altLang="en-US" sz="2400" dirty="0" smtClean="0"/>
              <a:t>临时疏散通道应设置明显的疏散指示标识</a:t>
            </a:r>
            <a:r>
              <a:rPr lang="en-US" altLang="zh-CN" sz="2400" dirty="0" smtClean="0"/>
              <a:t>;4.3.3.2</a:t>
            </a:r>
            <a:r>
              <a:rPr lang="zh-CN" altLang="en-US" sz="2400" dirty="0" smtClean="0"/>
              <a:t>非施工区内的消防设施应完好和有效，疏散通道应保持畅通，并应落实日常值班及消防安全管理制度。</a:t>
            </a:r>
            <a:endParaRPr lang="en-US" altLang="zh-CN" sz="2400" dirty="0"/>
          </a:p>
        </p:txBody>
      </p:sp>
      <p:pic>
        <p:nvPicPr>
          <p:cNvPr id="18434" name="Picture 2" descr="D:\1城建十六王军\业务尖兵照片\疏散\微信图片_20191023173707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733" y="803787"/>
            <a:ext cx="3811228" cy="5081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库房内存放易燃易爆危险品，其中存在重大消防隐患。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/>
              <a:t>GB50720-2011 6.2.2</a:t>
            </a:r>
            <a:r>
              <a:rPr lang="zh-CN" altLang="en-US" sz="2400" dirty="0" smtClean="0"/>
              <a:t>规定易燃易爆危险品应分类专库储存，库房内应通风良好，并应设置严禁明火标志。</a:t>
            </a:r>
            <a:endParaRPr lang="en-US" altLang="zh-CN" sz="2400" dirty="0"/>
          </a:p>
        </p:txBody>
      </p:sp>
      <p:pic>
        <p:nvPicPr>
          <p:cNvPr id="2050" name="Picture 2" descr="D:\1城建十六王军\业务尖兵照片\库房\微信图片_2019102317370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975" y="892277"/>
            <a:ext cx="3752237" cy="5002983"/>
          </a:xfrm>
          <a:prstGeom prst="rect">
            <a:avLst/>
          </a:prstGeom>
          <a:noFill/>
        </p:spPr>
      </p:pic>
      <p:sp>
        <p:nvSpPr>
          <p:cNvPr id="8" name="椭圆 7"/>
          <p:cNvSpPr/>
          <p:nvPr/>
        </p:nvSpPr>
        <p:spPr>
          <a:xfrm>
            <a:off x="2286000" y="2286000"/>
            <a:ext cx="1563329" cy="17698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易燃易爆材料堆放区灭火器数量不足。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/>
              <a:t>DB945-2012 4.3.11</a:t>
            </a:r>
            <a:r>
              <a:rPr lang="zh-CN" altLang="en-US" sz="2400" dirty="0" smtClean="0"/>
              <a:t>灭火器应按现行国家标准经计算确定，每个场所不应少于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具，易燃易爆料场、木工操作间、厨房、配电室、泵房等重要场所不应少于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具。</a:t>
            </a:r>
            <a:endParaRPr lang="en-US" altLang="zh-CN" sz="2400" dirty="0"/>
          </a:p>
        </p:txBody>
      </p:sp>
      <p:pic>
        <p:nvPicPr>
          <p:cNvPr id="19458" name="Picture 2" descr="D:\1城建十六王军\业务尖兵照片\可燃物危险品管理\微信图片_201910231713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883" y="1205681"/>
            <a:ext cx="5760000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3" descr="D:\1城建十六王军\业务尖兵照片\厨房\微信图片_20191023173707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130" y="1194620"/>
            <a:ext cx="5760000" cy="4320000"/>
          </a:xfrm>
          <a:prstGeom prst="rect">
            <a:avLst/>
          </a:prstGeom>
          <a:noFill/>
        </p:spPr>
      </p:pic>
      <p:sp>
        <p:nvSpPr>
          <p:cNvPr id="8" name="文本框 6"/>
          <p:cNvSpPr txBox="1"/>
          <p:nvPr/>
        </p:nvSpPr>
        <p:spPr>
          <a:xfrm>
            <a:off x="6782059" y="1976551"/>
            <a:ext cx="5265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生活区厨房灭火器数量不足。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/>
              <a:t>DB945-2012 4.3.11</a:t>
            </a:r>
            <a:r>
              <a:rPr lang="zh-CN" altLang="en-US" sz="2400" dirty="0" smtClean="0"/>
              <a:t>灭火器应按现行国家标准经计算确定，每个场所不应少于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具，易燃易爆料场、木工操作间、厨房、配电室、泵房等重要场所不应少于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具。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3"/>
          <p:cNvSpPr>
            <a:spLocks noChangeArrowheads="1"/>
          </p:cNvSpPr>
          <p:nvPr/>
        </p:nvSpPr>
        <p:spPr bwMode="auto">
          <a:xfrm>
            <a:off x="-276" y="2061900"/>
            <a:ext cx="12198350" cy="1594331"/>
          </a:xfrm>
          <a:prstGeom prst="rect">
            <a:avLst/>
          </a:prstGeom>
          <a:solidFill>
            <a:srgbClr val="1AA088"/>
          </a:solidFill>
          <a:ln>
            <a:noFill/>
          </a:ln>
        </p:spPr>
        <p:txBody>
          <a:bodyPr lIns="108896" tIns="54448" rIns="108896" bIns="5444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210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02899" y="1498060"/>
            <a:ext cx="4815808" cy="33560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8" name="直接连接符 6"/>
          <p:cNvCxnSpPr>
            <a:cxnSpLocks noChangeShapeType="1"/>
          </p:cNvCxnSpPr>
          <p:nvPr/>
        </p:nvCxnSpPr>
        <p:spPr bwMode="auto">
          <a:xfrm>
            <a:off x="3701861" y="3843017"/>
            <a:ext cx="2302016" cy="0"/>
          </a:xfrm>
          <a:prstGeom prst="line">
            <a:avLst/>
          </a:prstGeom>
          <a:noFill/>
          <a:ln w="12700">
            <a:solidFill>
              <a:srgbClr val="1AA08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7"/>
          <p:cNvCxnSpPr>
            <a:cxnSpLocks noChangeShapeType="1"/>
          </p:cNvCxnSpPr>
          <p:nvPr/>
        </p:nvCxnSpPr>
        <p:spPr bwMode="auto">
          <a:xfrm>
            <a:off x="6141640" y="3843017"/>
            <a:ext cx="2304133" cy="0"/>
          </a:xfrm>
          <a:prstGeom prst="line">
            <a:avLst/>
          </a:prstGeom>
          <a:noFill/>
          <a:ln w="12700">
            <a:solidFill>
              <a:srgbClr val="1AA088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文本框 12"/>
          <p:cNvSpPr txBox="1"/>
          <p:nvPr/>
        </p:nvSpPr>
        <p:spPr>
          <a:xfrm>
            <a:off x="5015936" y="2305067"/>
            <a:ext cx="2304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1CA08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endParaRPr lang="zh-CN" altLang="en-US" sz="6600" b="1" dirty="0">
              <a:solidFill>
                <a:srgbClr val="1CA088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80783" y="4024334"/>
            <a:ext cx="2174441" cy="461665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1CA08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2400" b="1" dirty="0">
              <a:solidFill>
                <a:srgbClr val="1CA08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施工现场库房无明显防火警示标识。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/>
              <a:t>GB50720-2011 </a:t>
            </a:r>
            <a:r>
              <a:rPr lang="en-US" sz="2400" b="1" dirty="0" smtClean="0"/>
              <a:t>6.4.1</a:t>
            </a:r>
            <a:r>
              <a:rPr lang="en-US" sz="2400" dirty="0" smtClean="0"/>
              <a:t>  </a:t>
            </a:r>
            <a:r>
              <a:rPr lang="zh-CN" altLang="en-US" sz="2400" dirty="0" smtClean="0"/>
              <a:t>施工现场的重点防火部位或区域，应设置防火警示标识。</a:t>
            </a:r>
            <a:endParaRPr lang="zh-CN" altLang="en-US" sz="2400" dirty="0" smtClean="0"/>
          </a:p>
          <a:p>
            <a:pPr>
              <a:lnSpc>
                <a:spcPct val="125000"/>
              </a:lnSpc>
            </a:pPr>
            <a:endParaRPr lang="en-US" altLang="zh-CN" sz="2400" dirty="0"/>
          </a:p>
        </p:txBody>
      </p:sp>
      <p:pic>
        <p:nvPicPr>
          <p:cNvPr id="3075" name="Picture 3" descr="D:\1城建十六王军\业务尖兵照片\库房\微信图片_2019102317370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632" y="1117190"/>
            <a:ext cx="5760000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施工现场库房采用可燃材料支搭。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/>
              <a:t>DB11 945-2012 4.3.24</a:t>
            </a:r>
            <a:r>
              <a:rPr lang="zh-CN" altLang="en-US" sz="2400" dirty="0" smtClean="0"/>
              <a:t>库房应采用非燃材料支搭。</a:t>
            </a:r>
            <a:endParaRPr lang="zh-CN" altLang="en-US" sz="2400" dirty="0" smtClean="0"/>
          </a:p>
          <a:p>
            <a:pPr>
              <a:lnSpc>
                <a:spcPct val="125000"/>
              </a:lnSpc>
            </a:pPr>
            <a:endParaRPr lang="en-US" altLang="zh-CN" sz="2400" dirty="0"/>
          </a:p>
        </p:txBody>
      </p:sp>
      <p:pic>
        <p:nvPicPr>
          <p:cNvPr id="3074" name="Picture 2" descr="D:\1城建十六王军\业务尖兵照片\库房\微信图片_201910231737075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2956" y="1047136"/>
            <a:ext cx="5566490" cy="4174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危险品库房与材料库房防火间距过小。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/>
              <a:t>GB50720-2011 </a:t>
            </a:r>
            <a:r>
              <a:rPr lang="en-US" sz="2400" dirty="0" smtClean="0"/>
              <a:t>3.2.2  </a:t>
            </a:r>
            <a:r>
              <a:rPr lang="zh-CN" altLang="en-US" sz="2400" dirty="0" smtClean="0"/>
              <a:t>施工现场主要临时用房、临时设施的防火间距不应小于表</a:t>
            </a:r>
            <a:r>
              <a:rPr lang="en-US" sz="2400" dirty="0" smtClean="0"/>
              <a:t>3.2.2</a:t>
            </a:r>
            <a:r>
              <a:rPr lang="zh-CN" altLang="en-US" sz="2400" dirty="0" smtClean="0"/>
              <a:t>的规定，易燃易爆危险品库房与可燃材料库房防火间距不得小于</a:t>
            </a:r>
            <a:r>
              <a:rPr lang="en-US" altLang="zh-CN" sz="2400" dirty="0" smtClean="0"/>
              <a:t>10m</a:t>
            </a:r>
            <a:r>
              <a:rPr lang="zh-CN" altLang="en-US" sz="2400" dirty="0" smtClean="0"/>
              <a:t>。</a:t>
            </a:r>
            <a:endParaRPr lang="en-US" altLang="zh-CN" sz="2400" dirty="0"/>
          </a:p>
        </p:txBody>
      </p:sp>
      <p:pic>
        <p:nvPicPr>
          <p:cNvPr id="4099" name="Picture 3" descr="D:\1城建十六王军\业务尖兵照片\库房\微信图片_201910231737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379" y="958643"/>
            <a:ext cx="5899357" cy="4424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隐患描述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r>
              <a:rPr lang="zh-CN" altLang="en-US" dirty="0" smtClean="0"/>
              <a:t>易燃材料露天存放时，未成垛堆放，防火间距不足，未使用防火布覆盖，消防设施严重不足</a:t>
            </a:r>
            <a:r>
              <a:rPr lang="en-US" altLang="zh-CN" dirty="0" smtClean="0"/>
              <a:t>,</a:t>
            </a:r>
            <a:r>
              <a:rPr lang="zh-CN" altLang="en-US" dirty="0" smtClean="0"/>
              <a:t>无明显防火警示标识，存在重大消防隐患。</a:t>
            </a:r>
            <a:endParaRPr lang="en-US" altLang="zh-CN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违反规定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000" dirty="0" smtClean="0"/>
              <a:t>GB50720-2011 </a:t>
            </a:r>
            <a:r>
              <a:rPr lang="en-US" sz="2000" dirty="0" smtClean="0"/>
              <a:t>6.2.2  </a:t>
            </a:r>
            <a:r>
              <a:rPr lang="zh-CN" altLang="en-US" sz="2000" dirty="0" smtClean="0"/>
              <a:t>可燃材料及易燃易爆危险品应按计划限量进场。进场后，可燃材料宜存放于库房内，露天存施时，应分类成垛堆放，垛高不应超过</a:t>
            </a:r>
            <a:r>
              <a:rPr lang="en-US" sz="2000" dirty="0" smtClean="0"/>
              <a:t>2</a:t>
            </a:r>
            <a:r>
              <a:rPr lang="zh-CN" altLang="en-US" sz="2000" dirty="0" smtClean="0"/>
              <a:t>米，单垛体积不应超过</a:t>
            </a:r>
            <a:r>
              <a:rPr lang="en-US" sz="2000" dirty="0" smtClean="0"/>
              <a:t>50m3</a:t>
            </a:r>
            <a:r>
              <a:rPr lang="zh-CN" altLang="en-US" sz="2000" dirty="0" smtClean="0"/>
              <a:t>，垛与垛之间的最小间距不应小于</a:t>
            </a:r>
            <a:r>
              <a:rPr lang="en-US" sz="2000" dirty="0" smtClean="0"/>
              <a:t>2</a:t>
            </a:r>
            <a:r>
              <a:rPr lang="zh-CN" altLang="en-US" sz="2000" dirty="0" smtClean="0"/>
              <a:t>米，且应</a:t>
            </a:r>
            <a:r>
              <a:rPr lang="zh-CN" altLang="en-US" sz="2000" dirty="0" smtClean="0"/>
              <a:t>采用</a:t>
            </a:r>
            <a:r>
              <a:rPr lang="zh-CN" altLang="en-US" sz="2000" dirty="0" smtClean="0"/>
              <a:t>不</a:t>
            </a:r>
            <a:r>
              <a:rPr lang="zh-CN" altLang="en-US" sz="2000" dirty="0" smtClean="0"/>
              <a:t>燃</a:t>
            </a:r>
            <a:r>
              <a:rPr lang="zh-CN" altLang="en-US" sz="2000" dirty="0" smtClean="0"/>
              <a:t>或难燃材料覆盖；</a:t>
            </a:r>
            <a:endParaRPr lang="en-US" altLang="zh-CN" sz="2000" dirty="0"/>
          </a:p>
        </p:txBody>
      </p:sp>
      <p:pic>
        <p:nvPicPr>
          <p:cNvPr id="5122" name="Picture 2" descr="D:\1城建十六王军\业务尖兵照片\可燃物危险品管理\微信图片_20191023173707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884" y="1120877"/>
            <a:ext cx="5760000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施工现场易燃易爆危险品未及时清理。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/>
              <a:t>GB50720 -2011 6.2.4</a:t>
            </a:r>
            <a:r>
              <a:rPr lang="zh-CN" altLang="en-US" sz="2400" dirty="0" smtClean="0"/>
              <a:t>施工产生的可燃、易燃建筑垃圾应及时处理。</a:t>
            </a:r>
            <a:endParaRPr lang="en-US" altLang="zh-CN" sz="2400" dirty="0"/>
          </a:p>
        </p:txBody>
      </p:sp>
      <p:pic>
        <p:nvPicPr>
          <p:cNvPr id="6147" name="Picture 3" descr="D:\1城建十六王军\业务尖兵照片\可燃物危险品管理\微信图片_2019102317370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1071546"/>
            <a:ext cx="3105001" cy="4140000"/>
          </a:xfrm>
          <a:prstGeom prst="rect">
            <a:avLst/>
          </a:prstGeom>
          <a:noFill/>
        </p:spPr>
      </p:pic>
      <p:pic>
        <p:nvPicPr>
          <p:cNvPr id="6149" name="Picture 5" descr="D:\1城建十六王军\业务尖兵照片\可燃物危险品管理\微信图片_20191023173707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3248" y="1061882"/>
            <a:ext cx="3105000" cy="41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D:\1城建十六王军\业务尖兵照片\可燃物危险品管理\微信图片_201910231737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373" y="943896"/>
            <a:ext cx="3867765" cy="5157020"/>
          </a:xfrm>
          <a:prstGeom prst="rect">
            <a:avLst/>
          </a:prstGeom>
          <a:noFill/>
        </p:spPr>
      </p:pic>
      <p:sp>
        <p:nvSpPr>
          <p:cNvPr id="8" name="文本框 6"/>
          <p:cNvSpPr txBox="1"/>
          <p:nvPr/>
        </p:nvSpPr>
        <p:spPr>
          <a:xfrm>
            <a:off x="6782059" y="1976551"/>
            <a:ext cx="5265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施工现场南侧围挡处存在大量易燃可燃垃圾未及时清理。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/>
              <a:t>GB50720 -2011 6.2.4</a:t>
            </a:r>
            <a:r>
              <a:rPr lang="zh-CN" altLang="en-US" sz="2400" dirty="0" smtClean="0"/>
              <a:t>施工产生的可燃、易燃建筑垃圾应及时清理。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380730" y="817120"/>
            <a:ext cx="0" cy="5515583"/>
          </a:xfrm>
          <a:prstGeom prst="line">
            <a:avLst/>
          </a:prstGeom>
          <a:ln w="19050" cmpd="thickThin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782059" y="1976551"/>
            <a:ext cx="5265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隐患描述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400" dirty="0" smtClean="0"/>
              <a:t>生活区宿舍可燃物未及时清理。</a:t>
            </a:r>
            <a:endParaRPr lang="en-US" altLang="zh-CN" sz="2400" dirty="0"/>
          </a:p>
          <a:p>
            <a:pPr>
              <a:lnSpc>
                <a:spcPct val="125000"/>
              </a:lnSpc>
            </a:pPr>
            <a:endParaRPr lang="en-US" altLang="zh-CN" sz="2400" dirty="0"/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违反规定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2400" dirty="0" smtClean="0"/>
              <a:t>DB945-2012 4.3.3 </a:t>
            </a:r>
            <a:r>
              <a:rPr lang="zh-CN" altLang="en-US" sz="2400" dirty="0" smtClean="0"/>
              <a:t>施工单位应建立健全各项消防安全制度，落实消防安全责任制，加强防火安全检查，及时纠正违法违章行为，发现并消除火灾隐患。</a:t>
            </a:r>
            <a:endParaRPr lang="en-US" altLang="zh-CN" sz="2400" dirty="0"/>
          </a:p>
        </p:txBody>
      </p:sp>
      <p:pic>
        <p:nvPicPr>
          <p:cNvPr id="8194" name="Picture 2" descr="D:\1城建十六王军\业务尖兵照片\生活区\微信图片_2019102317370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640" y="1279423"/>
            <a:ext cx="5760000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1977</Words>
  <Application>WPS 演示</Application>
  <PresentationFormat>自定义</PresentationFormat>
  <Paragraphs>94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微软雅黑</vt:lpstr>
      <vt:lpstr>Arial Unicode MS</vt:lpstr>
      <vt:lpstr>等线 Light</vt:lpstr>
      <vt:lpstr>等线</vt:lpstr>
      <vt:lpstr>Arial Narrow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A呀土豆baby</cp:lastModifiedBy>
  <cp:revision>91</cp:revision>
  <dcterms:created xsi:type="dcterms:W3CDTF">2019-05-28T01:14:00Z</dcterms:created>
  <dcterms:modified xsi:type="dcterms:W3CDTF">2021-11-21T12:02:00Z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2052-11.1.0.11045</vt:lpwstr>
  </property>
  <property fmtid="{D5CDD505-2E9C-101B-9397-08002B2CF9AE}" pid="4" name="ICV">
    <vt:lpwstr>3F755661556A428DBA6F0776F01E0054</vt:lpwstr>
  </property>
</Properties>
</file>