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tags/tag6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9" r:id="rId3"/>
    <p:sldId id="290" r:id="rId4"/>
    <p:sldId id="8482" r:id="rId5"/>
    <p:sldId id="11404" r:id="rId6"/>
    <p:sldId id="11405" r:id="rId7"/>
    <p:sldId id="8597" r:id="rId8"/>
    <p:sldId id="8479" r:id="rId9"/>
    <p:sldId id="11406" r:id="rId10"/>
    <p:sldId id="11407" r:id="rId11"/>
    <p:sldId id="8636" r:id="rId12"/>
    <p:sldId id="11403" r:id="rId13"/>
    <p:sldId id="3832" r:id="rId14"/>
    <p:sldId id="387" r:id="rId15"/>
    <p:sldId id="11433" r:id="rId16"/>
    <p:sldId id="11434" r:id="rId17"/>
    <p:sldId id="11435" r:id="rId18"/>
    <p:sldId id="339" r:id="rId19"/>
    <p:sldId id="8426" r:id="rId20"/>
    <p:sldId id="3834" r:id="rId21"/>
    <p:sldId id="338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6">
          <p15:clr>
            <a:srgbClr val="A4A3A4"/>
          </p15:clr>
        </p15:guide>
        <p15:guide id="2" orient="horz" pos="3599">
          <p15:clr>
            <a:srgbClr val="A4A3A4"/>
          </p15:clr>
        </p15:guide>
        <p15:guide id="3" pos="36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729B"/>
    <a:srgbClr val="FE7563"/>
    <a:srgbClr val="000000"/>
    <a:srgbClr val="E7C239"/>
    <a:srgbClr val="D45A63"/>
    <a:srgbClr val="61AADD"/>
    <a:srgbClr val="679EE5"/>
    <a:srgbClr val="55BAE8"/>
    <a:srgbClr val="6FB879"/>
    <a:srgbClr val="44A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娣辫壊鏍峰紡 1 - 寮鸿皟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涓害鏍峰紡 2 - 寮鸿皟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>
        <p:guide orient="horz" pos="2286"/>
        <p:guide orient="horz" pos="3599"/>
        <p:guide pos="36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7B9AAD-24D5-4918-8EDF-B332210074D7}" type="doc">
      <dgm:prSet loTypeId="urn:microsoft.com/office/officeart/2005/8/layout/orgChart1#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64128110-2BC2-4E83-AE3D-7442626E6916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组长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b="1" dirty="0"/>
        </a:p>
      </dgm:t>
    </dgm:pt>
    <dgm:pt modelId="{7C4D8020-E6A5-42B0-ACC1-F3A6FF2AC2B4}" type="parTrans" cxnId="{22ECAB8A-F832-4B31-A6FA-35E8A36D8D7B}">
      <dgm:prSet/>
      <dgm:spPr/>
      <dgm:t>
        <a:bodyPr/>
        <a:lstStyle/>
        <a:p>
          <a:endParaRPr lang="zh-CN" altLang="en-US"/>
        </a:p>
      </dgm:t>
    </dgm:pt>
    <dgm:pt modelId="{EC14B256-0355-49D6-9784-F21A5D6A7477}" type="sibTrans" cxnId="{22ECAB8A-F832-4B31-A6FA-35E8A36D8D7B}">
      <dgm:prSet/>
      <dgm:spPr/>
      <dgm:t>
        <a:bodyPr/>
        <a:lstStyle/>
        <a:p>
          <a:endParaRPr lang="zh-CN" altLang="en-US"/>
        </a:p>
      </dgm:t>
    </dgm:pt>
    <dgm:pt modelId="{225828B5-AAC3-48E3-8DDE-6E14A1E9FCE8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成员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b="1" dirty="0"/>
        </a:p>
      </dgm:t>
    </dgm:pt>
    <dgm:pt modelId="{90F8E70F-E1C5-4691-812A-47839830C40B}" type="parTrans" cxnId="{DF142A9E-13FB-45C6-8B43-3EAF1A91F68A}">
      <dgm:prSet/>
      <dgm:spPr/>
      <dgm:t>
        <a:bodyPr/>
        <a:lstStyle/>
        <a:p>
          <a:endParaRPr lang="zh-CN" altLang="en-US"/>
        </a:p>
      </dgm:t>
    </dgm:pt>
    <dgm:pt modelId="{6E8CAA27-4324-4304-92E5-3562A8011552}" type="sibTrans" cxnId="{DF142A9E-13FB-45C6-8B43-3EAF1A91F68A}">
      <dgm:prSet/>
      <dgm:spPr/>
      <dgm:t>
        <a:bodyPr/>
        <a:lstStyle/>
        <a:p>
          <a:endParaRPr lang="zh-CN" altLang="en-US"/>
        </a:p>
      </dgm:t>
    </dgm:pt>
    <dgm:pt modelId="{37D77502-DD69-4FCD-BFD3-1B91FA3A0B41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成员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b="1" dirty="0"/>
        </a:p>
      </dgm:t>
    </dgm:pt>
    <dgm:pt modelId="{56E3332C-AB51-492A-BF41-0AEAAF10CB36}" type="parTrans" cxnId="{850312BA-514C-4812-B778-7F152D74940B}">
      <dgm:prSet/>
      <dgm:spPr/>
      <dgm:t>
        <a:bodyPr/>
        <a:lstStyle/>
        <a:p>
          <a:endParaRPr lang="zh-CN" altLang="en-US"/>
        </a:p>
      </dgm:t>
    </dgm:pt>
    <dgm:pt modelId="{A79A0933-F266-4AC1-9DE1-FD7E900B09C8}" type="sibTrans" cxnId="{850312BA-514C-4812-B778-7F152D74940B}">
      <dgm:prSet/>
      <dgm:spPr/>
      <dgm:t>
        <a:bodyPr/>
        <a:lstStyle/>
        <a:p>
          <a:endParaRPr lang="zh-CN" altLang="en-US"/>
        </a:p>
      </dgm:t>
    </dgm:pt>
    <dgm:pt modelId="{81EE2E0C-6A5F-4B2C-ADA9-FDFFCB8C7AC8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成员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b="1" dirty="0"/>
        </a:p>
      </dgm:t>
    </dgm:pt>
    <dgm:pt modelId="{01FF1330-6476-4A29-B36A-956B908B4DC2}" type="parTrans" cxnId="{68124ACE-5D18-4DC6-9E88-B57329002ED2}">
      <dgm:prSet/>
      <dgm:spPr/>
      <dgm:t>
        <a:bodyPr/>
        <a:lstStyle/>
        <a:p>
          <a:endParaRPr lang="zh-CN" altLang="en-US"/>
        </a:p>
      </dgm:t>
    </dgm:pt>
    <dgm:pt modelId="{72C2C69A-BE49-48A9-B607-A2F8C3C08133}" type="sibTrans" cxnId="{68124ACE-5D18-4DC6-9E88-B57329002ED2}">
      <dgm:prSet/>
      <dgm:spPr/>
      <dgm:t>
        <a:bodyPr/>
        <a:lstStyle/>
        <a:p>
          <a:endParaRPr lang="zh-CN" altLang="en-US"/>
        </a:p>
      </dgm:t>
    </dgm:pt>
    <dgm:pt modelId="{0F89BA2F-7FB1-47A4-B6A8-9A821D15E1C1}" type="pres">
      <dgm:prSet presAssocID="{C17B9AAD-24D5-4918-8EDF-B332210074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3B1D5CD-F6F5-420F-9336-DAB5AE405CAB}" type="pres">
      <dgm:prSet presAssocID="{64128110-2BC2-4E83-AE3D-7442626E6916}" presName="hierRoot1" presStyleCnt="0">
        <dgm:presLayoutVars>
          <dgm:hierBranch val="init"/>
        </dgm:presLayoutVars>
      </dgm:prSet>
      <dgm:spPr/>
    </dgm:pt>
    <dgm:pt modelId="{87C865EB-D9C7-4E5F-B312-83EF73AB58D0}" type="pres">
      <dgm:prSet presAssocID="{64128110-2BC2-4E83-AE3D-7442626E6916}" presName="rootComposite1" presStyleCnt="0"/>
      <dgm:spPr/>
    </dgm:pt>
    <dgm:pt modelId="{3F87A36D-B515-4CB3-9442-512F3C54FBDD}" type="pres">
      <dgm:prSet presAssocID="{64128110-2BC2-4E83-AE3D-7442626E6916}" presName="rootText1" presStyleLbl="node0" presStyleIdx="0" presStyleCnt="1">
        <dgm:presLayoutVars>
          <dgm:chPref val="3"/>
        </dgm:presLayoutVars>
      </dgm:prSet>
      <dgm:spPr/>
    </dgm:pt>
    <dgm:pt modelId="{C8EA578D-1EEF-4168-811C-C3CB6C46B153}" type="pres">
      <dgm:prSet presAssocID="{64128110-2BC2-4E83-AE3D-7442626E6916}" presName="rootConnector1" presStyleLbl="node1" presStyleIdx="0" presStyleCnt="0"/>
      <dgm:spPr/>
    </dgm:pt>
    <dgm:pt modelId="{5BEABAEC-9F0C-4E39-AD8E-6628EFFC11DC}" type="pres">
      <dgm:prSet presAssocID="{64128110-2BC2-4E83-AE3D-7442626E6916}" presName="hierChild2" presStyleCnt="0"/>
      <dgm:spPr/>
    </dgm:pt>
    <dgm:pt modelId="{1F968B94-413B-42AE-BA1D-5E5D1F62B58B}" type="pres">
      <dgm:prSet presAssocID="{90F8E70F-E1C5-4691-812A-47839830C40B}" presName="Name37" presStyleLbl="parChTrans1D2" presStyleIdx="0" presStyleCnt="3"/>
      <dgm:spPr/>
    </dgm:pt>
    <dgm:pt modelId="{841E9607-AFA8-422E-867A-D0B9A43F76FB}" type="pres">
      <dgm:prSet presAssocID="{225828B5-AAC3-48E3-8DDE-6E14A1E9FCE8}" presName="hierRoot2" presStyleCnt="0">
        <dgm:presLayoutVars>
          <dgm:hierBranch val="init"/>
        </dgm:presLayoutVars>
      </dgm:prSet>
      <dgm:spPr/>
    </dgm:pt>
    <dgm:pt modelId="{7848FCCC-0559-4207-BA93-63FF4F6D75CC}" type="pres">
      <dgm:prSet presAssocID="{225828B5-AAC3-48E3-8DDE-6E14A1E9FCE8}" presName="rootComposite" presStyleCnt="0"/>
      <dgm:spPr/>
    </dgm:pt>
    <dgm:pt modelId="{2FB69221-32D0-434B-B23D-866F77A6B0EE}" type="pres">
      <dgm:prSet presAssocID="{225828B5-AAC3-48E3-8DDE-6E14A1E9FCE8}" presName="rootText" presStyleLbl="node2" presStyleIdx="0" presStyleCnt="3">
        <dgm:presLayoutVars>
          <dgm:chPref val="3"/>
        </dgm:presLayoutVars>
      </dgm:prSet>
      <dgm:spPr/>
    </dgm:pt>
    <dgm:pt modelId="{5C67B634-DB68-4653-97A5-5D62FE999B47}" type="pres">
      <dgm:prSet presAssocID="{225828B5-AAC3-48E3-8DDE-6E14A1E9FCE8}" presName="rootConnector" presStyleLbl="node2" presStyleIdx="0" presStyleCnt="3"/>
      <dgm:spPr/>
    </dgm:pt>
    <dgm:pt modelId="{A7817FA8-C290-4779-9081-B0B52FF24E56}" type="pres">
      <dgm:prSet presAssocID="{225828B5-AAC3-48E3-8DDE-6E14A1E9FCE8}" presName="hierChild4" presStyleCnt="0"/>
      <dgm:spPr/>
    </dgm:pt>
    <dgm:pt modelId="{782C31C6-F89C-4EE5-9321-5D7AEDFD4677}" type="pres">
      <dgm:prSet presAssocID="{225828B5-AAC3-48E3-8DDE-6E14A1E9FCE8}" presName="hierChild5" presStyleCnt="0"/>
      <dgm:spPr/>
    </dgm:pt>
    <dgm:pt modelId="{4336AD91-6774-4DB4-BDD0-A33B76AEE6B7}" type="pres">
      <dgm:prSet presAssocID="{56E3332C-AB51-492A-BF41-0AEAAF10CB36}" presName="Name37" presStyleLbl="parChTrans1D2" presStyleIdx="1" presStyleCnt="3"/>
      <dgm:spPr/>
    </dgm:pt>
    <dgm:pt modelId="{9DFAC067-11BC-4885-918F-10D0401D4F77}" type="pres">
      <dgm:prSet presAssocID="{37D77502-DD69-4FCD-BFD3-1B91FA3A0B41}" presName="hierRoot2" presStyleCnt="0">
        <dgm:presLayoutVars>
          <dgm:hierBranch val="init"/>
        </dgm:presLayoutVars>
      </dgm:prSet>
      <dgm:spPr/>
    </dgm:pt>
    <dgm:pt modelId="{3798E192-B322-4C1D-A304-A3A890D1C199}" type="pres">
      <dgm:prSet presAssocID="{37D77502-DD69-4FCD-BFD3-1B91FA3A0B41}" presName="rootComposite" presStyleCnt="0"/>
      <dgm:spPr/>
    </dgm:pt>
    <dgm:pt modelId="{AFBE47F0-7A8F-4C93-AF1D-8BA2F7BEC08C}" type="pres">
      <dgm:prSet presAssocID="{37D77502-DD69-4FCD-BFD3-1B91FA3A0B41}" presName="rootText" presStyleLbl="node2" presStyleIdx="1" presStyleCnt="3">
        <dgm:presLayoutVars>
          <dgm:chPref val="3"/>
        </dgm:presLayoutVars>
      </dgm:prSet>
      <dgm:spPr/>
    </dgm:pt>
    <dgm:pt modelId="{2445C7C8-45D2-4D23-B6BE-965FFAF23B88}" type="pres">
      <dgm:prSet presAssocID="{37D77502-DD69-4FCD-BFD3-1B91FA3A0B41}" presName="rootConnector" presStyleLbl="node2" presStyleIdx="1" presStyleCnt="3"/>
      <dgm:spPr/>
    </dgm:pt>
    <dgm:pt modelId="{B814C46B-2953-4DFE-86D5-6641B5D8BDFD}" type="pres">
      <dgm:prSet presAssocID="{37D77502-DD69-4FCD-BFD3-1B91FA3A0B41}" presName="hierChild4" presStyleCnt="0"/>
      <dgm:spPr/>
    </dgm:pt>
    <dgm:pt modelId="{8C5F1B03-FD37-43EA-A7E6-8885D7520042}" type="pres">
      <dgm:prSet presAssocID="{37D77502-DD69-4FCD-BFD3-1B91FA3A0B41}" presName="hierChild5" presStyleCnt="0"/>
      <dgm:spPr/>
    </dgm:pt>
    <dgm:pt modelId="{F3FBFC0D-1C10-482A-B755-432B7B102F58}" type="pres">
      <dgm:prSet presAssocID="{01FF1330-6476-4A29-B36A-956B908B4DC2}" presName="Name37" presStyleLbl="parChTrans1D2" presStyleIdx="2" presStyleCnt="3"/>
      <dgm:spPr/>
    </dgm:pt>
    <dgm:pt modelId="{55EB3F4A-D96C-45F8-A083-E0A674B482EF}" type="pres">
      <dgm:prSet presAssocID="{81EE2E0C-6A5F-4B2C-ADA9-FDFFCB8C7AC8}" presName="hierRoot2" presStyleCnt="0">
        <dgm:presLayoutVars>
          <dgm:hierBranch val="init"/>
        </dgm:presLayoutVars>
      </dgm:prSet>
      <dgm:spPr/>
    </dgm:pt>
    <dgm:pt modelId="{26427A8A-8184-401A-BA5F-B732C715EED7}" type="pres">
      <dgm:prSet presAssocID="{81EE2E0C-6A5F-4B2C-ADA9-FDFFCB8C7AC8}" presName="rootComposite" presStyleCnt="0"/>
      <dgm:spPr/>
    </dgm:pt>
    <dgm:pt modelId="{CD29CA80-3F78-4D10-B0B9-E1DB408EE544}" type="pres">
      <dgm:prSet presAssocID="{81EE2E0C-6A5F-4B2C-ADA9-FDFFCB8C7AC8}" presName="rootText" presStyleLbl="node2" presStyleIdx="2" presStyleCnt="3">
        <dgm:presLayoutVars>
          <dgm:chPref val="3"/>
        </dgm:presLayoutVars>
      </dgm:prSet>
      <dgm:spPr/>
    </dgm:pt>
    <dgm:pt modelId="{64484104-CFD4-449D-95B4-82574E1BEAC9}" type="pres">
      <dgm:prSet presAssocID="{81EE2E0C-6A5F-4B2C-ADA9-FDFFCB8C7AC8}" presName="rootConnector" presStyleLbl="node2" presStyleIdx="2" presStyleCnt="3"/>
      <dgm:spPr/>
    </dgm:pt>
    <dgm:pt modelId="{03ED9A96-D917-442C-960F-6C2655E777D9}" type="pres">
      <dgm:prSet presAssocID="{81EE2E0C-6A5F-4B2C-ADA9-FDFFCB8C7AC8}" presName="hierChild4" presStyleCnt="0"/>
      <dgm:spPr/>
    </dgm:pt>
    <dgm:pt modelId="{07BBFBE8-D4F9-47E6-AB6D-6C2BA5426163}" type="pres">
      <dgm:prSet presAssocID="{81EE2E0C-6A5F-4B2C-ADA9-FDFFCB8C7AC8}" presName="hierChild5" presStyleCnt="0"/>
      <dgm:spPr/>
    </dgm:pt>
    <dgm:pt modelId="{4AECC906-F21A-45D0-9402-FE140FA9EBA5}" type="pres">
      <dgm:prSet presAssocID="{64128110-2BC2-4E83-AE3D-7442626E6916}" presName="hierChild3" presStyleCnt="0"/>
      <dgm:spPr/>
    </dgm:pt>
  </dgm:ptLst>
  <dgm:cxnLst>
    <dgm:cxn modelId="{26011D1D-7E2C-46D5-9EB7-46ABE2BBD1F5}" type="presOf" srcId="{64128110-2BC2-4E83-AE3D-7442626E6916}" destId="{C8EA578D-1EEF-4168-811C-C3CB6C46B153}" srcOrd="2" destOrd="0" presId="urn:microsoft.com/office/officeart/2005/8/layout/orgChart1#1"/>
    <dgm:cxn modelId="{14DBBF23-9294-4D82-BB41-02C3D2ACF709}" type="presOf" srcId="{90F8E70F-E1C5-4691-812A-47839830C40B}" destId="{1F968B94-413B-42AE-BA1D-5E5D1F62B58B}" srcOrd="0" destOrd="0" presId="urn:microsoft.com/office/officeart/2005/8/layout/orgChart1#1"/>
    <dgm:cxn modelId="{5E66BE3E-8F98-4E3D-8C1F-C3B519AD5EDA}" type="presOf" srcId="{01FF1330-6476-4A29-B36A-956B908B4DC2}" destId="{F3FBFC0D-1C10-482A-B755-432B7B102F58}" srcOrd="0" destOrd="0" presId="urn:microsoft.com/office/officeart/2005/8/layout/orgChart1#1"/>
    <dgm:cxn modelId="{383C216D-4E8B-4BA9-8664-B3B3A0C512AE}" type="presOf" srcId="{37D77502-DD69-4FCD-BFD3-1B91FA3A0B41}" destId="{2445C7C8-45D2-4D23-B6BE-965FFAF23B88}" srcOrd="2" destOrd="0" presId="urn:microsoft.com/office/officeart/2005/8/layout/orgChart1#1"/>
    <dgm:cxn modelId="{07359E4E-F47E-44FE-9CAB-5C20BAB9EF91}" type="presOf" srcId="{C17B9AAD-24D5-4918-8EDF-B332210074D7}" destId="{0F89BA2F-7FB1-47A4-B6A8-9A821D15E1C1}" srcOrd="0" destOrd="0" presId="urn:microsoft.com/office/officeart/2005/8/layout/orgChart1#1"/>
    <dgm:cxn modelId="{FB82D66F-0EBF-4B05-B1A3-693407B6B4A7}" type="presOf" srcId="{81EE2E0C-6A5F-4B2C-ADA9-FDFFCB8C7AC8}" destId="{64484104-CFD4-449D-95B4-82574E1BEAC9}" srcOrd="2" destOrd="0" presId="urn:microsoft.com/office/officeart/2005/8/layout/orgChart1#1"/>
    <dgm:cxn modelId="{7515965A-31D4-494C-9689-119FE6D486C1}" type="presOf" srcId="{56E3332C-AB51-492A-BF41-0AEAAF10CB36}" destId="{4336AD91-6774-4DB4-BDD0-A33B76AEE6B7}" srcOrd="0" destOrd="0" presId="urn:microsoft.com/office/officeart/2005/8/layout/orgChart1#1"/>
    <dgm:cxn modelId="{6DE65786-F355-48AE-9E40-00B36D55E134}" type="presOf" srcId="{37D77502-DD69-4FCD-BFD3-1B91FA3A0B41}" destId="{AFBE47F0-7A8F-4C93-AF1D-8BA2F7BEC08C}" srcOrd="1" destOrd="0" presId="urn:microsoft.com/office/officeart/2005/8/layout/orgChart1#1"/>
    <dgm:cxn modelId="{D543F889-DFA6-489D-84ED-205C44FD3ECA}" type="presOf" srcId="{64128110-2BC2-4E83-AE3D-7442626E6916}" destId="{3F87A36D-B515-4CB3-9442-512F3C54FBDD}" srcOrd="1" destOrd="0" presId="urn:microsoft.com/office/officeart/2005/8/layout/orgChart1#1"/>
    <dgm:cxn modelId="{22ECAB8A-F832-4B31-A6FA-35E8A36D8D7B}" srcId="{C17B9AAD-24D5-4918-8EDF-B332210074D7}" destId="{64128110-2BC2-4E83-AE3D-7442626E6916}" srcOrd="0" destOrd="0" parTransId="{7C4D8020-E6A5-42B0-ACC1-F3A6FF2AC2B4}" sibTransId="{EC14B256-0355-49D6-9784-F21A5D6A7477}"/>
    <dgm:cxn modelId="{82F36A8C-FCAB-450F-9506-E10B71855C4B}" type="presOf" srcId="{225828B5-AAC3-48E3-8DDE-6E14A1E9FCE8}" destId="{2FB69221-32D0-434B-B23D-866F77A6B0EE}" srcOrd="1" destOrd="0" presId="urn:microsoft.com/office/officeart/2005/8/layout/orgChart1#1"/>
    <dgm:cxn modelId="{DF142A9E-13FB-45C6-8B43-3EAF1A91F68A}" srcId="{64128110-2BC2-4E83-AE3D-7442626E6916}" destId="{225828B5-AAC3-48E3-8DDE-6E14A1E9FCE8}" srcOrd="0" destOrd="0" parTransId="{90F8E70F-E1C5-4691-812A-47839830C40B}" sibTransId="{6E8CAA27-4324-4304-92E5-3562A8011552}"/>
    <dgm:cxn modelId="{122355A3-AEC0-4FA4-94BD-B33AA8E7FFA4}" type="presOf" srcId="{81EE2E0C-6A5F-4B2C-ADA9-FDFFCB8C7AC8}" destId="{26427A8A-8184-401A-BA5F-B732C715EED7}" srcOrd="0" destOrd="0" presId="urn:microsoft.com/office/officeart/2005/8/layout/orgChart1#1"/>
    <dgm:cxn modelId="{A93747AD-1A84-4170-B8E2-13FCF02BA894}" type="presOf" srcId="{81EE2E0C-6A5F-4B2C-ADA9-FDFFCB8C7AC8}" destId="{CD29CA80-3F78-4D10-B0B9-E1DB408EE544}" srcOrd="1" destOrd="0" presId="urn:microsoft.com/office/officeart/2005/8/layout/orgChart1#1"/>
    <dgm:cxn modelId="{850312BA-514C-4812-B778-7F152D74940B}" srcId="{64128110-2BC2-4E83-AE3D-7442626E6916}" destId="{37D77502-DD69-4FCD-BFD3-1B91FA3A0B41}" srcOrd="1" destOrd="0" parTransId="{56E3332C-AB51-492A-BF41-0AEAAF10CB36}" sibTransId="{A79A0933-F266-4AC1-9DE1-FD7E900B09C8}"/>
    <dgm:cxn modelId="{76EF27C1-94B2-49A2-93B5-2C7DE32CE8A6}" type="presOf" srcId="{37D77502-DD69-4FCD-BFD3-1B91FA3A0B41}" destId="{3798E192-B322-4C1D-A304-A3A890D1C199}" srcOrd="0" destOrd="0" presId="urn:microsoft.com/office/officeart/2005/8/layout/orgChart1#1"/>
    <dgm:cxn modelId="{68124ACE-5D18-4DC6-9E88-B57329002ED2}" srcId="{64128110-2BC2-4E83-AE3D-7442626E6916}" destId="{81EE2E0C-6A5F-4B2C-ADA9-FDFFCB8C7AC8}" srcOrd="2" destOrd="0" parTransId="{01FF1330-6476-4A29-B36A-956B908B4DC2}" sibTransId="{72C2C69A-BE49-48A9-B607-A2F8C3C08133}"/>
    <dgm:cxn modelId="{33900FDE-EF88-42D0-A396-D933CB8BDBC5}" type="presOf" srcId="{225828B5-AAC3-48E3-8DDE-6E14A1E9FCE8}" destId="{5C67B634-DB68-4653-97A5-5D62FE999B47}" srcOrd="2" destOrd="0" presId="urn:microsoft.com/office/officeart/2005/8/layout/orgChart1#1"/>
    <dgm:cxn modelId="{2DE5B0E2-3055-4AF2-AE71-61EEA22B63AF}" type="presOf" srcId="{225828B5-AAC3-48E3-8DDE-6E14A1E9FCE8}" destId="{7848FCCC-0559-4207-BA93-63FF4F6D75CC}" srcOrd="0" destOrd="0" presId="urn:microsoft.com/office/officeart/2005/8/layout/orgChart1#1"/>
    <dgm:cxn modelId="{A6D3D5EC-2960-42A6-85D3-69315D7F43FD}" type="presOf" srcId="{64128110-2BC2-4E83-AE3D-7442626E6916}" destId="{87C865EB-D9C7-4E5F-B312-83EF73AB58D0}" srcOrd="0" destOrd="0" presId="urn:microsoft.com/office/officeart/2005/8/layout/orgChart1#1"/>
    <dgm:cxn modelId="{00BA8A71-CB44-4E1D-BBB0-431D7781B808}" type="presParOf" srcId="{0F89BA2F-7FB1-47A4-B6A8-9A821D15E1C1}" destId="{43B1D5CD-F6F5-420F-9336-DAB5AE405CAB}" srcOrd="0" destOrd="0" presId="urn:microsoft.com/office/officeart/2005/8/layout/orgChart1#1"/>
    <dgm:cxn modelId="{14689911-DC27-49E2-BDC1-CC6E0CD8DDCB}" type="presParOf" srcId="{43B1D5CD-F6F5-420F-9336-DAB5AE405CAB}" destId="{87C865EB-D9C7-4E5F-B312-83EF73AB58D0}" srcOrd="0" destOrd="0" presId="urn:microsoft.com/office/officeart/2005/8/layout/orgChart1#1"/>
    <dgm:cxn modelId="{3AF63156-3EE1-4FA8-850E-F18C4DFEA71C}" type="presParOf" srcId="{87C865EB-D9C7-4E5F-B312-83EF73AB58D0}" destId="{3F87A36D-B515-4CB3-9442-512F3C54FBDD}" srcOrd="0" destOrd="0" presId="urn:microsoft.com/office/officeart/2005/8/layout/orgChart1#1"/>
    <dgm:cxn modelId="{4910AEB1-54F9-4A93-BEFF-AB7ED012A255}" type="presParOf" srcId="{87C865EB-D9C7-4E5F-B312-83EF73AB58D0}" destId="{C8EA578D-1EEF-4168-811C-C3CB6C46B153}" srcOrd="1" destOrd="0" presId="urn:microsoft.com/office/officeart/2005/8/layout/orgChart1#1"/>
    <dgm:cxn modelId="{5D229DA0-539E-4777-98D8-B98B7877FD16}" type="presParOf" srcId="{43B1D5CD-F6F5-420F-9336-DAB5AE405CAB}" destId="{5BEABAEC-9F0C-4E39-AD8E-6628EFFC11DC}" srcOrd="1" destOrd="0" presId="urn:microsoft.com/office/officeart/2005/8/layout/orgChart1#1"/>
    <dgm:cxn modelId="{D24072DA-F28F-466F-B6C7-E62938CCDDB3}" type="presParOf" srcId="{5BEABAEC-9F0C-4E39-AD8E-6628EFFC11DC}" destId="{1F968B94-413B-42AE-BA1D-5E5D1F62B58B}" srcOrd="0" destOrd="0" presId="urn:microsoft.com/office/officeart/2005/8/layout/orgChart1#1"/>
    <dgm:cxn modelId="{E563145C-6D6B-4F1D-80BA-47EE5664671F}" type="presParOf" srcId="{5BEABAEC-9F0C-4E39-AD8E-6628EFFC11DC}" destId="{841E9607-AFA8-422E-867A-D0B9A43F76FB}" srcOrd="1" destOrd="0" presId="urn:microsoft.com/office/officeart/2005/8/layout/orgChart1#1"/>
    <dgm:cxn modelId="{04E32818-277F-42E7-ADF6-B3513DDAF374}" type="presParOf" srcId="{841E9607-AFA8-422E-867A-D0B9A43F76FB}" destId="{7848FCCC-0559-4207-BA93-63FF4F6D75CC}" srcOrd="0" destOrd="0" presId="urn:microsoft.com/office/officeart/2005/8/layout/orgChart1#1"/>
    <dgm:cxn modelId="{8684EB80-D6DB-490C-8E67-90B9CA1CC5FD}" type="presParOf" srcId="{7848FCCC-0559-4207-BA93-63FF4F6D75CC}" destId="{2FB69221-32D0-434B-B23D-866F77A6B0EE}" srcOrd="0" destOrd="0" presId="urn:microsoft.com/office/officeart/2005/8/layout/orgChart1#1"/>
    <dgm:cxn modelId="{1FE71A79-175D-43BB-9E05-5F4AC9889F29}" type="presParOf" srcId="{7848FCCC-0559-4207-BA93-63FF4F6D75CC}" destId="{5C67B634-DB68-4653-97A5-5D62FE999B47}" srcOrd="1" destOrd="0" presId="urn:microsoft.com/office/officeart/2005/8/layout/orgChart1#1"/>
    <dgm:cxn modelId="{C98AFEC9-EAA7-449E-8285-7ACE3D897770}" type="presParOf" srcId="{841E9607-AFA8-422E-867A-D0B9A43F76FB}" destId="{A7817FA8-C290-4779-9081-B0B52FF24E56}" srcOrd="1" destOrd="0" presId="urn:microsoft.com/office/officeart/2005/8/layout/orgChart1#1"/>
    <dgm:cxn modelId="{1058741B-CC73-47C3-8C25-F608AA15B347}" type="presParOf" srcId="{841E9607-AFA8-422E-867A-D0B9A43F76FB}" destId="{782C31C6-F89C-4EE5-9321-5D7AEDFD4677}" srcOrd="2" destOrd="0" presId="urn:microsoft.com/office/officeart/2005/8/layout/orgChart1#1"/>
    <dgm:cxn modelId="{65958D7B-B785-461A-89CA-920FDE601283}" type="presParOf" srcId="{5BEABAEC-9F0C-4E39-AD8E-6628EFFC11DC}" destId="{4336AD91-6774-4DB4-BDD0-A33B76AEE6B7}" srcOrd="2" destOrd="0" presId="urn:microsoft.com/office/officeart/2005/8/layout/orgChart1#1"/>
    <dgm:cxn modelId="{2DC54847-CDF7-4D1E-BA49-6E7C67BC80DC}" type="presParOf" srcId="{5BEABAEC-9F0C-4E39-AD8E-6628EFFC11DC}" destId="{9DFAC067-11BC-4885-918F-10D0401D4F77}" srcOrd="3" destOrd="0" presId="urn:microsoft.com/office/officeart/2005/8/layout/orgChart1#1"/>
    <dgm:cxn modelId="{3FE0D56D-E16E-477E-80EF-DFC08DF0130F}" type="presParOf" srcId="{9DFAC067-11BC-4885-918F-10D0401D4F77}" destId="{3798E192-B322-4C1D-A304-A3A890D1C199}" srcOrd="0" destOrd="0" presId="urn:microsoft.com/office/officeart/2005/8/layout/orgChart1#1"/>
    <dgm:cxn modelId="{4D572DDC-A985-4A57-9AB4-FA8729CC3F7E}" type="presParOf" srcId="{3798E192-B322-4C1D-A304-A3A890D1C199}" destId="{AFBE47F0-7A8F-4C93-AF1D-8BA2F7BEC08C}" srcOrd="0" destOrd="0" presId="urn:microsoft.com/office/officeart/2005/8/layout/orgChart1#1"/>
    <dgm:cxn modelId="{56BA9A69-9546-4FCA-86D0-293DE874B6B8}" type="presParOf" srcId="{3798E192-B322-4C1D-A304-A3A890D1C199}" destId="{2445C7C8-45D2-4D23-B6BE-965FFAF23B88}" srcOrd="1" destOrd="0" presId="urn:microsoft.com/office/officeart/2005/8/layout/orgChart1#1"/>
    <dgm:cxn modelId="{5ECE3052-BDAA-4C8A-8842-543D594CD698}" type="presParOf" srcId="{9DFAC067-11BC-4885-918F-10D0401D4F77}" destId="{B814C46B-2953-4DFE-86D5-6641B5D8BDFD}" srcOrd="1" destOrd="0" presId="urn:microsoft.com/office/officeart/2005/8/layout/orgChart1#1"/>
    <dgm:cxn modelId="{2CB6F014-3E8E-4E5D-9524-D09D061F4E6A}" type="presParOf" srcId="{9DFAC067-11BC-4885-918F-10D0401D4F77}" destId="{8C5F1B03-FD37-43EA-A7E6-8885D7520042}" srcOrd="2" destOrd="0" presId="urn:microsoft.com/office/officeart/2005/8/layout/orgChart1#1"/>
    <dgm:cxn modelId="{F5B96F79-D2BC-42F4-AC68-5DB2C541F251}" type="presParOf" srcId="{5BEABAEC-9F0C-4E39-AD8E-6628EFFC11DC}" destId="{F3FBFC0D-1C10-482A-B755-432B7B102F58}" srcOrd="4" destOrd="0" presId="urn:microsoft.com/office/officeart/2005/8/layout/orgChart1#1"/>
    <dgm:cxn modelId="{CDCB8E46-5863-434A-800B-DD10B02DBFE6}" type="presParOf" srcId="{5BEABAEC-9F0C-4E39-AD8E-6628EFFC11DC}" destId="{55EB3F4A-D96C-45F8-A083-E0A674B482EF}" srcOrd="5" destOrd="0" presId="urn:microsoft.com/office/officeart/2005/8/layout/orgChart1#1"/>
    <dgm:cxn modelId="{645224A6-81D5-4122-B55A-71818D206185}" type="presParOf" srcId="{55EB3F4A-D96C-45F8-A083-E0A674B482EF}" destId="{26427A8A-8184-401A-BA5F-B732C715EED7}" srcOrd="0" destOrd="0" presId="urn:microsoft.com/office/officeart/2005/8/layout/orgChart1#1"/>
    <dgm:cxn modelId="{91F783B6-4026-4885-9665-BB7F30BC7C81}" type="presParOf" srcId="{26427A8A-8184-401A-BA5F-B732C715EED7}" destId="{CD29CA80-3F78-4D10-B0B9-E1DB408EE544}" srcOrd="0" destOrd="0" presId="urn:microsoft.com/office/officeart/2005/8/layout/orgChart1#1"/>
    <dgm:cxn modelId="{F4863AD8-C2FC-457B-AF2F-CB273762BCF3}" type="presParOf" srcId="{26427A8A-8184-401A-BA5F-B732C715EED7}" destId="{64484104-CFD4-449D-95B4-82574E1BEAC9}" srcOrd="1" destOrd="0" presId="urn:microsoft.com/office/officeart/2005/8/layout/orgChart1#1"/>
    <dgm:cxn modelId="{575D8226-B3B0-4105-AE88-C9EBFE705AD8}" type="presParOf" srcId="{55EB3F4A-D96C-45F8-A083-E0A674B482EF}" destId="{03ED9A96-D917-442C-960F-6C2655E777D9}" srcOrd="1" destOrd="0" presId="urn:microsoft.com/office/officeart/2005/8/layout/orgChart1#1"/>
    <dgm:cxn modelId="{2690EBBC-A87C-43F3-81DB-5546FFCC22D6}" type="presParOf" srcId="{55EB3F4A-D96C-45F8-A083-E0A674B482EF}" destId="{07BBFBE8-D4F9-47E6-AB6D-6C2BA5426163}" srcOrd="2" destOrd="0" presId="urn:microsoft.com/office/officeart/2005/8/layout/orgChart1#1"/>
    <dgm:cxn modelId="{E3988992-257B-4951-938C-B25C4A000BBF}" type="presParOf" srcId="{43B1D5CD-F6F5-420F-9336-DAB5AE405CAB}" destId="{4AECC906-F21A-45D0-9402-FE140FA9EBA5}" srcOrd="2" destOrd="0" presId="urn:microsoft.com/office/officeart/2005/8/layout/orgChart1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B84C11-07A7-41F5-8B9A-39D0ACB1BF53}" type="doc">
      <dgm:prSet loTypeId="urn:microsoft.com/office/officeart/2005/8/layout/vProcess5" loCatId="process" qsTypeId="urn:microsoft.com/office/officeart/2005/8/quickstyle/simple1#2" qsCatId="simple" csTypeId="urn:microsoft.com/office/officeart/2005/8/colors/accent1_2#2" csCatId="accent1" phldr="0"/>
      <dgm:spPr/>
      <dgm:t>
        <a:bodyPr/>
        <a:lstStyle/>
        <a:p>
          <a:endParaRPr lang="zh-CN" altLang="en-US"/>
        </a:p>
      </dgm:t>
    </dgm:pt>
    <dgm:pt modelId="{97A8C2AA-AE5F-4DE0-91B1-F0E85C273E74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在厂区专门区域放置废弃口罩专用箱，贴上“</a:t>
          </a:r>
          <a:r>
            <a:rPr lang="zh-CN" altLang="en-US">
              <a:solidFill>
                <a:srgbClr val="FF0000"/>
              </a:solidFill>
            </a:rPr>
            <a:t>废弃口罩专用</a:t>
          </a:r>
          <a:r>
            <a:rPr lang="zh-CN" altLang="en-US"/>
            <a:t>＂的标识，箱内套上专用垃圾袋；</a:t>
          </a:r>
        </a:p>
      </dgm:t>
    </dgm:pt>
    <dgm:pt modelId="{5477065E-AD40-40AD-B851-169D32D6F57B}" type="parTrans" cxnId="{89623050-2CEA-4369-A50D-7929FAB68459}">
      <dgm:prSet/>
      <dgm:spPr/>
      <dgm:t>
        <a:bodyPr/>
        <a:lstStyle/>
        <a:p>
          <a:endParaRPr lang="zh-CN" altLang="en-US"/>
        </a:p>
      </dgm:t>
    </dgm:pt>
    <dgm:pt modelId="{DD01B2A3-2986-44EB-899A-2EB74CB0A2FA}" type="sibTrans" cxnId="{89623050-2CEA-4369-A50D-7929FAB68459}">
      <dgm:prSet/>
      <dgm:spPr/>
      <dgm:t>
        <a:bodyPr/>
        <a:lstStyle/>
        <a:p>
          <a:endParaRPr lang="zh-CN" altLang="en-US"/>
        </a:p>
      </dgm:t>
    </dgm:pt>
    <dgm:pt modelId="{8ED20423-F7C2-4DAC-B9CC-17F08874BF3A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正常口罩须</a:t>
          </a:r>
          <a:r>
            <a:rPr lang="zh-CN" altLang="en-US">
              <a:solidFill>
                <a:srgbClr val="FF0000"/>
              </a:solidFill>
            </a:rPr>
            <a:t>毁坏后</a:t>
          </a:r>
          <a:r>
            <a:rPr lang="zh-CN" altLang="en-US"/>
            <a:t>投入废弃口罩专用箱；隔离区域口罩需先用</a:t>
          </a:r>
          <a:r>
            <a:rPr lang="zh-CN" altLang="en-US">
              <a:solidFill>
                <a:srgbClr val="FF0000"/>
              </a:solidFill>
            </a:rPr>
            <a:t>酒精消毒喷洒</a:t>
          </a:r>
          <a:r>
            <a:rPr lang="zh-CN" altLang="en-US"/>
            <a:t>，装</a:t>
          </a:r>
          <a:r>
            <a:rPr lang="zh-CN" altLang="en-US">
              <a:solidFill>
                <a:srgbClr val="FF0000"/>
              </a:solidFill>
            </a:rPr>
            <a:t>密封袋</a:t>
          </a:r>
          <a:r>
            <a:rPr lang="zh-CN" altLang="en-US"/>
            <a:t>后，投入废弃口罩专用箱；</a:t>
          </a:r>
        </a:p>
      </dgm:t>
    </dgm:pt>
    <dgm:pt modelId="{6A6DCCB9-B9C9-4F02-8372-40D5BB3E2726}" type="parTrans" cxnId="{5725FA2F-BA0E-457A-82A6-AC6A1E46B48B}">
      <dgm:prSet/>
      <dgm:spPr/>
      <dgm:t>
        <a:bodyPr/>
        <a:lstStyle/>
        <a:p>
          <a:endParaRPr lang="zh-CN" altLang="en-US"/>
        </a:p>
      </dgm:t>
    </dgm:pt>
    <dgm:pt modelId="{183EE679-6E63-4B49-9665-FE19B4A2F12A}" type="sibTrans" cxnId="{5725FA2F-BA0E-457A-82A6-AC6A1E46B48B}">
      <dgm:prSet/>
      <dgm:spPr/>
      <dgm:t>
        <a:bodyPr/>
        <a:lstStyle/>
        <a:p>
          <a:endParaRPr lang="zh-CN" altLang="en-US"/>
        </a:p>
      </dgm:t>
    </dgm:pt>
    <dgm:pt modelId="{D4BD55C7-AC3C-43FC-8A67-85D9B43F95ED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安排专门保洁人员对废奔口罩专用箱及其周边进行</a:t>
          </a:r>
          <a:r>
            <a:rPr lang="zh-CN" altLang="en-US">
              <a:solidFill>
                <a:srgbClr val="FF0000"/>
              </a:solidFill>
            </a:rPr>
            <a:t>清洗、消毒；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bg1"/>
              </a:solidFill>
            </a:rPr>
            <a:t>行政、安全部门要</a:t>
          </a:r>
          <a:r>
            <a:rPr lang="zh-CN" altLang="en-US">
              <a:solidFill>
                <a:srgbClr val="FF0000"/>
              </a:solidFill>
            </a:rPr>
            <a:t>加强管理</a:t>
          </a:r>
          <a:r>
            <a:rPr lang="zh-CN" altLang="en-US">
              <a:solidFill>
                <a:schemeClr val="bg1"/>
              </a:solidFill>
            </a:rPr>
            <a:t>，防止误投、防止口罩二次使用。</a:t>
          </a:r>
        </a:p>
      </dgm:t>
    </dgm:pt>
    <dgm:pt modelId="{0E3D13F2-5377-4EE3-8062-8626E5770718}" type="parTrans" cxnId="{080F3B88-1F7E-469C-9C72-EE07CF0E1130}">
      <dgm:prSet/>
      <dgm:spPr/>
      <dgm:t>
        <a:bodyPr/>
        <a:lstStyle/>
        <a:p>
          <a:endParaRPr lang="zh-CN" altLang="en-US"/>
        </a:p>
      </dgm:t>
    </dgm:pt>
    <dgm:pt modelId="{767768A6-72C8-4B98-98E5-B01A1C804B6A}" type="sibTrans" cxnId="{080F3B88-1F7E-469C-9C72-EE07CF0E1130}">
      <dgm:prSet/>
      <dgm:spPr/>
      <dgm:t>
        <a:bodyPr/>
        <a:lstStyle/>
        <a:p>
          <a:endParaRPr lang="zh-CN" altLang="en-US"/>
        </a:p>
      </dgm:t>
    </dgm:pt>
    <dgm:pt modelId="{EBE81508-B149-4B3C-B231-97BF5F08472D}" type="pres">
      <dgm:prSet presAssocID="{46B84C11-07A7-41F5-8B9A-39D0ACB1BF53}" presName="outerComposite" presStyleCnt="0">
        <dgm:presLayoutVars>
          <dgm:chMax val="5"/>
          <dgm:dir/>
          <dgm:resizeHandles val="exact"/>
        </dgm:presLayoutVars>
      </dgm:prSet>
      <dgm:spPr/>
    </dgm:pt>
    <dgm:pt modelId="{526F08A7-0F36-4A10-9552-DD6C2051F03D}" type="pres">
      <dgm:prSet presAssocID="{46B84C11-07A7-41F5-8B9A-39D0ACB1BF53}" presName="dummyMaxCanvas" presStyleCnt="0">
        <dgm:presLayoutVars/>
      </dgm:prSet>
      <dgm:spPr/>
    </dgm:pt>
    <dgm:pt modelId="{3919437E-4A2C-4D67-99AE-59DF82E41407}" type="pres">
      <dgm:prSet presAssocID="{46B84C11-07A7-41F5-8B9A-39D0ACB1BF53}" presName="ThreeNodes_1" presStyleLbl="node1" presStyleIdx="0" presStyleCnt="3">
        <dgm:presLayoutVars>
          <dgm:bulletEnabled val="1"/>
        </dgm:presLayoutVars>
      </dgm:prSet>
      <dgm:spPr/>
    </dgm:pt>
    <dgm:pt modelId="{A339F384-4BED-4FC2-8E07-A05A6FA26E24}" type="pres">
      <dgm:prSet presAssocID="{46B84C11-07A7-41F5-8B9A-39D0ACB1BF53}" presName="ThreeNodes_2" presStyleLbl="node1" presStyleIdx="1" presStyleCnt="3">
        <dgm:presLayoutVars>
          <dgm:bulletEnabled val="1"/>
        </dgm:presLayoutVars>
      </dgm:prSet>
      <dgm:spPr/>
    </dgm:pt>
    <dgm:pt modelId="{1849904B-B9A1-41B8-AE72-D62AF180C8CC}" type="pres">
      <dgm:prSet presAssocID="{46B84C11-07A7-41F5-8B9A-39D0ACB1BF53}" presName="ThreeNodes_3" presStyleLbl="node1" presStyleIdx="2" presStyleCnt="3">
        <dgm:presLayoutVars>
          <dgm:bulletEnabled val="1"/>
        </dgm:presLayoutVars>
      </dgm:prSet>
      <dgm:spPr/>
    </dgm:pt>
    <dgm:pt modelId="{CF9E5FB5-3C8E-4F9C-BE67-08F0D67091D7}" type="pres">
      <dgm:prSet presAssocID="{46B84C11-07A7-41F5-8B9A-39D0ACB1BF53}" presName="ThreeConn_1-2" presStyleLbl="fgAccFollowNode1" presStyleIdx="0" presStyleCnt="2">
        <dgm:presLayoutVars>
          <dgm:bulletEnabled val="1"/>
        </dgm:presLayoutVars>
      </dgm:prSet>
      <dgm:spPr/>
    </dgm:pt>
    <dgm:pt modelId="{A03B5AAD-8870-4FBD-A0AF-D6730408EEF5}" type="pres">
      <dgm:prSet presAssocID="{46B84C11-07A7-41F5-8B9A-39D0ACB1BF53}" presName="ThreeConn_2-3" presStyleLbl="fgAccFollowNode1" presStyleIdx="1" presStyleCnt="2">
        <dgm:presLayoutVars>
          <dgm:bulletEnabled val="1"/>
        </dgm:presLayoutVars>
      </dgm:prSet>
      <dgm:spPr/>
    </dgm:pt>
    <dgm:pt modelId="{7AF2ADE7-1D5F-4587-963C-19F4667E16E0}" type="pres">
      <dgm:prSet presAssocID="{46B84C11-07A7-41F5-8B9A-39D0ACB1BF53}" presName="ThreeNodes_1_text" presStyleLbl="node1" presStyleIdx="2" presStyleCnt="3">
        <dgm:presLayoutVars>
          <dgm:bulletEnabled val="1"/>
        </dgm:presLayoutVars>
      </dgm:prSet>
      <dgm:spPr/>
    </dgm:pt>
    <dgm:pt modelId="{B1D9E1BE-B5DA-43D1-8C09-88380C579620}" type="pres">
      <dgm:prSet presAssocID="{46B84C11-07A7-41F5-8B9A-39D0ACB1BF53}" presName="ThreeNodes_2_text" presStyleLbl="node1" presStyleIdx="2" presStyleCnt="3">
        <dgm:presLayoutVars>
          <dgm:bulletEnabled val="1"/>
        </dgm:presLayoutVars>
      </dgm:prSet>
      <dgm:spPr/>
    </dgm:pt>
    <dgm:pt modelId="{C30B45B3-C9C6-402B-89DA-20610CD8F55C}" type="pres">
      <dgm:prSet presAssocID="{46B84C11-07A7-41F5-8B9A-39D0ACB1BF5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F4EE207-DA8F-4634-8B62-117A4EC43A50}" type="presOf" srcId="{8ED20423-F7C2-4DAC-B9CC-17F08874BF3A}" destId="{B1D9E1BE-B5DA-43D1-8C09-88380C579620}" srcOrd="1" destOrd="0" presId="urn:microsoft.com/office/officeart/2005/8/layout/vProcess5"/>
    <dgm:cxn modelId="{5725FA2F-BA0E-457A-82A6-AC6A1E46B48B}" srcId="{46B84C11-07A7-41F5-8B9A-39D0ACB1BF53}" destId="{8ED20423-F7C2-4DAC-B9CC-17F08874BF3A}" srcOrd="1" destOrd="0" parTransId="{6A6DCCB9-B9C9-4F02-8372-40D5BB3E2726}" sibTransId="{183EE679-6E63-4B49-9665-FE19B4A2F12A}"/>
    <dgm:cxn modelId="{6D0BE633-0E65-4983-B4B9-A215E3EBA92D}" type="presOf" srcId="{D4BD55C7-AC3C-43FC-8A67-85D9B43F95ED}" destId="{1849904B-B9A1-41B8-AE72-D62AF180C8CC}" srcOrd="0" destOrd="0" presId="urn:microsoft.com/office/officeart/2005/8/layout/vProcess5"/>
    <dgm:cxn modelId="{94F9DF5C-CAC2-4935-A42A-4A9570870175}" type="presOf" srcId="{D4BD55C7-AC3C-43FC-8A67-85D9B43F95ED}" destId="{C30B45B3-C9C6-402B-89DA-20610CD8F55C}" srcOrd="1" destOrd="0" presId="urn:microsoft.com/office/officeart/2005/8/layout/vProcess5"/>
    <dgm:cxn modelId="{89623050-2CEA-4369-A50D-7929FAB68459}" srcId="{46B84C11-07A7-41F5-8B9A-39D0ACB1BF53}" destId="{97A8C2AA-AE5F-4DE0-91B1-F0E85C273E74}" srcOrd="0" destOrd="0" parTransId="{5477065E-AD40-40AD-B851-169D32D6F57B}" sibTransId="{DD01B2A3-2986-44EB-899A-2EB74CB0A2FA}"/>
    <dgm:cxn modelId="{78A0167D-513C-483E-8322-BC0BE6719424}" type="presOf" srcId="{46B84C11-07A7-41F5-8B9A-39D0ACB1BF53}" destId="{EBE81508-B149-4B3C-B231-97BF5F08472D}" srcOrd="0" destOrd="0" presId="urn:microsoft.com/office/officeart/2005/8/layout/vProcess5"/>
    <dgm:cxn modelId="{23737A85-344F-498A-B97B-49A4A8F9AAC2}" type="presOf" srcId="{97A8C2AA-AE5F-4DE0-91B1-F0E85C273E74}" destId="{3919437E-4A2C-4D67-99AE-59DF82E41407}" srcOrd="0" destOrd="0" presId="urn:microsoft.com/office/officeart/2005/8/layout/vProcess5"/>
    <dgm:cxn modelId="{080F3B88-1F7E-469C-9C72-EE07CF0E1130}" srcId="{46B84C11-07A7-41F5-8B9A-39D0ACB1BF53}" destId="{D4BD55C7-AC3C-43FC-8A67-85D9B43F95ED}" srcOrd="2" destOrd="0" parTransId="{0E3D13F2-5377-4EE3-8062-8626E5770718}" sibTransId="{767768A6-72C8-4B98-98E5-B01A1C804B6A}"/>
    <dgm:cxn modelId="{982B0199-36DF-484E-AF20-7AA7815B9802}" type="presOf" srcId="{DD01B2A3-2986-44EB-899A-2EB74CB0A2FA}" destId="{CF9E5FB5-3C8E-4F9C-BE67-08F0D67091D7}" srcOrd="0" destOrd="0" presId="urn:microsoft.com/office/officeart/2005/8/layout/vProcess5"/>
    <dgm:cxn modelId="{952C6CC2-7312-4E33-A18B-31EF96E85524}" type="presOf" srcId="{8ED20423-F7C2-4DAC-B9CC-17F08874BF3A}" destId="{A339F384-4BED-4FC2-8E07-A05A6FA26E24}" srcOrd="0" destOrd="0" presId="urn:microsoft.com/office/officeart/2005/8/layout/vProcess5"/>
    <dgm:cxn modelId="{DDD054DC-538F-47D5-80F5-1A69FAAB08BE}" type="presOf" srcId="{97A8C2AA-AE5F-4DE0-91B1-F0E85C273E74}" destId="{7AF2ADE7-1D5F-4587-963C-19F4667E16E0}" srcOrd="1" destOrd="0" presId="urn:microsoft.com/office/officeart/2005/8/layout/vProcess5"/>
    <dgm:cxn modelId="{287CC7DE-F1F3-4054-BA1A-1C69CDE1FF95}" type="presOf" srcId="{183EE679-6E63-4B49-9665-FE19B4A2F12A}" destId="{A03B5AAD-8870-4FBD-A0AF-D6730408EEF5}" srcOrd="0" destOrd="0" presId="urn:microsoft.com/office/officeart/2005/8/layout/vProcess5"/>
    <dgm:cxn modelId="{AEDACB65-B588-44E1-AF39-6D2DB28E40D6}" type="presParOf" srcId="{EBE81508-B149-4B3C-B231-97BF5F08472D}" destId="{526F08A7-0F36-4A10-9552-DD6C2051F03D}" srcOrd="0" destOrd="0" presId="urn:microsoft.com/office/officeart/2005/8/layout/vProcess5"/>
    <dgm:cxn modelId="{BEA92D45-9D15-4127-A322-AFF1C364045D}" type="presParOf" srcId="{EBE81508-B149-4B3C-B231-97BF5F08472D}" destId="{3919437E-4A2C-4D67-99AE-59DF82E41407}" srcOrd="1" destOrd="0" presId="urn:microsoft.com/office/officeart/2005/8/layout/vProcess5"/>
    <dgm:cxn modelId="{CE903456-740D-47EB-99C4-8F27B30390E6}" type="presParOf" srcId="{EBE81508-B149-4B3C-B231-97BF5F08472D}" destId="{A339F384-4BED-4FC2-8E07-A05A6FA26E24}" srcOrd="2" destOrd="0" presId="urn:microsoft.com/office/officeart/2005/8/layout/vProcess5"/>
    <dgm:cxn modelId="{219E598B-2FA0-4921-8131-09B4FB85AE4F}" type="presParOf" srcId="{EBE81508-B149-4B3C-B231-97BF5F08472D}" destId="{1849904B-B9A1-41B8-AE72-D62AF180C8CC}" srcOrd="3" destOrd="0" presId="urn:microsoft.com/office/officeart/2005/8/layout/vProcess5"/>
    <dgm:cxn modelId="{5DD9BA58-4906-4471-8809-0BF3BDF410D9}" type="presParOf" srcId="{EBE81508-B149-4B3C-B231-97BF5F08472D}" destId="{CF9E5FB5-3C8E-4F9C-BE67-08F0D67091D7}" srcOrd="4" destOrd="0" presId="urn:microsoft.com/office/officeart/2005/8/layout/vProcess5"/>
    <dgm:cxn modelId="{0A1C85D1-3CA5-45A2-98C2-576E643BA4B9}" type="presParOf" srcId="{EBE81508-B149-4B3C-B231-97BF5F08472D}" destId="{A03B5AAD-8870-4FBD-A0AF-D6730408EEF5}" srcOrd="5" destOrd="0" presId="urn:microsoft.com/office/officeart/2005/8/layout/vProcess5"/>
    <dgm:cxn modelId="{47BAFA9D-86FC-4366-920F-99009D0479E9}" type="presParOf" srcId="{EBE81508-B149-4B3C-B231-97BF5F08472D}" destId="{7AF2ADE7-1D5F-4587-963C-19F4667E16E0}" srcOrd="6" destOrd="0" presId="urn:microsoft.com/office/officeart/2005/8/layout/vProcess5"/>
    <dgm:cxn modelId="{EA30AF66-1B3E-4D0F-892E-AD0ADCC841A0}" type="presParOf" srcId="{EBE81508-B149-4B3C-B231-97BF5F08472D}" destId="{B1D9E1BE-B5DA-43D1-8C09-88380C579620}" srcOrd="7" destOrd="0" presId="urn:microsoft.com/office/officeart/2005/8/layout/vProcess5"/>
    <dgm:cxn modelId="{054504C2-A1D5-4724-BB98-3A4FA9666448}" type="presParOf" srcId="{EBE81508-B149-4B3C-B231-97BF5F08472D}" destId="{C30B45B3-C9C6-402B-89DA-20610CD8F55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BFC0D-1C10-482A-B755-432B7B102F58}">
      <dsp:nvSpPr>
        <dsp:cNvPr id="0" name=""/>
        <dsp:cNvSpPr/>
      </dsp:nvSpPr>
      <dsp:spPr>
        <a:xfrm>
          <a:off x="4087812" y="1967717"/>
          <a:ext cx="2892157" cy="501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972"/>
              </a:lnTo>
              <a:lnTo>
                <a:pt x="2892157" y="250972"/>
              </a:lnTo>
              <a:lnTo>
                <a:pt x="2892157" y="5019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36AD91-6774-4DB4-BDD0-A33B76AEE6B7}">
      <dsp:nvSpPr>
        <dsp:cNvPr id="0" name=""/>
        <dsp:cNvSpPr/>
      </dsp:nvSpPr>
      <dsp:spPr>
        <a:xfrm>
          <a:off x="4042092" y="1967717"/>
          <a:ext cx="91440" cy="5019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9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68B94-413B-42AE-BA1D-5E5D1F62B58B}">
      <dsp:nvSpPr>
        <dsp:cNvPr id="0" name=""/>
        <dsp:cNvSpPr/>
      </dsp:nvSpPr>
      <dsp:spPr>
        <a:xfrm>
          <a:off x="1195655" y="1967717"/>
          <a:ext cx="2892157" cy="501944"/>
        </a:xfrm>
        <a:custGeom>
          <a:avLst/>
          <a:gdLst/>
          <a:ahLst/>
          <a:cxnLst/>
          <a:rect l="0" t="0" r="0" b="0"/>
          <a:pathLst>
            <a:path>
              <a:moveTo>
                <a:pt x="2892157" y="0"/>
              </a:moveTo>
              <a:lnTo>
                <a:pt x="2892157" y="250972"/>
              </a:lnTo>
              <a:lnTo>
                <a:pt x="0" y="250972"/>
              </a:lnTo>
              <a:lnTo>
                <a:pt x="0" y="5019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7A36D-B515-4CB3-9442-512F3C54FBDD}">
      <dsp:nvSpPr>
        <dsp:cNvPr id="0" name=""/>
        <dsp:cNvSpPr/>
      </dsp:nvSpPr>
      <dsp:spPr>
        <a:xfrm>
          <a:off x="2892706" y="772611"/>
          <a:ext cx="2390212" cy="1195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/>
            <a:t>组长</a:t>
          </a:r>
        </a:p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000" b="1" kern="1200" dirty="0"/>
        </a:p>
      </dsp:txBody>
      <dsp:txXfrm>
        <a:off x="2892706" y="772611"/>
        <a:ext cx="2390212" cy="1195106"/>
      </dsp:txXfrm>
    </dsp:sp>
    <dsp:sp modelId="{2FB69221-32D0-434B-B23D-866F77A6B0EE}">
      <dsp:nvSpPr>
        <dsp:cNvPr id="0" name=""/>
        <dsp:cNvSpPr/>
      </dsp:nvSpPr>
      <dsp:spPr>
        <a:xfrm>
          <a:off x="548" y="2469662"/>
          <a:ext cx="2390212" cy="1195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/>
            <a:t>成员</a:t>
          </a:r>
        </a:p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000" b="1" kern="1200" dirty="0"/>
        </a:p>
      </dsp:txBody>
      <dsp:txXfrm>
        <a:off x="548" y="2469662"/>
        <a:ext cx="2390212" cy="1195106"/>
      </dsp:txXfrm>
    </dsp:sp>
    <dsp:sp modelId="{AFBE47F0-7A8F-4C93-AF1D-8BA2F7BEC08C}">
      <dsp:nvSpPr>
        <dsp:cNvPr id="0" name=""/>
        <dsp:cNvSpPr/>
      </dsp:nvSpPr>
      <dsp:spPr>
        <a:xfrm>
          <a:off x="2892706" y="2469662"/>
          <a:ext cx="2390212" cy="1195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/>
            <a:t>成员 </a:t>
          </a:r>
        </a:p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000" b="1" kern="1200" dirty="0"/>
        </a:p>
      </dsp:txBody>
      <dsp:txXfrm>
        <a:off x="2892706" y="2469662"/>
        <a:ext cx="2390212" cy="1195106"/>
      </dsp:txXfrm>
    </dsp:sp>
    <dsp:sp modelId="{CD29CA80-3F78-4D10-B0B9-E1DB408EE544}">
      <dsp:nvSpPr>
        <dsp:cNvPr id="0" name=""/>
        <dsp:cNvSpPr/>
      </dsp:nvSpPr>
      <dsp:spPr>
        <a:xfrm>
          <a:off x="5784863" y="2469662"/>
          <a:ext cx="2390212" cy="1195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/>
            <a:t>成员</a:t>
          </a:r>
        </a:p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000" b="1" kern="1200" dirty="0"/>
        </a:p>
      </dsp:txBody>
      <dsp:txXfrm>
        <a:off x="5784863" y="2469662"/>
        <a:ext cx="2390212" cy="1195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9437E-4A2C-4D67-99AE-59DF82E41407}">
      <dsp:nvSpPr>
        <dsp:cNvPr id="0" name=""/>
        <dsp:cNvSpPr/>
      </dsp:nvSpPr>
      <dsp:spPr>
        <a:xfrm>
          <a:off x="0" y="0"/>
          <a:ext cx="6625431" cy="1563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/>
            <a:t>在厂区专门区域放置废弃口罩专用箱，贴上“</a:t>
          </a:r>
          <a:r>
            <a:rPr lang="zh-CN" altLang="en-US" sz="1800" kern="1200">
              <a:solidFill>
                <a:srgbClr val="FF0000"/>
              </a:solidFill>
            </a:rPr>
            <a:t>废弃口罩专用</a:t>
          </a:r>
          <a:r>
            <a:rPr lang="zh-CN" altLang="en-US" sz="1800" kern="1200"/>
            <a:t>＂的标识，箱内套上专用垃圾袋；</a:t>
          </a:r>
        </a:p>
      </dsp:txBody>
      <dsp:txXfrm>
        <a:off x="45803" y="45803"/>
        <a:ext cx="4937952" cy="1472208"/>
      </dsp:txXfrm>
    </dsp:sp>
    <dsp:sp modelId="{A339F384-4BED-4FC2-8E07-A05A6FA26E24}">
      <dsp:nvSpPr>
        <dsp:cNvPr id="0" name=""/>
        <dsp:cNvSpPr/>
      </dsp:nvSpPr>
      <dsp:spPr>
        <a:xfrm>
          <a:off x="584596" y="1824450"/>
          <a:ext cx="6625431" cy="1563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/>
            <a:t>正常口罩须</a:t>
          </a:r>
          <a:r>
            <a:rPr lang="zh-CN" altLang="en-US" sz="1800" kern="1200">
              <a:solidFill>
                <a:srgbClr val="FF0000"/>
              </a:solidFill>
            </a:rPr>
            <a:t>毁坏后</a:t>
          </a:r>
          <a:r>
            <a:rPr lang="zh-CN" altLang="en-US" sz="1800" kern="1200"/>
            <a:t>投入废弃口罩专用箱；隔离区域口罩需先用</a:t>
          </a:r>
          <a:r>
            <a:rPr lang="zh-CN" altLang="en-US" sz="1800" kern="1200">
              <a:solidFill>
                <a:srgbClr val="FF0000"/>
              </a:solidFill>
            </a:rPr>
            <a:t>酒精消毒喷洒</a:t>
          </a:r>
          <a:r>
            <a:rPr lang="zh-CN" altLang="en-US" sz="1800" kern="1200"/>
            <a:t>，装</a:t>
          </a:r>
          <a:r>
            <a:rPr lang="zh-CN" altLang="en-US" sz="1800" kern="1200">
              <a:solidFill>
                <a:srgbClr val="FF0000"/>
              </a:solidFill>
            </a:rPr>
            <a:t>密封袋</a:t>
          </a:r>
          <a:r>
            <a:rPr lang="zh-CN" altLang="en-US" sz="1800" kern="1200"/>
            <a:t>后，投入废弃口罩专用箱；</a:t>
          </a:r>
        </a:p>
      </dsp:txBody>
      <dsp:txXfrm>
        <a:off x="630399" y="1870253"/>
        <a:ext cx="4932748" cy="1472208"/>
      </dsp:txXfrm>
    </dsp:sp>
    <dsp:sp modelId="{1849904B-B9A1-41B8-AE72-D62AF180C8CC}">
      <dsp:nvSpPr>
        <dsp:cNvPr id="0" name=""/>
        <dsp:cNvSpPr/>
      </dsp:nvSpPr>
      <dsp:spPr>
        <a:xfrm>
          <a:off x="1169193" y="3648900"/>
          <a:ext cx="6625431" cy="1563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/>
            <a:t>安排专门保洁人员对废奔口罩专用箱及其周边进行</a:t>
          </a:r>
          <a:r>
            <a:rPr lang="zh-CN" altLang="en-US" sz="1800" kern="1200">
              <a:solidFill>
                <a:srgbClr val="FF0000"/>
              </a:solidFill>
            </a:rPr>
            <a:t>清洗、消毒；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>
              <a:solidFill>
                <a:schemeClr val="bg1"/>
              </a:solidFill>
            </a:rPr>
            <a:t>行政、安全部门要</a:t>
          </a:r>
          <a:r>
            <a:rPr lang="zh-CN" altLang="en-US" sz="1800" kern="1200">
              <a:solidFill>
                <a:srgbClr val="FF0000"/>
              </a:solidFill>
            </a:rPr>
            <a:t>加强管理</a:t>
          </a:r>
          <a:r>
            <a:rPr lang="zh-CN" altLang="en-US" sz="1800" kern="1200">
              <a:solidFill>
                <a:schemeClr val="bg1"/>
              </a:solidFill>
            </a:rPr>
            <a:t>，防止误投、防止口罩二次使用。</a:t>
          </a:r>
        </a:p>
      </dsp:txBody>
      <dsp:txXfrm>
        <a:off x="1214996" y="3694703"/>
        <a:ext cx="4932748" cy="1472208"/>
      </dsp:txXfrm>
    </dsp:sp>
    <dsp:sp modelId="{CF9E5FB5-3C8E-4F9C-BE67-08F0D67091D7}">
      <dsp:nvSpPr>
        <dsp:cNvPr id="0" name=""/>
        <dsp:cNvSpPr/>
      </dsp:nvSpPr>
      <dsp:spPr>
        <a:xfrm>
          <a:off x="5608951" y="1185892"/>
          <a:ext cx="1016479" cy="10164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kern="1200"/>
        </a:p>
      </dsp:txBody>
      <dsp:txXfrm>
        <a:off x="5837659" y="1185892"/>
        <a:ext cx="559063" cy="764900"/>
      </dsp:txXfrm>
    </dsp:sp>
    <dsp:sp modelId="{A03B5AAD-8870-4FBD-A0AF-D6730408EEF5}">
      <dsp:nvSpPr>
        <dsp:cNvPr id="0" name=""/>
        <dsp:cNvSpPr/>
      </dsp:nvSpPr>
      <dsp:spPr>
        <a:xfrm>
          <a:off x="6193548" y="2999917"/>
          <a:ext cx="1016479" cy="10164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kern="1200"/>
        </a:p>
      </dsp:txBody>
      <dsp:txXfrm>
        <a:off x="6422256" y="2999917"/>
        <a:ext cx="559063" cy="764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#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 descr="QQ20200129-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2470" y="1112520"/>
            <a:ext cx="1182370" cy="35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26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4178D10-E2C8-48DB-A547-3094D71BCD13}" type="datetimeFigureOut">
              <a:rPr lang="zh-CN" altLang="en-US"/>
              <a:t>2020/2/10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26E2653-CA89-4E21-B997-1284319A66A3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8" name="图片 7" descr="QQ20200129-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6265" y="1143000"/>
            <a:ext cx="1765935" cy="52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65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6E2653-CA89-4E21-B997-1284319A66A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4C95-AC36-47D7-BA46-D13F2CF6C509}" type="slidenum">
              <a:rPr lang="ru-RU" smtClean="0"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7EF0F-DFFE-451C-812C-86071D6DCB3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F346-9435-41B1-AD1D-461963F20BE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F346-9435-41B1-AD1D-461963F20BE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F346-9435-41B1-AD1D-461963F20BE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F346-9435-41B1-AD1D-461963F20BE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6E2653-CA89-4E21-B997-1284319A66A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8CC2D-76F1-462D-95A1-A11D8438598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C37F3-0091-4C29-84B2-27B92B6ED98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6E2653-CA89-4E21-B997-1284319A66A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7EF0F-DFFE-451C-812C-86071D6DCB3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E90E-5776-4F8A-ACD8-F3C897C8876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E90E-5776-4F8A-ACD8-F3C897C8876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7EF0F-DFFE-451C-812C-86071D6DCB3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4C95-AC36-47D7-BA46-D13F2CF6C509}" type="slidenum">
              <a:rPr lang="ru-RU" smtClean="0"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4C95-AC36-47D7-BA46-D13F2CF6C509}" type="slidenum">
              <a:rPr lang="ru-RU" smtClean="0"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396DF-D771-48BE-A2F3-925F1219351F}" type="datetimeFigureOut">
              <a:rPr lang="zh-CN" altLang="en-US"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5E4D7-CE1A-4B67-9EAA-56D4FD5C9F9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45DA9-3098-4BF2-9EE1-8E9120DABEE9}" type="datetimeFigureOut">
              <a:rPr lang="zh-CN" altLang="en-US"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36173-9180-4BA1-872E-9655641076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C44F0-D1CE-4C7A-8071-C3BDF644BBB4}" type="datetimeFigureOut">
              <a:rPr lang="zh-CN" altLang="en-US"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FE114-66F5-455F-9973-4998EDEAAF4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5399134" y="1828450"/>
            <a:ext cx="2212066" cy="3201100"/>
          </a:xfrm>
          <a:prstGeom prst="parallelogram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1"/>
          </p:nvPr>
        </p:nvSpPr>
        <p:spPr>
          <a:xfrm>
            <a:off x="7057829" y="1828450"/>
            <a:ext cx="2212066" cy="3201100"/>
          </a:xfrm>
          <a:prstGeom prst="parallelogram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2"/>
          </p:nvPr>
        </p:nvSpPr>
        <p:spPr>
          <a:xfrm>
            <a:off x="8705233" y="1828450"/>
            <a:ext cx="2212066" cy="3201100"/>
          </a:xfrm>
          <a:prstGeom prst="parallelogram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4176713" y="2433306"/>
            <a:ext cx="3711693" cy="207327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1"/>
          </p:nvPr>
        </p:nvSpPr>
        <p:spPr>
          <a:xfrm>
            <a:off x="7888407" y="2433306"/>
            <a:ext cx="4303594" cy="207327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Рисунок 6"/>
          <p:cNvSpPr>
            <a:spLocks noGrp="1"/>
          </p:cNvSpPr>
          <p:nvPr>
            <p:ph type="pic" sz="quarter" idx="12"/>
          </p:nvPr>
        </p:nvSpPr>
        <p:spPr>
          <a:xfrm>
            <a:off x="0" y="2433306"/>
            <a:ext cx="4176712" cy="207327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pic>
        <p:nvPicPr>
          <p:cNvPr id="2" name="图片 1" descr="QQ20200129-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2550" y="108585"/>
            <a:ext cx="2954655" cy="878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cBook Mock Up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/>
          <p:nvPr userDrawn="1"/>
        </p:nvGrpSpPr>
        <p:grpSpPr bwMode="auto">
          <a:xfrm>
            <a:off x="588965" y="2330453"/>
            <a:ext cx="5513387" cy="3171825"/>
            <a:chOff x="609600" y="1905000"/>
            <a:chExt cx="4758957" cy="2738772"/>
          </a:xfrm>
        </p:grpSpPr>
        <p:sp>
          <p:nvSpPr>
            <p:cNvPr id="4" name="Freeform 45"/>
            <p:cNvSpPr/>
            <p:nvPr/>
          </p:nvSpPr>
          <p:spPr bwMode="auto">
            <a:xfrm>
              <a:off x="609600" y="4538017"/>
              <a:ext cx="2397104" cy="105755"/>
            </a:xfrm>
            <a:custGeom>
              <a:avLst/>
              <a:gdLst>
                <a:gd name="T0" fmla="*/ 0 w 885"/>
                <a:gd name="T1" fmla="*/ 43387 h 39"/>
                <a:gd name="T2" fmla="*/ 211270 w 885"/>
                <a:gd name="T3" fmla="*/ 105755 h 39"/>
                <a:gd name="T4" fmla="*/ 2397104 w 885"/>
                <a:gd name="T5" fmla="*/ 105755 h 39"/>
                <a:gd name="T6" fmla="*/ 2397104 w 885"/>
                <a:gd name="T7" fmla="*/ 0 h 39"/>
                <a:gd name="T8" fmla="*/ 0 w 885"/>
                <a:gd name="T9" fmla="*/ 0 h 39"/>
                <a:gd name="T10" fmla="*/ 0 w 885"/>
                <a:gd name="T11" fmla="*/ 43387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rgbClr val="32363F"/>
                </a:solidFill>
              </a:endParaRPr>
            </a:p>
          </p:txBody>
        </p:sp>
        <p:sp>
          <p:nvSpPr>
            <p:cNvPr id="5" name="Freeform 46"/>
            <p:cNvSpPr/>
            <p:nvPr/>
          </p:nvSpPr>
          <p:spPr bwMode="auto">
            <a:xfrm>
              <a:off x="2971451" y="4538017"/>
              <a:ext cx="2397104" cy="105755"/>
            </a:xfrm>
            <a:custGeom>
              <a:avLst/>
              <a:gdLst>
                <a:gd name="T0" fmla="*/ 2397104 w 884"/>
                <a:gd name="T1" fmla="*/ 43387 h 39"/>
                <a:gd name="T2" fmla="*/ 2185595 w 884"/>
                <a:gd name="T3" fmla="*/ 105755 h 39"/>
                <a:gd name="T4" fmla="*/ 0 w 884"/>
                <a:gd name="T5" fmla="*/ 105755 h 39"/>
                <a:gd name="T6" fmla="*/ 0 w 884"/>
                <a:gd name="T7" fmla="*/ 0 h 39"/>
                <a:gd name="T8" fmla="*/ 2397104 w 884"/>
                <a:gd name="T9" fmla="*/ 0 h 39"/>
                <a:gd name="T10" fmla="*/ 2397104 w 884"/>
                <a:gd name="T11" fmla="*/ 43387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rgbClr val="32363F"/>
                </a:solidFill>
              </a:endParaRPr>
            </a:p>
          </p:txBody>
        </p:sp>
        <p:sp>
          <p:nvSpPr>
            <p:cNvPr id="6" name="Freeform 47"/>
            <p:cNvSpPr/>
            <p:nvPr/>
          </p:nvSpPr>
          <p:spPr bwMode="auto">
            <a:xfrm>
              <a:off x="1078716" y="1905000"/>
              <a:ext cx="3855975" cy="2641152"/>
            </a:xfrm>
            <a:custGeom>
              <a:avLst/>
              <a:gdLst>
                <a:gd name="T0" fmla="*/ 3734036 w 1423"/>
                <a:gd name="T1" fmla="*/ 0 h 974"/>
                <a:gd name="T2" fmla="*/ 121939 w 1423"/>
                <a:gd name="T3" fmla="*/ 0 h 974"/>
                <a:gd name="T4" fmla="*/ 0 w 1423"/>
                <a:gd name="T5" fmla="*/ 122024 h 974"/>
                <a:gd name="T6" fmla="*/ 0 w 1423"/>
                <a:gd name="T7" fmla="*/ 591141 h 974"/>
                <a:gd name="T8" fmla="*/ 0 w 1423"/>
                <a:gd name="T9" fmla="*/ 2519128 h 974"/>
                <a:gd name="T10" fmla="*/ 121939 w 1423"/>
                <a:gd name="T11" fmla="*/ 2641152 h 974"/>
                <a:gd name="T12" fmla="*/ 3734036 w 1423"/>
                <a:gd name="T13" fmla="*/ 2641152 h 974"/>
                <a:gd name="T14" fmla="*/ 3855975 w 1423"/>
                <a:gd name="T15" fmla="*/ 2519128 h 974"/>
                <a:gd name="T16" fmla="*/ 3855975 w 1423"/>
                <a:gd name="T17" fmla="*/ 122024 h 974"/>
                <a:gd name="T18" fmla="*/ 3734036 w 1423"/>
                <a:gd name="T19" fmla="*/ 0 h 9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rgbClr val="32363F"/>
                </a:solidFill>
              </a:endParaRPr>
            </a:p>
          </p:txBody>
        </p:sp>
        <p:sp>
          <p:nvSpPr>
            <p:cNvPr id="7" name="Freeform 48"/>
            <p:cNvSpPr/>
            <p:nvPr/>
          </p:nvSpPr>
          <p:spPr bwMode="auto">
            <a:xfrm>
              <a:off x="1092275" y="1918557"/>
              <a:ext cx="3831571" cy="2614036"/>
            </a:xfrm>
            <a:custGeom>
              <a:avLst/>
              <a:gdLst>
                <a:gd name="T0" fmla="*/ 108390 w 1414"/>
                <a:gd name="T1" fmla="*/ 2614036 h 964"/>
                <a:gd name="T2" fmla="*/ 0 w 1414"/>
                <a:gd name="T3" fmla="*/ 2505570 h 964"/>
                <a:gd name="T4" fmla="*/ 0 w 1414"/>
                <a:gd name="T5" fmla="*/ 108466 h 964"/>
                <a:gd name="T6" fmla="*/ 108390 w 1414"/>
                <a:gd name="T7" fmla="*/ 0 h 964"/>
                <a:gd name="T8" fmla="*/ 3720472 w 1414"/>
                <a:gd name="T9" fmla="*/ 0 h 964"/>
                <a:gd name="T10" fmla="*/ 3831571 w 1414"/>
                <a:gd name="T11" fmla="*/ 108466 h 964"/>
                <a:gd name="T12" fmla="*/ 3831571 w 1414"/>
                <a:gd name="T13" fmla="*/ 2505570 h 964"/>
                <a:gd name="T14" fmla="*/ 3720472 w 1414"/>
                <a:gd name="T15" fmla="*/ 2614036 h 964"/>
                <a:gd name="T16" fmla="*/ 108390 w 1414"/>
                <a:gd name="T17" fmla="*/ 2614036 h 9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rgbClr val="32363F"/>
                </a:solidFill>
              </a:endParaRPr>
            </a:p>
          </p:txBody>
        </p:sp>
        <p:sp>
          <p:nvSpPr>
            <p:cNvPr id="8" name="Freeform 49"/>
            <p:cNvSpPr/>
            <p:nvPr/>
          </p:nvSpPr>
          <p:spPr bwMode="auto">
            <a:xfrm>
              <a:off x="1091936" y="4421709"/>
              <a:ext cx="3831283" cy="111032"/>
            </a:xfrm>
            <a:custGeom>
              <a:avLst/>
              <a:gdLst>
                <a:gd name="T0" fmla="*/ 1414 w 1414"/>
                <a:gd name="T1" fmla="*/ 0 h 41"/>
                <a:gd name="T2" fmla="*/ 1396 w 1414"/>
                <a:gd name="T3" fmla="*/ 9 h 41"/>
                <a:gd name="T4" fmla="*/ 18 w 1414"/>
                <a:gd name="T5" fmla="*/ 9 h 41"/>
                <a:gd name="T6" fmla="*/ 0 w 1414"/>
                <a:gd name="T7" fmla="*/ 0 h 41"/>
                <a:gd name="T8" fmla="*/ 0 w 1414"/>
                <a:gd name="T9" fmla="*/ 1 h 41"/>
                <a:gd name="T10" fmla="*/ 40 w 1414"/>
                <a:gd name="T11" fmla="*/ 41 h 41"/>
                <a:gd name="T12" fmla="*/ 1373 w 1414"/>
                <a:gd name="T13" fmla="*/ 41 h 41"/>
                <a:gd name="T14" fmla="*/ 1414 w 1414"/>
                <a:gd name="T15" fmla="*/ 1 h 41"/>
                <a:gd name="T16" fmla="*/ 1414 w 1414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41">
                  <a:moveTo>
                    <a:pt x="1414" y="0"/>
                  </a:moveTo>
                  <a:cubicBezTo>
                    <a:pt x="1409" y="6"/>
                    <a:pt x="1403" y="9"/>
                    <a:pt x="1396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0" y="9"/>
                    <a:pt x="4" y="6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3"/>
                    <a:pt x="18" y="41"/>
                    <a:pt x="40" y="41"/>
                  </a:cubicBezTo>
                  <a:cubicBezTo>
                    <a:pt x="1373" y="41"/>
                    <a:pt x="1373" y="41"/>
                    <a:pt x="1373" y="41"/>
                  </a:cubicBezTo>
                  <a:cubicBezTo>
                    <a:pt x="1396" y="41"/>
                    <a:pt x="1414" y="23"/>
                    <a:pt x="1414" y="1"/>
                  </a:cubicBezTo>
                  <a:lnTo>
                    <a:pt x="1414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1800">
                <a:solidFill>
                  <a:srgbClr val="32363F"/>
                </a:solidFill>
              </a:endParaRPr>
            </a:p>
          </p:txBody>
        </p:sp>
        <p:sp>
          <p:nvSpPr>
            <p:cNvPr id="9" name="Rectangle 50"/>
            <p:cNvSpPr>
              <a:spLocks noChangeArrowheads="1"/>
            </p:cNvSpPr>
            <p:nvPr/>
          </p:nvSpPr>
          <p:spPr bwMode="auto">
            <a:xfrm>
              <a:off x="609600" y="4494630"/>
              <a:ext cx="4758957" cy="86773"/>
            </a:xfrm>
            <a:prstGeom prst="rect">
              <a:avLst/>
            </a:prstGeom>
            <a:solidFill>
              <a:srgbClr val="D2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altLang="zh-CN" sz="1800">
                <a:solidFill>
                  <a:srgbClr val="32363F"/>
                </a:solidFill>
              </a:endParaRPr>
            </a:p>
          </p:txBody>
        </p:sp>
        <p:sp>
          <p:nvSpPr>
            <p:cNvPr id="10" name="Freeform 51"/>
            <p:cNvSpPr/>
            <p:nvPr/>
          </p:nvSpPr>
          <p:spPr bwMode="auto">
            <a:xfrm>
              <a:off x="2646053" y="4494630"/>
              <a:ext cx="683337" cy="48810"/>
            </a:xfrm>
            <a:custGeom>
              <a:avLst/>
              <a:gdLst>
                <a:gd name="T0" fmla="*/ 0 w 252"/>
                <a:gd name="T1" fmla="*/ 0 h 18"/>
                <a:gd name="T2" fmla="*/ 59656 w 252"/>
                <a:gd name="T3" fmla="*/ 48810 h 18"/>
                <a:gd name="T4" fmla="*/ 623681 w 252"/>
                <a:gd name="T5" fmla="*/ 48810 h 18"/>
                <a:gd name="T6" fmla="*/ 683337 w 252"/>
                <a:gd name="T7" fmla="*/ 0 h 18"/>
                <a:gd name="T8" fmla="*/ 0 w 252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rgbClr val="32363F"/>
                </a:solidFill>
              </a:endParaRPr>
            </a:p>
          </p:txBody>
        </p:sp>
        <p:sp>
          <p:nvSpPr>
            <p:cNvPr id="11" name="Rectangle 52"/>
            <p:cNvSpPr>
              <a:spLocks noChangeArrowheads="1"/>
            </p:cNvSpPr>
            <p:nvPr/>
          </p:nvSpPr>
          <p:spPr bwMode="auto">
            <a:xfrm>
              <a:off x="1219722" y="2083969"/>
              <a:ext cx="3576675" cy="2258810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altLang="zh-CN" sz="1800">
                <a:solidFill>
                  <a:srgbClr val="32363F"/>
                </a:solidFill>
              </a:endParaRPr>
            </a:p>
          </p:txBody>
        </p:sp>
        <p:sp>
          <p:nvSpPr>
            <p:cNvPr id="12" name="Rectangle 53"/>
            <p:cNvSpPr>
              <a:spLocks noChangeArrowheads="1"/>
            </p:cNvSpPr>
            <p:nvPr/>
          </p:nvSpPr>
          <p:spPr bwMode="auto">
            <a:xfrm>
              <a:off x="1230333" y="2096906"/>
              <a:ext cx="3553118" cy="223570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1800">
                <a:solidFill>
                  <a:srgbClr val="32363F"/>
                </a:solidFill>
              </a:endParaRPr>
            </a:p>
          </p:txBody>
        </p:sp>
        <p:sp>
          <p:nvSpPr>
            <p:cNvPr id="13" name="Oval 54"/>
            <p:cNvSpPr>
              <a:spLocks noChangeArrowheads="1"/>
            </p:cNvSpPr>
            <p:nvPr/>
          </p:nvSpPr>
          <p:spPr bwMode="auto">
            <a:xfrm>
              <a:off x="2985011" y="1989060"/>
              <a:ext cx="40676" cy="40676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altLang="zh-CN" sz="1800">
                <a:solidFill>
                  <a:srgbClr val="32363F"/>
                </a:solidFill>
              </a:endParaRPr>
            </a:p>
          </p:txBody>
        </p:sp>
        <p:sp>
          <p:nvSpPr>
            <p:cNvPr id="14" name="Oval 55"/>
            <p:cNvSpPr>
              <a:spLocks noChangeArrowheads="1"/>
            </p:cNvSpPr>
            <p:nvPr/>
          </p:nvSpPr>
          <p:spPr bwMode="auto">
            <a:xfrm>
              <a:off x="2985011" y="1986350"/>
              <a:ext cx="40676" cy="3796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altLang="zh-CN" sz="1800">
                <a:solidFill>
                  <a:srgbClr val="32363F"/>
                </a:solidFill>
              </a:endParaRPr>
            </a:p>
          </p:txBody>
        </p:sp>
        <p:sp>
          <p:nvSpPr>
            <p:cNvPr id="15" name="Oval 56"/>
            <p:cNvSpPr>
              <a:spLocks noChangeArrowheads="1"/>
            </p:cNvSpPr>
            <p:nvPr/>
          </p:nvSpPr>
          <p:spPr bwMode="auto">
            <a:xfrm>
              <a:off x="2993145" y="1991773"/>
              <a:ext cx="24406" cy="271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altLang="zh-CN" sz="1800">
                <a:solidFill>
                  <a:srgbClr val="32363F"/>
                </a:solidFill>
              </a:endParaRPr>
            </a:p>
          </p:txBody>
        </p:sp>
        <p:sp>
          <p:nvSpPr>
            <p:cNvPr id="16" name="Oval 57"/>
            <p:cNvSpPr>
              <a:spLocks noChangeArrowheads="1"/>
            </p:cNvSpPr>
            <p:nvPr/>
          </p:nvSpPr>
          <p:spPr bwMode="auto">
            <a:xfrm>
              <a:off x="2998568" y="1999907"/>
              <a:ext cx="13559" cy="13559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altLang="zh-CN" sz="1800">
                <a:solidFill>
                  <a:srgbClr val="32363F"/>
                </a:solidFill>
              </a:endParaRPr>
            </a:p>
          </p:txBody>
        </p:sp>
        <p:sp>
          <p:nvSpPr>
            <p:cNvPr id="18" name="Freeform 58"/>
            <p:cNvSpPr/>
            <p:nvPr/>
          </p:nvSpPr>
          <p:spPr bwMode="auto">
            <a:xfrm>
              <a:off x="3003991" y="2002620"/>
              <a:ext cx="2713" cy="5423"/>
            </a:xfrm>
            <a:custGeom>
              <a:avLst/>
              <a:gdLst>
                <a:gd name="T0" fmla="*/ 2713 w 1"/>
                <a:gd name="T1" fmla="*/ 2712 h 2"/>
                <a:gd name="T2" fmla="*/ 2713 w 1"/>
                <a:gd name="T3" fmla="*/ 5423 h 2"/>
                <a:gd name="T4" fmla="*/ 0 w 1"/>
                <a:gd name="T5" fmla="*/ 2712 h 2"/>
                <a:gd name="T6" fmla="*/ 2713 w 1"/>
                <a:gd name="T7" fmla="*/ 0 h 2"/>
                <a:gd name="T8" fmla="*/ 2713 w 1"/>
                <a:gd name="T9" fmla="*/ 271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rgbClr val="32363F"/>
                </a:solidFill>
              </a:endParaRPr>
            </a:p>
          </p:txBody>
        </p:sp>
      </p:grpSp>
      <p:sp>
        <p:nvSpPr>
          <p:cNvPr id="17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1308619" y="2547960"/>
            <a:ext cx="4123944" cy="25877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pic>
        <p:nvPicPr>
          <p:cNvPr id="2" name="图片 1" descr="QQ20200129-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2550" y="108585"/>
            <a:ext cx="2954655" cy="878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484A0-9CAA-43B8-AC8D-96C10D5DF604}" type="datetimeFigureOut">
              <a:rPr lang="zh-CN" altLang="en-US"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5B267-6509-4643-AE88-D80591F3434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FAB7B-9AC9-45E8-A2D6-6B3A8DB40309}" type="datetimeFigureOut">
              <a:rPr lang="zh-CN" altLang="en-US"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4A22E-8E83-400E-857F-7FB76F3079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A089A-FEA6-45A9-B36D-626F4DA3BFBE}" type="datetimeFigureOut">
              <a:rPr lang="zh-CN" altLang="en-US"/>
              <a:t>2020/2/10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A325C-3F95-42C2-AE53-700E43D8848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CAA8-91B0-40F9-8AFF-76E6262DC0D8}" type="datetimeFigureOut">
              <a:rPr lang="zh-CN" altLang="en-US"/>
              <a:t>2020/2/10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5BE6-5F16-445C-AD78-2EFE1D2ECDA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9F2B3-A9EC-464E-9E0D-B7640340D00E}" type="datetimeFigureOut">
              <a:rPr lang="zh-CN" altLang="en-US"/>
              <a:t>2020/2/10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D65A2-7854-4719-8841-B6FEC0C38F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22F41-5AEF-4F2C-8696-9A5081ED41FF}" type="datetimeFigureOut">
              <a:rPr lang="zh-CN" altLang="en-US"/>
              <a:t>2020/2/10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FFD94-A38F-426D-A86A-C870D93CFD9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6EC2F-6C4B-4037-9393-1F6D682CA890}" type="datetimeFigureOut">
              <a:rPr lang="zh-CN" altLang="en-US"/>
              <a:t>2020/2/10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27DA4-9535-4E5D-B6CE-CFB8DB4201C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1ACF5-2BD7-4B41-9BFF-934FB4E9541C}" type="datetimeFigureOut">
              <a:rPr lang="zh-CN" altLang="en-US"/>
              <a:t>2020/2/10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E4C85-C937-4F2E-B22B-DA6967E3D00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CEFA15D-56D6-4032-9635-5A973FB7D872}" type="datetimeFigureOut">
              <a:rPr lang="zh-CN" altLang="en-US"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E38B7B9-25A7-4230-AE84-D24EFD7F917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A_矩形 29"/>
          <p:cNvSpPr/>
          <p:nvPr>
            <p:custDataLst>
              <p:tags r:id="rId2"/>
            </p:custDataLst>
          </p:nvPr>
        </p:nvSpPr>
        <p:spPr>
          <a:xfrm>
            <a:off x="6869001" y="3337200"/>
            <a:ext cx="4824536" cy="7683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zh-CN" altLang="en-US" sz="4400" b="1" spc="300" dirty="0">
                <a:solidFill>
                  <a:srgbClr val="45729B"/>
                </a:solidFill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知识手册</a:t>
            </a:r>
            <a:endParaRPr lang="en-US" altLang="zh-CN" sz="4400" b="1" spc="300" dirty="0">
              <a:solidFill>
                <a:srgbClr val="45729B"/>
              </a:solidFill>
              <a:latin typeface="Source Han Serif SC" pitchFamily="18" charset="-122"/>
              <a:ea typeface="Source Han Serif SC" pitchFamily="18" charset="-122"/>
              <a:cs typeface="+mn-ea"/>
              <a:sym typeface="Source Han Serif SC" pitchFamily="18" charset="-122"/>
            </a:endParaRPr>
          </a:p>
        </p:txBody>
      </p:sp>
      <p:sp>
        <p:nvSpPr>
          <p:cNvPr id="15" name="PA_矩形 29"/>
          <p:cNvSpPr/>
          <p:nvPr>
            <p:custDataLst>
              <p:tags r:id="rId3"/>
            </p:custDataLst>
          </p:nvPr>
        </p:nvSpPr>
        <p:spPr>
          <a:xfrm>
            <a:off x="3246783" y="1786169"/>
            <a:ext cx="8605779" cy="11079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防控新型冠状病毒感染</a:t>
            </a:r>
            <a:endParaRPr lang="en-US" altLang="zh-CN" sz="6600" b="1" spc="300" dirty="0">
              <a:solidFill>
                <a:schemeClr val="bg1"/>
              </a:solidFill>
              <a:latin typeface="Source Han Serif SC" pitchFamily="18" charset="-122"/>
              <a:ea typeface="Source Han Serif SC" pitchFamily="18" charset="-122"/>
              <a:cs typeface="+mn-ea"/>
              <a:sym typeface="Source Han Serif SC" pitchFamily="18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0829" y="-659580"/>
            <a:ext cx="6081192" cy="876132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6088559"/>
            <a:ext cx="12192000" cy="7694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55"/>
          <p:cNvSpPr txBox="1"/>
          <p:nvPr/>
        </p:nvSpPr>
        <p:spPr>
          <a:xfrm>
            <a:off x="556056" y="310864"/>
            <a:ext cx="4303395" cy="64516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四、防感染注意事项</a:t>
            </a:r>
            <a:endParaRPr lang="en-US" altLang="zh-CN" sz="3600" b="1" dirty="0">
              <a:solidFill>
                <a:schemeClr val="accent1"/>
              </a:solidFill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30715" y="868208"/>
            <a:ext cx="4644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968" y="3398816"/>
            <a:ext cx="2582720" cy="342128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50" y="1302385"/>
            <a:ext cx="7686675" cy="3756660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1" name="Заголовок 1"/>
          <p:cNvSpPr txBox="1"/>
          <p:nvPr/>
        </p:nvSpPr>
        <p:spPr>
          <a:xfrm>
            <a:off x="177800" y="3398520"/>
            <a:ext cx="2092325" cy="13531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ru-RU" sz="2800" b="1" spc="100" dirty="0">
                <a:solidFill>
                  <a:schemeClr val="accent1"/>
                </a:solidFill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用专用洗手液</a:t>
            </a:r>
            <a:r>
              <a:rPr lang="zh-CN" altLang="ru-RU" sz="2800" b="1" spc="100" dirty="0">
                <a:solidFill>
                  <a:srgbClr val="FF0000"/>
                </a:solidFill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定时洗手</a:t>
            </a:r>
          </a:p>
        </p:txBody>
      </p:sp>
      <p:sp>
        <p:nvSpPr>
          <p:cNvPr id="21" name="菱形 20"/>
          <p:cNvSpPr/>
          <p:nvPr/>
        </p:nvSpPr>
        <p:spPr>
          <a:xfrm>
            <a:off x="530860" y="1937385"/>
            <a:ext cx="1089025" cy="1008380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rgbClr val="41A3EC">
              <a:shade val="50000"/>
            </a:srgbClr>
          </a:lnRef>
          <a:fillRef idx="1">
            <a:srgbClr val="41A3EC"/>
          </a:fillRef>
          <a:effectRef idx="0">
            <a:srgbClr val="41A3EC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1</a:t>
            </a:r>
          </a:p>
        </p:txBody>
      </p:sp>
      <p:sp>
        <p:nvSpPr>
          <p:cNvPr id="4" name="菱形 3"/>
          <p:cNvSpPr/>
          <p:nvPr/>
        </p:nvSpPr>
        <p:spPr>
          <a:xfrm>
            <a:off x="530860" y="5291455"/>
            <a:ext cx="1088390" cy="992505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rgbClr val="41A3EC">
              <a:shade val="50000"/>
            </a:srgbClr>
          </a:lnRef>
          <a:fillRef idx="1">
            <a:srgbClr val="41A3EC"/>
          </a:fillRef>
          <a:effectRef idx="0">
            <a:srgbClr val="41A3EC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2</a:t>
            </a:r>
          </a:p>
        </p:txBody>
      </p:sp>
      <p:sp>
        <p:nvSpPr>
          <p:cNvPr id="5" name="Заголовок 1"/>
          <p:cNvSpPr txBox="1"/>
          <p:nvPr/>
        </p:nvSpPr>
        <p:spPr>
          <a:xfrm>
            <a:off x="2686685" y="5291455"/>
            <a:ext cx="7686040" cy="13531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ru-RU" sz="2800" b="1" spc="100" dirty="0">
              <a:solidFill>
                <a:schemeClr val="accent1"/>
              </a:solidFill>
              <a:latin typeface="Source Han Serif SC" pitchFamily="18" charset="-122"/>
              <a:ea typeface="Source Han Serif SC" pitchFamily="18" charset="-122"/>
              <a:cs typeface="+mn-ea"/>
              <a:sym typeface="Source Han Serif SC" pitchFamily="18" charset="-122"/>
            </a:endParaRPr>
          </a:p>
          <a:p>
            <a:r>
              <a:rPr lang="zh-CN" altLang="ru-RU" sz="2800" b="1" spc="100" dirty="0">
                <a:solidFill>
                  <a:srgbClr val="45729B"/>
                </a:solidFill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每日饮用</a:t>
            </a:r>
            <a:r>
              <a:rPr lang="en-US" altLang="zh-CN" sz="2800" b="1" spc="100" dirty="0">
                <a:solidFill>
                  <a:srgbClr val="FF0000"/>
                </a:solidFill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1</a:t>
            </a:r>
            <a:r>
              <a:rPr lang="zh-CN" altLang="en-US" sz="2800" b="1" spc="100" dirty="0">
                <a:solidFill>
                  <a:srgbClr val="FF0000"/>
                </a:solidFill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次以上</a:t>
            </a:r>
            <a:r>
              <a:rPr lang="zh-CN" altLang="ru-RU" sz="2800" b="1" spc="100" dirty="0">
                <a:solidFill>
                  <a:srgbClr val="45729B"/>
                </a:solidFill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饭堂供应的</a:t>
            </a:r>
            <a:r>
              <a:rPr lang="zh-CN" altLang="ru-RU" sz="2800" b="1" spc="100" dirty="0">
                <a:solidFill>
                  <a:srgbClr val="FF0000"/>
                </a:solidFill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抗病毒中药；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024890" y="3363595"/>
            <a:ext cx="1236980" cy="11785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0" tIns="60936" rIns="121870" bIns="60936"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通知</a:t>
            </a:r>
          </a:p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行政部</a:t>
            </a:r>
          </a:p>
        </p:txBody>
      </p:sp>
      <p:sp>
        <p:nvSpPr>
          <p:cNvPr id="3" name="虚尾箭头 2"/>
          <p:cNvSpPr/>
          <p:nvPr/>
        </p:nvSpPr>
        <p:spPr>
          <a:xfrm>
            <a:off x="2262044" y="3767265"/>
            <a:ext cx="526708" cy="343017"/>
          </a:xfrm>
          <a:prstGeom prst="strip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0" tIns="60936" rIns="121870" bIns="6093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900" dirty="0">
              <a:solidFill>
                <a:schemeClr val="bg1"/>
              </a:solidFill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sp>
        <p:nvSpPr>
          <p:cNvPr id="5" name="虚尾箭头 4"/>
          <p:cNvSpPr/>
          <p:nvPr/>
        </p:nvSpPr>
        <p:spPr>
          <a:xfrm>
            <a:off x="4195138" y="3767265"/>
            <a:ext cx="526708" cy="343017"/>
          </a:xfrm>
          <a:prstGeom prst="striped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0" tIns="60936" rIns="121870" bIns="6093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900" dirty="0">
              <a:solidFill>
                <a:schemeClr val="bg1"/>
              </a:solidFill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sp>
        <p:nvSpPr>
          <p:cNvPr id="7" name="虚尾箭头 6"/>
          <p:cNvSpPr/>
          <p:nvPr/>
        </p:nvSpPr>
        <p:spPr>
          <a:xfrm>
            <a:off x="6128232" y="3767265"/>
            <a:ext cx="526708" cy="343017"/>
          </a:xfrm>
          <a:prstGeom prst="strip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0" tIns="60936" rIns="121870" bIns="6093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900" dirty="0">
              <a:solidFill>
                <a:schemeClr val="bg1"/>
              </a:solidFill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904920" y="3109366"/>
            <a:ext cx="1658604" cy="16588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0" tIns="60936" rIns="121870" bIns="60936" rtlCol="0" anchor="ctr"/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通知</a:t>
            </a:r>
          </a:p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工业园</a:t>
            </a:r>
          </a:p>
        </p:txBody>
      </p:sp>
      <p:sp>
        <p:nvSpPr>
          <p:cNvPr id="9" name="虚尾箭头 8"/>
          <p:cNvSpPr/>
          <p:nvPr/>
        </p:nvSpPr>
        <p:spPr>
          <a:xfrm>
            <a:off x="8813502" y="3767265"/>
            <a:ext cx="526708" cy="343017"/>
          </a:xfrm>
          <a:prstGeom prst="striped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0" tIns="60936" rIns="121870" bIns="6093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900" dirty="0">
              <a:solidFill>
                <a:schemeClr val="bg1"/>
              </a:solidFill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512459" y="1567044"/>
            <a:ext cx="122491" cy="1786841"/>
            <a:chOff x="1602873" y="1131590"/>
            <a:chExt cx="83023" cy="1210948"/>
          </a:xfrm>
        </p:grpSpPr>
        <p:sp>
          <p:nvSpPr>
            <p:cNvPr id="12" name="椭圆 11"/>
            <p:cNvSpPr/>
            <p:nvPr/>
          </p:nvSpPr>
          <p:spPr>
            <a:xfrm>
              <a:off x="1602873" y="2259515"/>
              <a:ext cx="83023" cy="830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endParaRPr>
            </a:p>
          </p:txBody>
        </p:sp>
        <p:cxnSp>
          <p:nvCxnSpPr>
            <p:cNvPr id="13" name="直接连接符 12"/>
            <p:cNvCxnSpPr>
              <a:stCxn id="12" idx="0"/>
            </p:cNvCxnSpPr>
            <p:nvPr/>
          </p:nvCxnSpPr>
          <p:spPr>
            <a:xfrm flipV="1">
              <a:off x="1644384" y="1131590"/>
              <a:ext cx="0" cy="112792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7700014" y="1248286"/>
            <a:ext cx="122490" cy="1716300"/>
            <a:chOff x="1602873" y="915566"/>
            <a:chExt cx="83023" cy="1163143"/>
          </a:xfrm>
        </p:grpSpPr>
        <p:sp>
          <p:nvSpPr>
            <p:cNvPr id="16" name="椭圆 15"/>
            <p:cNvSpPr/>
            <p:nvPr/>
          </p:nvSpPr>
          <p:spPr>
            <a:xfrm>
              <a:off x="1602873" y="1995686"/>
              <a:ext cx="83023" cy="830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 flipV="1">
              <a:off x="1644384" y="915566"/>
              <a:ext cx="0" cy="112792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5345224" y="4419571"/>
            <a:ext cx="122490" cy="1670324"/>
            <a:chOff x="5796760" y="3373688"/>
            <a:chExt cx="83023" cy="1131985"/>
          </a:xfrm>
        </p:grpSpPr>
        <p:sp>
          <p:nvSpPr>
            <p:cNvPr id="22" name="椭圆 21"/>
            <p:cNvSpPr/>
            <p:nvPr/>
          </p:nvSpPr>
          <p:spPr>
            <a:xfrm>
              <a:off x="5796760" y="3373688"/>
              <a:ext cx="83023" cy="830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endParaRPr>
            </a:p>
          </p:txBody>
        </p:sp>
        <p:cxnSp>
          <p:nvCxnSpPr>
            <p:cNvPr id="23" name="直接连接符 22"/>
            <p:cNvCxnSpPr>
              <a:stCxn id="22" idx="4"/>
            </p:cNvCxnSpPr>
            <p:nvPr/>
          </p:nvCxnSpPr>
          <p:spPr>
            <a:xfrm>
              <a:off x="5838271" y="3456711"/>
              <a:ext cx="0" cy="1048962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 23"/>
          <p:cNvSpPr/>
          <p:nvPr/>
        </p:nvSpPr>
        <p:spPr>
          <a:xfrm>
            <a:off x="1735093" y="1525604"/>
            <a:ext cx="1818096" cy="1078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140">
              <a:lnSpc>
                <a:spcPct val="120000"/>
              </a:lnSpc>
              <a:defRPr/>
            </a:pPr>
            <a:r>
              <a:rPr lang="zh-CN" altLang="en-US" b="1" dirty="0">
                <a:solidFill>
                  <a:srgbClr val="FF0000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体温</a:t>
            </a:r>
            <a:r>
              <a:rPr lang="en-US" altLang="zh-CN" b="1" dirty="0">
                <a:solidFill>
                  <a:srgbClr val="FF0000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37.3</a:t>
            </a:r>
            <a:r>
              <a:rPr lang="zh-CN" altLang="en-US" b="1" dirty="0">
                <a:solidFill>
                  <a:srgbClr val="FF0000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以上</a:t>
            </a:r>
          </a:p>
          <a:p>
            <a:pPr defTabSz="866140">
              <a:lnSpc>
                <a:spcPct val="120000"/>
              </a:lnSpc>
              <a:defRPr/>
            </a:pPr>
            <a:r>
              <a:rPr lang="zh-CN" altLang="en-US" b="1" dirty="0">
                <a:solidFill>
                  <a:srgbClr val="FF0000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咳嗽</a:t>
            </a:r>
          </a:p>
          <a:p>
            <a:pPr defTabSz="866140">
              <a:lnSpc>
                <a:spcPct val="120000"/>
              </a:lnSpc>
              <a:defRPr/>
            </a:pPr>
            <a:r>
              <a:rPr lang="zh-CN" altLang="en-US" b="1" dirty="0">
                <a:solidFill>
                  <a:srgbClr val="FF0000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身体不适人员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482734" y="5448897"/>
            <a:ext cx="18180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140">
              <a:lnSpc>
                <a:spcPct val="120000"/>
              </a:lnSpc>
              <a:defRPr/>
            </a:pPr>
            <a:r>
              <a:rPr lang="zh-CN" altLang="en-US" b="1" dirty="0">
                <a:solidFill>
                  <a:srgbClr val="45729B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送至</a:t>
            </a:r>
            <a:r>
              <a:rPr lang="zh-CN" altLang="en-US" b="1" dirty="0">
                <a:solidFill>
                  <a:srgbClr val="FF0000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宿舍</a:t>
            </a:r>
          </a:p>
          <a:p>
            <a:pPr defTabSz="866140">
              <a:lnSpc>
                <a:spcPct val="120000"/>
              </a:lnSpc>
              <a:defRPr/>
            </a:pPr>
            <a:r>
              <a:rPr lang="en-US" altLang="zh-CN" b="1" dirty="0">
                <a:solidFill>
                  <a:srgbClr val="FF0000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2-3</a:t>
            </a:r>
            <a:r>
              <a:rPr lang="zh-CN" altLang="en-US" b="1" dirty="0">
                <a:solidFill>
                  <a:srgbClr val="FF0000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楼</a:t>
            </a:r>
            <a:r>
              <a:rPr lang="zh-CN" altLang="en-US" b="1" dirty="0">
                <a:solidFill>
                  <a:srgbClr val="45729B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隔离区</a:t>
            </a:r>
          </a:p>
        </p:txBody>
      </p:sp>
      <p:sp>
        <p:nvSpPr>
          <p:cNvPr id="34" name="矩形 33"/>
          <p:cNvSpPr/>
          <p:nvPr/>
        </p:nvSpPr>
        <p:spPr>
          <a:xfrm>
            <a:off x="7843502" y="1248286"/>
            <a:ext cx="1818096" cy="1078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140">
              <a:lnSpc>
                <a:spcPct val="120000"/>
              </a:lnSpc>
              <a:defRPr/>
            </a:pPr>
            <a:r>
              <a:rPr lang="zh-CN" altLang="en-US" b="1" dirty="0">
                <a:solidFill>
                  <a:srgbClr val="45729B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由县单位</a:t>
            </a:r>
            <a:r>
              <a:rPr lang="zh-CN" altLang="en-US" b="1" dirty="0">
                <a:solidFill>
                  <a:srgbClr val="FF0000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疾控人员确定病情</a:t>
            </a:r>
            <a:r>
              <a:rPr lang="zh-CN" altLang="en-US" b="1" dirty="0">
                <a:solidFill>
                  <a:srgbClr val="45729B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后进行下一步措施</a:t>
            </a:r>
          </a:p>
        </p:txBody>
      </p:sp>
      <p:sp>
        <p:nvSpPr>
          <p:cNvPr id="27" name="文本框 55"/>
          <p:cNvSpPr txBox="1"/>
          <p:nvPr/>
        </p:nvSpPr>
        <p:spPr>
          <a:xfrm>
            <a:off x="109779" y="345783"/>
            <a:ext cx="8007350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45729B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五、</a:t>
            </a:r>
            <a:r>
              <a:rPr lang="zh-CN" altLang="en-US" sz="2800" dirty="0">
                <a:solidFill>
                  <a:srgbClr val="FF0000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如有发现体温异常、咳嗽、身体不适人员措施</a:t>
            </a:r>
          </a:p>
        </p:txBody>
      </p:sp>
      <p:sp>
        <p:nvSpPr>
          <p:cNvPr id="28" name="矩形 27"/>
          <p:cNvSpPr/>
          <p:nvPr/>
        </p:nvSpPr>
        <p:spPr>
          <a:xfrm flipV="1">
            <a:off x="530860" y="867410"/>
            <a:ext cx="7038975" cy="7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37101" y="3600452"/>
            <a:ext cx="2582720" cy="3421287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2873375" y="3349625"/>
            <a:ext cx="1236980" cy="11785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0" tIns="60936" rIns="121870" bIns="60936"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迅速隔离并</a:t>
            </a:r>
            <a:r>
              <a:rPr lang="zh-CN" altLang="en-US" sz="1600" b="1" dirty="0">
                <a:solidFill>
                  <a:srgbClr val="FF0000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消毒区域</a:t>
            </a:r>
          </a:p>
        </p:txBody>
      </p:sp>
      <p:sp>
        <p:nvSpPr>
          <p:cNvPr id="21" name="椭圆 20"/>
          <p:cNvSpPr/>
          <p:nvPr/>
        </p:nvSpPr>
        <p:spPr>
          <a:xfrm>
            <a:off x="4787900" y="3297555"/>
            <a:ext cx="1236980" cy="11785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0" tIns="60936" rIns="121870" bIns="60936"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专人送隔离区</a:t>
            </a:r>
          </a:p>
        </p:txBody>
      </p:sp>
      <p:sp>
        <p:nvSpPr>
          <p:cNvPr id="25" name="椭圆 24"/>
          <p:cNvSpPr/>
          <p:nvPr/>
        </p:nvSpPr>
        <p:spPr>
          <a:xfrm>
            <a:off x="9538970" y="3297555"/>
            <a:ext cx="1236980" cy="11785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0" tIns="60936" rIns="121870" bIns="60936"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定期</a:t>
            </a:r>
          </a:p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关注</a:t>
            </a:r>
          </a:p>
        </p:txBody>
      </p:sp>
      <p:sp>
        <p:nvSpPr>
          <p:cNvPr id="29" name="矩形 28"/>
          <p:cNvSpPr/>
          <p:nvPr/>
        </p:nvSpPr>
        <p:spPr>
          <a:xfrm>
            <a:off x="1734820" y="5448935"/>
            <a:ext cx="237553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140">
              <a:lnSpc>
                <a:spcPct val="120000"/>
              </a:lnSpc>
              <a:defRPr/>
            </a:pPr>
            <a:r>
              <a:rPr lang="zh-CN" altLang="en-US" b="1" dirty="0">
                <a:solidFill>
                  <a:srgbClr val="45729B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报备电话：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  <a:p>
            <a:pPr defTabSz="866140">
              <a:lnSpc>
                <a:spcPct val="120000"/>
              </a:lnSpc>
              <a:defRPr/>
            </a:pPr>
            <a:r>
              <a:rPr lang="zh-CN" altLang="en-US" b="1" dirty="0">
                <a:solidFill>
                  <a:srgbClr val="45729B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紧急电话：</a:t>
            </a:r>
            <a:endParaRPr lang="en-US" altLang="zh-CN" b="1" dirty="0">
              <a:solidFill>
                <a:srgbClr val="FF0000"/>
              </a:solidFill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512570" y="4768215"/>
            <a:ext cx="101600" cy="1674495"/>
            <a:chOff x="5796760" y="3373688"/>
            <a:chExt cx="83023" cy="1131985"/>
          </a:xfrm>
        </p:grpSpPr>
        <p:sp>
          <p:nvSpPr>
            <p:cNvPr id="31" name="椭圆 30"/>
            <p:cNvSpPr/>
            <p:nvPr/>
          </p:nvSpPr>
          <p:spPr>
            <a:xfrm>
              <a:off x="5796760" y="3373688"/>
              <a:ext cx="83023" cy="830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endParaRPr>
            </a:p>
          </p:txBody>
        </p:sp>
        <p:cxnSp>
          <p:nvCxnSpPr>
            <p:cNvPr id="32" name="直接连接符 31"/>
            <p:cNvCxnSpPr>
              <a:stCxn id="31" idx="4"/>
            </p:cNvCxnSpPr>
            <p:nvPr/>
          </p:nvCxnSpPr>
          <p:spPr>
            <a:xfrm>
              <a:off x="5838271" y="3456711"/>
              <a:ext cx="0" cy="1048962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animBg="1"/>
      <p:bldP spid="5" grpId="0" animBg="1"/>
      <p:bldP spid="7" grpId="0" animBg="1"/>
      <p:bldP spid="8" grpId="0" animBg="1"/>
      <p:bldP spid="9" grpId="0" animBg="1"/>
      <p:bldP spid="19" grpId="0" bldLvl="0" animBg="1"/>
      <p:bldP spid="21" grpId="0" bldLvl="0" animBg="1"/>
      <p:bldP spid="2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149600" y="5907568"/>
            <a:ext cx="9042400" cy="9724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41486" y="0"/>
            <a:ext cx="8650514" cy="9724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411" y="-778337"/>
            <a:ext cx="7356354" cy="10598484"/>
          </a:xfrm>
          <a:prstGeom prst="rect">
            <a:avLst/>
          </a:prstGeom>
        </p:spPr>
      </p:pic>
      <p:sp>
        <p:nvSpPr>
          <p:cNvPr id="21" name="菱形 20"/>
          <p:cNvSpPr/>
          <p:nvPr/>
        </p:nvSpPr>
        <p:spPr>
          <a:xfrm>
            <a:off x="2575460" y="2934323"/>
            <a:ext cx="3234267" cy="3234267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rgbClr val="41A3EC">
              <a:shade val="50000"/>
            </a:srgbClr>
          </a:lnRef>
          <a:fillRef idx="1">
            <a:srgbClr val="41A3EC"/>
          </a:fillRef>
          <a:effectRef idx="0">
            <a:srgbClr val="41A3EC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02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sp>
        <p:nvSpPr>
          <p:cNvPr id="10" name="稻壳儿春秋广告/盗版必究        原创来源：http://chn.docer.com/works?userid=199329941#!/work_time"/>
          <p:cNvSpPr txBox="1"/>
          <p:nvPr/>
        </p:nvSpPr>
        <p:spPr>
          <a:xfrm>
            <a:off x="4356100" y="205740"/>
            <a:ext cx="52838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公司防疫小组工作有哪些？</a:t>
            </a:r>
          </a:p>
        </p:txBody>
      </p:sp>
      <p:sp>
        <p:nvSpPr>
          <p:cNvPr id="125" name="Oval 124"/>
          <p:cNvSpPr/>
          <p:nvPr/>
        </p:nvSpPr>
        <p:spPr>
          <a:xfrm>
            <a:off x="6697664" y="1844994"/>
            <a:ext cx="614363" cy="6143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bg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1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7569200" y="1732282"/>
            <a:ext cx="4002088" cy="681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None/>
            </a:pP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设置专门区域</a:t>
            </a:r>
          </a:p>
        </p:txBody>
      </p:sp>
      <p:sp>
        <p:nvSpPr>
          <p:cNvPr id="135" name="Oval 134"/>
          <p:cNvSpPr/>
          <p:nvPr/>
        </p:nvSpPr>
        <p:spPr>
          <a:xfrm>
            <a:off x="6697664" y="2883219"/>
            <a:ext cx="614363" cy="6143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bg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2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7569200" y="2770506"/>
            <a:ext cx="4002088" cy="681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None/>
            </a:pP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做好员工管理</a:t>
            </a:r>
          </a:p>
        </p:txBody>
      </p:sp>
      <p:sp>
        <p:nvSpPr>
          <p:cNvPr id="138" name="Oval 137"/>
          <p:cNvSpPr/>
          <p:nvPr/>
        </p:nvSpPr>
        <p:spPr>
          <a:xfrm>
            <a:off x="6697664" y="3921443"/>
            <a:ext cx="614363" cy="6143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bg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3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7569200" y="3808732"/>
            <a:ext cx="4002088" cy="349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None/>
            </a:pP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做好信息记录</a:t>
            </a:r>
          </a:p>
        </p:txBody>
      </p:sp>
      <p:sp>
        <p:nvSpPr>
          <p:cNvPr id="141" name="Oval 140"/>
          <p:cNvSpPr/>
          <p:nvPr/>
        </p:nvSpPr>
        <p:spPr>
          <a:xfrm>
            <a:off x="6697664" y="4959667"/>
            <a:ext cx="614363" cy="6143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bg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4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7569200" y="4846957"/>
            <a:ext cx="4002088" cy="349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None/>
            </a:pP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定期健康监测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55"/>
          <p:cNvSpPr txBox="1"/>
          <p:nvPr/>
        </p:nvSpPr>
        <p:spPr>
          <a:xfrm>
            <a:off x="378384" y="217513"/>
            <a:ext cx="3027680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疫情防控小组成员</a:t>
            </a:r>
          </a:p>
        </p:txBody>
      </p:sp>
      <p:sp>
        <p:nvSpPr>
          <p:cNvPr id="45" name="矩形 44"/>
          <p:cNvSpPr/>
          <p:nvPr/>
        </p:nvSpPr>
        <p:spPr>
          <a:xfrm>
            <a:off x="530715" y="868208"/>
            <a:ext cx="4644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37101" y="3600452"/>
            <a:ext cx="2582720" cy="3421287"/>
          </a:xfrm>
          <a:prstGeom prst="rect">
            <a:avLst/>
          </a:prstGeom>
        </p:spPr>
      </p:pic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504524190"/>
              </p:ext>
            </p:extLst>
          </p:nvPr>
        </p:nvGraphicFramePr>
        <p:xfrm>
          <a:off x="1484630" y="908685"/>
          <a:ext cx="8175625" cy="443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文本框 55"/>
          <p:cNvSpPr txBox="1"/>
          <p:nvPr/>
        </p:nvSpPr>
        <p:spPr>
          <a:xfrm>
            <a:off x="1609236" y="5187023"/>
            <a:ext cx="1726755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accent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 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应急组：</a:t>
            </a:r>
            <a:endParaRPr lang="en-US" altLang="zh-CN"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后勤组：</a:t>
            </a:r>
            <a:endParaRPr lang="en-US" altLang="zh-CN"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医务组：</a:t>
            </a:r>
            <a:endParaRPr lang="zh-CN" altLang="en-US" sz="2800" b="1" dirty="0">
              <a:solidFill>
                <a:schemeClr val="accent1"/>
              </a:solidFill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55"/>
          <p:cNvSpPr txBox="1"/>
          <p:nvPr/>
        </p:nvSpPr>
        <p:spPr>
          <a:xfrm>
            <a:off x="597459" y="137503"/>
            <a:ext cx="3845560" cy="64516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一、设置专门区域</a:t>
            </a:r>
          </a:p>
        </p:txBody>
      </p:sp>
      <p:sp>
        <p:nvSpPr>
          <p:cNvPr id="38" name="矩形 37"/>
          <p:cNvSpPr/>
          <p:nvPr/>
        </p:nvSpPr>
        <p:spPr>
          <a:xfrm>
            <a:off x="530715" y="868208"/>
            <a:ext cx="4644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37101" y="3600452"/>
            <a:ext cx="2582720" cy="3421287"/>
          </a:xfrm>
          <a:prstGeom prst="rect">
            <a:avLst/>
          </a:prstGeom>
        </p:spPr>
      </p:pic>
      <p:sp>
        <p:nvSpPr>
          <p:cNvPr id="15" name="Oval 10"/>
          <p:cNvSpPr/>
          <p:nvPr/>
        </p:nvSpPr>
        <p:spPr>
          <a:xfrm>
            <a:off x="1628554" y="1942854"/>
            <a:ext cx="520406" cy="520406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sp>
        <p:nvSpPr>
          <p:cNvPr id="8" name="Freeform 71"/>
          <p:cNvSpPr>
            <a:spLocks noEditPoints="1"/>
          </p:cNvSpPr>
          <p:nvPr/>
        </p:nvSpPr>
        <p:spPr bwMode="auto">
          <a:xfrm>
            <a:off x="1750170" y="2055935"/>
            <a:ext cx="278444" cy="294749"/>
          </a:xfrm>
          <a:custGeom>
            <a:avLst/>
            <a:gdLst>
              <a:gd name="T0" fmla="*/ 170 w 222"/>
              <a:gd name="T1" fmla="*/ 29 h 235"/>
              <a:gd name="T2" fmla="*/ 182 w 222"/>
              <a:gd name="T3" fmla="*/ 7 h 235"/>
              <a:gd name="T4" fmla="*/ 151 w 222"/>
              <a:gd name="T5" fmla="*/ 19 h 235"/>
              <a:gd name="T6" fmla="*/ 7 w 222"/>
              <a:gd name="T7" fmla="*/ 159 h 235"/>
              <a:gd name="T8" fmla="*/ 31 w 222"/>
              <a:gd name="T9" fmla="*/ 223 h 235"/>
              <a:gd name="T10" fmla="*/ 31 w 222"/>
              <a:gd name="T11" fmla="*/ 171 h 235"/>
              <a:gd name="T12" fmla="*/ 109 w 222"/>
              <a:gd name="T13" fmla="*/ 114 h 235"/>
              <a:gd name="T14" fmla="*/ 116 w 222"/>
              <a:gd name="T15" fmla="*/ 93 h 235"/>
              <a:gd name="T16" fmla="*/ 87 w 222"/>
              <a:gd name="T17" fmla="*/ 104 h 235"/>
              <a:gd name="T18" fmla="*/ 76 w 222"/>
              <a:gd name="T19" fmla="*/ 100 h 235"/>
              <a:gd name="T20" fmla="*/ 116 w 222"/>
              <a:gd name="T21" fmla="*/ 83 h 235"/>
              <a:gd name="T22" fmla="*/ 132 w 222"/>
              <a:gd name="T23" fmla="*/ 90 h 235"/>
              <a:gd name="T24" fmla="*/ 132 w 222"/>
              <a:gd name="T25" fmla="*/ 19 h 235"/>
              <a:gd name="T26" fmla="*/ 180 w 222"/>
              <a:gd name="T27" fmla="*/ 0 h 235"/>
              <a:gd name="T28" fmla="*/ 182 w 222"/>
              <a:gd name="T29" fmla="*/ 0 h 235"/>
              <a:gd name="T30" fmla="*/ 222 w 222"/>
              <a:gd name="T31" fmla="*/ 19 h 235"/>
              <a:gd name="T32" fmla="*/ 173 w 222"/>
              <a:gd name="T33" fmla="*/ 187 h 235"/>
              <a:gd name="T34" fmla="*/ 158 w 222"/>
              <a:gd name="T35" fmla="*/ 180 h 235"/>
              <a:gd name="T36" fmla="*/ 106 w 222"/>
              <a:gd name="T37" fmla="*/ 211 h 235"/>
              <a:gd name="T38" fmla="*/ 90 w 222"/>
              <a:gd name="T39" fmla="*/ 201 h 235"/>
              <a:gd name="T40" fmla="*/ 38 w 222"/>
              <a:gd name="T41" fmla="*/ 235 h 235"/>
              <a:gd name="T42" fmla="*/ 2 w 222"/>
              <a:gd name="T43" fmla="*/ 218 h 235"/>
              <a:gd name="T44" fmla="*/ 0 w 222"/>
              <a:gd name="T45" fmla="*/ 213 h 235"/>
              <a:gd name="T46" fmla="*/ 0 w 222"/>
              <a:gd name="T47" fmla="*/ 147 h 235"/>
              <a:gd name="T48" fmla="*/ 47 w 222"/>
              <a:gd name="T49" fmla="*/ 128 h 235"/>
              <a:gd name="T50" fmla="*/ 50 w 222"/>
              <a:gd name="T51" fmla="*/ 128 h 235"/>
              <a:gd name="T52" fmla="*/ 90 w 222"/>
              <a:gd name="T53" fmla="*/ 147 h 235"/>
              <a:gd name="T54" fmla="*/ 99 w 222"/>
              <a:gd name="T55" fmla="*/ 199 h 235"/>
              <a:gd name="T56" fmla="*/ 76 w 222"/>
              <a:gd name="T57" fmla="*/ 114 h 235"/>
              <a:gd name="T58" fmla="*/ 68 w 222"/>
              <a:gd name="T59" fmla="*/ 138 h 235"/>
              <a:gd name="T60" fmla="*/ 68 w 222"/>
              <a:gd name="T61" fmla="*/ 102 h 235"/>
              <a:gd name="T62" fmla="*/ 139 w 222"/>
              <a:gd name="T63" fmla="*/ 95 h 235"/>
              <a:gd name="T64" fmla="*/ 158 w 222"/>
              <a:gd name="T65" fmla="*/ 102 h 235"/>
              <a:gd name="T66" fmla="*/ 165 w 222"/>
              <a:gd name="T67" fmla="*/ 175 h 235"/>
              <a:gd name="T68" fmla="*/ 139 w 222"/>
              <a:gd name="T69" fmla="*/ 31 h 235"/>
              <a:gd name="T70" fmla="*/ 139 w 222"/>
              <a:gd name="T71" fmla="*/ 95 h 235"/>
              <a:gd name="T72" fmla="*/ 38 w 222"/>
              <a:gd name="T73" fmla="*/ 159 h 235"/>
              <a:gd name="T74" fmla="*/ 47 w 222"/>
              <a:gd name="T75" fmla="*/ 138 h 235"/>
              <a:gd name="T76" fmla="*/ 19 w 222"/>
              <a:gd name="T77" fmla="*/ 149 h 235"/>
              <a:gd name="T78" fmla="*/ 173 w 222"/>
              <a:gd name="T79" fmla="*/ 36 h 235"/>
              <a:gd name="T80" fmla="*/ 173 w 222"/>
              <a:gd name="T81" fmla="*/ 38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2" h="235">
                <a:moveTo>
                  <a:pt x="151" y="19"/>
                </a:moveTo>
                <a:lnTo>
                  <a:pt x="170" y="29"/>
                </a:lnTo>
                <a:lnTo>
                  <a:pt x="203" y="19"/>
                </a:lnTo>
                <a:lnTo>
                  <a:pt x="182" y="7"/>
                </a:lnTo>
                <a:lnTo>
                  <a:pt x="151" y="19"/>
                </a:lnTo>
                <a:lnTo>
                  <a:pt x="151" y="19"/>
                </a:lnTo>
                <a:close/>
                <a:moveTo>
                  <a:pt x="31" y="171"/>
                </a:moveTo>
                <a:lnTo>
                  <a:pt x="7" y="159"/>
                </a:lnTo>
                <a:lnTo>
                  <a:pt x="7" y="211"/>
                </a:lnTo>
                <a:lnTo>
                  <a:pt x="31" y="223"/>
                </a:lnTo>
                <a:lnTo>
                  <a:pt x="31" y="171"/>
                </a:lnTo>
                <a:lnTo>
                  <a:pt x="31" y="171"/>
                </a:lnTo>
                <a:close/>
                <a:moveTo>
                  <a:pt x="87" y="104"/>
                </a:moveTo>
                <a:lnTo>
                  <a:pt x="109" y="114"/>
                </a:lnTo>
                <a:lnTo>
                  <a:pt x="137" y="102"/>
                </a:lnTo>
                <a:lnTo>
                  <a:pt x="116" y="93"/>
                </a:lnTo>
                <a:lnTo>
                  <a:pt x="87" y="104"/>
                </a:lnTo>
                <a:lnTo>
                  <a:pt x="87" y="104"/>
                </a:lnTo>
                <a:close/>
                <a:moveTo>
                  <a:pt x="68" y="102"/>
                </a:moveTo>
                <a:lnTo>
                  <a:pt x="76" y="100"/>
                </a:lnTo>
                <a:lnTo>
                  <a:pt x="116" y="83"/>
                </a:lnTo>
                <a:lnTo>
                  <a:pt x="116" y="83"/>
                </a:lnTo>
                <a:lnTo>
                  <a:pt x="118" y="83"/>
                </a:lnTo>
                <a:lnTo>
                  <a:pt x="132" y="90"/>
                </a:lnTo>
                <a:lnTo>
                  <a:pt x="132" y="24"/>
                </a:lnTo>
                <a:lnTo>
                  <a:pt x="132" y="19"/>
                </a:lnTo>
                <a:lnTo>
                  <a:pt x="139" y="14"/>
                </a:lnTo>
                <a:lnTo>
                  <a:pt x="180" y="0"/>
                </a:lnTo>
                <a:lnTo>
                  <a:pt x="182" y="0"/>
                </a:lnTo>
                <a:lnTo>
                  <a:pt x="182" y="0"/>
                </a:lnTo>
                <a:lnTo>
                  <a:pt x="215" y="14"/>
                </a:lnTo>
                <a:lnTo>
                  <a:pt x="222" y="19"/>
                </a:lnTo>
                <a:lnTo>
                  <a:pt x="222" y="168"/>
                </a:lnTo>
                <a:lnTo>
                  <a:pt x="173" y="187"/>
                </a:lnTo>
                <a:lnTo>
                  <a:pt x="168" y="185"/>
                </a:lnTo>
                <a:lnTo>
                  <a:pt x="158" y="180"/>
                </a:lnTo>
                <a:lnTo>
                  <a:pt x="158" y="192"/>
                </a:lnTo>
                <a:lnTo>
                  <a:pt x="106" y="211"/>
                </a:lnTo>
                <a:lnTo>
                  <a:pt x="102" y="209"/>
                </a:lnTo>
                <a:lnTo>
                  <a:pt x="90" y="201"/>
                </a:lnTo>
                <a:lnTo>
                  <a:pt x="90" y="216"/>
                </a:lnTo>
                <a:lnTo>
                  <a:pt x="38" y="235"/>
                </a:lnTo>
                <a:lnTo>
                  <a:pt x="33" y="232"/>
                </a:lnTo>
                <a:lnTo>
                  <a:pt x="2" y="218"/>
                </a:lnTo>
                <a:lnTo>
                  <a:pt x="0" y="216"/>
                </a:lnTo>
                <a:lnTo>
                  <a:pt x="0" y="213"/>
                </a:lnTo>
                <a:lnTo>
                  <a:pt x="0" y="154"/>
                </a:lnTo>
                <a:lnTo>
                  <a:pt x="0" y="147"/>
                </a:lnTo>
                <a:lnTo>
                  <a:pt x="7" y="145"/>
                </a:lnTo>
                <a:lnTo>
                  <a:pt x="47" y="128"/>
                </a:lnTo>
                <a:lnTo>
                  <a:pt x="47" y="128"/>
                </a:lnTo>
                <a:lnTo>
                  <a:pt x="50" y="128"/>
                </a:lnTo>
                <a:lnTo>
                  <a:pt x="80" y="145"/>
                </a:lnTo>
                <a:lnTo>
                  <a:pt x="90" y="147"/>
                </a:lnTo>
                <a:lnTo>
                  <a:pt x="90" y="194"/>
                </a:lnTo>
                <a:lnTo>
                  <a:pt x="99" y="199"/>
                </a:lnTo>
                <a:lnTo>
                  <a:pt x="99" y="126"/>
                </a:lnTo>
                <a:lnTo>
                  <a:pt x="76" y="114"/>
                </a:lnTo>
                <a:lnTo>
                  <a:pt x="76" y="142"/>
                </a:lnTo>
                <a:lnTo>
                  <a:pt x="68" y="138"/>
                </a:lnTo>
                <a:lnTo>
                  <a:pt x="68" y="109"/>
                </a:lnTo>
                <a:lnTo>
                  <a:pt x="68" y="102"/>
                </a:lnTo>
                <a:lnTo>
                  <a:pt x="68" y="102"/>
                </a:lnTo>
                <a:close/>
                <a:moveTo>
                  <a:pt x="139" y="95"/>
                </a:moveTo>
                <a:lnTo>
                  <a:pt x="149" y="100"/>
                </a:lnTo>
                <a:lnTo>
                  <a:pt x="158" y="102"/>
                </a:lnTo>
                <a:lnTo>
                  <a:pt x="158" y="171"/>
                </a:lnTo>
                <a:lnTo>
                  <a:pt x="165" y="175"/>
                </a:lnTo>
                <a:lnTo>
                  <a:pt x="165" y="43"/>
                </a:lnTo>
                <a:lnTo>
                  <a:pt x="139" y="31"/>
                </a:lnTo>
                <a:lnTo>
                  <a:pt x="139" y="95"/>
                </a:lnTo>
                <a:lnTo>
                  <a:pt x="139" y="95"/>
                </a:lnTo>
                <a:close/>
                <a:moveTo>
                  <a:pt x="19" y="149"/>
                </a:moveTo>
                <a:lnTo>
                  <a:pt x="38" y="159"/>
                </a:lnTo>
                <a:lnTo>
                  <a:pt x="71" y="147"/>
                </a:lnTo>
                <a:lnTo>
                  <a:pt x="47" y="138"/>
                </a:lnTo>
                <a:lnTo>
                  <a:pt x="19" y="149"/>
                </a:lnTo>
                <a:lnTo>
                  <a:pt x="19" y="149"/>
                </a:lnTo>
                <a:close/>
                <a:moveTo>
                  <a:pt x="173" y="38"/>
                </a:moveTo>
                <a:lnTo>
                  <a:pt x="173" y="36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 sz="1200">
              <a:solidFill>
                <a:prstClr val="black"/>
              </a:solidFill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sp>
        <p:nvSpPr>
          <p:cNvPr id="11" name="Заголовок 1"/>
          <p:cNvSpPr txBox="1"/>
          <p:nvPr/>
        </p:nvSpPr>
        <p:spPr>
          <a:xfrm>
            <a:off x="2466975" y="1943100"/>
            <a:ext cx="7233285" cy="13531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ru-RU" sz="3200" b="1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在厂内设置隔离区域（</a:t>
            </a:r>
            <a:r>
              <a:rPr lang="zh-CN" altLang="ru-RU" sz="3200" b="1" spc="1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宿舍</a:t>
            </a:r>
            <a:r>
              <a:rPr lang="en-US" altLang="zh-CN" sz="3200" b="1" spc="1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2</a:t>
            </a:r>
            <a:r>
              <a:rPr lang="zh-CN" altLang="en-US" sz="3200" b="1" spc="1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、</a:t>
            </a:r>
            <a:r>
              <a:rPr lang="en-US" altLang="zh-CN" sz="3200" b="1" spc="1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3</a:t>
            </a:r>
            <a:r>
              <a:rPr lang="zh-CN" altLang="en-US" sz="3200" b="1" spc="1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楼</a:t>
            </a:r>
            <a:r>
              <a:rPr lang="zh-CN" altLang="en-US" sz="3200" b="1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）</a:t>
            </a:r>
            <a:r>
              <a:rPr lang="zh-CN" altLang="ru-RU" sz="3200" b="1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，供湖北籍、身体不适的来厂员工入住观察。</a:t>
            </a:r>
          </a:p>
        </p:txBody>
      </p:sp>
      <p:sp>
        <p:nvSpPr>
          <p:cNvPr id="16" name="Oval 10"/>
          <p:cNvSpPr/>
          <p:nvPr/>
        </p:nvSpPr>
        <p:spPr>
          <a:xfrm>
            <a:off x="1628554" y="3880239"/>
            <a:ext cx="520406" cy="520406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sp>
        <p:nvSpPr>
          <p:cNvPr id="18" name="Freeform 71"/>
          <p:cNvSpPr>
            <a:spLocks noEditPoints="1"/>
          </p:cNvSpPr>
          <p:nvPr/>
        </p:nvSpPr>
        <p:spPr bwMode="auto">
          <a:xfrm>
            <a:off x="1750170" y="3993320"/>
            <a:ext cx="278444" cy="294749"/>
          </a:xfrm>
          <a:custGeom>
            <a:avLst/>
            <a:gdLst>
              <a:gd name="T0" fmla="*/ 170 w 222"/>
              <a:gd name="T1" fmla="*/ 29 h 235"/>
              <a:gd name="T2" fmla="*/ 182 w 222"/>
              <a:gd name="T3" fmla="*/ 7 h 235"/>
              <a:gd name="T4" fmla="*/ 151 w 222"/>
              <a:gd name="T5" fmla="*/ 19 h 235"/>
              <a:gd name="T6" fmla="*/ 7 w 222"/>
              <a:gd name="T7" fmla="*/ 159 h 235"/>
              <a:gd name="T8" fmla="*/ 31 w 222"/>
              <a:gd name="T9" fmla="*/ 223 h 235"/>
              <a:gd name="T10" fmla="*/ 31 w 222"/>
              <a:gd name="T11" fmla="*/ 171 h 235"/>
              <a:gd name="T12" fmla="*/ 109 w 222"/>
              <a:gd name="T13" fmla="*/ 114 h 235"/>
              <a:gd name="T14" fmla="*/ 116 w 222"/>
              <a:gd name="T15" fmla="*/ 93 h 235"/>
              <a:gd name="T16" fmla="*/ 87 w 222"/>
              <a:gd name="T17" fmla="*/ 104 h 235"/>
              <a:gd name="T18" fmla="*/ 76 w 222"/>
              <a:gd name="T19" fmla="*/ 100 h 235"/>
              <a:gd name="T20" fmla="*/ 116 w 222"/>
              <a:gd name="T21" fmla="*/ 83 h 235"/>
              <a:gd name="T22" fmla="*/ 132 w 222"/>
              <a:gd name="T23" fmla="*/ 90 h 235"/>
              <a:gd name="T24" fmla="*/ 132 w 222"/>
              <a:gd name="T25" fmla="*/ 19 h 235"/>
              <a:gd name="T26" fmla="*/ 180 w 222"/>
              <a:gd name="T27" fmla="*/ 0 h 235"/>
              <a:gd name="T28" fmla="*/ 182 w 222"/>
              <a:gd name="T29" fmla="*/ 0 h 235"/>
              <a:gd name="T30" fmla="*/ 222 w 222"/>
              <a:gd name="T31" fmla="*/ 19 h 235"/>
              <a:gd name="T32" fmla="*/ 173 w 222"/>
              <a:gd name="T33" fmla="*/ 187 h 235"/>
              <a:gd name="T34" fmla="*/ 158 w 222"/>
              <a:gd name="T35" fmla="*/ 180 h 235"/>
              <a:gd name="T36" fmla="*/ 106 w 222"/>
              <a:gd name="T37" fmla="*/ 211 h 235"/>
              <a:gd name="T38" fmla="*/ 90 w 222"/>
              <a:gd name="T39" fmla="*/ 201 h 235"/>
              <a:gd name="T40" fmla="*/ 38 w 222"/>
              <a:gd name="T41" fmla="*/ 235 h 235"/>
              <a:gd name="T42" fmla="*/ 2 w 222"/>
              <a:gd name="T43" fmla="*/ 218 h 235"/>
              <a:gd name="T44" fmla="*/ 0 w 222"/>
              <a:gd name="T45" fmla="*/ 213 h 235"/>
              <a:gd name="T46" fmla="*/ 0 w 222"/>
              <a:gd name="T47" fmla="*/ 147 h 235"/>
              <a:gd name="T48" fmla="*/ 47 w 222"/>
              <a:gd name="T49" fmla="*/ 128 h 235"/>
              <a:gd name="T50" fmla="*/ 50 w 222"/>
              <a:gd name="T51" fmla="*/ 128 h 235"/>
              <a:gd name="T52" fmla="*/ 90 w 222"/>
              <a:gd name="T53" fmla="*/ 147 h 235"/>
              <a:gd name="T54" fmla="*/ 99 w 222"/>
              <a:gd name="T55" fmla="*/ 199 h 235"/>
              <a:gd name="T56" fmla="*/ 76 w 222"/>
              <a:gd name="T57" fmla="*/ 114 h 235"/>
              <a:gd name="T58" fmla="*/ 68 w 222"/>
              <a:gd name="T59" fmla="*/ 138 h 235"/>
              <a:gd name="T60" fmla="*/ 68 w 222"/>
              <a:gd name="T61" fmla="*/ 102 h 235"/>
              <a:gd name="T62" fmla="*/ 139 w 222"/>
              <a:gd name="T63" fmla="*/ 95 h 235"/>
              <a:gd name="T64" fmla="*/ 158 w 222"/>
              <a:gd name="T65" fmla="*/ 102 h 235"/>
              <a:gd name="T66" fmla="*/ 165 w 222"/>
              <a:gd name="T67" fmla="*/ 175 h 235"/>
              <a:gd name="T68" fmla="*/ 139 w 222"/>
              <a:gd name="T69" fmla="*/ 31 h 235"/>
              <a:gd name="T70" fmla="*/ 139 w 222"/>
              <a:gd name="T71" fmla="*/ 95 h 235"/>
              <a:gd name="T72" fmla="*/ 38 w 222"/>
              <a:gd name="T73" fmla="*/ 159 h 235"/>
              <a:gd name="T74" fmla="*/ 47 w 222"/>
              <a:gd name="T75" fmla="*/ 138 h 235"/>
              <a:gd name="T76" fmla="*/ 19 w 222"/>
              <a:gd name="T77" fmla="*/ 149 h 235"/>
              <a:gd name="T78" fmla="*/ 173 w 222"/>
              <a:gd name="T79" fmla="*/ 36 h 235"/>
              <a:gd name="T80" fmla="*/ 173 w 222"/>
              <a:gd name="T81" fmla="*/ 38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2" h="235">
                <a:moveTo>
                  <a:pt x="151" y="19"/>
                </a:moveTo>
                <a:lnTo>
                  <a:pt x="170" y="29"/>
                </a:lnTo>
                <a:lnTo>
                  <a:pt x="203" y="19"/>
                </a:lnTo>
                <a:lnTo>
                  <a:pt x="182" y="7"/>
                </a:lnTo>
                <a:lnTo>
                  <a:pt x="151" y="19"/>
                </a:lnTo>
                <a:lnTo>
                  <a:pt x="151" y="19"/>
                </a:lnTo>
                <a:close/>
                <a:moveTo>
                  <a:pt x="31" y="171"/>
                </a:moveTo>
                <a:lnTo>
                  <a:pt x="7" y="159"/>
                </a:lnTo>
                <a:lnTo>
                  <a:pt x="7" y="211"/>
                </a:lnTo>
                <a:lnTo>
                  <a:pt x="31" y="223"/>
                </a:lnTo>
                <a:lnTo>
                  <a:pt x="31" y="171"/>
                </a:lnTo>
                <a:lnTo>
                  <a:pt x="31" y="171"/>
                </a:lnTo>
                <a:close/>
                <a:moveTo>
                  <a:pt x="87" y="104"/>
                </a:moveTo>
                <a:lnTo>
                  <a:pt x="109" y="114"/>
                </a:lnTo>
                <a:lnTo>
                  <a:pt x="137" y="102"/>
                </a:lnTo>
                <a:lnTo>
                  <a:pt x="116" y="93"/>
                </a:lnTo>
                <a:lnTo>
                  <a:pt x="87" y="104"/>
                </a:lnTo>
                <a:lnTo>
                  <a:pt x="87" y="104"/>
                </a:lnTo>
                <a:close/>
                <a:moveTo>
                  <a:pt x="68" y="102"/>
                </a:moveTo>
                <a:lnTo>
                  <a:pt x="76" y="100"/>
                </a:lnTo>
                <a:lnTo>
                  <a:pt x="116" y="83"/>
                </a:lnTo>
                <a:lnTo>
                  <a:pt x="116" y="83"/>
                </a:lnTo>
                <a:lnTo>
                  <a:pt x="118" y="83"/>
                </a:lnTo>
                <a:lnTo>
                  <a:pt x="132" y="90"/>
                </a:lnTo>
                <a:lnTo>
                  <a:pt x="132" y="24"/>
                </a:lnTo>
                <a:lnTo>
                  <a:pt x="132" y="19"/>
                </a:lnTo>
                <a:lnTo>
                  <a:pt x="139" y="14"/>
                </a:lnTo>
                <a:lnTo>
                  <a:pt x="180" y="0"/>
                </a:lnTo>
                <a:lnTo>
                  <a:pt x="182" y="0"/>
                </a:lnTo>
                <a:lnTo>
                  <a:pt x="182" y="0"/>
                </a:lnTo>
                <a:lnTo>
                  <a:pt x="215" y="14"/>
                </a:lnTo>
                <a:lnTo>
                  <a:pt x="222" y="19"/>
                </a:lnTo>
                <a:lnTo>
                  <a:pt x="222" y="168"/>
                </a:lnTo>
                <a:lnTo>
                  <a:pt x="173" y="187"/>
                </a:lnTo>
                <a:lnTo>
                  <a:pt x="168" y="185"/>
                </a:lnTo>
                <a:lnTo>
                  <a:pt x="158" y="180"/>
                </a:lnTo>
                <a:lnTo>
                  <a:pt x="158" y="192"/>
                </a:lnTo>
                <a:lnTo>
                  <a:pt x="106" y="211"/>
                </a:lnTo>
                <a:lnTo>
                  <a:pt x="102" y="209"/>
                </a:lnTo>
                <a:lnTo>
                  <a:pt x="90" y="201"/>
                </a:lnTo>
                <a:lnTo>
                  <a:pt x="90" y="216"/>
                </a:lnTo>
                <a:lnTo>
                  <a:pt x="38" y="235"/>
                </a:lnTo>
                <a:lnTo>
                  <a:pt x="33" y="232"/>
                </a:lnTo>
                <a:lnTo>
                  <a:pt x="2" y="218"/>
                </a:lnTo>
                <a:lnTo>
                  <a:pt x="0" y="216"/>
                </a:lnTo>
                <a:lnTo>
                  <a:pt x="0" y="213"/>
                </a:lnTo>
                <a:lnTo>
                  <a:pt x="0" y="154"/>
                </a:lnTo>
                <a:lnTo>
                  <a:pt x="0" y="147"/>
                </a:lnTo>
                <a:lnTo>
                  <a:pt x="7" y="145"/>
                </a:lnTo>
                <a:lnTo>
                  <a:pt x="47" y="128"/>
                </a:lnTo>
                <a:lnTo>
                  <a:pt x="47" y="128"/>
                </a:lnTo>
                <a:lnTo>
                  <a:pt x="50" y="128"/>
                </a:lnTo>
                <a:lnTo>
                  <a:pt x="80" y="145"/>
                </a:lnTo>
                <a:lnTo>
                  <a:pt x="90" y="147"/>
                </a:lnTo>
                <a:lnTo>
                  <a:pt x="90" y="194"/>
                </a:lnTo>
                <a:lnTo>
                  <a:pt x="99" y="199"/>
                </a:lnTo>
                <a:lnTo>
                  <a:pt x="99" y="126"/>
                </a:lnTo>
                <a:lnTo>
                  <a:pt x="76" y="114"/>
                </a:lnTo>
                <a:lnTo>
                  <a:pt x="76" y="142"/>
                </a:lnTo>
                <a:lnTo>
                  <a:pt x="68" y="138"/>
                </a:lnTo>
                <a:lnTo>
                  <a:pt x="68" y="109"/>
                </a:lnTo>
                <a:lnTo>
                  <a:pt x="68" y="102"/>
                </a:lnTo>
                <a:lnTo>
                  <a:pt x="68" y="102"/>
                </a:lnTo>
                <a:close/>
                <a:moveTo>
                  <a:pt x="139" y="95"/>
                </a:moveTo>
                <a:lnTo>
                  <a:pt x="149" y="100"/>
                </a:lnTo>
                <a:lnTo>
                  <a:pt x="158" y="102"/>
                </a:lnTo>
                <a:lnTo>
                  <a:pt x="158" y="171"/>
                </a:lnTo>
                <a:lnTo>
                  <a:pt x="165" y="175"/>
                </a:lnTo>
                <a:lnTo>
                  <a:pt x="165" y="43"/>
                </a:lnTo>
                <a:lnTo>
                  <a:pt x="139" y="31"/>
                </a:lnTo>
                <a:lnTo>
                  <a:pt x="139" y="95"/>
                </a:lnTo>
                <a:lnTo>
                  <a:pt x="139" y="95"/>
                </a:lnTo>
                <a:close/>
                <a:moveTo>
                  <a:pt x="19" y="149"/>
                </a:moveTo>
                <a:lnTo>
                  <a:pt x="38" y="159"/>
                </a:lnTo>
                <a:lnTo>
                  <a:pt x="71" y="147"/>
                </a:lnTo>
                <a:lnTo>
                  <a:pt x="47" y="138"/>
                </a:lnTo>
                <a:lnTo>
                  <a:pt x="19" y="149"/>
                </a:lnTo>
                <a:lnTo>
                  <a:pt x="19" y="149"/>
                </a:lnTo>
                <a:close/>
                <a:moveTo>
                  <a:pt x="173" y="38"/>
                </a:moveTo>
                <a:lnTo>
                  <a:pt x="173" y="36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 sz="1200">
              <a:solidFill>
                <a:prstClr val="black"/>
              </a:solidFill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sp>
        <p:nvSpPr>
          <p:cNvPr id="20" name="Заголовок 1"/>
          <p:cNvSpPr txBox="1"/>
          <p:nvPr/>
        </p:nvSpPr>
        <p:spPr>
          <a:xfrm>
            <a:off x="2479675" y="3880485"/>
            <a:ext cx="7233285" cy="13531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ru-RU" sz="3200" b="1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必要时将健康员工转移到其他区域，如安排接待楼。</a:t>
            </a:r>
          </a:p>
        </p:txBody>
      </p:sp>
      <p:sp>
        <p:nvSpPr>
          <p:cNvPr id="25" name="Заголовок 1"/>
          <p:cNvSpPr txBox="1"/>
          <p:nvPr/>
        </p:nvSpPr>
        <p:spPr>
          <a:xfrm>
            <a:off x="2479675" y="5233670"/>
            <a:ext cx="6182995" cy="13531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ru-RU" sz="3200" b="1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区域负责人：</a:t>
            </a:r>
            <a:endParaRPr lang="zh-CN" altLang="en-US" sz="3200" b="1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ource Han Serif SC" pitchFamily="18" charset="-122"/>
              <a:ea typeface="Source Han Serif SC" pitchFamily="18" charset="-122"/>
              <a:cs typeface="+mn-ea"/>
              <a:sym typeface="Source Han Serif SC" pitchFamily="18" charset="-122"/>
            </a:endParaRPr>
          </a:p>
        </p:txBody>
      </p:sp>
      <p:sp>
        <p:nvSpPr>
          <p:cNvPr id="33" name="Oval 10"/>
          <p:cNvSpPr/>
          <p:nvPr/>
        </p:nvSpPr>
        <p:spPr>
          <a:xfrm>
            <a:off x="1480185" y="5233670"/>
            <a:ext cx="838835" cy="520700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TEL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55"/>
          <p:cNvSpPr txBox="1"/>
          <p:nvPr/>
        </p:nvSpPr>
        <p:spPr>
          <a:xfrm>
            <a:off x="597459" y="137503"/>
            <a:ext cx="3845560" cy="64516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二、做好员工管理</a:t>
            </a:r>
          </a:p>
        </p:txBody>
      </p:sp>
      <p:sp>
        <p:nvSpPr>
          <p:cNvPr id="38" name="矩形 37"/>
          <p:cNvSpPr/>
          <p:nvPr/>
        </p:nvSpPr>
        <p:spPr>
          <a:xfrm>
            <a:off x="530715" y="868208"/>
            <a:ext cx="4644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37101" y="3600452"/>
            <a:ext cx="2582720" cy="3421287"/>
          </a:xfrm>
          <a:prstGeom prst="rect">
            <a:avLst/>
          </a:prstGeom>
        </p:spPr>
      </p:pic>
      <p:sp>
        <p:nvSpPr>
          <p:cNvPr id="17" name="Oval 12"/>
          <p:cNvSpPr/>
          <p:nvPr/>
        </p:nvSpPr>
        <p:spPr>
          <a:xfrm>
            <a:off x="1540335" y="1653852"/>
            <a:ext cx="520406" cy="520406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sp>
        <p:nvSpPr>
          <p:cNvPr id="21" name="Freeform 11"/>
          <p:cNvSpPr>
            <a:spLocks noEditPoints="1"/>
          </p:cNvSpPr>
          <p:nvPr/>
        </p:nvSpPr>
        <p:spPr bwMode="auto">
          <a:xfrm>
            <a:off x="1654516" y="1771304"/>
            <a:ext cx="278444" cy="272173"/>
          </a:xfrm>
          <a:custGeom>
            <a:avLst/>
            <a:gdLst>
              <a:gd name="T0" fmla="*/ 90 w 94"/>
              <a:gd name="T1" fmla="*/ 55 h 92"/>
              <a:gd name="T2" fmla="*/ 90 w 94"/>
              <a:gd name="T3" fmla="*/ 85 h 92"/>
              <a:gd name="T4" fmla="*/ 53 w 94"/>
              <a:gd name="T5" fmla="*/ 89 h 92"/>
              <a:gd name="T6" fmla="*/ 54 w 94"/>
              <a:gd name="T7" fmla="*/ 59 h 92"/>
              <a:gd name="T8" fmla="*/ 46 w 94"/>
              <a:gd name="T9" fmla="*/ 0 h 92"/>
              <a:gd name="T10" fmla="*/ 0 w 94"/>
              <a:gd name="T11" fmla="*/ 46 h 92"/>
              <a:gd name="T12" fmla="*/ 46 w 94"/>
              <a:gd name="T13" fmla="*/ 92 h 92"/>
              <a:gd name="T14" fmla="*/ 45 w 94"/>
              <a:gd name="T15" fmla="*/ 84 h 92"/>
              <a:gd name="T16" fmla="*/ 20 w 94"/>
              <a:gd name="T17" fmla="*/ 72 h 92"/>
              <a:gd name="T18" fmla="*/ 20 w 94"/>
              <a:gd name="T19" fmla="*/ 20 h 92"/>
              <a:gd name="T20" fmla="*/ 72 w 94"/>
              <a:gd name="T21" fmla="*/ 20 h 92"/>
              <a:gd name="T22" fmla="*/ 83 w 94"/>
              <a:gd name="T23" fmla="*/ 50 h 92"/>
              <a:gd name="T24" fmla="*/ 92 w 94"/>
              <a:gd name="T25" fmla="*/ 50 h 92"/>
              <a:gd name="T26" fmla="*/ 79 w 94"/>
              <a:gd name="T27" fmla="*/ 13 h 92"/>
              <a:gd name="T28" fmla="*/ 47 w 94"/>
              <a:gd name="T29" fmla="*/ 41 h 92"/>
              <a:gd name="T30" fmla="*/ 31 w 94"/>
              <a:gd name="T31" fmla="*/ 19 h 92"/>
              <a:gd name="T32" fmla="*/ 41 w 94"/>
              <a:gd name="T33" fmla="*/ 44 h 92"/>
              <a:gd name="T34" fmla="*/ 47 w 94"/>
              <a:gd name="T35" fmla="*/ 55 h 92"/>
              <a:gd name="T36" fmla="*/ 54 w 94"/>
              <a:gd name="T37" fmla="*/ 47 h 92"/>
              <a:gd name="T38" fmla="*/ 62 w 94"/>
              <a:gd name="T39" fmla="*/ 30 h 92"/>
              <a:gd name="T40" fmla="*/ 47 w 94"/>
              <a:gd name="T41" fmla="*/ 41 h 92"/>
              <a:gd name="T42" fmla="*/ 88 w 94"/>
              <a:gd name="T43" fmla="*/ 75 h 92"/>
              <a:gd name="T44" fmla="*/ 87 w 94"/>
              <a:gd name="T45" fmla="*/ 74 h 92"/>
              <a:gd name="T46" fmla="*/ 86 w 94"/>
              <a:gd name="T47" fmla="*/ 71 h 92"/>
              <a:gd name="T48" fmla="*/ 81 w 94"/>
              <a:gd name="T49" fmla="*/ 83 h 92"/>
              <a:gd name="T50" fmla="*/ 85 w 94"/>
              <a:gd name="T51" fmla="*/ 76 h 92"/>
              <a:gd name="T52" fmla="*/ 86 w 94"/>
              <a:gd name="T53" fmla="*/ 76 h 92"/>
              <a:gd name="T54" fmla="*/ 87 w 94"/>
              <a:gd name="T55" fmla="*/ 83 h 92"/>
              <a:gd name="T56" fmla="*/ 66 w 94"/>
              <a:gd name="T57" fmla="*/ 80 h 92"/>
              <a:gd name="T58" fmla="*/ 67 w 94"/>
              <a:gd name="T59" fmla="*/ 69 h 92"/>
              <a:gd name="T60" fmla="*/ 68 w 94"/>
              <a:gd name="T61" fmla="*/ 61 h 92"/>
              <a:gd name="T62" fmla="*/ 57 w 94"/>
              <a:gd name="T63" fmla="*/ 64 h 92"/>
              <a:gd name="T64" fmla="*/ 61 w 94"/>
              <a:gd name="T65" fmla="*/ 68 h 92"/>
              <a:gd name="T66" fmla="*/ 63 w 94"/>
              <a:gd name="T67" fmla="*/ 63 h 92"/>
              <a:gd name="T68" fmla="*/ 62 w 94"/>
              <a:gd name="T69" fmla="*/ 69 h 92"/>
              <a:gd name="T70" fmla="*/ 54 w 94"/>
              <a:gd name="T71" fmla="*/ 83 h 92"/>
              <a:gd name="T72" fmla="*/ 81 w 94"/>
              <a:gd name="T73" fmla="*/ 80 h 92"/>
              <a:gd name="T74" fmla="*/ 79 w 94"/>
              <a:gd name="T75" fmla="*/ 76 h 92"/>
              <a:gd name="T76" fmla="*/ 75 w 94"/>
              <a:gd name="T77" fmla="*/ 60 h 92"/>
              <a:gd name="T78" fmla="*/ 66 w 94"/>
              <a:gd name="T79" fmla="*/ 80 h 92"/>
              <a:gd name="T80" fmla="*/ 73 w 94"/>
              <a:gd name="T81" fmla="*/ 83 h 92"/>
              <a:gd name="T82" fmla="*/ 78 w 94"/>
              <a:gd name="T83" fmla="*/ 80 h 92"/>
              <a:gd name="T84" fmla="*/ 74 w 94"/>
              <a:gd name="T85" fmla="*/ 76 h 92"/>
              <a:gd name="T86" fmla="*/ 72 w 94"/>
              <a:gd name="T87" fmla="*/ 7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4" h="92">
                <a:moveTo>
                  <a:pt x="58" y="55"/>
                </a:moveTo>
                <a:cubicBezTo>
                  <a:pt x="90" y="55"/>
                  <a:pt x="90" y="55"/>
                  <a:pt x="90" y="55"/>
                </a:cubicBezTo>
                <a:cubicBezTo>
                  <a:pt x="92" y="55"/>
                  <a:pt x="94" y="56"/>
                  <a:pt x="93" y="59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7"/>
                  <a:pt x="87" y="89"/>
                  <a:pt x="85" y="89"/>
                </a:cubicBezTo>
                <a:cubicBezTo>
                  <a:pt x="53" y="89"/>
                  <a:pt x="53" y="89"/>
                  <a:pt x="53" y="89"/>
                </a:cubicBezTo>
                <a:cubicBezTo>
                  <a:pt x="51" y="89"/>
                  <a:pt x="49" y="87"/>
                  <a:pt x="50" y="85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6"/>
                  <a:pt x="56" y="55"/>
                  <a:pt x="58" y="55"/>
                </a:cubicBezTo>
                <a:close/>
                <a:moveTo>
                  <a:pt x="46" y="0"/>
                </a:moveTo>
                <a:cubicBezTo>
                  <a:pt x="34" y="0"/>
                  <a:pt x="22" y="5"/>
                  <a:pt x="14" y="13"/>
                </a:cubicBezTo>
                <a:cubicBezTo>
                  <a:pt x="6" y="22"/>
                  <a:pt x="0" y="33"/>
                  <a:pt x="0" y="46"/>
                </a:cubicBezTo>
                <a:cubicBezTo>
                  <a:pt x="0" y="58"/>
                  <a:pt x="6" y="70"/>
                  <a:pt x="14" y="78"/>
                </a:cubicBezTo>
                <a:cubicBezTo>
                  <a:pt x="22" y="86"/>
                  <a:pt x="34" y="92"/>
                  <a:pt x="46" y="92"/>
                </a:cubicBezTo>
                <a:cubicBezTo>
                  <a:pt x="47" y="92"/>
                  <a:pt x="47" y="92"/>
                  <a:pt x="48" y="91"/>
                </a:cubicBezTo>
                <a:cubicBezTo>
                  <a:pt x="46" y="90"/>
                  <a:pt x="45" y="87"/>
                  <a:pt x="45" y="84"/>
                </a:cubicBezTo>
                <a:cubicBezTo>
                  <a:pt x="46" y="82"/>
                  <a:pt x="46" y="82"/>
                  <a:pt x="46" y="82"/>
                </a:cubicBezTo>
                <a:cubicBezTo>
                  <a:pt x="36" y="82"/>
                  <a:pt x="27" y="78"/>
                  <a:pt x="20" y="72"/>
                </a:cubicBezTo>
                <a:cubicBezTo>
                  <a:pt x="14" y="65"/>
                  <a:pt x="10" y="56"/>
                  <a:pt x="10" y="46"/>
                </a:cubicBezTo>
                <a:cubicBezTo>
                  <a:pt x="10" y="36"/>
                  <a:pt x="14" y="26"/>
                  <a:pt x="20" y="20"/>
                </a:cubicBezTo>
                <a:cubicBezTo>
                  <a:pt x="27" y="13"/>
                  <a:pt x="36" y="9"/>
                  <a:pt x="46" y="9"/>
                </a:cubicBezTo>
                <a:cubicBezTo>
                  <a:pt x="56" y="9"/>
                  <a:pt x="66" y="13"/>
                  <a:pt x="72" y="20"/>
                </a:cubicBezTo>
                <a:cubicBezTo>
                  <a:pt x="79" y="26"/>
                  <a:pt x="83" y="36"/>
                  <a:pt x="83" y="46"/>
                </a:cubicBezTo>
                <a:cubicBezTo>
                  <a:pt x="83" y="47"/>
                  <a:pt x="83" y="49"/>
                  <a:pt x="83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1" y="50"/>
                  <a:pt x="91" y="50"/>
                  <a:pt x="92" y="50"/>
                </a:cubicBezTo>
                <a:cubicBezTo>
                  <a:pt x="92" y="49"/>
                  <a:pt x="92" y="47"/>
                  <a:pt x="92" y="46"/>
                </a:cubicBezTo>
                <a:cubicBezTo>
                  <a:pt x="92" y="33"/>
                  <a:pt x="87" y="22"/>
                  <a:pt x="79" y="13"/>
                </a:cubicBezTo>
                <a:cubicBezTo>
                  <a:pt x="70" y="5"/>
                  <a:pt x="59" y="0"/>
                  <a:pt x="46" y="0"/>
                </a:cubicBezTo>
                <a:close/>
                <a:moveTo>
                  <a:pt x="47" y="41"/>
                </a:moveTo>
                <a:cubicBezTo>
                  <a:pt x="46" y="41"/>
                  <a:pt x="45" y="41"/>
                  <a:pt x="45" y="41"/>
                </a:cubicBezTo>
                <a:cubicBezTo>
                  <a:pt x="41" y="34"/>
                  <a:pt x="36" y="26"/>
                  <a:pt x="31" y="19"/>
                </a:cubicBezTo>
                <a:cubicBezTo>
                  <a:pt x="30" y="20"/>
                  <a:pt x="29" y="21"/>
                  <a:pt x="27" y="21"/>
                </a:cubicBezTo>
                <a:cubicBezTo>
                  <a:pt x="31" y="30"/>
                  <a:pt x="36" y="37"/>
                  <a:pt x="41" y="44"/>
                </a:cubicBezTo>
                <a:cubicBezTo>
                  <a:pt x="40" y="45"/>
                  <a:pt x="40" y="47"/>
                  <a:pt x="40" y="48"/>
                </a:cubicBezTo>
                <a:cubicBezTo>
                  <a:pt x="40" y="52"/>
                  <a:pt x="43" y="55"/>
                  <a:pt x="47" y="55"/>
                </a:cubicBezTo>
                <a:cubicBezTo>
                  <a:pt x="51" y="55"/>
                  <a:pt x="54" y="52"/>
                  <a:pt x="54" y="48"/>
                </a:cubicBezTo>
                <a:cubicBezTo>
                  <a:pt x="54" y="48"/>
                  <a:pt x="54" y="47"/>
                  <a:pt x="54" y="47"/>
                </a:cubicBezTo>
                <a:cubicBezTo>
                  <a:pt x="58" y="43"/>
                  <a:pt x="62" y="39"/>
                  <a:pt x="65" y="33"/>
                </a:cubicBezTo>
                <a:cubicBezTo>
                  <a:pt x="64" y="32"/>
                  <a:pt x="63" y="31"/>
                  <a:pt x="62" y="30"/>
                </a:cubicBezTo>
                <a:cubicBezTo>
                  <a:pt x="57" y="34"/>
                  <a:pt x="53" y="38"/>
                  <a:pt x="50" y="42"/>
                </a:cubicBezTo>
                <a:cubicBezTo>
                  <a:pt x="49" y="41"/>
                  <a:pt x="48" y="41"/>
                  <a:pt x="47" y="41"/>
                </a:cubicBezTo>
                <a:close/>
                <a:moveTo>
                  <a:pt x="87" y="83"/>
                </a:move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8" y="74"/>
                  <a:pt x="88" y="74"/>
                </a:cubicBezTo>
                <a:cubicBezTo>
                  <a:pt x="87" y="74"/>
                  <a:pt x="87" y="74"/>
                  <a:pt x="87" y="74"/>
                </a:cubicBezTo>
                <a:cubicBezTo>
                  <a:pt x="86" y="74"/>
                  <a:pt x="85" y="74"/>
                  <a:pt x="85" y="74"/>
                </a:cubicBezTo>
                <a:cubicBezTo>
                  <a:pt x="86" y="71"/>
                  <a:pt x="86" y="71"/>
                  <a:pt x="86" y="71"/>
                </a:cubicBezTo>
                <a:cubicBezTo>
                  <a:pt x="83" y="71"/>
                  <a:pt x="83" y="71"/>
                  <a:pt x="83" y="71"/>
                </a:cubicBezTo>
                <a:cubicBezTo>
                  <a:pt x="81" y="83"/>
                  <a:pt x="81" y="83"/>
                  <a:pt x="81" y="83"/>
                </a:cubicBezTo>
                <a:cubicBezTo>
                  <a:pt x="83" y="83"/>
                  <a:pt x="83" y="83"/>
                  <a:pt x="83" y="83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6" y="75"/>
                  <a:pt x="86" y="76"/>
                </a:cubicBezTo>
                <a:cubicBezTo>
                  <a:pt x="84" y="83"/>
                  <a:pt x="84" y="83"/>
                  <a:pt x="84" y="83"/>
                </a:cubicBezTo>
                <a:cubicBezTo>
                  <a:pt x="87" y="83"/>
                  <a:pt x="87" y="83"/>
                  <a:pt x="87" y="83"/>
                </a:cubicBezTo>
                <a:close/>
                <a:moveTo>
                  <a:pt x="65" y="83"/>
                </a:moveTo>
                <a:cubicBezTo>
                  <a:pt x="66" y="80"/>
                  <a:pt x="66" y="80"/>
                  <a:pt x="66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7" y="69"/>
                  <a:pt x="67" y="69"/>
                  <a:pt x="67" y="69"/>
                </a:cubicBezTo>
                <a:cubicBezTo>
                  <a:pt x="68" y="68"/>
                  <a:pt x="68" y="67"/>
                  <a:pt x="68" y="66"/>
                </a:cubicBezTo>
                <a:cubicBezTo>
                  <a:pt x="69" y="64"/>
                  <a:pt x="69" y="62"/>
                  <a:pt x="68" y="61"/>
                </a:cubicBezTo>
                <a:cubicBezTo>
                  <a:pt x="67" y="60"/>
                  <a:pt x="66" y="59"/>
                  <a:pt x="64" y="59"/>
                </a:cubicBezTo>
                <a:cubicBezTo>
                  <a:pt x="60" y="59"/>
                  <a:pt x="58" y="61"/>
                  <a:pt x="57" y="64"/>
                </a:cubicBezTo>
                <a:cubicBezTo>
                  <a:pt x="56" y="68"/>
                  <a:pt x="56" y="68"/>
                  <a:pt x="56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63"/>
                  <a:pt x="62" y="63"/>
                  <a:pt x="63" y="63"/>
                </a:cubicBezTo>
                <a:cubicBezTo>
                  <a:pt x="64" y="63"/>
                  <a:pt x="64" y="64"/>
                  <a:pt x="64" y="65"/>
                </a:cubicBezTo>
                <a:cubicBezTo>
                  <a:pt x="63" y="67"/>
                  <a:pt x="63" y="68"/>
                  <a:pt x="62" y="69"/>
                </a:cubicBezTo>
                <a:cubicBezTo>
                  <a:pt x="54" y="80"/>
                  <a:pt x="54" y="80"/>
                  <a:pt x="54" y="80"/>
                </a:cubicBezTo>
                <a:cubicBezTo>
                  <a:pt x="54" y="83"/>
                  <a:pt x="54" y="83"/>
                  <a:pt x="54" y="83"/>
                </a:cubicBezTo>
                <a:cubicBezTo>
                  <a:pt x="65" y="83"/>
                  <a:pt x="65" y="83"/>
                  <a:pt x="65" y="83"/>
                </a:cubicBezTo>
                <a:close/>
                <a:moveTo>
                  <a:pt x="81" y="80"/>
                </a:moveTo>
                <a:cubicBezTo>
                  <a:pt x="81" y="76"/>
                  <a:pt x="81" y="76"/>
                  <a:pt x="81" y="76"/>
                </a:cubicBezTo>
                <a:cubicBezTo>
                  <a:pt x="79" y="76"/>
                  <a:pt x="79" y="76"/>
                  <a:pt x="79" y="76"/>
                </a:cubicBezTo>
                <a:cubicBezTo>
                  <a:pt x="82" y="60"/>
                  <a:pt x="82" y="60"/>
                  <a:pt x="82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67" y="76"/>
                  <a:pt x="67" y="76"/>
                  <a:pt x="67" y="76"/>
                </a:cubicBezTo>
                <a:cubicBezTo>
                  <a:pt x="66" y="80"/>
                  <a:pt x="66" y="80"/>
                  <a:pt x="66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3" y="83"/>
                  <a:pt x="73" y="83"/>
                  <a:pt x="73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8" y="80"/>
                  <a:pt x="78" y="80"/>
                  <a:pt x="78" y="80"/>
                </a:cubicBezTo>
                <a:cubicBezTo>
                  <a:pt x="81" y="80"/>
                  <a:pt x="81" y="80"/>
                  <a:pt x="81" y="80"/>
                </a:cubicBezTo>
                <a:close/>
                <a:moveTo>
                  <a:pt x="74" y="76"/>
                </a:moveTo>
                <a:cubicBezTo>
                  <a:pt x="75" y="67"/>
                  <a:pt x="75" y="67"/>
                  <a:pt x="75" y="67"/>
                </a:cubicBezTo>
                <a:cubicBezTo>
                  <a:pt x="72" y="76"/>
                  <a:pt x="72" y="76"/>
                  <a:pt x="72" y="76"/>
                </a:cubicBezTo>
                <a:lnTo>
                  <a:pt x="74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 sz="1200">
              <a:solidFill>
                <a:prstClr val="black"/>
              </a:solidFill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sp>
        <p:nvSpPr>
          <p:cNvPr id="11" name="Заголовок 1"/>
          <p:cNvSpPr txBox="1"/>
          <p:nvPr/>
        </p:nvSpPr>
        <p:spPr>
          <a:xfrm>
            <a:off x="2479040" y="1653540"/>
            <a:ext cx="7233285" cy="13531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ru-RU" sz="3200" b="1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告知还在湖北的员工，在当前形势下暂缓到厂；</a:t>
            </a:r>
          </a:p>
        </p:txBody>
      </p:sp>
      <p:sp>
        <p:nvSpPr>
          <p:cNvPr id="5" name="Oval 12"/>
          <p:cNvSpPr/>
          <p:nvPr/>
        </p:nvSpPr>
        <p:spPr>
          <a:xfrm>
            <a:off x="1541605" y="3007037"/>
            <a:ext cx="520406" cy="520406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sp>
        <p:nvSpPr>
          <p:cNvPr id="6" name="Freeform 11"/>
          <p:cNvSpPr>
            <a:spLocks noEditPoints="1"/>
          </p:cNvSpPr>
          <p:nvPr/>
        </p:nvSpPr>
        <p:spPr bwMode="auto">
          <a:xfrm>
            <a:off x="1655151" y="3124489"/>
            <a:ext cx="278444" cy="272173"/>
          </a:xfrm>
          <a:custGeom>
            <a:avLst/>
            <a:gdLst>
              <a:gd name="T0" fmla="*/ 90 w 94"/>
              <a:gd name="T1" fmla="*/ 55 h 92"/>
              <a:gd name="T2" fmla="*/ 90 w 94"/>
              <a:gd name="T3" fmla="*/ 85 h 92"/>
              <a:gd name="T4" fmla="*/ 53 w 94"/>
              <a:gd name="T5" fmla="*/ 89 h 92"/>
              <a:gd name="T6" fmla="*/ 54 w 94"/>
              <a:gd name="T7" fmla="*/ 59 h 92"/>
              <a:gd name="T8" fmla="*/ 46 w 94"/>
              <a:gd name="T9" fmla="*/ 0 h 92"/>
              <a:gd name="T10" fmla="*/ 0 w 94"/>
              <a:gd name="T11" fmla="*/ 46 h 92"/>
              <a:gd name="T12" fmla="*/ 46 w 94"/>
              <a:gd name="T13" fmla="*/ 92 h 92"/>
              <a:gd name="T14" fmla="*/ 45 w 94"/>
              <a:gd name="T15" fmla="*/ 84 h 92"/>
              <a:gd name="T16" fmla="*/ 20 w 94"/>
              <a:gd name="T17" fmla="*/ 72 h 92"/>
              <a:gd name="T18" fmla="*/ 20 w 94"/>
              <a:gd name="T19" fmla="*/ 20 h 92"/>
              <a:gd name="T20" fmla="*/ 72 w 94"/>
              <a:gd name="T21" fmla="*/ 20 h 92"/>
              <a:gd name="T22" fmla="*/ 83 w 94"/>
              <a:gd name="T23" fmla="*/ 50 h 92"/>
              <a:gd name="T24" fmla="*/ 92 w 94"/>
              <a:gd name="T25" fmla="*/ 50 h 92"/>
              <a:gd name="T26" fmla="*/ 79 w 94"/>
              <a:gd name="T27" fmla="*/ 13 h 92"/>
              <a:gd name="T28" fmla="*/ 47 w 94"/>
              <a:gd name="T29" fmla="*/ 41 h 92"/>
              <a:gd name="T30" fmla="*/ 31 w 94"/>
              <a:gd name="T31" fmla="*/ 19 h 92"/>
              <a:gd name="T32" fmla="*/ 41 w 94"/>
              <a:gd name="T33" fmla="*/ 44 h 92"/>
              <a:gd name="T34" fmla="*/ 47 w 94"/>
              <a:gd name="T35" fmla="*/ 55 h 92"/>
              <a:gd name="T36" fmla="*/ 54 w 94"/>
              <a:gd name="T37" fmla="*/ 47 h 92"/>
              <a:gd name="T38" fmla="*/ 62 w 94"/>
              <a:gd name="T39" fmla="*/ 30 h 92"/>
              <a:gd name="T40" fmla="*/ 47 w 94"/>
              <a:gd name="T41" fmla="*/ 41 h 92"/>
              <a:gd name="T42" fmla="*/ 88 w 94"/>
              <a:gd name="T43" fmla="*/ 75 h 92"/>
              <a:gd name="T44" fmla="*/ 87 w 94"/>
              <a:gd name="T45" fmla="*/ 74 h 92"/>
              <a:gd name="T46" fmla="*/ 86 w 94"/>
              <a:gd name="T47" fmla="*/ 71 h 92"/>
              <a:gd name="T48" fmla="*/ 81 w 94"/>
              <a:gd name="T49" fmla="*/ 83 h 92"/>
              <a:gd name="T50" fmla="*/ 85 w 94"/>
              <a:gd name="T51" fmla="*/ 76 h 92"/>
              <a:gd name="T52" fmla="*/ 86 w 94"/>
              <a:gd name="T53" fmla="*/ 76 h 92"/>
              <a:gd name="T54" fmla="*/ 87 w 94"/>
              <a:gd name="T55" fmla="*/ 83 h 92"/>
              <a:gd name="T56" fmla="*/ 66 w 94"/>
              <a:gd name="T57" fmla="*/ 80 h 92"/>
              <a:gd name="T58" fmla="*/ 67 w 94"/>
              <a:gd name="T59" fmla="*/ 69 h 92"/>
              <a:gd name="T60" fmla="*/ 68 w 94"/>
              <a:gd name="T61" fmla="*/ 61 h 92"/>
              <a:gd name="T62" fmla="*/ 57 w 94"/>
              <a:gd name="T63" fmla="*/ 64 h 92"/>
              <a:gd name="T64" fmla="*/ 61 w 94"/>
              <a:gd name="T65" fmla="*/ 68 h 92"/>
              <a:gd name="T66" fmla="*/ 63 w 94"/>
              <a:gd name="T67" fmla="*/ 63 h 92"/>
              <a:gd name="T68" fmla="*/ 62 w 94"/>
              <a:gd name="T69" fmla="*/ 69 h 92"/>
              <a:gd name="T70" fmla="*/ 54 w 94"/>
              <a:gd name="T71" fmla="*/ 83 h 92"/>
              <a:gd name="T72" fmla="*/ 81 w 94"/>
              <a:gd name="T73" fmla="*/ 80 h 92"/>
              <a:gd name="T74" fmla="*/ 79 w 94"/>
              <a:gd name="T75" fmla="*/ 76 h 92"/>
              <a:gd name="T76" fmla="*/ 75 w 94"/>
              <a:gd name="T77" fmla="*/ 60 h 92"/>
              <a:gd name="T78" fmla="*/ 66 w 94"/>
              <a:gd name="T79" fmla="*/ 80 h 92"/>
              <a:gd name="T80" fmla="*/ 73 w 94"/>
              <a:gd name="T81" fmla="*/ 83 h 92"/>
              <a:gd name="T82" fmla="*/ 78 w 94"/>
              <a:gd name="T83" fmla="*/ 80 h 92"/>
              <a:gd name="T84" fmla="*/ 74 w 94"/>
              <a:gd name="T85" fmla="*/ 76 h 92"/>
              <a:gd name="T86" fmla="*/ 72 w 94"/>
              <a:gd name="T87" fmla="*/ 7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4" h="92">
                <a:moveTo>
                  <a:pt x="58" y="55"/>
                </a:moveTo>
                <a:cubicBezTo>
                  <a:pt x="90" y="55"/>
                  <a:pt x="90" y="55"/>
                  <a:pt x="90" y="55"/>
                </a:cubicBezTo>
                <a:cubicBezTo>
                  <a:pt x="92" y="55"/>
                  <a:pt x="94" y="56"/>
                  <a:pt x="93" y="59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7"/>
                  <a:pt x="87" y="89"/>
                  <a:pt x="85" y="89"/>
                </a:cubicBezTo>
                <a:cubicBezTo>
                  <a:pt x="53" y="89"/>
                  <a:pt x="53" y="89"/>
                  <a:pt x="53" y="89"/>
                </a:cubicBezTo>
                <a:cubicBezTo>
                  <a:pt x="51" y="89"/>
                  <a:pt x="49" y="87"/>
                  <a:pt x="50" y="85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6"/>
                  <a:pt x="56" y="55"/>
                  <a:pt x="58" y="55"/>
                </a:cubicBezTo>
                <a:close/>
                <a:moveTo>
                  <a:pt x="46" y="0"/>
                </a:moveTo>
                <a:cubicBezTo>
                  <a:pt x="34" y="0"/>
                  <a:pt x="22" y="5"/>
                  <a:pt x="14" y="13"/>
                </a:cubicBezTo>
                <a:cubicBezTo>
                  <a:pt x="6" y="22"/>
                  <a:pt x="0" y="33"/>
                  <a:pt x="0" y="46"/>
                </a:cubicBezTo>
                <a:cubicBezTo>
                  <a:pt x="0" y="58"/>
                  <a:pt x="6" y="70"/>
                  <a:pt x="14" y="78"/>
                </a:cubicBezTo>
                <a:cubicBezTo>
                  <a:pt x="22" y="86"/>
                  <a:pt x="34" y="92"/>
                  <a:pt x="46" y="92"/>
                </a:cubicBezTo>
                <a:cubicBezTo>
                  <a:pt x="47" y="92"/>
                  <a:pt x="47" y="92"/>
                  <a:pt x="48" y="91"/>
                </a:cubicBezTo>
                <a:cubicBezTo>
                  <a:pt x="46" y="90"/>
                  <a:pt x="45" y="87"/>
                  <a:pt x="45" y="84"/>
                </a:cubicBezTo>
                <a:cubicBezTo>
                  <a:pt x="46" y="82"/>
                  <a:pt x="46" y="82"/>
                  <a:pt x="46" y="82"/>
                </a:cubicBezTo>
                <a:cubicBezTo>
                  <a:pt x="36" y="82"/>
                  <a:pt x="27" y="78"/>
                  <a:pt x="20" y="72"/>
                </a:cubicBezTo>
                <a:cubicBezTo>
                  <a:pt x="14" y="65"/>
                  <a:pt x="10" y="56"/>
                  <a:pt x="10" y="46"/>
                </a:cubicBezTo>
                <a:cubicBezTo>
                  <a:pt x="10" y="36"/>
                  <a:pt x="14" y="26"/>
                  <a:pt x="20" y="20"/>
                </a:cubicBezTo>
                <a:cubicBezTo>
                  <a:pt x="27" y="13"/>
                  <a:pt x="36" y="9"/>
                  <a:pt x="46" y="9"/>
                </a:cubicBezTo>
                <a:cubicBezTo>
                  <a:pt x="56" y="9"/>
                  <a:pt x="66" y="13"/>
                  <a:pt x="72" y="20"/>
                </a:cubicBezTo>
                <a:cubicBezTo>
                  <a:pt x="79" y="26"/>
                  <a:pt x="83" y="36"/>
                  <a:pt x="83" y="46"/>
                </a:cubicBezTo>
                <a:cubicBezTo>
                  <a:pt x="83" y="47"/>
                  <a:pt x="83" y="49"/>
                  <a:pt x="83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1" y="50"/>
                  <a:pt x="91" y="50"/>
                  <a:pt x="92" y="50"/>
                </a:cubicBezTo>
                <a:cubicBezTo>
                  <a:pt x="92" y="49"/>
                  <a:pt x="92" y="47"/>
                  <a:pt x="92" y="46"/>
                </a:cubicBezTo>
                <a:cubicBezTo>
                  <a:pt x="92" y="33"/>
                  <a:pt x="87" y="22"/>
                  <a:pt x="79" y="13"/>
                </a:cubicBezTo>
                <a:cubicBezTo>
                  <a:pt x="70" y="5"/>
                  <a:pt x="59" y="0"/>
                  <a:pt x="46" y="0"/>
                </a:cubicBezTo>
                <a:close/>
                <a:moveTo>
                  <a:pt x="47" y="41"/>
                </a:moveTo>
                <a:cubicBezTo>
                  <a:pt x="46" y="41"/>
                  <a:pt x="45" y="41"/>
                  <a:pt x="45" y="41"/>
                </a:cubicBezTo>
                <a:cubicBezTo>
                  <a:pt x="41" y="34"/>
                  <a:pt x="36" y="26"/>
                  <a:pt x="31" y="19"/>
                </a:cubicBezTo>
                <a:cubicBezTo>
                  <a:pt x="30" y="20"/>
                  <a:pt x="29" y="21"/>
                  <a:pt x="27" y="21"/>
                </a:cubicBezTo>
                <a:cubicBezTo>
                  <a:pt x="31" y="30"/>
                  <a:pt x="36" y="37"/>
                  <a:pt x="41" y="44"/>
                </a:cubicBezTo>
                <a:cubicBezTo>
                  <a:pt x="40" y="45"/>
                  <a:pt x="40" y="47"/>
                  <a:pt x="40" y="48"/>
                </a:cubicBezTo>
                <a:cubicBezTo>
                  <a:pt x="40" y="52"/>
                  <a:pt x="43" y="55"/>
                  <a:pt x="47" y="55"/>
                </a:cubicBezTo>
                <a:cubicBezTo>
                  <a:pt x="51" y="55"/>
                  <a:pt x="54" y="52"/>
                  <a:pt x="54" y="48"/>
                </a:cubicBezTo>
                <a:cubicBezTo>
                  <a:pt x="54" y="48"/>
                  <a:pt x="54" y="47"/>
                  <a:pt x="54" y="47"/>
                </a:cubicBezTo>
                <a:cubicBezTo>
                  <a:pt x="58" y="43"/>
                  <a:pt x="62" y="39"/>
                  <a:pt x="65" y="33"/>
                </a:cubicBezTo>
                <a:cubicBezTo>
                  <a:pt x="64" y="32"/>
                  <a:pt x="63" y="31"/>
                  <a:pt x="62" y="30"/>
                </a:cubicBezTo>
                <a:cubicBezTo>
                  <a:pt x="57" y="34"/>
                  <a:pt x="53" y="38"/>
                  <a:pt x="50" y="42"/>
                </a:cubicBezTo>
                <a:cubicBezTo>
                  <a:pt x="49" y="41"/>
                  <a:pt x="48" y="41"/>
                  <a:pt x="47" y="41"/>
                </a:cubicBezTo>
                <a:close/>
                <a:moveTo>
                  <a:pt x="87" y="83"/>
                </a:move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8" y="74"/>
                  <a:pt x="88" y="74"/>
                </a:cubicBezTo>
                <a:cubicBezTo>
                  <a:pt x="87" y="74"/>
                  <a:pt x="87" y="74"/>
                  <a:pt x="87" y="74"/>
                </a:cubicBezTo>
                <a:cubicBezTo>
                  <a:pt x="86" y="74"/>
                  <a:pt x="85" y="74"/>
                  <a:pt x="85" y="74"/>
                </a:cubicBezTo>
                <a:cubicBezTo>
                  <a:pt x="86" y="71"/>
                  <a:pt x="86" y="71"/>
                  <a:pt x="86" y="71"/>
                </a:cubicBezTo>
                <a:cubicBezTo>
                  <a:pt x="83" y="71"/>
                  <a:pt x="83" y="71"/>
                  <a:pt x="83" y="71"/>
                </a:cubicBezTo>
                <a:cubicBezTo>
                  <a:pt x="81" y="83"/>
                  <a:pt x="81" y="83"/>
                  <a:pt x="81" y="83"/>
                </a:cubicBezTo>
                <a:cubicBezTo>
                  <a:pt x="83" y="83"/>
                  <a:pt x="83" y="83"/>
                  <a:pt x="83" y="83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6" y="75"/>
                  <a:pt x="86" y="76"/>
                </a:cubicBezTo>
                <a:cubicBezTo>
                  <a:pt x="84" y="83"/>
                  <a:pt x="84" y="83"/>
                  <a:pt x="84" y="83"/>
                </a:cubicBezTo>
                <a:cubicBezTo>
                  <a:pt x="87" y="83"/>
                  <a:pt x="87" y="83"/>
                  <a:pt x="87" y="83"/>
                </a:cubicBezTo>
                <a:close/>
                <a:moveTo>
                  <a:pt x="65" y="83"/>
                </a:moveTo>
                <a:cubicBezTo>
                  <a:pt x="66" y="80"/>
                  <a:pt x="66" y="80"/>
                  <a:pt x="66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7" y="69"/>
                  <a:pt x="67" y="69"/>
                  <a:pt x="67" y="69"/>
                </a:cubicBezTo>
                <a:cubicBezTo>
                  <a:pt x="68" y="68"/>
                  <a:pt x="68" y="67"/>
                  <a:pt x="68" y="66"/>
                </a:cubicBezTo>
                <a:cubicBezTo>
                  <a:pt x="69" y="64"/>
                  <a:pt x="69" y="62"/>
                  <a:pt x="68" y="61"/>
                </a:cubicBezTo>
                <a:cubicBezTo>
                  <a:pt x="67" y="60"/>
                  <a:pt x="66" y="59"/>
                  <a:pt x="64" y="59"/>
                </a:cubicBezTo>
                <a:cubicBezTo>
                  <a:pt x="60" y="59"/>
                  <a:pt x="58" y="61"/>
                  <a:pt x="57" y="64"/>
                </a:cubicBezTo>
                <a:cubicBezTo>
                  <a:pt x="56" y="68"/>
                  <a:pt x="56" y="68"/>
                  <a:pt x="56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63"/>
                  <a:pt x="62" y="63"/>
                  <a:pt x="63" y="63"/>
                </a:cubicBezTo>
                <a:cubicBezTo>
                  <a:pt x="64" y="63"/>
                  <a:pt x="64" y="64"/>
                  <a:pt x="64" y="65"/>
                </a:cubicBezTo>
                <a:cubicBezTo>
                  <a:pt x="63" y="67"/>
                  <a:pt x="63" y="68"/>
                  <a:pt x="62" y="69"/>
                </a:cubicBezTo>
                <a:cubicBezTo>
                  <a:pt x="54" y="80"/>
                  <a:pt x="54" y="80"/>
                  <a:pt x="54" y="80"/>
                </a:cubicBezTo>
                <a:cubicBezTo>
                  <a:pt x="54" y="83"/>
                  <a:pt x="54" y="83"/>
                  <a:pt x="54" y="83"/>
                </a:cubicBezTo>
                <a:cubicBezTo>
                  <a:pt x="65" y="83"/>
                  <a:pt x="65" y="83"/>
                  <a:pt x="65" y="83"/>
                </a:cubicBezTo>
                <a:close/>
                <a:moveTo>
                  <a:pt x="81" y="80"/>
                </a:moveTo>
                <a:cubicBezTo>
                  <a:pt x="81" y="76"/>
                  <a:pt x="81" y="76"/>
                  <a:pt x="81" y="76"/>
                </a:cubicBezTo>
                <a:cubicBezTo>
                  <a:pt x="79" y="76"/>
                  <a:pt x="79" y="76"/>
                  <a:pt x="79" y="76"/>
                </a:cubicBezTo>
                <a:cubicBezTo>
                  <a:pt x="82" y="60"/>
                  <a:pt x="82" y="60"/>
                  <a:pt x="82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67" y="76"/>
                  <a:pt x="67" y="76"/>
                  <a:pt x="67" y="76"/>
                </a:cubicBezTo>
                <a:cubicBezTo>
                  <a:pt x="66" y="80"/>
                  <a:pt x="66" y="80"/>
                  <a:pt x="66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3" y="83"/>
                  <a:pt x="73" y="83"/>
                  <a:pt x="73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8" y="80"/>
                  <a:pt x="78" y="80"/>
                  <a:pt x="78" y="80"/>
                </a:cubicBezTo>
                <a:cubicBezTo>
                  <a:pt x="81" y="80"/>
                  <a:pt x="81" y="80"/>
                  <a:pt x="81" y="80"/>
                </a:cubicBezTo>
                <a:close/>
                <a:moveTo>
                  <a:pt x="74" y="76"/>
                </a:moveTo>
                <a:cubicBezTo>
                  <a:pt x="75" y="67"/>
                  <a:pt x="75" y="67"/>
                  <a:pt x="75" y="67"/>
                </a:cubicBezTo>
                <a:cubicBezTo>
                  <a:pt x="72" y="76"/>
                  <a:pt x="72" y="76"/>
                  <a:pt x="72" y="76"/>
                </a:cubicBezTo>
                <a:lnTo>
                  <a:pt x="74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 sz="1200">
              <a:solidFill>
                <a:prstClr val="black"/>
              </a:solidFill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sp>
        <p:nvSpPr>
          <p:cNvPr id="7" name="Заголовок 1"/>
          <p:cNvSpPr txBox="1"/>
          <p:nvPr/>
        </p:nvSpPr>
        <p:spPr>
          <a:xfrm>
            <a:off x="2479675" y="3006725"/>
            <a:ext cx="7233285" cy="13531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ru-RU" sz="3200" b="1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若员工已从湖北回到厂里，安排其入住隔离区，观察</a:t>
            </a:r>
            <a:r>
              <a:rPr lang="en-US" altLang="zh-CN" sz="3200" b="1" spc="1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14</a:t>
            </a:r>
            <a:r>
              <a:rPr lang="zh-CN" altLang="en-US" sz="3200" b="1" spc="1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天</a:t>
            </a:r>
            <a:r>
              <a:rPr lang="zh-CN" altLang="en-US" sz="3200" b="1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；</a:t>
            </a:r>
          </a:p>
        </p:txBody>
      </p:sp>
      <p:sp>
        <p:nvSpPr>
          <p:cNvPr id="8" name="Oval 12"/>
          <p:cNvSpPr/>
          <p:nvPr/>
        </p:nvSpPr>
        <p:spPr>
          <a:xfrm>
            <a:off x="1541605" y="4360222"/>
            <a:ext cx="520406" cy="520406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sp>
        <p:nvSpPr>
          <p:cNvPr id="9" name="Freeform 11"/>
          <p:cNvSpPr>
            <a:spLocks noEditPoints="1"/>
          </p:cNvSpPr>
          <p:nvPr/>
        </p:nvSpPr>
        <p:spPr bwMode="auto">
          <a:xfrm>
            <a:off x="1655151" y="4477674"/>
            <a:ext cx="278444" cy="272173"/>
          </a:xfrm>
          <a:custGeom>
            <a:avLst/>
            <a:gdLst>
              <a:gd name="T0" fmla="*/ 90 w 94"/>
              <a:gd name="T1" fmla="*/ 55 h 92"/>
              <a:gd name="T2" fmla="*/ 90 w 94"/>
              <a:gd name="T3" fmla="*/ 85 h 92"/>
              <a:gd name="T4" fmla="*/ 53 w 94"/>
              <a:gd name="T5" fmla="*/ 89 h 92"/>
              <a:gd name="T6" fmla="*/ 54 w 94"/>
              <a:gd name="T7" fmla="*/ 59 h 92"/>
              <a:gd name="T8" fmla="*/ 46 w 94"/>
              <a:gd name="T9" fmla="*/ 0 h 92"/>
              <a:gd name="T10" fmla="*/ 0 w 94"/>
              <a:gd name="T11" fmla="*/ 46 h 92"/>
              <a:gd name="T12" fmla="*/ 46 w 94"/>
              <a:gd name="T13" fmla="*/ 92 h 92"/>
              <a:gd name="T14" fmla="*/ 45 w 94"/>
              <a:gd name="T15" fmla="*/ 84 h 92"/>
              <a:gd name="T16" fmla="*/ 20 w 94"/>
              <a:gd name="T17" fmla="*/ 72 h 92"/>
              <a:gd name="T18" fmla="*/ 20 w 94"/>
              <a:gd name="T19" fmla="*/ 20 h 92"/>
              <a:gd name="T20" fmla="*/ 72 w 94"/>
              <a:gd name="T21" fmla="*/ 20 h 92"/>
              <a:gd name="T22" fmla="*/ 83 w 94"/>
              <a:gd name="T23" fmla="*/ 50 h 92"/>
              <a:gd name="T24" fmla="*/ 92 w 94"/>
              <a:gd name="T25" fmla="*/ 50 h 92"/>
              <a:gd name="T26" fmla="*/ 79 w 94"/>
              <a:gd name="T27" fmla="*/ 13 h 92"/>
              <a:gd name="T28" fmla="*/ 47 w 94"/>
              <a:gd name="T29" fmla="*/ 41 h 92"/>
              <a:gd name="T30" fmla="*/ 31 w 94"/>
              <a:gd name="T31" fmla="*/ 19 h 92"/>
              <a:gd name="T32" fmla="*/ 41 w 94"/>
              <a:gd name="T33" fmla="*/ 44 h 92"/>
              <a:gd name="T34" fmla="*/ 47 w 94"/>
              <a:gd name="T35" fmla="*/ 55 h 92"/>
              <a:gd name="T36" fmla="*/ 54 w 94"/>
              <a:gd name="T37" fmla="*/ 47 h 92"/>
              <a:gd name="T38" fmla="*/ 62 w 94"/>
              <a:gd name="T39" fmla="*/ 30 h 92"/>
              <a:gd name="T40" fmla="*/ 47 w 94"/>
              <a:gd name="T41" fmla="*/ 41 h 92"/>
              <a:gd name="T42" fmla="*/ 88 w 94"/>
              <a:gd name="T43" fmla="*/ 75 h 92"/>
              <a:gd name="T44" fmla="*/ 87 w 94"/>
              <a:gd name="T45" fmla="*/ 74 h 92"/>
              <a:gd name="T46" fmla="*/ 86 w 94"/>
              <a:gd name="T47" fmla="*/ 71 h 92"/>
              <a:gd name="T48" fmla="*/ 81 w 94"/>
              <a:gd name="T49" fmla="*/ 83 h 92"/>
              <a:gd name="T50" fmla="*/ 85 w 94"/>
              <a:gd name="T51" fmla="*/ 76 h 92"/>
              <a:gd name="T52" fmla="*/ 86 w 94"/>
              <a:gd name="T53" fmla="*/ 76 h 92"/>
              <a:gd name="T54" fmla="*/ 87 w 94"/>
              <a:gd name="T55" fmla="*/ 83 h 92"/>
              <a:gd name="T56" fmla="*/ 66 w 94"/>
              <a:gd name="T57" fmla="*/ 80 h 92"/>
              <a:gd name="T58" fmla="*/ 67 w 94"/>
              <a:gd name="T59" fmla="*/ 69 h 92"/>
              <a:gd name="T60" fmla="*/ 68 w 94"/>
              <a:gd name="T61" fmla="*/ 61 h 92"/>
              <a:gd name="T62" fmla="*/ 57 w 94"/>
              <a:gd name="T63" fmla="*/ 64 h 92"/>
              <a:gd name="T64" fmla="*/ 61 w 94"/>
              <a:gd name="T65" fmla="*/ 68 h 92"/>
              <a:gd name="T66" fmla="*/ 63 w 94"/>
              <a:gd name="T67" fmla="*/ 63 h 92"/>
              <a:gd name="T68" fmla="*/ 62 w 94"/>
              <a:gd name="T69" fmla="*/ 69 h 92"/>
              <a:gd name="T70" fmla="*/ 54 w 94"/>
              <a:gd name="T71" fmla="*/ 83 h 92"/>
              <a:gd name="T72" fmla="*/ 81 w 94"/>
              <a:gd name="T73" fmla="*/ 80 h 92"/>
              <a:gd name="T74" fmla="*/ 79 w 94"/>
              <a:gd name="T75" fmla="*/ 76 h 92"/>
              <a:gd name="T76" fmla="*/ 75 w 94"/>
              <a:gd name="T77" fmla="*/ 60 h 92"/>
              <a:gd name="T78" fmla="*/ 66 w 94"/>
              <a:gd name="T79" fmla="*/ 80 h 92"/>
              <a:gd name="T80" fmla="*/ 73 w 94"/>
              <a:gd name="T81" fmla="*/ 83 h 92"/>
              <a:gd name="T82" fmla="*/ 78 w 94"/>
              <a:gd name="T83" fmla="*/ 80 h 92"/>
              <a:gd name="T84" fmla="*/ 74 w 94"/>
              <a:gd name="T85" fmla="*/ 76 h 92"/>
              <a:gd name="T86" fmla="*/ 72 w 94"/>
              <a:gd name="T87" fmla="*/ 7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4" h="92">
                <a:moveTo>
                  <a:pt x="58" y="55"/>
                </a:moveTo>
                <a:cubicBezTo>
                  <a:pt x="90" y="55"/>
                  <a:pt x="90" y="55"/>
                  <a:pt x="90" y="55"/>
                </a:cubicBezTo>
                <a:cubicBezTo>
                  <a:pt x="92" y="55"/>
                  <a:pt x="94" y="56"/>
                  <a:pt x="93" y="59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7"/>
                  <a:pt x="87" y="89"/>
                  <a:pt x="85" y="89"/>
                </a:cubicBezTo>
                <a:cubicBezTo>
                  <a:pt x="53" y="89"/>
                  <a:pt x="53" y="89"/>
                  <a:pt x="53" y="89"/>
                </a:cubicBezTo>
                <a:cubicBezTo>
                  <a:pt x="51" y="89"/>
                  <a:pt x="49" y="87"/>
                  <a:pt x="50" y="85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6"/>
                  <a:pt x="56" y="55"/>
                  <a:pt x="58" y="55"/>
                </a:cubicBezTo>
                <a:close/>
                <a:moveTo>
                  <a:pt x="46" y="0"/>
                </a:moveTo>
                <a:cubicBezTo>
                  <a:pt x="34" y="0"/>
                  <a:pt x="22" y="5"/>
                  <a:pt x="14" y="13"/>
                </a:cubicBezTo>
                <a:cubicBezTo>
                  <a:pt x="6" y="22"/>
                  <a:pt x="0" y="33"/>
                  <a:pt x="0" y="46"/>
                </a:cubicBezTo>
                <a:cubicBezTo>
                  <a:pt x="0" y="58"/>
                  <a:pt x="6" y="70"/>
                  <a:pt x="14" y="78"/>
                </a:cubicBezTo>
                <a:cubicBezTo>
                  <a:pt x="22" y="86"/>
                  <a:pt x="34" y="92"/>
                  <a:pt x="46" y="92"/>
                </a:cubicBezTo>
                <a:cubicBezTo>
                  <a:pt x="47" y="92"/>
                  <a:pt x="47" y="92"/>
                  <a:pt x="48" y="91"/>
                </a:cubicBezTo>
                <a:cubicBezTo>
                  <a:pt x="46" y="90"/>
                  <a:pt x="45" y="87"/>
                  <a:pt x="45" y="84"/>
                </a:cubicBezTo>
                <a:cubicBezTo>
                  <a:pt x="46" y="82"/>
                  <a:pt x="46" y="82"/>
                  <a:pt x="46" y="82"/>
                </a:cubicBezTo>
                <a:cubicBezTo>
                  <a:pt x="36" y="82"/>
                  <a:pt x="27" y="78"/>
                  <a:pt x="20" y="72"/>
                </a:cubicBezTo>
                <a:cubicBezTo>
                  <a:pt x="14" y="65"/>
                  <a:pt x="10" y="56"/>
                  <a:pt x="10" y="46"/>
                </a:cubicBezTo>
                <a:cubicBezTo>
                  <a:pt x="10" y="36"/>
                  <a:pt x="14" y="26"/>
                  <a:pt x="20" y="20"/>
                </a:cubicBezTo>
                <a:cubicBezTo>
                  <a:pt x="27" y="13"/>
                  <a:pt x="36" y="9"/>
                  <a:pt x="46" y="9"/>
                </a:cubicBezTo>
                <a:cubicBezTo>
                  <a:pt x="56" y="9"/>
                  <a:pt x="66" y="13"/>
                  <a:pt x="72" y="20"/>
                </a:cubicBezTo>
                <a:cubicBezTo>
                  <a:pt x="79" y="26"/>
                  <a:pt x="83" y="36"/>
                  <a:pt x="83" y="46"/>
                </a:cubicBezTo>
                <a:cubicBezTo>
                  <a:pt x="83" y="47"/>
                  <a:pt x="83" y="49"/>
                  <a:pt x="83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1" y="50"/>
                  <a:pt x="91" y="50"/>
                  <a:pt x="92" y="50"/>
                </a:cubicBezTo>
                <a:cubicBezTo>
                  <a:pt x="92" y="49"/>
                  <a:pt x="92" y="47"/>
                  <a:pt x="92" y="46"/>
                </a:cubicBezTo>
                <a:cubicBezTo>
                  <a:pt x="92" y="33"/>
                  <a:pt x="87" y="22"/>
                  <a:pt x="79" y="13"/>
                </a:cubicBezTo>
                <a:cubicBezTo>
                  <a:pt x="70" y="5"/>
                  <a:pt x="59" y="0"/>
                  <a:pt x="46" y="0"/>
                </a:cubicBezTo>
                <a:close/>
                <a:moveTo>
                  <a:pt x="47" y="41"/>
                </a:moveTo>
                <a:cubicBezTo>
                  <a:pt x="46" y="41"/>
                  <a:pt x="45" y="41"/>
                  <a:pt x="45" y="41"/>
                </a:cubicBezTo>
                <a:cubicBezTo>
                  <a:pt x="41" y="34"/>
                  <a:pt x="36" y="26"/>
                  <a:pt x="31" y="19"/>
                </a:cubicBezTo>
                <a:cubicBezTo>
                  <a:pt x="30" y="20"/>
                  <a:pt x="29" y="21"/>
                  <a:pt x="27" y="21"/>
                </a:cubicBezTo>
                <a:cubicBezTo>
                  <a:pt x="31" y="30"/>
                  <a:pt x="36" y="37"/>
                  <a:pt x="41" y="44"/>
                </a:cubicBezTo>
                <a:cubicBezTo>
                  <a:pt x="40" y="45"/>
                  <a:pt x="40" y="47"/>
                  <a:pt x="40" y="48"/>
                </a:cubicBezTo>
                <a:cubicBezTo>
                  <a:pt x="40" y="52"/>
                  <a:pt x="43" y="55"/>
                  <a:pt x="47" y="55"/>
                </a:cubicBezTo>
                <a:cubicBezTo>
                  <a:pt x="51" y="55"/>
                  <a:pt x="54" y="52"/>
                  <a:pt x="54" y="48"/>
                </a:cubicBezTo>
                <a:cubicBezTo>
                  <a:pt x="54" y="48"/>
                  <a:pt x="54" y="47"/>
                  <a:pt x="54" y="47"/>
                </a:cubicBezTo>
                <a:cubicBezTo>
                  <a:pt x="58" y="43"/>
                  <a:pt x="62" y="39"/>
                  <a:pt x="65" y="33"/>
                </a:cubicBezTo>
                <a:cubicBezTo>
                  <a:pt x="64" y="32"/>
                  <a:pt x="63" y="31"/>
                  <a:pt x="62" y="30"/>
                </a:cubicBezTo>
                <a:cubicBezTo>
                  <a:pt x="57" y="34"/>
                  <a:pt x="53" y="38"/>
                  <a:pt x="50" y="42"/>
                </a:cubicBezTo>
                <a:cubicBezTo>
                  <a:pt x="49" y="41"/>
                  <a:pt x="48" y="41"/>
                  <a:pt x="47" y="41"/>
                </a:cubicBezTo>
                <a:close/>
                <a:moveTo>
                  <a:pt x="87" y="83"/>
                </a:move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8" y="74"/>
                  <a:pt x="88" y="74"/>
                </a:cubicBezTo>
                <a:cubicBezTo>
                  <a:pt x="87" y="74"/>
                  <a:pt x="87" y="74"/>
                  <a:pt x="87" y="74"/>
                </a:cubicBezTo>
                <a:cubicBezTo>
                  <a:pt x="86" y="74"/>
                  <a:pt x="85" y="74"/>
                  <a:pt x="85" y="74"/>
                </a:cubicBezTo>
                <a:cubicBezTo>
                  <a:pt x="86" y="71"/>
                  <a:pt x="86" y="71"/>
                  <a:pt x="86" y="71"/>
                </a:cubicBezTo>
                <a:cubicBezTo>
                  <a:pt x="83" y="71"/>
                  <a:pt x="83" y="71"/>
                  <a:pt x="83" y="71"/>
                </a:cubicBezTo>
                <a:cubicBezTo>
                  <a:pt x="81" y="83"/>
                  <a:pt x="81" y="83"/>
                  <a:pt x="81" y="83"/>
                </a:cubicBezTo>
                <a:cubicBezTo>
                  <a:pt x="83" y="83"/>
                  <a:pt x="83" y="83"/>
                  <a:pt x="83" y="83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6" y="75"/>
                  <a:pt x="86" y="76"/>
                </a:cubicBezTo>
                <a:cubicBezTo>
                  <a:pt x="84" y="83"/>
                  <a:pt x="84" y="83"/>
                  <a:pt x="84" y="83"/>
                </a:cubicBezTo>
                <a:cubicBezTo>
                  <a:pt x="87" y="83"/>
                  <a:pt x="87" y="83"/>
                  <a:pt x="87" y="83"/>
                </a:cubicBezTo>
                <a:close/>
                <a:moveTo>
                  <a:pt x="65" y="83"/>
                </a:moveTo>
                <a:cubicBezTo>
                  <a:pt x="66" y="80"/>
                  <a:pt x="66" y="80"/>
                  <a:pt x="66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7" y="69"/>
                  <a:pt x="67" y="69"/>
                  <a:pt x="67" y="69"/>
                </a:cubicBezTo>
                <a:cubicBezTo>
                  <a:pt x="68" y="68"/>
                  <a:pt x="68" y="67"/>
                  <a:pt x="68" y="66"/>
                </a:cubicBezTo>
                <a:cubicBezTo>
                  <a:pt x="69" y="64"/>
                  <a:pt x="69" y="62"/>
                  <a:pt x="68" y="61"/>
                </a:cubicBezTo>
                <a:cubicBezTo>
                  <a:pt x="67" y="60"/>
                  <a:pt x="66" y="59"/>
                  <a:pt x="64" y="59"/>
                </a:cubicBezTo>
                <a:cubicBezTo>
                  <a:pt x="60" y="59"/>
                  <a:pt x="58" y="61"/>
                  <a:pt x="57" y="64"/>
                </a:cubicBezTo>
                <a:cubicBezTo>
                  <a:pt x="56" y="68"/>
                  <a:pt x="56" y="68"/>
                  <a:pt x="56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63"/>
                  <a:pt x="62" y="63"/>
                  <a:pt x="63" y="63"/>
                </a:cubicBezTo>
                <a:cubicBezTo>
                  <a:pt x="64" y="63"/>
                  <a:pt x="64" y="64"/>
                  <a:pt x="64" y="65"/>
                </a:cubicBezTo>
                <a:cubicBezTo>
                  <a:pt x="63" y="67"/>
                  <a:pt x="63" y="68"/>
                  <a:pt x="62" y="69"/>
                </a:cubicBezTo>
                <a:cubicBezTo>
                  <a:pt x="54" y="80"/>
                  <a:pt x="54" y="80"/>
                  <a:pt x="54" y="80"/>
                </a:cubicBezTo>
                <a:cubicBezTo>
                  <a:pt x="54" y="83"/>
                  <a:pt x="54" y="83"/>
                  <a:pt x="54" y="83"/>
                </a:cubicBezTo>
                <a:cubicBezTo>
                  <a:pt x="65" y="83"/>
                  <a:pt x="65" y="83"/>
                  <a:pt x="65" y="83"/>
                </a:cubicBezTo>
                <a:close/>
                <a:moveTo>
                  <a:pt x="81" y="80"/>
                </a:moveTo>
                <a:cubicBezTo>
                  <a:pt x="81" y="76"/>
                  <a:pt x="81" y="76"/>
                  <a:pt x="81" y="76"/>
                </a:cubicBezTo>
                <a:cubicBezTo>
                  <a:pt x="79" y="76"/>
                  <a:pt x="79" y="76"/>
                  <a:pt x="79" y="76"/>
                </a:cubicBezTo>
                <a:cubicBezTo>
                  <a:pt x="82" y="60"/>
                  <a:pt x="82" y="60"/>
                  <a:pt x="82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67" y="76"/>
                  <a:pt x="67" y="76"/>
                  <a:pt x="67" y="76"/>
                </a:cubicBezTo>
                <a:cubicBezTo>
                  <a:pt x="66" y="80"/>
                  <a:pt x="66" y="80"/>
                  <a:pt x="66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3" y="83"/>
                  <a:pt x="73" y="83"/>
                  <a:pt x="73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8" y="80"/>
                  <a:pt x="78" y="80"/>
                  <a:pt x="78" y="80"/>
                </a:cubicBezTo>
                <a:cubicBezTo>
                  <a:pt x="81" y="80"/>
                  <a:pt x="81" y="80"/>
                  <a:pt x="81" y="80"/>
                </a:cubicBezTo>
                <a:close/>
                <a:moveTo>
                  <a:pt x="74" y="76"/>
                </a:moveTo>
                <a:cubicBezTo>
                  <a:pt x="75" y="67"/>
                  <a:pt x="75" y="67"/>
                  <a:pt x="75" y="67"/>
                </a:cubicBezTo>
                <a:cubicBezTo>
                  <a:pt x="72" y="76"/>
                  <a:pt x="72" y="76"/>
                  <a:pt x="72" y="76"/>
                </a:cubicBezTo>
                <a:lnTo>
                  <a:pt x="74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 sz="1200">
              <a:solidFill>
                <a:prstClr val="black"/>
              </a:solidFill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sp>
        <p:nvSpPr>
          <p:cNvPr id="10" name="Заголовок 1"/>
          <p:cNvSpPr txBox="1"/>
          <p:nvPr/>
        </p:nvSpPr>
        <p:spPr>
          <a:xfrm>
            <a:off x="2479675" y="4359910"/>
            <a:ext cx="7233285" cy="13531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ru-RU" sz="3200" b="1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观察期满，如无异常，可复工。</a:t>
            </a:r>
          </a:p>
        </p:txBody>
      </p:sp>
      <p:sp>
        <p:nvSpPr>
          <p:cNvPr id="12" name="Заголовок 1"/>
          <p:cNvSpPr txBox="1"/>
          <p:nvPr/>
        </p:nvSpPr>
        <p:spPr>
          <a:xfrm>
            <a:off x="1540510" y="5438140"/>
            <a:ext cx="9170670" cy="13531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ru-RU" sz="3200" b="1" spc="1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湖北员工除湖北居住人员外，还包括：</a:t>
            </a:r>
            <a:br>
              <a:rPr lang="zh-CN" altLang="ru-RU" sz="3200" b="1" spc="1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</a:br>
            <a:r>
              <a:rPr lang="zh-CN" altLang="ru-RU" sz="3200" b="1" spc="1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近期在湖北停留、交通中转的人员。</a:t>
            </a:r>
            <a:r>
              <a:rPr lang="zh-CN" altLang="ru-RU" sz="1800" b="1" spc="1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（负责人：各人事）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25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55"/>
          <p:cNvSpPr txBox="1"/>
          <p:nvPr/>
        </p:nvSpPr>
        <p:spPr>
          <a:xfrm>
            <a:off x="597459" y="137503"/>
            <a:ext cx="3845560" cy="64516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三、做好信息记录</a:t>
            </a:r>
          </a:p>
        </p:txBody>
      </p:sp>
      <p:sp>
        <p:nvSpPr>
          <p:cNvPr id="38" name="矩形 37"/>
          <p:cNvSpPr/>
          <p:nvPr/>
        </p:nvSpPr>
        <p:spPr>
          <a:xfrm>
            <a:off x="530715" y="868208"/>
            <a:ext cx="4644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37101" y="3600452"/>
            <a:ext cx="2582720" cy="3421287"/>
          </a:xfrm>
          <a:prstGeom prst="rect">
            <a:avLst/>
          </a:prstGeom>
        </p:spPr>
      </p:pic>
      <p:sp>
        <p:nvSpPr>
          <p:cNvPr id="10" name="Oval 8"/>
          <p:cNvSpPr/>
          <p:nvPr/>
        </p:nvSpPr>
        <p:spPr>
          <a:xfrm>
            <a:off x="1552400" y="1684722"/>
            <a:ext cx="520406" cy="520406"/>
          </a:xfrm>
          <a:prstGeom prst="ellipse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sp>
        <p:nvSpPr>
          <p:cNvPr id="24" name="Freeform 105"/>
          <p:cNvSpPr>
            <a:spLocks noEditPoints="1"/>
          </p:cNvSpPr>
          <p:nvPr/>
        </p:nvSpPr>
        <p:spPr bwMode="auto">
          <a:xfrm>
            <a:off x="1716116" y="1796619"/>
            <a:ext cx="228274" cy="275935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 sz="1200">
              <a:solidFill>
                <a:prstClr val="black"/>
              </a:solidFill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sp>
        <p:nvSpPr>
          <p:cNvPr id="11" name="Заголовок 1"/>
          <p:cNvSpPr txBox="1"/>
          <p:nvPr/>
        </p:nvSpPr>
        <p:spPr>
          <a:xfrm>
            <a:off x="2355850" y="1684655"/>
            <a:ext cx="7233285" cy="13531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ru-RU" sz="3200" b="1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必须指定专人负责，对湖北来的员工做好登记，填写附表。</a:t>
            </a:r>
            <a:r>
              <a:rPr lang="zh-CN" altLang="ru-RU" sz="1600" b="1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（负责人：各人事）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60" y="2847340"/>
            <a:ext cx="10370185" cy="3676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55"/>
          <p:cNvSpPr txBox="1"/>
          <p:nvPr/>
        </p:nvSpPr>
        <p:spPr>
          <a:xfrm>
            <a:off x="597459" y="137503"/>
            <a:ext cx="3845560" cy="64516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四、定期健康监测</a:t>
            </a:r>
          </a:p>
        </p:txBody>
      </p:sp>
      <p:sp>
        <p:nvSpPr>
          <p:cNvPr id="38" name="矩形 37"/>
          <p:cNvSpPr/>
          <p:nvPr/>
        </p:nvSpPr>
        <p:spPr>
          <a:xfrm>
            <a:off x="530715" y="868208"/>
            <a:ext cx="4644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4726" y="3392807"/>
            <a:ext cx="2582720" cy="3421287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496695" y="1082040"/>
            <a:ext cx="8883015" cy="5624129"/>
            <a:chOff x="2448" y="2529"/>
            <a:chExt cx="14538" cy="9550"/>
          </a:xfrm>
        </p:grpSpPr>
        <p:sp>
          <p:nvSpPr>
            <p:cNvPr id="74" name="文本框 9"/>
            <p:cNvSpPr txBox="1"/>
            <p:nvPr/>
          </p:nvSpPr>
          <p:spPr>
            <a:xfrm>
              <a:off x="10574" y="7429"/>
              <a:ext cx="1528" cy="893"/>
            </a:xfrm>
            <a:prstGeom prst="rect">
              <a:avLst/>
            </a:prstGeom>
            <a:noFill/>
          </p:spPr>
          <p:txBody>
            <a:bodyPr wrap="square" lIns="91412" tIns="45705" rIns="91412" bIns="45705">
              <a:spAutoFit/>
            </a:bodyPr>
            <a:lstStyle/>
            <a:p>
              <a:pPr defTabSz="913765">
                <a:defRPr/>
              </a:pPr>
              <a:r>
                <a:rPr lang="en-US" altLang="zh-CN" sz="4400" b="1" baseline="-3000" dirty="0">
                  <a:solidFill>
                    <a:srgbClr val="FF0000"/>
                  </a:solidFill>
                  <a:latin typeface="Source Han Serif SC" pitchFamily="18" charset="-122"/>
                  <a:ea typeface="Source Han Serif SC" pitchFamily="18" charset="-122"/>
                  <a:cs typeface="Arial" charset="0"/>
                  <a:sym typeface="Source Han Serif SC" pitchFamily="18" charset="-122"/>
                </a:rPr>
                <a:t>03</a:t>
              </a:r>
            </a:p>
          </p:txBody>
        </p:sp>
        <p:sp>
          <p:nvSpPr>
            <p:cNvPr id="77" name="文本框 14"/>
            <p:cNvSpPr txBox="1"/>
            <p:nvPr/>
          </p:nvSpPr>
          <p:spPr>
            <a:xfrm>
              <a:off x="11596" y="3133"/>
              <a:ext cx="1450" cy="893"/>
            </a:xfrm>
            <a:prstGeom prst="rect">
              <a:avLst/>
            </a:prstGeom>
            <a:noFill/>
          </p:spPr>
          <p:txBody>
            <a:bodyPr wrap="square" lIns="91412" tIns="45705" rIns="91412" bIns="45705">
              <a:spAutoFit/>
            </a:bodyPr>
            <a:lstStyle/>
            <a:p>
              <a:pPr defTabSz="913765">
                <a:defRPr/>
              </a:pPr>
              <a:r>
                <a:rPr lang="en-US" altLang="zh-CN" sz="4400" b="1" baseline="-3000" dirty="0">
                  <a:solidFill>
                    <a:srgbClr val="FF0000"/>
                  </a:solidFill>
                  <a:latin typeface="Source Han Serif SC" pitchFamily="18" charset="-122"/>
                  <a:ea typeface="Source Han Serif SC" pitchFamily="18" charset="-122"/>
                  <a:cs typeface="Arial" charset="0"/>
                  <a:sym typeface="Source Han Serif SC" pitchFamily="18" charset="-122"/>
                </a:rPr>
                <a:t>02</a:t>
              </a:r>
            </a:p>
          </p:txBody>
        </p:sp>
        <p:sp>
          <p:nvSpPr>
            <p:cNvPr id="83" name="文本框 22"/>
            <p:cNvSpPr txBox="1"/>
            <p:nvPr/>
          </p:nvSpPr>
          <p:spPr>
            <a:xfrm>
              <a:off x="5685" y="6105"/>
              <a:ext cx="1030" cy="893"/>
            </a:xfrm>
            <a:prstGeom prst="rect">
              <a:avLst/>
            </a:prstGeom>
            <a:noFill/>
          </p:spPr>
          <p:txBody>
            <a:bodyPr lIns="91412" tIns="45705" rIns="91412" bIns="45705">
              <a:spAutoFit/>
            </a:bodyPr>
            <a:lstStyle/>
            <a:p>
              <a:pPr algn="r" defTabSz="913765">
                <a:defRPr/>
              </a:pPr>
              <a:r>
                <a:rPr lang="en-US" altLang="zh-CN" sz="4400" b="1" baseline="-3000" dirty="0">
                  <a:solidFill>
                    <a:srgbClr val="FF0000"/>
                  </a:solidFill>
                  <a:latin typeface="Source Han Serif SC" pitchFamily="18" charset="-122"/>
                  <a:ea typeface="Source Han Serif SC" pitchFamily="18" charset="-122"/>
                  <a:cs typeface="Arial" charset="0"/>
                  <a:sym typeface="Source Han Serif SC" pitchFamily="18" charset="-122"/>
                </a:rPr>
                <a:t>01</a:t>
              </a:r>
            </a:p>
          </p:txBody>
        </p:sp>
        <p:sp>
          <p:nvSpPr>
            <p:cNvPr id="116" name="Shape 726"/>
            <p:cNvSpPr/>
            <p:nvPr/>
          </p:nvSpPr>
          <p:spPr>
            <a:xfrm>
              <a:off x="10067" y="5136"/>
              <a:ext cx="2035" cy="2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99" y="10800"/>
                  </a:moveTo>
                  <a:cubicBezTo>
                    <a:pt x="5499" y="7872"/>
                    <a:pt x="7872" y="5500"/>
                    <a:pt x="10800" y="5500"/>
                  </a:cubicBezTo>
                  <a:cubicBezTo>
                    <a:pt x="13728" y="5500"/>
                    <a:pt x="16101" y="7872"/>
                    <a:pt x="16101" y="10800"/>
                  </a:cubicBezTo>
                  <a:cubicBezTo>
                    <a:pt x="16101" y="13728"/>
                    <a:pt x="13728" y="16101"/>
                    <a:pt x="10800" y="16101"/>
                  </a:cubicBezTo>
                  <a:cubicBezTo>
                    <a:pt x="7872" y="16101"/>
                    <a:pt x="5499" y="13728"/>
                    <a:pt x="5499" y="10800"/>
                  </a:cubicBezTo>
                  <a:close/>
                  <a:moveTo>
                    <a:pt x="0" y="9882"/>
                  </a:moveTo>
                  <a:lnTo>
                    <a:pt x="0" y="11719"/>
                  </a:lnTo>
                  <a:cubicBezTo>
                    <a:pt x="0" y="12204"/>
                    <a:pt x="397" y="12601"/>
                    <a:pt x="882" y="12601"/>
                  </a:cubicBezTo>
                  <a:lnTo>
                    <a:pt x="1963" y="12601"/>
                  </a:lnTo>
                  <a:cubicBezTo>
                    <a:pt x="2448" y="12601"/>
                    <a:pt x="2965" y="12978"/>
                    <a:pt x="3113" y="13439"/>
                  </a:cubicBezTo>
                  <a:lnTo>
                    <a:pt x="3495" y="14371"/>
                  </a:lnTo>
                  <a:cubicBezTo>
                    <a:pt x="3719" y="14800"/>
                    <a:pt x="3621" y="15433"/>
                    <a:pt x="3279" y="15776"/>
                  </a:cubicBezTo>
                  <a:lnTo>
                    <a:pt x="2514" y="16541"/>
                  </a:lnTo>
                  <a:cubicBezTo>
                    <a:pt x="2170" y="16884"/>
                    <a:pt x="2170" y="17444"/>
                    <a:pt x="2514" y="17787"/>
                  </a:cubicBezTo>
                  <a:lnTo>
                    <a:pt x="3812" y="19087"/>
                  </a:lnTo>
                  <a:cubicBezTo>
                    <a:pt x="4156" y="19430"/>
                    <a:pt x="4716" y="19430"/>
                    <a:pt x="5059" y="19087"/>
                  </a:cubicBezTo>
                  <a:lnTo>
                    <a:pt x="5824" y="18321"/>
                  </a:lnTo>
                  <a:cubicBezTo>
                    <a:pt x="6167" y="17979"/>
                    <a:pt x="6800" y="17882"/>
                    <a:pt x="7230" y="18105"/>
                  </a:cubicBezTo>
                  <a:lnTo>
                    <a:pt x="8160" y="18487"/>
                  </a:lnTo>
                  <a:cubicBezTo>
                    <a:pt x="8622" y="18635"/>
                    <a:pt x="9001" y="19152"/>
                    <a:pt x="9001" y="19637"/>
                  </a:cubicBezTo>
                  <a:lnTo>
                    <a:pt x="9001" y="20718"/>
                  </a:lnTo>
                  <a:cubicBezTo>
                    <a:pt x="9001" y="21203"/>
                    <a:pt x="9398" y="21600"/>
                    <a:pt x="9882" y="21600"/>
                  </a:cubicBezTo>
                  <a:lnTo>
                    <a:pt x="11718" y="21600"/>
                  </a:lnTo>
                  <a:cubicBezTo>
                    <a:pt x="12204" y="21600"/>
                    <a:pt x="12601" y="21203"/>
                    <a:pt x="12601" y="20718"/>
                  </a:cubicBezTo>
                  <a:lnTo>
                    <a:pt x="12601" y="19637"/>
                  </a:lnTo>
                  <a:cubicBezTo>
                    <a:pt x="12601" y="19152"/>
                    <a:pt x="12978" y="18635"/>
                    <a:pt x="13440" y="18487"/>
                  </a:cubicBezTo>
                  <a:lnTo>
                    <a:pt x="14370" y="18105"/>
                  </a:lnTo>
                  <a:cubicBezTo>
                    <a:pt x="14800" y="17882"/>
                    <a:pt x="15433" y="17979"/>
                    <a:pt x="15775" y="18321"/>
                  </a:cubicBezTo>
                  <a:lnTo>
                    <a:pt x="16541" y="19087"/>
                  </a:lnTo>
                  <a:cubicBezTo>
                    <a:pt x="16884" y="19430"/>
                    <a:pt x="17444" y="19430"/>
                    <a:pt x="17788" y="19087"/>
                  </a:cubicBezTo>
                  <a:lnTo>
                    <a:pt x="19087" y="17787"/>
                  </a:lnTo>
                  <a:cubicBezTo>
                    <a:pt x="19430" y="17444"/>
                    <a:pt x="19430" y="16884"/>
                    <a:pt x="19087" y="16541"/>
                  </a:cubicBezTo>
                  <a:lnTo>
                    <a:pt x="18321" y="15776"/>
                  </a:lnTo>
                  <a:cubicBezTo>
                    <a:pt x="17979" y="15433"/>
                    <a:pt x="17882" y="14801"/>
                    <a:pt x="18105" y="14371"/>
                  </a:cubicBezTo>
                  <a:lnTo>
                    <a:pt x="18487" y="13439"/>
                  </a:lnTo>
                  <a:cubicBezTo>
                    <a:pt x="18635" y="12978"/>
                    <a:pt x="19152" y="12601"/>
                    <a:pt x="19637" y="12601"/>
                  </a:cubicBezTo>
                  <a:lnTo>
                    <a:pt x="20718" y="12601"/>
                  </a:lnTo>
                  <a:cubicBezTo>
                    <a:pt x="21203" y="12601"/>
                    <a:pt x="21600" y="12204"/>
                    <a:pt x="21600" y="11719"/>
                  </a:cubicBezTo>
                  <a:lnTo>
                    <a:pt x="21600" y="9882"/>
                  </a:lnTo>
                  <a:cubicBezTo>
                    <a:pt x="21600" y="9396"/>
                    <a:pt x="21203" y="8999"/>
                    <a:pt x="20718" y="8999"/>
                  </a:cubicBezTo>
                  <a:lnTo>
                    <a:pt x="19637" y="8999"/>
                  </a:lnTo>
                  <a:cubicBezTo>
                    <a:pt x="19152" y="8999"/>
                    <a:pt x="18635" y="8623"/>
                    <a:pt x="18487" y="8161"/>
                  </a:cubicBezTo>
                  <a:lnTo>
                    <a:pt x="18105" y="7229"/>
                  </a:lnTo>
                  <a:cubicBezTo>
                    <a:pt x="17882" y="6800"/>
                    <a:pt x="17979" y="6167"/>
                    <a:pt x="18321" y="5825"/>
                  </a:cubicBezTo>
                  <a:lnTo>
                    <a:pt x="19087" y="5060"/>
                  </a:lnTo>
                  <a:cubicBezTo>
                    <a:pt x="19430" y="4718"/>
                    <a:pt x="19430" y="4156"/>
                    <a:pt x="19087" y="3813"/>
                  </a:cubicBezTo>
                  <a:lnTo>
                    <a:pt x="17788" y="2514"/>
                  </a:lnTo>
                  <a:cubicBezTo>
                    <a:pt x="17444" y="2171"/>
                    <a:pt x="16884" y="2171"/>
                    <a:pt x="16541" y="2514"/>
                  </a:cubicBezTo>
                  <a:lnTo>
                    <a:pt x="15775" y="3279"/>
                  </a:lnTo>
                  <a:cubicBezTo>
                    <a:pt x="15433" y="3621"/>
                    <a:pt x="14800" y="3718"/>
                    <a:pt x="14370" y="3495"/>
                  </a:cubicBezTo>
                  <a:lnTo>
                    <a:pt x="13440" y="3114"/>
                  </a:lnTo>
                  <a:cubicBezTo>
                    <a:pt x="12978" y="2965"/>
                    <a:pt x="12601" y="2448"/>
                    <a:pt x="12601" y="1963"/>
                  </a:cubicBezTo>
                  <a:lnTo>
                    <a:pt x="12601" y="882"/>
                  </a:lnTo>
                  <a:cubicBezTo>
                    <a:pt x="12601" y="397"/>
                    <a:pt x="12204" y="0"/>
                    <a:pt x="11718" y="0"/>
                  </a:cubicBezTo>
                  <a:lnTo>
                    <a:pt x="9882" y="0"/>
                  </a:lnTo>
                  <a:cubicBezTo>
                    <a:pt x="9398" y="0"/>
                    <a:pt x="9001" y="397"/>
                    <a:pt x="9001" y="882"/>
                  </a:cubicBezTo>
                  <a:lnTo>
                    <a:pt x="9001" y="1963"/>
                  </a:lnTo>
                  <a:cubicBezTo>
                    <a:pt x="9001" y="2448"/>
                    <a:pt x="8622" y="2965"/>
                    <a:pt x="8160" y="3114"/>
                  </a:cubicBezTo>
                  <a:lnTo>
                    <a:pt x="7230" y="3495"/>
                  </a:lnTo>
                  <a:cubicBezTo>
                    <a:pt x="6800" y="3718"/>
                    <a:pt x="6167" y="3621"/>
                    <a:pt x="5824" y="3279"/>
                  </a:cubicBezTo>
                  <a:lnTo>
                    <a:pt x="5059" y="2514"/>
                  </a:lnTo>
                  <a:cubicBezTo>
                    <a:pt x="4716" y="2171"/>
                    <a:pt x="4156" y="2171"/>
                    <a:pt x="3812" y="2514"/>
                  </a:cubicBezTo>
                  <a:lnTo>
                    <a:pt x="2514" y="3813"/>
                  </a:lnTo>
                  <a:cubicBezTo>
                    <a:pt x="2170" y="4156"/>
                    <a:pt x="2170" y="4718"/>
                    <a:pt x="2514" y="5060"/>
                  </a:cubicBezTo>
                  <a:lnTo>
                    <a:pt x="3279" y="5825"/>
                  </a:lnTo>
                  <a:cubicBezTo>
                    <a:pt x="3621" y="6167"/>
                    <a:pt x="3719" y="6800"/>
                    <a:pt x="3495" y="7229"/>
                  </a:cubicBezTo>
                  <a:lnTo>
                    <a:pt x="3113" y="8161"/>
                  </a:lnTo>
                  <a:cubicBezTo>
                    <a:pt x="2965" y="8623"/>
                    <a:pt x="2448" y="8999"/>
                    <a:pt x="1963" y="8999"/>
                  </a:cubicBezTo>
                  <a:lnTo>
                    <a:pt x="882" y="8999"/>
                  </a:lnTo>
                  <a:cubicBezTo>
                    <a:pt x="397" y="8999"/>
                    <a:pt x="0" y="9396"/>
                    <a:pt x="0" y="9882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2800">
                <a:solidFill>
                  <a:schemeClr val="tx1">
                    <a:lumMod val="50000"/>
                    <a:lumOff val="50000"/>
                  </a:schemeClr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endParaRPr>
            </a:p>
          </p:txBody>
        </p:sp>
        <p:sp>
          <p:nvSpPr>
            <p:cNvPr id="117" name="Shape 727"/>
            <p:cNvSpPr/>
            <p:nvPr/>
          </p:nvSpPr>
          <p:spPr>
            <a:xfrm>
              <a:off x="8628" y="2680"/>
              <a:ext cx="2611" cy="2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99" y="10800"/>
                  </a:moveTo>
                  <a:cubicBezTo>
                    <a:pt x="5499" y="7873"/>
                    <a:pt x="7872" y="5499"/>
                    <a:pt x="10800" y="5499"/>
                  </a:cubicBezTo>
                  <a:cubicBezTo>
                    <a:pt x="13728" y="5499"/>
                    <a:pt x="16100" y="7873"/>
                    <a:pt x="16100" y="10800"/>
                  </a:cubicBezTo>
                  <a:cubicBezTo>
                    <a:pt x="16100" y="13728"/>
                    <a:pt x="13728" y="16102"/>
                    <a:pt x="10800" y="16102"/>
                  </a:cubicBezTo>
                  <a:cubicBezTo>
                    <a:pt x="7872" y="16102"/>
                    <a:pt x="5499" y="13728"/>
                    <a:pt x="5499" y="10800"/>
                  </a:cubicBezTo>
                  <a:close/>
                  <a:moveTo>
                    <a:pt x="0" y="9882"/>
                  </a:moveTo>
                  <a:lnTo>
                    <a:pt x="0" y="11719"/>
                  </a:lnTo>
                  <a:cubicBezTo>
                    <a:pt x="0" y="12204"/>
                    <a:pt x="397" y="12601"/>
                    <a:pt x="881" y="12601"/>
                  </a:cubicBezTo>
                  <a:lnTo>
                    <a:pt x="1963" y="12601"/>
                  </a:lnTo>
                  <a:cubicBezTo>
                    <a:pt x="2448" y="12601"/>
                    <a:pt x="2966" y="12979"/>
                    <a:pt x="3113" y="13440"/>
                  </a:cubicBezTo>
                  <a:lnTo>
                    <a:pt x="3495" y="14370"/>
                  </a:lnTo>
                  <a:cubicBezTo>
                    <a:pt x="3719" y="14800"/>
                    <a:pt x="3622" y="15433"/>
                    <a:pt x="3279" y="15776"/>
                  </a:cubicBezTo>
                  <a:lnTo>
                    <a:pt x="2514" y="16541"/>
                  </a:lnTo>
                  <a:cubicBezTo>
                    <a:pt x="2171" y="16883"/>
                    <a:pt x="2171" y="17445"/>
                    <a:pt x="2514" y="17788"/>
                  </a:cubicBezTo>
                  <a:lnTo>
                    <a:pt x="3813" y="19087"/>
                  </a:lnTo>
                  <a:cubicBezTo>
                    <a:pt x="4155" y="19429"/>
                    <a:pt x="4717" y="19429"/>
                    <a:pt x="5060" y="19087"/>
                  </a:cubicBezTo>
                  <a:lnTo>
                    <a:pt x="5825" y="18321"/>
                  </a:lnTo>
                  <a:cubicBezTo>
                    <a:pt x="6167" y="17979"/>
                    <a:pt x="6800" y="17881"/>
                    <a:pt x="7230" y="18105"/>
                  </a:cubicBezTo>
                  <a:lnTo>
                    <a:pt x="8160" y="18487"/>
                  </a:lnTo>
                  <a:cubicBezTo>
                    <a:pt x="8622" y="18635"/>
                    <a:pt x="9000" y="19153"/>
                    <a:pt x="9000" y="19638"/>
                  </a:cubicBezTo>
                  <a:lnTo>
                    <a:pt x="9000" y="20720"/>
                  </a:lnTo>
                  <a:cubicBezTo>
                    <a:pt x="9000" y="21204"/>
                    <a:pt x="9397" y="21600"/>
                    <a:pt x="9881" y="21600"/>
                  </a:cubicBezTo>
                  <a:lnTo>
                    <a:pt x="11719" y="21600"/>
                  </a:lnTo>
                  <a:cubicBezTo>
                    <a:pt x="12203" y="21600"/>
                    <a:pt x="12600" y="21204"/>
                    <a:pt x="12600" y="20720"/>
                  </a:cubicBezTo>
                  <a:lnTo>
                    <a:pt x="12600" y="19638"/>
                  </a:lnTo>
                  <a:cubicBezTo>
                    <a:pt x="12600" y="19153"/>
                    <a:pt x="12978" y="18635"/>
                    <a:pt x="13439" y="18487"/>
                  </a:cubicBezTo>
                  <a:lnTo>
                    <a:pt x="14370" y="18105"/>
                  </a:lnTo>
                  <a:cubicBezTo>
                    <a:pt x="14801" y="17881"/>
                    <a:pt x="15432" y="17979"/>
                    <a:pt x="15775" y="18321"/>
                  </a:cubicBezTo>
                  <a:lnTo>
                    <a:pt x="16540" y="19087"/>
                  </a:lnTo>
                  <a:cubicBezTo>
                    <a:pt x="16883" y="19429"/>
                    <a:pt x="17444" y="19429"/>
                    <a:pt x="17787" y="19087"/>
                  </a:cubicBezTo>
                  <a:lnTo>
                    <a:pt x="19086" y="17788"/>
                  </a:lnTo>
                  <a:cubicBezTo>
                    <a:pt x="19429" y="17445"/>
                    <a:pt x="19429" y="16883"/>
                    <a:pt x="19086" y="16541"/>
                  </a:cubicBezTo>
                  <a:lnTo>
                    <a:pt x="18321" y="15776"/>
                  </a:lnTo>
                  <a:cubicBezTo>
                    <a:pt x="17978" y="15433"/>
                    <a:pt x="17880" y="14800"/>
                    <a:pt x="18104" y="14370"/>
                  </a:cubicBezTo>
                  <a:lnTo>
                    <a:pt x="18487" y="13440"/>
                  </a:lnTo>
                  <a:cubicBezTo>
                    <a:pt x="18634" y="12979"/>
                    <a:pt x="19152" y="12601"/>
                    <a:pt x="19637" y="12601"/>
                  </a:cubicBezTo>
                  <a:lnTo>
                    <a:pt x="20718" y="12601"/>
                  </a:lnTo>
                  <a:cubicBezTo>
                    <a:pt x="21203" y="12601"/>
                    <a:pt x="21600" y="12204"/>
                    <a:pt x="21600" y="11719"/>
                  </a:cubicBezTo>
                  <a:lnTo>
                    <a:pt x="21600" y="9882"/>
                  </a:lnTo>
                  <a:cubicBezTo>
                    <a:pt x="21600" y="9397"/>
                    <a:pt x="21203" y="9000"/>
                    <a:pt x="20718" y="9000"/>
                  </a:cubicBezTo>
                  <a:lnTo>
                    <a:pt x="19637" y="9000"/>
                  </a:lnTo>
                  <a:cubicBezTo>
                    <a:pt x="19152" y="9000"/>
                    <a:pt x="18634" y="8622"/>
                    <a:pt x="18487" y="8160"/>
                  </a:cubicBezTo>
                  <a:lnTo>
                    <a:pt x="18104" y="7230"/>
                  </a:lnTo>
                  <a:cubicBezTo>
                    <a:pt x="17880" y="6800"/>
                    <a:pt x="17978" y="6168"/>
                    <a:pt x="18321" y="5824"/>
                  </a:cubicBezTo>
                  <a:lnTo>
                    <a:pt x="19086" y="5060"/>
                  </a:lnTo>
                  <a:cubicBezTo>
                    <a:pt x="19429" y="4717"/>
                    <a:pt x="19429" y="4156"/>
                    <a:pt x="19086" y="3813"/>
                  </a:cubicBezTo>
                  <a:lnTo>
                    <a:pt x="17787" y="2514"/>
                  </a:lnTo>
                  <a:cubicBezTo>
                    <a:pt x="17444" y="2171"/>
                    <a:pt x="16883" y="2171"/>
                    <a:pt x="16540" y="2514"/>
                  </a:cubicBezTo>
                  <a:lnTo>
                    <a:pt x="15775" y="3279"/>
                  </a:lnTo>
                  <a:cubicBezTo>
                    <a:pt x="15432" y="3622"/>
                    <a:pt x="14801" y="3719"/>
                    <a:pt x="14370" y="3495"/>
                  </a:cubicBezTo>
                  <a:lnTo>
                    <a:pt x="13439" y="3113"/>
                  </a:lnTo>
                  <a:cubicBezTo>
                    <a:pt x="12978" y="2966"/>
                    <a:pt x="12600" y="2448"/>
                    <a:pt x="12600" y="1963"/>
                  </a:cubicBezTo>
                  <a:lnTo>
                    <a:pt x="12600" y="882"/>
                  </a:lnTo>
                  <a:cubicBezTo>
                    <a:pt x="12600" y="397"/>
                    <a:pt x="12203" y="0"/>
                    <a:pt x="11719" y="0"/>
                  </a:cubicBezTo>
                  <a:lnTo>
                    <a:pt x="9881" y="0"/>
                  </a:lnTo>
                  <a:cubicBezTo>
                    <a:pt x="9397" y="0"/>
                    <a:pt x="9000" y="397"/>
                    <a:pt x="9000" y="882"/>
                  </a:cubicBezTo>
                  <a:lnTo>
                    <a:pt x="9000" y="1963"/>
                  </a:lnTo>
                  <a:cubicBezTo>
                    <a:pt x="9000" y="2448"/>
                    <a:pt x="8622" y="2966"/>
                    <a:pt x="8160" y="3113"/>
                  </a:cubicBezTo>
                  <a:lnTo>
                    <a:pt x="7230" y="3495"/>
                  </a:lnTo>
                  <a:cubicBezTo>
                    <a:pt x="6800" y="3719"/>
                    <a:pt x="6167" y="3622"/>
                    <a:pt x="5825" y="3279"/>
                  </a:cubicBezTo>
                  <a:lnTo>
                    <a:pt x="5060" y="2514"/>
                  </a:lnTo>
                  <a:cubicBezTo>
                    <a:pt x="4717" y="2171"/>
                    <a:pt x="4155" y="2171"/>
                    <a:pt x="3813" y="2514"/>
                  </a:cubicBezTo>
                  <a:lnTo>
                    <a:pt x="2514" y="3813"/>
                  </a:lnTo>
                  <a:cubicBezTo>
                    <a:pt x="2171" y="4156"/>
                    <a:pt x="2171" y="4717"/>
                    <a:pt x="2514" y="5060"/>
                  </a:cubicBezTo>
                  <a:lnTo>
                    <a:pt x="3279" y="5824"/>
                  </a:lnTo>
                  <a:cubicBezTo>
                    <a:pt x="3622" y="6168"/>
                    <a:pt x="3719" y="6800"/>
                    <a:pt x="3495" y="7230"/>
                  </a:cubicBezTo>
                  <a:lnTo>
                    <a:pt x="3113" y="8160"/>
                  </a:lnTo>
                  <a:cubicBezTo>
                    <a:pt x="2966" y="8622"/>
                    <a:pt x="2448" y="9000"/>
                    <a:pt x="1963" y="9000"/>
                  </a:cubicBezTo>
                  <a:lnTo>
                    <a:pt x="881" y="9000"/>
                  </a:lnTo>
                  <a:cubicBezTo>
                    <a:pt x="397" y="9000"/>
                    <a:pt x="0" y="9397"/>
                    <a:pt x="0" y="9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2800">
                <a:solidFill>
                  <a:schemeClr val="tx1">
                    <a:lumMod val="50000"/>
                    <a:lumOff val="50000"/>
                  </a:schemeClr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endParaRPr>
            </a:p>
          </p:txBody>
        </p:sp>
        <p:sp>
          <p:nvSpPr>
            <p:cNvPr id="118" name="Shape 728"/>
            <p:cNvSpPr/>
            <p:nvPr/>
          </p:nvSpPr>
          <p:spPr>
            <a:xfrm>
              <a:off x="6810" y="5235"/>
              <a:ext cx="3263" cy="3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99" y="10800"/>
                  </a:moveTo>
                  <a:cubicBezTo>
                    <a:pt x="5499" y="7872"/>
                    <a:pt x="7872" y="5499"/>
                    <a:pt x="10800" y="5499"/>
                  </a:cubicBezTo>
                  <a:cubicBezTo>
                    <a:pt x="13727" y="5499"/>
                    <a:pt x="16101" y="7872"/>
                    <a:pt x="16101" y="10800"/>
                  </a:cubicBezTo>
                  <a:cubicBezTo>
                    <a:pt x="16101" y="13727"/>
                    <a:pt x="13727" y="16101"/>
                    <a:pt x="10800" y="16101"/>
                  </a:cubicBezTo>
                  <a:cubicBezTo>
                    <a:pt x="7872" y="16101"/>
                    <a:pt x="5499" y="13727"/>
                    <a:pt x="5499" y="10800"/>
                  </a:cubicBezTo>
                  <a:close/>
                  <a:moveTo>
                    <a:pt x="0" y="9882"/>
                  </a:moveTo>
                  <a:lnTo>
                    <a:pt x="0" y="11719"/>
                  </a:lnTo>
                  <a:cubicBezTo>
                    <a:pt x="0" y="12203"/>
                    <a:pt x="397" y="12600"/>
                    <a:pt x="882" y="12600"/>
                  </a:cubicBezTo>
                  <a:lnTo>
                    <a:pt x="1963" y="12600"/>
                  </a:lnTo>
                  <a:cubicBezTo>
                    <a:pt x="2448" y="12600"/>
                    <a:pt x="2965" y="12978"/>
                    <a:pt x="3113" y="13440"/>
                  </a:cubicBezTo>
                  <a:lnTo>
                    <a:pt x="3495" y="14369"/>
                  </a:lnTo>
                  <a:cubicBezTo>
                    <a:pt x="3719" y="14800"/>
                    <a:pt x="3622" y="15433"/>
                    <a:pt x="3279" y="15776"/>
                  </a:cubicBezTo>
                  <a:lnTo>
                    <a:pt x="2514" y="16541"/>
                  </a:lnTo>
                  <a:cubicBezTo>
                    <a:pt x="2171" y="16884"/>
                    <a:pt x="2171" y="17444"/>
                    <a:pt x="2514" y="17788"/>
                  </a:cubicBezTo>
                  <a:lnTo>
                    <a:pt x="3812" y="19086"/>
                  </a:lnTo>
                  <a:cubicBezTo>
                    <a:pt x="4155" y="19429"/>
                    <a:pt x="4717" y="19429"/>
                    <a:pt x="5060" y="19086"/>
                  </a:cubicBezTo>
                  <a:lnTo>
                    <a:pt x="5825" y="18321"/>
                  </a:lnTo>
                  <a:cubicBezTo>
                    <a:pt x="6168" y="17978"/>
                    <a:pt x="6800" y="17880"/>
                    <a:pt x="7230" y="18105"/>
                  </a:cubicBezTo>
                  <a:lnTo>
                    <a:pt x="8160" y="18487"/>
                  </a:lnTo>
                  <a:cubicBezTo>
                    <a:pt x="8622" y="18634"/>
                    <a:pt x="9000" y="19152"/>
                    <a:pt x="9000" y="19637"/>
                  </a:cubicBezTo>
                  <a:lnTo>
                    <a:pt x="9000" y="20719"/>
                  </a:lnTo>
                  <a:cubicBezTo>
                    <a:pt x="9000" y="21203"/>
                    <a:pt x="9396" y="21600"/>
                    <a:pt x="9881" y="21600"/>
                  </a:cubicBezTo>
                  <a:lnTo>
                    <a:pt x="11718" y="21600"/>
                  </a:lnTo>
                  <a:cubicBezTo>
                    <a:pt x="12203" y="21600"/>
                    <a:pt x="12600" y="21203"/>
                    <a:pt x="12600" y="20719"/>
                  </a:cubicBezTo>
                  <a:lnTo>
                    <a:pt x="12600" y="19637"/>
                  </a:lnTo>
                  <a:cubicBezTo>
                    <a:pt x="12600" y="19152"/>
                    <a:pt x="12978" y="18634"/>
                    <a:pt x="13439" y="18487"/>
                  </a:cubicBezTo>
                  <a:lnTo>
                    <a:pt x="14370" y="18105"/>
                  </a:lnTo>
                  <a:cubicBezTo>
                    <a:pt x="14800" y="17880"/>
                    <a:pt x="15432" y="17978"/>
                    <a:pt x="15775" y="18321"/>
                  </a:cubicBezTo>
                  <a:lnTo>
                    <a:pt x="16540" y="19086"/>
                  </a:lnTo>
                  <a:cubicBezTo>
                    <a:pt x="16883" y="19429"/>
                    <a:pt x="17444" y="19429"/>
                    <a:pt x="17787" y="19086"/>
                  </a:cubicBezTo>
                  <a:lnTo>
                    <a:pt x="19086" y="17788"/>
                  </a:lnTo>
                  <a:cubicBezTo>
                    <a:pt x="19429" y="17444"/>
                    <a:pt x="19429" y="16884"/>
                    <a:pt x="19086" y="16541"/>
                  </a:cubicBezTo>
                  <a:lnTo>
                    <a:pt x="18321" y="15776"/>
                  </a:lnTo>
                  <a:cubicBezTo>
                    <a:pt x="17978" y="15433"/>
                    <a:pt x="17881" y="14800"/>
                    <a:pt x="18105" y="14369"/>
                  </a:cubicBezTo>
                  <a:lnTo>
                    <a:pt x="18486" y="13440"/>
                  </a:lnTo>
                  <a:cubicBezTo>
                    <a:pt x="18634" y="12978"/>
                    <a:pt x="19152" y="12600"/>
                    <a:pt x="19637" y="12600"/>
                  </a:cubicBezTo>
                  <a:lnTo>
                    <a:pt x="20718" y="12600"/>
                  </a:lnTo>
                  <a:cubicBezTo>
                    <a:pt x="21203" y="12600"/>
                    <a:pt x="21600" y="12203"/>
                    <a:pt x="21600" y="11719"/>
                  </a:cubicBezTo>
                  <a:lnTo>
                    <a:pt x="21600" y="9882"/>
                  </a:lnTo>
                  <a:cubicBezTo>
                    <a:pt x="21600" y="9397"/>
                    <a:pt x="21203" y="9000"/>
                    <a:pt x="20718" y="9000"/>
                  </a:cubicBezTo>
                  <a:lnTo>
                    <a:pt x="19637" y="9000"/>
                  </a:lnTo>
                  <a:cubicBezTo>
                    <a:pt x="19152" y="9000"/>
                    <a:pt x="18634" y="8622"/>
                    <a:pt x="18486" y="8161"/>
                  </a:cubicBezTo>
                  <a:lnTo>
                    <a:pt x="18105" y="7230"/>
                  </a:lnTo>
                  <a:cubicBezTo>
                    <a:pt x="17881" y="6800"/>
                    <a:pt x="17978" y="6168"/>
                    <a:pt x="18321" y="5825"/>
                  </a:cubicBezTo>
                  <a:lnTo>
                    <a:pt x="19086" y="5059"/>
                  </a:lnTo>
                  <a:cubicBezTo>
                    <a:pt x="19429" y="4717"/>
                    <a:pt x="19429" y="4156"/>
                    <a:pt x="19086" y="3812"/>
                  </a:cubicBezTo>
                  <a:lnTo>
                    <a:pt x="17787" y="2514"/>
                  </a:lnTo>
                  <a:cubicBezTo>
                    <a:pt x="17444" y="2171"/>
                    <a:pt x="16883" y="2171"/>
                    <a:pt x="16540" y="2514"/>
                  </a:cubicBezTo>
                  <a:lnTo>
                    <a:pt x="15775" y="3279"/>
                  </a:lnTo>
                  <a:cubicBezTo>
                    <a:pt x="15432" y="3622"/>
                    <a:pt x="14800" y="3719"/>
                    <a:pt x="14370" y="3495"/>
                  </a:cubicBezTo>
                  <a:lnTo>
                    <a:pt x="13439" y="3113"/>
                  </a:lnTo>
                  <a:cubicBezTo>
                    <a:pt x="12978" y="2965"/>
                    <a:pt x="12600" y="2448"/>
                    <a:pt x="12600" y="1963"/>
                  </a:cubicBezTo>
                  <a:lnTo>
                    <a:pt x="12600" y="882"/>
                  </a:lnTo>
                  <a:cubicBezTo>
                    <a:pt x="12600" y="396"/>
                    <a:pt x="12203" y="0"/>
                    <a:pt x="11718" y="0"/>
                  </a:cubicBezTo>
                  <a:lnTo>
                    <a:pt x="9881" y="0"/>
                  </a:lnTo>
                  <a:cubicBezTo>
                    <a:pt x="9396" y="0"/>
                    <a:pt x="9000" y="396"/>
                    <a:pt x="9000" y="882"/>
                  </a:cubicBezTo>
                  <a:lnTo>
                    <a:pt x="9000" y="1963"/>
                  </a:lnTo>
                  <a:cubicBezTo>
                    <a:pt x="9000" y="2448"/>
                    <a:pt x="8622" y="2965"/>
                    <a:pt x="8160" y="3113"/>
                  </a:cubicBezTo>
                  <a:lnTo>
                    <a:pt x="7230" y="3495"/>
                  </a:lnTo>
                  <a:cubicBezTo>
                    <a:pt x="6800" y="3719"/>
                    <a:pt x="6168" y="3622"/>
                    <a:pt x="5825" y="3279"/>
                  </a:cubicBezTo>
                  <a:lnTo>
                    <a:pt x="5060" y="2514"/>
                  </a:lnTo>
                  <a:cubicBezTo>
                    <a:pt x="4717" y="2171"/>
                    <a:pt x="4155" y="2171"/>
                    <a:pt x="3812" y="2514"/>
                  </a:cubicBezTo>
                  <a:lnTo>
                    <a:pt x="2514" y="3812"/>
                  </a:lnTo>
                  <a:cubicBezTo>
                    <a:pt x="2171" y="4156"/>
                    <a:pt x="2171" y="4717"/>
                    <a:pt x="2514" y="5059"/>
                  </a:cubicBezTo>
                  <a:lnTo>
                    <a:pt x="3279" y="5825"/>
                  </a:lnTo>
                  <a:cubicBezTo>
                    <a:pt x="3622" y="6168"/>
                    <a:pt x="3719" y="6800"/>
                    <a:pt x="3495" y="7230"/>
                  </a:cubicBezTo>
                  <a:lnTo>
                    <a:pt x="3113" y="8161"/>
                  </a:lnTo>
                  <a:cubicBezTo>
                    <a:pt x="2965" y="8622"/>
                    <a:pt x="2448" y="9000"/>
                    <a:pt x="1963" y="9000"/>
                  </a:cubicBezTo>
                  <a:lnTo>
                    <a:pt x="882" y="9000"/>
                  </a:lnTo>
                  <a:cubicBezTo>
                    <a:pt x="397" y="9000"/>
                    <a:pt x="0" y="9397"/>
                    <a:pt x="0" y="98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2800">
                <a:solidFill>
                  <a:schemeClr val="tx1">
                    <a:lumMod val="50000"/>
                    <a:lumOff val="50000"/>
                  </a:schemeClr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endParaRPr>
            </a:p>
          </p:txBody>
        </p:sp>
        <p:grpSp>
          <p:nvGrpSpPr>
            <p:cNvPr id="119" name="Group 737"/>
            <p:cNvGrpSpPr/>
            <p:nvPr/>
          </p:nvGrpSpPr>
          <p:grpSpPr>
            <a:xfrm>
              <a:off x="9294" y="3346"/>
              <a:ext cx="1280" cy="1280"/>
              <a:chOff x="0" y="0"/>
              <a:chExt cx="1559789" cy="1559789"/>
            </a:xfrm>
          </p:grpSpPr>
          <p:sp>
            <p:nvSpPr>
              <p:cNvPr id="120" name="Shape 735"/>
              <p:cNvSpPr/>
              <p:nvPr/>
            </p:nvSpPr>
            <p:spPr>
              <a:xfrm>
                <a:off x="0" y="0"/>
                <a:ext cx="1559789" cy="15597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280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Han Serif SC" pitchFamily="18" charset="-122"/>
                  <a:ea typeface="Source Han Serif SC" pitchFamily="18" charset="-122"/>
                  <a:sym typeface="Source Han Serif SC" pitchFamily="18" charset="-122"/>
                </a:endParaRPr>
              </a:p>
            </p:txBody>
          </p:sp>
          <p:sp>
            <p:nvSpPr>
              <p:cNvPr id="121" name="Shape 736"/>
              <p:cNvSpPr/>
              <p:nvPr/>
            </p:nvSpPr>
            <p:spPr>
              <a:xfrm>
                <a:off x="412252" y="499678"/>
                <a:ext cx="735285" cy="558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4" h="21471" extrusionOk="0">
                    <a:moveTo>
                      <a:pt x="18032" y="19451"/>
                    </a:moveTo>
                    <a:cubicBezTo>
                      <a:pt x="17963" y="19995"/>
                      <a:pt x="19395" y="20889"/>
                      <a:pt x="19531" y="19300"/>
                    </a:cubicBezTo>
                    <a:cubicBezTo>
                      <a:pt x="20147" y="12135"/>
                      <a:pt x="19089" y="10074"/>
                      <a:pt x="19089" y="10074"/>
                    </a:cubicBezTo>
                    <a:lnTo>
                      <a:pt x="17607" y="11177"/>
                    </a:lnTo>
                    <a:cubicBezTo>
                      <a:pt x="17607" y="11176"/>
                      <a:pt x="18864" y="12766"/>
                      <a:pt x="18032" y="19451"/>
                    </a:cubicBezTo>
                    <a:close/>
                    <a:moveTo>
                      <a:pt x="20735" y="6972"/>
                    </a:moveTo>
                    <a:lnTo>
                      <a:pt x="11888" y="386"/>
                    </a:lnTo>
                    <a:cubicBezTo>
                      <a:pt x="11196" y="-129"/>
                      <a:pt x="10061" y="-129"/>
                      <a:pt x="9368" y="386"/>
                    </a:cubicBezTo>
                    <a:lnTo>
                      <a:pt x="520" y="6972"/>
                    </a:lnTo>
                    <a:cubicBezTo>
                      <a:pt x="-173" y="7488"/>
                      <a:pt x="-173" y="8332"/>
                      <a:pt x="520" y="8848"/>
                    </a:cubicBezTo>
                    <a:lnTo>
                      <a:pt x="9367" y="15434"/>
                    </a:lnTo>
                    <a:cubicBezTo>
                      <a:pt x="10060" y="15949"/>
                      <a:pt x="11195" y="15949"/>
                      <a:pt x="11887" y="15434"/>
                    </a:cubicBezTo>
                    <a:lnTo>
                      <a:pt x="17607" y="11176"/>
                    </a:lnTo>
                    <a:lnTo>
                      <a:pt x="11405" y="9245"/>
                    </a:lnTo>
                    <a:cubicBezTo>
                      <a:pt x="11166" y="9323"/>
                      <a:pt x="10903" y="9366"/>
                      <a:pt x="10628" y="9366"/>
                    </a:cubicBezTo>
                    <a:cubicBezTo>
                      <a:pt x="9510" y="9366"/>
                      <a:pt x="8605" y="8652"/>
                      <a:pt x="8605" y="7769"/>
                    </a:cubicBezTo>
                    <a:cubicBezTo>
                      <a:pt x="8605" y="6883"/>
                      <a:pt x="9511" y="6168"/>
                      <a:pt x="10628" y="6168"/>
                    </a:cubicBezTo>
                    <a:cubicBezTo>
                      <a:pt x="11495" y="6168"/>
                      <a:pt x="12233" y="6602"/>
                      <a:pt x="12520" y="7205"/>
                    </a:cubicBezTo>
                    <a:lnTo>
                      <a:pt x="19089" y="10071"/>
                    </a:lnTo>
                    <a:lnTo>
                      <a:pt x="20735" y="8847"/>
                    </a:lnTo>
                    <a:cubicBezTo>
                      <a:pt x="21427" y="8332"/>
                      <a:pt x="21427" y="7488"/>
                      <a:pt x="20735" y="6972"/>
                    </a:cubicBezTo>
                    <a:close/>
                    <a:moveTo>
                      <a:pt x="3510" y="13897"/>
                    </a:moveTo>
                    <a:cubicBezTo>
                      <a:pt x="4003" y="16551"/>
                      <a:pt x="4630" y="17712"/>
                      <a:pt x="6722" y="18928"/>
                    </a:cubicBezTo>
                    <a:cubicBezTo>
                      <a:pt x="8814" y="20143"/>
                      <a:pt x="9808" y="21471"/>
                      <a:pt x="10628" y="21471"/>
                    </a:cubicBezTo>
                    <a:cubicBezTo>
                      <a:pt x="11448" y="21471"/>
                      <a:pt x="12379" y="20310"/>
                      <a:pt x="14471" y="19092"/>
                    </a:cubicBezTo>
                    <a:cubicBezTo>
                      <a:pt x="16563" y="17876"/>
                      <a:pt x="16004" y="17506"/>
                      <a:pt x="16497" y="14852"/>
                    </a:cubicBezTo>
                    <a:lnTo>
                      <a:pt x="10628" y="18646"/>
                    </a:lnTo>
                    <a:cubicBezTo>
                      <a:pt x="10628" y="18646"/>
                      <a:pt x="3510" y="13897"/>
                      <a:pt x="3510" y="138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3656" tIns="43656" rIns="43656" bIns="43656" numCol="1" anchor="ctr">
                <a:noAutofit/>
              </a:bodyPr>
              <a:lstStyle/>
              <a:p>
                <a:pPr algn="ctr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280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Han Serif SC" pitchFamily="18" charset="-122"/>
                  <a:ea typeface="Source Han Serif SC" pitchFamily="18" charset="-122"/>
                  <a:sym typeface="Source Han Serif SC" pitchFamily="18" charset="-122"/>
                </a:endParaRPr>
              </a:p>
            </p:txBody>
          </p:sp>
        </p:grpSp>
        <p:grpSp>
          <p:nvGrpSpPr>
            <p:cNvPr id="122" name="Group 740"/>
            <p:cNvGrpSpPr/>
            <p:nvPr/>
          </p:nvGrpSpPr>
          <p:grpSpPr>
            <a:xfrm>
              <a:off x="10574" y="5655"/>
              <a:ext cx="1021" cy="1021"/>
              <a:chOff x="-942137" y="323015"/>
              <a:chExt cx="1244155" cy="1244155"/>
            </a:xfrm>
          </p:grpSpPr>
          <p:sp>
            <p:nvSpPr>
              <p:cNvPr id="123" name="Shape 738"/>
              <p:cNvSpPr/>
              <p:nvPr/>
            </p:nvSpPr>
            <p:spPr>
              <a:xfrm>
                <a:off x="-942137" y="323015"/>
                <a:ext cx="1244155" cy="1244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16764"/>
                      <a:pt x="4836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4836"/>
                      <a:pt x="16764" y="0"/>
                      <a:pt x="10800" y="0"/>
                    </a:cubicBezTo>
                    <a:cubicBezTo>
                      <a:pt x="4836" y="0"/>
                      <a:pt x="0" y="4836"/>
                      <a:pt x="0" y="10800"/>
                    </a:cubicBezTo>
                    <a:close/>
                  </a:path>
                </a:pathLst>
              </a:cu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280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Han Serif SC" pitchFamily="18" charset="-122"/>
                  <a:ea typeface="Source Han Serif SC" pitchFamily="18" charset="-122"/>
                  <a:sym typeface="Source Han Serif SC" pitchFamily="18" charset="-122"/>
                </a:endParaRPr>
              </a:p>
            </p:txBody>
          </p:sp>
          <p:sp>
            <p:nvSpPr>
              <p:cNvPr id="124" name="Shape 739"/>
              <p:cNvSpPr/>
              <p:nvPr/>
            </p:nvSpPr>
            <p:spPr>
              <a:xfrm>
                <a:off x="-465403" y="668734"/>
                <a:ext cx="290682" cy="558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600" extrusionOk="0">
                    <a:moveTo>
                      <a:pt x="13265" y="19105"/>
                    </a:moveTo>
                    <a:lnTo>
                      <a:pt x="13265" y="21214"/>
                    </a:lnTo>
                    <a:cubicBezTo>
                      <a:pt x="13265" y="21431"/>
                      <a:pt x="12941" y="21600"/>
                      <a:pt x="12525" y="21600"/>
                    </a:cubicBezTo>
                    <a:lnTo>
                      <a:pt x="9407" y="21600"/>
                    </a:lnTo>
                    <a:cubicBezTo>
                      <a:pt x="9014" y="21600"/>
                      <a:pt x="8667" y="21431"/>
                      <a:pt x="8667" y="21214"/>
                    </a:cubicBezTo>
                    <a:lnTo>
                      <a:pt x="8667" y="19105"/>
                    </a:lnTo>
                    <a:cubicBezTo>
                      <a:pt x="3262" y="18707"/>
                      <a:pt x="305" y="17020"/>
                      <a:pt x="189" y="16947"/>
                    </a:cubicBezTo>
                    <a:cubicBezTo>
                      <a:pt x="-42" y="16803"/>
                      <a:pt x="-65" y="16598"/>
                      <a:pt x="143" y="16453"/>
                    </a:cubicBezTo>
                    <a:lnTo>
                      <a:pt x="2522" y="14826"/>
                    </a:lnTo>
                    <a:cubicBezTo>
                      <a:pt x="2638" y="14742"/>
                      <a:pt x="2846" y="14693"/>
                      <a:pt x="3054" y="14681"/>
                    </a:cubicBezTo>
                    <a:cubicBezTo>
                      <a:pt x="3262" y="14669"/>
                      <a:pt x="3470" y="14705"/>
                      <a:pt x="3608" y="14790"/>
                    </a:cubicBezTo>
                    <a:cubicBezTo>
                      <a:pt x="3654" y="14802"/>
                      <a:pt x="6889" y="16417"/>
                      <a:pt x="10978" y="16417"/>
                    </a:cubicBezTo>
                    <a:cubicBezTo>
                      <a:pt x="13242" y="16417"/>
                      <a:pt x="15690" y="15790"/>
                      <a:pt x="15690" y="14428"/>
                    </a:cubicBezTo>
                    <a:cubicBezTo>
                      <a:pt x="15690" y="13271"/>
                      <a:pt x="12964" y="12704"/>
                      <a:pt x="9846" y="12054"/>
                    </a:cubicBezTo>
                    <a:cubicBezTo>
                      <a:pt x="5687" y="11198"/>
                      <a:pt x="513" y="10113"/>
                      <a:pt x="513" y="7087"/>
                    </a:cubicBezTo>
                    <a:cubicBezTo>
                      <a:pt x="513" y="4870"/>
                      <a:pt x="3839" y="3037"/>
                      <a:pt x="8667" y="2555"/>
                    </a:cubicBezTo>
                    <a:lnTo>
                      <a:pt x="8667" y="386"/>
                    </a:lnTo>
                    <a:cubicBezTo>
                      <a:pt x="8667" y="169"/>
                      <a:pt x="9014" y="0"/>
                      <a:pt x="9407" y="0"/>
                    </a:cubicBezTo>
                    <a:lnTo>
                      <a:pt x="12525" y="0"/>
                    </a:lnTo>
                    <a:cubicBezTo>
                      <a:pt x="12941" y="0"/>
                      <a:pt x="13265" y="169"/>
                      <a:pt x="13265" y="386"/>
                    </a:cubicBezTo>
                    <a:lnTo>
                      <a:pt x="13265" y="2507"/>
                    </a:lnTo>
                    <a:cubicBezTo>
                      <a:pt x="17954" y="2784"/>
                      <a:pt x="20449" y="4110"/>
                      <a:pt x="20542" y="4158"/>
                    </a:cubicBezTo>
                    <a:cubicBezTo>
                      <a:pt x="20773" y="4291"/>
                      <a:pt x="20819" y="4472"/>
                      <a:pt x="20657" y="4617"/>
                    </a:cubicBezTo>
                    <a:lnTo>
                      <a:pt x="18786" y="6376"/>
                    </a:lnTo>
                    <a:cubicBezTo>
                      <a:pt x="18670" y="6485"/>
                      <a:pt x="18486" y="6557"/>
                      <a:pt x="18255" y="6569"/>
                    </a:cubicBezTo>
                    <a:cubicBezTo>
                      <a:pt x="18024" y="6593"/>
                      <a:pt x="17816" y="6557"/>
                      <a:pt x="17631" y="6485"/>
                    </a:cubicBezTo>
                    <a:cubicBezTo>
                      <a:pt x="17608" y="6473"/>
                      <a:pt x="14812" y="5183"/>
                      <a:pt x="11347" y="5183"/>
                    </a:cubicBezTo>
                    <a:cubicBezTo>
                      <a:pt x="8413" y="5183"/>
                      <a:pt x="6380" y="5942"/>
                      <a:pt x="6380" y="7039"/>
                    </a:cubicBezTo>
                    <a:cubicBezTo>
                      <a:pt x="6380" y="8317"/>
                      <a:pt x="9199" y="8883"/>
                      <a:pt x="12479" y="9546"/>
                    </a:cubicBezTo>
                    <a:cubicBezTo>
                      <a:pt x="16730" y="10402"/>
                      <a:pt x="21535" y="11379"/>
                      <a:pt x="21535" y="14283"/>
                    </a:cubicBezTo>
                    <a:cubicBezTo>
                      <a:pt x="21535" y="16742"/>
                      <a:pt x="18162" y="18683"/>
                      <a:pt x="13265" y="1910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280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Han Serif SC" pitchFamily="18" charset="-122"/>
                  <a:ea typeface="Source Han Serif SC" pitchFamily="18" charset="-122"/>
                  <a:sym typeface="Source Han Serif SC" pitchFamily="18" charset="-122"/>
                </a:endParaRPr>
              </a:p>
            </p:txBody>
          </p:sp>
        </p:grpSp>
        <p:grpSp>
          <p:nvGrpSpPr>
            <p:cNvPr id="125" name="Group 743"/>
            <p:cNvGrpSpPr/>
            <p:nvPr/>
          </p:nvGrpSpPr>
          <p:grpSpPr>
            <a:xfrm>
              <a:off x="7632" y="6057"/>
              <a:ext cx="1619" cy="1619"/>
              <a:chOff x="-942136" y="-242262"/>
              <a:chExt cx="1973599" cy="1973600"/>
            </a:xfrm>
          </p:grpSpPr>
          <p:sp>
            <p:nvSpPr>
              <p:cNvPr id="126" name="Shape 741"/>
              <p:cNvSpPr/>
              <p:nvPr/>
            </p:nvSpPr>
            <p:spPr>
              <a:xfrm>
                <a:off x="-942136" y="-242262"/>
                <a:ext cx="1973599" cy="1973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16765"/>
                      <a:pt x="4836" y="21600"/>
                      <a:pt x="10800" y="21600"/>
                    </a:cubicBezTo>
                    <a:cubicBezTo>
                      <a:pt x="16764" y="21600"/>
                      <a:pt x="21600" y="1676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6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280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Han Serif SC" pitchFamily="18" charset="-122"/>
                  <a:ea typeface="Source Han Serif SC" pitchFamily="18" charset="-122"/>
                  <a:sym typeface="Source Han Serif SC" pitchFamily="18" charset="-122"/>
                </a:endParaRPr>
              </a:p>
            </p:txBody>
          </p:sp>
          <p:sp>
            <p:nvSpPr>
              <p:cNvPr id="127" name="Shape 742"/>
              <p:cNvSpPr/>
              <p:nvPr/>
            </p:nvSpPr>
            <p:spPr>
              <a:xfrm>
                <a:off x="-374433" y="465138"/>
                <a:ext cx="838196" cy="558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880" y="19710"/>
                    </a:moveTo>
                    <a:cubicBezTo>
                      <a:pt x="11880" y="19558"/>
                      <a:pt x="11801" y="19440"/>
                      <a:pt x="11700" y="19440"/>
                    </a:cubicBezTo>
                    <a:lnTo>
                      <a:pt x="9900" y="19440"/>
                    </a:lnTo>
                    <a:cubicBezTo>
                      <a:pt x="9799" y="19440"/>
                      <a:pt x="9720" y="19558"/>
                      <a:pt x="9720" y="19710"/>
                    </a:cubicBezTo>
                    <a:cubicBezTo>
                      <a:pt x="9720" y="19862"/>
                      <a:pt x="9799" y="19980"/>
                      <a:pt x="9900" y="19980"/>
                    </a:cubicBezTo>
                    <a:lnTo>
                      <a:pt x="11700" y="19980"/>
                    </a:lnTo>
                    <a:cubicBezTo>
                      <a:pt x="11801" y="19980"/>
                      <a:pt x="11880" y="19862"/>
                      <a:pt x="11880" y="19710"/>
                    </a:cubicBezTo>
                    <a:close/>
                    <a:moveTo>
                      <a:pt x="4320" y="14580"/>
                    </a:moveTo>
                    <a:cubicBezTo>
                      <a:pt x="4320" y="14867"/>
                      <a:pt x="4489" y="15120"/>
                      <a:pt x="4680" y="15120"/>
                    </a:cubicBezTo>
                    <a:lnTo>
                      <a:pt x="16920" y="15120"/>
                    </a:lnTo>
                    <a:cubicBezTo>
                      <a:pt x="17111" y="15120"/>
                      <a:pt x="17280" y="14867"/>
                      <a:pt x="17280" y="14580"/>
                    </a:cubicBezTo>
                    <a:lnTo>
                      <a:pt x="17280" y="2700"/>
                    </a:lnTo>
                    <a:cubicBezTo>
                      <a:pt x="17280" y="2413"/>
                      <a:pt x="17111" y="2160"/>
                      <a:pt x="16920" y="2160"/>
                    </a:cubicBezTo>
                    <a:lnTo>
                      <a:pt x="4680" y="2160"/>
                    </a:lnTo>
                    <a:cubicBezTo>
                      <a:pt x="4489" y="2160"/>
                      <a:pt x="4320" y="2413"/>
                      <a:pt x="4320" y="2700"/>
                    </a:cubicBezTo>
                    <a:cubicBezTo>
                      <a:pt x="4320" y="2700"/>
                      <a:pt x="4320" y="14580"/>
                      <a:pt x="4320" y="14580"/>
                    </a:cubicBezTo>
                    <a:close/>
                    <a:moveTo>
                      <a:pt x="2880" y="14580"/>
                    </a:moveTo>
                    <a:lnTo>
                      <a:pt x="2880" y="2700"/>
                    </a:lnTo>
                    <a:cubicBezTo>
                      <a:pt x="2880" y="1215"/>
                      <a:pt x="3690" y="0"/>
                      <a:pt x="4680" y="0"/>
                    </a:cubicBezTo>
                    <a:lnTo>
                      <a:pt x="16920" y="0"/>
                    </a:lnTo>
                    <a:cubicBezTo>
                      <a:pt x="17910" y="0"/>
                      <a:pt x="18720" y="1215"/>
                      <a:pt x="18720" y="2700"/>
                    </a:cubicBezTo>
                    <a:lnTo>
                      <a:pt x="18720" y="14580"/>
                    </a:lnTo>
                    <a:cubicBezTo>
                      <a:pt x="18720" y="16065"/>
                      <a:pt x="17910" y="17280"/>
                      <a:pt x="16920" y="17280"/>
                    </a:cubicBezTo>
                    <a:lnTo>
                      <a:pt x="4680" y="17280"/>
                    </a:lnTo>
                    <a:cubicBezTo>
                      <a:pt x="3690" y="17280"/>
                      <a:pt x="2880" y="16065"/>
                      <a:pt x="2880" y="14580"/>
                    </a:cubicBezTo>
                    <a:close/>
                    <a:moveTo>
                      <a:pt x="21600" y="18360"/>
                    </a:moveTo>
                    <a:lnTo>
                      <a:pt x="21600" y="19980"/>
                    </a:lnTo>
                    <a:cubicBezTo>
                      <a:pt x="21600" y="20874"/>
                      <a:pt x="20790" y="21600"/>
                      <a:pt x="19800" y="21600"/>
                    </a:cubicBezTo>
                    <a:lnTo>
                      <a:pt x="1800" y="21600"/>
                    </a:lnTo>
                    <a:cubicBezTo>
                      <a:pt x="810" y="21600"/>
                      <a:pt x="0" y="20874"/>
                      <a:pt x="0" y="19980"/>
                    </a:cubicBezTo>
                    <a:lnTo>
                      <a:pt x="0" y="18360"/>
                    </a:lnTo>
                    <a:lnTo>
                      <a:pt x="1800" y="18360"/>
                    </a:lnTo>
                    <a:lnTo>
                      <a:pt x="19800" y="18360"/>
                    </a:lnTo>
                    <a:cubicBezTo>
                      <a:pt x="19800" y="18360"/>
                      <a:pt x="21600" y="18360"/>
                      <a:pt x="21600" y="1836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280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Han Serif SC" pitchFamily="18" charset="-122"/>
                  <a:ea typeface="Source Han Serif SC" pitchFamily="18" charset="-122"/>
                  <a:sym typeface="Source Han Serif SC" pitchFamily="18" charset="-122"/>
                </a:endParaRPr>
              </a:p>
            </p:txBody>
          </p:sp>
        </p:grpSp>
        <p:sp>
          <p:nvSpPr>
            <p:cNvPr id="2" name="任意多边形 1"/>
            <p:cNvSpPr/>
            <p:nvPr/>
          </p:nvSpPr>
          <p:spPr>
            <a:xfrm>
              <a:off x="5151" y="4832"/>
              <a:ext cx="2755" cy="1197"/>
            </a:xfrm>
            <a:custGeom>
              <a:avLst/>
              <a:gdLst>
                <a:gd name="connsiteX0" fmla="*/ 1312432 w 1312432"/>
                <a:gd name="connsiteY0" fmla="*/ 344245 h 570156"/>
                <a:gd name="connsiteX1" fmla="*/ 1312432 w 1312432"/>
                <a:gd name="connsiteY1" fmla="*/ 0 h 570156"/>
                <a:gd name="connsiteX2" fmla="*/ 0 w 1312432"/>
                <a:gd name="connsiteY2" fmla="*/ 0 h 570156"/>
                <a:gd name="connsiteX3" fmla="*/ 0 w 1312432"/>
                <a:gd name="connsiteY3" fmla="*/ 570156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2432" h="570156">
                  <a:moveTo>
                    <a:pt x="1312432" y="344245"/>
                  </a:moveTo>
                  <a:lnTo>
                    <a:pt x="1312432" y="0"/>
                  </a:lnTo>
                  <a:lnTo>
                    <a:pt x="0" y="0"/>
                  </a:lnTo>
                  <a:lnTo>
                    <a:pt x="0" y="570156"/>
                  </a:lnTo>
                </a:path>
              </a:pathLst>
            </a:custGeom>
            <a:noFill/>
            <a:ln w="3175">
              <a:solidFill>
                <a:schemeClr val="tx1">
                  <a:lumMod val="60000"/>
                  <a:lumOff val="40000"/>
                </a:schemeClr>
              </a:solidFill>
              <a:prstDash val="lgDash"/>
              <a:headEnd type="diamond" w="med" len="med"/>
              <a:tailEnd type="diamond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0" tIns="60945" rIns="121890" bIns="60945"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endParaRPr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10368" y="2529"/>
              <a:ext cx="3026" cy="655"/>
            </a:xfrm>
            <a:custGeom>
              <a:avLst/>
              <a:gdLst>
                <a:gd name="connsiteX0" fmla="*/ 0 w 1441525"/>
                <a:gd name="connsiteY0" fmla="*/ 225911 h 311972"/>
                <a:gd name="connsiteX1" fmla="*/ 0 w 1441525"/>
                <a:gd name="connsiteY1" fmla="*/ 0 h 311972"/>
                <a:gd name="connsiteX2" fmla="*/ 1441525 w 1441525"/>
                <a:gd name="connsiteY2" fmla="*/ 0 h 311972"/>
                <a:gd name="connsiteX3" fmla="*/ 1441525 w 1441525"/>
                <a:gd name="connsiteY3" fmla="*/ 311972 h 31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1525" h="311972">
                  <a:moveTo>
                    <a:pt x="0" y="225911"/>
                  </a:moveTo>
                  <a:lnTo>
                    <a:pt x="0" y="0"/>
                  </a:lnTo>
                  <a:lnTo>
                    <a:pt x="1441525" y="0"/>
                  </a:lnTo>
                  <a:lnTo>
                    <a:pt x="1441525" y="311972"/>
                  </a:lnTo>
                </a:path>
              </a:pathLst>
            </a:custGeom>
            <a:noFill/>
            <a:ln w="3175">
              <a:solidFill>
                <a:schemeClr val="tx1">
                  <a:lumMod val="60000"/>
                  <a:lumOff val="40000"/>
                </a:schemeClr>
              </a:solidFill>
              <a:prstDash val="lgDash"/>
              <a:headEnd type="diamond" w="med" len="med"/>
              <a:tailEnd type="diamond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0" tIns="60945" rIns="121890" bIns="60945"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11926" y="5803"/>
              <a:ext cx="1310" cy="1626"/>
            </a:xfrm>
            <a:custGeom>
              <a:avLst/>
              <a:gdLst>
                <a:gd name="connsiteX0" fmla="*/ 0 w 623943"/>
                <a:gd name="connsiteY0" fmla="*/ 0 h 774551"/>
                <a:gd name="connsiteX1" fmla="*/ 623943 w 623943"/>
                <a:gd name="connsiteY1" fmla="*/ 0 h 774551"/>
                <a:gd name="connsiteX2" fmla="*/ 623943 w 623943"/>
                <a:gd name="connsiteY2" fmla="*/ 527125 h 774551"/>
                <a:gd name="connsiteX3" fmla="*/ 139849 w 623943"/>
                <a:gd name="connsiteY3" fmla="*/ 527125 h 774551"/>
                <a:gd name="connsiteX4" fmla="*/ 139849 w 623943"/>
                <a:gd name="connsiteY4" fmla="*/ 774551 h 77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943" h="774551">
                  <a:moveTo>
                    <a:pt x="0" y="0"/>
                  </a:moveTo>
                  <a:lnTo>
                    <a:pt x="623943" y="0"/>
                  </a:lnTo>
                  <a:lnTo>
                    <a:pt x="623943" y="527125"/>
                  </a:lnTo>
                  <a:lnTo>
                    <a:pt x="139849" y="527125"/>
                  </a:lnTo>
                  <a:lnTo>
                    <a:pt x="139849" y="774551"/>
                  </a:lnTo>
                </a:path>
              </a:pathLst>
            </a:custGeom>
            <a:noFill/>
            <a:ln w="3175">
              <a:solidFill>
                <a:schemeClr val="tx1">
                  <a:lumMod val="60000"/>
                  <a:lumOff val="40000"/>
                </a:schemeClr>
              </a:solidFill>
              <a:prstDash val="lgDash"/>
              <a:headEnd type="diamond" w="med" len="med"/>
              <a:tailEnd type="diamond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0" tIns="60945" rIns="121890" bIns="60945"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endParaRPr>
            </a:p>
          </p:txBody>
        </p:sp>
        <p:sp>
          <p:nvSpPr>
            <p:cNvPr id="28" name="矩形 27"/>
            <p:cNvSpPr>
              <a:spLocks noChangeArrowheads="1"/>
            </p:cNvSpPr>
            <p:nvPr/>
          </p:nvSpPr>
          <p:spPr bwMode="auto">
            <a:xfrm>
              <a:off x="2448" y="5803"/>
              <a:ext cx="3540" cy="1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9pPr>
            </a:lstStyle>
            <a:p>
              <a:pPr defTabSz="91186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Han Serif SC" pitchFamily="18" charset="-122"/>
                  <a:ea typeface="Source Han Serif SC" pitchFamily="18" charset="-122"/>
                  <a:sym typeface="Source Han Serif SC" pitchFamily="18" charset="-122"/>
                </a:rPr>
                <a:t>指定专人负责对湖北来的员工</a:t>
              </a:r>
              <a:r>
                <a:rPr lang="zh-CN" altLang="en-US" sz="2000" b="1" kern="0" dirty="0">
                  <a:solidFill>
                    <a:srgbClr val="FF0000"/>
                  </a:solidFill>
                  <a:latin typeface="Source Han Serif SC" pitchFamily="18" charset="-122"/>
                  <a:ea typeface="Source Han Serif SC" pitchFamily="18" charset="-122"/>
                  <a:sym typeface="Source Han Serif SC" pitchFamily="18" charset="-122"/>
                </a:rPr>
                <a:t>监测体温</a:t>
              </a:r>
            </a:p>
          </p:txBody>
        </p:sp>
        <p:sp>
          <p:nvSpPr>
            <p:cNvPr id="30" name="矩形 29"/>
            <p:cNvSpPr>
              <a:spLocks noChangeArrowheads="1"/>
            </p:cNvSpPr>
            <p:nvPr/>
          </p:nvSpPr>
          <p:spPr bwMode="auto">
            <a:xfrm>
              <a:off x="13046" y="3238"/>
              <a:ext cx="3940" cy="27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9pPr>
            </a:lstStyle>
            <a:p>
              <a:pPr defTabSz="91186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Han Serif SC" pitchFamily="18" charset="-122"/>
                  <a:ea typeface="Source Han Serif SC" pitchFamily="18" charset="-122"/>
                  <a:sym typeface="Source Han Serif SC" pitchFamily="18" charset="-122"/>
                </a:rPr>
                <a:t>早晚各测量体温一次，连续</a:t>
              </a:r>
              <a:r>
                <a:rPr lang="zh-CN" altLang="en-US" sz="2000" b="1" dirty="0">
                  <a:solidFill>
                    <a:srgbClr val="FF0000"/>
                  </a:solidFill>
                  <a:latin typeface="Source Han Serif SC" pitchFamily="18" charset="-122"/>
                  <a:ea typeface="Source Han Serif SC" pitchFamily="18" charset="-122"/>
                  <a:sym typeface="Source Han Serif SC" pitchFamily="18" charset="-122"/>
                </a:rPr>
                <a:t>测量14天</a:t>
              </a: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Han Serif SC" pitchFamily="18" charset="-122"/>
                  <a:ea typeface="Source Han Serif SC" pitchFamily="18" charset="-122"/>
                  <a:sym typeface="Source Han Serif SC" pitchFamily="18" charset="-122"/>
                </a:rPr>
                <a:t>，并每天填写《</a:t>
              </a:r>
              <a:r>
                <a:rPr lang="zh-CN" altLang="en-US" sz="2000" b="1" dirty="0">
                  <a:solidFill>
                    <a:srgbClr val="FF0000"/>
                  </a:solidFill>
                  <a:latin typeface="Source Han Serif SC" pitchFamily="18" charset="-122"/>
                  <a:ea typeface="Source Han Serif SC" pitchFamily="18" charset="-122"/>
                  <a:sym typeface="Source Han Serif SC" pitchFamily="18" charset="-122"/>
                </a:rPr>
                <a:t>隔离区人员每日监测表</a:t>
              </a: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Han Serif SC" pitchFamily="18" charset="-122"/>
                  <a:ea typeface="Source Han Serif SC" pitchFamily="18" charset="-122"/>
                  <a:sym typeface="Source Han Serif SC" pitchFamily="18" charset="-122"/>
                </a:rPr>
                <a:t>》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2102" y="7428"/>
              <a:ext cx="4884" cy="465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Han Serif SC" pitchFamily="18" charset="-122"/>
                  <a:ea typeface="Source Han Serif SC" pitchFamily="18" charset="-122"/>
                </a:rPr>
                <a:t>告知湖北员工:</a:t>
              </a:r>
              <a:r>
                <a:rPr lang="zh-CN" altLang="en-US" sz="2000" b="1" dirty="0">
                  <a:solidFill>
                    <a:srgbClr val="FF0000"/>
                  </a:solidFill>
                  <a:latin typeface="Source Han Serif SC" pitchFamily="18" charset="-122"/>
                  <a:ea typeface="Source Han Serif SC" pitchFamily="18" charset="-122"/>
                </a:rPr>
                <a:t>请您务必做好个人防护，佩戴口罩，避免外出，居住场所经常开窗换气，保持卫生，勤洗手。</a:t>
              </a:r>
            </a:p>
            <a:p>
              <a:endParaRPr lang="zh-CN" altLang="en-US" b="1" dirty="0">
                <a:solidFill>
                  <a:srgbClr val="FF0000"/>
                </a:solidFill>
              </a:endParaRPr>
            </a:p>
            <a:p>
              <a:endParaRPr lang="zh-CN" altLang="en-US" dirty="0">
                <a:solidFill>
                  <a:srgbClr val="FF0000"/>
                </a:solidFill>
              </a:endParaRPr>
            </a:p>
            <a:p>
              <a:endParaRPr lang="zh-CN" altLang="en-US" dirty="0">
                <a:solidFill>
                  <a:srgbClr val="FF0000"/>
                </a:solidFill>
              </a:endParaRPr>
            </a:p>
            <a:p>
              <a:r>
                <a:rPr lang="zh-CN" altLang="en-US" b="1" dirty="0">
                  <a:solidFill>
                    <a:srgbClr val="45729B"/>
                  </a:solidFill>
                </a:rPr>
                <a:t>责任人：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35" y="4497070"/>
            <a:ext cx="6764020" cy="216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49600" y="5907568"/>
            <a:ext cx="9042400" cy="9724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41486" y="0"/>
            <a:ext cx="8650514" cy="9724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6910" y="-778337"/>
            <a:ext cx="7356354" cy="10598484"/>
          </a:xfrm>
          <a:prstGeom prst="rect">
            <a:avLst/>
          </a:prstGeom>
        </p:spPr>
      </p:pic>
      <p:sp>
        <p:nvSpPr>
          <p:cNvPr id="19" name="稻壳儿春秋广告/盗版必究"/>
          <p:cNvSpPr txBox="1"/>
          <p:nvPr/>
        </p:nvSpPr>
        <p:spPr>
          <a:xfrm flipH="1">
            <a:off x="9454716" y="4002455"/>
            <a:ext cx="3545903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科学防护</a:t>
            </a:r>
          </a:p>
        </p:txBody>
      </p:sp>
      <p:sp>
        <p:nvSpPr>
          <p:cNvPr id="20" name="稻壳儿春秋广告/盗版必究        原创来源：http://chn.docer.com/works?userid=199329941#!/work_time"/>
          <p:cNvSpPr txBox="1"/>
          <p:nvPr/>
        </p:nvSpPr>
        <p:spPr>
          <a:xfrm>
            <a:off x="6295390" y="2934335"/>
            <a:ext cx="518033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如何做好消毒工作</a:t>
            </a:r>
          </a:p>
        </p:txBody>
      </p:sp>
      <p:sp>
        <p:nvSpPr>
          <p:cNvPr id="21" name="菱形 20"/>
          <p:cNvSpPr/>
          <p:nvPr/>
        </p:nvSpPr>
        <p:spPr>
          <a:xfrm>
            <a:off x="2575460" y="2934323"/>
            <a:ext cx="3234267" cy="3234267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rgbClr val="41A3EC">
              <a:shade val="50000"/>
            </a:srgbClr>
          </a:lnRef>
          <a:fillRef idx="1">
            <a:srgbClr val="41A3EC"/>
          </a:fillRef>
          <a:effectRef idx="0">
            <a:srgbClr val="41A3EC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04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55"/>
          <p:cNvSpPr txBox="1"/>
          <p:nvPr/>
        </p:nvSpPr>
        <p:spPr>
          <a:xfrm>
            <a:off x="530784" y="288633"/>
            <a:ext cx="3840480" cy="5791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一、对医疗垃圾处理</a:t>
            </a:r>
          </a:p>
        </p:txBody>
      </p:sp>
      <p:sp>
        <p:nvSpPr>
          <p:cNvPr id="24" name="矩形 23"/>
          <p:cNvSpPr/>
          <p:nvPr/>
        </p:nvSpPr>
        <p:spPr>
          <a:xfrm>
            <a:off x="530715" y="868208"/>
            <a:ext cx="4644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37101" y="3600452"/>
            <a:ext cx="2582720" cy="3421287"/>
          </a:xfrm>
          <a:prstGeom prst="rect">
            <a:avLst/>
          </a:prstGeom>
        </p:spPr>
      </p:pic>
      <p:graphicFrame>
        <p:nvGraphicFramePr>
          <p:cNvPr id="2" name="图示 1"/>
          <p:cNvGraphicFramePr/>
          <p:nvPr/>
        </p:nvGraphicFramePr>
        <p:xfrm>
          <a:off x="1397635" y="1163955"/>
          <a:ext cx="7794625" cy="5212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9724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5352" y="-1893354"/>
            <a:ext cx="8112629" cy="1168806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310735" y="2959855"/>
            <a:ext cx="3426344" cy="20274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830038" y="2240515"/>
            <a:ext cx="1714276" cy="2843242"/>
            <a:chOff x="7185883" y="2237054"/>
            <a:chExt cx="1714276" cy="2843242"/>
          </a:xfrm>
        </p:grpSpPr>
        <p:sp>
          <p:nvSpPr>
            <p:cNvPr id="2056" name="TextBox 26"/>
            <p:cNvSpPr>
              <a:spLocks noChangeArrowheads="1"/>
            </p:cNvSpPr>
            <p:nvPr/>
          </p:nvSpPr>
          <p:spPr bwMode="auto">
            <a:xfrm flipH="1">
              <a:off x="7185883" y="2237054"/>
              <a:ext cx="171427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zh-CN" altLang="en-US" sz="1900" dirty="0">
                  <a:solidFill>
                    <a:schemeClr val="bg2">
                      <a:lumMod val="50000"/>
                    </a:schemeClr>
                  </a:solidFill>
                  <a:latin typeface="Source Han Serif SC" pitchFamily="18" charset="-122"/>
                  <a:ea typeface="Source Han Serif SC" pitchFamily="18" charset="-122"/>
                  <a:sym typeface="Source Han Serif SC" pitchFamily="18" charset="-122"/>
                </a:rPr>
                <a:t>第一章</a:t>
              </a:r>
            </a:p>
          </p:txBody>
        </p:sp>
        <p:sp>
          <p:nvSpPr>
            <p:cNvPr id="22" name="TextBox 26"/>
            <p:cNvSpPr>
              <a:spLocks noChangeArrowheads="1"/>
            </p:cNvSpPr>
            <p:nvPr/>
          </p:nvSpPr>
          <p:spPr bwMode="auto">
            <a:xfrm flipH="1">
              <a:off x="7185883" y="3056561"/>
              <a:ext cx="171427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zh-CN" altLang="en-US" sz="1900" dirty="0">
                  <a:solidFill>
                    <a:schemeClr val="bg2">
                      <a:lumMod val="50000"/>
                    </a:schemeClr>
                  </a:solidFill>
                  <a:latin typeface="Source Han Serif SC" pitchFamily="18" charset="-122"/>
                  <a:ea typeface="Source Han Serif SC" pitchFamily="18" charset="-122"/>
                  <a:sym typeface="Source Han Serif SC" pitchFamily="18" charset="-122"/>
                </a:rPr>
                <a:t>第二章</a:t>
              </a:r>
            </a:p>
          </p:txBody>
        </p:sp>
        <p:sp>
          <p:nvSpPr>
            <p:cNvPr id="26" name="TextBox 26"/>
            <p:cNvSpPr>
              <a:spLocks noChangeArrowheads="1"/>
            </p:cNvSpPr>
            <p:nvPr/>
          </p:nvSpPr>
          <p:spPr bwMode="auto">
            <a:xfrm flipH="1">
              <a:off x="7185883" y="3876068"/>
              <a:ext cx="171427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zh-CN" altLang="en-US" sz="1900" dirty="0">
                  <a:solidFill>
                    <a:schemeClr val="bg2">
                      <a:lumMod val="50000"/>
                    </a:schemeClr>
                  </a:solidFill>
                  <a:latin typeface="Source Han Serif SC" pitchFamily="18" charset="-122"/>
                  <a:ea typeface="Source Han Serif SC" pitchFamily="18" charset="-122"/>
                  <a:sym typeface="Source Han Serif SC" pitchFamily="18" charset="-122"/>
                </a:rPr>
                <a:t>第三章</a:t>
              </a:r>
            </a:p>
          </p:txBody>
        </p:sp>
        <p:sp>
          <p:nvSpPr>
            <p:cNvPr id="30" name="TextBox 26"/>
            <p:cNvSpPr>
              <a:spLocks noChangeArrowheads="1"/>
            </p:cNvSpPr>
            <p:nvPr/>
          </p:nvSpPr>
          <p:spPr bwMode="auto">
            <a:xfrm flipH="1">
              <a:off x="7185883" y="4695575"/>
              <a:ext cx="171427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zh-CN" altLang="en-US" sz="1900" dirty="0">
                  <a:solidFill>
                    <a:schemeClr val="bg2">
                      <a:lumMod val="50000"/>
                    </a:schemeClr>
                  </a:solidFill>
                  <a:latin typeface="Source Han Serif SC" pitchFamily="18" charset="-122"/>
                  <a:ea typeface="Source Han Serif SC" pitchFamily="18" charset="-122"/>
                  <a:sym typeface="Source Han Serif SC" pitchFamily="18" charset="-122"/>
                </a:rPr>
                <a:t>第四章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311549" y="2959855"/>
            <a:ext cx="3009934" cy="1739385"/>
            <a:chOff x="1547582" y="2617421"/>
            <a:chExt cx="3009934" cy="1739385"/>
          </a:xfrm>
        </p:grpSpPr>
        <p:sp>
          <p:nvSpPr>
            <p:cNvPr id="16" name="TextBox 26"/>
            <p:cNvSpPr txBox="1"/>
            <p:nvPr/>
          </p:nvSpPr>
          <p:spPr bwMode="auto">
            <a:xfrm>
              <a:off x="2380852" y="2617421"/>
              <a:ext cx="2031325" cy="1200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7200" b="1" kern="0" dirty="0">
                  <a:solidFill>
                    <a:schemeClr val="bg1"/>
                  </a:solidFill>
                  <a:latin typeface="Source Han Serif SC" pitchFamily="18" charset="-122"/>
                  <a:ea typeface="Source Han Serif SC" pitchFamily="18" charset="-122"/>
                  <a:sym typeface="Source Han Serif SC" pitchFamily="18" charset="-122"/>
                </a:rPr>
                <a:t>目录</a:t>
              </a:r>
            </a:p>
          </p:txBody>
        </p:sp>
        <p:sp>
          <p:nvSpPr>
            <p:cNvPr id="2053" name="TextBox 10"/>
            <p:cNvSpPr>
              <a:spLocks noChangeArrowheads="1"/>
            </p:cNvSpPr>
            <p:nvPr/>
          </p:nvSpPr>
          <p:spPr bwMode="auto">
            <a:xfrm rot="7939">
              <a:off x="1547582" y="3648920"/>
              <a:ext cx="300993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sz="4000" dirty="0">
                  <a:solidFill>
                    <a:schemeClr val="bg1"/>
                  </a:solidFill>
                  <a:latin typeface="Source Han Serif SC" pitchFamily="18" charset="-122"/>
                  <a:ea typeface="Source Han Serif SC" pitchFamily="18" charset="-122"/>
                  <a:cs typeface="Calibri" pitchFamily="34" charset="0"/>
                  <a:sym typeface="Source Han Serif SC" pitchFamily="18" charset="-122"/>
                </a:rPr>
                <a:t>CONTENTS</a:t>
              </a:r>
              <a:endParaRPr lang="zh-CN" altLang="en-US" sz="4000" dirty="0">
                <a:solidFill>
                  <a:schemeClr val="bg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0" y="5907568"/>
            <a:ext cx="12192000" cy="9724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846240" y="2077519"/>
            <a:ext cx="3679790" cy="3048248"/>
            <a:chOff x="8827164" y="2049967"/>
            <a:chExt cx="3679790" cy="3048248"/>
          </a:xfrm>
        </p:grpSpPr>
        <p:sp>
          <p:nvSpPr>
            <p:cNvPr id="18" name="TextBox 26"/>
            <p:cNvSpPr>
              <a:spLocks noChangeArrowheads="1"/>
            </p:cNvSpPr>
            <p:nvPr/>
          </p:nvSpPr>
          <p:spPr bwMode="auto">
            <a:xfrm flipH="1">
              <a:off x="8827164" y="2224196"/>
              <a:ext cx="538619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sz="2100" dirty="0">
                  <a:solidFill>
                    <a:srgbClr val="333E50"/>
                  </a:solidFill>
                  <a:latin typeface="Source Han Serif SC" pitchFamily="18" charset="-122"/>
                  <a:ea typeface="Source Han Serif SC" pitchFamily="18" charset="-122"/>
                  <a:sym typeface="Source Han Serif SC" pitchFamily="18" charset="-122"/>
                </a:rPr>
                <a:t>01</a:t>
              </a:r>
              <a:endParaRPr lang="zh-CN" altLang="en-US" sz="2100" dirty="0">
                <a:solidFill>
                  <a:srgbClr val="333E50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endParaRPr>
            </a:p>
          </p:txBody>
        </p:sp>
        <p:sp>
          <p:nvSpPr>
            <p:cNvPr id="23" name="TextBox 26"/>
            <p:cNvSpPr>
              <a:spLocks noChangeArrowheads="1"/>
            </p:cNvSpPr>
            <p:nvPr/>
          </p:nvSpPr>
          <p:spPr bwMode="auto">
            <a:xfrm flipH="1">
              <a:off x="8827164" y="3043703"/>
              <a:ext cx="538619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sz="2100" dirty="0">
                  <a:solidFill>
                    <a:srgbClr val="333E50"/>
                  </a:solidFill>
                  <a:latin typeface="Source Han Serif SC" pitchFamily="18" charset="-122"/>
                  <a:ea typeface="Source Han Serif SC" pitchFamily="18" charset="-122"/>
                  <a:sym typeface="Source Han Serif SC" pitchFamily="18" charset="-122"/>
                </a:rPr>
                <a:t>02</a:t>
              </a:r>
              <a:endParaRPr lang="zh-CN" altLang="en-US" sz="2100" dirty="0">
                <a:solidFill>
                  <a:srgbClr val="333E50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endParaRPr>
            </a:p>
          </p:txBody>
        </p:sp>
        <p:sp>
          <p:nvSpPr>
            <p:cNvPr id="27" name="TextBox 26"/>
            <p:cNvSpPr>
              <a:spLocks noChangeArrowheads="1"/>
            </p:cNvSpPr>
            <p:nvPr/>
          </p:nvSpPr>
          <p:spPr bwMode="auto">
            <a:xfrm flipH="1">
              <a:off x="8827164" y="3863210"/>
              <a:ext cx="538619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sz="2100" dirty="0">
                  <a:solidFill>
                    <a:srgbClr val="333E50"/>
                  </a:solidFill>
                  <a:latin typeface="Source Han Serif SC" pitchFamily="18" charset="-122"/>
                  <a:ea typeface="Source Han Serif SC" pitchFamily="18" charset="-122"/>
                  <a:sym typeface="Source Han Serif SC" pitchFamily="18" charset="-122"/>
                </a:rPr>
                <a:t>03</a:t>
              </a:r>
              <a:endParaRPr lang="zh-CN" altLang="en-US" sz="2100" dirty="0">
                <a:solidFill>
                  <a:srgbClr val="333E50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endParaRPr>
            </a:p>
          </p:txBody>
        </p:sp>
        <p:sp>
          <p:nvSpPr>
            <p:cNvPr id="31" name="TextBox 26"/>
            <p:cNvSpPr>
              <a:spLocks noChangeArrowheads="1"/>
            </p:cNvSpPr>
            <p:nvPr/>
          </p:nvSpPr>
          <p:spPr bwMode="auto">
            <a:xfrm flipH="1">
              <a:off x="8827164" y="4682717"/>
              <a:ext cx="538619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sz="2100" dirty="0">
                  <a:solidFill>
                    <a:srgbClr val="333E50"/>
                  </a:solidFill>
                  <a:latin typeface="Source Han Serif SC" pitchFamily="18" charset="-122"/>
                  <a:ea typeface="Source Han Serif SC" pitchFamily="18" charset="-122"/>
                  <a:sym typeface="Source Han Serif SC" pitchFamily="18" charset="-122"/>
                </a:rPr>
                <a:t>04</a:t>
              </a:r>
              <a:endParaRPr lang="zh-CN" altLang="en-US" sz="2100" dirty="0">
                <a:solidFill>
                  <a:srgbClr val="333E50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9492343" y="2429414"/>
              <a:ext cx="2699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9492343" y="3263540"/>
              <a:ext cx="3014611" cy="29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9492343" y="4077433"/>
              <a:ext cx="2699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9492343" y="4914525"/>
              <a:ext cx="2699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6"/>
            <p:cNvSpPr>
              <a:spLocks noChangeArrowheads="1"/>
            </p:cNvSpPr>
            <p:nvPr/>
          </p:nvSpPr>
          <p:spPr bwMode="auto">
            <a:xfrm flipH="1">
              <a:off x="9394147" y="2049967"/>
              <a:ext cx="254770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zh-CN" altLang="en-US" sz="1900" b="1" dirty="0">
                  <a:solidFill>
                    <a:srgbClr val="45729B"/>
                  </a:solidFill>
                  <a:latin typeface="Source Han Serif SC" pitchFamily="18" charset="-122"/>
                  <a:ea typeface="Source Han Serif SC" pitchFamily="18" charset="-122"/>
                  <a:sym typeface="Source Han Serif SC" pitchFamily="18" charset="-122"/>
                </a:rPr>
                <a:t>什么是新型冠状病毒</a:t>
              </a:r>
              <a:r>
                <a:rPr lang="zh-CN" altLang="en-US" sz="1900" dirty="0">
                  <a:solidFill>
                    <a:srgbClr val="45729B"/>
                  </a:solidFill>
                  <a:latin typeface="Source Han Serif SC" pitchFamily="18" charset="-122"/>
                  <a:ea typeface="Source Han Serif SC" pitchFamily="18" charset="-122"/>
                  <a:sym typeface="Source Han Serif SC" pitchFamily="18" charset="-122"/>
                </a:rPr>
                <a:t>？</a:t>
              </a:r>
            </a:p>
          </p:txBody>
        </p:sp>
      </p:grpSp>
      <p:sp>
        <p:nvSpPr>
          <p:cNvPr id="25" name="TextBox 26"/>
          <p:cNvSpPr>
            <a:spLocks noChangeArrowheads="1"/>
          </p:cNvSpPr>
          <p:nvPr/>
        </p:nvSpPr>
        <p:spPr bwMode="auto">
          <a:xfrm flipH="1">
            <a:off x="8384859" y="2906371"/>
            <a:ext cx="314117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900" b="1" dirty="0">
                <a:solidFill>
                  <a:srgbClr val="45729B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公司员工需要注意哪些事项</a:t>
            </a:r>
            <a:r>
              <a:rPr lang="zh-CN" altLang="en-US" sz="1900" dirty="0">
                <a:solidFill>
                  <a:srgbClr val="45729B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？</a:t>
            </a:r>
          </a:p>
        </p:txBody>
      </p:sp>
      <p:sp>
        <p:nvSpPr>
          <p:cNvPr id="29" name="TextBox 26"/>
          <p:cNvSpPr>
            <a:spLocks noChangeArrowheads="1"/>
          </p:cNvSpPr>
          <p:nvPr/>
        </p:nvSpPr>
        <p:spPr bwMode="auto">
          <a:xfrm flipH="1">
            <a:off x="8413223" y="3722009"/>
            <a:ext cx="3645161" cy="38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900" b="1" dirty="0">
                <a:solidFill>
                  <a:srgbClr val="45729B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公司疫防小组工作有哪些？</a:t>
            </a:r>
          </a:p>
        </p:txBody>
      </p:sp>
      <p:sp>
        <p:nvSpPr>
          <p:cNvPr id="35" name="TextBox 26"/>
          <p:cNvSpPr>
            <a:spLocks noChangeArrowheads="1"/>
          </p:cNvSpPr>
          <p:nvPr/>
        </p:nvSpPr>
        <p:spPr bwMode="auto">
          <a:xfrm flipH="1">
            <a:off x="8413222" y="4553329"/>
            <a:ext cx="3407716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900" b="1" dirty="0">
                <a:solidFill>
                  <a:srgbClr val="45729B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如何做好消毒工作</a:t>
            </a:r>
            <a:r>
              <a:rPr lang="zh-CN" altLang="en-US" sz="1900" dirty="0">
                <a:solidFill>
                  <a:srgbClr val="45729B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334770" y="1477010"/>
            <a:ext cx="8962033" cy="5038725"/>
            <a:chOff x="5805" y="3226"/>
            <a:chExt cx="7590" cy="5435"/>
          </a:xfrm>
        </p:grpSpPr>
        <p:sp>
          <p:nvSpPr>
            <p:cNvPr id="3" name="Shape 1454"/>
            <p:cNvSpPr/>
            <p:nvPr/>
          </p:nvSpPr>
          <p:spPr>
            <a:xfrm>
              <a:off x="5805" y="4547"/>
              <a:ext cx="3611" cy="4114"/>
            </a:xfrm>
            <a:prstGeom prst="roundRect">
              <a:avLst>
                <a:gd name="adj" fmla="val 6924"/>
              </a:avLst>
            </a:prstGeom>
            <a:ln w="12700">
              <a:solidFill>
                <a:srgbClr val="A6AAA9"/>
              </a:solidFill>
              <a:miter lim="400000"/>
            </a:ln>
          </p:spPr>
          <p:txBody>
            <a:bodyPr lIns="19051" tIns="19051" rIns="19051" bIns="19051" anchor="ctr"/>
            <a:lstStyle/>
            <a:p>
              <a:pPr lvl="0"/>
              <a:endParaRPr sz="1735"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endParaRPr>
            </a:p>
          </p:txBody>
        </p:sp>
        <p:sp>
          <p:nvSpPr>
            <p:cNvPr id="4" name="Shape 1456"/>
            <p:cNvSpPr/>
            <p:nvPr/>
          </p:nvSpPr>
          <p:spPr>
            <a:xfrm>
              <a:off x="9784" y="4547"/>
              <a:ext cx="3611" cy="4114"/>
            </a:xfrm>
            <a:prstGeom prst="roundRect">
              <a:avLst>
                <a:gd name="adj" fmla="val 6924"/>
              </a:avLst>
            </a:prstGeom>
            <a:ln w="12700">
              <a:solidFill>
                <a:srgbClr val="A6AAA9"/>
              </a:solidFill>
              <a:miter lim="400000"/>
            </a:ln>
          </p:spPr>
          <p:txBody>
            <a:bodyPr lIns="19051" tIns="19051" rIns="19051" bIns="19051" anchor="ctr"/>
            <a:lstStyle/>
            <a:p>
              <a:pPr lvl="0"/>
              <a:endParaRPr sz="1735"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endParaRPr>
            </a:p>
          </p:txBody>
        </p:sp>
        <p:sp>
          <p:nvSpPr>
            <p:cNvPr id="10" name="Shape 1465"/>
            <p:cNvSpPr/>
            <p:nvPr/>
          </p:nvSpPr>
          <p:spPr>
            <a:xfrm>
              <a:off x="6281" y="3226"/>
              <a:ext cx="2658" cy="2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lvl="0"/>
              <a:endParaRPr sz="1735"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endParaRPr>
            </a:p>
          </p:txBody>
        </p:sp>
        <p:sp>
          <p:nvSpPr>
            <p:cNvPr id="11" name="Shape 1468"/>
            <p:cNvSpPr/>
            <p:nvPr/>
          </p:nvSpPr>
          <p:spPr>
            <a:xfrm>
              <a:off x="10289" y="3226"/>
              <a:ext cx="2653" cy="2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lvl="0"/>
              <a:endParaRPr sz="1735"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endParaRPr>
            </a:p>
          </p:txBody>
        </p:sp>
        <p:sp>
          <p:nvSpPr>
            <p:cNvPr id="23" name="Text Placeholder 5"/>
            <p:cNvSpPr txBox="1"/>
            <p:nvPr/>
          </p:nvSpPr>
          <p:spPr>
            <a:xfrm>
              <a:off x="6366" y="4100"/>
              <a:ext cx="2488" cy="910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  <a:defRPr sz="1750" kern="1200">
                  <a:solidFill>
                    <a:schemeClr val="tx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Open Sans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Open Sans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800" kern="1200">
                  <a:solidFill>
                    <a:schemeClr val="tx1"/>
                  </a:solidFill>
                  <a:latin typeface="Open Sans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800" kern="1200">
                  <a:solidFill>
                    <a:schemeClr val="tx1"/>
                  </a:solidFill>
                  <a:latin typeface="Open Sans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000" b="1" dirty="0">
                  <a:solidFill>
                    <a:schemeClr val="bg1"/>
                  </a:solidFill>
                  <a:latin typeface="Source Han Serif SC" pitchFamily="18" charset="-122"/>
                  <a:ea typeface="Source Han Serif SC" pitchFamily="18" charset="-122"/>
                  <a:sym typeface="Source Han Serif SC" pitchFamily="18" charset="-122"/>
                </a:rPr>
                <a:t>消毒区域</a:t>
              </a:r>
            </a:p>
          </p:txBody>
        </p:sp>
        <p:sp>
          <p:nvSpPr>
            <p:cNvPr id="29" name="Text Placeholder 5"/>
            <p:cNvSpPr txBox="1"/>
            <p:nvPr/>
          </p:nvSpPr>
          <p:spPr>
            <a:xfrm>
              <a:off x="10345" y="4097"/>
              <a:ext cx="2488" cy="910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  <a:defRPr sz="1750" kern="1200">
                  <a:solidFill>
                    <a:schemeClr val="tx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Open Sans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Open Sans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800" kern="1200">
                  <a:solidFill>
                    <a:schemeClr val="tx1"/>
                  </a:solidFill>
                  <a:latin typeface="Open Sans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800" kern="1200">
                  <a:solidFill>
                    <a:schemeClr val="tx1"/>
                  </a:solidFill>
                  <a:latin typeface="Open Sans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000" b="1" dirty="0">
                  <a:solidFill>
                    <a:schemeClr val="bg1"/>
                  </a:solidFill>
                  <a:latin typeface="Source Han Serif SC" pitchFamily="18" charset="-122"/>
                  <a:ea typeface="Source Han Serif SC" pitchFamily="18" charset="-122"/>
                  <a:sym typeface="Source Han Serif SC" pitchFamily="18" charset="-122"/>
                </a:rPr>
                <a:t>消毒方法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9956" y="5908"/>
              <a:ext cx="3268" cy="18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66140">
                <a:lnSpc>
                  <a:spcPct val="120000"/>
                </a:lnSpc>
                <a:defRPr/>
              </a:pPr>
              <a:r>
                <a:rPr lang="zh-CN" altLang="en-US" sz="2800" b="1" dirty="0">
                  <a:solidFill>
                    <a:schemeClr val="tx1">
                      <a:lumMod val="75000"/>
                    </a:schemeClr>
                  </a:solidFill>
                  <a:latin typeface="Source Han Serif SC" pitchFamily="18" charset="-122"/>
                  <a:ea typeface="Source Han Serif SC" pitchFamily="18" charset="-122"/>
                  <a:sym typeface="Source Han Serif SC" pitchFamily="18" charset="-122"/>
                </a:rPr>
                <a:t>喷洒、拖式、擦式</a:t>
              </a:r>
            </a:p>
            <a:p>
              <a:pPr algn="ctr" defTabSz="866140">
                <a:lnSpc>
                  <a:spcPct val="120000"/>
                </a:lnSpc>
                <a:defRPr/>
              </a:pPr>
              <a:r>
                <a:rPr lang="zh-CN" altLang="en-US" sz="2400" b="1" dirty="0">
                  <a:solidFill>
                    <a:schemeClr val="tx1">
                      <a:lumMod val="75000"/>
                    </a:schemeClr>
                  </a:solidFill>
                  <a:latin typeface="Source Han Serif SC" pitchFamily="18" charset="-122"/>
                  <a:ea typeface="Source Han Serif SC" pitchFamily="18" charset="-122"/>
                  <a:sym typeface="Source Han Serif SC" pitchFamily="18" charset="-122"/>
                </a:rPr>
                <a:t>84消毒液:</a:t>
              </a:r>
              <a:r>
                <a:rPr lang="en-US" altLang="zh-CN" sz="2400" b="1" dirty="0">
                  <a:solidFill>
                    <a:srgbClr val="FF0000"/>
                  </a:solidFill>
                  <a:latin typeface="Source Han Serif SC" pitchFamily="18" charset="-122"/>
                  <a:ea typeface="Source Han Serif SC" pitchFamily="18" charset="-122"/>
                  <a:sym typeface="Source Han Serif SC" pitchFamily="18" charset="-122"/>
                </a:rPr>
                <a:t>1</a:t>
              </a:r>
              <a:r>
                <a:rPr lang="zh-CN" altLang="en-US" sz="2400" b="1" dirty="0">
                  <a:solidFill>
                    <a:srgbClr val="FF0000"/>
                  </a:solidFill>
                  <a:latin typeface="Source Han Serif SC" pitchFamily="18" charset="-122"/>
                  <a:ea typeface="Source Han Serif SC" pitchFamily="18" charset="-122"/>
                  <a:sym typeface="Source Han Serif SC" pitchFamily="18" charset="-122"/>
                </a:rPr>
                <a:t>：</a:t>
              </a:r>
              <a:r>
                <a:rPr lang="en-US" altLang="zh-CN" sz="2400" b="1" dirty="0">
                  <a:solidFill>
                    <a:srgbClr val="FF0000"/>
                  </a:solidFill>
                  <a:latin typeface="Source Han Serif SC" pitchFamily="18" charset="-122"/>
                  <a:ea typeface="Source Han Serif SC" pitchFamily="18" charset="-122"/>
                  <a:sym typeface="Source Han Serif SC" pitchFamily="18" charset="-122"/>
                </a:rPr>
                <a:t>199</a:t>
              </a:r>
              <a:r>
                <a:rPr lang="zh-CN" altLang="en-US" sz="2400" b="1" dirty="0">
                  <a:solidFill>
                    <a:schemeClr val="tx1">
                      <a:lumMod val="75000"/>
                    </a:schemeClr>
                  </a:solidFill>
                  <a:latin typeface="Source Han Serif SC" pitchFamily="18" charset="-122"/>
                  <a:ea typeface="Source Han Serif SC" pitchFamily="18" charset="-122"/>
                  <a:sym typeface="Source Han Serif SC" pitchFamily="18" charset="-122"/>
                </a:rPr>
                <a:t>在水中稀释后即可使用</a:t>
              </a:r>
              <a:endParaRPr lang="zh-CN" altLang="en-US" sz="1200" b="1" dirty="0">
                <a:solidFill>
                  <a:schemeClr val="tx1">
                    <a:lumMod val="75000"/>
                  </a:schemeClr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endParaRPr>
            </a:p>
            <a:p>
              <a:pPr algn="ctr" defTabSz="866140">
                <a:lnSpc>
                  <a:spcPct val="120000"/>
                </a:lnSpc>
                <a:defRPr/>
              </a:pPr>
              <a:endParaRPr lang="zh-CN" altLang="en-US" sz="1200" b="1" dirty="0">
                <a:solidFill>
                  <a:schemeClr val="tx1">
                    <a:lumMod val="75000"/>
                  </a:schemeClr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endParaRPr>
            </a:p>
          </p:txBody>
        </p:sp>
      </p:grpSp>
      <p:sp>
        <p:nvSpPr>
          <p:cNvPr id="39" name="文本框 55"/>
          <p:cNvSpPr txBox="1"/>
          <p:nvPr/>
        </p:nvSpPr>
        <p:spPr>
          <a:xfrm>
            <a:off x="378384" y="217513"/>
            <a:ext cx="3027680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accent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二、做好区域杀毒</a:t>
            </a:r>
            <a:endParaRPr lang="en-US" altLang="zh-CN" sz="2800" dirty="0">
              <a:solidFill>
                <a:schemeClr val="accent1"/>
              </a:solidFill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30715" y="868208"/>
            <a:ext cx="4644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graphicFrame>
        <p:nvGraphicFramePr>
          <p:cNvPr id="25" name="表格 24"/>
          <p:cNvGraphicFramePr/>
          <p:nvPr/>
        </p:nvGraphicFramePr>
        <p:xfrm>
          <a:off x="1442720" y="3862070"/>
          <a:ext cx="406019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0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         </a:t>
                      </a:r>
                      <a:r>
                        <a:rPr lang="zh-CN" altLang="en-US"/>
                        <a:t>区域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            </a:t>
                      </a:r>
                      <a:r>
                        <a:rPr lang="zh-CN" altLang="en-US"/>
                        <a:t>次数</a:t>
                      </a:r>
                      <a:r>
                        <a:rPr lang="en-US" altLang="zh-CN"/>
                        <a:t>/</a:t>
                      </a:r>
                      <a:r>
                        <a:rPr lang="zh-CN" altLang="en-US"/>
                        <a:t>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厂区公共区域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             </a:t>
                      </a: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zh-CN" altLang="en-US"/>
                        <a:t>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员工打卡区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             </a:t>
                      </a: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zh-CN" altLang="en-US"/>
                        <a:t>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事业部前台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             </a:t>
                      </a: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zh-CN" altLang="en-US"/>
                        <a:t>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会议室</a:t>
                      </a:r>
                      <a:r>
                        <a:rPr lang="en-US" altLang="zh-CN" b="1"/>
                        <a:t>/</a:t>
                      </a:r>
                      <a:r>
                        <a:rPr lang="zh-CN" altLang="en-US" b="1"/>
                        <a:t>办公室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             </a:t>
                      </a: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zh-CN" altLang="en-US"/>
                        <a:t>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下水道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            </a:t>
                      </a: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 1</a:t>
                      </a:r>
                      <a:r>
                        <a:rPr lang="zh-CN" altLang="en-US"/>
                        <a:t>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饭堂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             </a:t>
                      </a: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zh-CN" altLang="en-US"/>
                        <a:t>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cut/>
      </p:transition>
    </mc:Choice>
    <mc:Fallback xmlns="">
      <p:transition spd="slow" advClick="0" advTm="0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连接符 26"/>
          <p:cNvCxnSpPr/>
          <p:nvPr/>
        </p:nvCxnSpPr>
        <p:spPr>
          <a:xfrm>
            <a:off x="4993542" y="4075531"/>
            <a:ext cx="39817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A_矩形 29"/>
          <p:cNvSpPr/>
          <p:nvPr>
            <p:custDataLst>
              <p:tags r:id="rId1"/>
            </p:custDataLst>
          </p:nvPr>
        </p:nvSpPr>
        <p:spPr>
          <a:xfrm>
            <a:off x="4600575" y="2662555"/>
            <a:ext cx="5160010" cy="8915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5200" b="1" spc="300" dirty="0">
                <a:solidFill>
                  <a:schemeClr val="accent2"/>
                </a:solidFill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谢谢您的观看</a:t>
            </a:r>
            <a:endParaRPr lang="en-US" altLang="zh-CN" sz="5200" b="1" spc="300" dirty="0">
              <a:solidFill>
                <a:schemeClr val="accent2"/>
              </a:solidFill>
              <a:latin typeface="Source Han Serif SC" pitchFamily="18" charset="-122"/>
              <a:ea typeface="Source Han Serif SC" pitchFamily="18" charset="-122"/>
              <a:cs typeface="+mn-ea"/>
              <a:sym typeface="Source Han Serif SC" pitchFamily="18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0829" y="-663390"/>
            <a:ext cx="6081192" cy="8761326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0" y="6088559"/>
            <a:ext cx="12192000" cy="7694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cut/>
      </p:transition>
    </mc:Choice>
    <mc:Fallback xmlns="">
      <p:transition spd="slow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149600" y="5907568"/>
            <a:ext cx="9042400" cy="9724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41486" y="0"/>
            <a:ext cx="8650514" cy="9724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6910" y="-778337"/>
            <a:ext cx="7356354" cy="10598484"/>
          </a:xfrm>
          <a:prstGeom prst="rect">
            <a:avLst/>
          </a:prstGeom>
        </p:spPr>
      </p:pic>
      <p:sp>
        <p:nvSpPr>
          <p:cNvPr id="13" name="稻壳儿春秋广告/盗版必究"/>
          <p:cNvSpPr txBox="1"/>
          <p:nvPr/>
        </p:nvSpPr>
        <p:spPr>
          <a:xfrm flipH="1">
            <a:off x="6276649" y="3284580"/>
            <a:ext cx="56466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    冠状病毒</a:t>
            </a:r>
            <a:r>
              <a:rPr lang="zh-CN" altLang="en-US" sz="2400" b="1" dirty="0">
                <a:solidFill>
                  <a:srgbClr val="45729B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是自然界广泛存在的一大类病毒，该病毒形态在电子显微镜下观察类似王冠而得名；</a:t>
            </a:r>
            <a:r>
              <a:rPr lang="zh-CN" altLang="en-US" sz="2400" b="1" dirty="0">
                <a:solidFill>
                  <a:srgbClr val="C00000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新型冠状病毒（</a:t>
            </a:r>
            <a:r>
              <a:rPr lang="en-US" altLang="zh-CN" sz="2400" b="1" dirty="0" err="1">
                <a:solidFill>
                  <a:srgbClr val="C00000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nCoV</a:t>
            </a:r>
            <a:r>
              <a:rPr lang="en-US" altLang="zh-CN" sz="2400" b="1" dirty="0">
                <a:solidFill>
                  <a:srgbClr val="C00000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)</a:t>
            </a:r>
            <a:r>
              <a:rPr lang="zh-CN" altLang="en-US" sz="2400" b="1" dirty="0">
                <a:solidFill>
                  <a:srgbClr val="45729B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是一种先前尚未在人类中发现的新型冠状病毒；</a:t>
            </a:r>
          </a:p>
        </p:txBody>
      </p:sp>
      <p:sp>
        <p:nvSpPr>
          <p:cNvPr id="14" name="稻壳儿春秋广告/盗版必究        原创来源：http://chn.docer.com/works?userid=199329941#!/work_time"/>
          <p:cNvSpPr txBox="1"/>
          <p:nvPr/>
        </p:nvSpPr>
        <p:spPr>
          <a:xfrm>
            <a:off x="7175193" y="2111585"/>
            <a:ext cx="4519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C00000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新型冠状病毒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sp>
        <p:nvSpPr>
          <p:cNvPr id="10" name="稻壳儿春秋广告/盗版必究        原创来源：http://chn.docer.com/works?userid=199329941#!/work_time"/>
          <p:cNvSpPr txBox="1"/>
          <p:nvPr/>
        </p:nvSpPr>
        <p:spPr>
          <a:xfrm>
            <a:off x="4355793" y="255063"/>
            <a:ext cx="4519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是什么？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503" y="1553706"/>
            <a:ext cx="2207356" cy="1886286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16" name="菱形 15"/>
          <p:cNvSpPr/>
          <p:nvPr/>
        </p:nvSpPr>
        <p:spPr>
          <a:xfrm>
            <a:off x="2558645" y="2903771"/>
            <a:ext cx="3234267" cy="3234267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rgbClr val="41A3EC">
              <a:shade val="50000"/>
            </a:srgbClr>
          </a:lnRef>
          <a:fillRef idx="1">
            <a:srgbClr val="41A3EC"/>
          </a:fillRef>
          <a:effectRef idx="0">
            <a:srgbClr val="41A3EC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01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017cfed-b063-4a2f-aab6-68688076e4ba"/>
          <p:cNvGrpSpPr>
            <a:grpSpLocks noChangeAspect="1"/>
          </p:cNvGrpSpPr>
          <p:nvPr/>
        </p:nvGrpSpPr>
        <p:grpSpPr>
          <a:xfrm>
            <a:off x="635748" y="1158301"/>
            <a:ext cx="10777539" cy="3635515"/>
            <a:chOff x="755650" y="912552"/>
            <a:chExt cx="10777538" cy="3635515"/>
          </a:xfrm>
        </p:grpSpPr>
        <p:sp>
          <p:nvSpPr>
            <p:cNvPr id="3" name="i$liḋe-Oval 4"/>
            <p:cNvSpPr/>
            <p:nvPr/>
          </p:nvSpPr>
          <p:spPr bwMode="auto">
            <a:xfrm>
              <a:off x="2421632" y="1616259"/>
              <a:ext cx="2222500" cy="2223081"/>
            </a:xfrm>
            <a:prstGeom prst="ellipse">
              <a:avLst/>
            </a:prstGeom>
            <a:solidFill>
              <a:schemeClr val="accent4"/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sz="4800" b="1" dirty="0">
                  <a:solidFill>
                    <a:srgbClr val="FFFF00"/>
                  </a:solidFill>
                  <a:latin typeface="Source Han Serif SC" pitchFamily="18" charset="-122"/>
                  <a:ea typeface="Source Han Serif SC" pitchFamily="18" charset="-122"/>
                  <a:cs typeface="+mn-ea"/>
                  <a:sym typeface="Source Han Serif SC" pitchFamily="18" charset="-122"/>
                </a:rPr>
                <a:t>症状</a:t>
              </a:r>
            </a:p>
          </p:txBody>
        </p:sp>
        <p:sp>
          <p:nvSpPr>
            <p:cNvPr id="4" name="i$liḋe-Oval 6"/>
            <p:cNvSpPr/>
            <p:nvPr/>
          </p:nvSpPr>
          <p:spPr bwMode="auto">
            <a:xfrm>
              <a:off x="3967956" y="2991820"/>
              <a:ext cx="350044" cy="349341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dirty="0"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endParaRPr>
            </a:p>
          </p:txBody>
        </p:sp>
        <p:sp>
          <p:nvSpPr>
            <p:cNvPr id="5" name="i$liḋe-Oval 7"/>
            <p:cNvSpPr/>
            <p:nvPr/>
          </p:nvSpPr>
          <p:spPr bwMode="auto">
            <a:xfrm>
              <a:off x="1524000" y="3225243"/>
              <a:ext cx="349250" cy="349341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dirty="0"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endParaRPr>
            </a:p>
          </p:txBody>
        </p:sp>
        <p:sp>
          <p:nvSpPr>
            <p:cNvPr id="6" name="i$liḋe-Oval 8"/>
            <p:cNvSpPr/>
            <p:nvPr/>
          </p:nvSpPr>
          <p:spPr bwMode="auto">
            <a:xfrm>
              <a:off x="2010569" y="3754019"/>
              <a:ext cx="603250" cy="603408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dirty="0"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endParaRPr>
            </a:p>
          </p:txBody>
        </p:sp>
        <p:sp>
          <p:nvSpPr>
            <p:cNvPr id="7" name="i$liḋe-Oval 9"/>
            <p:cNvSpPr/>
            <p:nvPr/>
          </p:nvSpPr>
          <p:spPr bwMode="auto">
            <a:xfrm>
              <a:off x="2486819" y="1319745"/>
              <a:ext cx="200819" cy="200871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dirty="0"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endParaRPr>
            </a:p>
          </p:txBody>
        </p:sp>
        <p:sp>
          <p:nvSpPr>
            <p:cNvPr id="8" name="i$liḋe-Oval 10"/>
            <p:cNvSpPr/>
            <p:nvPr/>
          </p:nvSpPr>
          <p:spPr bwMode="auto">
            <a:xfrm>
              <a:off x="755650" y="2500360"/>
              <a:ext cx="433388" cy="435089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dirty="0"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endParaRPr>
            </a:p>
          </p:txBody>
        </p:sp>
        <p:sp>
          <p:nvSpPr>
            <p:cNvPr id="9" name="i$liḋe-Oval 12"/>
            <p:cNvSpPr/>
            <p:nvPr/>
          </p:nvSpPr>
          <p:spPr bwMode="auto">
            <a:xfrm>
              <a:off x="6430463" y="1574603"/>
              <a:ext cx="2108812" cy="2126393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4000" b="1" dirty="0">
                  <a:solidFill>
                    <a:srgbClr val="7030A0"/>
                  </a:solidFill>
                  <a:latin typeface="Source Han Serif SC" pitchFamily="18" charset="-122"/>
                  <a:ea typeface="Source Han Serif SC" pitchFamily="18" charset="-122"/>
                  <a:cs typeface="+mn-ea"/>
                  <a:sym typeface="Source Han Serif SC" pitchFamily="18" charset="-122"/>
                </a:rPr>
                <a:t>潜伏期</a:t>
              </a:r>
            </a:p>
          </p:txBody>
        </p:sp>
        <p:sp>
          <p:nvSpPr>
            <p:cNvPr id="10" name="i$liḋe-Oval 14"/>
            <p:cNvSpPr/>
            <p:nvPr/>
          </p:nvSpPr>
          <p:spPr bwMode="auto">
            <a:xfrm>
              <a:off x="4561682" y="2438933"/>
              <a:ext cx="326312" cy="326231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 dirty="0"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endParaRPr>
            </a:p>
          </p:txBody>
        </p:sp>
        <p:sp>
          <p:nvSpPr>
            <p:cNvPr id="11" name="i$liḋe-Oval 15"/>
            <p:cNvSpPr/>
            <p:nvPr/>
          </p:nvSpPr>
          <p:spPr bwMode="auto">
            <a:xfrm>
              <a:off x="5878044" y="3744652"/>
              <a:ext cx="543853" cy="543719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 dirty="0"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endParaRPr>
            </a:p>
          </p:txBody>
        </p:sp>
        <p:sp>
          <p:nvSpPr>
            <p:cNvPr id="12" name="i$liḋe-Oval 16"/>
            <p:cNvSpPr/>
            <p:nvPr/>
          </p:nvSpPr>
          <p:spPr bwMode="auto">
            <a:xfrm>
              <a:off x="6856979" y="1612639"/>
              <a:ext cx="173874" cy="173831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 dirty="0"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endParaRPr>
            </a:p>
          </p:txBody>
        </p:sp>
        <p:sp>
          <p:nvSpPr>
            <p:cNvPr id="13" name="i$liḋe-Oval 17"/>
            <p:cNvSpPr/>
            <p:nvPr/>
          </p:nvSpPr>
          <p:spPr bwMode="auto">
            <a:xfrm>
              <a:off x="7118187" y="3298565"/>
              <a:ext cx="402530" cy="402431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 dirty="0"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endParaRPr>
            </a:p>
          </p:txBody>
        </p:sp>
        <p:sp>
          <p:nvSpPr>
            <p:cNvPr id="14" name="i$liḋe-Oval 18"/>
            <p:cNvSpPr/>
            <p:nvPr/>
          </p:nvSpPr>
          <p:spPr bwMode="auto">
            <a:xfrm>
              <a:off x="7292061" y="2330189"/>
              <a:ext cx="489071" cy="489744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 dirty="0"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endParaRPr>
            </a:p>
          </p:txBody>
        </p:sp>
        <p:sp>
          <p:nvSpPr>
            <p:cNvPr id="16" name="i$liḋe-Oval 22"/>
            <p:cNvSpPr/>
            <p:nvPr/>
          </p:nvSpPr>
          <p:spPr bwMode="auto">
            <a:xfrm>
              <a:off x="7981950" y="2551646"/>
              <a:ext cx="491331" cy="491331"/>
            </a:xfrm>
            <a:prstGeom prst="ellipse">
              <a:avLst/>
            </a:prstGeom>
            <a:solidFill>
              <a:schemeClr val="bg1">
                <a:lumMod val="75000"/>
                <a:alpha val="29803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 dirty="0"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endParaRPr>
            </a:p>
          </p:txBody>
        </p:sp>
        <p:sp>
          <p:nvSpPr>
            <p:cNvPr id="17" name="i$liḋe-Oval 23"/>
            <p:cNvSpPr/>
            <p:nvPr/>
          </p:nvSpPr>
          <p:spPr bwMode="auto">
            <a:xfrm>
              <a:off x="9205913" y="912552"/>
              <a:ext cx="250825" cy="250825"/>
            </a:xfrm>
            <a:prstGeom prst="ellipse">
              <a:avLst/>
            </a:prstGeom>
            <a:solidFill>
              <a:schemeClr val="bg1">
                <a:lumMod val="75000"/>
                <a:alpha val="29803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 dirty="0"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endParaRPr>
            </a:p>
          </p:txBody>
        </p:sp>
        <p:sp>
          <p:nvSpPr>
            <p:cNvPr id="18" name="îṣļîḑé-Oval 24"/>
            <p:cNvSpPr/>
            <p:nvPr/>
          </p:nvSpPr>
          <p:spPr bwMode="auto">
            <a:xfrm>
              <a:off x="10167144" y="3305708"/>
              <a:ext cx="623094" cy="623094"/>
            </a:xfrm>
            <a:prstGeom prst="ellipse">
              <a:avLst/>
            </a:prstGeom>
            <a:solidFill>
              <a:schemeClr val="bg1">
                <a:lumMod val="75000"/>
                <a:alpha val="29803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 dirty="0"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endParaRPr>
            </a:p>
          </p:txBody>
        </p:sp>
        <p:sp>
          <p:nvSpPr>
            <p:cNvPr id="19" name="îṣļîḑé-Oval 25"/>
            <p:cNvSpPr/>
            <p:nvPr/>
          </p:nvSpPr>
          <p:spPr bwMode="auto">
            <a:xfrm>
              <a:off x="11358563" y="2868352"/>
              <a:ext cx="174625" cy="174625"/>
            </a:xfrm>
            <a:prstGeom prst="ellipse">
              <a:avLst/>
            </a:prstGeom>
            <a:solidFill>
              <a:schemeClr val="bg1">
                <a:lumMod val="75000"/>
                <a:alpha val="29803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 dirty="0"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endParaRPr>
            </a:p>
          </p:txBody>
        </p:sp>
        <p:sp>
          <p:nvSpPr>
            <p:cNvPr id="20" name="îṣļîḑé-Oval 26"/>
            <p:cNvSpPr/>
            <p:nvPr/>
          </p:nvSpPr>
          <p:spPr bwMode="auto">
            <a:xfrm>
              <a:off x="9752013" y="1426108"/>
              <a:ext cx="415131" cy="415131"/>
            </a:xfrm>
            <a:prstGeom prst="ellipse">
              <a:avLst/>
            </a:prstGeom>
            <a:solidFill>
              <a:schemeClr val="bg1">
                <a:lumMod val="75000"/>
                <a:alpha val="29803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 dirty="0"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endParaRPr>
            </a:p>
          </p:txBody>
        </p:sp>
        <p:sp>
          <p:nvSpPr>
            <p:cNvPr id="24" name="îṣļîḑé-TextBox 43"/>
            <p:cNvSpPr txBox="1"/>
            <p:nvPr/>
          </p:nvSpPr>
          <p:spPr bwMode="auto">
            <a:xfrm>
              <a:off x="2401391" y="3911710"/>
              <a:ext cx="2386516" cy="636357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endParaRPr lang="zh-CN" altLang="en-US" sz="1400" dirty="0">
                <a:solidFill>
                  <a:schemeClr val="accent4">
                    <a:lumMod val="100000"/>
                  </a:schemeClr>
                </a:solidFill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endParaRPr>
            </a:p>
          </p:txBody>
        </p:sp>
      </p:grpSp>
      <p:sp>
        <p:nvSpPr>
          <p:cNvPr id="36" name="文本框 55"/>
          <p:cNvSpPr txBox="1"/>
          <p:nvPr/>
        </p:nvSpPr>
        <p:spPr>
          <a:xfrm>
            <a:off x="584220" y="345814"/>
            <a:ext cx="3745230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一、感染症状及潜伏期</a:t>
            </a:r>
          </a:p>
        </p:txBody>
      </p:sp>
      <p:sp>
        <p:nvSpPr>
          <p:cNvPr id="37" name="矩形 36"/>
          <p:cNvSpPr/>
          <p:nvPr/>
        </p:nvSpPr>
        <p:spPr>
          <a:xfrm>
            <a:off x="530715" y="868208"/>
            <a:ext cx="4644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37083" y="2668807"/>
            <a:ext cx="3225114" cy="4272256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550670" y="4158615"/>
            <a:ext cx="391985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2400" b="1" dirty="0">
                <a:solidFill>
                  <a:srgbClr val="45729B"/>
                </a:solidFill>
                <a:latin typeface="Source Han Serif SC" pitchFamily="18" charset="-122"/>
                <a:ea typeface="Source Han Serif SC" pitchFamily="18" charset="-122"/>
              </a:rPr>
              <a:t>・</a:t>
            </a:r>
            <a:r>
              <a:rPr lang="zh-CN" altLang="en-US" sz="2000" b="1" dirty="0">
                <a:solidFill>
                  <a:srgbClr val="FF0000"/>
                </a:solidFill>
                <a:latin typeface="Source Han Serif SC" pitchFamily="18" charset="-122"/>
                <a:ea typeface="Source Han Serif SC" pitchFamily="18" charset="-122"/>
              </a:rPr>
              <a:t>发热、咳嗽、气促、乏力</a:t>
            </a:r>
            <a:r>
              <a:rPr lang="zh-CN" altLang="en-US" sz="2000" b="1" dirty="0">
                <a:solidFill>
                  <a:srgbClr val="45729B"/>
                </a:solidFill>
                <a:latin typeface="Source Han Serif SC" pitchFamily="18" charset="-122"/>
                <a:ea typeface="Source Han Serif SC" pitchFamily="18" charset="-122"/>
              </a:rPr>
              <a:t>为主要表现，严重者快速发展为急性呼吸窘迫综合征、脓毒症休克等症状；</a:t>
            </a:r>
          </a:p>
          <a:p>
            <a:pPr algn="l">
              <a:defRPr/>
            </a:pPr>
            <a:r>
              <a:rPr lang="zh-CN" altLang="en-US" sz="2000" b="1" dirty="0">
                <a:solidFill>
                  <a:srgbClr val="45729B"/>
                </a:solidFill>
                <a:latin typeface="Source Han Serif SC" pitchFamily="18" charset="-122"/>
                <a:ea typeface="Source Han Serif SC" pitchFamily="18" charset="-122"/>
              </a:rPr>
              <a:t>・多数患者起病症状轻微，可无发热，少数患者病情危重，甚至死亡。</a:t>
            </a:r>
          </a:p>
        </p:txBody>
      </p:sp>
      <p:sp>
        <p:nvSpPr>
          <p:cNvPr id="33" name="矩形 32"/>
          <p:cNvSpPr/>
          <p:nvPr/>
        </p:nvSpPr>
        <p:spPr>
          <a:xfrm>
            <a:off x="6301705" y="4367580"/>
            <a:ext cx="3294208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・</a:t>
            </a:r>
            <a:r>
              <a:rPr lang="zh-CN" altLang="en-US" sz="2000" b="1" dirty="0">
                <a:solidFill>
                  <a:srgbClr val="45729B"/>
                </a:solidFill>
                <a:latin typeface="Source Han Serif SC" pitchFamily="18" charset="-122"/>
                <a:ea typeface="Source Han Serif SC" pitchFamily="18" charset="-122"/>
              </a:rPr>
              <a:t>最长潜伏期</a:t>
            </a:r>
            <a:r>
              <a:rPr lang="zh-CN" altLang="en-US" sz="2000" b="1" dirty="0">
                <a:solidFill>
                  <a:srgbClr val="FF0000"/>
                </a:solidFill>
                <a:latin typeface="Source Han Serif SC" pitchFamily="18" charset="-122"/>
                <a:ea typeface="Source Han Serif SC" pitchFamily="18" charset="-122"/>
              </a:rPr>
              <a:t>14天</a:t>
            </a:r>
            <a:r>
              <a:rPr lang="zh-CN" altLang="en-US" sz="2000" b="1" dirty="0">
                <a:solidFill>
                  <a:srgbClr val="45729B"/>
                </a:solidFill>
                <a:latin typeface="Source Han Serif SC" pitchFamily="18" charset="-122"/>
                <a:ea typeface="Source Han Serif SC" pitchFamily="18" charset="-122"/>
              </a:rPr>
              <a:t>；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cut/>
      </p:transition>
    </mc:Choice>
    <mc:Fallback xmlns="">
      <p:transition spd="slow"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017cfed-b063-4a2f-aab6-68688076e4ba"/>
          <p:cNvGrpSpPr>
            <a:grpSpLocks noChangeAspect="1"/>
          </p:cNvGrpSpPr>
          <p:nvPr/>
        </p:nvGrpSpPr>
        <p:grpSpPr>
          <a:xfrm>
            <a:off x="691084" y="1200904"/>
            <a:ext cx="10777539" cy="3635515"/>
            <a:chOff x="755650" y="912552"/>
            <a:chExt cx="10777538" cy="3635515"/>
          </a:xfrm>
        </p:grpSpPr>
        <p:sp>
          <p:nvSpPr>
            <p:cNvPr id="4" name="i$liḋe-Oval 6"/>
            <p:cNvSpPr/>
            <p:nvPr/>
          </p:nvSpPr>
          <p:spPr bwMode="auto">
            <a:xfrm>
              <a:off x="3967956" y="2991820"/>
              <a:ext cx="350044" cy="349341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dirty="0"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endParaRPr>
            </a:p>
          </p:txBody>
        </p:sp>
        <p:sp>
          <p:nvSpPr>
            <p:cNvPr id="5" name="i$liḋe-Oval 7"/>
            <p:cNvSpPr/>
            <p:nvPr/>
          </p:nvSpPr>
          <p:spPr bwMode="auto">
            <a:xfrm>
              <a:off x="1524000" y="3225243"/>
              <a:ext cx="349250" cy="349341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dirty="0"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endParaRPr>
            </a:p>
          </p:txBody>
        </p:sp>
        <p:sp>
          <p:nvSpPr>
            <p:cNvPr id="6" name="i$liḋe-Oval 8"/>
            <p:cNvSpPr/>
            <p:nvPr/>
          </p:nvSpPr>
          <p:spPr bwMode="auto">
            <a:xfrm>
              <a:off x="2010569" y="3754019"/>
              <a:ext cx="603250" cy="603408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dirty="0"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endParaRPr>
            </a:p>
          </p:txBody>
        </p:sp>
        <p:sp>
          <p:nvSpPr>
            <p:cNvPr id="7" name="i$liḋe-Oval 9"/>
            <p:cNvSpPr/>
            <p:nvPr/>
          </p:nvSpPr>
          <p:spPr bwMode="auto">
            <a:xfrm>
              <a:off x="2486819" y="1319745"/>
              <a:ext cx="200819" cy="200871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dirty="0"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endParaRPr>
            </a:p>
          </p:txBody>
        </p:sp>
        <p:sp>
          <p:nvSpPr>
            <p:cNvPr id="8" name="i$liḋe-Oval 10"/>
            <p:cNvSpPr/>
            <p:nvPr/>
          </p:nvSpPr>
          <p:spPr bwMode="auto">
            <a:xfrm>
              <a:off x="755650" y="2500360"/>
              <a:ext cx="433388" cy="435089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dirty="0"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endParaRPr>
            </a:p>
          </p:txBody>
        </p:sp>
        <p:sp>
          <p:nvSpPr>
            <p:cNvPr id="9" name="i$liḋe-Oval 12"/>
            <p:cNvSpPr/>
            <p:nvPr/>
          </p:nvSpPr>
          <p:spPr bwMode="auto">
            <a:xfrm>
              <a:off x="4824095" y="912552"/>
              <a:ext cx="3595370" cy="3465830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7200" b="1" dirty="0">
                  <a:solidFill>
                    <a:srgbClr val="92D050"/>
                  </a:solidFill>
                  <a:latin typeface="Source Han Serif SC" pitchFamily="18" charset="-122"/>
                  <a:ea typeface="Source Han Serif SC" pitchFamily="18" charset="-122"/>
                  <a:cs typeface="+mn-ea"/>
                  <a:sym typeface="Source Han Serif SC" pitchFamily="18" charset="-122"/>
                </a:rPr>
                <a:t>飞沫</a:t>
              </a:r>
            </a:p>
            <a:p>
              <a:pPr algn="ctr"/>
              <a:r>
                <a:rPr lang="zh-CN" altLang="en-US" sz="7200" b="1" dirty="0">
                  <a:solidFill>
                    <a:srgbClr val="92D050"/>
                  </a:solidFill>
                  <a:latin typeface="Source Han Serif SC" pitchFamily="18" charset="-122"/>
                  <a:ea typeface="Source Han Serif SC" pitchFamily="18" charset="-122"/>
                  <a:cs typeface="+mn-ea"/>
                  <a:sym typeface="Source Han Serif SC" pitchFamily="18" charset="-122"/>
                </a:rPr>
                <a:t>传播</a:t>
              </a:r>
            </a:p>
          </p:txBody>
        </p:sp>
        <p:sp>
          <p:nvSpPr>
            <p:cNvPr id="10" name="i$liḋe-Oval 14"/>
            <p:cNvSpPr/>
            <p:nvPr/>
          </p:nvSpPr>
          <p:spPr bwMode="auto">
            <a:xfrm>
              <a:off x="4561682" y="2438933"/>
              <a:ext cx="326312" cy="326231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 dirty="0"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endParaRPr>
            </a:p>
          </p:txBody>
        </p:sp>
        <p:sp>
          <p:nvSpPr>
            <p:cNvPr id="11" name="i$liḋe-Oval 15"/>
            <p:cNvSpPr/>
            <p:nvPr/>
          </p:nvSpPr>
          <p:spPr bwMode="auto">
            <a:xfrm>
              <a:off x="5878044" y="3744652"/>
              <a:ext cx="543853" cy="543719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 dirty="0"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endParaRPr>
            </a:p>
          </p:txBody>
        </p:sp>
        <p:sp>
          <p:nvSpPr>
            <p:cNvPr id="12" name="i$liḋe-Oval 16"/>
            <p:cNvSpPr/>
            <p:nvPr/>
          </p:nvSpPr>
          <p:spPr bwMode="auto">
            <a:xfrm>
              <a:off x="6856979" y="1612639"/>
              <a:ext cx="173874" cy="173831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 dirty="0"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endParaRPr>
            </a:p>
          </p:txBody>
        </p:sp>
        <p:sp>
          <p:nvSpPr>
            <p:cNvPr id="13" name="i$liḋe-Oval 17"/>
            <p:cNvSpPr/>
            <p:nvPr/>
          </p:nvSpPr>
          <p:spPr bwMode="auto">
            <a:xfrm>
              <a:off x="7118187" y="3298565"/>
              <a:ext cx="402530" cy="402431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 dirty="0"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endParaRPr>
            </a:p>
          </p:txBody>
        </p:sp>
        <p:sp>
          <p:nvSpPr>
            <p:cNvPr id="14" name="i$liḋe-Oval 18"/>
            <p:cNvSpPr/>
            <p:nvPr/>
          </p:nvSpPr>
          <p:spPr bwMode="auto">
            <a:xfrm>
              <a:off x="7292061" y="2330189"/>
              <a:ext cx="489071" cy="489744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 dirty="0"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endParaRPr>
            </a:p>
          </p:txBody>
        </p:sp>
        <p:sp>
          <p:nvSpPr>
            <p:cNvPr id="16" name="i$liḋe-Oval 22"/>
            <p:cNvSpPr/>
            <p:nvPr/>
          </p:nvSpPr>
          <p:spPr bwMode="auto">
            <a:xfrm>
              <a:off x="7981950" y="2551646"/>
              <a:ext cx="491331" cy="491331"/>
            </a:xfrm>
            <a:prstGeom prst="ellipse">
              <a:avLst/>
            </a:prstGeom>
            <a:solidFill>
              <a:schemeClr val="bg1">
                <a:lumMod val="75000"/>
                <a:alpha val="29803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 dirty="0"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endParaRPr>
            </a:p>
          </p:txBody>
        </p:sp>
        <p:sp>
          <p:nvSpPr>
            <p:cNvPr id="17" name="i$liḋe-Oval 23"/>
            <p:cNvSpPr/>
            <p:nvPr/>
          </p:nvSpPr>
          <p:spPr bwMode="auto">
            <a:xfrm>
              <a:off x="9205913" y="912552"/>
              <a:ext cx="250825" cy="250825"/>
            </a:xfrm>
            <a:prstGeom prst="ellipse">
              <a:avLst/>
            </a:prstGeom>
            <a:solidFill>
              <a:schemeClr val="bg1">
                <a:lumMod val="75000"/>
                <a:alpha val="29803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 dirty="0"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endParaRPr>
            </a:p>
          </p:txBody>
        </p:sp>
        <p:sp>
          <p:nvSpPr>
            <p:cNvPr id="18" name="îṣļîḑé-Oval 24"/>
            <p:cNvSpPr/>
            <p:nvPr/>
          </p:nvSpPr>
          <p:spPr bwMode="auto">
            <a:xfrm>
              <a:off x="10167144" y="3305708"/>
              <a:ext cx="623094" cy="623094"/>
            </a:xfrm>
            <a:prstGeom prst="ellipse">
              <a:avLst/>
            </a:prstGeom>
            <a:solidFill>
              <a:schemeClr val="bg1">
                <a:lumMod val="75000"/>
                <a:alpha val="29803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 dirty="0"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endParaRPr>
            </a:p>
          </p:txBody>
        </p:sp>
        <p:sp>
          <p:nvSpPr>
            <p:cNvPr id="19" name="îṣļîḑé-Oval 25"/>
            <p:cNvSpPr/>
            <p:nvPr/>
          </p:nvSpPr>
          <p:spPr bwMode="auto">
            <a:xfrm>
              <a:off x="11358563" y="2868352"/>
              <a:ext cx="174625" cy="174625"/>
            </a:xfrm>
            <a:prstGeom prst="ellipse">
              <a:avLst/>
            </a:prstGeom>
            <a:solidFill>
              <a:schemeClr val="bg1">
                <a:lumMod val="75000"/>
                <a:alpha val="29803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 dirty="0"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endParaRPr>
            </a:p>
          </p:txBody>
        </p:sp>
        <p:sp>
          <p:nvSpPr>
            <p:cNvPr id="20" name="îṣļîḑé-Oval 26"/>
            <p:cNvSpPr/>
            <p:nvPr/>
          </p:nvSpPr>
          <p:spPr bwMode="auto">
            <a:xfrm>
              <a:off x="9752013" y="1426108"/>
              <a:ext cx="415131" cy="415131"/>
            </a:xfrm>
            <a:prstGeom prst="ellipse">
              <a:avLst/>
            </a:prstGeom>
            <a:solidFill>
              <a:schemeClr val="bg1">
                <a:lumMod val="75000"/>
                <a:alpha val="29803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 dirty="0"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endParaRPr>
            </a:p>
          </p:txBody>
        </p:sp>
        <p:sp>
          <p:nvSpPr>
            <p:cNvPr id="24" name="îṣļîḑé-TextBox 43"/>
            <p:cNvSpPr txBox="1"/>
            <p:nvPr/>
          </p:nvSpPr>
          <p:spPr bwMode="auto">
            <a:xfrm>
              <a:off x="2401391" y="3911710"/>
              <a:ext cx="2386516" cy="636357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endParaRPr lang="zh-CN" altLang="en-US" sz="1400" dirty="0">
                <a:solidFill>
                  <a:schemeClr val="accent4">
                    <a:lumMod val="100000"/>
                  </a:schemeClr>
                </a:solidFill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endParaRPr>
            </a:p>
          </p:txBody>
        </p:sp>
      </p:grpSp>
      <p:sp>
        <p:nvSpPr>
          <p:cNvPr id="36" name="文本框 55"/>
          <p:cNvSpPr txBox="1"/>
          <p:nvPr/>
        </p:nvSpPr>
        <p:spPr>
          <a:xfrm>
            <a:off x="526753" y="345814"/>
            <a:ext cx="4813935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二、主要通过什么途径传播？</a:t>
            </a:r>
          </a:p>
        </p:txBody>
      </p:sp>
      <p:sp>
        <p:nvSpPr>
          <p:cNvPr id="37" name="矩形 36"/>
          <p:cNvSpPr/>
          <p:nvPr/>
        </p:nvSpPr>
        <p:spPr>
          <a:xfrm>
            <a:off x="526905" y="868208"/>
            <a:ext cx="4644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37083" y="2668807"/>
            <a:ext cx="3225114" cy="4272256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165225" y="4942840"/>
            <a:ext cx="8871585" cy="152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ja-JP" altLang="en-US" sz="2400" dirty="0"/>
              <a:t>・</a:t>
            </a:r>
            <a:r>
              <a:rPr lang="zh-CN" altLang="en-US" sz="2400" b="1" dirty="0">
                <a:solidFill>
                  <a:srgbClr val="45729B"/>
                </a:solidFill>
                <a:latin typeface="Source Han Serif SC" pitchFamily="18" charset="-122"/>
                <a:ea typeface="Source Han Serif SC" pitchFamily="18" charset="-122"/>
              </a:rPr>
              <a:t>目前也证实该病毒可通过</a:t>
            </a:r>
            <a:r>
              <a:rPr lang="zh-CN" altLang="en-US" sz="2400" b="1" dirty="0">
                <a:solidFill>
                  <a:srgbClr val="FF0000"/>
                </a:solidFill>
                <a:latin typeface="Source Han Serif SC" pitchFamily="18" charset="-122"/>
                <a:ea typeface="Source Han Serif SC" pitchFamily="18" charset="-122"/>
              </a:rPr>
              <a:t>人与人之间传播</a:t>
            </a:r>
            <a:r>
              <a:rPr lang="zh-CN" altLang="en-US" sz="2400" b="1" dirty="0">
                <a:solidFill>
                  <a:srgbClr val="45729B"/>
                </a:solidFill>
                <a:latin typeface="Source Han Serif SC" pitchFamily="18" charset="-122"/>
                <a:ea typeface="Source Han Serif SC" pitchFamily="18" charset="-122"/>
              </a:rPr>
              <a:t>，通常是在与被感染的患者密切接触之后オ可能被传;</a:t>
            </a:r>
          </a:p>
          <a:p>
            <a:pPr algn="l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rgbClr val="45729B"/>
                </a:solidFill>
                <a:latin typeface="Source Han Serif SC" pitchFamily="18" charset="-122"/>
                <a:ea typeface="Source Han Serif SC" pitchFamily="18" charset="-122"/>
              </a:rPr>
              <a:t>・一般家用消毒液都可将其消灭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946275" y="2690495"/>
            <a:ext cx="20955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rgbClr val="FE7563"/>
                </a:solidFill>
                <a:latin typeface="Source Han Serif SC" pitchFamily="18" charset="-122"/>
                <a:ea typeface="Source Han Serif SC" pitchFamily="18" charset="-122"/>
              </a:rPr>
              <a:t>主要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cut/>
      </p:transition>
    </mc:Choice>
    <mc:Fallback xmlns="">
      <p:transition spd="slow"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149600" y="5859943"/>
            <a:ext cx="9042400" cy="9724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41486" y="0"/>
            <a:ext cx="8650514" cy="9724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6910" y="-778337"/>
            <a:ext cx="7356354" cy="10598484"/>
          </a:xfrm>
          <a:prstGeom prst="rect">
            <a:avLst/>
          </a:prstGeom>
        </p:spPr>
      </p:pic>
      <p:sp>
        <p:nvSpPr>
          <p:cNvPr id="13" name="稻壳儿春秋广告/盗版必究"/>
          <p:cNvSpPr txBox="1"/>
          <p:nvPr/>
        </p:nvSpPr>
        <p:spPr>
          <a:xfrm flipH="1">
            <a:off x="5805011" y="2853623"/>
            <a:ext cx="5646625" cy="2460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   </a:t>
            </a:r>
            <a:r>
              <a:rPr lang="zh-CN" altLang="en-US" sz="5400" b="1" dirty="0">
                <a:solidFill>
                  <a:srgbClr val="000000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戴医用外科口罩</a:t>
            </a:r>
            <a:endParaRPr lang="en-US" altLang="zh-CN" sz="5400" b="1" dirty="0">
              <a:solidFill>
                <a:srgbClr val="000000"/>
              </a:solidFill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5400" b="1" dirty="0">
                <a:solidFill>
                  <a:srgbClr val="000000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   </a:t>
            </a:r>
            <a:r>
              <a:rPr lang="zh-CN" altLang="en-US" sz="5400" b="1" dirty="0">
                <a:solidFill>
                  <a:srgbClr val="000000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保持适当距离</a:t>
            </a:r>
            <a:endParaRPr lang="zh-CN" altLang="en-US" sz="5400" dirty="0">
              <a:solidFill>
                <a:srgbClr val="000000"/>
              </a:solidFill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sp>
        <p:nvSpPr>
          <p:cNvPr id="14" name="稻壳儿春秋广告/盗版必究        原创来源：http://chn.docer.com/works?userid=199329941#!/work_time"/>
          <p:cNvSpPr txBox="1"/>
          <p:nvPr/>
        </p:nvSpPr>
        <p:spPr>
          <a:xfrm>
            <a:off x="6616928" y="1965316"/>
            <a:ext cx="4519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C00000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做好个人防护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！</a:t>
            </a:r>
          </a:p>
        </p:txBody>
      </p:sp>
      <p:sp>
        <p:nvSpPr>
          <p:cNvPr id="10" name="稻壳儿春秋广告/盗版必究        原创来源：http://chn.docer.com/works?userid=199329941#!/work_time"/>
          <p:cNvSpPr txBox="1"/>
          <p:nvPr/>
        </p:nvSpPr>
        <p:spPr>
          <a:xfrm>
            <a:off x="4355793" y="344418"/>
            <a:ext cx="5837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公司员工需要注意哪些事项？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604" y="3104015"/>
            <a:ext cx="3142377" cy="2996058"/>
          </a:xfrm>
          <a:prstGeom prst="rect">
            <a:avLst/>
          </a:prstGeom>
          <a:effectLst>
            <a:softEdge rad="508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55"/>
          <p:cNvSpPr txBox="1"/>
          <p:nvPr/>
        </p:nvSpPr>
        <p:spPr>
          <a:xfrm>
            <a:off x="207645" y="349250"/>
            <a:ext cx="610171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一、进入厂区人员需</a:t>
            </a:r>
            <a:r>
              <a:rPr lang="en-US" altLang="zh-CN" sz="2400" b="1" dirty="0">
                <a:solidFill>
                  <a:schemeClr val="accent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100%</a:t>
            </a:r>
            <a:r>
              <a:rPr lang="zh-CN" altLang="en-US" sz="2400" b="1" dirty="0">
                <a:solidFill>
                  <a:schemeClr val="accent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通过体温检测</a:t>
            </a:r>
          </a:p>
        </p:txBody>
      </p:sp>
      <p:sp>
        <p:nvSpPr>
          <p:cNvPr id="28" name="矩形 27"/>
          <p:cNvSpPr/>
          <p:nvPr/>
        </p:nvSpPr>
        <p:spPr>
          <a:xfrm flipV="1">
            <a:off x="480695" y="871220"/>
            <a:ext cx="5614035" cy="927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37101" y="3600452"/>
            <a:ext cx="2582720" cy="342128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362222" y="1834251"/>
            <a:ext cx="8579669" cy="4015354"/>
            <a:chOff x="566066" y="1889262"/>
            <a:chExt cx="8579669" cy="4015354"/>
          </a:xfrm>
        </p:grpSpPr>
        <p:sp>
          <p:nvSpPr>
            <p:cNvPr id="10" name="Rectangle 3"/>
            <p:cNvSpPr/>
            <p:nvPr/>
          </p:nvSpPr>
          <p:spPr>
            <a:xfrm>
              <a:off x="773342" y="1889262"/>
              <a:ext cx="1720163" cy="1551163"/>
            </a:xfrm>
            <a:prstGeom prst="rect">
              <a:avLst/>
            </a:prstGeom>
            <a:solidFill>
              <a:srgbClr val="BABDC4">
                <a:alpha val="30000"/>
              </a:srgbClr>
            </a:solidFill>
            <a:ln w="25400">
              <a:solidFill>
                <a:srgbClr val="A6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ource Han Serif SC" pitchFamily="18" charset="-122"/>
                  <a:ea typeface="Source Han Serif SC" pitchFamily="18" charset="-122"/>
                  <a:cs typeface="Open Sans Light" pitchFamily="34" charset="0"/>
                  <a:sym typeface="Source Han Serif SC" pitchFamily="18" charset="-122"/>
                </a:rPr>
                <a:t>37.3℃以下</a:t>
              </a:r>
              <a:endParaRPr lang="en-US" sz="3600" dirty="0">
                <a:solidFill>
                  <a:schemeClr val="tx1"/>
                </a:solidFill>
                <a:latin typeface="Source Han Serif SC" pitchFamily="18" charset="-122"/>
                <a:ea typeface="Source Han Serif SC" pitchFamily="18" charset="-122"/>
                <a:cs typeface="Open Sans Light" pitchFamily="34" charset="0"/>
                <a:sym typeface="Source Han Serif SC" pitchFamily="18" charset="-122"/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  <a:latin typeface="Source Han Serif SC" pitchFamily="18" charset="-122"/>
                <a:ea typeface="Source Han Serif SC" pitchFamily="18" charset="-122"/>
                <a:cs typeface="Open Sans Light" pitchFamily="34" charset="0"/>
                <a:sym typeface="Source Han Serif SC" pitchFamily="18" charset="-122"/>
              </a:endParaRPr>
            </a:p>
          </p:txBody>
        </p:sp>
        <p:sp>
          <p:nvSpPr>
            <p:cNvPr id="11" name="Rounded Rectangle 6"/>
            <p:cNvSpPr/>
            <p:nvPr/>
          </p:nvSpPr>
          <p:spPr>
            <a:xfrm>
              <a:off x="1086262" y="2735351"/>
              <a:ext cx="1094323" cy="1057611"/>
            </a:xfrm>
            <a:prstGeom prst="roundRect">
              <a:avLst>
                <a:gd name="adj" fmla="val 7442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Source Han Serif SC" pitchFamily="18" charset="-122"/>
                  <a:ea typeface="Source Han Serif SC" pitchFamily="18" charset="-122"/>
                  <a:sym typeface="Source Han Serif SC" pitchFamily="18" charset="-122"/>
                </a:rPr>
                <a:t>上大巴车前</a:t>
              </a:r>
              <a:endParaRPr lang="en-US" b="1" dirty="0">
                <a:solidFill>
                  <a:schemeClr val="bg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endParaRPr>
            </a:p>
          </p:txBody>
        </p:sp>
        <p:sp>
          <p:nvSpPr>
            <p:cNvPr id="12" name="Rectangle 7"/>
            <p:cNvSpPr/>
            <p:nvPr/>
          </p:nvSpPr>
          <p:spPr>
            <a:xfrm>
              <a:off x="3858308" y="1889262"/>
              <a:ext cx="1720163" cy="1551163"/>
            </a:xfrm>
            <a:prstGeom prst="rect">
              <a:avLst/>
            </a:prstGeom>
            <a:solidFill>
              <a:srgbClr val="BABDC4">
                <a:alpha val="30000"/>
              </a:srgbClr>
            </a:solidFill>
            <a:ln w="25400">
              <a:solidFill>
                <a:srgbClr val="A6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ource Han Serif SC" pitchFamily="18" charset="-122"/>
                  <a:ea typeface="Source Han Serif SC" pitchFamily="18" charset="-122"/>
                  <a:cs typeface="Open Sans Light" pitchFamily="34" charset="0"/>
                  <a:sym typeface="Source Han Serif SC" pitchFamily="18" charset="-122"/>
                </a:rPr>
                <a:t>37.3℃以下</a:t>
              </a:r>
            </a:p>
            <a:p>
              <a:pPr algn="ctr"/>
              <a:endParaRPr lang="en-US" sz="3600" dirty="0">
                <a:solidFill>
                  <a:schemeClr val="tx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endParaRPr>
            </a:p>
          </p:txBody>
        </p:sp>
        <p:sp>
          <p:nvSpPr>
            <p:cNvPr id="13" name="Rounded Rectangle 8"/>
            <p:cNvSpPr/>
            <p:nvPr/>
          </p:nvSpPr>
          <p:spPr>
            <a:xfrm>
              <a:off x="4220758" y="2735351"/>
              <a:ext cx="1094323" cy="1057611"/>
            </a:xfrm>
            <a:prstGeom prst="roundRect">
              <a:avLst>
                <a:gd name="adj" fmla="val 7442"/>
              </a:avLst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Source Han Serif SC" pitchFamily="18" charset="-122"/>
                  <a:ea typeface="Source Han Serif SC" pitchFamily="18" charset="-122"/>
                  <a:sym typeface="Source Han Serif SC" pitchFamily="18" charset="-122"/>
                </a:rPr>
                <a:t>自驾车辆</a:t>
              </a:r>
              <a:endParaRPr lang="en-US" b="1" dirty="0">
                <a:solidFill>
                  <a:schemeClr val="bg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endParaRPr>
            </a:p>
          </p:txBody>
        </p:sp>
        <p:sp>
          <p:nvSpPr>
            <p:cNvPr id="14" name="Rectangle 9"/>
            <p:cNvSpPr/>
            <p:nvPr/>
          </p:nvSpPr>
          <p:spPr>
            <a:xfrm>
              <a:off x="6832117" y="1889262"/>
              <a:ext cx="1720163" cy="1551163"/>
            </a:xfrm>
            <a:prstGeom prst="rect">
              <a:avLst/>
            </a:prstGeom>
            <a:solidFill>
              <a:srgbClr val="BABDC4">
                <a:alpha val="30000"/>
              </a:srgbClr>
            </a:solidFill>
            <a:ln w="25400">
              <a:solidFill>
                <a:srgbClr val="A6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ource Han Serif SC" pitchFamily="18" charset="-122"/>
                  <a:ea typeface="Source Han Serif SC" pitchFamily="18" charset="-122"/>
                  <a:cs typeface="Open Sans Light" pitchFamily="34" charset="0"/>
                  <a:sym typeface="Source Han Serif SC" pitchFamily="18" charset="-122"/>
                </a:rPr>
                <a:t>37.3℃以下</a:t>
              </a:r>
              <a:endParaRPr lang="en-US" sz="3600" dirty="0">
                <a:solidFill>
                  <a:schemeClr val="tx1"/>
                </a:solidFill>
                <a:latin typeface="Source Han Serif SC" pitchFamily="18" charset="-122"/>
                <a:ea typeface="Source Han Serif SC" pitchFamily="18" charset="-122"/>
                <a:cs typeface="Open Sans Light" pitchFamily="34" charset="0"/>
                <a:sym typeface="Source Han Serif SC" pitchFamily="18" charset="-122"/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endParaRPr>
            </a:p>
          </p:txBody>
        </p:sp>
        <p:sp>
          <p:nvSpPr>
            <p:cNvPr id="15" name="Rounded Rectangle 10"/>
            <p:cNvSpPr/>
            <p:nvPr/>
          </p:nvSpPr>
          <p:spPr>
            <a:xfrm>
              <a:off x="7145037" y="2735351"/>
              <a:ext cx="1094323" cy="1057611"/>
            </a:xfrm>
            <a:prstGeom prst="roundRect">
              <a:avLst>
                <a:gd name="adj" fmla="val 7442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Source Han Serif SC" pitchFamily="18" charset="-122"/>
                  <a:ea typeface="Source Han Serif SC" pitchFamily="18" charset="-122"/>
                  <a:sym typeface="Source Han Serif SC" pitchFamily="18" charset="-122"/>
                </a:rPr>
                <a:t>其他车辆乘坐及步行人员</a:t>
              </a:r>
              <a:endParaRPr lang="en-US" sz="1600" dirty="0">
                <a:solidFill>
                  <a:schemeClr val="bg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66066" y="3965624"/>
              <a:ext cx="2632262" cy="1938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 sz="1600" b="1" dirty="0">
                  <a:solidFill>
                    <a:schemeClr val="tx1">
                      <a:lumMod val="75000"/>
                    </a:schemeClr>
                  </a:solidFill>
                  <a:latin typeface="Source Han Serif SC" pitchFamily="18" charset="-122"/>
                  <a:ea typeface="Source Han Serif SC" pitchFamily="18" charset="-122"/>
                  <a:cs typeface="Arial" charset="0"/>
                  <a:sym typeface="Source Han Serif SC" pitchFamily="18" charset="-122"/>
                </a:rPr>
                <a:t>所有乘坐大巴车员工上车前，需</a:t>
              </a:r>
              <a:r>
                <a:rPr lang="zh-CN" altLang="en-US" sz="1600" b="1" dirty="0">
                  <a:solidFill>
                    <a:srgbClr val="FF0000"/>
                  </a:solidFill>
                  <a:latin typeface="Source Han Serif SC" pitchFamily="18" charset="-122"/>
                  <a:ea typeface="Source Han Serif SC" pitchFamily="18" charset="-122"/>
                  <a:cs typeface="Arial" charset="0"/>
                  <a:sym typeface="Source Han Serif SC" pitchFamily="18" charset="-122"/>
                </a:rPr>
                <a:t>佩戴好口罩</a:t>
              </a:r>
              <a:r>
                <a:rPr lang="zh-CN" altLang="en-US" sz="1600" b="1" dirty="0">
                  <a:solidFill>
                    <a:schemeClr val="tx1">
                      <a:lumMod val="75000"/>
                    </a:schemeClr>
                  </a:solidFill>
                  <a:latin typeface="Source Han Serif SC" pitchFamily="18" charset="-122"/>
                  <a:ea typeface="Source Han Serif SC" pitchFamily="18" charset="-122"/>
                  <a:cs typeface="Arial" charset="0"/>
                  <a:sym typeface="Source Han Serif SC" pitchFamily="18" charset="-122"/>
                </a:rPr>
                <a:t>，出示近</a:t>
              </a:r>
              <a:r>
                <a:rPr lang="en-US" altLang="zh-CN" sz="1600" b="1" dirty="0">
                  <a:solidFill>
                    <a:schemeClr val="tx1">
                      <a:lumMod val="75000"/>
                    </a:schemeClr>
                  </a:solidFill>
                  <a:latin typeface="Source Han Serif SC" pitchFamily="18" charset="-122"/>
                  <a:ea typeface="Source Han Serif SC" pitchFamily="18" charset="-122"/>
                  <a:cs typeface="Arial" charset="0"/>
                  <a:sym typeface="Source Han Serif SC" pitchFamily="18" charset="-122"/>
                </a:rPr>
                <a:t>2-4</a:t>
              </a:r>
              <a:r>
                <a:rPr lang="zh-CN" altLang="en-US" sz="1600" b="1" dirty="0">
                  <a:solidFill>
                    <a:schemeClr val="tx1">
                      <a:lumMod val="75000"/>
                    </a:schemeClr>
                  </a:solidFill>
                  <a:latin typeface="Source Han Serif SC" pitchFamily="18" charset="-122"/>
                  <a:ea typeface="Source Han Serif SC" pitchFamily="18" charset="-122"/>
                  <a:cs typeface="Arial" charset="0"/>
                  <a:sym typeface="Source Han Serif SC" pitchFamily="18" charset="-122"/>
                </a:rPr>
                <a:t>小时</a:t>
              </a:r>
              <a:r>
                <a:rPr lang="zh-CN" altLang="en-US" sz="1600" b="1" dirty="0">
                  <a:solidFill>
                    <a:srgbClr val="FF0000"/>
                  </a:solidFill>
                  <a:latin typeface="Source Han Serif SC" pitchFamily="18" charset="-122"/>
                  <a:ea typeface="Source Han Serif SC" pitchFamily="18" charset="-122"/>
                  <a:cs typeface="Arial" charset="0"/>
                  <a:sym typeface="Source Han Serif SC" pitchFamily="18" charset="-122"/>
                </a:rPr>
                <a:t>体温检测照片</a:t>
              </a:r>
              <a:r>
                <a:rPr lang="zh-CN" altLang="en-US" sz="1600" b="1" dirty="0">
                  <a:solidFill>
                    <a:schemeClr val="tx1">
                      <a:lumMod val="75000"/>
                    </a:schemeClr>
                  </a:solidFill>
                  <a:latin typeface="Source Han Serif SC" pitchFamily="18" charset="-122"/>
                  <a:ea typeface="Source Han Serif SC" pitchFamily="18" charset="-122"/>
                  <a:cs typeface="Arial" charset="0"/>
                  <a:sym typeface="Source Han Serif SC" pitchFamily="18" charset="-122"/>
                </a:rPr>
                <a:t>，并就地检查体温达</a:t>
              </a:r>
              <a:r>
                <a:rPr lang="en-US" altLang="zh-CN" sz="1600" b="1" dirty="0">
                  <a:solidFill>
                    <a:srgbClr val="FF0000"/>
                  </a:solidFill>
                  <a:latin typeface="Source Han Serif SC" pitchFamily="18" charset="-122"/>
                  <a:ea typeface="Source Han Serif SC" pitchFamily="18" charset="-122"/>
                  <a:cs typeface="Arial" charset="0"/>
                  <a:sym typeface="Source Han Serif SC" pitchFamily="18" charset="-122"/>
                </a:rPr>
                <a:t>37.3</a:t>
              </a:r>
              <a:r>
                <a:rPr lang="en-US" sz="1600" dirty="0">
                  <a:solidFill>
                    <a:srgbClr val="FF0000"/>
                  </a:solidFill>
                  <a:latin typeface="Source Han Serif SC" pitchFamily="18" charset="-122"/>
                  <a:ea typeface="Source Han Serif SC" pitchFamily="18" charset="-122"/>
                  <a:cs typeface="Open Sans Light" pitchFamily="34" charset="0"/>
                  <a:sym typeface="Source Han Serif SC" pitchFamily="18" charset="-122"/>
                </a:rPr>
                <a:t>℃</a:t>
              </a:r>
              <a:r>
                <a:rPr lang="zh-CN" altLang="en-US" sz="1600" b="1" dirty="0">
                  <a:solidFill>
                    <a:schemeClr val="tx1">
                      <a:lumMod val="75000"/>
                    </a:schemeClr>
                  </a:solidFill>
                  <a:latin typeface="Source Han Serif SC" pitchFamily="18" charset="-122"/>
                  <a:ea typeface="Source Han Serif SC" pitchFamily="18" charset="-122"/>
                  <a:cs typeface="Arial" charset="0"/>
                  <a:sym typeface="Source Han Serif SC" pitchFamily="18" charset="-122"/>
                </a:rPr>
                <a:t>以下</a:t>
              </a:r>
              <a:r>
                <a:rPr lang="en-US" altLang="zh-CN" sz="1600" b="1" dirty="0">
                  <a:solidFill>
                    <a:schemeClr val="tx1">
                      <a:lumMod val="75000"/>
                    </a:schemeClr>
                  </a:solidFill>
                  <a:latin typeface="Source Han Serif SC" pitchFamily="18" charset="-122"/>
                  <a:ea typeface="Source Han Serif SC" pitchFamily="18" charset="-122"/>
                  <a:cs typeface="Arial" charset="0"/>
                  <a:sym typeface="Source Han Serif SC" pitchFamily="18" charset="-122"/>
                </a:rPr>
                <a:t>,</a:t>
              </a:r>
              <a:r>
                <a:rPr lang="zh-CN" altLang="en-US" sz="1600" b="1" dirty="0">
                  <a:solidFill>
                    <a:schemeClr val="tx1">
                      <a:lumMod val="75000"/>
                    </a:schemeClr>
                  </a:solidFill>
                  <a:latin typeface="Source Han Serif SC" pitchFamily="18" charset="-122"/>
                  <a:ea typeface="Source Han Serif SC" pitchFamily="18" charset="-122"/>
                  <a:cs typeface="Arial" charset="0"/>
                  <a:sym typeface="Source Han Serif SC" pitchFamily="18" charset="-122"/>
                </a:rPr>
                <a:t>方可上车；</a:t>
              </a:r>
              <a:endParaRPr lang="en-US" altLang="zh-CN" sz="1600" b="1" dirty="0">
                <a:solidFill>
                  <a:schemeClr val="tx1">
                    <a:lumMod val="75000"/>
                  </a:schemeClr>
                </a:solidFill>
                <a:latin typeface="Source Han Serif SC" pitchFamily="18" charset="-122"/>
                <a:ea typeface="Source Han Serif SC" pitchFamily="18" charset="-122"/>
                <a:cs typeface="Arial" charset="0"/>
                <a:sym typeface="Source Han Serif SC" pitchFamily="18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571534" y="3965624"/>
              <a:ext cx="265875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 sz="1600" b="1" dirty="0">
                  <a:solidFill>
                    <a:schemeClr val="tx1">
                      <a:lumMod val="75000"/>
                    </a:schemeClr>
                  </a:solidFill>
                  <a:latin typeface="Source Han Serif SC" pitchFamily="18" charset="-122"/>
                  <a:ea typeface="Source Han Serif SC" pitchFamily="18" charset="-122"/>
                  <a:cs typeface="Arial" charset="0"/>
                  <a:sym typeface="Source Han Serif SC" pitchFamily="18" charset="-122"/>
                </a:rPr>
                <a:t>接近厂区门口时，需提前</a:t>
              </a:r>
              <a:r>
                <a:rPr lang="en-US" altLang="zh-CN" sz="1600" b="1" dirty="0">
                  <a:solidFill>
                    <a:srgbClr val="FF0000"/>
                  </a:solidFill>
                  <a:latin typeface="Source Han Serif SC" pitchFamily="18" charset="-122"/>
                  <a:ea typeface="Source Han Serif SC" pitchFamily="18" charset="-122"/>
                  <a:cs typeface="Arial" charset="0"/>
                  <a:sym typeface="Source Han Serif SC" pitchFamily="18" charset="-122"/>
                </a:rPr>
                <a:t>1-3</a:t>
              </a:r>
              <a:r>
                <a:rPr lang="zh-CN" altLang="en-US" sz="1600" b="1" dirty="0">
                  <a:solidFill>
                    <a:srgbClr val="FF0000"/>
                  </a:solidFill>
                  <a:latin typeface="Source Han Serif SC" pitchFamily="18" charset="-122"/>
                  <a:ea typeface="Source Han Serif SC" pitchFamily="18" charset="-122"/>
                  <a:cs typeface="Arial" charset="0"/>
                  <a:sym typeface="Source Han Serif SC" pitchFamily="18" charset="-122"/>
                </a:rPr>
                <a:t>分钟</a:t>
              </a:r>
              <a:r>
                <a:rPr lang="zh-CN" altLang="en-US" sz="1600" b="1" dirty="0">
                  <a:solidFill>
                    <a:schemeClr val="tx1">
                      <a:lumMod val="75000"/>
                    </a:schemeClr>
                  </a:solidFill>
                  <a:latin typeface="Source Han Serif SC" pitchFamily="18" charset="-122"/>
                  <a:ea typeface="Source Han Serif SC" pitchFamily="18" charset="-122"/>
                  <a:cs typeface="Arial" charset="0"/>
                  <a:sym typeface="Source Han Serif SC" pitchFamily="18" charset="-122"/>
                </a:rPr>
                <a:t>摇下车窗，调整车内温度，避免暖气影响正常体温，由安保人员</a:t>
              </a:r>
              <a:r>
                <a:rPr lang="zh-CN" altLang="en-US" sz="1600" b="1" dirty="0">
                  <a:solidFill>
                    <a:srgbClr val="FF0000"/>
                  </a:solidFill>
                  <a:latin typeface="Source Han Serif SC" pitchFamily="18" charset="-122"/>
                  <a:ea typeface="Source Han Serif SC" pitchFamily="18" charset="-122"/>
                  <a:cs typeface="Arial" charset="0"/>
                  <a:sym typeface="Source Han Serif SC" pitchFamily="18" charset="-122"/>
                </a:rPr>
                <a:t>检测合格佩戴口罩</a:t>
              </a:r>
              <a:r>
                <a:rPr lang="zh-CN" altLang="en-US" sz="1600" b="1" dirty="0">
                  <a:solidFill>
                    <a:schemeClr val="tx1">
                      <a:lumMod val="75000"/>
                    </a:schemeClr>
                  </a:solidFill>
                  <a:latin typeface="Source Han Serif SC" pitchFamily="18" charset="-122"/>
                  <a:ea typeface="Source Han Serif SC" pitchFamily="18" charset="-122"/>
                  <a:cs typeface="Arial" charset="0"/>
                  <a:sym typeface="Source Han Serif SC" pitchFamily="18" charset="-122"/>
                </a:rPr>
                <a:t>方可进入厂区；</a:t>
              </a:r>
              <a:endParaRPr lang="en-US" altLang="zh-CN" sz="1600" b="1" dirty="0">
                <a:solidFill>
                  <a:schemeClr val="tx1">
                    <a:lumMod val="75000"/>
                  </a:schemeClr>
                </a:solidFill>
                <a:latin typeface="Source Han Serif SC" pitchFamily="18" charset="-122"/>
                <a:ea typeface="Source Han Serif SC" pitchFamily="18" charset="-122"/>
                <a:cs typeface="Arial" charset="0"/>
                <a:sym typeface="Source Han Serif SC" pitchFamily="18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619441" y="3965624"/>
              <a:ext cx="25262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 sz="1600" b="1" dirty="0">
                  <a:solidFill>
                    <a:schemeClr val="tx1">
                      <a:lumMod val="75000"/>
                    </a:schemeClr>
                  </a:solidFill>
                  <a:latin typeface="Source Han Serif SC" pitchFamily="18" charset="-122"/>
                  <a:ea typeface="Source Han Serif SC" pitchFamily="18" charset="-122"/>
                  <a:cs typeface="Arial" charset="0"/>
                  <a:sym typeface="Source Han Serif SC" pitchFamily="18" charset="-122"/>
                </a:rPr>
                <a:t>佩戴好</a:t>
              </a:r>
              <a:r>
                <a:rPr lang="zh-CN" altLang="en-US" sz="1600" b="1" dirty="0">
                  <a:solidFill>
                    <a:srgbClr val="FF0000"/>
                  </a:solidFill>
                  <a:latin typeface="Source Han Serif SC" pitchFamily="18" charset="-122"/>
                  <a:ea typeface="Source Han Serif SC" pitchFamily="18" charset="-122"/>
                  <a:cs typeface="Arial" charset="0"/>
                  <a:sym typeface="Source Han Serif SC" pitchFamily="18" charset="-122"/>
                </a:rPr>
                <a:t>口罩</a:t>
              </a:r>
              <a:r>
                <a:rPr lang="zh-CN" altLang="en-US" sz="1600" b="1" dirty="0">
                  <a:solidFill>
                    <a:schemeClr val="tx1">
                      <a:lumMod val="75000"/>
                    </a:schemeClr>
                  </a:solidFill>
                  <a:latin typeface="Source Han Serif SC" pitchFamily="18" charset="-122"/>
                  <a:ea typeface="Source Han Serif SC" pitchFamily="18" charset="-122"/>
                  <a:cs typeface="Arial" charset="0"/>
                  <a:sym typeface="Source Han Serif SC" pitchFamily="18" charset="-122"/>
                </a:rPr>
                <a:t>，由安保人员检测</a:t>
              </a:r>
              <a:r>
                <a:rPr lang="zh-CN" altLang="en-US" sz="1600" b="1" dirty="0">
                  <a:solidFill>
                    <a:srgbClr val="FF0000"/>
                  </a:solidFill>
                  <a:latin typeface="Source Han Serif SC" pitchFamily="18" charset="-122"/>
                  <a:ea typeface="Source Han Serif SC" pitchFamily="18" charset="-122"/>
                  <a:cs typeface="Arial" charset="0"/>
                  <a:sym typeface="Source Han Serif SC" pitchFamily="18" charset="-122"/>
                </a:rPr>
                <a:t>合格</a:t>
              </a:r>
              <a:r>
                <a:rPr lang="zh-CN" altLang="en-US" sz="1600" b="1" dirty="0">
                  <a:solidFill>
                    <a:schemeClr val="tx1">
                      <a:lumMod val="75000"/>
                    </a:schemeClr>
                  </a:solidFill>
                  <a:latin typeface="Source Han Serif SC" pitchFamily="18" charset="-122"/>
                  <a:ea typeface="Source Han Serif SC" pitchFamily="18" charset="-122"/>
                  <a:cs typeface="Arial" charset="0"/>
                  <a:sym typeface="Source Han Serif SC" pitchFamily="18" charset="-122"/>
                </a:rPr>
                <a:t>，方可进入厂区；</a:t>
              </a:r>
              <a:endParaRPr lang="en-US" altLang="zh-CN" sz="1600" b="1" dirty="0">
                <a:solidFill>
                  <a:schemeClr val="tx1">
                    <a:lumMod val="75000"/>
                  </a:schemeClr>
                </a:solidFill>
                <a:latin typeface="Source Han Serif SC" pitchFamily="18" charset="-122"/>
                <a:ea typeface="Source Han Serif SC" pitchFamily="18" charset="-122"/>
                <a:cs typeface="Arial" charset="0"/>
                <a:sym typeface="Source Han Serif SC" pitchFamily="18" charset="-122"/>
              </a:endParaRPr>
            </a:p>
          </p:txBody>
        </p:sp>
      </p:grpSp>
      <p:sp>
        <p:nvSpPr>
          <p:cNvPr id="5" name="Rounded Rectangle 6"/>
          <p:cNvSpPr/>
          <p:nvPr/>
        </p:nvSpPr>
        <p:spPr>
          <a:xfrm>
            <a:off x="668020" y="5965825"/>
            <a:ext cx="10254615" cy="727075"/>
          </a:xfrm>
          <a:prstGeom prst="roundRect">
            <a:avLst>
              <a:gd name="adj" fmla="val 1716"/>
            </a:avLst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endParaRPr lang="zh-CN" altLang="en-US" b="1" dirty="0">
              <a:solidFill>
                <a:schemeClr val="bg1"/>
              </a:solidFill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  <a:p>
            <a:pPr algn="ctr">
              <a:lnSpc>
                <a:spcPct val="50000"/>
              </a:lnSpc>
            </a:pPr>
            <a:r>
              <a:rPr lang="zh-CN" altLang="en-US" b="1" dirty="0">
                <a:solidFill>
                  <a:schemeClr val="bg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上班人员下班时需在</a:t>
            </a:r>
            <a:r>
              <a:rPr lang="zh-CN" altLang="en-US" b="1" dirty="0">
                <a:solidFill>
                  <a:srgbClr val="FF0000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打卡区域</a:t>
            </a:r>
            <a:r>
              <a:rPr lang="zh-CN" altLang="en-US" b="1" dirty="0">
                <a:solidFill>
                  <a:schemeClr val="bg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配合工作人员进行</a:t>
            </a:r>
            <a:r>
              <a:rPr lang="zh-CN" altLang="en-US" b="1" dirty="0">
                <a:solidFill>
                  <a:srgbClr val="FF0000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每日</a:t>
            </a:r>
            <a:r>
              <a:rPr lang="en-US" altLang="zh-CN" b="1" dirty="0">
                <a:solidFill>
                  <a:srgbClr val="FF0000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1-2</a:t>
            </a:r>
            <a:r>
              <a:rPr lang="zh-CN" altLang="en-US" b="1" dirty="0">
                <a:solidFill>
                  <a:srgbClr val="FF0000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次</a:t>
            </a:r>
            <a:r>
              <a:rPr lang="zh-CN" altLang="en-US" b="1" dirty="0">
                <a:solidFill>
                  <a:schemeClr val="bg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体温检测，体测时间：中</a:t>
            </a:r>
            <a:r>
              <a:rPr lang="en-US" altLang="zh-CN" b="1" dirty="0">
                <a:solidFill>
                  <a:schemeClr val="bg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/</a:t>
            </a:r>
            <a:r>
              <a:rPr lang="zh-CN" altLang="en-US" b="1" dirty="0">
                <a:solidFill>
                  <a:schemeClr val="bg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晚下班时间段；</a:t>
            </a:r>
          </a:p>
          <a:p>
            <a:pPr algn="ctr">
              <a:lnSpc>
                <a:spcPct val="50000"/>
              </a:lnSpc>
            </a:pPr>
            <a:r>
              <a:rPr lang="zh-CN" altLang="en-US" b="1" dirty="0">
                <a:solidFill>
                  <a:schemeClr val="bg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                                                                  </a:t>
            </a:r>
          </a:p>
          <a:p>
            <a:pPr algn="ctr">
              <a:lnSpc>
                <a:spcPct val="50000"/>
              </a:lnSpc>
            </a:pPr>
            <a:r>
              <a:rPr lang="zh-CN" altLang="en-US" b="1" dirty="0">
                <a:solidFill>
                  <a:schemeClr val="bg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                                                                                      </a:t>
            </a:r>
            <a:r>
              <a:rPr lang="zh-CN" altLang="en-US" b="1" dirty="0">
                <a:solidFill>
                  <a:srgbClr val="FF0000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负责人：各人事部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/>
          <p:nvPr/>
        </p:nvSpPr>
        <p:spPr>
          <a:xfrm>
            <a:off x="610316" y="5504880"/>
            <a:ext cx="9736841" cy="13531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spc="100" dirty="0">
                <a:solidFill>
                  <a:schemeClr val="accent1"/>
                </a:solidFill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按压鼻部、紧密贴合脸颊、下巴不留缝隙</a:t>
            </a:r>
            <a:endParaRPr lang="ru-RU" altLang="zh-CN" sz="4000" b="1" spc="100" dirty="0">
              <a:solidFill>
                <a:schemeClr val="accent1"/>
              </a:solidFill>
              <a:latin typeface="Source Han Serif SC" pitchFamily="18" charset="-122"/>
              <a:ea typeface="Source Han Serif SC" pitchFamily="18" charset="-122"/>
              <a:cs typeface="+mn-ea"/>
              <a:sym typeface="Source Han Serif SC" pitchFamily="18" charset="-122"/>
            </a:endParaRPr>
          </a:p>
        </p:txBody>
      </p:sp>
      <p:sp>
        <p:nvSpPr>
          <p:cNvPr id="22" name="文本框 55"/>
          <p:cNvSpPr txBox="1"/>
          <p:nvPr/>
        </p:nvSpPr>
        <p:spPr>
          <a:xfrm>
            <a:off x="409636" y="275699"/>
            <a:ext cx="5219065" cy="64516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二、如何正确佩戴口罩？</a:t>
            </a:r>
            <a:endParaRPr lang="en-US" altLang="zh-CN" sz="3600" b="1" dirty="0">
              <a:solidFill>
                <a:schemeClr val="accent1"/>
              </a:solidFill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30715" y="868208"/>
            <a:ext cx="4644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968" y="3398816"/>
            <a:ext cx="2582720" cy="342128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121" y="1146457"/>
            <a:ext cx="8186888" cy="4074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/>
          <p:nvPr/>
        </p:nvSpPr>
        <p:spPr>
          <a:xfrm>
            <a:off x="5303520" y="1883593"/>
            <a:ext cx="5958038" cy="13531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pc="100" dirty="0">
                <a:solidFill>
                  <a:schemeClr val="accent1"/>
                </a:solidFill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摘口罩后，记得用洗手液认真洗手</a:t>
            </a:r>
            <a:endParaRPr lang="ru-RU" altLang="zh-CN" sz="2800" b="1" spc="100" dirty="0">
              <a:solidFill>
                <a:schemeClr val="accent1"/>
              </a:solidFill>
              <a:latin typeface="Source Han Serif SC" pitchFamily="18" charset="-122"/>
              <a:ea typeface="Source Han Serif SC" pitchFamily="18" charset="-122"/>
              <a:cs typeface="+mn-ea"/>
              <a:sym typeface="Source Han Serif SC" pitchFamily="18" charset="-122"/>
            </a:endParaRPr>
          </a:p>
        </p:txBody>
      </p:sp>
      <p:sp>
        <p:nvSpPr>
          <p:cNvPr id="22" name="文本框 55"/>
          <p:cNvSpPr txBox="1"/>
          <p:nvPr/>
        </p:nvSpPr>
        <p:spPr>
          <a:xfrm>
            <a:off x="409318" y="222732"/>
            <a:ext cx="5676900" cy="64516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1"/>
                </a:solidFill>
                <a:latin typeface="Source Han Serif SC" pitchFamily="18" charset="-122"/>
                <a:ea typeface="Source Han Serif SC" pitchFamily="18" charset="-122"/>
                <a:sym typeface="Source Han Serif SC" pitchFamily="18" charset="-122"/>
              </a:rPr>
              <a:t>三、正确摘口罩及注意事项</a:t>
            </a:r>
            <a:endParaRPr lang="en-US" altLang="zh-CN" sz="3600" b="1" dirty="0">
              <a:solidFill>
                <a:schemeClr val="accent1"/>
              </a:solidFill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30715" y="868208"/>
            <a:ext cx="4644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Source Han Serif SC" pitchFamily="18" charset="-122"/>
              <a:ea typeface="Source Han Serif SC" pitchFamily="18" charset="-122"/>
              <a:sym typeface="Source Han Serif SC" pitchFamily="18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968" y="3398816"/>
            <a:ext cx="2582720" cy="34212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5" y="1057813"/>
            <a:ext cx="4772805" cy="23410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715" y="3644322"/>
            <a:ext cx="1823719" cy="15876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6545" y="3644321"/>
            <a:ext cx="1656975" cy="1587613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303520" y="3917947"/>
            <a:ext cx="5102377" cy="13531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pc="100" dirty="0">
                <a:solidFill>
                  <a:schemeClr val="accent1"/>
                </a:solidFill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当口罩摘下后</a:t>
            </a:r>
            <a:r>
              <a:rPr lang="zh-CN" altLang="en-US" sz="2800" b="1" spc="100" dirty="0">
                <a:solidFill>
                  <a:srgbClr val="FF0000"/>
                </a:solidFill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需损坏再丢弃</a:t>
            </a:r>
            <a:r>
              <a:rPr lang="zh-CN" altLang="en-US" sz="2800" b="1" spc="100" dirty="0">
                <a:solidFill>
                  <a:schemeClr val="accent1"/>
                </a:solidFill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，避免被二次利用；</a:t>
            </a:r>
            <a:endParaRPr lang="ru-RU" altLang="zh-CN" sz="2800" b="1" spc="100" dirty="0">
              <a:solidFill>
                <a:schemeClr val="accent1"/>
              </a:solidFill>
              <a:latin typeface="Source Han Serif SC" pitchFamily="18" charset="-122"/>
              <a:ea typeface="Source Han Serif SC" pitchFamily="18" charset="-122"/>
              <a:cs typeface="+mn-ea"/>
              <a:sym typeface="Source Han Serif SC" pitchFamily="18" charset="-122"/>
            </a:endParaRPr>
          </a:p>
        </p:txBody>
      </p:sp>
      <p:sp>
        <p:nvSpPr>
          <p:cNvPr id="12" name="Заголовок 1"/>
          <p:cNvSpPr txBox="1"/>
          <p:nvPr/>
        </p:nvSpPr>
        <p:spPr>
          <a:xfrm>
            <a:off x="409342" y="5433170"/>
            <a:ext cx="9875182" cy="13531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pc="100" dirty="0">
                <a:solidFill>
                  <a:srgbClr val="FF0000"/>
                </a:solidFill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普通（无发热及咳嗽等症状）</a:t>
            </a:r>
            <a:r>
              <a:rPr lang="zh-CN" altLang="en-US" sz="2800" b="1" spc="100" dirty="0">
                <a:solidFill>
                  <a:srgbClr val="45729B"/>
                </a:solidFill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毁坏后投放</a:t>
            </a:r>
            <a:r>
              <a:rPr lang="zh-CN" altLang="en-US" sz="2800" b="1" spc="100" dirty="0">
                <a:solidFill>
                  <a:srgbClr val="FF0000"/>
                </a:solidFill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废弃口罩专用箱</a:t>
            </a:r>
            <a:r>
              <a:rPr lang="zh-CN" altLang="en-US" sz="2800" b="1" spc="100" dirty="0">
                <a:solidFill>
                  <a:schemeClr val="accent1">
                    <a:lumMod val="75000"/>
                  </a:schemeClr>
                </a:solidFill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；</a:t>
            </a:r>
            <a:endParaRPr lang="en-US" altLang="zh-CN" sz="2800" b="1" spc="100" dirty="0">
              <a:solidFill>
                <a:schemeClr val="accent1">
                  <a:lumMod val="75000"/>
                </a:schemeClr>
              </a:solidFill>
              <a:latin typeface="Source Han Serif SC" pitchFamily="18" charset="-122"/>
              <a:ea typeface="Source Han Serif SC" pitchFamily="18" charset="-122"/>
              <a:cs typeface="+mn-ea"/>
              <a:sym typeface="Source Han Serif SC" pitchFamily="18" charset="-122"/>
            </a:endParaRPr>
          </a:p>
          <a:p>
            <a:r>
              <a:rPr lang="zh-CN" altLang="en-US" sz="2800" b="1" spc="100" dirty="0">
                <a:solidFill>
                  <a:srgbClr val="FF0000"/>
                </a:solidFill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有发热咳嗽</a:t>
            </a:r>
            <a:r>
              <a:rPr lang="zh-CN" altLang="en-US" sz="2800" b="1" spc="100" dirty="0">
                <a:solidFill>
                  <a:srgbClr val="45729B"/>
                </a:solidFill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症状者，毁坏后用酒精喷洒并用密封袋装投放</a:t>
            </a:r>
            <a:r>
              <a:rPr lang="zh-CN" altLang="en-US" sz="2800" b="1" spc="100" dirty="0">
                <a:solidFill>
                  <a:srgbClr val="FF0000"/>
                </a:solidFill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废弃口罩专用箱</a:t>
            </a:r>
            <a:r>
              <a:rPr lang="zh-CN" altLang="en-US" sz="2800" b="1" spc="100" dirty="0">
                <a:solidFill>
                  <a:srgbClr val="45729B"/>
                </a:solidFill>
                <a:latin typeface="Source Han Serif SC" pitchFamily="18" charset="-122"/>
                <a:ea typeface="Source Han Serif SC" pitchFamily="18" charset="-122"/>
                <a:cs typeface="+mn-ea"/>
                <a:sym typeface="Source Han Serif SC" pitchFamily="18" charset="-122"/>
              </a:rPr>
              <a:t>；</a:t>
            </a:r>
            <a:endParaRPr lang="ru-RU" altLang="zh-CN" sz="2800" b="1" spc="100" dirty="0">
              <a:solidFill>
                <a:srgbClr val="45729B"/>
              </a:solidFill>
              <a:latin typeface="Source Han Serif SC" pitchFamily="18" charset="-122"/>
              <a:ea typeface="Source Han Serif SC" pitchFamily="18" charset="-122"/>
              <a:cs typeface="+mn-ea"/>
              <a:sym typeface="Source Han Serif SC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017cfed-b063-4a2f-aab6-68688076e4b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017cfed-b063-4a2f-aab6-68688076e4b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2094">
      <a:dk1>
        <a:srgbClr val="5F5F5F"/>
      </a:dk1>
      <a:lt1>
        <a:sysClr val="window" lastClr="FFFFFF"/>
      </a:lt1>
      <a:dk2>
        <a:srgbClr val="457296"/>
      </a:dk2>
      <a:lt2>
        <a:srgbClr val="E7E6E6"/>
      </a:lt2>
      <a:accent1>
        <a:srgbClr val="457296"/>
      </a:accent1>
      <a:accent2>
        <a:srgbClr val="457296"/>
      </a:accent2>
      <a:accent3>
        <a:srgbClr val="457296"/>
      </a:accent3>
      <a:accent4>
        <a:srgbClr val="457296"/>
      </a:accent4>
      <a:accent5>
        <a:srgbClr val="457296"/>
      </a:accent5>
      <a:accent6>
        <a:srgbClr val="457296"/>
      </a:accent6>
      <a:hlink>
        <a:srgbClr val="457296"/>
      </a:hlink>
      <a:folHlink>
        <a:srgbClr val="45729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1025</Words>
  <Application>Microsoft Office PowerPoint</Application>
  <PresentationFormat>宽屏</PresentationFormat>
  <Paragraphs>170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Lato Hairline</vt:lpstr>
      <vt:lpstr>Lato Light</vt:lpstr>
      <vt:lpstr>Lato Regular</vt:lpstr>
      <vt:lpstr>Source Han Serif SC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7-0402-15医学培训课件-呼吸衰竭PPT模板</dc:title>
  <dc:creator>Administrator</dc:creator>
  <cp:lastModifiedBy>Administrator</cp:lastModifiedBy>
  <cp:revision>297</cp:revision>
  <dcterms:created xsi:type="dcterms:W3CDTF">1900-01-01T00:00:00Z</dcterms:created>
  <dcterms:modified xsi:type="dcterms:W3CDTF">2020-02-10T12:56:54Z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2052-10.5.1</vt:lpwstr>
  </property>
</Properties>
</file>