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30" r:id="rId3"/>
    <p:sldId id="259" r:id="rId4"/>
    <p:sldId id="260" r:id="rId5"/>
    <p:sldId id="306" r:id="rId6"/>
    <p:sldId id="307" r:id="rId7"/>
    <p:sldId id="308" r:id="rId8"/>
    <p:sldId id="318" r:id="rId9"/>
    <p:sldId id="319" r:id="rId10"/>
    <p:sldId id="320" r:id="rId11"/>
    <p:sldId id="321" r:id="rId12"/>
    <p:sldId id="322" r:id="rId13"/>
    <p:sldId id="323" r:id="rId14"/>
    <p:sldId id="326" r:id="rId15"/>
    <p:sldId id="325" r:id="rId16"/>
    <p:sldId id="309" r:id="rId17"/>
    <p:sldId id="311" r:id="rId18"/>
    <p:sldId id="310" r:id="rId19"/>
    <p:sldId id="265" r:id="rId20"/>
    <p:sldId id="312" r:id="rId21"/>
    <p:sldId id="313" r:id="rId22"/>
    <p:sldId id="314" r:id="rId23"/>
    <p:sldId id="315" r:id="rId24"/>
    <p:sldId id="316" r:id="rId25"/>
    <p:sldId id="327" r:id="rId26"/>
    <p:sldId id="31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0000"/>
    <a:srgbClr val="E1E1E1"/>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549" autoAdjust="0"/>
  </p:normalViewPr>
  <p:slideViewPr>
    <p:cSldViewPr snapToGrid="0">
      <p:cViewPr varScale="1">
        <p:scale>
          <a:sx n="63" d="100"/>
          <a:sy n="63" d="100"/>
        </p:scale>
        <p:origin x="-978" y="-96"/>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1DBCC-69AA-40AE-9799-2ACC57E58B2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zh-CN" altLang="en-US"/>
        </a:p>
      </dgm:t>
    </dgm:pt>
    <dgm:pt modelId="{777DCB8A-D82B-46AB-A09C-5C15C49D15C1}">
      <dgm:prSet/>
      <dgm:spPr/>
      <dgm:t>
        <a:bodyPr/>
        <a:lstStyle/>
        <a:p>
          <a:r>
            <a:rPr lang="zh-CN" b="1" dirty="0"/>
            <a:t>精心打造企业安全文化，是搞好安全生产的必要前提。在安全生产实践中，我们把安全文化建设渗透到生产的全过程，达到了“物化于行、内化于心、外化于形”的效果，营造了“人人讲安全、时时讲遵章、处处有提醒、层层有关怀”的安全文化氛围。</a:t>
          </a:r>
          <a:endParaRPr lang="zh-CN" dirty="0"/>
        </a:p>
      </dgm:t>
    </dgm:pt>
    <dgm:pt modelId="{BD8F6C2F-18E5-46EB-AE57-72D94872A437}" type="parTrans" cxnId="{5A0103D6-FDD6-4BD8-B068-37C3F7308BF7}">
      <dgm:prSet/>
      <dgm:spPr/>
      <dgm:t>
        <a:bodyPr/>
        <a:lstStyle/>
        <a:p>
          <a:endParaRPr lang="zh-CN" altLang="en-US"/>
        </a:p>
      </dgm:t>
    </dgm:pt>
    <dgm:pt modelId="{C57A62D6-49AE-4BD1-957C-64F6B3DB0E87}" type="sibTrans" cxnId="{5A0103D6-FDD6-4BD8-B068-37C3F7308BF7}">
      <dgm:prSet/>
      <dgm:spPr/>
      <dgm:t>
        <a:bodyPr/>
        <a:lstStyle/>
        <a:p>
          <a:endParaRPr lang="zh-CN" altLang="en-US"/>
        </a:p>
      </dgm:t>
    </dgm:pt>
    <dgm:pt modelId="{6EB236A6-A45A-4F2E-9AF1-890EE4D733B0}">
      <dgm:prSet/>
      <dgm:spPr/>
      <dgm:t>
        <a:bodyPr/>
        <a:lstStyle/>
        <a:p>
          <a:r>
            <a:rPr lang="zh-CN" b="1"/>
            <a:t>一是根据上级</a:t>
          </a:r>
          <a:r>
            <a:rPr lang="en-US" b="1"/>
            <a:t>《</a:t>
          </a:r>
          <a:r>
            <a:rPr lang="zh-CN" b="1"/>
            <a:t>关于全面开展“五查五反五整治”活动的通知</a:t>
          </a:r>
          <a:r>
            <a:rPr lang="en-US" b="1"/>
            <a:t>》</a:t>
          </a:r>
          <a:r>
            <a:rPr lang="zh-CN" b="1"/>
            <a:t>要求，重新审视我们面临的严峻形势，成立了活动领导小组，明确了工作思路，开展了系列安全检查活动，切实增强了忧患意识、“红线”意识和责任意识。</a:t>
          </a:r>
          <a:endParaRPr lang="zh-CN"/>
        </a:p>
      </dgm:t>
    </dgm:pt>
    <dgm:pt modelId="{E2175355-0128-4869-A6B6-42FB3C56D0C2}" type="parTrans" cxnId="{5FF26957-7BF7-45DB-A6D0-CE29E2B8169C}">
      <dgm:prSet/>
      <dgm:spPr/>
      <dgm:t>
        <a:bodyPr/>
        <a:lstStyle/>
        <a:p>
          <a:endParaRPr lang="zh-CN" altLang="en-US"/>
        </a:p>
      </dgm:t>
    </dgm:pt>
    <dgm:pt modelId="{ACE42541-8F2C-4655-B94B-F5B61FBBA8C2}" type="sibTrans" cxnId="{5FF26957-7BF7-45DB-A6D0-CE29E2B8169C}">
      <dgm:prSet/>
      <dgm:spPr/>
      <dgm:t>
        <a:bodyPr/>
        <a:lstStyle/>
        <a:p>
          <a:endParaRPr lang="zh-CN" altLang="en-US"/>
        </a:p>
      </dgm:t>
    </dgm:pt>
    <dgm:pt modelId="{8A93001D-2F82-469C-A0A6-C9E1B7069041}">
      <dgm:prSet/>
      <dgm:spPr/>
      <dgm:t>
        <a:bodyPr/>
        <a:lstStyle/>
        <a:p>
          <a:r>
            <a:rPr lang="zh-CN" b="1"/>
            <a:t>二是认真落实市安委会工作安排，于三月份开展了“安全生产责任落实月”活动，组织了“生命至上、安全为天”征文比赛，进一步浓厚了安全生产氛围。</a:t>
          </a:r>
          <a:endParaRPr lang="zh-CN"/>
        </a:p>
      </dgm:t>
    </dgm:pt>
    <dgm:pt modelId="{42DB74EF-B018-46E9-A20A-BEAFA5B3451B}" type="parTrans" cxnId="{0F42AF13-ADF8-46D8-BB89-A2D02B1C2C42}">
      <dgm:prSet/>
      <dgm:spPr/>
      <dgm:t>
        <a:bodyPr/>
        <a:lstStyle/>
        <a:p>
          <a:endParaRPr lang="zh-CN" altLang="en-US"/>
        </a:p>
      </dgm:t>
    </dgm:pt>
    <dgm:pt modelId="{E0AE18BE-CD7A-47FB-9CD5-6A18781C8285}" type="sibTrans" cxnId="{0F42AF13-ADF8-46D8-BB89-A2D02B1C2C42}">
      <dgm:prSet/>
      <dgm:spPr/>
      <dgm:t>
        <a:bodyPr/>
        <a:lstStyle/>
        <a:p>
          <a:endParaRPr lang="zh-CN" altLang="en-US"/>
        </a:p>
      </dgm:t>
    </dgm:pt>
    <dgm:pt modelId="{B08DA555-D008-472C-955A-FDF6783FA0DF}">
      <dgm:prSet/>
      <dgm:spPr/>
      <dgm:t>
        <a:bodyPr/>
        <a:lstStyle/>
        <a:p>
          <a:r>
            <a:rPr lang="zh-CN" b="1"/>
            <a:t>三是大力开展了“安全生产月”活动，提前制订了活动方案，先后举办了“安全生产月”活动启动仪式、主题签名、安全征文及“安全生产有奖知识现场问答”等活动，积极选派人员参加市举办的安全生产法律法规电视知识竞赛，进一步浓厚了安全氛围。</a:t>
          </a:r>
          <a:endParaRPr lang="zh-CN"/>
        </a:p>
      </dgm:t>
    </dgm:pt>
    <dgm:pt modelId="{13CABE01-88BE-4B24-832E-56022ED84F85}" type="parTrans" cxnId="{0E79E70C-37D1-4BAF-B6D1-FF74513F83A6}">
      <dgm:prSet/>
      <dgm:spPr/>
      <dgm:t>
        <a:bodyPr/>
        <a:lstStyle/>
        <a:p>
          <a:endParaRPr lang="zh-CN" altLang="en-US"/>
        </a:p>
      </dgm:t>
    </dgm:pt>
    <dgm:pt modelId="{5D6C7507-C8AC-4B6E-9F9C-6A18A7198442}" type="sibTrans" cxnId="{0E79E70C-37D1-4BAF-B6D1-FF74513F83A6}">
      <dgm:prSet/>
      <dgm:spPr/>
      <dgm:t>
        <a:bodyPr/>
        <a:lstStyle/>
        <a:p>
          <a:endParaRPr lang="zh-CN" altLang="en-US"/>
        </a:p>
      </dgm:t>
    </dgm:pt>
    <dgm:pt modelId="{93A54701-5AF0-4CD1-A1B4-D98FBF29DF18}" type="pres">
      <dgm:prSet presAssocID="{A621DBCC-69AA-40AE-9799-2ACC57E58B2F}" presName="Name0" presStyleCnt="0">
        <dgm:presLayoutVars>
          <dgm:chMax val="7"/>
          <dgm:dir/>
          <dgm:animLvl val="lvl"/>
          <dgm:resizeHandles val="exact"/>
        </dgm:presLayoutVars>
      </dgm:prSet>
      <dgm:spPr/>
      <dgm:t>
        <a:bodyPr/>
        <a:lstStyle/>
        <a:p>
          <a:endParaRPr lang="zh-CN" altLang="en-US"/>
        </a:p>
      </dgm:t>
    </dgm:pt>
    <dgm:pt modelId="{01240987-6A80-4DAB-9C76-69C0D3386991}" type="pres">
      <dgm:prSet presAssocID="{777DCB8A-D82B-46AB-A09C-5C15C49D15C1}" presName="circle1" presStyleLbl="node1" presStyleIdx="0" presStyleCnt="4"/>
      <dgm:spPr/>
    </dgm:pt>
    <dgm:pt modelId="{6AFF1093-87A6-4E50-AEB4-50DD9B3FFE62}" type="pres">
      <dgm:prSet presAssocID="{777DCB8A-D82B-46AB-A09C-5C15C49D15C1}" presName="space" presStyleCnt="0"/>
      <dgm:spPr/>
    </dgm:pt>
    <dgm:pt modelId="{C09C90A2-DA97-4520-B62C-98E9399A10D6}" type="pres">
      <dgm:prSet presAssocID="{777DCB8A-D82B-46AB-A09C-5C15C49D15C1}" presName="rect1" presStyleLbl="alignAcc1" presStyleIdx="0" presStyleCnt="4"/>
      <dgm:spPr/>
      <dgm:t>
        <a:bodyPr/>
        <a:lstStyle/>
        <a:p>
          <a:endParaRPr lang="zh-CN" altLang="en-US"/>
        </a:p>
      </dgm:t>
    </dgm:pt>
    <dgm:pt modelId="{F746C51B-104D-414F-B4AF-8D1D8547D0BC}" type="pres">
      <dgm:prSet presAssocID="{6EB236A6-A45A-4F2E-9AF1-890EE4D733B0}" presName="vertSpace2" presStyleLbl="node1" presStyleIdx="0" presStyleCnt="4"/>
      <dgm:spPr/>
    </dgm:pt>
    <dgm:pt modelId="{E7CDF21D-0C84-4B30-A72B-A32DC8A16DCE}" type="pres">
      <dgm:prSet presAssocID="{6EB236A6-A45A-4F2E-9AF1-890EE4D733B0}" presName="circle2" presStyleLbl="node1" presStyleIdx="1" presStyleCnt="4"/>
      <dgm:spPr/>
    </dgm:pt>
    <dgm:pt modelId="{77CDFDD3-295C-4093-AE0D-13756F2B6432}" type="pres">
      <dgm:prSet presAssocID="{6EB236A6-A45A-4F2E-9AF1-890EE4D733B0}" presName="rect2" presStyleLbl="alignAcc1" presStyleIdx="1" presStyleCnt="4"/>
      <dgm:spPr/>
      <dgm:t>
        <a:bodyPr/>
        <a:lstStyle/>
        <a:p>
          <a:endParaRPr lang="zh-CN" altLang="en-US"/>
        </a:p>
      </dgm:t>
    </dgm:pt>
    <dgm:pt modelId="{B0CF38DA-F922-4911-BDF5-EB251040318D}" type="pres">
      <dgm:prSet presAssocID="{8A93001D-2F82-469C-A0A6-C9E1B7069041}" presName="vertSpace3" presStyleLbl="node1" presStyleIdx="1" presStyleCnt="4"/>
      <dgm:spPr/>
    </dgm:pt>
    <dgm:pt modelId="{B6359A6C-50C4-476A-832E-F06055DF7C29}" type="pres">
      <dgm:prSet presAssocID="{8A93001D-2F82-469C-A0A6-C9E1B7069041}" presName="circle3" presStyleLbl="node1" presStyleIdx="2" presStyleCnt="4"/>
      <dgm:spPr/>
    </dgm:pt>
    <dgm:pt modelId="{905A99B9-0E10-426F-996C-CC22AD5FE387}" type="pres">
      <dgm:prSet presAssocID="{8A93001D-2F82-469C-A0A6-C9E1B7069041}" presName="rect3" presStyleLbl="alignAcc1" presStyleIdx="2" presStyleCnt="4"/>
      <dgm:spPr/>
      <dgm:t>
        <a:bodyPr/>
        <a:lstStyle/>
        <a:p>
          <a:endParaRPr lang="zh-CN" altLang="en-US"/>
        </a:p>
      </dgm:t>
    </dgm:pt>
    <dgm:pt modelId="{07424C7B-FB6A-4F15-B468-E8D2601980C4}" type="pres">
      <dgm:prSet presAssocID="{B08DA555-D008-472C-955A-FDF6783FA0DF}" presName="vertSpace4" presStyleLbl="node1" presStyleIdx="2" presStyleCnt="4"/>
      <dgm:spPr/>
    </dgm:pt>
    <dgm:pt modelId="{CC02F7BB-20B9-4471-AED1-406CFC07809B}" type="pres">
      <dgm:prSet presAssocID="{B08DA555-D008-472C-955A-FDF6783FA0DF}" presName="circle4" presStyleLbl="node1" presStyleIdx="3" presStyleCnt="4"/>
      <dgm:spPr/>
    </dgm:pt>
    <dgm:pt modelId="{D80077A2-CC8D-4355-9D88-75B6561F0628}" type="pres">
      <dgm:prSet presAssocID="{B08DA555-D008-472C-955A-FDF6783FA0DF}" presName="rect4" presStyleLbl="alignAcc1" presStyleIdx="3" presStyleCnt="4"/>
      <dgm:spPr/>
      <dgm:t>
        <a:bodyPr/>
        <a:lstStyle/>
        <a:p>
          <a:endParaRPr lang="zh-CN" altLang="en-US"/>
        </a:p>
      </dgm:t>
    </dgm:pt>
    <dgm:pt modelId="{7C232063-3507-4AF4-B370-5BFFA1925C5D}" type="pres">
      <dgm:prSet presAssocID="{777DCB8A-D82B-46AB-A09C-5C15C49D15C1}" presName="rect1ParTxNoCh" presStyleLbl="alignAcc1" presStyleIdx="3" presStyleCnt="4">
        <dgm:presLayoutVars>
          <dgm:chMax val="1"/>
          <dgm:bulletEnabled val="1"/>
        </dgm:presLayoutVars>
      </dgm:prSet>
      <dgm:spPr/>
      <dgm:t>
        <a:bodyPr/>
        <a:lstStyle/>
        <a:p>
          <a:endParaRPr lang="zh-CN" altLang="en-US"/>
        </a:p>
      </dgm:t>
    </dgm:pt>
    <dgm:pt modelId="{321E2A84-CFF4-48AC-B3B3-69B7CEA14BDE}" type="pres">
      <dgm:prSet presAssocID="{6EB236A6-A45A-4F2E-9AF1-890EE4D733B0}" presName="rect2ParTxNoCh" presStyleLbl="alignAcc1" presStyleIdx="3" presStyleCnt="4">
        <dgm:presLayoutVars>
          <dgm:chMax val="1"/>
          <dgm:bulletEnabled val="1"/>
        </dgm:presLayoutVars>
      </dgm:prSet>
      <dgm:spPr/>
      <dgm:t>
        <a:bodyPr/>
        <a:lstStyle/>
        <a:p>
          <a:endParaRPr lang="zh-CN" altLang="en-US"/>
        </a:p>
      </dgm:t>
    </dgm:pt>
    <dgm:pt modelId="{5FD72AF4-1E70-46B9-A847-2F2401CB29FA}" type="pres">
      <dgm:prSet presAssocID="{8A93001D-2F82-469C-A0A6-C9E1B7069041}" presName="rect3ParTxNoCh" presStyleLbl="alignAcc1" presStyleIdx="3" presStyleCnt="4">
        <dgm:presLayoutVars>
          <dgm:chMax val="1"/>
          <dgm:bulletEnabled val="1"/>
        </dgm:presLayoutVars>
      </dgm:prSet>
      <dgm:spPr/>
      <dgm:t>
        <a:bodyPr/>
        <a:lstStyle/>
        <a:p>
          <a:endParaRPr lang="zh-CN" altLang="en-US"/>
        </a:p>
      </dgm:t>
    </dgm:pt>
    <dgm:pt modelId="{ED39EDC7-A1EE-4162-9ABE-71677C5E01B8}" type="pres">
      <dgm:prSet presAssocID="{B08DA555-D008-472C-955A-FDF6783FA0DF}" presName="rect4ParTxNoCh" presStyleLbl="alignAcc1" presStyleIdx="3" presStyleCnt="4">
        <dgm:presLayoutVars>
          <dgm:chMax val="1"/>
          <dgm:bulletEnabled val="1"/>
        </dgm:presLayoutVars>
      </dgm:prSet>
      <dgm:spPr/>
      <dgm:t>
        <a:bodyPr/>
        <a:lstStyle/>
        <a:p>
          <a:endParaRPr lang="zh-CN" altLang="en-US"/>
        </a:p>
      </dgm:t>
    </dgm:pt>
  </dgm:ptLst>
  <dgm:cxnLst>
    <dgm:cxn modelId="{5FF26957-7BF7-45DB-A6D0-CE29E2B8169C}" srcId="{A621DBCC-69AA-40AE-9799-2ACC57E58B2F}" destId="{6EB236A6-A45A-4F2E-9AF1-890EE4D733B0}" srcOrd="1" destOrd="0" parTransId="{E2175355-0128-4869-A6B6-42FB3C56D0C2}" sibTransId="{ACE42541-8F2C-4655-B94B-F5B61FBBA8C2}"/>
    <dgm:cxn modelId="{0EE1314D-8962-45A5-A04C-4DCBFFC1E13A}" type="presOf" srcId="{6EB236A6-A45A-4F2E-9AF1-890EE4D733B0}" destId="{77CDFDD3-295C-4093-AE0D-13756F2B6432}" srcOrd="0" destOrd="0" presId="urn:microsoft.com/office/officeart/2005/8/layout/target3"/>
    <dgm:cxn modelId="{124D3963-123C-482D-B44E-9977BFE40810}" type="presOf" srcId="{A621DBCC-69AA-40AE-9799-2ACC57E58B2F}" destId="{93A54701-5AF0-4CD1-A1B4-D98FBF29DF18}" srcOrd="0" destOrd="0" presId="urn:microsoft.com/office/officeart/2005/8/layout/target3"/>
    <dgm:cxn modelId="{273C983E-CA32-49E0-99D0-DE29AA663630}" type="presOf" srcId="{777DCB8A-D82B-46AB-A09C-5C15C49D15C1}" destId="{7C232063-3507-4AF4-B370-5BFFA1925C5D}" srcOrd="1" destOrd="0" presId="urn:microsoft.com/office/officeart/2005/8/layout/target3"/>
    <dgm:cxn modelId="{0E79E70C-37D1-4BAF-B6D1-FF74513F83A6}" srcId="{A621DBCC-69AA-40AE-9799-2ACC57E58B2F}" destId="{B08DA555-D008-472C-955A-FDF6783FA0DF}" srcOrd="3" destOrd="0" parTransId="{13CABE01-88BE-4B24-832E-56022ED84F85}" sibTransId="{5D6C7507-C8AC-4B6E-9F9C-6A18A7198442}"/>
    <dgm:cxn modelId="{FE11B284-7D94-4BF1-8FAB-AAC5285F4E44}" type="presOf" srcId="{8A93001D-2F82-469C-A0A6-C9E1B7069041}" destId="{905A99B9-0E10-426F-996C-CC22AD5FE387}" srcOrd="0" destOrd="0" presId="urn:microsoft.com/office/officeart/2005/8/layout/target3"/>
    <dgm:cxn modelId="{23959EBF-36B7-4FC3-B8A7-CB2E2BD07316}" type="presOf" srcId="{8A93001D-2F82-469C-A0A6-C9E1B7069041}" destId="{5FD72AF4-1E70-46B9-A847-2F2401CB29FA}" srcOrd="1" destOrd="0" presId="urn:microsoft.com/office/officeart/2005/8/layout/target3"/>
    <dgm:cxn modelId="{74375864-5F06-46D1-98E1-53B3989020BC}" type="presOf" srcId="{B08DA555-D008-472C-955A-FDF6783FA0DF}" destId="{ED39EDC7-A1EE-4162-9ABE-71677C5E01B8}" srcOrd="1" destOrd="0" presId="urn:microsoft.com/office/officeart/2005/8/layout/target3"/>
    <dgm:cxn modelId="{35220918-51F9-4F53-B521-D4CA10AC9FAD}" type="presOf" srcId="{777DCB8A-D82B-46AB-A09C-5C15C49D15C1}" destId="{C09C90A2-DA97-4520-B62C-98E9399A10D6}" srcOrd="0" destOrd="0" presId="urn:microsoft.com/office/officeart/2005/8/layout/target3"/>
    <dgm:cxn modelId="{683F25AE-F233-4829-A272-EF2E701A53CC}" type="presOf" srcId="{B08DA555-D008-472C-955A-FDF6783FA0DF}" destId="{D80077A2-CC8D-4355-9D88-75B6561F0628}" srcOrd="0" destOrd="0" presId="urn:microsoft.com/office/officeart/2005/8/layout/target3"/>
    <dgm:cxn modelId="{5A0103D6-FDD6-4BD8-B068-37C3F7308BF7}" srcId="{A621DBCC-69AA-40AE-9799-2ACC57E58B2F}" destId="{777DCB8A-D82B-46AB-A09C-5C15C49D15C1}" srcOrd="0" destOrd="0" parTransId="{BD8F6C2F-18E5-46EB-AE57-72D94872A437}" sibTransId="{C57A62D6-49AE-4BD1-957C-64F6B3DB0E87}"/>
    <dgm:cxn modelId="{6E6EBAB0-CA6B-47CF-A9FF-3467FEED6FEA}" type="presOf" srcId="{6EB236A6-A45A-4F2E-9AF1-890EE4D733B0}" destId="{321E2A84-CFF4-48AC-B3B3-69B7CEA14BDE}" srcOrd="1" destOrd="0" presId="urn:microsoft.com/office/officeart/2005/8/layout/target3"/>
    <dgm:cxn modelId="{0F42AF13-ADF8-46D8-BB89-A2D02B1C2C42}" srcId="{A621DBCC-69AA-40AE-9799-2ACC57E58B2F}" destId="{8A93001D-2F82-469C-A0A6-C9E1B7069041}" srcOrd="2" destOrd="0" parTransId="{42DB74EF-B018-46E9-A20A-BEAFA5B3451B}" sibTransId="{E0AE18BE-CD7A-47FB-9CD5-6A18781C8285}"/>
    <dgm:cxn modelId="{466E9B87-5D98-442E-956D-A9602D743957}" type="presParOf" srcId="{93A54701-5AF0-4CD1-A1B4-D98FBF29DF18}" destId="{01240987-6A80-4DAB-9C76-69C0D3386991}" srcOrd="0" destOrd="0" presId="urn:microsoft.com/office/officeart/2005/8/layout/target3"/>
    <dgm:cxn modelId="{E5EC138C-205D-4560-88DB-5F11C66894C9}" type="presParOf" srcId="{93A54701-5AF0-4CD1-A1B4-D98FBF29DF18}" destId="{6AFF1093-87A6-4E50-AEB4-50DD9B3FFE62}" srcOrd="1" destOrd="0" presId="urn:microsoft.com/office/officeart/2005/8/layout/target3"/>
    <dgm:cxn modelId="{C931B428-BEB9-4DF7-9078-8CAF458BB229}" type="presParOf" srcId="{93A54701-5AF0-4CD1-A1B4-D98FBF29DF18}" destId="{C09C90A2-DA97-4520-B62C-98E9399A10D6}" srcOrd="2" destOrd="0" presId="urn:microsoft.com/office/officeart/2005/8/layout/target3"/>
    <dgm:cxn modelId="{612DA8F5-780B-4080-92F0-3BCDD3F73AB4}" type="presParOf" srcId="{93A54701-5AF0-4CD1-A1B4-D98FBF29DF18}" destId="{F746C51B-104D-414F-B4AF-8D1D8547D0BC}" srcOrd="3" destOrd="0" presId="urn:microsoft.com/office/officeart/2005/8/layout/target3"/>
    <dgm:cxn modelId="{B06A1955-17FE-43B0-A66C-F221D29B9A00}" type="presParOf" srcId="{93A54701-5AF0-4CD1-A1B4-D98FBF29DF18}" destId="{E7CDF21D-0C84-4B30-A72B-A32DC8A16DCE}" srcOrd="4" destOrd="0" presId="urn:microsoft.com/office/officeart/2005/8/layout/target3"/>
    <dgm:cxn modelId="{2E6204F0-9477-48AE-A1D0-6CA33E0C62B9}" type="presParOf" srcId="{93A54701-5AF0-4CD1-A1B4-D98FBF29DF18}" destId="{77CDFDD3-295C-4093-AE0D-13756F2B6432}" srcOrd="5" destOrd="0" presId="urn:microsoft.com/office/officeart/2005/8/layout/target3"/>
    <dgm:cxn modelId="{3689E0FB-2169-4E95-B5D4-85F951952BAB}" type="presParOf" srcId="{93A54701-5AF0-4CD1-A1B4-D98FBF29DF18}" destId="{B0CF38DA-F922-4911-BDF5-EB251040318D}" srcOrd="6" destOrd="0" presId="urn:microsoft.com/office/officeart/2005/8/layout/target3"/>
    <dgm:cxn modelId="{CBED3D6E-47A8-439C-8568-66FFF62EED57}" type="presParOf" srcId="{93A54701-5AF0-4CD1-A1B4-D98FBF29DF18}" destId="{B6359A6C-50C4-476A-832E-F06055DF7C29}" srcOrd="7" destOrd="0" presId="urn:microsoft.com/office/officeart/2005/8/layout/target3"/>
    <dgm:cxn modelId="{AC75EB4A-87B9-4A6E-882E-7BE7DED3793B}" type="presParOf" srcId="{93A54701-5AF0-4CD1-A1B4-D98FBF29DF18}" destId="{905A99B9-0E10-426F-996C-CC22AD5FE387}" srcOrd="8" destOrd="0" presId="urn:microsoft.com/office/officeart/2005/8/layout/target3"/>
    <dgm:cxn modelId="{2F6DE4D8-FE62-4C76-9358-8019A6F32E15}" type="presParOf" srcId="{93A54701-5AF0-4CD1-A1B4-D98FBF29DF18}" destId="{07424C7B-FB6A-4F15-B468-E8D2601980C4}" srcOrd="9" destOrd="0" presId="urn:microsoft.com/office/officeart/2005/8/layout/target3"/>
    <dgm:cxn modelId="{66D4D2D0-9C99-468B-8EB7-14E49F803B8B}" type="presParOf" srcId="{93A54701-5AF0-4CD1-A1B4-D98FBF29DF18}" destId="{CC02F7BB-20B9-4471-AED1-406CFC07809B}" srcOrd="10" destOrd="0" presId="urn:microsoft.com/office/officeart/2005/8/layout/target3"/>
    <dgm:cxn modelId="{4EB9FF98-3B64-46AD-ADDD-2922701C372E}" type="presParOf" srcId="{93A54701-5AF0-4CD1-A1B4-D98FBF29DF18}" destId="{D80077A2-CC8D-4355-9D88-75B6561F0628}" srcOrd="11" destOrd="0" presId="urn:microsoft.com/office/officeart/2005/8/layout/target3"/>
    <dgm:cxn modelId="{FF9711E0-7A07-4773-A7A3-8E5F22F67805}" type="presParOf" srcId="{93A54701-5AF0-4CD1-A1B4-D98FBF29DF18}" destId="{7C232063-3507-4AF4-B370-5BFFA1925C5D}" srcOrd="12" destOrd="0" presId="urn:microsoft.com/office/officeart/2005/8/layout/target3"/>
    <dgm:cxn modelId="{14DABEA4-8148-4EA5-86AE-8A7B9A6CD64D}" type="presParOf" srcId="{93A54701-5AF0-4CD1-A1B4-D98FBF29DF18}" destId="{321E2A84-CFF4-48AC-B3B3-69B7CEA14BDE}" srcOrd="13" destOrd="0" presId="urn:microsoft.com/office/officeart/2005/8/layout/target3"/>
    <dgm:cxn modelId="{A5BD8A35-8F61-4A1F-8DB4-C120A75DC435}" type="presParOf" srcId="{93A54701-5AF0-4CD1-A1B4-D98FBF29DF18}" destId="{5FD72AF4-1E70-46B9-A847-2F2401CB29FA}" srcOrd="14" destOrd="0" presId="urn:microsoft.com/office/officeart/2005/8/layout/target3"/>
    <dgm:cxn modelId="{F6E14FD6-F620-4466-A922-0AF9A298BA13}" type="presParOf" srcId="{93A54701-5AF0-4CD1-A1B4-D98FBF29DF18}" destId="{ED39EDC7-A1EE-4162-9ABE-71677C5E01B8}"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48F16-BC3D-427A-A52C-8CD14E05A9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12002ADB-D52A-4F88-9410-371C92DCB9D3}">
      <dgm:prSet/>
      <dgm:spPr/>
      <dgm:t>
        <a:bodyPr/>
        <a:lstStyle/>
        <a:p>
          <a:r>
            <a:rPr lang="zh-CN" b="1"/>
            <a:t>一是实施安全检查不断线。</a:t>
          </a:r>
          <a:r>
            <a:rPr lang="zh-CN"/>
            <a:t>我们在安全检查上始终坚持走动查、突击查、回头查、交叉查，不搞形式、不走过场，截至目前，共组织安全综合检查</a:t>
          </a:r>
          <a:r>
            <a:rPr lang="en-US"/>
            <a:t>31</a:t>
          </a:r>
          <a:r>
            <a:rPr lang="zh-CN"/>
            <a:t>次，查出的问题均按照“五落实”要求进行了整改验收，确保了问题整改不留死角。</a:t>
          </a:r>
        </a:p>
      </dgm:t>
    </dgm:pt>
    <dgm:pt modelId="{2744031A-E8D1-4D39-A72F-9BCC0FAEB6C9}" type="parTrans" cxnId="{54D9E9B9-0598-4F21-B03E-26438F26CA58}">
      <dgm:prSet/>
      <dgm:spPr/>
      <dgm:t>
        <a:bodyPr/>
        <a:lstStyle/>
        <a:p>
          <a:endParaRPr lang="zh-CN" altLang="en-US"/>
        </a:p>
      </dgm:t>
    </dgm:pt>
    <dgm:pt modelId="{F28BF91E-9089-4B80-893B-2352318D7645}" type="sibTrans" cxnId="{54D9E9B9-0598-4F21-B03E-26438F26CA58}">
      <dgm:prSet/>
      <dgm:spPr/>
      <dgm:t>
        <a:bodyPr/>
        <a:lstStyle/>
        <a:p>
          <a:endParaRPr lang="zh-CN" altLang="en-US"/>
        </a:p>
      </dgm:t>
    </dgm:pt>
    <dgm:pt modelId="{513BCB4E-41D1-46E3-B801-65F8B50ACBBA}">
      <dgm:prSet/>
      <dgm:spPr/>
      <dgm:t>
        <a:bodyPr/>
        <a:lstStyle/>
        <a:p>
          <a:r>
            <a:rPr lang="zh-CN" b="1"/>
            <a:t>二是治理安全隐患不手软。</a:t>
          </a:r>
          <a:r>
            <a:rPr lang="zh-CN"/>
            <a:t>紧紧围绕“人、机、物、环、管、法”六个方面，执行好“班组一班一排查、车间一周一排查、公司一月一排查”措施，及时排查出与季节、现场作业环境变化相关的隐患，确保做到“五落实”，把各项隐患消灭在萌芽状态。</a:t>
          </a:r>
        </a:p>
      </dgm:t>
    </dgm:pt>
    <dgm:pt modelId="{9AB0B038-212A-47D5-A02A-696AC5F84D59}" type="parTrans" cxnId="{33F5FCD6-81A3-4839-9376-10E01B6E606A}">
      <dgm:prSet/>
      <dgm:spPr/>
      <dgm:t>
        <a:bodyPr/>
        <a:lstStyle/>
        <a:p>
          <a:endParaRPr lang="zh-CN" altLang="en-US"/>
        </a:p>
      </dgm:t>
    </dgm:pt>
    <dgm:pt modelId="{2882DF18-DC4F-4201-80ED-D31AB60E1C5D}" type="sibTrans" cxnId="{33F5FCD6-81A3-4839-9376-10E01B6E606A}">
      <dgm:prSet/>
      <dgm:spPr/>
      <dgm:t>
        <a:bodyPr/>
        <a:lstStyle/>
        <a:p>
          <a:endParaRPr lang="zh-CN" altLang="en-US"/>
        </a:p>
      </dgm:t>
    </dgm:pt>
    <dgm:pt modelId="{D0635214-3195-4EF0-ABF3-FC34EFE7A573}">
      <dgm:prSet/>
      <dgm:spPr/>
      <dgm:t>
        <a:bodyPr/>
        <a:lstStyle/>
        <a:p>
          <a:r>
            <a:rPr lang="zh-CN" b="1"/>
            <a:t>三是突出抓好班组建设不放松。</a:t>
          </a:r>
          <a:r>
            <a:rPr lang="zh-CN"/>
            <a:t>强力推进班组建设的基础工程和“基因”工程，把班组制度建设放在更加突出的位置，全面推行班组自治，突出抓好班组长选拔、班组长培训、班组成员素质提高三项工作，成功举办了班组长论坛活动，邀请优秀班组长分享自己的管理经验和心得体会，提高了班组长整体素质，夯实了安全发展根基。</a:t>
          </a:r>
        </a:p>
      </dgm:t>
    </dgm:pt>
    <dgm:pt modelId="{F31207AB-2E00-4D44-ADA6-CA28F1C8BADF}" type="parTrans" cxnId="{E191419B-4AEE-40CE-A725-2B24CBD16B33}">
      <dgm:prSet/>
      <dgm:spPr/>
      <dgm:t>
        <a:bodyPr/>
        <a:lstStyle/>
        <a:p>
          <a:endParaRPr lang="zh-CN" altLang="en-US"/>
        </a:p>
      </dgm:t>
    </dgm:pt>
    <dgm:pt modelId="{1D4C091B-AEBE-45FB-B6DB-7B8305E35F21}" type="sibTrans" cxnId="{E191419B-4AEE-40CE-A725-2B24CBD16B33}">
      <dgm:prSet/>
      <dgm:spPr/>
      <dgm:t>
        <a:bodyPr/>
        <a:lstStyle/>
        <a:p>
          <a:endParaRPr lang="zh-CN" altLang="en-US"/>
        </a:p>
      </dgm:t>
    </dgm:pt>
    <dgm:pt modelId="{9884F249-1A78-499B-8121-58FEA8571A8E}">
      <dgm:prSet/>
      <dgm:spPr/>
      <dgm:t>
        <a:bodyPr/>
        <a:lstStyle/>
        <a:p>
          <a:r>
            <a:rPr lang="zh-CN" b="1"/>
            <a:t>四是完善风险预控举措不懈怠。</a:t>
          </a:r>
          <a:r>
            <a:rPr lang="zh-CN"/>
            <a:t>将“一想二看三改四干”真正融入到日常工作中去，加强对岗前、岗中风险排查，实行现场交接班，告知安全注意事项，确保了员工上标准岗、干标准活。</a:t>
          </a:r>
        </a:p>
      </dgm:t>
    </dgm:pt>
    <dgm:pt modelId="{A3B82605-D027-46FC-9604-72675A6FA3F6}" type="parTrans" cxnId="{A1BFE0A9-8E2B-4C73-AC9E-990572B2670A}">
      <dgm:prSet/>
      <dgm:spPr/>
      <dgm:t>
        <a:bodyPr/>
        <a:lstStyle/>
        <a:p>
          <a:endParaRPr lang="zh-CN" altLang="en-US"/>
        </a:p>
      </dgm:t>
    </dgm:pt>
    <dgm:pt modelId="{6D864907-0C0B-4F18-9BB6-898DB24D2BFC}" type="sibTrans" cxnId="{A1BFE0A9-8E2B-4C73-AC9E-990572B2670A}">
      <dgm:prSet/>
      <dgm:spPr/>
      <dgm:t>
        <a:bodyPr/>
        <a:lstStyle/>
        <a:p>
          <a:endParaRPr lang="zh-CN" altLang="en-US"/>
        </a:p>
      </dgm:t>
    </dgm:pt>
    <dgm:pt modelId="{1770F7F8-9E1A-4058-A4FA-D58CDBBD27C9}" type="pres">
      <dgm:prSet presAssocID="{D5148F16-BC3D-427A-A52C-8CD14E05A9EE}" presName="linear" presStyleCnt="0">
        <dgm:presLayoutVars>
          <dgm:animLvl val="lvl"/>
          <dgm:resizeHandles val="exact"/>
        </dgm:presLayoutVars>
      </dgm:prSet>
      <dgm:spPr/>
      <dgm:t>
        <a:bodyPr/>
        <a:lstStyle/>
        <a:p>
          <a:endParaRPr lang="zh-CN" altLang="en-US"/>
        </a:p>
      </dgm:t>
    </dgm:pt>
    <dgm:pt modelId="{EB9000DA-E819-407D-9CCE-6CA558277051}" type="pres">
      <dgm:prSet presAssocID="{12002ADB-D52A-4F88-9410-371C92DCB9D3}" presName="parentText" presStyleLbl="node1" presStyleIdx="0" presStyleCnt="4">
        <dgm:presLayoutVars>
          <dgm:chMax val="0"/>
          <dgm:bulletEnabled val="1"/>
        </dgm:presLayoutVars>
      </dgm:prSet>
      <dgm:spPr/>
      <dgm:t>
        <a:bodyPr/>
        <a:lstStyle/>
        <a:p>
          <a:endParaRPr lang="zh-CN" altLang="en-US"/>
        </a:p>
      </dgm:t>
    </dgm:pt>
    <dgm:pt modelId="{C2F1C979-FEF7-495A-A06A-BB604032964E}" type="pres">
      <dgm:prSet presAssocID="{F28BF91E-9089-4B80-893B-2352318D7645}" presName="spacer" presStyleCnt="0"/>
      <dgm:spPr/>
    </dgm:pt>
    <dgm:pt modelId="{80E9704D-5544-47A2-BB9D-DE295A589B2A}" type="pres">
      <dgm:prSet presAssocID="{513BCB4E-41D1-46E3-B801-65F8B50ACBBA}" presName="parentText" presStyleLbl="node1" presStyleIdx="1" presStyleCnt="4">
        <dgm:presLayoutVars>
          <dgm:chMax val="0"/>
          <dgm:bulletEnabled val="1"/>
        </dgm:presLayoutVars>
      </dgm:prSet>
      <dgm:spPr/>
      <dgm:t>
        <a:bodyPr/>
        <a:lstStyle/>
        <a:p>
          <a:endParaRPr lang="zh-CN" altLang="en-US"/>
        </a:p>
      </dgm:t>
    </dgm:pt>
    <dgm:pt modelId="{57D1E7CE-BEFD-4FD0-BF17-0EF230A74803}" type="pres">
      <dgm:prSet presAssocID="{2882DF18-DC4F-4201-80ED-D31AB60E1C5D}" presName="spacer" presStyleCnt="0"/>
      <dgm:spPr/>
    </dgm:pt>
    <dgm:pt modelId="{7B983F94-C2B1-4278-9D3F-BC130E963FDE}" type="pres">
      <dgm:prSet presAssocID="{D0635214-3195-4EF0-ABF3-FC34EFE7A573}" presName="parentText" presStyleLbl="node1" presStyleIdx="2" presStyleCnt="4">
        <dgm:presLayoutVars>
          <dgm:chMax val="0"/>
          <dgm:bulletEnabled val="1"/>
        </dgm:presLayoutVars>
      </dgm:prSet>
      <dgm:spPr/>
      <dgm:t>
        <a:bodyPr/>
        <a:lstStyle/>
        <a:p>
          <a:endParaRPr lang="zh-CN" altLang="en-US"/>
        </a:p>
      </dgm:t>
    </dgm:pt>
    <dgm:pt modelId="{0972DF2A-AC80-4A39-8EC8-2BBBF579A6E2}" type="pres">
      <dgm:prSet presAssocID="{1D4C091B-AEBE-45FB-B6DB-7B8305E35F21}" presName="spacer" presStyleCnt="0"/>
      <dgm:spPr/>
    </dgm:pt>
    <dgm:pt modelId="{1396E7A5-D41D-4202-9790-28271C3FC62D}" type="pres">
      <dgm:prSet presAssocID="{9884F249-1A78-499B-8121-58FEA8571A8E}" presName="parentText" presStyleLbl="node1" presStyleIdx="3" presStyleCnt="4">
        <dgm:presLayoutVars>
          <dgm:chMax val="0"/>
          <dgm:bulletEnabled val="1"/>
        </dgm:presLayoutVars>
      </dgm:prSet>
      <dgm:spPr/>
      <dgm:t>
        <a:bodyPr/>
        <a:lstStyle/>
        <a:p>
          <a:endParaRPr lang="zh-CN" altLang="en-US"/>
        </a:p>
      </dgm:t>
    </dgm:pt>
  </dgm:ptLst>
  <dgm:cxnLst>
    <dgm:cxn modelId="{E191419B-4AEE-40CE-A725-2B24CBD16B33}" srcId="{D5148F16-BC3D-427A-A52C-8CD14E05A9EE}" destId="{D0635214-3195-4EF0-ABF3-FC34EFE7A573}" srcOrd="2" destOrd="0" parTransId="{F31207AB-2E00-4D44-ADA6-CA28F1C8BADF}" sibTransId="{1D4C091B-AEBE-45FB-B6DB-7B8305E35F21}"/>
    <dgm:cxn modelId="{D6970D06-E0CB-4D77-B261-7854E2C72582}" type="presOf" srcId="{12002ADB-D52A-4F88-9410-371C92DCB9D3}" destId="{EB9000DA-E819-407D-9CCE-6CA558277051}" srcOrd="0" destOrd="0" presId="urn:microsoft.com/office/officeart/2005/8/layout/vList2"/>
    <dgm:cxn modelId="{878BC977-FB10-4B63-A362-4DEC8AC60743}" type="presOf" srcId="{D0635214-3195-4EF0-ABF3-FC34EFE7A573}" destId="{7B983F94-C2B1-4278-9D3F-BC130E963FDE}" srcOrd="0" destOrd="0" presId="urn:microsoft.com/office/officeart/2005/8/layout/vList2"/>
    <dgm:cxn modelId="{A1BFE0A9-8E2B-4C73-AC9E-990572B2670A}" srcId="{D5148F16-BC3D-427A-A52C-8CD14E05A9EE}" destId="{9884F249-1A78-499B-8121-58FEA8571A8E}" srcOrd="3" destOrd="0" parTransId="{A3B82605-D027-46FC-9604-72675A6FA3F6}" sibTransId="{6D864907-0C0B-4F18-9BB6-898DB24D2BFC}"/>
    <dgm:cxn modelId="{CE6814D6-2F03-42FE-B4AC-E686F0946E41}" type="presOf" srcId="{D5148F16-BC3D-427A-A52C-8CD14E05A9EE}" destId="{1770F7F8-9E1A-4058-A4FA-D58CDBBD27C9}" srcOrd="0" destOrd="0" presId="urn:microsoft.com/office/officeart/2005/8/layout/vList2"/>
    <dgm:cxn modelId="{7B9C29E4-310E-4407-B4F0-A0913533AC1E}" type="presOf" srcId="{9884F249-1A78-499B-8121-58FEA8571A8E}" destId="{1396E7A5-D41D-4202-9790-28271C3FC62D}" srcOrd="0" destOrd="0" presId="urn:microsoft.com/office/officeart/2005/8/layout/vList2"/>
    <dgm:cxn modelId="{EB8B38A8-960F-4CDD-BAB8-BD4F84364397}" type="presOf" srcId="{513BCB4E-41D1-46E3-B801-65F8B50ACBBA}" destId="{80E9704D-5544-47A2-BB9D-DE295A589B2A}" srcOrd="0" destOrd="0" presId="urn:microsoft.com/office/officeart/2005/8/layout/vList2"/>
    <dgm:cxn modelId="{33F5FCD6-81A3-4839-9376-10E01B6E606A}" srcId="{D5148F16-BC3D-427A-A52C-8CD14E05A9EE}" destId="{513BCB4E-41D1-46E3-B801-65F8B50ACBBA}" srcOrd="1" destOrd="0" parTransId="{9AB0B038-212A-47D5-A02A-696AC5F84D59}" sibTransId="{2882DF18-DC4F-4201-80ED-D31AB60E1C5D}"/>
    <dgm:cxn modelId="{54D9E9B9-0598-4F21-B03E-26438F26CA58}" srcId="{D5148F16-BC3D-427A-A52C-8CD14E05A9EE}" destId="{12002ADB-D52A-4F88-9410-371C92DCB9D3}" srcOrd="0" destOrd="0" parTransId="{2744031A-E8D1-4D39-A72F-9BCC0FAEB6C9}" sibTransId="{F28BF91E-9089-4B80-893B-2352318D7645}"/>
    <dgm:cxn modelId="{62ACA422-5FBE-4972-AA1F-14CCA1E02B3F}" type="presParOf" srcId="{1770F7F8-9E1A-4058-A4FA-D58CDBBD27C9}" destId="{EB9000DA-E819-407D-9CCE-6CA558277051}" srcOrd="0" destOrd="0" presId="urn:microsoft.com/office/officeart/2005/8/layout/vList2"/>
    <dgm:cxn modelId="{BE5E5244-095A-4CF8-8FD3-62B27D360A98}" type="presParOf" srcId="{1770F7F8-9E1A-4058-A4FA-D58CDBBD27C9}" destId="{C2F1C979-FEF7-495A-A06A-BB604032964E}" srcOrd="1" destOrd="0" presId="urn:microsoft.com/office/officeart/2005/8/layout/vList2"/>
    <dgm:cxn modelId="{9D253A33-381E-403B-B48B-B7771826F6E8}" type="presParOf" srcId="{1770F7F8-9E1A-4058-A4FA-D58CDBBD27C9}" destId="{80E9704D-5544-47A2-BB9D-DE295A589B2A}" srcOrd="2" destOrd="0" presId="urn:microsoft.com/office/officeart/2005/8/layout/vList2"/>
    <dgm:cxn modelId="{7D0A46FB-ECE0-46F2-BADF-C0419E7B253F}" type="presParOf" srcId="{1770F7F8-9E1A-4058-A4FA-D58CDBBD27C9}" destId="{57D1E7CE-BEFD-4FD0-BF17-0EF230A74803}" srcOrd="3" destOrd="0" presId="urn:microsoft.com/office/officeart/2005/8/layout/vList2"/>
    <dgm:cxn modelId="{C382F8EF-D4EE-48C8-B11A-85A14511E3C8}" type="presParOf" srcId="{1770F7F8-9E1A-4058-A4FA-D58CDBBD27C9}" destId="{7B983F94-C2B1-4278-9D3F-BC130E963FDE}" srcOrd="4" destOrd="0" presId="urn:microsoft.com/office/officeart/2005/8/layout/vList2"/>
    <dgm:cxn modelId="{84DCCEF2-D2FB-477E-9490-873AFC9A8FE8}" type="presParOf" srcId="{1770F7F8-9E1A-4058-A4FA-D58CDBBD27C9}" destId="{0972DF2A-AC80-4A39-8EC8-2BBBF579A6E2}" srcOrd="5" destOrd="0" presId="urn:microsoft.com/office/officeart/2005/8/layout/vList2"/>
    <dgm:cxn modelId="{A2F93FCD-F37B-4FCB-95DA-9A1109B7F2F2}" type="presParOf" srcId="{1770F7F8-9E1A-4058-A4FA-D58CDBBD27C9}" destId="{1396E7A5-D41D-4202-9790-28271C3FC62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B437D4-22F6-4FFC-B75A-6A3BE6FEC64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3DEFFF8-05E8-4927-83C7-298957B61714}">
      <dgm:prSet custT="1"/>
      <dgm:spPr/>
      <dgm:t>
        <a:bodyPr/>
        <a:lstStyle/>
        <a:p>
          <a:pPr algn="l"/>
          <a:r>
            <a:rPr lang="zh-CN" altLang="en-US" sz="1400" b="1" dirty="0"/>
            <a:t>一是在厂区醒目位置设置了职业卫生公告栏，定期公示有关职业病防治的法律法规、作业场所职业危害因素检测评价结果等内容，在生产作业场所，设置了“注意通风”、“当心有毒有害气体”等警示标识，切实履行好告知义务。</a:t>
          </a:r>
          <a:endParaRPr lang="zh-CN" altLang="en-US" sz="1400" dirty="0"/>
        </a:p>
      </dgm:t>
    </dgm:pt>
    <dgm:pt modelId="{C93C0CAE-009C-4388-845A-273FCE0916B3}" type="parTrans" cxnId="{412CF14D-81FF-4FC7-9CE0-E63851CA939F}">
      <dgm:prSet/>
      <dgm:spPr/>
      <dgm:t>
        <a:bodyPr/>
        <a:lstStyle/>
        <a:p>
          <a:pPr algn="l"/>
          <a:endParaRPr lang="zh-CN" altLang="en-US" sz="3200"/>
        </a:p>
      </dgm:t>
    </dgm:pt>
    <dgm:pt modelId="{0660140A-DFFE-4BA9-9595-A20E26E0A257}" type="sibTrans" cxnId="{412CF14D-81FF-4FC7-9CE0-E63851CA939F}">
      <dgm:prSet/>
      <dgm:spPr/>
      <dgm:t>
        <a:bodyPr/>
        <a:lstStyle/>
        <a:p>
          <a:pPr algn="l"/>
          <a:endParaRPr lang="zh-CN" altLang="en-US" sz="3200"/>
        </a:p>
      </dgm:t>
    </dgm:pt>
    <dgm:pt modelId="{3F723597-4D4D-4CFC-AD5E-7D4092527B13}">
      <dgm:prSet custT="1"/>
      <dgm:spPr/>
      <dgm:t>
        <a:bodyPr/>
        <a:lstStyle/>
        <a:p>
          <a:pPr algn="l"/>
          <a:r>
            <a:rPr lang="zh-CN" altLang="en-US" sz="1400" b="1" dirty="0"/>
            <a:t>二是在日常工作中，我们坚持车间日检与公司月检、统一检查和抽查相结合的原则，做好职业卫生监督检查工作。每年按照国家规定提取专项资金，用于职业病危害治理和防护，如购置职业病防护用品、应急救援设施等，确保了专款专用。</a:t>
          </a:r>
          <a:endParaRPr lang="zh-CN" altLang="en-US" sz="1400" dirty="0"/>
        </a:p>
      </dgm:t>
    </dgm:pt>
    <dgm:pt modelId="{D715B949-1DA2-4EEF-B965-822036026B28}" type="parTrans" cxnId="{FD18C716-C85F-4356-A91F-44F4916DD05B}">
      <dgm:prSet/>
      <dgm:spPr/>
      <dgm:t>
        <a:bodyPr/>
        <a:lstStyle/>
        <a:p>
          <a:pPr algn="l"/>
          <a:endParaRPr lang="zh-CN" altLang="en-US" sz="3200"/>
        </a:p>
      </dgm:t>
    </dgm:pt>
    <dgm:pt modelId="{4E29500B-6D46-4A58-9FAB-0444B1C23DDF}" type="sibTrans" cxnId="{FD18C716-C85F-4356-A91F-44F4916DD05B}">
      <dgm:prSet/>
      <dgm:spPr/>
      <dgm:t>
        <a:bodyPr/>
        <a:lstStyle/>
        <a:p>
          <a:pPr algn="l"/>
          <a:endParaRPr lang="zh-CN" altLang="en-US" sz="3200"/>
        </a:p>
      </dgm:t>
    </dgm:pt>
    <dgm:pt modelId="{CF5B8607-7E8E-4B57-8D52-B57309C22D51}">
      <dgm:prSet custT="1"/>
      <dgm:spPr/>
      <dgm:t>
        <a:bodyPr/>
        <a:lstStyle/>
        <a:p>
          <a:pPr algn="l"/>
          <a:r>
            <a:rPr lang="zh-CN" altLang="en-US" sz="1400" b="1" dirty="0"/>
            <a:t>三是每月按照“劳保用品发放管理办法”，结合现场生产实际，为员工足额足量发放防尘口罩、防尘滤膜和耳塞等防护用品，每班班前会监督员工正确使用和佩戴劳保用品，切实维护了员工身心健康。</a:t>
          </a:r>
          <a:endParaRPr lang="zh-CN" altLang="en-US" sz="1400" dirty="0"/>
        </a:p>
      </dgm:t>
    </dgm:pt>
    <dgm:pt modelId="{54417254-B1DF-4987-B45C-8F43D8A90366}" type="parTrans" cxnId="{D31A08BE-022E-4BEE-8C92-F0379FEB130D}">
      <dgm:prSet/>
      <dgm:spPr/>
      <dgm:t>
        <a:bodyPr/>
        <a:lstStyle/>
        <a:p>
          <a:pPr algn="l"/>
          <a:endParaRPr lang="zh-CN" altLang="en-US" sz="3200"/>
        </a:p>
      </dgm:t>
    </dgm:pt>
    <dgm:pt modelId="{214775CA-69CF-44BC-AFEF-A50A92D872D1}" type="sibTrans" cxnId="{D31A08BE-022E-4BEE-8C92-F0379FEB130D}">
      <dgm:prSet/>
      <dgm:spPr/>
      <dgm:t>
        <a:bodyPr/>
        <a:lstStyle/>
        <a:p>
          <a:pPr algn="l"/>
          <a:endParaRPr lang="zh-CN" altLang="en-US" sz="3200"/>
        </a:p>
      </dgm:t>
    </dgm:pt>
    <dgm:pt modelId="{EE87CF88-4A2A-40C0-93C2-E5D8A3953AB4}">
      <dgm:prSet custT="1"/>
      <dgm:spPr/>
      <dgm:t>
        <a:bodyPr/>
        <a:lstStyle/>
        <a:p>
          <a:pPr algn="l"/>
          <a:r>
            <a:rPr lang="zh-CN" altLang="en-US" sz="1400" b="1" dirty="0"/>
            <a:t>四是顺利通过了输煤项目职业危害控制效果评价，迎接了省安监局职业卫生执法检查，并得到了专家组的一致好评。</a:t>
          </a:r>
          <a:endParaRPr lang="zh-CN" altLang="en-US" sz="1400" dirty="0"/>
        </a:p>
      </dgm:t>
    </dgm:pt>
    <dgm:pt modelId="{A8FFB213-C406-44E6-B30B-49042D5C83CD}" type="parTrans" cxnId="{8F06CB17-3F61-4D11-9933-AD7A3C096111}">
      <dgm:prSet/>
      <dgm:spPr/>
      <dgm:t>
        <a:bodyPr/>
        <a:lstStyle/>
        <a:p>
          <a:pPr algn="l"/>
          <a:endParaRPr lang="zh-CN" altLang="en-US" sz="3200"/>
        </a:p>
      </dgm:t>
    </dgm:pt>
    <dgm:pt modelId="{02D517E2-15E5-4621-A2C1-9A824DC02EAF}" type="sibTrans" cxnId="{8F06CB17-3F61-4D11-9933-AD7A3C096111}">
      <dgm:prSet/>
      <dgm:spPr/>
      <dgm:t>
        <a:bodyPr/>
        <a:lstStyle/>
        <a:p>
          <a:pPr algn="l"/>
          <a:endParaRPr lang="zh-CN" altLang="en-US" sz="3200"/>
        </a:p>
      </dgm:t>
    </dgm:pt>
    <dgm:pt modelId="{698A3080-B8BB-43ED-8201-B2CD617D0017}">
      <dgm:prSet custT="1"/>
      <dgm:spPr/>
      <dgm:t>
        <a:bodyPr/>
        <a:lstStyle/>
        <a:p>
          <a:pPr algn="l"/>
          <a:r>
            <a:rPr lang="zh-CN" altLang="en-US" sz="1400" b="1" dirty="0"/>
            <a:t>五是委托专业机构对我公司作业场所职业危害因素进行检测评价，并及时向员工公示检测结果。</a:t>
          </a:r>
          <a:endParaRPr lang="zh-CN" altLang="en-US" sz="1400" dirty="0"/>
        </a:p>
      </dgm:t>
    </dgm:pt>
    <dgm:pt modelId="{D0212FA9-35FE-465D-AD99-7D2F91BF6DF0}" type="parTrans" cxnId="{7CF3E37E-FB56-4304-B62C-9070F65868CA}">
      <dgm:prSet/>
      <dgm:spPr/>
      <dgm:t>
        <a:bodyPr/>
        <a:lstStyle/>
        <a:p>
          <a:pPr algn="l"/>
          <a:endParaRPr lang="zh-CN" altLang="en-US" sz="3200"/>
        </a:p>
      </dgm:t>
    </dgm:pt>
    <dgm:pt modelId="{14D49AA9-454B-47EF-B03A-8BCA084EC0A8}" type="sibTrans" cxnId="{7CF3E37E-FB56-4304-B62C-9070F65868CA}">
      <dgm:prSet/>
      <dgm:spPr/>
      <dgm:t>
        <a:bodyPr/>
        <a:lstStyle/>
        <a:p>
          <a:pPr algn="l"/>
          <a:endParaRPr lang="zh-CN" altLang="en-US" sz="3200"/>
        </a:p>
      </dgm:t>
    </dgm:pt>
    <dgm:pt modelId="{8E8174A1-55CB-4391-A4B7-EB1EA7F358BE}">
      <dgm:prSet custT="1"/>
      <dgm:spPr/>
      <dgm:t>
        <a:bodyPr/>
        <a:lstStyle/>
        <a:p>
          <a:pPr algn="l"/>
          <a:r>
            <a:rPr lang="zh-CN" altLang="en-US" sz="1400" b="1" dirty="0"/>
            <a:t>六是认真做好职业健康监护工作，四月份组织员工进行了职业健康查体，并全面做好员工上岗前、在岗期间和离岗时的职业健康查体工作。</a:t>
          </a:r>
          <a:endParaRPr lang="zh-CN" altLang="en-US" sz="1400" dirty="0"/>
        </a:p>
      </dgm:t>
    </dgm:pt>
    <dgm:pt modelId="{11B54527-C9D6-43E4-AE8A-E9F1A7C4E90C}" type="parTrans" cxnId="{22574483-B20E-4E80-9BB6-4AE888C9A331}">
      <dgm:prSet/>
      <dgm:spPr/>
      <dgm:t>
        <a:bodyPr/>
        <a:lstStyle/>
        <a:p>
          <a:pPr algn="l"/>
          <a:endParaRPr lang="zh-CN" altLang="en-US" sz="3200"/>
        </a:p>
      </dgm:t>
    </dgm:pt>
    <dgm:pt modelId="{AD404E3D-DD44-4257-871D-15FCA86AE642}" type="sibTrans" cxnId="{22574483-B20E-4E80-9BB6-4AE888C9A331}">
      <dgm:prSet/>
      <dgm:spPr/>
      <dgm:t>
        <a:bodyPr/>
        <a:lstStyle/>
        <a:p>
          <a:pPr algn="l"/>
          <a:endParaRPr lang="zh-CN" altLang="en-US" sz="3200"/>
        </a:p>
      </dgm:t>
    </dgm:pt>
    <dgm:pt modelId="{521BDB5B-33A6-4469-A568-E0B604256FFA}">
      <dgm:prSet custT="1"/>
      <dgm:spPr/>
      <dgm:t>
        <a:bodyPr/>
        <a:lstStyle/>
        <a:p>
          <a:pPr algn="l"/>
          <a:r>
            <a:rPr lang="zh-CN" altLang="en-US" sz="1400" b="1" dirty="0"/>
            <a:t>七是强化劳动用工管理，与全体员工签订了劳动合同，每月按照规定足额交纳工伤保险，维护了员工的合法权益。</a:t>
          </a:r>
          <a:endParaRPr lang="zh-CN" altLang="en-US" sz="1400" dirty="0"/>
        </a:p>
      </dgm:t>
    </dgm:pt>
    <dgm:pt modelId="{384E697E-5951-4B69-9FED-7CDE0FD25DCE}" type="parTrans" cxnId="{6DBD57E7-9E38-44EC-9EFF-39159D7464AD}">
      <dgm:prSet/>
      <dgm:spPr/>
      <dgm:t>
        <a:bodyPr/>
        <a:lstStyle/>
        <a:p>
          <a:pPr algn="l"/>
          <a:endParaRPr lang="zh-CN" altLang="en-US" sz="3200"/>
        </a:p>
      </dgm:t>
    </dgm:pt>
    <dgm:pt modelId="{8AC6FE3F-DE97-4A0F-8FA3-F6B5FA30D372}" type="sibTrans" cxnId="{6DBD57E7-9E38-44EC-9EFF-39159D7464AD}">
      <dgm:prSet/>
      <dgm:spPr/>
      <dgm:t>
        <a:bodyPr/>
        <a:lstStyle/>
        <a:p>
          <a:pPr algn="l"/>
          <a:endParaRPr lang="zh-CN" altLang="en-US" sz="3200"/>
        </a:p>
      </dgm:t>
    </dgm:pt>
    <dgm:pt modelId="{4EB8C170-FBA5-426C-AF4F-B356AABBC62A}" type="pres">
      <dgm:prSet presAssocID="{FFB437D4-22F6-4FFC-B75A-6A3BE6FEC64B}" presName="compositeShape" presStyleCnt="0">
        <dgm:presLayoutVars>
          <dgm:dir/>
          <dgm:resizeHandles/>
        </dgm:presLayoutVars>
      </dgm:prSet>
      <dgm:spPr/>
      <dgm:t>
        <a:bodyPr/>
        <a:lstStyle/>
        <a:p>
          <a:endParaRPr lang="zh-CN" altLang="en-US"/>
        </a:p>
      </dgm:t>
    </dgm:pt>
    <dgm:pt modelId="{4AF72708-2DD5-4D6B-AF00-799FBDDD9C6C}" type="pres">
      <dgm:prSet presAssocID="{FFB437D4-22F6-4FFC-B75A-6A3BE6FEC64B}" presName="pyramid" presStyleLbl="node1" presStyleIdx="0" presStyleCnt="1"/>
      <dgm:spPr/>
    </dgm:pt>
    <dgm:pt modelId="{289960E1-5301-40B0-B270-DE666AD076A2}" type="pres">
      <dgm:prSet presAssocID="{FFB437D4-22F6-4FFC-B75A-6A3BE6FEC64B}" presName="theList" presStyleCnt="0"/>
      <dgm:spPr/>
    </dgm:pt>
    <dgm:pt modelId="{DF353113-4675-4259-A5C4-96FBEE584DD6}" type="pres">
      <dgm:prSet presAssocID="{D3DEFFF8-05E8-4927-83C7-298957B61714}" presName="aNode" presStyleLbl="fgAcc1" presStyleIdx="0" presStyleCnt="7" custScaleX="291776" custScaleY="308652">
        <dgm:presLayoutVars>
          <dgm:bulletEnabled val="1"/>
        </dgm:presLayoutVars>
      </dgm:prSet>
      <dgm:spPr/>
      <dgm:t>
        <a:bodyPr/>
        <a:lstStyle/>
        <a:p>
          <a:endParaRPr lang="zh-CN" altLang="en-US"/>
        </a:p>
      </dgm:t>
    </dgm:pt>
    <dgm:pt modelId="{1A5307BF-A1F6-4E74-962E-2AFE364ADE75}" type="pres">
      <dgm:prSet presAssocID="{D3DEFFF8-05E8-4927-83C7-298957B61714}" presName="aSpace" presStyleCnt="0"/>
      <dgm:spPr/>
    </dgm:pt>
    <dgm:pt modelId="{31B71B33-00B0-4D8E-95CB-1D9641ED0825}" type="pres">
      <dgm:prSet presAssocID="{3F723597-4D4D-4CFC-AD5E-7D4092527B13}" presName="aNode" presStyleLbl="fgAcc1" presStyleIdx="1" presStyleCnt="7" custScaleX="291776" custScaleY="308652">
        <dgm:presLayoutVars>
          <dgm:bulletEnabled val="1"/>
        </dgm:presLayoutVars>
      </dgm:prSet>
      <dgm:spPr/>
      <dgm:t>
        <a:bodyPr/>
        <a:lstStyle/>
        <a:p>
          <a:endParaRPr lang="zh-CN" altLang="en-US"/>
        </a:p>
      </dgm:t>
    </dgm:pt>
    <dgm:pt modelId="{90FA8B61-81A5-4C35-A980-129001154A0B}" type="pres">
      <dgm:prSet presAssocID="{3F723597-4D4D-4CFC-AD5E-7D4092527B13}" presName="aSpace" presStyleCnt="0"/>
      <dgm:spPr/>
    </dgm:pt>
    <dgm:pt modelId="{340B5FFF-D0A1-4DAF-BCC5-82E5440CDA8D}" type="pres">
      <dgm:prSet presAssocID="{CF5B8607-7E8E-4B57-8D52-B57309C22D51}" presName="aNode" presStyleLbl="fgAcc1" presStyleIdx="2" presStyleCnt="7" custScaleX="291776" custScaleY="308652">
        <dgm:presLayoutVars>
          <dgm:bulletEnabled val="1"/>
        </dgm:presLayoutVars>
      </dgm:prSet>
      <dgm:spPr/>
      <dgm:t>
        <a:bodyPr/>
        <a:lstStyle/>
        <a:p>
          <a:endParaRPr lang="zh-CN" altLang="en-US"/>
        </a:p>
      </dgm:t>
    </dgm:pt>
    <dgm:pt modelId="{EED00DAF-AA05-4F79-ADC1-0A74C4A64A8B}" type="pres">
      <dgm:prSet presAssocID="{CF5B8607-7E8E-4B57-8D52-B57309C22D51}" presName="aSpace" presStyleCnt="0"/>
      <dgm:spPr/>
    </dgm:pt>
    <dgm:pt modelId="{716BB87E-C686-4DCB-84E2-D247BCD6DB15}" type="pres">
      <dgm:prSet presAssocID="{EE87CF88-4A2A-40C0-93C2-E5D8A3953AB4}" presName="aNode" presStyleLbl="fgAcc1" presStyleIdx="3" presStyleCnt="7" custScaleX="291776" custScaleY="308652">
        <dgm:presLayoutVars>
          <dgm:bulletEnabled val="1"/>
        </dgm:presLayoutVars>
      </dgm:prSet>
      <dgm:spPr/>
      <dgm:t>
        <a:bodyPr/>
        <a:lstStyle/>
        <a:p>
          <a:endParaRPr lang="zh-CN" altLang="en-US"/>
        </a:p>
      </dgm:t>
    </dgm:pt>
    <dgm:pt modelId="{70EB4C7A-1B13-4A07-8822-4AFB4B2F6201}" type="pres">
      <dgm:prSet presAssocID="{EE87CF88-4A2A-40C0-93C2-E5D8A3953AB4}" presName="aSpace" presStyleCnt="0"/>
      <dgm:spPr/>
    </dgm:pt>
    <dgm:pt modelId="{86B598B8-1392-4FFD-8C9E-1FCDE5221004}" type="pres">
      <dgm:prSet presAssocID="{698A3080-B8BB-43ED-8201-B2CD617D0017}" presName="aNode" presStyleLbl="fgAcc1" presStyleIdx="4" presStyleCnt="7" custScaleX="291776" custScaleY="308652">
        <dgm:presLayoutVars>
          <dgm:bulletEnabled val="1"/>
        </dgm:presLayoutVars>
      </dgm:prSet>
      <dgm:spPr/>
      <dgm:t>
        <a:bodyPr/>
        <a:lstStyle/>
        <a:p>
          <a:endParaRPr lang="zh-CN" altLang="en-US"/>
        </a:p>
      </dgm:t>
    </dgm:pt>
    <dgm:pt modelId="{040D5507-5E70-4156-A13F-01EE2A453278}" type="pres">
      <dgm:prSet presAssocID="{698A3080-B8BB-43ED-8201-B2CD617D0017}" presName="aSpace" presStyleCnt="0"/>
      <dgm:spPr/>
    </dgm:pt>
    <dgm:pt modelId="{7D687789-5C09-4334-891D-348F3D4A2899}" type="pres">
      <dgm:prSet presAssocID="{8E8174A1-55CB-4391-A4B7-EB1EA7F358BE}" presName="aNode" presStyleLbl="fgAcc1" presStyleIdx="5" presStyleCnt="7" custScaleX="291776" custScaleY="308652">
        <dgm:presLayoutVars>
          <dgm:bulletEnabled val="1"/>
        </dgm:presLayoutVars>
      </dgm:prSet>
      <dgm:spPr/>
      <dgm:t>
        <a:bodyPr/>
        <a:lstStyle/>
        <a:p>
          <a:endParaRPr lang="zh-CN" altLang="en-US"/>
        </a:p>
      </dgm:t>
    </dgm:pt>
    <dgm:pt modelId="{B47020D5-2973-407F-9FA4-2C8B0E115886}" type="pres">
      <dgm:prSet presAssocID="{8E8174A1-55CB-4391-A4B7-EB1EA7F358BE}" presName="aSpace" presStyleCnt="0"/>
      <dgm:spPr/>
    </dgm:pt>
    <dgm:pt modelId="{81C6EA89-A233-4D14-8AB7-1BB058354163}" type="pres">
      <dgm:prSet presAssocID="{521BDB5B-33A6-4469-A568-E0B604256FFA}" presName="aNode" presStyleLbl="fgAcc1" presStyleIdx="6" presStyleCnt="7" custScaleX="291776" custScaleY="308652">
        <dgm:presLayoutVars>
          <dgm:bulletEnabled val="1"/>
        </dgm:presLayoutVars>
      </dgm:prSet>
      <dgm:spPr/>
      <dgm:t>
        <a:bodyPr/>
        <a:lstStyle/>
        <a:p>
          <a:endParaRPr lang="zh-CN" altLang="en-US"/>
        </a:p>
      </dgm:t>
    </dgm:pt>
    <dgm:pt modelId="{BDFD2131-D91F-40D7-83E4-3724FBAC0852}" type="pres">
      <dgm:prSet presAssocID="{521BDB5B-33A6-4469-A568-E0B604256FFA}" presName="aSpace" presStyleCnt="0"/>
      <dgm:spPr/>
    </dgm:pt>
  </dgm:ptLst>
  <dgm:cxnLst>
    <dgm:cxn modelId="{E99BC3B9-9AFA-4F9D-8DB6-C2B4601A89AB}" type="presOf" srcId="{FFB437D4-22F6-4FFC-B75A-6A3BE6FEC64B}" destId="{4EB8C170-FBA5-426C-AF4F-B356AABBC62A}" srcOrd="0" destOrd="0" presId="urn:microsoft.com/office/officeart/2005/8/layout/pyramid2"/>
    <dgm:cxn modelId="{5E374684-8B78-46F7-A243-E7F476301011}" type="presOf" srcId="{8E8174A1-55CB-4391-A4B7-EB1EA7F358BE}" destId="{7D687789-5C09-4334-891D-348F3D4A2899}" srcOrd="0" destOrd="0" presId="urn:microsoft.com/office/officeart/2005/8/layout/pyramid2"/>
    <dgm:cxn modelId="{22574483-B20E-4E80-9BB6-4AE888C9A331}" srcId="{FFB437D4-22F6-4FFC-B75A-6A3BE6FEC64B}" destId="{8E8174A1-55CB-4391-A4B7-EB1EA7F358BE}" srcOrd="5" destOrd="0" parTransId="{11B54527-C9D6-43E4-AE8A-E9F1A7C4E90C}" sibTransId="{AD404E3D-DD44-4257-871D-15FCA86AE642}"/>
    <dgm:cxn modelId="{D31A08BE-022E-4BEE-8C92-F0379FEB130D}" srcId="{FFB437D4-22F6-4FFC-B75A-6A3BE6FEC64B}" destId="{CF5B8607-7E8E-4B57-8D52-B57309C22D51}" srcOrd="2" destOrd="0" parTransId="{54417254-B1DF-4987-B45C-8F43D8A90366}" sibTransId="{214775CA-69CF-44BC-AFEF-A50A92D872D1}"/>
    <dgm:cxn modelId="{412CF14D-81FF-4FC7-9CE0-E63851CA939F}" srcId="{FFB437D4-22F6-4FFC-B75A-6A3BE6FEC64B}" destId="{D3DEFFF8-05E8-4927-83C7-298957B61714}" srcOrd="0" destOrd="0" parTransId="{C93C0CAE-009C-4388-845A-273FCE0916B3}" sibTransId="{0660140A-DFFE-4BA9-9595-A20E26E0A257}"/>
    <dgm:cxn modelId="{FD18C716-C85F-4356-A91F-44F4916DD05B}" srcId="{FFB437D4-22F6-4FFC-B75A-6A3BE6FEC64B}" destId="{3F723597-4D4D-4CFC-AD5E-7D4092527B13}" srcOrd="1" destOrd="0" parTransId="{D715B949-1DA2-4EEF-B965-822036026B28}" sibTransId="{4E29500B-6D46-4A58-9FAB-0444B1C23DDF}"/>
    <dgm:cxn modelId="{B6479923-C56F-404C-8A31-591FF9A917E5}" type="presOf" srcId="{D3DEFFF8-05E8-4927-83C7-298957B61714}" destId="{DF353113-4675-4259-A5C4-96FBEE584DD6}" srcOrd="0" destOrd="0" presId="urn:microsoft.com/office/officeart/2005/8/layout/pyramid2"/>
    <dgm:cxn modelId="{6DBD57E7-9E38-44EC-9EFF-39159D7464AD}" srcId="{FFB437D4-22F6-4FFC-B75A-6A3BE6FEC64B}" destId="{521BDB5B-33A6-4469-A568-E0B604256FFA}" srcOrd="6" destOrd="0" parTransId="{384E697E-5951-4B69-9FED-7CDE0FD25DCE}" sibTransId="{8AC6FE3F-DE97-4A0F-8FA3-F6B5FA30D372}"/>
    <dgm:cxn modelId="{0910F794-4C5F-4151-B0CE-344641B0C1AE}" type="presOf" srcId="{CF5B8607-7E8E-4B57-8D52-B57309C22D51}" destId="{340B5FFF-D0A1-4DAF-BCC5-82E5440CDA8D}" srcOrd="0" destOrd="0" presId="urn:microsoft.com/office/officeart/2005/8/layout/pyramid2"/>
    <dgm:cxn modelId="{8F06CB17-3F61-4D11-9933-AD7A3C096111}" srcId="{FFB437D4-22F6-4FFC-B75A-6A3BE6FEC64B}" destId="{EE87CF88-4A2A-40C0-93C2-E5D8A3953AB4}" srcOrd="3" destOrd="0" parTransId="{A8FFB213-C406-44E6-B30B-49042D5C83CD}" sibTransId="{02D517E2-15E5-4621-A2C1-9A824DC02EAF}"/>
    <dgm:cxn modelId="{7CF3E37E-FB56-4304-B62C-9070F65868CA}" srcId="{FFB437D4-22F6-4FFC-B75A-6A3BE6FEC64B}" destId="{698A3080-B8BB-43ED-8201-B2CD617D0017}" srcOrd="4" destOrd="0" parTransId="{D0212FA9-35FE-465D-AD99-7D2F91BF6DF0}" sibTransId="{14D49AA9-454B-47EF-B03A-8BCA084EC0A8}"/>
    <dgm:cxn modelId="{01264240-1F6F-4C26-BFFF-DF30A158FF8E}" type="presOf" srcId="{698A3080-B8BB-43ED-8201-B2CD617D0017}" destId="{86B598B8-1392-4FFD-8C9E-1FCDE5221004}" srcOrd="0" destOrd="0" presId="urn:microsoft.com/office/officeart/2005/8/layout/pyramid2"/>
    <dgm:cxn modelId="{2E1DD816-54AD-45D7-8538-07E653BF7930}" type="presOf" srcId="{3F723597-4D4D-4CFC-AD5E-7D4092527B13}" destId="{31B71B33-00B0-4D8E-95CB-1D9641ED0825}" srcOrd="0" destOrd="0" presId="urn:microsoft.com/office/officeart/2005/8/layout/pyramid2"/>
    <dgm:cxn modelId="{72E68CB2-4FF9-4EB6-A39B-864E90CEEB66}" type="presOf" srcId="{EE87CF88-4A2A-40C0-93C2-E5D8A3953AB4}" destId="{716BB87E-C686-4DCB-84E2-D247BCD6DB15}" srcOrd="0" destOrd="0" presId="urn:microsoft.com/office/officeart/2005/8/layout/pyramid2"/>
    <dgm:cxn modelId="{10C52226-5E14-4A5E-84F7-E9C0AD9E5BA4}" type="presOf" srcId="{521BDB5B-33A6-4469-A568-E0B604256FFA}" destId="{81C6EA89-A233-4D14-8AB7-1BB058354163}" srcOrd="0" destOrd="0" presId="urn:microsoft.com/office/officeart/2005/8/layout/pyramid2"/>
    <dgm:cxn modelId="{E6068B41-38B9-4959-AB78-3BC0F73B5D1E}" type="presParOf" srcId="{4EB8C170-FBA5-426C-AF4F-B356AABBC62A}" destId="{4AF72708-2DD5-4D6B-AF00-799FBDDD9C6C}" srcOrd="0" destOrd="0" presId="urn:microsoft.com/office/officeart/2005/8/layout/pyramid2"/>
    <dgm:cxn modelId="{FCF725BB-AF08-4D40-88EC-EA5F60DDB9E1}" type="presParOf" srcId="{4EB8C170-FBA5-426C-AF4F-B356AABBC62A}" destId="{289960E1-5301-40B0-B270-DE666AD076A2}" srcOrd="1" destOrd="0" presId="urn:microsoft.com/office/officeart/2005/8/layout/pyramid2"/>
    <dgm:cxn modelId="{D393A49B-93D2-4F84-9C51-A27FB92AD711}" type="presParOf" srcId="{289960E1-5301-40B0-B270-DE666AD076A2}" destId="{DF353113-4675-4259-A5C4-96FBEE584DD6}" srcOrd="0" destOrd="0" presId="urn:microsoft.com/office/officeart/2005/8/layout/pyramid2"/>
    <dgm:cxn modelId="{2B264636-2057-42FF-9046-E2436B54D8E0}" type="presParOf" srcId="{289960E1-5301-40B0-B270-DE666AD076A2}" destId="{1A5307BF-A1F6-4E74-962E-2AFE364ADE75}" srcOrd="1" destOrd="0" presId="urn:microsoft.com/office/officeart/2005/8/layout/pyramid2"/>
    <dgm:cxn modelId="{7CD0132A-B323-4769-B077-569026DA5289}" type="presParOf" srcId="{289960E1-5301-40B0-B270-DE666AD076A2}" destId="{31B71B33-00B0-4D8E-95CB-1D9641ED0825}" srcOrd="2" destOrd="0" presId="urn:microsoft.com/office/officeart/2005/8/layout/pyramid2"/>
    <dgm:cxn modelId="{55DCA647-1EEB-4C9A-BD32-A90245C35C3C}" type="presParOf" srcId="{289960E1-5301-40B0-B270-DE666AD076A2}" destId="{90FA8B61-81A5-4C35-A980-129001154A0B}" srcOrd="3" destOrd="0" presId="urn:microsoft.com/office/officeart/2005/8/layout/pyramid2"/>
    <dgm:cxn modelId="{E3D5AA73-BAB6-44CE-93DF-F376C333DFAE}" type="presParOf" srcId="{289960E1-5301-40B0-B270-DE666AD076A2}" destId="{340B5FFF-D0A1-4DAF-BCC5-82E5440CDA8D}" srcOrd="4" destOrd="0" presId="urn:microsoft.com/office/officeart/2005/8/layout/pyramid2"/>
    <dgm:cxn modelId="{22A20324-BFF8-49B7-8F2B-47F3C46BE3EC}" type="presParOf" srcId="{289960E1-5301-40B0-B270-DE666AD076A2}" destId="{EED00DAF-AA05-4F79-ADC1-0A74C4A64A8B}" srcOrd="5" destOrd="0" presId="urn:microsoft.com/office/officeart/2005/8/layout/pyramid2"/>
    <dgm:cxn modelId="{4B833607-AC7C-4700-9ED7-0DDAED715E18}" type="presParOf" srcId="{289960E1-5301-40B0-B270-DE666AD076A2}" destId="{716BB87E-C686-4DCB-84E2-D247BCD6DB15}" srcOrd="6" destOrd="0" presId="urn:microsoft.com/office/officeart/2005/8/layout/pyramid2"/>
    <dgm:cxn modelId="{A3F36260-B32E-4BC0-8200-1DC538DB9FFE}" type="presParOf" srcId="{289960E1-5301-40B0-B270-DE666AD076A2}" destId="{70EB4C7A-1B13-4A07-8822-4AFB4B2F6201}" srcOrd="7" destOrd="0" presId="urn:microsoft.com/office/officeart/2005/8/layout/pyramid2"/>
    <dgm:cxn modelId="{41A947EE-302D-42A9-91E4-542B61F3015E}" type="presParOf" srcId="{289960E1-5301-40B0-B270-DE666AD076A2}" destId="{86B598B8-1392-4FFD-8C9E-1FCDE5221004}" srcOrd="8" destOrd="0" presId="urn:microsoft.com/office/officeart/2005/8/layout/pyramid2"/>
    <dgm:cxn modelId="{0D863AFB-B932-4077-B124-7F54A81D1E99}" type="presParOf" srcId="{289960E1-5301-40B0-B270-DE666AD076A2}" destId="{040D5507-5E70-4156-A13F-01EE2A453278}" srcOrd="9" destOrd="0" presId="urn:microsoft.com/office/officeart/2005/8/layout/pyramid2"/>
    <dgm:cxn modelId="{D1B48150-14D2-423A-B415-651B0D3EF0A3}" type="presParOf" srcId="{289960E1-5301-40B0-B270-DE666AD076A2}" destId="{7D687789-5C09-4334-891D-348F3D4A2899}" srcOrd="10" destOrd="0" presId="urn:microsoft.com/office/officeart/2005/8/layout/pyramid2"/>
    <dgm:cxn modelId="{ABF44C1C-1628-4687-AD16-EF8BF9C435C3}" type="presParOf" srcId="{289960E1-5301-40B0-B270-DE666AD076A2}" destId="{B47020D5-2973-407F-9FA4-2C8B0E115886}" srcOrd="11" destOrd="0" presId="urn:microsoft.com/office/officeart/2005/8/layout/pyramid2"/>
    <dgm:cxn modelId="{E9166F78-1E69-4C2D-ACEB-63417CBFDB7A}" type="presParOf" srcId="{289960E1-5301-40B0-B270-DE666AD076A2}" destId="{81C6EA89-A233-4D14-8AB7-1BB058354163}" srcOrd="12" destOrd="0" presId="urn:microsoft.com/office/officeart/2005/8/layout/pyramid2"/>
    <dgm:cxn modelId="{C4382B7E-A867-4027-B883-A7B2772C1F14}" type="presParOf" srcId="{289960E1-5301-40B0-B270-DE666AD076A2}" destId="{BDFD2131-D91F-40D7-83E4-3724FBAC0852}"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4CF2E1-FD3F-4366-82DA-89568A75255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zh-CN" altLang="en-US"/>
        </a:p>
      </dgm:t>
    </dgm:pt>
    <dgm:pt modelId="{5E7F4885-C295-47A6-8B37-49AF63B7499E}">
      <dgm:prSet custT="1"/>
      <dgm:spPr/>
      <dgm:t>
        <a:bodyPr/>
        <a:lstStyle/>
        <a:p>
          <a:r>
            <a:rPr lang="zh-CN" sz="1400" b="1" dirty="0"/>
            <a:t>完善风险预控举措</a:t>
          </a:r>
          <a:r>
            <a:rPr lang="en-US" altLang="zh-CN" sz="1400" b="1" dirty="0"/>
            <a:t>:</a:t>
          </a:r>
        </a:p>
        <a:p>
          <a:r>
            <a:rPr lang="zh-CN" sz="1400" dirty="0"/>
            <a:t>结合工作实际，将“一想二看三改四干”真正融入到日常工作中去，做到上标准岗、干标准活；深入排查工作中的风险点，明确风险防控措施，对风险源辨识卡内容进行更新和完善，使两卡更具实用性和可操作性，真正做到防患于未然，确保各类安全风险能够得到实时监控和治理，实现公司长治久安。</a:t>
          </a:r>
        </a:p>
      </dgm:t>
    </dgm:pt>
    <dgm:pt modelId="{41D57F56-41B3-416E-BCDB-4E1BC88EB992}" type="parTrans" cxnId="{A4B07349-150B-4A1B-A3B1-4AE9A6C5F315}">
      <dgm:prSet/>
      <dgm:spPr/>
      <dgm:t>
        <a:bodyPr/>
        <a:lstStyle/>
        <a:p>
          <a:endParaRPr lang="zh-CN" altLang="en-US"/>
        </a:p>
      </dgm:t>
    </dgm:pt>
    <dgm:pt modelId="{04A45D4F-9760-496A-BE83-5F5325722821}" type="sibTrans" cxnId="{A4B07349-150B-4A1B-A3B1-4AE9A6C5F315}">
      <dgm:prSet/>
      <dgm:spPr/>
      <dgm:t>
        <a:bodyPr/>
        <a:lstStyle/>
        <a:p>
          <a:endParaRPr lang="zh-CN" altLang="en-US"/>
        </a:p>
      </dgm:t>
    </dgm:pt>
    <dgm:pt modelId="{04D3318A-2594-43AB-9590-448C851B6BC5}">
      <dgm:prSet custT="1"/>
      <dgm:spPr/>
      <dgm:t>
        <a:bodyPr/>
        <a:lstStyle/>
        <a:p>
          <a:r>
            <a:rPr lang="zh-CN" sz="1400" b="1" dirty="0"/>
            <a:t>落实“三三”联动机制</a:t>
          </a:r>
          <a:r>
            <a:rPr lang="en-US" altLang="zh-CN" sz="1400" b="1" dirty="0"/>
            <a:t>:</a:t>
          </a:r>
        </a:p>
        <a:p>
          <a:r>
            <a:rPr lang="zh-CN" sz="1400" dirty="0"/>
            <a:t>抓好公司、车间（中心）、班组三级管理和带班领导、安监员、班组长三级监控机制，突出抓好加热炉切换、地下皮带廊巡检作业、外来施工等重点管理，落实好手指口述和安全技术措施，加强现场监护，消除管理盲区，保障安全生产。</a:t>
          </a:r>
        </a:p>
      </dgm:t>
    </dgm:pt>
    <dgm:pt modelId="{FB87DC1D-0BEB-4AD6-8726-AD5FA0B08166}" type="parTrans" cxnId="{6304866E-1723-44DF-9860-DA974371AC34}">
      <dgm:prSet/>
      <dgm:spPr/>
      <dgm:t>
        <a:bodyPr/>
        <a:lstStyle/>
        <a:p>
          <a:endParaRPr lang="zh-CN" altLang="en-US"/>
        </a:p>
      </dgm:t>
    </dgm:pt>
    <dgm:pt modelId="{026333FA-CC8D-4899-93C9-6D2FD542455B}" type="sibTrans" cxnId="{6304866E-1723-44DF-9860-DA974371AC34}">
      <dgm:prSet/>
      <dgm:spPr/>
      <dgm:t>
        <a:bodyPr/>
        <a:lstStyle/>
        <a:p>
          <a:endParaRPr lang="zh-CN" altLang="en-US"/>
        </a:p>
      </dgm:t>
    </dgm:pt>
    <dgm:pt modelId="{BA86370B-E145-46EE-9CCB-B6E05C092F66}">
      <dgm:prSet custT="1"/>
      <dgm:spPr/>
      <dgm:t>
        <a:bodyPr/>
        <a:lstStyle/>
        <a:p>
          <a:r>
            <a:rPr lang="zh-CN" altLang="en-US" sz="1400" dirty="0"/>
            <a:t>“主动预防”是生产安全最基础最根本的方法，要将管理关口前移，超前防范。</a:t>
          </a:r>
        </a:p>
      </dgm:t>
    </dgm:pt>
    <dgm:pt modelId="{1943E493-20B7-4784-BB14-75A488F00E10}" type="parTrans" cxnId="{896A2BBA-BD89-409E-B026-6F324602FDCA}">
      <dgm:prSet/>
      <dgm:spPr/>
      <dgm:t>
        <a:bodyPr/>
        <a:lstStyle/>
        <a:p>
          <a:endParaRPr lang="zh-CN" altLang="en-US"/>
        </a:p>
      </dgm:t>
    </dgm:pt>
    <dgm:pt modelId="{807DDB45-EA90-40CF-B4D1-2E53AD54ABF4}" type="sibTrans" cxnId="{896A2BBA-BD89-409E-B026-6F324602FDCA}">
      <dgm:prSet/>
      <dgm:spPr/>
      <dgm:t>
        <a:bodyPr/>
        <a:lstStyle/>
        <a:p>
          <a:endParaRPr lang="zh-CN" altLang="en-US"/>
        </a:p>
      </dgm:t>
    </dgm:pt>
    <dgm:pt modelId="{FFAC4FD7-2D7C-416B-AD1E-616A901E67F8}" type="pres">
      <dgm:prSet presAssocID="{494CF2E1-FD3F-4366-82DA-89568A752555}" presName="linearFlow" presStyleCnt="0">
        <dgm:presLayoutVars>
          <dgm:dir/>
          <dgm:resizeHandles val="exact"/>
        </dgm:presLayoutVars>
      </dgm:prSet>
      <dgm:spPr/>
      <dgm:t>
        <a:bodyPr/>
        <a:lstStyle/>
        <a:p>
          <a:endParaRPr lang="zh-CN" altLang="en-US"/>
        </a:p>
      </dgm:t>
    </dgm:pt>
    <dgm:pt modelId="{0E70F2B3-3901-4376-BF13-B0F07B7FB1E2}" type="pres">
      <dgm:prSet presAssocID="{5E7F4885-C295-47A6-8B37-49AF63B7499E}" presName="node" presStyleLbl="node1" presStyleIdx="0" presStyleCnt="3" custScaleX="272854" custScaleY="272854" custLinFactX="637416" custLinFactNeighborX="700000" custLinFactNeighborY="5573">
        <dgm:presLayoutVars>
          <dgm:bulletEnabled val="1"/>
        </dgm:presLayoutVars>
      </dgm:prSet>
      <dgm:spPr/>
      <dgm:t>
        <a:bodyPr/>
        <a:lstStyle/>
        <a:p>
          <a:endParaRPr lang="zh-CN" altLang="en-US"/>
        </a:p>
      </dgm:t>
    </dgm:pt>
    <dgm:pt modelId="{23893679-ABF3-4271-9775-B68A650672BA}" type="pres">
      <dgm:prSet presAssocID="{04A45D4F-9760-496A-BE83-5F5325722821}" presName="spacerL" presStyleCnt="0"/>
      <dgm:spPr/>
    </dgm:pt>
    <dgm:pt modelId="{C7B29344-4397-43F5-B581-CD602DDC9A86}" type="pres">
      <dgm:prSet presAssocID="{04A45D4F-9760-496A-BE83-5F5325722821}" presName="sibTrans" presStyleLbl="sibTrans2D1" presStyleIdx="0" presStyleCnt="2" custLinFactX="508906" custLinFactNeighborX="600000" custLinFactNeighborY="2745"/>
      <dgm:spPr/>
      <dgm:t>
        <a:bodyPr/>
        <a:lstStyle/>
        <a:p>
          <a:endParaRPr lang="zh-CN" altLang="en-US"/>
        </a:p>
      </dgm:t>
    </dgm:pt>
    <dgm:pt modelId="{7F6F042A-F1C6-4909-8DF0-90B05D9B6677}" type="pres">
      <dgm:prSet presAssocID="{04A45D4F-9760-496A-BE83-5F5325722821}" presName="spacerR" presStyleCnt="0"/>
      <dgm:spPr/>
    </dgm:pt>
    <dgm:pt modelId="{145FE15E-8204-4928-BA01-41B19A5B3848}" type="pres">
      <dgm:prSet presAssocID="{04D3318A-2594-43AB-9590-448C851B6BC5}" presName="node" presStyleLbl="node1" presStyleIdx="1" presStyleCnt="3" custScaleX="272854" custScaleY="272854" custLinFactNeighborX="-49016" custLinFactNeighborY="6368">
        <dgm:presLayoutVars>
          <dgm:bulletEnabled val="1"/>
        </dgm:presLayoutVars>
      </dgm:prSet>
      <dgm:spPr/>
      <dgm:t>
        <a:bodyPr/>
        <a:lstStyle/>
        <a:p>
          <a:endParaRPr lang="zh-CN" altLang="en-US"/>
        </a:p>
      </dgm:t>
    </dgm:pt>
    <dgm:pt modelId="{312BEF67-8994-48E3-8C4A-4C8CA578D24E}" type="pres">
      <dgm:prSet presAssocID="{026333FA-CC8D-4899-93C9-6D2FD542455B}" presName="spacerL" presStyleCnt="0"/>
      <dgm:spPr/>
    </dgm:pt>
    <dgm:pt modelId="{BFE7B803-E363-4BD1-A5BF-588465F1EAC7}" type="pres">
      <dgm:prSet presAssocID="{026333FA-CC8D-4899-93C9-6D2FD542455B}" presName="sibTrans" presStyleLbl="sibTrans2D1" presStyleIdx="1" presStyleCnt="2" custLinFactX="-519886" custLinFactNeighborX="-600000" custLinFactNeighborY="-2745"/>
      <dgm:spPr/>
      <dgm:t>
        <a:bodyPr/>
        <a:lstStyle/>
        <a:p>
          <a:endParaRPr lang="zh-CN" altLang="en-US"/>
        </a:p>
      </dgm:t>
    </dgm:pt>
    <dgm:pt modelId="{F836207E-E602-4933-B31E-F2D8B6CBDE82}" type="pres">
      <dgm:prSet presAssocID="{026333FA-CC8D-4899-93C9-6D2FD542455B}" presName="spacerR" presStyleCnt="0"/>
      <dgm:spPr/>
    </dgm:pt>
    <dgm:pt modelId="{881C0A49-99AB-42FD-B179-AF118E4B8F86}" type="pres">
      <dgm:prSet presAssocID="{BA86370B-E145-46EE-9CCB-B6E05C092F66}" presName="node" presStyleLbl="node1" presStyleIdx="2" presStyleCnt="3" custScaleX="272854" custScaleY="272854" custLinFactX="-637416" custLinFactNeighborX="-700000" custLinFactNeighborY="6191">
        <dgm:presLayoutVars>
          <dgm:bulletEnabled val="1"/>
        </dgm:presLayoutVars>
      </dgm:prSet>
      <dgm:spPr/>
      <dgm:t>
        <a:bodyPr/>
        <a:lstStyle/>
        <a:p>
          <a:endParaRPr lang="zh-CN" altLang="en-US"/>
        </a:p>
      </dgm:t>
    </dgm:pt>
  </dgm:ptLst>
  <dgm:cxnLst>
    <dgm:cxn modelId="{896A2BBA-BD89-409E-B026-6F324602FDCA}" srcId="{494CF2E1-FD3F-4366-82DA-89568A752555}" destId="{BA86370B-E145-46EE-9CCB-B6E05C092F66}" srcOrd="2" destOrd="0" parTransId="{1943E493-20B7-4784-BB14-75A488F00E10}" sibTransId="{807DDB45-EA90-40CF-B4D1-2E53AD54ABF4}"/>
    <dgm:cxn modelId="{6304866E-1723-44DF-9860-DA974371AC34}" srcId="{494CF2E1-FD3F-4366-82DA-89568A752555}" destId="{04D3318A-2594-43AB-9590-448C851B6BC5}" srcOrd="1" destOrd="0" parTransId="{FB87DC1D-0BEB-4AD6-8726-AD5FA0B08166}" sibTransId="{026333FA-CC8D-4899-93C9-6D2FD542455B}"/>
    <dgm:cxn modelId="{23EBECD7-8648-4490-93F7-28202272CB17}" type="presOf" srcId="{5E7F4885-C295-47A6-8B37-49AF63B7499E}" destId="{0E70F2B3-3901-4376-BF13-B0F07B7FB1E2}" srcOrd="0" destOrd="0" presId="urn:microsoft.com/office/officeart/2005/8/layout/equation1"/>
    <dgm:cxn modelId="{F362FEF1-1DD7-4940-BB0C-1AD82624F229}" type="presOf" srcId="{04A45D4F-9760-496A-BE83-5F5325722821}" destId="{C7B29344-4397-43F5-B581-CD602DDC9A86}" srcOrd="0" destOrd="0" presId="urn:microsoft.com/office/officeart/2005/8/layout/equation1"/>
    <dgm:cxn modelId="{E09BD9EF-8B18-4DE8-A9ED-7ABDAA8D640F}" type="presOf" srcId="{BA86370B-E145-46EE-9CCB-B6E05C092F66}" destId="{881C0A49-99AB-42FD-B179-AF118E4B8F86}" srcOrd="0" destOrd="0" presId="urn:microsoft.com/office/officeart/2005/8/layout/equation1"/>
    <dgm:cxn modelId="{7FB8A7DA-D12B-4A91-8A46-51EEF9434C3A}" type="presOf" srcId="{026333FA-CC8D-4899-93C9-6D2FD542455B}" destId="{BFE7B803-E363-4BD1-A5BF-588465F1EAC7}" srcOrd="0" destOrd="0" presId="urn:microsoft.com/office/officeart/2005/8/layout/equation1"/>
    <dgm:cxn modelId="{F89DC9F3-FB0B-4F4A-A89C-C5BB57844075}" type="presOf" srcId="{04D3318A-2594-43AB-9590-448C851B6BC5}" destId="{145FE15E-8204-4928-BA01-41B19A5B3848}" srcOrd="0" destOrd="0" presId="urn:microsoft.com/office/officeart/2005/8/layout/equation1"/>
    <dgm:cxn modelId="{A25C6EB8-56BF-469B-B088-D0EA62C7ECDB}" type="presOf" srcId="{494CF2E1-FD3F-4366-82DA-89568A752555}" destId="{FFAC4FD7-2D7C-416B-AD1E-616A901E67F8}" srcOrd="0" destOrd="0" presId="urn:microsoft.com/office/officeart/2005/8/layout/equation1"/>
    <dgm:cxn modelId="{A4B07349-150B-4A1B-A3B1-4AE9A6C5F315}" srcId="{494CF2E1-FD3F-4366-82DA-89568A752555}" destId="{5E7F4885-C295-47A6-8B37-49AF63B7499E}" srcOrd="0" destOrd="0" parTransId="{41D57F56-41B3-416E-BCDB-4E1BC88EB992}" sibTransId="{04A45D4F-9760-496A-BE83-5F5325722821}"/>
    <dgm:cxn modelId="{F6629D80-2437-4F49-AF61-14B5F5845F19}" type="presParOf" srcId="{FFAC4FD7-2D7C-416B-AD1E-616A901E67F8}" destId="{0E70F2B3-3901-4376-BF13-B0F07B7FB1E2}" srcOrd="0" destOrd="0" presId="urn:microsoft.com/office/officeart/2005/8/layout/equation1"/>
    <dgm:cxn modelId="{6AC14B44-CB5F-41D9-AAD6-465382126B34}" type="presParOf" srcId="{FFAC4FD7-2D7C-416B-AD1E-616A901E67F8}" destId="{23893679-ABF3-4271-9775-B68A650672BA}" srcOrd="1" destOrd="0" presId="urn:microsoft.com/office/officeart/2005/8/layout/equation1"/>
    <dgm:cxn modelId="{3F55A662-5D58-4EDE-B28A-89F877C6B78C}" type="presParOf" srcId="{FFAC4FD7-2D7C-416B-AD1E-616A901E67F8}" destId="{C7B29344-4397-43F5-B581-CD602DDC9A86}" srcOrd="2" destOrd="0" presId="urn:microsoft.com/office/officeart/2005/8/layout/equation1"/>
    <dgm:cxn modelId="{71B37075-DACA-47B8-BE31-7C2AD8E307E2}" type="presParOf" srcId="{FFAC4FD7-2D7C-416B-AD1E-616A901E67F8}" destId="{7F6F042A-F1C6-4909-8DF0-90B05D9B6677}" srcOrd="3" destOrd="0" presId="urn:microsoft.com/office/officeart/2005/8/layout/equation1"/>
    <dgm:cxn modelId="{1E6FEA41-BCDE-42E9-9D97-9F1E65FC608E}" type="presParOf" srcId="{FFAC4FD7-2D7C-416B-AD1E-616A901E67F8}" destId="{145FE15E-8204-4928-BA01-41B19A5B3848}" srcOrd="4" destOrd="0" presId="urn:microsoft.com/office/officeart/2005/8/layout/equation1"/>
    <dgm:cxn modelId="{688AB150-266D-462B-9AD7-CDD7740485E0}" type="presParOf" srcId="{FFAC4FD7-2D7C-416B-AD1E-616A901E67F8}" destId="{312BEF67-8994-48E3-8C4A-4C8CA578D24E}" srcOrd="5" destOrd="0" presId="urn:microsoft.com/office/officeart/2005/8/layout/equation1"/>
    <dgm:cxn modelId="{F4C54D74-023E-4E1A-B559-7B3C4A21029C}" type="presParOf" srcId="{FFAC4FD7-2D7C-416B-AD1E-616A901E67F8}" destId="{BFE7B803-E363-4BD1-A5BF-588465F1EAC7}" srcOrd="6" destOrd="0" presId="urn:microsoft.com/office/officeart/2005/8/layout/equation1"/>
    <dgm:cxn modelId="{FEC6BF0E-5525-4607-8120-427C38B28FA3}" type="presParOf" srcId="{FFAC4FD7-2D7C-416B-AD1E-616A901E67F8}" destId="{F836207E-E602-4933-B31E-F2D8B6CBDE82}" srcOrd="7" destOrd="0" presId="urn:microsoft.com/office/officeart/2005/8/layout/equation1"/>
    <dgm:cxn modelId="{475E738F-07C9-4BAA-9EF3-5E1D229A4F9D}" type="presParOf" srcId="{FFAC4FD7-2D7C-416B-AD1E-616A901E67F8}" destId="{881C0A49-99AB-42FD-B179-AF118E4B8F86}"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240987-6A80-4DAB-9C76-69C0D3386991}">
      <dsp:nvSpPr>
        <dsp:cNvPr id="0" name=""/>
        <dsp:cNvSpPr/>
      </dsp:nvSpPr>
      <dsp:spPr>
        <a:xfrm>
          <a:off x="0" y="0"/>
          <a:ext cx="3785652" cy="378565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C90A2-DA97-4520-B62C-98E9399A10D6}">
      <dsp:nvSpPr>
        <dsp:cNvPr id="0" name=""/>
        <dsp:cNvSpPr/>
      </dsp:nvSpPr>
      <dsp:spPr>
        <a:xfrm>
          <a:off x="1892826" y="0"/>
          <a:ext cx="8205406" cy="37856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sz="1500" b="1" kern="1200" dirty="0"/>
            <a:t>精心打造企业安全文化，是搞好安全生产的必要前提。在安全生产实践中，我们把安全文化建设渗透到生产的全过程，达到了“物化于行、内化于心、外化于形”的效果，营造了“人人讲安全、时时讲遵章、处处有提醒、层层有关怀”的安全文化氛围。</a:t>
          </a:r>
          <a:endParaRPr lang="zh-CN" sz="1500" kern="1200" dirty="0"/>
        </a:p>
      </dsp:txBody>
      <dsp:txXfrm>
        <a:off x="1892826" y="0"/>
        <a:ext cx="8205406" cy="804451"/>
      </dsp:txXfrm>
    </dsp:sp>
    <dsp:sp modelId="{E7CDF21D-0C84-4B30-A72B-A32DC8A16DCE}">
      <dsp:nvSpPr>
        <dsp:cNvPr id="0" name=""/>
        <dsp:cNvSpPr/>
      </dsp:nvSpPr>
      <dsp:spPr>
        <a:xfrm>
          <a:off x="496866" y="804451"/>
          <a:ext cx="2791918" cy="27919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DFDD3-295C-4093-AE0D-13756F2B6432}">
      <dsp:nvSpPr>
        <dsp:cNvPr id="0" name=""/>
        <dsp:cNvSpPr/>
      </dsp:nvSpPr>
      <dsp:spPr>
        <a:xfrm>
          <a:off x="1892826" y="804451"/>
          <a:ext cx="8205406" cy="27919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sz="1500" b="1" kern="1200"/>
            <a:t>一是根据上级</a:t>
          </a:r>
          <a:r>
            <a:rPr lang="en-US" sz="1500" b="1" kern="1200"/>
            <a:t>《</a:t>
          </a:r>
          <a:r>
            <a:rPr lang="zh-CN" sz="1500" b="1" kern="1200"/>
            <a:t>关于全面开展“五查五反五整治”活动的通知</a:t>
          </a:r>
          <a:r>
            <a:rPr lang="en-US" sz="1500" b="1" kern="1200"/>
            <a:t>》</a:t>
          </a:r>
          <a:r>
            <a:rPr lang="zh-CN" sz="1500" b="1" kern="1200"/>
            <a:t>要求，重新审视我们面临的严峻形势，成立了活动领导小组，明确了工作思路，开展了系列安全检查活动，切实增强了忧患意识、“红线”意识和责任意识。</a:t>
          </a:r>
          <a:endParaRPr lang="zh-CN" sz="1500" kern="1200"/>
        </a:p>
      </dsp:txBody>
      <dsp:txXfrm>
        <a:off x="1892826" y="804451"/>
        <a:ext cx="8205406" cy="804451"/>
      </dsp:txXfrm>
    </dsp:sp>
    <dsp:sp modelId="{B6359A6C-50C4-476A-832E-F06055DF7C29}">
      <dsp:nvSpPr>
        <dsp:cNvPr id="0" name=""/>
        <dsp:cNvSpPr/>
      </dsp:nvSpPr>
      <dsp:spPr>
        <a:xfrm>
          <a:off x="993733" y="1608902"/>
          <a:ext cx="1798184" cy="179818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A99B9-0E10-426F-996C-CC22AD5FE387}">
      <dsp:nvSpPr>
        <dsp:cNvPr id="0" name=""/>
        <dsp:cNvSpPr/>
      </dsp:nvSpPr>
      <dsp:spPr>
        <a:xfrm>
          <a:off x="1892826" y="1608902"/>
          <a:ext cx="8205406" cy="17981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sz="1500" b="1" kern="1200"/>
            <a:t>二是认真落实市安委会工作安排，于三月份开展了“安全生产责任落实月”活动，组织了“生命至上、安全为天”征文比赛，进一步浓厚了安全生产氛围。</a:t>
          </a:r>
          <a:endParaRPr lang="zh-CN" sz="1500" kern="1200"/>
        </a:p>
      </dsp:txBody>
      <dsp:txXfrm>
        <a:off x="1892826" y="1608902"/>
        <a:ext cx="8205406" cy="804451"/>
      </dsp:txXfrm>
    </dsp:sp>
    <dsp:sp modelId="{CC02F7BB-20B9-4471-AED1-406CFC07809B}">
      <dsp:nvSpPr>
        <dsp:cNvPr id="0" name=""/>
        <dsp:cNvSpPr/>
      </dsp:nvSpPr>
      <dsp:spPr>
        <a:xfrm>
          <a:off x="1490600" y="2413353"/>
          <a:ext cx="804451" cy="8044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077A2-CC8D-4355-9D88-75B6561F0628}">
      <dsp:nvSpPr>
        <dsp:cNvPr id="0" name=""/>
        <dsp:cNvSpPr/>
      </dsp:nvSpPr>
      <dsp:spPr>
        <a:xfrm>
          <a:off x="1892826" y="2413353"/>
          <a:ext cx="8205406" cy="8044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sz="1500" b="1" kern="1200"/>
            <a:t>三是大力开展了“安全生产月”活动，提前制订了活动方案，先后举办了“安全生产月”活动启动仪式、主题签名、安全征文及“安全生产有奖知识现场问答”等活动，积极选派人员参加市举办的安全生产法律法规电视知识竞赛，进一步浓厚了安全氛围。</a:t>
          </a:r>
          <a:endParaRPr lang="zh-CN" sz="1500" kern="1200"/>
        </a:p>
      </dsp:txBody>
      <dsp:txXfrm>
        <a:off x="1892826" y="2413353"/>
        <a:ext cx="8205406" cy="8044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9000DA-E819-407D-9CCE-6CA558277051}">
      <dsp:nvSpPr>
        <dsp:cNvPr id="0" name=""/>
        <dsp:cNvSpPr/>
      </dsp:nvSpPr>
      <dsp:spPr>
        <a:xfrm>
          <a:off x="0" y="26059"/>
          <a:ext cx="10098232"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sz="1400" b="1" kern="1200"/>
            <a:t>一是实施安全检查不断线。</a:t>
          </a:r>
          <a:r>
            <a:rPr lang="zh-CN" sz="1400" kern="1200"/>
            <a:t>我们在安全检查上始终坚持走动查、突击查、回头查、交叉查，不搞形式、不走过场，截至目前，共组织安全综合检查</a:t>
          </a:r>
          <a:r>
            <a:rPr lang="en-US" sz="1400" kern="1200"/>
            <a:t>31</a:t>
          </a:r>
          <a:r>
            <a:rPr lang="zh-CN" sz="1400" kern="1200"/>
            <a:t>次，查出的问题均按照“五落实”要求进行了整改验收，确保了问题整改不留死角。</a:t>
          </a:r>
        </a:p>
      </dsp:txBody>
      <dsp:txXfrm>
        <a:off x="0" y="26059"/>
        <a:ext cx="10098232" cy="810810"/>
      </dsp:txXfrm>
    </dsp:sp>
    <dsp:sp modelId="{80E9704D-5544-47A2-BB9D-DE295A589B2A}">
      <dsp:nvSpPr>
        <dsp:cNvPr id="0" name=""/>
        <dsp:cNvSpPr/>
      </dsp:nvSpPr>
      <dsp:spPr>
        <a:xfrm>
          <a:off x="0" y="877189"/>
          <a:ext cx="10098232"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sz="1400" b="1" kern="1200"/>
            <a:t>二是治理安全隐患不手软。</a:t>
          </a:r>
          <a:r>
            <a:rPr lang="zh-CN" sz="1400" kern="1200"/>
            <a:t>紧紧围绕“人、机、物、环、管、法”六个方面，执行好“班组一班一排查、车间一周一排查、公司一月一排查”措施，及时排查出与季节、现场作业环境变化相关的隐患，确保做到“五落实”，把各项隐患消灭在萌芽状态。</a:t>
          </a:r>
        </a:p>
      </dsp:txBody>
      <dsp:txXfrm>
        <a:off x="0" y="877189"/>
        <a:ext cx="10098232" cy="810810"/>
      </dsp:txXfrm>
    </dsp:sp>
    <dsp:sp modelId="{7B983F94-C2B1-4278-9D3F-BC130E963FDE}">
      <dsp:nvSpPr>
        <dsp:cNvPr id="0" name=""/>
        <dsp:cNvSpPr/>
      </dsp:nvSpPr>
      <dsp:spPr>
        <a:xfrm>
          <a:off x="0" y="1728319"/>
          <a:ext cx="10098232"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sz="1400" b="1" kern="1200"/>
            <a:t>三是突出抓好班组建设不放松。</a:t>
          </a:r>
          <a:r>
            <a:rPr lang="zh-CN" sz="1400" kern="1200"/>
            <a:t>强力推进班组建设的基础工程和“基因”工程，把班组制度建设放在更加突出的位置，全面推行班组自治，突出抓好班组长选拔、班组长培训、班组成员素质提高三项工作，成功举办了班组长论坛活动，邀请优秀班组长分享自己的管理经验和心得体会，提高了班组长整体素质，夯实了安全发展根基。</a:t>
          </a:r>
        </a:p>
      </dsp:txBody>
      <dsp:txXfrm>
        <a:off x="0" y="1728319"/>
        <a:ext cx="10098232" cy="810810"/>
      </dsp:txXfrm>
    </dsp:sp>
    <dsp:sp modelId="{1396E7A5-D41D-4202-9790-28271C3FC62D}">
      <dsp:nvSpPr>
        <dsp:cNvPr id="0" name=""/>
        <dsp:cNvSpPr/>
      </dsp:nvSpPr>
      <dsp:spPr>
        <a:xfrm>
          <a:off x="0" y="2579450"/>
          <a:ext cx="10098232"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sz="1400" b="1" kern="1200"/>
            <a:t>四是完善风险预控举措不懈怠。</a:t>
          </a:r>
          <a:r>
            <a:rPr lang="zh-CN" sz="1400" kern="1200"/>
            <a:t>将“一想二看三改四干”真正融入到日常工作中去，加强对岗前、岗中风险排查，实行现场交接班，告知安全注意事项，确保了员工上标准岗、干标准活。</a:t>
          </a:r>
        </a:p>
      </dsp:txBody>
      <dsp:txXfrm>
        <a:off x="0" y="2579450"/>
        <a:ext cx="10098232" cy="8108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F72708-2DD5-4D6B-AF00-799FBDDD9C6C}">
      <dsp:nvSpPr>
        <dsp:cNvPr id="0" name=""/>
        <dsp:cNvSpPr/>
      </dsp:nvSpPr>
      <dsp:spPr>
        <a:xfrm>
          <a:off x="656374" y="0"/>
          <a:ext cx="5324535" cy="53245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53113-4675-4259-A5C4-96FBEE584DD6}">
      <dsp:nvSpPr>
        <dsp:cNvPr id="0" name=""/>
        <dsp:cNvSpPr/>
      </dsp:nvSpPr>
      <dsp:spPr>
        <a:xfrm>
          <a:off x="8" y="534805"/>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一是在厂区醒目位置设置了职业卫生公告栏，定期公示有关职业病防治的法律法规、作业场所职业危害因素检测评价结果等内容，在生产作业场所，设置了“注意通风”、“当心有毒有害气体”等警示标识，切实履行好告知义务。</a:t>
          </a:r>
          <a:endParaRPr lang="zh-CN" altLang="en-US" sz="1400" kern="1200" dirty="0"/>
        </a:p>
      </dsp:txBody>
      <dsp:txXfrm>
        <a:off x="8" y="534805"/>
        <a:ext cx="10098214" cy="584187"/>
      </dsp:txXfrm>
    </dsp:sp>
    <dsp:sp modelId="{31B71B33-00B0-4D8E-95CB-1D9641ED0825}">
      <dsp:nvSpPr>
        <dsp:cNvPr id="0" name=""/>
        <dsp:cNvSpPr/>
      </dsp:nvSpPr>
      <dsp:spPr>
        <a:xfrm>
          <a:off x="8" y="1142651"/>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二是在日常工作中，我们坚持车间日检与公司月检、统一检查和抽查相结合的原则，做好职业卫生监督检查工作。每年按照国家规定提取专项资金，用于职业病危害治理和防护，如购置职业病防护用品、应急救援设施等，确保了专款专用。</a:t>
          </a:r>
          <a:endParaRPr lang="zh-CN" altLang="en-US" sz="1400" kern="1200" dirty="0"/>
        </a:p>
      </dsp:txBody>
      <dsp:txXfrm>
        <a:off x="8" y="1142651"/>
        <a:ext cx="10098214" cy="584187"/>
      </dsp:txXfrm>
    </dsp:sp>
    <dsp:sp modelId="{340B5FFF-D0A1-4DAF-BCC5-82E5440CDA8D}">
      <dsp:nvSpPr>
        <dsp:cNvPr id="0" name=""/>
        <dsp:cNvSpPr/>
      </dsp:nvSpPr>
      <dsp:spPr>
        <a:xfrm>
          <a:off x="8" y="1750498"/>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三是每月按照“劳保用品发放管理办法”，结合现场生产实际，为员工足额足量发放防尘口罩、防尘滤膜和耳塞等防护用品，每班班前会监督员工正确使用和佩戴劳保用品，切实维护了员工身心健康。</a:t>
          </a:r>
          <a:endParaRPr lang="zh-CN" altLang="en-US" sz="1400" kern="1200" dirty="0"/>
        </a:p>
      </dsp:txBody>
      <dsp:txXfrm>
        <a:off x="8" y="1750498"/>
        <a:ext cx="10098214" cy="584187"/>
      </dsp:txXfrm>
    </dsp:sp>
    <dsp:sp modelId="{716BB87E-C686-4DCB-84E2-D247BCD6DB15}">
      <dsp:nvSpPr>
        <dsp:cNvPr id="0" name=""/>
        <dsp:cNvSpPr/>
      </dsp:nvSpPr>
      <dsp:spPr>
        <a:xfrm>
          <a:off x="8" y="2358344"/>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四是顺利通过了输煤项目职业危害控制效果评价，迎接了省安监局职业卫生执法检查，并得到了专家组的一致好评。</a:t>
          </a:r>
          <a:endParaRPr lang="zh-CN" altLang="en-US" sz="1400" kern="1200" dirty="0"/>
        </a:p>
      </dsp:txBody>
      <dsp:txXfrm>
        <a:off x="8" y="2358344"/>
        <a:ext cx="10098214" cy="584187"/>
      </dsp:txXfrm>
    </dsp:sp>
    <dsp:sp modelId="{86B598B8-1392-4FFD-8C9E-1FCDE5221004}">
      <dsp:nvSpPr>
        <dsp:cNvPr id="0" name=""/>
        <dsp:cNvSpPr/>
      </dsp:nvSpPr>
      <dsp:spPr>
        <a:xfrm>
          <a:off x="8" y="2966190"/>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五是委托专业机构对我公司作业场所职业危害因素进行检测评价，并及时向员工公示检测结果。</a:t>
          </a:r>
          <a:endParaRPr lang="zh-CN" altLang="en-US" sz="1400" kern="1200" dirty="0"/>
        </a:p>
      </dsp:txBody>
      <dsp:txXfrm>
        <a:off x="8" y="2966190"/>
        <a:ext cx="10098214" cy="584187"/>
      </dsp:txXfrm>
    </dsp:sp>
    <dsp:sp modelId="{7D687789-5C09-4334-891D-348F3D4A2899}">
      <dsp:nvSpPr>
        <dsp:cNvPr id="0" name=""/>
        <dsp:cNvSpPr/>
      </dsp:nvSpPr>
      <dsp:spPr>
        <a:xfrm>
          <a:off x="8" y="3574036"/>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六是认真做好职业健康监护工作，四月份组织员工进行了职业健康查体，并全面做好员工上岗前、在岗期间和离岗时的职业健康查体工作。</a:t>
          </a:r>
          <a:endParaRPr lang="zh-CN" altLang="en-US" sz="1400" kern="1200" dirty="0"/>
        </a:p>
      </dsp:txBody>
      <dsp:txXfrm>
        <a:off x="8" y="3574036"/>
        <a:ext cx="10098214" cy="584187"/>
      </dsp:txXfrm>
    </dsp:sp>
    <dsp:sp modelId="{81C6EA89-A233-4D14-8AB7-1BB058354163}">
      <dsp:nvSpPr>
        <dsp:cNvPr id="0" name=""/>
        <dsp:cNvSpPr/>
      </dsp:nvSpPr>
      <dsp:spPr>
        <a:xfrm>
          <a:off x="8" y="4181883"/>
          <a:ext cx="10098214" cy="58418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a:t>七是强化劳动用工管理，与全体员工签订了劳动合同，每月按照规定足额交纳工伤保险，维护了员工的合法权益。</a:t>
          </a:r>
          <a:endParaRPr lang="zh-CN" altLang="en-US" sz="1400" kern="1200" dirty="0"/>
        </a:p>
      </dsp:txBody>
      <dsp:txXfrm>
        <a:off x="8" y="4181883"/>
        <a:ext cx="10098214" cy="5841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70F2B3-3901-4376-BF13-B0F07B7FB1E2}">
      <dsp:nvSpPr>
        <dsp:cNvPr id="0" name=""/>
        <dsp:cNvSpPr/>
      </dsp:nvSpPr>
      <dsp:spPr>
        <a:xfrm>
          <a:off x="8056251" y="1719045"/>
          <a:ext cx="3165928" cy="31659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sz="1400" b="1" kern="1200" dirty="0"/>
            <a:t>完善风险预控举措</a:t>
          </a:r>
          <a:r>
            <a:rPr lang="en-US" altLang="zh-CN" sz="1400" b="1" kern="1200" dirty="0"/>
            <a:t>:</a:t>
          </a:r>
        </a:p>
        <a:p>
          <a:pPr lvl="0" algn="ctr" defTabSz="622300">
            <a:lnSpc>
              <a:spcPct val="90000"/>
            </a:lnSpc>
            <a:spcBef>
              <a:spcPct val="0"/>
            </a:spcBef>
            <a:spcAft>
              <a:spcPct val="35000"/>
            </a:spcAft>
          </a:pPr>
          <a:r>
            <a:rPr lang="zh-CN" sz="1400" kern="1200" dirty="0"/>
            <a:t>结合工作实际，将“一想二看三改四干”真正融入到日常工作中去，做到上标准岗、干标准活；深入排查工作中的风险点，明确风险防控措施，对风险源辨识卡内容进行更新和完善，使两卡更具实用性和可操作性，真正做到防患于未然，确保各类安全风险能够得到实时监控和治理，实现公司长治久安。</a:t>
          </a:r>
        </a:p>
      </dsp:txBody>
      <dsp:txXfrm>
        <a:off x="8056251" y="1719045"/>
        <a:ext cx="3165928" cy="3165928"/>
      </dsp:txXfrm>
    </dsp:sp>
    <dsp:sp modelId="{C7B29344-4397-43F5-B581-CD602DDC9A86}">
      <dsp:nvSpPr>
        <dsp:cNvPr id="0" name=""/>
        <dsp:cNvSpPr/>
      </dsp:nvSpPr>
      <dsp:spPr>
        <a:xfrm>
          <a:off x="7251043" y="2919331"/>
          <a:ext cx="672974" cy="6729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7251043" y="2919331"/>
        <a:ext cx="672974" cy="672974"/>
      </dsp:txXfrm>
    </dsp:sp>
    <dsp:sp modelId="{145FE15E-8204-4928-BA01-41B19A5B3848}">
      <dsp:nvSpPr>
        <dsp:cNvPr id="0" name=""/>
        <dsp:cNvSpPr/>
      </dsp:nvSpPr>
      <dsp:spPr>
        <a:xfrm>
          <a:off x="3981945" y="1728269"/>
          <a:ext cx="3165928" cy="31659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sz="1400" b="1" kern="1200" dirty="0"/>
            <a:t>落实“三三”联动机制</a:t>
          </a:r>
          <a:r>
            <a:rPr lang="en-US" altLang="zh-CN" sz="1400" b="1" kern="1200" dirty="0"/>
            <a:t>:</a:t>
          </a:r>
        </a:p>
        <a:p>
          <a:pPr lvl="0" algn="ctr" defTabSz="622300">
            <a:lnSpc>
              <a:spcPct val="90000"/>
            </a:lnSpc>
            <a:spcBef>
              <a:spcPct val="0"/>
            </a:spcBef>
            <a:spcAft>
              <a:spcPct val="35000"/>
            </a:spcAft>
          </a:pPr>
          <a:r>
            <a:rPr lang="zh-CN" sz="1400" kern="1200" dirty="0"/>
            <a:t>抓好公司、车间（中心）、班组三级管理和带班领导、安监员、班组长三级监控机制，突出抓好加热炉切换、地下皮带廊巡检作业、外来施工等重点管理，落实好手指口述和安全技术措施，加强现场监护，消除管理盲区，保障安全生产。</a:t>
          </a:r>
        </a:p>
      </dsp:txBody>
      <dsp:txXfrm>
        <a:off x="3981945" y="1728269"/>
        <a:ext cx="3165928" cy="3165928"/>
      </dsp:txXfrm>
    </dsp:sp>
    <dsp:sp modelId="{BFE7B803-E363-4BD1-A5BF-588465F1EAC7}">
      <dsp:nvSpPr>
        <dsp:cNvPr id="0" name=""/>
        <dsp:cNvSpPr/>
      </dsp:nvSpPr>
      <dsp:spPr>
        <a:xfrm>
          <a:off x="3224271" y="2882385"/>
          <a:ext cx="672974" cy="6729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3224271" y="2882385"/>
        <a:ext cx="672974" cy="672974"/>
      </dsp:txXfrm>
    </dsp:sp>
    <dsp:sp modelId="{881C0A49-99AB-42FD-B179-AF118E4B8F86}">
      <dsp:nvSpPr>
        <dsp:cNvPr id="0" name=""/>
        <dsp:cNvSpPr/>
      </dsp:nvSpPr>
      <dsp:spPr>
        <a:xfrm>
          <a:off x="1" y="1726216"/>
          <a:ext cx="3165928" cy="31659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a:t>“主动预防”是生产安全最基础最根本的方法，要将管理关口前移，超前防范。</a:t>
          </a:r>
        </a:p>
      </dsp:txBody>
      <dsp:txXfrm>
        <a:off x="1" y="1726216"/>
        <a:ext cx="3165928" cy="316592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45064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179739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373751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158280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16058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1559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16509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359401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378337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427577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F761E9-70D8-403C-9B10-D14DD0EE9279}" type="datetimeFigureOut">
              <a:rPr lang="zh-CN" altLang="en-US" smtClean="0"/>
              <a:pPr/>
              <a:t>2019/12/2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293377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761E9-70D8-403C-9B10-D14DD0EE9279}" type="datetimeFigureOut">
              <a:rPr lang="zh-CN" altLang="en-US" smtClean="0"/>
              <a:pPr/>
              <a:t>2019/12/2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5B0E-6729-4CFF-887A-A6568AD7E3BC}" type="slidenum">
              <a:rPr lang="zh-CN" altLang="en-US" smtClean="0"/>
              <a:pPr/>
              <a:t>‹#›</a:t>
            </a:fld>
            <a:endParaRPr lang="zh-CN" altLang="en-US"/>
          </a:p>
        </p:txBody>
      </p:sp>
    </p:spTree>
    <p:extLst>
      <p:ext uri="{BB962C8B-B14F-4D97-AF65-F5344CB8AC3E}">
        <p14:creationId xmlns:p14="http://schemas.microsoft.com/office/powerpoint/2010/main" xmlns="" val="71005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a:spLocks noChangeAspect="1"/>
          </p:cNvSpPr>
          <p:nvPr/>
        </p:nvSpPr>
        <p:spPr>
          <a:xfrm>
            <a:off x="3674530" y="5197440"/>
            <a:ext cx="4842940" cy="540000"/>
          </a:xfrm>
          <a:prstGeom prst="roundRect">
            <a:avLst>
              <a:gd name="adj" fmla="val 50000"/>
            </a:avLst>
          </a:prstGeom>
          <a:solidFill>
            <a:schemeClr val="accent1"/>
          </a:solidFill>
          <a:ln w="44450">
            <a:gradFill flip="none" rotWithShape="1">
              <a:gsLst>
                <a:gs pos="0">
                  <a:schemeClr val="bg1">
                    <a:lumMod val="65000"/>
                  </a:schemeClr>
                </a:gs>
                <a:gs pos="100000">
                  <a:schemeClr val="bg1"/>
                </a:gs>
              </a:gsLst>
              <a:lin ang="2700000" scaled="1"/>
              <a:tileRect/>
            </a:gradFill>
          </a:ln>
          <a:effectLst>
            <a:innerShdw blurRad="254000" dist="1524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p:cNvSpPr>
          <p:nvPr/>
        </p:nvSpPr>
        <p:spPr>
          <a:xfrm>
            <a:off x="4108116" y="5299757"/>
            <a:ext cx="3788217" cy="369332"/>
          </a:xfrm>
          <a:prstGeom prst="rect">
            <a:avLst/>
          </a:prstGeom>
          <a:noFill/>
        </p:spPr>
        <p:txBody>
          <a:bodyPr wrap="none" rtlCol="0">
            <a:spAutoFit/>
          </a:bodyPr>
          <a:lstStyle/>
          <a:p>
            <a:r>
              <a:rPr lang="zh-CN" altLang="en-US" dirty="0">
                <a:solidFill>
                  <a:schemeClr val="bg2"/>
                </a:solidFill>
                <a:latin typeface="微软雅黑" panose="020B0503020204020204" pitchFamily="34" charset="-122"/>
                <a:ea typeface="微软雅黑" panose="020B0503020204020204" pitchFamily="34" charset="-122"/>
              </a:rPr>
              <a:t>汇报人：</a:t>
            </a:r>
            <a:r>
              <a:rPr lang="en-US" altLang="zh-CN" dirty="0">
                <a:solidFill>
                  <a:schemeClr val="bg2"/>
                </a:solidFill>
                <a:latin typeface="微软雅黑" panose="020B0503020204020204" pitchFamily="34" charset="-122"/>
                <a:ea typeface="微软雅黑" panose="020B0503020204020204" pitchFamily="34" charset="-122"/>
              </a:rPr>
              <a:t>XXX</a:t>
            </a:r>
            <a:r>
              <a:rPr lang="zh-CN" altLang="en-US" dirty="0">
                <a:solidFill>
                  <a:schemeClr val="bg2"/>
                </a:solidFill>
                <a:latin typeface="微软雅黑" panose="020B0503020204020204" pitchFamily="34" charset="-122"/>
                <a:ea typeface="微软雅黑" panose="020B0503020204020204" pitchFamily="34" charset="-122"/>
              </a:rPr>
              <a:t>   时间：</a:t>
            </a:r>
            <a:r>
              <a:rPr lang="en-US" altLang="zh-CN" dirty="0">
                <a:solidFill>
                  <a:schemeClr val="bg2"/>
                </a:solidFill>
                <a:latin typeface="微软雅黑" panose="020B0503020204020204" pitchFamily="34" charset="-122"/>
                <a:ea typeface="微软雅黑" panose="020B0503020204020204" pitchFamily="34" charset="-122"/>
              </a:rPr>
              <a:t>201X/XX/XX</a:t>
            </a:r>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11" name="Freeform 5"/>
          <p:cNvSpPr>
            <a:spLocks noChangeAspect="1"/>
          </p:cNvSpPr>
          <p:nvPr/>
        </p:nvSpPr>
        <p:spPr bwMode="auto">
          <a:xfrm>
            <a:off x="5188996" y="1289597"/>
            <a:ext cx="4220158" cy="401212"/>
          </a:xfrm>
          <a:custGeom>
            <a:avLst/>
            <a:gdLst>
              <a:gd name="T0" fmla="*/ 3032 w 13637"/>
              <a:gd name="T1" fmla="*/ 0 h 1286"/>
              <a:gd name="T2" fmla="*/ 10605 w 13637"/>
              <a:gd name="T3" fmla="*/ 0 h 1286"/>
              <a:gd name="T4" fmla="*/ 12105 w 13637"/>
              <a:gd name="T5" fmla="*/ 402 h 1286"/>
              <a:gd name="T6" fmla="*/ 13637 w 13637"/>
              <a:gd name="T7" fmla="*/ 1286 h 1286"/>
              <a:gd name="T8" fmla="*/ 0 w 13637"/>
              <a:gd name="T9" fmla="*/ 1286 h 1286"/>
              <a:gd name="T10" fmla="*/ 1532 w 13637"/>
              <a:gd name="T11" fmla="*/ 402 h 1286"/>
              <a:gd name="T12" fmla="*/ 3032 w 13637"/>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3637" h="1286">
                <a:moveTo>
                  <a:pt x="3032" y="0"/>
                </a:moveTo>
                <a:lnTo>
                  <a:pt x="10605" y="0"/>
                </a:lnTo>
                <a:cubicBezTo>
                  <a:pt x="11156" y="0"/>
                  <a:pt x="11628" y="127"/>
                  <a:pt x="12105" y="402"/>
                </a:cubicBezTo>
                <a:lnTo>
                  <a:pt x="13637" y="1286"/>
                </a:lnTo>
                <a:lnTo>
                  <a:pt x="0" y="1286"/>
                </a:lnTo>
                <a:lnTo>
                  <a:pt x="1532" y="402"/>
                </a:lnTo>
                <a:cubicBezTo>
                  <a:pt x="2009" y="127"/>
                  <a:pt x="2481" y="0"/>
                  <a:pt x="303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圆角矩形 3"/>
          <p:cNvSpPr>
            <a:spLocks noChangeAspect="1"/>
          </p:cNvSpPr>
          <p:nvPr/>
        </p:nvSpPr>
        <p:spPr>
          <a:xfrm>
            <a:off x="1056000" y="1757035"/>
            <a:ext cx="10080000" cy="2880000"/>
          </a:xfrm>
          <a:prstGeom prst="roundRect">
            <a:avLst>
              <a:gd name="adj" fmla="val 50000"/>
            </a:avLst>
          </a:prstGeom>
          <a:gradFill>
            <a:gsLst>
              <a:gs pos="0">
                <a:schemeClr val="bg2"/>
              </a:gs>
              <a:gs pos="100000">
                <a:schemeClr val="bg2">
                  <a:lumMod val="85000"/>
                </a:schemeClr>
              </a:gs>
            </a:gsLst>
            <a:lin ang="2700000" scaled="1"/>
          </a:gradFill>
          <a:ln w="38100">
            <a:solidFill>
              <a:schemeClr val="bg1">
                <a:lumMod val="65000"/>
              </a:schemeClr>
            </a:solidFill>
          </a:ln>
          <a:effectLst>
            <a:outerShdw blurRad="381000" dist="254000" dir="27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latin typeface="微软雅黑" panose="020B0503020204020204" pitchFamily="34" charset="-122"/>
            </a:endParaRPr>
          </a:p>
        </p:txBody>
      </p:sp>
      <p:sp>
        <p:nvSpPr>
          <p:cNvPr id="5" name="圆角矩形 4"/>
          <p:cNvSpPr>
            <a:spLocks noChangeAspect="1"/>
          </p:cNvSpPr>
          <p:nvPr/>
        </p:nvSpPr>
        <p:spPr>
          <a:xfrm>
            <a:off x="548640" y="1289596"/>
            <a:ext cx="3861433" cy="2376000"/>
          </a:xfrm>
          <a:prstGeom prst="roundRect">
            <a:avLst>
              <a:gd name="adj" fmla="val 11810"/>
            </a:avLst>
          </a:prstGeom>
          <a:gradFill flip="none" rotWithShape="1">
            <a:gsLst>
              <a:gs pos="0">
                <a:schemeClr val="accent1"/>
              </a:gs>
              <a:gs pos="100000">
                <a:schemeClr val="accent1">
                  <a:lumMod val="50000"/>
                </a:schemeClr>
              </a:gs>
            </a:gsLst>
            <a:lin ang="13500000" scaled="1"/>
            <a:tileRect/>
          </a:gradFill>
          <a:ln w="4445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304800" dist="152400" dir="2700000" algn="tl" rotWithShape="0">
              <a:prstClr val="black">
                <a:alpha val="8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a:spLocks/>
          </p:cNvSpPr>
          <p:nvPr/>
        </p:nvSpPr>
        <p:spPr>
          <a:xfrm>
            <a:off x="1249680" y="1661988"/>
            <a:ext cx="2913517" cy="1631216"/>
          </a:xfrm>
          <a:prstGeom prst="rect">
            <a:avLst/>
          </a:prstGeom>
          <a:noFill/>
        </p:spPr>
        <p:txBody>
          <a:bodyPr wrap="square" rtlCol="0">
            <a:spAutoFit/>
          </a:bodyPr>
          <a:lstStyle/>
          <a:p>
            <a:r>
              <a:rPr lang="en-US" altLang="zh-CN" sz="10000" spc="-300" dirty="0" smtClean="0">
                <a:solidFill>
                  <a:schemeClr val="bg2"/>
                </a:solidFill>
                <a:latin typeface="Agency FB" panose="020B0503020202020204" pitchFamily="34" charset="0"/>
              </a:rPr>
              <a:t>2019</a:t>
            </a:r>
            <a:endParaRPr lang="zh-CN" altLang="en-US" sz="10000" spc="-300" dirty="0">
              <a:solidFill>
                <a:schemeClr val="bg2"/>
              </a:solidFill>
              <a:latin typeface="Agency FB" panose="020B0503020202020204" pitchFamily="34" charset="0"/>
            </a:endParaRPr>
          </a:p>
        </p:txBody>
      </p:sp>
      <p:sp>
        <p:nvSpPr>
          <p:cNvPr id="10" name="圆角矩形 9"/>
          <p:cNvSpPr>
            <a:spLocks noChangeAspect="1"/>
          </p:cNvSpPr>
          <p:nvPr/>
        </p:nvSpPr>
        <p:spPr>
          <a:xfrm>
            <a:off x="2676000" y="4061125"/>
            <a:ext cx="6840000" cy="144000"/>
          </a:xfrm>
          <a:prstGeom prst="roundRect">
            <a:avLst>
              <a:gd name="adj" fmla="val 50000"/>
            </a:avLst>
          </a:prstGeom>
          <a:solidFill>
            <a:schemeClr val="bg2">
              <a:lumMod val="85000"/>
            </a:schemeClr>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a:spLocks/>
          </p:cNvSpPr>
          <p:nvPr/>
        </p:nvSpPr>
        <p:spPr>
          <a:xfrm>
            <a:off x="4620089" y="2061933"/>
            <a:ext cx="3861955" cy="584775"/>
          </a:xfrm>
          <a:prstGeom prst="rect">
            <a:avLst/>
          </a:prstGeom>
          <a:noFill/>
        </p:spPr>
        <p:txBody>
          <a:bodyPr wrap="none" rtlCol="0">
            <a:spAutoFit/>
          </a:bodyPr>
          <a:lstStyle/>
          <a:p>
            <a:r>
              <a:rPr lang="en-US" altLang="zh-CN" sz="3200" dirty="0">
                <a:solidFill>
                  <a:schemeClr val="accent1"/>
                </a:solidFill>
                <a:latin typeface="微软雅黑" panose="020B0503020204020204" pitchFamily="34" charset="-122"/>
                <a:ea typeface="微软雅黑" panose="020B0503020204020204" pitchFamily="34" charset="-122"/>
              </a:rPr>
              <a:t>EHS POWERPOINT</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8" name="文本框 7"/>
          <p:cNvSpPr txBox="1">
            <a:spLocks/>
          </p:cNvSpPr>
          <p:nvPr/>
        </p:nvSpPr>
        <p:spPr>
          <a:xfrm>
            <a:off x="4620089" y="2524266"/>
            <a:ext cx="5955476"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工作总结暨新年计划</a:t>
            </a:r>
          </a:p>
        </p:txBody>
      </p:sp>
      <p:sp>
        <p:nvSpPr>
          <p:cNvPr id="9" name="文本框 8"/>
          <p:cNvSpPr txBox="1">
            <a:spLocks/>
          </p:cNvSpPr>
          <p:nvPr/>
        </p:nvSpPr>
        <p:spPr>
          <a:xfrm>
            <a:off x="5957201" y="1279671"/>
            <a:ext cx="2683748" cy="430887"/>
          </a:xfrm>
          <a:prstGeom prst="rect">
            <a:avLst/>
          </a:prstGeom>
          <a:noFill/>
        </p:spPr>
        <p:txBody>
          <a:bodyPr wrap="none" rtlCol="0">
            <a:spAutoFit/>
          </a:bodyPr>
          <a:lstStyle/>
          <a:p>
            <a:r>
              <a:rPr lang="zh-CN" altLang="en-US" sz="2200" dirty="0">
                <a:solidFill>
                  <a:schemeClr val="bg2"/>
                </a:solidFill>
                <a:latin typeface="微软雅黑" panose="020B0503020204020204" pitchFamily="34" charset="-122"/>
                <a:ea typeface="微软雅黑" panose="020B0503020204020204" pitchFamily="34" charset="-122"/>
              </a:rPr>
              <a:t>不负过去 </a:t>
            </a:r>
            <a:r>
              <a:rPr lang="en-US" altLang="zh-CN" sz="2200" dirty="0">
                <a:solidFill>
                  <a:schemeClr val="bg2"/>
                </a:solidFill>
                <a:latin typeface="微软雅黑" panose="020B0503020204020204" pitchFamily="34" charset="-122"/>
                <a:ea typeface="微软雅黑" panose="020B0503020204020204" pitchFamily="34" charset="-122"/>
              </a:rPr>
              <a:t>| </a:t>
            </a:r>
            <a:r>
              <a:rPr lang="zh-CN" altLang="en-US" sz="2200" dirty="0">
                <a:solidFill>
                  <a:schemeClr val="bg2"/>
                </a:solidFill>
                <a:latin typeface="微软雅黑" panose="020B0503020204020204" pitchFamily="34" charset="-122"/>
                <a:ea typeface="微软雅黑" panose="020B0503020204020204" pitchFamily="34" charset="-122"/>
              </a:rPr>
              <a:t>不惧未来</a:t>
            </a:r>
          </a:p>
        </p:txBody>
      </p:sp>
      <p:sp>
        <p:nvSpPr>
          <p:cNvPr id="12" name="文本框 11"/>
          <p:cNvSpPr txBox="1">
            <a:spLocks/>
          </p:cNvSpPr>
          <p:nvPr/>
        </p:nvSpPr>
        <p:spPr>
          <a:xfrm>
            <a:off x="4620089" y="3358222"/>
            <a:ext cx="5496523" cy="369332"/>
          </a:xfrm>
          <a:prstGeom prst="rect">
            <a:avLst/>
          </a:prstGeom>
          <a:noFill/>
        </p:spPr>
        <p:txBody>
          <a:bodyPr wrap="square" rtlCol="0">
            <a:spAutoFit/>
          </a:bodyPr>
          <a:lstStyle/>
          <a:p>
            <a:r>
              <a:rPr lang="en-US" altLang="zh-CN" sz="900" dirty="0">
                <a:solidFill>
                  <a:schemeClr val="tx2">
                    <a:lumMod val="65000"/>
                    <a:lumOff val="35000"/>
                  </a:schemeClr>
                </a:solidFill>
                <a:latin typeface="微软雅黑" panose="020B0503020204020204" pitchFamily="34" charset="-122"/>
                <a:ea typeface="微软雅黑" panose="020B0503020204020204" pitchFamily="34" charset="-122"/>
              </a:rPr>
              <a:t>THE 2019 WORK SUMMARY PPT, COPYRIGHT BELONGS TO THE AUTHOR, AND ANY UNIT AND INDIVIDUAL SHOULD COMPLY WITH THE COPYRIGHT LAW AND OTHER RELEVANT LAWS.</a:t>
            </a:r>
            <a:endParaRPr lang="zh-CN" altLang="en-US" sz="900" dirty="0">
              <a:solidFill>
                <a:schemeClr val="tx2">
                  <a:lumMod val="65000"/>
                  <a:lumOff val="35000"/>
                </a:schemeClr>
              </a:solidFill>
              <a:latin typeface="微软雅黑" panose="020B0503020204020204" pitchFamily="34" charset="-122"/>
              <a:ea typeface="微软雅黑" panose="020B0503020204020204" pitchFamily="34" charset="-122"/>
            </a:endParaRPr>
          </a:p>
        </p:txBody>
      </p:sp>
      <p:sp>
        <p:nvSpPr>
          <p:cNvPr id="15" name="圆角矩形 14"/>
          <p:cNvSpPr>
            <a:spLocks noChangeAspect="1"/>
          </p:cNvSpPr>
          <p:nvPr/>
        </p:nvSpPr>
        <p:spPr>
          <a:xfrm>
            <a:off x="2676000" y="4061125"/>
            <a:ext cx="6840000" cy="144000"/>
          </a:xfrm>
          <a:prstGeom prst="roundRect">
            <a:avLst>
              <a:gd name="adj" fmla="val 50000"/>
            </a:avLst>
          </a:prstGeom>
          <a:solidFill>
            <a:schemeClr val="accent2"/>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79588082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5" presetClass="path" presetSubtype="0" accel="50000" decel="50000" fill="hold" grpId="1" nodeType="withEffect">
                                  <p:stCondLst>
                                    <p:cond delay="0"/>
                                  </p:stCondLst>
                                  <p:childTnLst>
                                    <p:animMotion origin="layout" path="M 0 0 L -0.25 0 E" pathEditMode="relative" ptsTypes="">
                                      <p:cBhvr>
                                        <p:cTn id="11" dur="1000" spd="-100000" fill="hold"/>
                                        <p:tgtEl>
                                          <p:spTgt spid="4"/>
                                        </p:tgtEl>
                                        <p:attrNameLst>
                                          <p:attrName>ppt_x</p:attrName>
                                          <p:attrName>ppt_y</p:attrName>
                                        </p:attrNameLst>
                                      </p:cBhvr>
                                    </p:animMotion>
                                  </p:childTnLst>
                                </p:cTn>
                              </p:par>
                              <p:par>
                                <p:cTn id="12" presetID="17" presetClass="entr" presetSubtype="4"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ppt_h/2"/>
                                          </p:val>
                                        </p:tav>
                                        <p:tav tm="100000">
                                          <p:val>
                                            <p:strVal val="#ppt_y"/>
                                          </p:val>
                                        </p:tav>
                                      </p:tavLst>
                                    </p:anim>
                                    <p:anim calcmode="lin" valueType="num">
                                      <p:cBhvr>
                                        <p:cTn id="16" dur="500" fill="hold"/>
                                        <p:tgtEl>
                                          <p:spTgt spid="5"/>
                                        </p:tgtEl>
                                        <p:attrNameLst>
                                          <p:attrName>ppt_w</p:attrName>
                                        </p:attrNameLst>
                                      </p:cBhvr>
                                      <p:tavLst>
                                        <p:tav tm="0">
                                          <p:val>
                                            <p:strVal val="#ppt_w"/>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42" presetClass="path" presetSubtype="0" accel="50000" decel="50000" fill="hold" grpId="1" nodeType="withEffect">
                                  <p:stCondLst>
                                    <p:cond delay="500"/>
                                  </p:stCondLst>
                                  <p:childTnLst>
                                    <p:animMotion origin="layout" path="M 0 0 L 0 0.25 E" pathEditMode="relative" ptsTypes="">
                                      <p:cBhvr>
                                        <p:cTn id="19" dur="1000" spd="-100000" fill="hold"/>
                                        <p:tgtEl>
                                          <p:spTgt spid="5"/>
                                        </p:tgtEl>
                                        <p:attrNameLst>
                                          <p:attrName>ppt_x</p:attrName>
                                          <p:attrName>ppt_y</p:attrName>
                                        </p:attrNameLst>
                                      </p:cBhvr>
                                    </p:animMotion>
                                  </p:childTnLst>
                                </p:cTn>
                              </p:par>
                              <p:par>
                                <p:cTn id="20" presetID="53" presetClass="entr" presetSubtype="16"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6" presetClass="path" presetSubtype="0" accel="50000" decel="50000" fill="hold" grpId="1" nodeType="withEffect">
                                  <p:stCondLst>
                                    <p:cond delay="1000"/>
                                  </p:stCondLst>
                                  <p:childTnLst>
                                    <p:animMotion origin="layout" path="M -0.09792 0.17431 L 2.08333E-7 -2.22222E-6 " pathEditMode="relative" rAng="0" ptsTypes="AA">
                                      <p:cBhvr>
                                        <p:cTn id="26" dur="1000" fill="hold"/>
                                        <p:tgtEl>
                                          <p:spTgt spid="6"/>
                                        </p:tgtEl>
                                        <p:attrNameLst>
                                          <p:attrName>ppt_x</p:attrName>
                                          <p:attrName>ppt_y</p:attrName>
                                        </p:attrNameLst>
                                      </p:cBhvr>
                                      <p:rCtr x="4896" y="-8727"/>
                                    </p:animMotion>
                                  </p:childTnLst>
                                </p:cTn>
                              </p:par>
                              <p:par>
                                <p:cTn id="27" presetID="53" presetClass="entr" presetSubtype="16"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1250"/>
                                  </p:stCondLst>
                                  <p:childTnLst>
                                    <p:animMotion origin="layout" path="M 0 0 L -0.25 0 E" pathEditMode="relative" ptsTypes="">
                                      <p:cBhvr>
                                        <p:cTn id="33" dur="1000" spd="-100000" fill="hold"/>
                                        <p:tgtEl>
                                          <p:spTgt spid="11"/>
                                        </p:tgtEl>
                                        <p:attrNameLst>
                                          <p:attrName>ppt_x</p:attrName>
                                          <p:attrName>ppt_y</p:attrName>
                                        </p:attrNameLst>
                                      </p:cBhvr>
                                    </p:animMotion>
                                  </p:childTnLst>
                                </p:cTn>
                              </p:par>
                              <p:par>
                                <p:cTn id="34" presetID="53" presetClass="entr" presetSubtype="16"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63" presetClass="path" presetSubtype="0" accel="50000" decel="50000" fill="hold" grpId="1" nodeType="withEffect">
                                  <p:stCondLst>
                                    <p:cond delay="1500"/>
                                  </p:stCondLst>
                                  <p:childTnLst>
                                    <p:animMotion origin="layout" path="M 0 0 L 0.25 0 E" pathEditMode="relative" ptsTypes="">
                                      <p:cBhvr>
                                        <p:cTn id="40" dur="1000" spd="-100000" fill="hold"/>
                                        <p:tgtEl>
                                          <p:spTgt spid="9"/>
                                        </p:tgtEl>
                                        <p:attrNameLst>
                                          <p:attrName>ppt_x</p:attrName>
                                          <p:attrName>ppt_y</p:attrName>
                                        </p:attrNameLst>
                                      </p:cBhvr>
                                    </p:animMotion>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50" fill="hold"/>
                                        <p:tgtEl>
                                          <p:spTgt spid="7"/>
                                        </p:tgtEl>
                                        <p:attrNameLst>
                                          <p:attrName>ppt_w</p:attrName>
                                        </p:attrNameLst>
                                      </p:cBhvr>
                                      <p:tavLst>
                                        <p:tav tm="0">
                                          <p:val>
                                            <p:fltVal val="0"/>
                                          </p:val>
                                        </p:tav>
                                        <p:tav tm="100000">
                                          <p:val>
                                            <p:strVal val="#ppt_w"/>
                                          </p:val>
                                        </p:tav>
                                      </p:tavLst>
                                    </p:anim>
                                    <p:anim calcmode="lin" valueType="num">
                                      <p:cBhvr>
                                        <p:cTn id="45" dur="250" fill="hold"/>
                                        <p:tgtEl>
                                          <p:spTgt spid="7"/>
                                        </p:tgtEl>
                                        <p:attrNameLst>
                                          <p:attrName>ppt_h</p:attrName>
                                        </p:attrNameLst>
                                      </p:cBhvr>
                                      <p:tavLst>
                                        <p:tav tm="0">
                                          <p:val>
                                            <p:fltVal val="0"/>
                                          </p:val>
                                        </p:tav>
                                        <p:tav tm="100000">
                                          <p:val>
                                            <p:strVal val="#ppt_h"/>
                                          </p:val>
                                        </p:tav>
                                      </p:tavLst>
                                    </p:anim>
                                    <p:animEffect transition="in" filter="fade">
                                      <p:cBhvr>
                                        <p:cTn id="46" dur="250"/>
                                        <p:tgtEl>
                                          <p:spTgt spid="7"/>
                                        </p:tgtEl>
                                      </p:cBhvr>
                                    </p:animEffect>
                                  </p:childTnLst>
                                </p:cTn>
                              </p:par>
                              <p:par>
                                <p:cTn id="47" presetID="6" presetClass="emph" presetSubtype="0" decel="100000" fill="hold" grpId="1" nodeType="withEffect">
                                  <p:stCondLst>
                                    <p:cond delay="200"/>
                                  </p:stCondLst>
                                  <p:childTnLst>
                                    <p:animScale>
                                      <p:cBhvr>
                                        <p:cTn id="48" dur="250" fill="hold"/>
                                        <p:tgtEl>
                                          <p:spTgt spid="7"/>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7"/>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fltVal val="0"/>
                                          </p:val>
                                        </p:tav>
                                        <p:tav tm="100000">
                                          <p:val>
                                            <p:strVal val="#ppt_w"/>
                                          </p:val>
                                        </p:tav>
                                      </p:tavLst>
                                    </p:anim>
                                    <p:anim calcmode="lin" valueType="num">
                                      <p:cBhvr>
                                        <p:cTn id="54" dur="250" fill="hold"/>
                                        <p:tgtEl>
                                          <p:spTgt spid="8"/>
                                        </p:tgtEl>
                                        <p:attrNameLst>
                                          <p:attrName>ppt_h</p:attrName>
                                        </p:attrNameLst>
                                      </p:cBhvr>
                                      <p:tavLst>
                                        <p:tav tm="0">
                                          <p:val>
                                            <p:fltVal val="0"/>
                                          </p:val>
                                        </p:tav>
                                        <p:tav tm="100000">
                                          <p:val>
                                            <p:strVal val="#ppt_h"/>
                                          </p:val>
                                        </p:tav>
                                      </p:tavLst>
                                    </p:anim>
                                    <p:animEffect transition="in" filter="fade">
                                      <p:cBhvr>
                                        <p:cTn id="55" dur="250"/>
                                        <p:tgtEl>
                                          <p:spTgt spid="8"/>
                                        </p:tgtEl>
                                      </p:cBhvr>
                                    </p:animEffect>
                                  </p:childTnLst>
                                </p:cTn>
                              </p:par>
                              <p:par>
                                <p:cTn id="56" presetID="6" presetClass="emph" presetSubtype="0" decel="100000" fill="hold" grpId="1" nodeType="withEffect">
                                  <p:stCondLst>
                                    <p:cond delay="600"/>
                                  </p:stCondLst>
                                  <p:childTnLst>
                                    <p:animScale>
                                      <p:cBhvr>
                                        <p:cTn id="57" dur="250" fill="hold"/>
                                        <p:tgtEl>
                                          <p:spTgt spid="8"/>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8"/>
                                        </p:tgtEl>
                                      </p:cBhvr>
                                      <p:by x="83000" y="83000"/>
                                    </p:animScale>
                                  </p:childTnLst>
                                </p:cTn>
                              </p:par>
                              <p:par>
                                <p:cTn id="60" presetID="53" presetClass="entr" presetSubtype="16" fill="hold" grpId="0" nodeType="withEffect">
                                  <p:stCondLst>
                                    <p:cond delay="600"/>
                                  </p:stCondLst>
                                  <p:childTnLst>
                                    <p:set>
                                      <p:cBhvr>
                                        <p:cTn id="61" dur="1" fill="hold">
                                          <p:stCondLst>
                                            <p:cond delay="0"/>
                                          </p:stCondLst>
                                        </p:cTn>
                                        <p:tgtEl>
                                          <p:spTgt spid="12"/>
                                        </p:tgtEl>
                                        <p:attrNameLst>
                                          <p:attrName>style.visibility</p:attrName>
                                        </p:attrNameLst>
                                      </p:cBhvr>
                                      <p:to>
                                        <p:strVal val="visible"/>
                                      </p:to>
                                    </p:set>
                                    <p:anim calcmode="lin" valueType="num">
                                      <p:cBhvr>
                                        <p:cTn id="62" dur="250" fill="hold"/>
                                        <p:tgtEl>
                                          <p:spTgt spid="12"/>
                                        </p:tgtEl>
                                        <p:attrNameLst>
                                          <p:attrName>ppt_w</p:attrName>
                                        </p:attrNameLst>
                                      </p:cBhvr>
                                      <p:tavLst>
                                        <p:tav tm="0">
                                          <p:val>
                                            <p:fltVal val="0"/>
                                          </p:val>
                                        </p:tav>
                                        <p:tav tm="100000">
                                          <p:val>
                                            <p:strVal val="#ppt_w"/>
                                          </p:val>
                                        </p:tav>
                                      </p:tavLst>
                                    </p:anim>
                                    <p:anim calcmode="lin" valueType="num">
                                      <p:cBhvr>
                                        <p:cTn id="63" dur="250" fill="hold"/>
                                        <p:tgtEl>
                                          <p:spTgt spid="12"/>
                                        </p:tgtEl>
                                        <p:attrNameLst>
                                          <p:attrName>ppt_h</p:attrName>
                                        </p:attrNameLst>
                                      </p:cBhvr>
                                      <p:tavLst>
                                        <p:tav tm="0">
                                          <p:val>
                                            <p:fltVal val="0"/>
                                          </p:val>
                                        </p:tav>
                                        <p:tav tm="100000">
                                          <p:val>
                                            <p:strVal val="#ppt_h"/>
                                          </p:val>
                                        </p:tav>
                                      </p:tavLst>
                                    </p:anim>
                                    <p:animEffect transition="in" filter="fade">
                                      <p:cBhvr>
                                        <p:cTn id="64" dur="250"/>
                                        <p:tgtEl>
                                          <p:spTgt spid="12"/>
                                        </p:tgtEl>
                                      </p:cBhvr>
                                    </p:animEffect>
                                  </p:childTnLst>
                                </p:cTn>
                              </p:par>
                              <p:par>
                                <p:cTn id="65" presetID="6" presetClass="emph" presetSubtype="0" decel="100000" fill="hold" grpId="1" nodeType="withEffect">
                                  <p:stCondLst>
                                    <p:cond delay="800"/>
                                  </p:stCondLst>
                                  <p:childTnLst>
                                    <p:animScale>
                                      <p:cBhvr>
                                        <p:cTn id="66" dur="250" fill="hold"/>
                                        <p:tgtEl>
                                          <p:spTgt spid="12"/>
                                        </p:tgtEl>
                                      </p:cBhvr>
                                      <p:by x="120000" y="120000"/>
                                    </p:animScale>
                                  </p:childTnLst>
                                </p:cTn>
                              </p:par>
                              <p:par>
                                <p:cTn id="67" presetID="6" presetClass="emph" presetSubtype="0" decel="100000" fill="hold" grpId="2" nodeType="withEffect">
                                  <p:stCondLst>
                                    <p:cond delay="1000"/>
                                  </p:stCondLst>
                                  <p:childTnLst>
                                    <p:animScale>
                                      <p:cBhvr>
                                        <p:cTn id="68" dur="250" fill="hold"/>
                                        <p:tgtEl>
                                          <p:spTgt spid="12"/>
                                        </p:tgtEl>
                                      </p:cBhvr>
                                      <p:by x="83000" y="83000"/>
                                    </p:animScale>
                                  </p:childTnLst>
                                </p:cTn>
                              </p:par>
                              <p:par>
                                <p:cTn id="69" presetID="10" presetClass="entr" presetSubtype="0" fill="hold" grpId="0" nodeType="withEffect">
                                  <p:stCondLst>
                                    <p:cond delay="100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par>
                                <p:cTn id="77" presetID="64" presetClass="path" presetSubtype="0" accel="50000" decel="50000" fill="hold" grpId="1" nodeType="withEffect">
                                  <p:stCondLst>
                                    <p:cond delay="1000"/>
                                  </p:stCondLst>
                                  <p:childTnLst>
                                    <p:animMotion origin="layout" path="M 0 -2.22222E-6 L 0 -0.18403 " pathEditMode="relative" rAng="0" ptsTypes="AA">
                                      <p:cBhvr>
                                        <p:cTn id="78" dur="1000" spd="-100000" fill="hold"/>
                                        <p:tgtEl>
                                          <p:spTgt spid="13"/>
                                        </p:tgtEl>
                                        <p:attrNameLst>
                                          <p:attrName>ppt_x</p:attrName>
                                          <p:attrName>ppt_y</p:attrName>
                                        </p:attrNameLst>
                                      </p:cBhvr>
                                      <p:rCtr x="0" y="-9213"/>
                                    </p:animMotion>
                                  </p:childTnLst>
                                </p:cTn>
                              </p:par>
                              <p:par>
                                <p:cTn id="79" presetID="53" presetClass="entr" presetSubtype="16" fill="hold" grpId="0" nodeType="withEffect">
                                  <p:stCondLst>
                                    <p:cond delay="125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Effect transition="in" filter="fade">
                                      <p:cBhvr>
                                        <p:cTn id="83" dur="500"/>
                                        <p:tgtEl>
                                          <p:spTgt spid="14"/>
                                        </p:tgtEl>
                                      </p:cBhvr>
                                    </p:animEffect>
                                  </p:childTnLst>
                                </p:cTn>
                              </p:par>
                              <p:par>
                                <p:cTn id="84" presetID="64" presetClass="path" presetSubtype="0" accel="50000" decel="50000" fill="hold" grpId="1" nodeType="withEffect">
                                  <p:stCondLst>
                                    <p:cond delay="1250"/>
                                  </p:stCondLst>
                                  <p:childTnLst>
                                    <p:animMotion origin="layout" path="M 0 2.96296E-6 L 0 -0.15787 " pathEditMode="relative" rAng="0" ptsTypes="AA">
                                      <p:cBhvr>
                                        <p:cTn id="85" dur="1000" spd="-100000" fill="hold"/>
                                        <p:tgtEl>
                                          <p:spTgt spid="14"/>
                                        </p:tgtEl>
                                        <p:attrNameLst>
                                          <p:attrName>ppt_x</p:attrName>
                                          <p:attrName>ppt_y</p:attrName>
                                        </p:attrNameLst>
                                      </p:cBhvr>
                                      <p:rCtr x="0" y="-7894"/>
                                    </p:animMotion>
                                  </p:childTnLst>
                                </p:cTn>
                              </p:par>
                            </p:childTnLst>
                          </p:cTn>
                        </p:par>
                        <p:par>
                          <p:cTn id="86" fill="hold">
                            <p:stCondLst>
                              <p:cond delay="4750"/>
                            </p:stCondLst>
                            <p:childTnLst>
                              <p:par>
                                <p:cTn id="87" presetID="22" presetClass="entr" presetSubtype="8"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left)">
                                      <p:cBhvr>
                                        <p:cTn id="8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11" grpId="0" animBg="1"/>
      <p:bldP spid="11" grpId="1" animBg="1"/>
      <p:bldP spid="4" grpId="0" animBg="1"/>
      <p:bldP spid="4" grpId="1" animBg="1"/>
      <p:bldP spid="5" grpId="0" animBg="1"/>
      <p:bldP spid="5" grpId="1" animBg="1"/>
      <p:bldP spid="6" grpId="0"/>
      <p:bldP spid="6" grpId="1"/>
      <p:bldP spid="10" grpId="0" animBg="1"/>
      <p:bldP spid="7" grpId="0"/>
      <p:bldP spid="7" grpId="1"/>
      <p:bldP spid="7" grpId="2"/>
      <p:bldP spid="8" grpId="0"/>
      <p:bldP spid="8" grpId="1"/>
      <p:bldP spid="8" grpId="2"/>
      <p:bldP spid="9" grpId="0"/>
      <p:bldP spid="9" grpId="1"/>
      <p:bldP spid="12" grpId="0"/>
      <p:bldP spid="12" grpId="1"/>
      <p:bldP spid="12" grpId="2"/>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3</a:t>
            </a:r>
            <a:r>
              <a:rPr lang="zh-CN" altLang="en-US" sz="2400" b="1" dirty="0">
                <a:solidFill>
                  <a:schemeClr val="accent1"/>
                </a:solidFill>
                <a:latin typeface="微软雅黑" panose="020B0503020204020204" pitchFamily="34" charset="-122"/>
                <a:ea typeface="微软雅黑" panose="020B0503020204020204" pitchFamily="34" charset="-122"/>
              </a:rPr>
              <a:t>、统筹规划，细化措施，安全系列活动成效显著</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a:extLst>
              <a:ext uri="{FF2B5EF4-FFF2-40B4-BE49-F238E27FC236}">
                <a16:creationId xmlns:a16="http://schemas.microsoft.com/office/drawing/2014/main" xmlns="" id="{4EB952C0-6075-4227-95A2-6C455A4D1673}"/>
              </a:ext>
            </a:extLst>
          </p:cNvPr>
          <p:cNvGraphicFramePr/>
          <p:nvPr>
            <p:extLst>
              <p:ext uri="{D42A27DB-BD31-4B8C-83A1-F6EECF244321}">
                <p14:modId xmlns:p14="http://schemas.microsoft.com/office/powerpoint/2010/main" xmlns="" val="1169117658"/>
              </p:ext>
            </p:extLst>
          </p:nvPr>
        </p:nvGraphicFramePr>
        <p:xfrm>
          <a:off x="1046884" y="1889979"/>
          <a:ext cx="10098232"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0696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4</a:t>
            </a:r>
            <a:r>
              <a:rPr lang="zh-CN" altLang="en-US" sz="2400" b="1" dirty="0">
                <a:solidFill>
                  <a:schemeClr val="accent1"/>
                </a:solidFill>
                <a:latin typeface="微软雅黑" panose="020B0503020204020204" pitchFamily="34" charset="-122"/>
                <a:ea typeface="微软雅黑" panose="020B0503020204020204" pitchFamily="34" charset="-122"/>
              </a:rPr>
              <a:t>、多措并举，强化执行，安全管理水平逐步提升</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7" name="图示 6">
            <a:extLst>
              <a:ext uri="{FF2B5EF4-FFF2-40B4-BE49-F238E27FC236}">
                <a16:creationId xmlns:a16="http://schemas.microsoft.com/office/drawing/2014/main" xmlns="" id="{9D8DE04B-87F1-4A66-8BEC-1CC239913E9F}"/>
              </a:ext>
            </a:extLst>
          </p:cNvPr>
          <p:cNvGraphicFramePr/>
          <p:nvPr>
            <p:extLst>
              <p:ext uri="{D42A27DB-BD31-4B8C-83A1-F6EECF244321}">
                <p14:modId xmlns:p14="http://schemas.microsoft.com/office/powerpoint/2010/main" xmlns="" val="3205173074"/>
              </p:ext>
            </p:extLst>
          </p:nvPr>
        </p:nvGraphicFramePr>
        <p:xfrm>
          <a:off x="1116019" y="1899215"/>
          <a:ext cx="10098232"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542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5</a:t>
            </a:r>
            <a:r>
              <a:rPr lang="zh-CN" altLang="en-US" sz="2400" b="1" dirty="0">
                <a:solidFill>
                  <a:schemeClr val="accent1"/>
                </a:solidFill>
                <a:latin typeface="微软雅黑" panose="020B0503020204020204" pitchFamily="34" charset="-122"/>
                <a:ea typeface="微软雅黑" panose="020B0503020204020204" pitchFamily="34" charset="-122"/>
              </a:rPr>
              <a:t>、制定措施，强化落实，特殊时期秩序持续稳定</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1116019" y="1862269"/>
            <a:ext cx="10098232" cy="3785652"/>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      为扎实做好雨季“三防”和冬季“四防”工作，我们实施了恶劣天气领导干部双岗值班制度，要求各单位在大雪、大雨等恶劣天气尽量停止用电作业、登高作业、高空巡检等工作。加强了节假日和抗战胜利</a:t>
            </a:r>
            <a:r>
              <a:rPr lang="en-US" altLang="zh-CN" sz="2000" b="1" dirty="0">
                <a:solidFill>
                  <a:schemeClr val="bg1"/>
                </a:solidFill>
                <a:latin typeface="微软雅黑" panose="020B0503020204020204" pitchFamily="34" charset="-122"/>
                <a:ea typeface="微软雅黑" panose="020B0503020204020204" pitchFamily="34" charset="-122"/>
              </a:rPr>
              <a:t>70</a:t>
            </a:r>
            <a:r>
              <a:rPr lang="zh-CN" altLang="en-US" sz="2000" b="1" dirty="0">
                <a:solidFill>
                  <a:schemeClr val="bg1"/>
                </a:solidFill>
                <a:latin typeface="微软雅黑" panose="020B0503020204020204" pitchFamily="34" charset="-122"/>
                <a:ea typeface="微软雅黑" panose="020B0503020204020204" pitchFamily="34" charset="-122"/>
              </a:rPr>
              <a:t>周年大阅兵等政治敏感期的安全管控力度，严格落实好公司领导带班、值班制度，重点加强岗前排查和中夜班薄弱时段管理，做好酒精检测工作，密切关注当班人员精神状态，坚决杜绝“三类人”上岗。系统检修的安全、顺利开展与否，关系到下一循环的生产状况好坏，绝对不能掉以轻心、麻痹大意。为此，我们严把检修项目安全技术措施的制定、审核、学习、落实等各个关口，对作业人员、现场监护人员进行了检修专项培训和考试，作业前对施工人员进行技术交底，严格按照“四个必须”要求对外委施工队伍进行管理，查资质、签协议、细培训、严监护，特别是加强了属地管理，施工队伍在谁的责任范围施工，责任区单位必须指派技术员以上的管理人员现场盯靠。系统开汽前成立了领导小组，编制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安全条件确认表</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并逐项进行检查确认，迎接了市安监局及专家检查，及时报送了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企业开车报告</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，最终圆满完成了检修任务。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13796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6</a:t>
            </a:r>
            <a:r>
              <a:rPr lang="zh-CN" altLang="en-US" sz="2400" b="1" dirty="0">
                <a:solidFill>
                  <a:schemeClr val="accent1"/>
                </a:solidFill>
                <a:latin typeface="微软雅黑" panose="020B0503020204020204" pitchFamily="34" charset="-122"/>
                <a:ea typeface="微软雅黑" panose="020B0503020204020204" pitchFamily="34" charset="-122"/>
              </a:rPr>
              <a:t>、强化培训，务求实效，全员安全素质稳步提升</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1113310" y="1353981"/>
            <a:ext cx="10098232" cy="707886"/>
          </a:xfrm>
          <a:prstGeom prst="rect">
            <a:avLst/>
          </a:prstGeom>
          <a:noFill/>
        </p:spPr>
        <p:txBody>
          <a:bodyPr wrap="square" rtlCol="0">
            <a:spAutoFit/>
          </a:bodyPr>
          <a:lstStyle/>
          <a:p>
            <a:pPr algn="ctr"/>
            <a:r>
              <a:rPr lang="zh-CN" altLang="zh-CN" sz="2000" b="1" dirty="0">
                <a:solidFill>
                  <a:srgbClr val="FFFF00"/>
                </a:solidFill>
                <a:latin typeface="微软雅黑" panose="020B0503020204020204" pitchFamily="34" charset="-122"/>
                <a:ea typeface="微软雅黑" panose="020B0503020204020204" pitchFamily="34" charset="-122"/>
              </a:rPr>
              <a:t>我公司始终坚持“培训、管理、装备”并重的原则，坚持把安全培训工作当成建立安全生产长效机制的重要措施之一来抓，全员、全方位地开展好安全培训工作。</a:t>
            </a:r>
            <a:endParaRPr lang="en-US" altLang="zh-CN" sz="2000" b="1" dirty="0">
              <a:solidFill>
                <a:srgbClr val="FFFF00"/>
              </a:solidFill>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xmlns="" id="{5B8C16A3-113F-4EF7-8084-CCE613E484F5}"/>
              </a:ext>
            </a:extLst>
          </p:cNvPr>
          <p:cNvSpPr txBox="1">
            <a:spLocks/>
          </p:cNvSpPr>
          <p:nvPr/>
        </p:nvSpPr>
        <p:spPr>
          <a:xfrm flipH="1">
            <a:off x="8885904" y="4012243"/>
            <a:ext cx="2880207" cy="1384995"/>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各车间利用班前会、安全活动日时间，将上级政策、文件精神、具体要求传达到每位员工，并充分利用以师带徒、现场确认等方式，进一步做实“手指口述”工作，切实提高了员工操作技能。</a:t>
            </a:r>
            <a:endParaRPr lang="zh-CN" altLang="en-US" sz="1400" dirty="0">
              <a:solidFill>
                <a:schemeClr val="bg1"/>
              </a:solidFill>
            </a:endParaRPr>
          </a:p>
        </p:txBody>
      </p:sp>
      <p:sp>
        <p:nvSpPr>
          <p:cNvPr id="46" name="Freeform 5">
            <a:extLst>
              <a:ext uri="{FF2B5EF4-FFF2-40B4-BE49-F238E27FC236}">
                <a16:creationId xmlns:a16="http://schemas.microsoft.com/office/drawing/2014/main" xmlns="" id="{3B60C2DC-418A-4EC2-9D16-7423E960AC59}"/>
              </a:ext>
            </a:extLst>
          </p:cNvPr>
          <p:cNvSpPr>
            <a:spLocks noChangeAspect="1"/>
          </p:cNvSpPr>
          <p:nvPr/>
        </p:nvSpPr>
        <p:spPr bwMode="auto">
          <a:xfrm>
            <a:off x="4945196" y="4876869"/>
            <a:ext cx="1862934" cy="1862934"/>
          </a:xfrm>
          <a:custGeom>
            <a:avLst/>
            <a:gdLst>
              <a:gd name="T0" fmla="*/ 6315 w 6332"/>
              <a:gd name="T1" fmla="*/ 2842 h 6330"/>
              <a:gd name="T2" fmla="*/ 6231 w 6332"/>
              <a:gd name="T3" fmla="*/ 2375 h 6330"/>
              <a:gd name="T4" fmla="*/ 6082 w 6332"/>
              <a:gd name="T5" fmla="*/ 1933 h 6330"/>
              <a:gd name="T6" fmla="*/ 5873 w 6332"/>
              <a:gd name="T7" fmla="*/ 1524 h 6330"/>
              <a:gd name="T8" fmla="*/ 5608 w 6332"/>
              <a:gd name="T9" fmla="*/ 1152 h 6330"/>
              <a:gd name="T10" fmla="*/ 5294 w 6332"/>
              <a:gd name="T11" fmla="*/ 823 h 6330"/>
              <a:gd name="T12" fmla="*/ 4935 w 6332"/>
              <a:gd name="T13" fmla="*/ 540 h 6330"/>
              <a:gd name="T14" fmla="*/ 4538 w 6332"/>
              <a:gd name="T15" fmla="*/ 312 h 6330"/>
              <a:gd name="T16" fmla="*/ 4106 w 6332"/>
              <a:gd name="T17" fmla="*/ 143 h 6330"/>
              <a:gd name="T18" fmla="*/ 3647 w 6332"/>
              <a:gd name="T19" fmla="*/ 36 h 6330"/>
              <a:gd name="T20" fmla="*/ 3164 w 6332"/>
              <a:gd name="T21" fmla="*/ 0 h 6330"/>
              <a:gd name="T22" fmla="*/ 2683 w 6332"/>
              <a:gd name="T23" fmla="*/ 36 h 6330"/>
              <a:gd name="T24" fmla="*/ 2224 w 6332"/>
              <a:gd name="T25" fmla="*/ 143 h 6330"/>
              <a:gd name="T26" fmla="*/ 1792 w 6332"/>
              <a:gd name="T27" fmla="*/ 312 h 6330"/>
              <a:gd name="T28" fmla="*/ 1395 w 6332"/>
              <a:gd name="T29" fmla="*/ 540 h 6330"/>
              <a:gd name="T30" fmla="*/ 1037 w 6332"/>
              <a:gd name="T31" fmla="*/ 823 h 6330"/>
              <a:gd name="T32" fmla="*/ 723 w 6332"/>
              <a:gd name="T33" fmla="*/ 1152 h 6330"/>
              <a:gd name="T34" fmla="*/ 458 w 6332"/>
              <a:gd name="T35" fmla="*/ 1524 h 6330"/>
              <a:gd name="T36" fmla="*/ 249 w 6332"/>
              <a:gd name="T37" fmla="*/ 1933 h 6330"/>
              <a:gd name="T38" fmla="*/ 100 w 6332"/>
              <a:gd name="T39" fmla="*/ 2375 h 6330"/>
              <a:gd name="T40" fmla="*/ 16 w 6332"/>
              <a:gd name="T41" fmla="*/ 2842 h 6330"/>
              <a:gd name="T42" fmla="*/ 4 w 6332"/>
              <a:gd name="T43" fmla="*/ 3328 h 6330"/>
              <a:gd name="T44" fmla="*/ 65 w 6332"/>
              <a:gd name="T45" fmla="*/ 3803 h 6330"/>
              <a:gd name="T46" fmla="*/ 192 w 6332"/>
              <a:gd name="T47" fmla="*/ 4254 h 6330"/>
              <a:gd name="T48" fmla="*/ 383 w 6332"/>
              <a:gd name="T49" fmla="*/ 4674 h 6330"/>
              <a:gd name="T50" fmla="*/ 629 w 6332"/>
              <a:gd name="T51" fmla="*/ 5059 h 6330"/>
              <a:gd name="T52" fmla="*/ 927 w 6332"/>
              <a:gd name="T53" fmla="*/ 5402 h 6330"/>
              <a:gd name="T54" fmla="*/ 1272 w 6332"/>
              <a:gd name="T55" fmla="*/ 5702 h 6330"/>
              <a:gd name="T56" fmla="*/ 1656 w 6332"/>
              <a:gd name="T57" fmla="*/ 5948 h 6330"/>
              <a:gd name="T58" fmla="*/ 2076 w 6332"/>
              <a:gd name="T59" fmla="*/ 6137 h 6330"/>
              <a:gd name="T60" fmla="*/ 2526 w 6332"/>
              <a:gd name="T61" fmla="*/ 6266 h 6330"/>
              <a:gd name="T62" fmla="*/ 3002 w 6332"/>
              <a:gd name="T63" fmla="*/ 6326 h 6330"/>
              <a:gd name="T64" fmla="*/ 3488 w 6332"/>
              <a:gd name="T65" fmla="*/ 6313 h 6330"/>
              <a:gd name="T66" fmla="*/ 3956 w 6332"/>
              <a:gd name="T67" fmla="*/ 6230 h 6330"/>
              <a:gd name="T68" fmla="*/ 4397 w 6332"/>
              <a:gd name="T69" fmla="*/ 6081 h 6330"/>
              <a:gd name="T70" fmla="*/ 4807 w 6332"/>
              <a:gd name="T71" fmla="*/ 5871 h 6330"/>
              <a:gd name="T72" fmla="*/ 5179 w 6332"/>
              <a:gd name="T73" fmla="*/ 5607 h 6330"/>
              <a:gd name="T74" fmla="*/ 5509 w 6332"/>
              <a:gd name="T75" fmla="*/ 5293 h 6330"/>
              <a:gd name="T76" fmla="*/ 5790 w 6332"/>
              <a:gd name="T77" fmla="*/ 4935 h 6330"/>
              <a:gd name="T78" fmla="*/ 6019 w 6332"/>
              <a:gd name="T79" fmla="*/ 4537 h 6330"/>
              <a:gd name="T80" fmla="*/ 6189 w 6332"/>
              <a:gd name="T81" fmla="*/ 4107 h 6330"/>
              <a:gd name="T82" fmla="*/ 6295 w 6332"/>
              <a:gd name="T83" fmla="*/ 3648 h 6330"/>
              <a:gd name="T84" fmla="*/ 6332 w 6332"/>
              <a:gd name="T85" fmla="*/ 3166 h 6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32" h="6330">
                <a:moveTo>
                  <a:pt x="6332" y="3166"/>
                </a:moveTo>
                <a:lnTo>
                  <a:pt x="6328" y="3003"/>
                </a:lnTo>
                <a:lnTo>
                  <a:pt x="6315" y="2842"/>
                </a:lnTo>
                <a:lnTo>
                  <a:pt x="6295" y="2684"/>
                </a:lnTo>
                <a:lnTo>
                  <a:pt x="6267" y="2528"/>
                </a:lnTo>
                <a:lnTo>
                  <a:pt x="6231" y="2375"/>
                </a:lnTo>
                <a:lnTo>
                  <a:pt x="6189" y="2224"/>
                </a:lnTo>
                <a:lnTo>
                  <a:pt x="6139" y="2077"/>
                </a:lnTo>
                <a:lnTo>
                  <a:pt x="6082" y="1933"/>
                </a:lnTo>
                <a:lnTo>
                  <a:pt x="6019" y="1793"/>
                </a:lnTo>
                <a:lnTo>
                  <a:pt x="5949" y="1657"/>
                </a:lnTo>
                <a:lnTo>
                  <a:pt x="5873" y="1524"/>
                </a:lnTo>
                <a:lnTo>
                  <a:pt x="5790" y="1396"/>
                </a:lnTo>
                <a:lnTo>
                  <a:pt x="5702" y="1272"/>
                </a:lnTo>
                <a:lnTo>
                  <a:pt x="5608" y="1152"/>
                </a:lnTo>
                <a:lnTo>
                  <a:pt x="5509" y="1037"/>
                </a:lnTo>
                <a:lnTo>
                  <a:pt x="5404" y="927"/>
                </a:lnTo>
                <a:lnTo>
                  <a:pt x="5294" y="823"/>
                </a:lnTo>
                <a:lnTo>
                  <a:pt x="5179" y="722"/>
                </a:lnTo>
                <a:lnTo>
                  <a:pt x="5060" y="629"/>
                </a:lnTo>
                <a:lnTo>
                  <a:pt x="4935" y="540"/>
                </a:lnTo>
                <a:lnTo>
                  <a:pt x="4807" y="458"/>
                </a:lnTo>
                <a:lnTo>
                  <a:pt x="4675" y="382"/>
                </a:lnTo>
                <a:lnTo>
                  <a:pt x="4538" y="312"/>
                </a:lnTo>
                <a:lnTo>
                  <a:pt x="4397" y="248"/>
                </a:lnTo>
                <a:lnTo>
                  <a:pt x="4253" y="192"/>
                </a:lnTo>
                <a:lnTo>
                  <a:pt x="4106" y="143"/>
                </a:lnTo>
                <a:lnTo>
                  <a:pt x="3956" y="99"/>
                </a:lnTo>
                <a:lnTo>
                  <a:pt x="3803" y="64"/>
                </a:lnTo>
                <a:lnTo>
                  <a:pt x="3647" y="36"/>
                </a:lnTo>
                <a:lnTo>
                  <a:pt x="3488" y="16"/>
                </a:lnTo>
                <a:lnTo>
                  <a:pt x="3328" y="4"/>
                </a:lnTo>
                <a:lnTo>
                  <a:pt x="3164" y="0"/>
                </a:lnTo>
                <a:lnTo>
                  <a:pt x="3002" y="4"/>
                </a:lnTo>
                <a:lnTo>
                  <a:pt x="2841" y="16"/>
                </a:lnTo>
                <a:lnTo>
                  <a:pt x="2683" y="36"/>
                </a:lnTo>
                <a:lnTo>
                  <a:pt x="2526" y="64"/>
                </a:lnTo>
                <a:lnTo>
                  <a:pt x="2374" y="99"/>
                </a:lnTo>
                <a:lnTo>
                  <a:pt x="2224" y="143"/>
                </a:lnTo>
                <a:lnTo>
                  <a:pt x="2076" y="192"/>
                </a:lnTo>
                <a:lnTo>
                  <a:pt x="1933" y="248"/>
                </a:lnTo>
                <a:lnTo>
                  <a:pt x="1792" y="312"/>
                </a:lnTo>
                <a:lnTo>
                  <a:pt x="1656" y="382"/>
                </a:lnTo>
                <a:lnTo>
                  <a:pt x="1523" y="458"/>
                </a:lnTo>
                <a:lnTo>
                  <a:pt x="1395" y="540"/>
                </a:lnTo>
                <a:lnTo>
                  <a:pt x="1272" y="629"/>
                </a:lnTo>
                <a:lnTo>
                  <a:pt x="1152" y="722"/>
                </a:lnTo>
                <a:lnTo>
                  <a:pt x="1037" y="823"/>
                </a:lnTo>
                <a:lnTo>
                  <a:pt x="927" y="927"/>
                </a:lnTo>
                <a:lnTo>
                  <a:pt x="822" y="1037"/>
                </a:lnTo>
                <a:lnTo>
                  <a:pt x="723" y="1152"/>
                </a:lnTo>
                <a:lnTo>
                  <a:pt x="629" y="1272"/>
                </a:lnTo>
                <a:lnTo>
                  <a:pt x="541" y="1396"/>
                </a:lnTo>
                <a:lnTo>
                  <a:pt x="458" y="1524"/>
                </a:lnTo>
                <a:lnTo>
                  <a:pt x="383" y="1657"/>
                </a:lnTo>
                <a:lnTo>
                  <a:pt x="312" y="1793"/>
                </a:lnTo>
                <a:lnTo>
                  <a:pt x="249" y="1933"/>
                </a:lnTo>
                <a:lnTo>
                  <a:pt x="192" y="2077"/>
                </a:lnTo>
                <a:lnTo>
                  <a:pt x="142" y="2224"/>
                </a:lnTo>
                <a:lnTo>
                  <a:pt x="100" y="2375"/>
                </a:lnTo>
                <a:lnTo>
                  <a:pt x="65" y="2528"/>
                </a:lnTo>
                <a:lnTo>
                  <a:pt x="37" y="2684"/>
                </a:lnTo>
                <a:lnTo>
                  <a:pt x="16" y="2842"/>
                </a:lnTo>
                <a:lnTo>
                  <a:pt x="4" y="3003"/>
                </a:lnTo>
                <a:lnTo>
                  <a:pt x="0" y="3166"/>
                </a:lnTo>
                <a:lnTo>
                  <a:pt x="4" y="3328"/>
                </a:lnTo>
                <a:lnTo>
                  <a:pt x="16" y="3490"/>
                </a:lnTo>
                <a:lnTo>
                  <a:pt x="37" y="3648"/>
                </a:lnTo>
                <a:lnTo>
                  <a:pt x="65" y="3803"/>
                </a:lnTo>
                <a:lnTo>
                  <a:pt x="100" y="3957"/>
                </a:lnTo>
                <a:lnTo>
                  <a:pt x="142" y="4107"/>
                </a:lnTo>
                <a:lnTo>
                  <a:pt x="192" y="4254"/>
                </a:lnTo>
                <a:lnTo>
                  <a:pt x="249" y="4398"/>
                </a:lnTo>
                <a:lnTo>
                  <a:pt x="312" y="4537"/>
                </a:lnTo>
                <a:lnTo>
                  <a:pt x="383" y="4674"/>
                </a:lnTo>
                <a:lnTo>
                  <a:pt x="458" y="4806"/>
                </a:lnTo>
                <a:lnTo>
                  <a:pt x="541" y="4935"/>
                </a:lnTo>
                <a:lnTo>
                  <a:pt x="629" y="5059"/>
                </a:lnTo>
                <a:lnTo>
                  <a:pt x="723" y="5178"/>
                </a:lnTo>
                <a:lnTo>
                  <a:pt x="822" y="5293"/>
                </a:lnTo>
                <a:lnTo>
                  <a:pt x="927" y="5402"/>
                </a:lnTo>
                <a:lnTo>
                  <a:pt x="1037" y="5508"/>
                </a:lnTo>
                <a:lnTo>
                  <a:pt x="1152" y="5607"/>
                </a:lnTo>
                <a:lnTo>
                  <a:pt x="1272" y="5702"/>
                </a:lnTo>
                <a:lnTo>
                  <a:pt x="1395" y="5790"/>
                </a:lnTo>
                <a:lnTo>
                  <a:pt x="1523" y="5871"/>
                </a:lnTo>
                <a:lnTo>
                  <a:pt x="1656" y="5948"/>
                </a:lnTo>
                <a:lnTo>
                  <a:pt x="1792" y="6017"/>
                </a:lnTo>
                <a:lnTo>
                  <a:pt x="1933" y="6081"/>
                </a:lnTo>
                <a:lnTo>
                  <a:pt x="2076" y="6137"/>
                </a:lnTo>
                <a:lnTo>
                  <a:pt x="2224" y="6188"/>
                </a:lnTo>
                <a:lnTo>
                  <a:pt x="2374" y="6230"/>
                </a:lnTo>
                <a:lnTo>
                  <a:pt x="2526" y="6266"/>
                </a:lnTo>
                <a:lnTo>
                  <a:pt x="2683" y="6294"/>
                </a:lnTo>
                <a:lnTo>
                  <a:pt x="2841" y="6313"/>
                </a:lnTo>
                <a:lnTo>
                  <a:pt x="3002" y="6326"/>
                </a:lnTo>
                <a:lnTo>
                  <a:pt x="3164" y="6330"/>
                </a:lnTo>
                <a:lnTo>
                  <a:pt x="3328" y="6326"/>
                </a:lnTo>
                <a:lnTo>
                  <a:pt x="3488" y="6313"/>
                </a:lnTo>
                <a:lnTo>
                  <a:pt x="3647" y="6294"/>
                </a:lnTo>
                <a:lnTo>
                  <a:pt x="3803" y="6266"/>
                </a:lnTo>
                <a:lnTo>
                  <a:pt x="3956" y="6230"/>
                </a:lnTo>
                <a:lnTo>
                  <a:pt x="4106" y="6188"/>
                </a:lnTo>
                <a:lnTo>
                  <a:pt x="4253" y="6137"/>
                </a:lnTo>
                <a:lnTo>
                  <a:pt x="4397" y="6081"/>
                </a:lnTo>
                <a:lnTo>
                  <a:pt x="4538" y="6017"/>
                </a:lnTo>
                <a:lnTo>
                  <a:pt x="4675" y="5948"/>
                </a:lnTo>
                <a:lnTo>
                  <a:pt x="4807" y="5871"/>
                </a:lnTo>
                <a:lnTo>
                  <a:pt x="4935" y="5790"/>
                </a:lnTo>
                <a:lnTo>
                  <a:pt x="5060" y="5702"/>
                </a:lnTo>
                <a:lnTo>
                  <a:pt x="5179" y="5607"/>
                </a:lnTo>
                <a:lnTo>
                  <a:pt x="5294" y="5508"/>
                </a:lnTo>
                <a:lnTo>
                  <a:pt x="5404" y="5402"/>
                </a:lnTo>
                <a:lnTo>
                  <a:pt x="5509" y="5293"/>
                </a:lnTo>
                <a:lnTo>
                  <a:pt x="5608" y="5178"/>
                </a:lnTo>
                <a:lnTo>
                  <a:pt x="5702" y="5059"/>
                </a:lnTo>
                <a:lnTo>
                  <a:pt x="5790" y="4935"/>
                </a:lnTo>
                <a:lnTo>
                  <a:pt x="5873" y="4806"/>
                </a:lnTo>
                <a:lnTo>
                  <a:pt x="5949" y="4674"/>
                </a:lnTo>
                <a:lnTo>
                  <a:pt x="6019" y="4537"/>
                </a:lnTo>
                <a:lnTo>
                  <a:pt x="6082" y="4398"/>
                </a:lnTo>
                <a:lnTo>
                  <a:pt x="6139" y="4254"/>
                </a:lnTo>
                <a:lnTo>
                  <a:pt x="6189" y="4107"/>
                </a:lnTo>
                <a:lnTo>
                  <a:pt x="6231" y="3957"/>
                </a:lnTo>
                <a:lnTo>
                  <a:pt x="6267" y="3803"/>
                </a:lnTo>
                <a:lnTo>
                  <a:pt x="6295" y="3648"/>
                </a:lnTo>
                <a:lnTo>
                  <a:pt x="6315" y="3490"/>
                </a:lnTo>
                <a:lnTo>
                  <a:pt x="6328" y="3328"/>
                </a:lnTo>
                <a:lnTo>
                  <a:pt x="6332" y="3166"/>
                </a:lnTo>
                <a:close/>
              </a:path>
            </a:pathLst>
          </a:custGeom>
          <a:gradFill flip="none" rotWithShape="1">
            <a:gsLst>
              <a:gs pos="0">
                <a:schemeClr val="accent3"/>
              </a:gs>
              <a:gs pos="100000">
                <a:schemeClr val="accent3">
                  <a:lumMod val="50000"/>
                </a:schemeClr>
              </a:gs>
            </a:gsLst>
            <a:lin ang="13500000" scaled="1"/>
            <a:tileRect/>
          </a:gradFill>
          <a:ln w="381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47" name="Freeform 6">
            <a:extLst>
              <a:ext uri="{FF2B5EF4-FFF2-40B4-BE49-F238E27FC236}">
                <a16:creationId xmlns:a16="http://schemas.microsoft.com/office/drawing/2014/main" xmlns="" id="{9E91FB1A-AA8F-456E-AF41-8B42DF1E2838}"/>
              </a:ext>
            </a:extLst>
          </p:cNvPr>
          <p:cNvSpPr>
            <a:spLocks noChangeAspect="1"/>
          </p:cNvSpPr>
          <p:nvPr/>
        </p:nvSpPr>
        <p:spPr bwMode="auto">
          <a:xfrm>
            <a:off x="5087933" y="5019605"/>
            <a:ext cx="1577461" cy="1577460"/>
          </a:xfrm>
          <a:custGeom>
            <a:avLst/>
            <a:gdLst>
              <a:gd name="T0" fmla="*/ 5346 w 5359"/>
              <a:gd name="T1" fmla="*/ 2407 h 5357"/>
              <a:gd name="T2" fmla="*/ 5274 w 5359"/>
              <a:gd name="T3" fmla="*/ 2010 h 5357"/>
              <a:gd name="T4" fmla="*/ 5148 w 5359"/>
              <a:gd name="T5" fmla="*/ 1637 h 5357"/>
              <a:gd name="T6" fmla="*/ 4971 w 5359"/>
              <a:gd name="T7" fmla="*/ 1291 h 5357"/>
              <a:gd name="T8" fmla="*/ 4746 w 5359"/>
              <a:gd name="T9" fmla="*/ 975 h 5357"/>
              <a:gd name="T10" fmla="*/ 4480 w 5359"/>
              <a:gd name="T11" fmla="*/ 697 h 5357"/>
              <a:gd name="T12" fmla="*/ 4177 w 5359"/>
              <a:gd name="T13" fmla="*/ 458 h 5357"/>
              <a:gd name="T14" fmla="*/ 3841 w 5359"/>
              <a:gd name="T15" fmla="*/ 264 h 5357"/>
              <a:gd name="T16" fmla="*/ 3475 w 5359"/>
              <a:gd name="T17" fmla="*/ 120 h 5357"/>
              <a:gd name="T18" fmla="*/ 3087 w 5359"/>
              <a:gd name="T19" fmla="*/ 30 h 5357"/>
              <a:gd name="T20" fmla="*/ 2678 w 5359"/>
              <a:gd name="T21" fmla="*/ 0 h 5357"/>
              <a:gd name="T22" fmla="*/ 2270 w 5359"/>
              <a:gd name="T23" fmla="*/ 30 h 5357"/>
              <a:gd name="T24" fmla="*/ 1882 w 5359"/>
              <a:gd name="T25" fmla="*/ 120 h 5357"/>
              <a:gd name="T26" fmla="*/ 1517 w 5359"/>
              <a:gd name="T27" fmla="*/ 264 h 5357"/>
              <a:gd name="T28" fmla="*/ 1180 w 5359"/>
              <a:gd name="T29" fmla="*/ 458 h 5357"/>
              <a:gd name="T30" fmla="*/ 877 w 5359"/>
              <a:gd name="T31" fmla="*/ 697 h 5357"/>
              <a:gd name="T32" fmla="*/ 612 w 5359"/>
              <a:gd name="T33" fmla="*/ 975 h 5357"/>
              <a:gd name="T34" fmla="*/ 387 w 5359"/>
              <a:gd name="T35" fmla="*/ 1291 h 5357"/>
              <a:gd name="T36" fmla="*/ 210 w 5359"/>
              <a:gd name="T37" fmla="*/ 1637 h 5357"/>
              <a:gd name="T38" fmla="*/ 84 w 5359"/>
              <a:gd name="T39" fmla="*/ 2010 h 5357"/>
              <a:gd name="T40" fmla="*/ 14 w 5359"/>
              <a:gd name="T41" fmla="*/ 2407 h 5357"/>
              <a:gd name="T42" fmla="*/ 3 w 5359"/>
              <a:gd name="T43" fmla="*/ 2818 h 5357"/>
              <a:gd name="T44" fmla="*/ 55 w 5359"/>
              <a:gd name="T45" fmla="*/ 3220 h 5357"/>
              <a:gd name="T46" fmla="*/ 163 w 5359"/>
              <a:gd name="T47" fmla="*/ 3601 h 5357"/>
              <a:gd name="T48" fmla="*/ 323 w 5359"/>
              <a:gd name="T49" fmla="*/ 3957 h 5357"/>
              <a:gd name="T50" fmla="*/ 532 w 5359"/>
              <a:gd name="T51" fmla="*/ 4282 h 5357"/>
              <a:gd name="T52" fmla="*/ 785 w 5359"/>
              <a:gd name="T53" fmla="*/ 4574 h 5357"/>
              <a:gd name="T54" fmla="*/ 1076 w 5359"/>
              <a:gd name="T55" fmla="*/ 4826 h 5357"/>
              <a:gd name="T56" fmla="*/ 1402 w 5359"/>
              <a:gd name="T57" fmla="*/ 5034 h 5357"/>
              <a:gd name="T58" fmla="*/ 1757 w 5359"/>
              <a:gd name="T59" fmla="*/ 5196 h 5357"/>
              <a:gd name="T60" fmla="*/ 2139 w 5359"/>
              <a:gd name="T61" fmla="*/ 5304 h 5357"/>
              <a:gd name="T62" fmla="*/ 2540 w 5359"/>
              <a:gd name="T63" fmla="*/ 5354 h 5357"/>
              <a:gd name="T64" fmla="*/ 2952 w 5359"/>
              <a:gd name="T65" fmla="*/ 5344 h 5357"/>
              <a:gd name="T66" fmla="*/ 3348 w 5359"/>
              <a:gd name="T67" fmla="*/ 5274 h 5357"/>
              <a:gd name="T68" fmla="*/ 3722 w 5359"/>
              <a:gd name="T69" fmla="*/ 5147 h 5357"/>
              <a:gd name="T70" fmla="*/ 4068 w 5359"/>
              <a:gd name="T71" fmla="*/ 4970 h 5357"/>
              <a:gd name="T72" fmla="*/ 4383 w 5359"/>
              <a:gd name="T73" fmla="*/ 4747 h 5357"/>
              <a:gd name="T74" fmla="*/ 4663 w 5359"/>
              <a:gd name="T75" fmla="*/ 4481 h 5357"/>
              <a:gd name="T76" fmla="*/ 4902 w 5359"/>
              <a:gd name="T77" fmla="*/ 4177 h 5357"/>
              <a:gd name="T78" fmla="*/ 5095 w 5359"/>
              <a:gd name="T79" fmla="*/ 3841 h 5357"/>
              <a:gd name="T80" fmla="*/ 5238 w 5359"/>
              <a:gd name="T81" fmla="*/ 3477 h 5357"/>
              <a:gd name="T82" fmla="*/ 5328 w 5359"/>
              <a:gd name="T83" fmla="*/ 3088 h 5357"/>
              <a:gd name="T84" fmla="*/ 5359 w 5359"/>
              <a:gd name="T85" fmla="*/ 2680 h 5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59" h="5357">
                <a:moveTo>
                  <a:pt x="5359" y="2680"/>
                </a:moveTo>
                <a:lnTo>
                  <a:pt x="5356" y="2542"/>
                </a:lnTo>
                <a:lnTo>
                  <a:pt x="5346" y="2407"/>
                </a:lnTo>
                <a:lnTo>
                  <a:pt x="5328" y="2272"/>
                </a:lnTo>
                <a:lnTo>
                  <a:pt x="5304" y="2140"/>
                </a:lnTo>
                <a:lnTo>
                  <a:pt x="5274" y="2010"/>
                </a:lnTo>
                <a:lnTo>
                  <a:pt x="5238" y="1883"/>
                </a:lnTo>
                <a:lnTo>
                  <a:pt x="5197" y="1759"/>
                </a:lnTo>
                <a:lnTo>
                  <a:pt x="5148" y="1637"/>
                </a:lnTo>
                <a:lnTo>
                  <a:pt x="5095" y="1519"/>
                </a:lnTo>
                <a:lnTo>
                  <a:pt x="5035" y="1403"/>
                </a:lnTo>
                <a:lnTo>
                  <a:pt x="4971" y="1291"/>
                </a:lnTo>
                <a:lnTo>
                  <a:pt x="4902" y="1182"/>
                </a:lnTo>
                <a:lnTo>
                  <a:pt x="4826" y="1077"/>
                </a:lnTo>
                <a:lnTo>
                  <a:pt x="4746" y="975"/>
                </a:lnTo>
                <a:lnTo>
                  <a:pt x="4663" y="878"/>
                </a:lnTo>
                <a:lnTo>
                  <a:pt x="4574" y="785"/>
                </a:lnTo>
                <a:lnTo>
                  <a:pt x="4480" y="697"/>
                </a:lnTo>
                <a:lnTo>
                  <a:pt x="4383" y="612"/>
                </a:lnTo>
                <a:lnTo>
                  <a:pt x="4282" y="532"/>
                </a:lnTo>
                <a:lnTo>
                  <a:pt x="4177" y="458"/>
                </a:lnTo>
                <a:lnTo>
                  <a:pt x="4068" y="388"/>
                </a:lnTo>
                <a:lnTo>
                  <a:pt x="3956" y="323"/>
                </a:lnTo>
                <a:lnTo>
                  <a:pt x="3841" y="264"/>
                </a:lnTo>
                <a:lnTo>
                  <a:pt x="3722" y="210"/>
                </a:lnTo>
                <a:lnTo>
                  <a:pt x="3599" y="163"/>
                </a:lnTo>
                <a:lnTo>
                  <a:pt x="3475" y="120"/>
                </a:lnTo>
                <a:lnTo>
                  <a:pt x="3348" y="84"/>
                </a:lnTo>
                <a:lnTo>
                  <a:pt x="3219" y="54"/>
                </a:lnTo>
                <a:lnTo>
                  <a:pt x="3087" y="30"/>
                </a:lnTo>
                <a:lnTo>
                  <a:pt x="2952" y="14"/>
                </a:lnTo>
                <a:lnTo>
                  <a:pt x="2817" y="3"/>
                </a:lnTo>
                <a:lnTo>
                  <a:pt x="2678" y="0"/>
                </a:lnTo>
                <a:lnTo>
                  <a:pt x="2540" y="3"/>
                </a:lnTo>
                <a:lnTo>
                  <a:pt x="2405" y="14"/>
                </a:lnTo>
                <a:lnTo>
                  <a:pt x="2270" y="30"/>
                </a:lnTo>
                <a:lnTo>
                  <a:pt x="2139" y="54"/>
                </a:lnTo>
                <a:lnTo>
                  <a:pt x="2008" y="84"/>
                </a:lnTo>
                <a:lnTo>
                  <a:pt x="1882" y="120"/>
                </a:lnTo>
                <a:lnTo>
                  <a:pt x="1757" y="163"/>
                </a:lnTo>
                <a:lnTo>
                  <a:pt x="1636" y="210"/>
                </a:lnTo>
                <a:lnTo>
                  <a:pt x="1517" y="264"/>
                </a:lnTo>
                <a:lnTo>
                  <a:pt x="1402" y="323"/>
                </a:lnTo>
                <a:lnTo>
                  <a:pt x="1289" y="388"/>
                </a:lnTo>
                <a:lnTo>
                  <a:pt x="1180" y="458"/>
                </a:lnTo>
                <a:lnTo>
                  <a:pt x="1076" y="532"/>
                </a:lnTo>
                <a:lnTo>
                  <a:pt x="974" y="612"/>
                </a:lnTo>
                <a:lnTo>
                  <a:pt x="877" y="697"/>
                </a:lnTo>
                <a:lnTo>
                  <a:pt x="785" y="785"/>
                </a:lnTo>
                <a:lnTo>
                  <a:pt x="696" y="878"/>
                </a:lnTo>
                <a:lnTo>
                  <a:pt x="612" y="975"/>
                </a:lnTo>
                <a:lnTo>
                  <a:pt x="532" y="1077"/>
                </a:lnTo>
                <a:lnTo>
                  <a:pt x="458" y="1182"/>
                </a:lnTo>
                <a:lnTo>
                  <a:pt x="387" y="1291"/>
                </a:lnTo>
                <a:lnTo>
                  <a:pt x="323" y="1403"/>
                </a:lnTo>
                <a:lnTo>
                  <a:pt x="264" y="1519"/>
                </a:lnTo>
                <a:lnTo>
                  <a:pt x="210" y="1637"/>
                </a:lnTo>
                <a:lnTo>
                  <a:pt x="163" y="1759"/>
                </a:lnTo>
                <a:lnTo>
                  <a:pt x="120" y="1883"/>
                </a:lnTo>
                <a:lnTo>
                  <a:pt x="84" y="2010"/>
                </a:lnTo>
                <a:lnTo>
                  <a:pt x="55" y="2140"/>
                </a:lnTo>
                <a:lnTo>
                  <a:pt x="31" y="2272"/>
                </a:lnTo>
                <a:lnTo>
                  <a:pt x="14" y="2407"/>
                </a:lnTo>
                <a:lnTo>
                  <a:pt x="3" y="2542"/>
                </a:lnTo>
                <a:lnTo>
                  <a:pt x="0" y="2680"/>
                </a:lnTo>
                <a:lnTo>
                  <a:pt x="3" y="2818"/>
                </a:lnTo>
                <a:lnTo>
                  <a:pt x="14" y="2954"/>
                </a:lnTo>
                <a:lnTo>
                  <a:pt x="31" y="3088"/>
                </a:lnTo>
                <a:lnTo>
                  <a:pt x="55" y="3220"/>
                </a:lnTo>
                <a:lnTo>
                  <a:pt x="84" y="3349"/>
                </a:lnTo>
                <a:lnTo>
                  <a:pt x="120" y="3477"/>
                </a:lnTo>
                <a:lnTo>
                  <a:pt x="163" y="3601"/>
                </a:lnTo>
                <a:lnTo>
                  <a:pt x="210" y="3723"/>
                </a:lnTo>
                <a:lnTo>
                  <a:pt x="264" y="3841"/>
                </a:lnTo>
                <a:lnTo>
                  <a:pt x="323" y="3957"/>
                </a:lnTo>
                <a:lnTo>
                  <a:pt x="387" y="4069"/>
                </a:lnTo>
                <a:lnTo>
                  <a:pt x="458" y="4177"/>
                </a:lnTo>
                <a:lnTo>
                  <a:pt x="532" y="4282"/>
                </a:lnTo>
                <a:lnTo>
                  <a:pt x="612" y="4383"/>
                </a:lnTo>
                <a:lnTo>
                  <a:pt x="696" y="4481"/>
                </a:lnTo>
                <a:lnTo>
                  <a:pt x="785" y="4574"/>
                </a:lnTo>
                <a:lnTo>
                  <a:pt x="877" y="4663"/>
                </a:lnTo>
                <a:lnTo>
                  <a:pt x="974" y="4747"/>
                </a:lnTo>
                <a:lnTo>
                  <a:pt x="1076" y="4826"/>
                </a:lnTo>
                <a:lnTo>
                  <a:pt x="1180" y="4901"/>
                </a:lnTo>
                <a:lnTo>
                  <a:pt x="1289" y="4970"/>
                </a:lnTo>
                <a:lnTo>
                  <a:pt x="1402" y="5034"/>
                </a:lnTo>
                <a:lnTo>
                  <a:pt x="1517" y="5093"/>
                </a:lnTo>
                <a:lnTo>
                  <a:pt x="1636" y="5147"/>
                </a:lnTo>
                <a:lnTo>
                  <a:pt x="1757" y="5196"/>
                </a:lnTo>
                <a:lnTo>
                  <a:pt x="1882" y="5237"/>
                </a:lnTo>
                <a:lnTo>
                  <a:pt x="2008" y="5274"/>
                </a:lnTo>
                <a:lnTo>
                  <a:pt x="2139" y="5304"/>
                </a:lnTo>
                <a:lnTo>
                  <a:pt x="2270" y="5327"/>
                </a:lnTo>
                <a:lnTo>
                  <a:pt x="2405" y="5344"/>
                </a:lnTo>
                <a:lnTo>
                  <a:pt x="2540" y="5354"/>
                </a:lnTo>
                <a:lnTo>
                  <a:pt x="2678" y="5357"/>
                </a:lnTo>
                <a:lnTo>
                  <a:pt x="2817" y="5354"/>
                </a:lnTo>
                <a:lnTo>
                  <a:pt x="2952" y="5344"/>
                </a:lnTo>
                <a:lnTo>
                  <a:pt x="3087" y="5327"/>
                </a:lnTo>
                <a:lnTo>
                  <a:pt x="3219" y="5304"/>
                </a:lnTo>
                <a:lnTo>
                  <a:pt x="3348" y="5274"/>
                </a:lnTo>
                <a:lnTo>
                  <a:pt x="3475" y="5237"/>
                </a:lnTo>
                <a:lnTo>
                  <a:pt x="3599" y="5196"/>
                </a:lnTo>
                <a:lnTo>
                  <a:pt x="3722" y="5147"/>
                </a:lnTo>
                <a:lnTo>
                  <a:pt x="3841" y="5093"/>
                </a:lnTo>
                <a:lnTo>
                  <a:pt x="3956" y="5034"/>
                </a:lnTo>
                <a:lnTo>
                  <a:pt x="4068" y="4970"/>
                </a:lnTo>
                <a:lnTo>
                  <a:pt x="4177" y="4901"/>
                </a:lnTo>
                <a:lnTo>
                  <a:pt x="4282" y="4826"/>
                </a:lnTo>
                <a:lnTo>
                  <a:pt x="4383" y="4747"/>
                </a:lnTo>
                <a:lnTo>
                  <a:pt x="4480" y="4663"/>
                </a:lnTo>
                <a:lnTo>
                  <a:pt x="4574" y="4574"/>
                </a:lnTo>
                <a:lnTo>
                  <a:pt x="4663" y="4481"/>
                </a:lnTo>
                <a:lnTo>
                  <a:pt x="4746" y="4383"/>
                </a:lnTo>
                <a:lnTo>
                  <a:pt x="4826" y="4282"/>
                </a:lnTo>
                <a:lnTo>
                  <a:pt x="4902" y="4177"/>
                </a:lnTo>
                <a:lnTo>
                  <a:pt x="4971" y="4069"/>
                </a:lnTo>
                <a:lnTo>
                  <a:pt x="5035" y="3957"/>
                </a:lnTo>
                <a:lnTo>
                  <a:pt x="5095" y="3841"/>
                </a:lnTo>
                <a:lnTo>
                  <a:pt x="5148" y="3723"/>
                </a:lnTo>
                <a:lnTo>
                  <a:pt x="5197" y="3601"/>
                </a:lnTo>
                <a:lnTo>
                  <a:pt x="5238" y="3477"/>
                </a:lnTo>
                <a:lnTo>
                  <a:pt x="5274" y="3349"/>
                </a:lnTo>
                <a:lnTo>
                  <a:pt x="5304" y="3220"/>
                </a:lnTo>
                <a:lnTo>
                  <a:pt x="5328" y="3088"/>
                </a:lnTo>
                <a:lnTo>
                  <a:pt x="5346" y="2954"/>
                </a:lnTo>
                <a:lnTo>
                  <a:pt x="5356" y="2818"/>
                </a:lnTo>
                <a:lnTo>
                  <a:pt x="5359" y="2680"/>
                </a:lnTo>
                <a:close/>
              </a:path>
            </a:pathLst>
          </a:custGeom>
          <a:gradFill flip="none" rotWithShape="1">
            <a:gsLst>
              <a:gs pos="0">
                <a:schemeClr val="bg2"/>
              </a:gs>
              <a:gs pos="100000">
                <a:schemeClr val="bg2">
                  <a:lumMod val="75000"/>
                </a:schemeClr>
              </a:gs>
            </a:gsLst>
            <a:lin ang="13500000" scaled="1"/>
            <a:tileRect/>
          </a:gradFill>
          <a:ln w="31750" cap="flat" cmpd="sng" algn="ctr">
            <a:gradFill flip="none" rotWithShape="1">
              <a:gsLst>
                <a:gs pos="0">
                  <a:schemeClr val="bg2">
                    <a:lumMod val="95000"/>
                  </a:schemeClr>
                </a:gs>
                <a:gs pos="100000">
                  <a:schemeClr val="bg2">
                    <a:lumMod val="65000"/>
                  </a:schemeClr>
                </a:gs>
              </a:gsLst>
              <a:lin ang="2700000" scaled="1"/>
              <a:tileRect/>
            </a:gradFill>
            <a:prstDash val="solid"/>
            <a:miter lim="800000"/>
          </a:ln>
          <a:effectLst>
            <a:outerShdw blurRad="152400" dist="762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48" name="Freeform 7">
            <a:extLst>
              <a:ext uri="{FF2B5EF4-FFF2-40B4-BE49-F238E27FC236}">
                <a16:creationId xmlns:a16="http://schemas.microsoft.com/office/drawing/2014/main" xmlns="" id="{DAE0DD1B-47D3-4D59-BFA3-E5C125117F64}"/>
              </a:ext>
            </a:extLst>
          </p:cNvPr>
          <p:cNvSpPr>
            <a:spLocks noChangeAspect="1"/>
          </p:cNvSpPr>
          <p:nvPr/>
        </p:nvSpPr>
        <p:spPr bwMode="auto">
          <a:xfrm>
            <a:off x="5404307" y="2947717"/>
            <a:ext cx="2489798" cy="2486854"/>
          </a:xfrm>
          <a:custGeom>
            <a:avLst/>
            <a:gdLst>
              <a:gd name="T0" fmla="*/ 8435 w 8456"/>
              <a:gd name="T1" fmla="*/ 3792 h 8450"/>
              <a:gd name="T2" fmla="*/ 8324 w 8456"/>
              <a:gd name="T3" fmla="*/ 3168 h 8450"/>
              <a:gd name="T4" fmla="*/ 8124 w 8456"/>
              <a:gd name="T5" fmla="*/ 2580 h 8450"/>
              <a:gd name="T6" fmla="*/ 7845 w 8456"/>
              <a:gd name="T7" fmla="*/ 2034 h 8450"/>
              <a:gd name="T8" fmla="*/ 7490 w 8456"/>
              <a:gd name="T9" fmla="*/ 1537 h 8450"/>
              <a:gd name="T10" fmla="*/ 7071 w 8456"/>
              <a:gd name="T11" fmla="*/ 1097 h 8450"/>
              <a:gd name="T12" fmla="*/ 6592 w 8456"/>
              <a:gd name="T13" fmla="*/ 721 h 8450"/>
              <a:gd name="T14" fmla="*/ 6061 w 8456"/>
              <a:gd name="T15" fmla="*/ 416 h 8450"/>
              <a:gd name="T16" fmla="*/ 5485 w 8456"/>
              <a:gd name="T17" fmla="*/ 190 h 8450"/>
              <a:gd name="T18" fmla="*/ 4872 w 8456"/>
              <a:gd name="T19" fmla="*/ 49 h 8450"/>
              <a:gd name="T20" fmla="*/ 4229 w 8456"/>
              <a:gd name="T21" fmla="*/ 0 h 8450"/>
              <a:gd name="T22" fmla="*/ 3584 w 8456"/>
              <a:gd name="T23" fmla="*/ 49 h 8450"/>
              <a:gd name="T24" fmla="*/ 2971 w 8456"/>
              <a:gd name="T25" fmla="*/ 190 h 8450"/>
              <a:gd name="T26" fmla="*/ 2394 w 8456"/>
              <a:gd name="T27" fmla="*/ 416 h 8450"/>
              <a:gd name="T28" fmla="*/ 1864 w 8456"/>
              <a:gd name="T29" fmla="*/ 721 h 8450"/>
              <a:gd name="T30" fmla="*/ 1385 w 8456"/>
              <a:gd name="T31" fmla="*/ 1097 h 8450"/>
              <a:gd name="T32" fmla="*/ 966 w 8456"/>
              <a:gd name="T33" fmla="*/ 1537 h 8450"/>
              <a:gd name="T34" fmla="*/ 612 w 8456"/>
              <a:gd name="T35" fmla="*/ 2034 h 8450"/>
              <a:gd name="T36" fmla="*/ 332 w 8456"/>
              <a:gd name="T37" fmla="*/ 2580 h 8450"/>
              <a:gd name="T38" fmla="*/ 133 w 8456"/>
              <a:gd name="T39" fmla="*/ 3168 h 8450"/>
              <a:gd name="T40" fmla="*/ 22 w 8456"/>
              <a:gd name="T41" fmla="*/ 3792 h 8450"/>
              <a:gd name="T42" fmla="*/ 6 w 8456"/>
              <a:gd name="T43" fmla="*/ 4442 h 8450"/>
              <a:gd name="T44" fmla="*/ 86 w 8456"/>
              <a:gd name="T45" fmla="*/ 5076 h 8450"/>
              <a:gd name="T46" fmla="*/ 256 w 8456"/>
              <a:gd name="T47" fmla="*/ 5677 h 8450"/>
              <a:gd name="T48" fmla="*/ 510 w 8456"/>
              <a:gd name="T49" fmla="*/ 6238 h 8450"/>
              <a:gd name="T50" fmla="*/ 839 w 8456"/>
              <a:gd name="T51" fmla="*/ 6752 h 8450"/>
              <a:gd name="T52" fmla="*/ 1238 w 8456"/>
              <a:gd name="T53" fmla="*/ 7212 h 8450"/>
              <a:gd name="T54" fmla="*/ 1697 w 8456"/>
              <a:gd name="T55" fmla="*/ 7610 h 8450"/>
              <a:gd name="T56" fmla="*/ 2212 w 8456"/>
              <a:gd name="T57" fmla="*/ 7940 h 8450"/>
              <a:gd name="T58" fmla="*/ 2774 w 8456"/>
              <a:gd name="T59" fmla="*/ 8193 h 8450"/>
              <a:gd name="T60" fmla="*/ 3376 w 8456"/>
              <a:gd name="T61" fmla="*/ 8364 h 8450"/>
              <a:gd name="T62" fmla="*/ 4011 w 8456"/>
              <a:gd name="T63" fmla="*/ 8444 h 8450"/>
              <a:gd name="T64" fmla="*/ 4660 w 8456"/>
              <a:gd name="T65" fmla="*/ 8427 h 8450"/>
              <a:gd name="T66" fmla="*/ 5284 w 8456"/>
              <a:gd name="T67" fmla="*/ 8316 h 8450"/>
              <a:gd name="T68" fmla="*/ 5873 w 8456"/>
              <a:gd name="T69" fmla="*/ 8118 h 8450"/>
              <a:gd name="T70" fmla="*/ 6420 w 8456"/>
              <a:gd name="T71" fmla="*/ 7838 h 8450"/>
              <a:gd name="T72" fmla="*/ 6918 w 8456"/>
              <a:gd name="T73" fmla="*/ 7485 h 8450"/>
              <a:gd name="T74" fmla="*/ 7358 w 8456"/>
              <a:gd name="T75" fmla="*/ 7065 h 8450"/>
              <a:gd name="T76" fmla="*/ 7734 w 8456"/>
              <a:gd name="T77" fmla="*/ 6587 h 8450"/>
              <a:gd name="T78" fmla="*/ 8039 w 8456"/>
              <a:gd name="T79" fmla="*/ 6056 h 8450"/>
              <a:gd name="T80" fmla="*/ 8267 w 8456"/>
              <a:gd name="T81" fmla="*/ 5481 h 8450"/>
              <a:gd name="T82" fmla="*/ 8408 w 8456"/>
              <a:gd name="T83" fmla="*/ 4868 h 8450"/>
              <a:gd name="T84" fmla="*/ 8456 w 8456"/>
              <a:gd name="T85" fmla="*/ 4225 h 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6" h="8450">
                <a:moveTo>
                  <a:pt x="8456" y="4225"/>
                </a:moveTo>
                <a:lnTo>
                  <a:pt x="8451" y="4007"/>
                </a:lnTo>
                <a:lnTo>
                  <a:pt x="8435" y="3792"/>
                </a:lnTo>
                <a:lnTo>
                  <a:pt x="8408" y="3581"/>
                </a:lnTo>
                <a:lnTo>
                  <a:pt x="8370" y="3373"/>
                </a:lnTo>
                <a:lnTo>
                  <a:pt x="8324" y="3168"/>
                </a:lnTo>
                <a:lnTo>
                  <a:pt x="8267" y="2968"/>
                </a:lnTo>
                <a:lnTo>
                  <a:pt x="8200" y="2772"/>
                </a:lnTo>
                <a:lnTo>
                  <a:pt x="8124" y="2580"/>
                </a:lnTo>
                <a:lnTo>
                  <a:pt x="8039" y="2393"/>
                </a:lnTo>
                <a:lnTo>
                  <a:pt x="7946" y="2211"/>
                </a:lnTo>
                <a:lnTo>
                  <a:pt x="7845" y="2034"/>
                </a:lnTo>
                <a:lnTo>
                  <a:pt x="7734" y="1862"/>
                </a:lnTo>
                <a:lnTo>
                  <a:pt x="7617" y="1696"/>
                </a:lnTo>
                <a:lnTo>
                  <a:pt x="7490" y="1537"/>
                </a:lnTo>
                <a:lnTo>
                  <a:pt x="7358" y="1384"/>
                </a:lnTo>
                <a:lnTo>
                  <a:pt x="7218" y="1237"/>
                </a:lnTo>
                <a:lnTo>
                  <a:pt x="7071" y="1097"/>
                </a:lnTo>
                <a:lnTo>
                  <a:pt x="6918" y="965"/>
                </a:lnTo>
                <a:lnTo>
                  <a:pt x="6758" y="838"/>
                </a:lnTo>
                <a:lnTo>
                  <a:pt x="6592" y="721"/>
                </a:lnTo>
                <a:lnTo>
                  <a:pt x="6420" y="612"/>
                </a:lnTo>
                <a:lnTo>
                  <a:pt x="6243" y="509"/>
                </a:lnTo>
                <a:lnTo>
                  <a:pt x="6061" y="416"/>
                </a:lnTo>
                <a:lnTo>
                  <a:pt x="5873" y="331"/>
                </a:lnTo>
                <a:lnTo>
                  <a:pt x="5682" y="256"/>
                </a:lnTo>
                <a:lnTo>
                  <a:pt x="5485" y="190"/>
                </a:lnTo>
                <a:lnTo>
                  <a:pt x="5284" y="133"/>
                </a:lnTo>
                <a:lnTo>
                  <a:pt x="5081" y="86"/>
                </a:lnTo>
                <a:lnTo>
                  <a:pt x="4872" y="49"/>
                </a:lnTo>
                <a:lnTo>
                  <a:pt x="4660" y="22"/>
                </a:lnTo>
                <a:lnTo>
                  <a:pt x="4446" y="5"/>
                </a:lnTo>
                <a:lnTo>
                  <a:pt x="4229" y="0"/>
                </a:lnTo>
                <a:lnTo>
                  <a:pt x="4011" y="5"/>
                </a:lnTo>
                <a:lnTo>
                  <a:pt x="3796" y="22"/>
                </a:lnTo>
                <a:lnTo>
                  <a:pt x="3584" y="49"/>
                </a:lnTo>
                <a:lnTo>
                  <a:pt x="3376" y="86"/>
                </a:lnTo>
                <a:lnTo>
                  <a:pt x="3172" y="133"/>
                </a:lnTo>
                <a:lnTo>
                  <a:pt x="2971" y="190"/>
                </a:lnTo>
                <a:lnTo>
                  <a:pt x="2774" y="256"/>
                </a:lnTo>
                <a:lnTo>
                  <a:pt x="2582" y="331"/>
                </a:lnTo>
                <a:lnTo>
                  <a:pt x="2394" y="416"/>
                </a:lnTo>
                <a:lnTo>
                  <a:pt x="2212" y="509"/>
                </a:lnTo>
                <a:lnTo>
                  <a:pt x="2035" y="612"/>
                </a:lnTo>
                <a:lnTo>
                  <a:pt x="1864" y="721"/>
                </a:lnTo>
                <a:lnTo>
                  <a:pt x="1697" y="838"/>
                </a:lnTo>
                <a:lnTo>
                  <a:pt x="1538" y="965"/>
                </a:lnTo>
                <a:lnTo>
                  <a:pt x="1385" y="1097"/>
                </a:lnTo>
                <a:lnTo>
                  <a:pt x="1238" y="1237"/>
                </a:lnTo>
                <a:lnTo>
                  <a:pt x="1098" y="1384"/>
                </a:lnTo>
                <a:lnTo>
                  <a:pt x="966" y="1537"/>
                </a:lnTo>
                <a:lnTo>
                  <a:pt x="839" y="1696"/>
                </a:lnTo>
                <a:lnTo>
                  <a:pt x="722" y="1862"/>
                </a:lnTo>
                <a:lnTo>
                  <a:pt x="612" y="2034"/>
                </a:lnTo>
                <a:lnTo>
                  <a:pt x="510" y="2211"/>
                </a:lnTo>
                <a:lnTo>
                  <a:pt x="417" y="2393"/>
                </a:lnTo>
                <a:lnTo>
                  <a:pt x="332" y="2580"/>
                </a:lnTo>
                <a:lnTo>
                  <a:pt x="256" y="2772"/>
                </a:lnTo>
                <a:lnTo>
                  <a:pt x="190" y="2968"/>
                </a:lnTo>
                <a:lnTo>
                  <a:pt x="133" y="3168"/>
                </a:lnTo>
                <a:lnTo>
                  <a:pt x="86" y="3373"/>
                </a:lnTo>
                <a:lnTo>
                  <a:pt x="48" y="3581"/>
                </a:lnTo>
                <a:lnTo>
                  <a:pt x="22" y="3792"/>
                </a:lnTo>
                <a:lnTo>
                  <a:pt x="6" y="4007"/>
                </a:lnTo>
                <a:lnTo>
                  <a:pt x="0" y="4225"/>
                </a:lnTo>
                <a:lnTo>
                  <a:pt x="6" y="4442"/>
                </a:lnTo>
                <a:lnTo>
                  <a:pt x="22" y="4657"/>
                </a:lnTo>
                <a:lnTo>
                  <a:pt x="48" y="4868"/>
                </a:lnTo>
                <a:lnTo>
                  <a:pt x="86" y="5076"/>
                </a:lnTo>
                <a:lnTo>
                  <a:pt x="133" y="5281"/>
                </a:lnTo>
                <a:lnTo>
                  <a:pt x="190" y="5481"/>
                </a:lnTo>
                <a:lnTo>
                  <a:pt x="256" y="5677"/>
                </a:lnTo>
                <a:lnTo>
                  <a:pt x="332" y="5870"/>
                </a:lnTo>
                <a:lnTo>
                  <a:pt x="417" y="6056"/>
                </a:lnTo>
                <a:lnTo>
                  <a:pt x="510" y="6238"/>
                </a:lnTo>
                <a:lnTo>
                  <a:pt x="612" y="6415"/>
                </a:lnTo>
                <a:lnTo>
                  <a:pt x="722" y="6587"/>
                </a:lnTo>
                <a:lnTo>
                  <a:pt x="839" y="6752"/>
                </a:lnTo>
                <a:lnTo>
                  <a:pt x="966" y="6912"/>
                </a:lnTo>
                <a:lnTo>
                  <a:pt x="1098" y="7065"/>
                </a:lnTo>
                <a:lnTo>
                  <a:pt x="1238" y="7212"/>
                </a:lnTo>
                <a:lnTo>
                  <a:pt x="1385" y="7352"/>
                </a:lnTo>
                <a:lnTo>
                  <a:pt x="1538" y="7485"/>
                </a:lnTo>
                <a:lnTo>
                  <a:pt x="1697" y="7610"/>
                </a:lnTo>
                <a:lnTo>
                  <a:pt x="1864" y="7727"/>
                </a:lnTo>
                <a:lnTo>
                  <a:pt x="2035" y="7838"/>
                </a:lnTo>
                <a:lnTo>
                  <a:pt x="2212" y="7940"/>
                </a:lnTo>
                <a:lnTo>
                  <a:pt x="2394" y="8033"/>
                </a:lnTo>
                <a:lnTo>
                  <a:pt x="2582" y="8118"/>
                </a:lnTo>
                <a:lnTo>
                  <a:pt x="2774" y="8193"/>
                </a:lnTo>
                <a:lnTo>
                  <a:pt x="2971" y="8259"/>
                </a:lnTo>
                <a:lnTo>
                  <a:pt x="3172" y="8316"/>
                </a:lnTo>
                <a:lnTo>
                  <a:pt x="3376" y="8364"/>
                </a:lnTo>
                <a:lnTo>
                  <a:pt x="3584" y="8400"/>
                </a:lnTo>
                <a:lnTo>
                  <a:pt x="3796" y="8427"/>
                </a:lnTo>
                <a:lnTo>
                  <a:pt x="4011" y="8444"/>
                </a:lnTo>
                <a:lnTo>
                  <a:pt x="4229" y="8450"/>
                </a:lnTo>
                <a:lnTo>
                  <a:pt x="4446" y="8444"/>
                </a:lnTo>
                <a:lnTo>
                  <a:pt x="4660" y="8427"/>
                </a:lnTo>
                <a:lnTo>
                  <a:pt x="4872" y="8400"/>
                </a:lnTo>
                <a:lnTo>
                  <a:pt x="5081" y="8364"/>
                </a:lnTo>
                <a:lnTo>
                  <a:pt x="5284" y="8316"/>
                </a:lnTo>
                <a:lnTo>
                  <a:pt x="5485" y="8259"/>
                </a:lnTo>
                <a:lnTo>
                  <a:pt x="5682" y="8193"/>
                </a:lnTo>
                <a:lnTo>
                  <a:pt x="5873" y="8118"/>
                </a:lnTo>
                <a:lnTo>
                  <a:pt x="6061" y="8033"/>
                </a:lnTo>
                <a:lnTo>
                  <a:pt x="6243" y="7940"/>
                </a:lnTo>
                <a:lnTo>
                  <a:pt x="6420" y="7838"/>
                </a:lnTo>
                <a:lnTo>
                  <a:pt x="6592" y="7727"/>
                </a:lnTo>
                <a:lnTo>
                  <a:pt x="6758" y="7610"/>
                </a:lnTo>
                <a:lnTo>
                  <a:pt x="6918" y="7485"/>
                </a:lnTo>
                <a:lnTo>
                  <a:pt x="7071" y="7352"/>
                </a:lnTo>
                <a:lnTo>
                  <a:pt x="7218" y="7212"/>
                </a:lnTo>
                <a:lnTo>
                  <a:pt x="7358" y="7065"/>
                </a:lnTo>
                <a:lnTo>
                  <a:pt x="7490" y="6912"/>
                </a:lnTo>
                <a:lnTo>
                  <a:pt x="7617" y="6752"/>
                </a:lnTo>
                <a:lnTo>
                  <a:pt x="7734" y="6587"/>
                </a:lnTo>
                <a:lnTo>
                  <a:pt x="7845" y="6415"/>
                </a:lnTo>
                <a:lnTo>
                  <a:pt x="7946" y="6238"/>
                </a:lnTo>
                <a:lnTo>
                  <a:pt x="8039" y="6056"/>
                </a:lnTo>
                <a:lnTo>
                  <a:pt x="8124" y="5870"/>
                </a:lnTo>
                <a:lnTo>
                  <a:pt x="8200" y="5677"/>
                </a:lnTo>
                <a:lnTo>
                  <a:pt x="8267" y="5481"/>
                </a:lnTo>
                <a:lnTo>
                  <a:pt x="8324" y="5281"/>
                </a:lnTo>
                <a:lnTo>
                  <a:pt x="8370" y="5076"/>
                </a:lnTo>
                <a:lnTo>
                  <a:pt x="8408" y="4868"/>
                </a:lnTo>
                <a:lnTo>
                  <a:pt x="8435" y="4657"/>
                </a:lnTo>
                <a:lnTo>
                  <a:pt x="8451" y="4442"/>
                </a:lnTo>
                <a:lnTo>
                  <a:pt x="8456" y="4225"/>
                </a:lnTo>
                <a:close/>
              </a:path>
            </a:pathLst>
          </a:custGeom>
          <a:gradFill flip="none" rotWithShape="1">
            <a:gsLst>
              <a:gs pos="0">
                <a:schemeClr val="accent2"/>
              </a:gs>
              <a:gs pos="100000">
                <a:schemeClr val="accent2">
                  <a:lumMod val="50000"/>
                </a:schemeClr>
              </a:gs>
            </a:gsLst>
            <a:lin ang="13500000" scaled="1"/>
            <a:tileRect/>
          </a:gradFill>
          <a:ln w="381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49" name="Freeform 8">
            <a:extLst>
              <a:ext uri="{FF2B5EF4-FFF2-40B4-BE49-F238E27FC236}">
                <a16:creationId xmlns:a16="http://schemas.microsoft.com/office/drawing/2014/main" xmlns="" id="{36C63D23-D39E-4D5E-B538-B98CEFF9995C}"/>
              </a:ext>
            </a:extLst>
          </p:cNvPr>
          <p:cNvSpPr>
            <a:spLocks noChangeAspect="1"/>
          </p:cNvSpPr>
          <p:nvPr/>
        </p:nvSpPr>
        <p:spPr bwMode="auto">
          <a:xfrm>
            <a:off x="5595604" y="3139013"/>
            <a:ext cx="2105733" cy="2105733"/>
          </a:xfrm>
          <a:custGeom>
            <a:avLst/>
            <a:gdLst>
              <a:gd name="T0" fmla="*/ 7136 w 7154"/>
              <a:gd name="T1" fmla="*/ 3210 h 7153"/>
              <a:gd name="T2" fmla="*/ 7042 w 7154"/>
              <a:gd name="T3" fmla="*/ 2681 h 7153"/>
              <a:gd name="T4" fmla="*/ 6874 w 7154"/>
              <a:gd name="T5" fmla="*/ 2183 h 7153"/>
              <a:gd name="T6" fmla="*/ 6637 w 7154"/>
              <a:gd name="T7" fmla="*/ 1720 h 7153"/>
              <a:gd name="T8" fmla="*/ 6338 w 7154"/>
              <a:gd name="T9" fmla="*/ 1300 h 7153"/>
              <a:gd name="T10" fmla="*/ 5983 w 7154"/>
              <a:gd name="T11" fmla="*/ 929 h 7153"/>
              <a:gd name="T12" fmla="*/ 5579 w 7154"/>
              <a:gd name="T13" fmla="*/ 610 h 7153"/>
              <a:gd name="T14" fmla="*/ 5129 w 7154"/>
              <a:gd name="T15" fmla="*/ 352 h 7153"/>
              <a:gd name="T16" fmla="*/ 4642 w 7154"/>
              <a:gd name="T17" fmla="*/ 161 h 7153"/>
              <a:gd name="T18" fmla="*/ 4123 w 7154"/>
              <a:gd name="T19" fmla="*/ 41 h 7153"/>
              <a:gd name="T20" fmla="*/ 3579 w 7154"/>
              <a:gd name="T21" fmla="*/ 0 h 7153"/>
              <a:gd name="T22" fmla="*/ 3034 w 7154"/>
              <a:gd name="T23" fmla="*/ 41 h 7153"/>
              <a:gd name="T24" fmla="*/ 2514 w 7154"/>
              <a:gd name="T25" fmla="*/ 161 h 7153"/>
              <a:gd name="T26" fmla="*/ 2027 w 7154"/>
              <a:gd name="T27" fmla="*/ 352 h 7153"/>
              <a:gd name="T28" fmla="*/ 1577 w 7154"/>
              <a:gd name="T29" fmla="*/ 610 h 7153"/>
              <a:gd name="T30" fmla="*/ 1173 w 7154"/>
              <a:gd name="T31" fmla="*/ 929 h 7153"/>
              <a:gd name="T32" fmla="*/ 818 w 7154"/>
              <a:gd name="T33" fmla="*/ 1300 h 7153"/>
              <a:gd name="T34" fmla="*/ 518 w 7154"/>
              <a:gd name="T35" fmla="*/ 1720 h 7153"/>
              <a:gd name="T36" fmla="*/ 281 w 7154"/>
              <a:gd name="T37" fmla="*/ 2183 h 7153"/>
              <a:gd name="T38" fmla="*/ 113 w 7154"/>
              <a:gd name="T39" fmla="*/ 2681 h 7153"/>
              <a:gd name="T40" fmla="*/ 18 w 7154"/>
              <a:gd name="T41" fmla="*/ 3210 h 7153"/>
              <a:gd name="T42" fmla="*/ 5 w 7154"/>
              <a:gd name="T43" fmla="*/ 3759 h 7153"/>
              <a:gd name="T44" fmla="*/ 72 w 7154"/>
              <a:gd name="T45" fmla="*/ 4295 h 7153"/>
              <a:gd name="T46" fmla="*/ 217 w 7154"/>
              <a:gd name="T47" fmla="*/ 4805 h 7153"/>
              <a:gd name="T48" fmla="*/ 432 w 7154"/>
              <a:gd name="T49" fmla="*/ 5280 h 7153"/>
              <a:gd name="T50" fmla="*/ 711 w 7154"/>
              <a:gd name="T51" fmla="*/ 5715 h 7153"/>
              <a:gd name="T52" fmla="*/ 1048 w 7154"/>
              <a:gd name="T53" fmla="*/ 6105 h 7153"/>
              <a:gd name="T54" fmla="*/ 1438 w 7154"/>
              <a:gd name="T55" fmla="*/ 6442 h 7153"/>
              <a:gd name="T56" fmla="*/ 1873 w 7154"/>
              <a:gd name="T57" fmla="*/ 6720 h 7153"/>
              <a:gd name="T58" fmla="*/ 2349 w 7154"/>
              <a:gd name="T59" fmla="*/ 6936 h 7153"/>
              <a:gd name="T60" fmla="*/ 2857 w 7154"/>
              <a:gd name="T61" fmla="*/ 7080 h 7153"/>
              <a:gd name="T62" fmla="*/ 3394 w 7154"/>
              <a:gd name="T63" fmla="*/ 7148 h 7153"/>
              <a:gd name="T64" fmla="*/ 3944 w 7154"/>
              <a:gd name="T65" fmla="*/ 7134 h 7153"/>
              <a:gd name="T66" fmla="*/ 4472 w 7154"/>
              <a:gd name="T67" fmla="*/ 7040 h 7153"/>
              <a:gd name="T68" fmla="*/ 4971 w 7154"/>
              <a:gd name="T69" fmla="*/ 6872 h 7153"/>
              <a:gd name="T70" fmla="*/ 5433 w 7154"/>
              <a:gd name="T71" fmla="*/ 6634 h 7153"/>
              <a:gd name="T72" fmla="*/ 5853 w 7154"/>
              <a:gd name="T73" fmla="*/ 6335 h 7153"/>
              <a:gd name="T74" fmla="*/ 6226 w 7154"/>
              <a:gd name="T75" fmla="*/ 5980 h 7153"/>
              <a:gd name="T76" fmla="*/ 6543 w 7154"/>
              <a:gd name="T77" fmla="*/ 5575 h 7153"/>
              <a:gd name="T78" fmla="*/ 6802 w 7154"/>
              <a:gd name="T79" fmla="*/ 5125 h 7153"/>
              <a:gd name="T80" fmla="*/ 6994 w 7154"/>
              <a:gd name="T81" fmla="*/ 4639 h 7153"/>
              <a:gd name="T82" fmla="*/ 7113 w 7154"/>
              <a:gd name="T83" fmla="*/ 4119 h 7153"/>
              <a:gd name="T84" fmla="*/ 7154 w 7154"/>
              <a:gd name="T85" fmla="*/ 3575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54" h="7153">
                <a:moveTo>
                  <a:pt x="7154" y="3575"/>
                </a:moveTo>
                <a:lnTo>
                  <a:pt x="7150" y="3391"/>
                </a:lnTo>
                <a:lnTo>
                  <a:pt x="7136" y="3210"/>
                </a:lnTo>
                <a:lnTo>
                  <a:pt x="7113" y="3031"/>
                </a:lnTo>
                <a:lnTo>
                  <a:pt x="7082" y="2855"/>
                </a:lnTo>
                <a:lnTo>
                  <a:pt x="7042" y="2681"/>
                </a:lnTo>
                <a:lnTo>
                  <a:pt x="6994" y="2511"/>
                </a:lnTo>
                <a:lnTo>
                  <a:pt x="6938" y="2345"/>
                </a:lnTo>
                <a:lnTo>
                  <a:pt x="6874" y="2183"/>
                </a:lnTo>
                <a:lnTo>
                  <a:pt x="6802" y="2025"/>
                </a:lnTo>
                <a:lnTo>
                  <a:pt x="6722" y="1870"/>
                </a:lnTo>
                <a:lnTo>
                  <a:pt x="6637" y="1720"/>
                </a:lnTo>
                <a:lnTo>
                  <a:pt x="6543" y="1575"/>
                </a:lnTo>
                <a:lnTo>
                  <a:pt x="6444" y="1436"/>
                </a:lnTo>
                <a:lnTo>
                  <a:pt x="6338" y="1300"/>
                </a:lnTo>
                <a:lnTo>
                  <a:pt x="6226" y="1171"/>
                </a:lnTo>
                <a:lnTo>
                  <a:pt x="6108" y="1047"/>
                </a:lnTo>
                <a:lnTo>
                  <a:pt x="5983" y="929"/>
                </a:lnTo>
                <a:lnTo>
                  <a:pt x="5853" y="816"/>
                </a:lnTo>
                <a:lnTo>
                  <a:pt x="5718" y="710"/>
                </a:lnTo>
                <a:lnTo>
                  <a:pt x="5579" y="610"/>
                </a:lnTo>
                <a:lnTo>
                  <a:pt x="5433" y="518"/>
                </a:lnTo>
                <a:lnTo>
                  <a:pt x="5284" y="431"/>
                </a:lnTo>
                <a:lnTo>
                  <a:pt x="5129" y="352"/>
                </a:lnTo>
                <a:lnTo>
                  <a:pt x="4971" y="281"/>
                </a:lnTo>
                <a:lnTo>
                  <a:pt x="4808" y="216"/>
                </a:lnTo>
                <a:lnTo>
                  <a:pt x="4642" y="161"/>
                </a:lnTo>
                <a:lnTo>
                  <a:pt x="4472" y="112"/>
                </a:lnTo>
                <a:lnTo>
                  <a:pt x="4299" y="73"/>
                </a:lnTo>
                <a:lnTo>
                  <a:pt x="4123" y="41"/>
                </a:lnTo>
                <a:lnTo>
                  <a:pt x="3944" y="18"/>
                </a:lnTo>
                <a:lnTo>
                  <a:pt x="3763" y="4"/>
                </a:lnTo>
                <a:lnTo>
                  <a:pt x="3579" y="0"/>
                </a:lnTo>
                <a:lnTo>
                  <a:pt x="3394" y="4"/>
                </a:lnTo>
                <a:lnTo>
                  <a:pt x="3212" y="18"/>
                </a:lnTo>
                <a:lnTo>
                  <a:pt x="3034" y="41"/>
                </a:lnTo>
                <a:lnTo>
                  <a:pt x="2857" y="73"/>
                </a:lnTo>
                <a:lnTo>
                  <a:pt x="2684" y="112"/>
                </a:lnTo>
                <a:lnTo>
                  <a:pt x="2514" y="161"/>
                </a:lnTo>
                <a:lnTo>
                  <a:pt x="2349" y="216"/>
                </a:lnTo>
                <a:lnTo>
                  <a:pt x="2186" y="281"/>
                </a:lnTo>
                <a:lnTo>
                  <a:pt x="2027" y="352"/>
                </a:lnTo>
                <a:lnTo>
                  <a:pt x="1873" y="431"/>
                </a:lnTo>
                <a:lnTo>
                  <a:pt x="1723" y="518"/>
                </a:lnTo>
                <a:lnTo>
                  <a:pt x="1577" y="610"/>
                </a:lnTo>
                <a:lnTo>
                  <a:pt x="1438" y="710"/>
                </a:lnTo>
                <a:lnTo>
                  <a:pt x="1302" y="816"/>
                </a:lnTo>
                <a:lnTo>
                  <a:pt x="1173" y="929"/>
                </a:lnTo>
                <a:lnTo>
                  <a:pt x="1048" y="1047"/>
                </a:lnTo>
                <a:lnTo>
                  <a:pt x="929" y="1171"/>
                </a:lnTo>
                <a:lnTo>
                  <a:pt x="818" y="1300"/>
                </a:lnTo>
                <a:lnTo>
                  <a:pt x="711" y="1436"/>
                </a:lnTo>
                <a:lnTo>
                  <a:pt x="612" y="1575"/>
                </a:lnTo>
                <a:lnTo>
                  <a:pt x="518" y="1720"/>
                </a:lnTo>
                <a:lnTo>
                  <a:pt x="432" y="1870"/>
                </a:lnTo>
                <a:lnTo>
                  <a:pt x="353" y="2025"/>
                </a:lnTo>
                <a:lnTo>
                  <a:pt x="281" y="2183"/>
                </a:lnTo>
                <a:lnTo>
                  <a:pt x="217" y="2345"/>
                </a:lnTo>
                <a:lnTo>
                  <a:pt x="161" y="2511"/>
                </a:lnTo>
                <a:lnTo>
                  <a:pt x="113" y="2681"/>
                </a:lnTo>
                <a:lnTo>
                  <a:pt x="72" y="2855"/>
                </a:lnTo>
                <a:lnTo>
                  <a:pt x="41" y="3031"/>
                </a:lnTo>
                <a:lnTo>
                  <a:pt x="18" y="3210"/>
                </a:lnTo>
                <a:lnTo>
                  <a:pt x="5" y="3391"/>
                </a:lnTo>
                <a:lnTo>
                  <a:pt x="0" y="3575"/>
                </a:lnTo>
                <a:lnTo>
                  <a:pt x="5" y="3759"/>
                </a:lnTo>
                <a:lnTo>
                  <a:pt x="18" y="3940"/>
                </a:lnTo>
                <a:lnTo>
                  <a:pt x="41" y="4119"/>
                </a:lnTo>
                <a:lnTo>
                  <a:pt x="72" y="4295"/>
                </a:lnTo>
                <a:lnTo>
                  <a:pt x="113" y="4469"/>
                </a:lnTo>
                <a:lnTo>
                  <a:pt x="161" y="4639"/>
                </a:lnTo>
                <a:lnTo>
                  <a:pt x="217" y="4805"/>
                </a:lnTo>
                <a:lnTo>
                  <a:pt x="281" y="4967"/>
                </a:lnTo>
                <a:lnTo>
                  <a:pt x="353" y="5125"/>
                </a:lnTo>
                <a:lnTo>
                  <a:pt x="432" y="5280"/>
                </a:lnTo>
                <a:lnTo>
                  <a:pt x="518" y="5430"/>
                </a:lnTo>
                <a:lnTo>
                  <a:pt x="612" y="5575"/>
                </a:lnTo>
                <a:lnTo>
                  <a:pt x="711" y="5715"/>
                </a:lnTo>
                <a:lnTo>
                  <a:pt x="818" y="5850"/>
                </a:lnTo>
                <a:lnTo>
                  <a:pt x="929" y="5980"/>
                </a:lnTo>
                <a:lnTo>
                  <a:pt x="1048" y="6105"/>
                </a:lnTo>
                <a:lnTo>
                  <a:pt x="1173" y="6223"/>
                </a:lnTo>
                <a:lnTo>
                  <a:pt x="1302" y="6335"/>
                </a:lnTo>
                <a:lnTo>
                  <a:pt x="1438" y="6442"/>
                </a:lnTo>
                <a:lnTo>
                  <a:pt x="1577" y="6541"/>
                </a:lnTo>
                <a:lnTo>
                  <a:pt x="1723" y="6634"/>
                </a:lnTo>
                <a:lnTo>
                  <a:pt x="1873" y="6720"/>
                </a:lnTo>
                <a:lnTo>
                  <a:pt x="2027" y="6800"/>
                </a:lnTo>
                <a:lnTo>
                  <a:pt x="2186" y="6872"/>
                </a:lnTo>
                <a:lnTo>
                  <a:pt x="2349" y="6936"/>
                </a:lnTo>
                <a:lnTo>
                  <a:pt x="2514" y="6992"/>
                </a:lnTo>
                <a:lnTo>
                  <a:pt x="2684" y="7040"/>
                </a:lnTo>
                <a:lnTo>
                  <a:pt x="2857" y="7080"/>
                </a:lnTo>
                <a:lnTo>
                  <a:pt x="3034" y="7112"/>
                </a:lnTo>
                <a:lnTo>
                  <a:pt x="3212" y="7134"/>
                </a:lnTo>
                <a:lnTo>
                  <a:pt x="3394" y="7148"/>
                </a:lnTo>
                <a:lnTo>
                  <a:pt x="3579" y="7153"/>
                </a:lnTo>
                <a:lnTo>
                  <a:pt x="3763" y="7148"/>
                </a:lnTo>
                <a:lnTo>
                  <a:pt x="3944" y="7134"/>
                </a:lnTo>
                <a:lnTo>
                  <a:pt x="4123" y="7112"/>
                </a:lnTo>
                <a:lnTo>
                  <a:pt x="4299" y="7080"/>
                </a:lnTo>
                <a:lnTo>
                  <a:pt x="4472" y="7040"/>
                </a:lnTo>
                <a:lnTo>
                  <a:pt x="4642" y="6992"/>
                </a:lnTo>
                <a:lnTo>
                  <a:pt x="4808" y="6936"/>
                </a:lnTo>
                <a:lnTo>
                  <a:pt x="4971" y="6872"/>
                </a:lnTo>
                <a:lnTo>
                  <a:pt x="5129" y="6800"/>
                </a:lnTo>
                <a:lnTo>
                  <a:pt x="5284" y="6720"/>
                </a:lnTo>
                <a:lnTo>
                  <a:pt x="5433" y="6634"/>
                </a:lnTo>
                <a:lnTo>
                  <a:pt x="5579" y="6541"/>
                </a:lnTo>
                <a:lnTo>
                  <a:pt x="5718" y="6442"/>
                </a:lnTo>
                <a:lnTo>
                  <a:pt x="5853" y="6335"/>
                </a:lnTo>
                <a:lnTo>
                  <a:pt x="5983" y="6223"/>
                </a:lnTo>
                <a:lnTo>
                  <a:pt x="6108" y="6105"/>
                </a:lnTo>
                <a:lnTo>
                  <a:pt x="6226" y="5980"/>
                </a:lnTo>
                <a:lnTo>
                  <a:pt x="6338" y="5850"/>
                </a:lnTo>
                <a:lnTo>
                  <a:pt x="6444" y="5715"/>
                </a:lnTo>
                <a:lnTo>
                  <a:pt x="6543" y="5575"/>
                </a:lnTo>
                <a:lnTo>
                  <a:pt x="6637" y="5430"/>
                </a:lnTo>
                <a:lnTo>
                  <a:pt x="6722" y="5280"/>
                </a:lnTo>
                <a:lnTo>
                  <a:pt x="6802" y="5125"/>
                </a:lnTo>
                <a:lnTo>
                  <a:pt x="6874" y="4967"/>
                </a:lnTo>
                <a:lnTo>
                  <a:pt x="6938" y="4805"/>
                </a:lnTo>
                <a:lnTo>
                  <a:pt x="6994" y="4639"/>
                </a:lnTo>
                <a:lnTo>
                  <a:pt x="7042" y="4469"/>
                </a:lnTo>
                <a:lnTo>
                  <a:pt x="7082" y="4295"/>
                </a:lnTo>
                <a:lnTo>
                  <a:pt x="7113" y="4119"/>
                </a:lnTo>
                <a:lnTo>
                  <a:pt x="7136" y="3940"/>
                </a:lnTo>
                <a:lnTo>
                  <a:pt x="7150" y="3759"/>
                </a:lnTo>
                <a:lnTo>
                  <a:pt x="7154" y="3575"/>
                </a:lnTo>
                <a:close/>
              </a:path>
            </a:pathLst>
          </a:custGeom>
          <a:gradFill flip="none" rotWithShape="1">
            <a:gsLst>
              <a:gs pos="0">
                <a:schemeClr val="bg2"/>
              </a:gs>
              <a:gs pos="100000">
                <a:schemeClr val="bg2">
                  <a:lumMod val="75000"/>
                </a:schemeClr>
              </a:gs>
            </a:gsLst>
            <a:lin ang="13500000" scaled="1"/>
            <a:tileRect/>
          </a:gradFill>
          <a:ln w="31750" cap="flat" cmpd="sng" algn="ctr">
            <a:gradFill flip="none" rotWithShape="1">
              <a:gsLst>
                <a:gs pos="0">
                  <a:schemeClr val="bg2">
                    <a:lumMod val="95000"/>
                  </a:schemeClr>
                </a:gs>
                <a:gs pos="100000">
                  <a:schemeClr val="bg2">
                    <a:lumMod val="65000"/>
                  </a:schemeClr>
                </a:gs>
              </a:gsLst>
              <a:lin ang="2700000" scaled="1"/>
              <a:tileRect/>
            </a:gradFill>
            <a:prstDash val="solid"/>
            <a:miter lim="800000"/>
          </a:ln>
          <a:effectLst>
            <a:outerShdw blurRad="152400" dist="762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50" name="Freeform 9">
            <a:extLst>
              <a:ext uri="{FF2B5EF4-FFF2-40B4-BE49-F238E27FC236}">
                <a16:creationId xmlns:a16="http://schemas.microsoft.com/office/drawing/2014/main" xmlns="" id="{3B33E95A-6689-44A5-8485-6158E450F734}"/>
              </a:ext>
            </a:extLst>
          </p:cNvPr>
          <p:cNvSpPr>
            <a:spLocks noChangeAspect="1"/>
          </p:cNvSpPr>
          <p:nvPr/>
        </p:nvSpPr>
        <p:spPr bwMode="auto">
          <a:xfrm>
            <a:off x="4799516" y="2238448"/>
            <a:ext cx="1730498" cy="1729026"/>
          </a:xfrm>
          <a:custGeom>
            <a:avLst/>
            <a:gdLst>
              <a:gd name="T0" fmla="*/ 5866 w 5881"/>
              <a:gd name="T1" fmla="*/ 2637 h 5875"/>
              <a:gd name="T2" fmla="*/ 5789 w 5881"/>
              <a:gd name="T3" fmla="*/ 2203 h 5875"/>
              <a:gd name="T4" fmla="*/ 5650 w 5881"/>
              <a:gd name="T5" fmla="*/ 1793 h 5875"/>
              <a:gd name="T6" fmla="*/ 5455 w 5881"/>
              <a:gd name="T7" fmla="*/ 1413 h 5875"/>
              <a:gd name="T8" fmla="*/ 5210 w 5881"/>
              <a:gd name="T9" fmla="*/ 1069 h 5875"/>
              <a:gd name="T10" fmla="*/ 4918 w 5881"/>
              <a:gd name="T11" fmla="*/ 762 h 5875"/>
              <a:gd name="T12" fmla="*/ 4585 w 5881"/>
              <a:gd name="T13" fmla="*/ 502 h 5875"/>
              <a:gd name="T14" fmla="*/ 4215 w 5881"/>
              <a:gd name="T15" fmla="*/ 289 h 5875"/>
              <a:gd name="T16" fmla="*/ 3814 w 5881"/>
              <a:gd name="T17" fmla="*/ 132 h 5875"/>
              <a:gd name="T18" fmla="*/ 3388 w 5881"/>
              <a:gd name="T19" fmla="*/ 34 h 5875"/>
              <a:gd name="T20" fmla="*/ 2941 w 5881"/>
              <a:gd name="T21" fmla="*/ 0 h 5875"/>
              <a:gd name="T22" fmla="*/ 2493 w 5881"/>
              <a:gd name="T23" fmla="*/ 34 h 5875"/>
              <a:gd name="T24" fmla="*/ 2066 w 5881"/>
              <a:gd name="T25" fmla="*/ 132 h 5875"/>
              <a:gd name="T26" fmla="*/ 1665 w 5881"/>
              <a:gd name="T27" fmla="*/ 289 h 5875"/>
              <a:gd name="T28" fmla="*/ 1296 w 5881"/>
              <a:gd name="T29" fmla="*/ 502 h 5875"/>
              <a:gd name="T30" fmla="*/ 962 w 5881"/>
              <a:gd name="T31" fmla="*/ 762 h 5875"/>
              <a:gd name="T32" fmla="*/ 671 w 5881"/>
              <a:gd name="T33" fmla="*/ 1069 h 5875"/>
              <a:gd name="T34" fmla="*/ 425 w 5881"/>
              <a:gd name="T35" fmla="*/ 1413 h 5875"/>
              <a:gd name="T36" fmla="*/ 231 w 5881"/>
              <a:gd name="T37" fmla="*/ 1793 h 5875"/>
              <a:gd name="T38" fmla="*/ 92 w 5881"/>
              <a:gd name="T39" fmla="*/ 2203 h 5875"/>
              <a:gd name="T40" fmla="*/ 15 w 5881"/>
              <a:gd name="T41" fmla="*/ 2637 h 5875"/>
              <a:gd name="T42" fmla="*/ 4 w 5881"/>
              <a:gd name="T43" fmla="*/ 3089 h 5875"/>
              <a:gd name="T44" fmla="*/ 60 w 5881"/>
              <a:gd name="T45" fmla="*/ 3530 h 5875"/>
              <a:gd name="T46" fmla="*/ 178 w 5881"/>
              <a:gd name="T47" fmla="*/ 3947 h 5875"/>
              <a:gd name="T48" fmla="*/ 355 w 5881"/>
              <a:gd name="T49" fmla="*/ 4337 h 5875"/>
              <a:gd name="T50" fmla="*/ 584 w 5881"/>
              <a:gd name="T51" fmla="*/ 4695 h 5875"/>
              <a:gd name="T52" fmla="*/ 861 w 5881"/>
              <a:gd name="T53" fmla="*/ 5014 h 5875"/>
              <a:gd name="T54" fmla="*/ 1181 w 5881"/>
              <a:gd name="T55" fmla="*/ 5292 h 5875"/>
              <a:gd name="T56" fmla="*/ 1538 w 5881"/>
              <a:gd name="T57" fmla="*/ 5520 h 5875"/>
              <a:gd name="T58" fmla="*/ 1929 w 5881"/>
              <a:gd name="T59" fmla="*/ 5697 h 5875"/>
              <a:gd name="T60" fmla="*/ 2348 w 5881"/>
              <a:gd name="T61" fmla="*/ 5815 h 5875"/>
              <a:gd name="T62" fmla="*/ 2789 w 5881"/>
              <a:gd name="T63" fmla="*/ 5871 h 5875"/>
              <a:gd name="T64" fmla="*/ 3241 w 5881"/>
              <a:gd name="T65" fmla="*/ 5860 h 5875"/>
              <a:gd name="T66" fmla="*/ 3676 w 5881"/>
              <a:gd name="T67" fmla="*/ 5783 h 5875"/>
              <a:gd name="T68" fmla="*/ 4085 w 5881"/>
              <a:gd name="T69" fmla="*/ 5644 h 5875"/>
              <a:gd name="T70" fmla="*/ 4466 w 5881"/>
              <a:gd name="T71" fmla="*/ 5450 h 5875"/>
              <a:gd name="T72" fmla="*/ 4811 w 5881"/>
              <a:gd name="T73" fmla="*/ 5205 h 5875"/>
              <a:gd name="T74" fmla="*/ 5117 w 5881"/>
              <a:gd name="T75" fmla="*/ 4913 h 5875"/>
              <a:gd name="T76" fmla="*/ 5379 w 5881"/>
              <a:gd name="T77" fmla="*/ 4579 h 5875"/>
              <a:gd name="T78" fmla="*/ 5591 w 5881"/>
              <a:gd name="T79" fmla="*/ 4211 h 5875"/>
              <a:gd name="T80" fmla="*/ 5749 w 5881"/>
              <a:gd name="T81" fmla="*/ 3810 h 5875"/>
              <a:gd name="T82" fmla="*/ 5848 w 5881"/>
              <a:gd name="T83" fmla="*/ 3385 h 5875"/>
              <a:gd name="T84" fmla="*/ 5881 w 5881"/>
              <a:gd name="T85" fmla="*/ 2938 h 5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1" h="5875">
                <a:moveTo>
                  <a:pt x="5881" y="2938"/>
                </a:moveTo>
                <a:lnTo>
                  <a:pt x="5878" y="2787"/>
                </a:lnTo>
                <a:lnTo>
                  <a:pt x="5866" y="2637"/>
                </a:lnTo>
                <a:lnTo>
                  <a:pt x="5848" y="2490"/>
                </a:lnTo>
                <a:lnTo>
                  <a:pt x="5822" y="2345"/>
                </a:lnTo>
                <a:lnTo>
                  <a:pt x="5789" y="2203"/>
                </a:lnTo>
                <a:lnTo>
                  <a:pt x="5749" y="2063"/>
                </a:lnTo>
                <a:lnTo>
                  <a:pt x="5703" y="1927"/>
                </a:lnTo>
                <a:lnTo>
                  <a:pt x="5650" y="1793"/>
                </a:lnTo>
                <a:lnTo>
                  <a:pt x="5591" y="1664"/>
                </a:lnTo>
                <a:lnTo>
                  <a:pt x="5526" y="1537"/>
                </a:lnTo>
                <a:lnTo>
                  <a:pt x="5455" y="1413"/>
                </a:lnTo>
                <a:lnTo>
                  <a:pt x="5379" y="1294"/>
                </a:lnTo>
                <a:lnTo>
                  <a:pt x="5297" y="1179"/>
                </a:lnTo>
                <a:lnTo>
                  <a:pt x="5210" y="1069"/>
                </a:lnTo>
                <a:lnTo>
                  <a:pt x="5117" y="962"/>
                </a:lnTo>
                <a:lnTo>
                  <a:pt x="5019" y="860"/>
                </a:lnTo>
                <a:lnTo>
                  <a:pt x="4918" y="762"/>
                </a:lnTo>
                <a:lnTo>
                  <a:pt x="4811" y="670"/>
                </a:lnTo>
                <a:lnTo>
                  <a:pt x="4700" y="583"/>
                </a:lnTo>
                <a:lnTo>
                  <a:pt x="4585" y="502"/>
                </a:lnTo>
                <a:lnTo>
                  <a:pt x="4466" y="425"/>
                </a:lnTo>
                <a:lnTo>
                  <a:pt x="4342" y="355"/>
                </a:lnTo>
                <a:lnTo>
                  <a:pt x="4215" y="289"/>
                </a:lnTo>
                <a:lnTo>
                  <a:pt x="4085" y="230"/>
                </a:lnTo>
                <a:lnTo>
                  <a:pt x="3951" y="178"/>
                </a:lnTo>
                <a:lnTo>
                  <a:pt x="3814" y="132"/>
                </a:lnTo>
                <a:lnTo>
                  <a:pt x="3676" y="93"/>
                </a:lnTo>
                <a:lnTo>
                  <a:pt x="3533" y="60"/>
                </a:lnTo>
                <a:lnTo>
                  <a:pt x="3388" y="34"/>
                </a:lnTo>
                <a:lnTo>
                  <a:pt x="3241" y="15"/>
                </a:lnTo>
                <a:lnTo>
                  <a:pt x="3092" y="4"/>
                </a:lnTo>
                <a:lnTo>
                  <a:pt x="2941" y="0"/>
                </a:lnTo>
                <a:lnTo>
                  <a:pt x="2789" y="4"/>
                </a:lnTo>
                <a:lnTo>
                  <a:pt x="2640" y="15"/>
                </a:lnTo>
                <a:lnTo>
                  <a:pt x="2493" y="34"/>
                </a:lnTo>
                <a:lnTo>
                  <a:pt x="2348" y="60"/>
                </a:lnTo>
                <a:lnTo>
                  <a:pt x="2206" y="93"/>
                </a:lnTo>
                <a:lnTo>
                  <a:pt x="2066" y="132"/>
                </a:lnTo>
                <a:lnTo>
                  <a:pt x="1929" y="178"/>
                </a:lnTo>
                <a:lnTo>
                  <a:pt x="1796" y="230"/>
                </a:lnTo>
                <a:lnTo>
                  <a:pt x="1665" y="289"/>
                </a:lnTo>
                <a:lnTo>
                  <a:pt x="1538" y="355"/>
                </a:lnTo>
                <a:lnTo>
                  <a:pt x="1415" y="425"/>
                </a:lnTo>
                <a:lnTo>
                  <a:pt x="1296" y="502"/>
                </a:lnTo>
                <a:lnTo>
                  <a:pt x="1181" y="583"/>
                </a:lnTo>
                <a:lnTo>
                  <a:pt x="1070" y="670"/>
                </a:lnTo>
                <a:lnTo>
                  <a:pt x="962" y="762"/>
                </a:lnTo>
                <a:lnTo>
                  <a:pt x="861" y="860"/>
                </a:lnTo>
                <a:lnTo>
                  <a:pt x="764" y="962"/>
                </a:lnTo>
                <a:lnTo>
                  <a:pt x="671" y="1069"/>
                </a:lnTo>
                <a:lnTo>
                  <a:pt x="584" y="1179"/>
                </a:lnTo>
                <a:lnTo>
                  <a:pt x="502" y="1294"/>
                </a:lnTo>
                <a:lnTo>
                  <a:pt x="425" y="1413"/>
                </a:lnTo>
                <a:lnTo>
                  <a:pt x="355" y="1537"/>
                </a:lnTo>
                <a:lnTo>
                  <a:pt x="290" y="1664"/>
                </a:lnTo>
                <a:lnTo>
                  <a:pt x="231" y="1793"/>
                </a:lnTo>
                <a:lnTo>
                  <a:pt x="178" y="1927"/>
                </a:lnTo>
                <a:lnTo>
                  <a:pt x="132" y="2063"/>
                </a:lnTo>
                <a:lnTo>
                  <a:pt x="92" y="2203"/>
                </a:lnTo>
                <a:lnTo>
                  <a:pt x="60" y="2345"/>
                </a:lnTo>
                <a:lnTo>
                  <a:pt x="34" y="2490"/>
                </a:lnTo>
                <a:lnTo>
                  <a:pt x="15" y="2637"/>
                </a:lnTo>
                <a:lnTo>
                  <a:pt x="4" y="2787"/>
                </a:lnTo>
                <a:lnTo>
                  <a:pt x="0" y="2938"/>
                </a:lnTo>
                <a:lnTo>
                  <a:pt x="4" y="3089"/>
                </a:lnTo>
                <a:lnTo>
                  <a:pt x="15" y="3238"/>
                </a:lnTo>
                <a:lnTo>
                  <a:pt x="34" y="3385"/>
                </a:lnTo>
                <a:lnTo>
                  <a:pt x="60" y="3530"/>
                </a:lnTo>
                <a:lnTo>
                  <a:pt x="92" y="3672"/>
                </a:lnTo>
                <a:lnTo>
                  <a:pt x="132" y="3810"/>
                </a:lnTo>
                <a:lnTo>
                  <a:pt x="178" y="3947"/>
                </a:lnTo>
                <a:lnTo>
                  <a:pt x="231" y="4081"/>
                </a:lnTo>
                <a:lnTo>
                  <a:pt x="290" y="4211"/>
                </a:lnTo>
                <a:lnTo>
                  <a:pt x="355" y="4337"/>
                </a:lnTo>
                <a:lnTo>
                  <a:pt x="425" y="4460"/>
                </a:lnTo>
                <a:lnTo>
                  <a:pt x="502" y="4579"/>
                </a:lnTo>
                <a:lnTo>
                  <a:pt x="584" y="4695"/>
                </a:lnTo>
                <a:lnTo>
                  <a:pt x="671" y="4806"/>
                </a:lnTo>
                <a:lnTo>
                  <a:pt x="764" y="4913"/>
                </a:lnTo>
                <a:lnTo>
                  <a:pt x="861" y="5014"/>
                </a:lnTo>
                <a:lnTo>
                  <a:pt x="962" y="5111"/>
                </a:lnTo>
                <a:lnTo>
                  <a:pt x="1070" y="5205"/>
                </a:lnTo>
                <a:lnTo>
                  <a:pt x="1181" y="5292"/>
                </a:lnTo>
                <a:lnTo>
                  <a:pt x="1296" y="5373"/>
                </a:lnTo>
                <a:lnTo>
                  <a:pt x="1415" y="5450"/>
                </a:lnTo>
                <a:lnTo>
                  <a:pt x="1538" y="5520"/>
                </a:lnTo>
                <a:lnTo>
                  <a:pt x="1665" y="5585"/>
                </a:lnTo>
                <a:lnTo>
                  <a:pt x="1796" y="5644"/>
                </a:lnTo>
                <a:lnTo>
                  <a:pt x="1929" y="5697"/>
                </a:lnTo>
                <a:lnTo>
                  <a:pt x="2066" y="5743"/>
                </a:lnTo>
                <a:lnTo>
                  <a:pt x="2206" y="5783"/>
                </a:lnTo>
                <a:lnTo>
                  <a:pt x="2348" y="5815"/>
                </a:lnTo>
                <a:lnTo>
                  <a:pt x="2493" y="5841"/>
                </a:lnTo>
                <a:lnTo>
                  <a:pt x="2640" y="5860"/>
                </a:lnTo>
                <a:lnTo>
                  <a:pt x="2789" y="5871"/>
                </a:lnTo>
                <a:lnTo>
                  <a:pt x="2941" y="5875"/>
                </a:lnTo>
                <a:lnTo>
                  <a:pt x="3092" y="5871"/>
                </a:lnTo>
                <a:lnTo>
                  <a:pt x="3241" y="5860"/>
                </a:lnTo>
                <a:lnTo>
                  <a:pt x="3388" y="5841"/>
                </a:lnTo>
                <a:lnTo>
                  <a:pt x="3533" y="5815"/>
                </a:lnTo>
                <a:lnTo>
                  <a:pt x="3676" y="5783"/>
                </a:lnTo>
                <a:lnTo>
                  <a:pt x="3814" y="5743"/>
                </a:lnTo>
                <a:lnTo>
                  <a:pt x="3951" y="5697"/>
                </a:lnTo>
                <a:lnTo>
                  <a:pt x="4085" y="5644"/>
                </a:lnTo>
                <a:lnTo>
                  <a:pt x="4215" y="5585"/>
                </a:lnTo>
                <a:lnTo>
                  <a:pt x="4342" y="5520"/>
                </a:lnTo>
                <a:lnTo>
                  <a:pt x="4466" y="5450"/>
                </a:lnTo>
                <a:lnTo>
                  <a:pt x="4585" y="5373"/>
                </a:lnTo>
                <a:lnTo>
                  <a:pt x="4700" y="5292"/>
                </a:lnTo>
                <a:lnTo>
                  <a:pt x="4811" y="5205"/>
                </a:lnTo>
                <a:lnTo>
                  <a:pt x="4918" y="5111"/>
                </a:lnTo>
                <a:lnTo>
                  <a:pt x="5019" y="5014"/>
                </a:lnTo>
                <a:lnTo>
                  <a:pt x="5117" y="4913"/>
                </a:lnTo>
                <a:lnTo>
                  <a:pt x="5210" y="4806"/>
                </a:lnTo>
                <a:lnTo>
                  <a:pt x="5297" y="4695"/>
                </a:lnTo>
                <a:lnTo>
                  <a:pt x="5379" y="4579"/>
                </a:lnTo>
                <a:lnTo>
                  <a:pt x="5455" y="4460"/>
                </a:lnTo>
                <a:lnTo>
                  <a:pt x="5526" y="4337"/>
                </a:lnTo>
                <a:lnTo>
                  <a:pt x="5591" y="4211"/>
                </a:lnTo>
                <a:lnTo>
                  <a:pt x="5650" y="4081"/>
                </a:lnTo>
                <a:lnTo>
                  <a:pt x="5703" y="3947"/>
                </a:lnTo>
                <a:lnTo>
                  <a:pt x="5749" y="3810"/>
                </a:lnTo>
                <a:lnTo>
                  <a:pt x="5789" y="3672"/>
                </a:lnTo>
                <a:lnTo>
                  <a:pt x="5822" y="3530"/>
                </a:lnTo>
                <a:lnTo>
                  <a:pt x="5848" y="3385"/>
                </a:lnTo>
                <a:lnTo>
                  <a:pt x="5866" y="3238"/>
                </a:lnTo>
                <a:lnTo>
                  <a:pt x="5878" y="3089"/>
                </a:lnTo>
                <a:lnTo>
                  <a:pt x="5881" y="2938"/>
                </a:lnTo>
                <a:close/>
              </a:path>
            </a:pathLst>
          </a:custGeom>
          <a:gradFill flip="none" rotWithShape="1">
            <a:gsLst>
              <a:gs pos="0">
                <a:schemeClr val="accent1"/>
              </a:gs>
              <a:gs pos="100000">
                <a:schemeClr val="accent1">
                  <a:lumMod val="50000"/>
                </a:schemeClr>
              </a:gs>
            </a:gsLst>
            <a:lin ang="13500000" scaled="1"/>
            <a:tileRect/>
          </a:gradFill>
          <a:ln w="3810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51" name="Freeform 10">
            <a:extLst>
              <a:ext uri="{FF2B5EF4-FFF2-40B4-BE49-F238E27FC236}">
                <a16:creationId xmlns:a16="http://schemas.microsoft.com/office/drawing/2014/main" xmlns="" id="{B14E1445-A8FE-4272-8CD2-8FC220BCC9C9}"/>
              </a:ext>
            </a:extLst>
          </p:cNvPr>
          <p:cNvSpPr>
            <a:spLocks noChangeAspect="1"/>
          </p:cNvSpPr>
          <p:nvPr/>
        </p:nvSpPr>
        <p:spPr bwMode="auto">
          <a:xfrm>
            <a:off x="4931952" y="2370884"/>
            <a:ext cx="1464154" cy="1462682"/>
          </a:xfrm>
          <a:custGeom>
            <a:avLst/>
            <a:gdLst>
              <a:gd name="T0" fmla="*/ 4962 w 4974"/>
              <a:gd name="T1" fmla="*/ 2233 h 4973"/>
              <a:gd name="T2" fmla="*/ 4896 w 4974"/>
              <a:gd name="T3" fmla="*/ 1866 h 4973"/>
              <a:gd name="T4" fmla="*/ 4779 w 4974"/>
              <a:gd name="T5" fmla="*/ 1519 h 4973"/>
              <a:gd name="T6" fmla="*/ 4614 w 4974"/>
              <a:gd name="T7" fmla="*/ 1197 h 4973"/>
              <a:gd name="T8" fmla="*/ 4406 w 4974"/>
              <a:gd name="T9" fmla="*/ 905 h 4973"/>
              <a:gd name="T10" fmla="*/ 4159 w 4974"/>
              <a:gd name="T11" fmla="*/ 647 h 4973"/>
              <a:gd name="T12" fmla="*/ 3877 w 4974"/>
              <a:gd name="T13" fmla="*/ 425 h 4973"/>
              <a:gd name="T14" fmla="*/ 3564 w 4974"/>
              <a:gd name="T15" fmla="*/ 245 h 4973"/>
              <a:gd name="T16" fmla="*/ 3226 w 4974"/>
              <a:gd name="T17" fmla="*/ 112 h 4973"/>
              <a:gd name="T18" fmla="*/ 2865 w 4974"/>
              <a:gd name="T19" fmla="*/ 29 h 4973"/>
              <a:gd name="T20" fmla="*/ 2486 w 4974"/>
              <a:gd name="T21" fmla="*/ 0 h 4973"/>
              <a:gd name="T22" fmla="*/ 2108 w 4974"/>
              <a:gd name="T23" fmla="*/ 29 h 4973"/>
              <a:gd name="T24" fmla="*/ 1748 w 4974"/>
              <a:gd name="T25" fmla="*/ 112 h 4973"/>
              <a:gd name="T26" fmla="*/ 1409 w 4974"/>
              <a:gd name="T27" fmla="*/ 245 h 4973"/>
              <a:gd name="T28" fmla="*/ 1096 w 4974"/>
              <a:gd name="T29" fmla="*/ 425 h 4973"/>
              <a:gd name="T30" fmla="*/ 815 w 4974"/>
              <a:gd name="T31" fmla="*/ 647 h 4973"/>
              <a:gd name="T32" fmla="*/ 568 w 4974"/>
              <a:gd name="T33" fmla="*/ 905 h 4973"/>
              <a:gd name="T34" fmla="*/ 360 w 4974"/>
              <a:gd name="T35" fmla="*/ 1197 h 4973"/>
              <a:gd name="T36" fmla="*/ 196 w 4974"/>
              <a:gd name="T37" fmla="*/ 1519 h 4973"/>
              <a:gd name="T38" fmla="*/ 79 w 4974"/>
              <a:gd name="T39" fmla="*/ 1866 h 4973"/>
              <a:gd name="T40" fmla="*/ 13 w 4974"/>
              <a:gd name="T41" fmla="*/ 2233 h 4973"/>
              <a:gd name="T42" fmla="*/ 3 w 4974"/>
              <a:gd name="T43" fmla="*/ 2615 h 4973"/>
              <a:gd name="T44" fmla="*/ 51 w 4974"/>
              <a:gd name="T45" fmla="*/ 2988 h 4973"/>
              <a:gd name="T46" fmla="*/ 151 w 4974"/>
              <a:gd name="T47" fmla="*/ 3342 h 4973"/>
              <a:gd name="T48" fmla="*/ 300 w 4974"/>
              <a:gd name="T49" fmla="*/ 3672 h 4973"/>
              <a:gd name="T50" fmla="*/ 494 w 4974"/>
              <a:gd name="T51" fmla="*/ 3974 h 4973"/>
              <a:gd name="T52" fmla="*/ 729 w 4974"/>
              <a:gd name="T53" fmla="*/ 4244 h 4973"/>
              <a:gd name="T54" fmla="*/ 999 w 4974"/>
              <a:gd name="T55" fmla="*/ 4479 h 4973"/>
              <a:gd name="T56" fmla="*/ 1301 w 4974"/>
              <a:gd name="T57" fmla="*/ 4673 h 4973"/>
              <a:gd name="T58" fmla="*/ 1632 w 4974"/>
              <a:gd name="T59" fmla="*/ 4822 h 4973"/>
              <a:gd name="T60" fmla="*/ 1986 w 4974"/>
              <a:gd name="T61" fmla="*/ 4922 h 4973"/>
              <a:gd name="T62" fmla="*/ 2358 w 4974"/>
              <a:gd name="T63" fmla="*/ 4970 h 4973"/>
              <a:gd name="T64" fmla="*/ 2740 w 4974"/>
              <a:gd name="T65" fmla="*/ 4961 h 4973"/>
              <a:gd name="T66" fmla="*/ 3108 w 4974"/>
              <a:gd name="T67" fmla="*/ 4894 h 4973"/>
              <a:gd name="T68" fmla="*/ 3455 w 4974"/>
              <a:gd name="T69" fmla="*/ 4777 h 4973"/>
              <a:gd name="T70" fmla="*/ 3777 w 4974"/>
              <a:gd name="T71" fmla="*/ 4613 h 4973"/>
              <a:gd name="T72" fmla="*/ 4069 w 4974"/>
              <a:gd name="T73" fmla="*/ 4405 h 4973"/>
              <a:gd name="T74" fmla="*/ 4327 w 4974"/>
              <a:gd name="T75" fmla="*/ 4158 h 4973"/>
              <a:gd name="T76" fmla="*/ 4549 w 4974"/>
              <a:gd name="T77" fmla="*/ 3877 h 4973"/>
              <a:gd name="T78" fmla="*/ 4729 w 4974"/>
              <a:gd name="T79" fmla="*/ 3564 h 4973"/>
              <a:gd name="T80" fmla="*/ 4863 w 4974"/>
              <a:gd name="T81" fmla="*/ 3226 h 4973"/>
              <a:gd name="T82" fmla="*/ 4945 w 4974"/>
              <a:gd name="T83" fmla="*/ 2866 h 4973"/>
              <a:gd name="T84" fmla="*/ 4974 w 4974"/>
              <a:gd name="T85" fmla="*/ 2488 h 4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4" h="4973">
                <a:moveTo>
                  <a:pt x="4974" y="2488"/>
                </a:moveTo>
                <a:lnTo>
                  <a:pt x="4971" y="2360"/>
                </a:lnTo>
                <a:lnTo>
                  <a:pt x="4962" y="2233"/>
                </a:lnTo>
                <a:lnTo>
                  <a:pt x="4945" y="2109"/>
                </a:lnTo>
                <a:lnTo>
                  <a:pt x="4924" y="1986"/>
                </a:lnTo>
                <a:lnTo>
                  <a:pt x="4896" y="1866"/>
                </a:lnTo>
                <a:lnTo>
                  <a:pt x="4863" y="1748"/>
                </a:lnTo>
                <a:lnTo>
                  <a:pt x="4823" y="1632"/>
                </a:lnTo>
                <a:lnTo>
                  <a:pt x="4779" y="1519"/>
                </a:lnTo>
                <a:lnTo>
                  <a:pt x="4729" y="1409"/>
                </a:lnTo>
                <a:lnTo>
                  <a:pt x="4674" y="1302"/>
                </a:lnTo>
                <a:lnTo>
                  <a:pt x="4614" y="1197"/>
                </a:lnTo>
                <a:lnTo>
                  <a:pt x="4549" y="1097"/>
                </a:lnTo>
                <a:lnTo>
                  <a:pt x="4479" y="1000"/>
                </a:lnTo>
                <a:lnTo>
                  <a:pt x="4406" y="905"/>
                </a:lnTo>
                <a:lnTo>
                  <a:pt x="4327" y="815"/>
                </a:lnTo>
                <a:lnTo>
                  <a:pt x="4246" y="728"/>
                </a:lnTo>
                <a:lnTo>
                  <a:pt x="4159" y="647"/>
                </a:lnTo>
                <a:lnTo>
                  <a:pt x="4069" y="568"/>
                </a:lnTo>
                <a:lnTo>
                  <a:pt x="3974" y="495"/>
                </a:lnTo>
                <a:lnTo>
                  <a:pt x="3877" y="425"/>
                </a:lnTo>
                <a:lnTo>
                  <a:pt x="3777" y="360"/>
                </a:lnTo>
                <a:lnTo>
                  <a:pt x="3672" y="300"/>
                </a:lnTo>
                <a:lnTo>
                  <a:pt x="3564" y="245"/>
                </a:lnTo>
                <a:lnTo>
                  <a:pt x="3455" y="195"/>
                </a:lnTo>
                <a:lnTo>
                  <a:pt x="3342" y="151"/>
                </a:lnTo>
                <a:lnTo>
                  <a:pt x="3226" y="112"/>
                </a:lnTo>
                <a:lnTo>
                  <a:pt x="3108" y="78"/>
                </a:lnTo>
                <a:lnTo>
                  <a:pt x="2988" y="50"/>
                </a:lnTo>
                <a:lnTo>
                  <a:pt x="2865" y="29"/>
                </a:lnTo>
                <a:lnTo>
                  <a:pt x="2740" y="13"/>
                </a:lnTo>
                <a:lnTo>
                  <a:pt x="2614" y="3"/>
                </a:lnTo>
                <a:lnTo>
                  <a:pt x="2486" y="0"/>
                </a:lnTo>
                <a:lnTo>
                  <a:pt x="2358" y="3"/>
                </a:lnTo>
                <a:lnTo>
                  <a:pt x="2232" y="13"/>
                </a:lnTo>
                <a:lnTo>
                  <a:pt x="2108" y="29"/>
                </a:lnTo>
                <a:lnTo>
                  <a:pt x="1986" y="50"/>
                </a:lnTo>
                <a:lnTo>
                  <a:pt x="1866" y="78"/>
                </a:lnTo>
                <a:lnTo>
                  <a:pt x="1748" y="112"/>
                </a:lnTo>
                <a:lnTo>
                  <a:pt x="1632" y="151"/>
                </a:lnTo>
                <a:lnTo>
                  <a:pt x="1519" y="195"/>
                </a:lnTo>
                <a:lnTo>
                  <a:pt x="1409" y="245"/>
                </a:lnTo>
                <a:lnTo>
                  <a:pt x="1301" y="300"/>
                </a:lnTo>
                <a:lnTo>
                  <a:pt x="1198" y="360"/>
                </a:lnTo>
                <a:lnTo>
                  <a:pt x="1096" y="425"/>
                </a:lnTo>
                <a:lnTo>
                  <a:pt x="999" y="495"/>
                </a:lnTo>
                <a:lnTo>
                  <a:pt x="905" y="568"/>
                </a:lnTo>
                <a:lnTo>
                  <a:pt x="815" y="647"/>
                </a:lnTo>
                <a:lnTo>
                  <a:pt x="729" y="728"/>
                </a:lnTo>
                <a:lnTo>
                  <a:pt x="646" y="815"/>
                </a:lnTo>
                <a:lnTo>
                  <a:pt x="568" y="905"/>
                </a:lnTo>
                <a:lnTo>
                  <a:pt x="494" y="1000"/>
                </a:lnTo>
                <a:lnTo>
                  <a:pt x="425" y="1097"/>
                </a:lnTo>
                <a:lnTo>
                  <a:pt x="360" y="1197"/>
                </a:lnTo>
                <a:lnTo>
                  <a:pt x="300" y="1302"/>
                </a:lnTo>
                <a:lnTo>
                  <a:pt x="245" y="1409"/>
                </a:lnTo>
                <a:lnTo>
                  <a:pt x="196" y="1519"/>
                </a:lnTo>
                <a:lnTo>
                  <a:pt x="151" y="1632"/>
                </a:lnTo>
                <a:lnTo>
                  <a:pt x="112" y="1748"/>
                </a:lnTo>
                <a:lnTo>
                  <a:pt x="79" y="1866"/>
                </a:lnTo>
                <a:lnTo>
                  <a:pt x="51" y="1986"/>
                </a:lnTo>
                <a:lnTo>
                  <a:pt x="29" y="2109"/>
                </a:lnTo>
                <a:lnTo>
                  <a:pt x="13" y="2233"/>
                </a:lnTo>
                <a:lnTo>
                  <a:pt x="3" y="2360"/>
                </a:lnTo>
                <a:lnTo>
                  <a:pt x="0" y="2488"/>
                </a:lnTo>
                <a:lnTo>
                  <a:pt x="3" y="2615"/>
                </a:lnTo>
                <a:lnTo>
                  <a:pt x="13" y="2741"/>
                </a:lnTo>
                <a:lnTo>
                  <a:pt x="29" y="2866"/>
                </a:lnTo>
                <a:lnTo>
                  <a:pt x="51" y="2988"/>
                </a:lnTo>
                <a:lnTo>
                  <a:pt x="79" y="3108"/>
                </a:lnTo>
                <a:lnTo>
                  <a:pt x="112" y="3226"/>
                </a:lnTo>
                <a:lnTo>
                  <a:pt x="151" y="3342"/>
                </a:lnTo>
                <a:lnTo>
                  <a:pt x="196" y="3455"/>
                </a:lnTo>
                <a:lnTo>
                  <a:pt x="245" y="3564"/>
                </a:lnTo>
                <a:lnTo>
                  <a:pt x="300" y="3672"/>
                </a:lnTo>
                <a:lnTo>
                  <a:pt x="360" y="3775"/>
                </a:lnTo>
                <a:lnTo>
                  <a:pt x="425" y="3877"/>
                </a:lnTo>
                <a:lnTo>
                  <a:pt x="494" y="3974"/>
                </a:lnTo>
                <a:lnTo>
                  <a:pt x="568" y="4068"/>
                </a:lnTo>
                <a:lnTo>
                  <a:pt x="646" y="4158"/>
                </a:lnTo>
                <a:lnTo>
                  <a:pt x="729" y="4244"/>
                </a:lnTo>
                <a:lnTo>
                  <a:pt x="815" y="4327"/>
                </a:lnTo>
                <a:lnTo>
                  <a:pt x="905" y="4405"/>
                </a:lnTo>
                <a:lnTo>
                  <a:pt x="999" y="4479"/>
                </a:lnTo>
                <a:lnTo>
                  <a:pt x="1096" y="4549"/>
                </a:lnTo>
                <a:lnTo>
                  <a:pt x="1198" y="4613"/>
                </a:lnTo>
                <a:lnTo>
                  <a:pt x="1301" y="4673"/>
                </a:lnTo>
                <a:lnTo>
                  <a:pt x="1409" y="4728"/>
                </a:lnTo>
                <a:lnTo>
                  <a:pt x="1519" y="4777"/>
                </a:lnTo>
                <a:lnTo>
                  <a:pt x="1632" y="4822"/>
                </a:lnTo>
                <a:lnTo>
                  <a:pt x="1748" y="4861"/>
                </a:lnTo>
                <a:lnTo>
                  <a:pt x="1866" y="4894"/>
                </a:lnTo>
                <a:lnTo>
                  <a:pt x="1986" y="4922"/>
                </a:lnTo>
                <a:lnTo>
                  <a:pt x="2108" y="4944"/>
                </a:lnTo>
                <a:lnTo>
                  <a:pt x="2232" y="4961"/>
                </a:lnTo>
                <a:lnTo>
                  <a:pt x="2358" y="4970"/>
                </a:lnTo>
                <a:lnTo>
                  <a:pt x="2486" y="4973"/>
                </a:lnTo>
                <a:lnTo>
                  <a:pt x="2614" y="4970"/>
                </a:lnTo>
                <a:lnTo>
                  <a:pt x="2740" y="4961"/>
                </a:lnTo>
                <a:lnTo>
                  <a:pt x="2865" y="4944"/>
                </a:lnTo>
                <a:lnTo>
                  <a:pt x="2988" y="4922"/>
                </a:lnTo>
                <a:lnTo>
                  <a:pt x="3108" y="4894"/>
                </a:lnTo>
                <a:lnTo>
                  <a:pt x="3226" y="4861"/>
                </a:lnTo>
                <a:lnTo>
                  <a:pt x="3342" y="4822"/>
                </a:lnTo>
                <a:lnTo>
                  <a:pt x="3455" y="4777"/>
                </a:lnTo>
                <a:lnTo>
                  <a:pt x="3564" y="4728"/>
                </a:lnTo>
                <a:lnTo>
                  <a:pt x="3672" y="4673"/>
                </a:lnTo>
                <a:lnTo>
                  <a:pt x="3777" y="4613"/>
                </a:lnTo>
                <a:lnTo>
                  <a:pt x="3877" y="4549"/>
                </a:lnTo>
                <a:lnTo>
                  <a:pt x="3974" y="4479"/>
                </a:lnTo>
                <a:lnTo>
                  <a:pt x="4069" y="4405"/>
                </a:lnTo>
                <a:lnTo>
                  <a:pt x="4159" y="4327"/>
                </a:lnTo>
                <a:lnTo>
                  <a:pt x="4246" y="4244"/>
                </a:lnTo>
                <a:lnTo>
                  <a:pt x="4327" y="4158"/>
                </a:lnTo>
                <a:lnTo>
                  <a:pt x="4406" y="4068"/>
                </a:lnTo>
                <a:lnTo>
                  <a:pt x="4479" y="3974"/>
                </a:lnTo>
                <a:lnTo>
                  <a:pt x="4549" y="3877"/>
                </a:lnTo>
                <a:lnTo>
                  <a:pt x="4614" y="3775"/>
                </a:lnTo>
                <a:lnTo>
                  <a:pt x="4674" y="3672"/>
                </a:lnTo>
                <a:lnTo>
                  <a:pt x="4729" y="3564"/>
                </a:lnTo>
                <a:lnTo>
                  <a:pt x="4779" y="3455"/>
                </a:lnTo>
                <a:lnTo>
                  <a:pt x="4823" y="3342"/>
                </a:lnTo>
                <a:lnTo>
                  <a:pt x="4863" y="3226"/>
                </a:lnTo>
                <a:lnTo>
                  <a:pt x="4896" y="3108"/>
                </a:lnTo>
                <a:lnTo>
                  <a:pt x="4924" y="2988"/>
                </a:lnTo>
                <a:lnTo>
                  <a:pt x="4945" y="2866"/>
                </a:lnTo>
                <a:lnTo>
                  <a:pt x="4962" y="2741"/>
                </a:lnTo>
                <a:lnTo>
                  <a:pt x="4971" y="2615"/>
                </a:lnTo>
                <a:lnTo>
                  <a:pt x="4974" y="2488"/>
                </a:lnTo>
                <a:close/>
              </a:path>
            </a:pathLst>
          </a:custGeom>
          <a:gradFill flip="none" rotWithShape="1">
            <a:gsLst>
              <a:gs pos="0">
                <a:schemeClr val="bg2"/>
              </a:gs>
              <a:gs pos="100000">
                <a:schemeClr val="bg2">
                  <a:lumMod val="75000"/>
                </a:schemeClr>
              </a:gs>
            </a:gsLst>
            <a:lin ang="13500000" scaled="1"/>
            <a:tileRect/>
          </a:gradFill>
          <a:ln w="31750" cap="flat" cmpd="sng" algn="ctr">
            <a:gradFill flip="none" rotWithShape="1">
              <a:gsLst>
                <a:gs pos="0">
                  <a:schemeClr val="bg2">
                    <a:lumMod val="95000"/>
                  </a:schemeClr>
                </a:gs>
                <a:gs pos="100000">
                  <a:schemeClr val="bg2">
                    <a:lumMod val="65000"/>
                  </a:schemeClr>
                </a:gs>
              </a:gsLst>
              <a:lin ang="2700000" scaled="1"/>
              <a:tileRect/>
            </a:gradFill>
            <a:prstDash val="solid"/>
            <a:miter lim="800000"/>
          </a:ln>
          <a:effectLst>
            <a:outerShdw blurRad="152400" dist="762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52" name="Freeform 11">
            <a:extLst>
              <a:ext uri="{FF2B5EF4-FFF2-40B4-BE49-F238E27FC236}">
                <a16:creationId xmlns:a16="http://schemas.microsoft.com/office/drawing/2014/main" xmlns="" id="{A9733340-996F-44AF-9FA1-301BF4AB7DFE}"/>
              </a:ext>
            </a:extLst>
          </p:cNvPr>
          <p:cNvSpPr>
            <a:spLocks noChangeAspect="1"/>
          </p:cNvSpPr>
          <p:nvPr/>
        </p:nvSpPr>
        <p:spPr bwMode="auto">
          <a:xfrm>
            <a:off x="4755371" y="4838610"/>
            <a:ext cx="1119820" cy="2091018"/>
          </a:xfrm>
          <a:custGeom>
            <a:avLst/>
            <a:gdLst>
              <a:gd name="T0" fmla="*/ 1796 w 3808"/>
              <a:gd name="T1" fmla="*/ 63 h 7106"/>
              <a:gd name="T2" fmla="*/ 1592 w 3808"/>
              <a:gd name="T3" fmla="*/ 200 h 7106"/>
              <a:gd name="T4" fmla="*/ 1397 w 3808"/>
              <a:gd name="T5" fmla="*/ 349 h 7106"/>
              <a:gd name="T6" fmla="*/ 1213 w 3808"/>
              <a:gd name="T7" fmla="*/ 511 h 7106"/>
              <a:gd name="T8" fmla="*/ 1039 w 3808"/>
              <a:gd name="T9" fmla="*/ 682 h 7106"/>
              <a:gd name="T10" fmla="*/ 876 w 3808"/>
              <a:gd name="T11" fmla="*/ 867 h 7106"/>
              <a:gd name="T12" fmla="*/ 726 w 3808"/>
              <a:gd name="T13" fmla="*/ 1060 h 7106"/>
              <a:gd name="T14" fmla="*/ 589 w 3808"/>
              <a:gd name="T15" fmla="*/ 1263 h 7106"/>
              <a:gd name="T16" fmla="*/ 463 w 3808"/>
              <a:gd name="T17" fmla="*/ 1475 h 7106"/>
              <a:gd name="T18" fmla="*/ 353 w 3808"/>
              <a:gd name="T19" fmla="*/ 1696 h 7106"/>
              <a:gd name="T20" fmla="*/ 255 w 3808"/>
              <a:gd name="T21" fmla="*/ 1924 h 7106"/>
              <a:gd name="T22" fmla="*/ 172 w 3808"/>
              <a:gd name="T23" fmla="*/ 2160 h 7106"/>
              <a:gd name="T24" fmla="*/ 105 w 3808"/>
              <a:gd name="T25" fmla="*/ 2404 h 7106"/>
              <a:gd name="T26" fmla="*/ 54 w 3808"/>
              <a:gd name="T27" fmla="*/ 2652 h 7106"/>
              <a:gd name="T28" fmla="*/ 20 w 3808"/>
              <a:gd name="T29" fmla="*/ 2907 h 7106"/>
              <a:gd name="T30" fmla="*/ 3 w 3808"/>
              <a:gd name="T31" fmla="*/ 3166 h 7106"/>
              <a:gd name="T32" fmla="*/ 5 w 3808"/>
              <a:gd name="T33" fmla="*/ 3495 h 7106"/>
              <a:gd name="T34" fmla="*/ 44 w 3808"/>
              <a:gd name="T35" fmla="*/ 3877 h 7106"/>
              <a:gd name="T36" fmla="*/ 120 w 3808"/>
              <a:gd name="T37" fmla="*/ 4250 h 7106"/>
              <a:gd name="T38" fmla="*/ 231 w 3808"/>
              <a:gd name="T39" fmla="*/ 4607 h 7106"/>
              <a:gd name="T40" fmla="*/ 375 w 3808"/>
              <a:gd name="T41" fmla="*/ 4949 h 7106"/>
              <a:gd name="T42" fmla="*/ 551 w 3808"/>
              <a:gd name="T43" fmla="*/ 5273 h 7106"/>
              <a:gd name="T44" fmla="*/ 756 w 3808"/>
              <a:gd name="T45" fmla="*/ 5576 h 7106"/>
              <a:gd name="T46" fmla="*/ 989 w 3808"/>
              <a:gd name="T47" fmla="*/ 5858 h 7106"/>
              <a:gd name="T48" fmla="*/ 1248 w 3808"/>
              <a:gd name="T49" fmla="*/ 6116 h 7106"/>
              <a:gd name="T50" fmla="*/ 1530 w 3808"/>
              <a:gd name="T51" fmla="*/ 6349 h 7106"/>
              <a:gd name="T52" fmla="*/ 1834 w 3808"/>
              <a:gd name="T53" fmla="*/ 6554 h 7106"/>
              <a:gd name="T54" fmla="*/ 2158 w 3808"/>
              <a:gd name="T55" fmla="*/ 6730 h 7106"/>
              <a:gd name="T56" fmla="*/ 2500 w 3808"/>
              <a:gd name="T57" fmla="*/ 6875 h 7106"/>
              <a:gd name="T58" fmla="*/ 2857 w 3808"/>
              <a:gd name="T59" fmla="*/ 6986 h 7106"/>
              <a:gd name="T60" fmla="*/ 3228 w 3808"/>
              <a:gd name="T61" fmla="*/ 7062 h 7106"/>
              <a:gd name="T62" fmla="*/ 3612 w 3808"/>
              <a:gd name="T63" fmla="*/ 7100 h 7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8" h="7106">
                <a:moveTo>
                  <a:pt x="1901" y="0"/>
                </a:moveTo>
                <a:lnTo>
                  <a:pt x="1796" y="63"/>
                </a:lnTo>
                <a:lnTo>
                  <a:pt x="1692" y="130"/>
                </a:lnTo>
                <a:lnTo>
                  <a:pt x="1592" y="200"/>
                </a:lnTo>
                <a:lnTo>
                  <a:pt x="1493" y="274"/>
                </a:lnTo>
                <a:lnTo>
                  <a:pt x="1397" y="349"/>
                </a:lnTo>
                <a:lnTo>
                  <a:pt x="1303" y="429"/>
                </a:lnTo>
                <a:lnTo>
                  <a:pt x="1213" y="511"/>
                </a:lnTo>
                <a:lnTo>
                  <a:pt x="1125" y="595"/>
                </a:lnTo>
                <a:lnTo>
                  <a:pt x="1039" y="682"/>
                </a:lnTo>
                <a:lnTo>
                  <a:pt x="956" y="773"/>
                </a:lnTo>
                <a:lnTo>
                  <a:pt x="876" y="867"/>
                </a:lnTo>
                <a:lnTo>
                  <a:pt x="800" y="962"/>
                </a:lnTo>
                <a:lnTo>
                  <a:pt x="726" y="1060"/>
                </a:lnTo>
                <a:lnTo>
                  <a:pt x="656" y="1161"/>
                </a:lnTo>
                <a:lnTo>
                  <a:pt x="589" y="1263"/>
                </a:lnTo>
                <a:lnTo>
                  <a:pt x="524" y="1368"/>
                </a:lnTo>
                <a:lnTo>
                  <a:pt x="463" y="1475"/>
                </a:lnTo>
                <a:lnTo>
                  <a:pt x="406" y="1585"/>
                </a:lnTo>
                <a:lnTo>
                  <a:pt x="353" y="1696"/>
                </a:lnTo>
                <a:lnTo>
                  <a:pt x="302" y="1810"/>
                </a:lnTo>
                <a:lnTo>
                  <a:pt x="255" y="1924"/>
                </a:lnTo>
                <a:lnTo>
                  <a:pt x="212" y="2041"/>
                </a:lnTo>
                <a:lnTo>
                  <a:pt x="172" y="2160"/>
                </a:lnTo>
                <a:lnTo>
                  <a:pt x="137" y="2281"/>
                </a:lnTo>
                <a:lnTo>
                  <a:pt x="105" y="2404"/>
                </a:lnTo>
                <a:lnTo>
                  <a:pt x="78" y="2527"/>
                </a:lnTo>
                <a:lnTo>
                  <a:pt x="54" y="2652"/>
                </a:lnTo>
                <a:lnTo>
                  <a:pt x="35" y="2779"/>
                </a:lnTo>
                <a:lnTo>
                  <a:pt x="20" y="2907"/>
                </a:lnTo>
                <a:lnTo>
                  <a:pt x="9" y="3036"/>
                </a:lnTo>
                <a:lnTo>
                  <a:pt x="3" y="3166"/>
                </a:lnTo>
                <a:lnTo>
                  <a:pt x="0" y="3298"/>
                </a:lnTo>
                <a:lnTo>
                  <a:pt x="5" y="3495"/>
                </a:lnTo>
                <a:lnTo>
                  <a:pt x="19" y="3687"/>
                </a:lnTo>
                <a:lnTo>
                  <a:pt x="44" y="3877"/>
                </a:lnTo>
                <a:lnTo>
                  <a:pt x="77" y="4066"/>
                </a:lnTo>
                <a:lnTo>
                  <a:pt x="120" y="4250"/>
                </a:lnTo>
                <a:lnTo>
                  <a:pt x="171" y="4430"/>
                </a:lnTo>
                <a:lnTo>
                  <a:pt x="231" y="4607"/>
                </a:lnTo>
                <a:lnTo>
                  <a:pt x="300" y="4780"/>
                </a:lnTo>
                <a:lnTo>
                  <a:pt x="375" y="4949"/>
                </a:lnTo>
                <a:lnTo>
                  <a:pt x="460" y="5113"/>
                </a:lnTo>
                <a:lnTo>
                  <a:pt x="551" y="5273"/>
                </a:lnTo>
                <a:lnTo>
                  <a:pt x="651" y="5427"/>
                </a:lnTo>
                <a:lnTo>
                  <a:pt x="756" y="5576"/>
                </a:lnTo>
                <a:lnTo>
                  <a:pt x="870" y="5720"/>
                </a:lnTo>
                <a:lnTo>
                  <a:pt x="989" y="5858"/>
                </a:lnTo>
                <a:lnTo>
                  <a:pt x="1116" y="5990"/>
                </a:lnTo>
                <a:lnTo>
                  <a:pt x="1248" y="6116"/>
                </a:lnTo>
                <a:lnTo>
                  <a:pt x="1386" y="6236"/>
                </a:lnTo>
                <a:lnTo>
                  <a:pt x="1530" y="6349"/>
                </a:lnTo>
                <a:lnTo>
                  <a:pt x="1680" y="6456"/>
                </a:lnTo>
                <a:lnTo>
                  <a:pt x="1834" y="6554"/>
                </a:lnTo>
                <a:lnTo>
                  <a:pt x="1993" y="6646"/>
                </a:lnTo>
                <a:lnTo>
                  <a:pt x="2158" y="6730"/>
                </a:lnTo>
                <a:lnTo>
                  <a:pt x="2326" y="6807"/>
                </a:lnTo>
                <a:lnTo>
                  <a:pt x="2500" y="6875"/>
                </a:lnTo>
                <a:lnTo>
                  <a:pt x="2676" y="6935"/>
                </a:lnTo>
                <a:lnTo>
                  <a:pt x="2857" y="6986"/>
                </a:lnTo>
                <a:lnTo>
                  <a:pt x="3041" y="7028"/>
                </a:lnTo>
                <a:lnTo>
                  <a:pt x="3228" y="7062"/>
                </a:lnTo>
                <a:lnTo>
                  <a:pt x="3419" y="7086"/>
                </a:lnTo>
                <a:lnTo>
                  <a:pt x="3612" y="7100"/>
                </a:lnTo>
                <a:lnTo>
                  <a:pt x="3808" y="7106"/>
                </a:lnTo>
              </a:path>
            </a:pathLst>
          </a:custGeom>
          <a:noFill/>
          <a:ln w="19050">
            <a:solidFill>
              <a:schemeClr val="accent3"/>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2">
            <a:extLst>
              <a:ext uri="{FF2B5EF4-FFF2-40B4-BE49-F238E27FC236}">
                <a16:creationId xmlns:a16="http://schemas.microsoft.com/office/drawing/2014/main" xmlns="" id="{80842923-27C7-426A-BD02-C4E28D2DC04B}"/>
              </a:ext>
            </a:extLst>
          </p:cNvPr>
          <p:cNvSpPr>
            <a:spLocks noChangeAspect="1"/>
          </p:cNvSpPr>
          <p:nvPr/>
        </p:nvSpPr>
        <p:spPr bwMode="auto">
          <a:xfrm>
            <a:off x="6780171" y="2700503"/>
            <a:ext cx="1367034" cy="2779686"/>
          </a:xfrm>
          <a:custGeom>
            <a:avLst/>
            <a:gdLst>
              <a:gd name="T0" fmla="*/ 2275 w 4643"/>
              <a:gd name="T1" fmla="*/ 9361 h 9446"/>
              <a:gd name="T2" fmla="*/ 2544 w 4643"/>
              <a:gd name="T3" fmla="*/ 9178 h 9446"/>
              <a:gd name="T4" fmla="*/ 2801 w 4643"/>
              <a:gd name="T5" fmla="*/ 8978 h 9446"/>
              <a:gd name="T6" fmla="*/ 3044 w 4643"/>
              <a:gd name="T7" fmla="*/ 8764 h 9446"/>
              <a:gd name="T8" fmla="*/ 3273 w 4643"/>
              <a:gd name="T9" fmla="*/ 8534 h 9446"/>
              <a:gd name="T10" fmla="*/ 3487 w 4643"/>
              <a:gd name="T11" fmla="*/ 8290 h 9446"/>
              <a:gd name="T12" fmla="*/ 3685 w 4643"/>
              <a:gd name="T13" fmla="*/ 8033 h 9446"/>
              <a:gd name="T14" fmla="*/ 3867 w 4643"/>
              <a:gd name="T15" fmla="*/ 7763 h 9446"/>
              <a:gd name="T16" fmla="*/ 4032 w 4643"/>
              <a:gd name="T17" fmla="*/ 7482 h 9446"/>
              <a:gd name="T18" fmla="*/ 4179 w 4643"/>
              <a:gd name="T19" fmla="*/ 7189 h 9446"/>
              <a:gd name="T20" fmla="*/ 4306 w 4643"/>
              <a:gd name="T21" fmla="*/ 6884 h 9446"/>
              <a:gd name="T22" fmla="*/ 4415 w 4643"/>
              <a:gd name="T23" fmla="*/ 6572 h 9446"/>
              <a:gd name="T24" fmla="*/ 4504 w 4643"/>
              <a:gd name="T25" fmla="*/ 6250 h 9446"/>
              <a:gd name="T26" fmla="*/ 4571 w 4643"/>
              <a:gd name="T27" fmla="*/ 5920 h 9446"/>
              <a:gd name="T28" fmla="*/ 4617 w 4643"/>
              <a:gd name="T29" fmla="*/ 5582 h 9446"/>
              <a:gd name="T30" fmla="*/ 4640 w 4643"/>
              <a:gd name="T31" fmla="*/ 5239 h 9446"/>
              <a:gd name="T32" fmla="*/ 4636 w 4643"/>
              <a:gd name="T33" fmla="*/ 4817 h 9446"/>
              <a:gd name="T34" fmla="*/ 4590 w 4643"/>
              <a:gd name="T35" fmla="*/ 4331 h 9446"/>
              <a:gd name="T36" fmla="*/ 4499 w 4643"/>
              <a:gd name="T37" fmla="*/ 3859 h 9446"/>
              <a:gd name="T38" fmla="*/ 4365 w 4643"/>
              <a:gd name="T39" fmla="*/ 3404 h 9446"/>
              <a:gd name="T40" fmla="*/ 4191 w 4643"/>
              <a:gd name="T41" fmla="*/ 2968 h 9446"/>
              <a:gd name="T42" fmla="*/ 3979 w 4643"/>
              <a:gd name="T43" fmla="*/ 2552 h 9446"/>
              <a:gd name="T44" fmla="*/ 3731 w 4643"/>
              <a:gd name="T45" fmla="*/ 2160 h 9446"/>
              <a:gd name="T46" fmla="*/ 3449 w 4643"/>
              <a:gd name="T47" fmla="*/ 1793 h 9446"/>
              <a:gd name="T48" fmla="*/ 3136 w 4643"/>
              <a:gd name="T49" fmla="*/ 1454 h 9446"/>
              <a:gd name="T50" fmla="*/ 2794 w 4643"/>
              <a:gd name="T51" fmla="*/ 1143 h 9446"/>
              <a:gd name="T52" fmla="*/ 2423 w 4643"/>
              <a:gd name="T53" fmla="*/ 866 h 9446"/>
              <a:gd name="T54" fmla="*/ 2029 w 4643"/>
              <a:gd name="T55" fmla="*/ 622 h 9446"/>
              <a:gd name="T56" fmla="*/ 1610 w 4643"/>
              <a:gd name="T57" fmla="*/ 413 h 9446"/>
              <a:gd name="T58" fmla="*/ 1173 w 4643"/>
              <a:gd name="T59" fmla="*/ 243 h 9446"/>
              <a:gd name="T60" fmla="*/ 715 w 4643"/>
              <a:gd name="T61" fmla="*/ 114 h 9446"/>
              <a:gd name="T62" fmla="*/ 242 w 4643"/>
              <a:gd name="T63" fmla="*/ 27 h 9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43" h="9446">
                <a:moveTo>
                  <a:pt x="2136" y="9446"/>
                </a:moveTo>
                <a:lnTo>
                  <a:pt x="2275" y="9361"/>
                </a:lnTo>
                <a:lnTo>
                  <a:pt x="2412" y="9271"/>
                </a:lnTo>
                <a:lnTo>
                  <a:pt x="2544" y="9178"/>
                </a:lnTo>
                <a:lnTo>
                  <a:pt x="2675" y="9081"/>
                </a:lnTo>
                <a:lnTo>
                  <a:pt x="2801" y="8978"/>
                </a:lnTo>
                <a:lnTo>
                  <a:pt x="2924" y="8873"/>
                </a:lnTo>
                <a:lnTo>
                  <a:pt x="3044" y="8764"/>
                </a:lnTo>
                <a:lnTo>
                  <a:pt x="3160" y="8651"/>
                </a:lnTo>
                <a:lnTo>
                  <a:pt x="3273" y="8534"/>
                </a:lnTo>
                <a:lnTo>
                  <a:pt x="3382" y="8414"/>
                </a:lnTo>
                <a:lnTo>
                  <a:pt x="3487" y="8290"/>
                </a:lnTo>
                <a:lnTo>
                  <a:pt x="3589" y="8163"/>
                </a:lnTo>
                <a:lnTo>
                  <a:pt x="3685" y="8033"/>
                </a:lnTo>
                <a:lnTo>
                  <a:pt x="3778" y="7900"/>
                </a:lnTo>
                <a:lnTo>
                  <a:pt x="3867" y="7763"/>
                </a:lnTo>
                <a:lnTo>
                  <a:pt x="3952" y="7623"/>
                </a:lnTo>
                <a:lnTo>
                  <a:pt x="4032" y="7482"/>
                </a:lnTo>
                <a:lnTo>
                  <a:pt x="4107" y="7336"/>
                </a:lnTo>
                <a:lnTo>
                  <a:pt x="4179" y="7189"/>
                </a:lnTo>
                <a:lnTo>
                  <a:pt x="4245" y="7038"/>
                </a:lnTo>
                <a:lnTo>
                  <a:pt x="4306" y="6884"/>
                </a:lnTo>
                <a:lnTo>
                  <a:pt x="4363" y="6729"/>
                </a:lnTo>
                <a:lnTo>
                  <a:pt x="4415" y="6572"/>
                </a:lnTo>
                <a:lnTo>
                  <a:pt x="4461" y="6413"/>
                </a:lnTo>
                <a:lnTo>
                  <a:pt x="4504" y="6250"/>
                </a:lnTo>
                <a:lnTo>
                  <a:pt x="4540" y="6087"/>
                </a:lnTo>
                <a:lnTo>
                  <a:pt x="4571" y="5920"/>
                </a:lnTo>
                <a:lnTo>
                  <a:pt x="4596" y="5752"/>
                </a:lnTo>
                <a:lnTo>
                  <a:pt x="4617" y="5582"/>
                </a:lnTo>
                <a:lnTo>
                  <a:pt x="4631" y="5412"/>
                </a:lnTo>
                <a:lnTo>
                  <a:pt x="4640" y="5239"/>
                </a:lnTo>
                <a:lnTo>
                  <a:pt x="4643" y="5065"/>
                </a:lnTo>
                <a:lnTo>
                  <a:pt x="4636" y="4817"/>
                </a:lnTo>
                <a:lnTo>
                  <a:pt x="4619" y="4572"/>
                </a:lnTo>
                <a:lnTo>
                  <a:pt x="4590" y="4331"/>
                </a:lnTo>
                <a:lnTo>
                  <a:pt x="4549" y="4093"/>
                </a:lnTo>
                <a:lnTo>
                  <a:pt x="4499" y="3859"/>
                </a:lnTo>
                <a:lnTo>
                  <a:pt x="4437" y="3629"/>
                </a:lnTo>
                <a:lnTo>
                  <a:pt x="4365" y="3404"/>
                </a:lnTo>
                <a:lnTo>
                  <a:pt x="4283" y="3183"/>
                </a:lnTo>
                <a:lnTo>
                  <a:pt x="4191" y="2968"/>
                </a:lnTo>
                <a:lnTo>
                  <a:pt x="4090" y="2757"/>
                </a:lnTo>
                <a:lnTo>
                  <a:pt x="3979" y="2552"/>
                </a:lnTo>
                <a:lnTo>
                  <a:pt x="3859" y="2353"/>
                </a:lnTo>
                <a:lnTo>
                  <a:pt x="3731" y="2160"/>
                </a:lnTo>
                <a:lnTo>
                  <a:pt x="3594" y="1973"/>
                </a:lnTo>
                <a:lnTo>
                  <a:pt x="3449" y="1793"/>
                </a:lnTo>
                <a:lnTo>
                  <a:pt x="3297" y="1619"/>
                </a:lnTo>
                <a:lnTo>
                  <a:pt x="3136" y="1454"/>
                </a:lnTo>
                <a:lnTo>
                  <a:pt x="2969" y="1294"/>
                </a:lnTo>
                <a:lnTo>
                  <a:pt x="2794" y="1143"/>
                </a:lnTo>
                <a:lnTo>
                  <a:pt x="2612" y="1001"/>
                </a:lnTo>
                <a:lnTo>
                  <a:pt x="2423" y="866"/>
                </a:lnTo>
                <a:lnTo>
                  <a:pt x="2228" y="739"/>
                </a:lnTo>
                <a:lnTo>
                  <a:pt x="2029" y="622"/>
                </a:lnTo>
                <a:lnTo>
                  <a:pt x="1823" y="512"/>
                </a:lnTo>
                <a:lnTo>
                  <a:pt x="1610" y="413"/>
                </a:lnTo>
                <a:lnTo>
                  <a:pt x="1394" y="324"/>
                </a:lnTo>
                <a:lnTo>
                  <a:pt x="1173" y="243"/>
                </a:lnTo>
                <a:lnTo>
                  <a:pt x="946" y="174"/>
                </a:lnTo>
                <a:lnTo>
                  <a:pt x="715" y="114"/>
                </a:lnTo>
                <a:lnTo>
                  <a:pt x="480" y="65"/>
                </a:lnTo>
                <a:lnTo>
                  <a:pt x="242" y="27"/>
                </a:lnTo>
                <a:lnTo>
                  <a:pt x="0" y="0"/>
                </a:lnTo>
              </a:path>
            </a:pathLst>
          </a:custGeom>
          <a:noFill/>
          <a:ln w="19050">
            <a:solidFill>
              <a:schemeClr val="accent2"/>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
            <a:extLst>
              <a:ext uri="{FF2B5EF4-FFF2-40B4-BE49-F238E27FC236}">
                <a16:creationId xmlns:a16="http://schemas.microsoft.com/office/drawing/2014/main" xmlns="" id="{49964941-B5B2-4B57-85C4-93BB623E5E61}"/>
              </a:ext>
            </a:extLst>
          </p:cNvPr>
          <p:cNvSpPr>
            <a:spLocks noChangeAspect="1"/>
          </p:cNvSpPr>
          <p:nvPr/>
        </p:nvSpPr>
        <p:spPr bwMode="auto">
          <a:xfrm>
            <a:off x="4622935" y="2061867"/>
            <a:ext cx="1121292" cy="1948281"/>
          </a:xfrm>
          <a:custGeom>
            <a:avLst/>
            <a:gdLst>
              <a:gd name="T0" fmla="*/ 3810 w 3810"/>
              <a:gd name="T1" fmla="*/ 10 h 6619"/>
              <a:gd name="T2" fmla="*/ 3448 w 3810"/>
              <a:gd name="T3" fmla="*/ 0 h 6619"/>
              <a:gd name="T4" fmla="*/ 3093 w 3810"/>
              <a:gd name="T5" fmla="*/ 27 h 6619"/>
              <a:gd name="T6" fmla="*/ 2748 w 3810"/>
              <a:gd name="T7" fmla="*/ 87 h 6619"/>
              <a:gd name="T8" fmla="*/ 2415 w 3810"/>
              <a:gd name="T9" fmla="*/ 182 h 6619"/>
              <a:gd name="T10" fmla="*/ 2095 w 3810"/>
              <a:gd name="T11" fmla="*/ 306 h 6619"/>
              <a:gd name="T12" fmla="*/ 1790 w 3810"/>
              <a:gd name="T13" fmla="*/ 460 h 6619"/>
              <a:gd name="T14" fmla="*/ 1504 w 3810"/>
              <a:gd name="T15" fmla="*/ 642 h 6619"/>
              <a:gd name="T16" fmla="*/ 1235 w 3810"/>
              <a:gd name="T17" fmla="*/ 850 h 6619"/>
              <a:gd name="T18" fmla="*/ 988 w 3810"/>
              <a:gd name="T19" fmla="*/ 1083 h 6619"/>
              <a:gd name="T20" fmla="*/ 764 w 3810"/>
              <a:gd name="T21" fmla="*/ 1339 h 6619"/>
              <a:gd name="T22" fmla="*/ 566 w 3810"/>
              <a:gd name="T23" fmla="*/ 1616 h 6619"/>
              <a:gd name="T24" fmla="*/ 394 w 3810"/>
              <a:gd name="T25" fmla="*/ 1912 h 6619"/>
              <a:gd name="T26" fmla="*/ 250 w 3810"/>
              <a:gd name="T27" fmla="*/ 2228 h 6619"/>
              <a:gd name="T28" fmla="*/ 137 w 3810"/>
              <a:gd name="T29" fmla="*/ 2559 h 6619"/>
              <a:gd name="T30" fmla="*/ 56 w 3810"/>
              <a:gd name="T31" fmla="*/ 2905 h 6619"/>
              <a:gd name="T32" fmla="*/ 11 w 3810"/>
              <a:gd name="T33" fmla="*/ 3264 h 6619"/>
              <a:gd name="T34" fmla="*/ 0 w 3810"/>
              <a:gd name="T35" fmla="*/ 3528 h 6619"/>
              <a:gd name="T36" fmla="*/ 9 w 3810"/>
              <a:gd name="T37" fmla="*/ 3788 h 6619"/>
              <a:gd name="T38" fmla="*/ 37 w 3810"/>
              <a:gd name="T39" fmla="*/ 4044 h 6619"/>
              <a:gd name="T40" fmla="*/ 82 w 3810"/>
              <a:gd name="T41" fmla="*/ 4294 h 6619"/>
              <a:gd name="T42" fmla="*/ 145 w 3810"/>
              <a:gd name="T43" fmla="*/ 4539 h 6619"/>
              <a:gd name="T44" fmla="*/ 225 w 3810"/>
              <a:gd name="T45" fmla="*/ 4776 h 6619"/>
              <a:gd name="T46" fmla="*/ 321 w 3810"/>
              <a:gd name="T47" fmla="*/ 5006 h 6619"/>
              <a:gd name="T48" fmla="*/ 433 w 3810"/>
              <a:gd name="T49" fmla="*/ 5228 h 6619"/>
              <a:gd name="T50" fmla="*/ 559 w 3810"/>
              <a:gd name="T51" fmla="*/ 5441 h 6619"/>
              <a:gd name="T52" fmla="*/ 700 w 3810"/>
              <a:gd name="T53" fmla="*/ 5644 h 6619"/>
              <a:gd name="T54" fmla="*/ 854 w 3810"/>
              <a:gd name="T55" fmla="*/ 5837 h 6619"/>
              <a:gd name="T56" fmla="*/ 1022 w 3810"/>
              <a:gd name="T57" fmla="*/ 6019 h 6619"/>
              <a:gd name="T58" fmla="*/ 1202 w 3810"/>
              <a:gd name="T59" fmla="*/ 6189 h 6619"/>
              <a:gd name="T60" fmla="*/ 1394 w 3810"/>
              <a:gd name="T61" fmla="*/ 6346 h 6619"/>
              <a:gd name="T62" fmla="*/ 1597 w 3810"/>
              <a:gd name="T63" fmla="*/ 6490 h 6619"/>
              <a:gd name="T64" fmla="*/ 1810 w 3810"/>
              <a:gd name="T65" fmla="*/ 6619 h 6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0" h="6619">
                <a:moveTo>
                  <a:pt x="3810" y="10"/>
                </a:moveTo>
                <a:lnTo>
                  <a:pt x="3810" y="10"/>
                </a:lnTo>
                <a:lnTo>
                  <a:pt x="3628" y="0"/>
                </a:lnTo>
                <a:lnTo>
                  <a:pt x="3448" y="0"/>
                </a:lnTo>
                <a:lnTo>
                  <a:pt x="3270" y="9"/>
                </a:lnTo>
                <a:lnTo>
                  <a:pt x="3093" y="27"/>
                </a:lnTo>
                <a:lnTo>
                  <a:pt x="2920" y="53"/>
                </a:lnTo>
                <a:lnTo>
                  <a:pt x="2748" y="87"/>
                </a:lnTo>
                <a:lnTo>
                  <a:pt x="2580" y="131"/>
                </a:lnTo>
                <a:lnTo>
                  <a:pt x="2415" y="182"/>
                </a:lnTo>
                <a:lnTo>
                  <a:pt x="2253" y="239"/>
                </a:lnTo>
                <a:lnTo>
                  <a:pt x="2095" y="306"/>
                </a:lnTo>
                <a:lnTo>
                  <a:pt x="1940" y="379"/>
                </a:lnTo>
                <a:lnTo>
                  <a:pt x="1790" y="460"/>
                </a:lnTo>
                <a:lnTo>
                  <a:pt x="1644" y="548"/>
                </a:lnTo>
                <a:lnTo>
                  <a:pt x="1504" y="642"/>
                </a:lnTo>
                <a:lnTo>
                  <a:pt x="1367" y="742"/>
                </a:lnTo>
                <a:lnTo>
                  <a:pt x="1235" y="850"/>
                </a:lnTo>
                <a:lnTo>
                  <a:pt x="1109" y="964"/>
                </a:lnTo>
                <a:lnTo>
                  <a:pt x="988" y="1083"/>
                </a:lnTo>
                <a:lnTo>
                  <a:pt x="873" y="1208"/>
                </a:lnTo>
                <a:lnTo>
                  <a:pt x="764" y="1339"/>
                </a:lnTo>
                <a:lnTo>
                  <a:pt x="662" y="1474"/>
                </a:lnTo>
                <a:lnTo>
                  <a:pt x="566" y="1616"/>
                </a:lnTo>
                <a:lnTo>
                  <a:pt x="476" y="1762"/>
                </a:lnTo>
                <a:lnTo>
                  <a:pt x="394" y="1912"/>
                </a:lnTo>
                <a:lnTo>
                  <a:pt x="318" y="2067"/>
                </a:lnTo>
                <a:lnTo>
                  <a:pt x="250" y="2228"/>
                </a:lnTo>
                <a:lnTo>
                  <a:pt x="190" y="2391"/>
                </a:lnTo>
                <a:lnTo>
                  <a:pt x="137" y="2559"/>
                </a:lnTo>
                <a:lnTo>
                  <a:pt x="93" y="2730"/>
                </a:lnTo>
                <a:lnTo>
                  <a:pt x="56" y="2905"/>
                </a:lnTo>
                <a:lnTo>
                  <a:pt x="29" y="3083"/>
                </a:lnTo>
                <a:lnTo>
                  <a:pt x="11" y="3264"/>
                </a:lnTo>
                <a:lnTo>
                  <a:pt x="3" y="3396"/>
                </a:lnTo>
                <a:lnTo>
                  <a:pt x="0" y="3528"/>
                </a:lnTo>
                <a:lnTo>
                  <a:pt x="2" y="3658"/>
                </a:lnTo>
                <a:lnTo>
                  <a:pt x="9" y="3788"/>
                </a:lnTo>
                <a:lnTo>
                  <a:pt x="21" y="3917"/>
                </a:lnTo>
                <a:lnTo>
                  <a:pt x="37" y="4044"/>
                </a:lnTo>
                <a:lnTo>
                  <a:pt x="57" y="4169"/>
                </a:lnTo>
                <a:lnTo>
                  <a:pt x="82" y="4294"/>
                </a:lnTo>
                <a:lnTo>
                  <a:pt x="112" y="4417"/>
                </a:lnTo>
                <a:lnTo>
                  <a:pt x="145" y="4539"/>
                </a:lnTo>
                <a:lnTo>
                  <a:pt x="184" y="4658"/>
                </a:lnTo>
                <a:lnTo>
                  <a:pt x="225" y="4776"/>
                </a:lnTo>
                <a:lnTo>
                  <a:pt x="272" y="4892"/>
                </a:lnTo>
                <a:lnTo>
                  <a:pt x="321" y="5006"/>
                </a:lnTo>
                <a:lnTo>
                  <a:pt x="375" y="5118"/>
                </a:lnTo>
                <a:lnTo>
                  <a:pt x="433" y="5228"/>
                </a:lnTo>
                <a:lnTo>
                  <a:pt x="494" y="5336"/>
                </a:lnTo>
                <a:lnTo>
                  <a:pt x="559" y="5441"/>
                </a:lnTo>
                <a:lnTo>
                  <a:pt x="628" y="5544"/>
                </a:lnTo>
                <a:lnTo>
                  <a:pt x="700" y="5644"/>
                </a:lnTo>
                <a:lnTo>
                  <a:pt x="776" y="5742"/>
                </a:lnTo>
                <a:lnTo>
                  <a:pt x="854" y="5837"/>
                </a:lnTo>
                <a:lnTo>
                  <a:pt x="937" y="5929"/>
                </a:lnTo>
                <a:lnTo>
                  <a:pt x="1022" y="6019"/>
                </a:lnTo>
                <a:lnTo>
                  <a:pt x="1110" y="6105"/>
                </a:lnTo>
                <a:lnTo>
                  <a:pt x="1202" y="6189"/>
                </a:lnTo>
                <a:lnTo>
                  <a:pt x="1296" y="6268"/>
                </a:lnTo>
                <a:lnTo>
                  <a:pt x="1394" y="6346"/>
                </a:lnTo>
                <a:lnTo>
                  <a:pt x="1494" y="6419"/>
                </a:lnTo>
                <a:lnTo>
                  <a:pt x="1597" y="6490"/>
                </a:lnTo>
                <a:lnTo>
                  <a:pt x="1702" y="6556"/>
                </a:lnTo>
                <a:lnTo>
                  <a:pt x="1810" y="6619"/>
                </a:lnTo>
              </a:path>
            </a:pathLst>
          </a:custGeom>
          <a:noFill/>
          <a:ln w="19050">
            <a:solidFill>
              <a:schemeClr val="accent1"/>
            </a:solidFill>
            <a:prstDash val="sysDash"/>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5" name="组合 54">
            <a:extLst>
              <a:ext uri="{FF2B5EF4-FFF2-40B4-BE49-F238E27FC236}">
                <a16:creationId xmlns:a16="http://schemas.microsoft.com/office/drawing/2014/main" xmlns="" id="{5CBA09FA-1306-49C0-A20F-583A67E30EF4}"/>
              </a:ext>
            </a:extLst>
          </p:cNvPr>
          <p:cNvGrpSpPr>
            <a:grpSpLocks noChangeAspect="1"/>
          </p:cNvGrpSpPr>
          <p:nvPr/>
        </p:nvGrpSpPr>
        <p:grpSpPr>
          <a:xfrm>
            <a:off x="3805301" y="2814225"/>
            <a:ext cx="576000" cy="576000"/>
            <a:chOff x="3560046" y="2089265"/>
            <a:chExt cx="576000" cy="576000"/>
          </a:xfrm>
        </p:grpSpPr>
        <p:sp>
          <p:nvSpPr>
            <p:cNvPr id="56" name="椭圆 55">
              <a:extLst>
                <a:ext uri="{FF2B5EF4-FFF2-40B4-BE49-F238E27FC236}">
                  <a16:creationId xmlns:a16="http://schemas.microsoft.com/office/drawing/2014/main" xmlns="" id="{37A394D9-B185-4D86-92CE-A17C6123926B}"/>
                </a:ext>
              </a:extLst>
            </p:cNvPr>
            <p:cNvSpPr>
              <a:spLocks noChangeAspect="1"/>
            </p:cNvSpPr>
            <p:nvPr/>
          </p:nvSpPr>
          <p:spPr>
            <a:xfrm>
              <a:off x="3560046" y="2089265"/>
              <a:ext cx="576000" cy="576000"/>
            </a:xfrm>
            <a:prstGeom prst="ellipse">
              <a:avLst/>
            </a:prstGeom>
            <a:solidFill>
              <a:schemeClr val="accent1"/>
            </a:solidFill>
            <a:ln w="25400" cap="flat" cmpd="sng" algn="ctr">
              <a:noFill/>
              <a:prstDash val="solid"/>
              <a:miter lim="800000"/>
            </a:ln>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57" name="Freeform 26">
              <a:extLst>
                <a:ext uri="{FF2B5EF4-FFF2-40B4-BE49-F238E27FC236}">
                  <a16:creationId xmlns:a16="http://schemas.microsoft.com/office/drawing/2014/main" xmlns="" id="{77ABBA65-DD51-4B20-95D9-3705527F3842}"/>
                </a:ext>
              </a:extLst>
            </p:cNvPr>
            <p:cNvSpPr>
              <a:spLocks noChangeAspect="1"/>
            </p:cNvSpPr>
            <p:nvPr/>
          </p:nvSpPr>
          <p:spPr bwMode="auto">
            <a:xfrm flipH="1">
              <a:off x="3680122" y="2190191"/>
              <a:ext cx="335849" cy="374148"/>
            </a:xfrm>
            <a:custGeom>
              <a:avLst/>
              <a:gdLst>
                <a:gd name="T0" fmla="*/ 581 w 999"/>
                <a:gd name="T1" fmla="*/ 436 h 1113"/>
                <a:gd name="T2" fmla="*/ 120 w 999"/>
                <a:gd name="T3" fmla="*/ 436 h 1113"/>
                <a:gd name="T4" fmla="*/ 0 w 999"/>
                <a:gd name="T5" fmla="*/ 556 h 1113"/>
                <a:gd name="T6" fmla="*/ 120 w 999"/>
                <a:gd name="T7" fmla="*/ 675 h 1113"/>
                <a:gd name="T8" fmla="*/ 581 w 999"/>
                <a:gd name="T9" fmla="*/ 675 h 1113"/>
                <a:gd name="T10" fmla="*/ 357 w 999"/>
                <a:gd name="T11" fmla="*/ 898 h 1113"/>
                <a:gd name="T12" fmla="*/ 357 w 999"/>
                <a:gd name="T13" fmla="*/ 1068 h 1113"/>
                <a:gd name="T14" fmla="*/ 526 w 999"/>
                <a:gd name="T15" fmla="*/ 1068 h 1113"/>
                <a:gd name="T16" fmla="*/ 954 w 999"/>
                <a:gd name="T17" fmla="*/ 640 h 1113"/>
                <a:gd name="T18" fmla="*/ 954 w 999"/>
                <a:gd name="T19" fmla="*/ 472 h 1113"/>
                <a:gd name="T20" fmla="*/ 529 w 999"/>
                <a:gd name="T21" fmla="*/ 48 h 1113"/>
                <a:gd name="T22" fmla="*/ 360 w 999"/>
                <a:gd name="T23" fmla="*/ 48 h 1113"/>
                <a:gd name="T24" fmla="*/ 360 w 999"/>
                <a:gd name="T25" fmla="*/ 216 h 1113"/>
                <a:gd name="T26" fmla="*/ 581 w 999"/>
                <a:gd name="T27" fmla="*/ 43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9" h="1113">
                  <a:moveTo>
                    <a:pt x="581" y="436"/>
                  </a:moveTo>
                  <a:cubicBezTo>
                    <a:pt x="581" y="436"/>
                    <a:pt x="372" y="436"/>
                    <a:pt x="120" y="436"/>
                  </a:cubicBezTo>
                  <a:cubicBezTo>
                    <a:pt x="54" y="436"/>
                    <a:pt x="0" y="490"/>
                    <a:pt x="0" y="556"/>
                  </a:cubicBezTo>
                  <a:cubicBezTo>
                    <a:pt x="0" y="621"/>
                    <a:pt x="54" y="675"/>
                    <a:pt x="120" y="675"/>
                  </a:cubicBezTo>
                  <a:cubicBezTo>
                    <a:pt x="330" y="675"/>
                    <a:pt x="581" y="675"/>
                    <a:pt x="581" y="675"/>
                  </a:cubicBezTo>
                  <a:cubicBezTo>
                    <a:pt x="581" y="675"/>
                    <a:pt x="541" y="715"/>
                    <a:pt x="357" y="898"/>
                  </a:cubicBezTo>
                  <a:cubicBezTo>
                    <a:pt x="310" y="945"/>
                    <a:pt x="310" y="1021"/>
                    <a:pt x="357" y="1068"/>
                  </a:cubicBezTo>
                  <a:cubicBezTo>
                    <a:pt x="403" y="1113"/>
                    <a:pt x="479" y="1113"/>
                    <a:pt x="526" y="1068"/>
                  </a:cubicBezTo>
                  <a:cubicBezTo>
                    <a:pt x="674" y="918"/>
                    <a:pt x="954" y="640"/>
                    <a:pt x="954" y="640"/>
                  </a:cubicBezTo>
                  <a:cubicBezTo>
                    <a:pt x="999" y="594"/>
                    <a:pt x="999" y="517"/>
                    <a:pt x="954" y="472"/>
                  </a:cubicBezTo>
                  <a:cubicBezTo>
                    <a:pt x="954" y="472"/>
                    <a:pt x="712" y="231"/>
                    <a:pt x="529" y="48"/>
                  </a:cubicBezTo>
                  <a:cubicBezTo>
                    <a:pt x="482" y="0"/>
                    <a:pt x="407" y="0"/>
                    <a:pt x="360" y="48"/>
                  </a:cubicBezTo>
                  <a:cubicBezTo>
                    <a:pt x="313" y="93"/>
                    <a:pt x="313" y="169"/>
                    <a:pt x="360" y="216"/>
                  </a:cubicBezTo>
                  <a:cubicBezTo>
                    <a:pt x="509" y="365"/>
                    <a:pt x="581" y="436"/>
                    <a:pt x="581" y="4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a:extLst>
              <a:ext uri="{FF2B5EF4-FFF2-40B4-BE49-F238E27FC236}">
                <a16:creationId xmlns:a16="http://schemas.microsoft.com/office/drawing/2014/main" xmlns="" id="{6561D583-DEF8-46CD-879E-2171014B7C21}"/>
              </a:ext>
            </a:extLst>
          </p:cNvPr>
          <p:cNvGrpSpPr>
            <a:grpSpLocks noChangeAspect="1"/>
          </p:cNvGrpSpPr>
          <p:nvPr/>
        </p:nvGrpSpPr>
        <p:grpSpPr>
          <a:xfrm>
            <a:off x="8284144" y="3903879"/>
            <a:ext cx="576000" cy="576000"/>
            <a:chOff x="8038889" y="3178919"/>
            <a:chExt cx="576000" cy="576000"/>
          </a:xfrm>
        </p:grpSpPr>
        <p:sp>
          <p:nvSpPr>
            <p:cNvPr id="59" name="椭圆 58">
              <a:extLst>
                <a:ext uri="{FF2B5EF4-FFF2-40B4-BE49-F238E27FC236}">
                  <a16:creationId xmlns:a16="http://schemas.microsoft.com/office/drawing/2014/main" xmlns="" id="{B8CFF8F5-6167-4CC6-8FED-081AB1847AEE}"/>
                </a:ext>
              </a:extLst>
            </p:cNvPr>
            <p:cNvSpPr>
              <a:spLocks noChangeAspect="1"/>
            </p:cNvSpPr>
            <p:nvPr/>
          </p:nvSpPr>
          <p:spPr>
            <a:xfrm>
              <a:off x="8038889" y="3178919"/>
              <a:ext cx="576000" cy="576000"/>
            </a:xfrm>
            <a:prstGeom prst="ellipse">
              <a:avLst/>
            </a:prstGeom>
            <a:solidFill>
              <a:schemeClr val="accent2"/>
            </a:solidFill>
            <a:ln w="25400" cap="flat" cmpd="sng" algn="ctr">
              <a:noFill/>
              <a:prstDash val="solid"/>
              <a:miter lim="800000"/>
            </a:ln>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0" name="Freeform 26">
              <a:extLst>
                <a:ext uri="{FF2B5EF4-FFF2-40B4-BE49-F238E27FC236}">
                  <a16:creationId xmlns:a16="http://schemas.microsoft.com/office/drawing/2014/main" xmlns="" id="{46D98679-0E59-4A1D-A13D-16A028A51957}"/>
                </a:ext>
              </a:extLst>
            </p:cNvPr>
            <p:cNvSpPr>
              <a:spLocks noChangeAspect="1"/>
            </p:cNvSpPr>
            <p:nvPr/>
          </p:nvSpPr>
          <p:spPr bwMode="auto">
            <a:xfrm>
              <a:off x="8158965" y="3279845"/>
              <a:ext cx="335849" cy="374148"/>
            </a:xfrm>
            <a:custGeom>
              <a:avLst/>
              <a:gdLst>
                <a:gd name="T0" fmla="*/ 581 w 999"/>
                <a:gd name="T1" fmla="*/ 436 h 1113"/>
                <a:gd name="T2" fmla="*/ 120 w 999"/>
                <a:gd name="T3" fmla="*/ 436 h 1113"/>
                <a:gd name="T4" fmla="*/ 0 w 999"/>
                <a:gd name="T5" fmla="*/ 556 h 1113"/>
                <a:gd name="T6" fmla="*/ 120 w 999"/>
                <a:gd name="T7" fmla="*/ 675 h 1113"/>
                <a:gd name="T8" fmla="*/ 581 w 999"/>
                <a:gd name="T9" fmla="*/ 675 h 1113"/>
                <a:gd name="T10" fmla="*/ 357 w 999"/>
                <a:gd name="T11" fmla="*/ 898 h 1113"/>
                <a:gd name="T12" fmla="*/ 357 w 999"/>
                <a:gd name="T13" fmla="*/ 1068 h 1113"/>
                <a:gd name="T14" fmla="*/ 526 w 999"/>
                <a:gd name="T15" fmla="*/ 1068 h 1113"/>
                <a:gd name="T16" fmla="*/ 954 w 999"/>
                <a:gd name="T17" fmla="*/ 640 h 1113"/>
                <a:gd name="T18" fmla="*/ 954 w 999"/>
                <a:gd name="T19" fmla="*/ 472 h 1113"/>
                <a:gd name="T20" fmla="*/ 529 w 999"/>
                <a:gd name="T21" fmla="*/ 48 h 1113"/>
                <a:gd name="T22" fmla="*/ 360 w 999"/>
                <a:gd name="T23" fmla="*/ 48 h 1113"/>
                <a:gd name="T24" fmla="*/ 360 w 999"/>
                <a:gd name="T25" fmla="*/ 216 h 1113"/>
                <a:gd name="T26" fmla="*/ 581 w 999"/>
                <a:gd name="T27" fmla="*/ 43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9" h="1113">
                  <a:moveTo>
                    <a:pt x="581" y="436"/>
                  </a:moveTo>
                  <a:cubicBezTo>
                    <a:pt x="581" y="436"/>
                    <a:pt x="372" y="436"/>
                    <a:pt x="120" y="436"/>
                  </a:cubicBezTo>
                  <a:cubicBezTo>
                    <a:pt x="54" y="436"/>
                    <a:pt x="0" y="490"/>
                    <a:pt x="0" y="556"/>
                  </a:cubicBezTo>
                  <a:cubicBezTo>
                    <a:pt x="0" y="621"/>
                    <a:pt x="54" y="675"/>
                    <a:pt x="120" y="675"/>
                  </a:cubicBezTo>
                  <a:cubicBezTo>
                    <a:pt x="330" y="675"/>
                    <a:pt x="581" y="675"/>
                    <a:pt x="581" y="675"/>
                  </a:cubicBezTo>
                  <a:cubicBezTo>
                    <a:pt x="581" y="675"/>
                    <a:pt x="541" y="715"/>
                    <a:pt x="357" y="898"/>
                  </a:cubicBezTo>
                  <a:cubicBezTo>
                    <a:pt x="310" y="945"/>
                    <a:pt x="310" y="1021"/>
                    <a:pt x="357" y="1068"/>
                  </a:cubicBezTo>
                  <a:cubicBezTo>
                    <a:pt x="403" y="1113"/>
                    <a:pt x="479" y="1113"/>
                    <a:pt x="526" y="1068"/>
                  </a:cubicBezTo>
                  <a:cubicBezTo>
                    <a:pt x="674" y="918"/>
                    <a:pt x="954" y="640"/>
                    <a:pt x="954" y="640"/>
                  </a:cubicBezTo>
                  <a:cubicBezTo>
                    <a:pt x="999" y="594"/>
                    <a:pt x="999" y="517"/>
                    <a:pt x="954" y="472"/>
                  </a:cubicBezTo>
                  <a:cubicBezTo>
                    <a:pt x="954" y="472"/>
                    <a:pt x="712" y="231"/>
                    <a:pt x="529" y="48"/>
                  </a:cubicBezTo>
                  <a:cubicBezTo>
                    <a:pt x="482" y="0"/>
                    <a:pt x="407" y="0"/>
                    <a:pt x="360" y="48"/>
                  </a:cubicBezTo>
                  <a:cubicBezTo>
                    <a:pt x="313" y="93"/>
                    <a:pt x="313" y="169"/>
                    <a:pt x="360" y="216"/>
                  </a:cubicBezTo>
                  <a:cubicBezTo>
                    <a:pt x="509" y="365"/>
                    <a:pt x="581" y="436"/>
                    <a:pt x="581" y="4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xmlns="" id="{06E28DD0-3D74-47A1-A811-9BA47626C34C}"/>
              </a:ext>
            </a:extLst>
          </p:cNvPr>
          <p:cNvGrpSpPr>
            <a:grpSpLocks noChangeAspect="1"/>
          </p:cNvGrpSpPr>
          <p:nvPr/>
        </p:nvGrpSpPr>
        <p:grpSpPr>
          <a:xfrm>
            <a:off x="3805301" y="5520335"/>
            <a:ext cx="576000" cy="576000"/>
            <a:chOff x="3560046" y="4795375"/>
            <a:chExt cx="576000" cy="576000"/>
          </a:xfrm>
        </p:grpSpPr>
        <p:sp>
          <p:nvSpPr>
            <p:cNvPr id="62" name="椭圆 61">
              <a:extLst>
                <a:ext uri="{FF2B5EF4-FFF2-40B4-BE49-F238E27FC236}">
                  <a16:creationId xmlns:a16="http://schemas.microsoft.com/office/drawing/2014/main" xmlns="" id="{3F33BAF9-AA81-4787-A201-418A1588FA65}"/>
                </a:ext>
              </a:extLst>
            </p:cNvPr>
            <p:cNvSpPr>
              <a:spLocks noChangeAspect="1"/>
            </p:cNvSpPr>
            <p:nvPr/>
          </p:nvSpPr>
          <p:spPr>
            <a:xfrm>
              <a:off x="3560046" y="4795375"/>
              <a:ext cx="576000" cy="576000"/>
            </a:xfrm>
            <a:prstGeom prst="ellipse">
              <a:avLst/>
            </a:prstGeom>
            <a:solidFill>
              <a:schemeClr val="accent3"/>
            </a:solidFill>
            <a:ln w="25400" cap="flat" cmpd="sng" algn="ctr">
              <a:noFill/>
              <a:prstDash val="solid"/>
              <a:miter lim="800000"/>
            </a:ln>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3" name="Freeform 26">
              <a:extLst>
                <a:ext uri="{FF2B5EF4-FFF2-40B4-BE49-F238E27FC236}">
                  <a16:creationId xmlns:a16="http://schemas.microsoft.com/office/drawing/2014/main" xmlns="" id="{37EDB2BC-782F-403D-92EA-4454C7AD6FFD}"/>
                </a:ext>
              </a:extLst>
            </p:cNvPr>
            <p:cNvSpPr>
              <a:spLocks noChangeAspect="1"/>
            </p:cNvSpPr>
            <p:nvPr/>
          </p:nvSpPr>
          <p:spPr bwMode="auto">
            <a:xfrm flipH="1">
              <a:off x="3680121" y="4896301"/>
              <a:ext cx="335849" cy="374148"/>
            </a:xfrm>
            <a:custGeom>
              <a:avLst/>
              <a:gdLst>
                <a:gd name="T0" fmla="*/ 581 w 999"/>
                <a:gd name="T1" fmla="*/ 436 h 1113"/>
                <a:gd name="T2" fmla="*/ 120 w 999"/>
                <a:gd name="T3" fmla="*/ 436 h 1113"/>
                <a:gd name="T4" fmla="*/ 0 w 999"/>
                <a:gd name="T5" fmla="*/ 556 h 1113"/>
                <a:gd name="T6" fmla="*/ 120 w 999"/>
                <a:gd name="T7" fmla="*/ 675 h 1113"/>
                <a:gd name="T8" fmla="*/ 581 w 999"/>
                <a:gd name="T9" fmla="*/ 675 h 1113"/>
                <a:gd name="T10" fmla="*/ 357 w 999"/>
                <a:gd name="T11" fmla="*/ 898 h 1113"/>
                <a:gd name="T12" fmla="*/ 357 w 999"/>
                <a:gd name="T13" fmla="*/ 1068 h 1113"/>
                <a:gd name="T14" fmla="*/ 526 w 999"/>
                <a:gd name="T15" fmla="*/ 1068 h 1113"/>
                <a:gd name="T16" fmla="*/ 954 w 999"/>
                <a:gd name="T17" fmla="*/ 640 h 1113"/>
                <a:gd name="T18" fmla="*/ 954 w 999"/>
                <a:gd name="T19" fmla="*/ 472 h 1113"/>
                <a:gd name="T20" fmla="*/ 529 w 999"/>
                <a:gd name="T21" fmla="*/ 48 h 1113"/>
                <a:gd name="T22" fmla="*/ 360 w 999"/>
                <a:gd name="T23" fmla="*/ 48 h 1113"/>
                <a:gd name="T24" fmla="*/ 360 w 999"/>
                <a:gd name="T25" fmla="*/ 216 h 1113"/>
                <a:gd name="T26" fmla="*/ 581 w 999"/>
                <a:gd name="T27" fmla="*/ 43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9" h="1113">
                  <a:moveTo>
                    <a:pt x="581" y="436"/>
                  </a:moveTo>
                  <a:cubicBezTo>
                    <a:pt x="581" y="436"/>
                    <a:pt x="372" y="436"/>
                    <a:pt x="120" y="436"/>
                  </a:cubicBezTo>
                  <a:cubicBezTo>
                    <a:pt x="54" y="436"/>
                    <a:pt x="0" y="490"/>
                    <a:pt x="0" y="556"/>
                  </a:cubicBezTo>
                  <a:cubicBezTo>
                    <a:pt x="0" y="621"/>
                    <a:pt x="54" y="675"/>
                    <a:pt x="120" y="675"/>
                  </a:cubicBezTo>
                  <a:cubicBezTo>
                    <a:pt x="330" y="675"/>
                    <a:pt x="581" y="675"/>
                    <a:pt x="581" y="675"/>
                  </a:cubicBezTo>
                  <a:cubicBezTo>
                    <a:pt x="581" y="675"/>
                    <a:pt x="541" y="715"/>
                    <a:pt x="357" y="898"/>
                  </a:cubicBezTo>
                  <a:cubicBezTo>
                    <a:pt x="310" y="945"/>
                    <a:pt x="310" y="1021"/>
                    <a:pt x="357" y="1068"/>
                  </a:cubicBezTo>
                  <a:cubicBezTo>
                    <a:pt x="403" y="1113"/>
                    <a:pt x="479" y="1113"/>
                    <a:pt x="526" y="1068"/>
                  </a:cubicBezTo>
                  <a:cubicBezTo>
                    <a:pt x="674" y="918"/>
                    <a:pt x="954" y="640"/>
                    <a:pt x="954" y="640"/>
                  </a:cubicBezTo>
                  <a:cubicBezTo>
                    <a:pt x="999" y="594"/>
                    <a:pt x="999" y="517"/>
                    <a:pt x="954" y="472"/>
                  </a:cubicBezTo>
                  <a:cubicBezTo>
                    <a:pt x="954" y="472"/>
                    <a:pt x="712" y="231"/>
                    <a:pt x="529" y="48"/>
                  </a:cubicBezTo>
                  <a:cubicBezTo>
                    <a:pt x="482" y="0"/>
                    <a:pt x="407" y="0"/>
                    <a:pt x="360" y="48"/>
                  </a:cubicBezTo>
                  <a:cubicBezTo>
                    <a:pt x="313" y="93"/>
                    <a:pt x="313" y="169"/>
                    <a:pt x="360" y="216"/>
                  </a:cubicBezTo>
                  <a:cubicBezTo>
                    <a:pt x="509" y="365"/>
                    <a:pt x="581" y="436"/>
                    <a:pt x="581" y="4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矩形 63">
            <a:extLst>
              <a:ext uri="{FF2B5EF4-FFF2-40B4-BE49-F238E27FC236}">
                <a16:creationId xmlns:a16="http://schemas.microsoft.com/office/drawing/2014/main" xmlns="" id="{7F44CA04-853F-4886-86E7-A31F03D844B3}"/>
              </a:ext>
            </a:extLst>
          </p:cNvPr>
          <p:cNvSpPr>
            <a:spLocks/>
          </p:cNvSpPr>
          <p:nvPr/>
        </p:nvSpPr>
        <p:spPr>
          <a:xfrm>
            <a:off x="5384946" y="2303117"/>
            <a:ext cx="558166" cy="830997"/>
          </a:xfrm>
          <a:prstGeom prst="rect">
            <a:avLst/>
          </a:prstGeom>
          <a:noFill/>
        </p:spPr>
        <p:txBody>
          <a:bodyPr wrap="square" lIns="91440" tIns="45720" rIns="91440" bIns="45720">
            <a:spAutoFit/>
          </a:bodyPr>
          <a:lstStyle/>
          <a:p>
            <a:pPr algn="ctr"/>
            <a:r>
              <a:rPr lang="en-US" altLang="zh-CN" sz="4800" b="0" cap="none" spc="0" dirty="0">
                <a:ln w="0">
                  <a:noFill/>
                </a:ln>
                <a:solidFill>
                  <a:schemeClr val="accent1"/>
                </a:solidFill>
                <a:latin typeface="Giorgio Sans Medium" panose="020B0603030202040204" pitchFamily="34" charset="0"/>
              </a:rPr>
              <a:t>1</a:t>
            </a:r>
            <a:endParaRPr lang="zh-CN" altLang="en-US" sz="4800" b="0" cap="none" spc="0" dirty="0">
              <a:ln w="0">
                <a:noFill/>
              </a:ln>
              <a:solidFill>
                <a:schemeClr val="accent1"/>
              </a:solidFill>
              <a:latin typeface="Giorgio Sans Medium" panose="020B0603030202040204" pitchFamily="34" charset="0"/>
            </a:endParaRPr>
          </a:p>
        </p:txBody>
      </p:sp>
      <p:sp>
        <p:nvSpPr>
          <p:cNvPr id="65" name="Rectangle 35">
            <a:extLst>
              <a:ext uri="{FF2B5EF4-FFF2-40B4-BE49-F238E27FC236}">
                <a16:creationId xmlns:a16="http://schemas.microsoft.com/office/drawing/2014/main" xmlns="" id="{A2B03483-0806-4C72-A0D9-D6FF43B2B782}"/>
              </a:ext>
            </a:extLst>
          </p:cNvPr>
          <p:cNvSpPr>
            <a:spLocks noChangeArrowheads="1"/>
          </p:cNvSpPr>
          <p:nvPr/>
        </p:nvSpPr>
        <p:spPr bwMode="auto">
          <a:xfrm>
            <a:off x="5253660" y="3092549"/>
            <a:ext cx="8207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buClrTx/>
              <a:buFontTx/>
              <a:buNone/>
            </a:pPr>
            <a:r>
              <a:rPr lang="zh-CN" altLang="en-US" sz="1600" b="1" dirty="0">
                <a:solidFill>
                  <a:schemeClr val="tx2"/>
                </a:solidFill>
                <a:latin typeface="微软雅黑" panose="020B0503020204020204" pitchFamily="34" charset="-122"/>
                <a:ea typeface="微软雅黑" panose="020B0503020204020204" pitchFamily="34" charset="-122"/>
              </a:rPr>
              <a:t>加强全员教育培训</a:t>
            </a:r>
            <a:endParaRPr lang="zh-CN" altLang="en-US" sz="1600" b="1" dirty="0">
              <a:solidFill>
                <a:schemeClr val="tx2"/>
              </a:solidFill>
              <a:ea typeface="宋体" panose="02010600030101010101" pitchFamily="2" charset="-122"/>
            </a:endParaRPr>
          </a:p>
        </p:txBody>
      </p:sp>
      <p:sp>
        <p:nvSpPr>
          <p:cNvPr id="66" name="矩形 65">
            <a:extLst>
              <a:ext uri="{FF2B5EF4-FFF2-40B4-BE49-F238E27FC236}">
                <a16:creationId xmlns:a16="http://schemas.microsoft.com/office/drawing/2014/main" xmlns="" id="{36FF1E9A-D4BB-432F-8847-6457FBD1D13F}"/>
              </a:ext>
            </a:extLst>
          </p:cNvPr>
          <p:cNvSpPr>
            <a:spLocks/>
          </p:cNvSpPr>
          <p:nvPr/>
        </p:nvSpPr>
        <p:spPr>
          <a:xfrm>
            <a:off x="6337327" y="3446255"/>
            <a:ext cx="622286" cy="830997"/>
          </a:xfrm>
          <a:prstGeom prst="rect">
            <a:avLst/>
          </a:prstGeom>
          <a:noFill/>
        </p:spPr>
        <p:txBody>
          <a:bodyPr wrap="square" lIns="91440" tIns="45720" rIns="91440" bIns="45720">
            <a:spAutoFit/>
          </a:bodyPr>
          <a:lstStyle/>
          <a:p>
            <a:pPr algn="ctr"/>
            <a:r>
              <a:rPr lang="en-US" altLang="zh-CN" sz="4800" b="0" cap="none" spc="0" dirty="0">
                <a:ln w="0">
                  <a:noFill/>
                </a:ln>
                <a:solidFill>
                  <a:schemeClr val="accent2"/>
                </a:solidFill>
                <a:latin typeface="Giorgio Sans Medium" panose="020B0603030202040204" pitchFamily="34" charset="0"/>
              </a:rPr>
              <a:t>2</a:t>
            </a:r>
            <a:endParaRPr lang="zh-CN" altLang="en-US" sz="4800" b="0" cap="none" spc="0" dirty="0">
              <a:ln w="0">
                <a:noFill/>
              </a:ln>
              <a:solidFill>
                <a:schemeClr val="accent2"/>
              </a:solidFill>
              <a:latin typeface="Giorgio Sans Medium" panose="020B0603030202040204" pitchFamily="34" charset="0"/>
            </a:endParaRPr>
          </a:p>
        </p:txBody>
      </p:sp>
      <p:sp>
        <p:nvSpPr>
          <p:cNvPr id="67" name="Rectangle 35">
            <a:extLst>
              <a:ext uri="{FF2B5EF4-FFF2-40B4-BE49-F238E27FC236}">
                <a16:creationId xmlns:a16="http://schemas.microsoft.com/office/drawing/2014/main" xmlns="" id="{A8EFFAD4-A164-4904-B43B-B363D5A2B66F}"/>
              </a:ext>
            </a:extLst>
          </p:cNvPr>
          <p:cNvSpPr>
            <a:spLocks noChangeArrowheads="1"/>
          </p:cNvSpPr>
          <p:nvPr/>
        </p:nvSpPr>
        <p:spPr bwMode="auto">
          <a:xfrm>
            <a:off x="6135509" y="4214753"/>
            <a:ext cx="128240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eaLnBrk="1" hangingPunct="1">
              <a:buClrTx/>
              <a:buFontTx/>
              <a:buNone/>
            </a:pPr>
            <a:r>
              <a:rPr lang="zh-CN" altLang="en-US" sz="2000" b="1" dirty="0">
                <a:solidFill>
                  <a:schemeClr val="tx2"/>
                </a:solidFill>
                <a:latin typeface="微软雅黑" panose="020B0503020204020204" pitchFamily="34" charset="-122"/>
                <a:ea typeface="微软雅黑" panose="020B0503020204020204" pitchFamily="34" charset="-122"/>
              </a:rPr>
              <a:t>提高安全</a:t>
            </a:r>
            <a:endParaRPr lang="en-US" altLang="zh-CN" sz="2000" b="1" dirty="0">
              <a:solidFill>
                <a:schemeClr val="tx2"/>
              </a:solidFill>
              <a:latin typeface="微软雅黑" panose="020B0503020204020204" pitchFamily="34" charset="-122"/>
              <a:ea typeface="微软雅黑" panose="020B0503020204020204" pitchFamily="34" charset="-122"/>
            </a:endParaRPr>
          </a:p>
          <a:p>
            <a:pPr algn="ctr" eaLnBrk="1" hangingPunct="1">
              <a:buClrTx/>
              <a:buFontTx/>
              <a:buNone/>
            </a:pPr>
            <a:r>
              <a:rPr lang="zh-CN" altLang="en-US" sz="2000" b="1" dirty="0">
                <a:solidFill>
                  <a:schemeClr val="tx2"/>
                </a:solidFill>
                <a:latin typeface="微软雅黑" panose="020B0503020204020204" pitchFamily="34" charset="-122"/>
                <a:ea typeface="微软雅黑" panose="020B0503020204020204" pitchFamily="34" charset="-122"/>
              </a:rPr>
              <a:t>意识和技能</a:t>
            </a:r>
            <a:endParaRPr lang="zh-CN" altLang="en-US" sz="2000" b="1" dirty="0">
              <a:solidFill>
                <a:schemeClr val="tx2"/>
              </a:solidFill>
              <a:ea typeface="宋体" panose="02010600030101010101" pitchFamily="2" charset="-122"/>
            </a:endParaRPr>
          </a:p>
        </p:txBody>
      </p:sp>
      <p:sp>
        <p:nvSpPr>
          <p:cNvPr id="68" name="矩形 67">
            <a:extLst>
              <a:ext uri="{FF2B5EF4-FFF2-40B4-BE49-F238E27FC236}">
                <a16:creationId xmlns:a16="http://schemas.microsoft.com/office/drawing/2014/main" xmlns="" id="{86AA6E72-B44D-47E2-A4DB-BBF915AE6020}"/>
              </a:ext>
            </a:extLst>
          </p:cNvPr>
          <p:cNvSpPr>
            <a:spLocks/>
          </p:cNvSpPr>
          <p:nvPr/>
        </p:nvSpPr>
        <p:spPr>
          <a:xfrm>
            <a:off x="5559910" y="5113594"/>
            <a:ext cx="633507" cy="830997"/>
          </a:xfrm>
          <a:prstGeom prst="rect">
            <a:avLst/>
          </a:prstGeom>
          <a:noFill/>
        </p:spPr>
        <p:txBody>
          <a:bodyPr wrap="square" lIns="91440" tIns="45720" rIns="91440" bIns="45720">
            <a:spAutoFit/>
          </a:bodyPr>
          <a:lstStyle/>
          <a:p>
            <a:pPr algn="ctr"/>
            <a:r>
              <a:rPr lang="en-US" altLang="zh-CN" sz="4800" b="0" cap="none" spc="0" dirty="0">
                <a:ln w="0">
                  <a:noFill/>
                </a:ln>
                <a:solidFill>
                  <a:schemeClr val="accent3"/>
                </a:solidFill>
                <a:latin typeface="Giorgio Sans Medium" panose="020B0603030202040204" pitchFamily="34" charset="0"/>
              </a:rPr>
              <a:t>3</a:t>
            </a:r>
            <a:endParaRPr lang="zh-CN" altLang="en-US" sz="4800" b="0" cap="none" spc="0" dirty="0">
              <a:ln w="0">
                <a:noFill/>
              </a:ln>
              <a:solidFill>
                <a:schemeClr val="accent3"/>
              </a:solidFill>
              <a:latin typeface="Giorgio Sans Medium" panose="020B0603030202040204" pitchFamily="34" charset="0"/>
            </a:endParaRPr>
          </a:p>
        </p:txBody>
      </p:sp>
      <p:sp>
        <p:nvSpPr>
          <p:cNvPr id="69" name="Rectangle 35">
            <a:extLst>
              <a:ext uri="{FF2B5EF4-FFF2-40B4-BE49-F238E27FC236}">
                <a16:creationId xmlns:a16="http://schemas.microsoft.com/office/drawing/2014/main" xmlns="" id="{44BD67B7-6ED5-4C0E-AC74-71FB628F5DDD}"/>
              </a:ext>
            </a:extLst>
          </p:cNvPr>
          <p:cNvSpPr>
            <a:spLocks noChangeArrowheads="1"/>
          </p:cNvSpPr>
          <p:nvPr/>
        </p:nvSpPr>
        <p:spPr bwMode="auto">
          <a:xfrm>
            <a:off x="5466294" y="5884735"/>
            <a:ext cx="8207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buClrTx/>
              <a:buFontTx/>
              <a:buNone/>
            </a:pPr>
            <a:r>
              <a:rPr lang="zh-CN" altLang="en-US" sz="1600" b="1" dirty="0">
                <a:solidFill>
                  <a:schemeClr val="tx2"/>
                </a:solidFill>
                <a:latin typeface="微软雅黑" panose="020B0503020204020204" pitchFamily="34" charset="-122"/>
                <a:ea typeface="微软雅黑" panose="020B0503020204020204" pitchFamily="34" charset="-122"/>
              </a:rPr>
              <a:t>开展案例</a:t>
            </a:r>
            <a:endParaRPr lang="en-US" altLang="zh-CN" sz="1600" b="1" dirty="0">
              <a:solidFill>
                <a:schemeClr val="tx2"/>
              </a:solidFill>
              <a:latin typeface="微软雅黑" panose="020B0503020204020204" pitchFamily="34" charset="-122"/>
              <a:ea typeface="微软雅黑" panose="020B0503020204020204" pitchFamily="34" charset="-122"/>
            </a:endParaRPr>
          </a:p>
          <a:p>
            <a:pPr eaLnBrk="1" hangingPunct="1">
              <a:buClrTx/>
              <a:buFontTx/>
              <a:buNone/>
            </a:pPr>
            <a:r>
              <a:rPr lang="zh-CN" altLang="en-US" sz="1600" b="1" dirty="0">
                <a:solidFill>
                  <a:schemeClr val="tx2"/>
                </a:solidFill>
                <a:latin typeface="微软雅黑" panose="020B0503020204020204" pitchFamily="34" charset="-122"/>
                <a:ea typeface="微软雅黑" panose="020B0503020204020204" pitchFamily="34" charset="-122"/>
              </a:rPr>
              <a:t>警示教育</a:t>
            </a:r>
            <a:endParaRPr lang="zh-CN" altLang="en-US" sz="1600" b="1" dirty="0">
              <a:solidFill>
                <a:schemeClr val="tx2"/>
              </a:solidFill>
              <a:ea typeface="宋体" panose="02010600030101010101" pitchFamily="2" charset="-122"/>
            </a:endParaRPr>
          </a:p>
        </p:txBody>
      </p:sp>
      <p:sp>
        <p:nvSpPr>
          <p:cNvPr id="70" name="文本框 69">
            <a:extLst>
              <a:ext uri="{FF2B5EF4-FFF2-40B4-BE49-F238E27FC236}">
                <a16:creationId xmlns:a16="http://schemas.microsoft.com/office/drawing/2014/main" xmlns="" id="{979EA83A-C81B-4050-9C4C-D3D0BDC71907}"/>
              </a:ext>
            </a:extLst>
          </p:cNvPr>
          <p:cNvSpPr txBox="1">
            <a:spLocks/>
          </p:cNvSpPr>
          <p:nvPr/>
        </p:nvSpPr>
        <p:spPr>
          <a:xfrm flipH="1">
            <a:off x="457200" y="2233110"/>
            <a:ext cx="3362564" cy="203132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截至目前，共计培训员工</a:t>
            </a:r>
            <a:r>
              <a:rPr lang="en-US" altLang="zh-CN" sz="1400" dirty="0">
                <a:solidFill>
                  <a:schemeClr val="bg1"/>
                </a:solidFill>
                <a:latin typeface="微软雅黑" panose="020B0503020204020204" pitchFamily="34" charset="-122"/>
                <a:ea typeface="微软雅黑" panose="020B0503020204020204" pitchFamily="34" charset="-122"/>
              </a:rPr>
              <a:t>4552</a:t>
            </a:r>
            <a:r>
              <a:rPr lang="zh-CN" altLang="en-US" sz="1400" dirty="0">
                <a:solidFill>
                  <a:schemeClr val="bg1"/>
                </a:solidFill>
                <a:latin typeface="微软雅黑" panose="020B0503020204020204" pitchFamily="34" charset="-122"/>
                <a:ea typeface="微软雅黑" panose="020B0503020204020204" pitchFamily="34" charset="-122"/>
              </a:rPr>
              <a:t>人次，其中组织开展了厂级安全法律法规、消防、职业卫生、应急等</a:t>
            </a:r>
            <a:r>
              <a:rPr lang="en-US" altLang="zh-CN" sz="1400" dirty="0">
                <a:solidFill>
                  <a:schemeClr val="bg1"/>
                </a:solidFill>
                <a:latin typeface="微软雅黑" panose="020B0503020204020204" pitchFamily="34" charset="-122"/>
                <a:ea typeface="微软雅黑" panose="020B0503020204020204" pitchFamily="34" charset="-122"/>
              </a:rPr>
              <a:t>15</a:t>
            </a:r>
            <a:r>
              <a:rPr lang="zh-CN" altLang="en-US" sz="1400" dirty="0">
                <a:solidFill>
                  <a:schemeClr val="bg1"/>
                </a:solidFill>
                <a:latin typeface="微软雅黑" panose="020B0503020204020204" pitchFamily="34" charset="-122"/>
                <a:ea typeface="微软雅黑" panose="020B0503020204020204" pitchFamily="34" charset="-122"/>
              </a:rPr>
              <a:t>期培训，培训员工</a:t>
            </a:r>
            <a:r>
              <a:rPr lang="en-US" altLang="zh-CN" sz="1400" dirty="0">
                <a:solidFill>
                  <a:schemeClr val="bg1"/>
                </a:solidFill>
                <a:latin typeface="微软雅黑" panose="020B0503020204020204" pitchFamily="34" charset="-122"/>
                <a:ea typeface="微软雅黑" panose="020B0503020204020204" pitchFamily="34" charset="-122"/>
              </a:rPr>
              <a:t>2775</a:t>
            </a:r>
            <a:r>
              <a:rPr lang="zh-CN" altLang="en-US" sz="1400" dirty="0">
                <a:solidFill>
                  <a:schemeClr val="bg1"/>
                </a:solidFill>
                <a:latin typeface="微软雅黑" panose="020B0503020204020204" pitchFamily="34" charset="-122"/>
                <a:ea typeface="微软雅黑" panose="020B0503020204020204" pitchFamily="34" charset="-122"/>
              </a:rPr>
              <a:t>人次；组织车间级培训</a:t>
            </a:r>
            <a:r>
              <a:rPr lang="en-US" altLang="zh-CN" sz="1400" dirty="0">
                <a:solidFill>
                  <a:schemeClr val="bg1"/>
                </a:solidFill>
                <a:latin typeface="微软雅黑" panose="020B0503020204020204" pitchFamily="34" charset="-122"/>
                <a:ea typeface="微软雅黑" panose="020B0503020204020204" pitchFamily="34" charset="-122"/>
              </a:rPr>
              <a:t>41</a:t>
            </a:r>
            <a:r>
              <a:rPr lang="zh-CN" altLang="en-US" sz="1400" dirty="0">
                <a:solidFill>
                  <a:schemeClr val="bg1"/>
                </a:solidFill>
                <a:latin typeface="微软雅黑" panose="020B0503020204020204" pitchFamily="34" charset="-122"/>
                <a:ea typeface="微软雅黑" panose="020B0503020204020204" pitchFamily="34" charset="-122"/>
              </a:rPr>
              <a:t>次，培训员工</a:t>
            </a:r>
            <a:r>
              <a:rPr lang="en-US" altLang="zh-CN" sz="1400" dirty="0">
                <a:solidFill>
                  <a:schemeClr val="bg1"/>
                </a:solidFill>
                <a:latin typeface="微软雅黑" panose="020B0503020204020204" pitchFamily="34" charset="-122"/>
                <a:ea typeface="微软雅黑" panose="020B0503020204020204" pitchFamily="34" charset="-122"/>
              </a:rPr>
              <a:t>1739</a:t>
            </a:r>
            <a:r>
              <a:rPr lang="zh-CN" altLang="en-US" sz="1400" dirty="0">
                <a:solidFill>
                  <a:schemeClr val="bg1"/>
                </a:solidFill>
                <a:latin typeface="微软雅黑" panose="020B0503020204020204" pitchFamily="34" charset="-122"/>
                <a:ea typeface="微软雅黑" panose="020B0503020204020204" pitchFamily="34" charset="-122"/>
              </a:rPr>
              <a:t>人次；完成二级培训</a:t>
            </a:r>
            <a:r>
              <a:rPr lang="en-US" altLang="zh-CN" sz="1400" dirty="0">
                <a:solidFill>
                  <a:schemeClr val="bg1"/>
                </a:solidFill>
                <a:latin typeface="微软雅黑" panose="020B0503020204020204" pitchFamily="34" charset="-122"/>
                <a:ea typeface="微软雅黑" panose="020B0503020204020204" pitchFamily="34" charset="-122"/>
              </a:rPr>
              <a:t>38</a:t>
            </a:r>
            <a:r>
              <a:rPr lang="zh-CN" altLang="en-US" sz="1400" dirty="0">
                <a:solidFill>
                  <a:schemeClr val="bg1"/>
                </a:solidFill>
                <a:latin typeface="微软雅黑" panose="020B0503020204020204" pitchFamily="34" charset="-122"/>
                <a:ea typeface="微软雅黑" panose="020B0503020204020204" pitchFamily="34" charset="-122"/>
              </a:rPr>
              <a:t>人次（其中复训</a:t>
            </a:r>
            <a:r>
              <a:rPr lang="en-US" altLang="zh-CN" sz="1400" dirty="0">
                <a:solidFill>
                  <a:schemeClr val="bg1"/>
                </a:solidFill>
                <a:latin typeface="微软雅黑" panose="020B0503020204020204" pitchFamily="34" charset="-122"/>
                <a:ea typeface="微软雅黑" panose="020B0503020204020204" pitchFamily="34" charset="-122"/>
              </a:rPr>
              <a:t>24</a:t>
            </a:r>
            <a:r>
              <a:rPr lang="zh-CN" altLang="en-US" sz="1400" dirty="0">
                <a:solidFill>
                  <a:schemeClr val="bg1"/>
                </a:solidFill>
                <a:latin typeface="微软雅黑" panose="020B0503020204020204" pitchFamily="34" charset="-122"/>
                <a:ea typeface="微软雅黑" panose="020B0503020204020204" pitchFamily="34" charset="-122"/>
              </a:rPr>
              <a:t>人次，初训</a:t>
            </a:r>
            <a:r>
              <a:rPr lang="en-US" altLang="zh-CN" sz="1400" dirty="0">
                <a:solidFill>
                  <a:schemeClr val="bg1"/>
                </a:solidFill>
                <a:latin typeface="微软雅黑" panose="020B0503020204020204" pitchFamily="34" charset="-122"/>
                <a:ea typeface="微软雅黑" panose="020B0503020204020204" pitchFamily="34" charset="-122"/>
              </a:rPr>
              <a:t>14</a:t>
            </a:r>
            <a:r>
              <a:rPr lang="zh-CN" altLang="en-US" sz="1400" dirty="0">
                <a:solidFill>
                  <a:schemeClr val="bg1"/>
                </a:solidFill>
                <a:latin typeface="微软雅黑" panose="020B0503020204020204" pitchFamily="34" charset="-122"/>
                <a:ea typeface="微软雅黑" panose="020B0503020204020204" pitchFamily="34" charset="-122"/>
              </a:rPr>
              <a:t>人次）。上述培训均按照“一期一档”制度要求进行了存档管理，并建立了员工安全教育培训记录台账</a:t>
            </a:r>
            <a:endParaRPr lang="zh-CN" altLang="en-US" sz="1400" dirty="0">
              <a:solidFill>
                <a:schemeClr val="bg1"/>
              </a:solidFill>
            </a:endParaRPr>
          </a:p>
        </p:txBody>
      </p:sp>
      <p:sp>
        <p:nvSpPr>
          <p:cNvPr id="72" name="文本框 71">
            <a:extLst>
              <a:ext uri="{FF2B5EF4-FFF2-40B4-BE49-F238E27FC236}">
                <a16:creationId xmlns:a16="http://schemas.microsoft.com/office/drawing/2014/main" xmlns="" id="{46689168-53A2-482B-83FE-439194F7424F}"/>
              </a:ext>
            </a:extLst>
          </p:cNvPr>
          <p:cNvSpPr txBox="1">
            <a:spLocks/>
          </p:cNvSpPr>
          <p:nvPr/>
        </p:nvSpPr>
        <p:spPr>
          <a:xfrm flipH="1">
            <a:off x="434910" y="4760734"/>
            <a:ext cx="3362565" cy="203132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按照“一厂出事故，万厂受教育；一地有隐患，全国受警示”的要求，认真吸取了天津瑞海“</a:t>
            </a:r>
            <a:r>
              <a:rPr lang="en-US" altLang="zh-CN" sz="1400" dirty="0">
                <a:solidFill>
                  <a:schemeClr val="bg1"/>
                </a:solidFill>
                <a:latin typeface="微软雅黑" panose="020B0503020204020204" pitchFamily="34" charset="-122"/>
                <a:ea typeface="微软雅黑" panose="020B0503020204020204" pitchFamily="34" charset="-122"/>
              </a:rPr>
              <a:t>8.12”</a:t>
            </a:r>
            <a:r>
              <a:rPr lang="zh-CN" altLang="en-US" sz="1400" dirty="0">
                <a:solidFill>
                  <a:schemeClr val="bg1"/>
                </a:solidFill>
                <a:latin typeface="微软雅黑" panose="020B0503020204020204" pitchFamily="34" charset="-122"/>
                <a:ea typeface="微软雅黑" panose="020B0503020204020204" pitchFamily="34" charset="-122"/>
              </a:rPr>
              <a:t>事故教训，组织观看了</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违章作业害人害己</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事故警示片，并利用安全办公会、安全活动日、班前会等载体，反复为员工讲解事故带来的惨痛教训，让员工谈感受，使案例警示教育活动成为一次震撼心灵的思想洗礼。</a:t>
            </a:r>
            <a:endParaRPr lang="zh-CN" altLang="en-US" sz="1400" dirty="0">
              <a:solidFill>
                <a:schemeClr val="bg1"/>
              </a:solidFill>
            </a:endParaRPr>
          </a:p>
        </p:txBody>
      </p:sp>
    </p:spTree>
    <p:extLst>
      <p:ext uri="{BB962C8B-B14F-4D97-AF65-F5344CB8AC3E}">
        <p14:creationId xmlns:p14="http://schemas.microsoft.com/office/powerpoint/2010/main" xmlns="" val="2720577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par>
                          <p:cTn id="29" fill="hold">
                            <p:stCondLst>
                              <p:cond delay="425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50" fill="hold"/>
                                        <p:tgtEl>
                                          <p:spTgt spid="46"/>
                                        </p:tgtEl>
                                        <p:attrNameLst>
                                          <p:attrName>ppt_w</p:attrName>
                                        </p:attrNameLst>
                                      </p:cBhvr>
                                      <p:tavLst>
                                        <p:tav tm="0">
                                          <p:val>
                                            <p:fltVal val="0"/>
                                          </p:val>
                                        </p:tav>
                                        <p:tav tm="100000">
                                          <p:val>
                                            <p:strVal val="#ppt_w"/>
                                          </p:val>
                                        </p:tav>
                                      </p:tavLst>
                                    </p:anim>
                                    <p:anim calcmode="lin" valueType="num">
                                      <p:cBhvr>
                                        <p:cTn id="33" dur="250" fill="hold"/>
                                        <p:tgtEl>
                                          <p:spTgt spid="46"/>
                                        </p:tgtEl>
                                        <p:attrNameLst>
                                          <p:attrName>ppt_h</p:attrName>
                                        </p:attrNameLst>
                                      </p:cBhvr>
                                      <p:tavLst>
                                        <p:tav tm="0">
                                          <p:val>
                                            <p:fltVal val="0"/>
                                          </p:val>
                                        </p:tav>
                                        <p:tav tm="100000">
                                          <p:val>
                                            <p:strVal val="#ppt_h"/>
                                          </p:val>
                                        </p:tav>
                                      </p:tavLst>
                                    </p:anim>
                                    <p:animEffect transition="in" filter="fade">
                                      <p:cBhvr>
                                        <p:cTn id="34" dur="250"/>
                                        <p:tgtEl>
                                          <p:spTgt spid="46"/>
                                        </p:tgtEl>
                                      </p:cBhvr>
                                    </p:animEffect>
                                  </p:childTnLst>
                                </p:cTn>
                              </p:par>
                              <p:par>
                                <p:cTn id="35" presetID="6" presetClass="emph" presetSubtype="0" decel="100000" fill="hold" grpId="1" nodeType="withEffect">
                                  <p:stCondLst>
                                    <p:cond delay="200"/>
                                  </p:stCondLst>
                                  <p:childTnLst>
                                    <p:animScale>
                                      <p:cBhvr>
                                        <p:cTn id="36" dur="250" fill="hold"/>
                                        <p:tgtEl>
                                          <p:spTgt spid="46"/>
                                        </p:tgtEl>
                                      </p:cBhvr>
                                      <p:by x="120000" y="120000"/>
                                    </p:animScale>
                                  </p:childTnLst>
                                </p:cTn>
                              </p:par>
                              <p:par>
                                <p:cTn id="37" presetID="6" presetClass="emph" presetSubtype="0" decel="100000" fill="hold" grpId="2" nodeType="withEffect">
                                  <p:stCondLst>
                                    <p:cond delay="400"/>
                                  </p:stCondLst>
                                  <p:childTnLst>
                                    <p:animScale>
                                      <p:cBhvr>
                                        <p:cTn id="38" dur="250" fill="hold"/>
                                        <p:tgtEl>
                                          <p:spTgt spid="46"/>
                                        </p:tgtEl>
                                      </p:cBhvr>
                                      <p:by x="83000" y="83000"/>
                                    </p:animScale>
                                  </p:childTnLst>
                                </p:cTn>
                              </p:par>
                              <p:par>
                                <p:cTn id="39" presetID="53" presetClass="entr" presetSubtype="16" fill="hold" grpId="0" nodeType="withEffect">
                                  <p:stCondLst>
                                    <p:cond delay="400"/>
                                  </p:stCondLst>
                                  <p:childTnLst>
                                    <p:set>
                                      <p:cBhvr>
                                        <p:cTn id="40" dur="1" fill="hold">
                                          <p:stCondLst>
                                            <p:cond delay="0"/>
                                          </p:stCondLst>
                                        </p:cTn>
                                        <p:tgtEl>
                                          <p:spTgt spid="47"/>
                                        </p:tgtEl>
                                        <p:attrNameLst>
                                          <p:attrName>style.visibility</p:attrName>
                                        </p:attrNameLst>
                                      </p:cBhvr>
                                      <p:to>
                                        <p:strVal val="visible"/>
                                      </p:to>
                                    </p:set>
                                    <p:anim calcmode="lin" valueType="num">
                                      <p:cBhvr>
                                        <p:cTn id="41" dur="250" fill="hold"/>
                                        <p:tgtEl>
                                          <p:spTgt spid="47"/>
                                        </p:tgtEl>
                                        <p:attrNameLst>
                                          <p:attrName>ppt_w</p:attrName>
                                        </p:attrNameLst>
                                      </p:cBhvr>
                                      <p:tavLst>
                                        <p:tav tm="0">
                                          <p:val>
                                            <p:fltVal val="0"/>
                                          </p:val>
                                        </p:tav>
                                        <p:tav tm="100000">
                                          <p:val>
                                            <p:strVal val="#ppt_w"/>
                                          </p:val>
                                        </p:tav>
                                      </p:tavLst>
                                    </p:anim>
                                    <p:anim calcmode="lin" valueType="num">
                                      <p:cBhvr>
                                        <p:cTn id="42" dur="250" fill="hold"/>
                                        <p:tgtEl>
                                          <p:spTgt spid="47"/>
                                        </p:tgtEl>
                                        <p:attrNameLst>
                                          <p:attrName>ppt_h</p:attrName>
                                        </p:attrNameLst>
                                      </p:cBhvr>
                                      <p:tavLst>
                                        <p:tav tm="0">
                                          <p:val>
                                            <p:fltVal val="0"/>
                                          </p:val>
                                        </p:tav>
                                        <p:tav tm="100000">
                                          <p:val>
                                            <p:strVal val="#ppt_h"/>
                                          </p:val>
                                        </p:tav>
                                      </p:tavLst>
                                    </p:anim>
                                    <p:animEffect transition="in" filter="fade">
                                      <p:cBhvr>
                                        <p:cTn id="43" dur="250"/>
                                        <p:tgtEl>
                                          <p:spTgt spid="47"/>
                                        </p:tgtEl>
                                      </p:cBhvr>
                                    </p:animEffect>
                                  </p:childTnLst>
                                </p:cTn>
                              </p:par>
                              <p:par>
                                <p:cTn id="44" presetID="6" presetClass="emph" presetSubtype="0" decel="100000" fill="hold" grpId="1" nodeType="withEffect">
                                  <p:stCondLst>
                                    <p:cond delay="600"/>
                                  </p:stCondLst>
                                  <p:childTnLst>
                                    <p:animScale>
                                      <p:cBhvr>
                                        <p:cTn id="45" dur="250" fill="hold"/>
                                        <p:tgtEl>
                                          <p:spTgt spid="47"/>
                                        </p:tgtEl>
                                      </p:cBhvr>
                                      <p:by x="120000" y="120000"/>
                                    </p:animScale>
                                  </p:childTnLst>
                                </p:cTn>
                              </p:par>
                              <p:par>
                                <p:cTn id="46" presetID="6" presetClass="emph" presetSubtype="0" decel="100000" fill="hold" grpId="2" nodeType="withEffect">
                                  <p:stCondLst>
                                    <p:cond delay="800"/>
                                  </p:stCondLst>
                                  <p:childTnLst>
                                    <p:animScale>
                                      <p:cBhvr>
                                        <p:cTn id="47" dur="250" fill="hold"/>
                                        <p:tgtEl>
                                          <p:spTgt spid="47"/>
                                        </p:tgtEl>
                                      </p:cBhvr>
                                      <p:by x="83000" y="83000"/>
                                    </p:animScale>
                                  </p:childTnLst>
                                </p:cTn>
                              </p:par>
                              <p:par>
                                <p:cTn id="48" presetID="53" presetClass="entr" presetSubtype="16" fill="hold" grpId="0" nodeType="withEffect">
                                  <p:stCondLst>
                                    <p:cond delay="600"/>
                                  </p:stCondLst>
                                  <p:childTnLst>
                                    <p:set>
                                      <p:cBhvr>
                                        <p:cTn id="49" dur="1" fill="hold">
                                          <p:stCondLst>
                                            <p:cond delay="0"/>
                                          </p:stCondLst>
                                        </p:cTn>
                                        <p:tgtEl>
                                          <p:spTgt spid="48"/>
                                        </p:tgtEl>
                                        <p:attrNameLst>
                                          <p:attrName>style.visibility</p:attrName>
                                        </p:attrNameLst>
                                      </p:cBhvr>
                                      <p:to>
                                        <p:strVal val="visible"/>
                                      </p:to>
                                    </p:set>
                                    <p:anim calcmode="lin" valueType="num">
                                      <p:cBhvr>
                                        <p:cTn id="50" dur="250" fill="hold"/>
                                        <p:tgtEl>
                                          <p:spTgt spid="48"/>
                                        </p:tgtEl>
                                        <p:attrNameLst>
                                          <p:attrName>ppt_w</p:attrName>
                                        </p:attrNameLst>
                                      </p:cBhvr>
                                      <p:tavLst>
                                        <p:tav tm="0">
                                          <p:val>
                                            <p:fltVal val="0"/>
                                          </p:val>
                                        </p:tav>
                                        <p:tav tm="100000">
                                          <p:val>
                                            <p:strVal val="#ppt_w"/>
                                          </p:val>
                                        </p:tav>
                                      </p:tavLst>
                                    </p:anim>
                                    <p:anim calcmode="lin" valueType="num">
                                      <p:cBhvr>
                                        <p:cTn id="51" dur="250" fill="hold"/>
                                        <p:tgtEl>
                                          <p:spTgt spid="48"/>
                                        </p:tgtEl>
                                        <p:attrNameLst>
                                          <p:attrName>ppt_h</p:attrName>
                                        </p:attrNameLst>
                                      </p:cBhvr>
                                      <p:tavLst>
                                        <p:tav tm="0">
                                          <p:val>
                                            <p:fltVal val="0"/>
                                          </p:val>
                                        </p:tav>
                                        <p:tav tm="100000">
                                          <p:val>
                                            <p:strVal val="#ppt_h"/>
                                          </p:val>
                                        </p:tav>
                                      </p:tavLst>
                                    </p:anim>
                                    <p:animEffect transition="in" filter="fade">
                                      <p:cBhvr>
                                        <p:cTn id="52" dur="250"/>
                                        <p:tgtEl>
                                          <p:spTgt spid="48"/>
                                        </p:tgtEl>
                                      </p:cBhvr>
                                    </p:animEffect>
                                  </p:childTnLst>
                                </p:cTn>
                              </p:par>
                              <p:par>
                                <p:cTn id="53" presetID="6" presetClass="emph" presetSubtype="0" decel="100000" fill="hold" grpId="1" nodeType="withEffect">
                                  <p:stCondLst>
                                    <p:cond delay="800"/>
                                  </p:stCondLst>
                                  <p:childTnLst>
                                    <p:animScale>
                                      <p:cBhvr>
                                        <p:cTn id="54" dur="250" fill="hold"/>
                                        <p:tgtEl>
                                          <p:spTgt spid="48"/>
                                        </p:tgtEl>
                                      </p:cBhvr>
                                      <p:by x="120000" y="120000"/>
                                    </p:animScale>
                                  </p:childTnLst>
                                </p:cTn>
                              </p:par>
                              <p:par>
                                <p:cTn id="55" presetID="6" presetClass="emph" presetSubtype="0" decel="100000" fill="hold" grpId="2" nodeType="withEffect">
                                  <p:stCondLst>
                                    <p:cond delay="1000"/>
                                  </p:stCondLst>
                                  <p:childTnLst>
                                    <p:animScale>
                                      <p:cBhvr>
                                        <p:cTn id="56" dur="250" fill="hold"/>
                                        <p:tgtEl>
                                          <p:spTgt spid="48"/>
                                        </p:tgtEl>
                                      </p:cBhvr>
                                      <p:by x="83000" y="83000"/>
                                    </p:animScale>
                                  </p:childTnLst>
                                </p:cTn>
                              </p:par>
                              <p:par>
                                <p:cTn id="57" presetID="53" presetClass="entr" presetSubtype="16" fill="hold" grpId="0" nodeType="withEffect">
                                  <p:stCondLst>
                                    <p:cond delay="800"/>
                                  </p:stCondLst>
                                  <p:childTnLst>
                                    <p:set>
                                      <p:cBhvr>
                                        <p:cTn id="58" dur="1" fill="hold">
                                          <p:stCondLst>
                                            <p:cond delay="0"/>
                                          </p:stCondLst>
                                        </p:cTn>
                                        <p:tgtEl>
                                          <p:spTgt spid="49"/>
                                        </p:tgtEl>
                                        <p:attrNameLst>
                                          <p:attrName>style.visibility</p:attrName>
                                        </p:attrNameLst>
                                      </p:cBhvr>
                                      <p:to>
                                        <p:strVal val="visible"/>
                                      </p:to>
                                    </p:set>
                                    <p:anim calcmode="lin" valueType="num">
                                      <p:cBhvr>
                                        <p:cTn id="59" dur="250" fill="hold"/>
                                        <p:tgtEl>
                                          <p:spTgt spid="49"/>
                                        </p:tgtEl>
                                        <p:attrNameLst>
                                          <p:attrName>ppt_w</p:attrName>
                                        </p:attrNameLst>
                                      </p:cBhvr>
                                      <p:tavLst>
                                        <p:tav tm="0">
                                          <p:val>
                                            <p:fltVal val="0"/>
                                          </p:val>
                                        </p:tav>
                                        <p:tav tm="100000">
                                          <p:val>
                                            <p:strVal val="#ppt_w"/>
                                          </p:val>
                                        </p:tav>
                                      </p:tavLst>
                                    </p:anim>
                                    <p:anim calcmode="lin" valueType="num">
                                      <p:cBhvr>
                                        <p:cTn id="60" dur="250" fill="hold"/>
                                        <p:tgtEl>
                                          <p:spTgt spid="49"/>
                                        </p:tgtEl>
                                        <p:attrNameLst>
                                          <p:attrName>ppt_h</p:attrName>
                                        </p:attrNameLst>
                                      </p:cBhvr>
                                      <p:tavLst>
                                        <p:tav tm="0">
                                          <p:val>
                                            <p:fltVal val="0"/>
                                          </p:val>
                                        </p:tav>
                                        <p:tav tm="100000">
                                          <p:val>
                                            <p:strVal val="#ppt_h"/>
                                          </p:val>
                                        </p:tav>
                                      </p:tavLst>
                                    </p:anim>
                                    <p:animEffect transition="in" filter="fade">
                                      <p:cBhvr>
                                        <p:cTn id="61" dur="250"/>
                                        <p:tgtEl>
                                          <p:spTgt spid="49"/>
                                        </p:tgtEl>
                                      </p:cBhvr>
                                    </p:animEffect>
                                  </p:childTnLst>
                                </p:cTn>
                              </p:par>
                              <p:par>
                                <p:cTn id="62" presetID="6" presetClass="emph" presetSubtype="0" decel="100000" fill="hold" grpId="1" nodeType="withEffect">
                                  <p:stCondLst>
                                    <p:cond delay="1000"/>
                                  </p:stCondLst>
                                  <p:childTnLst>
                                    <p:animScale>
                                      <p:cBhvr>
                                        <p:cTn id="63" dur="250" fill="hold"/>
                                        <p:tgtEl>
                                          <p:spTgt spid="49"/>
                                        </p:tgtEl>
                                      </p:cBhvr>
                                      <p:by x="120000" y="120000"/>
                                    </p:animScale>
                                  </p:childTnLst>
                                </p:cTn>
                              </p:par>
                              <p:par>
                                <p:cTn id="64" presetID="6" presetClass="emph" presetSubtype="0" decel="100000" fill="hold" grpId="2" nodeType="withEffect">
                                  <p:stCondLst>
                                    <p:cond delay="1200"/>
                                  </p:stCondLst>
                                  <p:childTnLst>
                                    <p:animScale>
                                      <p:cBhvr>
                                        <p:cTn id="65" dur="250" fill="hold"/>
                                        <p:tgtEl>
                                          <p:spTgt spid="49"/>
                                        </p:tgtEl>
                                      </p:cBhvr>
                                      <p:by x="83000" y="83000"/>
                                    </p:animScale>
                                  </p:childTnLst>
                                </p:cTn>
                              </p:par>
                              <p:par>
                                <p:cTn id="66" presetID="53" presetClass="entr" presetSubtype="16" fill="hold" grpId="0" nodeType="withEffect">
                                  <p:stCondLst>
                                    <p:cond delay="1000"/>
                                  </p:stCondLst>
                                  <p:childTnLst>
                                    <p:set>
                                      <p:cBhvr>
                                        <p:cTn id="67" dur="1" fill="hold">
                                          <p:stCondLst>
                                            <p:cond delay="0"/>
                                          </p:stCondLst>
                                        </p:cTn>
                                        <p:tgtEl>
                                          <p:spTgt spid="50"/>
                                        </p:tgtEl>
                                        <p:attrNameLst>
                                          <p:attrName>style.visibility</p:attrName>
                                        </p:attrNameLst>
                                      </p:cBhvr>
                                      <p:to>
                                        <p:strVal val="visible"/>
                                      </p:to>
                                    </p:set>
                                    <p:anim calcmode="lin" valueType="num">
                                      <p:cBhvr>
                                        <p:cTn id="68" dur="250" fill="hold"/>
                                        <p:tgtEl>
                                          <p:spTgt spid="50"/>
                                        </p:tgtEl>
                                        <p:attrNameLst>
                                          <p:attrName>ppt_w</p:attrName>
                                        </p:attrNameLst>
                                      </p:cBhvr>
                                      <p:tavLst>
                                        <p:tav tm="0">
                                          <p:val>
                                            <p:fltVal val="0"/>
                                          </p:val>
                                        </p:tav>
                                        <p:tav tm="100000">
                                          <p:val>
                                            <p:strVal val="#ppt_w"/>
                                          </p:val>
                                        </p:tav>
                                      </p:tavLst>
                                    </p:anim>
                                    <p:anim calcmode="lin" valueType="num">
                                      <p:cBhvr>
                                        <p:cTn id="69" dur="250" fill="hold"/>
                                        <p:tgtEl>
                                          <p:spTgt spid="50"/>
                                        </p:tgtEl>
                                        <p:attrNameLst>
                                          <p:attrName>ppt_h</p:attrName>
                                        </p:attrNameLst>
                                      </p:cBhvr>
                                      <p:tavLst>
                                        <p:tav tm="0">
                                          <p:val>
                                            <p:fltVal val="0"/>
                                          </p:val>
                                        </p:tav>
                                        <p:tav tm="100000">
                                          <p:val>
                                            <p:strVal val="#ppt_h"/>
                                          </p:val>
                                        </p:tav>
                                      </p:tavLst>
                                    </p:anim>
                                    <p:animEffect transition="in" filter="fade">
                                      <p:cBhvr>
                                        <p:cTn id="70" dur="250"/>
                                        <p:tgtEl>
                                          <p:spTgt spid="50"/>
                                        </p:tgtEl>
                                      </p:cBhvr>
                                    </p:animEffect>
                                  </p:childTnLst>
                                </p:cTn>
                              </p:par>
                              <p:par>
                                <p:cTn id="71" presetID="6" presetClass="emph" presetSubtype="0" decel="100000" fill="hold" grpId="1" nodeType="withEffect">
                                  <p:stCondLst>
                                    <p:cond delay="1200"/>
                                  </p:stCondLst>
                                  <p:childTnLst>
                                    <p:animScale>
                                      <p:cBhvr>
                                        <p:cTn id="72" dur="250" fill="hold"/>
                                        <p:tgtEl>
                                          <p:spTgt spid="50"/>
                                        </p:tgtEl>
                                      </p:cBhvr>
                                      <p:by x="120000" y="120000"/>
                                    </p:animScale>
                                  </p:childTnLst>
                                </p:cTn>
                              </p:par>
                              <p:par>
                                <p:cTn id="73" presetID="6" presetClass="emph" presetSubtype="0" decel="100000" fill="hold" grpId="2" nodeType="withEffect">
                                  <p:stCondLst>
                                    <p:cond delay="1400"/>
                                  </p:stCondLst>
                                  <p:childTnLst>
                                    <p:animScale>
                                      <p:cBhvr>
                                        <p:cTn id="74" dur="250" fill="hold"/>
                                        <p:tgtEl>
                                          <p:spTgt spid="50"/>
                                        </p:tgtEl>
                                      </p:cBhvr>
                                      <p:by x="83000" y="83000"/>
                                    </p:animScale>
                                  </p:childTnLst>
                                </p:cTn>
                              </p:par>
                              <p:par>
                                <p:cTn id="75" presetID="53" presetClass="entr" presetSubtype="16" fill="hold" grpId="0" nodeType="withEffect">
                                  <p:stCondLst>
                                    <p:cond delay="1200"/>
                                  </p:stCondLst>
                                  <p:childTnLst>
                                    <p:set>
                                      <p:cBhvr>
                                        <p:cTn id="76" dur="1" fill="hold">
                                          <p:stCondLst>
                                            <p:cond delay="0"/>
                                          </p:stCondLst>
                                        </p:cTn>
                                        <p:tgtEl>
                                          <p:spTgt spid="51"/>
                                        </p:tgtEl>
                                        <p:attrNameLst>
                                          <p:attrName>style.visibility</p:attrName>
                                        </p:attrNameLst>
                                      </p:cBhvr>
                                      <p:to>
                                        <p:strVal val="visible"/>
                                      </p:to>
                                    </p:set>
                                    <p:anim calcmode="lin" valueType="num">
                                      <p:cBhvr>
                                        <p:cTn id="77" dur="250" fill="hold"/>
                                        <p:tgtEl>
                                          <p:spTgt spid="51"/>
                                        </p:tgtEl>
                                        <p:attrNameLst>
                                          <p:attrName>ppt_w</p:attrName>
                                        </p:attrNameLst>
                                      </p:cBhvr>
                                      <p:tavLst>
                                        <p:tav tm="0">
                                          <p:val>
                                            <p:fltVal val="0"/>
                                          </p:val>
                                        </p:tav>
                                        <p:tav tm="100000">
                                          <p:val>
                                            <p:strVal val="#ppt_w"/>
                                          </p:val>
                                        </p:tav>
                                      </p:tavLst>
                                    </p:anim>
                                    <p:anim calcmode="lin" valueType="num">
                                      <p:cBhvr>
                                        <p:cTn id="78" dur="250" fill="hold"/>
                                        <p:tgtEl>
                                          <p:spTgt spid="51"/>
                                        </p:tgtEl>
                                        <p:attrNameLst>
                                          <p:attrName>ppt_h</p:attrName>
                                        </p:attrNameLst>
                                      </p:cBhvr>
                                      <p:tavLst>
                                        <p:tav tm="0">
                                          <p:val>
                                            <p:fltVal val="0"/>
                                          </p:val>
                                        </p:tav>
                                        <p:tav tm="100000">
                                          <p:val>
                                            <p:strVal val="#ppt_h"/>
                                          </p:val>
                                        </p:tav>
                                      </p:tavLst>
                                    </p:anim>
                                    <p:animEffect transition="in" filter="fade">
                                      <p:cBhvr>
                                        <p:cTn id="79" dur="250"/>
                                        <p:tgtEl>
                                          <p:spTgt spid="51"/>
                                        </p:tgtEl>
                                      </p:cBhvr>
                                    </p:animEffect>
                                  </p:childTnLst>
                                </p:cTn>
                              </p:par>
                              <p:par>
                                <p:cTn id="80" presetID="6" presetClass="emph" presetSubtype="0" decel="100000" fill="hold" grpId="1" nodeType="withEffect">
                                  <p:stCondLst>
                                    <p:cond delay="1400"/>
                                  </p:stCondLst>
                                  <p:childTnLst>
                                    <p:animScale>
                                      <p:cBhvr>
                                        <p:cTn id="81" dur="250" fill="hold"/>
                                        <p:tgtEl>
                                          <p:spTgt spid="51"/>
                                        </p:tgtEl>
                                      </p:cBhvr>
                                      <p:by x="120000" y="120000"/>
                                    </p:animScale>
                                  </p:childTnLst>
                                </p:cTn>
                              </p:par>
                              <p:par>
                                <p:cTn id="82" presetID="6" presetClass="emph" presetSubtype="0" decel="100000" fill="hold" grpId="2" nodeType="withEffect">
                                  <p:stCondLst>
                                    <p:cond delay="1600"/>
                                  </p:stCondLst>
                                  <p:childTnLst>
                                    <p:animScale>
                                      <p:cBhvr>
                                        <p:cTn id="83" dur="250" fill="hold"/>
                                        <p:tgtEl>
                                          <p:spTgt spid="51"/>
                                        </p:tgtEl>
                                      </p:cBhvr>
                                      <p:by x="83000" y="83000"/>
                                    </p:animScale>
                                  </p:childTnLst>
                                </p:cTn>
                              </p:par>
                            </p:childTnLst>
                          </p:cTn>
                        </p:par>
                        <p:par>
                          <p:cTn id="84" fill="hold">
                            <p:stCondLst>
                              <p:cond delay="6100"/>
                            </p:stCondLst>
                            <p:childTnLst>
                              <p:par>
                                <p:cTn id="85" presetID="53" presetClass="entr" presetSubtype="16"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p:cTn id="87" dur="500" fill="hold"/>
                                        <p:tgtEl>
                                          <p:spTgt spid="64"/>
                                        </p:tgtEl>
                                        <p:attrNameLst>
                                          <p:attrName>ppt_w</p:attrName>
                                        </p:attrNameLst>
                                      </p:cBhvr>
                                      <p:tavLst>
                                        <p:tav tm="0">
                                          <p:val>
                                            <p:fltVal val="0"/>
                                          </p:val>
                                        </p:tav>
                                        <p:tav tm="100000">
                                          <p:val>
                                            <p:strVal val="#ppt_w"/>
                                          </p:val>
                                        </p:tav>
                                      </p:tavLst>
                                    </p:anim>
                                    <p:anim calcmode="lin" valueType="num">
                                      <p:cBhvr>
                                        <p:cTn id="88" dur="500" fill="hold"/>
                                        <p:tgtEl>
                                          <p:spTgt spid="64"/>
                                        </p:tgtEl>
                                        <p:attrNameLst>
                                          <p:attrName>ppt_h</p:attrName>
                                        </p:attrNameLst>
                                      </p:cBhvr>
                                      <p:tavLst>
                                        <p:tav tm="0">
                                          <p:val>
                                            <p:fltVal val="0"/>
                                          </p:val>
                                        </p:tav>
                                        <p:tav tm="100000">
                                          <p:val>
                                            <p:strVal val="#ppt_h"/>
                                          </p:val>
                                        </p:tav>
                                      </p:tavLst>
                                    </p:anim>
                                    <p:animEffect transition="in" filter="fade">
                                      <p:cBhvr>
                                        <p:cTn id="89" dur="500"/>
                                        <p:tgtEl>
                                          <p:spTgt spid="64"/>
                                        </p:tgtEl>
                                      </p:cBhvr>
                                    </p:animEffect>
                                  </p:childTnLst>
                                </p:cTn>
                              </p:par>
                              <p:par>
                                <p:cTn id="90" presetID="63" presetClass="path" presetSubtype="0" accel="50000" decel="50000" fill="hold" grpId="1" nodeType="withEffect">
                                  <p:stCondLst>
                                    <p:cond delay="0"/>
                                  </p:stCondLst>
                                  <p:childTnLst>
                                    <p:animMotion origin="layout" path="M -1.04167E-6 2.22222E-6 L 0.05117 2.22222E-6 " pathEditMode="relative" rAng="0" ptsTypes="AA">
                                      <p:cBhvr>
                                        <p:cTn id="91" dur="1000" spd="-100000" fill="hold"/>
                                        <p:tgtEl>
                                          <p:spTgt spid="64"/>
                                        </p:tgtEl>
                                        <p:attrNameLst>
                                          <p:attrName>ppt_x</p:attrName>
                                          <p:attrName>ppt_y</p:attrName>
                                        </p:attrNameLst>
                                      </p:cBhvr>
                                      <p:rCtr x="2552" y="0"/>
                                    </p:animMotion>
                                  </p:childTnLst>
                                </p:cTn>
                              </p:par>
                              <p:par>
                                <p:cTn id="92" presetID="53" presetClass="entr" presetSubtype="16" fill="hold" grpId="0" nodeType="withEffect">
                                  <p:stCondLst>
                                    <p:cond delay="25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63" presetClass="path" presetSubtype="0" accel="50000" decel="50000" fill="hold" grpId="1" nodeType="withEffect">
                                  <p:stCondLst>
                                    <p:cond delay="250"/>
                                  </p:stCondLst>
                                  <p:childTnLst>
                                    <p:animMotion origin="layout" path="M -1.04167E-6 2.96296E-6 L 0.05117 2.96296E-6 " pathEditMode="relative" rAng="0" ptsTypes="AA">
                                      <p:cBhvr>
                                        <p:cTn id="98" dur="1000" spd="-100000" fill="hold"/>
                                        <p:tgtEl>
                                          <p:spTgt spid="65"/>
                                        </p:tgtEl>
                                        <p:attrNameLst>
                                          <p:attrName>ppt_x</p:attrName>
                                          <p:attrName>ppt_y</p:attrName>
                                        </p:attrNameLst>
                                      </p:cBhvr>
                                      <p:rCtr x="2552" y="0"/>
                                    </p:animMotion>
                                  </p:childTnLst>
                                </p:cTn>
                              </p:par>
                            </p:childTnLst>
                          </p:cTn>
                        </p:par>
                        <p:par>
                          <p:cTn id="99" fill="hold">
                            <p:stCondLst>
                              <p:cond delay="7350"/>
                            </p:stCondLst>
                            <p:childTnLst>
                              <p:par>
                                <p:cTn id="100" presetID="22" presetClass="entr" presetSubtype="1"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up)">
                                      <p:cBhvr>
                                        <p:cTn id="102" dur="500"/>
                                        <p:tgtEl>
                                          <p:spTgt spid="54"/>
                                        </p:tgtEl>
                                      </p:cBhvr>
                                    </p:animEffect>
                                  </p:childTnLst>
                                </p:cTn>
                              </p:par>
                            </p:childTnLst>
                          </p:cTn>
                        </p:par>
                        <p:par>
                          <p:cTn id="103" fill="hold">
                            <p:stCondLst>
                              <p:cond delay="7850"/>
                            </p:stCondLst>
                            <p:childTnLst>
                              <p:par>
                                <p:cTn id="104" presetID="53" presetClass="entr" presetSubtype="16" fill="hold" nodeType="after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par>
                                <p:cTn id="109" presetID="63" presetClass="path" presetSubtype="0" accel="50000" decel="50000" fill="hold" nodeType="withEffect">
                                  <p:stCondLst>
                                    <p:cond delay="0"/>
                                  </p:stCondLst>
                                  <p:childTnLst>
                                    <p:animMotion origin="layout" path="M 5E-6 3.7037E-6 L 0.05118 3.7037E-6 " pathEditMode="relative" rAng="0" ptsTypes="AA">
                                      <p:cBhvr>
                                        <p:cTn id="110" dur="1000" spd="-100000" fill="hold"/>
                                        <p:tgtEl>
                                          <p:spTgt spid="55"/>
                                        </p:tgtEl>
                                        <p:attrNameLst>
                                          <p:attrName>ppt_x</p:attrName>
                                          <p:attrName>ppt_y</p:attrName>
                                        </p:attrNameLst>
                                      </p:cBhvr>
                                      <p:rCtr x="2552" y="0"/>
                                    </p:animMotion>
                                  </p:childTnLst>
                                </p:cTn>
                              </p:par>
                              <p:par>
                                <p:cTn id="111" presetID="53" presetClass="entr" presetSubtype="16" fill="hold" grpId="0" nodeType="withEffect">
                                  <p:stCondLst>
                                    <p:cond delay="750"/>
                                  </p:stCondLst>
                                  <p:iterate type="lt">
                                    <p:tmPct val="10000"/>
                                  </p:iterate>
                                  <p:childTnLst>
                                    <p:set>
                                      <p:cBhvr>
                                        <p:cTn id="112" dur="1" fill="hold">
                                          <p:stCondLst>
                                            <p:cond delay="0"/>
                                          </p:stCondLst>
                                        </p:cTn>
                                        <p:tgtEl>
                                          <p:spTgt spid="70"/>
                                        </p:tgtEl>
                                        <p:attrNameLst>
                                          <p:attrName>style.visibility</p:attrName>
                                        </p:attrNameLst>
                                      </p:cBhvr>
                                      <p:to>
                                        <p:strVal val="visible"/>
                                      </p:to>
                                    </p:set>
                                    <p:anim calcmode="lin" valueType="num">
                                      <p:cBhvr>
                                        <p:cTn id="113" dur="250" fill="hold"/>
                                        <p:tgtEl>
                                          <p:spTgt spid="70"/>
                                        </p:tgtEl>
                                        <p:attrNameLst>
                                          <p:attrName>ppt_w</p:attrName>
                                        </p:attrNameLst>
                                      </p:cBhvr>
                                      <p:tavLst>
                                        <p:tav tm="0">
                                          <p:val>
                                            <p:fltVal val="0"/>
                                          </p:val>
                                        </p:tav>
                                        <p:tav tm="100000">
                                          <p:val>
                                            <p:strVal val="#ppt_w"/>
                                          </p:val>
                                        </p:tav>
                                      </p:tavLst>
                                    </p:anim>
                                    <p:anim calcmode="lin" valueType="num">
                                      <p:cBhvr>
                                        <p:cTn id="114" dur="250" fill="hold"/>
                                        <p:tgtEl>
                                          <p:spTgt spid="70"/>
                                        </p:tgtEl>
                                        <p:attrNameLst>
                                          <p:attrName>ppt_h</p:attrName>
                                        </p:attrNameLst>
                                      </p:cBhvr>
                                      <p:tavLst>
                                        <p:tav tm="0">
                                          <p:val>
                                            <p:fltVal val="0"/>
                                          </p:val>
                                        </p:tav>
                                        <p:tav tm="100000">
                                          <p:val>
                                            <p:strVal val="#ppt_h"/>
                                          </p:val>
                                        </p:tav>
                                      </p:tavLst>
                                    </p:anim>
                                    <p:animEffect transition="in" filter="fade">
                                      <p:cBhvr>
                                        <p:cTn id="115" dur="250"/>
                                        <p:tgtEl>
                                          <p:spTgt spid="70"/>
                                        </p:tgtEl>
                                      </p:cBhvr>
                                    </p:animEffect>
                                  </p:childTnLst>
                                </p:cTn>
                              </p:par>
                            </p:childTnLst>
                          </p:cTn>
                        </p:par>
                        <p:par>
                          <p:cTn id="116" fill="hold">
                            <p:stCondLst>
                              <p:cond delay="12650"/>
                            </p:stCondLst>
                            <p:childTnLst>
                              <p:par>
                                <p:cTn id="117" presetID="53" presetClass="entr" presetSubtype="16" fill="hold" grpId="0" nodeType="after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p:cTn id="119" dur="500" fill="hold"/>
                                        <p:tgtEl>
                                          <p:spTgt spid="66"/>
                                        </p:tgtEl>
                                        <p:attrNameLst>
                                          <p:attrName>ppt_w</p:attrName>
                                        </p:attrNameLst>
                                      </p:cBhvr>
                                      <p:tavLst>
                                        <p:tav tm="0">
                                          <p:val>
                                            <p:fltVal val="0"/>
                                          </p:val>
                                        </p:tav>
                                        <p:tav tm="100000">
                                          <p:val>
                                            <p:strVal val="#ppt_w"/>
                                          </p:val>
                                        </p:tav>
                                      </p:tavLst>
                                    </p:anim>
                                    <p:anim calcmode="lin" valueType="num">
                                      <p:cBhvr>
                                        <p:cTn id="120" dur="500" fill="hold"/>
                                        <p:tgtEl>
                                          <p:spTgt spid="66"/>
                                        </p:tgtEl>
                                        <p:attrNameLst>
                                          <p:attrName>ppt_h</p:attrName>
                                        </p:attrNameLst>
                                      </p:cBhvr>
                                      <p:tavLst>
                                        <p:tav tm="0">
                                          <p:val>
                                            <p:fltVal val="0"/>
                                          </p:val>
                                        </p:tav>
                                        <p:tav tm="100000">
                                          <p:val>
                                            <p:strVal val="#ppt_h"/>
                                          </p:val>
                                        </p:tav>
                                      </p:tavLst>
                                    </p:anim>
                                    <p:animEffect transition="in" filter="fade">
                                      <p:cBhvr>
                                        <p:cTn id="121" dur="500"/>
                                        <p:tgtEl>
                                          <p:spTgt spid="66"/>
                                        </p:tgtEl>
                                      </p:cBhvr>
                                    </p:animEffect>
                                  </p:childTnLst>
                                </p:cTn>
                              </p:par>
                              <p:par>
                                <p:cTn id="122" presetID="35" presetClass="path" presetSubtype="0" accel="50000" decel="50000" fill="hold" grpId="1" nodeType="withEffect">
                                  <p:stCondLst>
                                    <p:cond delay="0"/>
                                  </p:stCondLst>
                                  <p:childTnLst>
                                    <p:animMotion origin="layout" path="M -4.16667E-7 -4.44444E-6 L -0.07422 -4.44444E-6 " pathEditMode="relative" rAng="0" ptsTypes="AA">
                                      <p:cBhvr>
                                        <p:cTn id="123" dur="1000" spd="-100000" fill="hold"/>
                                        <p:tgtEl>
                                          <p:spTgt spid="66"/>
                                        </p:tgtEl>
                                        <p:attrNameLst>
                                          <p:attrName>ppt_x</p:attrName>
                                          <p:attrName>ppt_y</p:attrName>
                                        </p:attrNameLst>
                                      </p:cBhvr>
                                      <p:rCtr x="-3711" y="0"/>
                                    </p:animMotion>
                                  </p:childTnLst>
                                </p:cTn>
                              </p:par>
                              <p:par>
                                <p:cTn id="124" presetID="53" presetClass="entr" presetSubtype="16" fill="hold" grpId="0" nodeType="withEffect">
                                  <p:stCondLst>
                                    <p:cond delay="25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35" presetClass="path" presetSubtype="0" accel="50000" decel="50000" fill="hold" grpId="1" nodeType="withEffect">
                                  <p:stCondLst>
                                    <p:cond delay="250"/>
                                  </p:stCondLst>
                                  <p:childTnLst>
                                    <p:animMotion origin="layout" path="M -2.08333E-7 -2.22222E-6 L -0.07422 -2.22222E-6 " pathEditMode="relative" rAng="0" ptsTypes="AA">
                                      <p:cBhvr>
                                        <p:cTn id="130" dur="1000" spd="-100000" fill="hold"/>
                                        <p:tgtEl>
                                          <p:spTgt spid="67"/>
                                        </p:tgtEl>
                                        <p:attrNameLst>
                                          <p:attrName>ppt_x</p:attrName>
                                          <p:attrName>ppt_y</p:attrName>
                                        </p:attrNameLst>
                                      </p:cBhvr>
                                      <p:rCtr x="-3711" y="0"/>
                                    </p:animMotion>
                                  </p:childTnLst>
                                </p:cTn>
                              </p:par>
                            </p:childTnLst>
                          </p:cTn>
                        </p:par>
                        <p:par>
                          <p:cTn id="131" fill="hold">
                            <p:stCondLst>
                              <p:cond delay="13900"/>
                            </p:stCondLst>
                            <p:childTnLst>
                              <p:par>
                                <p:cTn id="132" presetID="22" presetClass="entr" presetSubtype="1" fill="hold" grpId="0"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wipe(up)">
                                      <p:cBhvr>
                                        <p:cTn id="134" dur="500"/>
                                        <p:tgtEl>
                                          <p:spTgt spid="53"/>
                                        </p:tgtEl>
                                      </p:cBhvr>
                                    </p:animEffect>
                                  </p:childTnLst>
                                </p:cTn>
                              </p:par>
                            </p:childTnLst>
                          </p:cTn>
                        </p:par>
                        <p:par>
                          <p:cTn id="135" fill="hold">
                            <p:stCondLst>
                              <p:cond delay="14400"/>
                            </p:stCondLst>
                            <p:childTnLst>
                              <p:par>
                                <p:cTn id="136" presetID="53" presetClass="entr" presetSubtype="16" fill="hold" nodeType="after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p:cTn id="138" dur="500" fill="hold"/>
                                        <p:tgtEl>
                                          <p:spTgt spid="58"/>
                                        </p:tgtEl>
                                        <p:attrNameLst>
                                          <p:attrName>ppt_w</p:attrName>
                                        </p:attrNameLst>
                                      </p:cBhvr>
                                      <p:tavLst>
                                        <p:tav tm="0">
                                          <p:val>
                                            <p:fltVal val="0"/>
                                          </p:val>
                                        </p:tav>
                                        <p:tav tm="100000">
                                          <p:val>
                                            <p:strVal val="#ppt_w"/>
                                          </p:val>
                                        </p:tav>
                                      </p:tavLst>
                                    </p:anim>
                                    <p:anim calcmode="lin" valueType="num">
                                      <p:cBhvr>
                                        <p:cTn id="139" dur="500" fill="hold"/>
                                        <p:tgtEl>
                                          <p:spTgt spid="58"/>
                                        </p:tgtEl>
                                        <p:attrNameLst>
                                          <p:attrName>ppt_h</p:attrName>
                                        </p:attrNameLst>
                                      </p:cBhvr>
                                      <p:tavLst>
                                        <p:tav tm="0">
                                          <p:val>
                                            <p:fltVal val="0"/>
                                          </p:val>
                                        </p:tav>
                                        <p:tav tm="100000">
                                          <p:val>
                                            <p:strVal val="#ppt_h"/>
                                          </p:val>
                                        </p:tav>
                                      </p:tavLst>
                                    </p:anim>
                                    <p:animEffect transition="in" filter="fade">
                                      <p:cBhvr>
                                        <p:cTn id="140" dur="500"/>
                                        <p:tgtEl>
                                          <p:spTgt spid="58"/>
                                        </p:tgtEl>
                                      </p:cBhvr>
                                    </p:animEffect>
                                  </p:childTnLst>
                                </p:cTn>
                              </p:par>
                              <p:par>
                                <p:cTn id="141" presetID="35" presetClass="path" presetSubtype="0" accel="50000" decel="50000" fill="hold" nodeType="withEffect">
                                  <p:stCondLst>
                                    <p:cond delay="0"/>
                                  </p:stCondLst>
                                  <p:childTnLst>
                                    <p:animMotion origin="layout" path="M -2.70833E-6 -2.59259E-6 L -0.07422 -2.59259E-6 " pathEditMode="relative" rAng="0" ptsTypes="AA">
                                      <p:cBhvr>
                                        <p:cTn id="142" dur="1000" spd="-100000" fill="hold"/>
                                        <p:tgtEl>
                                          <p:spTgt spid="58"/>
                                        </p:tgtEl>
                                        <p:attrNameLst>
                                          <p:attrName>ppt_x</p:attrName>
                                          <p:attrName>ppt_y</p:attrName>
                                        </p:attrNameLst>
                                      </p:cBhvr>
                                      <p:rCtr x="-3711" y="0"/>
                                    </p:animMotion>
                                  </p:childTnLst>
                                </p:cTn>
                              </p:par>
                              <p:par>
                                <p:cTn id="143" presetID="53" presetClass="entr" presetSubtype="16" fill="hold" grpId="0" nodeType="withEffect">
                                  <p:stCondLst>
                                    <p:cond delay="750"/>
                                  </p:stCondLst>
                                  <p:iterate type="lt">
                                    <p:tmPct val="10000"/>
                                  </p:iterate>
                                  <p:childTnLst>
                                    <p:set>
                                      <p:cBhvr>
                                        <p:cTn id="144" dur="1" fill="hold">
                                          <p:stCondLst>
                                            <p:cond delay="0"/>
                                          </p:stCondLst>
                                        </p:cTn>
                                        <p:tgtEl>
                                          <p:spTgt spid="44"/>
                                        </p:tgtEl>
                                        <p:attrNameLst>
                                          <p:attrName>style.visibility</p:attrName>
                                        </p:attrNameLst>
                                      </p:cBhvr>
                                      <p:to>
                                        <p:strVal val="visible"/>
                                      </p:to>
                                    </p:set>
                                    <p:anim calcmode="lin" valueType="num">
                                      <p:cBhvr>
                                        <p:cTn id="145" dur="250" fill="hold"/>
                                        <p:tgtEl>
                                          <p:spTgt spid="44"/>
                                        </p:tgtEl>
                                        <p:attrNameLst>
                                          <p:attrName>ppt_w</p:attrName>
                                        </p:attrNameLst>
                                      </p:cBhvr>
                                      <p:tavLst>
                                        <p:tav tm="0">
                                          <p:val>
                                            <p:fltVal val="0"/>
                                          </p:val>
                                        </p:tav>
                                        <p:tav tm="100000">
                                          <p:val>
                                            <p:strVal val="#ppt_w"/>
                                          </p:val>
                                        </p:tav>
                                      </p:tavLst>
                                    </p:anim>
                                    <p:anim calcmode="lin" valueType="num">
                                      <p:cBhvr>
                                        <p:cTn id="146" dur="250" fill="hold"/>
                                        <p:tgtEl>
                                          <p:spTgt spid="44"/>
                                        </p:tgtEl>
                                        <p:attrNameLst>
                                          <p:attrName>ppt_h</p:attrName>
                                        </p:attrNameLst>
                                      </p:cBhvr>
                                      <p:tavLst>
                                        <p:tav tm="0">
                                          <p:val>
                                            <p:fltVal val="0"/>
                                          </p:val>
                                        </p:tav>
                                        <p:tav tm="100000">
                                          <p:val>
                                            <p:strVal val="#ppt_h"/>
                                          </p:val>
                                        </p:tav>
                                      </p:tavLst>
                                    </p:anim>
                                    <p:animEffect transition="in" filter="fade">
                                      <p:cBhvr>
                                        <p:cTn id="147" dur="250"/>
                                        <p:tgtEl>
                                          <p:spTgt spid="44"/>
                                        </p:tgtEl>
                                      </p:cBhvr>
                                    </p:animEffect>
                                  </p:childTnLst>
                                </p:cTn>
                              </p:par>
                            </p:childTnLst>
                          </p:cTn>
                        </p:par>
                        <p:par>
                          <p:cTn id="148" fill="hold">
                            <p:stCondLst>
                              <p:cond delay="17475"/>
                            </p:stCondLst>
                            <p:childTnLst>
                              <p:par>
                                <p:cTn id="149" presetID="53" presetClass="entr" presetSubtype="16" fill="hold" grpId="0" nodeType="afterEffect">
                                  <p:stCondLst>
                                    <p:cond delay="0"/>
                                  </p:stCondLst>
                                  <p:childTnLst>
                                    <p:set>
                                      <p:cBhvr>
                                        <p:cTn id="150" dur="1" fill="hold">
                                          <p:stCondLst>
                                            <p:cond delay="0"/>
                                          </p:stCondLst>
                                        </p:cTn>
                                        <p:tgtEl>
                                          <p:spTgt spid="68"/>
                                        </p:tgtEl>
                                        <p:attrNameLst>
                                          <p:attrName>style.visibility</p:attrName>
                                        </p:attrNameLst>
                                      </p:cBhvr>
                                      <p:to>
                                        <p:strVal val="visible"/>
                                      </p:to>
                                    </p:set>
                                    <p:anim calcmode="lin" valueType="num">
                                      <p:cBhvr>
                                        <p:cTn id="151" dur="500" fill="hold"/>
                                        <p:tgtEl>
                                          <p:spTgt spid="68"/>
                                        </p:tgtEl>
                                        <p:attrNameLst>
                                          <p:attrName>ppt_w</p:attrName>
                                        </p:attrNameLst>
                                      </p:cBhvr>
                                      <p:tavLst>
                                        <p:tav tm="0">
                                          <p:val>
                                            <p:fltVal val="0"/>
                                          </p:val>
                                        </p:tav>
                                        <p:tav tm="100000">
                                          <p:val>
                                            <p:strVal val="#ppt_w"/>
                                          </p:val>
                                        </p:tav>
                                      </p:tavLst>
                                    </p:anim>
                                    <p:anim calcmode="lin" valueType="num">
                                      <p:cBhvr>
                                        <p:cTn id="152" dur="500" fill="hold"/>
                                        <p:tgtEl>
                                          <p:spTgt spid="68"/>
                                        </p:tgtEl>
                                        <p:attrNameLst>
                                          <p:attrName>ppt_h</p:attrName>
                                        </p:attrNameLst>
                                      </p:cBhvr>
                                      <p:tavLst>
                                        <p:tav tm="0">
                                          <p:val>
                                            <p:fltVal val="0"/>
                                          </p:val>
                                        </p:tav>
                                        <p:tav tm="100000">
                                          <p:val>
                                            <p:strVal val="#ppt_h"/>
                                          </p:val>
                                        </p:tav>
                                      </p:tavLst>
                                    </p:anim>
                                    <p:animEffect transition="in" filter="fade">
                                      <p:cBhvr>
                                        <p:cTn id="153" dur="500"/>
                                        <p:tgtEl>
                                          <p:spTgt spid="68"/>
                                        </p:tgtEl>
                                      </p:cBhvr>
                                    </p:animEffect>
                                  </p:childTnLst>
                                </p:cTn>
                              </p:par>
                              <p:par>
                                <p:cTn id="154" presetID="63" presetClass="path" presetSubtype="0" accel="50000" decel="50000" fill="hold" grpId="1" nodeType="withEffect">
                                  <p:stCondLst>
                                    <p:cond delay="0"/>
                                  </p:stCondLst>
                                  <p:childTnLst>
                                    <p:animMotion origin="layout" path="M 1.04167E-6 -1.48148E-6 L 0.05117 -1.48148E-6 " pathEditMode="relative" rAng="0" ptsTypes="AA">
                                      <p:cBhvr>
                                        <p:cTn id="155" dur="1000" spd="-100000" fill="hold"/>
                                        <p:tgtEl>
                                          <p:spTgt spid="68"/>
                                        </p:tgtEl>
                                        <p:attrNameLst>
                                          <p:attrName>ppt_x</p:attrName>
                                          <p:attrName>ppt_y</p:attrName>
                                        </p:attrNameLst>
                                      </p:cBhvr>
                                      <p:rCtr x="2552" y="0"/>
                                    </p:animMotion>
                                  </p:childTnLst>
                                </p:cTn>
                              </p:par>
                              <p:par>
                                <p:cTn id="156" presetID="53" presetClass="entr" presetSubtype="16" fill="hold" grpId="0" nodeType="withEffect">
                                  <p:stCondLst>
                                    <p:cond delay="250"/>
                                  </p:stCondLst>
                                  <p:childTnLst>
                                    <p:set>
                                      <p:cBhvr>
                                        <p:cTn id="157" dur="1" fill="hold">
                                          <p:stCondLst>
                                            <p:cond delay="0"/>
                                          </p:stCondLst>
                                        </p:cTn>
                                        <p:tgtEl>
                                          <p:spTgt spid="69"/>
                                        </p:tgtEl>
                                        <p:attrNameLst>
                                          <p:attrName>style.visibility</p:attrName>
                                        </p:attrNameLst>
                                      </p:cBhvr>
                                      <p:to>
                                        <p:strVal val="visible"/>
                                      </p:to>
                                    </p:set>
                                    <p:anim calcmode="lin" valueType="num">
                                      <p:cBhvr>
                                        <p:cTn id="158" dur="500" fill="hold"/>
                                        <p:tgtEl>
                                          <p:spTgt spid="69"/>
                                        </p:tgtEl>
                                        <p:attrNameLst>
                                          <p:attrName>ppt_w</p:attrName>
                                        </p:attrNameLst>
                                      </p:cBhvr>
                                      <p:tavLst>
                                        <p:tav tm="0">
                                          <p:val>
                                            <p:fltVal val="0"/>
                                          </p:val>
                                        </p:tav>
                                        <p:tav tm="100000">
                                          <p:val>
                                            <p:strVal val="#ppt_w"/>
                                          </p:val>
                                        </p:tav>
                                      </p:tavLst>
                                    </p:anim>
                                    <p:anim calcmode="lin" valueType="num">
                                      <p:cBhvr>
                                        <p:cTn id="159" dur="500" fill="hold"/>
                                        <p:tgtEl>
                                          <p:spTgt spid="69"/>
                                        </p:tgtEl>
                                        <p:attrNameLst>
                                          <p:attrName>ppt_h</p:attrName>
                                        </p:attrNameLst>
                                      </p:cBhvr>
                                      <p:tavLst>
                                        <p:tav tm="0">
                                          <p:val>
                                            <p:fltVal val="0"/>
                                          </p:val>
                                        </p:tav>
                                        <p:tav tm="100000">
                                          <p:val>
                                            <p:strVal val="#ppt_h"/>
                                          </p:val>
                                        </p:tav>
                                      </p:tavLst>
                                    </p:anim>
                                    <p:animEffect transition="in" filter="fade">
                                      <p:cBhvr>
                                        <p:cTn id="160" dur="500"/>
                                        <p:tgtEl>
                                          <p:spTgt spid="69"/>
                                        </p:tgtEl>
                                      </p:cBhvr>
                                    </p:animEffect>
                                  </p:childTnLst>
                                </p:cTn>
                              </p:par>
                              <p:par>
                                <p:cTn id="161" presetID="63" presetClass="path" presetSubtype="0" accel="50000" decel="50000" fill="hold" grpId="1" nodeType="withEffect">
                                  <p:stCondLst>
                                    <p:cond delay="250"/>
                                  </p:stCondLst>
                                  <p:childTnLst>
                                    <p:animMotion origin="layout" path="M 1.04167E-6 -2.96296E-6 L 0.05117 -2.96296E-6 " pathEditMode="relative" rAng="0" ptsTypes="AA">
                                      <p:cBhvr>
                                        <p:cTn id="162" dur="1000" spd="-100000" fill="hold"/>
                                        <p:tgtEl>
                                          <p:spTgt spid="69"/>
                                        </p:tgtEl>
                                        <p:attrNameLst>
                                          <p:attrName>ppt_x</p:attrName>
                                          <p:attrName>ppt_y</p:attrName>
                                        </p:attrNameLst>
                                      </p:cBhvr>
                                      <p:rCtr x="2552" y="0"/>
                                    </p:animMotion>
                                  </p:childTnLst>
                                </p:cTn>
                              </p:par>
                            </p:childTnLst>
                          </p:cTn>
                        </p:par>
                        <p:par>
                          <p:cTn id="163" fill="hold">
                            <p:stCondLst>
                              <p:cond delay="18725"/>
                            </p:stCondLst>
                            <p:childTnLst>
                              <p:par>
                                <p:cTn id="164" presetID="22" presetClass="entr" presetSubtype="1" fill="hold" grpId="0" nodeType="after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wipe(up)">
                                      <p:cBhvr>
                                        <p:cTn id="166" dur="500"/>
                                        <p:tgtEl>
                                          <p:spTgt spid="52"/>
                                        </p:tgtEl>
                                      </p:cBhvr>
                                    </p:animEffect>
                                  </p:childTnLst>
                                </p:cTn>
                              </p:par>
                            </p:childTnLst>
                          </p:cTn>
                        </p:par>
                        <p:par>
                          <p:cTn id="167" fill="hold">
                            <p:stCondLst>
                              <p:cond delay="19225"/>
                            </p:stCondLst>
                            <p:childTnLst>
                              <p:par>
                                <p:cTn id="168" presetID="53" presetClass="entr" presetSubtype="16" fill="hold" nodeType="afterEffect">
                                  <p:stCondLst>
                                    <p:cond delay="0"/>
                                  </p:stCondLst>
                                  <p:childTnLst>
                                    <p:set>
                                      <p:cBhvr>
                                        <p:cTn id="169" dur="1" fill="hold">
                                          <p:stCondLst>
                                            <p:cond delay="0"/>
                                          </p:stCondLst>
                                        </p:cTn>
                                        <p:tgtEl>
                                          <p:spTgt spid="61"/>
                                        </p:tgtEl>
                                        <p:attrNameLst>
                                          <p:attrName>style.visibility</p:attrName>
                                        </p:attrNameLst>
                                      </p:cBhvr>
                                      <p:to>
                                        <p:strVal val="visible"/>
                                      </p:to>
                                    </p:set>
                                    <p:anim calcmode="lin" valueType="num">
                                      <p:cBhvr>
                                        <p:cTn id="170" dur="500" fill="hold"/>
                                        <p:tgtEl>
                                          <p:spTgt spid="61"/>
                                        </p:tgtEl>
                                        <p:attrNameLst>
                                          <p:attrName>ppt_w</p:attrName>
                                        </p:attrNameLst>
                                      </p:cBhvr>
                                      <p:tavLst>
                                        <p:tav tm="0">
                                          <p:val>
                                            <p:fltVal val="0"/>
                                          </p:val>
                                        </p:tav>
                                        <p:tav tm="100000">
                                          <p:val>
                                            <p:strVal val="#ppt_w"/>
                                          </p:val>
                                        </p:tav>
                                      </p:tavLst>
                                    </p:anim>
                                    <p:anim calcmode="lin" valueType="num">
                                      <p:cBhvr>
                                        <p:cTn id="171" dur="500" fill="hold"/>
                                        <p:tgtEl>
                                          <p:spTgt spid="61"/>
                                        </p:tgtEl>
                                        <p:attrNameLst>
                                          <p:attrName>ppt_h</p:attrName>
                                        </p:attrNameLst>
                                      </p:cBhvr>
                                      <p:tavLst>
                                        <p:tav tm="0">
                                          <p:val>
                                            <p:fltVal val="0"/>
                                          </p:val>
                                        </p:tav>
                                        <p:tav tm="100000">
                                          <p:val>
                                            <p:strVal val="#ppt_h"/>
                                          </p:val>
                                        </p:tav>
                                      </p:tavLst>
                                    </p:anim>
                                    <p:animEffect transition="in" filter="fade">
                                      <p:cBhvr>
                                        <p:cTn id="172" dur="500"/>
                                        <p:tgtEl>
                                          <p:spTgt spid="61"/>
                                        </p:tgtEl>
                                      </p:cBhvr>
                                    </p:animEffect>
                                  </p:childTnLst>
                                </p:cTn>
                              </p:par>
                              <p:par>
                                <p:cTn id="173" presetID="63" presetClass="path" presetSubtype="0" accel="50000" decel="50000" fill="hold" nodeType="withEffect">
                                  <p:stCondLst>
                                    <p:cond delay="0"/>
                                  </p:stCondLst>
                                  <p:childTnLst>
                                    <p:animMotion origin="layout" path="M 5E-6 -7.40741E-7 L 0.05118 -7.40741E-7 " pathEditMode="relative" rAng="0" ptsTypes="AA">
                                      <p:cBhvr>
                                        <p:cTn id="174" dur="1000" spd="-100000" fill="hold"/>
                                        <p:tgtEl>
                                          <p:spTgt spid="61"/>
                                        </p:tgtEl>
                                        <p:attrNameLst>
                                          <p:attrName>ppt_x</p:attrName>
                                          <p:attrName>ppt_y</p:attrName>
                                        </p:attrNameLst>
                                      </p:cBhvr>
                                      <p:rCtr x="2552" y="0"/>
                                    </p:animMotion>
                                  </p:childTnLst>
                                </p:cTn>
                              </p:par>
                              <p:par>
                                <p:cTn id="175" presetID="53" presetClass="entr" presetSubtype="16" fill="hold" grpId="0" nodeType="withEffect">
                                  <p:stCondLst>
                                    <p:cond delay="750"/>
                                  </p:stCondLst>
                                  <p:iterate type="lt">
                                    <p:tmPct val="10000"/>
                                  </p:iterate>
                                  <p:childTnLst>
                                    <p:set>
                                      <p:cBhvr>
                                        <p:cTn id="176" dur="1" fill="hold">
                                          <p:stCondLst>
                                            <p:cond delay="0"/>
                                          </p:stCondLst>
                                        </p:cTn>
                                        <p:tgtEl>
                                          <p:spTgt spid="72"/>
                                        </p:tgtEl>
                                        <p:attrNameLst>
                                          <p:attrName>style.visibility</p:attrName>
                                        </p:attrNameLst>
                                      </p:cBhvr>
                                      <p:to>
                                        <p:strVal val="visible"/>
                                      </p:to>
                                    </p:set>
                                    <p:anim calcmode="lin" valueType="num">
                                      <p:cBhvr>
                                        <p:cTn id="177" dur="250" fill="hold"/>
                                        <p:tgtEl>
                                          <p:spTgt spid="72"/>
                                        </p:tgtEl>
                                        <p:attrNameLst>
                                          <p:attrName>ppt_w</p:attrName>
                                        </p:attrNameLst>
                                      </p:cBhvr>
                                      <p:tavLst>
                                        <p:tav tm="0">
                                          <p:val>
                                            <p:fltVal val="0"/>
                                          </p:val>
                                        </p:tav>
                                        <p:tav tm="100000">
                                          <p:val>
                                            <p:strVal val="#ppt_w"/>
                                          </p:val>
                                        </p:tav>
                                      </p:tavLst>
                                    </p:anim>
                                    <p:anim calcmode="lin" valueType="num">
                                      <p:cBhvr>
                                        <p:cTn id="178" dur="250" fill="hold"/>
                                        <p:tgtEl>
                                          <p:spTgt spid="72"/>
                                        </p:tgtEl>
                                        <p:attrNameLst>
                                          <p:attrName>ppt_h</p:attrName>
                                        </p:attrNameLst>
                                      </p:cBhvr>
                                      <p:tavLst>
                                        <p:tav tm="0">
                                          <p:val>
                                            <p:fltVal val="0"/>
                                          </p:val>
                                        </p:tav>
                                        <p:tav tm="100000">
                                          <p:val>
                                            <p:strVal val="#ppt_h"/>
                                          </p:val>
                                        </p:tav>
                                      </p:tavLst>
                                    </p:anim>
                                    <p:animEffect transition="in" filter="fade">
                                      <p:cBhvr>
                                        <p:cTn id="179"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6" grpId="0"/>
      <p:bldP spid="44" grpId="0"/>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3" grpId="0" animBg="1"/>
      <p:bldP spid="54" grpId="0" animBg="1"/>
      <p:bldP spid="64" grpId="0"/>
      <p:bldP spid="64" grpId="1"/>
      <p:bldP spid="65" grpId="0"/>
      <p:bldP spid="65" grpId="1"/>
      <p:bldP spid="66" grpId="0"/>
      <p:bldP spid="66" grpId="1"/>
      <p:bldP spid="67" grpId="0"/>
      <p:bldP spid="67" grpId="1"/>
      <p:bldP spid="68" grpId="0"/>
      <p:bldP spid="68" grpId="1"/>
      <p:bldP spid="69" grpId="0"/>
      <p:bldP spid="69" grpId="1"/>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79120" y="228253"/>
            <a:ext cx="6876537" cy="461665"/>
          </a:xfrm>
          <a:prstGeom prst="rect">
            <a:avLst/>
          </a:prstGeom>
          <a:noFill/>
        </p:spPr>
        <p:txBody>
          <a:bodyPr wrap="square" rtlCol="0">
            <a:spAutoFit/>
          </a:bodyPr>
          <a:lstStyle/>
          <a:p>
            <a:pPr lvl="0"/>
            <a:r>
              <a:rPr lang="en-US" altLang="zh-CN" sz="2400" b="1" dirty="0">
                <a:solidFill>
                  <a:srgbClr val="0B5394"/>
                </a:solidFill>
                <a:latin typeface="微软雅黑" panose="020B0503020204020204" pitchFamily="34" charset="-122"/>
                <a:ea typeface="微软雅黑" panose="020B0503020204020204" pitchFamily="34" charset="-122"/>
              </a:rPr>
              <a:t>7</a:t>
            </a:r>
            <a:r>
              <a:rPr lang="zh-CN" altLang="en-US" sz="2400" b="1" dirty="0">
                <a:solidFill>
                  <a:srgbClr val="0B5394"/>
                </a:solidFill>
                <a:latin typeface="微软雅黑" panose="020B0503020204020204" pitchFamily="34" charset="-122"/>
                <a:ea typeface="微软雅黑" panose="020B0503020204020204" pitchFamily="34" charset="-122"/>
              </a:rPr>
              <a:t>、源头管理，防患未然，应急处置能力不断提升</a:t>
            </a:r>
            <a:endParaRPr lang="en-US" altLang="zh-CN" sz="2400" b="1" dirty="0">
              <a:solidFill>
                <a:srgbClr val="0B5394"/>
              </a:solidFill>
              <a:latin typeface="微软雅黑" panose="020B0503020204020204" pitchFamily="34" charset="-122"/>
              <a:ea typeface="微软雅黑" panose="020B0503020204020204" pitchFamily="34" charset="-122"/>
            </a:endParaRPr>
          </a:p>
        </p:txBody>
      </p:sp>
      <p:sp>
        <p:nvSpPr>
          <p:cNvPr id="5" name="椭圆 4"/>
          <p:cNvSpPr>
            <a:spLocks noChangeAspect="1"/>
          </p:cNvSpPr>
          <p:nvPr/>
        </p:nvSpPr>
        <p:spPr>
          <a:xfrm>
            <a:off x="4376634" y="1288598"/>
            <a:ext cx="3438732" cy="3438731"/>
          </a:xfrm>
          <a:prstGeom prst="ellipse">
            <a:avLst/>
          </a:prstGeom>
          <a:gradFill flip="none" rotWithShape="1">
            <a:gsLst>
              <a:gs pos="0">
                <a:schemeClr val="bg2"/>
              </a:gs>
              <a:gs pos="100000">
                <a:schemeClr val="bg2">
                  <a:lumMod val="65000"/>
                </a:schemeClr>
              </a:gs>
            </a:gsLst>
            <a:lin ang="13500000" scaled="1"/>
            <a:tileRect/>
          </a:gradFill>
          <a:ln w="50800">
            <a:gradFill flip="none" rotWithShape="1">
              <a:gsLst>
                <a:gs pos="0">
                  <a:schemeClr val="bg2"/>
                </a:gs>
                <a:gs pos="100000">
                  <a:schemeClr val="bg2">
                    <a:lumMod val="50000"/>
                  </a:schemeClr>
                </a:gs>
              </a:gsLst>
              <a:lin ang="2700000" scaled="1"/>
              <a:tileRect/>
            </a:grad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a:spLocks noChangeAspect="1"/>
          </p:cNvSpPr>
          <p:nvPr/>
        </p:nvSpPr>
        <p:spPr>
          <a:xfrm>
            <a:off x="4616871" y="1528834"/>
            <a:ext cx="2958260" cy="2958258"/>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圆角矩形 6"/>
          <p:cNvSpPr>
            <a:spLocks noChangeAspect="1"/>
          </p:cNvSpPr>
          <p:nvPr/>
        </p:nvSpPr>
        <p:spPr>
          <a:xfrm>
            <a:off x="4616910" y="4952446"/>
            <a:ext cx="2958180" cy="432000"/>
          </a:xfrm>
          <a:prstGeom prst="roundRect">
            <a:avLst>
              <a:gd name="adj" fmla="val 50000"/>
            </a:avLst>
          </a:prstGeom>
          <a:solidFill>
            <a:schemeClr val="accent1"/>
          </a:solidFill>
          <a:ln>
            <a:noFill/>
          </a:ln>
          <a:effectLst>
            <a:outerShdw blurRad="1524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a:spLocks/>
          </p:cNvSpPr>
          <p:nvPr/>
        </p:nvSpPr>
        <p:spPr>
          <a:xfrm>
            <a:off x="4754325" y="5432270"/>
            <a:ext cx="2683349" cy="738664"/>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solidFill>
                <a:schemeClr val="bg1"/>
              </a:solidFill>
            </a:endParaRPr>
          </a:p>
        </p:txBody>
      </p:sp>
      <p:sp>
        <p:nvSpPr>
          <p:cNvPr id="9" name="文本框 8"/>
          <p:cNvSpPr txBox="1">
            <a:spLocks/>
          </p:cNvSpPr>
          <p:nvPr/>
        </p:nvSpPr>
        <p:spPr>
          <a:xfrm>
            <a:off x="5094501" y="4985207"/>
            <a:ext cx="2002997" cy="369332"/>
          </a:xfrm>
          <a:prstGeom prst="rect">
            <a:avLst/>
          </a:prstGeom>
          <a:noFill/>
        </p:spPr>
        <p:txBody>
          <a:bodyPr wrap="square" rtlCol="0">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cs typeface="Aharoni" panose="02010803020104030203" pitchFamily="2" charset="-79"/>
              </a:rPr>
              <a:t>加强实战演练</a:t>
            </a:r>
          </a:p>
        </p:txBody>
      </p:sp>
      <p:sp>
        <p:nvSpPr>
          <p:cNvPr id="10" name="椭圆 9"/>
          <p:cNvSpPr>
            <a:spLocks noChangeAspect="1"/>
          </p:cNvSpPr>
          <p:nvPr/>
        </p:nvSpPr>
        <p:spPr>
          <a:xfrm>
            <a:off x="1161367" y="1604048"/>
            <a:ext cx="2807832" cy="2807831"/>
          </a:xfrm>
          <a:prstGeom prst="ellipse">
            <a:avLst/>
          </a:prstGeom>
          <a:gradFill flip="none" rotWithShape="1">
            <a:gsLst>
              <a:gs pos="0">
                <a:schemeClr val="bg2"/>
              </a:gs>
              <a:gs pos="100000">
                <a:schemeClr val="bg2">
                  <a:lumMod val="65000"/>
                </a:schemeClr>
              </a:gs>
            </a:gsLst>
            <a:lin ang="13500000" scaled="1"/>
            <a:tileRect/>
          </a:gradFill>
          <a:ln w="38100">
            <a:gradFill flip="none" rotWithShape="1">
              <a:gsLst>
                <a:gs pos="0">
                  <a:schemeClr val="bg2"/>
                </a:gs>
                <a:gs pos="100000">
                  <a:schemeClr val="bg2">
                    <a:lumMod val="50000"/>
                  </a:schemeClr>
                </a:gs>
              </a:gsLst>
              <a:lin ang="2700000" scaled="1"/>
              <a:tileRect/>
            </a:grad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1" name="椭圆 10"/>
          <p:cNvSpPr>
            <a:spLocks noChangeAspect="1"/>
          </p:cNvSpPr>
          <p:nvPr/>
        </p:nvSpPr>
        <p:spPr>
          <a:xfrm>
            <a:off x="1357527" y="1800208"/>
            <a:ext cx="2415511" cy="241551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圆角矩形 11"/>
          <p:cNvSpPr>
            <a:spLocks noChangeAspect="1"/>
          </p:cNvSpPr>
          <p:nvPr/>
        </p:nvSpPr>
        <p:spPr>
          <a:xfrm>
            <a:off x="1357483" y="4598732"/>
            <a:ext cx="2415600" cy="360000"/>
          </a:xfrm>
          <a:prstGeom prst="roundRect">
            <a:avLst>
              <a:gd name="adj" fmla="val 50000"/>
            </a:avLst>
          </a:prstGeom>
          <a:solidFill>
            <a:schemeClr val="accent2"/>
          </a:solidFill>
          <a:ln>
            <a:noFill/>
          </a:ln>
          <a:effectLst>
            <a:outerShdw blurRad="1524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p:cNvSpPr>
          <p:nvPr/>
        </p:nvSpPr>
        <p:spPr>
          <a:xfrm>
            <a:off x="1665283" y="4600942"/>
            <a:ext cx="180000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cs typeface="Aharoni" panose="02010803020104030203" pitchFamily="2" charset="-79"/>
              </a:rPr>
              <a:t>强化队伍建设</a:t>
            </a:r>
          </a:p>
        </p:txBody>
      </p:sp>
      <p:sp>
        <p:nvSpPr>
          <p:cNvPr id="14" name="文本框 13"/>
          <p:cNvSpPr txBox="1">
            <a:spLocks/>
          </p:cNvSpPr>
          <p:nvPr/>
        </p:nvSpPr>
        <p:spPr>
          <a:xfrm>
            <a:off x="1544564" y="4986359"/>
            <a:ext cx="2041438" cy="954107"/>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solidFill>
                <a:schemeClr val="bg1"/>
              </a:solidFill>
            </a:endParaRPr>
          </a:p>
        </p:txBody>
      </p:sp>
      <p:sp>
        <p:nvSpPr>
          <p:cNvPr id="15" name="椭圆 14"/>
          <p:cNvSpPr>
            <a:spLocks noChangeAspect="1"/>
          </p:cNvSpPr>
          <p:nvPr/>
        </p:nvSpPr>
        <p:spPr>
          <a:xfrm>
            <a:off x="8222802" y="1604048"/>
            <a:ext cx="2807832" cy="2807831"/>
          </a:xfrm>
          <a:prstGeom prst="ellipse">
            <a:avLst/>
          </a:prstGeom>
          <a:gradFill flip="none" rotWithShape="1">
            <a:gsLst>
              <a:gs pos="0">
                <a:schemeClr val="bg2"/>
              </a:gs>
              <a:gs pos="100000">
                <a:schemeClr val="bg2">
                  <a:lumMod val="65000"/>
                </a:schemeClr>
              </a:gs>
            </a:gsLst>
            <a:lin ang="13500000" scaled="1"/>
            <a:tileRect/>
          </a:gradFill>
          <a:ln w="38100">
            <a:gradFill flip="none" rotWithShape="1">
              <a:gsLst>
                <a:gs pos="0">
                  <a:schemeClr val="bg2"/>
                </a:gs>
                <a:gs pos="100000">
                  <a:schemeClr val="bg2">
                    <a:lumMod val="50000"/>
                  </a:schemeClr>
                </a:gs>
              </a:gsLst>
              <a:lin ang="2700000" scaled="1"/>
              <a:tileRect/>
            </a:grad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椭圆 15"/>
          <p:cNvSpPr>
            <a:spLocks noChangeAspect="1"/>
          </p:cNvSpPr>
          <p:nvPr/>
        </p:nvSpPr>
        <p:spPr>
          <a:xfrm>
            <a:off x="8418962" y="1800208"/>
            <a:ext cx="2415511" cy="2415510"/>
          </a:xfrm>
          <a:prstGeom prst="ellipse">
            <a:avLst/>
          </a:prstGeom>
          <a:blipFill dpi="0" rotWithShape="1">
            <a:blip r:embed="rId4" cstate="print">
              <a:extLst>
                <a:ext uri="{BEBA8EAE-BF5A-486C-A8C5-ECC9F3942E4B}">
                  <a14:imgProps xmlns:a14="http://schemas.microsoft.com/office/drawing/2010/main" xmlns="">
                    <a14:imgLayer r:embed="rId5">
                      <a14:imgEffect>
                        <a14:brightnessContrast bright="11000"/>
                      </a14:imgEffect>
                    </a14:imgLayer>
                  </a14:imgProps>
                </a:ext>
                <a:ext uri="{28A0092B-C50C-407E-A947-70E740481C1C}">
                  <a14:useLocalDpi xmlns:a14="http://schemas.microsoft.com/office/drawing/2010/main" xmlns="" val="0"/>
                </a:ext>
              </a:extLst>
            </a:blip>
            <a:srcRec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圆角矩形 16"/>
          <p:cNvSpPr>
            <a:spLocks noChangeAspect="1"/>
          </p:cNvSpPr>
          <p:nvPr/>
        </p:nvSpPr>
        <p:spPr>
          <a:xfrm>
            <a:off x="8418918" y="4598732"/>
            <a:ext cx="2415600" cy="360000"/>
          </a:xfrm>
          <a:prstGeom prst="roundRect">
            <a:avLst>
              <a:gd name="adj" fmla="val 50000"/>
            </a:avLst>
          </a:prstGeom>
          <a:solidFill>
            <a:schemeClr val="accent2"/>
          </a:solidFill>
          <a:ln>
            <a:noFill/>
          </a:ln>
          <a:effectLst>
            <a:outerShdw blurRad="1524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a:spLocks/>
          </p:cNvSpPr>
          <p:nvPr/>
        </p:nvSpPr>
        <p:spPr>
          <a:xfrm>
            <a:off x="8726718" y="4600942"/>
            <a:ext cx="180000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1" name="文本框 20"/>
          <p:cNvSpPr txBox="1">
            <a:spLocks/>
          </p:cNvSpPr>
          <p:nvPr/>
        </p:nvSpPr>
        <p:spPr>
          <a:xfrm>
            <a:off x="8605999" y="4986359"/>
            <a:ext cx="2041438" cy="954107"/>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solidFill>
                <a:schemeClr val="bg1"/>
              </a:solidFill>
            </a:endParaRPr>
          </a:p>
        </p:txBody>
      </p:sp>
    </p:spTree>
    <p:extLst>
      <p:ext uri="{BB962C8B-B14F-4D97-AF65-F5344CB8AC3E}">
        <p14:creationId xmlns:p14="http://schemas.microsoft.com/office/powerpoint/2010/main" xmlns="" val="4227409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17"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ppt_h/2"/>
                                          </p:val>
                                        </p:tav>
                                        <p:tav tm="100000">
                                          <p:val>
                                            <p:strVal val="#ppt_y"/>
                                          </p:val>
                                        </p:tav>
                                      </p:tavLst>
                                    </p:anim>
                                    <p:anim calcmode="lin" valueType="num">
                                      <p:cBhvr>
                                        <p:cTn id="28" dur="500" fill="hold"/>
                                        <p:tgtEl>
                                          <p:spTgt spid="5"/>
                                        </p:tgtEl>
                                        <p:attrNameLst>
                                          <p:attrName>ppt_w</p:attrName>
                                        </p:attrNameLst>
                                      </p:cBhvr>
                                      <p:tavLst>
                                        <p:tav tm="0">
                                          <p:val>
                                            <p:strVal val="#ppt_w"/>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42" presetClass="path" presetSubtype="0" accel="50000" decel="50000" fill="hold" grpId="1" nodeType="withEffect">
                                  <p:stCondLst>
                                    <p:cond delay="0"/>
                                  </p:stCondLst>
                                  <p:childTnLst>
                                    <p:animMotion origin="layout" path="M 0 2.59259E-6 L 0 0.25 " pathEditMode="relative" rAng="0" ptsTypes="AA">
                                      <p:cBhvr>
                                        <p:cTn id="31" dur="1000" spd="-100000" fill="hold"/>
                                        <p:tgtEl>
                                          <p:spTgt spid="5"/>
                                        </p:tgtEl>
                                        <p:attrNameLst>
                                          <p:attrName>ppt_x</p:attrName>
                                          <p:attrName>ppt_y</p:attrName>
                                        </p:attrNameLst>
                                      </p:cBhvr>
                                      <p:rCtr x="0" y="12500"/>
                                    </p:animMotion>
                                  </p:childTnLst>
                                </p:cTn>
                              </p:par>
                              <p:par>
                                <p:cTn id="32" presetID="17" presetClass="entr" presetSubtype="4" fill="hold" grpId="0"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ppt_h/2"/>
                                          </p:val>
                                        </p:tav>
                                        <p:tav tm="100000">
                                          <p:val>
                                            <p:strVal val="#ppt_y"/>
                                          </p:val>
                                        </p:tav>
                                      </p:tavLst>
                                    </p:anim>
                                    <p:anim calcmode="lin" valueType="num">
                                      <p:cBhvr>
                                        <p:cTn id="36" dur="500" fill="hold"/>
                                        <p:tgtEl>
                                          <p:spTgt spid="6"/>
                                        </p:tgtEl>
                                        <p:attrNameLst>
                                          <p:attrName>ppt_w</p:attrName>
                                        </p:attrNameLst>
                                      </p:cBhvr>
                                      <p:tavLst>
                                        <p:tav tm="0">
                                          <p:val>
                                            <p:strVal val="#ppt_w"/>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par>
                                <p:cTn id="38" presetID="42" presetClass="path" presetSubtype="0" accel="50000" decel="50000" fill="hold" grpId="1" nodeType="withEffect">
                                  <p:stCondLst>
                                    <p:cond delay="500"/>
                                  </p:stCondLst>
                                  <p:childTnLst>
                                    <p:animMotion origin="layout" path="M 0 2.59259E-6 L 0 0.25 " pathEditMode="relative" rAng="0" ptsTypes="AA">
                                      <p:cBhvr>
                                        <p:cTn id="39" dur="1000" spd="-100000" fill="hold"/>
                                        <p:tgtEl>
                                          <p:spTgt spid="6"/>
                                        </p:tgtEl>
                                        <p:attrNameLst>
                                          <p:attrName>ppt_x</p:attrName>
                                          <p:attrName>ppt_y</p:attrName>
                                        </p:attrNameLst>
                                      </p:cBhvr>
                                      <p:rCtr x="0" y="12500"/>
                                    </p:animMotion>
                                  </p:childTnLst>
                                </p:cTn>
                              </p:par>
                              <p:par>
                                <p:cTn id="40" presetID="17" presetClass="entr" presetSubtype="4" fill="hold" grpId="0" nodeType="withEffect">
                                  <p:stCondLst>
                                    <p:cond delay="1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ppt_h/2"/>
                                          </p:val>
                                        </p:tav>
                                        <p:tav tm="100000">
                                          <p:val>
                                            <p:strVal val="#ppt_y"/>
                                          </p:val>
                                        </p:tav>
                                      </p:tavLst>
                                    </p:anim>
                                    <p:anim calcmode="lin" valueType="num">
                                      <p:cBhvr>
                                        <p:cTn id="44" dur="500" fill="hold"/>
                                        <p:tgtEl>
                                          <p:spTgt spid="10"/>
                                        </p:tgtEl>
                                        <p:attrNameLst>
                                          <p:attrName>ppt_w</p:attrName>
                                        </p:attrNameLst>
                                      </p:cBhvr>
                                      <p:tavLst>
                                        <p:tav tm="0">
                                          <p:val>
                                            <p:strVal val="#ppt_w"/>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par>
                                <p:cTn id="46" presetID="42" presetClass="path" presetSubtype="0" accel="50000" decel="50000" fill="hold" grpId="1" nodeType="withEffect">
                                  <p:stCondLst>
                                    <p:cond delay="1000"/>
                                  </p:stCondLst>
                                  <p:childTnLst>
                                    <p:animMotion origin="layout" path="M 3.33333E-6 4.07407E-6 L 3.33333E-6 0.25 " pathEditMode="relative" rAng="0" ptsTypes="AA">
                                      <p:cBhvr>
                                        <p:cTn id="47" dur="1000" spd="-100000" fill="hold"/>
                                        <p:tgtEl>
                                          <p:spTgt spid="10"/>
                                        </p:tgtEl>
                                        <p:attrNameLst>
                                          <p:attrName>ppt_x</p:attrName>
                                          <p:attrName>ppt_y</p:attrName>
                                        </p:attrNameLst>
                                      </p:cBhvr>
                                      <p:rCtr x="0" y="12500"/>
                                    </p:animMotion>
                                  </p:childTnLst>
                                </p:cTn>
                              </p:par>
                              <p:par>
                                <p:cTn id="48" presetID="17" presetClass="entr" presetSubtype="4" fill="hold" grpId="0" nodeType="withEffect">
                                  <p:stCondLst>
                                    <p:cond delay="100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42" presetClass="path" presetSubtype="0" accel="50000" decel="50000" fill="hold" grpId="1" nodeType="withEffect">
                                  <p:stCondLst>
                                    <p:cond delay="1000"/>
                                  </p:stCondLst>
                                  <p:childTnLst>
                                    <p:animMotion origin="layout" path="M -3.33333E-6 4.07407E-6 L -3.33333E-6 0.25 " pathEditMode="relative" rAng="0" ptsTypes="AA">
                                      <p:cBhvr>
                                        <p:cTn id="55" dur="1000" spd="-100000" fill="hold"/>
                                        <p:tgtEl>
                                          <p:spTgt spid="15"/>
                                        </p:tgtEl>
                                        <p:attrNameLst>
                                          <p:attrName>ppt_x</p:attrName>
                                          <p:attrName>ppt_y</p:attrName>
                                        </p:attrNameLst>
                                      </p:cBhvr>
                                      <p:rCtr x="0" y="12500"/>
                                    </p:animMotion>
                                  </p:childTnLst>
                                </p:cTn>
                              </p:par>
                              <p:par>
                                <p:cTn id="56" presetID="17" presetClass="entr" presetSubtype="4" fill="hold" grpId="0" nodeType="withEffect">
                                  <p:stCondLst>
                                    <p:cond delay="15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ppt_h/2"/>
                                          </p:val>
                                        </p:tav>
                                        <p:tav tm="100000">
                                          <p:val>
                                            <p:strVal val="#ppt_y"/>
                                          </p:val>
                                        </p:tav>
                                      </p:tavLst>
                                    </p:anim>
                                    <p:anim calcmode="lin" valueType="num">
                                      <p:cBhvr>
                                        <p:cTn id="60" dur="500" fill="hold"/>
                                        <p:tgtEl>
                                          <p:spTgt spid="11"/>
                                        </p:tgtEl>
                                        <p:attrNameLst>
                                          <p:attrName>ppt_w</p:attrName>
                                        </p:attrNameLst>
                                      </p:cBhvr>
                                      <p:tavLst>
                                        <p:tav tm="0">
                                          <p:val>
                                            <p:strVal val="#ppt_w"/>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childTnLst>
                                </p:cTn>
                              </p:par>
                              <p:par>
                                <p:cTn id="62" presetID="42" presetClass="path" presetSubtype="0" accel="50000" decel="50000" fill="hold" grpId="1" nodeType="withEffect">
                                  <p:stCondLst>
                                    <p:cond delay="1500"/>
                                  </p:stCondLst>
                                  <p:childTnLst>
                                    <p:animMotion origin="layout" path="M 3.33333E-6 2.59259E-6 L 3.33333E-6 0.25 " pathEditMode="relative" rAng="0" ptsTypes="AA">
                                      <p:cBhvr>
                                        <p:cTn id="63" dur="1000" spd="-100000" fill="hold"/>
                                        <p:tgtEl>
                                          <p:spTgt spid="11"/>
                                        </p:tgtEl>
                                        <p:attrNameLst>
                                          <p:attrName>ppt_x</p:attrName>
                                          <p:attrName>ppt_y</p:attrName>
                                        </p:attrNameLst>
                                      </p:cBhvr>
                                      <p:rCtr x="0" y="12500"/>
                                    </p:animMotion>
                                  </p:childTnLst>
                                </p:cTn>
                              </p:par>
                              <p:par>
                                <p:cTn id="64" presetID="17" presetClass="entr" presetSubtype="4" fill="hold" grpId="0" nodeType="withEffect">
                                  <p:stCondLst>
                                    <p:cond delay="150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ppt_h/2"/>
                                          </p:val>
                                        </p:tav>
                                        <p:tav tm="100000">
                                          <p:val>
                                            <p:strVal val="#ppt_y"/>
                                          </p:val>
                                        </p:tav>
                                      </p:tavLst>
                                    </p:anim>
                                    <p:anim calcmode="lin" valueType="num">
                                      <p:cBhvr>
                                        <p:cTn id="68" dur="500" fill="hold"/>
                                        <p:tgtEl>
                                          <p:spTgt spid="16"/>
                                        </p:tgtEl>
                                        <p:attrNameLst>
                                          <p:attrName>ppt_w</p:attrName>
                                        </p:attrNameLst>
                                      </p:cBhvr>
                                      <p:tavLst>
                                        <p:tav tm="0">
                                          <p:val>
                                            <p:strVal val="#ppt_w"/>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par>
                                <p:cTn id="70" presetID="42" presetClass="path" presetSubtype="0" accel="50000" decel="50000" fill="hold" grpId="1" nodeType="withEffect">
                                  <p:stCondLst>
                                    <p:cond delay="1500"/>
                                  </p:stCondLst>
                                  <p:childTnLst>
                                    <p:animMotion origin="layout" path="M -3.33333E-6 2.59259E-6 L -3.33333E-6 0.25 " pathEditMode="relative" rAng="0" ptsTypes="AA">
                                      <p:cBhvr>
                                        <p:cTn id="71" dur="1000" spd="-100000" fill="hold"/>
                                        <p:tgtEl>
                                          <p:spTgt spid="16"/>
                                        </p:tgtEl>
                                        <p:attrNameLst>
                                          <p:attrName>ppt_x</p:attrName>
                                          <p:attrName>ppt_y</p:attrName>
                                        </p:attrNameLst>
                                      </p:cBhvr>
                                      <p:rCtr x="0" y="12500"/>
                                    </p:animMotion>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par>
                                <p:cTn id="78" presetID="64" presetClass="path" presetSubtype="0" accel="50000" decel="50000" fill="hold" grpId="1" nodeType="withEffect">
                                  <p:stCondLst>
                                    <p:cond delay="0"/>
                                  </p:stCondLst>
                                  <p:childTnLst>
                                    <p:animMotion origin="layout" path="M 0 -3.7037E-6 L 0 -0.25 " pathEditMode="relative" rAng="0" ptsTypes="AA">
                                      <p:cBhvr>
                                        <p:cTn id="79" dur="1000" spd="-100000" fill="hold"/>
                                        <p:tgtEl>
                                          <p:spTgt spid="7"/>
                                        </p:tgtEl>
                                        <p:attrNameLst>
                                          <p:attrName>ppt_x</p:attrName>
                                          <p:attrName>ppt_y</p:attrName>
                                        </p:attrNameLst>
                                      </p:cBhvr>
                                      <p:rCtr x="0" y="-12500"/>
                                    </p:animMotion>
                                  </p:childTnLst>
                                </p:cTn>
                              </p:par>
                              <p:par>
                                <p:cTn id="80" presetID="53" presetClass="entr" presetSubtype="16" fill="hold" grpId="0" nodeType="withEffect">
                                  <p:stCondLst>
                                    <p:cond delay="50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63" presetClass="path" presetSubtype="0" accel="50000" decel="50000" fill="hold" grpId="1" nodeType="withEffect">
                                  <p:stCondLst>
                                    <p:cond delay="500"/>
                                  </p:stCondLst>
                                  <p:childTnLst>
                                    <p:animMotion origin="layout" path="M 0 -3.7037E-6 L 0.1263 -3.7037E-6 " pathEditMode="relative" rAng="0" ptsTypes="AA">
                                      <p:cBhvr>
                                        <p:cTn id="86" dur="1000" spd="-100000" fill="hold"/>
                                        <p:tgtEl>
                                          <p:spTgt spid="9"/>
                                        </p:tgtEl>
                                        <p:attrNameLst>
                                          <p:attrName>ppt_x</p:attrName>
                                          <p:attrName>ppt_y</p:attrName>
                                        </p:attrNameLst>
                                      </p:cBhvr>
                                      <p:rCtr x="6315" y="0"/>
                                    </p:animMotion>
                                  </p:childTnLst>
                                </p:cTn>
                              </p:par>
                            </p:childTnLst>
                          </p:cTn>
                        </p:par>
                        <p:par>
                          <p:cTn id="87" fill="hold">
                            <p:stCondLst>
                              <p:cond delay="625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8"/>
                                        </p:tgtEl>
                                        <p:attrNameLst>
                                          <p:attrName>style.visibility</p:attrName>
                                        </p:attrNameLst>
                                      </p:cBhvr>
                                      <p:to>
                                        <p:strVal val="visible"/>
                                      </p:to>
                                    </p:set>
                                    <p:anim calcmode="lin" valueType="num">
                                      <p:cBhvr>
                                        <p:cTn id="90" dur="250" fill="hold"/>
                                        <p:tgtEl>
                                          <p:spTgt spid="8"/>
                                        </p:tgtEl>
                                        <p:attrNameLst>
                                          <p:attrName>ppt_w</p:attrName>
                                        </p:attrNameLst>
                                      </p:cBhvr>
                                      <p:tavLst>
                                        <p:tav tm="0">
                                          <p:val>
                                            <p:fltVal val="0"/>
                                          </p:val>
                                        </p:tav>
                                        <p:tav tm="100000">
                                          <p:val>
                                            <p:strVal val="#ppt_w"/>
                                          </p:val>
                                        </p:tav>
                                      </p:tavLst>
                                    </p:anim>
                                    <p:anim calcmode="lin" valueType="num">
                                      <p:cBhvr>
                                        <p:cTn id="91" dur="250" fill="hold"/>
                                        <p:tgtEl>
                                          <p:spTgt spid="8"/>
                                        </p:tgtEl>
                                        <p:attrNameLst>
                                          <p:attrName>ppt_h</p:attrName>
                                        </p:attrNameLst>
                                      </p:cBhvr>
                                      <p:tavLst>
                                        <p:tav tm="0">
                                          <p:val>
                                            <p:fltVal val="0"/>
                                          </p:val>
                                        </p:tav>
                                        <p:tav tm="100000">
                                          <p:val>
                                            <p:strVal val="#ppt_h"/>
                                          </p:val>
                                        </p:tav>
                                      </p:tavLst>
                                    </p:anim>
                                    <p:animEffect transition="in" filter="fade">
                                      <p:cBhvr>
                                        <p:cTn id="92" dur="250"/>
                                        <p:tgtEl>
                                          <p:spTgt spid="8"/>
                                        </p:tgtEl>
                                      </p:cBhvr>
                                    </p:animEffect>
                                  </p:childTnLst>
                                </p:cTn>
                              </p:par>
                            </p:childTnLst>
                          </p:cTn>
                        </p:par>
                        <p:par>
                          <p:cTn id="93" fill="hold">
                            <p:stCondLst>
                              <p:cond delay="7425"/>
                            </p:stCondLst>
                            <p:childTnLst>
                              <p:par>
                                <p:cTn id="94" presetID="53" presetClass="entr" presetSubtype="16"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par>
                                <p:cTn id="99" presetID="64" presetClass="path" presetSubtype="0" accel="50000" decel="50000" fill="hold" grpId="1" nodeType="withEffect">
                                  <p:stCondLst>
                                    <p:cond delay="0"/>
                                  </p:stCondLst>
                                  <p:childTnLst>
                                    <p:animMotion origin="layout" path="M 3.33333E-6 7.40741E-7 L 3.33333E-6 -0.25 " pathEditMode="relative" rAng="0" ptsTypes="AA">
                                      <p:cBhvr>
                                        <p:cTn id="100" dur="1000" spd="-100000" fill="hold"/>
                                        <p:tgtEl>
                                          <p:spTgt spid="12"/>
                                        </p:tgtEl>
                                        <p:attrNameLst>
                                          <p:attrName>ppt_x</p:attrName>
                                          <p:attrName>ppt_y</p:attrName>
                                        </p:attrNameLst>
                                      </p:cBhvr>
                                      <p:rCtr x="0" y="-12500"/>
                                    </p:animMotion>
                                  </p:childTnLst>
                                </p:cTn>
                              </p:par>
                              <p:par>
                                <p:cTn id="101" presetID="53" presetClass="entr" presetSubtype="16" fill="hold" grpId="0" nodeType="withEffect">
                                  <p:stCondLst>
                                    <p:cond delay="50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animEffect transition="in" filter="fade">
                                      <p:cBhvr>
                                        <p:cTn id="105" dur="500"/>
                                        <p:tgtEl>
                                          <p:spTgt spid="13"/>
                                        </p:tgtEl>
                                      </p:cBhvr>
                                    </p:animEffect>
                                  </p:childTnLst>
                                </p:cTn>
                              </p:par>
                              <p:par>
                                <p:cTn id="106" presetID="63" presetClass="path" presetSubtype="0" accel="50000" decel="50000" fill="hold" grpId="1" nodeType="withEffect">
                                  <p:stCondLst>
                                    <p:cond delay="500"/>
                                  </p:stCondLst>
                                  <p:childTnLst>
                                    <p:animMotion origin="layout" path="M 3.33333E-6 -3.7037E-7 L 0.1263 -3.7037E-7 " pathEditMode="relative" rAng="0" ptsTypes="AA">
                                      <p:cBhvr>
                                        <p:cTn id="107" dur="1000" spd="-100000" fill="hold"/>
                                        <p:tgtEl>
                                          <p:spTgt spid="13"/>
                                        </p:tgtEl>
                                        <p:attrNameLst>
                                          <p:attrName>ppt_x</p:attrName>
                                          <p:attrName>ppt_y</p:attrName>
                                        </p:attrNameLst>
                                      </p:cBhvr>
                                      <p:rCtr x="6315" y="0"/>
                                    </p:animMotion>
                                  </p:childTnLst>
                                </p:cTn>
                              </p:par>
                            </p:childTnLst>
                          </p:cTn>
                        </p:par>
                        <p:par>
                          <p:cTn id="108" fill="hold">
                            <p:stCondLst>
                              <p:cond delay="892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4"/>
                                        </p:tgtEl>
                                        <p:attrNameLst>
                                          <p:attrName>style.visibility</p:attrName>
                                        </p:attrNameLst>
                                      </p:cBhvr>
                                      <p:to>
                                        <p:strVal val="visible"/>
                                      </p:to>
                                    </p:set>
                                    <p:anim calcmode="lin" valueType="num">
                                      <p:cBhvr>
                                        <p:cTn id="111" dur="250" fill="hold"/>
                                        <p:tgtEl>
                                          <p:spTgt spid="14"/>
                                        </p:tgtEl>
                                        <p:attrNameLst>
                                          <p:attrName>ppt_w</p:attrName>
                                        </p:attrNameLst>
                                      </p:cBhvr>
                                      <p:tavLst>
                                        <p:tav tm="0">
                                          <p:val>
                                            <p:fltVal val="0"/>
                                          </p:val>
                                        </p:tav>
                                        <p:tav tm="100000">
                                          <p:val>
                                            <p:strVal val="#ppt_w"/>
                                          </p:val>
                                        </p:tav>
                                      </p:tavLst>
                                    </p:anim>
                                    <p:anim calcmode="lin" valueType="num">
                                      <p:cBhvr>
                                        <p:cTn id="112" dur="250" fill="hold"/>
                                        <p:tgtEl>
                                          <p:spTgt spid="14"/>
                                        </p:tgtEl>
                                        <p:attrNameLst>
                                          <p:attrName>ppt_h</p:attrName>
                                        </p:attrNameLst>
                                      </p:cBhvr>
                                      <p:tavLst>
                                        <p:tav tm="0">
                                          <p:val>
                                            <p:fltVal val="0"/>
                                          </p:val>
                                        </p:tav>
                                        <p:tav tm="100000">
                                          <p:val>
                                            <p:strVal val="#ppt_h"/>
                                          </p:val>
                                        </p:tav>
                                      </p:tavLst>
                                    </p:anim>
                                    <p:animEffect transition="in" filter="fade">
                                      <p:cBhvr>
                                        <p:cTn id="113" dur="250"/>
                                        <p:tgtEl>
                                          <p:spTgt spid="14"/>
                                        </p:tgtEl>
                                      </p:cBhvr>
                                    </p:animEffect>
                                  </p:childTnLst>
                                </p:cTn>
                              </p:par>
                            </p:childTnLst>
                          </p:cTn>
                        </p:par>
                        <p:par>
                          <p:cTn id="114" fill="hold">
                            <p:stCondLst>
                              <p:cond delay="10100"/>
                            </p:stCondLst>
                            <p:childTnLst>
                              <p:par>
                                <p:cTn id="115" presetID="53" presetClass="entr" presetSubtype="16"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Effect transition="in" filter="fade">
                                      <p:cBhvr>
                                        <p:cTn id="119" dur="500"/>
                                        <p:tgtEl>
                                          <p:spTgt spid="17"/>
                                        </p:tgtEl>
                                      </p:cBhvr>
                                    </p:animEffect>
                                  </p:childTnLst>
                                </p:cTn>
                              </p:par>
                              <p:par>
                                <p:cTn id="120" presetID="64" presetClass="path" presetSubtype="0" accel="50000" decel="50000" fill="hold" grpId="1" nodeType="withEffect">
                                  <p:stCondLst>
                                    <p:cond delay="0"/>
                                  </p:stCondLst>
                                  <p:childTnLst>
                                    <p:animMotion origin="layout" path="M -3.33333E-6 7.40741E-7 L -3.33333E-6 -0.25 " pathEditMode="relative" rAng="0" ptsTypes="AA">
                                      <p:cBhvr>
                                        <p:cTn id="121" dur="1000" spd="-100000" fill="hold"/>
                                        <p:tgtEl>
                                          <p:spTgt spid="17"/>
                                        </p:tgtEl>
                                        <p:attrNameLst>
                                          <p:attrName>ppt_x</p:attrName>
                                          <p:attrName>ppt_y</p:attrName>
                                        </p:attrNameLst>
                                      </p:cBhvr>
                                      <p:rCtr x="0" y="-12500"/>
                                    </p:animMotion>
                                  </p:childTnLst>
                                </p:cTn>
                              </p:par>
                              <p:par>
                                <p:cTn id="122" presetID="53" presetClass="entr" presetSubtype="16" fill="hold" grpId="0" nodeType="withEffect">
                                  <p:stCondLst>
                                    <p:cond delay="50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Effect transition="in" filter="fade">
                                      <p:cBhvr>
                                        <p:cTn id="126" dur="500"/>
                                        <p:tgtEl>
                                          <p:spTgt spid="20"/>
                                        </p:tgtEl>
                                      </p:cBhvr>
                                    </p:animEffect>
                                  </p:childTnLst>
                                </p:cTn>
                              </p:par>
                              <p:par>
                                <p:cTn id="127" presetID="63" presetClass="path" presetSubtype="0" accel="50000" decel="50000" fill="hold" grpId="1" nodeType="withEffect">
                                  <p:stCondLst>
                                    <p:cond delay="500"/>
                                  </p:stCondLst>
                                  <p:childTnLst>
                                    <p:animMotion origin="layout" path="M -3.33333E-6 -3.7037E-7 L 0.12631 -3.7037E-7 " pathEditMode="relative" rAng="0" ptsTypes="AA">
                                      <p:cBhvr>
                                        <p:cTn id="128" dur="1000" spd="-100000" fill="hold"/>
                                        <p:tgtEl>
                                          <p:spTgt spid="20"/>
                                        </p:tgtEl>
                                        <p:attrNameLst>
                                          <p:attrName>ppt_x</p:attrName>
                                          <p:attrName>ppt_y</p:attrName>
                                        </p:attrNameLst>
                                      </p:cBhvr>
                                      <p:rCtr x="6315" y="0"/>
                                    </p:animMotion>
                                  </p:childTnLst>
                                </p:cTn>
                              </p:par>
                            </p:childTnLst>
                          </p:cTn>
                        </p:par>
                        <p:par>
                          <p:cTn id="129" fill="hold">
                            <p:stCondLst>
                              <p:cond delay="11600"/>
                            </p:stCondLst>
                            <p:childTnLst>
                              <p:par>
                                <p:cTn id="130" presetID="53" presetClass="entr" presetSubtype="16" fill="hold" grpId="0" nodeType="afterEffect">
                                  <p:stCondLst>
                                    <p:cond delay="0"/>
                                  </p:stCondLst>
                                  <p:iterate type="lt">
                                    <p:tmPct val="10000"/>
                                  </p:iterate>
                                  <p:childTnLst>
                                    <p:set>
                                      <p:cBhvr>
                                        <p:cTn id="131" dur="1" fill="hold">
                                          <p:stCondLst>
                                            <p:cond delay="0"/>
                                          </p:stCondLst>
                                        </p:cTn>
                                        <p:tgtEl>
                                          <p:spTgt spid="21"/>
                                        </p:tgtEl>
                                        <p:attrNameLst>
                                          <p:attrName>style.visibility</p:attrName>
                                        </p:attrNameLst>
                                      </p:cBhvr>
                                      <p:to>
                                        <p:strVal val="visible"/>
                                      </p:to>
                                    </p:set>
                                    <p:anim calcmode="lin" valueType="num">
                                      <p:cBhvr>
                                        <p:cTn id="132" dur="250" fill="hold"/>
                                        <p:tgtEl>
                                          <p:spTgt spid="21"/>
                                        </p:tgtEl>
                                        <p:attrNameLst>
                                          <p:attrName>ppt_w</p:attrName>
                                        </p:attrNameLst>
                                      </p:cBhvr>
                                      <p:tavLst>
                                        <p:tav tm="0">
                                          <p:val>
                                            <p:fltVal val="0"/>
                                          </p:val>
                                        </p:tav>
                                        <p:tav tm="100000">
                                          <p:val>
                                            <p:strVal val="#ppt_w"/>
                                          </p:val>
                                        </p:tav>
                                      </p:tavLst>
                                    </p:anim>
                                    <p:anim calcmode="lin" valueType="num">
                                      <p:cBhvr>
                                        <p:cTn id="133" dur="250" fill="hold"/>
                                        <p:tgtEl>
                                          <p:spTgt spid="21"/>
                                        </p:tgtEl>
                                        <p:attrNameLst>
                                          <p:attrName>ppt_h</p:attrName>
                                        </p:attrNameLst>
                                      </p:cBhvr>
                                      <p:tavLst>
                                        <p:tav tm="0">
                                          <p:val>
                                            <p:fltVal val="0"/>
                                          </p:val>
                                        </p:tav>
                                        <p:tav tm="100000">
                                          <p:val>
                                            <p:strVal val="#ppt_h"/>
                                          </p:val>
                                        </p:tav>
                                      </p:tavLst>
                                    </p:anim>
                                    <p:animEffect transition="in" filter="fade">
                                      <p:cBhvr>
                                        <p:cTn id="134"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5" grpId="1" animBg="1"/>
      <p:bldP spid="6" grpId="0" animBg="1"/>
      <p:bldP spid="6" grpId="1" animBg="1"/>
      <p:bldP spid="7" grpId="0" animBg="1"/>
      <p:bldP spid="7" grpId="1" animBg="1"/>
      <p:bldP spid="8" grpId="0"/>
      <p:bldP spid="9" grpId="0"/>
      <p:bldP spid="9" grpId="1"/>
      <p:bldP spid="10" grpId="0" animBg="1"/>
      <p:bldP spid="10" grpId="1" animBg="1"/>
      <p:bldP spid="11" grpId="0" animBg="1"/>
      <p:bldP spid="11" grpId="1" animBg="1"/>
      <p:bldP spid="12" grpId="0" animBg="1"/>
      <p:bldP spid="12" grpId="1" animBg="1"/>
      <p:bldP spid="13" grpId="0"/>
      <p:bldP spid="13" grpId="1"/>
      <p:bldP spid="14" grpId="0"/>
      <p:bldP spid="15" grpId="0" animBg="1"/>
      <p:bldP spid="15" grpId="1" animBg="1"/>
      <p:bldP spid="16" grpId="0" animBg="1"/>
      <p:bldP spid="16" grpId="1" animBg="1"/>
      <p:bldP spid="17" grpId="0" animBg="1"/>
      <p:bldP spid="17" grpId="1" animBg="1"/>
      <p:bldP spid="20" grpId="0"/>
      <p:bldP spid="20" grpId="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8</a:t>
            </a:r>
            <a:r>
              <a:rPr lang="zh-CN" altLang="en-US" sz="2400" b="1" dirty="0">
                <a:solidFill>
                  <a:schemeClr val="accent1"/>
                </a:solidFill>
                <a:latin typeface="微软雅黑" panose="020B0503020204020204" pitchFamily="34" charset="-122"/>
                <a:ea typeface="微软雅黑" panose="020B0503020204020204" pitchFamily="34" charset="-122"/>
              </a:rPr>
              <a:t>、注重防护，多措并举，员工满意度不断提升</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5" name="图示 4">
            <a:extLst>
              <a:ext uri="{FF2B5EF4-FFF2-40B4-BE49-F238E27FC236}">
                <a16:creationId xmlns:a16="http://schemas.microsoft.com/office/drawing/2014/main" xmlns="" id="{281E2D57-AEDF-4CD9-9AE4-64A42BAB6880}"/>
              </a:ext>
            </a:extLst>
          </p:cNvPr>
          <p:cNvGraphicFramePr/>
          <p:nvPr>
            <p:extLst>
              <p:ext uri="{D42A27DB-BD31-4B8C-83A1-F6EECF244321}">
                <p14:modId xmlns:p14="http://schemas.microsoft.com/office/powerpoint/2010/main" xmlns="" val="4031405957"/>
              </p:ext>
            </p:extLst>
          </p:nvPr>
        </p:nvGraphicFramePr>
        <p:xfrm>
          <a:off x="1116019" y="1357619"/>
          <a:ext cx="10098232" cy="53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87862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a:spLocks noChangeAspect="1"/>
          </p:cNvSpPr>
          <p:nvPr/>
        </p:nvSpPr>
        <p:spPr bwMode="auto">
          <a:xfrm>
            <a:off x="3616325" y="1131987"/>
            <a:ext cx="4959350" cy="471487"/>
          </a:xfrm>
          <a:custGeom>
            <a:avLst/>
            <a:gdLst>
              <a:gd name="T0" fmla="*/ 3032 w 13637"/>
              <a:gd name="T1" fmla="*/ 0 h 1286"/>
              <a:gd name="T2" fmla="*/ 10605 w 13637"/>
              <a:gd name="T3" fmla="*/ 0 h 1286"/>
              <a:gd name="T4" fmla="*/ 12105 w 13637"/>
              <a:gd name="T5" fmla="*/ 402 h 1286"/>
              <a:gd name="T6" fmla="*/ 13637 w 13637"/>
              <a:gd name="T7" fmla="*/ 1286 h 1286"/>
              <a:gd name="T8" fmla="*/ 0 w 13637"/>
              <a:gd name="T9" fmla="*/ 1286 h 1286"/>
              <a:gd name="T10" fmla="*/ 1532 w 13637"/>
              <a:gd name="T11" fmla="*/ 402 h 1286"/>
              <a:gd name="T12" fmla="*/ 3032 w 13637"/>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3637" h="1286">
                <a:moveTo>
                  <a:pt x="3032" y="0"/>
                </a:moveTo>
                <a:lnTo>
                  <a:pt x="10605" y="0"/>
                </a:lnTo>
                <a:cubicBezTo>
                  <a:pt x="11156" y="0"/>
                  <a:pt x="11628" y="127"/>
                  <a:pt x="12105" y="402"/>
                </a:cubicBezTo>
                <a:lnTo>
                  <a:pt x="13637" y="1286"/>
                </a:lnTo>
                <a:lnTo>
                  <a:pt x="0" y="1286"/>
                </a:lnTo>
                <a:lnTo>
                  <a:pt x="1532" y="402"/>
                </a:lnTo>
                <a:cubicBezTo>
                  <a:pt x="2009" y="127"/>
                  <a:pt x="2481" y="0"/>
                  <a:pt x="303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文本框 9"/>
          <p:cNvSpPr txBox="1">
            <a:spLocks/>
          </p:cNvSpPr>
          <p:nvPr/>
        </p:nvSpPr>
        <p:spPr>
          <a:xfrm>
            <a:off x="4426312" y="1191057"/>
            <a:ext cx="3339376" cy="369332"/>
          </a:xfrm>
          <a:prstGeom prst="rect">
            <a:avLst/>
          </a:prstGeom>
          <a:noFill/>
        </p:spPr>
        <p:txBody>
          <a:bodyPr wrap="none" rtlCol="0">
            <a:spAutoFit/>
          </a:bodyPr>
          <a:lstStyle/>
          <a:p>
            <a:r>
              <a:rPr lang="en-US" altLang="zh-CN" dirty="0" smtClean="0">
                <a:solidFill>
                  <a:srgbClr val="FFFFFF"/>
                </a:solidFill>
                <a:latin typeface="微软雅黑" panose="020B0503020204020204" pitchFamily="34" charset="-122"/>
                <a:ea typeface="微软雅黑" panose="020B0503020204020204" pitchFamily="34" charset="-122"/>
              </a:rPr>
              <a:t>2019</a:t>
            </a:r>
            <a:r>
              <a:rPr lang="zh-CN" altLang="en-US" dirty="0" smtClean="0">
                <a:solidFill>
                  <a:srgbClr val="FFFFFF"/>
                </a:solidFill>
                <a:latin typeface="微软雅黑" panose="020B0503020204020204" pitchFamily="34" charset="-122"/>
                <a:ea typeface="微软雅黑" panose="020B0503020204020204" pitchFamily="34" charset="-122"/>
              </a:rPr>
              <a:t>工作总结</a:t>
            </a:r>
            <a:r>
              <a:rPr lang="zh-CN" altLang="en-US" dirty="0">
                <a:solidFill>
                  <a:srgbClr val="FFFFFF"/>
                </a:solidFill>
                <a:latin typeface="微软雅黑" panose="020B0503020204020204" pitchFamily="34" charset="-122"/>
                <a:ea typeface="微软雅黑" panose="020B0503020204020204" pitchFamily="34" charset="-122"/>
              </a:rPr>
              <a:t>暨</a:t>
            </a:r>
            <a:r>
              <a:rPr lang="en-US" altLang="zh-CN" dirty="0" smtClean="0">
                <a:solidFill>
                  <a:srgbClr val="FFFFFF"/>
                </a:solidFill>
                <a:latin typeface="微软雅黑" panose="020B0503020204020204" pitchFamily="34" charset="-122"/>
                <a:ea typeface="微软雅黑" panose="020B0503020204020204" pitchFamily="34" charset="-122"/>
              </a:rPr>
              <a:t>2020</a:t>
            </a:r>
            <a:r>
              <a:rPr lang="zh-CN" altLang="en-US" dirty="0" smtClean="0">
                <a:solidFill>
                  <a:srgbClr val="FFFFFF"/>
                </a:solidFill>
                <a:latin typeface="微软雅黑" panose="020B0503020204020204" pitchFamily="34" charset="-122"/>
                <a:ea typeface="微软雅黑" panose="020B0503020204020204" pitchFamily="34" charset="-122"/>
              </a:rPr>
              <a:t>新年</a:t>
            </a:r>
            <a:r>
              <a:rPr lang="zh-CN" altLang="en-US" dirty="0">
                <a:solidFill>
                  <a:srgbClr val="FFFFFF"/>
                </a:solidFill>
                <a:latin typeface="微软雅黑" panose="020B0503020204020204" pitchFamily="34" charset="-122"/>
                <a:ea typeface="微软雅黑" panose="020B0503020204020204" pitchFamily="34" charset="-122"/>
              </a:rPr>
              <a:t>计划</a:t>
            </a:r>
          </a:p>
        </p:txBody>
      </p:sp>
      <p:sp>
        <p:nvSpPr>
          <p:cNvPr id="4" name="圆角矩形 3"/>
          <p:cNvSpPr>
            <a:spLocks noChangeAspect="1"/>
          </p:cNvSpPr>
          <p:nvPr/>
        </p:nvSpPr>
        <p:spPr>
          <a:xfrm>
            <a:off x="1056000" y="1629000"/>
            <a:ext cx="10080000" cy="3600000"/>
          </a:xfrm>
          <a:prstGeom prst="roundRect">
            <a:avLst>
              <a:gd name="adj" fmla="val 50000"/>
            </a:avLst>
          </a:prstGeom>
          <a:solidFill>
            <a:schemeClr val="bg2">
              <a:lumMod val="85000"/>
            </a:schemeClr>
          </a:solidFill>
          <a:ln w="63500">
            <a:gradFill flip="none" rotWithShape="1">
              <a:gsLst>
                <a:gs pos="0">
                  <a:schemeClr val="bg1">
                    <a:lumMod val="65000"/>
                  </a:schemeClr>
                </a:gs>
                <a:gs pos="100000">
                  <a:schemeClr val="bg1"/>
                </a:gs>
              </a:gsLst>
              <a:lin ang="2700000" scaled="1"/>
              <a:tileRect/>
            </a:gradFill>
          </a:ln>
          <a:effectLst>
            <a:innerShdw blurRad="254000" dist="1524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a:spLocks noChangeAspect="1"/>
          </p:cNvSpPr>
          <p:nvPr/>
        </p:nvSpPr>
        <p:spPr>
          <a:xfrm>
            <a:off x="1416000" y="1989000"/>
            <a:ext cx="9360000" cy="2880000"/>
          </a:xfrm>
          <a:prstGeom prst="roundRect">
            <a:avLst>
              <a:gd name="adj" fmla="val 50000"/>
            </a:avLst>
          </a:prstGeom>
          <a:gradFill>
            <a:gsLst>
              <a:gs pos="0">
                <a:schemeClr val="bg2"/>
              </a:gs>
              <a:gs pos="100000">
                <a:schemeClr val="bg2">
                  <a:lumMod val="75000"/>
                </a:schemeClr>
              </a:gs>
            </a:gsLst>
            <a:lin ang="2700000" scaled="1"/>
          </a:gradFill>
          <a:ln w="12700">
            <a:noFill/>
          </a:ln>
          <a:effectLst>
            <a:outerShdw blurRad="254000" dist="152400" dir="27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solidFill>
                <a:prstClr val="white"/>
              </a:solidFill>
              <a:latin typeface="微软雅黑" panose="020B0503020204020204" pitchFamily="34" charset="-122"/>
            </a:endParaRPr>
          </a:p>
        </p:txBody>
      </p:sp>
      <p:sp>
        <p:nvSpPr>
          <p:cNvPr id="27" name="椭圆 26"/>
          <p:cNvSpPr>
            <a:spLocks noChangeAspect="1"/>
          </p:cNvSpPr>
          <p:nvPr/>
        </p:nvSpPr>
        <p:spPr>
          <a:xfrm>
            <a:off x="1665090" y="2205000"/>
            <a:ext cx="2448000" cy="2448000"/>
          </a:xfrm>
          <a:prstGeom prst="ellipse">
            <a:avLst/>
          </a:prstGeom>
          <a:gradFill flip="none" rotWithShape="1">
            <a:gsLst>
              <a:gs pos="0">
                <a:schemeClr val="accent1"/>
              </a:gs>
              <a:gs pos="100000">
                <a:schemeClr val="accent1">
                  <a:lumMod val="50000"/>
                </a:schemeClr>
              </a:gs>
            </a:gsLst>
            <a:lin ang="13500000" scaled="1"/>
            <a:tileRect/>
          </a:gradFill>
          <a:ln w="4445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254000" dist="152400" dir="2700000" algn="tl" rotWithShape="0">
              <a:prstClr val="black">
                <a:alpha val="80000"/>
              </a:prstClr>
            </a:outerShdw>
          </a:effectLst>
        </p:spPr>
        <p:txBody>
          <a:bodyPr rtlCol="0" anchor="ctr"/>
          <a:lstStyle/>
          <a:p>
            <a:pPr algn="ctr"/>
            <a:endParaRPr lang="zh-CN" altLang="en-US" sz="1400" kern="0">
              <a:solidFill>
                <a:prstClr val="white"/>
              </a:solidFill>
            </a:endParaRPr>
          </a:p>
        </p:txBody>
      </p:sp>
      <p:sp>
        <p:nvSpPr>
          <p:cNvPr id="32" name="文本框 31"/>
          <p:cNvSpPr txBox="1">
            <a:spLocks/>
          </p:cNvSpPr>
          <p:nvPr/>
        </p:nvSpPr>
        <p:spPr>
          <a:xfrm>
            <a:off x="2084222" y="2336393"/>
            <a:ext cx="1620957" cy="2185214"/>
          </a:xfrm>
          <a:prstGeom prst="rect">
            <a:avLst/>
          </a:prstGeom>
          <a:noFill/>
        </p:spPr>
        <p:txBody>
          <a:bodyPr wrap="none" rtlCol="0">
            <a:spAutoFit/>
          </a:bodyPr>
          <a:lstStyle/>
          <a:p>
            <a:r>
              <a:rPr lang="en-US" altLang="zh-CN" sz="13600" dirty="0">
                <a:solidFill>
                  <a:srgbClr val="FFFFFF"/>
                </a:solidFill>
                <a:latin typeface="Agency FB" panose="020B0503020202020204" pitchFamily="34" charset="0"/>
              </a:rPr>
              <a:t>02</a:t>
            </a:r>
            <a:endParaRPr lang="zh-CN" altLang="en-US" sz="13600" dirty="0">
              <a:solidFill>
                <a:srgbClr val="FFFFFF"/>
              </a:solidFill>
              <a:latin typeface="Agency FB" panose="020B0503020202020204" pitchFamily="34" charset="0"/>
            </a:endParaRPr>
          </a:p>
        </p:txBody>
      </p:sp>
      <p:sp>
        <p:nvSpPr>
          <p:cNvPr id="61" name="圆角矩形 60"/>
          <p:cNvSpPr>
            <a:spLocks noChangeAspect="1"/>
          </p:cNvSpPr>
          <p:nvPr/>
        </p:nvSpPr>
        <p:spPr>
          <a:xfrm>
            <a:off x="4462379" y="3481694"/>
            <a:ext cx="5760000" cy="144000"/>
          </a:xfrm>
          <a:prstGeom prst="roundRect">
            <a:avLst>
              <a:gd name="adj" fmla="val 50000"/>
            </a:avLst>
          </a:prstGeom>
          <a:solidFill>
            <a:schemeClr val="bg2">
              <a:lumMod val="85000"/>
            </a:schemeClr>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a:spLocks/>
          </p:cNvSpPr>
          <p:nvPr/>
        </p:nvSpPr>
        <p:spPr>
          <a:xfrm>
            <a:off x="4427080" y="2344021"/>
            <a:ext cx="5142459" cy="1015663"/>
          </a:xfrm>
          <a:prstGeom prst="rect">
            <a:avLst/>
          </a:prstGeom>
          <a:noFill/>
        </p:spPr>
        <p:txBody>
          <a:bodyPr wrap="square" rtlCol="0">
            <a:spAutoFit/>
          </a:bodyPr>
          <a:lstStyle/>
          <a:p>
            <a:r>
              <a:rPr lang="zh-CN" altLang="en-US" sz="6000" b="1" dirty="0">
                <a:solidFill>
                  <a:srgbClr val="0B5394"/>
                </a:solidFill>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12" name="文本框 11"/>
          <p:cNvSpPr txBox="1">
            <a:spLocks/>
          </p:cNvSpPr>
          <p:nvPr/>
        </p:nvSpPr>
        <p:spPr>
          <a:xfrm>
            <a:off x="4427080" y="3729173"/>
            <a:ext cx="5142459" cy="584775"/>
          </a:xfrm>
          <a:prstGeom prst="rect">
            <a:avLst/>
          </a:prstGeom>
          <a:noFill/>
        </p:spPr>
        <p:txBody>
          <a:bodyPr wrap="square" rtlCol="0">
            <a:spAutoFit/>
          </a:bodyPr>
          <a:lstStyle>
            <a:defPPr>
              <a:defRPr lang="zh-CN"/>
            </a:defPPr>
            <a:lvl1pPr>
              <a:defRPr sz="1200">
                <a:solidFill>
                  <a:schemeClr val="bg1"/>
                </a:solidFill>
                <a:latin typeface="微软雅黑" panose="020B0503020204020204" pitchFamily="34" charset="-122"/>
                <a:ea typeface="微软雅黑" panose="020B0503020204020204" pitchFamily="34" charset="-122"/>
              </a:defRPr>
            </a:lvl1pPr>
          </a:lstStyle>
          <a:p>
            <a:pPr>
              <a:defRPr/>
            </a:pPr>
            <a:r>
              <a:rPr lang="en-US" altLang="zh-CN" sz="3200" kern="0" dirty="0">
                <a:solidFill>
                  <a:srgbClr val="000000"/>
                </a:solidFill>
              </a:rPr>
              <a:t>DEFICIENCIES</a:t>
            </a:r>
          </a:p>
        </p:txBody>
      </p:sp>
      <p:sp>
        <p:nvSpPr>
          <p:cNvPr id="13" name="圆角矩形 12"/>
          <p:cNvSpPr>
            <a:spLocks noChangeAspect="1"/>
          </p:cNvSpPr>
          <p:nvPr/>
        </p:nvSpPr>
        <p:spPr>
          <a:xfrm>
            <a:off x="4462379" y="3481694"/>
            <a:ext cx="5760000" cy="144000"/>
          </a:xfrm>
          <a:prstGeom prst="roundRect">
            <a:avLst>
              <a:gd name="adj" fmla="val 50000"/>
            </a:avLst>
          </a:prstGeom>
          <a:solidFill>
            <a:schemeClr val="accent2"/>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39617119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64" presetClass="path" presetSubtype="0" accel="50000" decel="50000" fill="hold" grpId="1" nodeType="withEffect">
                                  <p:stCondLst>
                                    <p:cond delay="0"/>
                                  </p:stCondLst>
                                  <p:childTnLst>
                                    <p:animMotion origin="layout" path="M 0 0 L 0 -0.25 E" pathEditMode="relative" ptsTypes="">
                                      <p:cBhvr>
                                        <p:cTn id="12" dur="1000" spd="-100000" fill="hold"/>
                                        <p:tgtEl>
                                          <p:spTgt spid="4"/>
                                        </p:tgtEl>
                                        <p:attrNameLst>
                                          <p:attrName>ppt_x</p:attrName>
                                          <p:attrName>ppt_y</p:attrName>
                                        </p:attrNameLst>
                                      </p:cBhvr>
                                    </p:animMotion>
                                  </p:childTnLst>
                                </p:cTn>
                              </p:par>
                              <p:par>
                                <p:cTn id="13" presetID="17"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64" presetClass="path" presetSubtype="0" accel="50000" decel="50000" fill="hold" grpId="1" nodeType="withEffect">
                                  <p:stCondLst>
                                    <p:cond delay="250"/>
                                  </p:stCondLst>
                                  <p:childTnLst>
                                    <p:animMotion origin="layout" path="M 0 0 L 0 -0.11852 " pathEditMode="relative" rAng="0" ptsTypes="AA">
                                      <p:cBhvr>
                                        <p:cTn id="20" dur="1000" spd="-100000" fill="hold"/>
                                        <p:tgtEl>
                                          <p:spTgt spid="5"/>
                                        </p:tgtEl>
                                        <p:attrNameLst>
                                          <p:attrName>ppt_x</p:attrName>
                                          <p:attrName>ppt_y</p:attrName>
                                        </p:attrNameLst>
                                      </p:cBhvr>
                                      <p:rCtr x="0" y="-5926"/>
                                    </p:animMotion>
                                  </p:childTnLst>
                                </p:cTn>
                              </p:par>
                              <p:par>
                                <p:cTn id="21" presetID="53" presetClass="entr" presetSubtype="16"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42" presetClass="path" presetSubtype="0" accel="50000" decel="50000" fill="hold" grpId="1" nodeType="withEffect">
                                  <p:stCondLst>
                                    <p:cond delay="500"/>
                                  </p:stCondLst>
                                  <p:childTnLst>
                                    <p:animMotion origin="layout" path="M 0 4.44444E-6 L 0 0.08865 " pathEditMode="relative" rAng="0" ptsTypes="AA">
                                      <p:cBhvr>
                                        <p:cTn id="27" dur="1000" spd="-100000" fill="hold"/>
                                        <p:tgtEl>
                                          <p:spTgt spid="31"/>
                                        </p:tgtEl>
                                        <p:attrNameLst>
                                          <p:attrName>ppt_x</p:attrName>
                                          <p:attrName>ppt_y</p:attrName>
                                        </p:attrNameLst>
                                      </p:cBhvr>
                                      <p:rCtr x="0" y="4421"/>
                                    </p:animMotion>
                                  </p:childTnLst>
                                </p:cTn>
                              </p:par>
                              <p:par>
                                <p:cTn id="28" presetID="53" presetClass="entr" presetSubtype="16" fill="hold" grpId="0"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42" presetClass="path" presetSubtype="0" accel="50000" decel="50000" fill="hold" grpId="1" nodeType="withEffect">
                                  <p:stCondLst>
                                    <p:cond delay="750"/>
                                  </p:stCondLst>
                                  <p:childTnLst>
                                    <p:animMotion origin="layout" path="M 4.16667E-7 -2.59259E-6 L 4.16667E-7 0.08866 " pathEditMode="relative" rAng="0" ptsTypes="AA">
                                      <p:cBhvr>
                                        <p:cTn id="34" dur="1000" spd="-100000" fill="hold"/>
                                        <p:tgtEl>
                                          <p:spTgt spid="10"/>
                                        </p:tgtEl>
                                        <p:attrNameLst>
                                          <p:attrName>ppt_x</p:attrName>
                                          <p:attrName>ppt_y</p:attrName>
                                        </p:attrNameLst>
                                      </p:cBhvr>
                                      <p:rCtr x="0" y="4421"/>
                                    </p:animMotion>
                                  </p:childTnLst>
                                </p:cTn>
                              </p:par>
                            </p:childTnLst>
                          </p:cTn>
                        </p:par>
                        <p:par>
                          <p:cTn id="35" fill="hold">
                            <p:stCondLst>
                              <p:cond delay="175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par>
                                <p:cTn id="41" presetID="6" presetClass="emph" presetSubtype="0" decel="100000" fill="hold" grpId="1" nodeType="withEffect">
                                  <p:stCondLst>
                                    <p:cond delay="200"/>
                                  </p:stCondLst>
                                  <p:childTnLst>
                                    <p:animScale>
                                      <p:cBhvr>
                                        <p:cTn id="42" dur="250" fill="hold"/>
                                        <p:tgtEl>
                                          <p:spTgt spid="27"/>
                                        </p:tgtEl>
                                      </p:cBhvr>
                                      <p:by x="120000" y="120000"/>
                                    </p:animScale>
                                  </p:childTnLst>
                                </p:cTn>
                              </p:par>
                              <p:par>
                                <p:cTn id="43" presetID="6" presetClass="emph" presetSubtype="0" decel="100000" fill="hold" grpId="2" nodeType="withEffect">
                                  <p:stCondLst>
                                    <p:cond delay="400"/>
                                  </p:stCondLst>
                                  <p:childTnLst>
                                    <p:animScale>
                                      <p:cBhvr>
                                        <p:cTn id="44" dur="250" fill="hold"/>
                                        <p:tgtEl>
                                          <p:spTgt spid="27"/>
                                        </p:tgtEl>
                                      </p:cBhvr>
                                      <p:by x="83000" y="83000"/>
                                    </p:animScale>
                                  </p:childTnLst>
                                </p:cTn>
                              </p:par>
                              <p:par>
                                <p:cTn id="45" presetID="53" presetClass="entr" presetSubtype="16" fill="hold" grpId="0" nodeType="withEffect">
                                  <p:stCondLst>
                                    <p:cond delay="4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250" fill="hold"/>
                                        <p:tgtEl>
                                          <p:spTgt spid="32"/>
                                        </p:tgtEl>
                                        <p:attrNameLst>
                                          <p:attrName>ppt_w</p:attrName>
                                        </p:attrNameLst>
                                      </p:cBhvr>
                                      <p:tavLst>
                                        <p:tav tm="0">
                                          <p:val>
                                            <p:fltVal val="0"/>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animEffect transition="in" filter="fade">
                                      <p:cBhvr>
                                        <p:cTn id="49" dur="250"/>
                                        <p:tgtEl>
                                          <p:spTgt spid="32"/>
                                        </p:tgtEl>
                                      </p:cBhvr>
                                    </p:animEffect>
                                  </p:childTnLst>
                                </p:cTn>
                              </p:par>
                              <p:par>
                                <p:cTn id="50" presetID="6" presetClass="emph" presetSubtype="0" decel="100000" fill="hold" grpId="1" nodeType="withEffect">
                                  <p:stCondLst>
                                    <p:cond delay="600"/>
                                  </p:stCondLst>
                                  <p:childTnLst>
                                    <p:animScale>
                                      <p:cBhvr>
                                        <p:cTn id="51" dur="250" fill="hold"/>
                                        <p:tgtEl>
                                          <p:spTgt spid="32"/>
                                        </p:tgtEl>
                                      </p:cBhvr>
                                      <p:by x="120000" y="120000"/>
                                    </p:animScale>
                                  </p:childTnLst>
                                </p:cTn>
                              </p:par>
                              <p:par>
                                <p:cTn id="52" presetID="6" presetClass="emph" presetSubtype="0" decel="100000" fill="hold" grpId="2" nodeType="withEffect">
                                  <p:stCondLst>
                                    <p:cond delay="800"/>
                                  </p:stCondLst>
                                  <p:childTnLst>
                                    <p:animScale>
                                      <p:cBhvr>
                                        <p:cTn id="53" dur="250" fill="hold"/>
                                        <p:tgtEl>
                                          <p:spTgt spid="32"/>
                                        </p:tgtEl>
                                      </p:cBhvr>
                                      <p:by x="83000" y="83000"/>
                                    </p:animScale>
                                  </p:childTnLst>
                                </p:cTn>
                              </p:par>
                              <p:par>
                                <p:cTn id="54" presetID="53" presetClass="entr" presetSubtype="16" fill="hold" grpId="0" nodeType="withEffect">
                                  <p:stCondLst>
                                    <p:cond delay="5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63" presetClass="path" presetSubtype="0" accel="50000" decel="50000" fill="hold" grpId="1" nodeType="withEffect">
                                  <p:stCondLst>
                                    <p:cond delay="500"/>
                                  </p:stCondLst>
                                  <p:childTnLst>
                                    <p:animMotion origin="layout" path="M 0 0 L 0.25 0 E" pathEditMode="relative" ptsTypes="">
                                      <p:cBhvr>
                                        <p:cTn id="60" dur="1000" spd="-100000" fill="hold"/>
                                        <p:tgtEl>
                                          <p:spTgt spid="11"/>
                                        </p:tgtEl>
                                        <p:attrNameLst>
                                          <p:attrName>ppt_x</p:attrName>
                                          <p:attrName>ppt_y</p:attrName>
                                        </p:attrNameLst>
                                      </p:cBhvr>
                                    </p:animMotion>
                                  </p:childTnLst>
                                </p:cTn>
                              </p:par>
                              <p:par>
                                <p:cTn id="61" presetID="53" presetClass="entr" presetSubtype="16" fill="hold" grpId="0" nodeType="withEffect">
                                  <p:stCondLst>
                                    <p:cond delay="7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par>
                                <p:cTn id="66" presetID="63" presetClass="path" presetSubtype="0" accel="50000" decel="50000" fill="hold" grpId="1" nodeType="withEffect">
                                  <p:stCondLst>
                                    <p:cond delay="750"/>
                                  </p:stCondLst>
                                  <p:childTnLst>
                                    <p:animMotion origin="layout" path="M 0 0 L 0.25 0 E" pathEditMode="relative" ptsTypes="">
                                      <p:cBhvr>
                                        <p:cTn id="67" dur="1000" spd="-100000" fill="hold"/>
                                        <p:tgtEl>
                                          <p:spTgt spid="61"/>
                                        </p:tgtEl>
                                        <p:attrNameLst>
                                          <p:attrName>ppt_x</p:attrName>
                                          <p:attrName>ppt_y</p:attrName>
                                        </p:attrNameLst>
                                      </p:cBhvr>
                                    </p:animMotion>
                                  </p:childTnLst>
                                </p:cTn>
                              </p:par>
                              <p:par>
                                <p:cTn id="68" presetID="53" presetClass="entr" presetSubtype="16" fill="hold" grpId="0" nodeType="withEffect">
                                  <p:stCondLst>
                                    <p:cond delay="10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63" presetClass="path" presetSubtype="0" accel="50000" decel="50000" fill="hold" grpId="1" nodeType="withEffect">
                                  <p:stCondLst>
                                    <p:cond delay="1000"/>
                                  </p:stCondLst>
                                  <p:childTnLst>
                                    <p:animMotion origin="layout" path="M 0 0 L 0.25 0 E" pathEditMode="relative" ptsTypes="">
                                      <p:cBhvr>
                                        <p:cTn id="74" dur="1000" spd="-100000" fill="hold"/>
                                        <p:tgtEl>
                                          <p:spTgt spid="12"/>
                                        </p:tgtEl>
                                        <p:attrNameLst>
                                          <p:attrName>ppt_x</p:attrName>
                                          <p:attrName>ppt_y</p:attrName>
                                        </p:attrNameLst>
                                      </p:cBhvr>
                                    </p:animMotion>
                                  </p:childTnLst>
                                </p:cTn>
                              </p:par>
                            </p:childTnLst>
                          </p:cTn>
                        </p:par>
                        <p:par>
                          <p:cTn id="75" fill="hold">
                            <p:stCondLst>
                              <p:cond delay="375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0" grpId="0"/>
      <p:bldP spid="10" grpId="1"/>
      <p:bldP spid="4" grpId="0" animBg="1"/>
      <p:bldP spid="4" grpId="1" animBg="1"/>
      <p:bldP spid="5" grpId="0" animBg="1"/>
      <p:bldP spid="5" grpId="1" animBg="1"/>
      <p:bldP spid="27" grpId="0" animBg="1"/>
      <p:bldP spid="27" grpId="1" animBg="1"/>
      <p:bldP spid="27" grpId="2" animBg="1"/>
      <p:bldP spid="32" grpId="0"/>
      <p:bldP spid="32" grpId="1"/>
      <p:bldP spid="32" grpId="2"/>
      <p:bldP spid="61" grpId="0" animBg="1"/>
      <p:bldP spid="61" grpId="1" animBg="1"/>
      <p:bldP spid="11" grpId="0"/>
      <p:bldP spid="11" grpId="1"/>
      <p:bldP spid="12" grpId="0"/>
      <p:bldP spid="12" grpId="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pPr algn="ctr"/>
            <a:endParaRPr lang="zh-CN" altLang="en-US" dirty="0">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3548484" y="168741"/>
            <a:ext cx="6072113" cy="646331"/>
          </a:xfrm>
          <a:prstGeom prst="rect">
            <a:avLst/>
          </a:prstGeom>
          <a:noFill/>
        </p:spPr>
        <p:txBody>
          <a:bodyPr wrap="square" rtlCol="0">
            <a:spAutoFit/>
          </a:bodyPr>
          <a:lstStyle/>
          <a:p>
            <a:r>
              <a:rPr lang="zh-CN" altLang="en-US" sz="3600" b="1" dirty="0">
                <a:solidFill>
                  <a:srgbClr val="0B5394"/>
                </a:solidFill>
                <a:latin typeface="微软雅黑" panose="020B0503020204020204" pitchFamily="34" charset="-122"/>
                <a:ea typeface="微软雅黑" panose="020B0503020204020204" pitchFamily="34" charset="-122"/>
                <a:cs typeface="Aharoni" panose="02010803020104030203" pitchFamily="2" charset="-79"/>
              </a:rPr>
              <a:t>工作不足之处三处总结</a:t>
            </a:r>
          </a:p>
        </p:txBody>
      </p:sp>
      <p:cxnSp>
        <p:nvCxnSpPr>
          <p:cNvPr id="26" name="直接连接符 25"/>
          <p:cNvCxnSpPr/>
          <p:nvPr/>
        </p:nvCxnSpPr>
        <p:spPr>
          <a:xfrm>
            <a:off x="7043351" y="3826972"/>
            <a:ext cx="1039126" cy="0"/>
          </a:xfrm>
          <a:prstGeom prst="line">
            <a:avLst/>
          </a:prstGeom>
          <a:ln w="19050">
            <a:solidFill>
              <a:schemeClr val="bg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7" name="Freeform 7"/>
          <p:cNvSpPr>
            <a:spLocks noChangeAspect="1"/>
          </p:cNvSpPr>
          <p:nvPr/>
        </p:nvSpPr>
        <p:spPr bwMode="auto">
          <a:xfrm>
            <a:off x="3548484" y="2848108"/>
            <a:ext cx="1731963" cy="1965325"/>
          </a:xfrm>
          <a:custGeom>
            <a:avLst/>
            <a:gdLst>
              <a:gd name="T0" fmla="*/ 2966 w 3273"/>
              <a:gd name="T1" fmla="*/ 28 h 3716"/>
              <a:gd name="T2" fmla="*/ 2992 w 3273"/>
              <a:gd name="T3" fmla="*/ 16 h 3716"/>
              <a:gd name="T4" fmla="*/ 3017 w 3273"/>
              <a:gd name="T5" fmla="*/ 6 h 3716"/>
              <a:gd name="T6" fmla="*/ 3043 w 3273"/>
              <a:gd name="T7" fmla="*/ 1 h 3716"/>
              <a:gd name="T8" fmla="*/ 3068 w 3273"/>
              <a:gd name="T9" fmla="*/ 0 h 3716"/>
              <a:gd name="T10" fmla="*/ 3095 w 3273"/>
              <a:gd name="T11" fmla="*/ 1 h 3716"/>
              <a:gd name="T12" fmla="*/ 3121 w 3273"/>
              <a:gd name="T13" fmla="*/ 6 h 3716"/>
              <a:gd name="T14" fmla="*/ 3146 w 3273"/>
              <a:gd name="T15" fmla="*/ 16 h 3716"/>
              <a:gd name="T16" fmla="*/ 3171 w 3273"/>
              <a:gd name="T17" fmla="*/ 28 h 3716"/>
              <a:gd name="T18" fmla="*/ 3194 w 3273"/>
              <a:gd name="T19" fmla="*/ 43 h 3716"/>
              <a:gd name="T20" fmla="*/ 3214 w 3273"/>
              <a:gd name="T21" fmla="*/ 61 h 3716"/>
              <a:gd name="T22" fmla="*/ 3232 w 3273"/>
              <a:gd name="T23" fmla="*/ 80 h 3716"/>
              <a:gd name="T24" fmla="*/ 3247 w 3273"/>
              <a:gd name="T25" fmla="*/ 102 h 3716"/>
              <a:gd name="T26" fmla="*/ 3257 w 3273"/>
              <a:gd name="T27" fmla="*/ 125 h 3716"/>
              <a:gd name="T28" fmla="*/ 3267 w 3273"/>
              <a:gd name="T29" fmla="*/ 151 h 3716"/>
              <a:gd name="T30" fmla="*/ 3270 w 3273"/>
              <a:gd name="T31" fmla="*/ 177 h 3716"/>
              <a:gd name="T32" fmla="*/ 3273 w 3273"/>
              <a:gd name="T33" fmla="*/ 205 h 3716"/>
              <a:gd name="T34" fmla="*/ 3272 w 3273"/>
              <a:gd name="T35" fmla="*/ 3526 h 3716"/>
              <a:gd name="T36" fmla="*/ 3269 w 3273"/>
              <a:gd name="T37" fmla="*/ 3552 h 3716"/>
              <a:gd name="T38" fmla="*/ 3263 w 3273"/>
              <a:gd name="T39" fmla="*/ 3579 h 3716"/>
              <a:gd name="T40" fmla="*/ 3252 w 3273"/>
              <a:gd name="T41" fmla="*/ 3603 h 3716"/>
              <a:gd name="T42" fmla="*/ 3239 w 3273"/>
              <a:gd name="T43" fmla="*/ 3625 h 3716"/>
              <a:gd name="T44" fmla="*/ 3223 w 3273"/>
              <a:gd name="T45" fmla="*/ 3646 h 3716"/>
              <a:gd name="T46" fmla="*/ 3204 w 3273"/>
              <a:gd name="T47" fmla="*/ 3665 h 3716"/>
              <a:gd name="T48" fmla="*/ 3183 w 3273"/>
              <a:gd name="T49" fmla="*/ 3680 h 3716"/>
              <a:gd name="T50" fmla="*/ 3158 w 3273"/>
              <a:gd name="T51" fmla="*/ 3695 h 3716"/>
              <a:gd name="T52" fmla="*/ 3133 w 3273"/>
              <a:gd name="T53" fmla="*/ 3706 h 3716"/>
              <a:gd name="T54" fmla="*/ 3108 w 3273"/>
              <a:gd name="T55" fmla="*/ 3712 h 3716"/>
              <a:gd name="T56" fmla="*/ 3081 w 3273"/>
              <a:gd name="T57" fmla="*/ 3716 h 3716"/>
              <a:gd name="T58" fmla="*/ 3055 w 3273"/>
              <a:gd name="T59" fmla="*/ 3716 h 3716"/>
              <a:gd name="T60" fmla="*/ 3030 w 3273"/>
              <a:gd name="T61" fmla="*/ 3712 h 3716"/>
              <a:gd name="T62" fmla="*/ 3003 w 3273"/>
              <a:gd name="T63" fmla="*/ 3706 h 3716"/>
              <a:gd name="T64" fmla="*/ 2978 w 3273"/>
              <a:gd name="T65" fmla="*/ 3695 h 3716"/>
              <a:gd name="T66" fmla="*/ 102 w 3273"/>
              <a:gd name="T67" fmla="*/ 2035 h 3716"/>
              <a:gd name="T68" fmla="*/ 79 w 3273"/>
              <a:gd name="T69" fmla="*/ 2019 h 3716"/>
              <a:gd name="T70" fmla="*/ 58 w 3273"/>
              <a:gd name="T71" fmla="*/ 2002 h 3716"/>
              <a:gd name="T72" fmla="*/ 41 w 3273"/>
              <a:gd name="T73" fmla="*/ 1982 h 3716"/>
              <a:gd name="T74" fmla="*/ 27 w 3273"/>
              <a:gd name="T75" fmla="*/ 1960 h 3716"/>
              <a:gd name="T76" fmla="*/ 15 w 3273"/>
              <a:gd name="T77" fmla="*/ 1937 h 3716"/>
              <a:gd name="T78" fmla="*/ 7 w 3273"/>
              <a:gd name="T79" fmla="*/ 1912 h 3716"/>
              <a:gd name="T80" fmla="*/ 2 w 3273"/>
              <a:gd name="T81" fmla="*/ 1886 h 3716"/>
              <a:gd name="T82" fmla="*/ 0 w 3273"/>
              <a:gd name="T83" fmla="*/ 1858 h 3716"/>
              <a:gd name="T84" fmla="*/ 2 w 3273"/>
              <a:gd name="T85" fmla="*/ 1830 h 3716"/>
              <a:gd name="T86" fmla="*/ 7 w 3273"/>
              <a:gd name="T87" fmla="*/ 1804 h 3716"/>
              <a:gd name="T88" fmla="*/ 15 w 3273"/>
              <a:gd name="T89" fmla="*/ 1779 h 3716"/>
              <a:gd name="T90" fmla="*/ 27 w 3273"/>
              <a:gd name="T91" fmla="*/ 1756 h 3716"/>
              <a:gd name="T92" fmla="*/ 41 w 3273"/>
              <a:gd name="T93" fmla="*/ 1734 h 3716"/>
              <a:gd name="T94" fmla="*/ 58 w 3273"/>
              <a:gd name="T95" fmla="*/ 1714 h 3716"/>
              <a:gd name="T96" fmla="*/ 79 w 3273"/>
              <a:gd name="T97" fmla="*/ 1697 h 3716"/>
              <a:gd name="T98" fmla="*/ 102 w 3273"/>
              <a:gd name="T99" fmla="*/ 1681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3716">
                <a:moveTo>
                  <a:pt x="102" y="1681"/>
                </a:moveTo>
                <a:lnTo>
                  <a:pt x="2966" y="28"/>
                </a:lnTo>
                <a:lnTo>
                  <a:pt x="2978" y="21"/>
                </a:lnTo>
                <a:lnTo>
                  <a:pt x="2992" y="16"/>
                </a:lnTo>
                <a:lnTo>
                  <a:pt x="3003" y="10"/>
                </a:lnTo>
                <a:lnTo>
                  <a:pt x="3017" y="6"/>
                </a:lnTo>
                <a:lnTo>
                  <a:pt x="3030" y="4"/>
                </a:lnTo>
                <a:lnTo>
                  <a:pt x="3043" y="1"/>
                </a:lnTo>
                <a:lnTo>
                  <a:pt x="3055" y="0"/>
                </a:lnTo>
                <a:lnTo>
                  <a:pt x="3068" y="0"/>
                </a:lnTo>
                <a:lnTo>
                  <a:pt x="3081" y="0"/>
                </a:lnTo>
                <a:lnTo>
                  <a:pt x="3095" y="1"/>
                </a:lnTo>
                <a:lnTo>
                  <a:pt x="3108" y="4"/>
                </a:lnTo>
                <a:lnTo>
                  <a:pt x="3121" y="6"/>
                </a:lnTo>
                <a:lnTo>
                  <a:pt x="3133" y="10"/>
                </a:lnTo>
                <a:lnTo>
                  <a:pt x="3146" y="16"/>
                </a:lnTo>
                <a:lnTo>
                  <a:pt x="3158" y="21"/>
                </a:lnTo>
                <a:lnTo>
                  <a:pt x="3171" y="28"/>
                </a:lnTo>
                <a:lnTo>
                  <a:pt x="3183" y="36"/>
                </a:lnTo>
                <a:lnTo>
                  <a:pt x="3194" y="43"/>
                </a:lnTo>
                <a:lnTo>
                  <a:pt x="3204" y="51"/>
                </a:lnTo>
                <a:lnTo>
                  <a:pt x="3214" y="61"/>
                </a:lnTo>
                <a:lnTo>
                  <a:pt x="3223" y="70"/>
                </a:lnTo>
                <a:lnTo>
                  <a:pt x="3232" y="80"/>
                </a:lnTo>
                <a:lnTo>
                  <a:pt x="3239" y="91"/>
                </a:lnTo>
                <a:lnTo>
                  <a:pt x="3247" y="102"/>
                </a:lnTo>
                <a:lnTo>
                  <a:pt x="3252" y="113"/>
                </a:lnTo>
                <a:lnTo>
                  <a:pt x="3257" y="125"/>
                </a:lnTo>
                <a:lnTo>
                  <a:pt x="3263" y="137"/>
                </a:lnTo>
                <a:lnTo>
                  <a:pt x="3267" y="151"/>
                </a:lnTo>
                <a:lnTo>
                  <a:pt x="3269" y="164"/>
                </a:lnTo>
                <a:lnTo>
                  <a:pt x="3270" y="177"/>
                </a:lnTo>
                <a:lnTo>
                  <a:pt x="3272" y="190"/>
                </a:lnTo>
                <a:lnTo>
                  <a:pt x="3273" y="205"/>
                </a:lnTo>
                <a:lnTo>
                  <a:pt x="3273" y="3511"/>
                </a:lnTo>
                <a:lnTo>
                  <a:pt x="3272" y="3526"/>
                </a:lnTo>
                <a:lnTo>
                  <a:pt x="3270" y="3539"/>
                </a:lnTo>
                <a:lnTo>
                  <a:pt x="3269" y="3552"/>
                </a:lnTo>
                <a:lnTo>
                  <a:pt x="3267" y="3565"/>
                </a:lnTo>
                <a:lnTo>
                  <a:pt x="3263" y="3579"/>
                </a:lnTo>
                <a:lnTo>
                  <a:pt x="3257" y="3591"/>
                </a:lnTo>
                <a:lnTo>
                  <a:pt x="3252" y="3603"/>
                </a:lnTo>
                <a:lnTo>
                  <a:pt x="3247" y="3614"/>
                </a:lnTo>
                <a:lnTo>
                  <a:pt x="3239" y="3625"/>
                </a:lnTo>
                <a:lnTo>
                  <a:pt x="3232" y="3636"/>
                </a:lnTo>
                <a:lnTo>
                  <a:pt x="3223" y="3646"/>
                </a:lnTo>
                <a:lnTo>
                  <a:pt x="3214" y="3655"/>
                </a:lnTo>
                <a:lnTo>
                  <a:pt x="3204" y="3665"/>
                </a:lnTo>
                <a:lnTo>
                  <a:pt x="3194" y="3673"/>
                </a:lnTo>
                <a:lnTo>
                  <a:pt x="3183" y="3680"/>
                </a:lnTo>
                <a:lnTo>
                  <a:pt x="3171" y="3688"/>
                </a:lnTo>
                <a:lnTo>
                  <a:pt x="3158" y="3695"/>
                </a:lnTo>
                <a:lnTo>
                  <a:pt x="3146" y="3700"/>
                </a:lnTo>
                <a:lnTo>
                  <a:pt x="3133" y="3706"/>
                </a:lnTo>
                <a:lnTo>
                  <a:pt x="3121" y="3710"/>
                </a:lnTo>
                <a:lnTo>
                  <a:pt x="3108" y="3712"/>
                </a:lnTo>
                <a:lnTo>
                  <a:pt x="3095" y="3715"/>
                </a:lnTo>
                <a:lnTo>
                  <a:pt x="3081" y="3716"/>
                </a:lnTo>
                <a:lnTo>
                  <a:pt x="3068" y="3716"/>
                </a:lnTo>
                <a:lnTo>
                  <a:pt x="3055" y="3716"/>
                </a:lnTo>
                <a:lnTo>
                  <a:pt x="3043" y="3715"/>
                </a:lnTo>
                <a:lnTo>
                  <a:pt x="3030" y="3712"/>
                </a:lnTo>
                <a:lnTo>
                  <a:pt x="3017" y="3710"/>
                </a:lnTo>
                <a:lnTo>
                  <a:pt x="3003" y="3706"/>
                </a:lnTo>
                <a:lnTo>
                  <a:pt x="2992" y="3700"/>
                </a:lnTo>
                <a:lnTo>
                  <a:pt x="2978" y="3695"/>
                </a:lnTo>
                <a:lnTo>
                  <a:pt x="2966" y="3688"/>
                </a:lnTo>
                <a:lnTo>
                  <a:pt x="102" y="2035"/>
                </a:lnTo>
                <a:lnTo>
                  <a:pt x="90" y="2027"/>
                </a:lnTo>
                <a:lnTo>
                  <a:pt x="79" y="2019"/>
                </a:lnTo>
                <a:lnTo>
                  <a:pt x="69" y="2011"/>
                </a:lnTo>
                <a:lnTo>
                  <a:pt x="58" y="2002"/>
                </a:lnTo>
                <a:lnTo>
                  <a:pt x="49" y="1993"/>
                </a:lnTo>
                <a:lnTo>
                  <a:pt x="41" y="1982"/>
                </a:lnTo>
                <a:lnTo>
                  <a:pt x="33" y="1972"/>
                </a:lnTo>
                <a:lnTo>
                  <a:pt x="27" y="1960"/>
                </a:lnTo>
                <a:lnTo>
                  <a:pt x="20" y="1949"/>
                </a:lnTo>
                <a:lnTo>
                  <a:pt x="15" y="1937"/>
                </a:lnTo>
                <a:lnTo>
                  <a:pt x="11" y="1924"/>
                </a:lnTo>
                <a:lnTo>
                  <a:pt x="7" y="1912"/>
                </a:lnTo>
                <a:lnTo>
                  <a:pt x="4" y="1899"/>
                </a:lnTo>
                <a:lnTo>
                  <a:pt x="2" y="1886"/>
                </a:lnTo>
                <a:lnTo>
                  <a:pt x="0" y="1873"/>
                </a:lnTo>
                <a:lnTo>
                  <a:pt x="0" y="1858"/>
                </a:lnTo>
                <a:lnTo>
                  <a:pt x="0" y="1843"/>
                </a:lnTo>
                <a:lnTo>
                  <a:pt x="2" y="1830"/>
                </a:lnTo>
                <a:lnTo>
                  <a:pt x="4" y="1817"/>
                </a:lnTo>
                <a:lnTo>
                  <a:pt x="7" y="1804"/>
                </a:lnTo>
                <a:lnTo>
                  <a:pt x="11" y="1792"/>
                </a:lnTo>
                <a:lnTo>
                  <a:pt x="15" y="1779"/>
                </a:lnTo>
                <a:lnTo>
                  <a:pt x="20" y="1767"/>
                </a:lnTo>
                <a:lnTo>
                  <a:pt x="27" y="1756"/>
                </a:lnTo>
                <a:lnTo>
                  <a:pt x="33" y="1744"/>
                </a:lnTo>
                <a:lnTo>
                  <a:pt x="41" y="1734"/>
                </a:lnTo>
                <a:lnTo>
                  <a:pt x="49" y="1723"/>
                </a:lnTo>
                <a:lnTo>
                  <a:pt x="58" y="1714"/>
                </a:lnTo>
                <a:lnTo>
                  <a:pt x="69" y="1705"/>
                </a:lnTo>
                <a:lnTo>
                  <a:pt x="79" y="1697"/>
                </a:lnTo>
                <a:lnTo>
                  <a:pt x="90" y="1689"/>
                </a:lnTo>
                <a:lnTo>
                  <a:pt x="102" y="1681"/>
                </a:lnTo>
                <a:close/>
              </a:path>
            </a:pathLst>
          </a:cu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lumMod val="95000"/>
                  </a:schemeClr>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cxnSp>
        <p:nvCxnSpPr>
          <p:cNvPr id="28" name="直接连接符 27"/>
          <p:cNvCxnSpPr/>
          <p:nvPr/>
        </p:nvCxnSpPr>
        <p:spPr>
          <a:xfrm flipH="1">
            <a:off x="4257491" y="5213412"/>
            <a:ext cx="1923996" cy="0"/>
          </a:xfrm>
          <a:prstGeom prst="line">
            <a:avLst/>
          </a:prstGeom>
          <a:ln w="19050">
            <a:solidFill>
              <a:schemeClr val="bg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257492" y="2158596"/>
            <a:ext cx="2449696" cy="0"/>
          </a:xfrm>
          <a:prstGeom prst="line">
            <a:avLst/>
          </a:prstGeom>
          <a:ln w="19050">
            <a:solidFill>
              <a:schemeClr val="bg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0" name="Freeform 5"/>
          <p:cNvSpPr>
            <a:spLocks noChangeAspect="1"/>
          </p:cNvSpPr>
          <p:nvPr/>
        </p:nvSpPr>
        <p:spPr bwMode="auto">
          <a:xfrm>
            <a:off x="5442372" y="2848108"/>
            <a:ext cx="1731963" cy="1965325"/>
          </a:xfrm>
          <a:custGeom>
            <a:avLst/>
            <a:gdLst>
              <a:gd name="T0" fmla="*/ 307 w 3273"/>
              <a:gd name="T1" fmla="*/ 28 h 3716"/>
              <a:gd name="T2" fmla="*/ 282 w 3273"/>
              <a:gd name="T3" fmla="*/ 16 h 3716"/>
              <a:gd name="T4" fmla="*/ 257 w 3273"/>
              <a:gd name="T5" fmla="*/ 6 h 3716"/>
              <a:gd name="T6" fmla="*/ 231 w 3273"/>
              <a:gd name="T7" fmla="*/ 1 h 3716"/>
              <a:gd name="T8" fmla="*/ 205 w 3273"/>
              <a:gd name="T9" fmla="*/ 0 h 3716"/>
              <a:gd name="T10" fmla="*/ 179 w 3273"/>
              <a:gd name="T11" fmla="*/ 1 h 3716"/>
              <a:gd name="T12" fmla="*/ 154 w 3273"/>
              <a:gd name="T13" fmla="*/ 6 h 3716"/>
              <a:gd name="T14" fmla="*/ 127 w 3273"/>
              <a:gd name="T15" fmla="*/ 16 h 3716"/>
              <a:gd name="T16" fmla="*/ 104 w 3273"/>
              <a:gd name="T17" fmla="*/ 28 h 3716"/>
              <a:gd name="T18" fmla="*/ 80 w 3273"/>
              <a:gd name="T19" fmla="*/ 43 h 3716"/>
              <a:gd name="T20" fmla="*/ 60 w 3273"/>
              <a:gd name="T21" fmla="*/ 61 h 3716"/>
              <a:gd name="T22" fmla="*/ 43 w 3273"/>
              <a:gd name="T23" fmla="*/ 80 h 3716"/>
              <a:gd name="T24" fmla="*/ 28 w 3273"/>
              <a:gd name="T25" fmla="*/ 102 h 3716"/>
              <a:gd name="T26" fmla="*/ 16 w 3273"/>
              <a:gd name="T27" fmla="*/ 125 h 3716"/>
              <a:gd name="T28" fmla="*/ 8 w 3273"/>
              <a:gd name="T29" fmla="*/ 151 h 3716"/>
              <a:gd name="T30" fmla="*/ 3 w 3273"/>
              <a:gd name="T31" fmla="*/ 177 h 3716"/>
              <a:gd name="T32" fmla="*/ 0 w 3273"/>
              <a:gd name="T33" fmla="*/ 205 h 3716"/>
              <a:gd name="T34" fmla="*/ 2 w 3273"/>
              <a:gd name="T35" fmla="*/ 3526 h 3716"/>
              <a:gd name="T36" fmla="*/ 4 w 3273"/>
              <a:gd name="T37" fmla="*/ 3552 h 3716"/>
              <a:gd name="T38" fmla="*/ 11 w 3273"/>
              <a:gd name="T39" fmla="*/ 3579 h 3716"/>
              <a:gd name="T40" fmla="*/ 22 w 3273"/>
              <a:gd name="T41" fmla="*/ 3603 h 3716"/>
              <a:gd name="T42" fmla="*/ 35 w 3273"/>
              <a:gd name="T43" fmla="*/ 3625 h 3716"/>
              <a:gd name="T44" fmla="*/ 51 w 3273"/>
              <a:gd name="T45" fmla="*/ 3646 h 3716"/>
              <a:gd name="T46" fmla="*/ 69 w 3273"/>
              <a:gd name="T47" fmla="*/ 3665 h 3716"/>
              <a:gd name="T48" fmla="*/ 92 w 3273"/>
              <a:gd name="T49" fmla="*/ 3680 h 3716"/>
              <a:gd name="T50" fmla="*/ 115 w 3273"/>
              <a:gd name="T51" fmla="*/ 3695 h 3716"/>
              <a:gd name="T52" fmla="*/ 141 w 3273"/>
              <a:gd name="T53" fmla="*/ 3706 h 3716"/>
              <a:gd name="T54" fmla="*/ 166 w 3273"/>
              <a:gd name="T55" fmla="*/ 3712 h 3716"/>
              <a:gd name="T56" fmla="*/ 192 w 3273"/>
              <a:gd name="T57" fmla="*/ 3716 h 3716"/>
              <a:gd name="T58" fmla="*/ 219 w 3273"/>
              <a:gd name="T59" fmla="*/ 3716 h 3716"/>
              <a:gd name="T60" fmla="*/ 244 w 3273"/>
              <a:gd name="T61" fmla="*/ 3712 h 3716"/>
              <a:gd name="T62" fmla="*/ 270 w 3273"/>
              <a:gd name="T63" fmla="*/ 3706 h 3716"/>
              <a:gd name="T64" fmla="*/ 295 w 3273"/>
              <a:gd name="T65" fmla="*/ 3695 h 3716"/>
              <a:gd name="T66" fmla="*/ 3172 w 3273"/>
              <a:gd name="T67" fmla="*/ 2035 h 3716"/>
              <a:gd name="T68" fmla="*/ 3194 w 3273"/>
              <a:gd name="T69" fmla="*/ 2019 h 3716"/>
              <a:gd name="T70" fmla="*/ 3215 w 3273"/>
              <a:gd name="T71" fmla="*/ 2002 h 3716"/>
              <a:gd name="T72" fmla="*/ 3232 w 3273"/>
              <a:gd name="T73" fmla="*/ 1982 h 3716"/>
              <a:gd name="T74" fmla="*/ 3247 w 3273"/>
              <a:gd name="T75" fmla="*/ 1960 h 3716"/>
              <a:gd name="T76" fmla="*/ 3259 w 3273"/>
              <a:gd name="T77" fmla="*/ 1937 h 3716"/>
              <a:gd name="T78" fmla="*/ 3267 w 3273"/>
              <a:gd name="T79" fmla="*/ 1912 h 3716"/>
              <a:gd name="T80" fmla="*/ 3272 w 3273"/>
              <a:gd name="T81" fmla="*/ 1886 h 3716"/>
              <a:gd name="T82" fmla="*/ 3273 w 3273"/>
              <a:gd name="T83" fmla="*/ 1858 h 3716"/>
              <a:gd name="T84" fmla="*/ 3272 w 3273"/>
              <a:gd name="T85" fmla="*/ 1830 h 3716"/>
              <a:gd name="T86" fmla="*/ 3267 w 3273"/>
              <a:gd name="T87" fmla="*/ 1804 h 3716"/>
              <a:gd name="T88" fmla="*/ 3259 w 3273"/>
              <a:gd name="T89" fmla="*/ 1779 h 3716"/>
              <a:gd name="T90" fmla="*/ 3247 w 3273"/>
              <a:gd name="T91" fmla="*/ 1756 h 3716"/>
              <a:gd name="T92" fmla="*/ 3232 w 3273"/>
              <a:gd name="T93" fmla="*/ 1734 h 3716"/>
              <a:gd name="T94" fmla="*/ 3215 w 3273"/>
              <a:gd name="T95" fmla="*/ 1714 h 3716"/>
              <a:gd name="T96" fmla="*/ 3194 w 3273"/>
              <a:gd name="T97" fmla="*/ 1697 h 3716"/>
              <a:gd name="T98" fmla="*/ 3172 w 3273"/>
              <a:gd name="T99" fmla="*/ 1681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3716">
                <a:moveTo>
                  <a:pt x="3172" y="1681"/>
                </a:moveTo>
                <a:lnTo>
                  <a:pt x="307" y="28"/>
                </a:lnTo>
                <a:lnTo>
                  <a:pt x="295" y="21"/>
                </a:lnTo>
                <a:lnTo>
                  <a:pt x="282" y="16"/>
                </a:lnTo>
                <a:lnTo>
                  <a:pt x="270" y="10"/>
                </a:lnTo>
                <a:lnTo>
                  <a:pt x="257" y="6"/>
                </a:lnTo>
                <a:lnTo>
                  <a:pt x="244" y="4"/>
                </a:lnTo>
                <a:lnTo>
                  <a:pt x="231" y="1"/>
                </a:lnTo>
                <a:lnTo>
                  <a:pt x="219" y="0"/>
                </a:lnTo>
                <a:lnTo>
                  <a:pt x="205" y="0"/>
                </a:lnTo>
                <a:lnTo>
                  <a:pt x="192" y="0"/>
                </a:lnTo>
                <a:lnTo>
                  <a:pt x="179" y="1"/>
                </a:lnTo>
                <a:lnTo>
                  <a:pt x="166" y="4"/>
                </a:lnTo>
                <a:lnTo>
                  <a:pt x="154" y="6"/>
                </a:lnTo>
                <a:lnTo>
                  <a:pt x="141" y="10"/>
                </a:lnTo>
                <a:lnTo>
                  <a:pt x="127" y="16"/>
                </a:lnTo>
                <a:lnTo>
                  <a:pt x="115" y="21"/>
                </a:lnTo>
                <a:lnTo>
                  <a:pt x="104" y="28"/>
                </a:lnTo>
                <a:lnTo>
                  <a:pt x="92" y="36"/>
                </a:lnTo>
                <a:lnTo>
                  <a:pt x="80" y="43"/>
                </a:lnTo>
                <a:lnTo>
                  <a:pt x="69" y="51"/>
                </a:lnTo>
                <a:lnTo>
                  <a:pt x="60" y="61"/>
                </a:lnTo>
                <a:lnTo>
                  <a:pt x="51" y="70"/>
                </a:lnTo>
                <a:lnTo>
                  <a:pt x="43" y="80"/>
                </a:lnTo>
                <a:lnTo>
                  <a:pt x="35" y="91"/>
                </a:lnTo>
                <a:lnTo>
                  <a:pt x="28" y="102"/>
                </a:lnTo>
                <a:lnTo>
                  <a:pt x="22" y="113"/>
                </a:lnTo>
                <a:lnTo>
                  <a:pt x="16" y="125"/>
                </a:lnTo>
                <a:lnTo>
                  <a:pt x="11" y="137"/>
                </a:lnTo>
                <a:lnTo>
                  <a:pt x="8" y="151"/>
                </a:lnTo>
                <a:lnTo>
                  <a:pt x="4" y="164"/>
                </a:lnTo>
                <a:lnTo>
                  <a:pt x="3" y="177"/>
                </a:lnTo>
                <a:lnTo>
                  <a:pt x="2" y="190"/>
                </a:lnTo>
                <a:lnTo>
                  <a:pt x="0" y="205"/>
                </a:lnTo>
                <a:lnTo>
                  <a:pt x="0" y="3511"/>
                </a:lnTo>
                <a:lnTo>
                  <a:pt x="2" y="3526"/>
                </a:lnTo>
                <a:lnTo>
                  <a:pt x="3" y="3539"/>
                </a:lnTo>
                <a:lnTo>
                  <a:pt x="4" y="3552"/>
                </a:lnTo>
                <a:lnTo>
                  <a:pt x="8" y="3565"/>
                </a:lnTo>
                <a:lnTo>
                  <a:pt x="11" y="3579"/>
                </a:lnTo>
                <a:lnTo>
                  <a:pt x="16" y="3591"/>
                </a:lnTo>
                <a:lnTo>
                  <a:pt x="22" y="3603"/>
                </a:lnTo>
                <a:lnTo>
                  <a:pt x="28" y="3614"/>
                </a:lnTo>
                <a:lnTo>
                  <a:pt x="35" y="3625"/>
                </a:lnTo>
                <a:lnTo>
                  <a:pt x="43" y="3636"/>
                </a:lnTo>
                <a:lnTo>
                  <a:pt x="51" y="3646"/>
                </a:lnTo>
                <a:lnTo>
                  <a:pt x="60" y="3655"/>
                </a:lnTo>
                <a:lnTo>
                  <a:pt x="69" y="3665"/>
                </a:lnTo>
                <a:lnTo>
                  <a:pt x="80" y="3673"/>
                </a:lnTo>
                <a:lnTo>
                  <a:pt x="92" y="3680"/>
                </a:lnTo>
                <a:lnTo>
                  <a:pt x="104" y="3688"/>
                </a:lnTo>
                <a:lnTo>
                  <a:pt x="115" y="3695"/>
                </a:lnTo>
                <a:lnTo>
                  <a:pt x="127" y="3700"/>
                </a:lnTo>
                <a:lnTo>
                  <a:pt x="141" y="3706"/>
                </a:lnTo>
                <a:lnTo>
                  <a:pt x="154" y="3710"/>
                </a:lnTo>
                <a:lnTo>
                  <a:pt x="166" y="3712"/>
                </a:lnTo>
                <a:lnTo>
                  <a:pt x="179" y="3715"/>
                </a:lnTo>
                <a:lnTo>
                  <a:pt x="192" y="3716"/>
                </a:lnTo>
                <a:lnTo>
                  <a:pt x="205" y="3716"/>
                </a:lnTo>
                <a:lnTo>
                  <a:pt x="219" y="3716"/>
                </a:lnTo>
                <a:lnTo>
                  <a:pt x="231" y="3715"/>
                </a:lnTo>
                <a:lnTo>
                  <a:pt x="244" y="3712"/>
                </a:lnTo>
                <a:lnTo>
                  <a:pt x="257" y="3710"/>
                </a:lnTo>
                <a:lnTo>
                  <a:pt x="270" y="3706"/>
                </a:lnTo>
                <a:lnTo>
                  <a:pt x="282" y="3700"/>
                </a:lnTo>
                <a:lnTo>
                  <a:pt x="295" y="3695"/>
                </a:lnTo>
                <a:lnTo>
                  <a:pt x="307" y="3688"/>
                </a:lnTo>
                <a:lnTo>
                  <a:pt x="3172" y="2035"/>
                </a:lnTo>
                <a:lnTo>
                  <a:pt x="3184" y="2027"/>
                </a:lnTo>
                <a:lnTo>
                  <a:pt x="3194" y="2019"/>
                </a:lnTo>
                <a:lnTo>
                  <a:pt x="3205" y="2011"/>
                </a:lnTo>
                <a:lnTo>
                  <a:pt x="3215" y="2002"/>
                </a:lnTo>
                <a:lnTo>
                  <a:pt x="3225" y="1993"/>
                </a:lnTo>
                <a:lnTo>
                  <a:pt x="3232" y="1982"/>
                </a:lnTo>
                <a:lnTo>
                  <a:pt x="3240" y="1972"/>
                </a:lnTo>
                <a:lnTo>
                  <a:pt x="3247" y="1960"/>
                </a:lnTo>
                <a:lnTo>
                  <a:pt x="3254" y="1949"/>
                </a:lnTo>
                <a:lnTo>
                  <a:pt x="3259" y="1937"/>
                </a:lnTo>
                <a:lnTo>
                  <a:pt x="3263" y="1924"/>
                </a:lnTo>
                <a:lnTo>
                  <a:pt x="3267" y="1912"/>
                </a:lnTo>
                <a:lnTo>
                  <a:pt x="3269" y="1899"/>
                </a:lnTo>
                <a:lnTo>
                  <a:pt x="3272" y="1886"/>
                </a:lnTo>
                <a:lnTo>
                  <a:pt x="3273" y="1873"/>
                </a:lnTo>
                <a:lnTo>
                  <a:pt x="3273" y="1858"/>
                </a:lnTo>
                <a:lnTo>
                  <a:pt x="3273" y="1843"/>
                </a:lnTo>
                <a:lnTo>
                  <a:pt x="3272" y="1830"/>
                </a:lnTo>
                <a:lnTo>
                  <a:pt x="3269" y="1817"/>
                </a:lnTo>
                <a:lnTo>
                  <a:pt x="3267" y="1804"/>
                </a:lnTo>
                <a:lnTo>
                  <a:pt x="3263" y="1792"/>
                </a:lnTo>
                <a:lnTo>
                  <a:pt x="3259" y="1779"/>
                </a:lnTo>
                <a:lnTo>
                  <a:pt x="3254" y="1767"/>
                </a:lnTo>
                <a:lnTo>
                  <a:pt x="3247" y="1756"/>
                </a:lnTo>
                <a:lnTo>
                  <a:pt x="3240" y="1744"/>
                </a:lnTo>
                <a:lnTo>
                  <a:pt x="3232" y="1734"/>
                </a:lnTo>
                <a:lnTo>
                  <a:pt x="3225" y="1723"/>
                </a:lnTo>
                <a:lnTo>
                  <a:pt x="3215" y="1714"/>
                </a:lnTo>
                <a:lnTo>
                  <a:pt x="3205" y="1705"/>
                </a:lnTo>
                <a:lnTo>
                  <a:pt x="3194" y="1697"/>
                </a:lnTo>
                <a:lnTo>
                  <a:pt x="3184" y="1689"/>
                </a:lnTo>
                <a:lnTo>
                  <a:pt x="3172" y="1681"/>
                </a:lnTo>
                <a:close/>
              </a:path>
            </a:pathLst>
          </a:custGeom>
          <a:gradFill>
            <a:gsLst>
              <a:gs pos="0">
                <a:schemeClr val="accent2"/>
              </a:gs>
              <a:gs pos="100000">
                <a:schemeClr val="accent2">
                  <a:lumMod val="75000"/>
                </a:schemeClr>
              </a:gs>
            </a:gsLst>
            <a:lin ang="2700000" scaled="1"/>
          </a:gradFill>
          <a:ln w="254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31" name="Freeform 6"/>
          <p:cNvSpPr>
            <a:spLocks noChangeAspect="1"/>
          </p:cNvSpPr>
          <p:nvPr/>
        </p:nvSpPr>
        <p:spPr bwMode="auto">
          <a:xfrm>
            <a:off x="7525172" y="4048258"/>
            <a:ext cx="1731963" cy="1968500"/>
          </a:xfrm>
          <a:custGeom>
            <a:avLst/>
            <a:gdLst>
              <a:gd name="T0" fmla="*/ 307 w 3273"/>
              <a:gd name="T1" fmla="*/ 29 h 3718"/>
              <a:gd name="T2" fmla="*/ 282 w 3273"/>
              <a:gd name="T3" fmla="*/ 16 h 3718"/>
              <a:gd name="T4" fmla="*/ 256 w 3273"/>
              <a:gd name="T5" fmla="*/ 8 h 3718"/>
              <a:gd name="T6" fmla="*/ 230 w 3273"/>
              <a:gd name="T7" fmla="*/ 3 h 3718"/>
              <a:gd name="T8" fmla="*/ 204 w 3273"/>
              <a:gd name="T9" fmla="*/ 0 h 3718"/>
              <a:gd name="T10" fmla="*/ 178 w 3273"/>
              <a:gd name="T11" fmla="*/ 3 h 3718"/>
              <a:gd name="T12" fmla="*/ 152 w 3273"/>
              <a:gd name="T13" fmla="*/ 8 h 3718"/>
              <a:gd name="T14" fmla="*/ 127 w 3273"/>
              <a:gd name="T15" fmla="*/ 16 h 3718"/>
              <a:gd name="T16" fmla="*/ 102 w 3273"/>
              <a:gd name="T17" fmla="*/ 29 h 3718"/>
              <a:gd name="T18" fmla="*/ 79 w 3273"/>
              <a:gd name="T19" fmla="*/ 44 h 3718"/>
              <a:gd name="T20" fmla="*/ 60 w 3273"/>
              <a:gd name="T21" fmla="*/ 62 h 3718"/>
              <a:gd name="T22" fmla="*/ 41 w 3273"/>
              <a:gd name="T23" fmla="*/ 81 h 3718"/>
              <a:gd name="T24" fmla="*/ 26 w 3273"/>
              <a:gd name="T25" fmla="*/ 103 h 3718"/>
              <a:gd name="T26" fmla="*/ 16 w 3273"/>
              <a:gd name="T27" fmla="*/ 127 h 3718"/>
              <a:gd name="T28" fmla="*/ 7 w 3273"/>
              <a:gd name="T29" fmla="*/ 152 h 3718"/>
              <a:gd name="T30" fmla="*/ 1 w 3273"/>
              <a:gd name="T31" fmla="*/ 179 h 3718"/>
              <a:gd name="T32" fmla="*/ 0 w 3273"/>
              <a:gd name="T33" fmla="*/ 205 h 3718"/>
              <a:gd name="T34" fmla="*/ 0 w 3273"/>
              <a:gd name="T35" fmla="*/ 3526 h 3718"/>
              <a:gd name="T36" fmla="*/ 4 w 3273"/>
              <a:gd name="T37" fmla="*/ 3554 h 3718"/>
              <a:gd name="T38" fmla="*/ 11 w 3273"/>
              <a:gd name="T39" fmla="*/ 3579 h 3718"/>
              <a:gd name="T40" fmla="*/ 21 w 3273"/>
              <a:gd name="T41" fmla="*/ 3603 h 3718"/>
              <a:gd name="T42" fmla="*/ 34 w 3273"/>
              <a:gd name="T43" fmla="*/ 3625 h 3718"/>
              <a:gd name="T44" fmla="*/ 50 w 3273"/>
              <a:gd name="T45" fmla="*/ 3647 h 3718"/>
              <a:gd name="T46" fmla="*/ 69 w 3273"/>
              <a:gd name="T47" fmla="*/ 3665 h 3718"/>
              <a:gd name="T48" fmla="*/ 90 w 3273"/>
              <a:gd name="T49" fmla="*/ 3682 h 3718"/>
              <a:gd name="T50" fmla="*/ 115 w 3273"/>
              <a:gd name="T51" fmla="*/ 3696 h 3718"/>
              <a:gd name="T52" fmla="*/ 140 w 3273"/>
              <a:gd name="T53" fmla="*/ 3706 h 3718"/>
              <a:gd name="T54" fmla="*/ 165 w 3273"/>
              <a:gd name="T55" fmla="*/ 3714 h 3718"/>
              <a:gd name="T56" fmla="*/ 192 w 3273"/>
              <a:gd name="T57" fmla="*/ 3717 h 3718"/>
              <a:gd name="T58" fmla="*/ 217 w 3273"/>
              <a:gd name="T59" fmla="*/ 3717 h 3718"/>
              <a:gd name="T60" fmla="*/ 243 w 3273"/>
              <a:gd name="T61" fmla="*/ 3714 h 3718"/>
              <a:gd name="T62" fmla="*/ 268 w 3273"/>
              <a:gd name="T63" fmla="*/ 3706 h 3718"/>
              <a:gd name="T64" fmla="*/ 293 w 3273"/>
              <a:gd name="T65" fmla="*/ 3696 h 3718"/>
              <a:gd name="T66" fmla="*/ 3171 w 3273"/>
              <a:gd name="T67" fmla="*/ 2036 h 3718"/>
              <a:gd name="T68" fmla="*/ 3194 w 3273"/>
              <a:gd name="T69" fmla="*/ 2021 h 3718"/>
              <a:gd name="T70" fmla="*/ 3215 w 3273"/>
              <a:gd name="T71" fmla="*/ 2003 h 3718"/>
              <a:gd name="T72" fmla="*/ 3232 w 3273"/>
              <a:gd name="T73" fmla="*/ 1983 h 3718"/>
              <a:gd name="T74" fmla="*/ 3247 w 3273"/>
              <a:gd name="T75" fmla="*/ 1962 h 3718"/>
              <a:gd name="T76" fmla="*/ 3258 w 3273"/>
              <a:gd name="T77" fmla="*/ 1938 h 3718"/>
              <a:gd name="T78" fmla="*/ 3266 w 3273"/>
              <a:gd name="T79" fmla="*/ 1913 h 3718"/>
              <a:gd name="T80" fmla="*/ 3272 w 3273"/>
              <a:gd name="T81" fmla="*/ 1886 h 3718"/>
              <a:gd name="T82" fmla="*/ 3273 w 3273"/>
              <a:gd name="T83" fmla="*/ 1858 h 3718"/>
              <a:gd name="T84" fmla="*/ 3272 w 3273"/>
              <a:gd name="T85" fmla="*/ 1832 h 3718"/>
              <a:gd name="T86" fmla="*/ 3266 w 3273"/>
              <a:gd name="T87" fmla="*/ 1806 h 3718"/>
              <a:gd name="T88" fmla="*/ 3258 w 3273"/>
              <a:gd name="T89" fmla="*/ 1781 h 3718"/>
              <a:gd name="T90" fmla="*/ 3247 w 3273"/>
              <a:gd name="T91" fmla="*/ 1757 h 3718"/>
              <a:gd name="T92" fmla="*/ 3232 w 3273"/>
              <a:gd name="T93" fmla="*/ 1736 h 3718"/>
              <a:gd name="T94" fmla="*/ 3215 w 3273"/>
              <a:gd name="T95" fmla="*/ 1716 h 3718"/>
              <a:gd name="T96" fmla="*/ 3194 w 3273"/>
              <a:gd name="T97" fmla="*/ 1697 h 3718"/>
              <a:gd name="T98" fmla="*/ 3171 w 3273"/>
              <a:gd name="T99" fmla="*/ 1683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3718">
                <a:moveTo>
                  <a:pt x="3171" y="1683"/>
                </a:moveTo>
                <a:lnTo>
                  <a:pt x="307" y="29"/>
                </a:lnTo>
                <a:lnTo>
                  <a:pt x="293" y="23"/>
                </a:lnTo>
                <a:lnTo>
                  <a:pt x="282" y="16"/>
                </a:lnTo>
                <a:lnTo>
                  <a:pt x="268" y="12"/>
                </a:lnTo>
                <a:lnTo>
                  <a:pt x="256" y="8"/>
                </a:lnTo>
                <a:lnTo>
                  <a:pt x="243" y="4"/>
                </a:lnTo>
                <a:lnTo>
                  <a:pt x="230" y="3"/>
                </a:lnTo>
                <a:lnTo>
                  <a:pt x="217" y="2"/>
                </a:lnTo>
                <a:lnTo>
                  <a:pt x="204" y="0"/>
                </a:lnTo>
                <a:lnTo>
                  <a:pt x="192" y="2"/>
                </a:lnTo>
                <a:lnTo>
                  <a:pt x="178" y="3"/>
                </a:lnTo>
                <a:lnTo>
                  <a:pt x="165" y="4"/>
                </a:lnTo>
                <a:lnTo>
                  <a:pt x="152" y="8"/>
                </a:lnTo>
                <a:lnTo>
                  <a:pt x="140" y="12"/>
                </a:lnTo>
                <a:lnTo>
                  <a:pt x="127" y="16"/>
                </a:lnTo>
                <a:lnTo>
                  <a:pt x="115" y="23"/>
                </a:lnTo>
                <a:lnTo>
                  <a:pt x="102" y="29"/>
                </a:lnTo>
                <a:lnTo>
                  <a:pt x="90" y="36"/>
                </a:lnTo>
                <a:lnTo>
                  <a:pt x="79" y="44"/>
                </a:lnTo>
                <a:lnTo>
                  <a:pt x="69" y="53"/>
                </a:lnTo>
                <a:lnTo>
                  <a:pt x="60" y="62"/>
                </a:lnTo>
                <a:lnTo>
                  <a:pt x="50" y="72"/>
                </a:lnTo>
                <a:lnTo>
                  <a:pt x="41" y="81"/>
                </a:lnTo>
                <a:lnTo>
                  <a:pt x="34" y="93"/>
                </a:lnTo>
                <a:lnTo>
                  <a:pt x="26" y="103"/>
                </a:lnTo>
                <a:lnTo>
                  <a:pt x="21" y="115"/>
                </a:lnTo>
                <a:lnTo>
                  <a:pt x="16" y="127"/>
                </a:lnTo>
                <a:lnTo>
                  <a:pt x="11" y="139"/>
                </a:lnTo>
                <a:lnTo>
                  <a:pt x="7" y="152"/>
                </a:lnTo>
                <a:lnTo>
                  <a:pt x="4" y="164"/>
                </a:lnTo>
                <a:lnTo>
                  <a:pt x="1" y="179"/>
                </a:lnTo>
                <a:lnTo>
                  <a:pt x="0" y="192"/>
                </a:lnTo>
                <a:lnTo>
                  <a:pt x="0" y="205"/>
                </a:lnTo>
                <a:lnTo>
                  <a:pt x="0" y="3513"/>
                </a:lnTo>
                <a:lnTo>
                  <a:pt x="0" y="3526"/>
                </a:lnTo>
                <a:lnTo>
                  <a:pt x="1" y="3540"/>
                </a:lnTo>
                <a:lnTo>
                  <a:pt x="4" y="3554"/>
                </a:lnTo>
                <a:lnTo>
                  <a:pt x="7" y="3566"/>
                </a:lnTo>
                <a:lnTo>
                  <a:pt x="11" y="3579"/>
                </a:lnTo>
                <a:lnTo>
                  <a:pt x="16" y="3591"/>
                </a:lnTo>
                <a:lnTo>
                  <a:pt x="21" y="3603"/>
                </a:lnTo>
                <a:lnTo>
                  <a:pt x="26" y="3615"/>
                </a:lnTo>
                <a:lnTo>
                  <a:pt x="34" y="3625"/>
                </a:lnTo>
                <a:lnTo>
                  <a:pt x="41" y="3636"/>
                </a:lnTo>
                <a:lnTo>
                  <a:pt x="50" y="3647"/>
                </a:lnTo>
                <a:lnTo>
                  <a:pt x="60" y="3656"/>
                </a:lnTo>
                <a:lnTo>
                  <a:pt x="69" y="3665"/>
                </a:lnTo>
                <a:lnTo>
                  <a:pt x="79" y="3674"/>
                </a:lnTo>
                <a:lnTo>
                  <a:pt x="90" y="3682"/>
                </a:lnTo>
                <a:lnTo>
                  <a:pt x="102" y="3689"/>
                </a:lnTo>
                <a:lnTo>
                  <a:pt x="115" y="3696"/>
                </a:lnTo>
                <a:lnTo>
                  <a:pt x="127" y="3702"/>
                </a:lnTo>
                <a:lnTo>
                  <a:pt x="140" y="3706"/>
                </a:lnTo>
                <a:lnTo>
                  <a:pt x="152" y="3710"/>
                </a:lnTo>
                <a:lnTo>
                  <a:pt x="165" y="3714"/>
                </a:lnTo>
                <a:lnTo>
                  <a:pt x="178" y="3715"/>
                </a:lnTo>
                <a:lnTo>
                  <a:pt x="192" y="3717"/>
                </a:lnTo>
                <a:lnTo>
                  <a:pt x="204" y="3718"/>
                </a:lnTo>
                <a:lnTo>
                  <a:pt x="217" y="3717"/>
                </a:lnTo>
                <a:lnTo>
                  <a:pt x="230" y="3715"/>
                </a:lnTo>
                <a:lnTo>
                  <a:pt x="243" y="3714"/>
                </a:lnTo>
                <a:lnTo>
                  <a:pt x="256" y="3710"/>
                </a:lnTo>
                <a:lnTo>
                  <a:pt x="268" y="3706"/>
                </a:lnTo>
                <a:lnTo>
                  <a:pt x="282" y="3702"/>
                </a:lnTo>
                <a:lnTo>
                  <a:pt x="293" y="3696"/>
                </a:lnTo>
                <a:lnTo>
                  <a:pt x="307" y="3689"/>
                </a:lnTo>
                <a:lnTo>
                  <a:pt x="3171" y="2036"/>
                </a:lnTo>
                <a:lnTo>
                  <a:pt x="3183" y="2029"/>
                </a:lnTo>
                <a:lnTo>
                  <a:pt x="3194" y="2021"/>
                </a:lnTo>
                <a:lnTo>
                  <a:pt x="3204" y="2012"/>
                </a:lnTo>
                <a:lnTo>
                  <a:pt x="3215" y="2003"/>
                </a:lnTo>
                <a:lnTo>
                  <a:pt x="3223" y="1993"/>
                </a:lnTo>
                <a:lnTo>
                  <a:pt x="3232" y="1983"/>
                </a:lnTo>
                <a:lnTo>
                  <a:pt x="3240" y="1972"/>
                </a:lnTo>
                <a:lnTo>
                  <a:pt x="3247" y="1962"/>
                </a:lnTo>
                <a:lnTo>
                  <a:pt x="3252" y="1950"/>
                </a:lnTo>
                <a:lnTo>
                  <a:pt x="3258" y="1938"/>
                </a:lnTo>
                <a:lnTo>
                  <a:pt x="3262" y="1926"/>
                </a:lnTo>
                <a:lnTo>
                  <a:pt x="3266" y="1913"/>
                </a:lnTo>
                <a:lnTo>
                  <a:pt x="3269" y="1899"/>
                </a:lnTo>
                <a:lnTo>
                  <a:pt x="3272" y="1886"/>
                </a:lnTo>
                <a:lnTo>
                  <a:pt x="3273" y="1873"/>
                </a:lnTo>
                <a:lnTo>
                  <a:pt x="3273" y="1858"/>
                </a:lnTo>
                <a:lnTo>
                  <a:pt x="3273" y="1845"/>
                </a:lnTo>
                <a:lnTo>
                  <a:pt x="3272" y="1832"/>
                </a:lnTo>
                <a:lnTo>
                  <a:pt x="3269" y="1819"/>
                </a:lnTo>
                <a:lnTo>
                  <a:pt x="3266" y="1806"/>
                </a:lnTo>
                <a:lnTo>
                  <a:pt x="3262" y="1792"/>
                </a:lnTo>
                <a:lnTo>
                  <a:pt x="3258" y="1781"/>
                </a:lnTo>
                <a:lnTo>
                  <a:pt x="3252" y="1769"/>
                </a:lnTo>
                <a:lnTo>
                  <a:pt x="3247" y="1757"/>
                </a:lnTo>
                <a:lnTo>
                  <a:pt x="3240" y="1746"/>
                </a:lnTo>
                <a:lnTo>
                  <a:pt x="3232" y="1736"/>
                </a:lnTo>
                <a:lnTo>
                  <a:pt x="3223" y="1725"/>
                </a:lnTo>
                <a:lnTo>
                  <a:pt x="3215" y="1716"/>
                </a:lnTo>
                <a:lnTo>
                  <a:pt x="3204" y="1707"/>
                </a:lnTo>
                <a:lnTo>
                  <a:pt x="3194" y="1697"/>
                </a:lnTo>
                <a:lnTo>
                  <a:pt x="3183" y="1689"/>
                </a:lnTo>
                <a:lnTo>
                  <a:pt x="3171" y="1683"/>
                </a:lnTo>
                <a:close/>
              </a:path>
            </a:pathLst>
          </a:cu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lumMod val="95000"/>
                  </a:schemeClr>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32" name="Freeform 8"/>
          <p:cNvSpPr>
            <a:spLocks noChangeAspect="1"/>
          </p:cNvSpPr>
          <p:nvPr/>
        </p:nvSpPr>
        <p:spPr bwMode="auto">
          <a:xfrm>
            <a:off x="5631284" y="1644783"/>
            <a:ext cx="1731963" cy="1968500"/>
          </a:xfrm>
          <a:custGeom>
            <a:avLst/>
            <a:gdLst>
              <a:gd name="T0" fmla="*/ 2967 w 3273"/>
              <a:gd name="T1" fmla="*/ 29 h 3718"/>
              <a:gd name="T2" fmla="*/ 2992 w 3273"/>
              <a:gd name="T3" fmla="*/ 16 h 3718"/>
              <a:gd name="T4" fmla="*/ 3017 w 3273"/>
              <a:gd name="T5" fmla="*/ 8 h 3718"/>
              <a:gd name="T6" fmla="*/ 3042 w 3273"/>
              <a:gd name="T7" fmla="*/ 3 h 3718"/>
              <a:gd name="T8" fmla="*/ 3068 w 3273"/>
              <a:gd name="T9" fmla="*/ 0 h 3718"/>
              <a:gd name="T10" fmla="*/ 3095 w 3273"/>
              <a:gd name="T11" fmla="*/ 3 h 3718"/>
              <a:gd name="T12" fmla="*/ 3120 w 3273"/>
              <a:gd name="T13" fmla="*/ 8 h 3718"/>
              <a:gd name="T14" fmla="*/ 3146 w 3273"/>
              <a:gd name="T15" fmla="*/ 16 h 3718"/>
              <a:gd name="T16" fmla="*/ 3170 w 3273"/>
              <a:gd name="T17" fmla="*/ 29 h 3718"/>
              <a:gd name="T18" fmla="*/ 3194 w 3273"/>
              <a:gd name="T19" fmla="*/ 44 h 3718"/>
              <a:gd name="T20" fmla="*/ 3214 w 3273"/>
              <a:gd name="T21" fmla="*/ 62 h 3718"/>
              <a:gd name="T22" fmla="*/ 3231 w 3273"/>
              <a:gd name="T23" fmla="*/ 82 h 3718"/>
              <a:gd name="T24" fmla="*/ 3246 w 3273"/>
              <a:gd name="T25" fmla="*/ 103 h 3718"/>
              <a:gd name="T26" fmla="*/ 3258 w 3273"/>
              <a:gd name="T27" fmla="*/ 127 h 3718"/>
              <a:gd name="T28" fmla="*/ 3265 w 3273"/>
              <a:gd name="T29" fmla="*/ 152 h 3718"/>
              <a:gd name="T30" fmla="*/ 3271 w 3273"/>
              <a:gd name="T31" fmla="*/ 178 h 3718"/>
              <a:gd name="T32" fmla="*/ 3273 w 3273"/>
              <a:gd name="T33" fmla="*/ 205 h 3718"/>
              <a:gd name="T34" fmla="*/ 3272 w 3273"/>
              <a:gd name="T35" fmla="*/ 3526 h 3718"/>
              <a:gd name="T36" fmla="*/ 3269 w 3273"/>
              <a:gd name="T37" fmla="*/ 3554 h 3718"/>
              <a:gd name="T38" fmla="*/ 3263 w 3273"/>
              <a:gd name="T39" fmla="*/ 3579 h 3718"/>
              <a:gd name="T40" fmla="*/ 3252 w 3273"/>
              <a:gd name="T41" fmla="*/ 3603 h 3718"/>
              <a:gd name="T42" fmla="*/ 3239 w 3273"/>
              <a:gd name="T43" fmla="*/ 3626 h 3718"/>
              <a:gd name="T44" fmla="*/ 3223 w 3273"/>
              <a:gd name="T45" fmla="*/ 3646 h 3718"/>
              <a:gd name="T46" fmla="*/ 3205 w 3273"/>
              <a:gd name="T47" fmla="*/ 3665 h 3718"/>
              <a:gd name="T48" fmla="*/ 3182 w 3273"/>
              <a:gd name="T49" fmla="*/ 3682 h 3718"/>
              <a:gd name="T50" fmla="*/ 3158 w 3273"/>
              <a:gd name="T51" fmla="*/ 3695 h 3718"/>
              <a:gd name="T52" fmla="*/ 3133 w 3273"/>
              <a:gd name="T53" fmla="*/ 3706 h 3718"/>
              <a:gd name="T54" fmla="*/ 3108 w 3273"/>
              <a:gd name="T55" fmla="*/ 3714 h 3718"/>
              <a:gd name="T56" fmla="*/ 3082 w 3273"/>
              <a:gd name="T57" fmla="*/ 3716 h 3718"/>
              <a:gd name="T58" fmla="*/ 3055 w 3273"/>
              <a:gd name="T59" fmla="*/ 3716 h 3718"/>
              <a:gd name="T60" fmla="*/ 3030 w 3273"/>
              <a:gd name="T61" fmla="*/ 3714 h 3718"/>
              <a:gd name="T62" fmla="*/ 3004 w 3273"/>
              <a:gd name="T63" fmla="*/ 3706 h 3718"/>
              <a:gd name="T64" fmla="*/ 2979 w 3273"/>
              <a:gd name="T65" fmla="*/ 3695 h 3718"/>
              <a:gd name="T66" fmla="*/ 102 w 3273"/>
              <a:gd name="T67" fmla="*/ 2035 h 3718"/>
              <a:gd name="T68" fmla="*/ 78 w 3273"/>
              <a:gd name="T69" fmla="*/ 2021 h 3718"/>
              <a:gd name="T70" fmla="*/ 59 w 3273"/>
              <a:gd name="T71" fmla="*/ 2002 h 3718"/>
              <a:gd name="T72" fmla="*/ 41 w 3273"/>
              <a:gd name="T73" fmla="*/ 1982 h 3718"/>
              <a:gd name="T74" fmla="*/ 27 w 3273"/>
              <a:gd name="T75" fmla="*/ 1961 h 3718"/>
              <a:gd name="T76" fmla="*/ 15 w 3273"/>
              <a:gd name="T77" fmla="*/ 1937 h 3718"/>
              <a:gd name="T78" fmla="*/ 7 w 3273"/>
              <a:gd name="T79" fmla="*/ 1912 h 3718"/>
              <a:gd name="T80" fmla="*/ 2 w 3273"/>
              <a:gd name="T81" fmla="*/ 1886 h 3718"/>
              <a:gd name="T82" fmla="*/ 0 w 3273"/>
              <a:gd name="T83" fmla="*/ 1860 h 3718"/>
              <a:gd name="T84" fmla="*/ 2 w 3273"/>
              <a:gd name="T85" fmla="*/ 1832 h 3718"/>
              <a:gd name="T86" fmla="*/ 7 w 3273"/>
              <a:gd name="T87" fmla="*/ 1805 h 3718"/>
              <a:gd name="T88" fmla="*/ 15 w 3273"/>
              <a:gd name="T89" fmla="*/ 1780 h 3718"/>
              <a:gd name="T90" fmla="*/ 27 w 3273"/>
              <a:gd name="T91" fmla="*/ 1756 h 3718"/>
              <a:gd name="T92" fmla="*/ 41 w 3273"/>
              <a:gd name="T93" fmla="*/ 1735 h 3718"/>
              <a:gd name="T94" fmla="*/ 59 w 3273"/>
              <a:gd name="T95" fmla="*/ 1715 h 3718"/>
              <a:gd name="T96" fmla="*/ 78 w 3273"/>
              <a:gd name="T97" fmla="*/ 1697 h 3718"/>
              <a:gd name="T98" fmla="*/ 102 w 3273"/>
              <a:gd name="T99" fmla="*/ 168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3718">
                <a:moveTo>
                  <a:pt x="102" y="1682"/>
                </a:moveTo>
                <a:lnTo>
                  <a:pt x="2967" y="29"/>
                </a:lnTo>
                <a:lnTo>
                  <a:pt x="2979" y="22"/>
                </a:lnTo>
                <a:lnTo>
                  <a:pt x="2992" y="16"/>
                </a:lnTo>
                <a:lnTo>
                  <a:pt x="3004" y="12"/>
                </a:lnTo>
                <a:lnTo>
                  <a:pt x="3017" y="8"/>
                </a:lnTo>
                <a:lnTo>
                  <a:pt x="3030" y="4"/>
                </a:lnTo>
                <a:lnTo>
                  <a:pt x="3042" y="3"/>
                </a:lnTo>
                <a:lnTo>
                  <a:pt x="3055" y="1"/>
                </a:lnTo>
                <a:lnTo>
                  <a:pt x="3068" y="0"/>
                </a:lnTo>
                <a:lnTo>
                  <a:pt x="3082" y="1"/>
                </a:lnTo>
                <a:lnTo>
                  <a:pt x="3095" y="3"/>
                </a:lnTo>
                <a:lnTo>
                  <a:pt x="3108" y="4"/>
                </a:lnTo>
                <a:lnTo>
                  <a:pt x="3120" y="8"/>
                </a:lnTo>
                <a:lnTo>
                  <a:pt x="3133" y="12"/>
                </a:lnTo>
                <a:lnTo>
                  <a:pt x="3146" y="16"/>
                </a:lnTo>
                <a:lnTo>
                  <a:pt x="3158" y="22"/>
                </a:lnTo>
                <a:lnTo>
                  <a:pt x="3170" y="29"/>
                </a:lnTo>
                <a:lnTo>
                  <a:pt x="3182" y="36"/>
                </a:lnTo>
                <a:lnTo>
                  <a:pt x="3194" y="44"/>
                </a:lnTo>
                <a:lnTo>
                  <a:pt x="3205" y="53"/>
                </a:lnTo>
                <a:lnTo>
                  <a:pt x="3214" y="62"/>
                </a:lnTo>
                <a:lnTo>
                  <a:pt x="3223" y="71"/>
                </a:lnTo>
                <a:lnTo>
                  <a:pt x="3231" y="82"/>
                </a:lnTo>
                <a:lnTo>
                  <a:pt x="3239" y="93"/>
                </a:lnTo>
                <a:lnTo>
                  <a:pt x="3246" y="103"/>
                </a:lnTo>
                <a:lnTo>
                  <a:pt x="3252" y="115"/>
                </a:lnTo>
                <a:lnTo>
                  <a:pt x="3258" y="127"/>
                </a:lnTo>
                <a:lnTo>
                  <a:pt x="3263" y="139"/>
                </a:lnTo>
                <a:lnTo>
                  <a:pt x="3265" y="152"/>
                </a:lnTo>
                <a:lnTo>
                  <a:pt x="3269" y="164"/>
                </a:lnTo>
                <a:lnTo>
                  <a:pt x="3271" y="178"/>
                </a:lnTo>
                <a:lnTo>
                  <a:pt x="3272" y="192"/>
                </a:lnTo>
                <a:lnTo>
                  <a:pt x="3273" y="205"/>
                </a:lnTo>
                <a:lnTo>
                  <a:pt x="3273" y="3513"/>
                </a:lnTo>
                <a:lnTo>
                  <a:pt x="3272" y="3526"/>
                </a:lnTo>
                <a:lnTo>
                  <a:pt x="3271" y="3539"/>
                </a:lnTo>
                <a:lnTo>
                  <a:pt x="3269" y="3554"/>
                </a:lnTo>
                <a:lnTo>
                  <a:pt x="3265" y="3566"/>
                </a:lnTo>
                <a:lnTo>
                  <a:pt x="3263" y="3579"/>
                </a:lnTo>
                <a:lnTo>
                  <a:pt x="3258" y="3591"/>
                </a:lnTo>
                <a:lnTo>
                  <a:pt x="3252" y="3603"/>
                </a:lnTo>
                <a:lnTo>
                  <a:pt x="3246" y="3615"/>
                </a:lnTo>
                <a:lnTo>
                  <a:pt x="3239" y="3626"/>
                </a:lnTo>
                <a:lnTo>
                  <a:pt x="3231" y="3637"/>
                </a:lnTo>
                <a:lnTo>
                  <a:pt x="3223" y="3646"/>
                </a:lnTo>
                <a:lnTo>
                  <a:pt x="3214" y="3656"/>
                </a:lnTo>
                <a:lnTo>
                  <a:pt x="3205" y="3665"/>
                </a:lnTo>
                <a:lnTo>
                  <a:pt x="3194" y="3674"/>
                </a:lnTo>
                <a:lnTo>
                  <a:pt x="3182" y="3682"/>
                </a:lnTo>
                <a:lnTo>
                  <a:pt x="3170" y="3689"/>
                </a:lnTo>
                <a:lnTo>
                  <a:pt x="3158" y="3695"/>
                </a:lnTo>
                <a:lnTo>
                  <a:pt x="3146" y="3702"/>
                </a:lnTo>
                <a:lnTo>
                  <a:pt x="3133" y="3706"/>
                </a:lnTo>
                <a:lnTo>
                  <a:pt x="3120" y="3710"/>
                </a:lnTo>
                <a:lnTo>
                  <a:pt x="3108" y="3714"/>
                </a:lnTo>
                <a:lnTo>
                  <a:pt x="3095" y="3715"/>
                </a:lnTo>
                <a:lnTo>
                  <a:pt x="3082" y="3716"/>
                </a:lnTo>
                <a:lnTo>
                  <a:pt x="3068" y="3718"/>
                </a:lnTo>
                <a:lnTo>
                  <a:pt x="3055" y="3716"/>
                </a:lnTo>
                <a:lnTo>
                  <a:pt x="3042" y="3715"/>
                </a:lnTo>
                <a:lnTo>
                  <a:pt x="3030" y="3714"/>
                </a:lnTo>
                <a:lnTo>
                  <a:pt x="3017" y="3710"/>
                </a:lnTo>
                <a:lnTo>
                  <a:pt x="3004" y="3706"/>
                </a:lnTo>
                <a:lnTo>
                  <a:pt x="2992" y="3702"/>
                </a:lnTo>
                <a:lnTo>
                  <a:pt x="2979" y="3695"/>
                </a:lnTo>
                <a:lnTo>
                  <a:pt x="2967" y="3689"/>
                </a:lnTo>
                <a:lnTo>
                  <a:pt x="102" y="2035"/>
                </a:lnTo>
                <a:lnTo>
                  <a:pt x="90" y="2029"/>
                </a:lnTo>
                <a:lnTo>
                  <a:pt x="78" y="2021"/>
                </a:lnTo>
                <a:lnTo>
                  <a:pt x="69" y="2011"/>
                </a:lnTo>
                <a:lnTo>
                  <a:pt x="59" y="2002"/>
                </a:lnTo>
                <a:lnTo>
                  <a:pt x="49" y="1993"/>
                </a:lnTo>
                <a:lnTo>
                  <a:pt x="41" y="1982"/>
                </a:lnTo>
                <a:lnTo>
                  <a:pt x="33" y="1972"/>
                </a:lnTo>
                <a:lnTo>
                  <a:pt x="27" y="1961"/>
                </a:lnTo>
                <a:lnTo>
                  <a:pt x="20" y="1949"/>
                </a:lnTo>
                <a:lnTo>
                  <a:pt x="15" y="1937"/>
                </a:lnTo>
                <a:lnTo>
                  <a:pt x="11" y="1926"/>
                </a:lnTo>
                <a:lnTo>
                  <a:pt x="7" y="1912"/>
                </a:lnTo>
                <a:lnTo>
                  <a:pt x="4" y="1899"/>
                </a:lnTo>
                <a:lnTo>
                  <a:pt x="2" y="1886"/>
                </a:lnTo>
                <a:lnTo>
                  <a:pt x="0" y="1873"/>
                </a:lnTo>
                <a:lnTo>
                  <a:pt x="0" y="1860"/>
                </a:lnTo>
                <a:lnTo>
                  <a:pt x="0" y="1845"/>
                </a:lnTo>
                <a:lnTo>
                  <a:pt x="2" y="1832"/>
                </a:lnTo>
                <a:lnTo>
                  <a:pt x="4" y="1819"/>
                </a:lnTo>
                <a:lnTo>
                  <a:pt x="7" y="1805"/>
                </a:lnTo>
                <a:lnTo>
                  <a:pt x="11" y="1792"/>
                </a:lnTo>
                <a:lnTo>
                  <a:pt x="15" y="1780"/>
                </a:lnTo>
                <a:lnTo>
                  <a:pt x="20" y="1768"/>
                </a:lnTo>
                <a:lnTo>
                  <a:pt x="27" y="1756"/>
                </a:lnTo>
                <a:lnTo>
                  <a:pt x="33" y="1746"/>
                </a:lnTo>
                <a:lnTo>
                  <a:pt x="41" y="1735"/>
                </a:lnTo>
                <a:lnTo>
                  <a:pt x="49" y="1725"/>
                </a:lnTo>
                <a:lnTo>
                  <a:pt x="59" y="1715"/>
                </a:lnTo>
                <a:lnTo>
                  <a:pt x="69" y="1706"/>
                </a:lnTo>
                <a:lnTo>
                  <a:pt x="78" y="1697"/>
                </a:lnTo>
                <a:lnTo>
                  <a:pt x="90" y="1689"/>
                </a:lnTo>
                <a:lnTo>
                  <a:pt x="102" y="1682"/>
                </a:lnTo>
                <a:close/>
              </a:path>
            </a:pathLst>
          </a:custGeom>
          <a:gradFill>
            <a:gsLst>
              <a:gs pos="0">
                <a:schemeClr val="accent1"/>
              </a:gs>
              <a:gs pos="100000">
                <a:schemeClr val="accent1">
                  <a:lumMod val="75000"/>
                </a:schemeClr>
              </a:gs>
            </a:gsLst>
            <a:lin ang="2700000" scaled="1"/>
          </a:gradFill>
          <a:ln w="25400">
            <a:gradFill flip="none" rotWithShape="1">
              <a:gsLst>
                <a:gs pos="0">
                  <a:schemeClr val="accent1"/>
                </a:gs>
                <a:gs pos="100000">
                  <a:schemeClr val="accent1">
                    <a:lumMod val="50000"/>
                  </a:schemeClr>
                </a:gs>
              </a:gsLst>
              <a:lin ang="2700000" scaled="1"/>
              <a:tileRect/>
            </a:gradFill>
          </a:ln>
          <a:effectLst>
            <a:outerShdw blurRad="254000" dist="152400" dir="27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solidFill>
                <a:schemeClr val="lt1"/>
              </a:solidFill>
              <a:latin typeface="微软雅黑" panose="020B0503020204020204" pitchFamily="34" charset="-122"/>
            </a:endParaRPr>
          </a:p>
        </p:txBody>
      </p:sp>
      <p:sp>
        <p:nvSpPr>
          <p:cNvPr id="33" name="Freeform 9"/>
          <p:cNvSpPr>
            <a:spLocks noChangeAspect="1"/>
          </p:cNvSpPr>
          <p:nvPr/>
        </p:nvSpPr>
        <p:spPr bwMode="auto">
          <a:xfrm>
            <a:off x="5631284" y="4048258"/>
            <a:ext cx="1731963" cy="1968500"/>
          </a:xfrm>
          <a:custGeom>
            <a:avLst/>
            <a:gdLst>
              <a:gd name="T0" fmla="*/ 2966 w 3271"/>
              <a:gd name="T1" fmla="*/ 29 h 3718"/>
              <a:gd name="T2" fmla="*/ 2991 w 3271"/>
              <a:gd name="T3" fmla="*/ 16 h 3718"/>
              <a:gd name="T4" fmla="*/ 3016 w 3271"/>
              <a:gd name="T5" fmla="*/ 8 h 3718"/>
              <a:gd name="T6" fmla="*/ 3041 w 3271"/>
              <a:gd name="T7" fmla="*/ 3 h 3718"/>
              <a:gd name="T8" fmla="*/ 3068 w 3271"/>
              <a:gd name="T9" fmla="*/ 0 h 3718"/>
              <a:gd name="T10" fmla="*/ 3094 w 3271"/>
              <a:gd name="T11" fmla="*/ 3 h 3718"/>
              <a:gd name="T12" fmla="*/ 3119 w 3271"/>
              <a:gd name="T13" fmla="*/ 8 h 3718"/>
              <a:gd name="T14" fmla="*/ 3146 w 3271"/>
              <a:gd name="T15" fmla="*/ 16 h 3718"/>
              <a:gd name="T16" fmla="*/ 3170 w 3271"/>
              <a:gd name="T17" fmla="*/ 29 h 3718"/>
              <a:gd name="T18" fmla="*/ 3193 w 3271"/>
              <a:gd name="T19" fmla="*/ 44 h 3718"/>
              <a:gd name="T20" fmla="*/ 3213 w 3271"/>
              <a:gd name="T21" fmla="*/ 62 h 3718"/>
              <a:gd name="T22" fmla="*/ 3230 w 3271"/>
              <a:gd name="T23" fmla="*/ 81 h 3718"/>
              <a:gd name="T24" fmla="*/ 3245 w 3271"/>
              <a:gd name="T25" fmla="*/ 103 h 3718"/>
              <a:gd name="T26" fmla="*/ 3257 w 3271"/>
              <a:gd name="T27" fmla="*/ 127 h 3718"/>
              <a:gd name="T28" fmla="*/ 3265 w 3271"/>
              <a:gd name="T29" fmla="*/ 152 h 3718"/>
              <a:gd name="T30" fmla="*/ 3270 w 3271"/>
              <a:gd name="T31" fmla="*/ 179 h 3718"/>
              <a:gd name="T32" fmla="*/ 3271 w 3271"/>
              <a:gd name="T33" fmla="*/ 205 h 3718"/>
              <a:gd name="T34" fmla="*/ 3271 w 3271"/>
              <a:gd name="T35" fmla="*/ 3526 h 3718"/>
              <a:gd name="T36" fmla="*/ 3269 w 3271"/>
              <a:gd name="T37" fmla="*/ 3554 h 3718"/>
              <a:gd name="T38" fmla="*/ 3261 w 3271"/>
              <a:gd name="T39" fmla="*/ 3579 h 3718"/>
              <a:gd name="T40" fmla="*/ 3252 w 3271"/>
              <a:gd name="T41" fmla="*/ 3603 h 3718"/>
              <a:gd name="T42" fmla="*/ 3238 w 3271"/>
              <a:gd name="T43" fmla="*/ 3625 h 3718"/>
              <a:gd name="T44" fmla="*/ 3222 w 3271"/>
              <a:gd name="T45" fmla="*/ 3647 h 3718"/>
              <a:gd name="T46" fmla="*/ 3204 w 3271"/>
              <a:gd name="T47" fmla="*/ 3665 h 3718"/>
              <a:gd name="T48" fmla="*/ 3181 w 3271"/>
              <a:gd name="T49" fmla="*/ 3682 h 3718"/>
              <a:gd name="T50" fmla="*/ 3158 w 3271"/>
              <a:gd name="T51" fmla="*/ 3696 h 3718"/>
              <a:gd name="T52" fmla="*/ 3133 w 3271"/>
              <a:gd name="T53" fmla="*/ 3706 h 3718"/>
              <a:gd name="T54" fmla="*/ 3107 w 3271"/>
              <a:gd name="T55" fmla="*/ 3714 h 3718"/>
              <a:gd name="T56" fmla="*/ 3081 w 3271"/>
              <a:gd name="T57" fmla="*/ 3717 h 3718"/>
              <a:gd name="T58" fmla="*/ 3055 w 3271"/>
              <a:gd name="T59" fmla="*/ 3717 h 3718"/>
              <a:gd name="T60" fmla="*/ 3029 w 3271"/>
              <a:gd name="T61" fmla="*/ 3714 h 3718"/>
              <a:gd name="T62" fmla="*/ 3003 w 3271"/>
              <a:gd name="T63" fmla="*/ 3706 h 3718"/>
              <a:gd name="T64" fmla="*/ 2978 w 3271"/>
              <a:gd name="T65" fmla="*/ 3696 h 3718"/>
              <a:gd name="T66" fmla="*/ 102 w 3271"/>
              <a:gd name="T67" fmla="*/ 2036 h 3718"/>
              <a:gd name="T68" fmla="*/ 78 w 3271"/>
              <a:gd name="T69" fmla="*/ 2021 h 3718"/>
              <a:gd name="T70" fmla="*/ 58 w 3271"/>
              <a:gd name="T71" fmla="*/ 2003 h 3718"/>
              <a:gd name="T72" fmla="*/ 41 w 3271"/>
              <a:gd name="T73" fmla="*/ 1983 h 3718"/>
              <a:gd name="T74" fmla="*/ 26 w 3271"/>
              <a:gd name="T75" fmla="*/ 1962 h 3718"/>
              <a:gd name="T76" fmla="*/ 14 w 3271"/>
              <a:gd name="T77" fmla="*/ 1938 h 3718"/>
              <a:gd name="T78" fmla="*/ 6 w 3271"/>
              <a:gd name="T79" fmla="*/ 1913 h 3718"/>
              <a:gd name="T80" fmla="*/ 1 w 3271"/>
              <a:gd name="T81" fmla="*/ 1886 h 3718"/>
              <a:gd name="T82" fmla="*/ 0 w 3271"/>
              <a:gd name="T83" fmla="*/ 1858 h 3718"/>
              <a:gd name="T84" fmla="*/ 1 w 3271"/>
              <a:gd name="T85" fmla="*/ 1832 h 3718"/>
              <a:gd name="T86" fmla="*/ 6 w 3271"/>
              <a:gd name="T87" fmla="*/ 1806 h 3718"/>
              <a:gd name="T88" fmla="*/ 14 w 3271"/>
              <a:gd name="T89" fmla="*/ 1781 h 3718"/>
              <a:gd name="T90" fmla="*/ 26 w 3271"/>
              <a:gd name="T91" fmla="*/ 1757 h 3718"/>
              <a:gd name="T92" fmla="*/ 41 w 3271"/>
              <a:gd name="T93" fmla="*/ 1736 h 3718"/>
              <a:gd name="T94" fmla="*/ 58 w 3271"/>
              <a:gd name="T95" fmla="*/ 1716 h 3718"/>
              <a:gd name="T96" fmla="*/ 78 w 3271"/>
              <a:gd name="T97" fmla="*/ 1697 h 3718"/>
              <a:gd name="T98" fmla="*/ 102 w 3271"/>
              <a:gd name="T99" fmla="*/ 1683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1" h="3718">
                <a:moveTo>
                  <a:pt x="102" y="1683"/>
                </a:moveTo>
                <a:lnTo>
                  <a:pt x="2966" y="29"/>
                </a:lnTo>
                <a:lnTo>
                  <a:pt x="2978" y="23"/>
                </a:lnTo>
                <a:lnTo>
                  <a:pt x="2991" y="16"/>
                </a:lnTo>
                <a:lnTo>
                  <a:pt x="3003" y="12"/>
                </a:lnTo>
                <a:lnTo>
                  <a:pt x="3016" y="8"/>
                </a:lnTo>
                <a:lnTo>
                  <a:pt x="3029" y="4"/>
                </a:lnTo>
                <a:lnTo>
                  <a:pt x="3041" y="3"/>
                </a:lnTo>
                <a:lnTo>
                  <a:pt x="3055" y="2"/>
                </a:lnTo>
                <a:lnTo>
                  <a:pt x="3068" y="0"/>
                </a:lnTo>
                <a:lnTo>
                  <a:pt x="3081" y="2"/>
                </a:lnTo>
                <a:lnTo>
                  <a:pt x="3094" y="3"/>
                </a:lnTo>
                <a:lnTo>
                  <a:pt x="3107" y="4"/>
                </a:lnTo>
                <a:lnTo>
                  <a:pt x="3119" y="8"/>
                </a:lnTo>
                <a:lnTo>
                  <a:pt x="3133" y="12"/>
                </a:lnTo>
                <a:lnTo>
                  <a:pt x="3146" y="16"/>
                </a:lnTo>
                <a:lnTo>
                  <a:pt x="3158" y="23"/>
                </a:lnTo>
                <a:lnTo>
                  <a:pt x="3170" y="29"/>
                </a:lnTo>
                <a:lnTo>
                  <a:pt x="3181" y="36"/>
                </a:lnTo>
                <a:lnTo>
                  <a:pt x="3193" y="44"/>
                </a:lnTo>
                <a:lnTo>
                  <a:pt x="3204" y="53"/>
                </a:lnTo>
                <a:lnTo>
                  <a:pt x="3213" y="62"/>
                </a:lnTo>
                <a:lnTo>
                  <a:pt x="3222" y="72"/>
                </a:lnTo>
                <a:lnTo>
                  <a:pt x="3230" y="81"/>
                </a:lnTo>
                <a:lnTo>
                  <a:pt x="3238" y="93"/>
                </a:lnTo>
                <a:lnTo>
                  <a:pt x="3245" y="103"/>
                </a:lnTo>
                <a:lnTo>
                  <a:pt x="3252" y="115"/>
                </a:lnTo>
                <a:lnTo>
                  <a:pt x="3257" y="127"/>
                </a:lnTo>
                <a:lnTo>
                  <a:pt x="3261" y="139"/>
                </a:lnTo>
                <a:lnTo>
                  <a:pt x="3265" y="152"/>
                </a:lnTo>
                <a:lnTo>
                  <a:pt x="3269" y="164"/>
                </a:lnTo>
                <a:lnTo>
                  <a:pt x="3270" y="179"/>
                </a:lnTo>
                <a:lnTo>
                  <a:pt x="3271" y="192"/>
                </a:lnTo>
                <a:lnTo>
                  <a:pt x="3271" y="205"/>
                </a:lnTo>
                <a:lnTo>
                  <a:pt x="3271" y="3513"/>
                </a:lnTo>
                <a:lnTo>
                  <a:pt x="3271" y="3526"/>
                </a:lnTo>
                <a:lnTo>
                  <a:pt x="3270" y="3540"/>
                </a:lnTo>
                <a:lnTo>
                  <a:pt x="3269" y="3554"/>
                </a:lnTo>
                <a:lnTo>
                  <a:pt x="3265" y="3566"/>
                </a:lnTo>
                <a:lnTo>
                  <a:pt x="3261" y="3579"/>
                </a:lnTo>
                <a:lnTo>
                  <a:pt x="3257" y="3591"/>
                </a:lnTo>
                <a:lnTo>
                  <a:pt x="3252" y="3603"/>
                </a:lnTo>
                <a:lnTo>
                  <a:pt x="3245" y="3615"/>
                </a:lnTo>
                <a:lnTo>
                  <a:pt x="3238" y="3625"/>
                </a:lnTo>
                <a:lnTo>
                  <a:pt x="3230" y="3636"/>
                </a:lnTo>
                <a:lnTo>
                  <a:pt x="3222" y="3647"/>
                </a:lnTo>
                <a:lnTo>
                  <a:pt x="3213" y="3656"/>
                </a:lnTo>
                <a:lnTo>
                  <a:pt x="3204" y="3665"/>
                </a:lnTo>
                <a:lnTo>
                  <a:pt x="3193" y="3674"/>
                </a:lnTo>
                <a:lnTo>
                  <a:pt x="3181" y="3682"/>
                </a:lnTo>
                <a:lnTo>
                  <a:pt x="3170" y="3689"/>
                </a:lnTo>
                <a:lnTo>
                  <a:pt x="3158" y="3696"/>
                </a:lnTo>
                <a:lnTo>
                  <a:pt x="3146" y="3702"/>
                </a:lnTo>
                <a:lnTo>
                  <a:pt x="3133" y="3706"/>
                </a:lnTo>
                <a:lnTo>
                  <a:pt x="3119" y="3710"/>
                </a:lnTo>
                <a:lnTo>
                  <a:pt x="3107" y="3714"/>
                </a:lnTo>
                <a:lnTo>
                  <a:pt x="3094" y="3715"/>
                </a:lnTo>
                <a:lnTo>
                  <a:pt x="3081" y="3717"/>
                </a:lnTo>
                <a:lnTo>
                  <a:pt x="3068" y="3718"/>
                </a:lnTo>
                <a:lnTo>
                  <a:pt x="3055" y="3717"/>
                </a:lnTo>
                <a:lnTo>
                  <a:pt x="3041" y="3715"/>
                </a:lnTo>
                <a:lnTo>
                  <a:pt x="3029" y="3714"/>
                </a:lnTo>
                <a:lnTo>
                  <a:pt x="3016" y="3710"/>
                </a:lnTo>
                <a:lnTo>
                  <a:pt x="3003" y="3706"/>
                </a:lnTo>
                <a:lnTo>
                  <a:pt x="2991" y="3702"/>
                </a:lnTo>
                <a:lnTo>
                  <a:pt x="2978" y="3696"/>
                </a:lnTo>
                <a:lnTo>
                  <a:pt x="2966" y="3689"/>
                </a:lnTo>
                <a:lnTo>
                  <a:pt x="102" y="2036"/>
                </a:lnTo>
                <a:lnTo>
                  <a:pt x="90" y="2029"/>
                </a:lnTo>
                <a:lnTo>
                  <a:pt x="78" y="2021"/>
                </a:lnTo>
                <a:lnTo>
                  <a:pt x="67" y="2012"/>
                </a:lnTo>
                <a:lnTo>
                  <a:pt x="58" y="2003"/>
                </a:lnTo>
                <a:lnTo>
                  <a:pt x="49" y="1993"/>
                </a:lnTo>
                <a:lnTo>
                  <a:pt x="41" y="1983"/>
                </a:lnTo>
                <a:lnTo>
                  <a:pt x="33" y="1972"/>
                </a:lnTo>
                <a:lnTo>
                  <a:pt x="26" y="1962"/>
                </a:lnTo>
                <a:lnTo>
                  <a:pt x="20" y="1950"/>
                </a:lnTo>
                <a:lnTo>
                  <a:pt x="14" y="1938"/>
                </a:lnTo>
                <a:lnTo>
                  <a:pt x="10" y="1926"/>
                </a:lnTo>
                <a:lnTo>
                  <a:pt x="6" y="1913"/>
                </a:lnTo>
                <a:lnTo>
                  <a:pt x="2" y="1899"/>
                </a:lnTo>
                <a:lnTo>
                  <a:pt x="1" y="1886"/>
                </a:lnTo>
                <a:lnTo>
                  <a:pt x="0" y="1873"/>
                </a:lnTo>
                <a:lnTo>
                  <a:pt x="0" y="1858"/>
                </a:lnTo>
                <a:lnTo>
                  <a:pt x="0" y="1845"/>
                </a:lnTo>
                <a:lnTo>
                  <a:pt x="1" y="1832"/>
                </a:lnTo>
                <a:lnTo>
                  <a:pt x="2" y="1819"/>
                </a:lnTo>
                <a:lnTo>
                  <a:pt x="6" y="1806"/>
                </a:lnTo>
                <a:lnTo>
                  <a:pt x="10" y="1792"/>
                </a:lnTo>
                <a:lnTo>
                  <a:pt x="14" y="1781"/>
                </a:lnTo>
                <a:lnTo>
                  <a:pt x="20" y="1769"/>
                </a:lnTo>
                <a:lnTo>
                  <a:pt x="26" y="1757"/>
                </a:lnTo>
                <a:lnTo>
                  <a:pt x="33" y="1746"/>
                </a:lnTo>
                <a:lnTo>
                  <a:pt x="41" y="1736"/>
                </a:lnTo>
                <a:lnTo>
                  <a:pt x="49" y="1725"/>
                </a:lnTo>
                <a:lnTo>
                  <a:pt x="58" y="1716"/>
                </a:lnTo>
                <a:lnTo>
                  <a:pt x="67" y="1707"/>
                </a:lnTo>
                <a:lnTo>
                  <a:pt x="78" y="1697"/>
                </a:lnTo>
                <a:lnTo>
                  <a:pt x="90" y="1689"/>
                </a:lnTo>
                <a:lnTo>
                  <a:pt x="102" y="1683"/>
                </a:lnTo>
                <a:close/>
              </a:path>
            </a:pathLst>
          </a:custGeom>
          <a:gradFill>
            <a:gsLst>
              <a:gs pos="0">
                <a:schemeClr val="accent3"/>
              </a:gs>
              <a:gs pos="100000">
                <a:schemeClr val="accent3">
                  <a:lumMod val="75000"/>
                </a:schemeClr>
              </a:gs>
            </a:gsLst>
            <a:lin ang="2700000" scaled="1"/>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34" name="矩形 33"/>
          <p:cNvSpPr/>
          <p:nvPr/>
        </p:nvSpPr>
        <p:spPr>
          <a:xfrm>
            <a:off x="1023996" y="1607971"/>
            <a:ext cx="5209695" cy="369332"/>
          </a:xfrm>
          <a:prstGeom prst="rect">
            <a:avLst/>
          </a:prstGeom>
        </p:spPr>
        <p:txBody>
          <a:bodyPr wrap="square">
            <a:spAutoFit/>
          </a:bodyPr>
          <a:lstStyle/>
          <a:p>
            <a:r>
              <a:rPr lang="zh-CN" altLang="en-US" b="1" dirty="0">
                <a:solidFill>
                  <a:srgbClr val="FFFF00"/>
                </a:solidFill>
                <a:latin typeface="微软雅黑" panose="020B0503020204020204" pitchFamily="34" charset="-122"/>
                <a:ea typeface="微软雅黑" panose="020B0503020204020204" pitchFamily="34" charset="-122"/>
              </a:rPr>
              <a:t>安全基础管理有待于进一步加强</a:t>
            </a:r>
          </a:p>
        </p:txBody>
      </p:sp>
      <p:sp>
        <p:nvSpPr>
          <p:cNvPr id="35" name="矩形 34"/>
          <p:cNvSpPr/>
          <p:nvPr/>
        </p:nvSpPr>
        <p:spPr>
          <a:xfrm>
            <a:off x="1023996" y="2040610"/>
            <a:ext cx="3054265" cy="738664"/>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安全基础管理工作仍然存在标准不高、要求不严、管理不细等问题，需要加大现场管控力度。</a:t>
            </a:r>
          </a:p>
        </p:txBody>
      </p:sp>
      <p:sp>
        <p:nvSpPr>
          <p:cNvPr id="36" name="文本框 2"/>
          <p:cNvSpPr txBox="1">
            <a:spLocks noChangeArrowheads="1"/>
          </p:cNvSpPr>
          <p:nvPr/>
        </p:nvSpPr>
        <p:spPr bwMode="auto">
          <a:xfrm>
            <a:off x="6181487" y="2072383"/>
            <a:ext cx="10066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chemeClr val="bg2"/>
                </a:solidFill>
                <a:latin typeface="Giorgio Sans Medium" panose="020B0603030202040204" pitchFamily="34" charset="0"/>
              </a:rPr>
              <a:t>01</a:t>
            </a:r>
            <a:endParaRPr lang="zh-CN" altLang="en-US" sz="5400" dirty="0">
              <a:solidFill>
                <a:schemeClr val="bg2"/>
              </a:solidFill>
              <a:latin typeface="Giorgio Sans Medium" panose="020B0603030202040204" pitchFamily="34" charset="0"/>
            </a:endParaRPr>
          </a:p>
        </p:txBody>
      </p:sp>
      <p:sp>
        <p:nvSpPr>
          <p:cNvPr id="37" name="文本框 2"/>
          <p:cNvSpPr txBox="1">
            <a:spLocks noChangeArrowheads="1"/>
          </p:cNvSpPr>
          <p:nvPr/>
        </p:nvSpPr>
        <p:spPr bwMode="auto">
          <a:xfrm>
            <a:off x="6181487" y="4460999"/>
            <a:ext cx="10066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chemeClr val="bg2"/>
                </a:solidFill>
                <a:latin typeface="Giorgio Sans Medium" panose="020B0603030202040204" pitchFamily="34" charset="0"/>
              </a:rPr>
              <a:t>03</a:t>
            </a:r>
            <a:endParaRPr lang="zh-CN" altLang="en-US" sz="5400" dirty="0">
              <a:solidFill>
                <a:schemeClr val="bg2"/>
              </a:solidFill>
              <a:latin typeface="Giorgio Sans Medium" panose="020B0603030202040204" pitchFamily="34" charset="0"/>
            </a:endParaRPr>
          </a:p>
        </p:txBody>
      </p:sp>
      <p:sp>
        <p:nvSpPr>
          <p:cNvPr id="38" name="文本框 2"/>
          <p:cNvSpPr txBox="1">
            <a:spLocks noChangeArrowheads="1"/>
          </p:cNvSpPr>
          <p:nvPr/>
        </p:nvSpPr>
        <p:spPr bwMode="auto">
          <a:xfrm>
            <a:off x="5556967" y="3259530"/>
            <a:ext cx="10066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chemeClr val="bg2"/>
                </a:solidFill>
                <a:latin typeface="Giorgio Sans Medium" panose="020B0603030202040204" pitchFamily="34" charset="0"/>
              </a:rPr>
              <a:t>02</a:t>
            </a:r>
            <a:endParaRPr lang="zh-CN" altLang="en-US" sz="5400" dirty="0">
              <a:solidFill>
                <a:schemeClr val="bg2"/>
              </a:solidFill>
              <a:latin typeface="Giorgio Sans Medium" panose="020B0603030202040204" pitchFamily="34" charset="0"/>
            </a:endParaRPr>
          </a:p>
        </p:txBody>
      </p:sp>
      <p:sp>
        <p:nvSpPr>
          <p:cNvPr id="39" name="矩形 38"/>
          <p:cNvSpPr/>
          <p:nvPr/>
        </p:nvSpPr>
        <p:spPr>
          <a:xfrm>
            <a:off x="1023996" y="4353019"/>
            <a:ext cx="3510234" cy="369332"/>
          </a:xfrm>
          <a:prstGeom prst="rect">
            <a:avLst/>
          </a:prstGeom>
        </p:spPr>
        <p:txBody>
          <a:bodyPr wrap="square">
            <a:spAutoFit/>
          </a:bodyPr>
          <a:lstStyle/>
          <a:p>
            <a:r>
              <a:rPr lang="zh-CN" altLang="en-US" b="1" dirty="0">
                <a:solidFill>
                  <a:srgbClr val="FFFF00"/>
                </a:solidFill>
                <a:latin typeface="微软雅黑" panose="020B0503020204020204" pitchFamily="34" charset="-122"/>
                <a:ea typeface="微软雅黑" panose="020B0503020204020204" pitchFamily="34" charset="-122"/>
              </a:rPr>
              <a:t>安全管控力度有待于进一步加强</a:t>
            </a:r>
          </a:p>
        </p:txBody>
      </p:sp>
      <p:sp>
        <p:nvSpPr>
          <p:cNvPr id="40" name="矩形 39"/>
          <p:cNvSpPr/>
          <p:nvPr/>
        </p:nvSpPr>
        <p:spPr>
          <a:xfrm>
            <a:off x="1023996" y="4785658"/>
            <a:ext cx="3054265" cy="1169551"/>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在系统检修期间，发现个别外委队伍施工现场摆放的灭火器存在胶管老化、开裂等现象，安全防范意识不强，公司将进一步加强安全培训和处罚力度，确保施工安全。</a:t>
            </a:r>
          </a:p>
        </p:txBody>
      </p:sp>
      <p:sp>
        <p:nvSpPr>
          <p:cNvPr id="41" name="矩形 40"/>
          <p:cNvSpPr/>
          <p:nvPr/>
        </p:nvSpPr>
        <p:spPr>
          <a:xfrm>
            <a:off x="8244402" y="3107390"/>
            <a:ext cx="3510234" cy="369332"/>
          </a:xfrm>
          <a:prstGeom prst="rect">
            <a:avLst/>
          </a:prstGeom>
        </p:spPr>
        <p:txBody>
          <a:bodyPr wrap="square">
            <a:spAutoFit/>
          </a:bodyPr>
          <a:lstStyle/>
          <a:p>
            <a:r>
              <a:rPr lang="zh-CN" altLang="en-US" b="1" dirty="0">
                <a:solidFill>
                  <a:srgbClr val="FFFF00"/>
                </a:solidFill>
                <a:latin typeface="微软雅黑" panose="020B0503020204020204" pitchFamily="34" charset="-122"/>
                <a:ea typeface="微软雅黑" panose="020B0503020204020204" pitchFamily="34" charset="-122"/>
              </a:rPr>
              <a:t>安全意识有待于进一步提升</a:t>
            </a:r>
          </a:p>
        </p:txBody>
      </p:sp>
      <p:sp>
        <p:nvSpPr>
          <p:cNvPr id="42" name="矩形 41"/>
          <p:cNvSpPr/>
          <p:nvPr/>
        </p:nvSpPr>
        <p:spPr>
          <a:xfrm>
            <a:off x="8244402" y="3540029"/>
            <a:ext cx="3054265" cy="523220"/>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在员工中仍然存在一般“三违”现象，需要进一步强化员工安全意识教育。</a:t>
            </a:r>
          </a:p>
        </p:txBody>
      </p:sp>
      <p:sp>
        <p:nvSpPr>
          <p:cNvPr id="43" name="Freeform 151"/>
          <p:cNvSpPr>
            <a:spLocks noChangeAspect="1" noEditPoints="1"/>
          </p:cNvSpPr>
          <p:nvPr/>
        </p:nvSpPr>
        <p:spPr bwMode="auto">
          <a:xfrm>
            <a:off x="4352067" y="3597484"/>
            <a:ext cx="610529" cy="461240"/>
          </a:xfrm>
          <a:custGeom>
            <a:avLst/>
            <a:gdLst>
              <a:gd name="T0" fmla="*/ 0 w 1197"/>
              <a:gd name="T1" fmla="*/ 866 h 906"/>
              <a:gd name="T2" fmla="*/ 1197 w 1197"/>
              <a:gd name="T3" fmla="*/ 866 h 906"/>
              <a:gd name="T4" fmla="*/ 923 w 1197"/>
              <a:gd name="T5" fmla="*/ 129 h 906"/>
              <a:gd name="T6" fmla="*/ 806 w 1197"/>
              <a:gd name="T7" fmla="*/ 131 h 906"/>
              <a:gd name="T8" fmla="*/ 806 w 1197"/>
              <a:gd name="T9" fmla="*/ 175 h 906"/>
              <a:gd name="T10" fmla="*/ 855 w 1197"/>
              <a:gd name="T11" fmla="*/ 177 h 906"/>
              <a:gd name="T12" fmla="*/ 756 w 1197"/>
              <a:gd name="T13" fmla="*/ 262 h 906"/>
              <a:gd name="T14" fmla="*/ 674 w 1197"/>
              <a:gd name="T15" fmla="*/ 284 h 906"/>
              <a:gd name="T16" fmla="*/ 632 w 1197"/>
              <a:gd name="T17" fmla="*/ 240 h 906"/>
              <a:gd name="T18" fmla="*/ 545 w 1197"/>
              <a:gd name="T19" fmla="*/ 280 h 906"/>
              <a:gd name="T20" fmla="*/ 429 w 1197"/>
              <a:gd name="T21" fmla="*/ 367 h 906"/>
              <a:gd name="T22" fmla="*/ 283 w 1197"/>
              <a:gd name="T23" fmla="*/ 477 h 906"/>
              <a:gd name="T24" fmla="*/ 288 w 1197"/>
              <a:gd name="T25" fmla="*/ 530 h 906"/>
              <a:gd name="T26" fmla="*/ 427 w 1197"/>
              <a:gd name="T27" fmla="*/ 429 h 906"/>
              <a:gd name="T28" fmla="*/ 529 w 1197"/>
              <a:gd name="T29" fmla="*/ 352 h 906"/>
              <a:gd name="T30" fmla="*/ 613 w 1197"/>
              <a:gd name="T31" fmla="*/ 289 h 906"/>
              <a:gd name="T32" fmla="*/ 674 w 1197"/>
              <a:gd name="T33" fmla="*/ 352 h 906"/>
              <a:gd name="T34" fmla="*/ 720 w 1197"/>
              <a:gd name="T35" fmla="*/ 349 h 906"/>
              <a:gd name="T36" fmla="*/ 820 w 1197"/>
              <a:gd name="T37" fmla="*/ 271 h 906"/>
              <a:gd name="T38" fmla="*/ 899 w 1197"/>
              <a:gd name="T39" fmla="*/ 257 h 906"/>
              <a:gd name="T40" fmla="*/ 948 w 1197"/>
              <a:gd name="T41" fmla="*/ 154 h 906"/>
              <a:gd name="T42" fmla="*/ 777 w 1197"/>
              <a:gd name="T43" fmla="*/ 543 h 906"/>
              <a:gd name="T44" fmla="*/ 867 w 1197"/>
              <a:gd name="T45" fmla="*/ 543 h 906"/>
              <a:gd name="T46" fmla="*/ 777 w 1197"/>
              <a:gd name="T47" fmla="*/ 344 h 906"/>
              <a:gd name="T48" fmla="*/ 671 w 1197"/>
              <a:gd name="T49" fmla="*/ 395 h 906"/>
              <a:gd name="T50" fmla="*/ 669 w 1197"/>
              <a:gd name="T51" fmla="*/ 553 h 906"/>
              <a:gd name="T52" fmla="*/ 752 w 1197"/>
              <a:gd name="T53" fmla="*/ 365 h 906"/>
              <a:gd name="T54" fmla="*/ 575 w 1197"/>
              <a:gd name="T55" fmla="*/ 362 h 906"/>
              <a:gd name="T56" fmla="*/ 555 w 1197"/>
              <a:gd name="T57" fmla="*/ 553 h 906"/>
              <a:gd name="T58" fmla="*/ 635 w 1197"/>
              <a:gd name="T59" fmla="*/ 358 h 906"/>
              <a:gd name="T60" fmla="*/ 431 w 1197"/>
              <a:gd name="T61" fmla="*/ 470 h 906"/>
              <a:gd name="T62" fmla="*/ 513 w 1197"/>
              <a:gd name="T63" fmla="*/ 553 h 906"/>
              <a:gd name="T64" fmla="*/ 433 w 1197"/>
              <a:gd name="T65" fmla="*/ 469 h 906"/>
              <a:gd name="T66" fmla="*/ 405 w 1197"/>
              <a:gd name="T67" fmla="*/ 543 h 906"/>
              <a:gd name="T68" fmla="*/ 397 w 1197"/>
              <a:gd name="T69" fmla="*/ 553 h 906"/>
              <a:gd name="T70" fmla="*/ 994 w 1197"/>
              <a:gd name="T71" fmla="*/ 720 h 906"/>
              <a:gd name="T72" fmla="*/ 479 w 1197"/>
              <a:gd name="T73" fmla="*/ 793 h 906"/>
              <a:gd name="T74" fmla="*/ 720 w 1197"/>
              <a:gd name="T75" fmla="*/ 793 h 906"/>
              <a:gd name="T76" fmla="*/ 122 w 1197"/>
              <a:gd name="T77" fmla="*/ 690 h 906"/>
              <a:gd name="T78" fmla="*/ 1076 w 1197"/>
              <a:gd name="T79" fmla="*/ 690 h 906"/>
              <a:gd name="T80" fmla="*/ 186 w 1197"/>
              <a:gd name="T81" fmla="*/ 89 h 906"/>
              <a:gd name="T82" fmla="*/ 1013 w 1197"/>
              <a:gd name="T83" fmla="*/ 89 h 906"/>
              <a:gd name="T84" fmla="*/ 1076 w 1197"/>
              <a:gd name="T85" fmla="*/ 639 h 906"/>
              <a:gd name="T86" fmla="*/ 203 w 1197"/>
              <a:gd name="T87" fmla="*/ 0 h 906"/>
              <a:gd name="T88" fmla="*/ 122 w 1197"/>
              <a:gd name="T89" fmla="*/ 669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7" h="906">
                <a:moveTo>
                  <a:pt x="1195" y="848"/>
                </a:moveTo>
                <a:lnTo>
                  <a:pt x="3" y="848"/>
                </a:lnTo>
                <a:lnTo>
                  <a:pt x="0" y="866"/>
                </a:lnTo>
                <a:cubicBezTo>
                  <a:pt x="0" y="888"/>
                  <a:pt x="19" y="906"/>
                  <a:pt x="41" y="906"/>
                </a:cubicBezTo>
                <a:lnTo>
                  <a:pt x="1158" y="906"/>
                </a:lnTo>
                <a:cubicBezTo>
                  <a:pt x="1179" y="906"/>
                  <a:pt x="1197" y="888"/>
                  <a:pt x="1197" y="866"/>
                </a:cubicBezTo>
                <a:lnTo>
                  <a:pt x="1195" y="848"/>
                </a:lnTo>
                <a:close/>
                <a:moveTo>
                  <a:pt x="940" y="136"/>
                </a:moveTo>
                <a:lnTo>
                  <a:pt x="923" y="129"/>
                </a:lnTo>
                <a:lnTo>
                  <a:pt x="897" y="129"/>
                </a:lnTo>
                <a:lnTo>
                  <a:pt x="813" y="129"/>
                </a:lnTo>
                <a:lnTo>
                  <a:pt x="806" y="131"/>
                </a:lnTo>
                <a:lnTo>
                  <a:pt x="804" y="133"/>
                </a:lnTo>
                <a:cubicBezTo>
                  <a:pt x="795" y="135"/>
                  <a:pt x="790" y="144"/>
                  <a:pt x="791" y="154"/>
                </a:cubicBezTo>
                <a:cubicBezTo>
                  <a:pt x="791" y="163"/>
                  <a:pt x="796" y="173"/>
                  <a:pt x="806" y="175"/>
                </a:cubicBezTo>
                <a:lnTo>
                  <a:pt x="813" y="177"/>
                </a:lnTo>
                <a:lnTo>
                  <a:pt x="842" y="177"/>
                </a:lnTo>
                <a:lnTo>
                  <a:pt x="855" y="177"/>
                </a:lnTo>
                <a:lnTo>
                  <a:pt x="830" y="197"/>
                </a:lnTo>
                <a:lnTo>
                  <a:pt x="782" y="239"/>
                </a:lnTo>
                <a:lnTo>
                  <a:pt x="756" y="262"/>
                </a:lnTo>
                <a:lnTo>
                  <a:pt x="720" y="289"/>
                </a:lnTo>
                <a:lnTo>
                  <a:pt x="697" y="308"/>
                </a:lnTo>
                <a:lnTo>
                  <a:pt x="674" y="284"/>
                </a:lnTo>
                <a:lnTo>
                  <a:pt x="664" y="273"/>
                </a:lnTo>
                <a:lnTo>
                  <a:pt x="636" y="247"/>
                </a:lnTo>
                <a:lnTo>
                  <a:pt x="632" y="240"/>
                </a:lnTo>
                <a:cubicBezTo>
                  <a:pt x="624" y="232"/>
                  <a:pt x="610" y="231"/>
                  <a:pt x="601" y="238"/>
                </a:cubicBezTo>
                <a:lnTo>
                  <a:pt x="574" y="257"/>
                </a:lnTo>
                <a:lnTo>
                  <a:pt x="545" y="280"/>
                </a:lnTo>
                <a:lnTo>
                  <a:pt x="529" y="292"/>
                </a:lnTo>
                <a:lnTo>
                  <a:pt x="519" y="301"/>
                </a:lnTo>
                <a:lnTo>
                  <a:pt x="429" y="367"/>
                </a:lnTo>
                <a:lnTo>
                  <a:pt x="427" y="368"/>
                </a:lnTo>
                <a:lnTo>
                  <a:pt x="401" y="390"/>
                </a:lnTo>
                <a:lnTo>
                  <a:pt x="283" y="477"/>
                </a:lnTo>
                <a:lnTo>
                  <a:pt x="269" y="488"/>
                </a:lnTo>
                <a:cubicBezTo>
                  <a:pt x="260" y="496"/>
                  <a:pt x="257" y="511"/>
                  <a:pt x="264" y="521"/>
                </a:cubicBezTo>
                <a:cubicBezTo>
                  <a:pt x="270" y="529"/>
                  <a:pt x="280" y="532"/>
                  <a:pt x="288" y="530"/>
                </a:cubicBezTo>
                <a:lnTo>
                  <a:pt x="299" y="526"/>
                </a:lnTo>
                <a:lnTo>
                  <a:pt x="401" y="450"/>
                </a:lnTo>
                <a:lnTo>
                  <a:pt x="427" y="429"/>
                </a:lnTo>
                <a:lnTo>
                  <a:pt x="429" y="428"/>
                </a:lnTo>
                <a:lnTo>
                  <a:pt x="519" y="360"/>
                </a:lnTo>
                <a:lnTo>
                  <a:pt x="529" y="352"/>
                </a:lnTo>
                <a:lnTo>
                  <a:pt x="545" y="340"/>
                </a:lnTo>
                <a:lnTo>
                  <a:pt x="574" y="318"/>
                </a:lnTo>
                <a:lnTo>
                  <a:pt x="613" y="289"/>
                </a:lnTo>
                <a:lnTo>
                  <a:pt x="636" y="315"/>
                </a:lnTo>
                <a:lnTo>
                  <a:pt x="664" y="342"/>
                </a:lnTo>
                <a:lnTo>
                  <a:pt x="674" y="352"/>
                </a:lnTo>
                <a:lnTo>
                  <a:pt x="678" y="356"/>
                </a:lnTo>
                <a:cubicBezTo>
                  <a:pt x="686" y="365"/>
                  <a:pt x="700" y="366"/>
                  <a:pt x="709" y="358"/>
                </a:cubicBezTo>
                <a:lnTo>
                  <a:pt x="720" y="349"/>
                </a:lnTo>
                <a:lnTo>
                  <a:pt x="756" y="322"/>
                </a:lnTo>
                <a:lnTo>
                  <a:pt x="782" y="301"/>
                </a:lnTo>
                <a:lnTo>
                  <a:pt x="820" y="271"/>
                </a:lnTo>
                <a:lnTo>
                  <a:pt x="897" y="206"/>
                </a:lnTo>
                <a:lnTo>
                  <a:pt x="899" y="203"/>
                </a:lnTo>
                <a:lnTo>
                  <a:pt x="899" y="257"/>
                </a:lnTo>
                <a:cubicBezTo>
                  <a:pt x="899" y="270"/>
                  <a:pt x="911" y="282"/>
                  <a:pt x="923" y="282"/>
                </a:cubicBezTo>
                <a:cubicBezTo>
                  <a:pt x="936" y="282"/>
                  <a:pt x="948" y="270"/>
                  <a:pt x="948" y="257"/>
                </a:cubicBezTo>
                <a:lnTo>
                  <a:pt x="948" y="154"/>
                </a:lnTo>
                <a:lnTo>
                  <a:pt x="940" y="136"/>
                </a:lnTo>
                <a:close/>
                <a:moveTo>
                  <a:pt x="777" y="344"/>
                </a:moveTo>
                <a:lnTo>
                  <a:pt x="777" y="543"/>
                </a:lnTo>
                <a:lnTo>
                  <a:pt x="786" y="553"/>
                </a:lnTo>
                <a:lnTo>
                  <a:pt x="860" y="553"/>
                </a:lnTo>
                <a:lnTo>
                  <a:pt x="867" y="543"/>
                </a:lnTo>
                <a:lnTo>
                  <a:pt x="867" y="273"/>
                </a:lnTo>
                <a:lnTo>
                  <a:pt x="813" y="316"/>
                </a:lnTo>
                <a:lnTo>
                  <a:pt x="777" y="344"/>
                </a:lnTo>
                <a:close/>
                <a:moveTo>
                  <a:pt x="706" y="401"/>
                </a:moveTo>
                <a:cubicBezTo>
                  <a:pt x="698" y="408"/>
                  <a:pt x="684" y="407"/>
                  <a:pt x="676" y="399"/>
                </a:cubicBezTo>
                <a:lnTo>
                  <a:pt x="671" y="395"/>
                </a:lnTo>
                <a:lnTo>
                  <a:pt x="663" y="385"/>
                </a:lnTo>
                <a:lnTo>
                  <a:pt x="663" y="543"/>
                </a:lnTo>
                <a:lnTo>
                  <a:pt x="669" y="553"/>
                </a:lnTo>
                <a:lnTo>
                  <a:pt x="743" y="553"/>
                </a:lnTo>
                <a:lnTo>
                  <a:pt x="752" y="543"/>
                </a:lnTo>
                <a:lnTo>
                  <a:pt x="752" y="365"/>
                </a:lnTo>
                <a:lnTo>
                  <a:pt x="717" y="393"/>
                </a:lnTo>
                <a:lnTo>
                  <a:pt x="706" y="401"/>
                </a:lnTo>
                <a:close/>
                <a:moveTo>
                  <a:pt x="575" y="362"/>
                </a:moveTo>
                <a:lnTo>
                  <a:pt x="547" y="383"/>
                </a:lnTo>
                <a:lnTo>
                  <a:pt x="547" y="543"/>
                </a:lnTo>
                <a:lnTo>
                  <a:pt x="555" y="553"/>
                </a:lnTo>
                <a:lnTo>
                  <a:pt x="629" y="553"/>
                </a:lnTo>
                <a:lnTo>
                  <a:pt x="635" y="543"/>
                </a:lnTo>
                <a:lnTo>
                  <a:pt x="635" y="358"/>
                </a:lnTo>
                <a:lnTo>
                  <a:pt x="612" y="333"/>
                </a:lnTo>
                <a:lnTo>
                  <a:pt x="575" y="362"/>
                </a:lnTo>
                <a:close/>
                <a:moveTo>
                  <a:pt x="431" y="470"/>
                </a:moveTo>
                <a:lnTo>
                  <a:pt x="431" y="543"/>
                </a:lnTo>
                <a:lnTo>
                  <a:pt x="440" y="553"/>
                </a:lnTo>
                <a:lnTo>
                  <a:pt x="513" y="553"/>
                </a:lnTo>
                <a:lnTo>
                  <a:pt x="521" y="543"/>
                </a:lnTo>
                <a:lnTo>
                  <a:pt x="521" y="403"/>
                </a:lnTo>
                <a:lnTo>
                  <a:pt x="433" y="469"/>
                </a:lnTo>
                <a:lnTo>
                  <a:pt x="431" y="470"/>
                </a:lnTo>
                <a:close/>
                <a:moveTo>
                  <a:pt x="397" y="553"/>
                </a:moveTo>
                <a:lnTo>
                  <a:pt x="405" y="543"/>
                </a:lnTo>
                <a:lnTo>
                  <a:pt x="405" y="491"/>
                </a:lnTo>
                <a:lnTo>
                  <a:pt x="323" y="553"/>
                </a:lnTo>
                <a:lnTo>
                  <a:pt x="397" y="553"/>
                </a:lnTo>
                <a:close/>
                <a:moveTo>
                  <a:pt x="179" y="750"/>
                </a:moveTo>
                <a:lnTo>
                  <a:pt x="204" y="720"/>
                </a:lnTo>
                <a:lnTo>
                  <a:pt x="994" y="720"/>
                </a:lnTo>
                <a:lnTo>
                  <a:pt x="1018" y="750"/>
                </a:lnTo>
                <a:lnTo>
                  <a:pt x="179" y="750"/>
                </a:lnTo>
                <a:close/>
                <a:moveTo>
                  <a:pt x="479" y="793"/>
                </a:moveTo>
                <a:lnTo>
                  <a:pt x="493" y="774"/>
                </a:lnTo>
                <a:lnTo>
                  <a:pt x="705" y="774"/>
                </a:lnTo>
                <a:lnTo>
                  <a:pt x="720" y="793"/>
                </a:lnTo>
                <a:lnTo>
                  <a:pt x="479" y="793"/>
                </a:lnTo>
                <a:close/>
                <a:moveTo>
                  <a:pt x="1076" y="690"/>
                </a:moveTo>
                <a:lnTo>
                  <a:pt x="122" y="690"/>
                </a:lnTo>
                <a:lnTo>
                  <a:pt x="24" y="820"/>
                </a:lnTo>
                <a:lnTo>
                  <a:pt x="1175" y="820"/>
                </a:lnTo>
                <a:lnTo>
                  <a:pt x="1076" y="690"/>
                </a:lnTo>
                <a:close/>
                <a:moveTo>
                  <a:pt x="1013" y="608"/>
                </a:moveTo>
                <a:lnTo>
                  <a:pt x="186" y="608"/>
                </a:lnTo>
                <a:lnTo>
                  <a:pt x="186" y="89"/>
                </a:lnTo>
                <a:cubicBezTo>
                  <a:pt x="186" y="74"/>
                  <a:pt x="197" y="62"/>
                  <a:pt x="211" y="62"/>
                </a:cubicBezTo>
                <a:lnTo>
                  <a:pt x="987" y="62"/>
                </a:lnTo>
                <a:cubicBezTo>
                  <a:pt x="1001" y="62"/>
                  <a:pt x="1013" y="74"/>
                  <a:pt x="1013" y="89"/>
                </a:cubicBezTo>
                <a:lnTo>
                  <a:pt x="1013" y="608"/>
                </a:lnTo>
                <a:close/>
                <a:moveTo>
                  <a:pt x="1076" y="653"/>
                </a:moveTo>
                <a:lnTo>
                  <a:pt x="1076" y="639"/>
                </a:lnTo>
                <a:lnTo>
                  <a:pt x="1076" y="83"/>
                </a:lnTo>
                <a:cubicBezTo>
                  <a:pt x="1076" y="38"/>
                  <a:pt x="1040" y="0"/>
                  <a:pt x="996" y="0"/>
                </a:cubicBezTo>
                <a:lnTo>
                  <a:pt x="203" y="0"/>
                </a:lnTo>
                <a:cubicBezTo>
                  <a:pt x="158" y="0"/>
                  <a:pt x="122" y="38"/>
                  <a:pt x="122" y="83"/>
                </a:cubicBezTo>
                <a:lnTo>
                  <a:pt x="122" y="666"/>
                </a:lnTo>
                <a:lnTo>
                  <a:pt x="122" y="669"/>
                </a:lnTo>
                <a:lnTo>
                  <a:pt x="1076" y="669"/>
                </a:lnTo>
                <a:lnTo>
                  <a:pt x="1076" y="653"/>
                </a:ln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7"/>
          <p:cNvSpPr>
            <a:spLocks noChangeAspect="1" noEditPoints="1"/>
          </p:cNvSpPr>
          <p:nvPr/>
        </p:nvSpPr>
        <p:spPr bwMode="auto">
          <a:xfrm>
            <a:off x="7861052" y="4721993"/>
            <a:ext cx="540935" cy="538563"/>
          </a:xfrm>
          <a:custGeom>
            <a:avLst/>
            <a:gdLst>
              <a:gd name="T0" fmla="*/ 881 w 999"/>
              <a:gd name="T1" fmla="*/ 830 h 990"/>
              <a:gd name="T2" fmla="*/ 845 w 999"/>
              <a:gd name="T3" fmla="*/ 830 h 990"/>
              <a:gd name="T4" fmla="*/ 660 w 999"/>
              <a:gd name="T5" fmla="*/ 646 h 990"/>
              <a:gd name="T6" fmla="*/ 660 w 999"/>
              <a:gd name="T7" fmla="*/ 611 h 990"/>
              <a:gd name="T8" fmla="*/ 697 w 999"/>
              <a:gd name="T9" fmla="*/ 611 h 990"/>
              <a:gd name="T10" fmla="*/ 881 w 999"/>
              <a:gd name="T11" fmla="*/ 794 h 990"/>
              <a:gd name="T12" fmla="*/ 881 w 999"/>
              <a:gd name="T13" fmla="*/ 830 h 990"/>
              <a:gd name="T14" fmla="*/ 799 w 999"/>
              <a:gd name="T15" fmla="*/ 911 h 990"/>
              <a:gd name="T16" fmla="*/ 764 w 999"/>
              <a:gd name="T17" fmla="*/ 911 h 990"/>
              <a:gd name="T18" fmla="*/ 580 w 999"/>
              <a:gd name="T19" fmla="*/ 727 h 990"/>
              <a:gd name="T20" fmla="*/ 580 w 999"/>
              <a:gd name="T21" fmla="*/ 691 h 990"/>
              <a:gd name="T22" fmla="*/ 615 w 999"/>
              <a:gd name="T23" fmla="*/ 691 h 990"/>
              <a:gd name="T24" fmla="*/ 799 w 999"/>
              <a:gd name="T25" fmla="*/ 875 h 990"/>
              <a:gd name="T26" fmla="*/ 799 w 999"/>
              <a:gd name="T27" fmla="*/ 911 h 990"/>
              <a:gd name="T28" fmla="*/ 701 w 999"/>
              <a:gd name="T29" fmla="*/ 540 h 990"/>
              <a:gd name="T30" fmla="*/ 494 w 999"/>
              <a:gd name="T31" fmla="*/ 720 h 990"/>
              <a:gd name="T32" fmla="*/ 720 w 999"/>
              <a:gd name="T33" fmla="*/ 951 h 990"/>
              <a:gd name="T34" fmla="*/ 862 w 999"/>
              <a:gd name="T35" fmla="*/ 951 h 990"/>
              <a:gd name="T36" fmla="*/ 920 w 999"/>
              <a:gd name="T37" fmla="*/ 894 h 990"/>
              <a:gd name="T38" fmla="*/ 920 w 999"/>
              <a:gd name="T39" fmla="*/ 750 h 990"/>
              <a:gd name="T40" fmla="*/ 701 w 999"/>
              <a:gd name="T41" fmla="*/ 540 h 990"/>
              <a:gd name="T42" fmla="*/ 237 w 999"/>
              <a:gd name="T43" fmla="*/ 308 h 990"/>
              <a:gd name="T44" fmla="*/ 386 w 999"/>
              <a:gd name="T45" fmla="*/ 461 h 990"/>
              <a:gd name="T46" fmla="*/ 457 w 999"/>
              <a:gd name="T47" fmla="*/ 389 h 990"/>
              <a:gd name="T48" fmla="*/ 309 w 999"/>
              <a:gd name="T49" fmla="*/ 237 h 990"/>
              <a:gd name="T50" fmla="*/ 344 w 999"/>
              <a:gd name="T51" fmla="*/ 201 h 990"/>
              <a:gd name="T52" fmla="*/ 144 w 999"/>
              <a:gd name="T53" fmla="*/ 0 h 990"/>
              <a:gd name="T54" fmla="*/ 0 w 999"/>
              <a:gd name="T55" fmla="*/ 143 h 990"/>
              <a:gd name="T56" fmla="*/ 201 w 999"/>
              <a:gd name="T57" fmla="*/ 344 h 990"/>
              <a:gd name="T58" fmla="*/ 237 w 999"/>
              <a:gd name="T59" fmla="*/ 308 h 990"/>
              <a:gd name="T60" fmla="*/ 222 w 999"/>
              <a:gd name="T61" fmla="*/ 904 h 990"/>
              <a:gd name="T62" fmla="*/ 138 w 999"/>
              <a:gd name="T63" fmla="*/ 820 h 990"/>
              <a:gd name="T64" fmla="*/ 222 w 999"/>
              <a:gd name="T65" fmla="*/ 736 h 990"/>
              <a:gd name="T66" fmla="*/ 305 w 999"/>
              <a:gd name="T67" fmla="*/ 820 h 990"/>
              <a:gd name="T68" fmla="*/ 222 w 999"/>
              <a:gd name="T69" fmla="*/ 904 h 990"/>
              <a:gd name="T70" fmla="*/ 647 w 999"/>
              <a:gd name="T71" fmla="*/ 505 h 990"/>
              <a:gd name="T72" fmla="*/ 743 w 999"/>
              <a:gd name="T73" fmla="*/ 524 h 990"/>
              <a:gd name="T74" fmla="*/ 999 w 999"/>
              <a:gd name="T75" fmla="*/ 270 h 990"/>
              <a:gd name="T76" fmla="*/ 995 w 999"/>
              <a:gd name="T77" fmla="*/ 226 h 990"/>
              <a:gd name="T78" fmla="*/ 814 w 999"/>
              <a:gd name="T79" fmla="*/ 421 h 990"/>
              <a:gd name="T80" fmla="*/ 644 w 999"/>
              <a:gd name="T81" fmla="*/ 389 h 990"/>
              <a:gd name="T82" fmla="*/ 585 w 999"/>
              <a:gd name="T83" fmla="*/ 225 h 990"/>
              <a:gd name="T84" fmla="*/ 779 w 999"/>
              <a:gd name="T85" fmla="*/ 16 h 990"/>
              <a:gd name="T86" fmla="*/ 743 w 999"/>
              <a:gd name="T87" fmla="*/ 14 h 990"/>
              <a:gd name="T88" fmla="*/ 489 w 999"/>
              <a:gd name="T89" fmla="*/ 270 h 990"/>
              <a:gd name="T90" fmla="*/ 510 w 999"/>
              <a:gd name="T91" fmla="*/ 371 h 990"/>
              <a:gd name="T92" fmla="*/ 267 w 999"/>
              <a:gd name="T93" fmla="*/ 669 h 990"/>
              <a:gd name="T94" fmla="*/ 221 w 999"/>
              <a:gd name="T95" fmla="*/ 662 h 990"/>
              <a:gd name="T96" fmla="*/ 64 w 999"/>
              <a:gd name="T97" fmla="*/ 820 h 990"/>
              <a:gd name="T98" fmla="*/ 221 w 999"/>
              <a:gd name="T99" fmla="*/ 978 h 990"/>
              <a:gd name="T100" fmla="*/ 379 w 999"/>
              <a:gd name="T101" fmla="*/ 820 h 990"/>
              <a:gd name="T102" fmla="*/ 367 w 999"/>
              <a:gd name="T103" fmla="*/ 760 h 990"/>
              <a:gd name="T104" fmla="*/ 647 w 999"/>
              <a:gd name="T105" fmla="*/ 50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9" h="990">
                <a:moveTo>
                  <a:pt x="881" y="830"/>
                </a:moveTo>
                <a:cubicBezTo>
                  <a:pt x="871" y="840"/>
                  <a:pt x="855" y="840"/>
                  <a:pt x="845" y="830"/>
                </a:cubicBezTo>
                <a:lnTo>
                  <a:pt x="660" y="646"/>
                </a:lnTo>
                <a:cubicBezTo>
                  <a:pt x="651" y="636"/>
                  <a:pt x="651" y="620"/>
                  <a:pt x="660" y="611"/>
                </a:cubicBezTo>
                <a:cubicBezTo>
                  <a:pt x="670" y="600"/>
                  <a:pt x="687" y="600"/>
                  <a:pt x="697" y="611"/>
                </a:cubicBezTo>
                <a:lnTo>
                  <a:pt x="881" y="794"/>
                </a:lnTo>
                <a:cubicBezTo>
                  <a:pt x="891" y="804"/>
                  <a:pt x="891" y="820"/>
                  <a:pt x="881" y="830"/>
                </a:cubicBezTo>
                <a:close/>
                <a:moveTo>
                  <a:pt x="799" y="911"/>
                </a:moveTo>
                <a:cubicBezTo>
                  <a:pt x="791" y="921"/>
                  <a:pt x="774" y="921"/>
                  <a:pt x="764" y="911"/>
                </a:cubicBezTo>
                <a:lnTo>
                  <a:pt x="580" y="727"/>
                </a:lnTo>
                <a:cubicBezTo>
                  <a:pt x="570" y="717"/>
                  <a:pt x="570" y="701"/>
                  <a:pt x="580" y="691"/>
                </a:cubicBezTo>
                <a:cubicBezTo>
                  <a:pt x="589" y="681"/>
                  <a:pt x="605" y="681"/>
                  <a:pt x="615" y="691"/>
                </a:cubicBezTo>
                <a:lnTo>
                  <a:pt x="799" y="875"/>
                </a:lnTo>
                <a:cubicBezTo>
                  <a:pt x="810" y="885"/>
                  <a:pt x="810" y="901"/>
                  <a:pt x="799" y="911"/>
                </a:cubicBezTo>
                <a:close/>
                <a:moveTo>
                  <a:pt x="701" y="540"/>
                </a:moveTo>
                <a:cubicBezTo>
                  <a:pt x="701" y="540"/>
                  <a:pt x="578" y="573"/>
                  <a:pt x="494" y="720"/>
                </a:cubicBezTo>
                <a:cubicBezTo>
                  <a:pt x="491" y="711"/>
                  <a:pt x="720" y="951"/>
                  <a:pt x="720" y="951"/>
                </a:cubicBezTo>
                <a:cubicBezTo>
                  <a:pt x="759" y="990"/>
                  <a:pt x="823" y="990"/>
                  <a:pt x="862" y="951"/>
                </a:cubicBezTo>
                <a:lnTo>
                  <a:pt x="920" y="894"/>
                </a:lnTo>
                <a:cubicBezTo>
                  <a:pt x="960" y="853"/>
                  <a:pt x="960" y="789"/>
                  <a:pt x="920" y="750"/>
                </a:cubicBezTo>
                <a:lnTo>
                  <a:pt x="701" y="540"/>
                </a:lnTo>
                <a:close/>
                <a:moveTo>
                  <a:pt x="237" y="308"/>
                </a:moveTo>
                <a:lnTo>
                  <a:pt x="386" y="461"/>
                </a:lnTo>
                <a:lnTo>
                  <a:pt x="457" y="389"/>
                </a:lnTo>
                <a:lnTo>
                  <a:pt x="309" y="237"/>
                </a:lnTo>
                <a:lnTo>
                  <a:pt x="344" y="201"/>
                </a:lnTo>
                <a:lnTo>
                  <a:pt x="144" y="0"/>
                </a:lnTo>
                <a:lnTo>
                  <a:pt x="0" y="143"/>
                </a:lnTo>
                <a:lnTo>
                  <a:pt x="201" y="344"/>
                </a:lnTo>
                <a:lnTo>
                  <a:pt x="237" y="308"/>
                </a:lnTo>
                <a:close/>
                <a:moveTo>
                  <a:pt x="222" y="904"/>
                </a:moveTo>
                <a:cubicBezTo>
                  <a:pt x="175" y="904"/>
                  <a:pt x="138" y="866"/>
                  <a:pt x="138" y="820"/>
                </a:cubicBezTo>
                <a:cubicBezTo>
                  <a:pt x="138" y="773"/>
                  <a:pt x="175" y="736"/>
                  <a:pt x="222" y="736"/>
                </a:cubicBezTo>
                <a:cubicBezTo>
                  <a:pt x="268" y="736"/>
                  <a:pt x="305" y="773"/>
                  <a:pt x="305" y="820"/>
                </a:cubicBezTo>
                <a:cubicBezTo>
                  <a:pt x="305" y="866"/>
                  <a:pt x="268" y="904"/>
                  <a:pt x="222" y="904"/>
                </a:cubicBezTo>
                <a:close/>
                <a:moveTo>
                  <a:pt x="647" y="505"/>
                </a:moveTo>
                <a:cubicBezTo>
                  <a:pt x="677" y="518"/>
                  <a:pt x="710" y="524"/>
                  <a:pt x="743" y="524"/>
                </a:cubicBezTo>
                <a:cubicBezTo>
                  <a:pt x="885" y="524"/>
                  <a:pt x="999" y="411"/>
                  <a:pt x="999" y="270"/>
                </a:cubicBezTo>
                <a:cubicBezTo>
                  <a:pt x="999" y="255"/>
                  <a:pt x="997" y="240"/>
                  <a:pt x="995" y="226"/>
                </a:cubicBezTo>
                <a:lnTo>
                  <a:pt x="814" y="421"/>
                </a:lnTo>
                <a:lnTo>
                  <a:pt x="644" y="389"/>
                </a:lnTo>
                <a:lnTo>
                  <a:pt x="585" y="225"/>
                </a:lnTo>
                <a:lnTo>
                  <a:pt x="779" y="16"/>
                </a:lnTo>
                <a:cubicBezTo>
                  <a:pt x="768" y="15"/>
                  <a:pt x="756" y="14"/>
                  <a:pt x="743" y="14"/>
                </a:cubicBezTo>
                <a:cubicBezTo>
                  <a:pt x="603" y="14"/>
                  <a:pt x="489" y="128"/>
                  <a:pt x="489" y="270"/>
                </a:cubicBezTo>
                <a:cubicBezTo>
                  <a:pt x="489" y="305"/>
                  <a:pt x="496" y="340"/>
                  <a:pt x="510" y="371"/>
                </a:cubicBezTo>
                <a:cubicBezTo>
                  <a:pt x="431" y="511"/>
                  <a:pt x="313" y="626"/>
                  <a:pt x="267" y="669"/>
                </a:cubicBezTo>
                <a:cubicBezTo>
                  <a:pt x="253" y="665"/>
                  <a:pt x="237" y="662"/>
                  <a:pt x="221" y="662"/>
                </a:cubicBezTo>
                <a:cubicBezTo>
                  <a:pt x="135" y="662"/>
                  <a:pt x="64" y="733"/>
                  <a:pt x="64" y="820"/>
                </a:cubicBezTo>
                <a:cubicBezTo>
                  <a:pt x="64" y="907"/>
                  <a:pt x="135" y="978"/>
                  <a:pt x="221" y="978"/>
                </a:cubicBezTo>
                <a:cubicBezTo>
                  <a:pt x="309" y="978"/>
                  <a:pt x="379" y="907"/>
                  <a:pt x="379" y="820"/>
                </a:cubicBezTo>
                <a:cubicBezTo>
                  <a:pt x="379" y="798"/>
                  <a:pt x="375" y="779"/>
                  <a:pt x="367" y="760"/>
                </a:cubicBezTo>
                <a:cubicBezTo>
                  <a:pt x="402" y="714"/>
                  <a:pt x="497" y="599"/>
                  <a:pt x="647" y="505"/>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587832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63" presetClass="path" presetSubtype="0" accel="50000" decel="50000" fill="hold" grpId="1" nodeType="withEffect">
                                  <p:stCondLst>
                                    <p:cond delay="0"/>
                                  </p:stCondLst>
                                  <p:childTnLst>
                                    <p:animMotion origin="layout" path="M -2.5E-6 -3.33333E-6 L 0.25 -3.33333E-6 " pathEditMode="relative" rAng="0" ptsTypes="AA">
                                      <p:cBhvr>
                                        <p:cTn id="30" dur="1000" spd="-100000" fill="hold"/>
                                        <p:tgtEl>
                                          <p:spTgt spid="32"/>
                                        </p:tgtEl>
                                        <p:attrNameLst>
                                          <p:attrName>ppt_x</p:attrName>
                                          <p:attrName>ppt_y</p:attrName>
                                        </p:attrNameLst>
                                      </p:cBhvr>
                                      <p:rCtr x="12500" y="0"/>
                                    </p:animMotion>
                                  </p:childTnLst>
                                </p:cTn>
                              </p:par>
                              <p:par>
                                <p:cTn id="31" presetID="53" presetClass="entr" presetSubtype="16" fill="hold" grpId="0" nodeType="withEffect">
                                  <p:stCondLst>
                                    <p:cond delay="25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35" presetClass="path" presetSubtype="0" accel="50000" decel="50000" fill="hold" grpId="1" nodeType="withEffect">
                                  <p:stCondLst>
                                    <p:cond delay="250"/>
                                  </p:stCondLst>
                                  <p:childTnLst>
                                    <p:animMotion origin="layout" path="M 2.29167E-6 -4.81481E-6 L -0.25 -4.81481E-6 " pathEditMode="relative" rAng="0" ptsTypes="AA">
                                      <p:cBhvr>
                                        <p:cTn id="37" dur="1000" spd="-100000" fill="hold"/>
                                        <p:tgtEl>
                                          <p:spTgt spid="30"/>
                                        </p:tgtEl>
                                        <p:attrNameLst>
                                          <p:attrName>ppt_x</p:attrName>
                                          <p:attrName>ppt_y</p:attrName>
                                        </p:attrNameLst>
                                      </p:cBhvr>
                                      <p:rCtr x="-12500" y="0"/>
                                    </p:animMotion>
                                  </p:childTnLst>
                                </p:cTn>
                              </p:par>
                              <p:par>
                                <p:cTn id="38" presetID="53" presetClass="entr" presetSubtype="16" fill="hold" grpId="0" nodeType="withEffect">
                                  <p:stCondLst>
                                    <p:cond delay="5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63" presetClass="path" presetSubtype="0" accel="50000" decel="50000" fill="hold" grpId="1" nodeType="withEffect">
                                  <p:stCondLst>
                                    <p:cond delay="500"/>
                                  </p:stCondLst>
                                  <p:childTnLst>
                                    <p:animMotion origin="layout" path="M -2.5E-6 3.7037E-6 L 0.25 3.7037E-6 " pathEditMode="relative" rAng="0" ptsTypes="AA">
                                      <p:cBhvr>
                                        <p:cTn id="44" dur="1000" spd="-100000" fill="hold"/>
                                        <p:tgtEl>
                                          <p:spTgt spid="33"/>
                                        </p:tgtEl>
                                        <p:attrNameLst>
                                          <p:attrName>ppt_x</p:attrName>
                                          <p:attrName>ppt_y</p:attrName>
                                        </p:attrNameLst>
                                      </p:cBhvr>
                                      <p:rCtr x="12500" y="0"/>
                                    </p:animMotion>
                                  </p:childTnLst>
                                </p:cTn>
                              </p:par>
                              <p:par>
                                <p:cTn id="45" presetID="53" presetClass="entr" presetSubtype="16"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35" presetClass="path" presetSubtype="0" accel="50000" decel="50000" fill="hold" grpId="1" nodeType="withEffect">
                                  <p:stCondLst>
                                    <p:cond delay="750"/>
                                  </p:stCondLst>
                                  <p:childTnLst>
                                    <p:animMotion origin="layout" path="M -1.04167E-6 3.7037E-6 L -0.25 3.7037E-6 " pathEditMode="relative" rAng="0" ptsTypes="AA">
                                      <p:cBhvr>
                                        <p:cTn id="51" dur="1000" spd="-100000" fill="hold"/>
                                        <p:tgtEl>
                                          <p:spTgt spid="31"/>
                                        </p:tgtEl>
                                        <p:attrNameLst>
                                          <p:attrName>ppt_x</p:attrName>
                                          <p:attrName>ppt_y</p:attrName>
                                        </p:attrNameLst>
                                      </p:cBhvr>
                                      <p:rCtr x="-12500" y="0"/>
                                    </p:animMotion>
                                  </p:childTnLst>
                                </p:cTn>
                              </p:par>
                              <p:par>
                                <p:cTn id="52" presetID="53" presetClass="entr" presetSubtype="16" fill="hold" grpId="0" nodeType="withEffect">
                                  <p:stCondLst>
                                    <p:cond delay="100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63" presetClass="path" presetSubtype="0" accel="50000" decel="50000" fill="hold" grpId="1" nodeType="withEffect">
                                  <p:stCondLst>
                                    <p:cond delay="1000"/>
                                  </p:stCondLst>
                                  <p:childTnLst>
                                    <p:animMotion origin="layout" path="M 8.33333E-7 -4.81481E-6 L 0.25 -4.81481E-6 " pathEditMode="relative" rAng="0" ptsTypes="AA">
                                      <p:cBhvr>
                                        <p:cTn id="58" dur="1000" spd="-100000" fill="hold"/>
                                        <p:tgtEl>
                                          <p:spTgt spid="27"/>
                                        </p:tgtEl>
                                        <p:attrNameLst>
                                          <p:attrName>ppt_x</p:attrName>
                                          <p:attrName>ppt_y</p:attrName>
                                        </p:attrNameLst>
                                      </p:cBhvr>
                                      <p:rCtr x="12500" y="0"/>
                                    </p:animMotion>
                                  </p:childTnLst>
                                </p:cTn>
                              </p:par>
                            </p:childTnLst>
                          </p:cTn>
                        </p:par>
                        <p:par>
                          <p:cTn id="59" fill="hold">
                            <p:stCondLst>
                              <p:cond delay="4250"/>
                            </p:stCondLst>
                            <p:childTnLst>
                              <p:par>
                                <p:cTn id="60" presetID="10"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par>
                                <p:cTn id="72" presetID="63" presetClass="path" presetSubtype="0" accel="50000" decel="50000" fill="hold" grpId="1" nodeType="withEffect">
                                  <p:stCondLst>
                                    <p:cond delay="0"/>
                                  </p:stCondLst>
                                  <p:childTnLst>
                                    <p:animMotion origin="layout" path="M 2.70833E-6 -4.44444E-6 L 0.0556 -4.44444E-6 " pathEditMode="relative" rAng="0" ptsTypes="AA">
                                      <p:cBhvr>
                                        <p:cTn id="73" dur="1000" spd="-100000" fill="hold"/>
                                        <p:tgtEl>
                                          <p:spTgt spid="36"/>
                                        </p:tgtEl>
                                        <p:attrNameLst>
                                          <p:attrName>ppt_x</p:attrName>
                                          <p:attrName>ppt_y</p:attrName>
                                        </p:attrNameLst>
                                      </p:cBhvr>
                                      <p:rCtr x="2773" y="0"/>
                                    </p:animMotion>
                                  </p:childTnLst>
                                </p:cTn>
                              </p:par>
                              <p:par>
                                <p:cTn id="74" presetID="22" presetClass="entr" presetSubtype="2" fill="hold" nodeType="withEffect">
                                  <p:stCondLst>
                                    <p:cond delay="500"/>
                                  </p:stCondLst>
                                  <p:childTnLst>
                                    <p:set>
                                      <p:cBhvr>
                                        <p:cTn id="75" dur="1" fill="hold">
                                          <p:stCondLst>
                                            <p:cond delay="0"/>
                                          </p:stCondLst>
                                        </p:cTn>
                                        <p:tgtEl>
                                          <p:spTgt spid="29"/>
                                        </p:tgtEl>
                                        <p:attrNameLst>
                                          <p:attrName>style.visibility</p:attrName>
                                        </p:attrNameLst>
                                      </p:cBhvr>
                                      <p:to>
                                        <p:strVal val="visible"/>
                                      </p:to>
                                    </p:set>
                                    <p:animEffect transition="in" filter="wipe(right)">
                                      <p:cBhvr>
                                        <p:cTn id="76" dur="500"/>
                                        <p:tgtEl>
                                          <p:spTgt spid="29"/>
                                        </p:tgtEl>
                                      </p:cBhvr>
                                    </p:animEffect>
                                  </p:childTnLst>
                                </p:cTn>
                              </p:par>
                              <p:par>
                                <p:cTn id="77" presetID="53" presetClass="entr" presetSubtype="16" fill="hold" grpId="0" nodeType="withEffect">
                                  <p:stCondLst>
                                    <p:cond delay="75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63" presetClass="path" presetSubtype="0" accel="50000" decel="50000" fill="hold" grpId="1" nodeType="withEffect">
                                  <p:stCondLst>
                                    <p:cond delay="750"/>
                                  </p:stCondLst>
                                  <p:childTnLst>
                                    <p:animMotion origin="layout" path="M -4.79167E-6 2.77556E-17 L 0.11576 2.77556E-17 " pathEditMode="relative" rAng="0" ptsTypes="AA">
                                      <p:cBhvr>
                                        <p:cTn id="83" dur="1000" spd="-100000" fill="hold"/>
                                        <p:tgtEl>
                                          <p:spTgt spid="34"/>
                                        </p:tgtEl>
                                        <p:attrNameLst>
                                          <p:attrName>ppt_x</p:attrName>
                                          <p:attrName>ppt_y</p:attrName>
                                        </p:attrNameLst>
                                      </p:cBhvr>
                                      <p:rCtr x="5781" y="0"/>
                                    </p:animMotion>
                                  </p:childTnLst>
                                </p:cTn>
                              </p:par>
                              <p:par>
                                <p:cTn id="84" presetID="53" presetClass="entr" presetSubtype="16" fill="hold" grpId="0" nodeType="withEffect">
                                  <p:stCondLst>
                                    <p:cond delay="1250"/>
                                  </p:stCondLst>
                                  <p:iterate type="lt">
                                    <p:tmPct val="10000"/>
                                  </p:iterate>
                                  <p:childTnLst>
                                    <p:set>
                                      <p:cBhvr>
                                        <p:cTn id="85" dur="1" fill="hold">
                                          <p:stCondLst>
                                            <p:cond delay="0"/>
                                          </p:stCondLst>
                                        </p:cTn>
                                        <p:tgtEl>
                                          <p:spTgt spid="35"/>
                                        </p:tgtEl>
                                        <p:attrNameLst>
                                          <p:attrName>style.visibility</p:attrName>
                                        </p:attrNameLst>
                                      </p:cBhvr>
                                      <p:to>
                                        <p:strVal val="visible"/>
                                      </p:to>
                                    </p:set>
                                    <p:anim calcmode="lin" valueType="num">
                                      <p:cBhvr>
                                        <p:cTn id="86" dur="250" fill="hold"/>
                                        <p:tgtEl>
                                          <p:spTgt spid="35"/>
                                        </p:tgtEl>
                                        <p:attrNameLst>
                                          <p:attrName>ppt_w</p:attrName>
                                        </p:attrNameLst>
                                      </p:cBhvr>
                                      <p:tavLst>
                                        <p:tav tm="0">
                                          <p:val>
                                            <p:fltVal val="0"/>
                                          </p:val>
                                        </p:tav>
                                        <p:tav tm="100000">
                                          <p:val>
                                            <p:strVal val="#ppt_w"/>
                                          </p:val>
                                        </p:tav>
                                      </p:tavLst>
                                    </p:anim>
                                    <p:anim calcmode="lin" valueType="num">
                                      <p:cBhvr>
                                        <p:cTn id="87" dur="250" fill="hold"/>
                                        <p:tgtEl>
                                          <p:spTgt spid="35"/>
                                        </p:tgtEl>
                                        <p:attrNameLst>
                                          <p:attrName>ppt_h</p:attrName>
                                        </p:attrNameLst>
                                      </p:cBhvr>
                                      <p:tavLst>
                                        <p:tav tm="0">
                                          <p:val>
                                            <p:fltVal val="0"/>
                                          </p:val>
                                        </p:tav>
                                        <p:tav tm="100000">
                                          <p:val>
                                            <p:strVal val="#ppt_h"/>
                                          </p:val>
                                        </p:tav>
                                      </p:tavLst>
                                    </p:anim>
                                    <p:animEffect transition="in" filter="fade">
                                      <p:cBhvr>
                                        <p:cTn id="88" dur="250"/>
                                        <p:tgtEl>
                                          <p:spTgt spid="35"/>
                                        </p:tgtEl>
                                      </p:cBhvr>
                                    </p:animEffect>
                                  </p:childTnLst>
                                </p:cTn>
                              </p:par>
                            </p:childTnLst>
                          </p:cTn>
                        </p:par>
                        <p:par>
                          <p:cTn id="89" fill="hold">
                            <p:stCondLst>
                              <p:cond delay="725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35" presetClass="path" presetSubtype="0" accel="50000" decel="50000" fill="hold" grpId="1" nodeType="withEffect">
                                  <p:stCondLst>
                                    <p:cond delay="0"/>
                                  </p:stCondLst>
                                  <p:childTnLst>
                                    <p:animMotion origin="layout" path="M 4.79167E-6 -2.59259E-6 L -0.05066 -2.59259E-6 " pathEditMode="relative" rAng="0" ptsTypes="AA">
                                      <p:cBhvr>
                                        <p:cTn id="96" dur="1000" spd="-100000" fill="hold"/>
                                        <p:tgtEl>
                                          <p:spTgt spid="38"/>
                                        </p:tgtEl>
                                        <p:attrNameLst>
                                          <p:attrName>ppt_x</p:attrName>
                                          <p:attrName>ppt_y</p:attrName>
                                        </p:attrNameLst>
                                      </p:cBhvr>
                                      <p:rCtr x="-2539" y="0"/>
                                    </p:animMotion>
                                  </p:childTnLst>
                                </p:cTn>
                              </p:par>
                              <p:par>
                                <p:cTn id="97" presetID="22" presetClass="entr" presetSubtype="8" fill="hold"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53" presetClass="entr" presetSubtype="16" fill="hold" grpId="0" nodeType="withEffect">
                                  <p:stCondLst>
                                    <p:cond delay="75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63" presetClass="path" presetSubtype="0" accel="50000" decel="50000" fill="hold" grpId="1" nodeType="withEffect">
                                  <p:stCondLst>
                                    <p:cond delay="750"/>
                                  </p:stCondLst>
                                  <p:childTnLst>
                                    <p:animMotion origin="layout" path="M -1.04167E-6 3.33333E-6 L 0.11576 3.33333E-6 " pathEditMode="relative" rAng="0" ptsTypes="AA">
                                      <p:cBhvr>
                                        <p:cTn id="106" dur="1000" spd="-100000" fill="hold"/>
                                        <p:tgtEl>
                                          <p:spTgt spid="41"/>
                                        </p:tgtEl>
                                        <p:attrNameLst>
                                          <p:attrName>ppt_x</p:attrName>
                                          <p:attrName>ppt_y</p:attrName>
                                        </p:attrNameLst>
                                      </p:cBhvr>
                                      <p:rCtr x="5781" y="0"/>
                                    </p:animMotion>
                                  </p:childTnLst>
                                </p:cTn>
                              </p:par>
                              <p:par>
                                <p:cTn id="107" presetID="53" presetClass="entr" presetSubtype="16" fill="hold" grpId="0" nodeType="withEffect">
                                  <p:stCondLst>
                                    <p:cond delay="1250"/>
                                  </p:stCondLst>
                                  <p:iterate type="lt">
                                    <p:tmPct val="10000"/>
                                  </p:iterate>
                                  <p:childTnLst>
                                    <p:set>
                                      <p:cBhvr>
                                        <p:cTn id="108" dur="1" fill="hold">
                                          <p:stCondLst>
                                            <p:cond delay="0"/>
                                          </p:stCondLst>
                                        </p:cTn>
                                        <p:tgtEl>
                                          <p:spTgt spid="42"/>
                                        </p:tgtEl>
                                        <p:attrNameLst>
                                          <p:attrName>style.visibility</p:attrName>
                                        </p:attrNameLst>
                                      </p:cBhvr>
                                      <p:to>
                                        <p:strVal val="visible"/>
                                      </p:to>
                                    </p:set>
                                    <p:anim calcmode="lin" valueType="num">
                                      <p:cBhvr>
                                        <p:cTn id="109" dur="250" fill="hold"/>
                                        <p:tgtEl>
                                          <p:spTgt spid="42"/>
                                        </p:tgtEl>
                                        <p:attrNameLst>
                                          <p:attrName>ppt_w</p:attrName>
                                        </p:attrNameLst>
                                      </p:cBhvr>
                                      <p:tavLst>
                                        <p:tav tm="0">
                                          <p:val>
                                            <p:fltVal val="0"/>
                                          </p:val>
                                        </p:tav>
                                        <p:tav tm="100000">
                                          <p:val>
                                            <p:strVal val="#ppt_w"/>
                                          </p:val>
                                        </p:tav>
                                      </p:tavLst>
                                    </p:anim>
                                    <p:anim calcmode="lin" valueType="num">
                                      <p:cBhvr>
                                        <p:cTn id="110" dur="250" fill="hold"/>
                                        <p:tgtEl>
                                          <p:spTgt spid="42"/>
                                        </p:tgtEl>
                                        <p:attrNameLst>
                                          <p:attrName>ppt_h</p:attrName>
                                        </p:attrNameLst>
                                      </p:cBhvr>
                                      <p:tavLst>
                                        <p:tav tm="0">
                                          <p:val>
                                            <p:fltVal val="0"/>
                                          </p:val>
                                        </p:tav>
                                        <p:tav tm="100000">
                                          <p:val>
                                            <p:strVal val="#ppt_h"/>
                                          </p:val>
                                        </p:tav>
                                      </p:tavLst>
                                    </p:anim>
                                    <p:animEffect transition="in" filter="fade">
                                      <p:cBhvr>
                                        <p:cTn id="111" dur="250"/>
                                        <p:tgtEl>
                                          <p:spTgt spid="42"/>
                                        </p:tgtEl>
                                      </p:cBhvr>
                                    </p:animEffect>
                                  </p:childTnLst>
                                </p:cTn>
                              </p:par>
                            </p:childTnLst>
                          </p:cTn>
                        </p:par>
                        <p:par>
                          <p:cTn id="112" fill="hold">
                            <p:stCondLst>
                              <p:cond delay="9550"/>
                            </p:stCondLst>
                            <p:childTnLst>
                              <p:par>
                                <p:cTn id="113" presetID="53" presetClass="entr" presetSubtype="16"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Effect transition="in" filter="fade">
                                      <p:cBhvr>
                                        <p:cTn id="117" dur="500"/>
                                        <p:tgtEl>
                                          <p:spTgt spid="37"/>
                                        </p:tgtEl>
                                      </p:cBhvr>
                                    </p:animEffect>
                                  </p:childTnLst>
                                </p:cTn>
                              </p:par>
                              <p:par>
                                <p:cTn id="118" presetID="63" presetClass="path" presetSubtype="0" accel="50000" decel="50000" fill="hold" grpId="1" nodeType="withEffect">
                                  <p:stCondLst>
                                    <p:cond delay="0"/>
                                  </p:stCondLst>
                                  <p:childTnLst>
                                    <p:animMotion origin="layout" path="M 2.70833E-6 -4.07407E-6 L 0.0556 -4.07407E-6 " pathEditMode="relative" rAng="0" ptsTypes="AA">
                                      <p:cBhvr>
                                        <p:cTn id="119" dur="1000" spd="-100000" fill="hold"/>
                                        <p:tgtEl>
                                          <p:spTgt spid="37"/>
                                        </p:tgtEl>
                                        <p:attrNameLst>
                                          <p:attrName>ppt_x</p:attrName>
                                          <p:attrName>ppt_y</p:attrName>
                                        </p:attrNameLst>
                                      </p:cBhvr>
                                      <p:rCtr x="2773" y="0"/>
                                    </p:animMotion>
                                  </p:childTnLst>
                                </p:cTn>
                              </p:par>
                              <p:par>
                                <p:cTn id="120" presetID="22" presetClass="entr" presetSubtype="2" fill="hold" nodeType="withEffect">
                                  <p:stCondLst>
                                    <p:cond delay="500"/>
                                  </p:stCondLst>
                                  <p:childTnLst>
                                    <p:set>
                                      <p:cBhvr>
                                        <p:cTn id="121" dur="1" fill="hold">
                                          <p:stCondLst>
                                            <p:cond delay="0"/>
                                          </p:stCondLst>
                                        </p:cTn>
                                        <p:tgtEl>
                                          <p:spTgt spid="28"/>
                                        </p:tgtEl>
                                        <p:attrNameLst>
                                          <p:attrName>style.visibility</p:attrName>
                                        </p:attrNameLst>
                                      </p:cBhvr>
                                      <p:to>
                                        <p:strVal val="visible"/>
                                      </p:to>
                                    </p:set>
                                    <p:animEffect transition="in" filter="wipe(right)">
                                      <p:cBhvr>
                                        <p:cTn id="122" dur="500"/>
                                        <p:tgtEl>
                                          <p:spTgt spid="28"/>
                                        </p:tgtEl>
                                      </p:cBhvr>
                                    </p:animEffect>
                                  </p:childTnLst>
                                </p:cTn>
                              </p:par>
                              <p:par>
                                <p:cTn id="123" presetID="53" presetClass="entr" presetSubtype="16" fill="hold" grpId="0" nodeType="withEffect">
                                  <p:stCondLst>
                                    <p:cond delay="750"/>
                                  </p:stCondLst>
                                  <p:childTnLst>
                                    <p:set>
                                      <p:cBhvr>
                                        <p:cTn id="124" dur="1" fill="hold">
                                          <p:stCondLst>
                                            <p:cond delay="0"/>
                                          </p:stCondLst>
                                        </p:cTn>
                                        <p:tgtEl>
                                          <p:spTgt spid="39"/>
                                        </p:tgtEl>
                                        <p:attrNameLst>
                                          <p:attrName>style.visibility</p:attrName>
                                        </p:attrNameLst>
                                      </p:cBhvr>
                                      <p:to>
                                        <p:strVal val="visible"/>
                                      </p:to>
                                    </p:set>
                                    <p:anim calcmode="lin" valueType="num">
                                      <p:cBhvr>
                                        <p:cTn id="125" dur="500" fill="hold"/>
                                        <p:tgtEl>
                                          <p:spTgt spid="39"/>
                                        </p:tgtEl>
                                        <p:attrNameLst>
                                          <p:attrName>ppt_w</p:attrName>
                                        </p:attrNameLst>
                                      </p:cBhvr>
                                      <p:tavLst>
                                        <p:tav tm="0">
                                          <p:val>
                                            <p:fltVal val="0"/>
                                          </p:val>
                                        </p:tav>
                                        <p:tav tm="100000">
                                          <p:val>
                                            <p:strVal val="#ppt_w"/>
                                          </p:val>
                                        </p:tav>
                                      </p:tavLst>
                                    </p:anim>
                                    <p:anim calcmode="lin" valueType="num">
                                      <p:cBhvr>
                                        <p:cTn id="126" dur="500" fill="hold"/>
                                        <p:tgtEl>
                                          <p:spTgt spid="39"/>
                                        </p:tgtEl>
                                        <p:attrNameLst>
                                          <p:attrName>ppt_h</p:attrName>
                                        </p:attrNameLst>
                                      </p:cBhvr>
                                      <p:tavLst>
                                        <p:tav tm="0">
                                          <p:val>
                                            <p:fltVal val="0"/>
                                          </p:val>
                                        </p:tav>
                                        <p:tav tm="100000">
                                          <p:val>
                                            <p:strVal val="#ppt_h"/>
                                          </p:val>
                                        </p:tav>
                                      </p:tavLst>
                                    </p:anim>
                                    <p:animEffect transition="in" filter="fade">
                                      <p:cBhvr>
                                        <p:cTn id="127" dur="500"/>
                                        <p:tgtEl>
                                          <p:spTgt spid="39"/>
                                        </p:tgtEl>
                                      </p:cBhvr>
                                    </p:animEffect>
                                  </p:childTnLst>
                                </p:cTn>
                              </p:par>
                              <p:par>
                                <p:cTn id="128" presetID="63" presetClass="path" presetSubtype="0" accel="50000" decel="50000" fill="hold" grpId="1" nodeType="withEffect">
                                  <p:stCondLst>
                                    <p:cond delay="750"/>
                                  </p:stCondLst>
                                  <p:childTnLst>
                                    <p:animMotion origin="layout" path="M -4.79167E-6 2.96296E-6 L 0.11576 2.96296E-6 " pathEditMode="relative" rAng="0" ptsTypes="AA">
                                      <p:cBhvr>
                                        <p:cTn id="129" dur="1000" spd="-100000" fill="hold"/>
                                        <p:tgtEl>
                                          <p:spTgt spid="39"/>
                                        </p:tgtEl>
                                        <p:attrNameLst>
                                          <p:attrName>ppt_x</p:attrName>
                                          <p:attrName>ppt_y</p:attrName>
                                        </p:attrNameLst>
                                      </p:cBhvr>
                                      <p:rCtr x="5781" y="0"/>
                                    </p:animMotion>
                                  </p:childTnLst>
                                </p:cTn>
                              </p:par>
                              <p:par>
                                <p:cTn id="130" presetID="53" presetClass="entr" presetSubtype="16" fill="hold" grpId="0" nodeType="withEffect">
                                  <p:stCondLst>
                                    <p:cond delay="1250"/>
                                  </p:stCondLst>
                                  <p:iterate type="lt">
                                    <p:tmPct val="10000"/>
                                  </p:iterate>
                                  <p:childTnLst>
                                    <p:set>
                                      <p:cBhvr>
                                        <p:cTn id="131" dur="1" fill="hold">
                                          <p:stCondLst>
                                            <p:cond delay="0"/>
                                          </p:stCondLst>
                                        </p:cTn>
                                        <p:tgtEl>
                                          <p:spTgt spid="40"/>
                                        </p:tgtEl>
                                        <p:attrNameLst>
                                          <p:attrName>style.visibility</p:attrName>
                                        </p:attrNameLst>
                                      </p:cBhvr>
                                      <p:to>
                                        <p:strVal val="visible"/>
                                      </p:to>
                                    </p:set>
                                    <p:anim calcmode="lin" valueType="num">
                                      <p:cBhvr>
                                        <p:cTn id="132" dur="250" fill="hold"/>
                                        <p:tgtEl>
                                          <p:spTgt spid="40"/>
                                        </p:tgtEl>
                                        <p:attrNameLst>
                                          <p:attrName>ppt_w</p:attrName>
                                        </p:attrNameLst>
                                      </p:cBhvr>
                                      <p:tavLst>
                                        <p:tav tm="0">
                                          <p:val>
                                            <p:fltVal val="0"/>
                                          </p:val>
                                        </p:tav>
                                        <p:tav tm="100000">
                                          <p:val>
                                            <p:strVal val="#ppt_w"/>
                                          </p:val>
                                        </p:tav>
                                      </p:tavLst>
                                    </p:anim>
                                    <p:anim calcmode="lin" valueType="num">
                                      <p:cBhvr>
                                        <p:cTn id="133" dur="250" fill="hold"/>
                                        <p:tgtEl>
                                          <p:spTgt spid="40"/>
                                        </p:tgtEl>
                                        <p:attrNameLst>
                                          <p:attrName>ppt_h</p:attrName>
                                        </p:attrNameLst>
                                      </p:cBhvr>
                                      <p:tavLst>
                                        <p:tav tm="0">
                                          <p:val>
                                            <p:fltVal val="0"/>
                                          </p:val>
                                        </p:tav>
                                        <p:tav tm="100000">
                                          <p:val>
                                            <p:strVal val="#ppt_h"/>
                                          </p:val>
                                        </p:tav>
                                      </p:tavLst>
                                    </p:anim>
                                    <p:animEffect transition="in" filter="fade">
                                      <p:cBhvr>
                                        <p:cTn id="134"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7" grpId="0" animBg="1"/>
      <p:bldP spid="27" grpId="1" animBg="1"/>
      <p:bldP spid="30" grpId="0" animBg="1"/>
      <p:bldP spid="30" grpId="1" animBg="1"/>
      <p:bldP spid="31" grpId="0" animBg="1"/>
      <p:bldP spid="31" grpId="1" animBg="1"/>
      <p:bldP spid="32" grpId="0" animBg="1"/>
      <p:bldP spid="32" grpId="1" animBg="1"/>
      <p:bldP spid="33" grpId="0" animBg="1"/>
      <p:bldP spid="33" grpId="1" animBg="1"/>
      <p:bldP spid="34" grpId="0"/>
      <p:bldP spid="34" grpId="1"/>
      <p:bldP spid="35" grpId="0"/>
      <p:bldP spid="36" grpId="0"/>
      <p:bldP spid="36" grpId="1"/>
      <p:bldP spid="37" grpId="0"/>
      <p:bldP spid="37" grpId="1"/>
      <p:bldP spid="38" grpId="0"/>
      <p:bldP spid="38" grpId="1"/>
      <p:bldP spid="39" grpId="0"/>
      <p:bldP spid="39" grpId="1"/>
      <p:bldP spid="40" grpId="0"/>
      <p:bldP spid="41" grpId="0"/>
      <p:bldP spid="41" grpId="1"/>
      <p:bldP spid="42" grpId="0"/>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a:spLocks noChangeAspect="1"/>
          </p:cNvSpPr>
          <p:nvPr/>
        </p:nvSpPr>
        <p:spPr bwMode="auto">
          <a:xfrm>
            <a:off x="3616325" y="1131987"/>
            <a:ext cx="4959350" cy="471487"/>
          </a:xfrm>
          <a:custGeom>
            <a:avLst/>
            <a:gdLst>
              <a:gd name="T0" fmla="*/ 3032 w 13637"/>
              <a:gd name="T1" fmla="*/ 0 h 1286"/>
              <a:gd name="T2" fmla="*/ 10605 w 13637"/>
              <a:gd name="T3" fmla="*/ 0 h 1286"/>
              <a:gd name="T4" fmla="*/ 12105 w 13637"/>
              <a:gd name="T5" fmla="*/ 402 h 1286"/>
              <a:gd name="T6" fmla="*/ 13637 w 13637"/>
              <a:gd name="T7" fmla="*/ 1286 h 1286"/>
              <a:gd name="T8" fmla="*/ 0 w 13637"/>
              <a:gd name="T9" fmla="*/ 1286 h 1286"/>
              <a:gd name="T10" fmla="*/ 1532 w 13637"/>
              <a:gd name="T11" fmla="*/ 402 h 1286"/>
              <a:gd name="T12" fmla="*/ 3032 w 13637"/>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3637" h="1286">
                <a:moveTo>
                  <a:pt x="3032" y="0"/>
                </a:moveTo>
                <a:lnTo>
                  <a:pt x="10605" y="0"/>
                </a:lnTo>
                <a:cubicBezTo>
                  <a:pt x="11156" y="0"/>
                  <a:pt x="11628" y="127"/>
                  <a:pt x="12105" y="402"/>
                </a:cubicBezTo>
                <a:lnTo>
                  <a:pt x="13637" y="1286"/>
                </a:lnTo>
                <a:lnTo>
                  <a:pt x="0" y="1286"/>
                </a:lnTo>
                <a:lnTo>
                  <a:pt x="1532" y="402"/>
                </a:lnTo>
                <a:cubicBezTo>
                  <a:pt x="2009" y="127"/>
                  <a:pt x="2481" y="0"/>
                  <a:pt x="303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文本框 9"/>
          <p:cNvSpPr txBox="1">
            <a:spLocks/>
          </p:cNvSpPr>
          <p:nvPr/>
        </p:nvSpPr>
        <p:spPr>
          <a:xfrm>
            <a:off x="4426312" y="1191057"/>
            <a:ext cx="3339376" cy="369332"/>
          </a:xfrm>
          <a:prstGeom prst="rect">
            <a:avLst/>
          </a:prstGeom>
          <a:noFill/>
        </p:spPr>
        <p:txBody>
          <a:bodyPr wrap="none" rtlCol="0">
            <a:spAutoFit/>
          </a:bodyPr>
          <a:lstStyle/>
          <a:p>
            <a:r>
              <a:rPr lang="en-US" altLang="zh-CN" dirty="0" smtClean="0">
                <a:solidFill>
                  <a:srgbClr val="FFFFFF"/>
                </a:solidFill>
                <a:latin typeface="微软雅黑" panose="020B0503020204020204" pitchFamily="34" charset="-122"/>
                <a:ea typeface="微软雅黑" panose="020B0503020204020204" pitchFamily="34" charset="-122"/>
              </a:rPr>
              <a:t>2019</a:t>
            </a:r>
            <a:r>
              <a:rPr lang="zh-CN" altLang="en-US" dirty="0" smtClean="0">
                <a:solidFill>
                  <a:srgbClr val="FFFFFF"/>
                </a:solidFill>
                <a:latin typeface="微软雅黑" panose="020B0503020204020204" pitchFamily="34" charset="-122"/>
                <a:ea typeface="微软雅黑" panose="020B0503020204020204" pitchFamily="34" charset="-122"/>
              </a:rPr>
              <a:t>工作总结</a:t>
            </a:r>
            <a:r>
              <a:rPr lang="zh-CN" altLang="en-US" dirty="0">
                <a:solidFill>
                  <a:srgbClr val="FFFFFF"/>
                </a:solidFill>
                <a:latin typeface="微软雅黑" panose="020B0503020204020204" pitchFamily="34" charset="-122"/>
                <a:ea typeface="微软雅黑" panose="020B0503020204020204" pitchFamily="34" charset="-122"/>
              </a:rPr>
              <a:t>暨</a:t>
            </a:r>
            <a:r>
              <a:rPr lang="en-US" altLang="zh-CN" dirty="0" smtClean="0">
                <a:solidFill>
                  <a:srgbClr val="FFFFFF"/>
                </a:solidFill>
                <a:latin typeface="微软雅黑" panose="020B0503020204020204" pitchFamily="34" charset="-122"/>
                <a:ea typeface="微软雅黑" panose="020B0503020204020204" pitchFamily="34" charset="-122"/>
              </a:rPr>
              <a:t>2020</a:t>
            </a:r>
            <a:r>
              <a:rPr lang="zh-CN" altLang="en-US" dirty="0" smtClean="0">
                <a:solidFill>
                  <a:srgbClr val="FFFFFF"/>
                </a:solidFill>
                <a:latin typeface="微软雅黑" panose="020B0503020204020204" pitchFamily="34" charset="-122"/>
                <a:ea typeface="微软雅黑" panose="020B0503020204020204" pitchFamily="34" charset="-122"/>
              </a:rPr>
              <a:t>新年</a:t>
            </a:r>
            <a:r>
              <a:rPr lang="zh-CN" altLang="en-US" dirty="0">
                <a:solidFill>
                  <a:srgbClr val="FFFFFF"/>
                </a:solidFill>
                <a:latin typeface="微软雅黑" panose="020B0503020204020204" pitchFamily="34" charset="-122"/>
                <a:ea typeface="微软雅黑" panose="020B0503020204020204" pitchFamily="34" charset="-122"/>
              </a:rPr>
              <a:t>计划</a:t>
            </a:r>
          </a:p>
        </p:txBody>
      </p:sp>
      <p:sp>
        <p:nvSpPr>
          <p:cNvPr id="4" name="圆角矩形 3"/>
          <p:cNvSpPr>
            <a:spLocks noChangeAspect="1"/>
          </p:cNvSpPr>
          <p:nvPr/>
        </p:nvSpPr>
        <p:spPr>
          <a:xfrm>
            <a:off x="1056000" y="1629000"/>
            <a:ext cx="10080000" cy="3600000"/>
          </a:xfrm>
          <a:prstGeom prst="roundRect">
            <a:avLst>
              <a:gd name="adj" fmla="val 50000"/>
            </a:avLst>
          </a:prstGeom>
          <a:solidFill>
            <a:schemeClr val="bg2">
              <a:lumMod val="85000"/>
            </a:schemeClr>
          </a:solidFill>
          <a:ln w="63500">
            <a:gradFill flip="none" rotWithShape="1">
              <a:gsLst>
                <a:gs pos="0">
                  <a:schemeClr val="bg1">
                    <a:lumMod val="65000"/>
                  </a:schemeClr>
                </a:gs>
                <a:gs pos="100000">
                  <a:schemeClr val="bg1"/>
                </a:gs>
              </a:gsLst>
              <a:lin ang="2700000" scaled="1"/>
              <a:tileRect/>
            </a:gradFill>
          </a:ln>
          <a:effectLst>
            <a:innerShdw blurRad="254000" dist="1524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a:spLocks noChangeAspect="1"/>
          </p:cNvSpPr>
          <p:nvPr/>
        </p:nvSpPr>
        <p:spPr>
          <a:xfrm>
            <a:off x="1416000" y="1989000"/>
            <a:ext cx="9360000" cy="2880000"/>
          </a:xfrm>
          <a:prstGeom prst="roundRect">
            <a:avLst>
              <a:gd name="adj" fmla="val 50000"/>
            </a:avLst>
          </a:prstGeom>
          <a:gradFill>
            <a:gsLst>
              <a:gs pos="0">
                <a:schemeClr val="bg2"/>
              </a:gs>
              <a:gs pos="100000">
                <a:schemeClr val="bg2">
                  <a:lumMod val="75000"/>
                </a:schemeClr>
              </a:gs>
            </a:gsLst>
            <a:lin ang="2700000" scaled="1"/>
          </a:gradFill>
          <a:ln w="12700">
            <a:noFill/>
          </a:ln>
          <a:effectLst>
            <a:outerShdw blurRad="254000" dist="152400" dir="27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solidFill>
                <a:prstClr val="white"/>
              </a:solidFill>
              <a:latin typeface="微软雅黑" panose="020B0503020204020204" pitchFamily="34" charset="-122"/>
            </a:endParaRPr>
          </a:p>
        </p:txBody>
      </p:sp>
      <p:sp>
        <p:nvSpPr>
          <p:cNvPr id="27" name="椭圆 26"/>
          <p:cNvSpPr>
            <a:spLocks noChangeAspect="1"/>
          </p:cNvSpPr>
          <p:nvPr/>
        </p:nvSpPr>
        <p:spPr>
          <a:xfrm>
            <a:off x="1665090" y="2205000"/>
            <a:ext cx="2448000" cy="2448000"/>
          </a:xfrm>
          <a:prstGeom prst="ellipse">
            <a:avLst/>
          </a:prstGeom>
          <a:gradFill flip="none" rotWithShape="1">
            <a:gsLst>
              <a:gs pos="0">
                <a:schemeClr val="accent1"/>
              </a:gs>
              <a:gs pos="100000">
                <a:schemeClr val="accent1">
                  <a:lumMod val="50000"/>
                </a:schemeClr>
              </a:gs>
            </a:gsLst>
            <a:lin ang="13500000" scaled="1"/>
            <a:tileRect/>
          </a:gradFill>
          <a:ln w="4445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254000" dist="152400" dir="2700000" algn="tl" rotWithShape="0">
              <a:prstClr val="black">
                <a:alpha val="80000"/>
              </a:prstClr>
            </a:outerShdw>
          </a:effectLst>
        </p:spPr>
        <p:txBody>
          <a:bodyPr rtlCol="0" anchor="ctr"/>
          <a:lstStyle/>
          <a:p>
            <a:pPr algn="ctr"/>
            <a:endParaRPr lang="zh-CN" altLang="en-US" sz="1400" kern="0">
              <a:solidFill>
                <a:prstClr val="white"/>
              </a:solidFill>
            </a:endParaRPr>
          </a:p>
        </p:txBody>
      </p:sp>
      <p:sp>
        <p:nvSpPr>
          <p:cNvPr id="32" name="文本框 31"/>
          <p:cNvSpPr txBox="1">
            <a:spLocks/>
          </p:cNvSpPr>
          <p:nvPr/>
        </p:nvSpPr>
        <p:spPr>
          <a:xfrm>
            <a:off x="2060177" y="2336393"/>
            <a:ext cx="1677062" cy="2185214"/>
          </a:xfrm>
          <a:prstGeom prst="rect">
            <a:avLst/>
          </a:prstGeom>
          <a:noFill/>
        </p:spPr>
        <p:txBody>
          <a:bodyPr wrap="none" rtlCol="0">
            <a:spAutoFit/>
          </a:bodyPr>
          <a:lstStyle/>
          <a:p>
            <a:r>
              <a:rPr lang="en-US" altLang="zh-CN" sz="13600" dirty="0">
                <a:solidFill>
                  <a:srgbClr val="FFFFFF"/>
                </a:solidFill>
                <a:latin typeface="Agency FB" panose="020B0503020202020204" pitchFamily="34" charset="0"/>
              </a:rPr>
              <a:t>03</a:t>
            </a:r>
            <a:endParaRPr lang="zh-CN" altLang="en-US" sz="13600" dirty="0">
              <a:solidFill>
                <a:srgbClr val="FFFFFF"/>
              </a:solidFill>
              <a:latin typeface="Agency FB" panose="020B0503020202020204" pitchFamily="34" charset="0"/>
            </a:endParaRPr>
          </a:p>
        </p:txBody>
      </p:sp>
      <p:sp>
        <p:nvSpPr>
          <p:cNvPr id="61" name="圆角矩形 60"/>
          <p:cNvSpPr>
            <a:spLocks noChangeAspect="1"/>
          </p:cNvSpPr>
          <p:nvPr/>
        </p:nvSpPr>
        <p:spPr>
          <a:xfrm>
            <a:off x="4462379" y="3481694"/>
            <a:ext cx="5760000" cy="144000"/>
          </a:xfrm>
          <a:prstGeom prst="roundRect">
            <a:avLst>
              <a:gd name="adj" fmla="val 50000"/>
            </a:avLst>
          </a:prstGeom>
          <a:solidFill>
            <a:schemeClr val="bg2">
              <a:lumMod val="85000"/>
            </a:schemeClr>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a:spLocks/>
          </p:cNvSpPr>
          <p:nvPr/>
        </p:nvSpPr>
        <p:spPr>
          <a:xfrm>
            <a:off x="4427080" y="2344021"/>
            <a:ext cx="5142459" cy="1015663"/>
          </a:xfrm>
          <a:prstGeom prst="rect">
            <a:avLst/>
          </a:prstGeom>
          <a:noFill/>
        </p:spPr>
        <p:txBody>
          <a:bodyPr wrap="square" rtlCol="0">
            <a:spAutoFit/>
          </a:bodyPr>
          <a:lstStyle/>
          <a:p>
            <a:r>
              <a:rPr lang="zh-CN" altLang="en-US" sz="6000" b="1" dirty="0">
                <a:solidFill>
                  <a:srgbClr val="0B5394"/>
                </a:solidFill>
                <a:latin typeface="微软雅黑" panose="020B0503020204020204" pitchFamily="34" charset="-122"/>
                <a:ea typeface="微软雅黑" panose="020B0503020204020204" pitchFamily="34" charset="-122"/>
                <a:cs typeface="Aharoni" panose="02010803020104030203" pitchFamily="2" charset="-79"/>
              </a:rPr>
              <a:t>新年工作计划</a:t>
            </a:r>
          </a:p>
        </p:txBody>
      </p:sp>
      <p:sp>
        <p:nvSpPr>
          <p:cNvPr id="12" name="文本框 11"/>
          <p:cNvSpPr txBox="1">
            <a:spLocks/>
          </p:cNvSpPr>
          <p:nvPr/>
        </p:nvSpPr>
        <p:spPr>
          <a:xfrm>
            <a:off x="4427080" y="3729173"/>
            <a:ext cx="5142459" cy="584775"/>
          </a:xfrm>
          <a:prstGeom prst="rect">
            <a:avLst/>
          </a:prstGeom>
          <a:noFill/>
        </p:spPr>
        <p:txBody>
          <a:bodyPr wrap="square" rtlCol="0">
            <a:spAutoFit/>
          </a:bodyPr>
          <a:lstStyle>
            <a:defPPr>
              <a:defRPr lang="zh-CN"/>
            </a:defPPr>
            <a:lvl1pPr>
              <a:defRPr sz="1200">
                <a:solidFill>
                  <a:schemeClr val="bg1"/>
                </a:solidFill>
                <a:latin typeface="微软雅黑" panose="020B0503020204020204" pitchFamily="34" charset="-122"/>
                <a:ea typeface="微软雅黑" panose="020B0503020204020204" pitchFamily="34" charset="-122"/>
              </a:defRPr>
            </a:lvl1pPr>
          </a:lstStyle>
          <a:p>
            <a:pPr>
              <a:defRPr/>
            </a:pPr>
            <a:r>
              <a:rPr lang="en-US" altLang="zh-CN" sz="3200" kern="0" dirty="0">
                <a:solidFill>
                  <a:srgbClr val="000000"/>
                </a:solidFill>
              </a:rPr>
              <a:t>WORK PLAN</a:t>
            </a:r>
          </a:p>
        </p:txBody>
      </p:sp>
      <p:sp>
        <p:nvSpPr>
          <p:cNvPr id="13" name="圆角矩形 12"/>
          <p:cNvSpPr>
            <a:spLocks noChangeAspect="1"/>
          </p:cNvSpPr>
          <p:nvPr/>
        </p:nvSpPr>
        <p:spPr>
          <a:xfrm>
            <a:off x="4462379" y="3481694"/>
            <a:ext cx="5760000" cy="144000"/>
          </a:xfrm>
          <a:prstGeom prst="roundRect">
            <a:avLst>
              <a:gd name="adj" fmla="val 50000"/>
            </a:avLst>
          </a:prstGeom>
          <a:solidFill>
            <a:schemeClr val="accent2"/>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35769976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64" presetClass="path" presetSubtype="0" accel="50000" decel="50000" fill="hold" grpId="1" nodeType="withEffect">
                                  <p:stCondLst>
                                    <p:cond delay="0"/>
                                  </p:stCondLst>
                                  <p:childTnLst>
                                    <p:animMotion origin="layout" path="M 0 0 L 0 -0.25 E" pathEditMode="relative" ptsTypes="">
                                      <p:cBhvr>
                                        <p:cTn id="12" dur="1000" spd="-100000" fill="hold"/>
                                        <p:tgtEl>
                                          <p:spTgt spid="4"/>
                                        </p:tgtEl>
                                        <p:attrNameLst>
                                          <p:attrName>ppt_x</p:attrName>
                                          <p:attrName>ppt_y</p:attrName>
                                        </p:attrNameLst>
                                      </p:cBhvr>
                                    </p:animMotion>
                                  </p:childTnLst>
                                </p:cTn>
                              </p:par>
                              <p:par>
                                <p:cTn id="13" presetID="17"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64" presetClass="path" presetSubtype="0" accel="50000" decel="50000" fill="hold" grpId="1" nodeType="withEffect">
                                  <p:stCondLst>
                                    <p:cond delay="250"/>
                                  </p:stCondLst>
                                  <p:childTnLst>
                                    <p:animMotion origin="layout" path="M 0 0 L 0 -0.11852 " pathEditMode="relative" rAng="0" ptsTypes="AA">
                                      <p:cBhvr>
                                        <p:cTn id="20" dur="1000" spd="-100000" fill="hold"/>
                                        <p:tgtEl>
                                          <p:spTgt spid="5"/>
                                        </p:tgtEl>
                                        <p:attrNameLst>
                                          <p:attrName>ppt_x</p:attrName>
                                          <p:attrName>ppt_y</p:attrName>
                                        </p:attrNameLst>
                                      </p:cBhvr>
                                      <p:rCtr x="0" y="-5926"/>
                                    </p:animMotion>
                                  </p:childTnLst>
                                </p:cTn>
                              </p:par>
                              <p:par>
                                <p:cTn id="21" presetID="53" presetClass="entr" presetSubtype="16"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42" presetClass="path" presetSubtype="0" accel="50000" decel="50000" fill="hold" grpId="1" nodeType="withEffect">
                                  <p:stCondLst>
                                    <p:cond delay="500"/>
                                  </p:stCondLst>
                                  <p:childTnLst>
                                    <p:animMotion origin="layout" path="M 0 4.44444E-6 L 0 0.08865 " pathEditMode="relative" rAng="0" ptsTypes="AA">
                                      <p:cBhvr>
                                        <p:cTn id="27" dur="1000" spd="-100000" fill="hold"/>
                                        <p:tgtEl>
                                          <p:spTgt spid="31"/>
                                        </p:tgtEl>
                                        <p:attrNameLst>
                                          <p:attrName>ppt_x</p:attrName>
                                          <p:attrName>ppt_y</p:attrName>
                                        </p:attrNameLst>
                                      </p:cBhvr>
                                      <p:rCtr x="0" y="4421"/>
                                    </p:animMotion>
                                  </p:childTnLst>
                                </p:cTn>
                              </p:par>
                              <p:par>
                                <p:cTn id="28" presetID="53" presetClass="entr" presetSubtype="16" fill="hold" grpId="0"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42" presetClass="path" presetSubtype="0" accel="50000" decel="50000" fill="hold" grpId="1" nodeType="withEffect">
                                  <p:stCondLst>
                                    <p:cond delay="750"/>
                                  </p:stCondLst>
                                  <p:childTnLst>
                                    <p:animMotion origin="layout" path="M 4.16667E-7 -2.59259E-6 L 4.16667E-7 0.08866 " pathEditMode="relative" rAng="0" ptsTypes="AA">
                                      <p:cBhvr>
                                        <p:cTn id="34" dur="1000" spd="-100000" fill="hold"/>
                                        <p:tgtEl>
                                          <p:spTgt spid="10"/>
                                        </p:tgtEl>
                                        <p:attrNameLst>
                                          <p:attrName>ppt_x</p:attrName>
                                          <p:attrName>ppt_y</p:attrName>
                                        </p:attrNameLst>
                                      </p:cBhvr>
                                      <p:rCtr x="0" y="4421"/>
                                    </p:animMotion>
                                  </p:childTnLst>
                                </p:cTn>
                              </p:par>
                            </p:childTnLst>
                          </p:cTn>
                        </p:par>
                        <p:par>
                          <p:cTn id="35" fill="hold">
                            <p:stCondLst>
                              <p:cond delay="175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par>
                                <p:cTn id="41" presetID="6" presetClass="emph" presetSubtype="0" decel="100000" fill="hold" grpId="1" nodeType="withEffect">
                                  <p:stCondLst>
                                    <p:cond delay="200"/>
                                  </p:stCondLst>
                                  <p:childTnLst>
                                    <p:animScale>
                                      <p:cBhvr>
                                        <p:cTn id="42" dur="250" fill="hold"/>
                                        <p:tgtEl>
                                          <p:spTgt spid="27"/>
                                        </p:tgtEl>
                                      </p:cBhvr>
                                      <p:by x="120000" y="120000"/>
                                    </p:animScale>
                                  </p:childTnLst>
                                </p:cTn>
                              </p:par>
                              <p:par>
                                <p:cTn id="43" presetID="6" presetClass="emph" presetSubtype="0" decel="100000" fill="hold" grpId="2" nodeType="withEffect">
                                  <p:stCondLst>
                                    <p:cond delay="400"/>
                                  </p:stCondLst>
                                  <p:childTnLst>
                                    <p:animScale>
                                      <p:cBhvr>
                                        <p:cTn id="44" dur="250" fill="hold"/>
                                        <p:tgtEl>
                                          <p:spTgt spid="27"/>
                                        </p:tgtEl>
                                      </p:cBhvr>
                                      <p:by x="83000" y="83000"/>
                                    </p:animScale>
                                  </p:childTnLst>
                                </p:cTn>
                              </p:par>
                              <p:par>
                                <p:cTn id="45" presetID="53" presetClass="entr" presetSubtype="16" fill="hold" grpId="0" nodeType="withEffect">
                                  <p:stCondLst>
                                    <p:cond delay="4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250" fill="hold"/>
                                        <p:tgtEl>
                                          <p:spTgt spid="32"/>
                                        </p:tgtEl>
                                        <p:attrNameLst>
                                          <p:attrName>ppt_w</p:attrName>
                                        </p:attrNameLst>
                                      </p:cBhvr>
                                      <p:tavLst>
                                        <p:tav tm="0">
                                          <p:val>
                                            <p:fltVal val="0"/>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animEffect transition="in" filter="fade">
                                      <p:cBhvr>
                                        <p:cTn id="49" dur="250"/>
                                        <p:tgtEl>
                                          <p:spTgt spid="32"/>
                                        </p:tgtEl>
                                      </p:cBhvr>
                                    </p:animEffect>
                                  </p:childTnLst>
                                </p:cTn>
                              </p:par>
                              <p:par>
                                <p:cTn id="50" presetID="6" presetClass="emph" presetSubtype="0" decel="100000" fill="hold" grpId="1" nodeType="withEffect">
                                  <p:stCondLst>
                                    <p:cond delay="600"/>
                                  </p:stCondLst>
                                  <p:childTnLst>
                                    <p:animScale>
                                      <p:cBhvr>
                                        <p:cTn id="51" dur="250" fill="hold"/>
                                        <p:tgtEl>
                                          <p:spTgt spid="32"/>
                                        </p:tgtEl>
                                      </p:cBhvr>
                                      <p:by x="120000" y="120000"/>
                                    </p:animScale>
                                  </p:childTnLst>
                                </p:cTn>
                              </p:par>
                              <p:par>
                                <p:cTn id="52" presetID="6" presetClass="emph" presetSubtype="0" decel="100000" fill="hold" grpId="2" nodeType="withEffect">
                                  <p:stCondLst>
                                    <p:cond delay="800"/>
                                  </p:stCondLst>
                                  <p:childTnLst>
                                    <p:animScale>
                                      <p:cBhvr>
                                        <p:cTn id="53" dur="250" fill="hold"/>
                                        <p:tgtEl>
                                          <p:spTgt spid="32"/>
                                        </p:tgtEl>
                                      </p:cBhvr>
                                      <p:by x="83000" y="83000"/>
                                    </p:animScale>
                                  </p:childTnLst>
                                </p:cTn>
                              </p:par>
                              <p:par>
                                <p:cTn id="54" presetID="53" presetClass="entr" presetSubtype="16" fill="hold" grpId="0" nodeType="withEffect">
                                  <p:stCondLst>
                                    <p:cond delay="5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63" presetClass="path" presetSubtype="0" accel="50000" decel="50000" fill="hold" grpId="1" nodeType="withEffect">
                                  <p:stCondLst>
                                    <p:cond delay="500"/>
                                  </p:stCondLst>
                                  <p:childTnLst>
                                    <p:animMotion origin="layout" path="M 0 0 L 0.25 0 E" pathEditMode="relative" ptsTypes="">
                                      <p:cBhvr>
                                        <p:cTn id="60" dur="1000" spd="-100000" fill="hold"/>
                                        <p:tgtEl>
                                          <p:spTgt spid="11"/>
                                        </p:tgtEl>
                                        <p:attrNameLst>
                                          <p:attrName>ppt_x</p:attrName>
                                          <p:attrName>ppt_y</p:attrName>
                                        </p:attrNameLst>
                                      </p:cBhvr>
                                    </p:animMotion>
                                  </p:childTnLst>
                                </p:cTn>
                              </p:par>
                              <p:par>
                                <p:cTn id="61" presetID="53" presetClass="entr" presetSubtype="16" fill="hold" grpId="0" nodeType="withEffect">
                                  <p:stCondLst>
                                    <p:cond delay="7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par>
                                <p:cTn id="66" presetID="63" presetClass="path" presetSubtype="0" accel="50000" decel="50000" fill="hold" grpId="1" nodeType="withEffect">
                                  <p:stCondLst>
                                    <p:cond delay="750"/>
                                  </p:stCondLst>
                                  <p:childTnLst>
                                    <p:animMotion origin="layout" path="M 0 0 L 0.25 0 E" pathEditMode="relative" ptsTypes="">
                                      <p:cBhvr>
                                        <p:cTn id="67" dur="1000" spd="-100000" fill="hold"/>
                                        <p:tgtEl>
                                          <p:spTgt spid="61"/>
                                        </p:tgtEl>
                                        <p:attrNameLst>
                                          <p:attrName>ppt_x</p:attrName>
                                          <p:attrName>ppt_y</p:attrName>
                                        </p:attrNameLst>
                                      </p:cBhvr>
                                    </p:animMotion>
                                  </p:childTnLst>
                                </p:cTn>
                              </p:par>
                              <p:par>
                                <p:cTn id="68" presetID="53" presetClass="entr" presetSubtype="16" fill="hold" grpId="0" nodeType="withEffect">
                                  <p:stCondLst>
                                    <p:cond delay="10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63" presetClass="path" presetSubtype="0" accel="50000" decel="50000" fill="hold" grpId="1" nodeType="withEffect">
                                  <p:stCondLst>
                                    <p:cond delay="1000"/>
                                  </p:stCondLst>
                                  <p:childTnLst>
                                    <p:animMotion origin="layout" path="M 0 0 L 0.25 0 E" pathEditMode="relative" ptsTypes="">
                                      <p:cBhvr>
                                        <p:cTn id="74" dur="1000" spd="-100000" fill="hold"/>
                                        <p:tgtEl>
                                          <p:spTgt spid="12"/>
                                        </p:tgtEl>
                                        <p:attrNameLst>
                                          <p:attrName>ppt_x</p:attrName>
                                          <p:attrName>ppt_y</p:attrName>
                                        </p:attrNameLst>
                                      </p:cBhvr>
                                    </p:animMotion>
                                  </p:childTnLst>
                                </p:cTn>
                              </p:par>
                            </p:childTnLst>
                          </p:cTn>
                        </p:par>
                        <p:par>
                          <p:cTn id="75" fill="hold">
                            <p:stCondLst>
                              <p:cond delay="375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0" grpId="0"/>
      <p:bldP spid="10" grpId="1"/>
      <p:bldP spid="4" grpId="0" animBg="1"/>
      <p:bldP spid="4" grpId="1" animBg="1"/>
      <p:bldP spid="5" grpId="0" animBg="1"/>
      <p:bldP spid="5" grpId="1" animBg="1"/>
      <p:bldP spid="27" grpId="0" animBg="1"/>
      <p:bldP spid="27" grpId="1" animBg="1"/>
      <p:bldP spid="27" grpId="2" animBg="1"/>
      <p:bldP spid="32" grpId="0"/>
      <p:bldP spid="32" grpId="1"/>
      <p:bldP spid="32" grpId="2"/>
      <p:bldP spid="61" grpId="0" animBg="1"/>
      <p:bldP spid="61" grpId="1" animBg="1"/>
      <p:bldP spid="11" grpId="0"/>
      <p:bldP spid="11" grpId="1"/>
      <p:bldP spid="12" grpId="0"/>
      <p:bldP spid="12" grpId="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spect="1"/>
          </p:cNvSpPr>
          <p:nvPr/>
        </p:nvSpPr>
        <p:spPr>
          <a:xfrm>
            <a:off x="3636818" y="1025237"/>
            <a:ext cx="4918364" cy="4807527"/>
          </a:xfrm>
          <a:prstGeom prst="rect">
            <a:avLst/>
          </a:prstGeom>
          <a:noFill/>
          <a:ln w="190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nvSpPr>
        <p:spPr>
          <a:xfrm>
            <a:off x="336000" y="1899000"/>
            <a:ext cx="11520000" cy="30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p:cNvSpPr>
          <p:nvPr/>
        </p:nvSpPr>
        <p:spPr>
          <a:xfrm>
            <a:off x="658091" y="2436046"/>
            <a:ext cx="10875818" cy="738664"/>
          </a:xfrm>
          <a:prstGeom prst="rect">
            <a:avLst/>
          </a:prstGeom>
        </p:spPr>
        <p:txBody>
          <a:bodyPr wrap="square">
            <a:spAutoFit/>
          </a:bodyPr>
          <a:lstStyle/>
          <a:p>
            <a:pPr algn="ctr"/>
            <a:r>
              <a:rPr lang="en-US" altLang="zh-CN" sz="4200" dirty="0" smtClean="0">
                <a:solidFill>
                  <a:schemeClr val="accent1"/>
                </a:solidFill>
                <a:latin typeface="微软雅黑" panose="020B0503020204020204" pitchFamily="34" charset="-122"/>
                <a:ea typeface="微软雅黑" panose="020B0503020204020204" pitchFamily="34" charset="-122"/>
              </a:rPr>
              <a:t>2020</a:t>
            </a:r>
            <a:r>
              <a:rPr lang="zh-CN" altLang="en-US" sz="4200" dirty="0" smtClean="0">
                <a:solidFill>
                  <a:schemeClr val="accent1"/>
                </a:solidFill>
                <a:latin typeface="微软雅黑" panose="020B0503020204020204" pitchFamily="34" charset="-122"/>
                <a:ea typeface="微软雅黑" panose="020B0503020204020204" pitchFamily="34" charset="-122"/>
              </a:rPr>
              <a:t>年</a:t>
            </a:r>
            <a:r>
              <a:rPr lang="zh-CN" altLang="en-US" sz="4200" dirty="0">
                <a:solidFill>
                  <a:schemeClr val="accent1"/>
                </a:solidFill>
                <a:latin typeface="微软雅黑" panose="020B0503020204020204" pitchFamily="34" charset="-122"/>
                <a:ea typeface="微软雅黑" panose="020B0503020204020204" pitchFamily="34" charset="-122"/>
              </a:rPr>
              <a:t>安全工作思路</a:t>
            </a:r>
          </a:p>
        </p:txBody>
      </p:sp>
      <p:sp>
        <p:nvSpPr>
          <p:cNvPr id="9" name="矩形 8"/>
          <p:cNvSpPr>
            <a:spLocks/>
          </p:cNvSpPr>
          <p:nvPr/>
        </p:nvSpPr>
        <p:spPr>
          <a:xfrm>
            <a:off x="1413164" y="3484554"/>
            <a:ext cx="9365672" cy="830997"/>
          </a:xfrm>
          <a:prstGeom prst="rect">
            <a:avLst/>
          </a:prstGeom>
        </p:spPr>
        <p:txBody>
          <a:bodyPr wrap="square">
            <a:spAutoFit/>
          </a:bodyPr>
          <a:lstStyle/>
          <a:p>
            <a:pPr algn="ctr"/>
            <a:r>
              <a:rPr lang="zh-CN" altLang="en-US" sz="1600" dirty="0">
                <a:solidFill>
                  <a:schemeClr val="accent1"/>
                </a:solidFill>
                <a:latin typeface="微软雅黑" panose="020B0503020204020204" pitchFamily="34" charset="-122"/>
                <a:ea typeface="微软雅黑" panose="020B0503020204020204" pitchFamily="34" charset="-122"/>
              </a:rPr>
              <a:t>以科学发展观为指导，坚持“安全第一，预防为主、综合治理”的安全生产方针，树立以人为本、安全发展的理念，以安全一号文为指导，以安全风险预控和安全质量标准化为抓手，以规范员工行为为保证，强化源头管理，落实主体责任，全力提升安全掌控能力，确保公司安全生产形势持续稳定。</a:t>
            </a:r>
          </a:p>
        </p:txBody>
      </p:sp>
      <p:cxnSp>
        <p:nvCxnSpPr>
          <p:cNvPr id="12" name="直接连接符 11"/>
          <p:cNvCxnSpPr>
            <a:cxnSpLocks noChangeAspect="1"/>
          </p:cNvCxnSpPr>
          <p:nvPr/>
        </p:nvCxnSpPr>
        <p:spPr>
          <a:xfrm>
            <a:off x="4836000" y="3331399"/>
            <a:ext cx="2520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0925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fltVal val="0"/>
                                          </p:val>
                                        </p:tav>
                                        <p:tav tm="100000">
                                          <p:val>
                                            <p:strVal val="#ppt_w"/>
                                          </p:val>
                                        </p:tav>
                                      </p:tavLst>
                                    </p:anim>
                                    <p:anim calcmode="lin" valueType="num">
                                      <p:cBhvr>
                                        <p:cTn id="18" dur="250" fill="hold"/>
                                        <p:tgtEl>
                                          <p:spTgt spid="7"/>
                                        </p:tgtEl>
                                        <p:attrNameLst>
                                          <p:attrName>ppt_h</p:attrName>
                                        </p:attrNameLst>
                                      </p:cBhvr>
                                      <p:tavLst>
                                        <p:tav tm="0">
                                          <p:val>
                                            <p:fltVal val="0"/>
                                          </p:val>
                                        </p:tav>
                                        <p:tav tm="100000">
                                          <p:val>
                                            <p:strVal val="#ppt_h"/>
                                          </p:val>
                                        </p:tav>
                                      </p:tavLst>
                                    </p:anim>
                                    <p:animEffect transition="in" filter="fade">
                                      <p:cBhvr>
                                        <p:cTn id="19" dur="250"/>
                                        <p:tgtEl>
                                          <p:spTgt spid="7"/>
                                        </p:tgtEl>
                                      </p:cBhvr>
                                    </p:animEffect>
                                  </p:childTnLst>
                                </p:cTn>
                              </p:par>
                              <p:par>
                                <p:cTn id="20" presetID="6" presetClass="emph" presetSubtype="0" decel="100000" fill="hold" grpId="1" nodeType="withEffect">
                                  <p:stCondLst>
                                    <p:cond delay="600"/>
                                  </p:stCondLst>
                                  <p:childTnLst>
                                    <p:animScale>
                                      <p:cBhvr>
                                        <p:cTn id="21" dur="250" fill="hold"/>
                                        <p:tgtEl>
                                          <p:spTgt spid="7"/>
                                        </p:tgtEl>
                                      </p:cBhvr>
                                      <p:by x="120000" y="120000"/>
                                    </p:animScale>
                                  </p:childTnLst>
                                </p:cTn>
                              </p:par>
                              <p:par>
                                <p:cTn id="22" presetID="6" presetClass="emph" presetSubtype="0" decel="100000" fill="hold" grpId="2" nodeType="withEffect">
                                  <p:stCondLst>
                                    <p:cond delay="800"/>
                                  </p:stCondLst>
                                  <p:childTnLst>
                                    <p:animScale>
                                      <p:cBhvr>
                                        <p:cTn id="23" dur="250" fill="hold"/>
                                        <p:tgtEl>
                                          <p:spTgt spid="7"/>
                                        </p:tgtEl>
                                      </p:cBhvr>
                                      <p:by x="83000" y="83000"/>
                                    </p:animScale>
                                  </p:childTnLst>
                                </p:cTn>
                              </p:par>
                              <p:par>
                                <p:cTn id="24" presetID="53" presetClass="entr" presetSubtype="16" fill="hold" nodeType="withEffect">
                                  <p:stCondLst>
                                    <p:cond delay="6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fltVal val="0"/>
                                          </p:val>
                                        </p:tav>
                                        <p:tav tm="100000">
                                          <p:val>
                                            <p:strVal val="#ppt_w"/>
                                          </p:val>
                                        </p:tav>
                                      </p:tavLst>
                                    </p:anim>
                                    <p:anim calcmode="lin" valueType="num">
                                      <p:cBhvr>
                                        <p:cTn id="27" dur="250" fill="hold"/>
                                        <p:tgtEl>
                                          <p:spTgt spid="12"/>
                                        </p:tgtEl>
                                        <p:attrNameLst>
                                          <p:attrName>ppt_h</p:attrName>
                                        </p:attrNameLst>
                                      </p:cBhvr>
                                      <p:tavLst>
                                        <p:tav tm="0">
                                          <p:val>
                                            <p:fltVal val="0"/>
                                          </p:val>
                                        </p:tav>
                                        <p:tav tm="100000">
                                          <p:val>
                                            <p:strVal val="#ppt_h"/>
                                          </p:val>
                                        </p:tav>
                                      </p:tavLst>
                                    </p:anim>
                                    <p:animEffect transition="in" filter="fade">
                                      <p:cBhvr>
                                        <p:cTn id="28" dur="250"/>
                                        <p:tgtEl>
                                          <p:spTgt spid="12"/>
                                        </p:tgtEl>
                                      </p:cBhvr>
                                    </p:animEffect>
                                  </p:childTnLst>
                                </p:cTn>
                              </p:par>
                              <p:par>
                                <p:cTn id="29" presetID="6" presetClass="emph" presetSubtype="0" decel="100000" fill="hold" nodeType="withEffect">
                                  <p:stCondLst>
                                    <p:cond delay="800"/>
                                  </p:stCondLst>
                                  <p:childTnLst>
                                    <p:animScale>
                                      <p:cBhvr>
                                        <p:cTn id="30" dur="250" fill="hold"/>
                                        <p:tgtEl>
                                          <p:spTgt spid="12"/>
                                        </p:tgtEl>
                                      </p:cBhvr>
                                      <p:by x="120000" y="120000"/>
                                    </p:animScale>
                                  </p:childTnLst>
                                </p:cTn>
                              </p:par>
                              <p:par>
                                <p:cTn id="31" presetID="6" presetClass="emph" presetSubtype="0" decel="100000" fill="hold" nodeType="withEffect">
                                  <p:stCondLst>
                                    <p:cond delay="1000"/>
                                  </p:stCondLst>
                                  <p:childTnLst>
                                    <p:animScale>
                                      <p:cBhvr>
                                        <p:cTn id="32" dur="250" fill="hold"/>
                                        <p:tgtEl>
                                          <p:spTgt spid="12"/>
                                        </p:tgtEl>
                                      </p:cBhvr>
                                      <p:by x="83000" y="83000"/>
                                    </p:animScale>
                                  </p:childTnLst>
                                </p:cTn>
                              </p:par>
                              <p:par>
                                <p:cTn id="33" presetID="53" presetClass="entr" presetSubtype="16" fill="hold" grpId="0" nodeType="withEffect">
                                  <p:stCondLst>
                                    <p:cond delay="800"/>
                                  </p:stCondLst>
                                  <p:childTnLst>
                                    <p:set>
                                      <p:cBhvr>
                                        <p:cTn id="34" dur="1" fill="hold">
                                          <p:stCondLst>
                                            <p:cond delay="0"/>
                                          </p:stCondLst>
                                        </p:cTn>
                                        <p:tgtEl>
                                          <p:spTgt spid="9"/>
                                        </p:tgtEl>
                                        <p:attrNameLst>
                                          <p:attrName>style.visibility</p:attrName>
                                        </p:attrNameLst>
                                      </p:cBhvr>
                                      <p:to>
                                        <p:strVal val="visible"/>
                                      </p:to>
                                    </p:set>
                                    <p:anim calcmode="lin" valueType="num">
                                      <p:cBhvr>
                                        <p:cTn id="35" dur="250" fill="hold"/>
                                        <p:tgtEl>
                                          <p:spTgt spid="9"/>
                                        </p:tgtEl>
                                        <p:attrNameLst>
                                          <p:attrName>ppt_w</p:attrName>
                                        </p:attrNameLst>
                                      </p:cBhvr>
                                      <p:tavLst>
                                        <p:tav tm="0">
                                          <p:val>
                                            <p:fltVal val="0"/>
                                          </p:val>
                                        </p:tav>
                                        <p:tav tm="100000">
                                          <p:val>
                                            <p:strVal val="#ppt_w"/>
                                          </p:val>
                                        </p:tav>
                                      </p:tavLst>
                                    </p:anim>
                                    <p:anim calcmode="lin" valueType="num">
                                      <p:cBhvr>
                                        <p:cTn id="36" dur="250" fill="hold"/>
                                        <p:tgtEl>
                                          <p:spTgt spid="9"/>
                                        </p:tgtEl>
                                        <p:attrNameLst>
                                          <p:attrName>ppt_h</p:attrName>
                                        </p:attrNameLst>
                                      </p:cBhvr>
                                      <p:tavLst>
                                        <p:tav tm="0">
                                          <p:val>
                                            <p:fltVal val="0"/>
                                          </p:val>
                                        </p:tav>
                                        <p:tav tm="100000">
                                          <p:val>
                                            <p:strVal val="#ppt_h"/>
                                          </p:val>
                                        </p:tav>
                                      </p:tavLst>
                                    </p:anim>
                                    <p:animEffect transition="in" filter="fade">
                                      <p:cBhvr>
                                        <p:cTn id="37" dur="250"/>
                                        <p:tgtEl>
                                          <p:spTgt spid="9"/>
                                        </p:tgtEl>
                                      </p:cBhvr>
                                    </p:animEffect>
                                  </p:childTnLst>
                                </p:cTn>
                              </p:par>
                              <p:par>
                                <p:cTn id="38" presetID="6" presetClass="emph" presetSubtype="0" decel="100000" fill="hold" grpId="1" nodeType="withEffect">
                                  <p:stCondLst>
                                    <p:cond delay="1000"/>
                                  </p:stCondLst>
                                  <p:childTnLst>
                                    <p:animScale>
                                      <p:cBhvr>
                                        <p:cTn id="39" dur="250" fill="hold"/>
                                        <p:tgtEl>
                                          <p:spTgt spid="9"/>
                                        </p:tgtEl>
                                      </p:cBhvr>
                                      <p:by x="120000" y="120000"/>
                                    </p:animScale>
                                  </p:childTnLst>
                                </p:cTn>
                              </p:par>
                              <p:par>
                                <p:cTn id="40" presetID="6" presetClass="emph" presetSubtype="0" decel="100000" fill="hold" grpId="2" nodeType="withEffect">
                                  <p:stCondLst>
                                    <p:cond delay="1200"/>
                                  </p:stCondLst>
                                  <p:childTnLst>
                                    <p:animScale>
                                      <p:cBhvr>
                                        <p:cTn id="41" dur="250" fill="hold"/>
                                        <p:tgtEl>
                                          <p:spTgt spid="9"/>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7" grpId="1"/>
      <p:bldP spid="7" grpId="2"/>
      <p:bldP spid="9" grpId="0"/>
      <p:bldP spid="9" grpId="1"/>
      <p:bldP spid="9"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2.png"/>
          <p:cNvPicPr>
            <a:picLocks noChangeAspect="1"/>
          </p:cNvPicPr>
          <p:nvPr/>
        </p:nvPicPr>
        <p:blipFill>
          <a:blip r:embed="rId2" cstate="print"/>
          <a:stretch>
            <a:fillRect/>
          </a:stretch>
        </p:blipFill>
        <p:spPr>
          <a:xfrm>
            <a:off x="1349852" y="1648792"/>
            <a:ext cx="9492295" cy="4048095"/>
          </a:xfrm>
          <a:prstGeom prst="rect">
            <a:avLst/>
          </a:prstGeom>
        </p:spPr>
      </p:pic>
    </p:spTree>
    <p:extLst>
      <p:ext uri="{BB962C8B-B14F-4D97-AF65-F5344CB8AC3E}">
        <p14:creationId xmlns:p14="http://schemas.microsoft.com/office/powerpoint/2010/main" xmlns="" val="379588082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678271" y="175537"/>
            <a:ext cx="6611620" cy="523220"/>
          </a:xfrm>
          <a:prstGeom prst="rect">
            <a:avLst/>
          </a:prstGeom>
          <a:noFill/>
        </p:spPr>
        <p:txBody>
          <a:bodyPr wrap="square" rtlCol="0">
            <a:spAutoFit/>
          </a:bodyPr>
          <a:lstStyle/>
          <a:p>
            <a:pPr algn="ctr"/>
            <a:r>
              <a:rPr lang="zh-CN" altLang="en-US" sz="2800" b="1" dirty="0">
                <a:solidFill>
                  <a:srgbClr val="0B5394"/>
                </a:solidFill>
                <a:latin typeface="微软雅黑" panose="020B0503020204020204" pitchFamily="34" charset="-122"/>
                <a:ea typeface="微软雅黑" panose="020B0503020204020204" pitchFamily="34" charset="-122"/>
              </a:rPr>
              <a:t>措施</a:t>
            </a:r>
            <a:r>
              <a:rPr lang="en-US" altLang="zh-CN" sz="2800" b="1" dirty="0">
                <a:solidFill>
                  <a:srgbClr val="0B5394"/>
                </a:solidFill>
                <a:latin typeface="微软雅黑" panose="020B0503020204020204" pitchFamily="34" charset="-122"/>
                <a:ea typeface="微软雅黑" panose="020B0503020204020204" pitchFamily="34" charset="-122"/>
              </a:rPr>
              <a:t>1</a:t>
            </a:r>
            <a:r>
              <a:rPr lang="zh-CN" altLang="en-US" sz="2800" b="1" dirty="0">
                <a:solidFill>
                  <a:srgbClr val="0B5394"/>
                </a:solidFill>
                <a:latin typeface="微软雅黑" panose="020B0503020204020204" pitchFamily="34" charset="-122"/>
                <a:ea typeface="微软雅黑" panose="020B0503020204020204" pitchFamily="34" charset="-122"/>
              </a:rPr>
              <a:t>、明确职责，强化安全责任落实</a:t>
            </a:r>
          </a:p>
        </p:txBody>
      </p:sp>
      <p:sp>
        <p:nvSpPr>
          <p:cNvPr id="5" name="Freeform 10"/>
          <p:cNvSpPr>
            <a:spLocks noChangeAspect="1"/>
          </p:cNvSpPr>
          <p:nvPr/>
        </p:nvSpPr>
        <p:spPr bwMode="auto">
          <a:xfrm>
            <a:off x="5237247" y="2375368"/>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Oval 11"/>
          <p:cNvSpPr>
            <a:spLocks noChangeAspect="1" noChangeArrowheads="1"/>
          </p:cNvSpPr>
          <p:nvPr/>
        </p:nvSpPr>
        <p:spPr bwMode="auto">
          <a:xfrm>
            <a:off x="5119772" y="2256305"/>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0"/>
          <p:cNvSpPr>
            <a:spLocks noChangeAspect="1"/>
          </p:cNvSpPr>
          <p:nvPr/>
        </p:nvSpPr>
        <p:spPr bwMode="auto">
          <a:xfrm>
            <a:off x="3198284" y="3526282"/>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Oval 11"/>
          <p:cNvSpPr>
            <a:spLocks noChangeAspect="1" noChangeArrowheads="1"/>
          </p:cNvSpPr>
          <p:nvPr/>
        </p:nvSpPr>
        <p:spPr bwMode="auto">
          <a:xfrm>
            <a:off x="3080809" y="3407219"/>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0"/>
          <p:cNvSpPr>
            <a:spLocks noChangeAspect="1"/>
          </p:cNvSpPr>
          <p:nvPr/>
        </p:nvSpPr>
        <p:spPr bwMode="auto">
          <a:xfrm>
            <a:off x="1159322" y="4677196"/>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11"/>
          <p:cNvSpPr>
            <a:spLocks noChangeAspect="1" noChangeArrowheads="1"/>
          </p:cNvSpPr>
          <p:nvPr/>
        </p:nvSpPr>
        <p:spPr bwMode="auto">
          <a:xfrm>
            <a:off x="1041847" y="4558133"/>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ChangeAspect="1"/>
          </p:cNvSpPr>
          <p:nvPr/>
        </p:nvSpPr>
        <p:spPr bwMode="auto">
          <a:xfrm>
            <a:off x="1675184" y="1561168"/>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bg1"/>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nvGrpSpPr>
          <p:cNvPr id="12" name="组合 11"/>
          <p:cNvGrpSpPr>
            <a:grpSpLocks noChangeAspect="1"/>
          </p:cNvGrpSpPr>
          <p:nvPr/>
        </p:nvGrpSpPr>
        <p:grpSpPr>
          <a:xfrm>
            <a:off x="4477385" y="5056407"/>
            <a:ext cx="630195" cy="630195"/>
            <a:chOff x="3952102" y="5174893"/>
            <a:chExt cx="630195" cy="630195"/>
          </a:xfrm>
        </p:grpSpPr>
        <p:sp>
          <p:nvSpPr>
            <p:cNvPr id="13" name="椭圆 12"/>
            <p:cNvSpPr>
              <a:spLocks noChangeAspect="1"/>
            </p:cNvSpPr>
            <p:nvPr/>
          </p:nvSpPr>
          <p:spPr>
            <a:xfrm>
              <a:off x="3952102" y="5174893"/>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4" name="Freeform 95"/>
            <p:cNvSpPr>
              <a:spLocks noChangeAspect="1" noEditPoints="1"/>
            </p:cNvSpPr>
            <p:nvPr/>
          </p:nvSpPr>
          <p:spPr bwMode="auto">
            <a:xfrm>
              <a:off x="4067174" y="5289965"/>
              <a:ext cx="400050" cy="400050"/>
            </a:xfrm>
            <a:custGeom>
              <a:avLst/>
              <a:gdLst>
                <a:gd name="T0" fmla="*/ 411 w 1101"/>
                <a:gd name="T1" fmla="*/ 1027 h 1104"/>
                <a:gd name="T2" fmla="*/ 592 w 1101"/>
                <a:gd name="T3" fmla="*/ 1027 h 1104"/>
                <a:gd name="T4" fmla="*/ 592 w 1101"/>
                <a:gd name="T5" fmla="*/ 950 h 1104"/>
                <a:gd name="T6" fmla="*/ 627 w 1101"/>
                <a:gd name="T7" fmla="*/ 916 h 1104"/>
                <a:gd name="T8" fmla="*/ 808 w 1101"/>
                <a:gd name="T9" fmla="*/ 916 h 1104"/>
                <a:gd name="T10" fmla="*/ 808 w 1101"/>
                <a:gd name="T11" fmla="*/ 837 h 1104"/>
                <a:gd name="T12" fmla="*/ 843 w 1101"/>
                <a:gd name="T13" fmla="*/ 804 h 1104"/>
                <a:gd name="T14" fmla="*/ 1101 w 1101"/>
                <a:gd name="T15" fmla="*/ 804 h 1104"/>
                <a:gd name="T16" fmla="*/ 1101 w 1101"/>
                <a:gd name="T17" fmla="*/ 847 h 1104"/>
                <a:gd name="T18" fmla="*/ 1067 w 1101"/>
                <a:gd name="T19" fmla="*/ 881 h 1104"/>
                <a:gd name="T20" fmla="*/ 887 w 1101"/>
                <a:gd name="T21" fmla="*/ 881 h 1104"/>
                <a:gd name="T22" fmla="*/ 887 w 1101"/>
                <a:gd name="T23" fmla="*/ 958 h 1104"/>
                <a:gd name="T24" fmla="*/ 851 w 1101"/>
                <a:gd name="T25" fmla="*/ 994 h 1104"/>
                <a:gd name="T26" fmla="*/ 671 w 1101"/>
                <a:gd name="T27" fmla="*/ 994 h 1104"/>
                <a:gd name="T28" fmla="*/ 671 w 1101"/>
                <a:gd name="T29" fmla="*/ 1071 h 1104"/>
                <a:gd name="T30" fmla="*/ 635 w 1101"/>
                <a:gd name="T31" fmla="*/ 1104 h 1104"/>
                <a:gd name="T32" fmla="*/ 377 w 1101"/>
                <a:gd name="T33" fmla="*/ 1104 h 1104"/>
                <a:gd name="T34" fmla="*/ 377 w 1101"/>
                <a:gd name="T35" fmla="*/ 1062 h 1104"/>
                <a:gd name="T36" fmla="*/ 411 w 1101"/>
                <a:gd name="T37" fmla="*/ 1027 h 1104"/>
                <a:gd name="T38" fmla="*/ 39 w 1101"/>
                <a:gd name="T39" fmla="*/ 680 h 1104"/>
                <a:gd name="T40" fmla="*/ 200 w 1101"/>
                <a:gd name="T41" fmla="*/ 694 h 1104"/>
                <a:gd name="T42" fmla="*/ 242 w 1101"/>
                <a:gd name="T43" fmla="*/ 658 h 1104"/>
                <a:gd name="T44" fmla="*/ 249 w 1101"/>
                <a:gd name="T45" fmla="*/ 570 h 1104"/>
                <a:gd name="T46" fmla="*/ 214 w 1101"/>
                <a:gd name="T47" fmla="*/ 529 h 1104"/>
                <a:gd name="T48" fmla="*/ 52 w 1101"/>
                <a:gd name="T49" fmla="*/ 514 h 1104"/>
                <a:gd name="T50" fmla="*/ 10 w 1101"/>
                <a:gd name="T51" fmla="*/ 549 h 1104"/>
                <a:gd name="T52" fmla="*/ 4 w 1101"/>
                <a:gd name="T53" fmla="*/ 638 h 1104"/>
                <a:gd name="T54" fmla="*/ 39 w 1101"/>
                <a:gd name="T55" fmla="*/ 680 h 1104"/>
                <a:gd name="T56" fmla="*/ 213 w 1101"/>
                <a:gd name="T57" fmla="*/ 903 h 1104"/>
                <a:gd name="T58" fmla="*/ 343 w 1101"/>
                <a:gd name="T59" fmla="*/ 657 h 1104"/>
                <a:gd name="T60" fmla="*/ 451 w 1101"/>
                <a:gd name="T61" fmla="*/ 690 h 1104"/>
                <a:gd name="T62" fmla="*/ 462 w 1101"/>
                <a:gd name="T63" fmla="*/ 695 h 1104"/>
                <a:gd name="T64" fmla="*/ 292 w 1101"/>
                <a:gd name="T65" fmla="*/ 974 h 1104"/>
                <a:gd name="T66" fmla="*/ 213 w 1101"/>
                <a:gd name="T67" fmla="*/ 903 h 1104"/>
                <a:gd name="T68" fmla="*/ 512 w 1101"/>
                <a:gd name="T69" fmla="*/ 9 h 1104"/>
                <a:gd name="T70" fmla="*/ 575 w 1101"/>
                <a:gd name="T71" fmla="*/ 113 h 1104"/>
                <a:gd name="T72" fmla="*/ 471 w 1101"/>
                <a:gd name="T73" fmla="*/ 202 h 1104"/>
                <a:gd name="T74" fmla="*/ 410 w 1101"/>
                <a:gd name="T75" fmla="*/ 79 h 1104"/>
                <a:gd name="T76" fmla="*/ 512 w 1101"/>
                <a:gd name="T77" fmla="*/ 9 h 1104"/>
                <a:gd name="T78" fmla="*/ 501 w 1101"/>
                <a:gd name="T79" fmla="*/ 247 h 1104"/>
                <a:gd name="T80" fmla="*/ 544 w 1101"/>
                <a:gd name="T81" fmla="*/ 268 h 1104"/>
                <a:gd name="T82" fmla="*/ 775 w 1101"/>
                <a:gd name="T83" fmla="*/ 375 h 1104"/>
                <a:gd name="T84" fmla="*/ 781 w 1101"/>
                <a:gd name="T85" fmla="*/ 460 h 1104"/>
                <a:gd name="T86" fmla="*/ 537 w 1101"/>
                <a:gd name="T87" fmla="*/ 399 h 1104"/>
                <a:gd name="T88" fmla="*/ 515 w 1101"/>
                <a:gd name="T89" fmla="*/ 519 h 1104"/>
                <a:gd name="T90" fmla="*/ 527 w 1101"/>
                <a:gd name="T91" fmla="*/ 542 h 1104"/>
                <a:gd name="T92" fmla="*/ 757 w 1101"/>
                <a:gd name="T93" fmla="*/ 800 h 1104"/>
                <a:gd name="T94" fmla="*/ 660 w 1101"/>
                <a:gd name="T95" fmla="*/ 844 h 1104"/>
                <a:gd name="T96" fmla="*/ 315 w 1101"/>
                <a:gd name="T97" fmla="*/ 603 h 1104"/>
                <a:gd name="T98" fmla="*/ 274 w 1101"/>
                <a:gd name="T99" fmla="*/ 529 h 1104"/>
                <a:gd name="T100" fmla="*/ 312 w 1101"/>
                <a:gd name="T101" fmla="*/ 322 h 1104"/>
                <a:gd name="T102" fmla="*/ 213 w 1101"/>
                <a:gd name="T103" fmla="*/ 464 h 1104"/>
                <a:gd name="T104" fmla="*/ 129 w 1101"/>
                <a:gd name="T105" fmla="*/ 448 h 1104"/>
                <a:gd name="T106" fmla="*/ 334 w 1101"/>
                <a:gd name="T107" fmla="*/ 209 h 1104"/>
                <a:gd name="T108" fmla="*/ 423 w 1101"/>
                <a:gd name="T109" fmla="*/ 220 h 1104"/>
                <a:gd name="T110" fmla="*/ 471 w 1101"/>
                <a:gd name="T111" fmla="*/ 306 h 1104"/>
                <a:gd name="T112" fmla="*/ 501 w 1101"/>
                <a:gd name="T113" fmla="*/ 247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1" h="1104">
                  <a:moveTo>
                    <a:pt x="411" y="1027"/>
                  </a:moveTo>
                  <a:cubicBezTo>
                    <a:pt x="592" y="1027"/>
                    <a:pt x="592" y="1027"/>
                    <a:pt x="592" y="1027"/>
                  </a:cubicBezTo>
                  <a:cubicBezTo>
                    <a:pt x="592" y="950"/>
                    <a:pt x="592" y="950"/>
                    <a:pt x="592" y="950"/>
                  </a:cubicBezTo>
                  <a:cubicBezTo>
                    <a:pt x="592" y="931"/>
                    <a:pt x="608" y="916"/>
                    <a:pt x="627" y="916"/>
                  </a:cubicBezTo>
                  <a:cubicBezTo>
                    <a:pt x="808" y="916"/>
                    <a:pt x="808" y="916"/>
                    <a:pt x="808" y="916"/>
                  </a:cubicBezTo>
                  <a:cubicBezTo>
                    <a:pt x="808" y="837"/>
                    <a:pt x="808" y="837"/>
                    <a:pt x="808" y="837"/>
                  </a:cubicBezTo>
                  <a:cubicBezTo>
                    <a:pt x="808" y="819"/>
                    <a:pt x="824" y="804"/>
                    <a:pt x="843" y="804"/>
                  </a:cubicBezTo>
                  <a:cubicBezTo>
                    <a:pt x="1101" y="804"/>
                    <a:pt x="1101" y="804"/>
                    <a:pt x="1101" y="804"/>
                  </a:cubicBezTo>
                  <a:cubicBezTo>
                    <a:pt x="1101" y="847"/>
                    <a:pt x="1101" y="847"/>
                    <a:pt x="1101" y="847"/>
                  </a:cubicBezTo>
                  <a:cubicBezTo>
                    <a:pt x="1101" y="866"/>
                    <a:pt x="1086" y="881"/>
                    <a:pt x="1067" y="881"/>
                  </a:cubicBezTo>
                  <a:cubicBezTo>
                    <a:pt x="887" y="881"/>
                    <a:pt x="887" y="881"/>
                    <a:pt x="887" y="881"/>
                  </a:cubicBezTo>
                  <a:cubicBezTo>
                    <a:pt x="887" y="958"/>
                    <a:pt x="887" y="958"/>
                    <a:pt x="887" y="958"/>
                  </a:cubicBezTo>
                  <a:cubicBezTo>
                    <a:pt x="887" y="977"/>
                    <a:pt x="870" y="994"/>
                    <a:pt x="851" y="994"/>
                  </a:cubicBezTo>
                  <a:cubicBezTo>
                    <a:pt x="671" y="994"/>
                    <a:pt x="671" y="994"/>
                    <a:pt x="671" y="994"/>
                  </a:cubicBezTo>
                  <a:cubicBezTo>
                    <a:pt x="671" y="1071"/>
                    <a:pt x="671" y="1071"/>
                    <a:pt x="671" y="1071"/>
                  </a:cubicBezTo>
                  <a:cubicBezTo>
                    <a:pt x="671" y="1089"/>
                    <a:pt x="654" y="1104"/>
                    <a:pt x="635" y="1104"/>
                  </a:cubicBezTo>
                  <a:cubicBezTo>
                    <a:pt x="377" y="1104"/>
                    <a:pt x="377" y="1104"/>
                    <a:pt x="377" y="1104"/>
                  </a:cubicBezTo>
                  <a:cubicBezTo>
                    <a:pt x="377" y="1062"/>
                    <a:pt x="377" y="1062"/>
                    <a:pt x="377" y="1062"/>
                  </a:cubicBezTo>
                  <a:cubicBezTo>
                    <a:pt x="377" y="1043"/>
                    <a:pt x="392" y="1027"/>
                    <a:pt x="411" y="1027"/>
                  </a:cubicBezTo>
                  <a:close/>
                  <a:moveTo>
                    <a:pt x="39" y="680"/>
                  </a:moveTo>
                  <a:cubicBezTo>
                    <a:pt x="200" y="694"/>
                    <a:pt x="200" y="694"/>
                    <a:pt x="200" y="694"/>
                  </a:cubicBezTo>
                  <a:cubicBezTo>
                    <a:pt x="222" y="696"/>
                    <a:pt x="240" y="680"/>
                    <a:pt x="242" y="658"/>
                  </a:cubicBezTo>
                  <a:cubicBezTo>
                    <a:pt x="249" y="570"/>
                    <a:pt x="249" y="570"/>
                    <a:pt x="249" y="570"/>
                  </a:cubicBezTo>
                  <a:cubicBezTo>
                    <a:pt x="252" y="549"/>
                    <a:pt x="235" y="530"/>
                    <a:pt x="214" y="529"/>
                  </a:cubicBezTo>
                  <a:cubicBezTo>
                    <a:pt x="52" y="514"/>
                    <a:pt x="52" y="514"/>
                    <a:pt x="52" y="514"/>
                  </a:cubicBezTo>
                  <a:cubicBezTo>
                    <a:pt x="32" y="513"/>
                    <a:pt x="13" y="529"/>
                    <a:pt x="10" y="549"/>
                  </a:cubicBezTo>
                  <a:cubicBezTo>
                    <a:pt x="4" y="638"/>
                    <a:pt x="4" y="638"/>
                    <a:pt x="4" y="638"/>
                  </a:cubicBezTo>
                  <a:cubicBezTo>
                    <a:pt x="0" y="660"/>
                    <a:pt x="17" y="678"/>
                    <a:pt x="39" y="680"/>
                  </a:cubicBezTo>
                  <a:close/>
                  <a:moveTo>
                    <a:pt x="213" y="903"/>
                  </a:moveTo>
                  <a:cubicBezTo>
                    <a:pt x="297" y="803"/>
                    <a:pt x="311" y="798"/>
                    <a:pt x="343" y="657"/>
                  </a:cubicBezTo>
                  <a:cubicBezTo>
                    <a:pt x="378" y="669"/>
                    <a:pt x="415" y="680"/>
                    <a:pt x="451" y="690"/>
                  </a:cubicBezTo>
                  <a:cubicBezTo>
                    <a:pt x="455" y="692"/>
                    <a:pt x="458" y="694"/>
                    <a:pt x="462" y="695"/>
                  </a:cubicBezTo>
                  <a:cubicBezTo>
                    <a:pt x="409" y="854"/>
                    <a:pt x="400" y="859"/>
                    <a:pt x="292" y="974"/>
                  </a:cubicBezTo>
                  <a:cubicBezTo>
                    <a:pt x="243" y="1024"/>
                    <a:pt x="165" y="957"/>
                    <a:pt x="213" y="903"/>
                  </a:cubicBezTo>
                  <a:close/>
                  <a:moveTo>
                    <a:pt x="512" y="9"/>
                  </a:moveTo>
                  <a:cubicBezTo>
                    <a:pt x="557" y="20"/>
                    <a:pt x="586" y="66"/>
                    <a:pt x="575" y="113"/>
                  </a:cubicBezTo>
                  <a:cubicBezTo>
                    <a:pt x="566" y="162"/>
                    <a:pt x="517" y="212"/>
                    <a:pt x="471" y="202"/>
                  </a:cubicBezTo>
                  <a:cubicBezTo>
                    <a:pt x="425" y="193"/>
                    <a:pt x="401" y="126"/>
                    <a:pt x="410" y="79"/>
                  </a:cubicBezTo>
                  <a:cubicBezTo>
                    <a:pt x="422" y="31"/>
                    <a:pt x="466" y="0"/>
                    <a:pt x="512" y="9"/>
                  </a:cubicBezTo>
                  <a:close/>
                  <a:moveTo>
                    <a:pt x="501" y="247"/>
                  </a:moveTo>
                  <a:cubicBezTo>
                    <a:pt x="510" y="249"/>
                    <a:pt x="530" y="256"/>
                    <a:pt x="544" y="268"/>
                  </a:cubicBezTo>
                  <a:cubicBezTo>
                    <a:pt x="667" y="386"/>
                    <a:pt x="640" y="380"/>
                    <a:pt x="775" y="375"/>
                  </a:cubicBezTo>
                  <a:cubicBezTo>
                    <a:pt x="826" y="374"/>
                    <a:pt x="825" y="456"/>
                    <a:pt x="781" y="460"/>
                  </a:cubicBezTo>
                  <a:cubicBezTo>
                    <a:pt x="644" y="472"/>
                    <a:pt x="635" y="483"/>
                    <a:pt x="537" y="399"/>
                  </a:cubicBezTo>
                  <a:cubicBezTo>
                    <a:pt x="515" y="519"/>
                    <a:pt x="515" y="519"/>
                    <a:pt x="515" y="519"/>
                  </a:cubicBezTo>
                  <a:cubicBezTo>
                    <a:pt x="513" y="529"/>
                    <a:pt x="517" y="538"/>
                    <a:pt x="527" y="542"/>
                  </a:cubicBezTo>
                  <a:cubicBezTo>
                    <a:pt x="667" y="604"/>
                    <a:pt x="695" y="604"/>
                    <a:pt x="757" y="800"/>
                  </a:cubicBezTo>
                  <a:cubicBezTo>
                    <a:pt x="780" y="861"/>
                    <a:pt x="688" y="901"/>
                    <a:pt x="660" y="844"/>
                  </a:cubicBezTo>
                  <a:cubicBezTo>
                    <a:pt x="563" y="653"/>
                    <a:pt x="547" y="682"/>
                    <a:pt x="315" y="603"/>
                  </a:cubicBezTo>
                  <a:cubicBezTo>
                    <a:pt x="285" y="587"/>
                    <a:pt x="274" y="561"/>
                    <a:pt x="274" y="529"/>
                  </a:cubicBezTo>
                  <a:cubicBezTo>
                    <a:pt x="312" y="322"/>
                    <a:pt x="312" y="322"/>
                    <a:pt x="312" y="322"/>
                  </a:cubicBezTo>
                  <a:cubicBezTo>
                    <a:pt x="222" y="351"/>
                    <a:pt x="231" y="349"/>
                    <a:pt x="213" y="464"/>
                  </a:cubicBezTo>
                  <a:cubicBezTo>
                    <a:pt x="204" y="507"/>
                    <a:pt x="123" y="502"/>
                    <a:pt x="129" y="448"/>
                  </a:cubicBezTo>
                  <a:cubicBezTo>
                    <a:pt x="145" y="279"/>
                    <a:pt x="171" y="268"/>
                    <a:pt x="334" y="209"/>
                  </a:cubicBezTo>
                  <a:cubicBezTo>
                    <a:pt x="356" y="201"/>
                    <a:pt x="410" y="216"/>
                    <a:pt x="423" y="220"/>
                  </a:cubicBezTo>
                  <a:cubicBezTo>
                    <a:pt x="471" y="306"/>
                    <a:pt x="471" y="306"/>
                    <a:pt x="471" y="306"/>
                  </a:cubicBezTo>
                  <a:cubicBezTo>
                    <a:pt x="501" y="247"/>
                    <a:pt x="501" y="247"/>
                    <a:pt x="501" y="24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a:grpSpLocks noChangeAspect="1"/>
          </p:cNvGrpSpPr>
          <p:nvPr/>
        </p:nvGrpSpPr>
        <p:grpSpPr>
          <a:xfrm>
            <a:off x="6738208" y="4099214"/>
            <a:ext cx="630195" cy="630195"/>
            <a:chOff x="6658232" y="4050428"/>
            <a:chExt cx="630195" cy="630195"/>
          </a:xfrm>
        </p:grpSpPr>
        <p:sp>
          <p:nvSpPr>
            <p:cNvPr id="16" name="椭圆 15"/>
            <p:cNvSpPr>
              <a:spLocks noChangeAspect="1"/>
            </p:cNvSpPr>
            <p:nvPr/>
          </p:nvSpPr>
          <p:spPr>
            <a:xfrm>
              <a:off x="6658232" y="4050428"/>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7" name="Freeform 113"/>
            <p:cNvSpPr>
              <a:spLocks noChangeAspect="1" noEditPoints="1"/>
            </p:cNvSpPr>
            <p:nvPr/>
          </p:nvSpPr>
          <p:spPr bwMode="auto">
            <a:xfrm>
              <a:off x="6755842" y="4215506"/>
              <a:ext cx="434975" cy="300038"/>
            </a:xfrm>
            <a:custGeom>
              <a:avLst/>
              <a:gdLst>
                <a:gd name="T0" fmla="*/ 851 w 1198"/>
                <a:gd name="T1" fmla="*/ 453 h 829"/>
                <a:gd name="T2" fmla="*/ 739 w 1198"/>
                <a:gd name="T3" fmla="*/ 317 h 829"/>
                <a:gd name="T4" fmla="*/ 765 w 1198"/>
                <a:gd name="T5" fmla="*/ 145 h 829"/>
                <a:gd name="T6" fmla="*/ 576 w 1198"/>
                <a:gd name="T7" fmla="*/ 128 h 829"/>
                <a:gd name="T8" fmla="*/ 473 w 1198"/>
                <a:gd name="T9" fmla="*/ 0 h 829"/>
                <a:gd name="T10" fmla="*/ 336 w 1198"/>
                <a:gd name="T11" fmla="*/ 112 h 829"/>
                <a:gd name="T12" fmla="*/ 164 w 1198"/>
                <a:gd name="T13" fmla="*/ 86 h 829"/>
                <a:gd name="T14" fmla="*/ 138 w 1198"/>
                <a:gd name="T15" fmla="*/ 266 h 829"/>
                <a:gd name="T16" fmla="*/ 0 w 1198"/>
                <a:gd name="T17" fmla="*/ 368 h 829"/>
                <a:gd name="T18" fmla="*/ 121 w 1198"/>
                <a:gd name="T19" fmla="*/ 505 h 829"/>
                <a:gd name="T20" fmla="*/ 95 w 1198"/>
                <a:gd name="T21" fmla="*/ 676 h 829"/>
                <a:gd name="T22" fmla="*/ 284 w 1198"/>
                <a:gd name="T23" fmla="*/ 693 h 829"/>
                <a:gd name="T24" fmla="*/ 387 w 1198"/>
                <a:gd name="T25" fmla="*/ 829 h 829"/>
                <a:gd name="T26" fmla="*/ 524 w 1198"/>
                <a:gd name="T27" fmla="*/ 710 h 829"/>
                <a:gd name="T28" fmla="*/ 696 w 1198"/>
                <a:gd name="T29" fmla="*/ 736 h 829"/>
                <a:gd name="T30" fmla="*/ 714 w 1198"/>
                <a:gd name="T31" fmla="*/ 556 h 829"/>
                <a:gd name="T32" fmla="*/ 1147 w 1198"/>
                <a:gd name="T33" fmla="*/ 599 h 829"/>
                <a:gd name="T34" fmla="*/ 1181 w 1198"/>
                <a:gd name="T35" fmla="*/ 522 h 829"/>
                <a:gd name="T36" fmla="*/ 1096 w 1198"/>
                <a:gd name="T37" fmla="*/ 496 h 829"/>
                <a:gd name="T38" fmla="*/ 1071 w 1198"/>
                <a:gd name="T39" fmla="*/ 419 h 829"/>
                <a:gd name="T40" fmla="*/ 986 w 1198"/>
                <a:gd name="T41" fmla="*/ 462 h 829"/>
                <a:gd name="T42" fmla="*/ 918 w 1198"/>
                <a:gd name="T43" fmla="*/ 428 h 829"/>
                <a:gd name="T44" fmla="*/ 885 w 1198"/>
                <a:gd name="T45" fmla="*/ 514 h 829"/>
                <a:gd name="T46" fmla="*/ 817 w 1198"/>
                <a:gd name="T47" fmla="*/ 547 h 829"/>
                <a:gd name="T48" fmla="*/ 851 w 1198"/>
                <a:gd name="T49" fmla="*/ 625 h 829"/>
                <a:gd name="T50" fmla="*/ 817 w 1198"/>
                <a:gd name="T51" fmla="*/ 701 h 829"/>
                <a:gd name="T52" fmla="*/ 902 w 1198"/>
                <a:gd name="T53" fmla="*/ 727 h 829"/>
                <a:gd name="T54" fmla="*/ 935 w 1198"/>
                <a:gd name="T55" fmla="*/ 804 h 829"/>
                <a:gd name="T56" fmla="*/ 1012 w 1198"/>
                <a:gd name="T57" fmla="*/ 770 h 829"/>
                <a:gd name="T58" fmla="*/ 1079 w 1198"/>
                <a:gd name="T59" fmla="*/ 796 h 829"/>
                <a:gd name="T60" fmla="*/ 1113 w 1198"/>
                <a:gd name="T61" fmla="*/ 710 h 829"/>
                <a:gd name="T62" fmla="*/ 1181 w 1198"/>
                <a:gd name="T63" fmla="*/ 684 h 829"/>
                <a:gd name="T64" fmla="*/ 1147 w 1198"/>
                <a:gd name="T65" fmla="*/ 599 h 829"/>
                <a:gd name="T66" fmla="*/ 986 w 1198"/>
                <a:gd name="T67" fmla="*/ 676 h 829"/>
                <a:gd name="T68" fmla="*/ 1012 w 1198"/>
                <a:gd name="T69" fmla="*/ 547 h 829"/>
                <a:gd name="T70" fmla="*/ 430 w 1198"/>
                <a:gd name="T71" fmla="*/ 547 h 829"/>
                <a:gd name="T72" fmla="*/ 430 w 1198"/>
                <a:gd name="T73" fmla="*/ 282 h 829"/>
                <a:gd name="T74" fmla="*/ 430 w 1198"/>
                <a:gd name="T75" fmla="*/ 54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8" h="829">
                  <a:moveTo>
                    <a:pt x="739" y="505"/>
                  </a:moveTo>
                  <a:cubicBezTo>
                    <a:pt x="739" y="505"/>
                    <a:pt x="851" y="462"/>
                    <a:pt x="851" y="453"/>
                  </a:cubicBezTo>
                  <a:cubicBezTo>
                    <a:pt x="851" y="359"/>
                    <a:pt x="851" y="359"/>
                    <a:pt x="851" y="359"/>
                  </a:cubicBezTo>
                  <a:cubicBezTo>
                    <a:pt x="851" y="359"/>
                    <a:pt x="739" y="317"/>
                    <a:pt x="739" y="317"/>
                  </a:cubicBezTo>
                  <a:cubicBezTo>
                    <a:pt x="714" y="266"/>
                    <a:pt x="714" y="266"/>
                    <a:pt x="714" y="266"/>
                  </a:cubicBezTo>
                  <a:cubicBezTo>
                    <a:pt x="714" y="266"/>
                    <a:pt x="765" y="154"/>
                    <a:pt x="765" y="145"/>
                  </a:cubicBezTo>
                  <a:cubicBezTo>
                    <a:pt x="696" y="86"/>
                    <a:pt x="696" y="86"/>
                    <a:pt x="696" y="86"/>
                  </a:cubicBezTo>
                  <a:cubicBezTo>
                    <a:pt x="688" y="77"/>
                    <a:pt x="576" y="128"/>
                    <a:pt x="576" y="128"/>
                  </a:cubicBezTo>
                  <a:cubicBezTo>
                    <a:pt x="524" y="112"/>
                    <a:pt x="524" y="112"/>
                    <a:pt x="524" y="112"/>
                  </a:cubicBezTo>
                  <a:cubicBezTo>
                    <a:pt x="524" y="112"/>
                    <a:pt x="482" y="0"/>
                    <a:pt x="473" y="0"/>
                  </a:cubicBezTo>
                  <a:cubicBezTo>
                    <a:pt x="378" y="0"/>
                    <a:pt x="378" y="0"/>
                    <a:pt x="378" y="0"/>
                  </a:cubicBezTo>
                  <a:cubicBezTo>
                    <a:pt x="370" y="0"/>
                    <a:pt x="336" y="112"/>
                    <a:pt x="336" y="112"/>
                  </a:cubicBezTo>
                  <a:cubicBezTo>
                    <a:pt x="275" y="128"/>
                    <a:pt x="275" y="128"/>
                    <a:pt x="275" y="128"/>
                  </a:cubicBezTo>
                  <a:cubicBezTo>
                    <a:pt x="275" y="128"/>
                    <a:pt x="164" y="86"/>
                    <a:pt x="164" y="86"/>
                  </a:cubicBezTo>
                  <a:cubicBezTo>
                    <a:pt x="95" y="154"/>
                    <a:pt x="95" y="154"/>
                    <a:pt x="95" y="154"/>
                  </a:cubicBezTo>
                  <a:cubicBezTo>
                    <a:pt x="86" y="154"/>
                    <a:pt x="138" y="266"/>
                    <a:pt x="138" y="266"/>
                  </a:cubicBezTo>
                  <a:cubicBezTo>
                    <a:pt x="121" y="317"/>
                    <a:pt x="121" y="317"/>
                    <a:pt x="121" y="317"/>
                  </a:cubicBezTo>
                  <a:cubicBezTo>
                    <a:pt x="121" y="317"/>
                    <a:pt x="0" y="359"/>
                    <a:pt x="0" y="368"/>
                  </a:cubicBezTo>
                  <a:cubicBezTo>
                    <a:pt x="0" y="462"/>
                    <a:pt x="0" y="462"/>
                    <a:pt x="0" y="462"/>
                  </a:cubicBezTo>
                  <a:cubicBezTo>
                    <a:pt x="0" y="462"/>
                    <a:pt x="121" y="505"/>
                    <a:pt x="121" y="505"/>
                  </a:cubicBezTo>
                  <a:cubicBezTo>
                    <a:pt x="138" y="556"/>
                    <a:pt x="138" y="556"/>
                    <a:pt x="138" y="556"/>
                  </a:cubicBezTo>
                  <a:cubicBezTo>
                    <a:pt x="138" y="556"/>
                    <a:pt x="95" y="667"/>
                    <a:pt x="95" y="676"/>
                  </a:cubicBezTo>
                  <a:cubicBezTo>
                    <a:pt x="164" y="736"/>
                    <a:pt x="164" y="736"/>
                    <a:pt x="164" y="736"/>
                  </a:cubicBezTo>
                  <a:cubicBezTo>
                    <a:pt x="164" y="744"/>
                    <a:pt x="284" y="693"/>
                    <a:pt x="284" y="693"/>
                  </a:cubicBezTo>
                  <a:cubicBezTo>
                    <a:pt x="336" y="710"/>
                    <a:pt x="336" y="710"/>
                    <a:pt x="336" y="710"/>
                  </a:cubicBezTo>
                  <a:cubicBezTo>
                    <a:pt x="336" y="710"/>
                    <a:pt x="378" y="829"/>
                    <a:pt x="387" y="829"/>
                  </a:cubicBezTo>
                  <a:cubicBezTo>
                    <a:pt x="482" y="829"/>
                    <a:pt x="482" y="829"/>
                    <a:pt x="482" y="829"/>
                  </a:cubicBezTo>
                  <a:cubicBezTo>
                    <a:pt x="482" y="829"/>
                    <a:pt x="524" y="710"/>
                    <a:pt x="524" y="710"/>
                  </a:cubicBezTo>
                  <a:cubicBezTo>
                    <a:pt x="576" y="693"/>
                    <a:pt x="576" y="693"/>
                    <a:pt x="576" y="693"/>
                  </a:cubicBezTo>
                  <a:cubicBezTo>
                    <a:pt x="576" y="693"/>
                    <a:pt x="696" y="736"/>
                    <a:pt x="696" y="736"/>
                  </a:cubicBezTo>
                  <a:cubicBezTo>
                    <a:pt x="765" y="667"/>
                    <a:pt x="765" y="667"/>
                    <a:pt x="765" y="667"/>
                  </a:cubicBezTo>
                  <a:cubicBezTo>
                    <a:pt x="765" y="667"/>
                    <a:pt x="714" y="556"/>
                    <a:pt x="714" y="556"/>
                  </a:cubicBezTo>
                  <a:lnTo>
                    <a:pt x="739" y="505"/>
                  </a:lnTo>
                  <a:close/>
                  <a:moveTo>
                    <a:pt x="1147" y="599"/>
                  </a:moveTo>
                  <a:cubicBezTo>
                    <a:pt x="1147" y="573"/>
                    <a:pt x="1147" y="573"/>
                    <a:pt x="1147" y="573"/>
                  </a:cubicBezTo>
                  <a:cubicBezTo>
                    <a:pt x="1147" y="573"/>
                    <a:pt x="1181" y="531"/>
                    <a:pt x="1181" y="522"/>
                  </a:cubicBezTo>
                  <a:cubicBezTo>
                    <a:pt x="1156" y="488"/>
                    <a:pt x="1156" y="488"/>
                    <a:pt x="1156" y="488"/>
                  </a:cubicBezTo>
                  <a:cubicBezTo>
                    <a:pt x="1156" y="488"/>
                    <a:pt x="1096" y="496"/>
                    <a:pt x="1096" y="496"/>
                  </a:cubicBezTo>
                  <a:cubicBezTo>
                    <a:pt x="1079" y="479"/>
                    <a:pt x="1079" y="479"/>
                    <a:pt x="1079" y="479"/>
                  </a:cubicBezTo>
                  <a:cubicBezTo>
                    <a:pt x="1079" y="479"/>
                    <a:pt x="1071" y="419"/>
                    <a:pt x="1071" y="419"/>
                  </a:cubicBezTo>
                  <a:cubicBezTo>
                    <a:pt x="1029" y="410"/>
                    <a:pt x="1029" y="410"/>
                    <a:pt x="1029" y="410"/>
                  </a:cubicBezTo>
                  <a:cubicBezTo>
                    <a:pt x="1020" y="410"/>
                    <a:pt x="986" y="462"/>
                    <a:pt x="986" y="462"/>
                  </a:cubicBezTo>
                  <a:cubicBezTo>
                    <a:pt x="961" y="462"/>
                    <a:pt x="961" y="462"/>
                    <a:pt x="961" y="462"/>
                  </a:cubicBezTo>
                  <a:cubicBezTo>
                    <a:pt x="961" y="462"/>
                    <a:pt x="918" y="428"/>
                    <a:pt x="918" y="428"/>
                  </a:cubicBezTo>
                  <a:cubicBezTo>
                    <a:pt x="876" y="453"/>
                    <a:pt x="876" y="453"/>
                    <a:pt x="876" y="453"/>
                  </a:cubicBezTo>
                  <a:cubicBezTo>
                    <a:pt x="876" y="453"/>
                    <a:pt x="885" y="514"/>
                    <a:pt x="885" y="514"/>
                  </a:cubicBezTo>
                  <a:cubicBezTo>
                    <a:pt x="876" y="531"/>
                    <a:pt x="876" y="531"/>
                    <a:pt x="876" y="531"/>
                  </a:cubicBezTo>
                  <a:cubicBezTo>
                    <a:pt x="876" y="531"/>
                    <a:pt x="817" y="539"/>
                    <a:pt x="817" y="547"/>
                  </a:cubicBezTo>
                  <a:cubicBezTo>
                    <a:pt x="800" y="590"/>
                    <a:pt x="800" y="590"/>
                    <a:pt x="800" y="590"/>
                  </a:cubicBezTo>
                  <a:cubicBezTo>
                    <a:pt x="800" y="590"/>
                    <a:pt x="851" y="625"/>
                    <a:pt x="851" y="625"/>
                  </a:cubicBezTo>
                  <a:cubicBezTo>
                    <a:pt x="851" y="650"/>
                    <a:pt x="851" y="650"/>
                    <a:pt x="851" y="650"/>
                  </a:cubicBezTo>
                  <a:cubicBezTo>
                    <a:pt x="851" y="650"/>
                    <a:pt x="817" y="701"/>
                    <a:pt x="817" y="701"/>
                  </a:cubicBezTo>
                  <a:cubicBezTo>
                    <a:pt x="842" y="736"/>
                    <a:pt x="842" y="736"/>
                    <a:pt x="842" y="736"/>
                  </a:cubicBezTo>
                  <a:cubicBezTo>
                    <a:pt x="842" y="744"/>
                    <a:pt x="902" y="727"/>
                    <a:pt x="902" y="727"/>
                  </a:cubicBezTo>
                  <a:cubicBezTo>
                    <a:pt x="918" y="744"/>
                    <a:pt x="918" y="744"/>
                    <a:pt x="918" y="744"/>
                  </a:cubicBezTo>
                  <a:cubicBezTo>
                    <a:pt x="918" y="744"/>
                    <a:pt x="927" y="804"/>
                    <a:pt x="935" y="804"/>
                  </a:cubicBezTo>
                  <a:cubicBezTo>
                    <a:pt x="969" y="813"/>
                    <a:pt x="969" y="813"/>
                    <a:pt x="969" y="813"/>
                  </a:cubicBezTo>
                  <a:cubicBezTo>
                    <a:pt x="978" y="813"/>
                    <a:pt x="1012" y="770"/>
                    <a:pt x="1012" y="770"/>
                  </a:cubicBezTo>
                  <a:cubicBezTo>
                    <a:pt x="1037" y="761"/>
                    <a:pt x="1037" y="761"/>
                    <a:pt x="1037" y="761"/>
                  </a:cubicBezTo>
                  <a:cubicBezTo>
                    <a:pt x="1037" y="761"/>
                    <a:pt x="1079" y="796"/>
                    <a:pt x="1079" y="796"/>
                  </a:cubicBezTo>
                  <a:cubicBezTo>
                    <a:pt x="1122" y="770"/>
                    <a:pt x="1122" y="770"/>
                    <a:pt x="1122" y="770"/>
                  </a:cubicBezTo>
                  <a:cubicBezTo>
                    <a:pt x="1122" y="770"/>
                    <a:pt x="1113" y="710"/>
                    <a:pt x="1113" y="710"/>
                  </a:cubicBezTo>
                  <a:cubicBezTo>
                    <a:pt x="1130" y="693"/>
                    <a:pt x="1130" y="693"/>
                    <a:pt x="1130" y="693"/>
                  </a:cubicBezTo>
                  <a:cubicBezTo>
                    <a:pt x="1130" y="693"/>
                    <a:pt x="1181" y="684"/>
                    <a:pt x="1181" y="684"/>
                  </a:cubicBezTo>
                  <a:cubicBezTo>
                    <a:pt x="1198" y="642"/>
                    <a:pt x="1198" y="642"/>
                    <a:pt x="1198" y="642"/>
                  </a:cubicBezTo>
                  <a:cubicBezTo>
                    <a:pt x="1198" y="633"/>
                    <a:pt x="1147" y="599"/>
                    <a:pt x="1147" y="599"/>
                  </a:cubicBezTo>
                  <a:close/>
                  <a:moveTo>
                    <a:pt x="1062" y="625"/>
                  </a:moveTo>
                  <a:cubicBezTo>
                    <a:pt x="1054" y="659"/>
                    <a:pt x="1020" y="684"/>
                    <a:pt x="986" y="676"/>
                  </a:cubicBezTo>
                  <a:cubicBezTo>
                    <a:pt x="952" y="668"/>
                    <a:pt x="927" y="633"/>
                    <a:pt x="935" y="599"/>
                  </a:cubicBezTo>
                  <a:cubicBezTo>
                    <a:pt x="944" y="565"/>
                    <a:pt x="978" y="539"/>
                    <a:pt x="1012" y="547"/>
                  </a:cubicBezTo>
                  <a:cubicBezTo>
                    <a:pt x="1045" y="556"/>
                    <a:pt x="1071" y="590"/>
                    <a:pt x="1062" y="625"/>
                  </a:cubicBezTo>
                  <a:close/>
                  <a:moveTo>
                    <a:pt x="430" y="547"/>
                  </a:moveTo>
                  <a:cubicBezTo>
                    <a:pt x="352" y="547"/>
                    <a:pt x="293" y="488"/>
                    <a:pt x="293" y="410"/>
                  </a:cubicBezTo>
                  <a:cubicBezTo>
                    <a:pt x="293" y="334"/>
                    <a:pt x="352" y="282"/>
                    <a:pt x="430" y="282"/>
                  </a:cubicBezTo>
                  <a:cubicBezTo>
                    <a:pt x="507" y="282"/>
                    <a:pt x="567" y="334"/>
                    <a:pt x="567" y="410"/>
                  </a:cubicBezTo>
                  <a:cubicBezTo>
                    <a:pt x="567" y="488"/>
                    <a:pt x="507" y="547"/>
                    <a:pt x="430" y="54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a:grpSpLocks noChangeAspect="1"/>
          </p:cNvGrpSpPr>
          <p:nvPr/>
        </p:nvGrpSpPr>
        <p:grpSpPr>
          <a:xfrm>
            <a:off x="8659696" y="2682443"/>
            <a:ext cx="630195" cy="630195"/>
            <a:chOff x="8635313" y="2617045"/>
            <a:chExt cx="630195" cy="630195"/>
          </a:xfrm>
        </p:grpSpPr>
        <p:sp>
          <p:nvSpPr>
            <p:cNvPr id="21" name="椭圆 20"/>
            <p:cNvSpPr>
              <a:spLocks noChangeAspect="1"/>
            </p:cNvSpPr>
            <p:nvPr/>
          </p:nvSpPr>
          <p:spPr>
            <a:xfrm>
              <a:off x="8635313" y="2617045"/>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22" name="Freeform 124"/>
            <p:cNvSpPr>
              <a:spLocks noChangeAspect="1" noEditPoints="1"/>
            </p:cNvSpPr>
            <p:nvPr/>
          </p:nvSpPr>
          <p:spPr bwMode="auto">
            <a:xfrm>
              <a:off x="8726001" y="2773392"/>
              <a:ext cx="400050" cy="31750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文本框 23"/>
          <p:cNvSpPr txBox="1">
            <a:spLocks/>
          </p:cNvSpPr>
          <p:nvPr/>
        </p:nvSpPr>
        <p:spPr>
          <a:xfrm>
            <a:off x="312280" y="3524012"/>
            <a:ext cx="5312774" cy="1261884"/>
          </a:xfrm>
          <a:prstGeom prst="rect">
            <a:avLst/>
          </a:prstGeom>
          <a:noFill/>
        </p:spPr>
        <p:txBody>
          <a:bodyPr wrap="square" rtlCol="0">
            <a:spAutoFit/>
          </a:bodyPr>
          <a:lstStyle/>
          <a:p>
            <a:r>
              <a:rPr lang="zh-CN" altLang="en-US" b="1" dirty="0">
                <a:solidFill>
                  <a:srgbClr val="FFFF00"/>
                </a:solidFill>
                <a:latin typeface="微软雅黑" panose="020B0503020204020204" pitchFamily="34" charset="-122"/>
                <a:ea typeface="微软雅黑" panose="020B0503020204020204" pitchFamily="34" charset="-122"/>
              </a:rPr>
              <a:t>明确安全管理责任</a:t>
            </a:r>
            <a:endParaRPr lang="en-US" altLang="zh-CN" b="1" dirty="0">
              <a:solidFill>
                <a:srgbClr val="FFFF00"/>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按照“谁安排谁负责”、“谁主管谁负责”、“谁签字谁负责”的原则，对分管工作、安排工作必须一抓到底，落实好主管领导的直线责任，对重点工程、特殊作业实施“一对一”盯靠，落实好安全连带责任。</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a:spLocks/>
          </p:cNvSpPr>
          <p:nvPr/>
        </p:nvSpPr>
        <p:spPr>
          <a:xfrm>
            <a:off x="1719819" y="2279592"/>
            <a:ext cx="5712951" cy="1292662"/>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落实属地监管责任</a:t>
            </a:r>
            <a:endParaRPr lang="en-US" altLang="zh-CN" sz="2000" b="1" dirty="0">
              <a:solidFill>
                <a:srgbClr val="FFFF00"/>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是谁的管理范围，谁必须对责任范围内的安全生产负责，特别是外委单位施工期间，必须安排专人对施工进行全程跟踪和监督。同时，按照各单位职责范围，对分管范围内的各项施工实行全程盯靠，做到“属地监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3605703" y="1133676"/>
            <a:ext cx="4756756" cy="1077218"/>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健全安全生产监督机制</a:t>
            </a:r>
            <a:endParaRPr lang="en-US" altLang="zh-CN" sz="2000" b="1" dirty="0">
              <a:solidFill>
                <a:srgbClr val="FFFF00"/>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坚持好“全覆盖、零容忍、严执法、重实效”的安全大检查活动，执行好</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机关管理人员深入现场管理办法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，加强全员、全过程、全方位的安全管理与监督。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19035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35" presetClass="path" presetSubtype="0" accel="50000" decel="50000" fill="hold" grpId="1" nodeType="withEffect">
                                  <p:stCondLst>
                                    <p:cond delay="0"/>
                                  </p:stCondLst>
                                  <p:childTnLst>
                                    <p:animMotion origin="layout" path="M 0 -1.85185E-6 L -0.35482 0.28542 " pathEditMode="relative" rAng="0" ptsTypes="AA">
                                      <p:cBhvr>
                                        <p:cTn id="30" dur="1000" spd="-100000" fill="hold"/>
                                        <p:tgtEl>
                                          <p:spTgt spid="11"/>
                                        </p:tgtEl>
                                        <p:attrNameLst>
                                          <p:attrName>ppt_x</p:attrName>
                                          <p:attrName>ppt_y</p:attrName>
                                        </p:attrNameLst>
                                      </p:cBhvr>
                                      <p:rCtr x="-17747" y="14259"/>
                                    </p:animMotion>
                                  </p:childTnLst>
                                </p:cTn>
                              </p:par>
                            </p:childTnLst>
                          </p:cTn>
                        </p:par>
                        <p:par>
                          <p:cTn id="31" fill="hold">
                            <p:stCondLst>
                              <p:cond delay="325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50" fill="hold"/>
                                        <p:tgtEl>
                                          <p:spTgt spid="12"/>
                                        </p:tgtEl>
                                        <p:attrNameLst>
                                          <p:attrName>ppt_w</p:attrName>
                                        </p:attrNameLst>
                                      </p:cBhvr>
                                      <p:tavLst>
                                        <p:tav tm="0">
                                          <p:val>
                                            <p:fltVal val="0"/>
                                          </p:val>
                                        </p:tav>
                                        <p:tav tm="100000">
                                          <p:val>
                                            <p:strVal val="#ppt_w"/>
                                          </p:val>
                                        </p:tav>
                                      </p:tavLst>
                                    </p:anim>
                                    <p:anim calcmode="lin" valueType="num">
                                      <p:cBhvr>
                                        <p:cTn id="35" dur="250" fill="hold"/>
                                        <p:tgtEl>
                                          <p:spTgt spid="12"/>
                                        </p:tgtEl>
                                        <p:attrNameLst>
                                          <p:attrName>ppt_h</p:attrName>
                                        </p:attrNameLst>
                                      </p:cBhvr>
                                      <p:tavLst>
                                        <p:tav tm="0">
                                          <p:val>
                                            <p:fltVal val="0"/>
                                          </p:val>
                                        </p:tav>
                                        <p:tav tm="100000">
                                          <p:val>
                                            <p:strVal val="#ppt_h"/>
                                          </p:val>
                                        </p:tav>
                                      </p:tavLst>
                                    </p:anim>
                                    <p:animEffect transition="in" filter="fade">
                                      <p:cBhvr>
                                        <p:cTn id="36" dur="250"/>
                                        <p:tgtEl>
                                          <p:spTgt spid="12"/>
                                        </p:tgtEl>
                                      </p:cBhvr>
                                    </p:animEffect>
                                  </p:childTnLst>
                                </p:cTn>
                              </p:par>
                              <p:par>
                                <p:cTn id="37" presetID="6" presetClass="emph" presetSubtype="0" decel="100000" fill="hold" nodeType="withEffect">
                                  <p:stCondLst>
                                    <p:cond delay="200"/>
                                  </p:stCondLst>
                                  <p:childTnLst>
                                    <p:animScale>
                                      <p:cBhvr>
                                        <p:cTn id="38" dur="250" fill="hold"/>
                                        <p:tgtEl>
                                          <p:spTgt spid="12"/>
                                        </p:tgtEl>
                                      </p:cBhvr>
                                      <p:by x="120000" y="120000"/>
                                    </p:animScale>
                                  </p:childTnLst>
                                </p:cTn>
                              </p:par>
                              <p:par>
                                <p:cTn id="39" presetID="6" presetClass="emph" presetSubtype="0" decel="100000" fill="hold" nodeType="withEffect">
                                  <p:stCondLst>
                                    <p:cond delay="400"/>
                                  </p:stCondLst>
                                  <p:childTnLst>
                                    <p:animScale>
                                      <p:cBhvr>
                                        <p:cTn id="40" dur="250" fill="hold"/>
                                        <p:tgtEl>
                                          <p:spTgt spid="12"/>
                                        </p:tgtEl>
                                      </p:cBhvr>
                                      <p:by x="83000" y="83000"/>
                                    </p:animScale>
                                  </p:childTnLst>
                                </p:cTn>
                              </p:par>
                            </p:childTnLst>
                          </p:cTn>
                        </p:par>
                        <p:par>
                          <p:cTn id="41" fill="hold">
                            <p:stCondLst>
                              <p:cond delay="3900"/>
                            </p:stCondLst>
                            <p:childTnLst>
                              <p:par>
                                <p:cTn id="42" presetID="2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250"/>
                                        <p:tgtEl>
                                          <p:spTgt spid="9"/>
                                        </p:tgtEl>
                                      </p:cBhvr>
                                    </p:animEffect>
                                  </p:childTnLst>
                                </p:cTn>
                              </p:par>
                            </p:childTnLst>
                          </p:cTn>
                        </p:par>
                        <p:par>
                          <p:cTn id="45" fill="hold">
                            <p:stCondLst>
                              <p:cond delay="415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50" fill="hold"/>
                                        <p:tgtEl>
                                          <p:spTgt spid="10"/>
                                        </p:tgtEl>
                                        <p:attrNameLst>
                                          <p:attrName>ppt_w</p:attrName>
                                        </p:attrNameLst>
                                      </p:cBhvr>
                                      <p:tavLst>
                                        <p:tav tm="0">
                                          <p:val>
                                            <p:fltVal val="0"/>
                                          </p:val>
                                        </p:tav>
                                        <p:tav tm="100000">
                                          <p:val>
                                            <p:strVal val="#ppt_w"/>
                                          </p:val>
                                        </p:tav>
                                      </p:tavLst>
                                    </p:anim>
                                    <p:anim calcmode="lin" valueType="num">
                                      <p:cBhvr>
                                        <p:cTn id="49" dur="250" fill="hold"/>
                                        <p:tgtEl>
                                          <p:spTgt spid="10"/>
                                        </p:tgtEl>
                                        <p:attrNameLst>
                                          <p:attrName>ppt_h</p:attrName>
                                        </p:attrNameLst>
                                      </p:cBhvr>
                                      <p:tavLst>
                                        <p:tav tm="0">
                                          <p:val>
                                            <p:fltVal val="0"/>
                                          </p:val>
                                        </p:tav>
                                        <p:tav tm="100000">
                                          <p:val>
                                            <p:strVal val="#ppt_h"/>
                                          </p:val>
                                        </p:tav>
                                      </p:tavLst>
                                    </p:anim>
                                    <p:animEffect transition="in" filter="fade">
                                      <p:cBhvr>
                                        <p:cTn id="50" dur="250"/>
                                        <p:tgtEl>
                                          <p:spTgt spid="10"/>
                                        </p:tgtEl>
                                      </p:cBhvr>
                                    </p:animEffect>
                                  </p:childTnLst>
                                </p:cTn>
                              </p:par>
                              <p:par>
                                <p:cTn id="51" presetID="6" presetClass="emph" presetSubtype="0" decel="100000" fill="hold" grpId="1" nodeType="withEffect">
                                  <p:stCondLst>
                                    <p:cond delay="200"/>
                                  </p:stCondLst>
                                  <p:childTnLst>
                                    <p:animScale>
                                      <p:cBhvr>
                                        <p:cTn id="52" dur="250" fill="hold"/>
                                        <p:tgtEl>
                                          <p:spTgt spid="10"/>
                                        </p:tgtEl>
                                      </p:cBhvr>
                                      <p:by x="120000" y="120000"/>
                                    </p:animScale>
                                  </p:childTnLst>
                                </p:cTn>
                              </p:par>
                              <p:par>
                                <p:cTn id="53" presetID="6" presetClass="emph" presetSubtype="0" decel="100000" fill="hold" grpId="2" nodeType="withEffect">
                                  <p:stCondLst>
                                    <p:cond delay="400"/>
                                  </p:stCondLst>
                                  <p:childTnLst>
                                    <p:animScale>
                                      <p:cBhvr>
                                        <p:cTn id="54" dur="250" fill="hold"/>
                                        <p:tgtEl>
                                          <p:spTgt spid="10"/>
                                        </p:tgtEl>
                                      </p:cBhvr>
                                      <p:by x="83000" y="83000"/>
                                    </p:animScale>
                                  </p:childTnLst>
                                </p:cTn>
                              </p:par>
                            </p:childTnLst>
                          </p:cTn>
                        </p:par>
                        <p:par>
                          <p:cTn id="55" fill="hold">
                            <p:stCondLst>
                              <p:cond delay="48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24"/>
                                        </p:tgtEl>
                                        <p:attrNameLst>
                                          <p:attrName>style.visibility</p:attrName>
                                        </p:attrNameLst>
                                      </p:cBhvr>
                                      <p:to>
                                        <p:strVal val="visible"/>
                                      </p:to>
                                    </p:set>
                                    <p:anim calcmode="lin" valueType="num">
                                      <p:cBhvr>
                                        <p:cTn id="58" dur="250" fill="hold"/>
                                        <p:tgtEl>
                                          <p:spTgt spid="24"/>
                                        </p:tgtEl>
                                        <p:attrNameLst>
                                          <p:attrName>ppt_w</p:attrName>
                                        </p:attrNameLst>
                                      </p:cBhvr>
                                      <p:tavLst>
                                        <p:tav tm="0">
                                          <p:val>
                                            <p:fltVal val="0"/>
                                          </p:val>
                                        </p:tav>
                                        <p:tav tm="100000">
                                          <p:val>
                                            <p:strVal val="#ppt_w"/>
                                          </p:val>
                                        </p:tav>
                                      </p:tavLst>
                                    </p:anim>
                                    <p:anim calcmode="lin" valueType="num">
                                      <p:cBhvr>
                                        <p:cTn id="59" dur="250" fill="hold"/>
                                        <p:tgtEl>
                                          <p:spTgt spid="24"/>
                                        </p:tgtEl>
                                        <p:attrNameLst>
                                          <p:attrName>ppt_h</p:attrName>
                                        </p:attrNameLst>
                                      </p:cBhvr>
                                      <p:tavLst>
                                        <p:tav tm="0">
                                          <p:val>
                                            <p:fltVal val="0"/>
                                          </p:val>
                                        </p:tav>
                                        <p:tav tm="100000">
                                          <p:val>
                                            <p:strVal val="#ppt_h"/>
                                          </p:val>
                                        </p:tav>
                                      </p:tavLst>
                                    </p:anim>
                                    <p:animEffect transition="in" filter="fade">
                                      <p:cBhvr>
                                        <p:cTn id="60" dur="250"/>
                                        <p:tgtEl>
                                          <p:spTgt spid="24"/>
                                        </p:tgtEl>
                                      </p:cBhvr>
                                    </p:animEffect>
                                  </p:childTnLst>
                                </p:cTn>
                              </p:par>
                            </p:childTnLst>
                          </p:cTn>
                        </p:par>
                        <p:par>
                          <p:cTn id="61" fill="hold">
                            <p:stCondLst>
                              <p:cond delay="7525"/>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250" fill="hold"/>
                                        <p:tgtEl>
                                          <p:spTgt spid="15"/>
                                        </p:tgtEl>
                                        <p:attrNameLst>
                                          <p:attrName>ppt_w</p:attrName>
                                        </p:attrNameLst>
                                      </p:cBhvr>
                                      <p:tavLst>
                                        <p:tav tm="0">
                                          <p:val>
                                            <p:fltVal val="0"/>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animEffect transition="in" filter="fade">
                                      <p:cBhvr>
                                        <p:cTn id="66" dur="250"/>
                                        <p:tgtEl>
                                          <p:spTgt spid="15"/>
                                        </p:tgtEl>
                                      </p:cBhvr>
                                    </p:animEffect>
                                  </p:childTnLst>
                                </p:cTn>
                              </p:par>
                              <p:par>
                                <p:cTn id="67" presetID="6" presetClass="emph" presetSubtype="0" decel="100000" fill="hold" nodeType="withEffect">
                                  <p:stCondLst>
                                    <p:cond delay="200"/>
                                  </p:stCondLst>
                                  <p:childTnLst>
                                    <p:animScale>
                                      <p:cBhvr>
                                        <p:cTn id="68" dur="250" fill="hold"/>
                                        <p:tgtEl>
                                          <p:spTgt spid="15"/>
                                        </p:tgtEl>
                                      </p:cBhvr>
                                      <p:by x="120000" y="120000"/>
                                    </p:animScale>
                                  </p:childTnLst>
                                </p:cTn>
                              </p:par>
                              <p:par>
                                <p:cTn id="69" presetID="6" presetClass="emph" presetSubtype="0" decel="100000" fill="hold" nodeType="withEffect">
                                  <p:stCondLst>
                                    <p:cond delay="400"/>
                                  </p:stCondLst>
                                  <p:childTnLst>
                                    <p:animScale>
                                      <p:cBhvr>
                                        <p:cTn id="70" dur="250" fill="hold"/>
                                        <p:tgtEl>
                                          <p:spTgt spid="15"/>
                                        </p:tgtEl>
                                      </p:cBhvr>
                                      <p:by x="83000" y="83000"/>
                                    </p:animScale>
                                  </p:childTnLst>
                                </p:cTn>
                              </p:par>
                            </p:childTnLst>
                          </p:cTn>
                        </p:par>
                        <p:par>
                          <p:cTn id="71" fill="hold">
                            <p:stCondLst>
                              <p:cond delay="8175"/>
                            </p:stCondLst>
                            <p:childTnLst>
                              <p:par>
                                <p:cTn id="72" presetID="22" presetClass="entr" presetSubtype="2"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right)">
                                      <p:cBhvr>
                                        <p:cTn id="74" dur="250"/>
                                        <p:tgtEl>
                                          <p:spTgt spid="7"/>
                                        </p:tgtEl>
                                      </p:cBhvr>
                                    </p:animEffect>
                                  </p:childTnLst>
                                </p:cTn>
                              </p:par>
                            </p:childTnLst>
                          </p:cTn>
                        </p:par>
                        <p:par>
                          <p:cTn id="75" fill="hold">
                            <p:stCondLst>
                              <p:cond delay="8425"/>
                            </p:stCondLst>
                            <p:childTnLst>
                              <p:par>
                                <p:cTn id="76" presetID="53" presetClass="entr" presetSubtype="16"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250" fill="hold"/>
                                        <p:tgtEl>
                                          <p:spTgt spid="8"/>
                                        </p:tgtEl>
                                        <p:attrNameLst>
                                          <p:attrName>ppt_w</p:attrName>
                                        </p:attrNameLst>
                                      </p:cBhvr>
                                      <p:tavLst>
                                        <p:tav tm="0">
                                          <p:val>
                                            <p:fltVal val="0"/>
                                          </p:val>
                                        </p:tav>
                                        <p:tav tm="100000">
                                          <p:val>
                                            <p:strVal val="#ppt_w"/>
                                          </p:val>
                                        </p:tav>
                                      </p:tavLst>
                                    </p:anim>
                                    <p:anim calcmode="lin" valueType="num">
                                      <p:cBhvr>
                                        <p:cTn id="79" dur="250" fill="hold"/>
                                        <p:tgtEl>
                                          <p:spTgt spid="8"/>
                                        </p:tgtEl>
                                        <p:attrNameLst>
                                          <p:attrName>ppt_h</p:attrName>
                                        </p:attrNameLst>
                                      </p:cBhvr>
                                      <p:tavLst>
                                        <p:tav tm="0">
                                          <p:val>
                                            <p:fltVal val="0"/>
                                          </p:val>
                                        </p:tav>
                                        <p:tav tm="100000">
                                          <p:val>
                                            <p:strVal val="#ppt_h"/>
                                          </p:val>
                                        </p:tav>
                                      </p:tavLst>
                                    </p:anim>
                                    <p:animEffect transition="in" filter="fade">
                                      <p:cBhvr>
                                        <p:cTn id="80" dur="250"/>
                                        <p:tgtEl>
                                          <p:spTgt spid="8"/>
                                        </p:tgtEl>
                                      </p:cBhvr>
                                    </p:animEffect>
                                  </p:childTnLst>
                                </p:cTn>
                              </p:par>
                              <p:par>
                                <p:cTn id="81" presetID="6" presetClass="emph" presetSubtype="0" decel="100000" fill="hold" grpId="1" nodeType="withEffect">
                                  <p:stCondLst>
                                    <p:cond delay="200"/>
                                  </p:stCondLst>
                                  <p:childTnLst>
                                    <p:animScale>
                                      <p:cBhvr>
                                        <p:cTn id="82" dur="250" fill="hold"/>
                                        <p:tgtEl>
                                          <p:spTgt spid="8"/>
                                        </p:tgtEl>
                                      </p:cBhvr>
                                      <p:by x="120000" y="120000"/>
                                    </p:animScale>
                                  </p:childTnLst>
                                </p:cTn>
                              </p:par>
                              <p:par>
                                <p:cTn id="83" presetID="6" presetClass="emph" presetSubtype="0" decel="100000" fill="hold" grpId="2" nodeType="withEffect">
                                  <p:stCondLst>
                                    <p:cond delay="400"/>
                                  </p:stCondLst>
                                  <p:childTnLst>
                                    <p:animScale>
                                      <p:cBhvr>
                                        <p:cTn id="84" dur="250" fill="hold"/>
                                        <p:tgtEl>
                                          <p:spTgt spid="8"/>
                                        </p:tgtEl>
                                      </p:cBhvr>
                                      <p:by x="83000" y="83000"/>
                                    </p:animScale>
                                  </p:childTnLst>
                                </p:cTn>
                              </p:par>
                            </p:childTnLst>
                          </p:cTn>
                        </p:par>
                        <p:par>
                          <p:cTn id="85" fill="hold">
                            <p:stCondLst>
                              <p:cond delay="9075"/>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25"/>
                                        </p:tgtEl>
                                        <p:attrNameLst>
                                          <p:attrName>style.visibility</p:attrName>
                                        </p:attrNameLst>
                                      </p:cBhvr>
                                      <p:to>
                                        <p:strVal val="visible"/>
                                      </p:to>
                                    </p:set>
                                    <p:anim calcmode="lin" valueType="num">
                                      <p:cBhvr>
                                        <p:cTn id="88" dur="250" fill="hold"/>
                                        <p:tgtEl>
                                          <p:spTgt spid="25"/>
                                        </p:tgtEl>
                                        <p:attrNameLst>
                                          <p:attrName>ppt_w</p:attrName>
                                        </p:attrNameLst>
                                      </p:cBhvr>
                                      <p:tavLst>
                                        <p:tav tm="0">
                                          <p:val>
                                            <p:fltVal val="0"/>
                                          </p:val>
                                        </p:tav>
                                        <p:tav tm="100000">
                                          <p:val>
                                            <p:strVal val="#ppt_w"/>
                                          </p:val>
                                        </p:tav>
                                      </p:tavLst>
                                    </p:anim>
                                    <p:anim calcmode="lin" valueType="num">
                                      <p:cBhvr>
                                        <p:cTn id="89" dur="250" fill="hold"/>
                                        <p:tgtEl>
                                          <p:spTgt spid="25"/>
                                        </p:tgtEl>
                                        <p:attrNameLst>
                                          <p:attrName>ppt_h</p:attrName>
                                        </p:attrNameLst>
                                      </p:cBhvr>
                                      <p:tavLst>
                                        <p:tav tm="0">
                                          <p:val>
                                            <p:fltVal val="0"/>
                                          </p:val>
                                        </p:tav>
                                        <p:tav tm="100000">
                                          <p:val>
                                            <p:strVal val="#ppt_h"/>
                                          </p:val>
                                        </p:tav>
                                      </p:tavLst>
                                    </p:anim>
                                    <p:animEffect transition="in" filter="fade">
                                      <p:cBhvr>
                                        <p:cTn id="90" dur="250"/>
                                        <p:tgtEl>
                                          <p:spTgt spid="25"/>
                                        </p:tgtEl>
                                      </p:cBhvr>
                                    </p:animEffect>
                                  </p:childTnLst>
                                </p:cTn>
                              </p:par>
                            </p:childTnLst>
                          </p:cTn>
                        </p:par>
                        <p:par>
                          <p:cTn id="91" fill="hold">
                            <p:stCondLst>
                              <p:cond delay="11900"/>
                            </p:stCondLst>
                            <p:childTnLst>
                              <p:par>
                                <p:cTn id="92" presetID="53" presetClass="entr" presetSubtype="16"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250" fill="hold"/>
                                        <p:tgtEl>
                                          <p:spTgt spid="20"/>
                                        </p:tgtEl>
                                        <p:attrNameLst>
                                          <p:attrName>ppt_w</p:attrName>
                                        </p:attrNameLst>
                                      </p:cBhvr>
                                      <p:tavLst>
                                        <p:tav tm="0">
                                          <p:val>
                                            <p:fltVal val="0"/>
                                          </p:val>
                                        </p:tav>
                                        <p:tav tm="100000">
                                          <p:val>
                                            <p:strVal val="#ppt_w"/>
                                          </p:val>
                                        </p:tav>
                                      </p:tavLst>
                                    </p:anim>
                                    <p:anim calcmode="lin" valueType="num">
                                      <p:cBhvr>
                                        <p:cTn id="95" dur="250" fill="hold"/>
                                        <p:tgtEl>
                                          <p:spTgt spid="20"/>
                                        </p:tgtEl>
                                        <p:attrNameLst>
                                          <p:attrName>ppt_h</p:attrName>
                                        </p:attrNameLst>
                                      </p:cBhvr>
                                      <p:tavLst>
                                        <p:tav tm="0">
                                          <p:val>
                                            <p:fltVal val="0"/>
                                          </p:val>
                                        </p:tav>
                                        <p:tav tm="100000">
                                          <p:val>
                                            <p:strVal val="#ppt_h"/>
                                          </p:val>
                                        </p:tav>
                                      </p:tavLst>
                                    </p:anim>
                                    <p:animEffect transition="in" filter="fade">
                                      <p:cBhvr>
                                        <p:cTn id="96" dur="250"/>
                                        <p:tgtEl>
                                          <p:spTgt spid="20"/>
                                        </p:tgtEl>
                                      </p:cBhvr>
                                    </p:animEffect>
                                  </p:childTnLst>
                                </p:cTn>
                              </p:par>
                              <p:par>
                                <p:cTn id="97" presetID="6" presetClass="emph" presetSubtype="0" decel="100000" fill="hold" nodeType="withEffect">
                                  <p:stCondLst>
                                    <p:cond delay="200"/>
                                  </p:stCondLst>
                                  <p:childTnLst>
                                    <p:animScale>
                                      <p:cBhvr>
                                        <p:cTn id="98" dur="250" fill="hold"/>
                                        <p:tgtEl>
                                          <p:spTgt spid="20"/>
                                        </p:tgtEl>
                                      </p:cBhvr>
                                      <p:by x="120000" y="120000"/>
                                    </p:animScale>
                                  </p:childTnLst>
                                </p:cTn>
                              </p:par>
                              <p:par>
                                <p:cTn id="99" presetID="6" presetClass="emph" presetSubtype="0" decel="100000" fill="hold" nodeType="withEffect">
                                  <p:stCondLst>
                                    <p:cond delay="400"/>
                                  </p:stCondLst>
                                  <p:childTnLst>
                                    <p:animScale>
                                      <p:cBhvr>
                                        <p:cTn id="100" dur="250" fill="hold"/>
                                        <p:tgtEl>
                                          <p:spTgt spid="20"/>
                                        </p:tgtEl>
                                      </p:cBhvr>
                                      <p:by x="83000" y="83000"/>
                                    </p:animScale>
                                  </p:childTnLst>
                                </p:cTn>
                              </p:par>
                            </p:childTnLst>
                          </p:cTn>
                        </p:par>
                        <p:par>
                          <p:cTn id="101" fill="hold">
                            <p:stCondLst>
                              <p:cond delay="12550"/>
                            </p:stCondLst>
                            <p:childTnLst>
                              <p:par>
                                <p:cTn id="102" presetID="22" presetClass="entr" presetSubtype="2"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right)">
                                      <p:cBhvr>
                                        <p:cTn id="104" dur="250"/>
                                        <p:tgtEl>
                                          <p:spTgt spid="5"/>
                                        </p:tgtEl>
                                      </p:cBhvr>
                                    </p:animEffect>
                                  </p:childTnLst>
                                </p:cTn>
                              </p:par>
                            </p:childTnLst>
                          </p:cTn>
                        </p:par>
                        <p:par>
                          <p:cTn id="105" fill="hold">
                            <p:stCondLst>
                              <p:cond delay="12800"/>
                            </p:stCondLst>
                            <p:childTnLst>
                              <p:par>
                                <p:cTn id="106" presetID="53" presetClass="entr" presetSubtype="16"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250" fill="hold"/>
                                        <p:tgtEl>
                                          <p:spTgt spid="6"/>
                                        </p:tgtEl>
                                        <p:attrNameLst>
                                          <p:attrName>ppt_w</p:attrName>
                                        </p:attrNameLst>
                                      </p:cBhvr>
                                      <p:tavLst>
                                        <p:tav tm="0">
                                          <p:val>
                                            <p:fltVal val="0"/>
                                          </p:val>
                                        </p:tav>
                                        <p:tav tm="100000">
                                          <p:val>
                                            <p:strVal val="#ppt_w"/>
                                          </p:val>
                                        </p:tav>
                                      </p:tavLst>
                                    </p:anim>
                                    <p:anim calcmode="lin" valueType="num">
                                      <p:cBhvr>
                                        <p:cTn id="109" dur="250" fill="hold"/>
                                        <p:tgtEl>
                                          <p:spTgt spid="6"/>
                                        </p:tgtEl>
                                        <p:attrNameLst>
                                          <p:attrName>ppt_h</p:attrName>
                                        </p:attrNameLst>
                                      </p:cBhvr>
                                      <p:tavLst>
                                        <p:tav tm="0">
                                          <p:val>
                                            <p:fltVal val="0"/>
                                          </p:val>
                                        </p:tav>
                                        <p:tav tm="100000">
                                          <p:val>
                                            <p:strVal val="#ppt_h"/>
                                          </p:val>
                                        </p:tav>
                                      </p:tavLst>
                                    </p:anim>
                                    <p:animEffect transition="in" filter="fade">
                                      <p:cBhvr>
                                        <p:cTn id="110" dur="250"/>
                                        <p:tgtEl>
                                          <p:spTgt spid="6"/>
                                        </p:tgtEl>
                                      </p:cBhvr>
                                    </p:animEffect>
                                  </p:childTnLst>
                                </p:cTn>
                              </p:par>
                              <p:par>
                                <p:cTn id="111" presetID="6" presetClass="emph" presetSubtype="0" decel="100000" fill="hold" grpId="1" nodeType="withEffect">
                                  <p:stCondLst>
                                    <p:cond delay="200"/>
                                  </p:stCondLst>
                                  <p:childTnLst>
                                    <p:animScale>
                                      <p:cBhvr>
                                        <p:cTn id="112" dur="250" fill="hold"/>
                                        <p:tgtEl>
                                          <p:spTgt spid="6"/>
                                        </p:tgtEl>
                                      </p:cBhvr>
                                      <p:by x="120000" y="120000"/>
                                    </p:animScale>
                                  </p:childTnLst>
                                </p:cTn>
                              </p:par>
                              <p:par>
                                <p:cTn id="113" presetID="6" presetClass="emph" presetSubtype="0" decel="100000" fill="hold" grpId="2" nodeType="withEffect">
                                  <p:stCondLst>
                                    <p:cond delay="400"/>
                                  </p:stCondLst>
                                  <p:childTnLst>
                                    <p:animScale>
                                      <p:cBhvr>
                                        <p:cTn id="114" dur="250" fill="hold"/>
                                        <p:tgtEl>
                                          <p:spTgt spid="6"/>
                                        </p:tgtEl>
                                      </p:cBhvr>
                                      <p:by x="83000" y="83000"/>
                                    </p:animScale>
                                  </p:childTnLst>
                                </p:cTn>
                              </p:par>
                            </p:childTnLst>
                          </p:cTn>
                        </p:par>
                        <p:par>
                          <p:cTn id="115" fill="hold">
                            <p:stCondLst>
                              <p:cond delay="13450"/>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26"/>
                                        </p:tgtEl>
                                        <p:attrNameLst>
                                          <p:attrName>style.visibility</p:attrName>
                                        </p:attrNameLst>
                                      </p:cBhvr>
                                      <p:to>
                                        <p:strVal val="visible"/>
                                      </p:to>
                                    </p:set>
                                    <p:anim calcmode="lin" valueType="num">
                                      <p:cBhvr>
                                        <p:cTn id="118" dur="250" fill="hold"/>
                                        <p:tgtEl>
                                          <p:spTgt spid="26"/>
                                        </p:tgtEl>
                                        <p:attrNameLst>
                                          <p:attrName>ppt_w</p:attrName>
                                        </p:attrNameLst>
                                      </p:cBhvr>
                                      <p:tavLst>
                                        <p:tav tm="0">
                                          <p:val>
                                            <p:fltVal val="0"/>
                                          </p:val>
                                        </p:tav>
                                        <p:tav tm="100000">
                                          <p:val>
                                            <p:strVal val="#ppt_w"/>
                                          </p:val>
                                        </p:tav>
                                      </p:tavLst>
                                    </p:anim>
                                    <p:anim calcmode="lin" valueType="num">
                                      <p:cBhvr>
                                        <p:cTn id="119" dur="250" fill="hold"/>
                                        <p:tgtEl>
                                          <p:spTgt spid="26"/>
                                        </p:tgtEl>
                                        <p:attrNameLst>
                                          <p:attrName>ppt_h</p:attrName>
                                        </p:attrNameLst>
                                      </p:cBhvr>
                                      <p:tavLst>
                                        <p:tav tm="0">
                                          <p:val>
                                            <p:fltVal val="0"/>
                                          </p:val>
                                        </p:tav>
                                        <p:tav tm="100000">
                                          <p:val>
                                            <p:strVal val="#ppt_h"/>
                                          </p:val>
                                        </p:tav>
                                      </p:tavLst>
                                    </p:anim>
                                    <p:animEffect transition="in" filter="fade">
                                      <p:cBhvr>
                                        <p:cTn id="120"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1" grpId="1" animBg="1"/>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678271" y="175537"/>
            <a:ext cx="6611620" cy="523220"/>
          </a:xfrm>
          <a:prstGeom prst="rect">
            <a:avLst/>
          </a:prstGeom>
          <a:noFill/>
        </p:spPr>
        <p:txBody>
          <a:bodyPr wrap="square" rtlCol="0">
            <a:spAutoFit/>
          </a:bodyPr>
          <a:lstStyle/>
          <a:p>
            <a:pPr algn="ctr"/>
            <a:r>
              <a:rPr lang="zh-CN" altLang="en-US" sz="2800" b="1" dirty="0">
                <a:solidFill>
                  <a:srgbClr val="0B5394"/>
                </a:solidFill>
                <a:latin typeface="微软雅黑" panose="020B0503020204020204" pitchFamily="34" charset="-122"/>
                <a:ea typeface="微软雅黑" panose="020B0503020204020204" pitchFamily="34" charset="-122"/>
              </a:rPr>
              <a:t>措施</a:t>
            </a:r>
            <a:r>
              <a:rPr lang="en-US" altLang="zh-CN" sz="2800" b="1" dirty="0">
                <a:solidFill>
                  <a:srgbClr val="0B5394"/>
                </a:solidFill>
                <a:latin typeface="微软雅黑" panose="020B0503020204020204" pitchFamily="34" charset="-122"/>
                <a:ea typeface="微软雅黑" panose="020B0503020204020204" pitchFamily="34" charset="-122"/>
              </a:rPr>
              <a:t>2</a:t>
            </a:r>
            <a:r>
              <a:rPr lang="zh-CN" altLang="en-US" sz="2800" b="1" dirty="0">
                <a:solidFill>
                  <a:srgbClr val="0B5394"/>
                </a:solidFill>
                <a:latin typeface="微软雅黑" panose="020B0503020204020204" pitchFamily="34" charset="-122"/>
                <a:ea typeface="微软雅黑" panose="020B0503020204020204" pitchFamily="34" charset="-122"/>
              </a:rPr>
              <a:t>、防大于治，加强风险预控管理</a:t>
            </a:r>
          </a:p>
        </p:txBody>
      </p:sp>
      <p:graphicFrame>
        <p:nvGraphicFramePr>
          <p:cNvPr id="23" name="图示 22">
            <a:extLst>
              <a:ext uri="{FF2B5EF4-FFF2-40B4-BE49-F238E27FC236}">
                <a16:creationId xmlns:a16="http://schemas.microsoft.com/office/drawing/2014/main" xmlns="" id="{68FA2F1B-934D-4AB1-A5FE-A222E463B263}"/>
              </a:ext>
            </a:extLst>
          </p:cNvPr>
          <p:cNvGraphicFramePr/>
          <p:nvPr>
            <p:extLst>
              <p:ext uri="{D42A27DB-BD31-4B8C-83A1-F6EECF244321}">
                <p14:modId xmlns:p14="http://schemas.microsoft.com/office/powerpoint/2010/main" xmlns="" val="3551624392"/>
              </p:ext>
            </p:extLst>
          </p:nvPr>
        </p:nvGraphicFramePr>
        <p:xfrm>
          <a:off x="720437" y="383308"/>
          <a:ext cx="11222182" cy="6474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56296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678271" y="175537"/>
            <a:ext cx="6611620" cy="523220"/>
          </a:xfrm>
          <a:prstGeom prst="rect">
            <a:avLst/>
          </a:prstGeom>
          <a:noFill/>
        </p:spPr>
        <p:txBody>
          <a:bodyPr wrap="square" rtlCol="0">
            <a:spAutoFit/>
          </a:bodyPr>
          <a:lstStyle/>
          <a:p>
            <a:pPr algn="ctr"/>
            <a:r>
              <a:rPr lang="zh-CN" altLang="en-US" sz="2800" b="1" dirty="0">
                <a:solidFill>
                  <a:srgbClr val="0B5394"/>
                </a:solidFill>
                <a:latin typeface="微软雅黑" panose="020B0503020204020204" pitchFamily="34" charset="-122"/>
                <a:ea typeface="微软雅黑" panose="020B0503020204020204" pitchFamily="34" charset="-122"/>
              </a:rPr>
              <a:t>措施</a:t>
            </a:r>
            <a:r>
              <a:rPr lang="en-US" altLang="zh-CN" sz="2800" b="1" dirty="0">
                <a:solidFill>
                  <a:srgbClr val="0B5394"/>
                </a:solidFill>
                <a:latin typeface="微软雅黑" panose="020B0503020204020204" pitchFamily="34" charset="-122"/>
                <a:ea typeface="微软雅黑" panose="020B0503020204020204" pitchFamily="34" charset="-122"/>
              </a:rPr>
              <a:t>3</a:t>
            </a:r>
            <a:r>
              <a:rPr lang="zh-CN" altLang="en-US" sz="2800" b="1" dirty="0">
                <a:solidFill>
                  <a:srgbClr val="0B5394"/>
                </a:solidFill>
                <a:latin typeface="微软雅黑" panose="020B0503020204020204" pitchFamily="34" charset="-122"/>
                <a:ea typeface="微软雅黑" panose="020B0503020204020204" pitchFamily="34" charset="-122"/>
              </a:rPr>
              <a:t>、强化培训，提升全员安全素质</a:t>
            </a:r>
          </a:p>
        </p:txBody>
      </p:sp>
      <p:sp>
        <p:nvSpPr>
          <p:cNvPr id="5" name="Freeform 10"/>
          <p:cNvSpPr>
            <a:spLocks noChangeAspect="1"/>
          </p:cNvSpPr>
          <p:nvPr/>
        </p:nvSpPr>
        <p:spPr bwMode="auto">
          <a:xfrm>
            <a:off x="5237247" y="2375368"/>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Oval 11"/>
          <p:cNvSpPr>
            <a:spLocks noChangeAspect="1" noChangeArrowheads="1"/>
          </p:cNvSpPr>
          <p:nvPr/>
        </p:nvSpPr>
        <p:spPr bwMode="auto">
          <a:xfrm>
            <a:off x="5119772" y="2256305"/>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0"/>
          <p:cNvSpPr>
            <a:spLocks noChangeAspect="1"/>
          </p:cNvSpPr>
          <p:nvPr/>
        </p:nvSpPr>
        <p:spPr bwMode="auto">
          <a:xfrm>
            <a:off x="3198284" y="3526282"/>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Oval 11"/>
          <p:cNvSpPr>
            <a:spLocks noChangeAspect="1" noChangeArrowheads="1"/>
          </p:cNvSpPr>
          <p:nvPr/>
        </p:nvSpPr>
        <p:spPr bwMode="auto">
          <a:xfrm>
            <a:off x="3080809" y="3407219"/>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0"/>
          <p:cNvSpPr>
            <a:spLocks noChangeAspect="1"/>
          </p:cNvSpPr>
          <p:nvPr/>
        </p:nvSpPr>
        <p:spPr bwMode="auto">
          <a:xfrm>
            <a:off x="1159322" y="4677196"/>
            <a:ext cx="3713163" cy="669925"/>
          </a:xfrm>
          <a:custGeom>
            <a:avLst/>
            <a:gdLst>
              <a:gd name="T0" fmla="*/ 0 w 10185"/>
              <a:gd name="T1" fmla="*/ 0 h 1809"/>
              <a:gd name="T2" fmla="*/ 8447 w 10185"/>
              <a:gd name="T3" fmla="*/ 0 h 1809"/>
              <a:gd name="T4" fmla="*/ 9487 w 10185"/>
              <a:gd name="T5" fmla="*/ 600 h 1809"/>
              <a:gd name="T6" fmla="*/ 10185 w 10185"/>
              <a:gd name="T7" fmla="*/ 1809 h 1809"/>
            </a:gdLst>
            <a:ahLst/>
            <a:cxnLst>
              <a:cxn ang="0">
                <a:pos x="T0" y="T1"/>
              </a:cxn>
              <a:cxn ang="0">
                <a:pos x="T2" y="T3"/>
              </a:cxn>
              <a:cxn ang="0">
                <a:pos x="T4" y="T5"/>
              </a:cxn>
              <a:cxn ang="0">
                <a:pos x="T6" y="T7"/>
              </a:cxn>
            </a:cxnLst>
            <a:rect l="0" t="0" r="r" b="b"/>
            <a:pathLst>
              <a:path w="10185" h="1809">
                <a:moveTo>
                  <a:pt x="0" y="0"/>
                </a:moveTo>
                <a:lnTo>
                  <a:pt x="8447" y="0"/>
                </a:lnTo>
                <a:cubicBezTo>
                  <a:pt x="8888" y="0"/>
                  <a:pt x="9266" y="218"/>
                  <a:pt x="9487" y="600"/>
                </a:cubicBezTo>
                <a:lnTo>
                  <a:pt x="10185" y="1809"/>
                </a:lnTo>
              </a:path>
            </a:pathLst>
          </a:custGeom>
          <a:noFill/>
          <a:ln w="19050" cap="flat">
            <a:solidFill>
              <a:schemeClr val="bg2">
                <a:lumMod val="5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11"/>
          <p:cNvSpPr>
            <a:spLocks noChangeAspect="1" noChangeArrowheads="1"/>
          </p:cNvSpPr>
          <p:nvPr/>
        </p:nvSpPr>
        <p:spPr bwMode="auto">
          <a:xfrm>
            <a:off x="1041847" y="4558133"/>
            <a:ext cx="234950" cy="23812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ChangeAspect="1"/>
          </p:cNvSpPr>
          <p:nvPr/>
        </p:nvSpPr>
        <p:spPr bwMode="auto">
          <a:xfrm>
            <a:off x="1675184" y="1561168"/>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bg1"/>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nvGrpSpPr>
          <p:cNvPr id="12" name="组合 11"/>
          <p:cNvGrpSpPr>
            <a:grpSpLocks noChangeAspect="1"/>
          </p:cNvGrpSpPr>
          <p:nvPr/>
        </p:nvGrpSpPr>
        <p:grpSpPr>
          <a:xfrm>
            <a:off x="4477385" y="5056407"/>
            <a:ext cx="630195" cy="630195"/>
            <a:chOff x="3952102" y="5174893"/>
            <a:chExt cx="630195" cy="630195"/>
          </a:xfrm>
        </p:grpSpPr>
        <p:sp>
          <p:nvSpPr>
            <p:cNvPr id="13" name="椭圆 12"/>
            <p:cNvSpPr>
              <a:spLocks noChangeAspect="1"/>
            </p:cNvSpPr>
            <p:nvPr/>
          </p:nvSpPr>
          <p:spPr>
            <a:xfrm>
              <a:off x="3952102" y="5174893"/>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4" name="Freeform 95"/>
            <p:cNvSpPr>
              <a:spLocks noChangeAspect="1" noEditPoints="1"/>
            </p:cNvSpPr>
            <p:nvPr/>
          </p:nvSpPr>
          <p:spPr bwMode="auto">
            <a:xfrm>
              <a:off x="4067174" y="5289965"/>
              <a:ext cx="400050" cy="400050"/>
            </a:xfrm>
            <a:custGeom>
              <a:avLst/>
              <a:gdLst>
                <a:gd name="T0" fmla="*/ 411 w 1101"/>
                <a:gd name="T1" fmla="*/ 1027 h 1104"/>
                <a:gd name="T2" fmla="*/ 592 w 1101"/>
                <a:gd name="T3" fmla="*/ 1027 h 1104"/>
                <a:gd name="T4" fmla="*/ 592 w 1101"/>
                <a:gd name="T5" fmla="*/ 950 h 1104"/>
                <a:gd name="T6" fmla="*/ 627 w 1101"/>
                <a:gd name="T7" fmla="*/ 916 h 1104"/>
                <a:gd name="T8" fmla="*/ 808 w 1101"/>
                <a:gd name="T9" fmla="*/ 916 h 1104"/>
                <a:gd name="T10" fmla="*/ 808 w 1101"/>
                <a:gd name="T11" fmla="*/ 837 h 1104"/>
                <a:gd name="T12" fmla="*/ 843 w 1101"/>
                <a:gd name="T13" fmla="*/ 804 h 1104"/>
                <a:gd name="T14" fmla="*/ 1101 w 1101"/>
                <a:gd name="T15" fmla="*/ 804 h 1104"/>
                <a:gd name="T16" fmla="*/ 1101 w 1101"/>
                <a:gd name="T17" fmla="*/ 847 h 1104"/>
                <a:gd name="T18" fmla="*/ 1067 w 1101"/>
                <a:gd name="T19" fmla="*/ 881 h 1104"/>
                <a:gd name="T20" fmla="*/ 887 w 1101"/>
                <a:gd name="T21" fmla="*/ 881 h 1104"/>
                <a:gd name="T22" fmla="*/ 887 w 1101"/>
                <a:gd name="T23" fmla="*/ 958 h 1104"/>
                <a:gd name="T24" fmla="*/ 851 w 1101"/>
                <a:gd name="T25" fmla="*/ 994 h 1104"/>
                <a:gd name="T26" fmla="*/ 671 w 1101"/>
                <a:gd name="T27" fmla="*/ 994 h 1104"/>
                <a:gd name="T28" fmla="*/ 671 w 1101"/>
                <a:gd name="T29" fmla="*/ 1071 h 1104"/>
                <a:gd name="T30" fmla="*/ 635 w 1101"/>
                <a:gd name="T31" fmla="*/ 1104 h 1104"/>
                <a:gd name="T32" fmla="*/ 377 w 1101"/>
                <a:gd name="T33" fmla="*/ 1104 h 1104"/>
                <a:gd name="T34" fmla="*/ 377 w 1101"/>
                <a:gd name="T35" fmla="*/ 1062 h 1104"/>
                <a:gd name="T36" fmla="*/ 411 w 1101"/>
                <a:gd name="T37" fmla="*/ 1027 h 1104"/>
                <a:gd name="T38" fmla="*/ 39 w 1101"/>
                <a:gd name="T39" fmla="*/ 680 h 1104"/>
                <a:gd name="T40" fmla="*/ 200 w 1101"/>
                <a:gd name="T41" fmla="*/ 694 h 1104"/>
                <a:gd name="T42" fmla="*/ 242 w 1101"/>
                <a:gd name="T43" fmla="*/ 658 h 1104"/>
                <a:gd name="T44" fmla="*/ 249 w 1101"/>
                <a:gd name="T45" fmla="*/ 570 h 1104"/>
                <a:gd name="T46" fmla="*/ 214 w 1101"/>
                <a:gd name="T47" fmla="*/ 529 h 1104"/>
                <a:gd name="T48" fmla="*/ 52 w 1101"/>
                <a:gd name="T49" fmla="*/ 514 h 1104"/>
                <a:gd name="T50" fmla="*/ 10 w 1101"/>
                <a:gd name="T51" fmla="*/ 549 h 1104"/>
                <a:gd name="T52" fmla="*/ 4 w 1101"/>
                <a:gd name="T53" fmla="*/ 638 h 1104"/>
                <a:gd name="T54" fmla="*/ 39 w 1101"/>
                <a:gd name="T55" fmla="*/ 680 h 1104"/>
                <a:gd name="T56" fmla="*/ 213 w 1101"/>
                <a:gd name="T57" fmla="*/ 903 h 1104"/>
                <a:gd name="T58" fmla="*/ 343 w 1101"/>
                <a:gd name="T59" fmla="*/ 657 h 1104"/>
                <a:gd name="T60" fmla="*/ 451 w 1101"/>
                <a:gd name="T61" fmla="*/ 690 h 1104"/>
                <a:gd name="T62" fmla="*/ 462 w 1101"/>
                <a:gd name="T63" fmla="*/ 695 h 1104"/>
                <a:gd name="T64" fmla="*/ 292 w 1101"/>
                <a:gd name="T65" fmla="*/ 974 h 1104"/>
                <a:gd name="T66" fmla="*/ 213 w 1101"/>
                <a:gd name="T67" fmla="*/ 903 h 1104"/>
                <a:gd name="T68" fmla="*/ 512 w 1101"/>
                <a:gd name="T69" fmla="*/ 9 h 1104"/>
                <a:gd name="T70" fmla="*/ 575 w 1101"/>
                <a:gd name="T71" fmla="*/ 113 h 1104"/>
                <a:gd name="T72" fmla="*/ 471 w 1101"/>
                <a:gd name="T73" fmla="*/ 202 h 1104"/>
                <a:gd name="T74" fmla="*/ 410 w 1101"/>
                <a:gd name="T75" fmla="*/ 79 h 1104"/>
                <a:gd name="T76" fmla="*/ 512 w 1101"/>
                <a:gd name="T77" fmla="*/ 9 h 1104"/>
                <a:gd name="T78" fmla="*/ 501 w 1101"/>
                <a:gd name="T79" fmla="*/ 247 h 1104"/>
                <a:gd name="T80" fmla="*/ 544 w 1101"/>
                <a:gd name="T81" fmla="*/ 268 h 1104"/>
                <a:gd name="T82" fmla="*/ 775 w 1101"/>
                <a:gd name="T83" fmla="*/ 375 h 1104"/>
                <a:gd name="T84" fmla="*/ 781 w 1101"/>
                <a:gd name="T85" fmla="*/ 460 h 1104"/>
                <a:gd name="T86" fmla="*/ 537 w 1101"/>
                <a:gd name="T87" fmla="*/ 399 h 1104"/>
                <a:gd name="T88" fmla="*/ 515 w 1101"/>
                <a:gd name="T89" fmla="*/ 519 h 1104"/>
                <a:gd name="T90" fmla="*/ 527 w 1101"/>
                <a:gd name="T91" fmla="*/ 542 h 1104"/>
                <a:gd name="T92" fmla="*/ 757 w 1101"/>
                <a:gd name="T93" fmla="*/ 800 h 1104"/>
                <a:gd name="T94" fmla="*/ 660 w 1101"/>
                <a:gd name="T95" fmla="*/ 844 h 1104"/>
                <a:gd name="T96" fmla="*/ 315 w 1101"/>
                <a:gd name="T97" fmla="*/ 603 h 1104"/>
                <a:gd name="T98" fmla="*/ 274 w 1101"/>
                <a:gd name="T99" fmla="*/ 529 h 1104"/>
                <a:gd name="T100" fmla="*/ 312 w 1101"/>
                <a:gd name="T101" fmla="*/ 322 h 1104"/>
                <a:gd name="T102" fmla="*/ 213 w 1101"/>
                <a:gd name="T103" fmla="*/ 464 h 1104"/>
                <a:gd name="T104" fmla="*/ 129 w 1101"/>
                <a:gd name="T105" fmla="*/ 448 h 1104"/>
                <a:gd name="T106" fmla="*/ 334 w 1101"/>
                <a:gd name="T107" fmla="*/ 209 h 1104"/>
                <a:gd name="T108" fmla="*/ 423 w 1101"/>
                <a:gd name="T109" fmla="*/ 220 h 1104"/>
                <a:gd name="T110" fmla="*/ 471 w 1101"/>
                <a:gd name="T111" fmla="*/ 306 h 1104"/>
                <a:gd name="T112" fmla="*/ 501 w 1101"/>
                <a:gd name="T113" fmla="*/ 247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1" h="1104">
                  <a:moveTo>
                    <a:pt x="411" y="1027"/>
                  </a:moveTo>
                  <a:cubicBezTo>
                    <a:pt x="592" y="1027"/>
                    <a:pt x="592" y="1027"/>
                    <a:pt x="592" y="1027"/>
                  </a:cubicBezTo>
                  <a:cubicBezTo>
                    <a:pt x="592" y="950"/>
                    <a:pt x="592" y="950"/>
                    <a:pt x="592" y="950"/>
                  </a:cubicBezTo>
                  <a:cubicBezTo>
                    <a:pt x="592" y="931"/>
                    <a:pt x="608" y="916"/>
                    <a:pt x="627" y="916"/>
                  </a:cubicBezTo>
                  <a:cubicBezTo>
                    <a:pt x="808" y="916"/>
                    <a:pt x="808" y="916"/>
                    <a:pt x="808" y="916"/>
                  </a:cubicBezTo>
                  <a:cubicBezTo>
                    <a:pt x="808" y="837"/>
                    <a:pt x="808" y="837"/>
                    <a:pt x="808" y="837"/>
                  </a:cubicBezTo>
                  <a:cubicBezTo>
                    <a:pt x="808" y="819"/>
                    <a:pt x="824" y="804"/>
                    <a:pt x="843" y="804"/>
                  </a:cubicBezTo>
                  <a:cubicBezTo>
                    <a:pt x="1101" y="804"/>
                    <a:pt x="1101" y="804"/>
                    <a:pt x="1101" y="804"/>
                  </a:cubicBezTo>
                  <a:cubicBezTo>
                    <a:pt x="1101" y="847"/>
                    <a:pt x="1101" y="847"/>
                    <a:pt x="1101" y="847"/>
                  </a:cubicBezTo>
                  <a:cubicBezTo>
                    <a:pt x="1101" y="866"/>
                    <a:pt x="1086" y="881"/>
                    <a:pt x="1067" y="881"/>
                  </a:cubicBezTo>
                  <a:cubicBezTo>
                    <a:pt x="887" y="881"/>
                    <a:pt x="887" y="881"/>
                    <a:pt x="887" y="881"/>
                  </a:cubicBezTo>
                  <a:cubicBezTo>
                    <a:pt x="887" y="958"/>
                    <a:pt x="887" y="958"/>
                    <a:pt x="887" y="958"/>
                  </a:cubicBezTo>
                  <a:cubicBezTo>
                    <a:pt x="887" y="977"/>
                    <a:pt x="870" y="994"/>
                    <a:pt x="851" y="994"/>
                  </a:cubicBezTo>
                  <a:cubicBezTo>
                    <a:pt x="671" y="994"/>
                    <a:pt x="671" y="994"/>
                    <a:pt x="671" y="994"/>
                  </a:cubicBezTo>
                  <a:cubicBezTo>
                    <a:pt x="671" y="1071"/>
                    <a:pt x="671" y="1071"/>
                    <a:pt x="671" y="1071"/>
                  </a:cubicBezTo>
                  <a:cubicBezTo>
                    <a:pt x="671" y="1089"/>
                    <a:pt x="654" y="1104"/>
                    <a:pt x="635" y="1104"/>
                  </a:cubicBezTo>
                  <a:cubicBezTo>
                    <a:pt x="377" y="1104"/>
                    <a:pt x="377" y="1104"/>
                    <a:pt x="377" y="1104"/>
                  </a:cubicBezTo>
                  <a:cubicBezTo>
                    <a:pt x="377" y="1062"/>
                    <a:pt x="377" y="1062"/>
                    <a:pt x="377" y="1062"/>
                  </a:cubicBezTo>
                  <a:cubicBezTo>
                    <a:pt x="377" y="1043"/>
                    <a:pt x="392" y="1027"/>
                    <a:pt x="411" y="1027"/>
                  </a:cubicBezTo>
                  <a:close/>
                  <a:moveTo>
                    <a:pt x="39" y="680"/>
                  </a:moveTo>
                  <a:cubicBezTo>
                    <a:pt x="200" y="694"/>
                    <a:pt x="200" y="694"/>
                    <a:pt x="200" y="694"/>
                  </a:cubicBezTo>
                  <a:cubicBezTo>
                    <a:pt x="222" y="696"/>
                    <a:pt x="240" y="680"/>
                    <a:pt x="242" y="658"/>
                  </a:cubicBezTo>
                  <a:cubicBezTo>
                    <a:pt x="249" y="570"/>
                    <a:pt x="249" y="570"/>
                    <a:pt x="249" y="570"/>
                  </a:cubicBezTo>
                  <a:cubicBezTo>
                    <a:pt x="252" y="549"/>
                    <a:pt x="235" y="530"/>
                    <a:pt x="214" y="529"/>
                  </a:cubicBezTo>
                  <a:cubicBezTo>
                    <a:pt x="52" y="514"/>
                    <a:pt x="52" y="514"/>
                    <a:pt x="52" y="514"/>
                  </a:cubicBezTo>
                  <a:cubicBezTo>
                    <a:pt x="32" y="513"/>
                    <a:pt x="13" y="529"/>
                    <a:pt x="10" y="549"/>
                  </a:cubicBezTo>
                  <a:cubicBezTo>
                    <a:pt x="4" y="638"/>
                    <a:pt x="4" y="638"/>
                    <a:pt x="4" y="638"/>
                  </a:cubicBezTo>
                  <a:cubicBezTo>
                    <a:pt x="0" y="660"/>
                    <a:pt x="17" y="678"/>
                    <a:pt x="39" y="680"/>
                  </a:cubicBezTo>
                  <a:close/>
                  <a:moveTo>
                    <a:pt x="213" y="903"/>
                  </a:moveTo>
                  <a:cubicBezTo>
                    <a:pt x="297" y="803"/>
                    <a:pt x="311" y="798"/>
                    <a:pt x="343" y="657"/>
                  </a:cubicBezTo>
                  <a:cubicBezTo>
                    <a:pt x="378" y="669"/>
                    <a:pt x="415" y="680"/>
                    <a:pt x="451" y="690"/>
                  </a:cubicBezTo>
                  <a:cubicBezTo>
                    <a:pt x="455" y="692"/>
                    <a:pt x="458" y="694"/>
                    <a:pt x="462" y="695"/>
                  </a:cubicBezTo>
                  <a:cubicBezTo>
                    <a:pt x="409" y="854"/>
                    <a:pt x="400" y="859"/>
                    <a:pt x="292" y="974"/>
                  </a:cubicBezTo>
                  <a:cubicBezTo>
                    <a:pt x="243" y="1024"/>
                    <a:pt x="165" y="957"/>
                    <a:pt x="213" y="903"/>
                  </a:cubicBezTo>
                  <a:close/>
                  <a:moveTo>
                    <a:pt x="512" y="9"/>
                  </a:moveTo>
                  <a:cubicBezTo>
                    <a:pt x="557" y="20"/>
                    <a:pt x="586" y="66"/>
                    <a:pt x="575" y="113"/>
                  </a:cubicBezTo>
                  <a:cubicBezTo>
                    <a:pt x="566" y="162"/>
                    <a:pt x="517" y="212"/>
                    <a:pt x="471" y="202"/>
                  </a:cubicBezTo>
                  <a:cubicBezTo>
                    <a:pt x="425" y="193"/>
                    <a:pt x="401" y="126"/>
                    <a:pt x="410" y="79"/>
                  </a:cubicBezTo>
                  <a:cubicBezTo>
                    <a:pt x="422" y="31"/>
                    <a:pt x="466" y="0"/>
                    <a:pt x="512" y="9"/>
                  </a:cubicBezTo>
                  <a:close/>
                  <a:moveTo>
                    <a:pt x="501" y="247"/>
                  </a:moveTo>
                  <a:cubicBezTo>
                    <a:pt x="510" y="249"/>
                    <a:pt x="530" y="256"/>
                    <a:pt x="544" y="268"/>
                  </a:cubicBezTo>
                  <a:cubicBezTo>
                    <a:pt x="667" y="386"/>
                    <a:pt x="640" y="380"/>
                    <a:pt x="775" y="375"/>
                  </a:cubicBezTo>
                  <a:cubicBezTo>
                    <a:pt x="826" y="374"/>
                    <a:pt x="825" y="456"/>
                    <a:pt x="781" y="460"/>
                  </a:cubicBezTo>
                  <a:cubicBezTo>
                    <a:pt x="644" y="472"/>
                    <a:pt x="635" y="483"/>
                    <a:pt x="537" y="399"/>
                  </a:cubicBezTo>
                  <a:cubicBezTo>
                    <a:pt x="515" y="519"/>
                    <a:pt x="515" y="519"/>
                    <a:pt x="515" y="519"/>
                  </a:cubicBezTo>
                  <a:cubicBezTo>
                    <a:pt x="513" y="529"/>
                    <a:pt x="517" y="538"/>
                    <a:pt x="527" y="542"/>
                  </a:cubicBezTo>
                  <a:cubicBezTo>
                    <a:pt x="667" y="604"/>
                    <a:pt x="695" y="604"/>
                    <a:pt x="757" y="800"/>
                  </a:cubicBezTo>
                  <a:cubicBezTo>
                    <a:pt x="780" y="861"/>
                    <a:pt x="688" y="901"/>
                    <a:pt x="660" y="844"/>
                  </a:cubicBezTo>
                  <a:cubicBezTo>
                    <a:pt x="563" y="653"/>
                    <a:pt x="547" y="682"/>
                    <a:pt x="315" y="603"/>
                  </a:cubicBezTo>
                  <a:cubicBezTo>
                    <a:pt x="285" y="587"/>
                    <a:pt x="274" y="561"/>
                    <a:pt x="274" y="529"/>
                  </a:cubicBezTo>
                  <a:cubicBezTo>
                    <a:pt x="312" y="322"/>
                    <a:pt x="312" y="322"/>
                    <a:pt x="312" y="322"/>
                  </a:cubicBezTo>
                  <a:cubicBezTo>
                    <a:pt x="222" y="351"/>
                    <a:pt x="231" y="349"/>
                    <a:pt x="213" y="464"/>
                  </a:cubicBezTo>
                  <a:cubicBezTo>
                    <a:pt x="204" y="507"/>
                    <a:pt x="123" y="502"/>
                    <a:pt x="129" y="448"/>
                  </a:cubicBezTo>
                  <a:cubicBezTo>
                    <a:pt x="145" y="279"/>
                    <a:pt x="171" y="268"/>
                    <a:pt x="334" y="209"/>
                  </a:cubicBezTo>
                  <a:cubicBezTo>
                    <a:pt x="356" y="201"/>
                    <a:pt x="410" y="216"/>
                    <a:pt x="423" y="220"/>
                  </a:cubicBezTo>
                  <a:cubicBezTo>
                    <a:pt x="471" y="306"/>
                    <a:pt x="471" y="306"/>
                    <a:pt x="471" y="306"/>
                  </a:cubicBezTo>
                  <a:cubicBezTo>
                    <a:pt x="501" y="247"/>
                    <a:pt x="501" y="247"/>
                    <a:pt x="501" y="24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a:grpSpLocks noChangeAspect="1"/>
          </p:cNvGrpSpPr>
          <p:nvPr/>
        </p:nvGrpSpPr>
        <p:grpSpPr>
          <a:xfrm>
            <a:off x="6738208" y="4099214"/>
            <a:ext cx="630195" cy="630195"/>
            <a:chOff x="6658232" y="4050428"/>
            <a:chExt cx="630195" cy="630195"/>
          </a:xfrm>
        </p:grpSpPr>
        <p:sp>
          <p:nvSpPr>
            <p:cNvPr id="16" name="椭圆 15"/>
            <p:cNvSpPr>
              <a:spLocks noChangeAspect="1"/>
            </p:cNvSpPr>
            <p:nvPr/>
          </p:nvSpPr>
          <p:spPr>
            <a:xfrm>
              <a:off x="6658232" y="4050428"/>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7" name="Freeform 113"/>
            <p:cNvSpPr>
              <a:spLocks noChangeAspect="1" noEditPoints="1"/>
            </p:cNvSpPr>
            <p:nvPr/>
          </p:nvSpPr>
          <p:spPr bwMode="auto">
            <a:xfrm>
              <a:off x="6755842" y="4215506"/>
              <a:ext cx="434975" cy="300038"/>
            </a:xfrm>
            <a:custGeom>
              <a:avLst/>
              <a:gdLst>
                <a:gd name="T0" fmla="*/ 851 w 1198"/>
                <a:gd name="T1" fmla="*/ 453 h 829"/>
                <a:gd name="T2" fmla="*/ 739 w 1198"/>
                <a:gd name="T3" fmla="*/ 317 h 829"/>
                <a:gd name="T4" fmla="*/ 765 w 1198"/>
                <a:gd name="T5" fmla="*/ 145 h 829"/>
                <a:gd name="T6" fmla="*/ 576 w 1198"/>
                <a:gd name="T7" fmla="*/ 128 h 829"/>
                <a:gd name="T8" fmla="*/ 473 w 1198"/>
                <a:gd name="T9" fmla="*/ 0 h 829"/>
                <a:gd name="T10" fmla="*/ 336 w 1198"/>
                <a:gd name="T11" fmla="*/ 112 h 829"/>
                <a:gd name="T12" fmla="*/ 164 w 1198"/>
                <a:gd name="T13" fmla="*/ 86 h 829"/>
                <a:gd name="T14" fmla="*/ 138 w 1198"/>
                <a:gd name="T15" fmla="*/ 266 h 829"/>
                <a:gd name="T16" fmla="*/ 0 w 1198"/>
                <a:gd name="T17" fmla="*/ 368 h 829"/>
                <a:gd name="T18" fmla="*/ 121 w 1198"/>
                <a:gd name="T19" fmla="*/ 505 h 829"/>
                <a:gd name="T20" fmla="*/ 95 w 1198"/>
                <a:gd name="T21" fmla="*/ 676 h 829"/>
                <a:gd name="T22" fmla="*/ 284 w 1198"/>
                <a:gd name="T23" fmla="*/ 693 h 829"/>
                <a:gd name="T24" fmla="*/ 387 w 1198"/>
                <a:gd name="T25" fmla="*/ 829 h 829"/>
                <a:gd name="T26" fmla="*/ 524 w 1198"/>
                <a:gd name="T27" fmla="*/ 710 h 829"/>
                <a:gd name="T28" fmla="*/ 696 w 1198"/>
                <a:gd name="T29" fmla="*/ 736 h 829"/>
                <a:gd name="T30" fmla="*/ 714 w 1198"/>
                <a:gd name="T31" fmla="*/ 556 h 829"/>
                <a:gd name="T32" fmla="*/ 1147 w 1198"/>
                <a:gd name="T33" fmla="*/ 599 h 829"/>
                <a:gd name="T34" fmla="*/ 1181 w 1198"/>
                <a:gd name="T35" fmla="*/ 522 h 829"/>
                <a:gd name="T36" fmla="*/ 1096 w 1198"/>
                <a:gd name="T37" fmla="*/ 496 h 829"/>
                <a:gd name="T38" fmla="*/ 1071 w 1198"/>
                <a:gd name="T39" fmla="*/ 419 h 829"/>
                <a:gd name="T40" fmla="*/ 986 w 1198"/>
                <a:gd name="T41" fmla="*/ 462 h 829"/>
                <a:gd name="T42" fmla="*/ 918 w 1198"/>
                <a:gd name="T43" fmla="*/ 428 h 829"/>
                <a:gd name="T44" fmla="*/ 885 w 1198"/>
                <a:gd name="T45" fmla="*/ 514 h 829"/>
                <a:gd name="T46" fmla="*/ 817 w 1198"/>
                <a:gd name="T47" fmla="*/ 547 h 829"/>
                <a:gd name="T48" fmla="*/ 851 w 1198"/>
                <a:gd name="T49" fmla="*/ 625 h 829"/>
                <a:gd name="T50" fmla="*/ 817 w 1198"/>
                <a:gd name="T51" fmla="*/ 701 h 829"/>
                <a:gd name="T52" fmla="*/ 902 w 1198"/>
                <a:gd name="T53" fmla="*/ 727 h 829"/>
                <a:gd name="T54" fmla="*/ 935 w 1198"/>
                <a:gd name="T55" fmla="*/ 804 h 829"/>
                <a:gd name="T56" fmla="*/ 1012 w 1198"/>
                <a:gd name="T57" fmla="*/ 770 h 829"/>
                <a:gd name="T58" fmla="*/ 1079 w 1198"/>
                <a:gd name="T59" fmla="*/ 796 h 829"/>
                <a:gd name="T60" fmla="*/ 1113 w 1198"/>
                <a:gd name="T61" fmla="*/ 710 h 829"/>
                <a:gd name="T62" fmla="*/ 1181 w 1198"/>
                <a:gd name="T63" fmla="*/ 684 h 829"/>
                <a:gd name="T64" fmla="*/ 1147 w 1198"/>
                <a:gd name="T65" fmla="*/ 599 h 829"/>
                <a:gd name="T66" fmla="*/ 986 w 1198"/>
                <a:gd name="T67" fmla="*/ 676 h 829"/>
                <a:gd name="T68" fmla="*/ 1012 w 1198"/>
                <a:gd name="T69" fmla="*/ 547 h 829"/>
                <a:gd name="T70" fmla="*/ 430 w 1198"/>
                <a:gd name="T71" fmla="*/ 547 h 829"/>
                <a:gd name="T72" fmla="*/ 430 w 1198"/>
                <a:gd name="T73" fmla="*/ 282 h 829"/>
                <a:gd name="T74" fmla="*/ 430 w 1198"/>
                <a:gd name="T75" fmla="*/ 54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8" h="829">
                  <a:moveTo>
                    <a:pt x="739" y="505"/>
                  </a:moveTo>
                  <a:cubicBezTo>
                    <a:pt x="739" y="505"/>
                    <a:pt x="851" y="462"/>
                    <a:pt x="851" y="453"/>
                  </a:cubicBezTo>
                  <a:cubicBezTo>
                    <a:pt x="851" y="359"/>
                    <a:pt x="851" y="359"/>
                    <a:pt x="851" y="359"/>
                  </a:cubicBezTo>
                  <a:cubicBezTo>
                    <a:pt x="851" y="359"/>
                    <a:pt x="739" y="317"/>
                    <a:pt x="739" y="317"/>
                  </a:cubicBezTo>
                  <a:cubicBezTo>
                    <a:pt x="714" y="266"/>
                    <a:pt x="714" y="266"/>
                    <a:pt x="714" y="266"/>
                  </a:cubicBezTo>
                  <a:cubicBezTo>
                    <a:pt x="714" y="266"/>
                    <a:pt x="765" y="154"/>
                    <a:pt x="765" y="145"/>
                  </a:cubicBezTo>
                  <a:cubicBezTo>
                    <a:pt x="696" y="86"/>
                    <a:pt x="696" y="86"/>
                    <a:pt x="696" y="86"/>
                  </a:cubicBezTo>
                  <a:cubicBezTo>
                    <a:pt x="688" y="77"/>
                    <a:pt x="576" y="128"/>
                    <a:pt x="576" y="128"/>
                  </a:cubicBezTo>
                  <a:cubicBezTo>
                    <a:pt x="524" y="112"/>
                    <a:pt x="524" y="112"/>
                    <a:pt x="524" y="112"/>
                  </a:cubicBezTo>
                  <a:cubicBezTo>
                    <a:pt x="524" y="112"/>
                    <a:pt x="482" y="0"/>
                    <a:pt x="473" y="0"/>
                  </a:cubicBezTo>
                  <a:cubicBezTo>
                    <a:pt x="378" y="0"/>
                    <a:pt x="378" y="0"/>
                    <a:pt x="378" y="0"/>
                  </a:cubicBezTo>
                  <a:cubicBezTo>
                    <a:pt x="370" y="0"/>
                    <a:pt x="336" y="112"/>
                    <a:pt x="336" y="112"/>
                  </a:cubicBezTo>
                  <a:cubicBezTo>
                    <a:pt x="275" y="128"/>
                    <a:pt x="275" y="128"/>
                    <a:pt x="275" y="128"/>
                  </a:cubicBezTo>
                  <a:cubicBezTo>
                    <a:pt x="275" y="128"/>
                    <a:pt x="164" y="86"/>
                    <a:pt x="164" y="86"/>
                  </a:cubicBezTo>
                  <a:cubicBezTo>
                    <a:pt x="95" y="154"/>
                    <a:pt x="95" y="154"/>
                    <a:pt x="95" y="154"/>
                  </a:cubicBezTo>
                  <a:cubicBezTo>
                    <a:pt x="86" y="154"/>
                    <a:pt x="138" y="266"/>
                    <a:pt x="138" y="266"/>
                  </a:cubicBezTo>
                  <a:cubicBezTo>
                    <a:pt x="121" y="317"/>
                    <a:pt x="121" y="317"/>
                    <a:pt x="121" y="317"/>
                  </a:cubicBezTo>
                  <a:cubicBezTo>
                    <a:pt x="121" y="317"/>
                    <a:pt x="0" y="359"/>
                    <a:pt x="0" y="368"/>
                  </a:cubicBezTo>
                  <a:cubicBezTo>
                    <a:pt x="0" y="462"/>
                    <a:pt x="0" y="462"/>
                    <a:pt x="0" y="462"/>
                  </a:cubicBezTo>
                  <a:cubicBezTo>
                    <a:pt x="0" y="462"/>
                    <a:pt x="121" y="505"/>
                    <a:pt x="121" y="505"/>
                  </a:cubicBezTo>
                  <a:cubicBezTo>
                    <a:pt x="138" y="556"/>
                    <a:pt x="138" y="556"/>
                    <a:pt x="138" y="556"/>
                  </a:cubicBezTo>
                  <a:cubicBezTo>
                    <a:pt x="138" y="556"/>
                    <a:pt x="95" y="667"/>
                    <a:pt x="95" y="676"/>
                  </a:cubicBezTo>
                  <a:cubicBezTo>
                    <a:pt x="164" y="736"/>
                    <a:pt x="164" y="736"/>
                    <a:pt x="164" y="736"/>
                  </a:cubicBezTo>
                  <a:cubicBezTo>
                    <a:pt x="164" y="744"/>
                    <a:pt x="284" y="693"/>
                    <a:pt x="284" y="693"/>
                  </a:cubicBezTo>
                  <a:cubicBezTo>
                    <a:pt x="336" y="710"/>
                    <a:pt x="336" y="710"/>
                    <a:pt x="336" y="710"/>
                  </a:cubicBezTo>
                  <a:cubicBezTo>
                    <a:pt x="336" y="710"/>
                    <a:pt x="378" y="829"/>
                    <a:pt x="387" y="829"/>
                  </a:cubicBezTo>
                  <a:cubicBezTo>
                    <a:pt x="482" y="829"/>
                    <a:pt x="482" y="829"/>
                    <a:pt x="482" y="829"/>
                  </a:cubicBezTo>
                  <a:cubicBezTo>
                    <a:pt x="482" y="829"/>
                    <a:pt x="524" y="710"/>
                    <a:pt x="524" y="710"/>
                  </a:cubicBezTo>
                  <a:cubicBezTo>
                    <a:pt x="576" y="693"/>
                    <a:pt x="576" y="693"/>
                    <a:pt x="576" y="693"/>
                  </a:cubicBezTo>
                  <a:cubicBezTo>
                    <a:pt x="576" y="693"/>
                    <a:pt x="696" y="736"/>
                    <a:pt x="696" y="736"/>
                  </a:cubicBezTo>
                  <a:cubicBezTo>
                    <a:pt x="765" y="667"/>
                    <a:pt x="765" y="667"/>
                    <a:pt x="765" y="667"/>
                  </a:cubicBezTo>
                  <a:cubicBezTo>
                    <a:pt x="765" y="667"/>
                    <a:pt x="714" y="556"/>
                    <a:pt x="714" y="556"/>
                  </a:cubicBezTo>
                  <a:lnTo>
                    <a:pt x="739" y="505"/>
                  </a:lnTo>
                  <a:close/>
                  <a:moveTo>
                    <a:pt x="1147" y="599"/>
                  </a:moveTo>
                  <a:cubicBezTo>
                    <a:pt x="1147" y="573"/>
                    <a:pt x="1147" y="573"/>
                    <a:pt x="1147" y="573"/>
                  </a:cubicBezTo>
                  <a:cubicBezTo>
                    <a:pt x="1147" y="573"/>
                    <a:pt x="1181" y="531"/>
                    <a:pt x="1181" y="522"/>
                  </a:cubicBezTo>
                  <a:cubicBezTo>
                    <a:pt x="1156" y="488"/>
                    <a:pt x="1156" y="488"/>
                    <a:pt x="1156" y="488"/>
                  </a:cubicBezTo>
                  <a:cubicBezTo>
                    <a:pt x="1156" y="488"/>
                    <a:pt x="1096" y="496"/>
                    <a:pt x="1096" y="496"/>
                  </a:cubicBezTo>
                  <a:cubicBezTo>
                    <a:pt x="1079" y="479"/>
                    <a:pt x="1079" y="479"/>
                    <a:pt x="1079" y="479"/>
                  </a:cubicBezTo>
                  <a:cubicBezTo>
                    <a:pt x="1079" y="479"/>
                    <a:pt x="1071" y="419"/>
                    <a:pt x="1071" y="419"/>
                  </a:cubicBezTo>
                  <a:cubicBezTo>
                    <a:pt x="1029" y="410"/>
                    <a:pt x="1029" y="410"/>
                    <a:pt x="1029" y="410"/>
                  </a:cubicBezTo>
                  <a:cubicBezTo>
                    <a:pt x="1020" y="410"/>
                    <a:pt x="986" y="462"/>
                    <a:pt x="986" y="462"/>
                  </a:cubicBezTo>
                  <a:cubicBezTo>
                    <a:pt x="961" y="462"/>
                    <a:pt x="961" y="462"/>
                    <a:pt x="961" y="462"/>
                  </a:cubicBezTo>
                  <a:cubicBezTo>
                    <a:pt x="961" y="462"/>
                    <a:pt x="918" y="428"/>
                    <a:pt x="918" y="428"/>
                  </a:cubicBezTo>
                  <a:cubicBezTo>
                    <a:pt x="876" y="453"/>
                    <a:pt x="876" y="453"/>
                    <a:pt x="876" y="453"/>
                  </a:cubicBezTo>
                  <a:cubicBezTo>
                    <a:pt x="876" y="453"/>
                    <a:pt x="885" y="514"/>
                    <a:pt x="885" y="514"/>
                  </a:cubicBezTo>
                  <a:cubicBezTo>
                    <a:pt x="876" y="531"/>
                    <a:pt x="876" y="531"/>
                    <a:pt x="876" y="531"/>
                  </a:cubicBezTo>
                  <a:cubicBezTo>
                    <a:pt x="876" y="531"/>
                    <a:pt x="817" y="539"/>
                    <a:pt x="817" y="547"/>
                  </a:cubicBezTo>
                  <a:cubicBezTo>
                    <a:pt x="800" y="590"/>
                    <a:pt x="800" y="590"/>
                    <a:pt x="800" y="590"/>
                  </a:cubicBezTo>
                  <a:cubicBezTo>
                    <a:pt x="800" y="590"/>
                    <a:pt x="851" y="625"/>
                    <a:pt x="851" y="625"/>
                  </a:cubicBezTo>
                  <a:cubicBezTo>
                    <a:pt x="851" y="650"/>
                    <a:pt x="851" y="650"/>
                    <a:pt x="851" y="650"/>
                  </a:cubicBezTo>
                  <a:cubicBezTo>
                    <a:pt x="851" y="650"/>
                    <a:pt x="817" y="701"/>
                    <a:pt x="817" y="701"/>
                  </a:cubicBezTo>
                  <a:cubicBezTo>
                    <a:pt x="842" y="736"/>
                    <a:pt x="842" y="736"/>
                    <a:pt x="842" y="736"/>
                  </a:cubicBezTo>
                  <a:cubicBezTo>
                    <a:pt x="842" y="744"/>
                    <a:pt x="902" y="727"/>
                    <a:pt x="902" y="727"/>
                  </a:cubicBezTo>
                  <a:cubicBezTo>
                    <a:pt x="918" y="744"/>
                    <a:pt x="918" y="744"/>
                    <a:pt x="918" y="744"/>
                  </a:cubicBezTo>
                  <a:cubicBezTo>
                    <a:pt x="918" y="744"/>
                    <a:pt x="927" y="804"/>
                    <a:pt x="935" y="804"/>
                  </a:cubicBezTo>
                  <a:cubicBezTo>
                    <a:pt x="969" y="813"/>
                    <a:pt x="969" y="813"/>
                    <a:pt x="969" y="813"/>
                  </a:cubicBezTo>
                  <a:cubicBezTo>
                    <a:pt x="978" y="813"/>
                    <a:pt x="1012" y="770"/>
                    <a:pt x="1012" y="770"/>
                  </a:cubicBezTo>
                  <a:cubicBezTo>
                    <a:pt x="1037" y="761"/>
                    <a:pt x="1037" y="761"/>
                    <a:pt x="1037" y="761"/>
                  </a:cubicBezTo>
                  <a:cubicBezTo>
                    <a:pt x="1037" y="761"/>
                    <a:pt x="1079" y="796"/>
                    <a:pt x="1079" y="796"/>
                  </a:cubicBezTo>
                  <a:cubicBezTo>
                    <a:pt x="1122" y="770"/>
                    <a:pt x="1122" y="770"/>
                    <a:pt x="1122" y="770"/>
                  </a:cubicBezTo>
                  <a:cubicBezTo>
                    <a:pt x="1122" y="770"/>
                    <a:pt x="1113" y="710"/>
                    <a:pt x="1113" y="710"/>
                  </a:cubicBezTo>
                  <a:cubicBezTo>
                    <a:pt x="1130" y="693"/>
                    <a:pt x="1130" y="693"/>
                    <a:pt x="1130" y="693"/>
                  </a:cubicBezTo>
                  <a:cubicBezTo>
                    <a:pt x="1130" y="693"/>
                    <a:pt x="1181" y="684"/>
                    <a:pt x="1181" y="684"/>
                  </a:cubicBezTo>
                  <a:cubicBezTo>
                    <a:pt x="1198" y="642"/>
                    <a:pt x="1198" y="642"/>
                    <a:pt x="1198" y="642"/>
                  </a:cubicBezTo>
                  <a:cubicBezTo>
                    <a:pt x="1198" y="633"/>
                    <a:pt x="1147" y="599"/>
                    <a:pt x="1147" y="599"/>
                  </a:cubicBezTo>
                  <a:close/>
                  <a:moveTo>
                    <a:pt x="1062" y="625"/>
                  </a:moveTo>
                  <a:cubicBezTo>
                    <a:pt x="1054" y="659"/>
                    <a:pt x="1020" y="684"/>
                    <a:pt x="986" y="676"/>
                  </a:cubicBezTo>
                  <a:cubicBezTo>
                    <a:pt x="952" y="668"/>
                    <a:pt x="927" y="633"/>
                    <a:pt x="935" y="599"/>
                  </a:cubicBezTo>
                  <a:cubicBezTo>
                    <a:pt x="944" y="565"/>
                    <a:pt x="978" y="539"/>
                    <a:pt x="1012" y="547"/>
                  </a:cubicBezTo>
                  <a:cubicBezTo>
                    <a:pt x="1045" y="556"/>
                    <a:pt x="1071" y="590"/>
                    <a:pt x="1062" y="625"/>
                  </a:cubicBezTo>
                  <a:close/>
                  <a:moveTo>
                    <a:pt x="430" y="547"/>
                  </a:moveTo>
                  <a:cubicBezTo>
                    <a:pt x="352" y="547"/>
                    <a:pt x="293" y="488"/>
                    <a:pt x="293" y="410"/>
                  </a:cubicBezTo>
                  <a:cubicBezTo>
                    <a:pt x="293" y="334"/>
                    <a:pt x="352" y="282"/>
                    <a:pt x="430" y="282"/>
                  </a:cubicBezTo>
                  <a:cubicBezTo>
                    <a:pt x="507" y="282"/>
                    <a:pt x="567" y="334"/>
                    <a:pt x="567" y="410"/>
                  </a:cubicBezTo>
                  <a:cubicBezTo>
                    <a:pt x="567" y="488"/>
                    <a:pt x="507" y="547"/>
                    <a:pt x="430" y="54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a:grpSpLocks noChangeAspect="1"/>
          </p:cNvGrpSpPr>
          <p:nvPr/>
        </p:nvGrpSpPr>
        <p:grpSpPr>
          <a:xfrm>
            <a:off x="8659696" y="2682443"/>
            <a:ext cx="630195" cy="630195"/>
            <a:chOff x="8635313" y="2617045"/>
            <a:chExt cx="630195" cy="630195"/>
          </a:xfrm>
        </p:grpSpPr>
        <p:sp>
          <p:nvSpPr>
            <p:cNvPr id="21" name="椭圆 20"/>
            <p:cNvSpPr>
              <a:spLocks noChangeAspect="1"/>
            </p:cNvSpPr>
            <p:nvPr/>
          </p:nvSpPr>
          <p:spPr>
            <a:xfrm>
              <a:off x="8635313" y="2617045"/>
              <a:ext cx="630195" cy="63019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22" name="Freeform 124"/>
            <p:cNvSpPr>
              <a:spLocks noChangeAspect="1" noEditPoints="1"/>
            </p:cNvSpPr>
            <p:nvPr/>
          </p:nvSpPr>
          <p:spPr bwMode="auto">
            <a:xfrm>
              <a:off x="8726001" y="2773392"/>
              <a:ext cx="400050" cy="31750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文本框 23"/>
          <p:cNvSpPr txBox="1">
            <a:spLocks/>
          </p:cNvSpPr>
          <p:nvPr/>
        </p:nvSpPr>
        <p:spPr>
          <a:xfrm>
            <a:off x="342704" y="3670287"/>
            <a:ext cx="5312774" cy="92333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一是按照</a:t>
            </a:r>
            <a:r>
              <a:rPr lang="en-US" altLang="zh-CN" b="1" dirty="0">
                <a:solidFill>
                  <a:schemeClr val="bg1"/>
                </a:solidFill>
                <a:latin typeface="微软雅黑" panose="020B0503020204020204" pitchFamily="34" charset="-122"/>
                <a:ea typeface="微软雅黑" panose="020B0503020204020204" pitchFamily="34" charset="-122"/>
              </a:rPr>
              <a:t>2019</a:t>
            </a:r>
            <a:r>
              <a:rPr lang="zh-CN" altLang="en-US" b="1" dirty="0">
                <a:solidFill>
                  <a:schemeClr val="bg1"/>
                </a:solidFill>
                <a:latin typeface="微软雅黑" panose="020B0503020204020204" pitchFamily="34" charset="-122"/>
                <a:ea typeface="微软雅黑" panose="020B0503020204020204" pitchFamily="34" charset="-122"/>
              </a:rPr>
              <a:t>年培训计划，提前确定培训讲义、讲师及受训人员，将培训考试成绩与工资挂钩，切实提高员工安全素质。</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a:spLocks/>
          </p:cNvSpPr>
          <p:nvPr/>
        </p:nvSpPr>
        <p:spPr>
          <a:xfrm>
            <a:off x="1471026" y="2436597"/>
            <a:ext cx="5712951" cy="1015663"/>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二是组织好安全管理人员安全资格证培训、复训，做好特殊工种人员复审、办证工作，做到持证上岗，全面提升管理人员安全管理水平。</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2835564" y="1133676"/>
            <a:ext cx="5526895" cy="1015663"/>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三是充分利用班前会时间，将上级政策、文件精神、具体要求传达到每位员工，开展好事故案例教育，提高员工自保、互保、联保意识和能力。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13663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35" presetClass="path" presetSubtype="0" accel="50000" decel="50000" fill="hold" grpId="1" nodeType="withEffect">
                                  <p:stCondLst>
                                    <p:cond delay="0"/>
                                  </p:stCondLst>
                                  <p:childTnLst>
                                    <p:animMotion origin="layout" path="M 0 -1.85185E-6 L -0.35482 0.28542 " pathEditMode="relative" rAng="0" ptsTypes="AA">
                                      <p:cBhvr>
                                        <p:cTn id="30" dur="1000" spd="-100000" fill="hold"/>
                                        <p:tgtEl>
                                          <p:spTgt spid="11"/>
                                        </p:tgtEl>
                                        <p:attrNameLst>
                                          <p:attrName>ppt_x</p:attrName>
                                          <p:attrName>ppt_y</p:attrName>
                                        </p:attrNameLst>
                                      </p:cBhvr>
                                      <p:rCtr x="-17747" y="14259"/>
                                    </p:animMotion>
                                  </p:childTnLst>
                                </p:cTn>
                              </p:par>
                            </p:childTnLst>
                          </p:cTn>
                        </p:par>
                        <p:par>
                          <p:cTn id="31" fill="hold">
                            <p:stCondLst>
                              <p:cond delay="325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50" fill="hold"/>
                                        <p:tgtEl>
                                          <p:spTgt spid="12"/>
                                        </p:tgtEl>
                                        <p:attrNameLst>
                                          <p:attrName>ppt_w</p:attrName>
                                        </p:attrNameLst>
                                      </p:cBhvr>
                                      <p:tavLst>
                                        <p:tav tm="0">
                                          <p:val>
                                            <p:fltVal val="0"/>
                                          </p:val>
                                        </p:tav>
                                        <p:tav tm="100000">
                                          <p:val>
                                            <p:strVal val="#ppt_w"/>
                                          </p:val>
                                        </p:tav>
                                      </p:tavLst>
                                    </p:anim>
                                    <p:anim calcmode="lin" valueType="num">
                                      <p:cBhvr>
                                        <p:cTn id="35" dur="250" fill="hold"/>
                                        <p:tgtEl>
                                          <p:spTgt spid="12"/>
                                        </p:tgtEl>
                                        <p:attrNameLst>
                                          <p:attrName>ppt_h</p:attrName>
                                        </p:attrNameLst>
                                      </p:cBhvr>
                                      <p:tavLst>
                                        <p:tav tm="0">
                                          <p:val>
                                            <p:fltVal val="0"/>
                                          </p:val>
                                        </p:tav>
                                        <p:tav tm="100000">
                                          <p:val>
                                            <p:strVal val="#ppt_h"/>
                                          </p:val>
                                        </p:tav>
                                      </p:tavLst>
                                    </p:anim>
                                    <p:animEffect transition="in" filter="fade">
                                      <p:cBhvr>
                                        <p:cTn id="36" dur="250"/>
                                        <p:tgtEl>
                                          <p:spTgt spid="12"/>
                                        </p:tgtEl>
                                      </p:cBhvr>
                                    </p:animEffect>
                                  </p:childTnLst>
                                </p:cTn>
                              </p:par>
                              <p:par>
                                <p:cTn id="37" presetID="6" presetClass="emph" presetSubtype="0" decel="100000" fill="hold" nodeType="withEffect">
                                  <p:stCondLst>
                                    <p:cond delay="200"/>
                                  </p:stCondLst>
                                  <p:childTnLst>
                                    <p:animScale>
                                      <p:cBhvr>
                                        <p:cTn id="38" dur="250" fill="hold"/>
                                        <p:tgtEl>
                                          <p:spTgt spid="12"/>
                                        </p:tgtEl>
                                      </p:cBhvr>
                                      <p:by x="120000" y="120000"/>
                                    </p:animScale>
                                  </p:childTnLst>
                                </p:cTn>
                              </p:par>
                              <p:par>
                                <p:cTn id="39" presetID="6" presetClass="emph" presetSubtype="0" decel="100000" fill="hold" nodeType="withEffect">
                                  <p:stCondLst>
                                    <p:cond delay="400"/>
                                  </p:stCondLst>
                                  <p:childTnLst>
                                    <p:animScale>
                                      <p:cBhvr>
                                        <p:cTn id="40" dur="250" fill="hold"/>
                                        <p:tgtEl>
                                          <p:spTgt spid="12"/>
                                        </p:tgtEl>
                                      </p:cBhvr>
                                      <p:by x="83000" y="83000"/>
                                    </p:animScale>
                                  </p:childTnLst>
                                </p:cTn>
                              </p:par>
                            </p:childTnLst>
                          </p:cTn>
                        </p:par>
                        <p:par>
                          <p:cTn id="41" fill="hold">
                            <p:stCondLst>
                              <p:cond delay="3900"/>
                            </p:stCondLst>
                            <p:childTnLst>
                              <p:par>
                                <p:cTn id="42" presetID="2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250"/>
                                        <p:tgtEl>
                                          <p:spTgt spid="9"/>
                                        </p:tgtEl>
                                      </p:cBhvr>
                                    </p:animEffect>
                                  </p:childTnLst>
                                </p:cTn>
                              </p:par>
                            </p:childTnLst>
                          </p:cTn>
                        </p:par>
                        <p:par>
                          <p:cTn id="45" fill="hold">
                            <p:stCondLst>
                              <p:cond delay="415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50" fill="hold"/>
                                        <p:tgtEl>
                                          <p:spTgt spid="10"/>
                                        </p:tgtEl>
                                        <p:attrNameLst>
                                          <p:attrName>ppt_w</p:attrName>
                                        </p:attrNameLst>
                                      </p:cBhvr>
                                      <p:tavLst>
                                        <p:tav tm="0">
                                          <p:val>
                                            <p:fltVal val="0"/>
                                          </p:val>
                                        </p:tav>
                                        <p:tav tm="100000">
                                          <p:val>
                                            <p:strVal val="#ppt_w"/>
                                          </p:val>
                                        </p:tav>
                                      </p:tavLst>
                                    </p:anim>
                                    <p:anim calcmode="lin" valueType="num">
                                      <p:cBhvr>
                                        <p:cTn id="49" dur="250" fill="hold"/>
                                        <p:tgtEl>
                                          <p:spTgt spid="10"/>
                                        </p:tgtEl>
                                        <p:attrNameLst>
                                          <p:attrName>ppt_h</p:attrName>
                                        </p:attrNameLst>
                                      </p:cBhvr>
                                      <p:tavLst>
                                        <p:tav tm="0">
                                          <p:val>
                                            <p:fltVal val="0"/>
                                          </p:val>
                                        </p:tav>
                                        <p:tav tm="100000">
                                          <p:val>
                                            <p:strVal val="#ppt_h"/>
                                          </p:val>
                                        </p:tav>
                                      </p:tavLst>
                                    </p:anim>
                                    <p:animEffect transition="in" filter="fade">
                                      <p:cBhvr>
                                        <p:cTn id="50" dur="250"/>
                                        <p:tgtEl>
                                          <p:spTgt spid="10"/>
                                        </p:tgtEl>
                                      </p:cBhvr>
                                    </p:animEffect>
                                  </p:childTnLst>
                                </p:cTn>
                              </p:par>
                              <p:par>
                                <p:cTn id="51" presetID="6" presetClass="emph" presetSubtype="0" decel="100000" fill="hold" grpId="1" nodeType="withEffect">
                                  <p:stCondLst>
                                    <p:cond delay="200"/>
                                  </p:stCondLst>
                                  <p:childTnLst>
                                    <p:animScale>
                                      <p:cBhvr>
                                        <p:cTn id="52" dur="250" fill="hold"/>
                                        <p:tgtEl>
                                          <p:spTgt spid="10"/>
                                        </p:tgtEl>
                                      </p:cBhvr>
                                      <p:by x="120000" y="120000"/>
                                    </p:animScale>
                                  </p:childTnLst>
                                </p:cTn>
                              </p:par>
                              <p:par>
                                <p:cTn id="53" presetID="6" presetClass="emph" presetSubtype="0" decel="100000" fill="hold" grpId="2" nodeType="withEffect">
                                  <p:stCondLst>
                                    <p:cond delay="400"/>
                                  </p:stCondLst>
                                  <p:childTnLst>
                                    <p:animScale>
                                      <p:cBhvr>
                                        <p:cTn id="54" dur="250" fill="hold"/>
                                        <p:tgtEl>
                                          <p:spTgt spid="10"/>
                                        </p:tgtEl>
                                      </p:cBhvr>
                                      <p:by x="83000" y="83000"/>
                                    </p:animScale>
                                  </p:childTnLst>
                                </p:cTn>
                              </p:par>
                            </p:childTnLst>
                          </p:cTn>
                        </p:par>
                        <p:par>
                          <p:cTn id="55" fill="hold">
                            <p:stCondLst>
                              <p:cond delay="48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24"/>
                                        </p:tgtEl>
                                        <p:attrNameLst>
                                          <p:attrName>style.visibility</p:attrName>
                                        </p:attrNameLst>
                                      </p:cBhvr>
                                      <p:to>
                                        <p:strVal val="visible"/>
                                      </p:to>
                                    </p:set>
                                    <p:anim calcmode="lin" valueType="num">
                                      <p:cBhvr>
                                        <p:cTn id="58" dur="250" fill="hold"/>
                                        <p:tgtEl>
                                          <p:spTgt spid="24"/>
                                        </p:tgtEl>
                                        <p:attrNameLst>
                                          <p:attrName>ppt_w</p:attrName>
                                        </p:attrNameLst>
                                      </p:cBhvr>
                                      <p:tavLst>
                                        <p:tav tm="0">
                                          <p:val>
                                            <p:fltVal val="0"/>
                                          </p:val>
                                        </p:tav>
                                        <p:tav tm="100000">
                                          <p:val>
                                            <p:strVal val="#ppt_w"/>
                                          </p:val>
                                        </p:tav>
                                      </p:tavLst>
                                    </p:anim>
                                    <p:anim calcmode="lin" valueType="num">
                                      <p:cBhvr>
                                        <p:cTn id="59" dur="250" fill="hold"/>
                                        <p:tgtEl>
                                          <p:spTgt spid="24"/>
                                        </p:tgtEl>
                                        <p:attrNameLst>
                                          <p:attrName>ppt_h</p:attrName>
                                        </p:attrNameLst>
                                      </p:cBhvr>
                                      <p:tavLst>
                                        <p:tav tm="0">
                                          <p:val>
                                            <p:fltVal val="0"/>
                                          </p:val>
                                        </p:tav>
                                        <p:tav tm="100000">
                                          <p:val>
                                            <p:strVal val="#ppt_h"/>
                                          </p:val>
                                        </p:tav>
                                      </p:tavLst>
                                    </p:anim>
                                    <p:animEffect transition="in" filter="fade">
                                      <p:cBhvr>
                                        <p:cTn id="60" dur="250"/>
                                        <p:tgtEl>
                                          <p:spTgt spid="24"/>
                                        </p:tgtEl>
                                      </p:cBhvr>
                                    </p:animEffect>
                                  </p:childTnLst>
                                </p:cTn>
                              </p:par>
                            </p:childTnLst>
                          </p:cTn>
                        </p:par>
                        <p:par>
                          <p:cTn id="61" fill="hold">
                            <p:stCondLst>
                              <p:cond delay="64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250" fill="hold"/>
                                        <p:tgtEl>
                                          <p:spTgt spid="15"/>
                                        </p:tgtEl>
                                        <p:attrNameLst>
                                          <p:attrName>ppt_w</p:attrName>
                                        </p:attrNameLst>
                                      </p:cBhvr>
                                      <p:tavLst>
                                        <p:tav tm="0">
                                          <p:val>
                                            <p:fltVal val="0"/>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animEffect transition="in" filter="fade">
                                      <p:cBhvr>
                                        <p:cTn id="66" dur="250"/>
                                        <p:tgtEl>
                                          <p:spTgt spid="15"/>
                                        </p:tgtEl>
                                      </p:cBhvr>
                                    </p:animEffect>
                                  </p:childTnLst>
                                </p:cTn>
                              </p:par>
                              <p:par>
                                <p:cTn id="67" presetID="6" presetClass="emph" presetSubtype="0" decel="100000" fill="hold" nodeType="withEffect">
                                  <p:stCondLst>
                                    <p:cond delay="200"/>
                                  </p:stCondLst>
                                  <p:childTnLst>
                                    <p:animScale>
                                      <p:cBhvr>
                                        <p:cTn id="68" dur="250" fill="hold"/>
                                        <p:tgtEl>
                                          <p:spTgt spid="15"/>
                                        </p:tgtEl>
                                      </p:cBhvr>
                                      <p:by x="120000" y="120000"/>
                                    </p:animScale>
                                  </p:childTnLst>
                                </p:cTn>
                              </p:par>
                              <p:par>
                                <p:cTn id="69" presetID="6" presetClass="emph" presetSubtype="0" decel="100000" fill="hold" nodeType="withEffect">
                                  <p:stCondLst>
                                    <p:cond delay="400"/>
                                  </p:stCondLst>
                                  <p:childTnLst>
                                    <p:animScale>
                                      <p:cBhvr>
                                        <p:cTn id="70" dur="250" fill="hold"/>
                                        <p:tgtEl>
                                          <p:spTgt spid="15"/>
                                        </p:tgtEl>
                                      </p:cBhvr>
                                      <p:by x="83000" y="83000"/>
                                    </p:animScale>
                                  </p:childTnLst>
                                </p:cTn>
                              </p:par>
                            </p:childTnLst>
                          </p:cTn>
                        </p:par>
                        <p:par>
                          <p:cTn id="71" fill="hold">
                            <p:stCondLst>
                              <p:cond delay="7050"/>
                            </p:stCondLst>
                            <p:childTnLst>
                              <p:par>
                                <p:cTn id="72" presetID="22" presetClass="entr" presetSubtype="2"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right)">
                                      <p:cBhvr>
                                        <p:cTn id="74" dur="250"/>
                                        <p:tgtEl>
                                          <p:spTgt spid="7"/>
                                        </p:tgtEl>
                                      </p:cBhvr>
                                    </p:animEffect>
                                  </p:childTnLst>
                                </p:cTn>
                              </p:par>
                            </p:childTnLst>
                          </p:cTn>
                        </p:par>
                        <p:par>
                          <p:cTn id="75" fill="hold">
                            <p:stCondLst>
                              <p:cond delay="7300"/>
                            </p:stCondLst>
                            <p:childTnLst>
                              <p:par>
                                <p:cTn id="76" presetID="53" presetClass="entr" presetSubtype="16"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250" fill="hold"/>
                                        <p:tgtEl>
                                          <p:spTgt spid="8"/>
                                        </p:tgtEl>
                                        <p:attrNameLst>
                                          <p:attrName>ppt_w</p:attrName>
                                        </p:attrNameLst>
                                      </p:cBhvr>
                                      <p:tavLst>
                                        <p:tav tm="0">
                                          <p:val>
                                            <p:fltVal val="0"/>
                                          </p:val>
                                        </p:tav>
                                        <p:tav tm="100000">
                                          <p:val>
                                            <p:strVal val="#ppt_w"/>
                                          </p:val>
                                        </p:tav>
                                      </p:tavLst>
                                    </p:anim>
                                    <p:anim calcmode="lin" valueType="num">
                                      <p:cBhvr>
                                        <p:cTn id="79" dur="250" fill="hold"/>
                                        <p:tgtEl>
                                          <p:spTgt spid="8"/>
                                        </p:tgtEl>
                                        <p:attrNameLst>
                                          <p:attrName>ppt_h</p:attrName>
                                        </p:attrNameLst>
                                      </p:cBhvr>
                                      <p:tavLst>
                                        <p:tav tm="0">
                                          <p:val>
                                            <p:fltVal val="0"/>
                                          </p:val>
                                        </p:tav>
                                        <p:tav tm="100000">
                                          <p:val>
                                            <p:strVal val="#ppt_h"/>
                                          </p:val>
                                        </p:tav>
                                      </p:tavLst>
                                    </p:anim>
                                    <p:animEffect transition="in" filter="fade">
                                      <p:cBhvr>
                                        <p:cTn id="80" dur="250"/>
                                        <p:tgtEl>
                                          <p:spTgt spid="8"/>
                                        </p:tgtEl>
                                      </p:cBhvr>
                                    </p:animEffect>
                                  </p:childTnLst>
                                </p:cTn>
                              </p:par>
                              <p:par>
                                <p:cTn id="81" presetID="6" presetClass="emph" presetSubtype="0" decel="100000" fill="hold" grpId="1" nodeType="withEffect">
                                  <p:stCondLst>
                                    <p:cond delay="200"/>
                                  </p:stCondLst>
                                  <p:childTnLst>
                                    <p:animScale>
                                      <p:cBhvr>
                                        <p:cTn id="82" dur="250" fill="hold"/>
                                        <p:tgtEl>
                                          <p:spTgt spid="8"/>
                                        </p:tgtEl>
                                      </p:cBhvr>
                                      <p:by x="120000" y="120000"/>
                                    </p:animScale>
                                  </p:childTnLst>
                                </p:cTn>
                              </p:par>
                              <p:par>
                                <p:cTn id="83" presetID="6" presetClass="emph" presetSubtype="0" decel="100000" fill="hold" grpId="2" nodeType="withEffect">
                                  <p:stCondLst>
                                    <p:cond delay="400"/>
                                  </p:stCondLst>
                                  <p:childTnLst>
                                    <p:animScale>
                                      <p:cBhvr>
                                        <p:cTn id="84" dur="250" fill="hold"/>
                                        <p:tgtEl>
                                          <p:spTgt spid="8"/>
                                        </p:tgtEl>
                                      </p:cBhvr>
                                      <p:by x="83000" y="83000"/>
                                    </p:animScale>
                                  </p:childTnLst>
                                </p:cTn>
                              </p:par>
                            </p:childTnLst>
                          </p:cTn>
                        </p:par>
                        <p:par>
                          <p:cTn id="85" fill="hold">
                            <p:stCondLst>
                              <p:cond delay="795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25"/>
                                        </p:tgtEl>
                                        <p:attrNameLst>
                                          <p:attrName>style.visibility</p:attrName>
                                        </p:attrNameLst>
                                      </p:cBhvr>
                                      <p:to>
                                        <p:strVal val="visible"/>
                                      </p:to>
                                    </p:set>
                                    <p:anim calcmode="lin" valueType="num">
                                      <p:cBhvr>
                                        <p:cTn id="88" dur="250" fill="hold"/>
                                        <p:tgtEl>
                                          <p:spTgt spid="25"/>
                                        </p:tgtEl>
                                        <p:attrNameLst>
                                          <p:attrName>ppt_w</p:attrName>
                                        </p:attrNameLst>
                                      </p:cBhvr>
                                      <p:tavLst>
                                        <p:tav tm="0">
                                          <p:val>
                                            <p:fltVal val="0"/>
                                          </p:val>
                                        </p:tav>
                                        <p:tav tm="100000">
                                          <p:val>
                                            <p:strVal val="#ppt_w"/>
                                          </p:val>
                                        </p:tav>
                                      </p:tavLst>
                                    </p:anim>
                                    <p:anim calcmode="lin" valueType="num">
                                      <p:cBhvr>
                                        <p:cTn id="89" dur="250" fill="hold"/>
                                        <p:tgtEl>
                                          <p:spTgt spid="25"/>
                                        </p:tgtEl>
                                        <p:attrNameLst>
                                          <p:attrName>ppt_h</p:attrName>
                                        </p:attrNameLst>
                                      </p:cBhvr>
                                      <p:tavLst>
                                        <p:tav tm="0">
                                          <p:val>
                                            <p:fltVal val="0"/>
                                          </p:val>
                                        </p:tav>
                                        <p:tav tm="100000">
                                          <p:val>
                                            <p:strVal val="#ppt_h"/>
                                          </p:val>
                                        </p:tav>
                                      </p:tavLst>
                                    </p:anim>
                                    <p:animEffect transition="in" filter="fade">
                                      <p:cBhvr>
                                        <p:cTn id="90" dur="250"/>
                                        <p:tgtEl>
                                          <p:spTgt spid="25"/>
                                        </p:tgtEl>
                                      </p:cBhvr>
                                    </p:animEffect>
                                  </p:childTnLst>
                                </p:cTn>
                              </p:par>
                            </p:childTnLst>
                          </p:cTn>
                        </p:par>
                        <p:par>
                          <p:cTn id="91" fill="hold">
                            <p:stCondLst>
                              <p:cond delay="9675"/>
                            </p:stCondLst>
                            <p:childTnLst>
                              <p:par>
                                <p:cTn id="92" presetID="53" presetClass="entr" presetSubtype="16"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250" fill="hold"/>
                                        <p:tgtEl>
                                          <p:spTgt spid="20"/>
                                        </p:tgtEl>
                                        <p:attrNameLst>
                                          <p:attrName>ppt_w</p:attrName>
                                        </p:attrNameLst>
                                      </p:cBhvr>
                                      <p:tavLst>
                                        <p:tav tm="0">
                                          <p:val>
                                            <p:fltVal val="0"/>
                                          </p:val>
                                        </p:tav>
                                        <p:tav tm="100000">
                                          <p:val>
                                            <p:strVal val="#ppt_w"/>
                                          </p:val>
                                        </p:tav>
                                      </p:tavLst>
                                    </p:anim>
                                    <p:anim calcmode="lin" valueType="num">
                                      <p:cBhvr>
                                        <p:cTn id="95" dur="250" fill="hold"/>
                                        <p:tgtEl>
                                          <p:spTgt spid="20"/>
                                        </p:tgtEl>
                                        <p:attrNameLst>
                                          <p:attrName>ppt_h</p:attrName>
                                        </p:attrNameLst>
                                      </p:cBhvr>
                                      <p:tavLst>
                                        <p:tav tm="0">
                                          <p:val>
                                            <p:fltVal val="0"/>
                                          </p:val>
                                        </p:tav>
                                        <p:tav tm="100000">
                                          <p:val>
                                            <p:strVal val="#ppt_h"/>
                                          </p:val>
                                        </p:tav>
                                      </p:tavLst>
                                    </p:anim>
                                    <p:animEffect transition="in" filter="fade">
                                      <p:cBhvr>
                                        <p:cTn id="96" dur="250"/>
                                        <p:tgtEl>
                                          <p:spTgt spid="20"/>
                                        </p:tgtEl>
                                      </p:cBhvr>
                                    </p:animEffect>
                                  </p:childTnLst>
                                </p:cTn>
                              </p:par>
                              <p:par>
                                <p:cTn id="97" presetID="6" presetClass="emph" presetSubtype="0" decel="100000" fill="hold" nodeType="withEffect">
                                  <p:stCondLst>
                                    <p:cond delay="200"/>
                                  </p:stCondLst>
                                  <p:childTnLst>
                                    <p:animScale>
                                      <p:cBhvr>
                                        <p:cTn id="98" dur="250" fill="hold"/>
                                        <p:tgtEl>
                                          <p:spTgt spid="20"/>
                                        </p:tgtEl>
                                      </p:cBhvr>
                                      <p:by x="120000" y="120000"/>
                                    </p:animScale>
                                  </p:childTnLst>
                                </p:cTn>
                              </p:par>
                              <p:par>
                                <p:cTn id="99" presetID="6" presetClass="emph" presetSubtype="0" decel="100000" fill="hold" nodeType="withEffect">
                                  <p:stCondLst>
                                    <p:cond delay="400"/>
                                  </p:stCondLst>
                                  <p:childTnLst>
                                    <p:animScale>
                                      <p:cBhvr>
                                        <p:cTn id="100" dur="250" fill="hold"/>
                                        <p:tgtEl>
                                          <p:spTgt spid="20"/>
                                        </p:tgtEl>
                                      </p:cBhvr>
                                      <p:by x="83000" y="83000"/>
                                    </p:animScale>
                                  </p:childTnLst>
                                </p:cTn>
                              </p:par>
                            </p:childTnLst>
                          </p:cTn>
                        </p:par>
                        <p:par>
                          <p:cTn id="101" fill="hold">
                            <p:stCondLst>
                              <p:cond delay="10325"/>
                            </p:stCondLst>
                            <p:childTnLst>
                              <p:par>
                                <p:cTn id="102" presetID="22" presetClass="entr" presetSubtype="2"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right)">
                                      <p:cBhvr>
                                        <p:cTn id="104" dur="250"/>
                                        <p:tgtEl>
                                          <p:spTgt spid="5"/>
                                        </p:tgtEl>
                                      </p:cBhvr>
                                    </p:animEffect>
                                  </p:childTnLst>
                                </p:cTn>
                              </p:par>
                            </p:childTnLst>
                          </p:cTn>
                        </p:par>
                        <p:par>
                          <p:cTn id="105" fill="hold">
                            <p:stCondLst>
                              <p:cond delay="10575"/>
                            </p:stCondLst>
                            <p:childTnLst>
                              <p:par>
                                <p:cTn id="106" presetID="53" presetClass="entr" presetSubtype="16"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250" fill="hold"/>
                                        <p:tgtEl>
                                          <p:spTgt spid="6"/>
                                        </p:tgtEl>
                                        <p:attrNameLst>
                                          <p:attrName>ppt_w</p:attrName>
                                        </p:attrNameLst>
                                      </p:cBhvr>
                                      <p:tavLst>
                                        <p:tav tm="0">
                                          <p:val>
                                            <p:fltVal val="0"/>
                                          </p:val>
                                        </p:tav>
                                        <p:tav tm="100000">
                                          <p:val>
                                            <p:strVal val="#ppt_w"/>
                                          </p:val>
                                        </p:tav>
                                      </p:tavLst>
                                    </p:anim>
                                    <p:anim calcmode="lin" valueType="num">
                                      <p:cBhvr>
                                        <p:cTn id="109" dur="250" fill="hold"/>
                                        <p:tgtEl>
                                          <p:spTgt spid="6"/>
                                        </p:tgtEl>
                                        <p:attrNameLst>
                                          <p:attrName>ppt_h</p:attrName>
                                        </p:attrNameLst>
                                      </p:cBhvr>
                                      <p:tavLst>
                                        <p:tav tm="0">
                                          <p:val>
                                            <p:fltVal val="0"/>
                                          </p:val>
                                        </p:tav>
                                        <p:tav tm="100000">
                                          <p:val>
                                            <p:strVal val="#ppt_h"/>
                                          </p:val>
                                        </p:tav>
                                      </p:tavLst>
                                    </p:anim>
                                    <p:animEffect transition="in" filter="fade">
                                      <p:cBhvr>
                                        <p:cTn id="110" dur="250"/>
                                        <p:tgtEl>
                                          <p:spTgt spid="6"/>
                                        </p:tgtEl>
                                      </p:cBhvr>
                                    </p:animEffect>
                                  </p:childTnLst>
                                </p:cTn>
                              </p:par>
                              <p:par>
                                <p:cTn id="111" presetID="6" presetClass="emph" presetSubtype="0" decel="100000" fill="hold" grpId="1" nodeType="withEffect">
                                  <p:stCondLst>
                                    <p:cond delay="200"/>
                                  </p:stCondLst>
                                  <p:childTnLst>
                                    <p:animScale>
                                      <p:cBhvr>
                                        <p:cTn id="112" dur="250" fill="hold"/>
                                        <p:tgtEl>
                                          <p:spTgt spid="6"/>
                                        </p:tgtEl>
                                      </p:cBhvr>
                                      <p:by x="120000" y="120000"/>
                                    </p:animScale>
                                  </p:childTnLst>
                                </p:cTn>
                              </p:par>
                              <p:par>
                                <p:cTn id="113" presetID="6" presetClass="emph" presetSubtype="0" decel="100000" fill="hold" grpId="2" nodeType="withEffect">
                                  <p:stCondLst>
                                    <p:cond delay="400"/>
                                  </p:stCondLst>
                                  <p:childTnLst>
                                    <p:animScale>
                                      <p:cBhvr>
                                        <p:cTn id="114" dur="250" fill="hold"/>
                                        <p:tgtEl>
                                          <p:spTgt spid="6"/>
                                        </p:tgtEl>
                                      </p:cBhvr>
                                      <p:by x="83000" y="83000"/>
                                    </p:animScale>
                                  </p:childTnLst>
                                </p:cTn>
                              </p:par>
                            </p:childTnLst>
                          </p:cTn>
                        </p:par>
                        <p:par>
                          <p:cTn id="115" fill="hold">
                            <p:stCondLst>
                              <p:cond delay="11225"/>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26"/>
                                        </p:tgtEl>
                                        <p:attrNameLst>
                                          <p:attrName>style.visibility</p:attrName>
                                        </p:attrNameLst>
                                      </p:cBhvr>
                                      <p:to>
                                        <p:strVal val="visible"/>
                                      </p:to>
                                    </p:set>
                                    <p:anim calcmode="lin" valueType="num">
                                      <p:cBhvr>
                                        <p:cTn id="118" dur="250" fill="hold"/>
                                        <p:tgtEl>
                                          <p:spTgt spid="26"/>
                                        </p:tgtEl>
                                        <p:attrNameLst>
                                          <p:attrName>ppt_w</p:attrName>
                                        </p:attrNameLst>
                                      </p:cBhvr>
                                      <p:tavLst>
                                        <p:tav tm="0">
                                          <p:val>
                                            <p:fltVal val="0"/>
                                          </p:val>
                                        </p:tav>
                                        <p:tav tm="100000">
                                          <p:val>
                                            <p:strVal val="#ppt_w"/>
                                          </p:val>
                                        </p:tav>
                                      </p:tavLst>
                                    </p:anim>
                                    <p:anim calcmode="lin" valueType="num">
                                      <p:cBhvr>
                                        <p:cTn id="119" dur="250" fill="hold"/>
                                        <p:tgtEl>
                                          <p:spTgt spid="26"/>
                                        </p:tgtEl>
                                        <p:attrNameLst>
                                          <p:attrName>ppt_h</p:attrName>
                                        </p:attrNameLst>
                                      </p:cBhvr>
                                      <p:tavLst>
                                        <p:tav tm="0">
                                          <p:val>
                                            <p:fltVal val="0"/>
                                          </p:val>
                                        </p:tav>
                                        <p:tav tm="100000">
                                          <p:val>
                                            <p:strVal val="#ppt_h"/>
                                          </p:val>
                                        </p:tav>
                                      </p:tavLst>
                                    </p:anim>
                                    <p:animEffect transition="in" filter="fade">
                                      <p:cBhvr>
                                        <p:cTn id="120"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1" grpId="1" animBg="1"/>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523220"/>
          </a:xfrm>
          <a:prstGeom prst="rect">
            <a:avLst/>
          </a:prstGeom>
          <a:noFill/>
        </p:spPr>
        <p:txBody>
          <a:bodyPr wrap="square" rtlCol="0">
            <a:spAutoFit/>
          </a:bodyPr>
          <a:lstStyle/>
          <a:p>
            <a:pPr algn="ctr"/>
            <a:r>
              <a:rPr lang="zh-CN" altLang="en-US" sz="2800" b="1" dirty="0">
                <a:solidFill>
                  <a:srgbClr val="0B5394"/>
                </a:solidFill>
                <a:latin typeface="微软雅黑" panose="020B0503020204020204" pitchFamily="34" charset="-122"/>
                <a:ea typeface="微软雅黑" panose="020B0503020204020204" pitchFamily="34" charset="-122"/>
              </a:rPr>
              <a:t>措施</a:t>
            </a:r>
            <a:r>
              <a:rPr lang="en-US" altLang="zh-CN" sz="2800" b="1" dirty="0">
                <a:solidFill>
                  <a:srgbClr val="0B5394"/>
                </a:solidFill>
                <a:latin typeface="微软雅黑" panose="020B0503020204020204" pitchFamily="34" charset="-122"/>
                <a:ea typeface="微软雅黑" panose="020B0503020204020204" pitchFamily="34" charset="-122"/>
              </a:rPr>
              <a:t>4</a:t>
            </a:r>
            <a:r>
              <a:rPr lang="zh-CN" altLang="en-US" sz="2800" b="1" dirty="0">
                <a:solidFill>
                  <a:srgbClr val="0B5394"/>
                </a:solidFill>
                <a:latin typeface="微软雅黑" panose="020B0503020204020204" pitchFamily="34" charset="-122"/>
                <a:ea typeface="微软雅黑" panose="020B0503020204020204" pitchFamily="34" charset="-122"/>
              </a:rPr>
              <a:t>、全员参与，推进安全质量标准化工作</a:t>
            </a:r>
          </a:p>
        </p:txBody>
      </p:sp>
      <p:sp>
        <p:nvSpPr>
          <p:cNvPr id="26" name="文本框 25"/>
          <p:cNvSpPr txBox="1">
            <a:spLocks/>
          </p:cNvSpPr>
          <p:nvPr/>
        </p:nvSpPr>
        <p:spPr>
          <a:xfrm>
            <a:off x="1976582" y="1997839"/>
            <a:ext cx="8525163" cy="2862322"/>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       安全质量标准化是推进安全工作规范化、标准化管理的有力武器，要将标准化工作与日常工作相结合，通过全面发动、全员参与，明确分工，细化措施，完善记录，实打实地做好自身工作。定期召开例会，研究解决安全质量标准化推进过程中需协调解决的问题。要不断强化职业健康安全管理体系，严格履行建设项目职业卫生“三同时”要求，为员工足额足量发放防尘口罩、防尘滤膜和耳塞等防护用品，每班班前会监督员工正确使用和佩戴劳保用品，切实维护员工身心健康。按照精益工作方式和清洁生产要求，持续抓好煤场管理、设备管理，深入开展自查自纠和安全大检查活动，确保现场动态达标。</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8280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878481" y="198765"/>
            <a:ext cx="6435038" cy="523220"/>
          </a:xfrm>
          <a:prstGeom prst="rect">
            <a:avLst/>
          </a:prstGeom>
          <a:noFill/>
        </p:spPr>
        <p:txBody>
          <a:bodyPr wrap="square" rtlCol="0">
            <a:spAutoFit/>
          </a:bodyPr>
          <a:lstStyle/>
          <a:p>
            <a:pPr algn="ctr"/>
            <a:r>
              <a:rPr lang="zh-CN" altLang="en-US" sz="2800" b="1" dirty="0">
                <a:solidFill>
                  <a:srgbClr val="0B5394"/>
                </a:solidFill>
                <a:latin typeface="微软雅黑" panose="020B0503020204020204" pitchFamily="34" charset="-122"/>
                <a:ea typeface="微软雅黑" panose="020B0503020204020204" pitchFamily="34" charset="-122"/>
              </a:rPr>
              <a:t>措施</a:t>
            </a:r>
            <a:r>
              <a:rPr lang="en-US" altLang="zh-CN" sz="2800" b="1" dirty="0">
                <a:solidFill>
                  <a:srgbClr val="0B5394"/>
                </a:solidFill>
                <a:latin typeface="微软雅黑" panose="020B0503020204020204" pitchFamily="34" charset="-122"/>
                <a:ea typeface="微软雅黑" panose="020B0503020204020204" pitchFamily="34" charset="-122"/>
              </a:rPr>
              <a:t>5</a:t>
            </a:r>
            <a:r>
              <a:rPr lang="zh-CN" altLang="en-US" sz="2800" b="1" dirty="0">
                <a:solidFill>
                  <a:srgbClr val="0B5394"/>
                </a:solidFill>
                <a:latin typeface="微软雅黑" panose="020B0503020204020204" pitchFamily="34" charset="-122"/>
                <a:ea typeface="微软雅黑" panose="020B0503020204020204" pitchFamily="34" charset="-122"/>
              </a:rPr>
              <a:t>、细化措施，强化特殊环节管控</a:t>
            </a:r>
          </a:p>
        </p:txBody>
      </p:sp>
      <p:sp>
        <p:nvSpPr>
          <p:cNvPr id="5" name="Freeform 24"/>
          <p:cNvSpPr>
            <a:spLocks noChangeAspect="1"/>
          </p:cNvSpPr>
          <p:nvPr/>
        </p:nvSpPr>
        <p:spPr bwMode="auto">
          <a:xfrm>
            <a:off x="3943790" y="3834043"/>
            <a:ext cx="2055963" cy="2055963"/>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solidFill>
            <a:schemeClr val="accent4"/>
          </a:solidFill>
          <a:ln>
            <a:noFill/>
          </a:ln>
          <a:effectLst>
            <a:outerShdw blurRad="254000" dist="152400" dir="2700000" algn="tl" rotWithShape="0">
              <a:prstClr val="black">
                <a:alpha val="60000"/>
              </a:prstClr>
            </a:outerShdw>
          </a:effectLst>
          <a:extLst/>
        </p:spPr>
        <p:txBody>
          <a:bodyPr/>
          <a:lstStyle/>
          <a:p>
            <a:pPr eaLnBrk="0" fontAlgn="base" hangingPunct="0">
              <a:spcBef>
                <a:spcPct val="0"/>
              </a:spcBef>
              <a:spcAft>
                <a:spcPct val="0"/>
              </a:spcAft>
            </a:pPr>
            <a:endParaRPr lang="zh-CN" altLang="en-US">
              <a:solidFill>
                <a:srgbClr val="007DA7"/>
              </a:solidFill>
              <a:latin typeface="Arial" panose="020B0604020202020204" pitchFamily="34" charset="0"/>
            </a:endParaRPr>
          </a:p>
        </p:txBody>
      </p:sp>
      <p:sp>
        <p:nvSpPr>
          <p:cNvPr id="6" name="Freeform 25"/>
          <p:cNvSpPr>
            <a:spLocks noChangeAspect="1"/>
          </p:cNvSpPr>
          <p:nvPr/>
        </p:nvSpPr>
        <p:spPr bwMode="auto">
          <a:xfrm>
            <a:off x="6190911" y="3834043"/>
            <a:ext cx="2057300" cy="2055963"/>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solidFill>
            <a:schemeClr val="accent3"/>
          </a:solidFill>
          <a:ln>
            <a:noFill/>
          </a:ln>
          <a:effectLst>
            <a:outerShdw blurRad="254000" dist="152400" dir="2700000" algn="tl" rotWithShape="0">
              <a:prstClr val="black">
                <a:alpha val="60000"/>
              </a:prstClr>
            </a:outerShdw>
          </a:effectLst>
          <a:extLst/>
        </p:spPr>
        <p:txBody>
          <a:bodyPr/>
          <a:lstStyle/>
          <a:p>
            <a:pPr eaLnBrk="0" fontAlgn="base" hangingPunct="0">
              <a:spcBef>
                <a:spcPct val="0"/>
              </a:spcBef>
              <a:spcAft>
                <a:spcPct val="0"/>
              </a:spcAft>
            </a:pPr>
            <a:endParaRPr lang="zh-CN" altLang="en-US">
              <a:solidFill>
                <a:srgbClr val="007DA7"/>
              </a:solidFill>
              <a:latin typeface="Arial" panose="020B0604020202020204" pitchFamily="34" charset="0"/>
            </a:endParaRPr>
          </a:p>
        </p:txBody>
      </p:sp>
      <p:sp>
        <p:nvSpPr>
          <p:cNvPr id="7" name="Freeform 26"/>
          <p:cNvSpPr>
            <a:spLocks noChangeAspect="1"/>
          </p:cNvSpPr>
          <p:nvPr/>
        </p:nvSpPr>
        <p:spPr bwMode="auto">
          <a:xfrm>
            <a:off x="3943790" y="1585585"/>
            <a:ext cx="2055963" cy="2057299"/>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solidFill>
            <a:schemeClr val="accent1"/>
          </a:solidFill>
          <a:ln>
            <a:noFill/>
          </a:ln>
          <a:effectLst>
            <a:outerShdw blurRad="254000" dist="152400" dir="2700000" algn="tl" rotWithShape="0">
              <a:prstClr val="black">
                <a:alpha val="60000"/>
              </a:prstClr>
            </a:outerShdw>
          </a:effectLst>
          <a:extLst/>
        </p:spPr>
        <p:txBody>
          <a:bodyPr/>
          <a:lstStyle/>
          <a:p>
            <a:pPr eaLnBrk="0" fontAlgn="base" hangingPunct="0">
              <a:spcBef>
                <a:spcPct val="0"/>
              </a:spcBef>
              <a:spcAft>
                <a:spcPct val="0"/>
              </a:spcAft>
            </a:pPr>
            <a:endParaRPr lang="zh-CN" altLang="en-US">
              <a:solidFill>
                <a:srgbClr val="007DA7"/>
              </a:solidFill>
              <a:latin typeface="Arial" panose="020B0604020202020204" pitchFamily="34" charset="0"/>
            </a:endParaRPr>
          </a:p>
        </p:txBody>
      </p:sp>
      <p:sp>
        <p:nvSpPr>
          <p:cNvPr id="8" name="Freeform 27"/>
          <p:cNvSpPr>
            <a:spLocks noChangeAspect="1"/>
          </p:cNvSpPr>
          <p:nvPr/>
        </p:nvSpPr>
        <p:spPr bwMode="auto">
          <a:xfrm>
            <a:off x="6190911" y="1585585"/>
            <a:ext cx="2057300" cy="2057299"/>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solidFill>
            <a:schemeClr val="accent2"/>
          </a:solidFill>
          <a:ln>
            <a:noFill/>
          </a:ln>
          <a:effectLst>
            <a:outerShdw blurRad="254000" dist="152400" dir="2700000" algn="tl" rotWithShape="0">
              <a:prstClr val="black">
                <a:alpha val="60000"/>
              </a:prstClr>
            </a:outerShdw>
          </a:effectLst>
          <a:extLst/>
        </p:spPr>
        <p:txBody>
          <a:bodyPr/>
          <a:lstStyle/>
          <a:p>
            <a:pPr eaLnBrk="0" fontAlgn="base" hangingPunct="0">
              <a:spcBef>
                <a:spcPct val="0"/>
              </a:spcBef>
              <a:spcAft>
                <a:spcPct val="0"/>
              </a:spcAft>
            </a:pPr>
            <a:endParaRPr lang="zh-CN" altLang="en-US">
              <a:solidFill>
                <a:srgbClr val="007DA7"/>
              </a:solidFill>
              <a:latin typeface="Arial" panose="020B0604020202020204" pitchFamily="34" charset="0"/>
            </a:endParaRPr>
          </a:p>
        </p:txBody>
      </p:sp>
      <p:sp>
        <p:nvSpPr>
          <p:cNvPr id="9" name="Oval 28"/>
          <p:cNvSpPr>
            <a:spLocks noChangeAspect="1" noChangeArrowheads="1"/>
          </p:cNvSpPr>
          <p:nvPr/>
        </p:nvSpPr>
        <p:spPr bwMode="auto">
          <a:xfrm>
            <a:off x="7141360" y="1891707"/>
            <a:ext cx="725869" cy="724533"/>
          </a:xfrm>
          <a:prstGeom prst="ellipse">
            <a:avLst/>
          </a:prstGeom>
          <a:gradFill flip="none" rotWithShape="1">
            <a:gsLst>
              <a:gs pos="0">
                <a:schemeClr val="accent2"/>
              </a:gs>
              <a:gs pos="100000">
                <a:schemeClr val="accent2">
                  <a:lumMod val="50000"/>
                </a:schemeClr>
              </a:gs>
            </a:gsLst>
            <a:lin ang="13500000" scaled="1"/>
            <a:tileRect/>
          </a:gradFill>
          <a:ln w="254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0" name="TextBox 10"/>
          <p:cNvSpPr txBox="1">
            <a:spLocks noChangeArrowheads="1"/>
          </p:cNvSpPr>
          <p:nvPr/>
        </p:nvSpPr>
        <p:spPr bwMode="auto">
          <a:xfrm>
            <a:off x="7213271" y="2007764"/>
            <a:ext cx="6270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chemeClr val="bg2"/>
                </a:solidFill>
                <a:latin typeface="微软雅黑" panose="020B0503020204020204" pitchFamily="34" charset="-122"/>
              </a:rPr>
              <a:t>02</a:t>
            </a:r>
            <a:endParaRPr lang="zh-CN" altLang="en-US" sz="2800" b="1" dirty="0">
              <a:solidFill>
                <a:schemeClr val="bg2"/>
              </a:solidFill>
              <a:latin typeface="微软雅黑" panose="020B0503020204020204" pitchFamily="34" charset="-122"/>
            </a:endParaRPr>
          </a:p>
        </p:txBody>
      </p:sp>
      <p:sp>
        <p:nvSpPr>
          <p:cNvPr id="11" name="Oval 30"/>
          <p:cNvSpPr>
            <a:spLocks noChangeAspect="1" noChangeArrowheads="1"/>
          </p:cNvSpPr>
          <p:nvPr/>
        </p:nvSpPr>
        <p:spPr bwMode="auto">
          <a:xfrm>
            <a:off x="4243228" y="1891707"/>
            <a:ext cx="724533" cy="724533"/>
          </a:xfrm>
          <a:prstGeom prst="ellipse">
            <a:avLst/>
          </a:prstGeom>
          <a:gradFill flip="none" rotWithShape="1">
            <a:gsLst>
              <a:gs pos="0">
                <a:schemeClr val="accent1"/>
              </a:gs>
              <a:gs pos="100000">
                <a:schemeClr val="accent1">
                  <a:lumMod val="50000"/>
                </a:schemeClr>
              </a:gs>
            </a:gsLst>
            <a:lin ang="13500000" scaled="1"/>
            <a:tileRect/>
          </a:gradFill>
          <a:ln w="2540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2" name="TextBox 13"/>
          <p:cNvSpPr txBox="1">
            <a:spLocks noChangeArrowheads="1"/>
          </p:cNvSpPr>
          <p:nvPr/>
        </p:nvSpPr>
        <p:spPr bwMode="auto">
          <a:xfrm>
            <a:off x="4314471" y="2007764"/>
            <a:ext cx="6270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rPr>
              <a:t>01</a:t>
            </a:r>
            <a:endParaRPr kumimoji="0" lang="zh-CN" altLang="en-US" sz="2800" b="1"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endParaRPr>
          </a:p>
        </p:txBody>
      </p:sp>
      <p:sp>
        <p:nvSpPr>
          <p:cNvPr id="13" name="Oval 29"/>
          <p:cNvSpPr>
            <a:spLocks noChangeAspect="1" noChangeArrowheads="1"/>
          </p:cNvSpPr>
          <p:nvPr/>
        </p:nvSpPr>
        <p:spPr bwMode="auto">
          <a:xfrm>
            <a:off x="7229587" y="4776470"/>
            <a:ext cx="725869" cy="724533"/>
          </a:xfrm>
          <a:prstGeom prst="ellipse">
            <a:avLst/>
          </a:prstGeom>
          <a:gradFill flip="none" rotWithShape="1">
            <a:gsLst>
              <a:gs pos="0">
                <a:schemeClr val="accent3"/>
              </a:gs>
              <a:gs pos="100000">
                <a:schemeClr val="accent3">
                  <a:lumMod val="50000"/>
                </a:schemeClr>
              </a:gs>
            </a:gsLst>
            <a:lin ang="13500000" scaled="1"/>
            <a:tileRect/>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4" name="TextBox 16"/>
          <p:cNvSpPr txBox="1">
            <a:spLocks noChangeArrowheads="1"/>
          </p:cNvSpPr>
          <p:nvPr/>
        </p:nvSpPr>
        <p:spPr bwMode="auto">
          <a:xfrm>
            <a:off x="7301498" y="4892527"/>
            <a:ext cx="6270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chemeClr val="bg2"/>
                </a:solidFill>
                <a:latin typeface="微软雅黑" panose="020B0503020204020204" pitchFamily="34" charset="-122"/>
              </a:rPr>
              <a:t>04</a:t>
            </a:r>
            <a:endParaRPr lang="zh-CN" altLang="en-US" sz="2800" b="1" dirty="0">
              <a:solidFill>
                <a:schemeClr val="bg2"/>
              </a:solidFill>
              <a:latin typeface="微软雅黑" panose="020B0503020204020204" pitchFamily="34" charset="-122"/>
            </a:endParaRPr>
          </a:p>
        </p:txBody>
      </p:sp>
      <p:sp>
        <p:nvSpPr>
          <p:cNvPr id="15" name="Oval 31"/>
          <p:cNvSpPr>
            <a:spLocks noChangeAspect="1" noChangeArrowheads="1"/>
          </p:cNvSpPr>
          <p:nvPr/>
        </p:nvSpPr>
        <p:spPr bwMode="auto">
          <a:xfrm>
            <a:off x="4215155" y="4776470"/>
            <a:ext cx="724533" cy="724533"/>
          </a:xfrm>
          <a:prstGeom prst="ellipse">
            <a:avLst/>
          </a:prstGeom>
          <a:gradFill flip="none" rotWithShape="1">
            <a:gsLst>
              <a:gs pos="0">
                <a:schemeClr val="accent4"/>
              </a:gs>
              <a:gs pos="100000">
                <a:schemeClr val="accent4">
                  <a:lumMod val="50000"/>
                </a:schemeClr>
              </a:gs>
            </a:gsLst>
            <a:lin ang="13500000" scaled="1"/>
            <a:tileRect/>
          </a:gradFill>
          <a:ln w="25400" cap="flat" cmpd="sng" algn="ctr">
            <a:gradFill flip="none" rotWithShape="1">
              <a:gsLst>
                <a:gs pos="0">
                  <a:schemeClr val="accent4"/>
                </a:gs>
                <a:gs pos="100000">
                  <a:schemeClr val="accent4">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16" name="TextBox 19"/>
          <p:cNvSpPr txBox="1">
            <a:spLocks noChangeArrowheads="1"/>
          </p:cNvSpPr>
          <p:nvPr/>
        </p:nvSpPr>
        <p:spPr bwMode="auto">
          <a:xfrm>
            <a:off x="4286398" y="4892527"/>
            <a:ext cx="6270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chemeClr val="bg2"/>
                </a:solidFill>
                <a:latin typeface="微软雅黑" panose="020B0503020204020204" pitchFamily="34" charset="-122"/>
              </a:rPr>
              <a:t>03</a:t>
            </a:r>
            <a:endParaRPr lang="zh-CN" altLang="en-US" sz="2800" b="1" dirty="0">
              <a:solidFill>
                <a:schemeClr val="bg2"/>
              </a:solidFill>
              <a:latin typeface="微软雅黑" panose="020B0503020204020204" pitchFamily="34" charset="-122"/>
            </a:endParaRPr>
          </a:p>
        </p:txBody>
      </p:sp>
      <p:sp>
        <p:nvSpPr>
          <p:cNvPr id="17" name="矩形 16"/>
          <p:cNvSpPr>
            <a:spLocks noChangeArrowheads="1"/>
          </p:cNvSpPr>
          <p:nvPr/>
        </p:nvSpPr>
        <p:spPr bwMode="auto">
          <a:xfrm>
            <a:off x="4113969" y="3275899"/>
            <a:ext cx="4084921"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48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无微不至</a:t>
            </a:r>
            <a:endParaRPr lang="en-US" altLang="zh-CN" sz="48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19"/>
          <p:cNvSpPr/>
          <p:nvPr/>
        </p:nvSpPr>
        <p:spPr>
          <a:xfrm>
            <a:off x="905707" y="1752236"/>
            <a:ext cx="3044055" cy="1815882"/>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一是加强系统检修安全管理，按照“一工程一措施”的要求，严把检修项目安全技术措施的制定、审核、学习、落实等各个关口，突出抓好动火、受限空间等特殊作业安全管控，确保检修工作顺利完成。</a:t>
            </a:r>
          </a:p>
        </p:txBody>
      </p:sp>
      <p:sp>
        <p:nvSpPr>
          <p:cNvPr id="22" name="矩形 21"/>
          <p:cNvSpPr/>
          <p:nvPr/>
        </p:nvSpPr>
        <p:spPr>
          <a:xfrm>
            <a:off x="899735" y="4459838"/>
            <a:ext cx="3044055" cy="1077218"/>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二是加强日常检修作业安全管控，克服“三惯”思想，严格执行相关安全措施，现场作业时一人操作一人监护。</a:t>
            </a:r>
          </a:p>
        </p:txBody>
      </p:sp>
      <p:sp>
        <p:nvSpPr>
          <p:cNvPr id="24" name="矩形 23"/>
          <p:cNvSpPr/>
          <p:nvPr/>
        </p:nvSpPr>
        <p:spPr>
          <a:xfrm>
            <a:off x="8248211" y="1838787"/>
            <a:ext cx="3044055" cy="1077218"/>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三是抓好皮带运输系统粉尘治理工作，每班对积尘进行清理，对除尘器、除尘布袋进行定期检查，确保好用。</a:t>
            </a:r>
          </a:p>
        </p:txBody>
      </p:sp>
      <p:sp>
        <p:nvSpPr>
          <p:cNvPr id="26" name="矩形 25"/>
          <p:cNvSpPr/>
          <p:nvPr/>
        </p:nvSpPr>
        <p:spPr>
          <a:xfrm>
            <a:off x="8198890" y="4459838"/>
            <a:ext cx="3044055" cy="1077218"/>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四是将员工上下班交通安全作为管理重点，在每次班前会时间强调交通安全问题，确保员工交通安全。</a:t>
            </a:r>
          </a:p>
        </p:txBody>
      </p:sp>
    </p:spTree>
    <p:extLst>
      <p:ext uri="{BB962C8B-B14F-4D97-AF65-F5344CB8AC3E}">
        <p14:creationId xmlns:p14="http://schemas.microsoft.com/office/powerpoint/2010/main" xmlns="" val="2404909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49" presetClass="path" presetSubtype="0" accel="50000" decel="50000" fill="hold" grpId="1" nodeType="withEffect">
                                  <p:stCondLst>
                                    <p:cond delay="0"/>
                                  </p:stCondLst>
                                  <p:childTnLst>
                                    <p:animMotion origin="layout" path="M -0.09792 -0.17408 L 2.08333E-7 3.7037E-6 " pathEditMode="relative" rAng="0" ptsTypes="AA">
                                      <p:cBhvr>
                                        <p:cTn id="30" dur="1000" fill="hold"/>
                                        <p:tgtEl>
                                          <p:spTgt spid="7"/>
                                        </p:tgtEl>
                                        <p:attrNameLst>
                                          <p:attrName>ppt_x</p:attrName>
                                          <p:attrName>ppt_y</p:attrName>
                                        </p:attrNameLst>
                                      </p:cBhvr>
                                      <p:rCtr x="4896" y="8704"/>
                                    </p:animMotion>
                                  </p:childTnLst>
                                </p:cTn>
                              </p:par>
                              <p:par>
                                <p:cTn id="31" presetID="53" presetClass="entr" presetSubtype="16" fill="hold" grpId="0" nodeType="with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6" presetClass="path" presetSubtype="0" accel="50000" decel="50000" fill="hold" grpId="1" nodeType="withEffect">
                                  <p:stCondLst>
                                    <p:cond delay="250"/>
                                  </p:stCondLst>
                                  <p:childTnLst>
                                    <p:animMotion origin="layout" path="M 1.11022E-16 3.7037E-6 L 0.09805 -0.17408 " pathEditMode="relative" rAng="0" ptsTypes="AA">
                                      <p:cBhvr>
                                        <p:cTn id="37" dur="1000" spd="-100000" fill="hold"/>
                                        <p:tgtEl>
                                          <p:spTgt spid="8"/>
                                        </p:tgtEl>
                                        <p:attrNameLst>
                                          <p:attrName>ppt_x</p:attrName>
                                          <p:attrName>ppt_y</p:attrName>
                                        </p:attrNameLst>
                                      </p:cBhvr>
                                      <p:rCtr x="4896" y="-8704"/>
                                    </p:animMotion>
                                  </p:childTnLst>
                                </p:cTn>
                              </p:par>
                              <p:par>
                                <p:cTn id="38" presetID="53" presetClass="entr" presetSubtype="16" fill="hold" grpId="0" nodeType="withEffect">
                                  <p:stCondLst>
                                    <p:cond delay="5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49" presetClass="path" presetSubtype="0" accel="50000" decel="50000" fill="hold" grpId="1" nodeType="withEffect">
                                  <p:stCondLst>
                                    <p:cond delay="500"/>
                                  </p:stCondLst>
                                  <p:childTnLst>
                                    <p:animMotion origin="layout" path="M 1.11022E-16 -2.22222E-6 L 0.09805 0.17431 " pathEditMode="relative" rAng="0" ptsTypes="AA">
                                      <p:cBhvr>
                                        <p:cTn id="44" dur="1000" spd="-100000" fill="hold"/>
                                        <p:tgtEl>
                                          <p:spTgt spid="6"/>
                                        </p:tgtEl>
                                        <p:attrNameLst>
                                          <p:attrName>ppt_x</p:attrName>
                                          <p:attrName>ppt_y</p:attrName>
                                        </p:attrNameLst>
                                      </p:cBhvr>
                                      <p:rCtr x="4896" y="8704"/>
                                    </p:animMotion>
                                  </p:childTnLst>
                                </p:cTn>
                              </p:par>
                              <p:par>
                                <p:cTn id="45" presetID="53" presetClass="entr" presetSubtype="16" fill="hold" grpId="0" nodeType="withEffect">
                                  <p:stCondLst>
                                    <p:cond delay="75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6" presetClass="path" presetSubtype="0" accel="50000" decel="50000" fill="hold" grpId="1" nodeType="withEffect">
                                  <p:stCondLst>
                                    <p:cond delay="750"/>
                                  </p:stCondLst>
                                  <p:childTnLst>
                                    <p:animMotion origin="layout" path="M -0.09792 0.17431 L 2.08333E-7 -2.22222E-6 " pathEditMode="relative" rAng="0" ptsTypes="AA">
                                      <p:cBhvr>
                                        <p:cTn id="51" dur="1000" fill="hold"/>
                                        <p:tgtEl>
                                          <p:spTgt spid="5"/>
                                        </p:tgtEl>
                                        <p:attrNameLst>
                                          <p:attrName>ppt_x</p:attrName>
                                          <p:attrName>ppt_y</p:attrName>
                                        </p:attrNameLst>
                                      </p:cBhvr>
                                      <p:rCtr x="4896" y="-8727"/>
                                    </p:animMotion>
                                  </p:childTnLst>
                                </p:cTn>
                              </p:par>
                              <p:par>
                                <p:cTn id="52" presetID="53" presetClass="entr" presetSubtype="16" fill="hold" grpId="0" nodeType="withEffect">
                                  <p:stCondLst>
                                    <p:cond delay="75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42" presetClass="path" presetSubtype="0" accel="50000" decel="50000" fill="hold" grpId="1" nodeType="withEffect">
                                  <p:stCondLst>
                                    <p:cond delay="750"/>
                                  </p:stCondLst>
                                  <p:childTnLst>
                                    <p:animMotion origin="layout" path="M 0 0 L 0 0.25 E" pathEditMode="relative" ptsTypes="">
                                      <p:cBhvr>
                                        <p:cTn id="58" dur="1000" spd="-100000" fill="hold"/>
                                        <p:tgtEl>
                                          <p:spTgt spid="17"/>
                                        </p:tgtEl>
                                        <p:attrNameLst>
                                          <p:attrName>ppt_x</p:attrName>
                                          <p:attrName>ppt_y</p:attrName>
                                        </p:attrNameLst>
                                      </p:cBhvr>
                                    </p:animMotion>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250" fill="hold"/>
                                        <p:tgtEl>
                                          <p:spTgt spid="11"/>
                                        </p:tgtEl>
                                        <p:attrNameLst>
                                          <p:attrName>ppt_w</p:attrName>
                                        </p:attrNameLst>
                                      </p:cBhvr>
                                      <p:tavLst>
                                        <p:tav tm="0">
                                          <p:val>
                                            <p:fltVal val="0"/>
                                          </p:val>
                                        </p:tav>
                                        <p:tav tm="100000">
                                          <p:val>
                                            <p:strVal val="#ppt_w"/>
                                          </p:val>
                                        </p:tav>
                                      </p:tavLst>
                                    </p:anim>
                                    <p:anim calcmode="lin" valueType="num">
                                      <p:cBhvr>
                                        <p:cTn id="63" dur="250" fill="hold"/>
                                        <p:tgtEl>
                                          <p:spTgt spid="11"/>
                                        </p:tgtEl>
                                        <p:attrNameLst>
                                          <p:attrName>ppt_h</p:attrName>
                                        </p:attrNameLst>
                                      </p:cBhvr>
                                      <p:tavLst>
                                        <p:tav tm="0">
                                          <p:val>
                                            <p:fltVal val="0"/>
                                          </p:val>
                                        </p:tav>
                                        <p:tav tm="100000">
                                          <p:val>
                                            <p:strVal val="#ppt_h"/>
                                          </p:val>
                                        </p:tav>
                                      </p:tavLst>
                                    </p:anim>
                                    <p:animEffect transition="in" filter="fade">
                                      <p:cBhvr>
                                        <p:cTn id="64" dur="250"/>
                                        <p:tgtEl>
                                          <p:spTgt spid="11"/>
                                        </p:tgtEl>
                                      </p:cBhvr>
                                    </p:animEffect>
                                  </p:childTnLst>
                                </p:cTn>
                              </p:par>
                              <p:par>
                                <p:cTn id="65" presetID="6" presetClass="emph" presetSubtype="0" decel="100000" fill="hold" grpId="1" nodeType="withEffect">
                                  <p:stCondLst>
                                    <p:cond delay="200"/>
                                  </p:stCondLst>
                                  <p:childTnLst>
                                    <p:animScale>
                                      <p:cBhvr>
                                        <p:cTn id="66" dur="250" fill="hold"/>
                                        <p:tgtEl>
                                          <p:spTgt spid="11"/>
                                        </p:tgtEl>
                                      </p:cBhvr>
                                      <p:by x="120000" y="120000"/>
                                    </p:animScale>
                                  </p:childTnLst>
                                </p:cTn>
                              </p:par>
                              <p:par>
                                <p:cTn id="67" presetID="6" presetClass="emph" presetSubtype="0" decel="100000" fill="hold" grpId="2" nodeType="withEffect">
                                  <p:stCondLst>
                                    <p:cond delay="400"/>
                                  </p:stCondLst>
                                  <p:childTnLst>
                                    <p:animScale>
                                      <p:cBhvr>
                                        <p:cTn id="68" dur="250" fill="hold"/>
                                        <p:tgtEl>
                                          <p:spTgt spid="11"/>
                                        </p:tgtEl>
                                      </p:cBhvr>
                                      <p:by x="83000" y="83000"/>
                                    </p:animScale>
                                  </p:childTnLst>
                                </p:cTn>
                              </p:par>
                              <p:par>
                                <p:cTn id="69" presetID="53" presetClass="entr" presetSubtype="16" fill="hold" grpId="0" nodeType="withEffect">
                                  <p:stCondLst>
                                    <p:cond delay="400"/>
                                  </p:stCondLst>
                                  <p:childTnLst>
                                    <p:set>
                                      <p:cBhvr>
                                        <p:cTn id="70" dur="1" fill="hold">
                                          <p:stCondLst>
                                            <p:cond delay="0"/>
                                          </p:stCondLst>
                                        </p:cTn>
                                        <p:tgtEl>
                                          <p:spTgt spid="12"/>
                                        </p:tgtEl>
                                        <p:attrNameLst>
                                          <p:attrName>style.visibility</p:attrName>
                                        </p:attrNameLst>
                                      </p:cBhvr>
                                      <p:to>
                                        <p:strVal val="visible"/>
                                      </p:to>
                                    </p:set>
                                    <p:anim calcmode="lin" valueType="num">
                                      <p:cBhvr>
                                        <p:cTn id="71" dur="250" fill="hold"/>
                                        <p:tgtEl>
                                          <p:spTgt spid="12"/>
                                        </p:tgtEl>
                                        <p:attrNameLst>
                                          <p:attrName>ppt_w</p:attrName>
                                        </p:attrNameLst>
                                      </p:cBhvr>
                                      <p:tavLst>
                                        <p:tav tm="0">
                                          <p:val>
                                            <p:fltVal val="0"/>
                                          </p:val>
                                        </p:tav>
                                        <p:tav tm="100000">
                                          <p:val>
                                            <p:strVal val="#ppt_w"/>
                                          </p:val>
                                        </p:tav>
                                      </p:tavLst>
                                    </p:anim>
                                    <p:anim calcmode="lin" valueType="num">
                                      <p:cBhvr>
                                        <p:cTn id="72" dur="250" fill="hold"/>
                                        <p:tgtEl>
                                          <p:spTgt spid="12"/>
                                        </p:tgtEl>
                                        <p:attrNameLst>
                                          <p:attrName>ppt_h</p:attrName>
                                        </p:attrNameLst>
                                      </p:cBhvr>
                                      <p:tavLst>
                                        <p:tav tm="0">
                                          <p:val>
                                            <p:fltVal val="0"/>
                                          </p:val>
                                        </p:tav>
                                        <p:tav tm="100000">
                                          <p:val>
                                            <p:strVal val="#ppt_h"/>
                                          </p:val>
                                        </p:tav>
                                      </p:tavLst>
                                    </p:anim>
                                    <p:animEffect transition="in" filter="fade">
                                      <p:cBhvr>
                                        <p:cTn id="73" dur="250"/>
                                        <p:tgtEl>
                                          <p:spTgt spid="12"/>
                                        </p:tgtEl>
                                      </p:cBhvr>
                                    </p:animEffect>
                                  </p:childTnLst>
                                </p:cTn>
                              </p:par>
                              <p:par>
                                <p:cTn id="74" presetID="6" presetClass="emph" presetSubtype="0" decel="100000" fill="hold" grpId="1" nodeType="withEffect">
                                  <p:stCondLst>
                                    <p:cond delay="600"/>
                                  </p:stCondLst>
                                  <p:childTnLst>
                                    <p:animScale>
                                      <p:cBhvr>
                                        <p:cTn id="75" dur="250" fill="hold"/>
                                        <p:tgtEl>
                                          <p:spTgt spid="12"/>
                                        </p:tgtEl>
                                      </p:cBhvr>
                                      <p:by x="120000" y="120000"/>
                                    </p:animScale>
                                  </p:childTnLst>
                                </p:cTn>
                              </p:par>
                              <p:par>
                                <p:cTn id="76" presetID="6" presetClass="emph" presetSubtype="0" decel="100000" fill="hold" grpId="2" nodeType="withEffect">
                                  <p:stCondLst>
                                    <p:cond delay="800"/>
                                  </p:stCondLst>
                                  <p:childTnLst>
                                    <p:animScale>
                                      <p:cBhvr>
                                        <p:cTn id="77" dur="250" fill="hold"/>
                                        <p:tgtEl>
                                          <p:spTgt spid="12"/>
                                        </p:tgtEl>
                                      </p:cBhvr>
                                      <p:by x="83000" y="83000"/>
                                    </p:animScale>
                                  </p:childTnLst>
                                </p:cTn>
                              </p:par>
                              <p:par>
                                <p:cTn id="78" presetID="53" presetClass="entr" presetSubtype="16" fill="hold" grpId="0" nodeType="withEffect">
                                  <p:stCondLst>
                                    <p:cond delay="100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250" fill="hold"/>
                                        <p:tgtEl>
                                          <p:spTgt spid="20"/>
                                        </p:tgtEl>
                                        <p:attrNameLst>
                                          <p:attrName>ppt_w</p:attrName>
                                        </p:attrNameLst>
                                      </p:cBhvr>
                                      <p:tavLst>
                                        <p:tav tm="0">
                                          <p:val>
                                            <p:fltVal val="0"/>
                                          </p:val>
                                        </p:tav>
                                        <p:tav tm="100000">
                                          <p:val>
                                            <p:strVal val="#ppt_w"/>
                                          </p:val>
                                        </p:tav>
                                      </p:tavLst>
                                    </p:anim>
                                    <p:anim calcmode="lin" valueType="num">
                                      <p:cBhvr>
                                        <p:cTn id="81" dur="250" fill="hold"/>
                                        <p:tgtEl>
                                          <p:spTgt spid="20"/>
                                        </p:tgtEl>
                                        <p:attrNameLst>
                                          <p:attrName>ppt_h</p:attrName>
                                        </p:attrNameLst>
                                      </p:cBhvr>
                                      <p:tavLst>
                                        <p:tav tm="0">
                                          <p:val>
                                            <p:fltVal val="0"/>
                                          </p:val>
                                        </p:tav>
                                        <p:tav tm="100000">
                                          <p:val>
                                            <p:strVal val="#ppt_h"/>
                                          </p:val>
                                        </p:tav>
                                      </p:tavLst>
                                    </p:anim>
                                    <p:animEffect transition="in" filter="fade">
                                      <p:cBhvr>
                                        <p:cTn id="82" dur="250"/>
                                        <p:tgtEl>
                                          <p:spTgt spid="20"/>
                                        </p:tgtEl>
                                      </p:cBhvr>
                                    </p:animEffect>
                                  </p:childTnLst>
                                </p:cTn>
                              </p:par>
                            </p:childTnLst>
                          </p:cTn>
                        </p:par>
                        <p:par>
                          <p:cTn id="83" fill="hold">
                            <p:stCondLst>
                              <p:cond delay="7450"/>
                            </p:stCondLst>
                            <p:childTnLst>
                              <p:par>
                                <p:cTn id="84" presetID="53" presetClass="entr" presetSubtype="16"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250" fill="hold"/>
                                        <p:tgtEl>
                                          <p:spTgt spid="9"/>
                                        </p:tgtEl>
                                        <p:attrNameLst>
                                          <p:attrName>ppt_w</p:attrName>
                                        </p:attrNameLst>
                                      </p:cBhvr>
                                      <p:tavLst>
                                        <p:tav tm="0">
                                          <p:val>
                                            <p:fltVal val="0"/>
                                          </p:val>
                                        </p:tav>
                                        <p:tav tm="100000">
                                          <p:val>
                                            <p:strVal val="#ppt_w"/>
                                          </p:val>
                                        </p:tav>
                                      </p:tavLst>
                                    </p:anim>
                                    <p:anim calcmode="lin" valueType="num">
                                      <p:cBhvr>
                                        <p:cTn id="87" dur="250" fill="hold"/>
                                        <p:tgtEl>
                                          <p:spTgt spid="9"/>
                                        </p:tgtEl>
                                        <p:attrNameLst>
                                          <p:attrName>ppt_h</p:attrName>
                                        </p:attrNameLst>
                                      </p:cBhvr>
                                      <p:tavLst>
                                        <p:tav tm="0">
                                          <p:val>
                                            <p:fltVal val="0"/>
                                          </p:val>
                                        </p:tav>
                                        <p:tav tm="100000">
                                          <p:val>
                                            <p:strVal val="#ppt_h"/>
                                          </p:val>
                                        </p:tav>
                                      </p:tavLst>
                                    </p:anim>
                                    <p:animEffect transition="in" filter="fade">
                                      <p:cBhvr>
                                        <p:cTn id="88" dur="250"/>
                                        <p:tgtEl>
                                          <p:spTgt spid="9"/>
                                        </p:tgtEl>
                                      </p:cBhvr>
                                    </p:animEffect>
                                  </p:childTnLst>
                                </p:cTn>
                              </p:par>
                              <p:par>
                                <p:cTn id="89" presetID="6" presetClass="emph" presetSubtype="0" decel="100000" fill="hold" grpId="1" nodeType="withEffect">
                                  <p:stCondLst>
                                    <p:cond delay="200"/>
                                  </p:stCondLst>
                                  <p:childTnLst>
                                    <p:animScale>
                                      <p:cBhvr>
                                        <p:cTn id="90" dur="250" fill="hold"/>
                                        <p:tgtEl>
                                          <p:spTgt spid="9"/>
                                        </p:tgtEl>
                                      </p:cBhvr>
                                      <p:by x="120000" y="120000"/>
                                    </p:animScale>
                                  </p:childTnLst>
                                </p:cTn>
                              </p:par>
                              <p:par>
                                <p:cTn id="91" presetID="6" presetClass="emph" presetSubtype="0" decel="100000" fill="hold" grpId="2" nodeType="withEffect">
                                  <p:stCondLst>
                                    <p:cond delay="400"/>
                                  </p:stCondLst>
                                  <p:childTnLst>
                                    <p:animScale>
                                      <p:cBhvr>
                                        <p:cTn id="92" dur="250" fill="hold"/>
                                        <p:tgtEl>
                                          <p:spTgt spid="9"/>
                                        </p:tgtEl>
                                      </p:cBhvr>
                                      <p:by x="83000" y="83000"/>
                                    </p:animScale>
                                  </p:childTnLst>
                                </p:cTn>
                              </p:par>
                              <p:par>
                                <p:cTn id="93" presetID="53" presetClass="entr" presetSubtype="16" fill="hold" grpId="0" nodeType="withEffect">
                                  <p:stCondLst>
                                    <p:cond delay="400"/>
                                  </p:stCondLst>
                                  <p:childTnLst>
                                    <p:set>
                                      <p:cBhvr>
                                        <p:cTn id="94" dur="1" fill="hold">
                                          <p:stCondLst>
                                            <p:cond delay="0"/>
                                          </p:stCondLst>
                                        </p:cTn>
                                        <p:tgtEl>
                                          <p:spTgt spid="10"/>
                                        </p:tgtEl>
                                        <p:attrNameLst>
                                          <p:attrName>style.visibility</p:attrName>
                                        </p:attrNameLst>
                                      </p:cBhvr>
                                      <p:to>
                                        <p:strVal val="visible"/>
                                      </p:to>
                                    </p:set>
                                    <p:anim calcmode="lin" valueType="num">
                                      <p:cBhvr>
                                        <p:cTn id="95" dur="250" fill="hold"/>
                                        <p:tgtEl>
                                          <p:spTgt spid="10"/>
                                        </p:tgtEl>
                                        <p:attrNameLst>
                                          <p:attrName>ppt_w</p:attrName>
                                        </p:attrNameLst>
                                      </p:cBhvr>
                                      <p:tavLst>
                                        <p:tav tm="0">
                                          <p:val>
                                            <p:fltVal val="0"/>
                                          </p:val>
                                        </p:tav>
                                        <p:tav tm="100000">
                                          <p:val>
                                            <p:strVal val="#ppt_w"/>
                                          </p:val>
                                        </p:tav>
                                      </p:tavLst>
                                    </p:anim>
                                    <p:anim calcmode="lin" valueType="num">
                                      <p:cBhvr>
                                        <p:cTn id="96" dur="250" fill="hold"/>
                                        <p:tgtEl>
                                          <p:spTgt spid="10"/>
                                        </p:tgtEl>
                                        <p:attrNameLst>
                                          <p:attrName>ppt_h</p:attrName>
                                        </p:attrNameLst>
                                      </p:cBhvr>
                                      <p:tavLst>
                                        <p:tav tm="0">
                                          <p:val>
                                            <p:fltVal val="0"/>
                                          </p:val>
                                        </p:tav>
                                        <p:tav tm="100000">
                                          <p:val>
                                            <p:strVal val="#ppt_h"/>
                                          </p:val>
                                        </p:tav>
                                      </p:tavLst>
                                    </p:anim>
                                    <p:animEffect transition="in" filter="fade">
                                      <p:cBhvr>
                                        <p:cTn id="97" dur="250"/>
                                        <p:tgtEl>
                                          <p:spTgt spid="10"/>
                                        </p:tgtEl>
                                      </p:cBhvr>
                                    </p:animEffect>
                                  </p:childTnLst>
                                </p:cTn>
                              </p:par>
                              <p:par>
                                <p:cTn id="98" presetID="6" presetClass="emph" presetSubtype="0" decel="100000" fill="hold" grpId="1" nodeType="withEffect">
                                  <p:stCondLst>
                                    <p:cond delay="600"/>
                                  </p:stCondLst>
                                  <p:childTnLst>
                                    <p:animScale>
                                      <p:cBhvr>
                                        <p:cTn id="99" dur="250" fill="hold"/>
                                        <p:tgtEl>
                                          <p:spTgt spid="10"/>
                                        </p:tgtEl>
                                      </p:cBhvr>
                                      <p:by x="120000" y="120000"/>
                                    </p:animScale>
                                  </p:childTnLst>
                                </p:cTn>
                              </p:par>
                              <p:par>
                                <p:cTn id="100" presetID="6" presetClass="emph" presetSubtype="0" decel="100000" fill="hold" grpId="2" nodeType="withEffect">
                                  <p:stCondLst>
                                    <p:cond delay="800"/>
                                  </p:stCondLst>
                                  <p:childTnLst>
                                    <p:animScale>
                                      <p:cBhvr>
                                        <p:cTn id="101" dur="250" fill="hold"/>
                                        <p:tgtEl>
                                          <p:spTgt spid="10"/>
                                        </p:tgtEl>
                                      </p:cBhvr>
                                      <p:by x="83000" y="83000"/>
                                    </p:animScale>
                                  </p:childTnLst>
                                </p:cTn>
                              </p:par>
                              <p:par>
                                <p:cTn id="102" presetID="53" presetClass="entr" presetSubtype="16" fill="hold" grpId="0" nodeType="withEffect">
                                  <p:stCondLst>
                                    <p:cond delay="1000"/>
                                  </p:stCondLst>
                                  <p:iterate type="lt">
                                    <p:tmPct val="10000"/>
                                  </p:iterate>
                                  <p:childTnLst>
                                    <p:set>
                                      <p:cBhvr>
                                        <p:cTn id="103" dur="1" fill="hold">
                                          <p:stCondLst>
                                            <p:cond delay="0"/>
                                          </p:stCondLst>
                                        </p:cTn>
                                        <p:tgtEl>
                                          <p:spTgt spid="24"/>
                                        </p:tgtEl>
                                        <p:attrNameLst>
                                          <p:attrName>style.visibility</p:attrName>
                                        </p:attrNameLst>
                                      </p:cBhvr>
                                      <p:to>
                                        <p:strVal val="visible"/>
                                      </p:to>
                                    </p:set>
                                    <p:anim calcmode="lin" valueType="num">
                                      <p:cBhvr>
                                        <p:cTn id="104" dur="250" fill="hold"/>
                                        <p:tgtEl>
                                          <p:spTgt spid="24"/>
                                        </p:tgtEl>
                                        <p:attrNameLst>
                                          <p:attrName>ppt_w</p:attrName>
                                        </p:attrNameLst>
                                      </p:cBhvr>
                                      <p:tavLst>
                                        <p:tav tm="0">
                                          <p:val>
                                            <p:fltVal val="0"/>
                                          </p:val>
                                        </p:tav>
                                        <p:tav tm="100000">
                                          <p:val>
                                            <p:strVal val="#ppt_w"/>
                                          </p:val>
                                        </p:tav>
                                      </p:tavLst>
                                    </p:anim>
                                    <p:anim calcmode="lin" valueType="num">
                                      <p:cBhvr>
                                        <p:cTn id="105" dur="250" fill="hold"/>
                                        <p:tgtEl>
                                          <p:spTgt spid="24"/>
                                        </p:tgtEl>
                                        <p:attrNameLst>
                                          <p:attrName>ppt_h</p:attrName>
                                        </p:attrNameLst>
                                      </p:cBhvr>
                                      <p:tavLst>
                                        <p:tav tm="0">
                                          <p:val>
                                            <p:fltVal val="0"/>
                                          </p:val>
                                        </p:tav>
                                        <p:tav tm="100000">
                                          <p:val>
                                            <p:strVal val="#ppt_h"/>
                                          </p:val>
                                        </p:tav>
                                      </p:tavLst>
                                    </p:anim>
                                    <p:animEffect transition="in" filter="fade">
                                      <p:cBhvr>
                                        <p:cTn id="106" dur="250"/>
                                        <p:tgtEl>
                                          <p:spTgt spid="24"/>
                                        </p:tgtEl>
                                      </p:cBhvr>
                                    </p:animEffect>
                                  </p:childTnLst>
                                </p:cTn>
                              </p:par>
                            </p:childTnLst>
                          </p:cTn>
                        </p:par>
                        <p:par>
                          <p:cTn id="107" fill="hold">
                            <p:stCondLst>
                              <p:cond delay="9875"/>
                            </p:stCondLst>
                            <p:childTnLst>
                              <p:par>
                                <p:cTn id="108" presetID="53" presetClass="entr" presetSubtype="16"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250" fill="hold"/>
                                        <p:tgtEl>
                                          <p:spTgt spid="15"/>
                                        </p:tgtEl>
                                        <p:attrNameLst>
                                          <p:attrName>ppt_w</p:attrName>
                                        </p:attrNameLst>
                                      </p:cBhvr>
                                      <p:tavLst>
                                        <p:tav tm="0">
                                          <p:val>
                                            <p:fltVal val="0"/>
                                          </p:val>
                                        </p:tav>
                                        <p:tav tm="100000">
                                          <p:val>
                                            <p:strVal val="#ppt_w"/>
                                          </p:val>
                                        </p:tav>
                                      </p:tavLst>
                                    </p:anim>
                                    <p:anim calcmode="lin" valueType="num">
                                      <p:cBhvr>
                                        <p:cTn id="111" dur="250" fill="hold"/>
                                        <p:tgtEl>
                                          <p:spTgt spid="15"/>
                                        </p:tgtEl>
                                        <p:attrNameLst>
                                          <p:attrName>ppt_h</p:attrName>
                                        </p:attrNameLst>
                                      </p:cBhvr>
                                      <p:tavLst>
                                        <p:tav tm="0">
                                          <p:val>
                                            <p:fltVal val="0"/>
                                          </p:val>
                                        </p:tav>
                                        <p:tav tm="100000">
                                          <p:val>
                                            <p:strVal val="#ppt_h"/>
                                          </p:val>
                                        </p:tav>
                                      </p:tavLst>
                                    </p:anim>
                                    <p:animEffect transition="in" filter="fade">
                                      <p:cBhvr>
                                        <p:cTn id="112" dur="250"/>
                                        <p:tgtEl>
                                          <p:spTgt spid="15"/>
                                        </p:tgtEl>
                                      </p:cBhvr>
                                    </p:animEffect>
                                  </p:childTnLst>
                                </p:cTn>
                              </p:par>
                              <p:par>
                                <p:cTn id="113" presetID="6" presetClass="emph" presetSubtype="0" decel="100000" fill="hold" grpId="1" nodeType="withEffect">
                                  <p:stCondLst>
                                    <p:cond delay="200"/>
                                  </p:stCondLst>
                                  <p:childTnLst>
                                    <p:animScale>
                                      <p:cBhvr>
                                        <p:cTn id="114" dur="250" fill="hold"/>
                                        <p:tgtEl>
                                          <p:spTgt spid="15"/>
                                        </p:tgtEl>
                                      </p:cBhvr>
                                      <p:by x="120000" y="120000"/>
                                    </p:animScale>
                                  </p:childTnLst>
                                </p:cTn>
                              </p:par>
                              <p:par>
                                <p:cTn id="115" presetID="6" presetClass="emph" presetSubtype="0" decel="100000" fill="hold" grpId="2" nodeType="withEffect">
                                  <p:stCondLst>
                                    <p:cond delay="400"/>
                                  </p:stCondLst>
                                  <p:childTnLst>
                                    <p:animScale>
                                      <p:cBhvr>
                                        <p:cTn id="116" dur="250" fill="hold"/>
                                        <p:tgtEl>
                                          <p:spTgt spid="15"/>
                                        </p:tgtEl>
                                      </p:cBhvr>
                                      <p:by x="83000" y="83000"/>
                                    </p:animScale>
                                  </p:childTnLst>
                                </p:cTn>
                              </p:par>
                              <p:par>
                                <p:cTn id="117" presetID="53" presetClass="entr" presetSubtype="16" fill="hold" grpId="0" nodeType="withEffect">
                                  <p:stCondLst>
                                    <p:cond delay="400"/>
                                  </p:stCondLst>
                                  <p:childTnLst>
                                    <p:set>
                                      <p:cBhvr>
                                        <p:cTn id="118" dur="1" fill="hold">
                                          <p:stCondLst>
                                            <p:cond delay="0"/>
                                          </p:stCondLst>
                                        </p:cTn>
                                        <p:tgtEl>
                                          <p:spTgt spid="16"/>
                                        </p:tgtEl>
                                        <p:attrNameLst>
                                          <p:attrName>style.visibility</p:attrName>
                                        </p:attrNameLst>
                                      </p:cBhvr>
                                      <p:to>
                                        <p:strVal val="visible"/>
                                      </p:to>
                                    </p:set>
                                    <p:anim calcmode="lin" valueType="num">
                                      <p:cBhvr>
                                        <p:cTn id="119" dur="250" fill="hold"/>
                                        <p:tgtEl>
                                          <p:spTgt spid="16"/>
                                        </p:tgtEl>
                                        <p:attrNameLst>
                                          <p:attrName>ppt_w</p:attrName>
                                        </p:attrNameLst>
                                      </p:cBhvr>
                                      <p:tavLst>
                                        <p:tav tm="0">
                                          <p:val>
                                            <p:fltVal val="0"/>
                                          </p:val>
                                        </p:tav>
                                        <p:tav tm="100000">
                                          <p:val>
                                            <p:strVal val="#ppt_w"/>
                                          </p:val>
                                        </p:tav>
                                      </p:tavLst>
                                    </p:anim>
                                    <p:anim calcmode="lin" valueType="num">
                                      <p:cBhvr>
                                        <p:cTn id="120" dur="250" fill="hold"/>
                                        <p:tgtEl>
                                          <p:spTgt spid="16"/>
                                        </p:tgtEl>
                                        <p:attrNameLst>
                                          <p:attrName>ppt_h</p:attrName>
                                        </p:attrNameLst>
                                      </p:cBhvr>
                                      <p:tavLst>
                                        <p:tav tm="0">
                                          <p:val>
                                            <p:fltVal val="0"/>
                                          </p:val>
                                        </p:tav>
                                        <p:tav tm="100000">
                                          <p:val>
                                            <p:strVal val="#ppt_h"/>
                                          </p:val>
                                        </p:tav>
                                      </p:tavLst>
                                    </p:anim>
                                    <p:animEffect transition="in" filter="fade">
                                      <p:cBhvr>
                                        <p:cTn id="121" dur="250"/>
                                        <p:tgtEl>
                                          <p:spTgt spid="16"/>
                                        </p:tgtEl>
                                      </p:cBhvr>
                                    </p:animEffect>
                                  </p:childTnLst>
                                </p:cTn>
                              </p:par>
                              <p:par>
                                <p:cTn id="122" presetID="6" presetClass="emph" presetSubtype="0" decel="100000" fill="hold" grpId="1" nodeType="withEffect">
                                  <p:stCondLst>
                                    <p:cond delay="600"/>
                                  </p:stCondLst>
                                  <p:childTnLst>
                                    <p:animScale>
                                      <p:cBhvr>
                                        <p:cTn id="123" dur="250" fill="hold"/>
                                        <p:tgtEl>
                                          <p:spTgt spid="16"/>
                                        </p:tgtEl>
                                      </p:cBhvr>
                                      <p:by x="120000" y="120000"/>
                                    </p:animScale>
                                  </p:childTnLst>
                                </p:cTn>
                              </p:par>
                              <p:par>
                                <p:cTn id="124" presetID="6" presetClass="emph" presetSubtype="0" decel="100000" fill="hold" grpId="2" nodeType="withEffect">
                                  <p:stCondLst>
                                    <p:cond delay="800"/>
                                  </p:stCondLst>
                                  <p:childTnLst>
                                    <p:animScale>
                                      <p:cBhvr>
                                        <p:cTn id="125" dur="250" fill="hold"/>
                                        <p:tgtEl>
                                          <p:spTgt spid="16"/>
                                        </p:tgtEl>
                                      </p:cBhvr>
                                      <p:by x="83000" y="83000"/>
                                    </p:animScale>
                                  </p:childTnLst>
                                </p:cTn>
                              </p:par>
                              <p:par>
                                <p:cTn id="126" presetID="53" presetClass="entr" presetSubtype="16" fill="hold" grpId="0" nodeType="withEffect">
                                  <p:stCondLst>
                                    <p:cond delay="1000"/>
                                  </p:stCondLst>
                                  <p:iterate type="lt">
                                    <p:tmPct val="10000"/>
                                  </p:iterate>
                                  <p:childTnLst>
                                    <p:set>
                                      <p:cBhvr>
                                        <p:cTn id="127" dur="1" fill="hold">
                                          <p:stCondLst>
                                            <p:cond delay="0"/>
                                          </p:stCondLst>
                                        </p:cTn>
                                        <p:tgtEl>
                                          <p:spTgt spid="22"/>
                                        </p:tgtEl>
                                        <p:attrNameLst>
                                          <p:attrName>style.visibility</p:attrName>
                                        </p:attrNameLst>
                                      </p:cBhvr>
                                      <p:to>
                                        <p:strVal val="visible"/>
                                      </p:to>
                                    </p:set>
                                    <p:anim calcmode="lin" valueType="num">
                                      <p:cBhvr>
                                        <p:cTn id="128" dur="250" fill="hold"/>
                                        <p:tgtEl>
                                          <p:spTgt spid="22"/>
                                        </p:tgtEl>
                                        <p:attrNameLst>
                                          <p:attrName>ppt_w</p:attrName>
                                        </p:attrNameLst>
                                      </p:cBhvr>
                                      <p:tavLst>
                                        <p:tav tm="0">
                                          <p:val>
                                            <p:fltVal val="0"/>
                                          </p:val>
                                        </p:tav>
                                        <p:tav tm="100000">
                                          <p:val>
                                            <p:strVal val="#ppt_w"/>
                                          </p:val>
                                        </p:tav>
                                      </p:tavLst>
                                    </p:anim>
                                    <p:anim calcmode="lin" valueType="num">
                                      <p:cBhvr>
                                        <p:cTn id="129" dur="250" fill="hold"/>
                                        <p:tgtEl>
                                          <p:spTgt spid="22"/>
                                        </p:tgtEl>
                                        <p:attrNameLst>
                                          <p:attrName>ppt_h</p:attrName>
                                        </p:attrNameLst>
                                      </p:cBhvr>
                                      <p:tavLst>
                                        <p:tav tm="0">
                                          <p:val>
                                            <p:fltVal val="0"/>
                                          </p:val>
                                        </p:tav>
                                        <p:tav tm="100000">
                                          <p:val>
                                            <p:strVal val="#ppt_h"/>
                                          </p:val>
                                        </p:tav>
                                      </p:tavLst>
                                    </p:anim>
                                    <p:animEffect transition="in" filter="fade">
                                      <p:cBhvr>
                                        <p:cTn id="130" dur="250"/>
                                        <p:tgtEl>
                                          <p:spTgt spid="22"/>
                                        </p:tgtEl>
                                      </p:cBhvr>
                                    </p:animEffect>
                                  </p:childTnLst>
                                </p:cTn>
                              </p:par>
                            </p:childTnLst>
                          </p:cTn>
                        </p:par>
                        <p:par>
                          <p:cTn id="131" fill="hold">
                            <p:stCondLst>
                              <p:cond delay="12325"/>
                            </p:stCondLst>
                            <p:childTnLst>
                              <p:par>
                                <p:cTn id="132" presetID="53" presetClass="entr" presetSubtype="16" fill="hold" grpId="0" nodeType="afterEffect">
                                  <p:stCondLst>
                                    <p:cond delay="0"/>
                                  </p:stCondLst>
                                  <p:childTnLst>
                                    <p:set>
                                      <p:cBhvr>
                                        <p:cTn id="133" dur="1" fill="hold">
                                          <p:stCondLst>
                                            <p:cond delay="0"/>
                                          </p:stCondLst>
                                        </p:cTn>
                                        <p:tgtEl>
                                          <p:spTgt spid="13"/>
                                        </p:tgtEl>
                                        <p:attrNameLst>
                                          <p:attrName>style.visibility</p:attrName>
                                        </p:attrNameLst>
                                      </p:cBhvr>
                                      <p:to>
                                        <p:strVal val="visible"/>
                                      </p:to>
                                    </p:set>
                                    <p:anim calcmode="lin" valueType="num">
                                      <p:cBhvr>
                                        <p:cTn id="134" dur="250" fill="hold"/>
                                        <p:tgtEl>
                                          <p:spTgt spid="13"/>
                                        </p:tgtEl>
                                        <p:attrNameLst>
                                          <p:attrName>ppt_w</p:attrName>
                                        </p:attrNameLst>
                                      </p:cBhvr>
                                      <p:tavLst>
                                        <p:tav tm="0">
                                          <p:val>
                                            <p:fltVal val="0"/>
                                          </p:val>
                                        </p:tav>
                                        <p:tav tm="100000">
                                          <p:val>
                                            <p:strVal val="#ppt_w"/>
                                          </p:val>
                                        </p:tav>
                                      </p:tavLst>
                                    </p:anim>
                                    <p:anim calcmode="lin" valueType="num">
                                      <p:cBhvr>
                                        <p:cTn id="135" dur="250" fill="hold"/>
                                        <p:tgtEl>
                                          <p:spTgt spid="13"/>
                                        </p:tgtEl>
                                        <p:attrNameLst>
                                          <p:attrName>ppt_h</p:attrName>
                                        </p:attrNameLst>
                                      </p:cBhvr>
                                      <p:tavLst>
                                        <p:tav tm="0">
                                          <p:val>
                                            <p:fltVal val="0"/>
                                          </p:val>
                                        </p:tav>
                                        <p:tav tm="100000">
                                          <p:val>
                                            <p:strVal val="#ppt_h"/>
                                          </p:val>
                                        </p:tav>
                                      </p:tavLst>
                                    </p:anim>
                                    <p:animEffect transition="in" filter="fade">
                                      <p:cBhvr>
                                        <p:cTn id="136" dur="250"/>
                                        <p:tgtEl>
                                          <p:spTgt spid="13"/>
                                        </p:tgtEl>
                                      </p:cBhvr>
                                    </p:animEffect>
                                  </p:childTnLst>
                                </p:cTn>
                              </p:par>
                              <p:par>
                                <p:cTn id="137" presetID="6" presetClass="emph" presetSubtype="0" decel="100000" fill="hold" grpId="1" nodeType="withEffect">
                                  <p:stCondLst>
                                    <p:cond delay="200"/>
                                  </p:stCondLst>
                                  <p:childTnLst>
                                    <p:animScale>
                                      <p:cBhvr>
                                        <p:cTn id="138" dur="250" fill="hold"/>
                                        <p:tgtEl>
                                          <p:spTgt spid="13"/>
                                        </p:tgtEl>
                                      </p:cBhvr>
                                      <p:by x="120000" y="120000"/>
                                    </p:animScale>
                                  </p:childTnLst>
                                </p:cTn>
                              </p:par>
                              <p:par>
                                <p:cTn id="139" presetID="6" presetClass="emph" presetSubtype="0" decel="100000" fill="hold" grpId="2" nodeType="withEffect">
                                  <p:stCondLst>
                                    <p:cond delay="400"/>
                                  </p:stCondLst>
                                  <p:childTnLst>
                                    <p:animScale>
                                      <p:cBhvr>
                                        <p:cTn id="140" dur="250" fill="hold"/>
                                        <p:tgtEl>
                                          <p:spTgt spid="13"/>
                                        </p:tgtEl>
                                      </p:cBhvr>
                                      <p:by x="83000" y="83000"/>
                                    </p:animScale>
                                  </p:childTnLst>
                                </p:cTn>
                              </p:par>
                              <p:par>
                                <p:cTn id="141" presetID="53" presetClass="entr" presetSubtype="16" fill="hold" grpId="0" nodeType="withEffect">
                                  <p:stCondLst>
                                    <p:cond delay="400"/>
                                  </p:stCondLst>
                                  <p:childTnLst>
                                    <p:set>
                                      <p:cBhvr>
                                        <p:cTn id="142" dur="1" fill="hold">
                                          <p:stCondLst>
                                            <p:cond delay="0"/>
                                          </p:stCondLst>
                                        </p:cTn>
                                        <p:tgtEl>
                                          <p:spTgt spid="14"/>
                                        </p:tgtEl>
                                        <p:attrNameLst>
                                          <p:attrName>style.visibility</p:attrName>
                                        </p:attrNameLst>
                                      </p:cBhvr>
                                      <p:to>
                                        <p:strVal val="visible"/>
                                      </p:to>
                                    </p:set>
                                    <p:anim calcmode="lin" valueType="num">
                                      <p:cBhvr>
                                        <p:cTn id="143" dur="250" fill="hold"/>
                                        <p:tgtEl>
                                          <p:spTgt spid="14"/>
                                        </p:tgtEl>
                                        <p:attrNameLst>
                                          <p:attrName>ppt_w</p:attrName>
                                        </p:attrNameLst>
                                      </p:cBhvr>
                                      <p:tavLst>
                                        <p:tav tm="0">
                                          <p:val>
                                            <p:fltVal val="0"/>
                                          </p:val>
                                        </p:tav>
                                        <p:tav tm="100000">
                                          <p:val>
                                            <p:strVal val="#ppt_w"/>
                                          </p:val>
                                        </p:tav>
                                      </p:tavLst>
                                    </p:anim>
                                    <p:anim calcmode="lin" valueType="num">
                                      <p:cBhvr>
                                        <p:cTn id="144" dur="250" fill="hold"/>
                                        <p:tgtEl>
                                          <p:spTgt spid="14"/>
                                        </p:tgtEl>
                                        <p:attrNameLst>
                                          <p:attrName>ppt_h</p:attrName>
                                        </p:attrNameLst>
                                      </p:cBhvr>
                                      <p:tavLst>
                                        <p:tav tm="0">
                                          <p:val>
                                            <p:fltVal val="0"/>
                                          </p:val>
                                        </p:tav>
                                        <p:tav tm="100000">
                                          <p:val>
                                            <p:strVal val="#ppt_h"/>
                                          </p:val>
                                        </p:tav>
                                      </p:tavLst>
                                    </p:anim>
                                    <p:animEffect transition="in" filter="fade">
                                      <p:cBhvr>
                                        <p:cTn id="145" dur="250"/>
                                        <p:tgtEl>
                                          <p:spTgt spid="14"/>
                                        </p:tgtEl>
                                      </p:cBhvr>
                                    </p:animEffect>
                                  </p:childTnLst>
                                </p:cTn>
                              </p:par>
                              <p:par>
                                <p:cTn id="146" presetID="6" presetClass="emph" presetSubtype="0" decel="100000" fill="hold" grpId="1" nodeType="withEffect">
                                  <p:stCondLst>
                                    <p:cond delay="600"/>
                                  </p:stCondLst>
                                  <p:childTnLst>
                                    <p:animScale>
                                      <p:cBhvr>
                                        <p:cTn id="147" dur="250" fill="hold"/>
                                        <p:tgtEl>
                                          <p:spTgt spid="14"/>
                                        </p:tgtEl>
                                      </p:cBhvr>
                                      <p:by x="120000" y="120000"/>
                                    </p:animScale>
                                  </p:childTnLst>
                                </p:cTn>
                              </p:par>
                              <p:par>
                                <p:cTn id="148" presetID="6" presetClass="emph" presetSubtype="0" decel="100000" fill="hold" grpId="2" nodeType="withEffect">
                                  <p:stCondLst>
                                    <p:cond delay="800"/>
                                  </p:stCondLst>
                                  <p:childTnLst>
                                    <p:animScale>
                                      <p:cBhvr>
                                        <p:cTn id="149" dur="250" fill="hold"/>
                                        <p:tgtEl>
                                          <p:spTgt spid="14"/>
                                        </p:tgtEl>
                                      </p:cBhvr>
                                      <p:by x="83000" y="83000"/>
                                    </p:animScale>
                                  </p:childTnLst>
                                </p:cTn>
                              </p:par>
                              <p:par>
                                <p:cTn id="150" presetID="53" presetClass="entr" presetSubtype="16" fill="hold" grpId="0" nodeType="withEffect">
                                  <p:stCondLst>
                                    <p:cond delay="1000"/>
                                  </p:stCondLst>
                                  <p:iterate type="lt">
                                    <p:tmPct val="10000"/>
                                  </p:iterate>
                                  <p:childTnLst>
                                    <p:set>
                                      <p:cBhvr>
                                        <p:cTn id="151" dur="1" fill="hold">
                                          <p:stCondLst>
                                            <p:cond delay="0"/>
                                          </p:stCondLst>
                                        </p:cTn>
                                        <p:tgtEl>
                                          <p:spTgt spid="26"/>
                                        </p:tgtEl>
                                        <p:attrNameLst>
                                          <p:attrName>style.visibility</p:attrName>
                                        </p:attrNameLst>
                                      </p:cBhvr>
                                      <p:to>
                                        <p:strVal val="visible"/>
                                      </p:to>
                                    </p:set>
                                    <p:anim calcmode="lin" valueType="num">
                                      <p:cBhvr>
                                        <p:cTn id="152" dur="250" fill="hold"/>
                                        <p:tgtEl>
                                          <p:spTgt spid="26"/>
                                        </p:tgtEl>
                                        <p:attrNameLst>
                                          <p:attrName>ppt_w</p:attrName>
                                        </p:attrNameLst>
                                      </p:cBhvr>
                                      <p:tavLst>
                                        <p:tav tm="0">
                                          <p:val>
                                            <p:fltVal val="0"/>
                                          </p:val>
                                        </p:tav>
                                        <p:tav tm="100000">
                                          <p:val>
                                            <p:strVal val="#ppt_w"/>
                                          </p:val>
                                        </p:tav>
                                      </p:tavLst>
                                    </p:anim>
                                    <p:anim calcmode="lin" valueType="num">
                                      <p:cBhvr>
                                        <p:cTn id="153" dur="250" fill="hold"/>
                                        <p:tgtEl>
                                          <p:spTgt spid="26"/>
                                        </p:tgtEl>
                                        <p:attrNameLst>
                                          <p:attrName>ppt_h</p:attrName>
                                        </p:attrNameLst>
                                      </p:cBhvr>
                                      <p:tavLst>
                                        <p:tav tm="0">
                                          <p:val>
                                            <p:fltVal val="0"/>
                                          </p:val>
                                        </p:tav>
                                        <p:tav tm="100000">
                                          <p:val>
                                            <p:strVal val="#ppt_h"/>
                                          </p:val>
                                        </p:tav>
                                      </p:tavLst>
                                    </p:anim>
                                    <p:animEffect transition="in" filter="fade">
                                      <p:cBhvr>
                                        <p:cTn id="154"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9" grpId="2" animBg="1"/>
      <p:bldP spid="10" grpId="0"/>
      <p:bldP spid="10" grpId="1"/>
      <p:bldP spid="10" grpId="2"/>
      <p:bldP spid="11" grpId="0" animBg="1"/>
      <p:bldP spid="11" grpId="1" animBg="1"/>
      <p:bldP spid="11" grpId="2" animBg="1"/>
      <p:bldP spid="12" grpId="0"/>
      <p:bldP spid="12" grpId="1"/>
      <p:bldP spid="12" grpId="2"/>
      <p:bldP spid="13" grpId="0" animBg="1"/>
      <p:bldP spid="13" grpId="1" animBg="1"/>
      <p:bldP spid="13" grpId="2" animBg="1"/>
      <p:bldP spid="14" grpId="0"/>
      <p:bldP spid="14" grpId="1"/>
      <p:bldP spid="14" grpId="2"/>
      <p:bldP spid="15" grpId="0" animBg="1"/>
      <p:bldP spid="15" grpId="1" animBg="1"/>
      <p:bldP spid="15" grpId="2" animBg="1"/>
      <p:bldP spid="16" grpId="0"/>
      <p:bldP spid="16" grpId="1"/>
      <p:bldP spid="16" grpId="2"/>
      <p:bldP spid="17" grpId="0"/>
      <p:bldP spid="17" grpId="1"/>
      <p:bldP spid="20" grpId="0"/>
      <p:bldP spid="22"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878481" y="198765"/>
            <a:ext cx="6435038" cy="523220"/>
          </a:xfrm>
          <a:prstGeom prst="rect">
            <a:avLst/>
          </a:prstGeom>
          <a:noFill/>
        </p:spPr>
        <p:txBody>
          <a:bodyPr wrap="square" rtlCol="0">
            <a:spAutoFit/>
          </a:bodyPr>
          <a:lstStyle/>
          <a:p>
            <a:pPr algn="ctr"/>
            <a:r>
              <a:rPr lang="zh-CN" altLang="en-US" sz="2800" b="1" dirty="0" smtClean="0">
                <a:solidFill>
                  <a:srgbClr val="0B5394"/>
                </a:solidFill>
                <a:latin typeface="微软雅黑" panose="020B0503020204020204" pitchFamily="34" charset="-122"/>
                <a:ea typeface="微软雅黑" panose="020B0503020204020204" pitchFamily="34" charset="-122"/>
              </a:rPr>
              <a:t>措施</a:t>
            </a:r>
            <a:r>
              <a:rPr lang="en-US" altLang="zh-CN" sz="2800" b="1" dirty="0" smtClean="0">
                <a:solidFill>
                  <a:srgbClr val="0B5394"/>
                </a:solidFill>
                <a:latin typeface="微软雅黑" panose="020B0503020204020204" pitchFamily="34" charset="-122"/>
                <a:ea typeface="微软雅黑" panose="020B0503020204020204" pitchFamily="34" charset="-122"/>
              </a:rPr>
              <a:t>6</a:t>
            </a:r>
            <a:r>
              <a:rPr lang="zh-CN" altLang="en-US" sz="2800" b="1" dirty="0" smtClean="0">
                <a:solidFill>
                  <a:srgbClr val="0B5394"/>
                </a:solidFill>
                <a:latin typeface="微软雅黑" panose="020B0503020204020204" pitchFamily="34" charset="-122"/>
                <a:ea typeface="微软雅黑" panose="020B0503020204020204" pitchFamily="34" charset="-122"/>
              </a:rPr>
              <a:t>、用科技实现安全工作目标</a:t>
            </a:r>
            <a:endParaRPr lang="zh-CN" altLang="en-US" sz="2800" b="1" dirty="0">
              <a:solidFill>
                <a:srgbClr val="0B5394"/>
              </a:solidFill>
              <a:latin typeface="微软雅黑" panose="020B0503020204020204" pitchFamily="34" charset="-122"/>
              <a:ea typeface="微软雅黑" panose="020B0503020204020204" pitchFamily="34" charset="-122"/>
            </a:endParaRPr>
          </a:p>
        </p:txBody>
      </p:sp>
      <p:grpSp>
        <p:nvGrpSpPr>
          <p:cNvPr id="23" name="Group 4"/>
          <p:cNvGrpSpPr/>
          <p:nvPr/>
        </p:nvGrpSpPr>
        <p:grpSpPr>
          <a:xfrm>
            <a:off x="4071886" y="1919847"/>
            <a:ext cx="3998543" cy="3850364"/>
            <a:chOff x="4200186" y="2320894"/>
            <a:chExt cx="3791627" cy="3651116"/>
          </a:xfrm>
        </p:grpSpPr>
        <p:sp>
          <p:nvSpPr>
            <p:cNvPr id="25"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3"/>
          <p:cNvGrpSpPr/>
          <p:nvPr/>
        </p:nvGrpSpPr>
        <p:grpSpPr>
          <a:xfrm>
            <a:off x="8261217" y="4244468"/>
            <a:ext cx="3710825" cy="2628917"/>
            <a:chOff x="8512415" y="2327888"/>
            <a:chExt cx="4926200" cy="2492873"/>
          </a:xfrm>
        </p:grpSpPr>
        <p:sp>
          <p:nvSpPr>
            <p:cNvPr id="37" name="TextBox 24"/>
            <p:cNvSpPr txBox="1"/>
            <p:nvPr/>
          </p:nvSpPr>
          <p:spPr>
            <a:xfrm>
              <a:off x="8512415" y="2327888"/>
              <a:ext cx="2410830" cy="367730"/>
            </a:xfrm>
            <a:prstGeom prst="rect">
              <a:avLst/>
            </a:prstGeom>
            <a:noFill/>
          </p:spPr>
          <p:txBody>
            <a:bodyPr wrap="square" rtlCol="0">
              <a:spAutoFit/>
            </a:bodyPr>
            <a:lstStyle/>
            <a:p>
              <a:pPr>
                <a:lnSpc>
                  <a:spcPct val="120000"/>
                </a:lnSpc>
              </a:pPr>
              <a:r>
                <a:rPr lang="zh-CN" altLang="en-US" sz="1600" b="1" dirty="0">
                  <a:solidFill>
                    <a:srgbClr val="FFFF00"/>
                  </a:solidFill>
                  <a:latin typeface="Arial" panose="020B0604020202020204" pitchFamily="34" charset="0"/>
                  <a:ea typeface="微软雅黑" panose="020B0503020204020204" pitchFamily="34" charset="-122"/>
                  <a:cs typeface="+mn-ea"/>
                  <a:sym typeface="Arial" panose="020B0604020202020204" pitchFamily="34" charset="0"/>
                </a:rPr>
                <a:t>施工现场人员</a:t>
              </a:r>
              <a:r>
                <a:rPr lang="zh-CN" altLang="en-US" sz="1600" b="1" dirty="0" smtClean="0">
                  <a:solidFill>
                    <a:srgbClr val="FFFF00"/>
                  </a:solidFill>
                  <a:latin typeface="Arial" panose="020B0604020202020204" pitchFamily="34" charset="0"/>
                  <a:ea typeface="微软雅黑" panose="020B0503020204020204" pitchFamily="34" charset="-122"/>
                  <a:cs typeface="+mn-ea"/>
                  <a:sym typeface="Arial" panose="020B0604020202020204" pitchFamily="34" charset="0"/>
                </a:rPr>
                <a:t>管控</a:t>
              </a:r>
              <a:endParaRPr lang="zh-CN" altLang="en-US" sz="1600" b="1" dirty="0">
                <a:solidFill>
                  <a:srgbClr val="FFFF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25"/>
            <p:cNvSpPr/>
            <p:nvPr/>
          </p:nvSpPr>
          <p:spPr>
            <a:xfrm>
              <a:off x="8512416" y="2631890"/>
              <a:ext cx="4926199" cy="2188871"/>
            </a:xfrm>
            <a:prstGeom prst="rect">
              <a:avLst/>
            </a:prstGeom>
          </p:spPr>
          <p:txBody>
            <a:bodyPr wrap="square">
              <a:spAutoFit/>
            </a:bodyPr>
            <a:lstStyle/>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人员</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定位：施工现场布置定位基站，结合安全帽内定位模块，确定人员位置活动区域，并实时发送至后台，实现对施工人员的精准定位，做到实时的人员管控。</a:t>
              </a:r>
            </a:p>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语音</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广播：语音广播功能，可对项目所有人、某个区域和单独针对施工人员进行广播。</a:t>
              </a:r>
            </a:p>
            <a:p>
              <a:pPr algn="just">
                <a:lnSpc>
                  <a:spcPct val="12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异常报警：可检测人员异常状况，如坠落事故、长期静止，还可由施工人员主动触发</a:t>
              </a:r>
              <a:r>
                <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SOS</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求助报警。</a:t>
              </a:r>
            </a:p>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工人</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监管：通过传感器判断工人工作时间，避免虚报工单和工作量，监督工作效率。</a:t>
              </a:r>
            </a:p>
          </p:txBody>
        </p:sp>
      </p:grpSp>
      <p:pic>
        <p:nvPicPr>
          <p:cNvPr id="45" name="图片 4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215118">
            <a:off x="195524" y="1245093"/>
            <a:ext cx="2793404" cy="1567797"/>
          </a:xfrm>
          <a:prstGeom prst="rect">
            <a:avLst/>
          </a:prstGeom>
        </p:spPr>
      </p:pic>
      <p:grpSp>
        <p:nvGrpSpPr>
          <p:cNvPr id="39" name="Group 26"/>
          <p:cNvGrpSpPr/>
          <p:nvPr/>
        </p:nvGrpSpPr>
        <p:grpSpPr>
          <a:xfrm flipH="1">
            <a:off x="2498102" y="1828960"/>
            <a:ext cx="2669743" cy="1742520"/>
            <a:chOff x="8512415" y="2327889"/>
            <a:chExt cx="4141187" cy="1652347"/>
          </a:xfrm>
        </p:grpSpPr>
        <p:sp>
          <p:nvSpPr>
            <p:cNvPr id="40" name="TextBox 27"/>
            <p:cNvSpPr txBox="1"/>
            <p:nvPr/>
          </p:nvSpPr>
          <p:spPr>
            <a:xfrm>
              <a:off x="8519746" y="2327889"/>
              <a:ext cx="2349919" cy="367730"/>
            </a:xfrm>
            <a:prstGeom prst="rect">
              <a:avLst/>
            </a:prstGeom>
            <a:noFill/>
          </p:spPr>
          <p:txBody>
            <a:bodyPr wrap="square" rtlCol="0">
              <a:spAutoFit/>
            </a:bodyPr>
            <a:lstStyle/>
            <a:p>
              <a:pPr algn="r">
                <a:lnSpc>
                  <a:spcPct val="120000"/>
                </a:lnSpc>
              </a:pPr>
              <a:r>
                <a:rPr lang="zh-CN" altLang="en-US" sz="1600" b="1" dirty="0" smtClean="0">
                  <a:solidFill>
                    <a:srgbClr val="FFFF00"/>
                  </a:solidFill>
                  <a:latin typeface="Arial" panose="020B0604020202020204" pitchFamily="34" charset="0"/>
                  <a:ea typeface="微软雅黑" panose="020B0503020204020204" pitchFamily="34" charset="-122"/>
                  <a:cs typeface="+mn-ea"/>
                  <a:sym typeface="Arial" panose="020B0604020202020204" pitchFamily="34" charset="0"/>
                </a:rPr>
                <a:t>青铜安全医生</a:t>
              </a:r>
              <a:endParaRPr lang="en-GB" sz="1600" b="1" dirty="0">
                <a:solidFill>
                  <a:srgbClr val="FFFF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28"/>
            <p:cNvSpPr/>
            <p:nvPr/>
          </p:nvSpPr>
          <p:spPr>
            <a:xfrm>
              <a:off x="8512415" y="2631891"/>
              <a:ext cx="4141187" cy="1348345"/>
            </a:xfrm>
            <a:prstGeom prst="rect">
              <a:avLst/>
            </a:prstGeom>
          </p:spPr>
          <p:txBody>
            <a:bodyPr wrap="square">
              <a:spAutoFit/>
            </a:bodyPr>
            <a:lstStyle/>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使用</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手机现场进行隐患检查，自动形成检查记录和整改单，在线</a:t>
              </a:r>
              <a:r>
                <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PDCA</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流程管理隐患，提高安全工作效率；</a:t>
              </a:r>
            </a:p>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2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按照</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国内和国际主流标准诊断项目安全状态，企业或项目管理人员登录管理后台对项目安全状态集中管理。</a:t>
              </a:r>
            </a:p>
          </p:txBody>
        </p:sp>
      </p:grpSp>
      <p:grpSp>
        <p:nvGrpSpPr>
          <p:cNvPr id="42" name="Group 30"/>
          <p:cNvGrpSpPr/>
          <p:nvPr/>
        </p:nvGrpSpPr>
        <p:grpSpPr>
          <a:xfrm flipH="1">
            <a:off x="1982415" y="4638559"/>
            <a:ext cx="2060292" cy="2178751"/>
            <a:chOff x="8315894" y="2327889"/>
            <a:chExt cx="2835409" cy="2066003"/>
          </a:xfrm>
        </p:grpSpPr>
        <p:sp>
          <p:nvSpPr>
            <p:cNvPr id="43" name="TextBox 31"/>
            <p:cNvSpPr txBox="1"/>
            <p:nvPr/>
          </p:nvSpPr>
          <p:spPr>
            <a:xfrm>
              <a:off x="8519742" y="2327889"/>
              <a:ext cx="2256792" cy="343592"/>
            </a:xfrm>
            <a:prstGeom prst="rect">
              <a:avLst/>
            </a:prstGeom>
            <a:noFill/>
          </p:spPr>
          <p:txBody>
            <a:bodyPr wrap="square" rtlCol="0">
              <a:spAutoFit/>
            </a:bodyPr>
            <a:lstStyle/>
            <a:p>
              <a:pPr algn="r">
                <a:lnSpc>
                  <a:spcPct val="120000"/>
                </a:lnSpc>
              </a:pPr>
              <a:r>
                <a:rPr lang="zh-CN" altLang="en-US" sz="1600" b="1" dirty="0">
                  <a:solidFill>
                    <a:srgbClr val="FFFF00"/>
                  </a:solidFill>
                  <a:latin typeface="Arial" panose="020B0604020202020204" pitchFamily="34" charset="0"/>
                  <a:ea typeface="微软雅黑" panose="020B0503020204020204" pitchFamily="34" charset="-122"/>
                  <a:cs typeface="+mn-ea"/>
                  <a:sym typeface="Arial" panose="020B0604020202020204" pitchFamily="34" charset="0"/>
                </a:rPr>
                <a:t>多形式安全教育</a:t>
              </a:r>
              <a:endParaRPr lang="en-GB" sz="1600" b="1" dirty="0">
                <a:solidFill>
                  <a:srgbClr val="FFFF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32"/>
            <p:cNvSpPr/>
            <p:nvPr/>
          </p:nvSpPr>
          <p:spPr>
            <a:xfrm>
              <a:off x="8315894" y="2625285"/>
              <a:ext cx="2835409" cy="1768607"/>
            </a:xfrm>
            <a:prstGeom prst="rect">
              <a:avLst/>
            </a:prstGeom>
          </p:spPr>
          <p:txBody>
            <a:bodyPr wrap="square">
              <a:spAutoFit/>
            </a:bodyPr>
            <a:lstStyle/>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rPr>
                <a:t>1.</a:t>
              </a:r>
              <a:r>
                <a:rPr lang="zh-CN" altLang="en-US" sz="1200" b="1" dirty="0" smtClean="0">
                  <a:solidFill>
                    <a:schemeClr val="bg1"/>
                  </a:solidFill>
                  <a:latin typeface="Arial" panose="020B0604020202020204" pitchFamily="34" charset="0"/>
                  <a:ea typeface="微软雅黑" panose="020B0503020204020204" pitchFamily="34" charset="-122"/>
                  <a:cs typeface="+mn-ea"/>
                </a:rPr>
                <a:t>针对</a:t>
              </a:r>
              <a:r>
                <a:rPr lang="zh-CN" altLang="en-US" sz="1200" b="1" dirty="0">
                  <a:solidFill>
                    <a:schemeClr val="bg1"/>
                  </a:solidFill>
                  <a:latin typeface="Arial" panose="020B0604020202020204" pitchFamily="34" charset="0"/>
                  <a:ea typeface="微软雅黑" panose="020B0503020204020204" pitchFamily="34" charset="-122"/>
                  <a:cs typeface="+mn-ea"/>
                </a:rPr>
                <a:t>不同的人员，不同工种，制定专门的安全教育方案，有</a:t>
              </a:r>
              <a:r>
                <a:rPr lang="en-US" altLang="zh-CN" sz="1200" b="1" dirty="0">
                  <a:solidFill>
                    <a:schemeClr val="bg1"/>
                  </a:solidFill>
                  <a:latin typeface="Arial" panose="020B0604020202020204" pitchFamily="34" charset="0"/>
                  <a:ea typeface="微软雅黑" panose="020B0503020204020204" pitchFamily="34" charset="-122"/>
                  <a:cs typeface="+mn-ea"/>
                </a:rPr>
                <a:t>PPT</a:t>
              </a:r>
              <a:r>
                <a:rPr lang="zh-CN" altLang="en-US" sz="1200" b="1" dirty="0">
                  <a:solidFill>
                    <a:schemeClr val="bg1"/>
                  </a:solidFill>
                  <a:latin typeface="Arial" panose="020B0604020202020204" pitchFamily="34" charset="0"/>
                  <a:ea typeface="微软雅黑" panose="020B0503020204020204" pitchFamily="34" charset="-122"/>
                  <a:cs typeface="+mn-ea"/>
                </a:rPr>
                <a:t>培训和视频培训，可参考青铜培训官；</a:t>
              </a:r>
              <a:endParaRPr lang="en-US" altLang="zh-CN" sz="1200" b="1" dirty="0">
                <a:solidFill>
                  <a:schemeClr val="bg1"/>
                </a:solidFill>
                <a:latin typeface="Arial" panose="020B0604020202020204" pitchFamily="34" charset="0"/>
                <a:ea typeface="微软雅黑" panose="020B0503020204020204" pitchFamily="34" charset="-122"/>
                <a:cs typeface="+mn-ea"/>
              </a:endParaRPr>
            </a:p>
            <a:p>
              <a:pPr algn="just">
                <a:lnSpc>
                  <a:spcPct val="120000"/>
                </a:lnSpc>
              </a:pPr>
              <a:r>
                <a:rPr lang="en-US" altLang="zh-CN" sz="1200" b="1" dirty="0" smtClean="0">
                  <a:solidFill>
                    <a:schemeClr val="bg1"/>
                  </a:solidFill>
                  <a:latin typeface="Arial" panose="020B0604020202020204" pitchFamily="34" charset="0"/>
                  <a:ea typeface="微软雅黑" panose="020B0503020204020204" pitchFamily="34" charset="-122"/>
                  <a:cs typeface="+mn-ea"/>
                </a:rPr>
                <a:t>2.</a:t>
              </a:r>
              <a:r>
                <a:rPr lang="zh-CN" altLang="en-US" sz="1200" b="1" dirty="0" smtClean="0">
                  <a:solidFill>
                    <a:schemeClr val="bg1"/>
                  </a:solidFill>
                  <a:latin typeface="Arial" panose="020B0604020202020204" pitchFamily="34" charset="0"/>
                  <a:ea typeface="微软雅黑" panose="020B0503020204020204" pitchFamily="34" charset="-122"/>
                  <a:cs typeface="+mn-ea"/>
                </a:rPr>
                <a:t>在</a:t>
              </a:r>
              <a:r>
                <a:rPr lang="zh-CN" altLang="en-US" sz="1200" b="1" dirty="0">
                  <a:solidFill>
                    <a:schemeClr val="bg1"/>
                  </a:solidFill>
                  <a:latin typeface="Arial" panose="020B0604020202020204" pitchFamily="34" charset="0"/>
                  <a:ea typeface="微软雅黑" panose="020B0503020204020204" pitchFamily="34" charset="-122"/>
                  <a:cs typeface="+mn-ea"/>
                </a:rPr>
                <a:t>日常培训过程中可以配套</a:t>
              </a:r>
              <a:r>
                <a:rPr lang="en-US" altLang="zh-CN" sz="1200" b="1" dirty="0">
                  <a:solidFill>
                    <a:schemeClr val="bg1"/>
                  </a:solidFill>
                  <a:latin typeface="Arial" panose="020B0604020202020204" pitchFamily="34" charset="0"/>
                  <a:ea typeface="微软雅黑" panose="020B0503020204020204" pitchFamily="34" charset="-122"/>
                  <a:cs typeface="+mn-ea"/>
                </a:rPr>
                <a:t>VR</a:t>
              </a:r>
              <a:r>
                <a:rPr lang="zh-CN" altLang="en-US" sz="1200" b="1" dirty="0">
                  <a:solidFill>
                    <a:schemeClr val="bg1"/>
                  </a:solidFill>
                  <a:latin typeface="Arial" panose="020B0604020202020204" pitchFamily="34" charset="0"/>
                  <a:ea typeface="微软雅黑" panose="020B0503020204020204" pitchFamily="34" charset="-122"/>
                  <a:cs typeface="+mn-ea"/>
                </a:rPr>
                <a:t>一体机，多种事故场景，让工人摆脱课堂式教育，沉浸于工地现场体验事故。</a:t>
              </a:r>
              <a:endParaRPr lang="en-US" altLang="zh-CN" sz="1200" b="1" dirty="0">
                <a:solidFill>
                  <a:schemeClr val="bg1"/>
                </a:solidFill>
                <a:latin typeface="Arial" panose="020B0604020202020204" pitchFamily="34" charset="0"/>
                <a:ea typeface="微软雅黑" panose="020B0503020204020204" pitchFamily="34" charset="-122"/>
                <a:cs typeface="+mn-ea"/>
              </a:endParaRPr>
            </a:p>
          </p:txBody>
        </p:sp>
      </p:grpSp>
      <p:sp>
        <p:nvSpPr>
          <p:cNvPr id="46" name="文本框 45"/>
          <p:cNvSpPr txBox="1"/>
          <p:nvPr/>
        </p:nvSpPr>
        <p:spPr>
          <a:xfrm rot="20255675">
            <a:off x="723145" y="1057445"/>
            <a:ext cx="1107996" cy="276999"/>
          </a:xfrm>
          <a:prstGeom prst="rect">
            <a:avLst/>
          </a:prstGeom>
          <a:noFill/>
        </p:spPr>
        <p:txBody>
          <a:bodyPr wrap="none" rtlCol="0">
            <a:spAutoFit/>
          </a:bodyPr>
          <a:lstStyle/>
          <a:p>
            <a:pPr algn="ctr"/>
            <a:r>
              <a:rPr lang="zh-CN" altLang="en-US" sz="1200" b="1" dirty="0" smtClean="0">
                <a:solidFill>
                  <a:schemeClr val="bg2"/>
                </a:solidFill>
                <a:latin typeface="微软雅黑" panose="020B0503020204020204" pitchFamily="34" charset="-122"/>
                <a:ea typeface="微软雅黑" panose="020B0503020204020204" pitchFamily="34" charset="-122"/>
              </a:rPr>
              <a:t>青铜安全医生</a:t>
            </a:r>
            <a:endParaRPr lang="zh-CN" altLang="en-US" sz="1200" b="1" dirty="0">
              <a:solidFill>
                <a:schemeClr val="bg2"/>
              </a:solidFill>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3" cstate="print"/>
          <a:stretch>
            <a:fillRect/>
          </a:stretch>
        </p:blipFill>
        <p:spPr>
          <a:xfrm>
            <a:off x="9955" y="4027820"/>
            <a:ext cx="1850834" cy="2830180"/>
          </a:xfrm>
          <a:prstGeom prst="rect">
            <a:avLst/>
          </a:prstGeom>
        </p:spPr>
      </p:pic>
      <p:sp>
        <p:nvSpPr>
          <p:cNvPr id="48" name="文本框 47"/>
          <p:cNvSpPr txBox="1"/>
          <p:nvPr/>
        </p:nvSpPr>
        <p:spPr>
          <a:xfrm>
            <a:off x="458318" y="3720813"/>
            <a:ext cx="954107" cy="276999"/>
          </a:xfrm>
          <a:prstGeom prst="rect">
            <a:avLst/>
          </a:prstGeom>
          <a:noFill/>
        </p:spPr>
        <p:txBody>
          <a:bodyPr wrap="none" rtlCol="0">
            <a:spAutoFit/>
          </a:bodyPr>
          <a:lstStyle/>
          <a:p>
            <a:pPr algn="ctr"/>
            <a:r>
              <a:rPr lang="zh-CN" altLang="en-US" sz="1200" b="1" dirty="0" smtClean="0">
                <a:solidFill>
                  <a:schemeClr val="bg2"/>
                </a:solidFill>
                <a:latin typeface="微软雅黑" panose="020B0503020204020204" pitchFamily="34" charset="-122"/>
                <a:ea typeface="微软雅黑" panose="020B0503020204020204" pitchFamily="34" charset="-122"/>
              </a:rPr>
              <a:t>青铜培训官</a:t>
            </a:r>
            <a:endParaRPr lang="zh-CN" altLang="en-US" sz="1200" b="1" dirty="0">
              <a:solidFill>
                <a:schemeClr val="bg2"/>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4" cstate="print">
            <a:clrChange>
              <a:clrFrom>
                <a:srgbClr val="FFFFFF"/>
              </a:clrFrom>
              <a:clrTo>
                <a:srgbClr val="FFFFFF">
                  <a:alpha val="0"/>
                </a:srgbClr>
              </a:clrTo>
            </a:clrChange>
          </a:blip>
          <a:srcRect l="32413" t="15971" r="31124" b="5674"/>
          <a:stretch/>
        </p:blipFill>
        <p:spPr>
          <a:xfrm>
            <a:off x="8711260" y="2236434"/>
            <a:ext cx="1880315" cy="1255691"/>
          </a:xfrm>
          <a:prstGeom prst="rect">
            <a:avLst/>
          </a:prstGeom>
        </p:spPr>
      </p:pic>
      <p:pic>
        <p:nvPicPr>
          <p:cNvPr id="50" name="图片 49"/>
          <p:cNvPicPr>
            <a:picLocks noChangeAspect="1"/>
          </p:cNvPicPr>
          <p:nvPr/>
        </p:nvPicPr>
        <p:blipFill rotWithShape="1">
          <a:blip r:embed="rId4" cstate="print">
            <a:clrChange>
              <a:clrFrom>
                <a:srgbClr val="FFFFFF"/>
              </a:clrFrom>
              <a:clrTo>
                <a:srgbClr val="FFFFFF">
                  <a:alpha val="0"/>
                </a:srgbClr>
              </a:clrTo>
            </a:clrChange>
          </a:blip>
          <a:srcRect l="70742" t="15965" r="1059" b="11306"/>
          <a:stretch/>
        </p:blipFill>
        <p:spPr>
          <a:xfrm>
            <a:off x="10693379" y="2276811"/>
            <a:ext cx="1454151" cy="1165538"/>
          </a:xfrm>
          <a:prstGeom prst="rect">
            <a:avLst/>
          </a:prstGeom>
        </p:spPr>
      </p:pic>
      <p:pic>
        <p:nvPicPr>
          <p:cNvPr id="51" name="图片 50"/>
          <p:cNvPicPr>
            <a:picLocks noChangeAspect="1"/>
          </p:cNvPicPr>
          <p:nvPr/>
        </p:nvPicPr>
        <p:blipFill rotWithShape="1">
          <a:blip r:embed="rId4" cstate="print">
            <a:clrChange>
              <a:clrFrom>
                <a:srgbClr val="FFFFFF"/>
              </a:clrFrom>
              <a:clrTo>
                <a:srgbClr val="FFFFFF">
                  <a:alpha val="0"/>
                </a:srgbClr>
              </a:clrTo>
            </a:clrChange>
          </a:blip>
          <a:srcRect r="68268"/>
          <a:stretch/>
        </p:blipFill>
        <p:spPr>
          <a:xfrm>
            <a:off x="6967407" y="1839770"/>
            <a:ext cx="1636322" cy="1602579"/>
          </a:xfrm>
          <a:prstGeom prst="rect">
            <a:avLst/>
          </a:prstGeom>
        </p:spPr>
      </p:pic>
      <p:sp>
        <p:nvSpPr>
          <p:cNvPr id="52" name="文本框 51"/>
          <p:cNvSpPr txBox="1"/>
          <p:nvPr/>
        </p:nvSpPr>
        <p:spPr>
          <a:xfrm>
            <a:off x="9174361" y="3721918"/>
            <a:ext cx="954107" cy="276999"/>
          </a:xfrm>
          <a:prstGeom prst="rect">
            <a:avLst/>
          </a:prstGeom>
          <a:noFill/>
        </p:spPr>
        <p:txBody>
          <a:bodyPr wrap="none" rtlCol="0">
            <a:spAutoFit/>
          </a:bodyPr>
          <a:lstStyle/>
          <a:p>
            <a:pPr algn="ctr"/>
            <a:r>
              <a:rPr lang="zh-CN" altLang="en-US" sz="1200" b="1" dirty="0" smtClean="0">
                <a:solidFill>
                  <a:schemeClr val="bg2"/>
                </a:solidFill>
                <a:latin typeface="微软雅黑" panose="020B0503020204020204" pitchFamily="34" charset="-122"/>
                <a:ea typeface="微软雅黑" panose="020B0503020204020204" pitchFamily="34" charset="-122"/>
              </a:rPr>
              <a:t>智能安全帽</a:t>
            </a:r>
            <a:endParaRPr lang="zh-CN" altLang="en-US" sz="1200" b="1" dirty="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24325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375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425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a:spLocks noChangeAspect="1"/>
          </p:cNvSpPr>
          <p:nvPr/>
        </p:nvSpPr>
        <p:spPr>
          <a:xfrm>
            <a:off x="3674530" y="5197440"/>
            <a:ext cx="4842940" cy="540000"/>
          </a:xfrm>
          <a:prstGeom prst="roundRect">
            <a:avLst>
              <a:gd name="adj" fmla="val 50000"/>
            </a:avLst>
          </a:prstGeom>
          <a:solidFill>
            <a:schemeClr val="accent1"/>
          </a:solidFill>
          <a:ln w="44450">
            <a:gradFill flip="none" rotWithShape="1">
              <a:gsLst>
                <a:gs pos="0">
                  <a:schemeClr val="bg1">
                    <a:lumMod val="65000"/>
                  </a:schemeClr>
                </a:gs>
                <a:gs pos="100000">
                  <a:schemeClr val="bg1"/>
                </a:gs>
              </a:gsLst>
              <a:lin ang="2700000" scaled="1"/>
              <a:tileRect/>
            </a:gradFill>
          </a:ln>
          <a:effectLst>
            <a:innerShdw blurRad="254000" dist="1524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a:spLocks/>
          </p:cNvSpPr>
          <p:nvPr/>
        </p:nvSpPr>
        <p:spPr>
          <a:xfrm>
            <a:off x="5092359" y="5282774"/>
            <a:ext cx="2007281" cy="369332"/>
          </a:xfrm>
          <a:prstGeom prst="rect">
            <a:avLst/>
          </a:prstGeom>
          <a:noFill/>
        </p:spPr>
        <p:txBody>
          <a:bodyPr wrap="none" rtlCol="0">
            <a:spAutoFit/>
          </a:bodyPr>
          <a:lstStyle/>
          <a:p>
            <a:pPr algn="ctr"/>
            <a:r>
              <a:rPr lang="zh-CN" altLang="en-US" dirty="0">
                <a:solidFill>
                  <a:schemeClr val="bg2"/>
                </a:solidFill>
                <a:latin typeface="微软雅黑" panose="020B0503020204020204" pitchFamily="34" charset="-122"/>
                <a:ea typeface="微软雅黑" panose="020B0503020204020204" pitchFamily="34" charset="-122"/>
              </a:rPr>
              <a:t>汇报人</a:t>
            </a:r>
            <a:r>
              <a:rPr lang="zh-CN" altLang="en-US" dirty="0" smtClean="0">
                <a:solidFill>
                  <a:schemeClr val="bg2"/>
                </a:solidFill>
                <a:latin typeface="微软雅黑" panose="020B0503020204020204" pitchFamily="34" charset="-122"/>
                <a:ea typeface="微软雅黑" panose="020B0503020204020204" pitchFamily="34" charset="-122"/>
              </a:rPr>
              <a:t>：   </a:t>
            </a:r>
            <a:r>
              <a:rPr lang="zh-CN" altLang="en-US" dirty="0">
                <a:solidFill>
                  <a:schemeClr val="bg2"/>
                </a:solidFill>
                <a:latin typeface="微软雅黑" panose="020B0503020204020204" pitchFamily="34" charset="-122"/>
                <a:ea typeface="微软雅黑" panose="020B0503020204020204" pitchFamily="34" charset="-122"/>
              </a:rPr>
              <a:t>时间</a:t>
            </a:r>
            <a:r>
              <a:rPr lang="zh-CN" altLang="en-US" dirty="0" smtClean="0">
                <a:solidFill>
                  <a:schemeClr val="bg2"/>
                </a:solidFill>
                <a:latin typeface="微软雅黑" panose="020B0503020204020204" pitchFamily="34" charset="-122"/>
                <a:ea typeface="微软雅黑" panose="020B0503020204020204" pitchFamily="34" charset="-122"/>
              </a:rPr>
              <a:t>：</a:t>
            </a:r>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22" name="Freeform 5"/>
          <p:cNvSpPr>
            <a:spLocks noChangeAspect="1"/>
          </p:cNvSpPr>
          <p:nvPr/>
        </p:nvSpPr>
        <p:spPr bwMode="auto">
          <a:xfrm>
            <a:off x="5188996" y="1289597"/>
            <a:ext cx="4220158" cy="401212"/>
          </a:xfrm>
          <a:custGeom>
            <a:avLst/>
            <a:gdLst>
              <a:gd name="T0" fmla="*/ 3032 w 13637"/>
              <a:gd name="T1" fmla="*/ 0 h 1286"/>
              <a:gd name="T2" fmla="*/ 10605 w 13637"/>
              <a:gd name="T3" fmla="*/ 0 h 1286"/>
              <a:gd name="T4" fmla="*/ 12105 w 13637"/>
              <a:gd name="T5" fmla="*/ 402 h 1286"/>
              <a:gd name="T6" fmla="*/ 13637 w 13637"/>
              <a:gd name="T7" fmla="*/ 1286 h 1286"/>
              <a:gd name="T8" fmla="*/ 0 w 13637"/>
              <a:gd name="T9" fmla="*/ 1286 h 1286"/>
              <a:gd name="T10" fmla="*/ 1532 w 13637"/>
              <a:gd name="T11" fmla="*/ 402 h 1286"/>
              <a:gd name="T12" fmla="*/ 3032 w 13637"/>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3637" h="1286">
                <a:moveTo>
                  <a:pt x="3032" y="0"/>
                </a:moveTo>
                <a:lnTo>
                  <a:pt x="10605" y="0"/>
                </a:lnTo>
                <a:cubicBezTo>
                  <a:pt x="11156" y="0"/>
                  <a:pt x="11628" y="127"/>
                  <a:pt x="12105" y="402"/>
                </a:cubicBezTo>
                <a:lnTo>
                  <a:pt x="13637" y="1286"/>
                </a:lnTo>
                <a:lnTo>
                  <a:pt x="0" y="1286"/>
                </a:lnTo>
                <a:lnTo>
                  <a:pt x="1532" y="402"/>
                </a:lnTo>
                <a:cubicBezTo>
                  <a:pt x="2009" y="127"/>
                  <a:pt x="2481" y="0"/>
                  <a:pt x="303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文本框 24"/>
          <p:cNvSpPr txBox="1">
            <a:spLocks/>
          </p:cNvSpPr>
          <p:nvPr/>
        </p:nvSpPr>
        <p:spPr>
          <a:xfrm>
            <a:off x="5957201" y="1279671"/>
            <a:ext cx="2683748" cy="430887"/>
          </a:xfrm>
          <a:prstGeom prst="rect">
            <a:avLst/>
          </a:prstGeom>
          <a:noFill/>
        </p:spPr>
        <p:txBody>
          <a:bodyPr wrap="none" rtlCol="0">
            <a:spAutoFit/>
          </a:bodyPr>
          <a:lstStyle/>
          <a:p>
            <a:r>
              <a:rPr lang="zh-CN" altLang="en-US" sz="2200" dirty="0">
                <a:solidFill>
                  <a:schemeClr val="bg2"/>
                </a:solidFill>
                <a:latin typeface="微软雅黑" panose="020B0503020204020204" pitchFamily="34" charset="-122"/>
                <a:ea typeface="微软雅黑" panose="020B0503020204020204" pitchFamily="34" charset="-122"/>
              </a:rPr>
              <a:t>不负过去 </a:t>
            </a:r>
            <a:r>
              <a:rPr lang="en-US" altLang="zh-CN" sz="2200" dirty="0">
                <a:solidFill>
                  <a:schemeClr val="bg2"/>
                </a:solidFill>
                <a:latin typeface="微软雅黑" panose="020B0503020204020204" pitchFamily="34" charset="-122"/>
                <a:ea typeface="微软雅黑" panose="020B0503020204020204" pitchFamily="34" charset="-122"/>
              </a:rPr>
              <a:t>| </a:t>
            </a:r>
            <a:r>
              <a:rPr lang="zh-CN" altLang="en-US" sz="2200" dirty="0">
                <a:solidFill>
                  <a:schemeClr val="bg2"/>
                </a:solidFill>
                <a:latin typeface="微软雅黑" panose="020B0503020204020204" pitchFamily="34" charset="-122"/>
                <a:ea typeface="微软雅黑" panose="020B0503020204020204" pitchFamily="34" charset="-122"/>
              </a:rPr>
              <a:t>不惧未来</a:t>
            </a:r>
          </a:p>
        </p:txBody>
      </p:sp>
      <p:sp>
        <p:nvSpPr>
          <p:cNvPr id="18" name="圆角矩形 17"/>
          <p:cNvSpPr>
            <a:spLocks noChangeAspect="1"/>
          </p:cNvSpPr>
          <p:nvPr/>
        </p:nvSpPr>
        <p:spPr>
          <a:xfrm>
            <a:off x="1056000" y="1757035"/>
            <a:ext cx="10080000" cy="2880000"/>
          </a:xfrm>
          <a:prstGeom prst="roundRect">
            <a:avLst>
              <a:gd name="adj" fmla="val 50000"/>
            </a:avLst>
          </a:prstGeom>
          <a:gradFill>
            <a:gsLst>
              <a:gs pos="0">
                <a:schemeClr val="bg2"/>
              </a:gs>
              <a:gs pos="100000">
                <a:schemeClr val="bg2">
                  <a:lumMod val="75000"/>
                </a:schemeClr>
              </a:gs>
            </a:gsLst>
            <a:lin ang="2700000" scaled="1"/>
          </a:gradFill>
          <a:ln w="38100">
            <a:solidFill>
              <a:schemeClr val="bg1">
                <a:lumMod val="65000"/>
              </a:schemeClr>
            </a:solidFill>
          </a:ln>
          <a:effectLst>
            <a:outerShdw blurRad="381000" dist="254000" dir="27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latin typeface="微软雅黑" panose="020B0503020204020204" pitchFamily="34" charset="-122"/>
            </a:endParaRPr>
          </a:p>
        </p:txBody>
      </p:sp>
      <p:sp>
        <p:nvSpPr>
          <p:cNvPr id="19" name="圆角矩形 18"/>
          <p:cNvSpPr>
            <a:spLocks noChangeAspect="1"/>
          </p:cNvSpPr>
          <p:nvPr/>
        </p:nvSpPr>
        <p:spPr>
          <a:xfrm>
            <a:off x="2034073" y="1289596"/>
            <a:ext cx="2376000" cy="2376000"/>
          </a:xfrm>
          <a:prstGeom prst="roundRect">
            <a:avLst>
              <a:gd name="adj" fmla="val 11810"/>
            </a:avLst>
          </a:prstGeom>
          <a:gradFill flip="none" rotWithShape="1">
            <a:gsLst>
              <a:gs pos="0">
                <a:schemeClr val="accent1"/>
              </a:gs>
              <a:gs pos="100000">
                <a:schemeClr val="accent1">
                  <a:lumMod val="50000"/>
                </a:schemeClr>
              </a:gs>
            </a:gsLst>
            <a:lin ang="13500000" scaled="1"/>
            <a:tileRect/>
          </a:gradFill>
          <a:ln w="4445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304800" dist="152400" dir="2700000" algn="tl" rotWithShape="0">
              <a:prstClr val="black">
                <a:alpha val="8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21" name="圆角矩形 20"/>
          <p:cNvSpPr>
            <a:spLocks noChangeAspect="1"/>
          </p:cNvSpPr>
          <p:nvPr/>
        </p:nvSpPr>
        <p:spPr>
          <a:xfrm>
            <a:off x="2676000" y="4061125"/>
            <a:ext cx="6840000" cy="144000"/>
          </a:xfrm>
          <a:prstGeom prst="roundRect">
            <a:avLst>
              <a:gd name="adj" fmla="val 50000"/>
            </a:avLst>
          </a:prstGeom>
          <a:solidFill>
            <a:schemeClr val="bg2">
              <a:lumMod val="85000"/>
            </a:schemeClr>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5"/>
          <p:cNvSpPr>
            <a:spLocks noChangeAspect="1" noEditPoints="1"/>
          </p:cNvSpPr>
          <p:nvPr/>
        </p:nvSpPr>
        <p:spPr bwMode="auto">
          <a:xfrm>
            <a:off x="2438151" y="1613556"/>
            <a:ext cx="1567845" cy="1728080"/>
          </a:xfrm>
          <a:custGeom>
            <a:avLst/>
            <a:gdLst>
              <a:gd name="T0" fmla="*/ 24413 w 25140"/>
              <a:gd name="T1" fmla="*/ 11203 h 27743"/>
              <a:gd name="T2" fmla="*/ 19620 w 25140"/>
              <a:gd name="T3" fmla="*/ 11290 h 27743"/>
              <a:gd name="T4" fmla="*/ 19926 w 25140"/>
              <a:gd name="T5" fmla="*/ 12657 h 27743"/>
              <a:gd name="T6" fmla="*/ 21681 w 25140"/>
              <a:gd name="T7" fmla="*/ 13094 h 27743"/>
              <a:gd name="T8" fmla="*/ 11977 w 25140"/>
              <a:gd name="T9" fmla="*/ 22424 h 27743"/>
              <a:gd name="T10" fmla="*/ 8177 w 25140"/>
              <a:gd name="T11" fmla="*/ 19791 h 27743"/>
              <a:gd name="T12" fmla="*/ 8578 w 25140"/>
              <a:gd name="T13" fmla="*/ 21668 h 27743"/>
              <a:gd name="T14" fmla="*/ 11599 w 25140"/>
              <a:gd name="T15" fmla="*/ 24313 h 27743"/>
              <a:gd name="T16" fmla="*/ 23192 w 25140"/>
              <a:gd name="T17" fmla="*/ 13860 h 27743"/>
              <a:gd name="T18" fmla="*/ 23439 w 25140"/>
              <a:gd name="T19" fmla="*/ 13733 h 27743"/>
              <a:gd name="T20" fmla="*/ 23701 w 25140"/>
              <a:gd name="T21" fmla="*/ 16207 h 27743"/>
              <a:gd name="T22" fmla="*/ 25136 w 25140"/>
              <a:gd name="T23" fmla="*/ 11922 h 27743"/>
              <a:gd name="T24" fmla="*/ 4565 w 25140"/>
              <a:gd name="T25" fmla="*/ 27743 h 27743"/>
              <a:gd name="T26" fmla="*/ 9978 w 25140"/>
              <a:gd name="T27" fmla="*/ 23678 h 27743"/>
              <a:gd name="T28" fmla="*/ 10410 w 25140"/>
              <a:gd name="T29" fmla="*/ 24107 h 27743"/>
              <a:gd name="T30" fmla="*/ 11086 w 25140"/>
              <a:gd name="T31" fmla="*/ 24778 h 27743"/>
              <a:gd name="T32" fmla="*/ 11599 w 25140"/>
              <a:gd name="T33" fmla="*/ 25125 h 27743"/>
              <a:gd name="T34" fmla="*/ 10328 w 25140"/>
              <a:gd name="T35" fmla="*/ 27743 h 27743"/>
              <a:gd name="T36" fmla="*/ 23009 w 25140"/>
              <a:gd name="T37" fmla="*/ 15063 h 27743"/>
              <a:gd name="T38" fmla="*/ 23205 w 25140"/>
              <a:gd name="T39" fmla="*/ 17077 h 27743"/>
              <a:gd name="T40" fmla="*/ 15606 w 25140"/>
              <a:gd name="T41" fmla="*/ 27743 h 27743"/>
              <a:gd name="T42" fmla="*/ 14744 w 25140"/>
              <a:gd name="T43" fmla="*/ 27743 h 27743"/>
              <a:gd name="T44" fmla="*/ 23205 w 25140"/>
              <a:gd name="T45" fmla="*/ 22355 h 27743"/>
              <a:gd name="T46" fmla="*/ 17814 w 25140"/>
              <a:gd name="T47" fmla="*/ 27743 h 27743"/>
              <a:gd name="T48" fmla="*/ 23205 w 25140"/>
              <a:gd name="T49" fmla="*/ 23698 h 27743"/>
              <a:gd name="T50" fmla="*/ 22229 w 25140"/>
              <a:gd name="T51" fmla="*/ 27743 h 27743"/>
              <a:gd name="T52" fmla="*/ 21368 w 25140"/>
              <a:gd name="T53" fmla="*/ 27743 h 27743"/>
              <a:gd name="T54" fmla="*/ 7360 w 25140"/>
              <a:gd name="T55" fmla="*/ 15846 h 27743"/>
              <a:gd name="T56" fmla="*/ 5807 w 25140"/>
              <a:gd name="T57" fmla="*/ 20406 h 27743"/>
              <a:gd name="T58" fmla="*/ 9614 w 25140"/>
              <a:gd name="T59" fmla="*/ 14358 h 27743"/>
              <a:gd name="T60" fmla="*/ 12538 w 25140"/>
              <a:gd name="T61" fmla="*/ 6918 h 27743"/>
              <a:gd name="T62" fmla="*/ 14800 w 25140"/>
              <a:gd name="T63" fmla="*/ 8179 h 27743"/>
              <a:gd name="T64" fmla="*/ 16185 w 25140"/>
              <a:gd name="T65" fmla="*/ 5255 h 27743"/>
              <a:gd name="T66" fmla="*/ 12538 w 25140"/>
              <a:gd name="T67" fmla="*/ 6918 h 27743"/>
              <a:gd name="T68" fmla="*/ 11705 w 25140"/>
              <a:gd name="T69" fmla="*/ 52 h 27743"/>
              <a:gd name="T70" fmla="*/ 5004 w 25140"/>
              <a:gd name="T71" fmla="*/ 8210 h 27743"/>
              <a:gd name="T72" fmla="*/ 9024 w 25140"/>
              <a:gd name="T73" fmla="*/ 6520 h 27743"/>
              <a:gd name="T74" fmla="*/ 7602 w 25140"/>
              <a:gd name="T75" fmla="*/ 11623 h 27743"/>
              <a:gd name="T76" fmla="*/ 10572 w 25140"/>
              <a:gd name="T77" fmla="*/ 18894 h 27743"/>
              <a:gd name="T78" fmla="*/ 13015 w 25140"/>
              <a:gd name="T79" fmla="*/ 15290 h 27743"/>
              <a:gd name="T80" fmla="*/ 12306 w 25140"/>
              <a:gd name="T81" fmla="*/ 6836 h 27743"/>
              <a:gd name="T82" fmla="*/ 11545 w 25140"/>
              <a:gd name="T83" fmla="*/ 7928 h 27743"/>
              <a:gd name="T84" fmla="*/ 11586 w 25140"/>
              <a:gd name="T85" fmla="*/ 5365 h 27743"/>
              <a:gd name="T86" fmla="*/ 11253 w 25140"/>
              <a:gd name="T87" fmla="*/ 5952 h 27743"/>
              <a:gd name="T88" fmla="*/ 10386 w 25140"/>
              <a:gd name="T89" fmla="*/ 4709 h 27743"/>
              <a:gd name="T90" fmla="*/ 3942 w 25140"/>
              <a:gd name="T91" fmla="*/ 7025 h 2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40" h="27743">
                <a:moveTo>
                  <a:pt x="25136" y="11922"/>
                </a:moveTo>
                <a:cubicBezTo>
                  <a:pt x="25135" y="11729"/>
                  <a:pt x="25060" y="11547"/>
                  <a:pt x="24924" y="11413"/>
                </a:cubicBezTo>
                <a:cubicBezTo>
                  <a:pt x="24788" y="11279"/>
                  <a:pt x="24608" y="11203"/>
                  <a:pt x="24413" y="11203"/>
                </a:cubicBezTo>
                <a:lnTo>
                  <a:pt x="19920" y="11217"/>
                </a:lnTo>
                <a:cubicBezTo>
                  <a:pt x="19839" y="11221"/>
                  <a:pt x="19755" y="11238"/>
                  <a:pt x="19655" y="11279"/>
                </a:cubicBezTo>
                <a:cubicBezTo>
                  <a:pt x="19650" y="11279"/>
                  <a:pt x="19624" y="11290"/>
                  <a:pt x="19620" y="11290"/>
                </a:cubicBezTo>
                <a:cubicBezTo>
                  <a:pt x="19365" y="11410"/>
                  <a:pt x="19201" y="11664"/>
                  <a:pt x="19203" y="11939"/>
                </a:cubicBezTo>
                <a:cubicBezTo>
                  <a:pt x="19205" y="12238"/>
                  <a:pt x="19383" y="12499"/>
                  <a:pt x="19661" y="12605"/>
                </a:cubicBezTo>
                <a:cubicBezTo>
                  <a:pt x="19748" y="12640"/>
                  <a:pt x="19836" y="12657"/>
                  <a:pt x="19926" y="12657"/>
                </a:cubicBezTo>
                <a:lnTo>
                  <a:pt x="21497" y="12650"/>
                </a:lnTo>
                <a:cubicBezTo>
                  <a:pt x="21602" y="12650"/>
                  <a:pt x="21696" y="12715"/>
                  <a:pt x="21737" y="12812"/>
                </a:cubicBezTo>
                <a:cubicBezTo>
                  <a:pt x="21777" y="12908"/>
                  <a:pt x="21754" y="13018"/>
                  <a:pt x="21681" y="13094"/>
                </a:cubicBezTo>
                <a:lnTo>
                  <a:pt x="12344" y="22424"/>
                </a:lnTo>
                <a:cubicBezTo>
                  <a:pt x="12292" y="22472"/>
                  <a:pt x="12227" y="22499"/>
                  <a:pt x="12160" y="22499"/>
                </a:cubicBezTo>
                <a:cubicBezTo>
                  <a:pt x="12094" y="22499"/>
                  <a:pt x="12028" y="22475"/>
                  <a:pt x="11977" y="22424"/>
                </a:cubicBezTo>
                <a:lnTo>
                  <a:pt x="9320" y="19781"/>
                </a:lnTo>
                <a:cubicBezTo>
                  <a:pt x="9169" y="19633"/>
                  <a:pt x="8961" y="19547"/>
                  <a:pt x="8750" y="19547"/>
                </a:cubicBezTo>
                <a:cubicBezTo>
                  <a:pt x="8535" y="19547"/>
                  <a:pt x="8333" y="19633"/>
                  <a:pt x="8177" y="19791"/>
                </a:cubicBezTo>
                <a:lnTo>
                  <a:pt x="0" y="27743"/>
                </a:lnTo>
                <a:lnTo>
                  <a:pt x="2338" y="27743"/>
                </a:lnTo>
                <a:lnTo>
                  <a:pt x="8578" y="21668"/>
                </a:lnTo>
                <a:cubicBezTo>
                  <a:pt x="8628" y="21620"/>
                  <a:pt x="8692" y="21599"/>
                  <a:pt x="8756" y="21599"/>
                </a:cubicBezTo>
                <a:cubicBezTo>
                  <a:pt x="8822" y="21599"/>
                  <a:pt x="8888" y="21623"/>
                  <a:pt x="8938" y="21671"/>
                </a:cubicBezTo>
                <a:lnTo>
                  <a:pt x="11599" y="24313"/>
                </a:lnTo>
                <a:cubicBezTo>
                  <a:pt x="11749" y="24465"/>
                  <a:pt x="11956" y="24547"/>
                  <a:pt x="12167" y="24547"/>
                </a:cubicBezTo>
                <a:cubicBezTo>
                  <a:pt x="12383" y="24547"/>
                  <a:pt x="12585" y="24465"/>
                  <a:pt x="12737" y="24310"/>
                </a:cubicBezTo>
                <a:lnTo>
                  <a:pt x="23192" y="13860"/>
                </a:lnTo>
                <a:cubicBezTo>
                  <a:pt x="23200" y="13853"/>
                  <a:pt x="23206" y="13846"/>
                  <a:pt x="23214" y="13839"/>
                </a:cubicBezTo>
                <a:lnTo>
                  <a:pt x="23279" y="13791"/>
                </a:lnTo>
                <a:cubicBezTo>
                  <a:pt x="23326" y="13753"/>
                  <a:pt x="23382" y="13733"/>
                  <a:pt x="23439" y="13733"/>
                </a:cubicBezTo>
                <a:cubicBezTo>
                  <a:pt x="23478" y="13733"/>
                  <a:pt x="23517" y="13743"/>
                  <a:pt x="23552" y="13760"/>
                </a:cubicBezTo>
                <a:cubicBezTo>
                  <a:pt x="23641" y="13801"/>
                  <a:pt x="23698" y="13895"/>
                  <a:pt x="23699" y="13990"/>
                </a:cubicBezTo>
                <a:lnTo>
                  <a:pt x="23701" y="16207"/>
                </a:lnTo>
                <a:cubicBezTo>
                  <a:pt x="23702" y="16606"/>
                  <a:pt x="24025" y="16929"/>
                  <a:pt x="24421" y="16929"/>
                </a:cubicBezTo>
                <a:cubicBezTo>
                  <a:pt x="24817" y="16929"/>
                  <a:pt x="25140" y="16602"/>
                  <a:pt x="25140" y="16207"/>
                </a:cubicBezTo>
                <a:lnTo>
                  <a:pt x="25136" y="11922"/>
                </a:lnTo>
                <a:close/>
                <a:moveTo>
                  <a:pt x="8869" y="22578"/>
                </a:moveTo>
                <a:lnTo>
                  <a:pt x="3705" y="27743"/>
                </a:lnTo>
                <a:lnTo>
                  <a:pt x="4565" y="27743"/>
                </a:lnTo>
                <a:lnTo>
                  <a:pt x="9303" y="23008"/>
                </a:lnTo>
                <a:lnTo>
                  <a:pt x="8869" y="22578"/>
                </a:lnTo>
                <a:close/>
                <a:moveTo>
                  <a:pt x="9978" y="23678"/>
                </a:moveTo>
                <a:lnTo>
                  <a:pt x="5913" y="27743"/>
                </a:lnTo>
                <a:lnTo>
                  <a:pt x="6774" y="27743"/>
                </a:lnTo>
                <a:lnTo>
                  <a:pt x="10410" y="24107"/>
                </a:lnTo>
                <a:lnTo>
                  <a:pt x="9978" y="23678"/>
                </a:lnTo>
                <a:close/>
                <a:moveTo>
                  <a:pt x="11111" y="24805"/>
                </a:moveTo>
                <a:lnTo>
                  <a:pt x="11086" y="24778"/>
                </a:lnTo>
                <a:lnTo>
                  <a:pt x="8120" y="27743"/>
                </a:lnTo>
                <a:lnTo>
                  <a:pt x="8981" y="27743"/>
                </a:lnTo>
                <a:lnTo>
                  <a:pt x="11599" y="25125"/>
                </a:lnTo>
                <a:cubicBezTo>
                  <a:pt x="11418" y="25053"/>
                  <a:pt x="11251" y="24942"/>
                  <a:pt x="11111" y="24805"/>
                </a:cubicBezTo>
                <a:close/>
                <a:moveTo>
                  <a:pt x="23009" y="15063"/>
                </a:moveTo>
                <a:lnTo>
                  <a:pt x="10328" y="27743"/>
                </a:lnTo>
                <a:lnTo>
                  <a:pt x="11189" y="27743"/>
                </a:lnTo>
                <a:lnTo>
                  <a:pt x="23010" y="15922"/>
                </a:lnTo>
                <a:lnTo>
                  <a:pt x="23009" y="15063"/>
                </a:lnTo>
                <a:close/>
                <a:moveTo>
                  <a:pt x="13398" y="27743"/>
                </a:moveTo>
                <a:lnTo>
                  <a:pt x="23205" y="17935"/>
                </a:lnTo>
                <a:lnTo>
                  <a:pt x="23205" y="17077"/>
                </a:lnTo>
                <a:lnTo>
                  <a:pt x="12536" y="27743"/>
                </a:lnTo>
                <a:lnTo>
                  <a:pt x="13398" y="27743"/>
                </a:lnTo>
                <a:close/>
                <a:moveTo>
                  <a:pt x="15606" y="27743"/>
                </a:moveTo>
                <a:lnTo>
                  <a:pt x="23205" y="20145"/>
                </a:lnTo>
                <a:lnTo>
                  <a:pt x="23205" y="19283"/>
                </a:lnTo>
                <a:lnTo>
                  <a:pt x="14744" y="27743"/>
                </a:lnTo>
                <a:lnTo>
                  <a:pt x="15606" y="27743"/>
                </a:lnTo>
                <a:close/>
                <a:moveTo>
                  <a:pt x="17814" y="27743"/>
                </a:moveTo>
                <a:lnTo>
                  <a:pt x="23205" y="22355"/>
                </a:lnTo>
                <a:lnTo>
                  <a:pt x="23205" y="21492"/>
                </a:lnTo>
                <a:lnTo>
                  <a:pt x="16951" y="27743"/>
                </a:lnTo>
                <a:lnTo>
                  <a:pt x="17814" y="27743"/>
                </a:lnTo>
                <a:close/>
                <a:moveTo>
                  <a:pt x="20022" y="27743"/>
                </a:moveTo>
                <a:lnTo>
                  <a:pt x="23205" y="24561"/>
                </a:lnTo>
                <a:lnTo>
                  <a:pt x="23205" y="23698"/>
                </a:lnTo>
                <a:lnTo>
                  <a:pt x="19160" y="27743"/>
                </a:lnTo>
                <a:lnTo>
                  <a:pt x="20022" y="27743"/>
                </a:lnTo>
                <a:close/>
                <a:moveTo>
                  <a:pt x="22229" y="27743"/>
                </a:moveTo>
                <a:lnTo>
                  <a:pt x="23205" y="26767"/>
                </a:lnTo>
                <a:lnTo>
                  <a:pt x="23205" y="25908"/>
                </a:lnTo>
                <a:lnTo>
                  <a:pt x="21368" y="27743"/>
                </a:lnTo>
                <a:lnTo>
                  <a:pt x="22229" y="27743"/>
                </a:lnTo>
                <a:close/>
                <a:moveTo>
                  <a:pt x="7964" y="12870"/>
                </a:moveTo>
                <a:lnTo>
                  <a:pt x="7360" y="15846"/>
                </a:lnTo>
                <a:lnTo>
                  <a:pt x="4391" y="19124"/>
                </a:lnTo>
                <a:cubicBezTo>
                  <a:pt x="4036" y="19516"/>
                  <a:pt x="4067" y="20118"/>
                  <a:pt x="4458" y="20475"/>
                </a:cubicBezTo>
                <a:cubicBezTo>
                  <a:pt x="4849" y="20829"/>
                  <a:pt x="5453" y="20798"/>
                  <a:pt x="5807" y="20406"/>
                </a:cubicBezTo>
                <a:lnTo>
                  <a:pt x="8953" y="16935"/>
                </a:lnTo>
                <a:cubicBezTo>
                  <a:pt x="9070" y="16808"/>
                  <a:pt x="9147" y="16650"/>
                  <a:pt x="9181" y="16482"/>
                </a:cubicBezTo>
                <a:lnTo>
                  <a:pt x="9614" y="14358"/>
                </a:lnTo>
                <a:cubicBezTo>
                  <a:pt x="9422" y="14135"/>
                  <a:pt x="9211" y="13898"/>
                  <a:pt x="9013" y="13681"/>
                </a:cubicBezTo>
                <a:cubicBezTo>
                  <a:pt x="8612" y="13465"/>
                  <a:pt x="8243" y="13155"/>
                  <a:pt x="7964" y="12870"/>
                </a:cubicBezTo>
                <a:close/>
                <a:moveTo>
                  <a:pt x="12538" y="6918"/>
                </a:moveTo>
                <a:cubicBezTo>
                  <a:pt x="12498" y="7252"/>
                  <a:pt x="12306" y="7722"/>
                  <a:pt x="12306" y="7722"/>
                </a:cubicBezTo>
                <a:lnTo>
                  <a:pt x="14107" y="8289"/>
                </a:lnTo>
                <a:cubicBezTo>
                  <a:pt x="14344" y="8368"/>
                  <a:pt x="14598" y="8323"/>
                  <a:pt x="14800" y="8179"/>
                </a:cubicBezTo>
                <a:lnTo>
                  <a:pt x="17099" y="6523"/>
                </a:lnTo>
                <a:cubicBezTo>
                  <a:pt x="17450" y="6272"/>
                  <a:pt x="17529" y="5781"/>
                  <a:pt x="17277" y="5434"/>
                </a:cubicBezTo>
                <a:cubicBezTo>
                  <a:pt x="17023" y="5080"/>
                  <a:pt x="16535" y="5001"/>
                  <a:pt x="16185" y="5255"/>
                </a:cubicBezTo>
                <a:lnTo>
                  <a:pt x="14204" y="6681"/>
                </a:lnTo>
                <a:lnTo>
                  <a:pt x="12450" y="6128"/>
                </a:lnTo>
                <a:cubicBezTo>
                  <a:pt x="12450" y="6128"/>
                  <a:pt x="12575" y="6592"/>
                  <a:pt x="12538" y="6918"/>
                </a:cubicBezTo>
                <a:close/>
                <a:moveTo>
                  <a:pt x="11926" y="4554"/>
                </a:moveTo>
                <a:cubicBezTo>
                  <a:pt x="12919" y="4392"/>
                  <a:pt x="13169" y="3052"/>
                  <a:pt x="13222" y="1959"/>
                </a:cubicBezTo>
                <a:cubicBezTo>
                  <a:pt x="13276" y="870"/>
                  <a:pt x="12480" y="90"/>
                  <a:pt x="11705" y="52"/>
                </a:cubicBezTo>
                <a:cubicBezTo>
                  <a:pt x="10642" y="0"/>
                  <a:pt x="9906" y="853"/>
                  <a:pt x="9851" y="1942"/>
                </a:cubicBezTo>
                <a:cubicBezTo>
                  <a:pt x="9949" y="3726"/>
                  <a:pt x="11193" y="4667"/>
                  <a:pt x="11926" y="4554"/>
                </a:cubicBezTo>
                <a:close/>
                <a:moveTo>
                  <a:pt x="5004" y="8210"/>
                </a:moveTo>
                <a:lnTo>
                  <a:pt x="5008" y="8207"/>
                </a:lnTo>
                <a:cubicBezTo>
                  <a:pt x="5054" y="8165"/>
                  <a:pt x="7086" y="6503"/>
                  <a:pt x="7212" y="6465"/>
                </a:cubicBezTo>
                <a:cubicBezTo>
                  <a:pt x="7293" y="6437"/>
                  <a:pt x="9024" y="6520"/>
                  <a:pt x="9024" y="6520"/>
                </a:cubicBezTo>
                <a:lnTo>
                  <a:pt x="8427" y="6702"/>
                </a:lnTo>
                <a:cubicBezTo>
                  <a:pt x="8150" y="7898"/>
                  <a:pt x="7429" y="10238"/>
                  <a:pt x="7319" y="11323"/>
                </a:cubicBezTo>
                <a:cubicBezTo>
                  <a:pt x="7307" y="11447"/>
                  <a:pt x="7611" y="11510"/>
                  <a:pt x="7602" y="11623"/>
                </a:cubicBezTo>
                <a:cubicBezTo>
                  <a:pt x="7582" y="11860"/>
                  <a:pt x="7956" y="12678"/>
                  <a:pt x="9151" y="13290"/>
                </a:cubicBezTo>
                <a:cubicBezTo>
                  <a:pt x="9451" y="13616"/>
                  <a:pt x="11077" y="15252"/>
                  <a:pt x="11096" y="15290"/>
                </a:cubicBezTo>
                <a:cubicBezTo>
                  <a:pt x="11101" y="15351"/>
                  <a:pt x="10572" y="18894"/>
                  <a:pt x="10572" y="18894"/>
                </a:cubicBezTo>
                <a:cubicBezTo>
                  <a:pt x="10486" y="19486"/>
                  <a:pt x="10813" y="19997"/>
                  <a:pt x="11365" y="20066"/>
                </a:cubicBezTo>
                <a:cubicBezTo>
                  <a:pt x="11918" y="20135"/>
                  <a:pt x="12379" y="19764"/>
                  <a:pt x="12465" y="19173"/>
                </a:cubicBezTo>
                <a:cubicBezTo>
                  <a:pt x="12465" y="19169"/>
                  <a:pt x="12979" y="15430"/>
                  <a:pt x="13015" y="15290"/>
                </a:cubicBezTo>
                <a:cubicBezTo>
                  <a:pt x="13170" y="14695"/>
                  <a:pt x="12927" y="14486"/>
                  <a:pt x="12833" y="14324"/>
                </a:cubicBezTo>
                <a:cubicBezTo>
                  <a:pt x="12714" y="14117"/>
                  <a:pt x="10932" y="12063"/>
                  <a:pt x="10861" y="11980"/>
                </a:cubicBezTo>
                <a:cubicBezTo>
                  <a:pt x="11200" y="9152"/>
                  <a:pt x="12331" y="7252"/>
                  <a:pt x="12306" y="6836"/>
                </a:cubicBezTo>
                <a:cubicBezTo>
                  <a:pt x="12253" y="5942"/>
                  <a:pt x="11996" y="5619"/>
                  <a:pt x="11996" y="5619"/>
                </a:cubicBezTo>
                <a:lnTo>
                  <a:pt x="11927" y="5781"/>
                </a:lnTo>
                <a:cubicBezTo>
                  <a:pt x="11944" y="6990"/>
                  <a:pt x="11545" y="7928"/>
                  <a:pt x="11545" y="7928"/>
                </a:cubicBezTo>
                <a:cubicBezTo>
                  <a:pt x="11545" y="7928"/>
                  <a:pt x="11652" y="6482"/>
                  <a:pt x="11594" y="6018"/>
                </a:cubicBezTo>
                <a:cubicBezTo>
                  <a:pt x="11667" y="5877"/>
                  <a:pt x="11741" y="5705"/>
                  <a:pt x="11741" y="5705"/>
                </a:cubicBezTo>
                <a:lnTo>
                  <a:pt x="11586" y="5365"/>
                </a:lnTo>
                <a:cubicBezTo>
                  <a:pt x="11586" y="5365"/>
                  <a:pt x="11482" y="5324"/>
                  <a:pt x="11407" y="5300"/>
                </a:cubicBezTo>
                <a:cubicBezTo>
                  <a:pt x="11273" y="5368"/>
                  <a:pt x="11091" y="5543"/>
                  <a:pt x="11091" y="5543"/>
                </a:cubicBezTo>
                <a:cubicBezTo>
                  <a:pt x="11091" y="5543"/>
                  <a:pt x="11149" y="5757"/>
                  <a:pt x="11253" y="5952"/>
                </a:cubicBezTo>
                <a:cubicBezTo>
                  <a:pt x="11228" y="6011"/>
                  <a:pt x="11114" y="6678"/>
                  <a:pt x="10888" y="7382"/>
                </a:cubicBezTo>
                <a:cubicBezTo>
                  <a:pt x="10933" y="5392"/>
                  <a:pt x="10545" y="4860"/>
                  <a:pt x="10388" y="4709"/>
                </a:cubicBezTo>
                <a:lnTo>
                  <a:pt x="10386" y="4709"/>
                </a:lnTo>
                <a:cubicBezTo>
                  <a:pt x="10180" y="4688"/>
                  <a:pt x="9613" y="4695"/>
                  <a:pt x="9606" y="4678"/>
                </a:cubicBezTo>
                <a:cubicBezTo>
                  <a:pt x="9039" y="4719"/>
                  <a:pt x="8011" y="4832"/>
                  <a:pt x="6719" y="4976"/>
                </a:cubicBezTo>
                <a:cubicBezTo>
                  <a:pt x="6644" y="4987"/>
                  <a:pt x="3952" y="7018"/>
                  <a:pt x="3942" y="7025"/>
                </a:cubicBezTo>
                <a:cubicBezTo>
                  <a:pt x="3616" y="7320"/>
                  <a:pt x="3588" y="7822"/>
                  <a:pt x="3881" y="8148"/>
                </a:cubicBezTo>
                <a:cubicBezTo>
                  <a:pt x="4176" y="8475"/>
                  <a:pt x="4678" y="8503"/>
                  <a:pt x="5004" y="82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文本框 29"/>
          <p:cNvSpPr txBox="1">
            <a:spLocks/>
          </p:cNvSpPr>
          <p:nvPr/>
        </p:nvSpPr>
        <p:spPr>
          <a:xfrm>
            <a:off x="4773053" y="1691478"/>
            <a:ext cx="5488547" cy="1815882"/>
          </a:xfrm>
          <a:prstGeom prst="rect">
            <a:avLst/>
          </a:prstGeom>
          <a:effectLst/>
        </p:spPr>
        <p:txBody>
          <a:bodyPr wrap="square">
            <a:spAutoFit/>
          </a:bodyPr>
          <a:lstStyle>
            <a:defPPr>
              <a:defRPr lang="zh-CN"/>
            </a:defPPr>
            <a:lvl1pPr algn="ctr">
              <a:defRPr sz="9600" b="1" spc="300">
                <a:solidFill>
                  <a:schemeClr val="accent2"/>
                </a:solidFill>
                <a:effectLst>
                  <a:innerShdw blurRad="76200" dist="76200" dir="13500000">
                    <a:prstClr val="black">
                      <a:alpha val="50000"/>
                    </a:prstClr>
                  </a:innerShdw>
                </a:effectLst>
                <a:ea typeface="微软雅黑" panose="020B0503020204020204" pitchFamily="34" charset="-122"/>
              </a:defRPr>
            </a:lvl1pPr>
          </a:lstStyle>
          <a:p>
            <a:pPr algn="l"/>
            <a:r>
              <a:rPr lang="en-US" altLang="zh-CN" sz="11200" dirty="0">
                <a:solidFill>
                  <a:schemeClr val="accent1"/>
                </a:solidFill>
                <a:effectLst/>
                <a:latin typeface="AgencyFB" panose="02000806040000020003" pitchFamily="2" charset="0"/>
              </a:rPr>
              <a:t>THANKS</a:t>
            </a:r>
          </a:p>
        </p:txBody>
      </p:sp>
      <p:sp>
        <p:nvSpPr>
          <p:cNvPr id="31" name="文本框 30"/>
          <p:cNvSpPr txBox="1">
            <a:spLocks/>
          </p:cNvSpPr>
          <p:nvPr/>
        </p:nvSpPr>
        <p:spPr>
          <a:xfrm>
            <a:off x="4773053" y="3188183"/>
            <a:ext cx="5753894" cy="584775"/>
          </a:xfrm>
          <a:prstGeom prst="rect">
            <a:avLst/>
          </a:prstGeom>
          <a:noFill/>
          <a:effectLst/>
        </p:spPr>
        <p:txBody>
          <a:bodyPr wrap="squar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感谢公司领导和全体同事的全力支持，展望下步工作，我们将继续努力，力争各项工作更上一个新台阶！</a:t>
            </a:r>
          </a:p>
        </p:txBody>
      </p:sp>
      <p:sp>
        <p:nvSpPr>
          <p:cNvPr id="14" name="圆角矩形 13"/>
          <p:cNvSpPr>
            <a:spLocks noChangeAspect="1"/>
          </p:cNvSpPr>
          <p:nvPr/>
        </p:nvSpPr>
        <p:spPr>
          <a:xfrm>
            <a:off x="2676000" y="4061125"/>
            <a:ext cx="6840000" cy="144000"/>
          </a:xfrm>
          <a:prstGeom prst="roundRect">
            <a:avLst>
              <a:gd name="adj" fmla="val 50000"/>
            </a:avLst>
          </a:prstGeom>
          <a:solidFill>
            <a:schemeClr val="accent2"/>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123750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35" presetClass="path" presetSubtype="0" accel="50000" decel="50000" fill="hold" grpId="1" nodeType="withEffect">
                                  <p:stCondLst>
                                    <p:cond delay="0"/>
                                  </p:stCondLst>
                                  <p:childTnLst>
                                    <p:animMotion origin="layout" path="M 0 0 L -0.25 0 E" pathEditMode="relative" ptsTypes="">
                                      <p:cBhvr>
                                        <p:cTn id="11" dur="1000" spd="-100000" fill="hold"/>
                                        <p:tgtEl>
                                          <p:spTgt spid="18"/>
                                        </p:tgtEl>
                                        <p:attrNameLst>
                                          <p:attrName>ppt_x</p:attrName>
                                          <p:attrName>ppt_y</p:attrName>
                                        </p:attrNameLst>
                                      </p:cBhvr>
                                    </p:animMotion>
                                  </p:childTnLst>
                                </p:cTn>
                              </p:par>
                              <p:par>
                                <p:cTn id="12" presetID="17" presetClass="entr" presetSubtype="4" fill="hold" grpId="0" nodeType="withEffect">
                                  <p:stCondLst>
                                    <p:cond delay="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ppt_h/2"/>
                                          </p:val>
                                        </p:tav>
                                        <p:tav tm="100000">
                                          <p:val>
                                            <p:strVal val="#ppt_y"/>
                                          </p:val>
                                        </p:tav>
                                      </p:tavLst>
                                    </p:anim>
                                    <p:anim calcmode="lin" valueType="num">
                                      <p:cBhvr>
                                        <p:cTn id="16" dur="500" fill="hold"/>
                                        <p:tgtEl>
                                          <p:spTgt spid="19"/>
                                        </p:tgtEl>
                                        <p:attrNameLst>
                                          <p:attrName>ppt_w</p:attrName>
                                        </p:attrNameLst>
                                      </p:cBhvr>
                                      <p:tavLst>
                                        <p:tav tm="0">
                                          <p:val>
                                            <p:strVal val="#ppt_w"/>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par>
                                <p:cTn id="18" presetID="42" presetClass="path" presetSubtype="0" accel="50000" decel="50000" fill="hold" grpId="1" nodeType="withEffect">
                                  <p:stCondLst>
                                    <p:cond delay="500"/>
                                  </p:stCondLst>
                                  <p:childTnLst>
                                    <p:animMotion origin="layout" path="M 0 0 L 0 0.25 E" pathEditMode="relative" ptsTypes="">
                                      <p:cBhvr>
                                        <p:cTn id="19" dur="1000" spd="-100000" fill="hold"/>
                                        <p:tgtEl>
                                          <p:spTgt spid="19"/>
                                        </p:tgtEl>
                                        <p:attrNameLst>
                                          <p:attrName>ppt_x</p:attrName>
                                          <p:attrName>ppt_y</p:attrName>
                                        </p:attrNameLst>
                                      </p:cBhvr>
                                    </p:animMotion>
                                  </p:childTnLst>
                                </p:cTn>
                              </p:par>
                              <p:par>
                                <p:cTn id="20" presetID="53" presetClass="entr" presetSubtype="16"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6" presetClass="path" presetSubtype="0" accel="50000" decel="50000" fill="hold" grpId="1" nodeType="withEffect">
                                  <p:stCondLst>
                                    <p:cond delay="1000"/>
                                  </p:stCondLst>
                                  <p:childTnLst>
                                    <p:animMotion origin="layout" path="M -0.09792 0.17431 L 2.08333E-7 -2.22222E-6 " pathEditMode="relative" rAng="0" ptsTypes="AA">
                                      <p:cBhvr>
                                        <p:cTn id="26" dur="1000" fill="hold"/>
                                        <p:tgtEl>
                                          <p:spTgt spid="29"/>
                                        </p:tgtEl>
                                        <p:attrNameLst>
                                          <p:attrName>ppt_x</p:attrName>
                                          <p:attrName>ppt_y</p:attrName>
                                        </p:attrNameLst>
                                      </p:cBhvr>
                                      <p:rCtr x="4896" y="-8727"/>
                                    </p:animMotion>
                                  </p:childTnLst>
                                </p:cTn>
                              </p:par>
                              <p:par>
                                <p:cTn id="27" presetID="53" presetClass="entr" presetSubtype="16" fill="hold" grpId="0" nodeType="withEffect">
                                  <p:stCondLst>
                                    <p:cond delay="125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35" presetClass="path" presetSubtype="0" accel="50000" decel="50000" fill="hold" grpId="1" nodeType="withEffect">
                                  <p:stCondLst>
                                    <p:cond delay="1250"/>
                                  </p:stCondLst>
                                  <p:childTnLst>
                                    <p:animMotion origin="layout" path="M 0 0 L -0.25 0 E" pathEditMode="relative" ptsTypes="">
                                      <p:cBhvr>
                                        <p:cTn id="33" dur="1000" spd="-100000" fill="hold"/>
                                        <p:tgtEl>
                                          <p:spTgt spid="22"/>
                                        </p:tgtEl>
                                        <p:attrNameLst>
                                          <p:attrName>ppt_x</p:attrName>
                                          <p:attrName>ppt_y</p:attrName>
                                        </p:attrNameLst>
                                      </p:cBhvr>
                                    </p:animMotion>
                                  </p:childTnLst>
                                </p:cTn>
                              </p:par>
                              <p:par>
                                <p:cTn id="34" presetID="53" presetClass="entr" presetSubtype="16" fill="hold" grpId="0" nodeType="withEffect">
                                  <p:stCondLst>
                                    <p:cond delay="15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63" presetClass="path" presetSubtype="0" accel="50000" decel="50000" fill="hold" grpId="1" nodeType="withEffect">
                                  <p:stCondLst>
                                    <p:cond delay="1500"/>
                                  </p:stCondLst>
                                  <p:childTnLst>
                                    <p:animMotion origin="layout" path="M 0 0 L 0.25 0 E" pathEditMode="relative" ptsTypes="">
                                      <p:cBhvr>
                                        <p:cTn id="40" dur="1000" spd="-100000" fill="hold"/>
                                        <p:tgtEl>
                                          <p:spTgt spid="25"/>
                                        </p:tgtEl>
                                        <p:attrNameLst>
                                          <p:attrName>ppt_x</p:attrName>
                                          <p:attrName>ppt_y</p:attrName>
                                        </p:attrNameLst>
                                      </p:cBhvr>
                                    </p:animMotion>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ppt_w</p:attrName>
                                        </p:attrNameLst>
                                      </p:cBhvr>
                                      <p:tavLst>
                                        <p:tav tm="0">
                                          <p:val>
                                            <p:fltVal val="0"/>
                                          </p:val>
                                        </p:tav>
                                        <p:tav tm="100000">
                                          <p:val>
                                            <p:strVal val="#ppt_w"/>
                                          </p:val>
                                        </p:tav>
                                      </p:tavLst>
                                    </p:anim>
                                    <p:anim calcmode="lin" valueType="num">
                                      <p:cBhvr>
                                        <p:cTn id="45" dur="250" fill="hold"/>
                                        <p:tgtEl>
                                          <p:spTgt spid="30"/>
                                        </p:tgtEl>
                                        <p:attrNameLst>
                                          <p:attrName>ppt_h</p:attrName>
                                        </p:attrNameLst>
                                      </p:cBhvr>
                                      <p:tavLst>
                                        <p:tav tm="0">
                                          <p:val>
                                            <p:fltVal val="0"/>
                                          </p:val>
                                        </p:tav>
                                        <p:tav tm="100000">
                                          <p:val>
                                            <p:strVal val="#ppt_h"/>
                                          </p:val>
                                        </p:tav>
                                      </p:tavLst>
                                    </p:anim>
                                    <p:animEffect transition="in" filter="fade">
                                      <p:cBhvr>
                                        <p:cTn id="46" dur="250"/>
                                        <p:tgtEl>
                                          <p:spTgt spid="30"/>
                                        </p:tgtEl>
                                      </p:cBhvr>
                                    </p:animEffect>
                                  </p:childTnLst>
                                </p:cTn>
                              </p:par>
                              <p:par>
                                <p:cTn id="47" presetID="6" presetClass="emph" presetSubtype="0" decel="100000" fill="hold" grpId="1" nodeType="withEffect">
                                  <p:stCondLst>
                                    <p:cond delay="200"/>
                                  </p:stCondLst>
                                  <p:childTnLst>
                                    <p:animScale>
                                      <p:cBhvr>
                                        <p:cTn id="48" dur="250" fill="hold"/>
                                        <p:tgtEl>
                                          <p:spTgt spid="30"/>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30"/>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250" fill="hold"/>
                                        <p:tgtEl>
                                          <p:spTgt spid="31"/>
                                        </p:tgtEl>
                                        <p:attrNameLst>
                                          <p:attrName>ppt_w</p:attrName>
                                        </p:attrNameLst>
                                      </p:cBhvr>
                                      <p:tavLst>
                                        <p:tav tm="0">
                                          <p:val>
                                            <p:fltVal val="0"/>
                                          </p:val>
                                        </p:tav>
                                        <p:tav tm="100000">
                                          <p:val>
                                            <p:strVal val="#ppt_w"/>
                                          </p:val>
                                        </p:tav>
                                      </p:tavLst>
                                    </p:anim>
                                    <p:anim calcmode="lin" valueType="num">
                                      <p:cBhvr>
                                        <p:cTn id="54" dur="250" fill="hold"/>
                                        <p:tgtEl>
                                          <p:spTgt spid="31"/>
                                        </p:tgtEl>
                                        <p:attrNameLst>
                                          <p:attrName>ppt_h</p:attrName>
                                        </p:attrNameLst>
                                      </p:cBhvr>
                                      <p:tavLst>
                                        <p:tav tm="0">
                                          <p:val>
                                            <p:fltVal val="0"/>
                                          </p:val>
                                        </p:tav>
                                        <p:tav tm="100000">
                                          <p:val>
                                            <p:strVal val="#ppt_h"/>
                                          </p:val>
                                        </p:tav>
                                      </p:tavLst>
                                    </p:anim>
                                    <p:animEffect transition="in" filter="fade">
                                      <p:cBhvr>
                                        <p:cTn id="55" dur="250"/>
                                        <p:tgtEl>
                                          <p:spTgt spid="31"/>
                                        </p:tgtEl>
                                      </p:cBhvr>
                                    </p:animEffect>
                                  </p:childTnLst>
                                </p:cTn>
                              </p:par>
                              <p:par>
                                <p:cTn id="56" presetID="6" presetClass="emph" presetSubtype="0" decel="100000" fill="hold" grpId="1" nodeType="withEffect">
                                  <p:stCondLst>
                                    <p:cond delay="600"/>
                                  </p:stCondLst>
                                  <p:childTnLst>
                                    <p:animScale>
                                      <p:cBhvr>
                                        <p:cTn id="57" dur="250" fill="hold"/>
                                        <p:tgtEl>
                                          <p:spTgt spid="31"/>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31"/>
                                        </p:tgtEl>
                                      </p:cBhvr>
                                      <p:by x="83000" y="83000"/>
                                    </p:animScale>
                                  </p:childTnLst>
                                </p:cTn>
                              </p:par>
                              <p:par>
                                <p:cTn id="60" presetID="10" presetClass="entr" presetSubtype="0" fill="hold" grpId="0" nodeType="withEffect">
                                  <p:stCondLst>
                                    <p:cond delay="8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53" presetClass="entr" presetSubtype="16" fill="hold" grpId="0" nodeType="withEffect">
                                  <p:stCondLst>
                                    <p:cond delay="75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par>
                                <p:cTn id="68" presetID="64" presetClass="path" presetSubtype="0" accel="50000" decel="50000" fill="hold" grpId="1" nodeType="withEffect">
                                  <p:stCondLst>
                                    <p:cond delay="750"/>
                                  </p:stCondLst>
                                  <p:childTnLst>
                                    <p:animMotion origin="layout" path="M 0 -2.22222E-6 L 0 -0.18403 " pathEditMode="relative" rAng="0" ptsTypes="AA">
                                      <p:cBhvr>
                                        <p:cTn id="69" dur="1000" spd="-100000" fill="hold"/>
                                        <p:tgtEl>
                                          <p:spTgt spid="27"/>
                                        </p:tgtEl>
                                        <p:attrNameLst>
                                          <p:attrName>ppt_x</p:attrName>
                                          <p:attrName>ppt_y</p:attrName>
                                        </p:attrNameLst>
                                      </p:cBhvr>
                                      <p:rCtr x="0" y="-9213"/>
                                    </p:animMotion>
                                  </p:childTnLst>
                                </p:cTn>
                              </p:par>
                              <p:par>
                                <p:cTn id="70" presetID="53" presetClass="entr" presetSubtype="16"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64" presetClass="path" presetSubtype="0" accel="50000" decel="50000" fill="hold" grpId="1" nodeType="withEffect">
                                  <p:stCondLst>
                                    <p:cond delay="1000"/>
                                  </p:stCondLst>
                                  <p:childTnLst>
                                    <p:animMotion origin="layout" path="M 0 2.96296E-6 L 0 -0.15787 " pathEditMode="relative" rAng="0" ptsTypes="AA">
                                      <p:cBhvr>
                                        <p:cTn id="76" dur="1000" spd="-100000" fill="hold"/>
                                        <p:tgtEl>
                                          <p:spTgt spid="28"/>
                                        </p:tgtEl>
                                        <p:attrNameLst>
                                          <p:attrName>ppt_x</p:attrName>
                                          <p:attrName>ppt_y</p:attrName>
                                        </p:attrNameLst>
                                      </p:cBhvr>
                                      <p:rCtr x="0" y="-7894"/>
                                    </p:animMotion>
                                  </p:childTnLst>
                                </p:cTn>
                              </p:par>
                            </p:childTnLst>
                          </p:cTn>
                        </p:par>
                        <p:par>
                          <p:cTn id="77" fill="hold">
                            <p:stCondLst>
                              <p:cond delay="4500"/>
                            </p:stCondLst>
                            <p:childTnLst>
                              <p:par>
                                <p:cTn id="78" presetID="22" presetClass="entr" presetSubtype="8"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2" grpId="0" animBg="1"/>
      <p:bldP spid="22" grpId="1" animBg="1"/>
      <p:bldP spid="25" grpId="0"/>
      <p:bldP spid="25" grpId="1"/>
      <p:bldP spid="18" grpId="0" animBg="1"/>
      <p:bldP spid="18" grpId="1" animBg="1"/>
      <p:bldP spid="19" grpId="0" animBg="1"/>
      <p:bldP spid="19" grpId="1" animBg="1"/>
      <p:bldP spid="21" grpId="0" animBg="1"/>
      <p:bldP spid="29" grpId="0" animBg="1"/>
      <p:bldP spid="29" grpId="1" animBg="1"/>
      <p:bldP spid="30" grpId="0"/>
      <p:bldP spid="30" grpId="1"/>
      <p:bldP spid="30" grpId="2"/>
      <p:bldP spid="31" grpId="0"/>
      <p:bldP spid="31" grpId="1"/>
      <p:bldP spid="31" grpId="2"/>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a:spLocks noChangeAspect="1"/>
          </p:cNvSpPr>
          <p:nvPr/>
        </p:nvSpPr>
        <p:spPr bwMode="auto">
          <a:xfrm>
            <a:off x="2195634" y="1001938"/>
            <a:ext cx="5009892" cy="598616"/>
          </a:xfrm>
          <a:custGeom>
            <a:avLst/>
            <a:gdLst>
              <a:gd name="T0" fmla="*/ 3032 w 10881"/>
              <a:gd name="T1" fmla="*/ 0 h 1286"/>
              <a:gd name="T2" fmla="*/ 7849 w 10881"/>
              <a:gd name="T3" fmla="*/ 0 h 1286"/>
              <a:gd name="T4" fmla="*/ 9349 w 10881"/>
              <a:gd name="T5" fmla="*/ 402 h 1286"/>
              <a:gd name="T6" fmla="*/ 10881 w 10881"/>
              <a:gd name="T7" fmla="*/ 1286 h 1286"/>
              <a:gd name="T8" fmla="*/ 0 w 10881"/>
              <a:gd name="T9" fmla="*/ 1286 h 1286"/>
              <a:gd name="T10" fmla="*/ 1532 w 10881"/>
              <a:gd name="T11" fmla="*/ 402 h 1286"/>
              <a:gd name="T12" fmla="*/ 3032 w 10881"/>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0881" h="1286">
                <a:moveTo>
                  <a:pt x="3032" y="0"/>
                </a:moveTo>
                <a:lnTo>
                  <a:pt x="7849" y="0"/>
                </a:lnTo>
                <a:cubicBezTo>
                  <a:pt x="8400" y="0"/>
                  <a:pt x="8872" y="127"/>
                  <a:pt x="9349" y="402"/>
                </a:cubicBezTo>
                <a:lnTo>
                  <a:pt x="10881" y="1286"/>
                </a:lnTo>
                <a:lnTo>
                  <a:pt x="0" y="1286"/>
                </a:lnTo>
                <a:lnTo>
                  <a:pt x="1532" y="402"/>
                </a:lnTo>
                <a:cubicBezTo>
                  <a:pt x="2009" y="127"/>
                  <a:pt x="2481" y="0"/>
                  <a:pt x="303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圆角矩形 31"/>
          <p:cNvSpPr>
            <a:spLocks noChangeAspect="1"/>
          </p:cNvSpPr>
          <p:nvPr/>
        </p:nvSpPr>
        <p:spPr>
          <a:xfrm>
            <a:off x="1236000" y="1614409"/>
            <a:ext cx="9720000" cy="3600000"/>
          </a:xfrm>
          <a:prstGeom prst="roundRect">
            <a:avLst>
              <a:gd name="adj" fmla="val 10737"/>
            </a:avLst>
          </a:prstGeom>
          <a:solidFill>
            <a:schemeClr val="bg1"/>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a:spLocks noChangeAspect="1"/>
          </p:cNvSpPr>
          <p:nvPr/>
        </p:nvSpPr>
        <p:spPr>
          <a:xfrm>
            <a:off x="1624059" y="1974409"/>
            <a:ext cx="2880000" cy="2880000"/>
          </a:xfrm>
          <a:prstGeom prst="roundRect">
            <a:avLst>
              <a:gd name="adj" fmla="val 6118"/>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outerShdw blurRad="254000" dist="1524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a:spLocks/>
          </p:cNvSpPr>
          <p:nvPr/>
        </p:nvSpPr>
        <p:spPr>
          <a:xfrm>
            <a:off x="4751917" y="2034544"/>
            <a:ext cx="5941141" cy="2426305"/>
          </a:xfrm>
          <a:prstGeom prst="rect">
            <a:avLst/>
          </a:prstGeom>
          <a:noFill/>
        </p:spPr>
        <p:txBody>
          <a:bodyPr wrap="square" rtlCol="0">
            <a:spAutoFit/>
          </a:bodyPr>
          <a:lstStyle/>
          <a:p>
            <a:pPr algn="just">
              <a:lnSpc>
                <a:spcPts val="2600"/>
              </a:lnSpc>
            </a:pPr>
            <a:r>
              <a:rPr lang="en-US" altLang="zh-CN" sz="1600" dirty="0" smtClean="0">
                <a:latin typeface="微软雅黑" panose="020B0503020204020204" pitchFamily="34" charset="-122"/>
                <a:ea typeface="微软雅黑" panose="020B0503020204020204" pitchFamily="34" charset="-122"/>
              </a:rPr>
              <a:t>2019</a:t>
            </a:r>
            <a:r>
              <a:rPr lang="zh-CN" altLang="en-US" sz="1600" dirty="0" smtClean="0">
                <a:latin typeface="微软雅黑" panose="020B0503020204020204" pitchFamily="34" charset="-122"/>
                <a:ea typeface="微软雅黑" panose="020B0503020204020204" pitchFamily="34" charset="-122"/>
              </a:rPr>
              <a:t>年</a:t>
            </a:r>
            <a:r>
              <a:rPr lang="zh-CN" altLang="en-US" sz="1600" dirty="0">
                <a:latin typeface="微软雅黑" panose="020B0503020204020204" pitchFamily="34" charset="-122"/>
                <a:ea typeface="微软雅黑" panose="020B0503020204020204" pitchFamily="34" charset="-122"/>
              </a:rPr>
              <a:t>，公司上下牢固树立安全“红线”意识，以党的十八届五中全会精神为指导，以学习宣贯新</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安全生产法</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为主线，以强化安全生产责任落实为重点，以开展“五查五反五整治”、“安全生产责任落实月”和“安全生产月”和活动为抓手，坚持“命”字在心，“严”字当头，“实”字落地，努力克服了生产压力大、节假日多、季节变化等不利因素影响，严细新实抓安全，履职尽责强管理，实现了安全生产。</a:t>
            </a:r>
          </a:p>
        </p:txBody>
      </p:sp>
      <p:sp>
        <p:nvSpPr>
          <p:cNvPr id="27" name="文本框 26"/>
          <p:cNvSpPr txBox="1">
            <a:spLocks/>
          </p:cNvSpPr>
          <p:nvPr/>
        </p:nvSpPr>
        <p:spPr>
          <a:xfrm>
            <a:off x="3143631" y="1014055"/>
            <a:ext cx="1245854" cy="646331"/>
          </a:xfrm>
          <a:prstGeom prst="rect">
            <a:avLst/>
          </a:prstGeom>
          <a:noFill/>
          <a:effectLst/>
        </p:spPr>
        <p:txBody>
          <a:bodyPr wrap="none" rtlCol="0">
            <a:spAutoFit/>
          </a:bodyPr>
          <a:lstStyle/>
          <a:p>
            <a:pPr algn="ctr"/>
            <a:r>
              <a:rPr lang="zh-CN" altLang="en-US" sz="3600" b="1" dirty="0">
                <a:solidFill>
                  <a:schemeClr val="bg2"/>
                </a:solidFill>
                <a:latin typeface="微软雅黑" panose="020B0503020204020204" pitchFamily="34" charset="-122"/>
                <a:ea typeface="微软雅黑" panose="020B0503020204020204" pitchFamily="34" charset="-122"/>
              </a:rPr>
              <a:t>前 言</a:t>
            </a:r>
          </a:p>
        </p:txBody>
      </p:sp>
      <p:sp>
        <p:nvSpPr>
          <p:cNvPr id="28" name="文本框 27"/>
          <p:cNvSpPr txBox="1">
            <a:spLocks/>
          </p:cNvSpPr>
          <p:nvPr/>
        </p:nvSpPr>
        <p:spPr>
          <a:xfrm>
            <a:off x="4311820" y="1086398"/>
            <a:ext cx="1902059" cy="584775"/>
          </a:xfrm>
          <a:prstGeom prst="rect">
            <a:avLst/>
          </a:prstGeom>
          <a:noFill/>
          <a:effectLst/>
        </p:spPr>
        <p:txBody>
          <a:bodyPr wrap="none" rtlCol="0">
            <a:spAutoFit/>
          </a:bodyPr>
          <a:lstStyle/>
          <a:p>
            <a:pPr algn="ctr"/>
            <a:r>
              <a:rPr lang="en-US" altLang="zh-CN" sz="3200" dirty="0">
                <a:solidFill>
                  <a:schemeClr val="bg2"/>
                </a:solidFill>
                <a:latin typeface="微软雅黑" panose="020B0503020204020204" pitchFamily="34" charset="-122"/>
                <a:ea typeface="微软雅黑" panose="020B0503020204020204" pitchFamily="34" charset="-122"/>
              </a:rPr>
              <a:t>PREFACE</a:t>
            </a:r>
            <a:endParaRPr lang="zh-CN" altLang="en-US" sz="3200" dirty="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97031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42" presetClass="path" presetSubtype="0" accel="50000" decel="50000" fill="hold" grpId="1" nodeType="withEffect">
                                  <p:stCondLst>
                                    <p:cond delay="0"/>
                                  </p:stCondLst>
                                  <p:childTnLst>
                                    <p:animMotion origin="layout" path="M 0 0 L 0 0.25 E" pathEditMode="relative" ptsTypes="">
                                      <p:cBhvr>
                                        <p:cTn id="11" dur="1000" spd="-100000" fill="hold"/>
                                        <p:tgtEl>
                                          <p:spTgt spid="32"/>
                                        </p:tgtEl>
                                        <p:attrNameLst>
                                          <p:attrName>ppt_x</p:attrName>
                                          <p:attrName>ppt_y</p:attrName>
                                        </p:attrNameLst>
                                      </p:cBhvr>
                                    </p:animMotion>
                                  </p:childTnLst>
                                </p:cTn>
                              </p:par>
                              <p:par>
                                <p:cTn id="12" presetID="53" presetClass="entr" presetSubtype="16" fill="hold" grpId="0" nodeType="withEffect">
                                  <p:stCondLst>
                                    <p:cond delay="50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42" presetClass="path" presetSubtype="0" accel="50000" decel="50000" fill="hold" grpId="1" nodeType="withEffect">
                                  <p:stCondLst>
                                    <p:cond delay="500"/>
                                  </p:stCondLst>
                                  <p:childTnLst>
                                    <p:animMotion origin="layout" path="M 3.125E-6 -3.33333E-6 L 3.125E-6 0.10718 " pathEditMode="relative" rAng="0" ptsTypes="AA">
                                      <p:cBhvr>
                                        <p:cTn id="18" dur="1000" spd="-100000" fill="hold"/>
                                        <p:tgtEl>
                                          <p:spTgt spid="36"/>
                                        </p:tgtEl>
                                        <p:attrNameLst>
                                          <p:attrName>ppt_x</p:attrName>
                                          <p:attrName>ppt_y</p:attrName>
                                        </p:attrNameLst>
                                      </p:cBhvr>
                                      <p:rCtr x="0" y="5347"/>
                                    </p:animMotion>
                                  </p:childTnLst>
                                </p:cTn>
                              </p:par>
                              <p:par>
                                <p:cTn id="19" presetID="53" presetClass="entr" presetSubtype="16" fill="hold" grpId="0" nodeType="withEffect">
                                  <p:stCondLst>
                                    <p:cond delay="10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35" presetClass="path" presetSubtype="0" accel="50000" decel="50000" fill="hold" grpId="1" nodeType="withEffect">
                                  <p:stCondLst>
                                    <p:cond delay="1000"/>
                                  </p:stCondLst>
                                  <p:childTnLst>
                                    <p:animMotion origin="layout" path="M -4.16667E-6 2.59259E-6 L -0.11093 2.59259E-6 " pathEditMode="relative" rAng="0" ptsTypes="AA">
                                      <p:cBhvr>
                                        <p:cTn id="25" dur="1000" spd="-100000" fill="hold"/>
                                        <p:tgtEl>
                                          <p:spTgt spid="27"/>
                                        </p:tgtEl>
                                        <p:attrNameLst>
                                          <p:attrName>ppt_x</p:attrName>
                                          <p:attrName>ppt_y</p:attrName>
                                        </p:attrNameLst>
                                      </p:cBhvr>
                                      <p:rCtr x="-5547" y="0"/>
                                    </p:animMotion>
                                  </p:childTnLst>
                                </p:cTn>
                              </p:par>
                              <p:par>
                                <p:cTn id="26" presetID="53" presetClass="entr" presetSubtype="16" fill="hold" grpId="0" nodeType="withEffect">
                                  <p:stCondLst>
                                    <p:cond delay="125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63" presetClass="path" presetSubtype="0" accel="50000" decel="50000" fill="hold" grpId="1" nodeType="withEffect">
                                  <p:stCondLst>
                                    <p:cond delay="1250"/>
                                  </p:stCondLst>
                                  <p:childTnLst>
                                    <p:animMotion origin="layout" path="M -6.25E-7 4.07407E-6 L 0.12656 4.07407E-6 " pathEditMode="relative" rAng="0" ptsTypes="AA">
                                      <p:cBhvr>
                                        <p:cTn id="32" dur="1000" spd="-100000" fill="hold"/>
                                        <p:tgtEl>
                                          <p:spTgt spid="28"/>
                                        </p:tgtEl>
                                        <p:attrNameLst>
                                          <p:attrName>ppt_x</p:attrName>
                                          <p:attrName>ppt_y</p:attrName>
                                        </p:attrNameLst>
                                      </p:cBhvr>
                                      <p:rCtr x="6328" y="0"/>
                                    </p:animMotion>
                                  </p:childTnLst>
                                </p:cTn>
                              </p:par>
                            </p:childTnLst>
                          </p:cTn>
                        </p:par>
                        <p:par>
                          <p:cTn id="33" fill="hold">
                            <p:stCondLst>
                              <p:cond delay="2250"/>
                            </p:stCondLst>
                            <p:childTnLst>
                              <p:par>
                                <p:cTn id="34" presetID="53"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50" fill="hold"/>
                                        <p:tgtEl>
                                          <p:spTgt spid="2"/>
                                        </p:tgtEl>
                                        <p:attrNameLst>
                                          <p:attrName>ppt_w</p:attrName>
                                        </p:attrNameLst>
                                      </p:cBhvr>
                                      <p:tavLst>
                                        <p:tav tm="0">
                                          <p:val>
                                            <p:fltVal val="0"/>
                                          </p:val>
                                        </p:tav>
                                        <p:tav tm="100000">
                                          <p:val>
                                            <p:strVal val="#ppt_w"/>
                                          </p:val>
                                        </p:tav>
                                      </p:tavLst>
                                    </p:anim>
                                    <p:anim calcmode="lin" valueType="num">
                                      <p:cBhvr>
                                        <p:cTn id="37" dur="250" fill="hold"/>
                                        <p:tgtEl>
                                          <p:spTgt spid="2"/>
                                        </p:tgtEl>
                                        <p:attrNameLst>
                                          <p:attrName>ppt_h</p:attrName>
                                        </p:attrNameLst>
                                      </p:cBhvr>
                                      <p:tavLst>
                                        <p:tav tm="0">
                                          <p:val>
                                            <p:fltVal val="0"/>
                                          </p:val>
                                        </p:tav>
                                        <p:tav tm="100000">
                                          <p:val>
                                            <p:strVal val="#ppt_h"/>
                                          </p:val>
                                        </p:tav>
                                      </p:tavLst>
                                    </p:anim>
                                    <p:animEffect transition="in" filter="fade">
                                      <p:cBhvr>
                                        <p:cTn id="38" dur="250"/>
                                        <p:tgtEl>
                                          <p:spTgt spid="2"/>
                                        </p:tgtEl>
                                      </p:cBhvr>
                                    </p:animEffect>
                                  </p:childTnLst>
                                </p:cTn>
                              </p:par>
                              <p:par>
                                <p:cTn id="39" presetID="6" presetClass="emph" presetSubtype="0" decel="100000" fill="hold" grpId="1" nodeType="withEffect">
                                  <p:stCondLst>
                                    <p:cond delay="200"/>
                                  </p:stCondLst>
                                  <p:childTnLst>
                                    <p:animScale>
                                      <p:cBhvr>
                                        <p:cTn id="40" dur="250" fill="hold"/>
                                        <p:tgtEl>
                                          <p:spTgt spid="2"/>
                                        </p:tgtEl>
                                      </p:cBhvr>
                                      <p:by x="120000" y="120000"/>
                                    </p:animScale>
                                  </p:childTnLst>
                                </p:cTn>
                              </p:par>
                              <p:par>
                                <p:cTn id="41" presetID="6" presetClass="emph" presetSubtype="0" decel="100000" fill="hold" grpId="2" nodeType="withEffect">
                                  <p:stCondLst>
                                    <p:cond delay="400"/>
                                  </p:stCondLst>
                                  <p:childTnLst>
                                    <p:animScale>
                                      <p:cBhvr>
                                        <p:cTn id="42" dur="250" fill="hold"/>
                                        <p:tgtEl>
                                          <p:spTgt spid="2"/>
                                        </p:tgtEl>
                                      </p:cBhvr>
                                      <p:by x="83000" y="83000"/>
                                    </p:animScale>
                                  </p:childTnLst>
                                </p:cTn>
                              </p:par>
                            </p:childTnLst>
                          </p:cTn>
                        </p:par>
                        <p:par>
                          <p:cTn id="43" fill="hold">
                            <p:stCondLst>
                              <p:cond delay="29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26"/>
                                        </p:tgtEl>
                                        <p:attrNameLst>
                                          <p:attrName>style.visibility</p:attrName>
                                        </p:attrNameLst>
                                      </p:cBhvr>
                                      <p:to>
                                        <p:strVal val="visible"/>
                                      </p:to>
                                    </p:set>
                                    <p:anim calcmode="lin" valueType="num">
                                      <p:cBhvr>
                                        <p:cTn id="46" dur="250" fill="hold"/>
                                        <p:tgtEl>
                                          <p:spTgt spid="26"/>
                                        </p:tgtEl>
                                        <p:attrNameLst>
                                          <p:attrName>ppt_w</p:attrName>
                                        </p:attrNameLst>
                                      </p:cBhvr>
                                      <p:tavLst>
                                        <p:tav tm="0">
                                          <p:val>
                                            <p:fltVal val="0"/>
                                          </p:val>
                                        </p:tav>
                                        <p:tav tm="100000">
                                          <p:val>
                                            <p:strVal val="#ppt_w"/>
                                          </p:val>
                                        </p:tav>
                                      </p:tavLst>
                                    </p:anim>
                                    <p:anim calcmode="lin" valueType="num">
                                      <p:cBhvr>
                                        <p:cTn id="47" dur="250" fill="hold"/>
                                        <p:tgtEl>
                                          <p:spTgt spid="26"/>
                                        </p:tgtEl>
                                        <p:attrNameLst>
                                          <p:attrName>ppt_h</p:attrName>
                                        </p:attrNameLst>
                                      </p:cBhvr>
                                      <p:tavLst>
                                        <p:tav tm="0">
                                          <p:val>
                                            <p:fltVal val="0"/>
                                          </p:val>
                                        </p:tav>
                                        <p:tav tm="100000">
                                          <p:val>
                                            <p:strVal val="#ppt_h"/>
                                          </p:val>
                                        </p:tav>
                                      </p:tavLst>
                                    </p:anim>
                                    <p:animEffect transition="in" filter="fade">
                                      <p:cBhvr>
                                        <p:cTn id="4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2" grpId="0" animBg="1"/>
      <p:bldP spid="32" grpId="1" animBg="1"/>
      <p:bldP spid="2" grpId="0" animBg="1"/>
      <p:bldP spid="2" grpId="1" animBg="1"/>
      <p:bldP spid="2" grpId="2" animBg="1"/>
      <p:bldP spid="26" grpId="0"/>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圆角矩形 92"/>
          <p:cNvSpPr>
            <a:spLocks noChangeAspect="1"/>
          </p:cNvSpPr>
          <p:nvPr/>
        </p:nvSpPr>
        <p:spPr>
          <a:xfrm>
            <a:off x="1595763" y="2491901"/>
            <a:ext cx="1750354" cy="1750354"/>
          </a:xfrm>
          <a:prstGeom prst="roundRect">
            <a:avLst>
              <a:gd name="adj" fmla="val 6492"/>
            </a:avLst>
          </a:prstGeom>
          <a:noFill/>
          <a:ln w="22225">
            <a:solidFill>
              <a:schemeClr val="accent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圆角矩形 74"/>
          <p:cNvSpPr>
            <a:spLocks noChangeAspect="1"/>
          </p:cNvSpPr>
          <p:nvPr/>
        </p:nvSpPr>
        <p:spPr>
          <a:xfrm>
            <a:off x="1977239" y="2686947"/>
            <a:ext cx="2344867" cy="2344867"/>
          </a:xfrm>
          <a:prstGeom prst="roundRect">
            <a:avLst>
              <a:gd name="adj" fmla="val 6492"/>
            </a:avLst>
          </a:prstGeom>
          <a:solidFill>
            <a:schemeClr val="accent2"/>
          </a:solidFill>
          <a:ln w="44450">
            <a:gradFill flip="none" rotWithShape="1">
              <a:gsLst>
                <a:gs pos="0">
                  <a:schemeClr val="bg1">
                    <a:lumMod val="65000"/>
                  </a:schemeClr>
                </a:gs>
                <a:gs pos="100000">
                  <a:schemeClr val="bg1"/>
                </a:gs>
              </a:gsLst>
              <a:lin ang="2700000" scaled="1"/>
              <a:tileRect/>
            </a:gradFill>
          </a:ln>
          <a:effectLst>
            <a:innerShdw blurRad="254000" dist="1524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圆角矩形 73"/>
          <p:cNvSpPr>
            <a:spLocks noChangeAspect="1"/>
          </p:cNvSpPr>
          <p:nvPr/>
        </p:nvSpPr>
        <p:spPr>
          <a:xfrm>
            <a:off x="1183971" y="1259409"/>
            <a:ext cx="858089" cy="858089"/>
          </a:xfrm>
          <a:prstGeom prst="roundRect">
            <a:avLst>
              <a:gd name="adj" fmla="val 11810"/>
            </a:avLst>
          </a:prstGeom>
          <a:solidFill>
            <a:schemeClr val="accent2"/>
          </a:solidFill>
          <a:ln w="44450">
            <a:gradFill flip="none" rotWithShape="1">
              <a:gsLst>
                <a:gs pos="0">
                  <a:schemeClr val="bg1">
                    <a:lumMod val="65000"/>
                  </a:schemeClr>
                </a:gs>
                <a:gs pos="100000">
                  <a:schemeClr val="bg1"/>
                </a:gs>
              </a:gsLst>
              <a:lin ang="2700000" scaled="1"/>
              <a:tileRect/>
            </a:gradFill>
          </a:ln>
          <a:effectLst>
            <a:innerShdw blurRad="254000" dist="1524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a:spLocks noChangeAspect="1"/>
          </p:cNvSpPr>
          <p:nvPr/>
        </p:nvSpPr>
        <p:spPr>
          <a:xfrm>
            <a:off x="4198583" y="1814623"/>
            <a:ext cx="1235961" cy="1235961"/>
          </a:xfrm>
          <a:prstGeom prst="roundRect">
            <a:avLst>
              <a:gd name="adj" fmla="val 11810"/>
            </a:avLst>
          </a:prstGeom>
          <a:solidFill>
            <a:schemeClr val="accent1"/>
          </a:solidFill>
          <a:ln w="44450">
            <a:gradFill flip="none" rotWithShape="1">
              <a:gsLst>
                <a:gs pos="0">
                  <a:schemeClr val="bg1">
                    <a:lumMod val="65000"/>
                  </a:schemeClr>
                </a:gs>
                <a:gs pos="100000">
                  <a:schemeClr val="bg1"/>
                </a:gs>
              </a:gsLst>
              <a:lin ang="2700000" scaled="1"/>
              <a:tileRect/>
            </a:gradFill>
          </a:ln>
          <a:effectLst>
            <a:innerShdw blurRad="254000" dist="1524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a:spLocks noChangeAspect="1"/>
          </p:cNvSpPr>
          <p:nvPr/>
        </p:nvSpPr>
        <p:spPr>
          <a:xfrm>
            <a:off x="2462937" y="2210928"/>
            <a:ext cx="2344867" cy="2344867"/>
          </a:xfrm>
          <a:prstGeom prst="roundRect">
            <a:avLst>
              <a:gd name="adj" fmla="val 6492"/>
            </a:avLst>
          </a:prstGeom>
          <a:gradFill flip="none" rotWithShape="1">
            <a:gsLst>
              <a:gs pos="0">
                <a:schemeClr val="bg2"/>
              </a:gs>
              <a:gs pos="100000">
                <a:schemeClr val="bg2">
                  <a:lumMod val="75000"/>
                </a:schemeClr>
              </a:gs>
            </a:gsLst>
            <a:lin ang="13500000" scaled="1"/>
            <a:tileRect/>
          </a:gradFill>
          <a:ln w="4445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7" name="文本框 66"/>
          <p:cNvSpPr txBox="1">
            <a:spLocks/>
          </p:cNvSpPr>
          <p:nvPr/>
        </p:nvSpPr>
        <p:spPr>
          <a:xfrm>
            <a:off x="2697291" y="2757415"/>
            <a:ext cx="1876159" cy="830997"/>
          </a:xfrm>
          <a:prstGeom prst="rect">
            <a:avLst/>
          </a:prstGeom>
          <a:effectLst/>
        </p:spPr>
        <p:txBody>
          <a:bodyPr wrap="square">
            <a:spAutoFit/>
          </a:bodyPr>
          <a:lstStyle>
            <a:defPPr>
              <a:defRPr lang="zh-CN"/>
            </a:defPPr>
            <a:lvl1pPr algn="ctr">
              <a:defRPr sz="9600" b="1" spc="300">
                <a:solidFill>
                  <a:schemeClr val="accent2"/>
                </a:solidFill>
                <a:effectLst>
                  <a:innerShdw blurRad="76200" dist="76200" dir="13500000">
                    <a:prstClr val="black">
                      <a:alpha val="50000"/>
                    </a:prstClr>
                  </a:innerShdw>
                </a:effectLst>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schemeClr val="accent1"/>
                </a:solidFill>
                <a:effectLst>
                  <a:innerShdw blurRad="76200" dist="76200" dir="13500000">
                    <a:prstClr val="black">
                      <a:alpha val="50000"/>
                    </a:prstClr>
                  </a:innerShdw>
                </a:effectLst>
                <a:uLnTx/>
                <a:uFillTx/>
                <a:ea typeface="微软雅黑" panose="020B0503020204020204" pitchFamily="34" charset="-122"/>
              </a:rPr>
              <a:t>目 录</a:t>
            </a:r>
            <a:endParaRPr kumimoji="0" lang="en-US" altLang="zh-CN" sz="4800" b="1" i="0" u="none" strike="noStrike" kern="0" cap="none" spc="0" normalizeH="0" baseline="0" noProof="0" dirty="0">
              <a:ln>
                <a:noFill/>
              </a:ln>
              <a:solidFill>
                <a:schemeClr val="accent1"/>
              </a:solidFill>
              <a:effectLst>
                <a:innerShdw blurRad="76200" dist="76200" dir="13500000">
                  <a:prstClr val="black">
                    <a:alpha val="50000"/>
                  </a:prstClr>
                </a:innerShdw>
              </a:effectLst>
              <a:uLnTx/>
              <a:uFillTx/>
              <a:ea typeface="微软雅黑" panose="020B0503020204020204" pitchFamily="34" charset="-122"/>
            </a:endParaRPr>
          </a:p>
        </p:txBody>
      </p:sp>
      <p:sp>
        <p:nvSpPr>
          <p:cNvPr id="68" name="文本框 67"/>
          <p:cNvSpPr txBox="1">
            <a:spLocks/>
          </p:cNvSpPr>
          <p:nvPr/>
        </p:nvSpPr>
        <p:spPr>
          <a:xfrm>
            <a:off x="2622457" y="3455310"/>
            <a:ext cx="2025826" cy="553998"/>
          </a:xfrm>
          <a:prstGeom prst="rect">
            <a:avLst/>
          </a:prstGeom>
          <a:effectLst/>
        </p:spPr>
        <p:txBody>
          <a:bodyPr wrap="square">
            <a:spAutoFit/>
          </a:bodyPr>
          <a:lstStyle>
            <a:defPPr>
              <a:defRPr lang="zh-CN"/>
            </a:defPPr>
            <a:lvl1pPr algn="ctr">
              <a:defRPr sz="9600" b="1" spc="300">
                <a:solidFill>
                  <a:schemeClr val="accent2"/>
                </a:solidFill>
                <a:effectLst>
                  <a:innerShdw blurRad="76200" dist="76200" dir="13500000">
                    <a:prstClr val="black">
                      <a:alpha val="50000"/>
                    </a:prstClr>
                  </a:innerShdw>
                </a:effectLst>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a:ln>
                  <a:noFill/>
                </a:ln>
                <a:solidFill>
                  <a:schemeClr val="accent1"/>
                </a:solidFill>
                <a:effectLst>
                  <a:innerShdw blurRad="76200" dist="76200" dir="13500000">
                    <a:prstClr val="black">
                      <a:alpha val="50000"/>
                    </a:prstClr>
                  </a:innerShdw>
                </a:effectLst>
                <a:uLnTx/>
                <a:uFillTx/>
                <a:ea typeface="微软雅黑" panose="020B0503020204020204" pitchFamily="34" charset="-122"/>
              </a:rPr>
              <a:t>CONTENTS</a:t>
            </a:r>
          </a:p>
        </p:txBody>
      </p:sp>
      <p:grpSp>
        <p:nvGrpSpPr>
          <p:cNvPr id="4" name="组合 3"/>
          <p:cNvGrpSpPr/>
          <p:nvPr/>
        </p:nvGrpSpPr>
        <p:grpSpPr>
          <a:xfrm>
            <a:off x="6215077" y="2162831"/>
            <a:ext cx="4620715" cy="584775"/>
            <a:chOff x="6322653" y="2162831"/>
            <a:chExt cx="4620715" cy="584775"/>
          </a:xfrm>
        </p:grpSpPr>
        <p:sp>
          <p:nvSpPr>
            <p:cNvPr id="69" name="圆角矩形 68"/>
            <p:cNvSpPr>
              <a:spLocks noChangeAspect="1"/>
            </p:cNvSpPr>
            <p:nvPr/>
          </p:nvSpPr>
          <p:spPr>
            <a:xfrm>
              <a:off x="6322653" y="2168489"/>
              <a:ext cx="4620715" cy="573458"/>
            </a:xfrm>
            <a:prstGeom prst="roundRect">
              <a:avLst>
                <a:gd name="adj" fmla="val 21435"/>
              </a:avLst>
            </a:prstGeom>
            <a:gradFill flip="none" rotWithShape="1">
              <a:gsLst>
                <a:gs pos="0">
                  <a:schemeClr val="accent2"/>
                </a:gs>
                <a:gs pos="100000">
                  <a:schemeClr val="accent2">
                    <a:lumMod val="50000"/>
                  </a:schemeClr>
                </a:gs>
              </a:gsLst>
              <a:lin ang="13500000" scaled="1"/>
              <a:tileRect/>
            </a:gradFill>
            <a:ln w="3175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0" name="文本框 79"/>
            <p:cNvSpPr txBox="1">
              <a:spLocks/>
            </p:cNvSpPr>
            <p:nvPr/>
          </p:nvSpPr>
          <p:spPr>
            <a:xfrm>
              <a:off x="7291616" y="2224386"/>
              <a:ext cx="247765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Aharoni" panose="02010803020104030203" pitchFamily="2" charset="-79"/>
                </a:rPr>
                <a:t>年度工作情况</a:t>
              </a:r>
            </a:p>
          </p:txBody>
        </p:sp>
        <p:sp>
          <p:nvSpPr>
            <p:cNvPr id="81" name="Freeform 124"/>
            <p:cNvSpPr>
              <a:spLocks noChangeAspect="1" noEditPoints="1"/>
            </p:cNvSpPr>
            <p:nvPr/>
          </p:nvSpPr>
          <p:spPr bwMode="auto">
            <a:xfrm>
              <a:off x="10100373" y="2296468"/>
              <a:ext cx="400050" cy="31750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82" name="文本框 81"/>
            <p:cNvSpPr txBox="1">
              <a:spLocks/>
            </p:cNvSpPr>
            <p:nvPr/>
          </p:nvSpPr>
          <p:spPr>
            <a:xfrm>
              <a:off x="6579637" y="2162831"/>
              <a:ext cx="60144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chemeClr val="bg2"/>
                  </a:solidFill>
                  <a:effectLst/>
                  <a:uLnTx/>
                  <a:uFillTx/>
                </a:rPr>
                <a:t>01</a:t>
              </a:r>
              <a:endParaRPr kumimoji="0" lang="zh-CN" altLang="en-US" sz="3200" b="0" i="0" u="none" strike="noStrike" kern="0" cap="none" spc="0" normalizeH="0" baseline="0" noProof="0" dirty="0">
                <a:ln>
                  <a:noFill/>
                </a:ln>
                <a:solidFill>
                  <a:schemeClr val="bg2"/>
                </a:solidFill>
                <a:effectLst/>
                <a:uLnTx/>
                <a:uFillTx/>
              </a:endParaRPr>
            </a:p>
          </p:txBody>
        </p:sp>
      </p:grpSp>
      <p:grpSp>
        <p:nvGrpSpPr>
          <p:cNvPr id="6" name="组合 5"/>
          <p:cNvGrpSpPr/>
          <p:nvPr/>
        </p:nvGrpSpPr>
        <p:grpSpPr>
          <a:xfrm>
            <a:off x="6215077" y="2989741"/>
            <a:ext cx="4620715" cy="584775"/>
            <a:chOff x="6322653" y="3689265"/>
            <a:chExt cx="4620715" cy="584775"/>
          </a:xfrm>
        </p:grpSpPr>
        <p:sp>
          <p:nvSpPr>
            <p:cNvPr id="71" name="圆角矩形 70"/>
            <p:cNvSpPr>
              <a:spLocks noChangeAspect="1"/>
            </p:cNvSpPr>
            <p:nvPr/>
          </p:nvSpPr>
          <p:spPr>
            <a:xfrm>
              <a:off x="6322653" y="3694923"/>
              <a:ext cx="4620715" cy="573458"/>
            </a:xfrm>
            <a:prstGeom prst="roundRect">
              <a:avLst>
                <a:gd name="adj" fmla="val 21435"/>
              </a:avLst>
            </a:prstGeom>
            <a:gradFill flip="none" rotWithShape="1">
              <a:gsLst>
                <a:gs pos="0">
                  <a:schemeClr val="accent4"/>
                </a:gs>
                <a:gs pos="100000">
                  <a:schemeClr val="accent4">
                    <a:lumMod val="50000"/>
                  </a:schemeClr>
                </a:gs>
              </a:gsLst>
              <a:lin ang="13500000" scaled="1"/>
              <a:tileRect/>
            </a:gradFill>
            <a:ln w="31750" cap="flat" cmpd="sng" algn="ctr">
              <a:gradFill flip="none" rotWithShape="1">
                <a:gsLst>
                  <a:gs pos="0">
                    <a:schemeClr val="accent4"/>
                  </a:gs>
                  <a:gs pos="100000">
                    <a:schemeClr val="accent4">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6" name="文本框 85"/>
            <p:cNvSpPr txBox="1">
              <a:spLocks/>
            </p:cNvSpPr>
            <p:nvPr/>
          </p:nvSpPr>
          <p:spPr>
            <a:xfrm>
              <a:off x="7291616" y="3750820"/>
              <a:ext cx="247765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87" name="Freeform 97"/>
            <p:cNvSpPr>
              <a:spLocks noChangeAspect="1" noEditPoints="1"/>
            </p:cNvSpPr>
            <p:nvPr/>
          </p:nvSpPr>
          <p:spPr bwMode="auto">
            <a:xfrm>
              <a:off x="10133491" y="3801471"/>
              <a:ext cx="361950" cy="360363"/>
            </a:xfrm>
            <a:custGeom>
              <a:avLst/>
              <a:gdLst>
                <a:gd name="T0" fmla="*/ 881 w 999"/>
                <a:gd name="T1" fmla="*/ 830 h 990"/>
                <a:gd name="T2" fmla="*/ 845 w 999"/>
                <a:gd name="T3" fmla="*/ 830 h 990"/>
                <a:gd name="T4" fmla="*/ 660 w 999"/>
                <a:gd name="T5" fmla="*/ 646 h 990"/>
                <a:gd name="T6" fmla="*/ 660 w 999"/>
                <a:gd name="T7" fmla="*/ 611 h 990"/>
                <a:gd name="T8" fmla="*/ 697 w 999"/>
                <a:gd name="T9" fmla="*/ 611 h 990"/>
                <a:gd name="T10" fmla="*/ 881 w 999"/>
                <a:gd name="T11" fmla="*/ 794 h 990"/>
                <a:gd name="T12" fmla="*/ 881 w 999"/>
                <a:gd name="T13" fmla="*/ 830 h 990"/>
                <a:gd name="T14" fmla="*/ 799 w 999"/>
                <a:gd name="T15" fmla="*/ 911 h 990"/>
                <a:gd name="T16" fmla="*/ 764 w 999"/>
                <a:gd name="T17" fmla="*/ 911 h 990"/>
                <a:gd name="T18" fmla="*/ 580 w 999"/>
                <a:gd name="T19" fmla="*/ 727 h 990"/>
                <a:gd name="T20" fmla="*/ 580 w 999"/>
                <a:gd name="T21" fmla="*/ 691 h 990"/>
                <a:gd name="T22" fmla="*/ 615 w 999"/>
                <a:gd name="T23" fmla="*/ 691 h 990"/>
                <a:gd name="T24" fmla="*/ 799 w 999"/>
                <a:gd name="T25" fmla="*/ 875 h 990"/>
                <a:gd name="T26" fmla="*/ 799 w 999"/>
                <a:gd name="T27" fmla="*/ 911 h 990"/>
                <a:gd name="T28" fmla="*/ 701 w 999"/>
                <a:gd name="T29" fmla="*/ 540 h 990"/>
                <a:gd name="T30" fmla="*/ 494 w 999"/>
                <a:gd name="T31" fmla="*/ 720 h 990"/>
                <a:gd name="T32" fmla="*/ 720 w 999"/>
                <a:gd name="T33" fmla="*/ 951 h 990"/>
                <a:gd name="T34" fmla="*/ 862 w 999"/>
                <a:gd name="T35" fmla="*/ 951 h 990"/>
                <a:gd name="T36" fmla="*/ 920 w 999"/>
                <a:gd name="T37" fmla="*/ 894 h 990"/>
                <a:gd name="T38" fmla="*/ 920 w 999"/>
                <a:gd name="T39" fmla="*/ 750 h 990"/>
                <a:gd name="T40" fmla="*/ 701 w 999"/>
                <a:gd name="T41" fmla="*/ 540 h 990"/>
                <a:gd name="T42" fmla="*/ 237 w 999"/>
                <a:gd name="T43" fmla="*/ 308 h 990"/>
                <a:gd name="T44" fmla="*/ 386 w 999"/>
                <a:gd name="T45" fmla="*/ 461 h 990"/>
                <a:gd name="T46" fmla="*/ 457 w 999"/>
                <a:gd name="T47" fmla="*/ 389 h 990"/>
                <a:gd name="T48" fmla="*/ 309 w 999"/>
                <a:gd name="T49" fmla="*/ 237 h 990"/>
                <a:gd name="T50" fmla="*/ 344 w 999"/>
                <a:gd name="T51" fmla="*/ 201 h 990"/>
                <a:gd name="T52" fmla="*/ 144 w 999"/>
                <a:gd name="T53" fmla="*/ 0 h 990"/>
                <a:gd name="T54" fmla="*/ 0 w 999"/>
                <a:gd name="T55" fmla="*/ 143 h 990"/>
                <a:gd name="T56" fmla="*/ 201 w 999"/>
                <a:gd name="T57" fmla="*/ 344 h 990"/>
                <a:gd name="T58" fmla="*/ 237 w 999"/>
                <a:gd name="T59" fmla="*/ 308 h 990"/>
                <a:gd name="T60" fmla="*/ 222 w 999"/>
                <a:gd name="T61" fmla="*/ 904 h 990"/>
                <a:gd name="T62" fmla="*/ 138 w 999"/>
                <a:gd name="T63" fmla="*/ 820 h 990"/>
                <a:gd name="T64" fmla="*/ 222 w 999"/>
                <a:gd name="T65" fmla="*/ 736 h 990"/>
                <a:gd name="T66" fmla="*/ 305 w 999"/>
                <a:gd name="T67" fmla="*/ 820 h 990"/>
                <a:gd name="T68" fmla="*/ 222 w 999"/>
                <a:gd name="T69" fmla="*/ 904 h 990"/>
                <a:gd name="T70" fmla="*/ 647 w 999"/>
                <a:gd name="T71" fmla="*/ 505 h 990"/>
                <a:gd name="T72" fmla="*/ 743 w 999"/>
                <a:gd name="T73" fmla="*/ 524 h 990"/>
                <a:gd name="T74" fmla="*/ 999 w 999"/>
                <a:gd name="T75" fmla="*/ 270 h 990"/>
                <a:gd name="T76" fmla="*/ 995 w 999"/>
                <a:gd name="T77" fmla="*/ 226 h 990"/>
                <a:gd name="T78" fmla="*/ 814 w 999"/>
                <a:gd name="T79" fmla="*/ 421 h 990"/>
                <a:gd name="T80" fmla="*/ 644 w 999"/>
                <a:gd name="T81" fmla="*/ 389 h 990"/>
                <a:gd name="T82" fmla="*/ 585 w 999"/>
                <a:gd name="T83" fmla="*/ 225 h 990"/>
                <a:gd name="T84" fmla="*/ 779 w 999"/>
                <a:gd name="T85" fmla="*/ 16 h 990"/>
                <a:gd name="T86" fmla="*/ 743 w 999"/>
                <a:gd name="T87" fmla="*/ 14 h 990"/>
                <a:gd name="T88" fmla="*/ 489 w 999"/>
                <a:gd name="T89" fmla="*/ 270 h 990"/>
                <a:gd name="T90" fmla="*/ 510 w 999"/>
                <a:gd name="T91" fmla="*/ 371 h 990"/>
                <a:gd name="T92" fmla="*/ 267 w 999"/>
                <a:gd name="T93" fmla="*/ 669 h 990"/>
                <a:gd name="T94" fmla="*/ 221 w 999"/>
                <a:gd name="T95" fmla="*/ 662 h 990"/>
                <a:gd name="T96" fmla="*/ 64 w 999"/>
                <a:gd name="T97" fmla="*/ 820 h 990"/>
                <a:gd name="T98" fmla="*/ 221 w 999"/>
                <a:gd name="T99" fmla="*/ 978 h 990"/>
                <a:gd name="T100" fmla="*/ 379 w 999"/>
                <a:gd name="T101" fmla="*/ 820 h 990"/>
                <a:gd name="T102" fmla="*/ 367 w 999"/>
                <a:gd name="T103" fmla="*/ 760 h 990"/>
                <a:gd name="T104" fmla="*/ 647 w 999"/>
                <a:gd name="T105" fmla="*/ 50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9" h="990">
                  <a:moveTo>
                    <a:pt x="881" y="830"/>
                  </a:moveTo>
                  <a:cubicBezTo>
                    <a:pt x="871" y="840"/>
                    <a:pt x="855" y="840"/>
                    <a:pt x="845" y="830"/>
                  </a:cubicBezTo>
                  <a:lnTo>
                    <a:pt x="660" y="646"/>
                  </a:lnTo>
                  <a:cubicBezTo>
                    <a:pt x="651" y="636"/>
                    <a:pt x="651" y="620"/>
                    <a:pt x="660" y="611"/>
                  </a:cubicBezTo>
                  <a:cubicBezTo>
                    <a:pt x="670" y="600"/>
                    <a:pt x="687" y="600"/>
                    <a:pt x="697" y="611"/>
                  </a:cubicBezTo>
                  <a:lnTo>
                    <a:pt x="881" y="794"/>
                  </a:lnTo>
                  <a:cubicBezTo>
                    <a:pt x="891" y="804"/>
                    <a:pt x="891" y="820"/>
                    <a:pt x="881" y="830"/>
                  </a:cubicBezTo>
                  <a:close/>
                  <a:moveTo>
                    <a:pt x="799" y="911"/>
                  </a:moveTo>
                  <a:cubicBezTo>
                    <a:pt x="791" y="921"/>
                    <a:pt x="774" y="921"/>
                    <a:pt x="764" y="911"/>
                  </a:cubicBezTo>
                  <a:lnTo>
                    <a:pt x="580" y="727"/>
                  </a:lnTo>
                  <a:cubicBezTo>
                    <a:pt x="570" y="717"/>
                    <a:pt x="570" y="701"/>
                    <a:pt x="580" y="691"/>
                  </a:cubicBezTo>
                  <a:cubicBezTo>
                    <a:pt x="589" y="681"/>
                    <a:pt x="605" y="681"/>
                    <a:pt x="615" y="691"/>
                  </a:cubicBezTo>
                  <a:lnTo>
                    <a:pt x="799" y="875"/>
                  </a:lnTo>
                  <a:cubicBezTo>
                    <a:pt x="810" y="885"/>
                    <a:pt x="810" y="901"/>
                    <a:pt x="799" y="911"/>
                  </a:cubicBezTo>
                  <a:close/>
                  <a:moveTo>
                    <a:pt x="701" y="540"/>
                  </a:moveTo>
                  <a:cubicBezTo>
                    <a:pt x="701" y="540"/>
                    <a:pt x="578" y="573"/>
                    <a:pt x="494" y="720"/>
                  </a:cubicBezTo>
                  <a:cubicBezTo>
                    <a:pt x="491" y="711"/>
                    <a:pt x="720" y="951"/>
                    <a:pt x="720" y="951"/>
                  </a:cubicBezTo>
                  <a:cubicBezTo>
                    <a:pt x="759" y="990"/>
                    <a:pt x="823" y="990"/>
                    <a:pt x="862" y="951"/>
                  </a:cubicBezTo>
                  <a:lnTo>
                    <a:pt x="920" y="894"/>
                  </a:lnTo>
                  <a:cubicBezTo>
                    <a:pt x="960" y="853"/>
                    <a:pt x="960" y="789"/>
                    <a:pt x="920" y="750"/>
                  </a:cubicBezTo>
                  <a:lnTo>
                    <a:pt x="701" y="540"/>
                  </a:lnTo>
                  <a:close/>
                  <a:moveTo>
                    <a:pt x="237" y="308"/>
                  </a:moveTo>
                  <a:lnTo>
                    <a:pt x="386" y="461"/>
                  </a:lnTo>
                  <a:lnTo>
                    <a:pt x="457" y="389"/>
                  </a:lnTo>
                  <a:lnTo>
                    <a:pt x="309" y="237"/>
                  </a:lnTo>
                  <a:lnTo>
                    <a:pt x="344" y="201"/>
                  </a:lnTo>
                  <a:lnTo>
                    <a:pt x="144" y="0"/>
                  </a:lnTo>
                  <a:lnTo>
                    <a:pt x="0" y="143"/>
                  </a:lnTo>
                  <a:lnTo>
                    <a:pt x="201" y="344"/>
                  </a:lnTo>
                  <a:lnTo>
                    <a:pt x="237" y="308"/>
                  </a:lnTo>
                  <a:close/>
                  <a:moveTo>
                    <a:pt x="222" y="904"/>
                  </a:moveTo>
                  <a:cubicBezTo>
                    <a:pt x="175" y="904"/>
                    <a:pt x="138" y="866"/>
                    <a:pt x="138" y="820"/>
                  </a:cubicBezTo>
                  <a:cubicBezTo>
                    <a:pt x="138" y="773"/>
                    <a:pt x="175" y="736"/>
                    <a:pt x="222" y="736"/>
                  </a:cubicBezTo>
                  <a:cubicBezTo>
                    <a:pt x="268" y="736"/>
                    <a:pt x="305" y="773"/>
                    <a:pt x="305" y="820"/>
                  </a:cubicBezTo>
                  <a:cubicBezTo>
                    <a:pt x="305" y="866"/>
                    <a:pt x="268" y="904"/>
                    <a:pt x="222" y="904"/>
                  </a:cubicBezTo>
                  <a:close/>
                  <a:moveTo>
                    <a:pt x="647" y="505"/>
                  </a:moveTo>
                  <a:cubicBezTo>
                    <a:pt x="677" y="518"/>
                    <a:pt x="710" y="524"/>
                    <a:pt x="743" y="524"/>
                  </a:cubicBezTo>
                  <a:cubicBezTo>
                    <a:pt x="885" y="524"/>
                    <a:pt x="999" y="411"/>
                    <a:pt x="999" y="270"/>
                  </a:cubicBezTo>
                  <a:cubicBezTo>
                    <a:pt x="999" y="255"/>
                    <a:pt x="997" y="240"/>
                    <a:pt x="995" y="226"/>
                  </a:cubicBezTo>
                  <a:lnTo>
                    <a:pt x="814" y="421"/>
                  </a:lnTo>
                  <a:lnTo>
                    <a:pt x="644" y="389"/>
                  </a:lnTo>
                  <a:lnTo>
                    <a:pt x="585" y="225"/>
                  </a:lnTo>
                  <a:lnTo>
                    <a:pt x="779" y="16"/>
                  </a:lnTo>
                  <a:cubicBezTo>
                    <a:pt x="768" y="15"/>
                    <a:pt x="756" y="14"/>
                    <a:pt x="743" y="14"/>
                  </a:cubicBezTo>
                  <a:cubicBezTo>
                    <a:pt x="603" y="14"/>
                    <a:pt x="489" y="128"/>
                    <a:pt x="489" y="270"/>
                  </a:cubicBezTo>
                  <a:cubicBezTo>
                    <a:pt x="489" y="305"/>
                    <a:pt x="496" y="340"/>
                    <a:pt x="510" y="371"/>
                  </a:cubicBezTo>
                  <a:cubicBezTo>
                    <a:pt x="431" y="511"/>
                    <a:pt x="313" y="626"/>
                    <a:pt x="267" y="669"/>
                  </a:cubicBezTo>
                  <a:cubicBezTo>
                    <a:pt x="253" y="665"/>
                    <a:pt x="237" y="662"/>
                    <a:pt x="221" y="662"/>
                  </a:cubicBezTo>
                  <a:cubicBezTo>
                    <a:pt x="135" y="662"/>
                    <a:pt x="64" y="733"/>
                    <a:pt x="64" y="820"/>
                  </a:cubicBezTo>
                  <a:cubicBezTo>
                    <a:pt x="64" y="907"/>
                    <a:pt x="135" y="978"/>
                    <a:pt x="221" y="978"/>
                  </a:cubicBezTo>
                  <a:cubicBezTo>
                    <a:pt x="309" y="978"/>
                    <a:pt x="379" y="907"/>
                    <a:pt x="379" y="820"/>
                  </a:cubicBezTo>
                  <a:cubicBezTo>
                    <a:pt x="379" y="798"/>
                    <a:pt x="375" y="779"/>
                    <a:pt x="367" y="760"/>
                  </a:cubicBezTo>
                  <a:cubicBezTo>
                    <a:pt x="402" y="714"/>
                    <a:pt x="497" y="599"/>
                    <a:pt x="647" y="50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88" name="文本框 87"/>
            <p:cNvSpPr txBox="1">
              <a:spLocks/>
            </p:cNvSpPr>
            <p:nvPr/>
          </p:nvSpPr>
          <p:spPr>
            <a:xfrm>
              <a:off x="6579637" y="3689265"/>
              <a:ext cx="60144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chemeClr val="bg2"/>
                  </a:solidFill>
                  <a:effectLst/>
                  <a:uLnTx/>
                  <a:uFillTx/>
                </a:rPr>
                <a:t>02</a:t>
              </a:r>
              <a:endParaRPr kumimoji="0" lang="zh-CN" altLang="en-US" sz="3200" b="0" i="0" u="none" strike="noStrike" kern="0" cap="none" spc="0" normalizeH="0" baseline="0" noProof="0" dirty="0">
                <a:ln>
                  <a:noFill/>
                </a:ln>
                <a:solidFill>
                  <a:schemeClr val="bg2"/>
                </a:solidFill>
                <a:effectLst/>
                <a:uLnTx/>
                <a:uFillTx/>
              </a:endParaRPr>
            </a:p>
          </p:txBody>
        </p:sp>
      </p:grpSp>
      <p:grpSp>
        <p:nvGrpSpPr>
          <p:cNvPr id="7" name="组合 6"/>
          <p:cNvGrpSpPr/>
          <p:nvPr/>
        </p:nvGrpSpPr>
        <p:grpSpPr>
          <a:xfrm>
            <a:off x="6215077" y="3752959"/>
            <a:ext cx="4620715" cy="584775"/>
            <a:chOff x="6322653" y="4452483"/>
            <a:chExt cx="4620715" cy="584775"/>
          </a:xfrm>
        </p:grpSpPr>
        <p:sp>
          <p:nvSpPr>
            <p:cNvPr id="72" name="圆角矩形 71"/>
            <p:cNvSpPr>
              <a:spLocks noChangeAspect="1"/>
            </p:cNvSpPr>
            <p:nvPr/>
          </p:nvSpPr>
          <p:spPr>
            <a:xfrm>
              <a:off x="6322653" y="4458141"/>
              <a:ext cx="4620715" cy="573458"/>
            </a:xfrm>
            <a:prstGeom prst="roundRect">
              <a:avLst>
                <a:gd name="adj" fmla="val 21435"/>
              </a:avLst>
            </a:prstGeom>
            <a:gradFill flip="none" rotWithShape="1">
              <a:gsLst>
                <a:gs pos="0">
                  <a:schemeClr val="accent5"/>
                </a:gs>
                <a:gs pos="100000">
                  <a:schemeClr val="accent5">
                    <a:lumMod val="50000"/>
                  </a:schemeClr>
                </a:gs>
              </a:gsLst>
              <a:lin ang="13500000" scaled="1"/>
              <a:tileRect/>
            </a:gradFill>
            <a:ln w="31750" cap="flat" cmpd="sng" algn="ctr">
              <a:gradFill flip="none" rotWithShape="1">
                <a:gsLst>
                  <a:gs pos="0">
                    <a:schemeClr val="accent5"/>
                  </a:gs>
                  <a:gs pos="100000">
                    <a:schemeClr val="accent5">
                      <a:lumMod val="50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9" name="文本框 88"/>
            <p:cNvSpPr txBox="1">
              <a:spLocks/>
            </p:cNvSpPr>
            <p:nvPr/>
          </p:nvSpPr>
          <p:spPr>
            <a:xfrm>
              <a:off x="7291616" y="4514038"/>
              <a:ext cx="247765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Aharoni" panose="02010803020104030203" pitchFamily="2" charset="-79"/>
                </a:rPr>
                <a:t>新年工作计划</a:t>
              </a:r>
            </a:p>
          </p:txBody>
        </p:sp>
        <p:sp>
          <p:nvSpPr>
            <p:cNvPr id="90" name="文本框 89"/>
            <p:cNvSpPr txBox="1">
              <a:spLocks/>
            </p:cNvSpPr>
            <p:nvPr/>
          </p:nvSpPr>
          <p:spPr>
            <a:xfrm>
              <a:off x="6579637" y="4452483"/>
              <a:ext cx="60144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chemeClr val="bg2"/>
                  </a:solidFill>
                  <a:effectLst/>
                  <a:uLnTx/>
                  <a:uFillTx/>
                </a:rPr>
                <a:t>03</a:t>
              </a:r>
              <a:endParaRPr kumimoji="0" lang="zh-CN" altLang="en-US" sz="3200" b="0" i="0" u="none" strike="noStrike" kern="0" cap="none" spc="0" normalizeH="0" baseline="0" noProof="0" dirty="0">
                <a:ln>
                  <a:noFill/>
                </a:ln>
                <a:solidFill>
                  <a:schemeClr val="bg2"/>
                </a:solidFill>
                <a:effectLst/>
                <a:uLnTx/>
                <a:uFillTx/>
              </a:endParaRPr>
            </a:p>
          </p:txBody>
        </p:sp>
        <p:sp>
          <p:nvSpPr>
            <p:cNvPr id="91" name="Freeform 17"/>
            <p:cNvSpPr>
              <a:spLocks noChangeAspect="1" noEditPoints="1"/>
            </p:cNvSpPr>
            <p:nvPr/>
          </p:nvSpPr>
          <p:spPr bwMode="auto">
            <a:xfrm>
              <a:off x="10113895" y="4543779"/>
              <a:ext cx="401142" cy="402182"/>
            </a:xfrm>
            <a:custGeom>
              <a:avLst/>
              <a:gdLst>
                <a:gd name="T0" fmla="*/ 306388 w 1008"/>
                <a:gd name="T1" fmla="*/ 614363 h 1009"/>
                <a:gd name="T2" fmla="*/ 0 w 1008"/>
                <a:gd name="T3" fmla="*/ 306877 h 1009"/>
                <a:gd name="T4" fmla="*/ 306388 w 1008"/>
                <a:gd name="T5" fmla="*/ 0 h 1009"/>
                <a:gd name="T6" fmla="*/ 612775 w 1008"/>
                <a:gd name="T7" fmla="*/ 306877 h 1009"/>
                <a:gd name="T8" fmla="*/ 306388 w 1008"/>
                <a:gd name="T9" fmla="*/ 614363 h 1009"/>
                <a:gd name="T10" fmla="*/ 440736 w 1008"/>
                <a:gd name="T11" fmla="*/ 468231 h 1009"/>
                <a:gd name="T12" fmla="*/ 440736 w 1008"/>
                <a:gd name="T13" fmla="*/ 468231 h 1009"/>
                <a:gd name="T14" fmla="*/ 327056 w 1008"/>
                <a:gd name="T15" fmla="*/ 356805 h 1009"/>
                <a:gd name="T16" fmla="*/ 306388 w 1008"/>
                <a:gd name="T17" fmla="*/ 360459 h 1009"/>
                <a:gd name="T18" fmla="*/ 252891 w 1008"/>
                <a:gd name="T19" fmla="*/ 306877 h 1009"/>
                <a:gd name="T20" fmla="*/ 277208 w 1008"/>
                <a:gd name="T21" fmla="*/ 262429 h 1009"/>
                <a:gd name="T22" fmla="*/ 277208 w 1008"/>
                <a:gd name="T23" fmla="*/ 108990 h 1009"/>
                <a:gd name="T24" fmla="*/ 336175 w 1008"/>
                <a:gd name="T25" fmla="*/ 108990 h 1009"/>
                <a:gd name="T26" fmla="*/ 336175 w 1008"/>
                <a:gd name="T27" fmla="*/ 262429 h 1009"/>
                <a:gd name="T28" fmla="*/ 359884 w 1008"/>
                <a:gd name="T29" fmla="*/ 306877 h 1009"/>
                <a:gd name="T30" fmla="*/ 356236 w 1008"/>
                <a:gd name="T31" fmla="*/ 326361 h 1009"/>
                <a:gd name="T32" fmla="*/ 470524 w 1008"/>
                <a:gd name="T33" fmla="*/ 437787 h 1009"/>
                <a:gd name="T34" fmla="*/ 440736 w 1008"/>
                <a:gd name="T35" fmla="*/ 468231 h 1009"/>
                <a:gd name="T36" fmla="*/ 102129 w 1008"/>
                <a:gd name="T37" fmla="*/ 286784 h 1009"/>
                <a:gd name="T38" fmla="*/ 102129 w 1008"/>
                <a:gd name="T39" fmla="*/ 286784 h 1009"/>
                <a:gd name="T40" fmla="*/ 142251 w 1008"/>
                <a:gd name="T41" fmla="*/ 286784 h 1009"/>
                <a:gd name="T42" fmla="*/ 142251 w 1008"/>
                <a:gd name="T43" fmla="*/ 327579 h 1009"/>
                <a:gd name="T44" fmla="*/ 102129 w 1008"/>
                <a:gd name="T45" fmla="*/ 327579 h 1009"/>
                <a:gd name="T46" fmla="*/ 102129 w 1008"/>
                <a:gd name="T47" fmla="*/ 286784 h 1009"/>
                <a:gd name="T48" fmla="*/ 470524 w 1008"/>
                <a:gd name="T49" fmla="*/ 286784 h 1009"/>
                <a:gd name="T50" fmla="*/ 470524 w 1008"/>
                <a:gd name="T51" fmla="*/ 286784 h 1009"/>
                <a:gd name="T52" fmla="*/ 510646 w 1008"/>
                <a:gd name="T53" fmla="*/ 286784 h 1009"/>
                <a:gd name="T54" fmla="*/ 510646 w 1008"/>
                <a:gd name="T55" fmla="*/ 327579 h 1009"/>
                <a:gd name="T56" fmla="*/ 470524 w 1008"/>
                <a:gd name="T57" fmla="*/ 327579 h 1009"/>
                <a:gd name="T58" fmla="*/ 470524 w 1008"/>
                <a:gd name="T59" fmla="*/ 286784 h 1009"/>
                <a:gd name="T60" fmla="*/ 285719 w 1008"/>
                <a:gd name="T61" fmla="*/ 511462 h 1009"/>
                <a:gd name="T62" fmla="*/ 285719 w 1008"/>
                <a:gd name="T63" fmla="*/ 511462 h 1009"/>
                <a:gd name="T64" fmla="*/ 285719 w 1008"/>
                <a:gd name="T65" fmla="*/ 471884 h 1009"/>
                <a:gd name="T66" fmla="*/ 327056 w 1008"/>
                <a:gd name="T67" fmla="*/ 471884 h 1009"/>
                <a:gd name="T68" fmla="*/ 327056 w 1008"/>
                <a:gd name="T69" fmla="*/ 511462 h 1009"/>
                <a:gd name="T70" fmla="*/ 285719 w 1008"/>
                <a:gd name="T71" fmla="*/ 511462 h 1009"/>
                <a:gd name="T72" fmla="*/ 306388 w 1008"/>
                <a:gd name="T73" fmla="*/ 555301 h 1009"/>
                <a:gd name="T74" fmla="*/ 306388 w 1008"/>
                <a:gd name="T75" fmla="*/ 555301 h 1009"/>
                <a:gd name="T76" fmla="*/ 554415 w 1008"/>
                <a:gd name="T77" fmla="*/ 306877 h 1009"/>
                <a:gd name="T78" fmla="*/ 306388 w 1008"/>
                <a:gd name="T79" fmla="*/ 59062 h 1009"/>
                <a:gd name="T80" fmla="*/ 58360 w 1008"/>
                <a:gd name="T81" fmla="*/ 306877 h 1009"/>
                <a:gd name="T82" fmla="*/ 306388 w 1008"/>
                <a:gd name="T83" fmla="*/ 55530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2"/>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xmlns="" val="37415335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49" presetClass="path" presetSubtype="0" accel="50000" decel="50000" fill="hold" grpId="1" nodeType="withEffect">
                                  <p:stCondLst>
                                    <p:cond delay="0"/>
                                  </p:stCondLst>
                                  <p:childTnLst>
                                    <p:animMotion origin="layout" path="M -0.09791 -0.17407 L -1.66667E-6 -4.81481E-6 " pathEditMode="relative" rAng="0" ptsTypes="AA">
                                      <p:cBhvr>
                                        <p:cTn id="11" dur="1000" fill="hold"/>
                                        <p:tgtEl>
                                          <p:spTgt spid="74"/>
                                        </p:tgtEl>
                                        <p:attrNameLst>
                                          <p:attrName>ppt_x</p:attrName>
                                          <p:attrName>ppt_y</p:attrName>
                                        </p:attrNameLst>
                                      </p:cBhvr>
                                      <p:rCtr x="4896" y="8704"/>
                                    </p:animMotion>
                                  </p:childTnLst>
                                </p:cTn>
                              </p:par>
                              <p:par>
                                <p:cTn id="12" presetID="53" presetClass="entr" presetSubtype="16" fill="hold" grpId="0" nodeType="withEffect">
                                  <p:stCondLst>
                                    <p:cond delay="250"/>
                                  </p:stCondLst>
                                  <p:childTnLst>
                                    <p:set>
                                      <p:cBhvr>
                                        <p:cTn id="13" dur="1" fill="hold">
                                          <p:stCondLst>
                                            <p:cond delay="0"/>
                                          </p:stCondLst>
                                        </p:cTn>
                                        <p:tgtEl>
                                          <p:spTgt spid="73"/>
                                        </p:tgtEl>
                                        <p:attrNameLst>
                                          <p:attrName>style.visibility</p:attrName>
                                        </p:attrNameLst>
                                      </p:cBhvr>
                                      <p:to>
                                        <p:strVal val="visible"/>
                                      </p:to>
                                    </p:set>
                                    <p:anim calcmode="lin" valueType="num">
                                      <p:cBhvr>
                                        <p:cTn id="14" dur="500" fill="hold"/>
                                        <p:tgtEl>
                                          <p:spTgt spid="73"/>
                                        </p:tgtEl>
                                        <p:attrNameLst>
                                          <p:attrName>ppt_w</p:attrName>
                                        </p:attrNameLst>
                                      </p:cBhvr>
                                      <p:tavLst>
                                        <p:tav tm="0">
                                          <p:val>
                                            <p:fltVal val="0"/>
                                          </p:val>
                                        </p:tav>
                                        <p:tav tm="100000">
                                          <p:val>
                                            <p:strVal val="#ppt_w"/>
                                          </p:val>
                                        </p:tav>
                                      </p:tavLst>
                                    </p:anim>
                                    <p:anim calcmode="lin" valueType="num">
                                      <p:cBhvr>
                                        <p:cTn id="15" dur="500" fill="hold"/>
                                        <p:tgtEl>
                                          <p:spTgt spid="73"/>
                                        </p:tgtEl>
                                        <p:attrNameLst>
                                          <p:attrName>ppt_h</p:attrName>
                                        </p:attrNameLst>
                                      </p:cBhvr>
                                      <p:tavLst>
                                        <p:tav tm="0">
                                          <p:val>
                                            <p:fltVal val="0"/>
                                          </p:val>
                                        </p:tav>
                                        <p:tav tm="100000">
                                          <p:val>
                                            <p:strVal val="#ppt_h"/>
                                          </p:val>
                                        </p:tav>
                                      </p:tavLst>
                                    </p:anim>
                                    <p:animEffect transition="in" filter="fade">
                                      <p:cBhvr>
                                        <p:cTn id="16" dur="500"/>
                                        <p:tgtEl>
                                          <p:spTgt spid="73"/>
                                        </p:tgtEl>
                                      </p:cBhvr>
                                    </p:animEffect>
                                  </p:childTnLst>
                                </p:cTn>
                              </p:par>
                              <p:par>
                                <p:cTn id="17" presetID="56" presetClass="path" presetSubtype="0" accel="50000" decel="50000" fill="hold" grpId="1" nodeType="withEffect">
                                  <p:stCondLst>
                                    <p:cond delay="250"/>
                                  </p:stCondLst>
                                  <p:childTnLst>
                                    <p:animMotion origin="layout" path="M -2.08333E-6 3.7037E-7 L 0.09805 -0.17407 " pathEditMode="relative" rAng="0" ptsTypes="AA">
                                      <p:cBhvr>
                                        <p:cTn id="18" dur="1000" spd="-100000" fill="hold"/>
                                        <p:tgtEl>
                                          <p:spTgt spid="73"/>
                                        </p:tgtEl>
                                        <p:attrNameLst>
                                          <p:attrName>ppt_x</p:attrName>
                                          <p:attrName>ppt_y</p:attrName>
                                        </p:attrNameLst>
                                      </p:cBhvr>
                                      <p:rCtr x="4896" y="-8704"/>
                                    </p:animMotion>
                                  </p:childTnLst>
                                </p:cTn>
                              </p:par>
                              <p:par>
                                <p:cTn id="19" presetID="53" presetClass="entr" presetSubtype="16" fill="hold" grpId="0" nodeType="withEffect">
                                  <p:stCondLst>
                                    <p:cond delay="50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par>
                                <p:cTn id="24" presetID="56" presetClass="path" presetSubtype="0" accel="50000" decel="50000" fill="hold" grpId="1" nodeType="withEffect">
                                  <p:stCondLst>
                                    <p:cond delay="500"/>
                                  </p:stCondLst>
                                  <p:childTnLst>
                                    <p:animMotion origin="layout" path="M -0.09791 0.17431 L -3.33333E-6 -1.48148E-6 " pathEditMode="relative" rAng="0" ptsTypes="AA">
                                      <p:cBhvr>
                                        <p:cTn id="25" dur="1000" fill="hold"/>
                                        <p:tgtEl>
                                          <p:spTgt spid="75"/>
                                        </p:tgtEl>
                                        <p:attrNameLst>
                                          <p:attrName>ppt_x</p:attrName>
                                          <p:attrName>ppt_y</p:attrName>
                                        </p:attrNameLst>
                                      </p:cBhvr>
                                      <p:rCtr x="4896" y="-8727"/>
                                    </p:animMotion>
                                  </p:childTnLst>
                                </p:cTn>
                              </p:par>
                              <p:par>
                                <p:cTn id="26" presetID="10" presetClass="entr" presetSubtype="0" fill="hold" grpId="0" nodeType="withEffect">
                                  <p:stCondLst>
                                    <p:cond delay="125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56" presetClass="path" presetSubtype="0" accel="50000" decel="50000" fill="hold" grpId="1" nodeType="withEffect">
                                  <p:stCondLst>
                                    <p:cond delay="1250"/>
                                  </p:stCondLst>
                                  <p:childTnLst>
                                    <p:animMotion origin="layout" path="M -0.03985 0.06944 L 2.91667E-6 2.96296E-6 " pathEditMode="relative" rAng="0" ptsTypes="AA">
                                      <p:cBhvr>
                                        <p:cTn id="30" dur="1000" fill="hold"/>
                                        <p:tgtEl>
                                          <p:spTgt spid="66"/>
                                        </p:tgtEl>
                                        <p:attrNameLst>
                                          <p:attrName>ppt_x</p:attrName>
                                          <p:attrName>ppt_y</p:attrName>
                                        </p:attrNameLst>
                                      </p:cBhvr>
                                      <p:rCtr x="1992" y="-3472"/>
                                    </p:animMotion>
                                  </p:childTnLst>
                                </p:cTn>
                              </p:par>
                              <p:par>
                                <p:cTn id="31" presetID="21" presetClass="entr" presetSubtype="1" fill="hold" grpId="0" nodeType="withEffect">
                                  <p:stCondLst>
                                    <p:cond delay="1750"/>
                                  </p:stCondLst>
                                  <p:childTnLst>
                                    <p:set>
                                      <p:cBhvr>
                                        <p:cTn id="32" dur="1" fill="hold">
                                          <p:stCondLst>
                                            <p:cond delay="0"/>
                                          </p:stCondLst>
                                        </p:cTn>
                                        <p:tgtEl>
                                          <p:spTgt spid="93"/>
                                        </p:tgtEl>
                                        <p:attrNameLst>
                                          <p:attrName>style.visibility</p:attrName>
                                        </p:attrNameLst>
                                      </p:cBhvr>
                                      <p:to>
                                        <p:strVal val="visible"/>
                                      </p:to>
                                    </p:set>
                                    <p:animEffect transition="in" filter="wheel(1)">
                                      <p:cBhvr>
                                        <p:cTn id="33" dur="1000"/>
                                        <p:tgtEl>
                                          <p:spTgt spid="93"/>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50" fill="hold"/>
                                        <p:tgtEl>
                                          <p:spTgt spid="67"/>
                                        </p:tgtEl>
                                        <p:attrNameLst>
                                          <p:attrName>ppt_w</p:attrName>
                                        </p:attrNameLst>
                                      </p:cBhvr>
                                      <p:tavLst>
                                        <p:tav tm="0">
                                          <p:val>
                                            <p:fltVal val="0"/>
                                          </p:val>
                                        </p:tav>
                                        <p:tav tm="100000">
                                          <p:val>
                                            <p:strVal val="#ppt_w"/>
                                          </p:val>
                                        </p:tav>
                                      </p:tavLst>
                                    </p:anim>
                                    <p:anim calcmode="lin" valueType="num">
                                      <p:cBhvr>
                                        <p:cTn id="38" dur="250" fill="hold"/>
                                        <p:tgtEl>
                                          <p:spTgt spid="67"/>
                                        </p:tgtEl>
                                        <p:attrNameLst>
                                          <p:attrName>ppt_h</p:attrName>
                                        </p:attrNameLst>
                                      </p:cBhvr>
                                      <p:tavLst>
                                        <p:tav tm="0">
                                          <p:val>
                                            <p:fltVal val="0"/>
                                          </p:val>
                                        </p:tav>
                                        <p:tav tm="100000">
                                          <p:val>
                                            <p:strVal val="#ppt_h"/>
                                          </p:val>
                                        </p:tav>
                                      </p:tavLst>
                                    </p:anim>
                                    <p:animEffect transition="in" filter="fade">
                                      <p:cBhvr>
                                        <p:cTn id="39" dur="250"/>
                                        <p:tgtEl>
                                          <p:spTgt spid="67"/>
                                        </p:tgtEl>
                                      </p:cBhvr>
                                    </p:animEffect>
                                  </p:childTnLst>
                                </p:cTn>
                              </p:par>
                              <p:par>
                                <p:cTn id="40" presetID="6" presetClass="emph" presetSubtype="0" decel="100000" fill="hold" grpId="1" nodeType="withEffect">
                                  <p:stCondLst>
                                    <p:cond delay="200"/>
                                  </p:stCondLst>
                                  <p:childTnLst>
                                    <p:animScale>
                                      <p:cBhvr>
                                        <p:cTn id="41" dur="250" fill="hold"/>
                                        <p:tgtEl>
                                          <p:spTgt spid="67"/>
                                        </p:tgtEl>
                                      </p:cBhvr>
                                      <p:by x="120000" y="120000"/>
                                    </p:animScale>
                                  </p:childTnLst>
                                </p:cTn>
                              </p:par>
                              <p:par>
                                <p:cTn id="42" presetID="6" presetClass="emph" presetSubtype="0" decel="100000" fill="hold" grpId="2" nodeType="withEffect">
                                  <p:stCondLst>
                                    <p:cond delay="400"/>
                                  </p:stCondLst>
                                  <p:childTnLst>
                                    <p:animScale>
                                      <p:cBhvr>
                                        <p:cTn id="43" dur="250" fill="hold"/>
                                        <p:tgtEl>
                                          <p:spTgt spid="67"/>
                                        </p:tgtEl>
                                      </p:cBhvr>
                                      <p:by x="83000" y="83000"/>
                                    </p:animScale>
                                  </p:childTnLst>
                                </p:cTn>
                              </p:par>
                              <p:par>
                                <p:cTn id="44" presetID="53" presetClass="entr" presetSubtype="16" fill="hold" grpId="0" nodeType="withEffect">
                                  <p:stCondLst>
                                    <p:cond delay="4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250" fill="hold"/>
                                        <p:tgtEl>
                                          <p:spTgt spid="68"/>
                                        </p:tgtEl>
                                        <p:attrNameLst>
                                          <p:attrName>ppt_w</p:attrName>
                                        </p:attrNameLst>
                                      </p:cBhvr>
                                      <p:tavLst>
                                        <p:tav tm="0">
                                          <p:val>
                                            <p:fltVal val="0"/>
                                          </p:val>
                                        </p:tav>
                                        <p:tav tm="100000">
                                          <p:val>
                                            <p:strVal val="#ppt_w"/>
                                          </p:val>
                                        </p:tav>
                                      </p:tavLst>
                                    </p:anim>
                                    <p:anim calcmode="lin" valueType="num">
                                      <p:cBhvr>
                                        <p:cTn id="47" dur="250" fill="hold"/>
                                        <p:tgtEl>
                                          <p:spTgt spid="68"/>
                                        </p:tgtEl>
                                        <p:attrNameLst>
                                          <p:attrName>ppt_h</p:attrName>
                                        </p:attrNameLst>
                                      </p:cBhvr>
                                      <p:tavLst>
                                        <p:tav tm="0">
                                          <p:val>
                                            <p:fltVal val="0"/>
                                          </p:val>
                                        </p:tav>
                                        <p:tav tm="100000">
                                          <p:val>
                                            <p:strVal val="#ppt_h"/>
                                          </p:val>
                                        </p:tav>
                                      </p:tavLst>
                                    </p:anim>
                                    <p:animEffect transition="in" filter="fade">
                                      <p:cBhvr>
                                        <p:cTn id="48" dur="250"/>
                                        <p:tgtEl>
                                          <p:spTgt spid="68"/>
                                        </p:tgtEl>
                                      </p:cBhvr>
                                    </p:animEffect>
                                  </p:childTnLst>
                                </p:cTn>
                              </p:par>
                              <p:par>
                                <p:cTn id="49" presetID="6" presetClass="emph" presetSubtype="0" decel="100000" fill="hold" grpId="1" nodeType="withEffect">
                                  <p:stCondLst>
                                    <p:cond delay="600"/>
                                  </p:stCondLst>
                                  <p:childTnLst>
                                    <p:animScale>
                                      <p:cBhvr>
                                        <p:cTn id="50" dur="250" fill="hold"/>
                                        <p:tgtEl>
                                          <p:spTgt spid="68"/>
                                        </p:tgtEl>
                                      </p:cBhvr>
                                      <p:by x="120000" y="120000"/>
                                    </p:animScale>
                                  </p:childTnLst>
                                </p:cTn>
                              </p:par>
                              <p:par>
                                <p:cTn id="51" presetID="6" presetClass="emph" presetSubtype="0" decel="100000" fill="hold" grpId="2" nodeType="withEffect">
                                  <p:stCondLst>
                                    <p:cond delay="800"/>
                                  </p:stCondLst>
                                  <p:childTnLst>
                                    <p:animScale>
                                      <p:cBhvr>
                                        <p:cTn id="52" dur="250" fill="hold"/>
                                        <p:tgtEl>
                                          <p:spTgt spid="68"/>
                                        </p:tgtEl>
                                      </p:cBhvr>
                                      <p:by x="83000" y="83000"/>
                                    </p:animScale>
                                  </p:childTnLst>
                                </p:cTn>
                              </p:par>
                              <p:par>
                                <p:cTn id="53" presetID="17" presetClass="entr" presetSubtype="2" fill="hold" nodeType="withEffect">
                                  <p:stCondLst>
                                    <p:cond delay="25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ppt_w/2"/>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strVal val="#ppt_h"/>
                                          </p:val>
                                        </p:tav>
                                        <p:tav tm="100000">
                                          <p:val>
                                            <p:strVal val="#ppt_h"/>
                                          </p:val>
                                        </p:tav>
                                      </p:tavLst>
                                    </p:anim>
                                  </p:childTnLst>
                                </p:cTn>
                              </p:par>
                              <p:par>
                                <p:cTn id="59" presetID="63" presetClass="path" presetSubtype="0" accel="50000" decel="50000" fill="hold" nodeType="withEffect">
                                  <p:stCondLst>
                                    <p:cond delay="250"/>
                                  </p:stCondLst>
                                  <p:childTnLst>
                                    <p:animMotion origin="layout" path="M 1.25E-6 -3.7037E-7 L 0.25 -3.7037E-7 " pathEditMode="relative" rAng="0" ptsTypes="AA">
                                      <p:cBhvr>
                                        <p:cTn id="60" dur="1000" spd="-100000" fill="hold"/>
                                        <p:tgtEl>
                                          <p:spTgt spid="4"/>
                                        </p:tgtEl>
                                        <p:attrNameLst>
                                          <p:attrName>ppt_x</p:attrName>
                                          <p:attrName>ppt_y</p:attrName>
                                        </p:attrNameLst>
                                      </p:cBhvr>
                                      <p:rCtr x="12500" y="0"/>
                                    </p:animMotion>
                                  </p:childTnLst>
                                </p:cTn>
                              </p:par>
                              <p:par>
                                <p:cTn id="61" presetID="17" presetClass="entr" presetSubtype="2" fill="hold" nodeType="withEffect">
                                  <p:stCondLst>
                                    <p:cond delay="75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ppt_x</p:attrName>
                                        </p:attrNameLst>
                                      </p:cBhvr>
                                      <p:tavLst>
                                        <p:tav tm="0">
                                          <p:val>
                                            <p:strVal val="#ppt_x+#ppt_w/2"/>
                                          </p:val>
                                        </p:tav>
                                        <p:tav tm="100000">
                                          <p:val>
                                            <p:strVal val="#ppt_x"/>
                                          </p:val>
                                        </p:tav>
                                      </p:tavLst>
                                    </p:anim>
                                    <p:anim calcmode="lin" valueType="num">
                                      <p:cBhvr>
                                        <p:cTn id="64" dur="500" fill="hold"/>
                                        <p:tgtEl>
                                          <p:spTgt spid="6"/>
                                        </p:tgtEl>
                                        <p:attrNameLst>
                                          <p:attrName>ppt_y</p:attrName>
                                        </p:attrNameLst>
                                      </p:cBhvr>
                                      <p:tavLst>
                                        <p:tav tm="0">
                                          <p:val>
                                            <p:strVal val="#ppt_y"/>
                                          </p:val>
                                        </p:tav>
                                        <p:tav tm="100000">
                                          <p:val>
                                            <p:strVal val="#ppt_y"/>
                                          </p:val>
                                        </p:tav>
                                      </p:tavLst>
                                    </p:anim>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strVal val="#ppt_h"/>
                                          </p:val>
                                        </p:tav>
                                        <p:tav tm="100000">
                                          <p:val>
                                            <p:strVal val="#ppt_h"/>
                                          </p:val>
                                        </p:tav>
                                      </p:tavLst>
                                    </p:anim>
                                  </p:childTnLst>
                                </p:cTn>
                              </p:par>
                              <p:par>
                                <p:cTn id="67" presetID="63" presetClass="path" presetSubtype="0" accel="50000" decel="50000" fill="hold" nodeType="withEffect">
                                  <p:stCondLst>
                                    <p:cond delay="750"/>
                                  </p:stCondLst>
                                  <p:childTnLst>
                                    <p:animMotion origin="layout" path="M 1.25E-6 4.44444E-6 L 0.25 4.44444E-6 " pathEditMode="relative" rAng="0" ptsTypes="AA">
                                      <p:cBhvr>
                                        <p:cTn id="68" dur="1000" spd="-100000" fill="hold"/>
                                        <p:tgtEl>
                                          <p:spTgt spid="6"/>
                                        </p:tgtEl>
                                        <p:attrNameLst>
                                          <p:attrName>ppt_x</p:attrName>
                                          <p:attrName>ppt_y</p:attrName>
                                        </p:attrNameLst>
                                      </p:cBhvr>
                                      <p:rCtr x="12500" y="0"/>
                                    </p:animMotion>
                                  </p:childTnLst>
                                </p:cTn>
                              </p:par>
                              <p:par>
                                <p:cTn id="69" presetID="17" presetClass="entr" presetSubtype="2" fill="hold" nodeType="withEffect">
                                  <p:stCondLst>
                                    <p:cond delay="100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ppt_x</p:attrName>
                                        </p:attrNameLst>
                                      </p:cBhvr>
                                      <p:tavLst>
                                        <p:tav tm="0">
                                          <p:val>
                                            <p:strVal val="#ppt_x+#ppt_w/2"/>
                                          </p:val>
                                        </p:tav>
                                        <p:tav tm="100000">
                                          <p:val>
                                            <p:strVal val="#ppt_x"/>
                                          </p:val>
                                        </p:tav>
                                      </p:tavLst>
                                    </p:anim>
                                    <p:anim calcmode="lin" valueType="num">
                                      <p:cBhvr>
                                        <p:cTn id="72" dur="500" fill="hold"/>
                                        <p:tgtEl>
                                          <p:spTgt spid="7"/>
                                        </p:tgtEl>
                                        <p:attrNameLst>
                                          <p:attrName>ppt_y</p:attrName>
                                        </p:attrNameLst>
                                      </p:cBhvr>
                                      <p:tavLst>
                                        <p:tav tm="0">
                                          <p:val>
                                            <p:strVal val="#ppt_y"/>
                                          </p:val>
                                        </p:tav>
                                        <p:tav tm="100000">
                                          <p:val>
                                            <p:strVal val="#ppt_y"/>
                                          </p:val>
                                        </p:tav>
                                      </p:tavLst>
                                    </p:anim>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strVal val="#ppt_h"/>
                                          </p:val>
                                        </p:tav>
                                        <p:tav tm="100000">
                                          <p:val>
                                            <p:strVal val="#ppt_h"/>
                                          </p:val>
                                        </p:tav>
                                      </p:tavLst>
                                    </p:anim>
                                  </p:childTnLst>
                                </p:cTn>
                              </p:par>
                              <p:par>
                                <p:cTn id="75" presetID="63" presetClass="path" presetSubtype="0" accel="50000" decel="50000" fill="hold" nodeType="withEffect">
                                  <p:stCondLst>
                                    <p:cond delay="1000"/>
                                  </p:stCondLst>
                                  <p:childTnLst>
                                    <p:animMotion origin="layout" path="M 1.25E-6 1.85185E-6 L 0.25 1.85185E-6 " pathEditMode="relative" rAng="0" ptsTypes="AA">
                                      <p:cBhvr>
                                        <p:cTn id="76" dur="1000" spd="-100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75" grpId="0" animBg="1"/>
      <p:bldP spid="75" grpId="1" animBg="1"/>
      <p:bldP spid="74" grpId="0" animBg="1"/>
      <p:bldP spid="74" grpId="1" animBg="1"/>
      <p:bldP spid="73" grpId="0" animBg="1"/>
      <p:bldP spid="73" grpId="1" animBg="1"/>
      <p:bldP spid="66" grpId="0" animBg="1"/>
      <p:bldP spid="66" grpId="1" animBg="1"/>
      <p:bldP spid="67" grpId="0"/>
      <p:bldP spid="67" grpId="1"/>
      <p:bldP spid="67" grpId="2"/>
      <p:bldP spid="68" grpId="0"/>
      <p:bldP spid="68" grpId="1"/>
      <p:bldP spid="6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a:spLocks noChangeAspect="1"/>
          </p:cNvSpPr>
          <p:nvPr/>
        </p:nvSpPr>
        <p:spPr bwMode="auto">
          <a:xfrm>
            <a:off x="3616325" y="1131987"/>
            <a:ext cx="4959350" cy="471487"/>
          </a:xfrm>
          <a:custGeom>
            <a:avLst/>
            <a:gdLst>
              <a:gd name="T0" fmla="*/ 3032 w 13637"/>
              <a:gd name="T1" fmla="*/ 0 h 1286"/>
              <a:gd name="T2" fmla="*/ 10605 w 13637"/>
              <a:gd name="T3" fmla="*/ 0 h 1286"/>
              <a:gd name="T4" fmla="*/ 12105 w 13637"/>
              <a:gd name="T5" fmla="*/ 402 h 1286"/>
              <a:gd name="T6" fmla="*/ 13637 w 13637"/>
              <a:gd name="T7" fmla="*/ 1286 h 1286"/>
              <a:gd name="T8" fmla="*/ 0 w 13637"/>
              <a:gd name="T9" fmla="*/ 1286 h 1286"/>
              <a:gd name="T10" fmla="*/ 1532 w 13637"/>
              <a:gd name="T11" fmla="*/ 402 h 1286"/>
              <a:gd name="T12" fmla="*/ 3032 w 13637"/>
              <a:gd name="T13" fmla="*/ 0 h 1286"/>
            </a:gdLst>
            <a:ahLst/>
            <a:cxnLst>
              <a:cxn ang="0">
                <a:pos x="T0" y="T1"/>
              </a:cxn>
              <a:cxn ang="0">
                <a:pos x="T2" y="T3"/>
              </a:cxn>
              <a:cxn ang="0">
                <a:pos x="T4" y="T5"/>
              </a:cxn>
              <a:cxn ang="0">
                <a:pos x="T6" y="T7"/>
              </a:cxn>
              <a:cxn ang="0">
                <a:pos x="T8" y="T9"/>
              </a:cxn>
              <a:cxn ang="0">
                <a:pos x="T10" y="T11"/>
              </a:cxn>
              <a:cxn ang="0">
                <a:pos x="T12" y="T13"/>
              </a:cxn>
            </a:cxnLst>
            <a:rect l="0" t="0" r="r" b="b"/>
            <a:pathLst>
              <a:path w="13637" h="1286">
                <a:moveTo>
                  <a:pt x="3032" y="0"/>
                </a:moveTo>
                <a:lnTo>
                  <a:pt x="10605" y="0"/>
                </a:lnTo>
                <a:cubicBezTo>
                  <a:pt x="11156" y="0"/>
                  <a:pt x="11628" y="127"/>
                  <a:pt x="12105" y="402"/>
                </a:cubicBezTo>
                <a:lnTo>
                  <a:pt x="13637" y="1286"/>
                </a:lnTo>
                <a:lnTo>
                  <a:pt x="0" y="1286"/>
                </a:lnTo>
                <a:lnTo>
                  <a:pt x="1532" y="402"/>
                </a:lnTo>
                <a:cubicBezTo>
                  <a:pt x="2009" y="127"/>
                  <a:pt x="2481" y="0"/>
                  <a:pt x="303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文本框 9"/>
          <p:cNvSpPr txBox="1">
            <a:spLocks/>
          </p:cNvSpPr>
          <p:nvPr/>
        </p:nvSpPr>
        <p:spPr>
          <a:xfrm>
            <a:off x="4426312" y="1191057"/>
            <a:ext cx="3339376" cy="369332"/>
          </a:xfrm>
          <a:prstGeom prst="rect">
            <a:avLst/>
          </a:prstGeom>
          <a:noFill/>
        </p:spPr>
        <p:txBody>
          <a:bodyPr wrap="none" rtlCol="0">
            <a:spAutoFit/>
          </a:bodyPr>
          <a:lstStyle/>
          <a:p>
            <a:r>
              <a:rPr lang="en-US" altLang="zh-CN" dirty="0" smtClean="0">
                <a:solidFill>
                  <a:schemeClr val="bg2"/>
                </a:solidFill>
                <a:latin typeface="微软雅黑" panose="020B0503020204020204" pitchFamily="34" charset="-122"/>
                <a:ea typeface="微软雅黑" panose="020B0503020204020204" pitchFamily="34" charset="-122"/>
              </a:rPr>
              <a:t>2019</a:t>
            </a:r>
            <a:r>
              <a:rPr lang="zh-CN" altLang="en-US" dirty="0" smtClean="0">
                <a:solidFill>
                  <a:schemeClr val="bg2"/>
                </a:solidFill>
                <a:latin typeface="微软雅黑" panose="020B0503020204020204" pitchFamily="34" charset="-122"/>
                <a:ea typeface="微软雅黑" panose="020B0503020204020204" pitchFamily="34" charset="-122"/>
              </a:rPr>
              <a:t>工作总结</a:t>
            </a:r>
            <a:r>
              <a:rPr lang="zh-CN" altLang="en-US" dirty="0">
                <a:solidFill>
                  <a:schemeClr val="bg2"/>
                </a:solidFill>
                <a:latin typeface="微软雅黑" panose="020B0503020204020204" pitchFamily="34" charset="-122"/>
                <a:ea typeface="微软雅黑" panose="020B0503020204020204" pitchFamily="34" charset="-122"/>
              </a:rPr>
              <a:t>暨</a:t>
            </a:r>
            <a:r>
              <a:rPr lang="en-US" altLang="zh-CN" dirty="0" smtClean="0">
                <a:solidFill>
                  <a:schemeClr val="bg2"/>
                </a:solidFill>
                <a:latin typeface="微软雅黑" panose="020B0503020204020204" pitchFamily="34" charset="-122"/>
                <a:ea typeface="微软雅黑" panose="020B0503020204020204" pitchFamily="34" charset="-122"/>
              </a:rPr>
              <a:t>2020</a:t>
            </a:r>
            <a:r>
              <a:rPr lang="zh-CN" altLang="en-US" dirty="0" smtClean="0">
                <a:solidFill>
                  <a:schemeClr val="bg2"/>
                </a:solidFill>
                <a:latin typeface="微软雅黑" panose="020B0503020204020204" pitchFamily="34" charset="-122"/>
                <a:ea typeface="微软雅黑" panose="020B0503020204020204" pitchFamily="34" charset="-122"/>
              </a:rPr>
              <a:t>新年</a:t>
            </a:r>
            <a:r>
              <a:rPr lang="zh-CN" altLang="en-US" dirty="0">
                <a:solidFill>
                  <a:schemeClr val="bg2"/>
                </a:solidFill>
                <a:latin typeface="微软雅黑" panose="020B0503020204020204" pitchFamily="34" charset="-122"/>
                <a:ea typeface="微软雅黑" panose="020B0503020204020204" pitchFamily="34" charset="-122"/>
              </a:rPr>
              <a:t>计划</a:t>
            </a:r>
          </a:p>
        </p:txBody>
      </p:sp>
      <p:sp>
        <p:nvSpPr>
          <p:cNvPr id="4" name="圆角矩形 3"/>
          <p:cNvSpPr>
            <a:spLocks noChangeAspect="1"/>
          </p:cNvSpPr>
          <p:nvPr/>
        </p:nvSpPr>
        <p:spPr>
          <a:xfrm>
            <a:off x="1056000" y="1629000"/>
            <a:ext cx="10080000" cy="3600000"/>
          </a:xfrm>
          <a:prstGeom prst="roundRect">
            <a:avLst>
              <a:gd name="adj" fmla="val 50000"/>
            </a:avLst>
          </a:prstGeom>
          <a:solidFill>
            <a:schemeClr val="bg2">
              <a:lumMod val="85000"/>
            </a:schemeClr>
          </a:solidFill>
          <a:ln w="63500">
            <a:gradFill flip="none" rotWithShape="1">
              <a:gsLst>
                <a:gs pos="0">
                  <a:schemeClr val="bg1">
                    <a:lumMod val="65000"/>
                  </a:schemeClr>
                </a:gs>
                <a:gs pos="100000">
                  <a:schemeClr val="bg1"/>
                </a:gs>
              </a:gsLst>
              <a:lin ang="2700000" scaled="1"/>
              <a:tileRect/>
            </a:gradFill>
          </a:ln>
          <a:effectLst>
            <a:innerShdw blurRad="254000" dist="1524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a:spLocks noChangeAspect="1"/>
          </p:cNvSpPr>
          <p:nvPr/>
        </p:nvSpPr>
        <p:spPr>
          <a:xfrm>
            <a:off x="1416000" y="1989000"/>
            <a:ext cx="9360000" cy="2880000"/>
          </a:xfrm>
          <a:prstGeom prst="roundRect">
            <a:avLst>
              <a:gd name="adj" fmla="val 50000"/>
            </a:avLst>
          </a:prstGeom>
          <a:gradFill>
            <a:gsLst>
              <a:gs pos="0">
                <a:schemeClr val="bg2"/>
              </a:gs>
              <a:gs pos="100000">
                <a:schemeClr val="bg2">
                  <a:lumMod val="75000"/>
                </a:schemeClr>
              </a:gs>
            </a:gsLst>
            <a:lin ang="2700000" scaled="1"/>
          </a:gradFill>
          <a:ln w="12700">
            <a:noFill/>
          </a:ln>
          <a:effectLst>
            <a:outerShdw blurRad="254000" dist="152400" dir="27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2"/>
            <a:endParaRPr lang="zh-CN" altLang="en-US" sz="900">
              <a:latin typeface="微软雅黑" panose="020B0503020204020204" pitchFamily="34" charset="-122"/>
            </a:endParaRPr>
          </a:p>
        </p:txBody>
      </p:sp>
      <p:sp>
        <p:nvSpPr>
          <p:cNvPr id="27" name="椭圆 26"/>
          <p:cNvSpPr>
            <a:spLocks noChangeAspect="1"/>
          </p:cNvSpPr>
          <p:nvPr/>
        </p:nvSpPr>
        <p:spPr>
          <a:xfrm>
            <a:off x="1665090" y="2205000"/>
            <a:ext cx="2448000" cy="2448000"/>
          </a:xfrm>
          <a:prstGeom prst="ellipse">
            <a:avLst/>
          </a:prstGeom>
          <a:gradFill flip="none" rotWithShape="1">
            <a:gsLst>
              <a:gs pos="0">
                <a:schemeClr val="accent1"/>
              </a:gs>
              <a:gs pos="100000">
                <a:schemeClr val="accent1">
                  <a:lumMod val="50000"/>
                </a:schemeClr>
              </a:gs>
            </a:gsLst>
            <a:lin ang="13500000" scaled="1"/>
            <a:tileRect/>
          </a:gradFill>
          <a:ln w="4445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254000" dist="152400" dir="2700000" algn="tl" rotWithShape="0">
              <a:prstClr val="black">
                <a:alpha val="8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32" name="文本框 31"/>
          <p:cNvSpPr txBox="1">
            <a:spLocks/>
          </p:cNvSpPr>
          <p:nvPr/>
        </p:nvSpPr>
        <p:spPr>
          <a:xfrm>
            <a:off x="2241317" y="2336393"/>
            <a:ext cx="1295547" cy="2185214"/>
          </a:xfrm>
          <a:prstGeom prst="rect">
            <a:avLst/>
          </a:prstGeom>
          <a:noFill/>
        </p:spPr>
        <p:txBody>
          <a:bodyPr wrap="none" rtlCol="0">
            <a:spAutoFit/>
          </a:bodyPr>
          <a:lstStyle/>
          <a:p>
            <a:r>
              <a:rPr lang="en-US" altLang="zh-CN" sz="13600" dirty="0">
                <a:solidFill>
                  <a:schemeClr val="bg2"/>
                </a:solidFill>
                <a:latin typeface="Agency FB" panose="020B0503020202020204" pitchFamily="34" charset="0"/>
              </a:rPr>
              <a:t>01</a:t>
            </a:r>
            <a:endParaRPr lang="zh-CN" altLang="en-US" sz="13600" dirty="0">
              <a:solidFill>
                <a:schemeClr val="bg2"/>
              </a:solidFill>
              <a:latin typeface="Agency FB" panose="020B0503020202020204" pitchFamily="34" charset="0"/>
            </a:endParaRPr>
          </a:p>
        </p:txBody>
      </p:sp>
      <p:sp>
        <p:nvSpPr>
          <p:cNvPr id="61" name="圆角矩形 60"/>
          <p:cNvSpPr>
            <a:spLocks noChangeAspect="1"/>
          </p:cNvSpPr>
          <p:nvPr/>
        </p:nvSpPr>
        <p:spPr>
          <a:xfrm>
            <a:off x="4462379" y="3481694"/>
            <a:ext cx="5760000" cy="144000"/>
          </a:xfrm>
          <a:prstGeom prst="roundRect">
            <a:avLst>
              <a:gd name="adj" fmla="val 50000"/>
            </a:avLst>
          </a:prstGeom>
          <a:solidFill>
            <a:schemeClr val="bg2">
              <a:lumMod val="85000"/>
            </a:schemeClr>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a:spLocks/>
          </p:cNvSpPr>
          <p:nvPr/>
        </p:nvSpPr>
        <p:spPr>
          <a:xfrm>
            <a:off x="4427080" y="2344021"/>
            <a:ext cx="5142459" cy="1015663"/>
          </a:xfrm>
          <a:prstGeom prst="rect">
            <a:avLst/>
          </a:prstGeom>
          <a:noFill/>
        </p:spPr>
        <p:txBody>
          <a:bodyPr wrap="square" rtlCol="0">
            <a:spAutoFit/>
          </a:bodyPr>
          <a:lstStyle/>
          <a:p>
            <a:r>
              <a:rPr lang="zh-CN" altLang="en-US" sz="6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年度工作情况</a:t>
            </a:r>
          </a:p>
        </p:txBody>
      </p:sp>
      <p:sp>
        <p:nvSpPr>
          <p:cNvPr id="12" name="文本框 11"/>
          <p:cNvSpPr txBox="1">
            <a:spLocks/>
          </p:cNvSpPr>
          <p:nvPr/>
        </p:nvSpPr>
        <p:spPr>
          <a:xfrm>
            <a:off x="4427080" y="3729173"/>
            <a:ext cx="5142459" cy="584775"/>
          </a:xfrm>
          <a:prstGeom prst="rect">
            <a:avLst/>
          </a:prstGeom>
          <a:noFill/>
        </p:spPr>
        <p:txBody>
          <a:bodyPr wrap="square" rtlCol="0">
            <a:spAutoFit/>
          </a:bodyPr>
          <a:lstStyle>
            <a:defPPr>
              <a:defRPr lang="zh-CN"/>
            </a:defPPr>
            <a:lvl1pPr>
              <a:defRPr sz="1200">
                <a:solidFill>
                  <a:schemeClr val="bg1"/>
                </a:solidFill>
                <a:latin typeface="微软雅黑" panose="020B0503020204020204" pitchFamily="34" charset="-122"/>
                <a:ea typeface="微软雅黑" panose="020B0503020204020204" pitchFamily="34" charset="-122"/>
              </a:defRPr>
            </a:lvl1pPr>
          </a:lstStyle>
          <a:p>
            <a:pPr lvl="0">
              <a:defRPr/>
            </a:pPr>
            <a:r>
              <a:rPr lang="en-US" altLang="zh-CN" sz="3200" kern="0" dirty="0">
                <a:solidFill>
                  <a:schemeClr val="tx2"/>
                </a:solidFill>
              </a:rPr>
              <a:t>JOB DESCRIPTION</a:t>
            </a:r>
            <a:endParaRPr kumimoji="0" lang="en-US" altLang="zh-CN" sz="3200" b="0" i="0" u="none" strike="noStrike" kern="0" cap="none" spc="0" normalizeH="0" baseline="0" noProof="0" dirty="0">
              <a:ln>
                <a:noFill/>
              </a:ln>
              <a:solidFill>
                <a:schemeClr val="tx2"/>
              </a:solidFill>
              <a:effectLst/>
              <a:uLnTx/>
              <a:uFillTx/>
            </a:endParaRPr>
          </a:p>
        </p:txBody>
      </p:sp>
      <p:sp>
        <p:nvSpPr>
          <p:cNvPr id="13" name="圆角矩形 12"/>
          <p:cNvSpPr>
            <a:spLocks noChangeAspect="1"/>
          </p:cNvSpPr>
          <p:nvPr/>
        </p:nvSpPr>
        <p:spPr>
          <a:xfrm>
            <a:off x="4462379" y="3481694"/>
            <a:ext cx="5760000" cy="144000"/>
          </a:xfrm>
          <a:prstGeom prst="roundRect">
            <a:avLst>
              <a:gd name="adj" fmla="val 50000"/>
            </a:avLst>
          </a:prstGeom>
          <a:solidFill>
            <a:schemeClr val="accent2"/>
          </a:solidFill>
          <a:ln w="25400">
            <a:gradFill flip="none" rotWithShape="1">
              <a:gsLst>
                <a:gs pos="0">
                  <a:schemeClr val="bg2">
                    <a:lumMod val="65000"/>
                  </a:schemeClr>
                </a:gs>
                <a:gs pos="100000">
                  <a:schemeClr val="bg2">
                    <a:lumMod val="85000"/>
                  </a:schemeClr>
                </a:gs>
              </a:gsLst>
              <a:lin ang="2700000" scaled="1"/>
              <a:tileRect/>
            </a:gradFill>
          </a:ln>
          <a:effectLst>
            <a:innerShdw blurRad="152400" dist="1016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157363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64" presetClass="path" presetSubtype="0" accel="50000" decel="50000" fill="hold" grpId="1" nodeType="withEffect">
                                  <p:stCondLst>
                                    <p:cond delay="0"/>
                                  </p:stCondLst>
                                  <p:childTnLst>
                                    <p:animMotion origin="layout" path="M 0 0 L 0 -0.25 E" pathEditMode="relative" ptsTypes="">
                                      <p:cBhvr>
                                        <p:cTn id="12" dur="1000" spd="-100000" fill="hold"/>
                                        <p:tgtEl>
                                          <p:spTgt spid="4"/>
                                        </p:tgtEl>
                                        <p:attrNameLst>
                                          <p:attrName>ppt_x</p:attrName>
                                          <p:attrName>ppt_y</p:attrName>
                                        </p:attrNameLst>
                                      </p:cBhvr>
                                    </p:animMotion>
                                  </p:childTnLst>
                                </p:cTn>
                              </p:par>
                              <p:par>
                                <p:cTn id="13" presetID="17"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64" presetClass="path" presetSubtype="0" accel="50000" decel="50000" fill="hold" grpId="1" nodeType="withEffect">
                                  <p:stCondLst>
                                    <p:cond delay="250"/>
                                  </p:stCondLst>
                                  <p:childTnLst>
                                    <p:animMotion origin="layout" path="M 0 0 L 0 -0.11852 " pathEditMode="relative" rAng="0" ptsTypes="AA">
                                      <p:cBhvr>
                                        <p:cTn id="20" dur="1000" spd="-100000" fill="hold"/>
                                        <p:tgtEl>
                                          <p:spTgt spid="5"/>
                                        </p:tgtEl>
                                        <p:attrNameLst>
                                          <p:attrName>ppt_x</p:attrName>
                                          <p:attrName>ppt_y</p:attrName>
                                        </p:attrNameLst>
                                      </p:cBhvr>
                                      <p:rCtr x="0" y="-5926"/>
                                    </p:animMotion>
                                  </p:childTnLst>
                                </p:cTn>
                              </p:par>
                              <p:par>
                                <p:cTn id="21" presetID="53" presetClass="entr" presetSubtype="16"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42" presetClass="path" presetSubtype="0" accel="50000" decel="50000" fill="hold" grpId="1" nodeType="withEffect">
                                  <p:stCondLst>
                                    <p:cond delay="500"/>
                                  </p:stCondLst>
                                  <p:childTnLst>
                                    <p:animMotion origin="layout" path="M 0 4.44444E-6 L 0 0.08865 " pathEditMode="relative" rAng="0" ptsTypes="AA">
                                      <p:cBhvr>
                                        <p:cTn id="27" dur="1000" spd="-100000" fill="hold"/>
                                        <p:tgtEl>
                                          <p:spTgt spid="31"/>
                                        </p:tgtEl>
                                        <p:attrNameLst>
                                          <p:attrName>ppt_x</p:attrName>
                                          <p:attrName>ppt_y</p:attrName>
                                        </p:attrNameLst>
                                      </p:cBhvr>
                                      <p:rCtr x="0" y="4421"/>
                                    </p:animMotion>
                                  </p:childTnLst>
                                </p:cTn>
                              </p:par>
                              <p:par>
                                <p:cTn id="28" presetID="53" presetClass="entr" presetSubtype="16" fill="hold" grpId="0"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42" presetClass="path" presetSubtype="0" accel="50000" decel="50000" fill="hold" grpId="1" nodeType="withEffect">
                                  <p:stCondLst>
                                    <p:cond delay="750"/>
                                  </p:stCondLst>
                                  <p:childTnLst>
                                    <p:animMotion origin="layout" path="M 4.16667E-7 -2.59259E-6 L 4.16667E-7 0.08866 " pathEditMode="relative" rAng="0" ptsTypes="AA">
                                      <p:cBhvr>
                                        <p:cTn id="34" dur="1000" spd="-100000" fill="hold"/>
                                        <p:tgtEl>
                                          <p:spTgt spid="10"/>
                                        </p:tgtEl>
                                        <p:attrNameLst>
                                          <p:attrName>ppt_x</p:attrName>
                                          <p:attrName>ppt_y</p:attrName>
                                        </p:attrNameLst>
                                      </p:cBhvr>
                                      <p:rCtr x="0" y="4421"/>
                                    </p:animMotion>
                                  </p:childTnLst>
                                </p:cTn>
                              </p:par>
                            </p:childTnLst>
                          </p:cTn>
                        </p:par>
                        <p:par>
                          <p:cTn id="35" fill="hold">
                            <p:stCondLst>
                              <p:cond delay="175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par>
                                <p:cTn id="41" presetID="6" presetClass="emph" presetSubtype="0" decel="100000" fill="hold" grpId="1" nodeType="withEffect">
                                  <p:stCondLst>
                                    <p:cond delay="200"/>
                                  </p:stCondLst>
                                  <p:childTnLst>
                                    <p:animScale>
                                      <p:cBhvr>
                                        <p:cTn id="42" dur="250" fill="hold"/>
                                        <p:tgtEl>
                                          <p:spTgt spid="27"/>
                                        </p:tgtEl>
                                      </p:cBhvr>
                                      <p:by x="120000" y="120000"/>
                                    </p:animScale>
                                  </p:childTnLst>
                                </p:cTn>
                              </p:par>
                              <p:par>
                                <p:cTn id="43" presetID="6" presetClass="emph" presetSubtype="0" decel="100000" fill="hold" grpId="2" nodeType="withEffect">
                                  <p:stCondLst>
                                    <p:cond delay="400"/>
                                  </p:stCondLst>
                                  <p:childTnLst>
                                    <p:animScale>
                                      <p:cBhvr>
                                        <p:cTn id="44" dur="250" fill="hold"/>
                                        <p:tgtEl>
                                          <p:spTgt spid="27"/>
                                        </p:tgtEl>
                                      </p:cBhvr>
                                      <p:by x="83000" y="83000"/>
                                    </p:animScale>
                                  </p:childTnLst>
                                </p:cTn>
                              </p:par>
                              <p:par>
                                <p:cTn id="45" presetID="53" presetClass="entr" presetSubtype="16" fill="hold" grpId="0" nodeType="withEffect">
                                  <p:stCondLst>
                                    <p:cond delay="4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250" fill="hold"/>
                                        <p:tgtEl>
                                          <p:spTgt spid="32"/>
                                        </p:tgtEl>
                                        <p:attrNameLst>
                                          <p:attrName>ppt_w</p:attrName>
                                        </p:attrNameLst>
                                      </p:cBhvr>
                                      <p:tavLst>
                                        <p:tav tm="0">
                                          <p:val>
                                            <p:fltVal val="0"/>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animEffect transition="in" filter="fade">
                                      <p:cBhvr>
                                        <p:cTn id="49" dur="250"/>
                                        <p:tgtEl>
                                          <p:spTgt spid="32"/>
                                        </p:tgtEl>
                                      </p:cBhvr>
                                    </p:animEffect>
                                  </p:childTnLst>
                                </p:cTn>
                              </p:par>
                              <p:par>
                                <p:cTn id="50" presetID="6" presetClass="emph" presetSubtype="0" decel="100000" fill="hold" grpId="1" nodeType="withEffect">
                                  <p:stCondLst>
                                    <p:cond delay="600"/>
                                  </p:stCondLst>
                                  <p:childTnLst>
                                    <p:animScale>
                                      <p:cBhvr>
                                        <p:cTn id="51" dur="250" fill="hold"/>
                                        <p:tgtEl>
                                          <p:spTgt spid="32"/>
                                        </p:tgtEl>
                                      </p:cBhvr>
                                      <p:by x="120000" y="120000"/>
                                    </p:animScale>
                                  </p:childTnLst>
                                </p:cTn>
                              </p:par>
                              <p:par>
                                <p:cTn id="52" presetID="6" presetClass="emph" presetSubtype="0" decel="100000" fill="hold" grpId="2" nodeType="withEffect">
                                  <p:stCondLst>
                                    <p:cond delay="800"/>
                                  </p:stCondLst>
                                  <p:childTnLst>
                                    <p:animScale>
                                      <p:cBhvr>
                                        <p:cTn id="53" dur="250" fill="hold"/>
                                        <p:tgtEl>
                                          <p:spTgt spid="32"/>
                                        </p:tgtEl>
                                      </p:cBhvr>
                                      <p:by x="83000" y="83000"/>
                                    </p:animScale>
                                  </p:childTnLst>
                                </p:cTn>
                              </p:par>
                              <p:par>
                                <p:cTn id="54" presetID="53" presetClass="entr" presetSubtype="16" fill="hold" grpId="0" nodeType="withEffect">
                                  <p:stCondLst>
                                    <p:cond delay="5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63" presetClass="path" presetSubtype="0" accel="50000" decel="50000" fill="hold" grpId="1" nodeType="withEffect">
                                  <p:stCondLst>
                                    <p:cond delay="500"/>
                                  </p:stCondLst>
                                  <p:childTnLst>
                                    <p:animMotion origin="layout" path="M 0 0 L 0.25 0 E" pathEditMode="relative" ptsTypes="">
                                      <p:cBhvr>
                                        <p:cTn id="60" dur="1000" spd="-100000" fill="hold"/>
                                        <p:tgtEl>
                                          <p:spTgt spid="11"/>
                                        </p:tgtEl>
                                        <p:attrNameLst>
                                          <p:attrName>ppt_x</p:attrName>
                                          <p:attrName>ppt_y</p:attrName>
                                        </p:attrNameLst>
                                      </p:cBhvr>
                                    </p:animMotion>
                                  </p:childTnLst>
                                </p:cTn>
                              </p:par>
                              <p:par>
                                <p:cTn id="61" presetID="53" presetClass="entr" presetSubtype="16" fill="hold" grpId="0" nodeType="withEffect">
                                  <p:stCondLst>
                                    <p:cond delay="75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par>
                                <p:cTn id="66" presetID="63" presetClass="path" presetSubtype="0" accel="50000" decel="50000" fill="hold" grpId="1" nodeType="withEffect">
                                  <p:stCondLst>
                                    <p:cond delay="750"/>
                                  </p:stCondLst>
                                  <p:childTnLst>
                                    <p:animMotion origin="layout" path="M 0 0 L 0.25 0 E" pathEditMode="relative" ptsTypes="">
                                      <p:cBhvr>
                                        <p:cTn id="67" dur="1000" spd="-100000" fill="hold"/>
                                        <p:tgtEl>
                                          <p:spTgt spid="61"/>
                                        </p:tgtEl>
                                        <p:attrNameLst>
                                          <p:attrName>ppt_x</p:attrName>
                                          <p:attrName>ppt_y</p:attrName>
                                        </p:attrNameLst>
                                      </p:cBhvr>
                                    </p:animMotion>
                                  </p:childTnLst>
                                </p:cTn>
                              </p:par>
                              <p:par>
                                <p:cTn id="68" presetID="53" presetClass="entr" presetSubtype="16" fill="hold" grpId="0" nodeType="withEffect">
                                  <p:stCondLst>
                                    <p:cond delay="10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63" presetClass="path" presetSubtype="0" accel="50000" decel="50000" fill="hold" grpId="1" nodeType="withEffect">
                                  <p:stCondLst>
                                    <p:cond delay="1000"/>
                                  </p:stCondLst>
                                  <p:childTnLst>
                                    <p:animMotion origin="layout" path="M 0 0 L 0.25 0 E" pathEditMode="relative" ptsTypes="">
                                      <p:cBhvr>
                                        <p:cTn id="74" dur="1000" spd="-100000" fill="hold"/>
                                        <p:tgtEl>
                                          <p:spTgt spid="12"/>
                                        </p:tgtEl>
                                        <p:attrNameLst>
                                          <p:attrName>ppt_x</p:attrName>
                                          <p:attrName>ppt_y</p:attrName>
                                        </p:attrNameLst>
                                      </p:cBhvr>
                                    </p:animMotion>
                                  </p:childTnLst>
                                </p:cTn>
                              </p:par>
                            </p:childTnLst>
                          </p:cTn>
                        </p:par>
                        <p:par>
                          <p:cTn id="75" fill="hold">
                            <p:stCondLst>
                              <p:cond delay="375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0" grpId="0"/>
      <p:bldP spid="10" grpId="1"/>
      <p:bldP spid="4" grpId="0" animBg="1"/>
      <p:bldP spid="4" grpId="1" animBg="1"/>
      <p:bldP spid="5" grpId="0" animBg="1"/>
      <p:bldP spid="5" grpId="1" animBg="1"/>
      <p:bldP spid="27" grpId="0" animBg="1"/>
      <p:bldP spid="27" grpId="1" animBg="1"/>
      <p:bldP spid="27" grpId="2" animBg="1"/>
      <p:bldP spid="32" grpId="0"/>
      <p:bldP spid="32" grpId="1"/>
      <p:bldP spid="32" grpId="2"/>
      <p:bldP spid="61" grpId="0" animBg="1"/>
      <p:bldP spid="61" grpId="1" animBg="1"/>
      <p:bldP spid="11" grpId="0"/>
      <p:bldP spid="11" grpId="1"/>
      <p:bldP spid="12" grpId="0"/>
      <p:bldP spid="12" grpId="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3059944" y="183513"/>
            <a:ext cx="6072113" cy="646331"/>
          </a:xfrm>
          <a:prstGeom prst="rect">
            <a:avLst/>
          </a:prstGeom>
          <a:noFill/>
        </p:spPr>
        <p:txBody>
          <a:bodyPr wrap="square" rtlCol="0">
            <a:spAutoFit/>
          </a:bodyPr>
          <a:lstStyle/>
          <a:p>
            <a:pPr algn="ctr"/>
            <a:r>
              <a:rPr lang="zh-CN" altLang="en-US" sz="3600" b="1" dirty="0">
                <a:solidFill>
                  <a:srgbClr val="0B5394"/>
                </a:solidFill>
                <a:latin typeface="微软雅黑" panose="020B0503020204020204" pitchFamily="34" charset="-122"/>
                <a:ea typeface="微软雅黑" panose="020B0503020204020204" pitchFamily="34" charset="-122"/>
              </a:rPr>
              <a:t>年度工作八大总结</a:t>
            </a:r>
          </a:p>
        </p:txBody>
      </p:sp>
      <p:sp>
        <p:nvSpPr>
          <p:cNvPr id="5" name="Freeform 124"/>
          <p:cNvSpPr>
            <a:spLocks noChangeAspect="1" noEditPoints="1"/>
          </p:cNvSpPr>
          <p:nvPr/>
        </p:nvSpPr>
        <p:spPr bwMode="auto">
          <a:xfrm>
            <a:off x="11181624" y="1388510"/>
            <a:ext cx="541850" cy="43004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6" name="Group 73"/>
          <p:cNvGrpSpPr>
            <a:grpSpLocks noChangeAspect="1"/>
          </p:cNvGrpSpPr>
          <p:nvPr/>
        </p:nvGrpSpPr>
        <p:grpSpPr>
          <a:xfrm>
            <a:off x="1220325" y="2189825"/>
            <a:ext cx="440223" cy="1326041"/>
            <a:chOff x="2031209" y="3465939"/>
            <a:chExt cx="1849437" cy="5568019"/>
          </a:xfrm>
          <a:effectLst>
            <a:outerShdw blurRad="254000" dist="152400" dir="2700000" algn="tl" rotWithShape="0">
              <a:prstClr val="black">
                <a:alpha val="60000"/>
              </a:prstClr>
            </a:outerShdw>
          </a:effectLst>
        </p:grpSpPr>
        <p:sp>
          <p:nvSpPr>
            <p:cNvPr id="7" name="Freeform 17"/>
            <p:cNvSpPr>
              <a:spLocks/>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8" name="Freeform 5"/>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9" name="Freeform 6"/>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10" name="Group 77"/>
            <p:cNvGrpSpPr/>
            <p:nvPr/>
          </p:nvGrpSpPr>
          <p:grpSpPr>
            <a:xfrm>
              <a:off x="2307434" y="3958064"/>
              <a:ext cx="1296987" cy="1885951"/>
              <a:chOff x="4360863" y="3244850"/>
              <a:chExt cx="1296987" cy="1885951"/>
            </a:xfrm>
            <a:solidFill>
              <a:srgbClr val="FFFFFF">
                <a:alpha val="10000"/>
              </a:srgbClr>
            </a:solidFill>
          </p:grpSpPr>
          <p:sp>
            <p:nvSpPr>
              <p:cNvPr id="11"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2"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3"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4"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5"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6"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17" name="Group 62"/>
          <p:cNvGrpSpPr>
            <a:grpSpLocks noChangeAspect="1"/>
          </p:cNvGrpSpPr>
          <p:nvPr/>
        </p:nvGrpSpPr>
        <p:grpSpPr>
          <a:xfrm>
            <a:off x="3770078" y="2229437"/>
            <a:ext cx="440223" cy="1326041"/>
            <a:chOff x="3602834" y="3465939"/>
            <a:chExt cx="1849437" cy="5625746"/>
          </a:xfrm>
          <a:effectLst>
            <a:outerShdw blurRad="254000" dist="152400" dir="2700000" algn="tl" rotWithShape="0">
              <a:prstClr val="black">
                <a:alpha val="60000"/>
              </a:prstClr>
            </a:outerShdw>
          </a:effectLst>
        </p:grpSpPr>
        <p:sp>
          <p:nvSpPr>
            <p:cNvPr id="20" name="Freeform 6"/>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1" name="Freeform 17"/>
            <p:cNvSpPr>
              <a:spLocks/>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2" name="Freeform 5"/>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23" name="Group 66"/>
            <p:cNvGrpSpPr/>
            <p:nvPr/>
          </p:nvGrpSpPr>
          <p:grpSpPr>
            <a:xfrm>
              <a:off x="3879059" y="3958064"/>
              <a:ext cx="1296987" cy="1885951"/>
              <a:chOff x="4360863" y="3244850"/>
              <a:chExt cx="1296987" cy="1885951"/>
            </a:xfrm>
            <a:solidFill>
              <a:srgbClr val="FFFFFF">
                <a:alpha val="10000"/>
              </a:srgbClr>
            </a:solidFill>
          </p:grpSpPr>
          <p:sp>
            <p:nvSpPr>
              <p:cNvPr id="24"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5"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6"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7"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8"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9"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30" name="Group 51"/>
          <p:cNvGrpSpPr>
            <a:grpSpLocks noChangeAspect="1"/>
          </p:cNvGrpSpPr>
          <p:nvPr/>
        </p:nvGrpSpPr>
        <p:grpSpPr>
          <a:xfrm>
            <a:off x="6534593" y="1425185"/>
            <a:ext cx="440223" cy="1326041"/>
            <a:chOff x="5171283" y="3465939"/>
            <a:chExt cx="1849437" cy="5510292"/>
          </a:xfrm>
          <a:effectLst>
            <a:outerShdw blurRad="254000" dist="152400" dir="2700000" algn="tl" rotWithShape="0">
              <a:prstClr val="black">
                <a:alpha val="60000"/>
              </a:prstClr>
            </a:outerShdw>
          </a:effectLst>
        </p:grpSpPr>
        <p:sp>
          <p:nvSpPr>
            <p:cNvPr id="31" name="Freeform 17"/>
            <p:cNvSpPr>
              <a:spLocks/>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2" name="Freeform 5"/>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3" name="Freeform 6"/>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34" name="Group 55"/>
            <p:cNvGrpSpPr/>
            <p:nvPr/>
          </p:nvGrpSpPr>
          <p:grpSpPr>
            <a:xfrm>
              <a:off x="5447508" y="3958064"/>
              <a:ext cx="1296987" cy="1885951"/>
              <a:chOff x="4360863" y="3244850"/>
              <a:chExt cx="1296987" cy="1885951"/>
            </a:xfrm>
            <a:solidFill>
              <a:srgbClr val="FFFFFF">
                <a:alpha val="10000"/>
              </a:srgbClr>
            </a:solidFill>
          </p:grpSpPr>
          <p:sp>
            <p:nvSpPr>
              <p:cNvPr id="35"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6"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7"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8"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9"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0"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41" name="Group 40"/>
          <p:cNvGrpSpPr>
            <a:grpSpLocks noChangeAspect="1"/>
          </p:cNvGrpSpPr>
          <p:nvPr/>
        </p:nvGrpSpPr>
        <p:grpSpPr>
          <a:xfrm>
            <a:off x="9616597" y="1807295"/>
            <a:ext cx="440222" cy="1326041"/>
            <a:chOff x="6738144" y="3465939"/>
            <a:chExt cx="1849437" cy="5510292"/>
          </a:xfrm>
          <a:effectLst>
            <a:outerShdw blurRad="254000" dist="152400" dir="2700000" algn="tl" rotWithShape="0">
              <a:prstClr val="black">
                <a:alpha val="60000"/>
              </a:prstClr>
            </a:outerShdw>
          </a:effectLst>
        </p:grpSpPr>
        <p:sp>
          <p:nvSpPr>
            <p:cNvPr id="42" name="Freeform 17"/>
            <p:cNvSpPr>
              <a:spLocks/>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3" name="Freeform 5"/>
            <p:cNvSpPr>
              <a:spLocks/>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4" name="Freeform 6"/>
            <p:cNvSpPr>
              <a:spLocks/>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45" name="Group 44"/>
            <p:cNvGrpSpPr/>
            <p:nvPr/>
          </p:nvGrpSpPr>
          <p:grpSpPr>
            <a:xfrm>
              <a:off x="7014369" y="3958064"/>
              <a:ext cx="1296987" cy="1885951"/>
              <a:chOff x="4360863" y="3244850"/>
              <a:chExt cx="1296987" cy="1885951"/>
            </a:xfrm>
            <a:solidFill>
              <a:srgbClr val="FFFFFF">
                <a:alpha val="10000"/>
              </a:srgbClr>
            </a:solidFill>
          </p:grpSpPr>
          <p:sp>
            <p:nvSpPr>
              <p:cNvPr id="46"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7"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8"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9"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50"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51"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sp>
        <p:nvSpPr>
          <p:cNvPr id="74" name="Rectangle 35"/>
          <p:cNvSpPr>
            <a:spLocks noChangeArrowheads="1"/>
          </p:cNvSpPr>
          <p:nvPr/>
        </p:nvSpPr>
        <p:spPr bwMode="auto">
          <a:xfrm>
            <a:off x="583550" y="4162831"/>
            <a:ext cx="21943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buClrTx/>
              <a:buFontTx/>
              <a:buNone/>
            </a:pPr>
            <a:r>
              <a:rPr lang="en-US" altLang="zh-CN" sz="1800" b="1" dirty="0">
                <a:solidFill>
                  <a:schemeClr val="bg1"/>
                </a:solidFill>
                <a:latin typeface="+mn-lt"/>
                <a:ea typeface="DFGothic-EB" panose="02010609010101010101" pitchFamily="1" charset="-128"/>
              </a:rPr>
              <a:t>1</a:t>
            </a:r>
            <a:r>
              <a:rPr lang="zh-CN" altLang="en-US" sz="1800" b="1" dirty="0">
                <a:solidFill>
                  <a:schemeClr val="bg1"/>
                </a:solidFill>
                <a:latin typeface="+mn-lt"/>
                <a:ea typeface="DFGothic-EB" panose="02010609010101010101" pitchFamily="1" charset="-128"/>
              </a:rPr>
              <a:t>、提高认识，强化管控，安全生产形势持续稳定。</a:t>
            </a:r>
            <a:endParaRPr lang="en-US" altLang="zh-CN" sz="1800" b="1" dirty="0">
              <a:solidFill>
                <a:schemeClr val="bg1"/>
              </a:solidFill>
              <a:latin typeface="+mn-lt"/>
              <a:ea typeface="DFGothic-EB" panose="02010609010101010101" pitchFamily="1" charset="-128"/>
            </a:endParaRPr>
          </a:p>
        </p:txBody>
      </p:sp>
      <p:sp>
        <p:nvSpPr>
          <p:cNvPr id="76" name="Freeform 25"/>
          <p:cNvSpPr>
            <a:spLocks noChangeAspect="1"/>
          </p:cNvSpPr>
          <p:nvPr/>
        </p:nvSpPr>
        <p:spPr bwMode="auto">
          <a:xfrm>
            <a:off x="-14551" y="1829141"/>
            <a:ext cx="11353801" cy="2925763"/>
          </a:xfrm>
          <a:custGeom>
            <a:avLst/>
            <a:gdLst>
              <a:gd name="T0" fmla="*/ 0 w 31251"/>
              <a:gd name="T1" fmla="*/ 735 h 8023"/>
              <a:gd name="T2" fmla="*/ 12370 w 31251"/>
              <a:gd name="T3" fmla="*/ 4331 h 8023"/>
              <a:gd name="T4" fmla="*/ 20597 w 31251"/>
              <a:gd name="T5" fmla="*/ 3105 h 8023"/>
              <a:gd name="T6" fmla="*/ 31251 w 31251"/>
              <a:gd name="T7" fmla="*/ 0 h 8023"/>
            </a:gdLst>
            <a:ahLst/>
            <a:cxnLst>
              <a:cxn ang="0">
                <a:pos x="T0" y="T1"/>
              </a:cxn>
              <a:cxn ang="0">
                <a:pos x="T2" y="T3"/>
              </a:cxn>
              <a:cxn ang="0">
                <a:pos x="T4" y="T5"/>
              </a:cxn>
              <a:cxn ang="0">
                <a:pos x="T6" y="T7"/>
              </a:cxn>
            </a:cxnLst>
            <a:rect l="0" t="0" r="r" b="b"/>
            <a:pathLst>
              <a:path w="31251" h="8023">
                <a:moveTo>
                  <a:pt x="0" y="735"/>
                </a:moveTo>
                <a:cubicBezTo>
                  <a:pt x="5311" y="8023"/>
                  <a:pt x="9326" y="6420"/>
                  <a:pt x="12370" y="4331"/>
                </a:cubicBezTo>
                <a:cubicBezTo>
                  <a:pt x="15320" y="2305"/>
                  <a:pt x="17365" y="788"/>
                  <a:pt x="20597" y="3105"/>
                </a:cubicBezTo>
                <a:cubicBezTo>
                  <a:pt x="24414" y="5841"/>
                  <a:pt x="27526" y="3411"/>
                  <a:pt x="31251" y="0"/>
                </a:cubicBezTo>
              </a:path>
            </a:pathLst>
          </a:custGeom>
          <a:noFill/>
          <a:ln w="25400" cap="rnd">
            <a:solidFill>
              <a:schemeClr val="bg2">
                <a:lumMod val="50000"/>
              </a:schemeClr>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26"/>
          <p:cNvSpPr>
            <a:spLocks noChangeAspect="1" noChangeArrowheads="1"/>
          </p:cNvSpPr>
          <p:nvPr/>
        </p:nvSpPr>
        <p:spPr bwMode="auto">
          <a:xfrm>
            <a:off x="1150674" y="3307103"/>
            <a:ext cx="566738" cy="569913"/>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78" name="Oval 27"/>
          <p:cNvSpPr>
            <a:spLocks noChangeAspect="1" noChangeArrowheads="1"/>
          </p:cNvSpPr>
          <p:nvPr/>
        </p:nvSpPr>
        <p:spPr bwMode="auto">
          <a:xfrm>
            <a:off x="3698165" y="3390336"/>
            <a:ext cx="568325" cy="569913"/>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79" name="Oval 28"/>
          <p:cNvSpPr>
            <a:spLocks noChangeAspect="1" noChangeArrowheads="1"/>
          </p:cNvSpPr>
          <p:nvPr/>
        </p:nvSpPr>
        <p:spPr bwMode="auto">
          <a:xfrm>
            <a:off x="6474008" y="2351139"/>
            <a:ext cx="566738" cy="56832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0" name="Oval 29"/>
          <p:cNvSpPr>
            <a:spLocks noChangeAspect="1" noChangeArrowheads="1"/>
          </p:cNvSpPr>
          <p:nvPr/>
        </p:nvSpPr>
        <p:spPr bwMode="auto">
          <a:xfrm>
            <a:off x="9552221" y="2745325"/>
            <a:ext cx="568325" cy="56832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5" name="Freeform 60"/>
          <p:cNvSpPr>
            <a:spLocks noChangeAspect="1" noEditPoints="1"/>
          </p:cNvSpPr>
          <p:nvPr/>
        </p:nvSpPr>
        <p:spPr bwMode="auto">
          <a:xfrm>
            <a:off x="1320135" y="3465949"/>
            <a:ext cx="312225" cy="308493"/>
          </a:xfrm>
          <a:custGeom>
            <a:avLst/>
            <a:gdLst>
              <a:gd name="T0" fmla="*/ 0 w 1100"/>
              <a:gd name="T1" fmla="*/ 0 h 1087"/>
              <a:gd name="T2" fmla="*/ 137 w 1100"/>
              <a:gd name="T3" fmla="*/ 0 h 1087"/>
              <a:gd name="T4" fmla="*/ 137 w 1100"/>
              <a:gd name="T5" fmla="*/ 1087 h 1087"/>
              <a:gd name="T6" fmla="*/ 0 w 1100"/>
              <a:gd name="T7" fmla="*/ 1087 h 1087"/>
              <a:gd name="T8" fmla="*/ 0 w 1100"/>
              <a:gd name="T9" fmla="*/ 0 h 1087"/>
              <a:gd name="T10" fmla="*/ 547 w 1100"/>
              <a:gd name="T11" fmla="*/ 129 h 1087"/>
              <a:gd name="T12" fmla="*/ 206 w 1100"/>
              <a:gd name="T13" fmla="*/ 0 h 1087"/>
              <a:gd name="T14" fmla="*/ 206 w 1100"/>
              <a:gd name="T15" fmla="*/ 543 h 1087"/>
              <a:gd name="T16" fmla="*/ 687 w 1100"/>
              <a:gd name="T17" fmla="*/ 546 h 1087"/>
              <a:gd name="T18" fmla="*/ 1100 w 1100"/>
              <a:gd name="T19" fmla="*/ 272 h 1087"/>
              <a:gd name="T20" fmla="*/ 547 w 1100"/>
              <a:gd name="T21" fmla="*/ 129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0" h="1087">
                <a:moveTo>
                  <a:pt x="0" y="0"/>
                </a:moveTo>
                <a:lnTo>
                  <a:pt x="137" y="0"/>
                </a:lnTo>
                <a:lnTo>
                  <a:pt x="137" y="1087"/>
                </a:lnTo>
                <a:lnTo>
                  <a:pt x="0" y="1087"/>
                </a:lnTo>
                <a:lnTo>
                  <a:pt x="0" y="0"/>
                </a:lnTo>
                <a:close/>
                <a:moveTo>
                  <a:pt x="547" y="129"/>
                </a:moveTo>
                <a:cubicBezTo>
                  <a:pt x="443" y="8"/>
                  <a:pt x="364" y="0"/>
                  <a:pt x="206" y="0"/>
                </a:cubicBezTo>
                <a:lnTo>
                  <a:pt x="206" y="543"/>
                </a:lnTo>
                <a:cubicBezTo>
                  <a:pt x="482" y="408"/>
                  <a:pt x="513" y="562"/>
                  <a:pt x="687" y="546"/>
                </a:cubicBezTo>
                <a:cubicBezTo>
                  <a:pt x="858" y="531"/>
                  <a:pt x="1004" y="401"/>
                  <a:pt x="1100" y="272"/>
                </a:cubicBezTo>
                <a:cubicBezTo>
                  <a:pt x="827" y="335"/>
                  <a:pt x="690" y="297"/>
                  <a:pt x="547" y="129"/>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2"/>
          <p:cNvSpPr>
            <a:spLocks noChangeAspect="1" noEditPoints="1"/>
          </p:cNvSpPr>
          <p:nvPr/>
        </p:nvSpPr>
        <p:spPr bwMode="auto">
          <a:xfrm>
            <a:off x="9676431" y="2868132"/>
            <a:ext cx="319905" cy="322711"/>
          </a:xfrm>
          <a:custGeom>
            <a:avLst/>
            <a:gdLst>
              <a:gd name="T0" fmla="*/ 775 w 999"/>
              <a:gd name="T1" fmla="*/ 879 h 1007"/>
              <a:gd name="T2" fmla="*/ 567 w 999"/>
              <a:gd name="T3" fmla="*/ 517 h 1007"/>
              <a:gd name="T4" fmla="*/ 889 w 999"/>
              <a:gd name="T5" fmla="*/ 251 h 1007"/>
              <a:gd name="T6" fmla="*/ 962 w 999"/>
              <a:gd name="T7" fmla="*/ 504 h 1007"/>
              <a:gd name="T8" fmla="*/ 775 w 999"/>
              <a:gd name="T9" fmla="*/ 879 h 1007"/>
              <a:gd name="T10" fmla="*/ 857 w 999"/>
              <a:gd name="T11" fmla="*/ 153 h 1007"/>
              <a:gd name="T12" fmla="*/ 515 w 999"/>
              <a:gd name="T13" fmla="*/ 431 h 1007"/>
              <a:gd name="T14" fmla="*/ 515 w 999"/>
              <a:gd name="T15" fmla="*/ 466 h 1007"/>
              <a:gd name="T16" fmla="*/ 874 w 999"/>
              <a:gd name="T17" fmla="*/ 171 h 1007"/>
              <a:gd name="T18" fmla="*/ 857 w 999"/>
              <a:gd name="T19" fmla="*/ 153 h 1007"/>
              <a:gd name="T20" fmla="*/ 820 w 999"/>
              <a:gd name="T21" fmla="*/ 117 h 1007"/>
              <a:gd name="T22" fmla="*/ 515 w 999"/>
              <a:gd name="T23" fmla="*/ 366 h 1007"/>
              <a:gd name="T24" fmla="*/ 515 w 999"/>
              <a:gd name="T25" fmla="*/ 403 h 1007"/>
              <a:gd name="T26" fmla="*/ 842 w 999"/>
              <a:gd name="T27" fmla="*/ 137 h 1007"/>
              <a:gd name="T28" fmla="*/ 820 w 999"/>
              <a:gd name="T29" fmla="*/ 117 h 1007"/>
              <a:gd name="T30" fmla="*/ 779 w 999"/>
              <a:gd name="T31" fmla="*/ 86 h 1007"/>
              <a:gd name="T32" fmla="*/ 515 w 999"/>
              <a:gd name="T33" fmla="*/ 301 h 1007"/>
              <a:gd name="T34" fmla="*/ 515 w 999"/>
              <a:gd name="T35" fmla="*/ 338 h 1007"/>
              <a:gd name="T36" fmla="*/ 803 w 999"/>
              <a:gd name="T37" fmla="*/ 104 h 1007"/>
              <a:gd name="T38" fmla="*/ 779 w 999"/>
              <a:gd name="T39" fmla="*/ 86 h 1007"/>
              <a:gd name="T40" fmla="*/ 733 w 999"/>
              <a:gd name="T41" fmla="*/ 58 h 1007"/>
              <a:gd name="T42" fmla="*/ 515 w 999"/>
              <a:gd name="T43" fmla="*/ 236 h 1007"/>
              <a:gd name="T44" fmla="*/ 515 w 999"/>
              <a:gd name="T45" fmla="*/ 273 h 1007"/>
              <a:gd name="T46" fmla="*/ 759 w 999"/>
              <a:gd name="T47" fmla="*/ 74 h 1007"/>
              <a:gd name="T48" fmla="*/ 733 w 999"/>
              <a:gd name="T49" fmla="*/ 58 h 1007"/>
              <a:gd name="T50" fmla="*/ 682 w 999"/>
              <a:gd name="T51" fmla="*/ 35 h 1007"/>
              <a:gd name="T52" fmla="*/ 515 w 999"/>
              <a:gd name="T53" fmla="*/ 171 h 1007"/>
              <a:gd name="T54" fmla="*/ 515 w 999"/>
              <a:gd name="T55" fmla="*/ 208 h 1007"/>
              <a:gd name="T56" fmla="*/ 711 w 999"/>
              <a:gd name="T57" fmla="*/ 47 h 1007"/>
              <a:gd name="T58" fmla="*/ 682 w 999"/>
              <a:gd name="T59" fmla="*/ 35 h 1007"/>
              <a:gd name="T60" fmla="*/ 624 w 999"/>
              <a:gd name="T61" fmla="*/ 17 h 1007"/>
              <a:gd name="T62" fmla="*/ 515 w 999"/>
              <a:gd name="T63" fmla="*/ 106 h 1007"/>
              <a:gd name="T64" fmla="*/ 515 w 999"/>
              <a:gd name="T65" fmla="*/ 143 h 1007"/>
              <a:gd name="T66" fmla="*/ 658 w 999"/>
              <a:gd name="T67" fmla="*/ 27 h 1007"/>
              <a:gd name="T68" fmla="*/ 624 w 999"/>
              <a:gd name="T69" fmla="*/ 17 h 1007"/>
              <a:gd name="T70" fmla="*/ 560 w 999"/>
              <a:gd name="T71" fmla="*/ 4 h 1007"/>
              <a:gd name="T72" fmla="*/ 515 w 999"/>
              <a:gd name="T73" fmla="*/ 41 h 1007"/>
              <a:gd name="T74" fmla="*/ 515 w 999"/>
              <a:gd name="T75" fmla="*/ 77 h 1007"/>
              <a:gd name="T76" fmla="*/ 598 w 999"/>
              <a:gd name="T77" fmla="*/ 11 h 1007"/>
              <a:gd name="T78" fmla="*/ 560 w 999"/>
              <a:gd name="T79" fmla="*/ 4 h 1007"/>
              <a:gd name="T80" fmla="*/ 515 w 999"/>
              <a:gd name="T81" fmla="*/ 0 h 1007"/>
              <a:gd name="T82" fmla="*/ 515 w 999"/>
              <a:gd name="T83" fmla="*/ 13 h 1007"/>
              <a:gd name="T84" fmla="*/ 529 w 999"/>
              <a:gd name="T85" fmla="*/ 1 h 1007"/>
              <a:gd name="T86" fmla="*/ 515 w 999"/>
              <a:gd name="T87" fmla="*/ 0 h 1007"/>
              <a:gd name="T88" fmla="*/ 481 w 999"/>
              <a:gd name="T89" fmla="*/ 511 h 1007"/>
              <a:gd name="T90" fmla="*/ 480 w 999"/>
              <a:gd name="T91" fmla="*/ 508 h 1007"/>
              <a:gd name="T92" fmla="*/ 479 w 999"/>
              <a:gd name="T93" fmla="*/ 504 h 1007"/>
              <a:gd name="T94" fmla="*/ 479 w 999"/>
              <a:gd name="T95" fmla="*/ 0 h 1007"/>
              <a:gd name="T96" fmla="*/ 0 w 999"/>
              <a:gd name="T97" fmla="*/ 504 h 1007"/>
              <a:gd name="T98" fmla="*/ 500 w 999"/>
              <a:gd name="T99" fmla="*/ 1007 h 1007"/>
              <a:gd name="T100" fmla="*/ 732 w 999"/>
              <a:gd name="T101" fmla="*/ 950 h 1007"/>
              <a:gd name="T102" fmla="*/ 482 w 999"/>
              <a:gd name="T103" fmla="*/ 512 h 1007"/>
              <a:gd name="T104" fmla="*/ 481 w 999"/>
              <a:gd name="T105" fmla="*/ 511 h 1007"/>
              <a:gd name="T106" fmla="*/ 897 w 999"/>
              <a:gd name="T107" fmla="*/ 199 h 1007"/>
              <a:gd name="T108" fmla="*/ 520 w 999"/>
              <a:gd name="T109" fmla="*/ 508 h 1007"/>
              <a:gd name="T110" fmla="*/ 763 w 999"/>
              <a:gd name="T111" fmla="*/ 931 h 1007"/>
              <a:gd name="T112" fmla="*/ 999 w 999"/>
              <a:gd name="T113" fmla="*/ 504 h 1007"/>
              <a:gd name="T114" fmla="*/ 897 w 999"/>
              <a:gd name="T115" fmla="*/ 199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9" h="1007">
                <a:moveTo>
                  <a:pt x="775" y="879"/>
                </a:moveTo>
                <a:lnTo>
                  <a:pt x="567" y="517"/>
                </a:lnTo>
                <a:lnTo>
                  <a:pt x="889" y="251"/>
                </a:lnTo>
                <a:cubicBezTo>
                  <a:pt x="938" y="327"/>
                  <a:pt x="962" y="413"/>
                  <a:pt x="962" y="504"/>
                </a:cubicBezTo>
                <a:cubicBezTo>
                  <a:pt x="962" y="654"/>
                  <a:pt x="893" y="791"/>
                  <a:pt x="775" y="879"/>
                </a:cubicBezTo>
                <a:close/>
                <a:moveTo>
                  <a:pt x="857" y="153"/>
                </a:moveTo>
                <a:lnTo>
                  <a:pt x="515" y="431"/>
                </a:lnTo>
                <a:lnTo>
                  <a:pt x="515" y="466"/>
                </a:lnTo>
                <a:lnTo>
                  <a:pt x="874" y="171"/>
                </a:lnTo>
                <a:lnTo>
                  <a:pt x="857" y="153"/>
                </a:lnTo>
                <a:close/>
                <a:moveTo>
                  <a:pt x="820" y="117"/>
                </a:moveTo>
                <a:lnTo>
                  <a:pt x="515" y="366"/>
                </a:lnTo>
                <a:lnTo>
                  <a:pt x="515" y="403"/>
                </a:lnTo>
                <a:lnTo>
                  <a:pt x="842" y="137"/>
                </a:lnTo>
                <a:lnTo>
                  <a:pt x="820" y="117"/>
                </a:lnTo>
                <a:close/>
                <a:moveTo>
                  <a:pt x="779" y="86"/>
                </a:moveTo>
                <a:lnTo>
                  <a:pt x="515" y="301"/>
                </a:lnTo>
                <a:lnTo>
                  <a:pt x="515" y="338"/>
                </a:lnTo>
                <a:lnTo>
                  <a:pt x="803" y="104"/>
                </a:lnTo>
                <a:lnTo>
                  <a:pt x="779" y="86"/>
                </a:lnTo>
                <a:close/>
                <a:moveTo>
                  <a:pt x="733" y="58"/>
                </a:moveTo>
                <a:lnTo>
                  <a:pt x="515" y="236"/>
                </a:lnTo>
                <a:lnTo>
                  <a:pt x="515" y="273"/>
                </a:lnTo>
                <a:lnTo>
                  <a:pt x="759" y="74"/>
                </a:lnTo>
                <a:cubicBezTo>
                  <a:pt x="750" y="68"/>
                  <a:pt x="742" y="63"/>
                  <a:pt x="733" y="58"/>
                </a:cubicBezTo>
                <a:close/>
                <a:moveTo>
                  <a:pt x="682" y="35"/>
                </a:moveTo>
                <a:lnTo>
                  <a:pt x="515" y="171"/>
                </a:lnTo>
                <a:lnTo>
                  <a:pt x="515" y="208"/>
                </a:lnTo>
                <a:lnTo>
                  <a:pt x="711" y="47"/>
                </a:lnTo>
                <a:cubicBezTo>
                  <a:pt x="702" y="43"/>
                  <a:pt x="692" y="39"/>
                  <a:pt x="682" y="35"/>
                </a:cubicBezTo>
                <a:close/>
                <a:moveTo>
                  <a:pt x="624" y="17"/>
                </a:moveTo>
                <a:lnTo>
                  <a:pt x="515" y="106"/>
                </a:lnTo>
                <a:lnTo>
                  <a:pt x="515" y="143"/>
                </a:lnTo>
                <a:lnTo>
                  <a:pt x="658" y="27"/>
                </a:lnTo>
                <a:cubicBezTo>
                  <a:pt x="647" y="22"/>
                  <a:pt x="636" y="19"/>
                  <a:pt x="624" y="17"/>
                </a:cubicBezTo>
                <a:close/>
                <a:moveTo>
                  <a:pt x="560" y="4"/>
                </a:moveTo>
                <a:lnTo>
                  <a:pt x="515" y="41"/>
                </a:lnTo>
                <a:lnTo>
                  <a:pt x="515" y="77"/>
                </a:lnTo>
                <a:lnTo>
                  <a:pt x="598" y="11"/>
                </a:lnTo>
                <a:cubicBezTo>
                  <a:pt x="586" y="8"/>
                  <a:pt x="573" y="5"/>
                  <a:pt x="560" y="4"/>
                </a:cubicBezTo>
                <a:close/>
                <a:moveTo>
                  <a:pt x="515" y="0"/>
                </a:moveTo>
                <a:lnTo>
                  <a:pt x="515" y="13"/>
                </a:lnTo>
                <a:lnTo>
                  <a:pt x="529" y="1"/>
                </a:lnTo>
                <a:lnTo>
                  <a:pt x="515" y="0"/>
                </a:lnTo>
                <a:close/>
                <a:moveTo>
                  <a:pt x="481" y="511"/>
                </a:moveTo>
                <a:lnTo>
                  <a:pt x="480" y="508"/>
                </a:lnTo>
                <a:lnTo>
                  <a:pt x="479" y="504"/>
                </a:lnTo>
                <a:lnTo>
                  <a:pt x="479" y="0"/>
                </a:lnTo>
                <a:cubicBezTo>
                  <a:pt x="213" y="11"/>
                  <a:pt x="0" y="233"/>
                  <a:pt x="0" y="504"/>
                </a:cubicBezTo>
                <a:cubicBezTo>
                  <a:pt x="0" y="782"/>
                  <a:pt x="223" y="1007"/>
                  <a:pt x="500" y="1007"/>
                </a:cubicBezTo>
                <a:cubicBezTo>
                  <a:pt x="584" y="1007"/>
                  <a:pt x="663" y="987"/>
                  <a:pt x="732" y="950"/>
                </a:cubicBezTo>
                <a:lnTo>
                  <a:pt x="482" y="512"/>
                </a:lnTo>
                <a:lnTo>
                  <a:pt x="481" y="511"/>
                </a:lnTo>
                <a:close/>
                <a:moveTo>
                  <a:pt x="897" y="199"/>
                </a:moveTo>
                <a:lnTo>
                  <a:pt x="520" y="508"/>
                </a:lnTo>
                <a:lnTo>
                  <a:pt x="763" y="931"/>
                </a:lnTo>
                <a:cubicBezTo>
                  <a:pt x="904" y="842"/>
                  <a:pt x="999" y="685"/>
                  <a:pt x="999" y="504"/>
                </a:cubicBezTo>
                <a:cubicBezTo>
                  <a:pt x="999" y="389"/>
                  <a:pt x="961" y="283"/>
                  <a:pt x="897" y="199"/>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16"/>
          <p:cNvSpPr>
            <a:spLocks noChangeAspect="1" noEditPoints="1"/>
          </p:cNvSpPr>
          <p:nvPr/>
        </p:nvSpPr>
        <p:spPr bwMode="auto">
          <a:xfrm>
            <a:off x="3806239" y="3476053"/>
            <a:ext cx="352176" cy="398478"/>
          </a:xfrm>
          <a:custGeom>
            <a:avLst/>
            <a:gdLst>
              <a:gd name="T0" fmla="*/ 526 w 1096"/>
              <a:gd name="T1" fmla="*/ 656 h 1241"/>
              <a:gd name="T2" fmla="*/ 570 w 1096"/>
              <a:gd name="T3" fmla="*/ 586 h 1241"/>
              <a:gd name="T4" fmla="*/ 760 w 1096"/>
              <a:gd name="T5" fmla="*/ 754 h 1241"/>
              <a:gd name="T6" fmla="*/ 415 w 1096"/>
              <a:gd name="T7" fmla="*/ 833 h 1241"/>
              <a:gd name="T8" fmla="*/ 337 w 1096"/>
              <a:gd name="T9" fmla="*/ 487 h 1241"/>
              <a:gd name="T10" fmla="*/ 682 w 1096"/>
              <a:gd name="T11" fmla="*/ 409 h 1241"/>
              <a:gd name="T12" fmla="*/ 742 w 1096"/>
              <a:gd name="T13" fmla="*/ 314 h 1241"/>
              <a:gd name="T14" fmla="*/ 355 w 1096"/>
              <a:gd name="T15" fmla="*/ 928 h 1241"/>
              <a:gd name="T16" fmla="*/ 742 w 1096"/>
              <a:gd name="T17" fmla="*/ 314 h 1241"/>
              <a:gd name="T18" fmla="*/ 1034 w 1096"/>
              <a:gd name="T19" fmla="*/ 945 h 1241"/>
              <a:gd name="T20" fmla="*/ 906 w 1096"/>
              <a:gd name="T21" fmla="*/ 875 h 1241"/>
              <a:gd name="T22" fmla="*/ 894 w 1096"/>
              <a:gd name="T23" fmla="*/ 838 h 1241"/>
              <a:gd name="T24" fmla="*/ 948 w 1096"/>
              <a:gd name="T25" fmla="*/ 802 h 1241"/>
              <a:gd name="T26" fmla="*/ 1071 w 1096"/>
              <a:gd name="T27" fmla="*/ 879 h 1241"/>
              <a:gd name="T28" fmla="*/ 549 w 1096"/>
              <a:gd name="T29" fmla="*/ 1029 h 1241"/>
              <a:gd name="T30" fmla="*/ 590 w 1096"/>
              <a:gd name="T31" fmla="*/ 1057 h 1241"/>
              <a:gd name="T32" fmla="*/ 585 w 1096"/>
              <a:gd name="T33" fmla="*/ 1203 h 1241"/>
              <a:gd name="T34" fmla="*/ 509 w 1096"/>
              <a:gd name="T35" fmla="*/ 1203 h 1241"/>
              <a:gd name="T36" fmla="*/ 506 w 1096"/>
              <a:gd name="T37" fmla="*/ 1057 h 1241"/>
              <a:gd name="T38" fmla="*/ 549 w 1096"/>
              <a:gd name="T39" fmla="*/ 1029 h 1241"/>
              <a:gd name="T40" fmla="*/ 549 w 1096"/>
              <a:gd name="T41" fmla="*/ 708 h 1241"/>
              <a:gd name="T42" fmla="*/ 464 w 1096"/>
              <a:gd name="T43" fmla="*/ 640 h 1241"/>
              <a:gd name="T44" fmla="*/ 549 w 1096"/>
              <a:gd name="T45" fmla="*/ 534 h 1241"/>
              <a:gd name="T46" fmla="*/ 633 w 1096"/>
              <a:gd name="T47" fmla="*/ 601 h 1241"/>
              <a:gd name="T48" fmla="*/ 684 w 1096"/>
              <a:gd name="T49" fmla="*/ 591 h 1241"/>
              <a:gd name="T50" fmla="*/ 701 w 1096"/>
              <a:gd name="T51" fmla="*/ 484 h 1241"/>
              <a:gd name="T52" fmla="*/ 623 w 1096"/>
              <a:gd name="T53" fmla="*/ 503 h 1241"/>
              <a:gd name="T54" fmla="*/ 590 w 1096"/>
              <a:gd name="T55" fmla="*/ 420 h 1241"/>
              <a:gd name="T56" fmla="*/ 506 w 1096"/>
              <a:gd name="T57" fmla="*/ 420 h 1241"/>
              <a:gd name="T58" fmla="*/ 455 w 1096"/>
              <a:gd name="T59" fmla="*/ 518 h 1241"/>
              <a:gd name="T60" fmla="*/ 375 w 1096"/>
              <a:gd name="T61" fmla="*/ 511 h 1241"/>
              <a:gd name="T62" fmla="*/ 413 w 1096"/>
              <a:gd name="T63" fmla="*/ 591 h 1241"/>
              <a:gd name="T64" fmla="*/ 354 w 1096"/>
              <a:gd name="T65" fmla="*/ 684 h 1241"/>
              <a:gd name="T66" fmla="*/ 454 w 1096"/>
              <a:gd name="T67" fmla="*/ 723 h 1241"/>
              <a:gd name="T68" fmla="*/ 506 w 1096"/>
              <a:gd name="T69" fmla="*/ 753 h 1241"/>
              <a:gd name="T70" fmla="*/ 549 w 1096"/>
              <a:gd name="T71" fmla="*/ 826 h 1241"/>
              <a:gd name="T72" fmla="*/ 590 w 1096"/>
              <a:gd name="T73" fmla="*/ 753 h 1241"/>
              <a:gd name="T74" fmla="*/ 700 w 1096"/>
              <a:gd name="T75" fmla="*/ 758 h 1241"/>
              <a:gd name="T76" fmla="*/ 743 w 1096"/>
              <a:gd name="T77" fmla="*/ 685 h 1241"/>
              <a:gd name="T78" fmla="*/ 684 w 1096"/>
              <a:gd name="T79" fmla="*/ 591 h 1241"/>
              <a:gd name="T80" fmla="*/ 217 w 1096"/>
              <a:gd name="T81" fmla="*/ 860 h 1241"/>
              <a:gd name="T82" fmla="*/ 151 w 1096"/>
              <a:gd name="T83" fmla="*/ 877 h 1241"/>
              <a:gd name="T84" fmla="*/ 11 w 1096"/>
              <a:gd name="T85" fmla="*/ 930 h 1241"/>
              <a:gd name="T86" fmla="*/ 128 w 1096"/>
              <a:gd name="T87" fmla="*/ 836 h 1241"/>
              <a:gd name="T88" fmla="*/ 175 w 1096"/>
              <a:gd name="T89" fmla="*/ 787 h 1241"/>
              <a:gd name="T90" fmla="*/ 879 w 1096"/>
              <a:gd name="T91" fmla="*/ 381 h 1241"/>
              <a:gd name="T92" fmla="*/ 945 w 1096"/>
              <a:gd name="T93" fmla="*/ 364 h 1241"/>
              <a:gd name="T94" fmla="*/ 1085 w 1096"/>
              <a:gd name="T95" fmla="*/ 311 h 1241"/>
              <a:gd name="T96" fmla="*/ 969 w 1096"/>
              <a:gd name="T97" fmla="*/ 405 h 1241"/>
              <a:gd name="T98" fmla="*/ 921 w 1096"/>
              <a:gd name="T99" fmla="*/ 454 h 1241"/>
              <a:gd name="T100" fmla="*/ 63 w 1096"/>
              <a:gd name="T101" fmla="*/ 296 h 1241"/>
              <a:gd name="T102" fmla="*/ 190 w 1096"/>
              <a:gd name="T103" fmla="*/ 366 h 1241"/>
              <a:gd name="T104" fmla="*/ 203 w 1096"/>
              <a:gd name="T105" fmla="*/ 403 h 1241"/>
              <a:gd name="T106" fmla="*/ 149 w 1096"/>
              <a:gd name="T107" fmla="*/ 439 h 1241"/>
              <a:gd name="T108" fmla="*/ 25 w 1096"/>
              <a:gd name="T109" fmla="*/ 362 h 1241"/>
              <a:gd name="T110" fmla="*/ 549 w 1096"/>
              <a:gd name="T111" fmla="*/ 213 h 1241"/>
              <a:gd name="T112" fmla="*/ 506 w 1096"/>
              <a:gd name="T113" fmla="*/ 184 h 1241"/>
              <a:gd name="T114" fmla="*/ 511 w 1096"/>
              <a:gd name="T115" fmla="*/ 39 h 1241"/>
              <a:gd name="T116" fmla="*/ 587 w 1096"/>
              <a:gd name="T117" fmla="*/ 39 h 1241"/>
              <a:gd name="T118" fmla="*/ 590 w 1096"/>
              <a:gd name="T119" fmla="*/ 184 h 1241"/>
              <a:gd name="T120" fmla="*/ 549 w 1096"/>
              <a:gd name="T121" fmla="*/ 21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1241">
                <a:moveTo>
                  <a:pt x="583" y="642"/>
                </a:moveTo>
                <a:cubicBezTo>
                  <a:pt x="571" y="661"/>
                  <a:pt x="545" y="667"/>
                  <a:pt x="526" y="656"/>
                </a:cubicBezTo>
                <a:cubicBezTo>
                  <a:pt x="507" y="643"/>
                  <a:pt x="501" y="618"/>
                  <a:pt x="513" y="599"/>
                </a:cubicBezTo>
                <a:cubicBezTo>
                  <a:pt x="525" y="580"/>
                  <a:pt x="551" y="574"/>
                  <a:pt x="570" y="586"/>
                </a:cubicBezTo>
                <a:cubicBezTo>
                  <a:pt x="589" y="598"/>
                  <a:pt x="595" y="623"/>
                  <a:pt x="583" y="642"/>
                </a:cubicBezTo>
                <a:close/>
                <a:moveTo>
                  <a:pt x="760" y="754"/>
                </a:moveTo>
                <a:cubicBezTo>
                  <a:pt x="714" y="827"/>
                  <a:pt x="634" y="871"/>
                  <a:pt x="549" y="871"/>
                </a:cubicBezTo>
                <a:cubicBezTo>
                  <a:pt x="501" y="871"/>
                  <a:pt x="455" y="857"/>
                  <a:pt x="415" y="833"/>
                </a:cubicBezTo>
                <a:cubicBezTo>
                  <a:pt x="358" y="797"/>
                  <a:pt x="320" y="741"/>
                  <a:pt x="305" y="676"/>
                </a:cubicBezTo>
                <a:cubicBezTo>
                  <a:pt x="290" y="611"/>
                  <a:pt x="301" y="544"/>
                  <a:pt x="337" y="487"/>
                </a:cubicBezTo>
                <a:cubicBezTo>
                  <a:pt x="383" y="414"/>
                  <a:pt x="463" y="371"/>
                  <a:pt x="549" y="371"/>
                </a:cubicBezTo>
                <a:cubicBezTo>
                  <a:pt x="596" y="371"/>
                  <a:pt x="642" y="385"/>
                  <a:pt x="682" y="409"/>
                </a:cubicBezTo>
                <a:cubicBezTo>
                  <a:pt x="798" y="483"/>
                  <a:pt x="833" y="637"/>
                  <a:pt x="760" y="754"/>
                </a:cubicBezTo>
                <a:close/>
                <a:moveTo>
                  <a:pt x="742" y="314"/>
                </a:moveTo>
                <a:cubicBezTo>
                  <a:pt x="573" y="207"/>
                  <a:pt x="348" y="258"/>
                  <a:pt x="241" y="427"/>
                </a:cubicBezTo>
                <a:cubicBezTo>
                  <a:pt x="135" y="596"/>
                  <a:pt x="185" y="821"/>
                  <a:pt x="355" y="928"/>
                </a:cubicBezTo>
                <a:cubicBezTo>
                  <a:pt x="524" y="1034"/>
                  <a:pt x="749" y="984"/>
                  <a:pt x="856" y="814"/>
                </a:cubicBezTo>
                <a:cubicBezTo>
                  <a:pt x="962" y="645"/>
                  <a:pt x="912" y="420"/>
                  <a:pt x="742" y="314"/>
                </a:cubicBezTo>
                <a:close/>
                <a:moveTo>
                  <a:pt x="1085" y="931"/>
                </a:moveTo>
                <a:cubicBezTo>
                  <a:pt x="1074" y="949"/>
                  <a:pt x="1051" y="955"/>
                  <a:pt x="1034" y="945"/>
                </a:cubicBezTo>
                <a:cubicBezTo>
                  <a:pt x="1019" y="937"/>
                  <a:pt x="989" y="911"/>
                  <a:pt x="945" y="877"/>
                </a:cubicBezTo>
                <a:cubicBezTo>
                  <a:pt x="933" y="883"/>
                  <a:pt x="918" y="883"/>
                  <a:pt x="906" y="875"/>
                </a:cubicBezTo>
                <a:lnTo>
                  <a:pt x="879" y="860"/>
                </a:lnTo>
                <a:cubicBezTo>
                  <a:pt x="884" y="854"/>
                  <a:pt x="889" y="846"/>
                  <a:pt x="894" y="838"/>
                </a:cubicBezTo>
                <a:cubicBezTo>
                  <a:pt x="904" y="822"/>
                  <a:pt x="913" y="805"/>
                  <a:pt x="921" y="787"/>
                </a:cubicBezTo>
                <a:lnTo>
                  <a:pt x="948" y="802"/>
                </a:lnTo>
                <a:cubicBezTo>
                  <a:pt x="960" y="810"/>
                  <a:pt x="967" y="823"/>
                  <a:pt x="969" y="836"/>
                </a:cubicBezTo>
                <a:cubicBezTo>
                  <a:pt x="1019" y="857"/>
                  <a:pt x="1056" y="871"/>
                  <a:pt x="1071" y="879"/>
                </a:cubicBezTo>
                <a:cubicBezTo>
                  <a:pt x="1089" y="890"/>
                  <a:pt x="1095" y="913"/>
                  <a:pt x="1085" y="931"/>
                </a:cubicBezTo>
                <a:close/>
                <a:moveTo>
                  <a:pt x="549" y="1029"/>
                </a:moveTo>
                <a:cubicBezTo>
                  <a:pt x="562" y="1029"/>
                  <a:pt x="576" y="1028"/>
                  <a:pt x="590" y="1027"/>
                </a:cubicBezTo>
                <a:lnTo>
                  <a:pt x="590" y="1057"/>
                </a:lnTo>
                <a:cubicBezTo>
                  <a:pt x="590" y="1072"/>
                  <a:pt x="583" y="1085"/>
                  <a:pt x="571" y="1092"/>
                </a:cubicBezTo>
                <a:cubicBezTo>
                  <a:pt x="579" y="1146"/>
                  <a:pt x="585" y="1185"/>
                  <a:pt x="585" y="1203"/>
                </a:cubicBezTo>
                <a:cubicBezTo>
                  <a:pt x="585" y="1224"/>
                  <a:pt x="569" y="1241"/>
                  <a:pt x="548" y="1241"/>
                </a:cubicBezTo>
                <a:cubicBezTo>
                  <a:pt x="527" y="1241"/>
                  <a:pt x="509" y="1224"/>
                  <a:pt x="509" y="1203"/>
                </a:cubicBezTo>
                <a:cubicBezTo>
                  <a:pt x="509" y="1185"/>
                  <a:pt x="517" y="1147"/>
                  <a:pt x="525" y="1092"/>
                </a:cubicBezTo>
                <a:cubicBezTo>
                  <a:pt x="513" y="1085"/>
                  <a:pt x="506" y="1072"/>
                  <a:pt x="506" y="1057"/>
                </a:cubicBezTo>
                <a:lnTo>
                  <a:pt x="506" y="1026"/>
                </a:lnTo>
                <a:cubicBezTo>
                  <a:pt x="520" y="1028"/>
                  <a:pt x="534" y="1029"/>
                  <a:pt x="549" y="1029"/>
                </a:cubicBezTo>
                <a:close/>
                <a:moveTo>
                  <a:pt x="621" y="667"/>
                </a:moveTo>
                <a:cubicBezTo>
                  <a:pt x="605" y="692"/>
                  <a:pt x="578" y="708"/>
                  <a:pt x="549" y="708"/>
                </a:cubicBezTo>
                <a:cubicBezTo>
                  <a:pt x="532" y="708"/>
                  <a:pt x="516" y="702"/>
                  <a:pt x="502" y="694"/>
                </a:cubicBezTo>
                <a:cubicBezTo>
                  <a:pt x="483" y="682"/>
                  <a:pt x="469" y="662"/>
                  <a:pt x="464" y="640"/>
                </a:cubicBezTo>
                <a:cubicBezTo>
                  <a:pt x="458" y="617"/>
                  <a:pt x="463" y="594"/>
                  <a:pt x="475" y="575"/>
                </a:cubicBezTo>
                <a:cubicBezTo>
                  <a:pt x="491" y="550"/>
                  <a:pt x="518" y="534"/>
                  <a:pt x="549" y="534"/>
                </a:cubicBezTo>
                <a:cubicBezTo>
                  <a:pt x="564" y="534"/>
                  <a:pt x="580" y="539"/>
                  <a:pt x="595" y="547"/>
                </a:cubicBezTo>
                <a:cubicBezTo>
                  <a:pt x="614" y="560"/>
                  <a:pt x="627" y="579"/>
                  <a:pt x="633" y="601"/>
                </a:cubicBezTo>
                <a:cubicBezTo>
                  <a:pt x="638" y="624"/>
                  <a:pt x="634" y="647"/>
                  <a:pt x="621" y="667"/>
                </a:cubicBezTo>
                <a:close/>
                <a:moveTo>
                  <a:pt x="684" y="591"/>
                </a:moveTo>
                <a:lnTo>
                  <a:pt x="743" y="556"/>
                </a:lnTo>
                <a:cubicBezTo>
                  <a:pt x="734" y="530"/>
                  <a:pt x="720" y="505"/>
                  <a:pt x="701" y="484"/>
                </a:cubicBezTo>
                <a:lnTo>
                  <a:pt x="642" y="518"/>
                </a:lnTo>
                <a:cubicBezTo>
                  <a:pt x="636" y="513"/>
                  <a:pt x="629" y="508"/>
                  <a:pt x="623" y="503"/>
                </a:cubicBezTo>
                <a:cubicBezTo>
                  <a:pt x="612" y="496"/>
                  <a:pt x="601" y="492"/>
                  <a:pt x="590" y="488"/>
                </a:cubicBezTo>
                <a:lnTo>
                  <a:pt x="590" y="420"/>
                </a:lnTo>
                <a:cubicBezTo>
                  <a:pt x="577" y="418"/>
                  <a:pt x="563" y="416"/>
                  <a:pt x="549" y="416"/>
                </a:cubicBezTo>
                <a:cubicBezTo>
                  <a:pt x="534" y="416"/>
                  <a:pt x="520" y="418"/>
                  <a:pt x="506" y="420"/>
                </a:cubicBezTo>
                <a:lnTo>
                  <a:pt x="506" y="489"/>
                </a:lnTo>
                <a:cubicBezTo>
                  <a:pt x="488" y="495"/>
                  <a:pt x="470" y="505"/>
                  <a:pt x="455" y="518"/>
                </a:cubicBezTo>
                <a:lnTo>
                  <a:pt x="396" y="485"/>
                </a:lnTo>
                <a:cubicBezTo>
                  <a:pt x="388" y="493"/>
                  <a:pt x="382" y="502"/>
                  <a:pt x="375" y="511"/>
                </a:cubicBezTo>
                <a:cubicBezTo>
                  <a:pt x="367" y="526"/>
                  <a:pt x="359" y="541"/>
                  <a:pt x="354" y="557"/>
                </a:cubicBezTo>
                <a:lnTo>
                  <a:pt x="413" y="591"/>
                </a:lnTo>
                <a:cubicBezTo>
                  <a:pt x="408" y="611"/>
                  <a:pt x="408" y="631"/>
                  <a:pt x="413" y="651"/>
                </a:cubicBezTo>
                <a:lnTo>
                  <a:pt x="354" y="684"/>
                </a:lnTo>
                <a:cubicBezTo>
                  <a:pt x="362" y="711"/>
                  <a:pt x="377" y="736"/>
                  <a:pt x="396" y="757"/>
                </a:cubicBezTo>
                <a:lnTo>
                  <a:pt x="454" y="723"/>
                </a:lnTo>
                <a:cubicBezTo>
                  <a:pt x="461" y="728"/>
                  <a:pt x="467" y="734"/>
                  <a:pt x="474" y="738"/>
                </a:cubicBezTo>
                <a:cubicBezTo>
                  <a:pt x="484" y="745"/>
                  <a:pt x="495" y="749"/>
                  <a:pt x="506" y="753"/>
                </a:cubicBezTo>
                <a:lnTo>
                  <a:pt x="506" y="821"/>
                </a:lnTo>
                <a:cubicBezTo>
                  <a:pt x="520" y="824"/>
                  <a:pt x="534" y="826"/>
                  <a:pt x="549" y="826"/>
                </a:cubicBezTo>
                <a:cubicBezTo>
                  <a:pt x="563" y="826"/>
                  <a:pt x="576" y="823"/>
                  <a:pt x="590" y="821"/>
                </a:cubicBezTo>
                <a:lnTo>
                  <a:pt x="590" y="753"/>
                </a:lnTo>
                <a:cubicBezTo>
                  <a:pt x="609" y="747"/>
                  <a:pt x="627" y="737"/>
                  <a:pt x="642" y="723"/>
                </a:cubicBezTo>
                <a:lnTo>
                  <a:pt x="700" y="758"/>
                </a:lnTo>
                <a:cubicBezTo>
                  <a:pt x="709" y="748"/>
                  <a:pt x="715" y="740"/>
                  <a:pt x="721" y="730"/>
                </a:cubicBezTo>
                <a:cubicBezTo>
                  <a:pt x="730" y="716"/>
                  <a:pt x="738" y="701"/>
                  <a:pt x="743" y="685"/>
                </a:cubicBezTo>
                <a:lnTo>
                  <a:pt x="684" y="651"/>
                </a:lnTo>
                <a:cubicBezTo>
                  <a:pt x="689" y="631"/>
                  <a:pt x="689" y="610"/>
                  <a:pt x="684" y="591"/>
                </a:cubicBezTo>
                <a:close/>
                <a:moveTo>
                  <a:pt x="175" y="787"/>
                </a:moveTo>
                <a:cubicBezTo>
                  <a:pt x="187" y="813"/>
                  <a:pt x="201" y="838"/>
                  <a:pt x="217" y="860"/>
                </a:cubicBezTo>
                <a:lnTo>
                  <a:pt x="191" y="875"/>
                </a:lnTo>
                <a:cubicBezTo>
                  <a:pt x="178" y="883"/>
                  <a:pt x="164" y="883"/>
                  <a:pt x="151" y="877"/>
                </a:cubicBezTo>
                <a:cubicBezTo>
                  <a:pt x="109" y="909"/>
                  <a:pt x="78" y="935"/>
                  <a:pt x="63" y="945"/>
                </a:cubicBezTo>
                <a:cubicBezTo>
                  <a:pt x="44" y="954"/>
                  <a:pt x="21" y="948"/>
                  <a:pt x="11" y="930"/>
                </a:cubicBezTo>
                <a:cubicBezTo>
                  <a:pt x="0" y="912"/>
                  <a:pt x="7" y="888"/>
                  <a:pt x="24" y="878"/>
                </a:cubicBezTo>
                <a:cubicBezTo>
                  <a:pt x="39" y="870"/>
                  <a:pt x="76" y="857"/>
                  <a:pt x="128" y="836"/>
                </a:cubicBezTo>
                <a:cubicBezTo>
                  <a:pt x="129" y="823"/>
                  <a:pt x="136" y="810"/>
                  <a:pt x="149" y="802"/>
                </a:cubicBezTo>
                <a:lnTo>
                  <a:pt x="175" y="787"/>
                </a:lnTo>
                <a:close/>
                <a:moveTo>
                  <a:pt x="921" y="454"/>
                </a:moveTo>
                <a:cubicBezTo>
                  <a:pt x="910" y="428"/>
                  <a:pt x="896" y="404"/>
                  <a:pt x="879" y="381"/>
                </a:cubicBezTo>
                <a:lnTo>
                  <a:pt x="906" y="366"/>
                </a:lnTo>
                <a:cubicBezTo>
                  <a:pt x="918" y="359"/>
                  <a:pt x="933" y="359"/>
                  <a:pt x="945" y="364"/>
                </a:cubicBezTo>
                <a:cubicBezTo>
                  <a:pt x="988" y="332"/>
                  <a:pt x="1019" y="306"/>
                  <a:pt x="1034" y="297"/>
                </a:cubicBezTo>
                <a:cubicBezTo>
                  <a:pt x="1052" y="287"/>
                  <a:pt x="1075" y="293"/>
                  <a:pt x="1085" y="311"/>
                </a:cubicBezTo>
                <a:cubicBezTo>
                  <a:pt x="1096" y="329"/>
                  <a:pt x="1090" y="353"/>
                  <a:pt x="1072" y="363"/>
                </a:cubicBezTo>
                <a:cubicBezTo>
                  <a:pt x="1057" y="372"/>
                  <a:pt x="1020" y="385"/>
                  <a:pt x="969" y="405"/>
                </a:cubicBezTo>
                <a:cubicBezTo>
                  <a:pt x="967" y="419"/>
                  <a:pt x="960" y="431"/>
                  <a:pt x="948" y="439"/>
                </a:cubicBezTo>
                <a:lnTo>
                  <a:pt x="921" y="454"/>
                </a:lnTo>
                <a:close/>
                <a:moveTo>
                  <a:pt x="11" y="310"/>
                </a:moveTo>
                <a:cubicBezTo>
                  <a:pt x="22" y="292"/>
                  <a:pt x="45" y="286"/>
                  <a:pt x="63" y="296"/>
                </a:cubicBezTo>
                <a:cubicBezTo>
                  <a:pt x="78" y="304"/>
                  <a:pt x="107" y="330"/>
                  <a:pt x="151" y="364"/>
                </a:cubicBezTo>
                <a:cubicBezTo>
                  <a:pt x="164" y="359"/>
                  <a:pt x="178" y="359"/>
                  <a:pt x="190" y="366"/>
                </a:cubicBezTo>
                <a:lnTo>
                  <a:pt x="218" y="381"/>
                </a:lnTo>
                <a:cubicBezTo>
                  <a:pt x="213" y="389"/>
                  <a:pt x="208" y="395"/>
                  <a:pt x="203" y="403"/>
                </a:cubicBezTo>
                <a:cubicBezTo>
                  <a:pt x="193" y="419"/>
                  <a:pt x="184" y="436"/>
                  <a:pt x="175" y="454"/>
                </a:cubicBezTo>
                <a:lnTo>
                  <a:pt x="149" y="439"/>
                </a:lnTo>
                <a:cubicBezTo>
                  <a:pt x="136" y="431"/>
                  <a:pt x="129" y="419"/>
                  <a:pt x="128" y="405"/>
                </a:cubicBezTo>
                <a:cubicBezTo>
                  <a:pt x="78" y="385"/>
                  <a:pt x="40" y="370"/>
                  <a:pt x="25" y="362"/>
                </a:cubicBezTo>
                <a:cubicBezTo>
                  <a:pt x="7" y="351"/>
                  <a:pt x="1" y="328"/>
                  <a:pt x="11" y="310"/>
                </a:cubicBezTo>
                <a:close/>
                <a:moveTo>
                  <a:pt x="549" y="213"/>
                </a:moveTo>
                <a:cubicBezTo>
                  <a:pt x="534" y="213"/>
                  <a:pt x="520" y="213"/>
                  <a:pt x="506" y="215"/>
                </a:cubicBezTo>
                <a:lnTo>
                  <a:pt x="506" y="184"/>
                </a:lnTo>
                <a:cubicBezTo>
                  <a:pt x="506" y="169"/>
                  <a:pt x="513" y="157"/>
                  <a:pt x="525" y="149"/>
                </a:cubicBezTo>
                <a:cubicBezTo>
                  <a:pt x="518" y="96"/>
                  <a:pt x="511" y="56"/>
                  <a:pt x="511" y="39"/>
                </a:cubicBezTo>
                <a:cubicBezTo>
                  <a:pt x="511" y="17"/>
                  <a:pt x="528" y="0"/>
                  <a:pt x="549" y="0"/>
                </a:cubicBezTo>
                <a:cubicBezTo>
                  <a:pt x="569" y="0"/>
                  <a:pt x="587" y="17"/>
                  <a:pt x="587" y="39"/>
                </a:cubicBezTo>
                <a:cubicBezTo>
                  <a:pt x="587" y="56"/>
                  <a:pt x="579" y="94"/>
                  <a:pt x="572" y="149"/>
                </a:cubicBezTo>
                <a:cubicBezTo>
                  <a:pt x="583" y="157"/>
                  <a:pt x="590" y="169"/>
                  <a:pt x="590" y="184"/>
                </a:cubicBezTo>
                <a:lnTo>
                  <a:pt x="590" y="215"/>
                </a:lnTo>
                <a:cubicBezTo>
                  <a:pt x="576" y="213"/>
                  <a:pt x="563" y="213"/>
                  <a:pt x="549" y="213"/>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5"/>
          <p:cNvSpPr>
            <a:spLocks noChangeAspect="1" noEditPoints="1"/>
          </p:cNvSpPr>
          <p:nvPr/>
        </p:nvSpPr>
        <p:spPr bwMode="auto">
          <a:xfrm>
            <a:off x="6580588" y="2512531"/>
            <a:ext cx="353578" cy="245541"/>
          </a:xfrm>
          <a:custGeom>
            <a:avLst/>
            <a:gdLst>
              <a:gd name="T0" fmla="*/ 111 w 1101"/>
              <a:gd name="T1" fmla="*/ 294 h 766"/>
              <a:gd name="T2" fmla="*/ 157 w 1101"/>
              <a:gd name="T3" fmla="*/ 247 h 766"/>
              <a:gd name="T4" fmla="*/ 114 w 1101"/>
              <a:gd name="T5" fmla="*/ 182 h 766"/>
              <a:gd name="T6" fmla="*/ 109 w 1101"/>
              <a:gd name="T7" fmla="*/ 143 h 766"/>
              <a:gd name="T8" fmla="*/ 114 w 1101"/>
              <a:gd name="T9" fmla="*/ 140 h 766"/>
              <a:gd name="T10" fmla="*/ 296 w 1101"/>
              <a:gd name="T11" fmla="*/ 29 h 766"/>
              <a:gd name="T12" fmla="*/ 330 w 1101"/>
              <a:gd name="T13" fmla="*/ 141 h 766"/>
              <a:gd name="T14" fmla="*/ 333 w 1101"/>
              <a:gd name="T15" fmla="*/ 148 h 766"/>
              <a:gd name="T16" fmla="*/ 314 w 1101"/>
              <a:gd name="T17" fmla="*/ 200 h 766"/>
              <a:gd name="T18" fmla="*/ 306 w 1101"/>
              <a:gd name="T19" fmla="*/ 287 h 766"/>
              <a:gd name="T20" fmla="*/ 372 w 1101"/>
              <a:gd name="T21" fmla="*/ 291 h 766"/>
              <a:gd name="T22" fmla="*/ 421 w 1101"/>
              <a:gd name="T23" fmla="*/ 371 h 766"/>
              <a:gd name="T24" fmla="*/ 352 w 1101"/>
              <a:gd name="T25" fmla="*/ 371 h 766"/>
              <a:gd name="T26" fmla="*/ 314 w 1101"/>
              <a:gd name="T27" fmla="*/ 385 h 766"/>
              <a:gd name="T28" fmla="*/ 0 w 1101"/>
              <a:gd name="T29" fmla="*/ 479 h 766"/>
              <a:gd name="T30" fmla="*/ 352 w 1101"/>
              <a:gd name="T31" fmla="*/ 428 h 766"/>
              <a:gd name="T32" fmla="*/ 895 w 1101"/>
              <a:gd name="T33" fmla="*/ 695 h 766"/>
              <a:gd name="T34" fmla="*/ 744 w 1101"/>
              <a:gd name="T35" fmla="*/ 425 h 766"/>
              <a:gd name="T36" fmla="*/ 675 w 1101"/>
              <a:gd name="T37" fmla="*/ 357 h 766"/>
              <a:gd name="T38" fmla="*/ 733 w 1101"/>
              <a:gd name="T39" fmla="*/ 268 h 766"/>
              <a:gd name="T40" fmla="*/ 740 w 1101"/>
              <a:gd name="T41" fmla="*/ 212 h 766"/>
              <a:gd name="T42" fmla="*/ 729 w 1101"/>
              <a:gd name="T43" fmla="*/ 205 h 766"/>
              <a:gd name="T44" fmla="*/ 460 w 1101"/>
              <a:gd name="T45" fmla="*/ 52 h 766"/>
              <a:gd name="T46" fmla="*/ 422 w 1101"/>
              <a:gd name="T47" fmla="*/ 209 h 766"/>
              <a:gd name="T48" fmla="*/ 417 w 1101"/>
              <a:gd name="T49" fmla="*/ 219 h 766"/>
              <a:gd name="T50" fmla="*/ 447 w 1101"/>
              <a:gd name="T51" fmla="*/ 294 h 766"/>
              <a:gd name="T52" fmla="*/ 467 w 1101"/>
              <a:gd name="T53" fmla="*/ 413 h 766"/>
              <a:gd name="T54" fmla="*/ 352 w 1101"/>
              <a:gd name="T55" fmla="*/ 428 h 766"/>
              <a:gd name="T56" fmla="*/ 968 w 1101"/>
              <a:gd name="T57" fmla="*/ 289 h 766"/>
              <a:gd name="T58" fmla="*/ 1075 w 1101"/>
              <a:gd name="T59" fmla="*/ 342 h 766"/>
              <a:gd name="T60" fmla="*/ 1101 w 1101"/>
              <a:gd name="T61" fmla="*/ 432 h 766"/>
              <a:gd name="T62" fmla="*/ 1098 w 1101"/>
              <a:gd name="T63" fmla="*/ 463 h 766"/>
              <a:gd name="T64" fmla="*/ 847 w 1101"/>
              <a:gd name="T65" fmla="*/ 384 h 766"/>
              <a:gd name="T66" fmla="*/ 807 w 1101"/>
              <a:gd name="T67" fmla="*/ 368 h 766"/>
              <a:gd name="T68" fmla="*/ 775 w 1101"/>
              <a:gd name="T69" fmla="*/ 342 h 766"/>
              <a:gd name="T70" fmla="*/ 879 w 1101"/>
              <a:gd name="T71" fmla="*/ 288 h 766"/>
              <a:gd name="T72" fmla="*/ 804 w 1101"/>
              <a:gd name="T73" fmla="*/ 240 h 766"/>
              <a:gd name="T74" fmla="*/ 1010 w 1101"/>
              <a:gd name="T75" fmla="*/ 54 h 766"/>
              <a:gd name="T76" fmla="*/ 1009 w 1101"/>
              <a:gd name="T77" fmla="*/ 24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1" h="766">
                <a:moveTo>
                  <a:pt x="63" y="294"/>
                </a:moveTo>
                <a:cubicBezTo>
                  <a:pt x="81" y="294"/>
                  <a:pt x="96" y="294"/>
                  <a:pt x="111" y="294"/>
                </a:cubicBezTo>
                <a:cubicBezTo>
                  <a:pt x="125" y="295"/>
                  <a:pt x="136" y="292"/>
                  <a:pt x="143" y="283"/>
                </a:cubicBezTo>
                <a:cubicBezTo>
                  <a:pt x="150" y="274"/>
                  <a:pt x="154" y="261"/>
                  <a:pt x="157" y="247"/>
                </a:cubicBezTo>
                <a:cubicBezTo>
                  <a:pt x="145" y="235"/>
                  <a:pt x="135" y="219"/>
                  <a:pt x="129" y="201"/>
                </a:cubicBezTo>
                <a:cubicBezTo>
                  <a:pt x="122" y="197"/>
                  <a:pt x="117" y="191"/>
                  <a:pt x="114" y="182"/>
                </a:cubicBezTo>
                <a:cubicBezTo>
                  <a:pt x="110" y="174"/>
                  <a:pt x="109" y="162"/>
                  <a:pt x="109" y="148"/>
                </a:cubicBezTo>
                <a:lnTo>
                  <a:pt x="109" y="143"/>
                </a:lnTo>
                <a:lnTo>
                  <a:pt x="113" y="141"/>
                </a:lnTo>
                <a:cubicBezTo>
                  <a:pt x="113" y="141"/>
                  <a:pt x="114" y="140"/>
                  <a:pt x="114" y="140"/>
                </a:cubicBezTo>
                <a:cubicBezTo>
                  <a:pt x="107" y="80"/>
                  <a:pt x="113" y="54"/>
                  <a:pt x="139" y="33"/>
                </a:cubicBezTo>
                <a:cubicBezTo>
                  <a:pt x="179" y="0"/>
                  <a:pt x="255" y="0"/>
                  <a:pt x="296" y="29"/>
                </a:cubicBezTo>
                <a:cubicBezTo>
                  <a:pt x="323" y="49"/>
                  <a:pt x="333" y="85"/>
                  <a:pt x="326" y="139"/>
                </a:cubicBezTo>
                <a:cubicBezTo>
                  <a:pt x="327" y="139"/>
                  <a:pt x="328" y="140"/>
                  <a:pt x="330" y="141"/>
                </a:cubicBezTo>
                <a:lnTo>
                  <a:pt x="333" y="143"/>
                </a:lnTo>
                <a:lnTo>
                  <a:pt x="333" y="148"/>
                </a:lnTo>
                <a:cubicBezTo>
                  <a:pt x="333" y="161"/>
                  <a:pt x="332" y="173"/>
                  <a:pt x="329" y="182"/>
                </a:cubicBezTo>
                <a:cubicBezTo>
                  <a:pt x="325" y="190"/>
                  <a:pt x="320" y="197"/>
                  <a:pt x="314" y="200"/>
                </a:cubicBezTo>
                <a:cubicBezTo>
                  <a:pt x="308" y="217"/>
                  <a:pt x="300" y="232"/>
                  <a:pt x="289" y="244"/>
                </a:cubicBezTo>
                <a:cubicBezTo>
                  <a:pt x="292" y="263"/>
                  <a:pt x="298" y="278"/>
                  <a:pt x="306" y="287"/>
                </a:cubicBezTo>
                <a:cubicBezTo>
                  <a:pt x="314" y="291"/>
                  <a:pt x="324" y="292"/>
                  <a:pt x="336" y="291"/>
                </a:cubicBezTo>
                <a:cubicBezTo>
                  <a:pt x="348" y="291"/>
                  <a:pt x="359" y="291"/>
                  <a:pt x="372" y="291"/>
                </a:cubicBezTo>
                <a:cubicBezTo>
                  <a:pt x="378" y="306"/>
                  <a:pt x="387" y="319"/>
                  <a:pt x="399" y="330"/>
                </a:cubicBezTo>
                <a:cubicBezTo>
                  <a:pt x="404" y="344"/>
                  <a:pt x="412" y="358"/>
                  <a:pt x="421" y="371"/>
                </a:cubicBezTo>
                <a:lnTo>
                  <a:pt x="420" y="371"/>
                </a:lnTo>
                <a:cubicBezTo>
                  <a:pt x="397" y="371"/>
                  <a:pt x="374" y="371"/>
                  <a:pt x="352" y="371"/>
                </a:cubicBezTo>
                <a:lnTo>
                  <a:pt x="330" y="371"/>
                </a:lnTo>
                <a:lnTo>
                  <a:pt x="314" y="385"/>
                </a:lnTo>
                <a:cubicBezTo>
                  <a:pt x="274" y="419"/>
                  <a:pt x="249" y="465"/>
                  <a:pt x="232" y="515"/>
                </a:cubicBezTo>
                <a:cubicBezTo>
                  <a:pt x="131" y="517"/>
                  <a:pt x="28" y="506"/>
                  <a:pt x="0" y="479"/>
                </a:cubicBezTo>
                <a:cubicBezTo>
                  <a:pt x="2" y="428"/>
                  <a:pt x="11" y="339"/>
                  <a:pt x="63" y="294"/>
                </a:cubicBezTo>
                <a:close/>
                <a:moveTo>
                  <a:pt x="352" y="428"/>
                </a:moveTo>
                <a:cubicBezTo>
                  <a:pt x="277" y="493"/>
                  <a:pt x="263" y="621"/>
                  <a:pt x="261" y="695"/>
                </a:cubicBezTo>
                <a:cubicBezTo>
                  <a:pt x="334" y="766"/>
                  <a:pt x="798" y="762"/>
                  <a:pt x="895" y="695"/>
                </a:cubicBezTo>
                <a:cubicBezTo>
                  <a:pt x="904" y="610"/>
                  <a:pt x="866" y="480"/>
                  <a:pt x="807" y="424"/>
                </a:cubicBezTo>
                <a:cubicBezTo>
                  <a:pt x="785" y="424"/>
                  <a:pt x="764" y="424"/>
                  <a:pt x="744" y="425"/>
                </a:cubicBezTo>
                <a:cubicBezTo>
                  <a:pt x="727" y="426"/>
                  <a:pt x="713" y="424"/>
                  <a:pt x="701" y="419"/>
                </a:cubicBezTo>
                <a:cubicBezTo>
                  <a:pt x="689" y="406"/>
                  <a:pt x="681" y="384"/>
                  <a:pt x="675" y="357"/>
                </a:cubicBezTo>
                <a:cubicBezTo>
                  <a:pt x="691" y="340"/>
                  <a:pt x="704" y="318"/>
                  <a:pt x="712" y="294"/>
                </a:cubicBezTo>
                <a:cubicBezTo>
                  <a:pt x="721" y="288"/>
                  <a:pt x="728" y="280"/>
                  <a:pt x="733" y="268"/>
                </a:cubicBezTo>
                <a:cubicBezTo>
                  <a:pt x="738" y="255"/>
                  <a:pt x="741" y="238"/>
                  <a:pt x="740" y="219"/>
                </a:cubicBezTo>
                <a:lnTo>
                  <a:pt x="740" y="212"/>
                </a:lnTo>
                <a:lnTo>
                  <a:pt x="734" y="209"/>
                </a:lnTo>
                <a:cubicBezTo>
                  <a:pt x="733" y="207"/>
                  <a:pt x="731" y="206"/>
                  <a:pt x="729" y="205"/>
                </a:cubicBezTo>
                <a:cubicBezTo>
                  <a:pt x="739" y="128"/>
                  <a:pt x="725" y="77"/>
                  <a:pt x="686" y="48"/>
                </a:cubicBezTo>
                <a:cubicBezTo>
                  <a:pt x="628" y="5"/>
                  <a:pt x="518" y="5"/>
                  <a:pt x="460" y="52"/>
                </a:cubicBezTo>
                <a:cubicBezTo>
                  <a:pt x="423" y="83"/>
                  <a:pt x="414" y="122"/>
                  <a:pt x="426" y="207"/>
                </a:cubicBezTo>
                <a:cubicBezTo>
                  <a:pt x="424" y="207"/>
                  <a:pt x="423" y="208"/>
                  <a:pt x="422" y="209"/>
                </a:cubicBezTo>
                <a:lnTo>
                  <a:pt x="417" y="212"/>
                </a:lnTo>
                <a:lnTo>
                  <a:pt x="417" y="219"/>
                </a:lnTo>
                <a:cubicBezTo>
                  <a:pt x="417" y="239"/>
                  <a:pt x="419" y="255"/>
                  <a:pt x="424" y="269"/>
                </a:cubicBezTo>
                <a:cubicBezTo>
                  <a:pt x="430" y="280"/>
                  <a:pt x="437" y="289"/>
                  <a:pt x="447" y="294"/>
                </a:cubicBezTo>
                <a:cubicBezTo>
                  <a:pt x="455" y="320"/>
                  <a:pt x="469" y="343"/>
                  <a:pt x="486" y="362"/>
                </a:cubicBezTo>
                <a:cubicBezTo>
                  <a:pt x="482" y="382"/>
                  <a:pt x="476" y="400"/>
                  <a:pt x="467" y="413"/>
                </a:cubicBezTo>
                <a:cubicBezTo>
                  <a:pt x="456" y="425"/>
                  <a:pt x="440" y="430"/>
                  <a:pt x="420" y="428"/>
                </a:cubicBezTo>
                <a:cubicBezTo>
                  <a:pt x="399" y="428"/>
                  <a:pt x="376" y="428"/>
                  <a:pt x="352" y="428"/>
                </a:cubicBezTo>
                <a:close/>
                <a:moveTo>
                  <a:pt x="1009" y="241"/>
                </a:moveTo>
                <a:cubicBezTo>
                  <a:pt x="1000" y="259"/>
                  <a:pt x="987" y="276"/>
                  <a:pt x="968" y="289"/>
                </a:cubicBezTo>
                <a:cubicBezTo>
                  <a:pt x="973" y="307"/>
                  <a:pt x="977" y="314"/>
                  <a:pt x="981" y="325"/>
                </a:cubicBezTo>
                <a:cubicBezTo>
                  <a:pt x="992" y="326"/>
                  <a:pt x="1069" y="330"/>
                  <a:pt x="1075" y="342"/>
                </a:cubicBezTo>
                <a:cubicBezTo>
                  <a:pt x="1094" y="366"/>
                  <a:pt x="1101" y="401"/>
                  <a:pt x="1101" y="430"/>
                </a:cubicBezTo>
                <a:lnTo>
                  <a:pt x="1101" y="432"/>
                </a:lnTo>
                <a:lnTo>
                  <a:pt x="1101" y="434"/>
                </a:lnTo>
                <a:cubicBezTo>
                  <a:pt x="1101" y="445"/>
                  <a:pt x="1100" y="455"/>
                  <a:pt x="1098" y="463"/>
                </a:cubicBezTo>
                <a:cubicBezTo>
                  <a:pt x="1056" y="483"/>
                  <a:pt x="986" y="492"/>
                  <a:pt x="917" y="491"/>
                </a:cubicBezTo>
                <a:cubicBezTo>
                  <a:pt x="899" y="449"/>
                  <a:pt x="875" y="410"/>
                  <a:pt x="847" y="384"/>
                </a:cubicBezTo>
                <a:lnTo>
                  <a:pt x="830" y="368"/>
                </a:lnTo>
                <a:lnTo>
                  <a:pt x="807" y="368"/>
                </a:lnTo>
                <a:cubicBezTo>
                  <a:pt x="792" y="368"/>
                  <a:pt x="776" y="368"/>
                  <a:pt x="761" y="368"/>
                </a:cubicBezTo>
                <a:cubicBezTo>
                  <a:pt x="764" y="359"/>
                  <a:pt x="769" y="350"/>
                  <a:pt x="775" y="342"/>
                </a:cubicBezTo>
                <a:cubicBezTo>
                  <a:pt x="781" y="330"/>
                  <a:pt x="859" y="326"/>
                  <a:pt x="870" y="325"/>
                </a:cubicBezTo>
                <a:cubicBezTo>
                  <a:pt x="874" y="312"/>
                  <a:pt x="877" y="302"/>
                  <a:pt x="879" y="288"/>
                </a:cubicBezTo>
                <a:cubicBezTo>
                  <a:pt x="861" y="276"/>
                  <a:pt x="848" y="259"/>
                  <a:pt x="841" y="241"/>
                </a:cubicBezTo>
                <a:cubicBezTo>
                  <a:pt x="833" y="240"/>
                  <a:pt x="812" y="241"/>
                  <a:pt x="804" y="240"/>
                </a:cubicBezTo>
                <a:cubicBezTo>
                  <a:pt x="793" y="175"/>
                  <a:pt x="808" y="80"/>
                  <a:pt x="835" y="58"/>
                </a:cubicBezTo>
                <a:cubicBezTo>
                  <a:pt x="874" y="26"/>
                  <a:pt x="969" y="24"/>
                  <a:pt x="1010" y="54"/>
                </a:cubicBezTo>
                <a:cubicBezTo>
                  <a:pt x="1038" y="74"/>
                  <a:pt x="1057" y="178"/>
                  <a:pt x="1046" y="237"/>
                </a:cubicBezTo>
                <a:cubicBezTo>
                  <a:pt x="1043" y="240"/>
                  <a:pt x="1014" y="238"/>
                  <a:pt x="1009" y="24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35"/>
          <p:cNvSpPr>
            <a:spLocks noChangeArrowheads="1"/>
          </p:cNvSpPr>
          <p:nvPr/>
        </p:nvSpPr>
        <p:spPr bwMode="auto">
          <a:xfrm>
            <a:off x="3376025" y="4247848"/>
            <a:ext cx="19394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2</a:t>
            </a:r>
            <a:r>
              <a:rPr lang="zh-CN" altLang="en-US" b="1" dirty="0">
                <a:solidFill>
                  <a:schemeClr val="bg1"/>
                </a:solidFill>
                <a:ea typeface="DFGothic-EB" panose="02010609010101010101" pitchFamily="1" charset="-128"/>
              </a:rPr>
              <a:t>、落实责任，强化考核，安全责任意识不断深化。</a:t>
            </a:r>
            <a:endParaRPr lang="en-US" altLang="zh-CN" b="1" dirty="0">
              <a:solidFill>
                <a:schemeClr val="bg1"/>
              </a:solidFill>
              <a:ea typeface="DFGothic-EB" panose="02010609010101010101" pitchFamily="1" charset="-128"/>
            </a:endParaRPr>
          </a:p>
        </p:txBody>
      </p:sp>
      <p:sp>
        <p:nvSpPr>
          <p:cNvPr id="91" name="Rectangle 35"/>
          <p:cNvSpPr>
            <a:spLocks noChangeArrowheads="1"/>
          </p:cNvSpPr>
          <p:nvPr/>
        </p:nvSpPr>
        <p:spPr bwMode="auto">
          <a:xfrm>
            <a:off x="6157763" y="3202510"/>
            <a:ext cx="19394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3</a:t>
            </a:r>
            <a:r>
              <a:rPr lang="zh-CN" altLang="en-US" b="1" dirty="0">
                <a:solidFill>
                  <a:schemeClr val="bg1"/>
                </a:solidFill>
                <a:ea typeface="DFGothic-EB" panose="02010609010101010101" pitchFamily="1" charset="-128"/>
              </a:rPr>
              <a:t>、统筹规划，细化措施，安全系列活动成效显著。</a:t>
            </a:r>
            <a:endParaRPr lang="en-US" altLang="zh-CN" b="1" dirty="0">
              <a:solidFill>
                <a:schemeClr val="bg1"/>
              </a:solidFill>
              <a:ea typeface="DFGothic-EB" panose="02010609010101010101" pitchFamily="1" charset="-128"/>
            </a:endParaRPr>
          </a:p>
        </p:txBody>
      </p:sp>
      <p:sp>
        <p:nvSpPr>
          <p:cNvPr id="93" name="Rectangle 35"/>
          <p:cNvSpPr>
            <a:spLocks noChangeArrowheads="1"/>
          </p:cNvSpPr>
          <p:nvPr/>
        </p:nvSpPr>
        <p:spPr bwMode="auto">
          <a:xfrm>
            <a:off x="9230795" y="3604201"/>
            <a:ext cx="19394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4</a:t>
            </a:r>
            <a:r>
              <a:rPr lang="zh-CN" altLang="en-US" b="1" dirty="0">
                <a:solidFill>
                  <a:schemeClr val="bg1"/>
                </a:solidFill>
                <a:ea typeface="DFGothic-EB" panose="02010609010101010101" pitchFamily="1" charset="-128"/>
              </a:rPr>
              <a:t>、多措并举，强化执行，安全管理水平逐步提升。</a:t>
            </a:r>
            <a:endParaRPr lang="en-US" altLang="zh-CN" b="1" dirty="0">
              <a:solidFill>
                <a:schemeClr val="bg1"/>
              </a:solidFill>
              <a:ea typeface="DFGothic-EB" panose="02010609010101010101" pitchFamily="1" charset="-128"/>
            </a:endParaRPr>
          </a:p>
        </p:txBody>
      </p:sp>
    </p:spTree>
    <p:extLst>
      <p:ext uri="{BB962C8B-B14F-4D97-AF65-F5344CB8AC3E}">
        <p14:creationId xmlns:p14="http://schemas.microsoft.com/office/powerpoint/2010/main" xmlns="" val="67598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3000"/>
                                        <p:tgtEl>
                                          <p:spTgt spid="76"/>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500" fill="hold"/>
                                        <p:tgtEl>
                                          <p:spTgt spid="5"/>
                                        </p:tgtEl>
                                        <p:attrNameLst>
                                          <p:attrName>ppt_w</p:attrName>
                                        </p:attrNameLst>
                                      </p:cBhvr>
                                      <p:tavLst>
                                        <p:tav tm="0">
                                          <p:val>
                                            <p:fltVal val="0"/>
                                          </p:val>
                                        </p:tav>
                                        <p:tav tm="100000">
                                          <p:val>
                                            <p:strVal val="#ppt_w"/>
                                          </p:val>
                                        </p:tav>
                                      </p:tavLst>
                                    </p:anim>
                                    <p:anim calcmode="lin" valueType="num">
                                      <p:cBhvr>
                                        <p:cTn id="30" dur="1500" fill="hold"/>
                                        <p:tgtEl>
                                          <p:spTgt spid="5"/>
                                        </p:tgtEl>
                                        <p:attrNameLst>
                                          <p:attrName>ppt_h</p:attrName>
                                        </p:attrNameLst>
                                      </p:cBhvr>
                                      <p:tavLst>
                                        <p:tav tm="0">
                                          <p:val>
                                            <p:fltVal val="0"/>
                                          </p:val>
                                        </p:tav>
                                        <p:tav tm="100000">
                                          <p:val>
                                            <p:strVal val="#ppt_h"/>
                                          </p:val>
                                        </p:tav>
                                      </p:tavLst>
                                    </p:anim>
                                    <p:animEffect transition="in" filter="fade">
                                      <p:cBhvr>
                                        <p:cTn id="31" dur="1500"/>
                                        <p:tgtEl>
                                          <p:spTgt spid="5"/>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500"/>
                                        <p:tgtEl>
                                          <p:spTgt spid="5"/>
                                        </p:tgtEl>
                                      </p:cBhvr>
                                    </p:animEffect>
                                  </p:childTnLst>
                                </p:cTn>
                              </p:par>
                              <p:par>
                                <p:cTn id="35" presetID="37" presetClass="path" presetSubtype="0" accel="16667" decel="16667" fill="hold" grpId="0" nodeType="withEffect">
                                  <p:stCondLst>
                                    <p:cond delay="0"/>
                                  </p:stCondLst>
                                  <p:childTnLst>
                                    <p:animMotion origin="layout" path="M -0.93789 0.07384 C -0.80846 0.41458 -0.67409 0.40393 -0.57109 0.26157 C -0.46823 0.11944 -0.41575 0.09351 -0.31263 0.2125 C -0.18476 0.36805 -0.03958 0.08402 -2.91667E-6 -0.00047 " pathEditMode="relative" rAng="0" ptsTypes="AAAA">
                                      <p:cBhvr>
                                        <p:cTn id="36" dur="2750" fill="hold"/>
                                        <p:tgtEl>
                                          <p:spTgt spid="5"/>
                                        </p:tgtEl>
                                        <p:attrNameLst>
                                          <p:attrName>ppt_x</p:attrName>
                                          <p:attrName>ppt_y</p:attrName>
                                        </p:attrNameLst>
                                      </p:cBhvr>
                                      <p:rCtr x="46888" y="10347"/>
                                    </p:animMotion>
                                  </p:childTnLst>
                                </p:cTn>
                              </p:par>
                            </p:childTnLst>
                          </p:cTn>
                        </p:par>
                        <p:par>
                          <p:cTn id="37" fill="hold">
                            <p:stCondLst>
                              <p:cond delay="5250"/>
                            </p:stCondLst>
                            <p:childTnLst>
                              <p:par>
                                <p:cTn id="38" presetID="53" presetClass="entr" presetSubtype="16"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250" fill="hold"/>
                                        <p:tgtEl>
                                          <p:spTgt spid="77"/>
                                        </p:tgtEl>
                                        <p:attrNameLst>
                                          <p:attrName>ppt_w</p:attrName>
                                        </p:attrNameLst>
                                      </p:cBhvr>
                                      <p:tavLst>
                                        <p:tav tm="0">
                                          <p:val>
                                            <p:fltVal val="0"/>
                                          </p:val>
                                        </p:tav>
                                        <p:tav tm="100000">
                                          <p:val>
                                            <p:strVal val="#ppt_w"/>
                                          </p:val>
                                        </p:tav>
                                      </p:tavLst>
                                    </p:anim>
                                    <p:anim calcmode="lin" valueType="num">
                                      <p:cBhvr>
                                        <p:cTn id="41" dur="250" fill="hold"/>
                                        <p:tgtEl>
                                          <p:spTgt spid="77"/>
                                        </p:tgtEl>
                                        <p:attrNameLst>
                                          <p:attrName>ppt_h</p:attrName>
                                        </p:attrNameLst>
                                      </p:cBhvr>
                                      <p:tavLst>
                                        <p:tav tm="0">
                                          <p:val>
                                            <p:fltVal val="0"/>
                                          </p:val>
                                        </p:tav>
                                        <p:tav tm="100000">
                                          <p:val>
                                            <p:strVal val="#ppt_h"/>
                                          </p:val>
                                        </p:tav>
                                      </p:tavLst>
                                    </p:anim>
                                    <p:animEffect transition="in" filter="fade">
                                      <p:cBhvr>
                                        <p:cTn id="42" dur="250"/>
                                        <p:tgtEl>
                                          <p:spTgt spid="77"/>
                                        </p:tgtEl>
                                      </p:cBhvr>
                                    </p:animEffect>
                                  </p:childTnLst>
                                </p:cTn>
                              </p:par>
                              <p:par>
                                <p:cTn id="43" presetID="6" presetClass="emph" presetSubtype="0" decel="100000" fill="hold" grpId="1" nodeType="withEffect">
                                  <p:stCondLst>
                                    <p:cond delay="200"/>
                                  </p:stCondLst>
                                  <p:childTnLst>
                                    <p:animScale>
                                      <p:cBhvr>
                                        <p:cTn id="44" dur="250" fill="hold"/>
                                        <p:tgtEl>
                                          <p:spTgt spid="7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85"/>
                                        </p:tgtEl>
                                        <p:attrNameLst>
                                          <p:attrName>style.visibility</p:attrName>
                                        </p:attrNameLst>
                                      </p:cBhvr>
                                      <p:to>
                                        <p:strVal val="visible"/>
                                      </p:to>
                                    </p:set>
                                    <p:anim calcmode="lin" valueType="num">
                                      <p:cBhvr>
                                        <p:cTn id="49" dur="250" fill="hold"/>
                                        <p:tgtEl>
                                          <p:spTgt spid="85"/>
                                        </p:tgtEl>
                                        <p:attrNameLst>
                                          <p:attrName>ppt_w</p:attrName>
                                        </p:attrNameLst>
                                      </p:cBhvr>
                                      <p:tavLst>
                                        <p:tav tm="0">
                                          <p:val>
                                            <p:fltVal val="0"/>
                                          </p:val>
                                        </p:tav>
                                        <p:tav tm="100000">
                                          <p:val>
                                            <p:strVal val="#ppt_w"/>
                                          </p:val>
                                        </p:tav>
                                      </p:tavLst>
                                    </p:anim>
                                    <p:anim calcmode="lin" valueType="num">
                                      <p:cBhvr>
                                        <p:cTn id="50" dur="250" fill="hold"/>
                                        <p:tgtEl>
                                          <p:spTgt spid="85"/>
                                        </p:tgtEl>
                                        <p:attrNameLst>
                                          <p:attrName>ppt_h</p:attrName>
                                        </p:attrNameLst>
                                      </p:cBhvr>
                                      <p:tavLst>
                                        <p:tav tm="0">
                                          <p:val>
                                            <p:fltVal val="0"/>
                                          </p:val>
                                        </p:tav>
                                        <p:tav tm="100000">
                                          <p:val>
                                            <p:strVal val="#ppt_h"/>
                                          </p:val>
                                        </p:tav>
                                      </p:tavLst>
                                    </p:anim>
                                    <p:animEffect transition="in" filter="fade">
                                      <p:cBhvr>
                                        <p:cTn id="51" dur="250"/>
                                        <p:tgtEl>
                                          <p:spTgt spid="85"/>
                                        </p:tgtEl>
                                      </p:cBhvr>
                                    </p:animEffect>
                                  </p:childTnLst>
                                </p:cTn>
                              </p:par>
                              <p:par>
                                <p:cTn id="52" presetID="6" presetClass="emph" presetSubtype="0" decel="100000" fill="hold" grpId="1" nodeType="withEffect">
                                  <p:stCondLst>
                                    <p:cond delay="600"/>
                                  </p:stCondLst>
                                  <p:childTnLst>
                                    <p:animScale>
                                      <p:cBhvr>
                                        <p:cTn id="53" dur="250" fill="hold"/>
                                        <p:tgtEl>
                                          <p:spTgt spid="85"/>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85"/>
                                        </p:tgtEl>
                                      </p:cBhvr>
                                      <p:by x="83000" y="83000"/>
                                    </p:animScale>
                                  </p:childTnLst>
                                </p:cTn>
                              </p:par>
                              <p:par>
                                <p:cTn id="56" presetID="17" presetClass="entr" presetSubtype="4" fill="hold" nodeType="withEffect">
                                  <p:stCondLst>
                                    <p:cond delay="50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ppt_x</p:attrName>
                                        </p:attrNameLst>
                                      </p:cBhvr>
                                      <p:tavLst>
                                        <p:tav tm="0">
                                          <p:val>
                                            <p:strVal val="#ppt_x"/>
                                          </p:val>
                                        </p:tav>
                                        <p:tav tm="100000">
                                          <p:val>
                                            <p:strVal val="#ppt_x"/>
                                          </p:val>
                                        </p:tav>
                                      </p:tavLst>
                                    </p:anim>
                                    <p:anim calcmode="lin" valueType="num">
                                      <p:cBhvr>
                                        <p:cTn id="59" dur="500" fill="hold"/>
                                        <p:tgtEl>
                                          <p:spTgt spid="6"/>
                                        </p:tgtEl>
                                        <p:attrNameLst>
                                          <p:attrName>ppt_y</p:attrName>
                                        </p:attrNameLst>
                                      </p:cBhvr>
                                      <p:tavLst>
                                        <p:tav tm="0">
                                          <p:val>
                                            <p:strVal val="#ppt_y+#ppt_h/2"/>
                                          </p:val>
                                        </p:tav>
                                        <p:tav tm="100000">
                                          <p:val>
                                            <p:strVal val="#ppt_y"/>
                                          </p:val>
                                        </p:tav>
                                      </p:tavLst>
                                    </p:anim>
                                    <p:anim calcmode="lin" valueType="num">
                                      <p:cBhvr>
                                        <p:cTn id="60" dur="500" fill="hold"/>
                                        <p:tgtEl>
                                          <p:spTgt spid="6"/>
                                        </p:tgtEl>
                                        <p:attrNameLst>
                                          <p:attrName>ppt_w</p:attrName>
                                        </p:attrNameLst>
                                      </p:cBhvr>
                                      <p:tavLst>
                                        <p:tav tm="0">
                                          <p:val>
                                            <p:strVal val="#ppt_w"/>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childTnLst>
                                </p:cTn>
                              </p:par>
                            </p:childTnLst>
                          </p:cTn>
                        </p:par>
                        <p:par>
                          <p:cTn id="62" fill="hold">
                            <p:stCondLst>
                              <p:cond delay="6300"/>
                            </p:stCondLst>
                            <p:childTnLst>
                              <p:par>
                                <p:cTn id="63" presetID="53" presetClass="entr" presetSubtype="16"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par>
                                <p:cTn id="68" presetID="35" presetClass="path" presetSubtype="0" accel="50000" decel="50000" fill="hold" grpId="1" nodeType="withEffect">
                                  <p:stCondLst>
                                    <p:cond delay="0"/>
                                  </p:stCondLst>
                                  <p:childTnLst>
                                    <p:animMotion origin="layout" path="M 2.29167E-6 -1.48148E-6 L -0.08763 -1.48148E-6 " pathEditMode="relative" rAng="0" ptsTypes="AA">
                                      <p:cBhvr>
                                        <p:cTn id="69" dur="1000" spd="-100000" fill="hold"/>
                                        <p:tgtEl>
                                          <p:spTgt spid="74"/>
                                        </p:tgtEl>
                                        <p:attrNameLst>
                                          <p:attrName>ppt_x</p:attrName>
                                          <p:attrName>ppt_y</p:attrName>
                                        </p:attrNameLst>
                                      </p:cBhvr>
                                      <p:rCtr x="-4388" y="0"/>
                                    </p:animMotion>
                                  </p:childTnLst>
                                </p:cTn>
                              </p:par>
                            </p:childTnLst>
                          </p:cTn>
                        </p:par>
                        <p:par>
                          <p:cTn id="70" fill="hold">
                            <p:stCondLst>
                              <p:cond delay="73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250" fill="hold"/>
                                        <p:tgtEl>
                                          <p:spTgt spid="78"/>
                                        </p:tgtEl>
                                        <p:attrNameLst>
                                          <p:attrName>ppt_w</p:attrName>
                                        </p:attrNameLst>
                                      </p:cBhvr>
                                      <p:tavLst>
                                        <p:tav tm="0">
                                          <p:val>
                                            <p:fltVal val="0"/>
                                          </p:val>
                                        </p:tav>
                                        <p:tav tm="100000">
                                          <p:val>
                                            <p:strVal val="#ppt_w"/>
                                          </p:val>
                                        </p:tav>
                                      </p:tavLst>
                                    </p:anim>
                                    <p:anim calcmode="lin" valueType="num">
                                      <p:cBhvr>
                                        <p:cTn id="74" dur="250" fill="hold"/>
                                        <p:tgtEl>
                                          <p:spTgt spid="78"/>
                                        </p:tgtEl>
                                        <p:attrNameLst>
                                          <p:attrName>ppt_h</p:attrName>
                                        </p:attrNameLst>
                                      </p:cBhvr>
                                      <p:tavLst>
                                        <p:tav tm="0">
                                          <p:val>
                                            <p:fltVal val="0"/>
                                          </p:val>
                                        </p:tav>
                                        <p:tav tm="100000">
                                          <p:val>
                                            <p:strVal val="#ppt_h"/>
                                          </p:val>
                                        </p:tav>
                                      </p:tavLst>
                                    </p:anim>
                                    <p:animEffect transition="in" filter="fade">
                                      <p:cBhvr>
                                        <p:cTn id="75" dur="250"/>
                                        <p:tgtEl>
                                          <p:spTgt spid="78"/>
                                        </p:tgtEl>
                                      </p:cBhvr>
                                    </p:animEffect>
                                  </p:childTnLst>
                                </p:cTn>
                              </p:par>
                              <p:par>
                                <p:cTn id="76" presetID="6" presetClass="emph" presetSubtype="0" decel="100000" fill="hold" grpId="1" nodeType="withEffect">
                                  <p:stCondLst>
                                    <p:cond delay="200"/>
                                  </p:stCondLst>
                                  <p:childTnLst>
                                    <p:animScale>
                                      <p:cBhvr>
                                        <p:cTn id="77" dur="250" fill="hold"/>
                                        <p:tgtEl>
                                          <p:spTgt spid="78"/>
                                        </p:tgtEl>
                                      </p:cBhvr>
                                      <p:by x="120000" y="120000"/>
                                    </p:animScale>
                                  </p:childTnLst>
                                </p:cTn>
                              </p:par>
                              <p:par>
                                <p:cTn id="78" presetID="6" presetClass="emph" presetSubtype="0" decel="100000" fill="hold" grpId="2" nodeType="withEffect">
                                  <p:stCondLst>
                                    <p:cond delay="400"/>
                                  </p:stCondLst>
                                  <p:childTnLst>
                                    <p:animScale>
                                      <p:cBhvr>
                                        <p:cTn id="79" dur="250" fill="hold"/>
                                        <p:tgtEl>
                                          <p:spTgt spid="78"/>
                                        </p:tgtEl>
                                      </p:cBhvr>
                                      <p:by x="83000" y="83000"/>
                                    </p:animScale>
                                  </p:childTnLst>
                                </p:cTn>
                              </p:par>
                              <p:par>
                                <p:cTn id="80" presetID="53" presetClass="entr" presetSubtype="16" fill="hold" grpId="0" nodeType="withEffect">
                                  <p:stCondLst>
                                    <p:cond delay="400"/>
                                  </p:stCondLst>
                                  <p:childTnLst>
                                    <p:set>
                                      <p:cBhvr>
                                        <p:cTn id="81" dur="1" fill="hold">
                                          <p:stCondLst>
                                            <p:cond delay="0"/>
                                          </p:stCondLst>
                                        </p:cTn>
                                        <p:tgtEl>
                                          <p:spTgt spid="87"/>
                                        </p:tgtEl>
                                        <p:attrNameLst>
                                          <p:attrName>style.visibility</p:attrName>
                                        </p:attrNameLst>
                                      </p:cBhvr>
                                      <p:to>
                                        <p:strVal val="visible"/>
                                      </p:to>
                                    </p:set>
                                    <p:anim calcmode="lin" valueType="num">
                                      <p:cBhvr>
                                        <p:cTn id="82" dur="250" fill="hold"/>
                                        <p:tgtEl>
                                          <p:spTgt spid="87"/>
                                        </p:tgtEl>
                                        <p:attrNameLst>
                                          <p:attrName>ppt_w</p:attrName>
                                        </p:attrNameLst>
                                      </p:cBhvr>
                                      <p:tavLst>
                                        <p:tav tm="0">
                                          <p:val>
                                            <p:fltVal val="0"/>
                                          </p:val>
                                        </p:tav>
                                        <p:tav tm="100000">
                                          <p:val>
                                            <p:strVal val="#ppt_w"/>
                                          </p:val>
                                        </p:tav>
                                      </p:tavLst>
                                    </p:anim>
                                    <p:anim calcmode="lin" valueType="num">
                                      <p:cBhvr>
                                        <p:cTn id="83" dur="250" fill="hold"/>
                                        <p:tgtEl>
                                          <p:spTgt spid="87"/>
                                        </p:tgtEl>
                                        <p:attrNameLst>
                                          <p:attrName>ppt_h</p:attrName>
                                        </p:attrNameLst>
                                      </p:cBhvr>
                                      <p:tavLst>
                                        <p:tav tm="0">
                                          <p:val>
                                            <p:fltVal val="0"/>
                                          </p:val>
                                        </p:tav>
                                        <p:tav tm="100000">
                                          <p:val>
                                            <p:strVal val="#ppt_h"/>
                                          </p:val>
                                        </p:tav>
                                      </p:tavLst>
                                    </p:anim>
                                    <p:animEffect transition="in" filter="fade">
                                      <p:cBhvr>
                                        <p:cTn id="84" dur="250"/>
                                        <p:tgtEl>
                                          <p:spTgt spid="87"/>
                                        </p:tgtEl>
                                      </p:cBhvr>
                                    </p:animEffect>
                                  </p:childTnLst>
                                </p:cTn>
                              </p:par>
                              <p:par>
                                <p:cTn id="85" presetID="6" presetClass="emph" presetSubtype="0" decel="100000" fill="hold" grpId="1" nodeType="withEffect">
                                  <p:stCondLst>
                                    <p:cond delay="600"/>
                                  </p:stCondLst>
                                  <p:childTnLst>
                                    <p:animScale>
                                      <p:cBhvr>
                                        <p:cTn id="86" dur="250" fill="hold"/>
                                        <p:tgtEl>
                                          <p:spTgt spid="87"/>
                                        </p:tgtEl>
                                      </p:cBhvr>
                                      <p:by x="120000" y="120000"/>
                                    </p:animScale>
                                  </p:childTnLst>
                                </p:cTn>
                              </p:par>
                              <p:par>
                                <p:cTn id="87" presetID="6" presetClass="emph" presetSubtype="0" decel="100000" fill="hold" grpId="2" nodeType="withEffect">
                                  <p:stCondLst>
                                    <p:cond delay="800"/>
                                  </p:stCondLst>
                                  <p:childTnLst>
                                    <p:animScale>
                                      <p:cBhvr>
                                        <p:cTn id="88" dur="250" fill="hold"/>
                                        <p:tgtEl>
                                          <p:spTgt spid="87"/>
                                        </p:tgtEl>
                                      </p:cBhvr>
                                      <p:by x="83000" y="83000"/>
                                    </p:animScale>
                                  </p:childTnLst>
                                </p:cTn>
                              </p:par>
                              <p:par>
                                <p:cTn id="89" presetID="17" presetClass="entr" presetSubtype="4" fill="hold" nodeType="withEffect">
                                  <p:stCondLst>
                                    <p:cond delay="50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ppt_x</p:attrName>
                                        </p:attrNameLst>
                                      </p:cBhvr>
                                      <p:tavLst>
                                        <p:tav tm="0">
                                          <p:val>
                                            <p:strVal val="#ppt_x"/>
                                          </p:val>
                                        </p:tav>
                                        <p:tav tm="100000">
                                          <p:val>
                                            <p:strVal val="#ppt_x"/>
                                          </p:val>
                                        </p:tav>
                                      </p:tavLst>
                                    </p:anim>
                                    <p:anim calcmode="lin" valueType="num">
                                      <p:cBhvr>
                                        <p:cTn id="92" dur="500" fill="hold"/>
                                        <p:tgtEl>
                                          <p:spTgt spid="17"/>
                                        </p:tgtEl>
                                        <p:attrNameLst>
                                          <p:attrName>ppt_y</p:attrName>
                                        </p:attrNameLst>
                                      </p:cBhvr>
                                      <p:tavLst>
                                        <p:tav tm="0">
                                          <p:val>
                                            <p:strVal val="#ppt_y+#ppt_h/2"/>
                                          </p:val>
                                        </p:tav>
                                        <p:tav tm="100000">
                                          <p:val>
                                            <p:strVal val="#ppt_y"/>
                                          </p:val>
                                        </p:tav>
                                      </p:tavLst>
                                    </p:anim>
                                    <p:anim calcmode="lin" valueType="num">
                                      <p:cBhvr>
                                        <p:cTn id="93" dur="500" fill="hold"/>
                                        <p:tgtEl>
                                          <p:spTgt spid="17"/>
                                        </p:tgtEl>
                                        <p:attrNameLst>
                                          <p:attrName>ppt_w</p:attrName>
                                        </p:attrNameLst>
                                      </p:cBhvr>
                                      <p:tavLst>
                                        <p:tav tm="0">
                                          <p:val>
                                            <p:strVal val="#ppt_w"/>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childTnLst>
                                </p:cTn>
                              </p:par>
                            </p:childTnLst>
                          </p:cTn>
                        </p:par>
                        <p:par>
                          <p:cTn id="95" fill="hold">
                            <p:stCondLst>
                              <p:cond delay="8350"/>
                            </p:stCondLst>
                            <p:childTnLst>
                              <p:par>
                                <p:cTn id="96" presetID="53" presetClass="entr" presetSubtype="16" fill="hold" grpId="0" nodeType="afterEffect">
                                  <p:stCondLst>
                                    <p:cond delay="0"/>
                                  </p:stCondLst>
                                  <p:childTnLst>
                                    <p:set>
                                      <p:cBhvr>
                                        <p:cTn id="97" dur="1" fill="hold">
                                          <p:stCondLst>
                                            <p:cond delay="0"/>
                                          </p:stCondLst>
                                        </p:cTn>
                                        <p:tgtEl>
                                          <p:spTgt spid="89"/>
                                        </p:tgtEl>
                                        <p:attrNameLst>
                                          <p:attrName>style.visibility</p:attrName>
                                        </p:attrNameLst>
                                      </p:cBhvr>
                                      <p:to>
                                        <p:strVal val="visible"/>
                                      </p:to>
                                    </p:set>
                                    <p:anim calcmode="lin" valueType="num">
                                      <p:cBhvr>
                                        <p:cTn id="98" dur="500" fill="hold"/>
                                        <p:tgtEl>
                                          <p:spTgt spid="89"/>
                                        </p:tgtEl>
                                        <p:attrNameLst>
                                          <p:attrName>ppt_w</p:attrName>
                                        </p:attrNameLst>
                                      </p:cBhvr>
                                      <p:tavLst>
                                        <p:tav tm="0">
                                          <p:val>
                                            <p:fltVal val="0"/>
                                          </p:val>
                                        </p:tav>
                                        <p:tav tm="100000">
                                          <p:val>
                                            <p:strVal val="#ppt_w"/>
                                          </p:val>
                                        </p:tav>
                                      </p:tavLst>
                                    </p:anim>
                                    <p:anim calcmode="lin" valueType="num">
                                      <p:cBhvr>
                                        <p:cTn id="99" dur="500" fill="hold"/>
                                        <p:tgtEl>
                                          <p:spTgt spid="89"/>
                                        </p:tgtEl>
                                        <p:attrNameLst>
                                          <p:attrName>ppt_h</p:attrName>
                                        </p:attrNameLst>
                                      </p:cBhvr>
                                      <p:tavLst>
                                        <p:tav tm="0">
                                          <p:val>
                                            <p:fltVal val="0"/>
                                          </p:val>
                                        </p:tav>
                                        <p:tav tm="100000">
                                          <p:val>
                                            <p:strVal val="#ppt_h"/>
                                          </p:val>
                                        </p:tav>
                                      </p:tavLst>
                                    </p:anim>
                                    <p:animEffect transition="in" filter="fade">
                                      <p:cBhvr>
                                        <p:cTn id="100" dur="500"/>
                                        <p:tgtEl>
                                          <p:spTgt spid="89"/>
                                        </p:tgtEl>
                                      </p:cBhvr>
                                    </p:animEffect>
                                  </p:childTnLst>
                                </p:cTn>
                              </p:par>
                              <p:par>
                                <p:cTn id="101" presetID="35" presetClass="path" presetSubtype="0" accel="50000" decel="50000" fill="hold" grpId="1" nodeType="withEffect">
                                  <p:stCondLst>
                                    <p:cond delay="0"/>
                                  </p:stCondLst>
                                  <p:childTnLst>
                                    <p:animMotion origin="layout" path="M 1.25E-6 4.81481E-6 L -0.08763 4.81481E-6 " pathEditMode="relative" rAng="0" ptsTypes="AA">
                                      <p:cBhvr>
                                        <p:cTn id="102" dur="1000" spd="-100000" fill="hold"/>
                                        <p:tgtEl>
                                          <p:spTgt spid="89"/>
                                        </p:tgtEl>
                                        <p:attrNameLst>
                                          <p:attrName>ppt_x</p:attrName>
                                          <p:attrName>ppt_y</p:attrName>
                                        </p:attrNameLst>
                                      </p:cBhvr>
                                      <p:rCtr x="-4388" y="0"/>
                                    </p:animMotion>
                                  </p:childTnLst>
                                </p:cTn>
                              </p:par>
                            </p:childTnLst>
                          </p:cTn>
                        </p:par>
                        <p:par>
                          <p:cTn id="103" fill="hold">
                            <p:stCondLst>
                              <p:cond delay="9350"/>
                            </p:stCondLst>
                            <p:childTnLst>
                              <p:par>
                                <p:cTn id="104" presetID="53" presetClass="entr" presetSubtype="16"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250" fill="hold"/>
                                        <p:tgtEl>
                                          <p:spTgt spid="79"/>
                                        </p:tgtEl>
                                        <p:attrNameLst>
                                          <p:attrName>ppt_w</p:attrName>
                                        </p:attrNameLst>
                                      </p:cBhvr>
                                      <p:tavLst>
                                        <p:tav tm="0">
                                          <p:val>
                                            <p:fltVal val="0"/>
                                          </p:val>
                                        </p:tav>
                                        <p:tav tm="100000">
                                          <p:val>
                                            <p:strVal val="#ppt_w"/>
                                          </p:val>
                                        </p:tav>
                                      </p:tavLst>
                                    </p:anim>
                                    <p:anim calcmode="lin" valueType="num">
                                      <p:cBhvr>
                                        <p:cTn id="107" dur="250" fill="hold"/>
                                        <p:tgtEl>
                                          <p:spTgt spid="79"/>
                                        </p:tgtEl>
                                        <p:attrNameLst>
                                          <p:attrName>ppt_h</p:attrName>
                                        </p:attrNameLst>
                                      </p:cBhvr>
                                      <p:tavLst>
                                        <p:tav tm="0">
                                          <p:val>
                                            <p:fltVal val="0"/>
                                          </p:val>
                                        </p:tav>
                                        <p:tav tm="100000">
                                          <p:val>
                                            <p:strVal val="#ppt_h"/>
                                          </p:val>
                                        </p:tav>
                                      </p:tavLst>
                                    </p:anim>
                                    <p:animEffect transition="in" filter="fade">
                                      <p:cBhvr>
                                        <p:cTn id="108" dur="250"/>
                                        <p:tgtEl>
                                          <p:spTgt spid="79"/>
                                        </p:tgtEl>
                                      </p:cBhvr>
                                    </p:animEffect>
                                  </p:childTnLst>
                                </p:cTn>
                              </p:par>
                              <p:par>
                                <p:cTn id="109" presetID="6" presetClass="emph" presetSubtype="0" decel="100000" fill="hold" grpId="1" nodeType="withEffect">
                                  <p:stCondLst>
                                    <p:cond delay="200"/>
                                  </p:stCondLst>
                                  <p:childTnLst>
                                    <p:animScale>
                                      <p:cBhvr>
                                        <p:cTn id="110" dur="250" fill="hold"/>
                                        <p:tgtEl>
                                          <p:spTgt spid="79"/>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79"/>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250" fill="hold"/>
                                        <p:tgtEl>
                                          <p:spTgt spid="88"/>
                                        </p:tgtEl>
                                        <p:attrNameLst>
                                          <p:attrName>ppt_w</p:attrName>
                                        </p:attrNameLst>
                                      </p:cBhvr>
                                      <p:tavLst>
                                        <p:tav tm="0">
                                          <p:val>
                                            <p:fltVal val="0"/>
                                          </p:val>
                                        </p:tav>
                                        <p:tav tm="100000">
                                          <p:val>
                                            <p:strVal val="#ppt_w"/>
                                          </p:val>
                                        </p:tav>
                                      </p:tavLst>
                                    </p:anim>
                                    <p:anim calcmode="lin" valueType="num">
                                      <p:cBhvr>
                                        <p:cTn id="116" dur="250" fill="hold"/>
                                        <p:tgtEl>
                                          <p:spTgt spid="88"/>
                                        </p:tgtEl>
                                        <p:attrNameLst>
                                          <p:attrName>ppt_h</p:attrName>
                                        </p:attrNameLst>
                                      </p:cBhvr>
                                      <p:tavLst>
                                        <p:tav tm="0">
                                          <p:val>
                                            <p:fltVal val="0"/>
                                          </p:val>
                                        </p:tav>
                                        <p:tav tm="100000">
                                          <p:val>
                                            <p:strVal val="#ppt_h"/>
                                          </p:val>
                                        </p:tav>
                                      </p:tavLst>
                                    </p:anim>
                                    <p:animEffect transition="in" filter="fade">
                                      <p:cBhvr>
                                        <p:cTn id="117" dur="250"/>
                                        <p:tgtEl>
                                          <p:spTgt spid="88"/>
                                        </p:tgtEl>
                                      </p:cBhvr>
                                    </p:animEffect>
                                  </p:childTnLst>
                                </p:cTn>
                              </p:par>
                              <p:par>
                                <p:cTn id="118" presetID="6" presetClass="emph" presetSubtype="0" decel="100000" fill="hold" grpId="1" nodeType="withEffect">
                                  <p:stCondLst>
                                    <p:cond delay="600"/>
                                  </p:stCondLst>
                                  <p:childTnLst>
                                    <p:animScale>
                                      <p:cBhvr>
                                        <p:cTn id="119" dur="250" fill="hold"/>
                                        <p:tgtEl>
                                          <p:spTgt spid="88"/>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88"/>
                                        </p:tgtEl>
                                      </p:cBhvr>
                                      <p:by x="83000" y="83000"/>
                                    </p:animScale>
                                  </p:childTnLst>
                                </p:cTn>
                              </p:par>
                              <p:par>
                                <p:cTn id="122" presetID="17" presetClass="entr" presetSubtype="4" fill="hold" nodeType="withEffect">
                                  <p:stCondLst>
                                    <p:cond delay="50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ppt_x</p:attrName>
                                        </p:attrNameLst>
                                      </p:cBhvr>
                                      <p:tavLst>
                                        <p:tav tm="0">
                                          <p:val>
                                            <p:strVal val="#ppt_x"/>
                                          </p:val>
                                        </p:tav>
                                        <p:tav tm="100000">
                                          <p:val>
                                            <p:strVal val="#ppt_x"/>
                                          </p:val>
                                        </p:tav>
                                      </p:tavLst>
                                    </p:anim>
                                    <p:anim calcmode="lin" valueType="num">
                                      <p:cBhvr>
                                        <p:cTn id="125" dur="500" fill="hold"/>
                                        <p:tgtEl>
                                          <p:spTgt spid="30"/>
                                        </p:tgtEl>
                                        <p:attrNameLst>
                                          <p:attrName>ppt_y</p:attrName>
                                        </p:attrNameLst>
                                      </p:cBhvr>
                                      <p:tavLst>
                                        <p:tav tm="0">
                                          <p:val>
                                            <p:strVal val="#ppt_y+#ppt_h/2"/>
                                          </p:val>
                                        </p:tav>
                                        <p:tav tm="100000">
                                          <p:val>
                                            <p:strVal val="#ppt_y"/>
                                          </p:val>
                                        </p:tav>
                                      </p:tavLst>
                                    </p:anim>
                                    <p:anim calcmode="lin" valueType="num">
                                      <p:cBhvr>
                                        <p:cTn id="126" dur="500" fill="hold"/>
                                        <p:tgtEl>
                                          <p:spTgt spid="30"/>
                                        </p:tgtEl>
                                        <p:attrNameLst>
                                          <p:attrName>ppt_w</p:attrName>
                                        </p:attrNameLst>
                                      </p:cBhvr>
                                      <p:tavLst>
                                        <p:tav tm="0">
                                          <p:val>
                                            <p:strVal val="#ppt_w"/>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childTnLst>
                                </p:cTn>
                              </p:par>
                            </p:childTnLst>
                          </p:cTn>
                        </p:par>
                        <p:par>
                          <p:cTn id="128" fill="hold">
                            <p:stCondLst>
                              <p:cond delay="10400"/>
                            </p:stCondLst>
                            <p:childTnLst>
                              <p:par>
                                <p:cTn id="129" presetID="53" presetClass="entr" presetSubtype="16" fill="hold" grpId="0" nodeType="afterEffect">
                                  <p:stCondLst>
                                    <p:cond delay="0"/>
                                  </p:stCondLst>
                                  <p:childTnLst>
                                    <p:set>
                                      <p:cBhvr>
                                        <p:cTn id="130" dur="1" fill="hold">
                                          <p:stCondLst>
                                            <p:cond delay="0"/>
                                          </p:stCondLst>
                                        </p:cTn>
                                        <p:tgtEl>
                                          <p:spTgt spid="91"/>
                                        </p:tgtEl>
                                        <p:attrNameLst>
                                          <p:attrName>style.visibility</p:attrName>
                                        </p:attrNameLst>
                                      </p:cBhvr>
                                      <p:to>
                                        <p:strVal val="visible"/>
                                      </p:to>
                                    </p:set>
                                    <p:anim calcmode="lin" valueType="num">
                                      <p:cBhvr>
                                        <p:cTn id="131" dur="500" fill="hold"/>
                                        <p:tgtEl>
                                          <p:spTgt spid="91"/>
                                        </p:tgtEl>
                                        <p:attrNameLst>
                                          <p:attrName>ppt_w</p:attrName>
                                        </p:attrNameLst>
                                      </p:cBhvr>
                                      <p:tavLst>
                                        <p:tav tm="0">
                                          <p:val>
                                            <p:fltVal val="0"/>
                                          </p:val>
                                        </p:tav>
                                        <p:tav tm="100000">
                                          <p:val>
                                            <p:strVal val="#ppt_w"/>
                                          </p:val>
                                        </p:tav>
                                      </p:tavLst>
                                    </p:anim>
                                    <p:anim calcmode="lin" valueType="num">
                                      <p:cBhvr>
                                        <p:cTn id="132" dur="500" fill="hold"/>
                                        <p:tgtEl>
                                          <p:spTgt spid="91"/>
                                        </p:tgtEl>
                                        <p:attrNameLst>
                                          <p:attrName>ppt_h</p:attrName>
                                        </p:attrNameLst>
                                      </p:cBhvr>
                                      <p:tavLst>
                                        <p:tav tm="0">
                                          <p:val>
                                            <p:fltVal val="0"/>
                                          </p:val>
                                        </p:tav>
                                        <p:tav tm="100000">
                                          <p:val>
                                            <p:strVal val="#ppt_h"/>
                                          </p:val>
                                        </p:tav>
                                      </p:tavLst>
                                    </p:anim>
                                    <p:animEffect transition="in" filter="fade">
                                      <p:cBhvr>
                                        <p:cTn id="133" dur="500"/>
                                        <p:tgtEl>
                                          <p:spTgt spid="91"/>
                                        </p:tgtEl>
                                      </p:cBhvr>
                                    </p:animEffect>
                                  </p:childTnLst>
                                </p:cTn>
                              </p:par>
                              <p:par>
                                <p:cTn id="134" presetID="35" presetClass="path" presetSubtype="0" accel="50000" decel="50000" fill="hold" grpId="1" nodeType="withEffect">
                                  <p:stCondLst>
                                    <p:cond delay="0"/>
                                  </p:stCondLst>
                                  <p:childTnLst>
                                    <p:animMotion origin="layout" path="M 0 -4.44444E-6 L -0.08763 -4.44444E-6 " pathEditMode="relative" rAng="0" ptsTypes="AA">
                                      <p:cBhvr>
                                        <p:cTn id="135" dur="1000" spd="-100000" fill="hold"/>
                                        <p:tgtEl>
                                          <p:spTgt spid="91"/>
                                        </p:tgtEl>
                                        <p:attrNameLst>
                                          <p:attrName>ppt_x</p:attrName>
                                          <p:attrName>ppt_y</p:attrName>
                                        </p:attrNameLst>
                                      </p:cBhvr>
                                      <p:rCtr x="-4388" y="0"/>
                                    </p:animMotion>
                                  </p:childTnLst>
                                </p:cTn>
                              </p:par>
                            </p:childTnLst>
                          </p:cTn>
                        </p:par>
                        <p:par>
                          <p:cTn id="136" fill="hold">
                            <p:stCondLst>
                              <p:cond delay="11400"/>
                            </p:stCondLst>
                            <p:childTnLst>
                              <p:par>
                                <p:cTn id="137" presetID="53" presetClass="entr" presetSubtype="16"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p:cTn id="139" dur="250" fill="hold"/>
                                        <p:tgtEl>
                                          <p:spTgt spid="80"/>
                                        </p:tgtEl>
                                        <p:attrNameLst>
                                          <p:attrName>ppt_w</p:attrName>
                                        </p:attrNameLst>
                                      </p:cBhvr>
                                      <p:tavLst>
                                        <p:tav tm="0">
                                          <p:val>
                                            <p:fltVal val="0"/>
                                          </p:val>
                                        </p:tav>
                                        <p:tav tm="100000">
                                          <p:val>
                                            <p:strVal val="#ppt_w"/>
                                          </p:val>
                                        </p:tav>
                                      </p:tavLst>
                                    </p:anim>
                                    <p:anim calcmode="lin" valueType="num">
                                      <p:cBhvr>
                                        <p:cTn id="140" dur="250" fill="hold"/>
                                        <p:tgtEl>
                                          <p:spTgt spid="80"/>
                                        </p:tgtEl>
                                        <p:attrNameLst>
                                          <p:attrName>ppt_h</p:attrName>
                                        </p:attrNameLst>
                                      </p:cBhvr>
                                      <p:tavLst>
                                        <p:tav tm="0">
                                          <p:val>
                                            <p:fltVal val="0"/>
                                          </p:val>
                                        </p:tav>
                                        <p:tav tm="100000">
                                          <p:val>
                                            <p:strVal val="#ppt_h"/>
                                          </p:val>
                                        </p:tav>
                                      </p:tavLst>
                                    </p:anim>
                                    <p:animEffect transition="in" filter="fade">
                                      <p:cBhvr>
                                        <p:cTn id="141" dur="250"/>
                                        <p:tgtEl>
                                          <p:spTgt spid="80"/>
                                        </p:tgtEl>
                                      </p:cBhvr>
                                    </p:animEffect>
                                  </p:childTnLst>
                                </p:cTn>
                              </p:par>
                              <p:par>
                                <p:cTn id="142" presetID="6" presetClass="emph" presetSubtype="0" decel="100000" fill="hold" grpId="1" nodeType="withEffect">
                                  <p:stCondLst>
                                    <p:cond delay="200"/>
                                  </p:stCondLst>
                                  <p:childTnLst>
                                    <p:animScale>
                                      <p:cBhvr>
                                        <p:cTn id="143" dur="250" fill="hold"/>
                                        <p:tgtEl>
                                          <p:spTgt spid="80"/>
                                        </p:tgtEl>
                                      </p:cBhvr>
                                      <p:by x="120000" y="120000"/>
                                    </p:animScale>
                                  </p:childTnLst>
                                </p:cTn>
                              </p:par>
                              <p:par>
                                <p:cTn id="144" presetID="6" presetClass="emph" presetSubtype="0" decel="100000" fill="hold" grpId="2" nodeType="withEffect">
                                  <p:stCondLst>
                                    <p:cond delay="400"/>
                                  </p:stCondLst>
                                  <p:childTnLst>
                                    <p:animScale>
                                      <p:cBhvr>
                                        <p:cTn id="145" dur="250" fill="hold"/>
                                        <p:tgtEl>
                                          <p:spTgt spid="80"/>
                                        </p:tgtEl>
                                      </p:cBhvr>
                                      <p:by x="83000" y="83000"/>
                                    </p:animScale>
                                  </p:childTnLst>
                                </p:cTn>
                              </p:par>
                              <p:par>
                                <p:cTn id="146" presetID="53" presetClass="entr" presetSubtype="16" fill="hold" grpId="0" nodeType="withEffect">
                                  <p:stCondLst>
                                    <p:cond delay="400"/>
                                  </p:stCondLst>
                                  <p:childTnLst>
                                    <p:set>
                                      <p:cBhvr>
                                        <p:cTn id="147" dur="1" fill="hold">
                                          <p:stCondLst>
                                            <p:cond delay="0"/>
                                          </p:stCondLst>
                                        </p:cTn>
                                        <p:tgtEl>
                                          <p:spTgt spid="86"/>
                                        </p:tgtEl>
                                        <p:attrNameLst>
                                          <p:attrName>style.visibility</p:attrName>
                                        </p:attrNameLst>
                                      </p:cBhvr>
                                      <p:to>
                                        <p:strVal val="visible"/>
                                      </p:to>
                                    </p:set>
                                    <p:anim calcmode="lin" valueType="num">
                                      <p:cBhvr>
                                        <p:cTn id="148" dur="250" fill="hold"/>
                                        <p:tgtEl>
                                          <p:spTgt spid="86"/>
                                        </p:tgtEl>
                                        <p:attrNameLst>
                                          <p:attrName>ppt_w</p:attrName>
                                        </p:attrNameLst>
                                      </p:cBhvr>
                                      <p:tavLst>
                                        <p:tav tm="0">
                                          <p:val>
                                            <p:fltVal val="0"/>
                                          </p:val>
                                        </p:tav>
                                        <p:tav tm="100000">
                                          <p:val>
                                            <p:strVal val="#ppt_w"/>
                                          </p:val>
                                        </p:tav>
                                      </p:tavLst>
                                    </p:anim>
                                    <p:anim calcmode="lin" valueType="num">
                                      <p:cBhvr>
                                        <p:cTn id="149" dur="250" fill="hold"/>
                                        <p:tgtEl>
                                          <p:spTgt spid="86"/>
                                        </p:tgtEl>
                                        <p:attrNameLst>
                                          <p:attrName>ppt_h</p:attrName>
                                        </p:attrNameLst>
                                      </p:cBhvr>
                                      <p:tavLst>
                                        <p:tav tm="0">
                                          <p:val>
                                            <p:fltVal val="0"/>
                                          </p:val>
                                        </p:tav>
                                        <p:tav tm="100000">
                                          <p:val>
                                            <p:strVal val="#ppt_h"/>
                                          </p:val>
                                        </p:tav>
                                      </p:tavLst>
                                    </p:anim>
                                    <p:animEffect transition="in" filter="fade">
                                      <p:cBhvr>
                                        <p:cTn id="150" dur="250"/>
                                        <p:tgtEl>
                                          <p:spTgt spid="86"/>
                                        </p:tgtEl>
                                      </p:cBhvr>
                                    </p:animEffect>
                                  </p:childTnLst>
                                </p:cTn>
                              </p:par>
                              <p:par>
                                <p:cTn id="151" presetID="6" presetClass="emph" presetSubtype="0" decel="100000" fill="hold" grpId="1" nodeType="withEffect">
                                  <p:stCondLst>
                                    <p:cond delay="600"/>
                                  </p:stCondLst>
                                  <p:childTnLst>
                                    <p:animScale>
                                      <p:cBhvr>
                                        <p:cTn id="152" dur="250" fill="hold"/>
                                        <p:tgtEl>
                                          <p:spTgt spid="86"/>
                                        </p:tgtEl>
                                      </p:cBhvr>
                                      <p:by x="120000" y="120000"/>
                                    </p:animScale>
                                  </p:childTnLst>
                                </p:cTn>
                              </p:par>
                              <p:par>
                                <p:cTn id="153" presetID="6" presetClass="emph" presetSubtype="0" decel="100000" fill="hold" grpId="2" nodeType="withEffect">
                                  <p:stCondLst>
                                    <p:cond delay="800"/>
                                  </p:stCondLst>
                                  <p:childTnLst>
                                    <p:animScale>
                                      <p:cBhvr>
                                        <p:cTn id="154" dur="250" fill="hold"/>
                                        <p:tgtEl>
                                          <p:spTgt spid="86"/>
                                        </p:tgtEl>
                                      </p:cBhvr>
                                      <p:by x="83000" y="83000"/>
                                    </p:animScale>
                                  </p:childTnLst>
                                </p:cTn>
                              </p:par>
                              <p:par>
                                <p:cTn id="155" presetID="17" presetClass="entr" presetSubtype="4" fill="hold" nodeType="withEffect">
                                  <p:stCondLst>
                                    <p:cond delay="50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500" fill="hold"/>
                                        <p:tgtEl>
                                          <p:spTgt spid="41"/>
                                        </p:tgtEl>
                                        <p:attrNameLst>
                                          <p:attrName>ppt_x</p:attrName>
                                        </p:attrNameLst>
                                      </p:cBhvr>
                                      <p:tavLst>
                                        <p:tav tm="0">
                                          <p:val>
                                            <p:strVal val="#ppt_x"/>
                                          </p:val>
                                        </p:tav>
                                        <p:tav tm="100000">
                                          <p:val>
                                            <p:strVal val="#ppt_x"/>
                                          </p:val>
                                        </p:tav>
                                      </p:tavLst>
                                    </p:anim>
                                    <p:anim calcmode="lin" valueType="num">
                                      <p:cBhvr>
                                        <p:cTn id="158" dur="500" fill="hold"/>
                                        <p:tgtEl>
                                          <p:spTgt spid="41"/>
                                        </p:tgtEl>
                                        <p:attrNameLst>
                                          <p:attrName>ppt_y</p:attrName>
                                        </p:attrNameLst>
                                      </p:cBhvr>
                                      <p:tavLst>
                                        <p:tav tm="0">
                                          <p:val>
                                            <p:strVal val="#ppt_y+#ppt_h/2"/>
                                          </p:val>
                                        </p:tav>
                                        <p:tav tm="100000">
                                          <p:val>
                                            <p:strVal val="#ppt_y"/>
                                          </p:val>
                                        </p:tav>
                                      </p:tavLst>
                                    </p:anim>
                                    <p:anim calcmode="lin" valueType="num">
                                      <p:cBhvr>
                                        <p:cTn id="159" dur="500" fill="hold"/>
                                        <p:tgtEl>
                                          <p:spTgt spid="41"/>
                                        </p:tgtEl>
                                        <p:attrNameLst>
                                          <p:attrName>ppt_w</p:attrName>
                                        </p:attrNameLst>
                                      </p:cBhvr>
                                      <p:tavLst>
                                        <p:tav tm="0">
                                          <p:val>
                                            <p:strVal val="#ppt_w"/>
                                          </p:val>
                                        </p:tav>
                                        <p:tav tm="100000">
                                          <p:val>
                                            <p:strVal val="#ppt_w"/>
                                          </p:val>
                                        </p:tav>
                                      </p:tavLst>
                                    </p:anim>
                                    <p:anim calcmode="lin" valueType="num">
                                      <p:cBhvr>
                                        <p:cTn id="160" dur="500" fill="hold"/>
                                        <p:tgtEl>
                                          <p:spTgt spid="41"/>
                                        </p:tgtEl>
                                        <p:attrNameLst>
                                          <p:attrName>ppt_h</p:attrName>
                                        </p:attrNameLst>
                                      </p:cBhvr>
                                      <p:tavLst>
                                        <p:tav tm="0">
                                          <p:val>
                                            <p:fltVal val="0"/>
                                          </p:val>
                                        </p:tav>
                                        <p:tav tm="100000">
                                          <p:val>
                                            <p:strVal val="#ppt_h"/>
                                          </p:val>
                                        </p:tav>
                                      </p:tavLst>
                                    </p:anim>
                                  </p:childTnLst>
                                </p:cTn>
                              </p:par>
                            </p:childTnLst>
                          </p:cTn>
                        </p:par>
                        <p:par>
                          <p:cTn id="161" fill="hold">
                            <p:stCondLst>
                              <p:cond delay="12450"/>
                            </p:stCondLst>
                            <p:childTnLst>
                              <p:par>
                                <p:cTn id="162" presetID="53" presetClass="entr" presetSubtype="16" fill="hold" grpId="0" nodeType="afterEffect">
                                  <p:stCondLst>
                                    <p:cond delay="0"/>
                                  </p:stCondLst>
                                  <p:childTnLst>
                                    <p:set>
                                      <p:cBhvr>
                                        <p:cTn id="163" dur="1" fill="hold">
                                          <p:stCondLst>
                                            <p:cond delay="0"/>
                                          </p:stCondLst>
                                        </p:cTn>
                                        <p:tgtEl>
                                          <p:spTgt spid="93"/>
                                        </p:tgtEl>
                                        <p:attrNameLst>
                                          <p:attrName>style.visibility</p:attrName>
                                        </p:attrNameLst>
                                      </p:cBhvr>
                                      <p:to>
                                        <p:strVal val="visible"/>
                                      </p:to>
                                    </p:set>
                                    <p:anim calcmode="lin" valueType="num">
                                      <p:cBhvr>
                                        <p:cTn id="164" dur="500" fill="hold"/>
                                        <p:tgtEl>
                                          <p:spTgt spid="93"/>
                                        </p:tgtEl>
                                        <p:attrNameLst>
                                          <p:attrName>ppt_w</p:attrName>
                                        </p:attrNameLst>
                                      </p:cBhvr>
                                      <p:tavLst>
                                        <p:tav tm="0">
                                          <p:val>
                                            <p:fltVal val="0"/>
                                          </p:val>
                                        </p:tav>
                                        <p:tav tm="100000">
                                          <p:val>
                                            <p:strVal val="#ppt_w"/>
                                          </p:val>
                                        </p:tav>
                                      </p:tavLst>
                                    </p:anim>
                                    <p:anim calcmode="lin" valueType="num">
                                      <p:cBhvr>
                                        <p:cTn id="165" dur="500" fill="hold"/>
                                        <p:tgtEl>
                                          <p:spTgt spid="93"/>
                                        </p:tgtEl>
                                        <p:attrNameLst>
                                          <p:attrName>ppt_h</p:attrName>
                                        </p:attrNameLst>
                                      </p:cBhvr>
                                      <p:tavLst>
                                        <p:tav tm="0">
                                          <p:val>
                                            <p:fltVal val="0"/>
                                          </p:val>
                                        </p:tav>
                                        <p:tav tm="100000">
                                          <p:val>
                                            <p:strVal val="#ppt_h"/>
                                          </p:val>
                                        </p:tav>
                                      </p:tavLst>
                                    </p:anim>
                                    <p:animEffect transition="in" filter="fade">
                                      <p:cBhvr>
                                        <p:cTn id="166" dur="500"/>
                                        <p:tgtEl>
                                          <p:spTgt spid="93"/>
                                        </p:tgtEl>
                                      </p:cBhvr>
                                    </p:animEffect>
                                  </p:childTnLst>
                                </p:cTn>
                              </p:par>
                              <p:par>
                                <p:cTn id="167" presetID="35" presetClass="path" presetSubtype="0" accel="50000" decel="50000" fill="hold" grpId="1" nodeType="withEffect">
                                  <p:stCondLst>
                                    <p:cond delay="0"/>
                                  </p:stCondLst>
                                  <p:childTnLst>
                                    <p:animMotion origin="layout" path="M 4.16667E-7 3.7037E-6 L -0.08763 3.7037E-6 " pathEditMode="relative" rAng="0" ptsTypes="AA">
                                      <p:cBhvr>
                                        <p:cTn id="168" dur="1000" spd="-100000" fill="hold"/>
                                        <p:tgtEl>
                                          <p:spTgt spid="93"/>
                                        </p:tgtEl>
                                        <p:attrNameLst>
                                          <p:attrName>ppt_x</p:attrName>
                                          <p:attrName>ppt_y</p:attrName>
                                        </p:attrNameLst>
                                      </p:cBhvr>
                                      <p:rCtr x="-43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5" grpId="1" animBg="1"/>
      <p:bldP spid="5" grpId="2" animBg="1"/>
      <p:bldP spid="74" grpId="0"/>
      <p:bldP spid="74" grpId="1"/>
      <p:bldP spid="76" grpId="0"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p:bldP spid="89" grpId="1"/>
      <p:bldP spid="91" grpId="0"/>
      <p:bldP spid="91" grpId="1"/>
      <p:bldP spid="93" grpId="0"/>
      <p:bldP spid="9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3059944" y="183513"/>
            <a:ext cx="6072113" cy="646331"/>
          </a:xfrm>
          <a:prstGeom prst="rect">
            <a:avLst/>
          </a:prstGeom>
          <a:noFill/>
        </p:spPr>
        <p:txBody>
          <a:bodyPr wrap="square" rtlCol="0">
            <a:spAutoFit/>
          </a:bodyPr>
          <a:lstStyle/>
          <a:p>
            <a:pPr algn="ctr"/>
            <a:r>
              <a:rPr lang="zh-CN" altLang="en-US" sz="3600" b="1" dirty="0">
                <a:solidFill>
                  <a:srgbClr val="0B5394"/>
                </a:solidFill>
                <a:latin typeface="微软雅黑" panose="020B0503020204020204" pitchFamily="34" charset="-122"/>
                <a:ea typeface="微软雅黑" panose="020B0503020204020204" pitchFamily="34" charset="-122"/>
              </a:rPr>
              <a:t>年度工作八大总结</a:t>
            </a:r>
          </a:p>
        </p:txBody>
      </p:sp>
      <p:sp>
        <p:nvSpPr>
          <p:cNvPr id="5" name="Freeform 124"/>
          <p:cNvSpPr>
            <a:spLocks noChangeAspect="1" noEditPoints="1"/>
          </p:cNvSpPr>
          <p:nvPr/>
        </p:nvSpPr>
        <p:spPr bwMode="auto">
          <a:xfrm>
            <a:off x="11181624" y="1388510"/>
            <a:ext cx="541850" cy="43004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6" name="Group 73"/>
          <p:cNvGrpSpPr>
            <a:grpSpLocks noChangeAspect="1"/>
          </p:cNvGrpSpPr>
          <p:nvPr/>
        </p:nvGrpSpPr>
        <p:grpSpPr>
          <a:xfrm>
            <a:off x="1220325" y="2189825"/>
            <a:ext cx="440223" cy="1326041"/>
            <a:chOff x="2031209" y="3465939"/>
            <a:chExt cx="1849437" cy="5568019"/>
          </a:xfrm>
          <a:effectLst>
            <a:outerShdw blurRad="254000" dist="152400" dir="2700000" algn="tl" rotWithShape="0">
              <a:prstClr val="black">
                <a:alpha val="60000"/>
              </a:prstClr>
            </a:outerShdw>
          </a:effectLst>
        </p:grpSpPr>
        <p:sp>
          <p:nvSpPr>
            <p:cNvPr id="7" name="Freeform 17"/>
            <p:cNvSpPr>
              <a:spLocks/>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8" name="Freeform 5"/>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9" name="Freeform 6"/>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10" name="Group 77"/>
            <p:cNvGrpSpPr/>
            <p:nvPr/>
          </p:nvGrpSpPr>
          <p:grpSpPr>
            <a:xfrm>
              <a:off x="2307434" y="3958064"/>
              <a:ext cx="1296987" cy="1885951"/>
              <a:chOff x="4360863" y="3244850"/>
              <a:chExt cx="1296987" cy="1885951"/>
            </a:xfrm>
            <a:solidFill>
              <a:srgbClr val="FFFFFF">
                <a:alpha val="10000"/>
              </a:srgbClr>
            </a:solidFill>
          </p:grpSpPr>
          <p:sp>
            <p:nvSpPr>
              <p:cNvPr id="11"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2"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3"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4"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5"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16"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17" name="Group 62"/>
          <p:cNvGrpSpPr>
            <a:grpSpLocks noChangeAspect="1"/>
          </p:cNvGrpSpPr>
          <p:nvPr/>
        </p:nvGrpSpPr>
        <p:grpSpPr>
          <a:xfrm>
            <a:off x="3770078" y="2229437"/>
            <a:ext cx="440223" cy="1326041"/>
            <a:chOff x="3602834" y="3465939"/>
            <a:chExt cx="1849437" cy="5625746"/>
          </a:xfrm>
          <a:effectLst>
            <a:outerShdw blurRad="254000" dist="152400" dir="2700000" algn="tl" rotWithShape="0">
              <a:prstClr val="black">
                <a:alpha val="60000"/>
              </a:prstClr>
            </a:outerShdw>
          </a:effectLst>
        </p:grpSpPr>
        <p:sp>
          <p:nvSpPr>
            <p:cNvPr id="20" name="Freeform 6"/>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1" name="Freeform 17"/>
            <p:cNvSpPr>
              <a:spLocks/>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2" name="Freeform 5"/>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23" name="Group 66"/>
            <p:cNvGrpSpPr/>
            <p:nvPr/>
          </p:nvGrpSpPr>
          <p:grpSpPr>
            <a:xfrm>
              <a:off x="3879059" y="3958064"/>
              <a:ext cx="1296987" cy="1885951"/>
              <a:chOff x="4360863" y="3244850"/>
              <a:chExt cx="1296987" cy="1885951"/>
            </a:xfrm>
            <a:solidFill>
              <a:srgbClr val="FFFFFF">
                <a:alpha val="10000"/>
              </a:srgbClr>
            </a:solidFill>
          </p:grpSpPr>
          <p:sp>
            <p:nvSpPr>
              <p:cNvPr id="24"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5"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6"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7"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8"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29"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30" name="Group 51"/>
          <p:cNvGrpSpPr>
            <a:grpSpLocks noChangeAspect="1"/>
          </p:cNvGrpSpPr>
          <p:nvPr/>
        </p:nvGrpSpPr>
        <p:grpSpPr>
          <a:xfrm>
            <a:off x="6534593" y="1425185"/>
            <a:ext cx="440223" cy="1326041"/>
            <a:chOff x="5171283" y="3465939"/>
            <a:chExt cx="1849437" cy="5510292"/>
          </a:xfrm>
          <a:effectLst>
            <a:outerShdw blurRad="254000" dist="152400" dir="2700000" algn="tl" rotWithShape="0">
              <a:prstClr val="black">
                <a:alpha val="60000"/>
              </a:prstClr>
            </a:outerShdw>
          </a:effectLst>
        </p:grpSpPr>
        <p:sp>
          <p:nvSpPr>
            <p:cNvPr id="31" name="Freeform 17"/>
            <p:cNvSpPr>
              <a:spLocks/>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2" name="Freeform 5"/>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3" name="Freeform 6"/>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34" name="Group 55"/>
            <p:cNvGrpSpPr/>
            <p:nvPr/>
          </p:nvGrpSpPr>
          <p:grpSpPr>
            <a:xfrm>
              <a:off x="5447508" y="3958064"/>
              <a:ext cx="1296987" cy="1885951"/>
              <a:chOff x="4360863" y="3244850"/>
              <a:chExt cx="1296987" cy="1885951"/>
            </a:xfrm>
            <a:solidFill>
              <a:srgbClr val="FFFFFF">
                <a:alpha val="10000"/>
              </a:srgbClr>
            </a:solidFill>
          </p:grpSpPr>
          <p:sp>
            <p:nvSpPr>
              <p:cNvPr id="35"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6"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7"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8"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39"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0"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grpSp>
        <p:nvGrpSpPr>
          <p:cNvPr id="41" name="Group 40"/>
          <p:cNvGrpSpPr>
            <a:grpSpLocks noChangeAspect="1"/>
          </p:cNvGrpSpPr>
          <p:nvPr/>
        </p:nvGrpSpPr>
        <p:grpSpPr>
          <a:xfrm>
            <a:off x="9616597" y="1807295"/>
            <a:ext cx="440222" cy="1326041"/>
            <a:chOff x="6738144" y="3465939"/>
            <a:chExt cx="1849437" cy="5510292"/>
          </a:xfrm>
          <a:effectLst>
            <a:outerShdw blurRad="254000" dist="152400" dir="2700000" algn="tl" rotWithShape="0">
              <a:prstClr val="black">
                <a:alpha val="60000"/>
              </a:prstClr>
            </a:outerShdw>
          </a:effectLst>
        </p:grpSpPr>
        <p:sp>
          <p:nvSpPr>
            <p:cNvPr id="42" name="Freeform 17"/>
            <p:cNvSpPr>
              <a:spLocks/>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3" name="Freeform 5"/>
            <p:cNvSpPr>
              <a:spLocks/>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4" name="Freeform 6"/>
            <p:cNvSpPr>
              <a:spLocks/>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nvGrpSpPr>
            <p:cNvPr id="45" name="Group 44"/>
            <p:cNvGrpSpPr/>
            <p:nvPr/>
          </p:nvGrpSpPr>
          <p:grpSpPr>
            <a:xfrm>
              <a:off x="7014369" y="3958064"/>
              <a:ext cx="1296987" cy="1885951"/>
              <a:chOff x="4360863" y="3244850"/>
              <a:chExt cx="1296987" cy="1885951"/>
            </a:xfrm>
            <a:solidFill>
              <a:srgbClr val="FFFFFF">
                <a:alpha val="10000"/>
              </a:srgbClr>
            </a:solidFill>
          </p:grpSpPr>
          <p:sp>
            <p:nvSpPr>
              <p:cNvPr id="46"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7"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8"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49"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50"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sp>
            <p:nvSpPr>
              <p:cNvPr id="51"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微软雅黑" panose="020B0503020204020204" pitchFamily="34" charset="-122"/>
                </a:endParaRPr>
              </a:p>
            </p:txBody>
          </p:sp>
        </p:grpSp>
      </p:grpSp>
      <p:sp>
        <p:nvSpPr>
          <p:cNvPr id="74" name="Rectangle 35"/>
          <p:cNvSpPr>
            <a:spLocks noChangeArrowheads="1"/>
          </p:cNvSpPr>
          <p:nvPr/>
        </p:nvSpPr>
        <p:spPr bwMode="auto">
          <a:xfrm>
            <a:off x="583550" y="4162831"/>
            <a:ext cx="21943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r>
              <a:rPr lang="en-US" altLang="zh-CN" sz="1800" b="1" dirty="0">
                <a:solidFill>
                  <a:schemeClr val="bg1"/>
                </a:solidFill>
                <a:latin typeface="+mn-lt"/>
                <a:ea typeface="DFGothic-EB" panose="02010609010101010101" pitchFamily="1" charset="-128"/>
              </a:rPr>
              <a:t>5</a:t>
            </a:r>
            <a:r>
              <a:rPr lang="zh-CN" altLang="en-US" sz="1800" b="1" dirty="0">
                <a:solidFill>
                  <a:schemeClr val="bg1"/>
                </a:solidFill>
                <a:latin typeface="+mn-lt"/>
                <a:ea typeface="DFGothic-EB" panose="02010609010101010101" pitchFamily="1" charset="-128"/>
              </a:rPr>
              <a:t>、制定措施，强化落实，特殊时期秩序持续稳定。</a:t>
            </a:r>
            <a:endParaRPr lang="en-US" altLang="zh-CN" sz="1800" b="1" dirty="0">
              <a:solidFill>
                <a:schemeClr val="bg1"/>
              </a:solidFill>
              <a:latin typeface="+mn-lt"/>
              <a:ea typeface="DFGothic-EB" panose="02010609010101010101" pitchFamily="1" charset="-128"/>
            </a:endParaRPr>
          </a:p>
        </p:txBody>
      </p:sp>
      <p:sp>
        <p:nvSpPr>
          <p:cNvPr id="76" name="Freeform 25"/>
          <p:cNvSpPr>
            <a:spLocks noChangeAspect="1"/>
          </p:cNvSpPr>
          <p:nvPr/>
        </p:nvSpPr>
        <p:spPr bwMode="auto">
          <a:xfrm>
            <a:off x="-14551" y="1829141"/>
            <a:ext cx="11353801" cy="2925763"/>
          </a:xfrm>
          <a:custGeom>
            <a:avLst/>
            <a:gdLst>
              <a:gd name="T0" fmla="*/ 0 w 31251"/>
              <a:gd name="T1" fmla="*/ 735 h 8023"/>
              <a:gd name="T2" fmla="*/ 12370 w 31251"/>
              <a:gd name="T3" fmla="*/ 4331 h 8023"/>
              <a:gd name="T4" fmla="*/ 20597 w 31251"/>
              <a:gd name="T5" fmla="*/ 3105 h 8023"/>
              <a:gd name="T6" fmla="*/ 31251 w 31251"/>
              <a:gd name="T7" fmla="*/ 0 h 8023"/>
            </a:gdLst>
            <a:ahLst/>
            <a:cxnLst>
              <a:cxn ang="0">
                <a:pos x="T0" y="T1"/>
              </a:cxn>
              <a:cxn ang="0">
                <a:pos x="T2" y="T3"/>
              </a:cxn>
              <a:cxn ang="0">
                <a:pos x="T4" y="T5"/>
              </a:cxn>
              <a:cxn ang="0">
                <a:pos x="T6" y="T7"/>
              </a:cxn>
            </a:cxnLst>
            <a:rect l="0" t="0" r="r" b="b"/>
            <a:pathLst>
              <a:path w="31251" h="8023">
                <a:moveTo>
                  <a:pt x="0" y="735"/>
                </a:moveTo>
                <a:cubicBezTo>
                  <a:pt x="5311" y="8023"/>
                  <a:pt x="9326" y="6420"/>
                  <a:pt x="12370" y="4331"/>
                </a:cubicBezTo>
                <a:cubicBezTo>
                  <a:pt x="15320" y="2305"/>
                  <a:pt x="17365" y="788"/>
                  <a:pt x="20597" y="3105"/>
                </a:cubicBezTo>
                <a:cubicBezTo>
                  <a:pt x="24414" y="5841"/>
                  <a:pt x="27526" y="3411"/>
                  <a:pt x="31251" y="0"/>
                </a:cubicBezTo>
              </a:path>
            </a:pathLst>
          </a:custGeom>
          <a:noFill/>
          <a:ln w="25400" cap="rnd">
            <a:solidFill>
              <a:schemeClr val="bg2">
                <a:lumMod val="50000"/>
              </a:schemeClr>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26"/>
          <p:cNvSpPr>
            <a:spLocks noChangeAspect="1" noChangeArrowheads="1"/>
          </p:cNvSpPr>
          <p:nvPr/>
        </p:nvSpPr>
        <p:spPr bwMode="auto">
          <a:xfrm>
            <a:off x="1150674" y="3307103"/>
            <a:ext cx="566738" cy="569913"/>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78" name="Oval 27"/>
          <p:cNvSpPr>
            <a:spLocks noChangeAspect="1" noChangeArrowheads="1"/>
          </p:cNvSpPr>
          <p:nvPr/>
        </p:nvSpPr>
        <p:spPr bwMode="auto">
          <a:xfrm>
            <a:off x="3698165" y="3390336"/>
            <a:ext cx="568325" cy="569913"/>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79" name="Oval 28"/>
          <p:cNvSpPr>
            <a:spLocks noChangeAspect="1" noChangeArrowheads="1"/>
          </p:cNvSpPr>
          <p:nvPr/>
        </p:nvSpPr>
        <p:spPr bwMode="auto">
          <a:xfrm>
            <a:off x="6474008" y="2351139"/>
            <a:ext cx="566738" cy="56832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0" name="Oval 29"/>
          <p:cNvSpPr>
            <a:spLocks noChangeAspect="1" noChangeArrowheads="1"/>
          </p:cNvSpPr>
          <p:nvPr/>
        </p:nvSpPr>
        <p:spPr bwMode="auto">
          <a:xfrm>
            <a:off x="9552221" y="2745325"/>
            <a:ext cx="568325" cy="568325"/>
          </a:xfrm>
          <a:prstGeom prst="ellipse">
            <a:avLst/>
          </a:prstGeom>
          <a:gradFill flip="none" rotWithShape="1">
            <a:gsLst>
              <a:gs pos="0">
                <a:schemeClr val="bg2"/>
              </a:gs>
              <a:gs pos="100000">
                <a:schemeClr val="bg2">
                  <a:lumMod val="75000"/>
                </a:schemeClr>
              </a:gs>
            </a:gsLst>
            <a:lin ang="13500000" scaled="1"/>
            <a:tileRect/>
          </a:gradFill>
          <a:ln w="25400" cap="flat" cmpd="sng" algn="ctr">
            <a:gradFill flip="none" rotWithShape="1">
              <a:gsLst>
                <a:gs pos="0">
                  <a:schemeClr val="bg2"/>
                </a:gs>
                <a:gs pos="100000">
                  <a:schemeClr val="bg2">
                    <a:lumMod val="65000"/>
                  </a:schemeClr>
                </a:gs>
              </a:gsLst>
              <a:lin ang="2700000" scaled="1"/>
              <a:tileRect/>
            </a:gradFill>
            <a:prstDash val="solid"/>
            <a:miter lim="800000"/>
          </a:ln>
          <a:effectLst>
            <a:outerShdw blurRad="2540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85" name="Freeform 60"/>
          <p:cNvSpPr>
            <a:spLocks noChangeAspect="1" noEditPoints="1"/>
          </p:cNvSpPr>
          <p:nvPr/>
        </p:nvSpPr>
        <p:spPr bwMode="auto">
          <a:xfrm>
            <a:off x="1320135" y="3465949"/>
            <a:ext cx="312225" cy="308493"/>
          </a:xfrm>
          <a:custGeom>
            <a:avLst/>
            <a:gdLst>
              <a:gd name="T0" fmla="*/ 0 w 1100"/>
              <a:gd name="T1" fmla="*/ 0 h 1087"/>
              <a:gd name="T2" fmla="*/ 137 w 1100"/>
              <a:gd name="T3" fmla="*/ 0 h 1087"/>
              <a:gd name="T4" fmla="*/ 137 w 1100"/>
              <a:gd name="T5" fmla="*/ 1087 h 1087"/>
              <a:gd name="T6" fmla="*/ 0 w 1100"/>
              <a:gd name="T7" fmla="*/ 1087 h 1087"/>
              <a:gd name="T8" fmla="*/ 0 w 1100"/>
              <a:gd name="T9" fmla="*/ 0 h 1087"/>
              <a:gd name="T10" fmla="*/ 547 w 1100"/>
              <a:gd name="T11" fmla="*/ 129 h 1087"/>
              <a:gd name="T12" fmla="*/ 206 w 1100"/>
              <a:gd name="T13" fmla="*/ 0 h 1087"/>
              <a:gd name="T14" fmla="*/ 206 w 1100"/>
              <a:gd name="T15" fmla="*/ 543 h 1087"/>
              <a:gd name="T16" fmla="*/ 687 w 1100"/>
              <a:gd name="T17" fmla="*/ 546 h 1087"/>
              <a:gd name="T18" fmla="*/ 1100 w 1100"/>
              <a:gd name="T19" fmla="*/ 272 h 1087"/>
              <a:gd name="T20" fmla="*/ 547 w 1100"/>
              <a:gd name="T21" fmla="*/ 129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0" h="1087">
                <a:moveTo>
                  <a:pt x="0" y="0"/>
                </a:moveTo>
                <a:lnTo>
                  <a:pt x="137" y="0"/>
                </a:lnTo>
                <a:lnTo>
                  <a:pt x="137" y="1087"/>
                </a:lnTo>
                <a:lnTo>
                  <a:pt x="0" y="1087"/>
                </a:lnTo>
                <a:lnTo>
                  <a:pt x="0" y="0"/>
                </a:lnTo>
                <a:close/>
                <a:moveTo>
                  <a:pt x="547" y="129"/>
                </a:moveTo>
                <a:cubicBezTo>
                  <a:pt x="443" y="8"/>
                  <a:pt x="364" y="0"/>
                  <a:pt x="206" y="0"/>
                </a:cubicBezTo>
                <a:lnTo>
                  <a:pt x="206" y="543"/>
                </a:lnTo>
                <a:cubicBezTo>
                  <a:pt x="482" y="408"/>
                  <a:pt x="513" y="562"/>
                  <a:pt x="687" y="546"/>
                </a:cubicBezTo>
                <a:cubicBezTo>
                  <a:pt x="858" y="531"/>
                  <a:pt x="1004" y="401"/>
                  <a:pt x="1100" y="272"/>
                </a:cubicBezTo>
                <a:cubicBezTo>
                  <a:pt x="827" y="335"/>
                  <a:pt x="690" y="297"/>
                  <a:pt x="547" y="129"/>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2"/>
          <p:cNvSpPr>
            <a:spLocks noChangeAspect="1" noEditPoints="1"/>
          </p:cNvSpPr>
          <p:nvPr/>
        </p:nvSpPr>
        <p:spPr bwMode="auto">
          <a:xfrm>
            <a:off x="9676431" y="2868132"/>
            <a:ext cx="319905" cy="322711"/>
          </a:xfrm>
          <a:custGeom>
            <a:avLst/>
            <a:gdLst>
              <a:gd name="T0" fmla="*/ 775 w 999"/>
              <a:gd name="T1" fmla="*/ 879 h 1007"/>
              <a:gd name="T2" fmla="*/ 567 w 999"/>
              <a:gd name="T3" fmla="*/ 517 h 1007"/>
              <a:gd name="T4" fmla="*/ 889 w 999"/>
              <a:gd name="T5" fmla="*/ 251 h 1007"/>
              <a:gd name="T6" fmla="*/ 962 w 999"/>
              <a:gd name="T7" fmla="*/ 504 h 1007"/>
              <a:gd name="T8" fmla="*/ 775 w 999"/>
              <a:gd name="T9" fmla="*/ 879 h 1007"/>
              <a:gd name="T10" fmla="*/ 857 w 999"/>
              <a:gd name="T11" fmla="*/ 153 h 1007"/>
              <a:gd name="T12" fmla="*/ 515 w 999"/>
              <a:gd name="T13" fmla="*/ 431 h 1007"/>
              <a:gd name="T14" fmla="*/ 515 w 999"/>
              <a:gd name="T15" fmla="*/ 466 h 1007"/>
              <a:gd name="T16" fmla="*/ 874 w 999"/>
              <a:gd name="T17" fmla="*/ 171 h 1007"/>
              <a:gd name="T18" fmla="*/ 857 w 999"/>
              <a:gd name="T19" fmla="*/ 153 h 1007"/>
              <a:gd name="T20" fmla="*/ 820 w 999"/>
              <a:gd name="T21" fmla="*/ 117 h 1007"/>
              <a:gd name="T22" fmla="*/ 515 w 999"/>
              <a:gd name="T23" fmla="*/ 366 h 1007"/>
              <a:gd name="T24" fmla="*/ 515 w 999"/>
              <a:gd name="T25" fmla="*/ 403 h 1007"/>
              <a:gd name="T26" fmla="*/ 842 w 999"/>
              <a:gd name="T27" fmla="*/ 137 h 1007"/>
              <a:gd name="T28" fmla="*/ 820 w 999"/>
              <a:gd name="T29" fmla="*/ 117 h 1007"/>
              <a:gd name="T30" fmla="*/ 779 w 999"/>
              <a:gd name="T31" fmla="*/ 86 h 1007"/>
              <a:gd name="T32" fmla="*/ 515 w 999"/>
              <a:gd name="T33" fmla="*/ 301 h 1007"/>
              <a:gd name="T34" fmla="*/ 515 w 999"/>
              <a:gd name="T35" fmla="*/ 338 h 1007"/>
              <a:gd name="T36" fmla="*/ 803 w 999"/>
              <a:gd name="T37" fmla="*/ 104 h 1007"/>
              <a:gd name="T38" fmla="*/ 779 w 999"/>
              <a:gd name="T39" fmla="*/ 86 h 1007"/>
              <a:gd name="T40" fmla="*/ 733 w 999"/>
              <a:gd name="T41" fmla="*/ 58 h 1007"/>
              <a:gd name="T42" fmla="*/ 515 w 999"/>
              <a:gd name="T43" fmla="*/ 236 h 1007"/>
              <a:gd name="T44" fmla="*/ 515 w 999"/>
              <a:gd name="T45" fmla="*/ 273 h 1007"/>
              <a:gd name="T46" fmla="*/ 759 w 999"/>
              <a:gd name="T47" fmla="*/ 74 h 1007"/>
              <a:gd name="T48" fmla="*/ 733 w 999"/>
              <a:gd name="T49" fmla="*/ 58 h 1007"/>
              <a:gd name="T50" fmla="*/ 682 w 999"/>
              <a:gd name="T51" fmla="*/ 35 h 1007"/>
              <a:gd name="T52" fmla="*/ 515 w 999"/>
              <a:gd name="T53" fmla="*/ 171 h 1007"/>
              <a:gd name="T54" fmla="*/ 515 w 999"/>
              <a:gd name="T55" fmla="*/ 208 h 1007"/>
              <a:gd name="T56" fmla="*/ 711 w 999"/>
              <a:gd name="T57" fmla="*/ 47 h 1007"/>
              <a:gd name="T58" fmla="*/ 682 w 999"/>
              <a:gd name="T59" fmla="*/ 35 h 1007"/>
              <a:gd name="T60" fmla="*/ 624 w 999"/>
              <a:gd name="T61" fmla="*/ 17 h 1007"/>
              <a:gd name="T62" fmla="*/ 515 w 999"/>
              <a:gd name="T63" fmla="*/ 106 h 1007"/>
              <a:gd name="T64" fmla="*/ 515 w 999"/>
              <a:gd name="T65" fmla="*/ 143 h 1007"/>
              <a:gd name="T66" fmla="*/ 658 w 999"/>
              <a:gd name="T67" fmla="*/ 27 h 1007"/>
              <a:gd name="T68" fmla="*/ 624 w 999"/>
              <a:gd name="T69" fmla="*/ 17 h 1007"/>
              <a:gd name="T70" fmla="*/ 560 w 999"/>
              <a:gd name="T71" fmla="*/ 4 h 1007"/>
              <a:gd name="T72" fmla="*/ 515 w 999"/>
              <a:gd name="T73" fmla="*/ 41 h 1007"/>
              <a:gd name="T74" fmla="*/ 515 w 999"/>
              <a:gd name="T75" fmla="*/ 77 h 1007"/>
              <a:gd name="T76" fmla="*/ 598 w 999"/>
              <a:gd name="T77" fmla="*/ 11 h 1007"/>
              <a:gd name="T78" fmla="*/ 560 w 999"/>
              <a:gd name="T79" fmla="*/ 4 h 1007"/>
              <a:gd name="T80" fmla="*/ 515 w 999"/>
              <a:gd name="T81" fmla="*/ 0 h 1007"/>
              <a:gd name="T82" fmla="*/ 515 w 999"/>
              <a:gd name="T83" fmla="*/ 13 h 1007"/>
              <a:gd name="T84" fmla="*/ 529 w 999"/>
              <a:gd name="T85" fmla="*/ 1 h 1007"/>
              <a:gd name="T86" fmla="*/ 515 w 999"/>
              <a:gd name="T87" fmla="*/ 0 h 1007"/>
              <a:gd name="T88" fmla="*/ 481 w 999"/>
              <a:gd name="T89" fmla="*/ 511 h 1007"/>
              <a:gd name="T90" fmla="*/ 480 w 999"/>
              <a:gd name="T91" fmla="*/ 508 h 1007"/>
              <a:gd name="T92" fmla="*/ 479 w 999"/>
              <a:gd name="T93" fmla="*/ 504 h 1007"/>
              <a:gd name="T94" fmla="*/ 479 w 999"/>
              <a:gd name="T95" fmla="*/ 0 h 1007"/>
              <a:gd name="T96" fmla="*/ 0 w 999"/>
              <a:gd name="T97" fmla="*/ 504 h 1007"/>
              <a:gd name="T98" fmla="*/ 500 w 999"/>
              <a:gd name="T99" fmla="*/ 1007 h 1007"/>
              <a:gd name="T100" fmla="*/ 732 w 999"/>
              <a:gd name="T101" fmla="*/ 950 h 1007"/>
              <a:gd name="T102" fmla="*/ 482 w 999"/>
              <a:gd name="T103" fmla="*/ 512 h 1007"/>
              <a:gd name="T104" fmla="*/ 481 w 999"/>
              <a:gd name="T105" fmla="*/ 511 h 1007"/>
              <a:gd name="T106" fmla="*/ 897 w 999"/>
              <a:gd name="T107" fmla="*/ 199 h 1007"/>
              <a:gd name="T108" fmla="*/ 520 w 999"/>
              <a:gd name="T109" fmla="*/ 508 h 1007"/>
              <a:gd name="T110" fmla="*/ 763 w 999"/>
              <a:gd name="T111" fmla="*/ 931 h 1007"/>
              <a:gd name="T112" fmla="*/ 999 w 999"/>
              <a:gd name="T113" fmla="*/ 504 h 1007"/>
              <a:gd name="T114" fmla="*/ 897 w 999"/>
              <a:gd name="T115" fmla="*/ 199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9" h="1007">
                <a:moveTo>
                  <a:pt x="775" y="879"/>
                </a:moveTo>
                <a:lnTo>
                  <a:pt x="567" y="517"/>
                </a:lnTo>
                <a:lnTo>
                  <a:pt x="889" y="251"/>
                </a:lnTo>
                <a:cubicBezTo>
                  <a:pt x="938" y="327"/>
                  <a:pt x="962" y="413"/>
                  <a:pt x="962" y="504"/>
                </a:cubicBezTo>
                <a:cubicBezTo>
                  <a:pt x="962" y="654"/>
                  <a:pt x="893" y="791"/>
                  <a:pt x="775" y="879"/>
                </a:cubicBezTo>
                <a:close/>
                <a:moveTo>
                  <a:pt x="857" y="153"/>
                </a:moveTo>
                <a:lnTo>
                  <a:pt x="515" y="431"/>
                </a:lnTo>
                <a:lnTo>
                  <a:pt x="515" y="466"/>
                </a:lnTo>
                <a:lnTo>
                  <a:pt x="874" y="171"/>
                </a:lnTo>
                <a:lnTo>
                  <a:pt x="857" y="153"/>
                </a:lnTo>
                <a:close/>
                <a:moveTo>
                  <a:pt x="820" y="117"/>
                </a:moveTo>
                <a:lnTo>
                  <a:pt x="515" y="366"/>
                </a:lnTo>
                <a:lnTo>
                  <a:pt x="515" y="403"/>
                </a:lnTo>
                <a:lnTo>
                  <a:pt x="842" y="137"/>
                </a:lnTo>
                <a:lnTo>
                  <a:pt x="820" y="117"/>
                </a:lnTo>
                <a:close/>
                <a:moveTo>
                  <a:pt x="779" y="86"/>
                </a:moveTo>
                <a:lnTo>
                  <a:pt x="515" y="301"/>
                </a:lnTo>
                <a:lnTo>
                  <a:pt x="515" y="338"/>
                </a:lnTo>
                <a:lnTo>
                  <a:pt x="803" y="104"/>
                </a:lnTo>
                <a:lnTo>
                  <a:pt x="779" y="86"/>
                </a:lnTo>
                <a:close/>
                <a:moveTo>
                  <a:pt x="733" y="58"/>
                </a:moveTo>
                <a:lnTo>
                  <a:pt x="515" y="236"/>
                </a:lnTo>
                <a:lnTo>
                  <a:pt x="515" y="273"/>
                </a:lnTo>
                <a:lnTo>
                  <a:pt x="759" y="74"/>
                </a:lnTo>
                <a:cubicBezTo>
                  <a:pt x="750" y="68"/>
                  <a:pt x="742" y="63"/>
                  <a:pt x="733" y="58"/>
                </a:cubicBezTo>
                <a:close/>
                <a:moveTo>
                  <a:pt x="682" y="35"/>
                </a:moveTo>
                <a:lnTo>
                  <a:pt x="515" y="171"/>
                </a:lnTo>
                <a:lnTo>
                  <a:pt x="515" y="208"/>
                </a:lnTo>
                <a:lnTo>
                  <a:pt x="711" y="47"/>
                </a:lnTo>
                <a:cubicBezTo>
                  <a:pt x="702" y="43"/>
                  <a:pt x="692" y="39"/>
                  <a:pt x="682" y="35"/>
                </a:cubicBezTo>
                <a:close/>
                <a:moveTo>
                  <a:pt x="624" y="17"/>
                </a:moveTo>
                <a:lnTo>
                  <a:pt x="515" y="106"/>
                </a:lnTo>
                <a:lnTo>
                  <a:pt x="515" y="143"/>
                </a:lnTo>
                <a:lnTo>
                  <a:pt x="658" y="27"/>
                </a:lnTo>
                <a:cubicBezTo>
                  <a:pt x="647" y="22"/>
                  <a:pt x="636" y="19"/>
                  <a:pt x="624" y="17"/>
                </a:cubicBezTo>
                <a:close/>
                <a:moveTo>
                  <a:pt x="560" y="4"/>
                </a:moveTo>
                <a:lnTo>
                  <a:pt x="515" y="41"/>
                </a:lnTo>
                <a:lnTo>
                  <a:pt x="515" y="77"/>
                </a:lnTo>
                <a:lnTo>
                  <a:pt x="598" y="11"/>
                </a:lnTo>
                <a:cubicBezTo>
                  <a:pt x="586" y="8"/>
                  <a:pt x="573" y="5"/>
                  <a:pt x="560" y="4"/>
                </a:cubicBezTo>
                <a:close/>
                <a:moveTo>
                  <a:pt x="515" y="0"/>
                </a:moveTo>
                <a:lnTo>
                  <a:pt x="515" y="13"/>
                </a:lnTo>
                <a:lnTo>
                  <a:pt x="529" y="1"/>
                </a:lnTo>
                <a:lnTo>
                  <a:pt x="515" y="0"/>
                </a:lnTo>
                <a:close/>
                <a:moveTo>
                  <a:pt x="481" y="511"/>
                </a:moveTo>
                <a:lnTo>
                  <a:pt x="480" y="508"/>
                </a:lnTo>
                <a:lnTo>
                  <a:pt x="479" y="504"/>
                </a:lnTo>
                <a:lnTo>
                  <a:pt x="479" y="0"/>
                </a:lnTo>
                <a:cubicBezTo>
                  <a:pt x="213" y="11"/>
                  <a:pt x="0" y="233"/>
                  <a:pt x="0" y="504"/>
                </a:cubicBezTo>
                <a:cubicBezTo>
                  <a:pt x="0" y="782"/>
                  <a:pt x="223" y="1007"/>
                  <a:pt x="500" y="1007"/>
                </a:cubicBezTo>
                <a:cubicBezTo>
                  <a:pt x="584" y="1007"/>
                  <a:pt x="663" y="987"/>
                  <a:pt x="732" y="950"/>
                </a:cubicBezTo>
                <a:lnTo>
                  <a:pt x="482" y="512"/>
                </a:lnTo>
                <a:lnTo>
                  <a:pt x="481" y="511"/>
                </a:lnTo>
                <a:close/>
                <a:moveTo>
                  <a:pt x="897" y="199"/>
                </a:moveTo>
                <a:lnTo>
                  <a:pt x="520" y="508"/>
                </a:lnTo>
                <a:lnTo>
                  <a:pt x="763" y="931"/>
                </a:lnTo>
                <a:cubicBezTo>
                  <a:pt x="904" y="842"/>
                  <a:pt x="999" y="685"/>
                  <a:pt x="999" y="504"/>
                </a:cubicBezTo>
                <a:cubicBezTo>
                  <a:pt x="999" y="389"/>
                  <a:pt x="961" y="283"/>
                  <a:pt x="897" y="199"/>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16"/>
          <p:cNvSpPr>
            <a:spLocks noChangeAspect="1" noEditPoints="1"/>
          </p:cNvSpPr>
          <p:nvPr/>
        </p:nvSpPr>
        <p:spPr bwMode="auto">
          <a:xfrm>
            <a:off x="3806239" y="3476053"/>
            <a:ext cx="352176" cy="398478"/>
          </a:xfrm>
          <a:custGeom>
            <a:avLst/>
            <a:gdLst>
              <a:gd name="T0" fmla="*/ 526 w 1096"/>
              <a:gd name="T1" fmla="*/ 656 h 1241"/>
              <a:gd name="T2" fmla="*/ 570 w 1096"/>
              <a:gd name="T3" fmla="*/ 586 h 1241"/>
              <a:gd name="T4" fmla="*/ 760 w 1096"/>
              <a:gd name="T5" fmla="*/ 754 h 1241"/>
              <a:gd name="T6" fmla="*/ 415 w 1096"/>
              <a:gd name="T7" fmla="*/ 833 h 1241"/>
              <a:gd name="T8" fmla="*/ 337 w 1096"/>
              <a:gd name="T9" fmla="*/ 487 h 1241"/>
              <a:gd name="T10" fmla="*/ 682 w 1096"/>
              <a:gd name="T11" fmla="*/ 409 h 1241"/>
              <a:gd name="T12" fmla="*/ 742 w 1096"/>
              <a:gd name="T13" fmla="*/ 314 h 1241"/>
              <a:gd name="T14" fmla="*/ 355 w 1096"/>
              <a:gd name="T15" fmla="*/ 928 h 1241"/>
              <a:gd name="T16" fmla="*/ 742 w 1096"/>
              <a:gd name="T17" fmla="*/ 314 h 1241"/>
              <a:gd name="T18" fmla="*/ 1034 w 1096"/>
              <a:gd name="T19" fmla="*/ 945 h 1241"/>
              <a:gd name="T20" fmla="*/ 906 w 1096"/>
              <a:gd name="T21" fmla="*/ 875 h 1241"/>
              <a:gd name="T22" fmla="*/ 894 w 1096"/>
              <a:gd name="T23" fmla="*/ 838 h 1241"/>
              <a:gd name="T24" fmla="*/ 948 w 1096"/>
              <a:gd name="T25" fmla="*/ 802 h 1241"/>
              <a:gd name="T26" fmla="*/ 1071 w 1096"/>
              <a:gd name="T27" fmla="*/ 879 h 1241"/>
              <a:gd name="T28" fmla="*/ 549 w 1096"/>
              <a:gd name="T29" fmla="*/ 1029 h 1241"/>
              <a:gd name="T30" fmla="*/ 590 w 1096"/>
              <a:gd name="T31" fmla="*/ 1057 h 1241"/>
              <a:gd name="T32" fmla="*/ 585 w 1096"/>
              <a:gd name="T33" fmla="*/ 1203 h 1241"/>
              <a:gd name="T34" fmla="*/ 509 w 1096"/>
              <a:gd name="T35" fmla="*/ 1203 h 1241"/>
              <a:gd name="T36" fmla="*/ 506 w 1096"/>
              <a:gd name="T37" fmla="*/ 1057 h 1241"/>
              <a:gd name="T38" fmla="*/ 549 w 1096"/>
              <a:gd name="T39" fmla="*/ 1029 h 1241"/>
              <a:gd name="T40" fmla="*/ 549 w 1096"/>
              <a:gd name="T41" fmla="*/ 708 h 1241"/>
              <a:gd name="T42" fmla="*/ 464 w 1096"/>
              <a:gd name="T43" fmla="*/ 640 h 1241"/>
              <a:gd name="T44" fmla="*/ 549 w 1096"/>
              <a:gd name="T45" fmla="*/ 534 h 1241"/>
              <a:gd name="T46" fmla="*/ 633 w 1096"/>
              <a:gd name="T47" fmla="*/ 601 h 1241"/>
              <a:gd name="T48" fmla="*/ 684 w 1096"/>
              <a:gd name="T49" fmla="*/ 591 h 1241"/>
              <a:gd name="T50" fmla="*/ 701 w 1096"/>
              <a:gd name="T51" fmla="*/ 484 h 1241"/>
              <a:gd name="T52" fmla="*/ 623 w 1096"/>
              <a:gd name="T53" fmla="*/ 503 h 1241"/>
              <a:gd name="T54" fmla="*/ 590 w 1096"/>
              <a:gd name="T55" fmla="*/ 420 h 1241"/>
              <a:gd name="T56" fmla="*/ 506 w 1096"/>
              <a:gd name="T57" fmla="*/ 420 h 1241"/>
              <a:gd name="T58" fmla="*/ 455 w 1096"/>
              <a:gd name="T59" fmla="*/ 518 h 1241"/>
              <a:gd name="T60" fmla="*/ 375 w 1096"/>
              <a:gd name="T61" fmla="*/ 511 h 1241"/>
              <a:gd name="T62" fmla="*/ 413 w 1096"/>
              <a:gd name="T63" fmla="*/ 591 h 1241"/>
              <a:gd name="T64" fmla="*/ 354 w 1096"/>
              <a:gd name="T65" fmla="*/ 684 h 1241"/>
              <a:gd name="T66" fmla="*/ 454 w 1096"/>
              <a:gd name="T67" fmla="*/ 723 h 1241"/>
              <a:gd name="T68" fmla="*/ 506 w 1096"/>
              <a:gd name="T69" fmla="*/ 753 h 1241"/>
              <a:gd name="T70" fmla="*/ 549 w 1096"/>
              <a:gd name="T71" fmla="*/ 826 h 1241"/>
              <a:gd name="T72" fmla="*/ 590 w 1096"/>
              <a:gd name="T73" fmla="*/ 753 h 1241"/>
              <a:gd name="T74" fmla="*/ 700 w 1096"/>
              <a:gd name="T75" fmla="*/ 758 h 1241"/>
              <a:gd name="T76" fmla="*/ 743 w 1096"/>
              <a:gd name="T77" fmla="*/ 685 h 1241"/>
              <a:gd name="T78" fmla="*/ 684 w 1096"/>
              <a:gd name="T79" fmla="*/ 591 h 1241"/>
              <a:gd name="T80" fmla="*/ 217 w 1096"/>
              <a:gd name="T81" fmla="*/ 860 h 1241"/>
              <a:gd name="T82" fmla="*/ 151 w 1096"/>
              <a:gd name="T83" fmla="*/ 877 h 1241"/>
              <a:gd name="T84" fmla="*/ 11 w 1096"/>
              <a:gd name="T85" fmla="*/ 930 h 1241"/>
              <a:gd name="T86" fmla="*/ 128 w 1096"/>
              <a:gd name="T87" fmla="*/ 836 h 1241"/>
              <a:gd name="T88" fmla="*/ 175 w 1096"/>
              <a:gd name="T89" fmla="*/ 787 h 1241"/>
              <a:gd name="T90" fmla="*/ 879 w 1096"/>
              <a:gd name="T91" fmla="*/ 381 h 1241"/>
              <a:gd name="T92" fmla="*/ 945 w 1096"/>
              <a:gd name="T93" fmla="*/ 364 h 1241"/>
              <a:gd name="T94" fmla="*/ 1085 w 1096"/>
              <a:gd name="T95" fmla="*/ 311 h 1241"/>
              <a:gd name="T96" fmla="*/ 969 w 1096"/>
              <a:gd name="T97" fmla="*/ 405 h 1241"/>
              <a:gd name="T98" fmla="*/ 921 w 1096"/>
              <a:gd name="T99" fmla="*/ 454 h 1241"/>
              <a:gd name="T100" fmla="*/ 63 w 1096"/>
              <a:gd name="T101" fmla="*/ 296 h 1241"/>
              <a:gd name="T102" fmla="*/ 190 w 1096"/>
              <a:gd name="T103" fmla="*/ 366 h 1241"/>
              <a:gd name="T104" fmla="*/ 203 w 1096"/>
              <a:gd name="T105" fmla="*/ 403 h 1241"/>
              <a:gd name="T106" fmla="*/ 149 w 1096"/>
              <a:gd name="T107" fmla="*/ 439 h 1241"/>
              <a:gd name="T108" fmla="*/ 25 w 1096"/>
              <a:gd name="T109" fmla="*/ 362 h 1241"/>
              <a:gd name="T110" fmla="*/ 549 w 1096"/>
              <a:gd name="T111" fmla="*/ 213 h 1241"/>
              <a:gd name="T112" fmla="*/ 506 w 1096"/>
              <a:gd name="T113" fmla="*/ 184 h 1241"/>
              <a:gd name="T114" fmla="*/ 511 w 1096"/>
              <a:gd name="T115" fmla="*/ 39 h 1241"/>
              <a:gd name="T116" fmla="*/ 587 w 1096"/>
              <a:gd name="T117" fmla="*/ 39 h 1241"/>
              <a:gd name="T118" fmla="*/ 590 w 1096"/>
              <a:gd name="T119" fmla="*/ 184 h 1241"/>
              <a:gd name="T120" fmla="*/ 549 w 1096"/>
              <a:gd name="T121" fmla="*/ 21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1241">
                <a:moveTo>
                  <a:pt x="583" y="642"/>
                </a:moveTo>
                <a:cubicBezTo>
                  <a:pt x="571" y="661"/>
                  <a:pt x="545" y="667"/>
                  <a:pt x="526" y="656"/>
                </a:cubicBezTo>
                <a:cubicBezTo>
                  <a:pt x="507" y="643"/>
                  <a:pt x="501" y="618"/>
                  <a:pt x="513" y="599"/>
                </a:cubicBezTo>
                <a:cubicBezTo>
                  <a:pt x="525" y="580"/>
                  <a:pt x="551" y="574"/>
                  <a:pt x="570" y="586"/>
                </a:cubicBezTo>
                <a:cubicBezTo>
                  <a:pt x="589" y="598"/>
                  <a:pt x="595" y="623"/>
                  <a:pt x="583" y="642"/>
                </a:cubicBezTo>
                <a:close/>
                <a:moveTo>
                  <a:pt x="760" y="754"/>
                </a:moveTo>
                <a:cubicBezTo>
                  <a:pt x="714" y="827"/>
                  <a:pt x="634" y="871"/>
                  <a:pt x="549" y="871"/>
                </a:cubicBezTo>
                <a:cubicBezTo>
                  <a:pt x="501" y="871"/>
                  <a:pt x="455" y="857"/>
                  <a:pt x="415" y="833"/>
                </a:cubicBezTo>
                <a:cubicBezTo>
                  <a:pt x="358" y="797"/>
                  <a:pt x="320" y="741"/>
                  <a:pt x="305" y="676"/>
                </a:cubicBezTo>
                <a:cubicBezTo>
                  <a:pt x="290" y="611"/>
                  <a:pt x="301" y="544"/>
                  <a:pt x="337" y="487"/>
                </a:cubicBezTo>
                <a:cubicBezTo>
                  <a:pt x="383" y="414"/>
                  <a:pt x="463" y="371"/>
                  <a:pt x="549" y="371"/>
                </a:cubicBezTo>
                <a:cubicBezTo>
                  <a:pt x="596" y="371"/>
                  <a:pt x="642" y="385"/>
                  <a:pt x="682" y="409"/>
                </a:cubicBezTo>
                <a:cubicBezTo>
                  <a:pt x="798" y="483"/>
                  <a:pt x="833" y="637"/>
                  <a:pt x="760" y="754"/>
                </a:cubicBezTo>
                <a:close/>
                <a:moveTo>
                  <a:pt x="742" y="314"/>
                </a:moveTo>
                <a:cubicBezTo>
                  <a:pt x="573" y="207"/>
                  <a:pt x="348" y="258"/>
                  <a:pt x="241" y="427"/>
                </a:cubicBezTo>
                <a:cubicBezTo>
                  <a:pt x="135" y="596"/>
                  <a:pt x="185" y="821"/>
                  <a:pt x="355" y="928"/>
                </a:cubicBezTo>
                <a:cubicBezTo>
                  <a:pt x="524" y="1034"/>
                  <a:pt x="749" y="984"/>
                  <a:pt x="856" y="814"/>
                </a:cubicBezTo>
                <a:cubicBezTo>
                  <a:pt x="962" y="645"/>
                  <a:pt x="912" y="420"/>
                  <a:pt x="742" y="314"/>
                </a:cubicBezTo>
                <a:close/>
                <a:moveTo>
                  <a:pt x="1085" y="931"/>
                </a:moveTo>
                <a:cubicBezTo>
                  <a:pt x="1074" y="949"/>
                  <a:pt x="1051" y="955"/>
                  <a:pt x="1034" y="945"/>
                </a:cubicBezTo>
                <a:cubicBezTo>
                  <a:pt x="1019" y="937"/>
                  <a:pt x="989" y="911"/>
                  <a:pt x="945" y="877"/>
                </a:cubicBezTo>
                <a:cubicBezTo>
                  <a:pt x="933" y="883"/>
                  <a:pt x="918" y="883"/>
                  <a:pt x="906" y="875"/>
                </a:cubicBezTo>
                <a:lnTo>
                  <a:pt x="879" y="860"/>
                </a:lnTo>
                <a:cubicBezTo>
                  <a:pt x="884" y="854"/>
                  <a:pt x="889" y="846"/>
                  <a:pt x="894" y="838"/>
                </a:cubicBezTo>
                <a:cubicBezTo>
                  <a:pt x="904" y="822"/>
                  <a:pt x="913" y="805"/>
                  <a:pt x="921" y="787"/>
                </a:cubicBezTo>
                <a:lnTo>
                  <a:pt x="948" y="802"/>
                </a:lnTo>
                <a:cubicBezTo>
                  <a:pt x="960" y="810"/>
                  <a:pt x="967" y="823"/>
                  <a:pt x="969" y="836"/>
                </a:cubicBezTo>
                <a:cubicBezTo>
                  <a:pt x="1019" y="857"/>
                  <a:pt x="1056" y="871"/>
                  <a:pt x="1071" y="879"/>
                </a:cubicBezTo>
                <a:cubicBezTo>
                  <a:pt x="1089" y="890"/>
                  <a:pt x="1095" y="913"/>
                  <a:pt x="1085" y="931"/>
                </a:cubicBezTo>
                <a:close/>
                <a:moveTo>
                  <a:pt x="549" y="1029"/>
                </a:moveTo>
                <a:cubicBezTo>
                  <a:pt x="562" y="1029"/>
                  <a:pt x="576" y="1028"/>
                  <a:pt x="590" y="1027"/>
                </a:cubicBezTo>
                <a:lnTo>
                  <a:pt x="590" y="1057"/>
                </a:lnTo>
                <a:cubicBezTo>
                  <a:pt x="590" y="1072"/>
                  <a:pt x="583" y="1085"/>
                  <a:pt x="571" y="1092"/>
                </a:cubicBezTo>
                <a:cubicBezTo>
                  <a:pt x="579" y="1146"/>
                  <a:pt x="585" y="1185"/>
                  <a:pt x="585" y="1203"/>
                </a:cubicBezTo>
                <a:cubicBezTo>
                  <a:pt x="585" y="1224"/>
                  <a:pt x="569" y="1241"/>
                  <a:pt x="548" y="1241"/>
                </a:cubicBezTo>
                <a:cubicBezTo>
                  <a:pt x="527" y="1241"/>
                  <a:pt x="509" y="1224"/>
                  <a:pt x="509" y="1203"/>
                </a:cubicBezTo>
                <a:cubicBezTo>
                  <a:pt x="509" y="1185"/>
                  <a:pt x="517" y="1147"/>
                  <a:pt x="525" y="1092"/>
                </a:cubicBezTo>
                <a:cubicBezTo>
                  <a:pt x="513" y="1085"/>
                  <a:pt x="506" y="1072"/>
                  <a:pt x="506" y="1057"/>
                </a:cubicBezTo>
                <a:lnTo>
                  <a:pt x="506" y="1026"/>
                </a:lnTo>
                <a:cubicBezTo>
                  <a:pt x="520" y="1028"/>
                  <a:pt x="534" y="1029"/>
                  <a:pt x="549" y="1029"/>
                </a:cubicBezTo>
                <a:close/>
                <a:moveTo>
                  <a:pt x="621" y="667"/>
                </a:moveTo>
                <a:cubicBezTo>
                  <a:pt x="605" y="692"/>
                  <a:pt x="578" y="708"/>
                  <a:pt x="549" y="708"/>
                </a:cubicBezTo>
                <a:cubicBezTo>
                  <a:pt x="532" y="708"/>
                  <a:pt x="516" y="702"/>
                  <a:pt x="502" y="694"/>
                </a:cubicBezTo>
                <a:cubicBezTo>
                  <a:pt x="483" y="682"/>
                  <a:pt x="469" y="662"/>
                  <a:pt x="464" y="640"/>
                </a:cubicBezTo>
                <a:cubicBezTo>
                  <a:pt x="458" y="617"/>
                  <a:pt x="463" y="594"/>
                  <a:pt x="475" y="575"/>
                </a:cubicBezTo>
                <a:cubicBezTo>
                  <a:pt x="491" y="550"/>
                  <a:pt x="518" y="534"/>
                  <a:pt x="549" y="534"/>
                </a:cubicBezTo>
                <a:cubicBezTo>
                  <a:pt x="564" y="534"/>
                  <a:pt x="580" y="539"/>
                  <a:pt x="595" y="547"/>
                </a:cubicBezTo>
                <a:cubicBezTo>
                  <a:pt x="614" y="560"/>
                  <a:pt x="627" y="579"/>
                  <a:pt x="633" y="601"/>
                </a:cubicBezTo>
                <a:cubicBezTo>
                  <a:pt x="638" y="624"/>
                  <a:pt x="634" y="647"/>
                  <a:pt x="621" y="667"/>
                </a:cubicBezTo>
                <a:close/>
                <a:moveTo>
                  <a:pt x="684" y="591"/>
                </a:moveTo>
                <a:lnTo>
                  <a:pt x="743" y="556"/>
                </a:lnTo>
                <a:cubicBezTo>
                  <a:pt x="734" y="530"/>
                  <a:pt x="720" y="505"/>
                  <a:pt x="701" y="484"/>
                </a:cubicBezTo>
                <a:lnTo>
                  <a:pt x="642" y="518"/>
                </a:lnTo>
                <a:cubicBezTo>
                  <a:pt x="636" y="513"/>
                  <a:pt x="629" y="508"/>
                  <a:pt x="623" y="503"/>
                </a:cubicBezTo>
                <a:cubicBezTo>
                  <a:pt x="612" y="496"/>
                  <a:pt x="601" y="492"/>
                  <a:pt x="590" y="488"/>
                </a:cubicBezTo>
                <a:lnTo>
                  <a:pt x="590" y="420"/>
                </a:lnTo>
                <a:cubicBezTo>
                  <a:pt x="577" y="418"/>
                  <a:pt x="563" y="416"/>
                  <a:pt x="549" y="416"/>
                </a:cubicBezTo>
                <a:cubicBezTo>
                  <a:pt x="534" y="416"/>
                  <a:pt x="520" y="418"/>
                  <a:pt x="506" y="420"/>
                </a:cubicBezTo>
                <a:lnTo>
                  <a:pt x="506" y="489"/>
                </a:lnTo>
                <a:cubicBezTo>
                  <a:pt x="488" y="495"/>
                  <a:pt x="470" y="505"/>
                  <a:pt x="455" y="518"/>
                </a:cubicBezTo>
                <a:lnTo>
                  <a:pt x="396" y="485"/>
                </a:lnTo>
                <a:cubicBezTo>
                  <a:pt x="388" y="493"/>
                  <a:pt x="382" y="502"/>
                  <a:pt x="375" y="511"/>
                </a:cubicBezTo>
                <a:cubicBezTo>
                  <a:pt x="367" y="526"/>
                  <a:pt x="359" y="541"/>
                  <a:pt x="354" y="557"/>
                </a:cubicBezTo>
                <a:lnTo>
                  <a:pt x="413" y="591"/>
                </a:lnTo>
                <a:cubicBezTo>
                  <a:pt x="408" y="611"/>
                  <a:pt x="408" y="631"/>
                  <a:pt x="413" y="651"/>
                </a:cubicBezTo>
                <a:lnTo>
                  <a:pt x="354" y="684"/>
                </a:lnTo>
                <a:cubicBezTo>
                  <a:pt x="362" y="711"/>
                  <a:pt x="377" y="736"/>
                  <a:pt x="396" y="757"/>
                </a:cubicBezTo>
                <a:lnTo>
                  <a:pt x="454" y="723"/>
                </a:lnTo>
                <a:cubicBezTo>
                  <a:pt x="461" y="728"/>
                  <a:pt x="467" y="734"/>
                  <a:pt x="474" y="738"/>
                </a:cubicBezTo>
                <a:cubicBezTo>
                  <a:pt x="484" y="745"/>
                  <a:pt x="495" y="749"/>
                  <a:pt x="506" y="753"/>
                </a:cubicBezTo>
                <a:lnTo>
                  <a:pt x="506" y="821"/>
                </a:lnTo>
                <a:cubicBezTo>
                  <a:pt x="520" y="824"/>
                  <a:pt x="534" y="826"/>
                  <a:pt x="549" y="826"/>
                </a:cubicBezTo>
                <a:cubicBezTo>
                  <a:pt x="563" y="826"/>
                  <a:pt x="576" y="823"/>
                  <a:pt x="590" y="821"/>
                </a:cubicBezTo>
                <a:lnTo>
                  <a:pt x="590" y="753"/>
                </a:lnTo>
                <a:cubicBezTo>
                  <a:pt x="609" y="747"/>
                  <a:pt x="627" y="737"/>
                  <a:pt x="642" y="723"/>
                </a:cubicBezTo>
                <a:lnTo>
                  <a:pt x="700" y="758"/>
                </a:lnTo>
                <a:cubicBezTo>
                  <a:pt x="709" y="748"/>
                  <a:pt x="715" y="740"/>
                  <a:pt x="721" y="730"/>
                </a:cubicBezTo>
                <a:cubicBezTo>
                  <a:pt x="730" y="716"/>
                  <a:pt x="738" y="701"/>
                  <a:pt x="743" y="685"/>
                </a:cubicBezTo>
                <a:lnTo>
                  <a:pt x="684" y="651"/>
                </a:lnTo>
                <a:cubicBezTo>
                  <a:pt x="689" y="631"/>
                  <a:pt x="689" y="610"/>
                  <a:pt x="684" y="591"/>
                </a:cubicBezTo>
                <a:close/>
                <a:moveTo>
                  <a:pt x="175" y="787"/>
                </a:moveTo>
                <a:cubicBezTo>
                  <a:pt x="187" y="813"/>
                  <a:pt x="201" y="838"/>
                  <a:pt x="217" y="860"/>
                </a:cubicBezTo>
                <a:lnTo>
                  <a:pt x="191" y="875"/>
                </a:lnTo>
                <a:cubicBezTo>
                  <a:pt x="178" y="883"/>
                  <a:pt x="164" y="883"/>
                  <a:pt x="151" y="877"/>
                </a:cubicBezTo>
                <a:cubicBezTo>
                  <a:pt x="109" y="909"/>
                  <a:pt x="78" y="935"/>
                  <a:pt x="63" y="945"/>
                </a:cubicBezTo>
                <a:cubicBezTo>
                  <a:pt x="44" y="954"/>
                  <a:pt x="21" y="948"/>
                  <a:pt x="11" y="930"/>
                </a:cubicBezTo>
                <a:cubicBezTo>
                  <a:pt x="0" y="912"/>
                  <a:pt x="7" y="888"/>
                  <a:pt x="24" y="878"/>
                </a:cubicBezTo>
                <a:cubicBezTo>
                  <a:pt x="39" y="870"/>
                  <a:pt x="76" y="857"/>
                  <a:pt x="128" y="836"/>
                </a:cubicBezTo>
                <a:cubicBezTo>
                  <a:pt x="129" y="823"/>
                  <a:pt x="136" y="810"/>
                  <a:pt x="149" y="802"/>
                </a:cubicBezTo>
                <a:lnTo>
                  <a:pt x="175" y="787"/>
                </a:lnTo>
                <a:close/>
                <a:moveTo>
                  <a:pt x="921" y="454"/>
                </a:moveTo>
                <a:cubicBezTo>
                  <a:pt x="910" y="428"/>
                  <a:pt x="896" y="404"/>
                  <a:pt x="879" y="381"/>
                </a:cubicBezTo>
                <a:lnTo>
                  <a:pt x="906" y="366"/>
                </a:lnTo>
                <a:cubicBezTo>
                  <a:pt x="918" y="359"/>
                  <a:pt x="933" y="359"/>
                  <a:pt x="945" y="364"/>
                </a:cubicBezTo>
                <a:cubicBezTo>
                  <a:pt x="988" y="332"/>
                  <a:pt x="1019" y="306"/>
                  <a:pt x="1034" y="297"/>
                </a:cubicBezTo>
                <a:cubicBezTo>
                  <a:pt x="1052" y="287"/>
                  <a:pt x="1075" y="293"/>
                  <a:pt x="1085" y="311"/>
                </a:cubicBezTo>
                <a:cubicBezTo>
                  <a:pt x="1096" y="329"/>
                  <a:pt x="1090" y="353"/>
                  <a:pt x="1072" y="363"/>
                </a:cubicBezTo>
                <a:cubicBezTo>
                  <a:pt x="1057" y="372"/>
                  <a:pt x="1020" y="385"/>
                  <a:pt x="969" y="405"/>
                </a:cubicBezTo>
                <a:cubicBezTo>
                  <a:pt x="967" y="419"/>
                  <a:pt x="960" y="431"/>
                  <a:pt x="948" y="439"/>
                </a:cubicBezTo>
                <a:lnTo>
                  <a:pt x="921" y="454"/>
                </a:lnTo>
                <a:close/>
                <a:moveTo>
                  <a:pt x="11" y="310"/>
                </a:moveTo>
                <a:cubicBezTo>
                  <a:pt x="22" y="292"/>
                  <a:pt x="45" y="286"/>
                  <a:pt x="63" y="296"/>
                </a:cubicBezTo>
                <a:cubicBezTo>
                  <a:pt x="78" y="304"/>
                  <a:pt x="107" y="330"/>
                  <a:pt x="151" y="364"/>
                </a:cubicBezTo>
                <a:cubicBezTo>
                  <a:pt x="164" y="359"/>
                  <a:pt x="178" y="359"/>
                  <a:pt x="190" y="366"/>
                </a:cubicBezTo>
                <a:lnTo>
                  <a:pt x="218" y="381"/>
                </a:lnTo>
                <a:cubicBezTo>
                  <a:pt x="213" y="389"/>
                  <a:pt x="208" y="395"/>
                  <a:pt x="203" y="403"/>
                </a:cubicBezTo>
                <a:cubicBezTo>
                  <a:pt x="193" y="419"/>
                  <a:pt x="184" y="436"/>
                  <a:pt x="175" y="454"/>
                </a:cubicBezTo>
                <a:lnTo>
                  <a:pt x="149" y="439"/>
                </a:lnTo>
                <a:cubicBezTo>
                  <a:pt x="136" y="431"/>
                  <a:pt x="129" y="419"/>
                  <a:pt x="128" y="405"/>
                </a:cubicBezTo>
                <a:cubicBezTo>
                  <a:pt x="78" y="385"/>
                  <a:pt x="40" y="370"/>
                  <a:pt x="25" y="362"/>
                </a:cubicBezTo>
                <a:cubicBezTo>
                  <a:pt x="7" y="351"/>
                  <a:pt x="1" y="328"/>
                  <a:pt x="11" y="310"/>
                </a:cubicBezTo>
                <a:close/>
                <a:moveTo>
                  <a:pt x="549" y="213"/>
                </a:moveTo>
                <a:cubicBezTo>
                  <a:pt x="534" y="213"/>
                  <a:pt x="520" y="213"/>
                  <a:pt x="506" y="215"/>
                </a:cubicBezTo>
                <a:lnTo>
                  <a:pt x="506" y="184"/>
                </a:lnTo>
                <a:cubicBezTo>
                  <a:pt x="506" y="169"/>
                  <a:pt x="513" y="157"/>
                  <a:pt x="525" y="149"/>
                </a:cubicBezTo>
                <a:cubicBezTo>
                  <a:pt x="518" y="96"/>
                  <a:pt x="511" y="56"/>
                  <a:pt x="511" y="39"/>
                </a:cubicBezTo>
                <a:cubicBezTo>
                  <a:pt x="511" y="17"/>
                  <a:pt x="528" y="0"/>
                  <a:pt x="549" y="0"/>
                </a:cubicBezTo>
                <a:cubicBezTo>
                  <a:pt x="569" y="0"/>
                  <a:pt x="587" y="17"/>
                  <a:pt x="587" y="39"/>
                </a:cubicBezTo>
                <a:cubicBezTo>
                  <a:pt x="587" y="56"/>
                  <a:pt x="579" y="94"/>
                  <a:pt x="572" y="149"/>
                </a:cubicBezTo>
                <a:cubicBezTo>
                  <a:pt x="583" y="157"/>
                  <a:pt x="590" y="169"/>
                  <a:pt x="590" y="184"/>
                </a:cubicBezTo>
                <a:lnTo>
                  <a:pt x="590" y="215"/>
                </a:lnTo>
                <a:cubicBezTo>
                  <a:pt x="576" y="213"/>
                  <a:pt x="563" y="213"/>
                  <a:pt x="549" y="213"/>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5"/>
          <p:cNvSpPr>
            <a:spLocks noChangeAspect="1" noEditPoints="1"/>
          </p:cNvSpPr>
          <p:nvPr/>
        </p:nvSpPr>
        <p:spPr bwMode="auto">
          <a:xfrm>
            <a:off x="6580588" y="2512531"/>
            <a:ext cx="353578" cy="245541"/>
          </a:xfrm>
          <a:custGeom>
            <a:avLst/>
            <a:gdLst>
              <a:gd name="T0" fmla="*/ 111 w 1101"/>
              <a:gd name="T1" fmla="*/ 294 h 766"/>
              <a:gd name="T2" fmla="*/ 157 w 1101"/>
              <a:gd name="T3" fmla="*/ 247 h 766"/>
              <a:gd name="T4" fmla="*/ 114 w 1101"/>
              <a:gd name="T5" fmla="*/ 182 h 766"/>
              <a:gd name="T6" fmla="*/ 109 w 1101"/>
              <a:gd name="T7" fmla="*/ 143 h 766"/>
              <a:gd name="T8" fmla="*/ 114 w 1101"/>
              <a:gd name="T9" fmla="*/ 140 h 766"/>
              <a:gd name="T10" fmla="*/ 296 w 1101"/>
              <a:gd name="T11" fmla="*/ 29 h 766"/>
              <a:gd name="T12" fmla="*/ 330 w 1101"/>
              <a:gd name="T13" fmla="*/ 141 h 766"/>
              <a:gd name="T14" fmla="*/ 333 w 1101"/>
              <a:gd name="T15" fmla="*/ 148 h 766"/>
              <a:gd name="T16" fmla="*/ 314 w 1101"/>
              <a:gd name="T17" fmla="*/ 200 h 766"/>
              <a:gd name="T18" fmla="*/ 306 w 1101"/>
              <a:gd name="T19" fmla="*/ 287 h 766"/>
              <a:gd name="T20" fmla="*/ 372 w 1101"/>
              <a:gd name="T21" fmla="*/ 291 h 766"/>
              <a:gd name="T22" fmla="*/ 421 w 1101"/>
              <a:gd name="T23" fmla="*/ 371 h 766"/>
              <a:gd name="T24" fmla="*/ 352 w 1101"/>
              <a:gd name="T25" fmla="*/ 371 h 766"/>
              <a:gd name="T26" fmla="*/ 314 w 1101"/>
              <a:gd name="T27" fmla="*/ 385 h 766"/>
              <a:gd name="T28" fmla="*/ 0 w 1101"/>
              <a:gd name="T29" fmla="*/ 479 h 766"/>
              <a:gd name="T30" fmla="*/ 352 w 1101"/>
              <a:gd name="T31" fmla="*/ 428 h 766"/>
              <a:gd name="T32" fmla="*/ 895 w 1101"/>
              <a:gd name="T33" fmla="*/ 695 h 766"/>
              <a:gd name="T34" fmla="*/ 744 w 1101"/>
              <a:gd name="T35" fmla="*/ 425 h 766"/>
              <a:gd name="T36" fmla="*/ 675 w 1101"/>
              <a:gd name="T37" fmla="*/ 357 h 766"/>
              <a:gd name="T38" fmla="*/ 733 w 1101"/>
              <a:gd name="T39" fmla="*/ 268 h 766"/>
              <a:gd name="T40" fmla="*/ 740 w 1101"/>
              <a:gd name="T41" fmla="*/ 212 h 766"/>
              <a:gd name="T42" fmla="*/ 729 w 1101"/>
              <a:gd name="T43" fmla="*/ 205 h 766"/>
              <a:gd name="T44" fmla="*/ 460 w 1101"/>
              <a:gd name="T45" fmla="*/ 52 h 766"/>
              <a:gd name="T46" fmla="*/ 422 w 1101"/>
              <a:gd name="T47" fmla="*/ 209 h 766"/>
              <a:gd name="T48" fmla="*/ 417 w 1101"/>
              <a:gd name="T49" fmla="*/ 219 h 766"/>
              <a:gd name="T50" fmla="*/ 447 w 1101"/>
              <a:gd name="T51" fmla="*/ 294 h 766"/>
              <a:gd name="T52" fmla="*/ 467 w 1101"/>
              <a:gd name="T53" fmla="*/ 413 h 766"/>
              <a:gd name="T54" fmla="*/ 352 w 1101"/>
              <a:gd name="T55" fmla="*/ 428 h 766"/>
              <a:gd name="T56" fmla="*/ 968 w 1101"/>
              <a:gd name="T57" fmla="*/ 289 h 766"/>
              <a:gd name="T58" fmla="*/ 1075 w 1101"/>
              <a:gd name="T59" fmla="*/ 342 h 766"/>
              <a:gd name="T60" fmla="*/ 1101 w 1101"/>
              <a:gd name="T61" fmla="*/ 432 h 766"/>
              <a:gd name="T62" fmla="*/ 1098 w 1101"/>
              <a:gd name="T63" fmla="*/ 463 h 766"/>
              <a:gd name="T64" fmla="*/ 847 w 1101"/>
              <a:gd name="T65" fmla="*/ 384 h 766"/>
              <a:gd name="T66" fmla="*/ 807 w 1101"/>
              <a:gd name="T67" fmla="*/ 368 h 766"/>
              <a:gd name="T68" fmla="*/ 775 w 1101"/>
              <a:gd name="T69" fmla="*/ 342 h 766"/>
              <a:gd name="T70" fmla="*/ 879 w 1101"/>
              <a:gd name="T71" fmla="*/ 288 h 766"/>
              <a:gd name="T72" fmla="*/ 804 w 1101"/>
              <a:gd name="T73" fmla="*/ 240 h 766"/>
              <a:gd name="T74" fmla="*/ 1010 w 1101"/>
              <a:gd name="T75" fmla="*/ 54 h 766"/>
              <a:gd name="T76" fmla="*/ 1009 w 1101"/>
              <a:gd name="T77" fmla="*/ 24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1" h="766">
                <a:moveTo>
                  <a:pt x="63" y="294"/>
                </a:moveTo>
                <a:cubicBezTo>
                  <a:pt x="81" y="294"/>
                  <a:pt x="96" y="294"/>
                  <a:pt x="111" y="294"/>
                </a:cubicBezTo>
                <a:cubicBezTo>
                  <a:pt x="125" y="295"/>
                  <a:pt x="136" y="292"/>
                  <a:pt x="143" y="283"/>
                </a:cubicBezTo>
                <a:cubicBezTo>
                  <a:pt x="150" y="274"/>
                  <a:pt x="154" y="261"/>
                  <a:pt x="157" y="247"/>
                </a:cubicBezTo>
                <a:cubicBezTo>
                  <a:pt x="145" y="235"/>
                  <a:pt x="135" y="219"/>
                  <a:pt x="129" y="201"/>
                </a:cubicBezTo>
                <a:cubicBezTo>
                  <a:pt x="122" y="197"/>
                  <a:pt x="117" y="191"/>
                  <a:pt x="114" y="182"/>
                </a:cubicBezTo>
                <a:cubicBezTo>
                  <a:pt x="110" y="174"/>
                  <a:pt x="109" y="162"/>
                  <a:pt x="109" y="148"/>
                </a:cubicBezTo>
                <a:lnTo>
                  <a:pt x="109" y="143"/>
                </a:lnTo>
                <a:lnTo>
                  <a:pt x="113" y="141"/>
                </a:lnTo>
                <a:cubicBezTo>
                  <a:pt x="113" y="141"/>
                  <a:pt x="114" y="140"/>
                  <a:pt x="114" y="140"/>
                </a:cubicBezTo>
                <a:cubicBezTo>
                  <a:pt x="107" y="80"/>
                  <a:pt x="113" y="54"/>
                  <a:pt x="139" y="33"/>
                </a:cubicBezTo>
                <a:cubicBezTo>
                  <a:pt x="179" y="0"/>
                  <a:pt x="255" y="0"/>
                  <a:pt x="296" y="29"/>
                </a:cubicBezTo>
                <a:cubicBezTo>
                  <a:pt x="323" y="49"/>
                  <a:pt x="333" y="85"/>
                  <a:pt x="326" y="139"/>
                </a:cubicBezTo>
                <a:cubicBezTo>
                  <a:pt x="327" y="139"/>
                  <a:pt x="328" y="140"/>
                  <a:pt x="330" y="141"/>
                </a:cubicBezTo>
                <a:lnTo>
                  <a:pt x="333" y="143"/>
                </a:lnTo>
                <a:lnTo>
                  <a:pt x="333" y="148"/>
                </a:lnTo>
                <a:cubicBezTo>
                  <a:pt x="333" y="161"/>
                  <a:pt x="332" y="173"/>
                  <a:pt x="329" y="182"/>
                </a:cubicBezTo>
                <a:cubicBezTo>
                  <a:pt x="325" y="190"/>
                  <a:pt x="320" y="197"/>
                  <a:pt x="314" y="200"/>
                </a:cubicBezTo>
                <a:cubicBezTo>
                  <a:pt x="308" y="217"/>
                  <a:pt x="300" y="232"/>
                  <a:pt x="289" y="244"/>
                </a:cubicBezTo>
                <a:cubicBezTo>
                  <a:pt x="292" y="263"/>
                  <a:pt x="298" y="278"/>
                  <a:pt x="306" y="287"/>
                </a:cubicBezTo>
                <a:cubicBezTo>
                  <a:pt x="314" y="291"/>
                  <a:pt x="324" y="292"/>
                  <a:pt x="336" y="291"/>
                </a:cubicBezTo>
                <a:cubicBezTo>
                  <a:pt x="348" y="291"/>
                  <a:pt x="359" y="291"/>
                  <a:pt x="372" y="291"/>
                </a:cubicBezTo>
                <a:cubicBezTo>
                  <a:pt x="378" y="306"/>
                  <a:pt x="387" y="319"/>
                  <a:pt x="399" y="330"/>
                </a:cubicBezTo>
                <a:cubicBezTo>
                  <a:pt x="404" y="344"/>
                  <a:pt x="412" y="358"/>
                  <a:pt x="421" y="371"/>
                </a:cubicBezTo>
                <a:lnTo>
                  <a:pt x="420" y="371"/>
                </a:lnTo>
                <a:cubicBezTo>
                  <a:pt x="397" y="371"/>
                  <a:pt x="374" y="371"/>
                  <a:pt x="352" y="371"/>
                </a:cubicBezTo>
                <a:lnTo>
                  <a:pt x="330" y="371"/>
                </a:lnTo>
                <a:lnTo>
                  <a:pt x="314" y="385"/>
                </a:lnTo>
                <a:cubicBezTo>
                  <a:pt x="274" y="419"/>
                  <a:pt x="249" y="465"/>
                  <a:pt x="232" y="515"/>
                </a:cubicBezTo>
                <a:cubicBezTo>
                  <a:pt x="131" y="517"/>
                  <a:pt x="28" y="506"/>
                  <a:pt x="0" y="479"/>
                </a:cubicBezTo>
                <a:cubicBezTo>
                  <a:pt x="2" y="428"/>
                  <a:pt x="11" y="339"/>
                  <a:pt x="63" y="294"/>
                </a:cubicBezTo>
                <a:close/>
                <a:moveTo>
                  <a:pt x="352" y="428"/>
                </a:moveTo>
                <a:cubicBezTo>
                  <a:pt x="277" y="493"/>
                  <a:pt x="263" y="621"/>
                  <a:pt x="261" y="695"/>
                </a:cubicBezTo>
                <a:cubicBezTo>
                  <a:pt x="334" y="766"/>
                  <a:pt x="798" y="762"/>
                  <a:pt x="895" y="695"/>
                </a:cubicBezTo>
                <a:cubicBezTo>
                  <a:pt x="904" y="610"/>
                  <a:pt x="866" y="480"/>
                  <a:pt x="807" y="424"/>
                </a:cubicBezTo>
                <a:cubicBezTo>
                  <a:pt x="785" y="424"/>
                  <a:pt x="764" y="424"/>
                  <a:pt x="744" y="425"/>
                </a:cubicBezTo>
                <a:cubicBezTo>
                  <a:pt x="727" y="426"/>
                  <a:pt x="713" y="424"/>
                  <a:pt x="701" y="419"/>
                </a:cubicBezTo>
                <a:cubicBezTo>
                  <a:pt x="689" y="406"/>
                  <a:pt x="681" y="384"/>
                  <a:pt x="675" y="357"/>
                </a:cubicBezTo>
                <a:cubicBezTo>
                  <a:pt x="691" y="340"/>
                  <a:pt x="704" y="318"/>
                  <a:pt x="712" y="294"/>
                </a:cubicBezTo>
                <a:cubicBezTo>
                  <a:pt x="721" y="288"/>
                  <a:pt x="728" y="280"/>
                  <a:pt x="733" y="268"/>
                </a:cubicBezTo>
                <a:cubicBezTo>
                  <a:pt x="738" y="255"/>
                  <a:pt x="741" y="238"/>
                  <a:pt x="740" y="219"/>
                </a:cubicBezTo>
                <a:lnTo>
                  <a:pt x="740" y="212"/>
                </a:lnTo>
                <a:lnTo>
                  <a:pt x="734" y="209"/>
                </a:lnTo>
                <a:cubicBezTo>
                  <a:pt x="733" y="207"/>
                  <a:pt x="731" y="206"/>
                  <a:pt x="729" y="205"/>
                </a:cubicBezTo>
                <a:cubicBezTo>
                  <a:pt x="739" y="128"/>
                  <a:pt x="725" y="77"/>
                  <a:pt x="686" y="48"/>
                </a:cubicBezTo>
                <a:cubicBezTo>
                  <a:pt x="628" y="5"/>
                  <a:pt x="518" y="5"/>
                  <a:pt x="460" y="52"/>
                </a:cubicBezTo>
                <a:cubicBezTo>
                  <a:pt x="423" y="83"/>
                  <a:pt x="414" y="122"/>
                  <a:pt x="426" y="207"/>
                </a:cubicBezTo>
                <a:cubicBezTo>
                  <a:pt x="424" y="207"/>
                  <a:pt x="423" y="208"/>
                  <a:pt x="422" y="209"/>
                </a:cubicBezTo>
                <a:lnTo>
                  <a:pt x="417" y="212"/>
                </a:lnTo>
                <a:lnTo>
                  <a:pt x="417" y="219"/>
                </a:lnTo>
                <a:cubicBezTo>
                  <a:pt x="417" y="239"/>
                  <a:pt x="419" y="255"/>
                  <a:pt x="424" y="269"/>
                </a:cubicBezTo>
                <a:cubicBezTo>
                  <a:pt x="430" y="280"/>
                  <a:pt x="437" y="289"/>
                  <a:pt x="447" y="294"/>
                </a:cubicBezTo>
                <a:cubicBezTo>
                  <a:pt x="455" y="320"/>
                  <a:pt x="469" y="343"/>
                  <a:pt x="486" y="362"/>
                </a:cubicBezTo>
                <a:cubicBezTo>
                  <a:pt x="482" y="382"/>
                  <a:pt x="476" y="400"/>
                  <a:pt x="467" y="413"/>
                </a:cubicBezTo>
                <a:cubicBezTo>
                  <a:pt x="456" y="425"/>
                  <a:pt x="440" y="430"/>
                  <a:pt x="420" y="428"/>
                </a:cubicBezTo>
                <a:cubicBezTo>
                  <a:pt x="399" y="428"/>
                  <a:pt x="376" y="428"/>
                  <a:pt x="352" y="428"/>
                </a:cubicBezTo>
                <a:close/>
                <a:moveTo>
                  <a:pt x="1009" y="241"/>
                </a:moveTo>
                <a:cubicBezTo>
                  <a:pt x="1000" y="259"/>
                  <a:pt x="987" y="276"/>
                  <a:pt x="968" y="289"/>
                </a:cubicBezTo>
                <a:cubicBezTo>
                  <a:pt x="973" y="307"/>
                  <a:pt x="977" y="314"/>
                  <a:pt x="981" y="325"/>
                </a:cubicBezTo>
                <a:cubicBezTo>
                  <a:pt x="992" y="326"/>
                  <a:pt x="1069" y="330"/>
                  <a:pt x="1075" y="342"/>
                </a:cubicBezTo>
                <a:cubicBezTo>
                  <a:pt x="1094" y="366"/>
                  <a:pt x="1101" y="401"/>
                  <a:pt x="1101" y="430"/>
                </a:cubicBezTo>
                <a:lnTo>
                  <a:pt x="1101" y="432"/>
                </a:lnTo>
                <a:lnTo>
                  <a:pt x="1101" y="434"/>
                </a:lnTo>
                <a:cubicBezTo>
                  <a:pt x="1101" y="445"/>
                  <a:pt x="1100" y="455"/>
                  <a:pt x="1098" y="463"/>
                </a:cubicBezTo>
                <a:cubicBezTo>
                  <a:pt x="1056" y="483"/>
                  <a:pt x="986" y="492"/>
                  <a:pt x="917" y="491"/>
                </a:cubicBezTo>
                <a:cubicBezTo>
                  <a:pt x="899" y="449"/>
                  <a:pt x="875" y="410"/>
                  <a:pt x="847" y="384"/>
                </a:cubicBezTo>
                <a:lnTo>
                  <a:pt x="830" y="368"/>
                </a:lnTo>
                <a:lnTo>
                  <a:pt x="807" y="368"/>
                </a:lnTo>
                <a:cubicBezTo>
                  <a:pt x="792" y="368"/>
                  <a:pt x="776" y="368"/>
                  <a:pt x="761" y="368"/>
                </a:cubicBezTo>
                <a:cubicBezTo>
                  <a:pt x="764" y="359"/>
                  <a:pt x="769" y="350"/>
                  <a:pt x="775" y="342"/>
                </a:cubicBezTo>
                <a:cubicBezTo>
                  <a:pt x="781" y="330"/>
                  <a:pt x="859" y="326"/>
                  <a:pt x="870" y="325"/>
                </a:cubicBezTo>
                <a:cubicBezTo>
                  <a:pt x="874" y="312"/>
                  <a:pt x="877" y="302"/>
                  <a:pt x="879" y="288"/>
                </a:cubicBezTo>
                <a:cubicBezTo>
                  <a:pt x="861" y="276"/>
                  <a:pt x="848" y="259"/>
                  <a:pt x="841" y="241"/>
                </a:cubicBezTo>
                <a:cubicBezTo>
                  <a:pt x="833" y="240"/>
                  <a:pt x="812" y="241"/>
                  <a:pt x="804" y="240"/>
                </a:cubicBezTo>
                <a:cubicBezTo>
                  <a:pt x="793" y="175"/>
                  <a:pt x="808" y="80"/>
                  <a:pt x="835" y="58"/>
                </a:cubicBezTo>
                <a:cubicBezTo>
                  <a:pt x="874" y="26"/>
                  <a:pt x="969" y="24"/>
                  <a:pt x="1010" y="54"/>
                </a:cubicBezTo>
                <a:cubicBezTo>
                  <a:pt x="1038" y="74"/>
                  <a:pt x="1057" y="178"/>
                  <a:pt x="1046" y="237"/>
                </a:cubicBezTo>
                <a:cubicBezTo>
                  <a:pt x="1043" y="240"/>
                  <a:pt x="1014" y="238"/>
                  <a:pt x="1009" y="24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35"/>
          <p:cNvSpPr>
            <a:spLocks noChangeArrowheads="1"/>
          </p:cNvSpPr>
          <p:nvPr/>
        </p:nvSpPr>
        <p:spPr bwMode="auto">
          <a:xfrm>
            <a:off x="3376025" y="4247580"/>
            <a:ext cx="19973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6</a:t>
            </a:r>
            <a:r>
              <a:rPr lang="zh-CN" altLang="en-US" b="1" dirty="0">
                <a:solidFill>
                  <a:schemeClr val="bg1"/>
                </a:solidFill>
                <a:ea typeface="DFGothic-EB" panose="02010609010101010101" pitchFamily="1" charset="-128"/>
              </a:rPr>
              <a:t>、强化培训，务求实效，全员安全素质稳步提升。</a:t>
            </a:r>
            <a:endParaRPr lang="en-US" altLang="zh-CN" b="1" dirty="0">
              <a:solidFill>
                <a:schemeClr val="bg1"/>
              </a:solidFill>
              <a:ea typeface="DFGothic-EB" panose="02010609010101010101" pitchFamily="1" charset="-128"/>
            </a:endParaRPr>
          </a:p>
        </p:txBody>
      </p:sp>
      <p:sp>
        <p:nvSpPr>
          <p:cNvPr id="91" name="Rectangle 35"/>
          <p:cNvSpPr>
            <a:spLocks noChangeArrowheads="1"/>
          </p:cNvSpPr>
          <p:nvPr/>
        </p:nvSpPr>
        <p:spPr bwMode="auto">
          <a:xfrm>
            <a:off x="5960084" y="3204696"/>
            <a:ext cx="19973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7</a:t>
            </a:r>
            <a:r>
              <a:rPr lang="zh-CN" altLang="en-US" b="1" dirty="0">
                <a:solidFill>
                  <a:schemeClr val="bg1"/>
                </a:solidFill>
                <a:ea typeface="DFGothic-EB" panose="02010609010101010101" pitchFamily="1" charset="-128"/>
              </a:rPr>
              <a:t>、源头管理，防患未然，应急处置能力不断提升。</a:t>
            </a:r>
            <a:endParaRPr lang="en-US" altLang="zh-CN" b="1" dirty="0">
              <a:solidFill>
                <a:schemeClr val="bg1"/>
              </a:solidFill>
              <a:ea typeface="DFGothic-EB" panose="02010609010101010101" pitchFamily="1" charset="-128"/>
            </a:endParaRPr>
          </a:p>
        </p:txBody>
      </p:sp>
      <p:sp>
        <p:nvSpPr>
          <p:cNvPr id="93" name="Rectangle 35"/>
          <p:cNvSpPr>
            <a:spLocks noChangeArrowheads="1"/>
          </p:cNvSpPr>
          <p:nvPr/>
        </p:nvSpPr>
        <p:spPr bwMode="auto">
          <a:xfrm>
            <a:off x="9333594" y="3594109"/>
            <a:ext cx="19973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altLang="zh-CN" b="1" dirty="0">
                <a:solidFill>
                  <a:schemeClr val="bg1"/>
                </a:solidFill>
                <a:ea typeface="DFGothic-EB" panose="02010609010101010101" pitchFamily="1" charset="-128"/>
              </a:rPr>
              <a:t>8</a:t>
            </a:r>
            <a:r>
              <a:rPr lang="zh-CN" altLang="en-US" b="1" dirty="0">
                <a:solidFill>
                  <a:schemeClr val="bg1"/>
                </a:solidFill>
                <a:ea typeface="DFGothic-EB" panose="02010609010101010101" pitchFamily="1" charset="-128"/>
              </a:rPr>
              <a:t>、注重防护，多措并举，员工满意度不断提升。</a:t>
            </a:r>
            <a:endParaRPr lang="en-US" altLang="zh-CN" b="1" dirty="0">
              <a:solidFill>
                <a:schemeClr val="bg1"/>
              </a:solidFill>
              <a:ea typeface="DFGothic-EB" panose="02010609010101010101" pitchFamily="1" charset="-128"/>
            </a:endParaRPr>
          </a:p>
        </p:txBody>
      </p:sp>
    </p:spTree>
    <p:extLst>
      <p:ext uri="{BB962C8B-B14F-4D97-AF65-F5344CB8AC3E}">
        <p14:creationId xmlns:p14="http://schemas.microsoft.com/office/powerpoint/2010/main" xmlns="" val="1513142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3000"/>
                                        <p:tgtEl>
                                          <p:spTgt spid="76"/>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500" fill="hold"/>
                                        <p:tgtEl>
                                          <p:spTgt spid="5"/>
                                        </p:tgtEl>
                                        <p:attrNameLst>
                                          <p:attrName>ppt_w</p:attrName>
                                        </p:attrNameLst>
                                      </p:cBhvr>
                                      <p:tavLst>
                                        <p:tav tm="0">
                                          <p:val>
                                            <p:fltVal val="0"/>
                                          </p:val>
                                        </p:tav>
                                        <p:tav tm="100000">
                                          <p:val>
                                            <p:strVal val="#ppt_w"/>
                                          </p:val>
                                        </p:tav>
                                      </p:tavLst>
                                    </p:anim>
                                    <p:anim calcmode="lin" valueType="num">
                                      <p:cBhvr>
                                        <p:cTn id="30" dur="1500" fill="hold"/>
                                        <p:tgtEl>
                                          <p:spTgt spid="5"/>
                                        </p:tgtEl>
                                        <p:attrNameLst>
                                          <p:attrName>ppt_h</p:attrName>
                                        </p:attrNameLst>
                                      </p:cBhvr>
                                      <p:tavLst>
                                        <p:tav tm="0">
                                          <p:val>
                                            <p:fltVal val="0"/>
                                          </p:val>
                                        </p:tav>
                                        <p:tav tm="100000">
                                          <p:val>
                                            <p:strVal val="#ppt_h"/>
                                          </p:val>
                                        </p:tav>
                                      </p:tavLst>
                                    </p:anim>
                                    <p:animEffect transition="in" filter="fade">
                                      <p:cBhvr>
                                        <p:cTn id="31" dur="1500"/>
                                        <p:tgtEl>
                                          <p:spTgt spid="5"/>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500"/>
                                        <p:tgtEl>
                                          <p:spTgt spid="5"/>
                                        </p:tgtEl>
                                      </p:cBhvr>
                                    </p:animEffect>
                                  </p:childTnLst>
                                </p:cTn>
                              </p:par>
                              <p:par>
                                <p:cTn id="35" presetID="37" presetClass="path" presetSubtype="0" accel="16667" decel="16667" fill="hold" grpId="0" nodeType="withEffect">
                                  <p:stCondLst>
                                    <p:cond delay="0"/>
                                  </p:stCondLst>
                                  <p:childTnLst>
                                    <p:animMotion origin="layout" path="M -0.93789 0.07384 C -0.80846 0.41458 -0.67409 0.40393 -0.57109 0.26157 C -0.46823 0.11944 -0.41575 0.09351 -0.31263 0.2125 C -0.18476 0.36805 -0.03958 0.08402 -2.91667E-6 -0.00047 " pathEditMode="relative" rAng="0" ptsTypes="AAAA">
                                      <p:cBhvr>
                                        <p:cTn id="36" dur="2750" fill="hold"/>
                                        <p:tgtEl>
                                          <p:spTgt spid="5"/>
                                        </p:tgtEl>
                                        <p:attrNameLst>
                                          <p:attrName>ppt_x</p:attrName>
                                          <p:attrName>ppt_y</p:attrName>
                                        </p:attrNameLst>
                                      </p:cBhvr>
                                      <p:rCtr x="46888" y="10347"/>
                                    </p:animMotion>
                                  </p:childTnLst>
                                </p:cTn>
                              </p:par>
                            </p:childTnLst>
                          </p:cTn>
                        </p:par>
                        <p:par>
                          <p:cTn id="37" fill="hold">
                            <p:stCondLst>
                              <p:cond delay="5250"/>
                            </p:stCondLst>
                            <p:childTnLst>
                              <p:par>
                                <p:cTn id="38" presetID="53" presetClass="entr" presetSubtype="16"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250" fill="hold"/>
                                        <p:tgtEl>
                                          <p:spTgt spid="77"/>
                                        </p:tgtEl>
                                        <p:attrNameLst>
                                          <p:attrName>ppt_w</p:attrName>
                                        </p:attrNameLst>
                                      </p:cBhvr>
                                      <p:tavLst>
                                        <p:tav tm="0">
                                          <p:val>
                                            <p:fltVal val="0"/>
                                          </p:val>
                                        </p:tav>
                                        <p:tav tm="100000">
                                          <p:val>
                                            <p:strVal val="#ppt_w"/>
                                          </p:val>
                                        </p:tav>
                                      </p:tavLst>
                                    </p:anim>
                                    <p:anim calcmode="lin" valueType="num">
                                      <p:cBhvr>
                                        <p:cTn id="41" dur="250" fill="hold"/>
                                        <p:tgtEl>
                                          <p:spTgt spid="77"/>
                                        </p:tgtEl>
                                        <p:attrNameLst>
                                          <p:attrName>ppt_h</p:attrName>
                                        </p:attrNameLst>
                                      </p:cBhvr>
                                      <p:tavLst>
                                        <p:tav tm="0">
                                          <p:val>
                                            <p:fltVal val="0"/>
                                          </p:val>
                                        </p:tav>
                                        <p:tav tm="100000">
                                          <p:val>
                                            <p:strVal val="#ppt_h"/>
                                          </p:val>
                                        </p:tav>
                                      </p:tavLst>
                                    </p:anim>
                                    <p:animEffect transition="in" filter="fade">
                                      <p:cBhvr>
                                        <p:cTn id="42" dur="250"/>
                                        <p:tgtEl>
                                          <p:spTgt spid="77"/>
                                        </p:tgtEl>
                                      </p:cBhvr>
                                    </p:animEffect>
                                  </p:childTnLst>
                                </p:cTn>
                              </p:par>
                              <p:par>
                                <p:cTn id="43" presetID="6" presetClass="emph" presetSubtype="0" decel="100000" fill="hold" grpId="1" nodeType="withEffect">
                                  <p:stCondLst>
                                    <p:cond delay="200"/>
                                  </p:stCondLst>
                                  <p:childTnLst>
                                    <p:animScale>
                                      <p:cBhvr>
                                        <p:cTn id="44" dur="250" fill="hold"/>
                                        <p:tgtEl>
                                          <p:spTgt spid="7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85"/>
                                        </p:tgtEl>
                                        <p:attrNameLst>
                                          <p:attrName>style.visibility</p:attrName>
                                        </p:attrNameLst>
                                      </p:cBhvr>
                                      <p:to>
                                        <p:strVal val="visible"/>
                                      </p:to>
                                    </p:set>
                                    <p:anim calcmode="lin" valueType="num">
                                      <p:cBhvr>
                                        <p:cTn id="49" dur="250" fill="hold"/>
                                        <p:tgtEl>
                                          <p:spTgt spid="85"/>
                                        </p:tgtEl>
                                        <p:attrNameLst>
                                          <p:attrName>ppt_w</p:attrName>
                                        </p:attrNameLst>
                                      </p:cBhvr>
                                      <p:tavLst>
                                        <p:tav tm="0">
                                          <p:val>
                                            <p:fltVal val="0"/>
                                          </p:val>
                                        </p:tav>
                                        <p:tav tm="100000">
                                          <p:val>
                                            <p:strVal val="#ppt_w"/>
                                          </p:val>
                                        </p:tav>
                                      </p:tavLst>
                                    </p:anim>
                                    <p:anim calcmode="lin" valueType="num">
                                      <p:cBhvr>
                                        <p:cTn id="50" dur="250" fill="hold"/>
                                        <p:tgtEl>
                                          <p:spTgt spid="85"/>
                                        </p:tgtEl>
                                        <p:attrNameLst>
                                          <p:attrName>ppt_h</p:attrName>
                                        </p:attrNameLst>
                                      </p:cBhvr>
                                      <p:tavLst>
                                        <p:tav tm="0">
                                          <p:val>
                                            <p:fltVal val="0"/>
                                          </p:val>
                                        </p:tav>
                                        <p:tav tm="100000">
                                          <p:val>
                                            <p:strVal val="#ppt_h"/>
                                          </p:val>
                                        </p:tav>
                                      </p:tavLst>
                                    </p:anim>
                                    <p:animEffect transition="in" filter="fade">
                                      <p:cBhvr>
                                        <p:cTn id="51" dur="250"/>
                                        <p:tgtEl>
                                          <p:spTgt spid="85"/>
                                        </p:tgtEl>
                                      </p:cBhvr>
                                    </p:animEffect>
                                  </p:childTnLst>
                                </p:cTn>
                              </p:par>
                              <p:par>
                                <p:cTn id="52" presetID="6" presetClass="emph" presetSubtype="0" decel="100000" fill="hold" grpId="1" nodeType="withEffect">
                                  <p:stCondLst>
                                    <p:cond delay="600"/>
                                  </p:stCondLst>
                                  <p:childTnLst>
                                    <p:animScale>
                                      <p:cBhvr>
                                        <p:cTn id="53" dur="250" fill="hold"/>
                                        <p:tgtEl>
                                          <p:spTgt spid="85"/>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85"/>
                                        </p:tgtEl>
                                      </p:cBhvr>
                                      <p:by x="83000" y="83000"/>
                                    </p:animScale>
                                  </p:childTnLst>
                                </p:cTn>
                              </p:par>
                              <p:par>
                                <p:cTn id="56" presetID="17" presetClass="entr" presetSubtype="4" fill="hold" nodeType="withEffect">
                                  <p:stCondLst>
                                    <p:cond delay="50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ppt_x</p:attrName>
                                        </p:attrNameLst>
                                      </p:cBhvr>
                                      <p:tavLst>
                                        <p:tav tm="0">
                                          <p:val>
                                            <p:strVal val="#ppt_x"/>
                                          </p:val>
                                        </p:tav>
                                        <p:tav tm="100000">
                                          <p:val>
                                            <p:strVal val="#ppt_x"/>
                                          </p:val>
                                        </p:tav>
                                      </p:tavLst>
                                    </p:anim>
                                    <p:anim calcmode="lin" valueType="num">
                                      <p:cBhvr>
                                        <p:cTn id="59" dur="500" fill="hold"/>
                                        <p:tgtEl>
                                          <p:spTgt spid="6"/>
                                        </p:tgtEl>
                                        <p:attrNameLst>
                                          <p:attrName>ppt_y</p:attrName>
                                        </p:attrNameLst>
                                      </p:cBhvr>
                                      <p:tavLst>
                                        <p:tav tm="0">
                                          <p:val>
                                            <p:strVal val="#ppt_y+#ppt_h/2"/>
                                          </p:val>
                                        </p:tav>
                                        <p:tav tm="100000">
                                          <p:val>
                                            <p:strVal val="#ppt_y"/>
                                          </p:val>
                                        </p:tav>
                                      </p:tavLst>
                                    </p:anim>
                                    <p:anim calcmode="lin" valueType="num">
                                      <p:cBhvr>
                                        <p:cTn id="60" dur="500" fill="hold"/>
                                        <p:tgtEl>
                                          <p:spTgt spid="6"/>
                                        </p:tgtEl>
                                        <p:attrNameLst>
                                          <p:attrName>ppt_w</p:attrName>
                                        </p:attrNameLst>
                                      </p:cBhvr>
                                      <p:tavLst>
                                        <p:tav tm="0">
                                          <p:val>
                                            <p:strVal val="#ppt_w"/>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childTnLst>
                                </p:cTn>
                              </p:par>
                            </p:childTnLst>
                          </p:cTn>
                        </p:par>
                        <p:par>
                          <p:cTn id="62" fill="hold">
                            <p:stCondLst>
                              <p:cond delay="6300"/>
                            </p:stCondLst>
                            <p:childTnLst>
                              <p:par>
                                <p:cTn id="63" presetID="53" presetClass="entr" presetSubtype="16"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par>
                                <p:cTn id="68" presetID="35" presetClass="path" presetSubtype="0" accel="50000" decel="50000" fill="hold" grpId="1" nodeType="withEffect">
                                  <p:stCondLst>
                                    <p:cond delay="0"/>
                                  </p:stCondLst>
                                  <p:childTnLst>
                                    <p:animMotion origin="layout" path="M 2.29167E-6 -1.48148E-6 L -0.08763 -1.48148E-6 " pathEditMode="relative" rAng="0" ptsTypes="AA">
                                      <p:cBhvr>
                                        <p:cTn id="69" dur="1000" spd="-100000" fill="hold"/>
                                        <p:tgtEl>
                                          <p:spTgt spid="74"/>
                                        </p:tgtEl>
                                        <p:attrNameLst>
                                          <p:attrName>ppt_x</p:attrName>
                                          <p:attrName>ppt_y</p:attrName>
                                        </p:attrNameLst>
                                      </p:cBhvr>
                                      <p:rCtr x="-4388" y="0"/>
                                    </p:animMotion>
                                  </p:childTnLst>
                                </p:cTn>
                              </p:par>
                            </p:childTnLst>
                          </p:cTn>
                        </p:par>
                        <p:par>
                          <p:cTn id="70" fill="hold">
                            <p:stCondLst>
                              <p:cond delay="73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250" fill="hold"/>
                                        <p:tgtEl>
                                          <p:spTgt spid="78"/>
                                        </p:tgtEl>
                                        <p:attrNameLst>
                                          <p:attrName>ppt_w</p:attrName>
                                        </p:attrNameLst>
                                      </p:cBhvr>
                                      <p:tavLst>
                                        <p:tav tm="0">
                                          <p:val>
                                            <p:fltVal val="0"/>
                                          </p:val>
                                        </p:tav>
                                        <p:tav tm="100000">
                                          <p:val>
                                            <p:strVal val="#ppt_w"/>
                                          </p:val>
                                        </p:tav>
                                      </p:tavLst>
                                    </p:anim>
                                    <p:anim calcmode="lin" valueType="num">
                                      <p:cBhvr>
                                        <p:cTn id="74" dur="250" fill="hold"/>
                                        <p:tgtEl>
                                          <p:spTgt spid="78"/>
                                        </p:tgtEl>
                                        <p:attrNameLst>
                                          <p:attrName>ppt_h</p:attrName>
                                        </p:attrNameLst>
                                      </p:cBhvr>
                                      <p:tavLst>
                                        <p:tav tm="0">
                                          <p:val>
                                            <p:fltVal val="0"/>
                                          </p:val>
                                        </p:tav>
                                        <p:tav tm="100000">
                                          <p:val>
                                            <p:strVal val="#ppt_h"/>
                                          </p:val>
                                        </p:tav>
                                      </p:tavLst>
                                    </p:anim>
                                    <p:animEffect transition="in" filter="fade">
                                      <p:cBhvr>
                                        <p:cTn id="75" dur="250"/>
                                        <p:tgtEl>
                                          <p:spTgt spid="78"/>
                                        </p:tgtEl>
                                      </p:cBhvr>
                                    </p:animEffect>
                                  </p:childTnLst>
                                </p:cTn>
                              </p:par>
                              <p:par>
                                <p:cTn id="76" presetID="6" presetClass="emph" presetSubtype="0" decel="100000" fill="hold" grpId="1" nodeType="withEffect">
                                  <p:stCondLst>
                                    <p:cond delay="200"/>
                                  </p:stCondLst>
                                  <p:childTnLst>
                                    <p:animScale>
                                      <p:cBhvr>
                                        <p:cTn id="77" dur="250" fill="hold"/>
                                        <p:tgtEl>
                                          <p:spTgt spid="78"/>
                                        </p:tgtEl>
                                      </p:cBhvr>
                                      <p:by x="120000" y="120000"/>
                                    </p:animScale>
                                  </p:childTnLst>
                                </p:cTn>
                              </p:par>
                              <p:par>
                                <p:cTn id="78" presetID="6" presetClass="emph" presetSubtype="0" decel="100000" fill="hold" grpId="2" nodeType="withEffect">
                                  <p:stCondLst>
                                    <p:cond delay="400"/>
                                  </p:stCondLst>
                                  <p:childTnLst>
                                    <p:animScale>
                                      <p:cBhvr>
                                        <p:cTn id="79" dur="250" fill="hold"/>
                                        <p:tgtEl>
                                          <p:spTgt spid="78"/>
                                        </p:tgtEl>
                                      </p:cBhvr>
                                      <p:by x="83000" y="83000"/>
                                    </p:animScale>
                                  </p:childTnLst>
                                </p:cTn>
                              </p:par>
                              <p:par>
                                <p:cTn id="80" presetID="53" presetClass="entr" presetSubtype="16" fill="hold" grpId="0" nodeType="withEffect">
                                  <p:stCondLst>
                                    <p:cond delay="400"/>
                                  </p:stCondLst>
                                  <p:childTnLst>
                                    <p:set>
                                      <p:cBhvr>
                                        <p:cTn id="81" dur="1" fill="hold">
                                          <p:stCondLst>
                                            <p:cond delay="0"/>
                                          </p:stCondLst>
                                        </p:cTn>
                                        <p:tgtEl>
                                          <p:spTgt spid="87"/>
                                        </p:tgtEl>
                                        <p:attrNameLst>
                                          <p:attrName>style.visibility</p:attrName>
                                        </p:attrNameLst>
                                      </p:cBhvr>
                                      <p:to>
                                        <p:strVal val="visible"/>
                                      </p:to>
                                    </p:set>
                                    <p:anim calcmode="lin" valueType="num">
                                      <p:cBhvr>
                                        <p:cTn id="82" dur="250" fill="hold"/>
                                        <p:tgtEl>
                                          <p:spTgt spid="87"/>
                                        </p:tgtEl>
                                        <p:attrNameLst>
                                          <p:attrName>ppt_w</p:attrName>
                                        </p:attrNameLst>
                                      </p:cBhvr>
                                      <p:tavLst>
                                        <p:tav tm="0">
                                          <p:val>
                                            <p:fltVal val="0"/>
                                          </p:val>
                                        </p:tav>
                                        <p:tav tm="100000">
                                          <p:val>
                                            <p:strVal val="#ppt_w"/>
                                          </p:val>
                                        </p:tav>
                                      </p:tavLst>
                                    </p:anim>
                                    <p:anim calcmode="lin" valueType="num">
                                      <p:cBhvr>
                                        <p:cTn id="83" dur="250" fill="hold"/>
                                        <p:tgtEl>
                                          <p:spTgt spid="87"/>
                                        </p:tgtEl>
                                        <p:attrNameLst>
                                          <p:attrName>ppt_h</p:attrName>
                                        </p:attrNameLst>
                                      </p:cBhvr>
                                      <p:tavLst>
                                        <p:tav tm="0">
                                          <p:val>
                                            <p:fltVal val="0"/>
                                          </p:val>
                                        </p:tav>
                                        <p:tav tm="100000">
                                          <p:val>
                                            <p:strVal val="#ppt_h"/>
                                          </p:val>
                                        </p:tav>
                                      </p:tavLst>
                                    </p:anim>
                                    <p:animEffect transition="in" filter="fade">
                                      <p:cBhvr>
                                        <p:cTn id="84" dur="250"/>
                                        <p:tgtEl>
                                          <p:spTgt spid="87"/>
                                        </p:tgtEl>
                                      </p:cBhvr>
                                    </p:animEffect>
                                  </p:childTnLst>
                                </p:cTn>
                              </p:par>
                              <p:par>
                                <p:cTn id="85" presetID="6" presetClass="emph" presetSubtype="0" decel="100000" fill="hold" grpId="1" nodeType="withEffect">
                                  <p:stCondLst>
                                    <p:cond delay="600"/>
                                  </p:stCondLst>
                                  <p:childTnLst>
                                    <p:animScale>
                                      <p:cBhvr>
                                        <p:cTn id="86" dur="250" fill="hold"/>
                                        <p:tgtEl>
                                          <p:spTgt spid="87"/>
                                        </p:tgtEl>
                                      </p:cBhvr>
                                      <p:by x="120000" y="120000"/>
                                    </p:animScale>
                                  </p:childTnLst>
                                </p:cTn>
                              </p:par>
                              <p:par>
                                <p:cTn id="87" presetID="6" presetClass="emph" presetSubtype="0" decel="100000" fill="hold" grpId="2" nodeType="withEffect">
                                  <p:stCondLst>
                                    <p:cond delay="800"/>
                                  </p:stCondLst>
                                  <p:childTnLst>
                                    <p:animScale>
                                      <p:cBhvr>
                                        <p:cTn id="88" dur="250" fill="hold"/>
                                        <p:tgtEl>
                                          <p:spTgt spid="87"/>
                                        </p:tgtEl>
                                      </p:cBhvr>
                                      <p:by x="83000" y="83000"/>
                                    </p:animScale>
                                  </p:childTnLst>
                                </p:cTn>
                              </p:par>
                              <p:par>
                                <p:cTn id="89" presetID="17" presetClass="entr" presetSubtype="4" fill="hold" nodeType="withEffect">
                                  <p:stCondLst>
                                    <p:cond delay="50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ppt_x</p:attrName>
                                        </p:attrNameLst>
                                      </p:cBhvr>
                                      <p:tavLst>
                                        <p:tav tm="0">
                                          <p:val>
                                            <p:strVal val="#ppt_x"/>
                                          </p:val>
                                        </p:tav>
                                        <p:tav tm="100000">
                                          <p:val>
                                            <p:strVal val="#ppt_x"/>
                                          </p:val>
                                        </p:tav>
                                      </p:tavLst>
                                    </p:anim>
                                    <p:anim calcmode="lin" valueType="num">
                                      <p:cBhvr>
                                        <p:cTn id="92" dur="500" fill="hold"/>
                                        <p:tgtEl>
                                          <p:spTgt spid="17"/>
                                        </p:tgtEl>
                                        <p:attrNameLst>
                                          <p:attrName>ppt_y</p:attrName>
                                        </p:attrNameLst>
                                      </p:cBhvr>
                                      <p:tavLst>
                                        <p:tav tm="0">
                                          <p:val>
                                            <p:strVal val="#ppt_y+#ppt_h/2"/>
                                          </p:val>
                                        </p:tav>
                                        <p:tav tm="100000">
                                          <p:val>
                                            <p:strVal val="#ppt_y"/>
                                          </p:val>
                                        </p:tav>
                                      </p:tavLst>
                                    </p:anim>
                                    <p:anim calcmode="lin" valueType="num">
                                      <p:cBhvr>
                                        <p:cTn id="93" dur="500" fill="hold"/>
                                        <p:tgtEl>
                                          <p:spTgt spid="17"/>
                                        </p:tgtEl>
                                        <p:attrNameLst>
                                          <p:attrName>ppt_w</p:attrName>
                                        </p:attrNameLst>
                                      </p:cBhvr>
                                      <p:tavLst>
                                        <p:tav tm="0">
                                          <p:val>
                                            <p:strVal val="#ppt_w"/>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childTnLst>
                                </p:cTn>
                              </p:par>
                            </p:childTnLst>
                          </p:cTn>
                        </p:par>
                        <p:par>
                          <p:cTn id="95" fill="hold">
                            <p:stCondLst>
                              <p:cond delay="8350"/>
                            </p:stCondLst>
                            <p:childTnLst>
                              <p:par>
                                <p:cTn id="96" presetID="53" presetClass="entr" presetSubtype="16" fill="hold" grpId="0" nodeType="afterEffect">
                                  <p:stCondLst>
                                    <p:cond delay="0"/>
                                  </p:stCondLst>
                                  <p:childTnLst>
                                    <p:set>
                                      <p:cBhvr>
                                        <p:cTn id="97" dur="1" fill="hold">
                                          <p:stCondLst>
                                            <p:cond delay="0"/>
                                          </p:stCondLst>
                                        </p:cTn>
                                        <p:tgtEl>
                                          <p:spTgt spid="89"/>
                                        </p:tgtEl>
                                        <p:attrNameLst>
                                          <p:attrName>style.visibility</p:attrName>
                                        </p:attrNameLst>
                                      </p:cBhvr>
                                      <p:to>
                                        <p:strVal val="visible"/>
                                      </p:to>
                                    </p:set>
                                    <p:anim calcmode="lin" valueType="num">
                                      <p:cBhvr>
                                        <p:cTn id="98" dur="500" fill="hold"/>
                                        <p:tgtEl>
                                          <p:spTgt spid="89"/>
                                        </p:tgtEl>
                                        <p:attrNameLst>
                                          <p:attrName>ppt_w</p:attrName>
                                        </p:attrNameLst>
                                      </p:cBhvr>
                                      <p:tavLst>
                                        <p:tav tm="0">
                                          <p:val>
                                            <p:fltVal val="0"/>
                                          </p:val>
                                        </p:tav>
                                        <p:tav tm="100000">
                                          <p:val>
                                            <p:strVal val="#ppt_w"/>
                                          </p:val>
                                        </p:tav>
                                      </p:tavLst>
                                    </p:anim>
                                    <p:anim calcmode="lin" valueType="num">
                                      <p:cBhvr>
                                        <p:cTn id="99" dur="500" fill="hold"/>
                                        <p:tgtEl>
                                          <p:spTgt spid="89"/>
                                        </p:tgtEl>
                                        <p:attrNameLst>
                                          <p:attrName>ppt_h</p:attrName>
                                        </p:attrNameLst>
                                      </p:cBhvr>
                                      <p:tavLst>
                                        <p:tav tm="0">
                                          <p:val>
                                            <p:fltVal val="0"/>
                                          </p:val>
                                        </p:tav>
                                        <p:tav tm="100000">
                                          <p:val>
                                            <p:strVal val="#ppt_h"/>
                                          </p:val>
                                        </p:tav>
                                      </p:tavLst>
                                    </p:anim>
                                    <p:animEffect transition="in" filter="fade">
                                      <p:cBhvr>
                                        <p:cTn id="100" dur="500"/>
                                        <p:tgtEl>
                                          <p:spTgt spid="89"/>
                                        </p:tgtEl>
                                      </p:cBhvr>
                                    </p:animEffect>
                                  </p:childTnLst>
                                </p:cTn>
                              </p:par>
                              <p:par>
                                <p:cTn id="101" presetID="35" presetClass="path" presetSubtype="0" accel="50000" decel="50000" fill="hold" grpId="1" nodeType="withEffect">
                                  <p:stCondLst>
                                    <p:cond delay="0"/>
                                  </p:stCondLst>
                                  <p:childTnLst>
                                    <p:animMotion origin="layout" path="M 1.25E-6 4.81481E-6 L -0.08763 4.81481E-6 " pathEditMode="relative" rAng="0" ptsTypes="AA">
                                      <p:cBhvr>
                                        <p:cTn id="102" dur="1000" spd="-100000" fill="hold"/>
                                        <p:tgtEl>
                                          <p:spTgt spid="89"/>
                                        </p:tgtEl>
                                        <p:attrNameLst>
                                          <p:attrName>ppt_x</p:attrName>
                                          <p:attrName>ppt_y</p:attrName>
                                        </p:attrNameLst>
                                      </p:cBhvr>
                                      <p:rCtr x="-4388" y="0"/>
                                    </p:animMotion>
                                  </p:childTnLst>
                                </p:cTn>
                              </p:par>
                            </p:childTnLst>
                          </p:cTn>
                        </p:par>
                        <p:par>
                          <p:cTn id="103" fill="hold">
                            <p:stCondLst>
                              <p:cond delay="9350"/>
                            </p:stCondLst>
                            <p:childTnLst>
                              <p:par>
                                <p:cTn id="104" presetID="53" presetClass="entr" presetSubtype="16"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250" fill="hold"/>
                                        <p:tgtEl>
                                          <p:spTgt spid="79"/>
                                        </p:tgtEl>
                                        <p:attrNameLst>
                                          <p:attrName>ppt_w</p:attrName>
                                        </p:attrNameLst>
                                      </p:cBhvr>
                                      <p:tavLst>
                                        <p:tav tm="0">
                                          <p:val>
                                            <p:fltVal val="0"/>
                                          </p:val>
                                        </p:tav>
                                        <p:tav tm="100000">
                                          <p:val>
                                            <p:strVal val="#ppt_w"/>
                                          </p:val>
                                        </p:tav>
                                      </p:tavLst>
                                    </p:anim>
                                    <p:anim calcmode="lin" valueType="num">
                                      <p:cBhvr>
                                        <p:cTn id="107" dur="250" fill="hold"/>
                                        <p:tgtEl>
                                          <p:spTgt spid="79"/>
                                        </p:tgtEl>
                                        <p:attrNameLst>
                                          <p:attrName>ppt_h</p:attrName>
                                        </p:attrNameLst>
                                      </p:cBhvr>
                                      <p:tavLst>
                                        <p:tav tm="0">
                                          <p:val>
                                            <p:fltVal val="0"/>
                                          </p:val>
                                        </p:tav>
                                        <p:tav tm="100000">
                                          <p:val>
                                            <p:strVal val="#ppt_h"/>
                                          </p:val>
                                        </p:tav>
                                      </p:tavLst>
                                    </p:anim>
                                    <p:animEffect transition="in" filter="fade">
                                      <p:cBhvr>
                                        <p:cTn id="108" dur="250"/>
                                        <p:tgtEl>
                                          <p:spTgt spid="79"/>
                                        </p:tgtEl>
                                      </p:cBhvr>
                                    </p:animEffect>
                                  </p:childTnLst>
                                </p:cTn>
                              </p:par>
                              <p:par>
                                <p:cTn id="109" presetID="6" presetClass="emph" presetSubtype="0" decel="100000" fill="hold" grpId="1" nodeType="withEffect">
                                  <p:stCondLst>
                                    <p:cond delay="200"/>
                                  </p:stCondLst>
                                  <p:childTnLst>
                                    <p:animScale>
                                      <p:cBhvr>
                                        <p:cTn id="110" dur="250" fill="hold"/>
                                        <p:tgtEl>
                                          <p:spTgt spid="79"/>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79"/>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250" fill="hold"/>
                                        <p:tgtEl>
                                          <p:spTgt spid="88"/>
                                        </p:tgtEl>
                                        <p:attrNameLst>
                                          <p:attrName>ppt_w</p:attrName>
                                        </p:attrNameLst>
                                      </p:cBhvr>
                                      <p:tavLst>
                                        <p:tav tm="0">
                                          <p:val>
                                            <p:fltVal val="0"/>
                                          </p:val>
                                        </p:tav>
                                        <p:tav tm="100000">
                                          <p:val>
                                            <p:strVal val="#ppt_w"/>
                                          </p:val>
                                        </p:tav>
                                      </p:tavLst>
                                    </p:anim>
                                    <p:anim calcmode="lin" valueType="num">
                                      <p:cBhvr>
                                        <p:cTn id="116" dur="250" fill="hold"/>
                                        <p:tgtEl>
                                          <p:spTgt spid="88"/>
                                        </p:tgtEl>
                                        <p:attrNameLst>
                                          <p:attrName>ppt_h</p:attrName>
                                        </p:attrNameLst>
                                      </p:cBhvr>
                                      <p:tavLst>
                                        <p:tav tm="0">
                                          <p:val>
                                            <p:fltVal val="0"/>
                                          </p:val>
                                        </p:tav>
                                        <p:tav tm="100000">
                                          <p:val>
                                            <p:strVal val="#ppt_h"/>
                                          </p:val>
                                        </p:tav>
                                      </p:tavLst>
                                    </p:anim>
                                    <p:animEffect transition="in" filter="fade">
                                      <p:cBhvr>
                                        <p:cTn id="117" dur="250"/>
                                        <p:tgtEl>
                                          <p:spTgt spid="88"/>
                                        </p:tgtEl>
                                      </p:cBhvr>
                                    </p:animEffect>
                                  </p:childTnLst>
                                </p:cTn>
                              </p:par>
                              <p:par>
                                <p:cTn id="118" presetID="6" presetClass="emph" presetSubtype="0" decel="100000" fill="hold" grpId="1" nodeType="withEffect">
                                  <p:stCondLst>
                                    <p:cond delay="600"/>
                                  </p:stCondLst>
                                  <p:childTnLst>
                                    <p:animScale>
                                      <p:cBhvr>
                                        <p:cTn id="119" dur="250" fill="hold"/>
                                        <p:tgtEl>
                                          <p:spTgt spid="88"/>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88"/>
                                        </p:tgtEl>
                                      </p:cBhvr>
                                      <p:by x="83000" y="83000"/>
                                    </p:animScale>
                                  </p:childTnLst>
                                </p:cTn>
                              </p:par>
                              <p:par>
                                <p:cTn id="122" presetID="17" presetClass="entr" presetSubtype="4" fill="hold" nodeType="withEffect">
                                  <p:stCondLst>
                                    <p:cond delay="50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ppt_x</p:attrName>
                                        </p:attrNameLst>
                                      </p:cBhvr>
                                      <p:tavLst>
                                        <p:tav tm="0">
                                          <p:val>
                                            <p:strVal val="#ppt_x"/>
                                          </p:val>
                                        </p:tav>
                                        <p:tav tm="100000">
                                          <p:val>
                                            <p:strVal val="#ppt_x"/>
                                          </p:val>
                                        </p:tav>
                                      </p:tavLst>
                                    </p:anim>
                                    <p:anim calcmode="lin" valueType="num">
                                      <p:cBhvr>
                                        <p:cTn id="125" dur="500" fill="hold"/>
                                        <p:tgtEl>
                                          <p:spTgt spid="30"/>
                                        </p:tgtEl>
                                        <p:attrNameLst>
                                          <p:attrName>ppt_y</p:attrName>
                                        </p:attrNameLst>
                                      </p:cBhvr>
                                      <p:tavLst>
                                        <p:tav tm="0">
                                          <p:val>
                                            <p:strVal val="#ppt_y+#ppt_h/2"/>
                                          </p:val>
                                        </p:tav>
                                        <p:tav tm="100000">
                                          <p:val>
                                            <p:strVal val="#ppt_y"/>
                                          </p:val>
                                        </p:tav>
                                      </p:tavLst>
                                    </p:anim>
                                    <p:anim calcmode="lin" valueType="num">
                                      <p:cBhvr>
                                        <p:cTn id="126" dur="500" fill="hold"/>
                                        <p:tgtEl>
                                          <p:spTgt spid="30"/>
                                        </p:tgtEl>
                                        <p:attrNameLst>
                                          <p:attrName>ppt_w</p:attrName>
                                        </p:attrNameLst>
                                      </p:cBhvr>
                                      <p:tavLst>
                                        <p:tav tm="0">
                                          <p:val>
                                            <p:strVal val="#ppt_w"/>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childTnLst>
                                </p:cTn>
                              </p:par>
                            </p:childTnLst>
                          </p:cTn>
                        </p:par>
                        <p:par>
                          <p:cTn id="128" fill="hold">
                            <p:stCondLst>
                              <p:cond delay="10400"/>
                            </p:stCondLst>
                            <p:childTnLst>
                              <p:par>
                                <p:cTn id="129" presetID="53" presetClass="entr" presetSubtype="16" fill="hold" grpId="0" nodeType="afterEffect">
                                  <p:stCondLst>
                                    <p:cond delay="0"/>
                                  </p:stCondLst>
                                  <p:childTnLst>
                                    <p:set>
                                      <p:cBhvr>
                                        <p:cTn id="130" dur="1" fill="hold">
                                          <p:stCondLst>
                                            <p:cond delay="0"/>
                                          </p:stCondLst>
                                        </p:cTn>
                                        <p:tgtEl>
                                          <p:spTgt spid="91"/>
                                        </p:tgtEl>
                                        <p:attrNameLst>
                                          <p:attrName>style.visibility</p:attrName>
                                        </p:attrNameLst>
                                      </p:cBhvr>
                                      <p:to>
                                        <p:strVal val="visible"/>
                                      </p:to>
                                    </p:set>
                                    <p:anim calcmode="lin" valueType="num">
                                      <p:cBhvr>
                                        <p:cTn id="131" dur="500" fill="hold"/>
                                        <p:tgtEl>
                                          <p:spTgt spid="91"/>
                                        </p:tgtEl>
                                        <p:attrNameLst>
                                          <p:attrName>ppt_w</p:attrName>
                                        </p:attrNameLst>
                                      </p:cBhvr>
                                      <p:tavLst>
                                        <p:tav tm="0">
                                          <p:val>
                                            <p:fltVal val="0"/>
                                          </p:val>
                                        </p:tav>
                                        <p:tav tm="100000">
                                          <p:val>
                                            <p:strVal val="#ppt_w"/>
                                          </p:val>
                                        </p:tav>
                                      </p:tavLst>
                                    </p:anim>
                                    <p:anim calcmode="lin" valueType="num">
                                      <p:cBhvr>
                                        <p:cTn id="132" dur="500" fill="hold"/>
                                        <p:tgtEl>
                                          <p:spTgt spid="91"/>
                                        </p:tgtEl>
                                        <p:attrNameLst>
                                          <p:attrName>ppt_h</p:attrName>
                                        </p:attrNameLst>
                                      </p:cBhvr>
                                      <p:tavLst>
                                        <p:tav tm="0">
                                          <p:val>
                                            <p:fltVal val="0"/>
                                          </p:val>
                                        </p:tav>
                                        <p:tav tm="100000">
                                          <p:val>
                                            <p:strVal val="#ppt_h"/>
                                          </p:val>
                                        </p:tav>
                                      </p:tavLst>
                                    </p:anim>
                                    <p:animEffect transition="in" filter="fade">
                                      <p:cBhvr>
                                        <p:cTn id="133" dur="500"/>
                                        <p:tgtEl>
                                          <p:spTgt spid="91"/>
                                        </p:tgtEl>
                                      </p:cBhvr>
                                    </p:animEffect>
                                  </p:childTnLst>
                                </p:cTn>
                              </p:par>
                              <p:par>
                                <p:cTn id="134" presetID="35" presetClass="path" presetSubtype="0" accel="50000" decel="50000" fill="hold" grpId="1" nodeType="withEffect">
                                  <p:stCondLst>
                                    <p:cond delay="0"/>
                                  </p:stCondLst>
                                  <p:childTnLst>
                                    <p:animMotion origin="layout" path="M 0 -4.44444E-6 L -0.08763 -4.44444E-6 " pathEditMode="relative" rAng="0" ptsTypes="AA">
                                      <p:cBhvr>
                                        <p:cTn id="135" dur="1000" spd="-100000" fill="hold"/>
                                        <p:tgtEl>
                                          <p:spTgt spid="91"/>
                                        </p:tgtEl>
                                        <p:attrNameLst>
                                          <p:attrName>ppt_x</p:attrName>
                                          <p:attrName>ppt_y</p:attrName>
                                        </p:attrNameLst>
                                      </p:cBhvr>
                                      <p:rCtr x="-4388" y="0"/>
                                    </p:animMotion>
                                  </p:childTnLst>
                                </p:cTn>
                              </p:par>
                            </p:childTnLst>
                          </p:cTn>
                        </p:par>
                        <p:par>
                          <p:cTn id="136" fill="hold">
                            <p:stCondLst>
                              <p:cond delay="11400"/>
                            </p:stCondLst>
                            <p:childTnLst>
                              <p:par>
                                <p:cTn id="137" presetID="53" presetClass="entr" presetSubtype="16"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p:cTn id="139" dur="250" fill="hold"/>
                                        <p:tgtEl>
                                          <p:spTgt spid="80"/>
                                        </p:tgtEl>
                                        <p:attrNameLst>
                                          <p:attrName>ppt_w</p:attrName>
                                        </p:attrNameLst>
                                      </p:cBhvr>
                                      <p:tavLst>
                                        <p:tav tm="0">
                                          <p:val>
                                            <p:fltVal val="0"/>
                                          </p:val>
                                        </p:tav>
                                        <p:tav tm="100000">
                                          <p:val>
                                            <p:strVal val="#ppt_w"/>
                                          </p:val>
                                        </p:tav>
                                      </p:tavLst>
                                    </p:anim>
                                    <p:anim calcmode="lin" valueType="num">
                                      <p:cBhvr>
                                        <p:cTn id="140" dur="250" fill="hold"/>
                                        <p:tgtEl>
                                          <p:spTgt spid="80"/>
                                        </p:tgtEl>
                                        <p:attrNameLst>
                                          <p:attrName>ppt_h</p:attrName>
                                        </p:attrNameLst>
                                      </p:cBhvr>
                                      <p:tavLst>
                                        <p:tav tm="0">
                                          <p:val>
                                            <p:fltVal val="0"/>
                                          </p:val>
                                        </p:tav>
                                        <p:tav tm="100000">
                                          <p:val>
                                            <p:strVal val="#ppt_h"/>
                                          </p:val>
                                        </p:tav>
                                      </p:tavLst>
                                    </p:anim>
                                    <p:animEffect transition="in" filter="fade">
                                      <p:cBhvr>
                                        <p:cTn id="141" dur="250"/>
                                        <p:tgtEl>
                                          <p:spTgt spid="80"/>
                                        </p:tgtEl>
                                      </p:cBhvr>
                                    </p:animEffect>
                                  </p:childTnLst>
                                </p:cTn>
                              </p:par>
                              <p:par>
                                <p:cTn id="142" presetID="6" presetClass="emph" presetSubtype="0" decel="100000" fill="hold" grpId="1" nodeType="withEffect">
                                  <p:stCondLst>
                                    <p:cond delay="200"/>
                                  </p:stCondLst>
                                  <p:childTnLst>
                                    <p:animScale>
                                      <p:cBhvr>
                                        <p:cTn id="143" dur="250" fill="hold"/>
                                        <p:tgtEl>
                                          <p:spTgt spid="80"/>
                                        </p:tgtEl>
                                      </p:cBhvr>
                                      <p:by x="120000" y="120000"/>
                                    </p:animScale>
                                  </p:childTnLst>
                                </p:cTn>
                              </p:par>
                              <p:par>
                                <p:cTn id="144" presetID="6" presetClass="emph" presetSubtype="0" decel="100000" fill="hold" grpId="2" nodeType="withEffect">
                                  <p:stCondLst>
                                    <p:cond delay="400"/>
                                  </p:stCondLst>
                                  <p:childTnLst>
                                    <p:animScale>
                                      <p:cBhvr>
                                        <p:cTn id="145" dur="250" fill="hold"/>
                                        <p:tgtEl>
                                          <p:spTgt spid="80"/>
                                        </p:tgtEl>
                                      </p:cBhvr>
                                      <p:by x="83000" y="83000"/>
                                    </p:animScale>
                                  </p:childTnLst>
                                </p:cTn>
                              </p:par>
                              <p:par>
                                <p:cTn id="146" presetID="53" presetClass="entr" presetSubtype="16" fill="hold" grpId="0" nodeType="withEffect">
                                  <p:stCondLst>
                                    <p:cond delay="400"/>
                                  </p:stCondLst>
                                  <p:childTnLst>
                                    <p:set>
                                      <p:cBhvr>
                                        <p:cTn id="147" dur="1" fill="hold">
                                          <p:stCondLst>
                                            <p:cond delay="0"/>
                                          </p:stCondLst>
                                        </p:cTn>
                                        <p:tgtEl>
                                          <p:spTgt spid="86"/>
                                        </p:tgtEl>
                                        <p:attrNameLst>
                                          <p:attrName>style.visibility</p:attrName>
                                        </p:attrNameLst>
                                      </p:cBhvr>
                                      <p:to>
                                        <p:strVal val="visible"/>
                                      </p:to>
                                    </p:set>
                                    <p:anim calcmode="lin" valueType="num">
                                      <p:cBhvr>
                                        <p:cTn id="148" dur="250" fill="hold"/>
                                        <p:tgtEl>
                                          <p:spTgt spid="86"/>
                                        </p:tgtEl>
                                        <p:attrNameLst>
                                          <p:attrName>ppt_w</p:attrName>
                                        </p:attrNameLst>
                                      </p:cBhvr>
                                      <p:tavLst>
                                        <p:tav tm="0">
                                          <p:val>
                                            <p:fltVal val="0"/>
                                          </p:val>
                                        </p:tav>
                                        <p:tav tm="100000">
                                          <p:val>
                                            <p:strVal val="#ppt_w"/>
                                          </p:val>
                                        </p:tav>
                                      </p:tavLst>
                                    </p:anim>
                                    <p:anim calcmode="lin" valueType="num">
                                      <p:cBhvr>
                                        <p:cTn id="149" dur="250" fill="hold"/>
                                        <p:tgtEl>
                                          <p:spTgt spid="86"/>
                                        </p:tgtEl>
                                        <p:attrNameLst>
                                          <p:attrName>ppt_h</p:attrName>
                                        </p:attrNameLst>
                                      </p:cBhvr>
                                      <p:tavLst>
                                        <p:tav tm="0">
                                          <p:val>
                                            <p:fltVal val="0"/>
                                          </p:val>
                                        </p:tav>
                                        <p:tav tm="100000">
                                          <p:val>
                                            <p:strVal val="#ppt_h"/>
                                          </p:val>
                                        </p:tav>
                                      </p:tavLst>
                                    </p:anim>
                                    <p:animEffect transition="in" filter="fade">
                                      <p:cBhvr>
                                        <p:cTn id="150" dur="250"/>
                                        <p:tgtEl>
                                          <p:spTgt spid="86"/>
                                        </p:tgtEl>
                                      </p:cBhvr>
                                    </p:animEffect>
                                  </p:childTnLst>
                                </p:cTn>
                              </p:par>
                              <p:par>
                                <p:cTn id="151" presetID="6" presetClass="emph" presetSubtype="0" decel="100000" fill="hold" grpId="1" nodeType="withEffect">
                                  <p:stCondLst>
                                    <p:cond delay="600"/>
                                  </p:stCondLst>
                                  <p:childTnLst>
                                    <p:animScale>
                                      <p:cBhvr>
                                        <p:cTn id="152" dur="250" fill="hold"/>
                                        <p:tgtEl>
                                          <p:spTgt spid="86"/>
                                        </p:tgtEl>
                                      </p:cBhvr>
                                      <p:by x="120000" y="120000"/>
                                    </p:animScale>
                                  </p:childTnLst>
                                </p:cTn>
                              </p:par>
                              <p:par>
                                <p:cTn id="153" presetID="6" presetClass="emph" presetSubtype="0" decel="100000" fill="hold" grpId="2" nodeType="withEffect">
                                  <p:stCondLst>
                                    <p:cond delay="800"/>
                                  </p:stCondLst>
                                  <p:childTnLst>
                                    <p:animScale>
                                      <p:cBhvr>
                                        <p:cTn id="154" dur="250" fill="hold"/>
                                        <p:tgtEl>
                                          <p:spTgt spid="86"/>
                                        </p:tgtEl>
                                      </p:cBhvr>
                                      <p:by x="83000" y="83000"/>
                                    </p:animScale>
                                  </p:childTnLst>
                                </p:cTn>
                              </p:par>
                              <p:par>
                                <p:cTn id="155" presetID="17" presetClass="entr" presetSubtype="4" fill="hold" nodeType="withEffect">
                                  <p:stCondLst>
                                    <p:cond delay="50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500" fill="hold"/>
                                        <p:tgtEl>
                                          <p:spTgt spid="41"/>
                                        </p:tgtEl>
                                        <p:attrNameLst>
                                          <p:attrName>ppt_x</p:attrName>
                                        </p:attrNameLst>
                                      </p:cBhvr>
                                      <p:tavLst>
                                        <p:tav tm="0">
                                          <p:val>
                                            <p:strVal val="#ppt_x"/>
                                          </p:val>
                                        </p:tav>
                                        <p:tav tm="100000">
                                          <p:val>
                                            <p:strVal val="#ppt_x"/>
                                          </p:val>
                                        </p:tav>
                                      </p:tavLst>
                                    </p:anim>
                                    <p:anim calcmode="lin" valueType="num">
                                      <p:cBhvr>
                                        <p:cTn id="158" dur="500" fill="hold"/>
                                        <p:tgtEl>
                                          <p:spTgt spid="41"/>
                                        </p:tgtEl>
                                        <p:attrNameLst>
                                          <p:attrName>ppt_y</p:attrName>
                                        </p:attrNameLst>
                                      </p:cBhvr>
                                      <p:tavLst>
                                        <p:tav tm="0">
                                          <p:val>
                                            <p:strVal val="#ppt_y+#ppt_h/2"/>
                                          </p:val>
                                        </p:tav>
                                        <p:tav tm="100000">
                                          <p:val>
                                            <p:strVal val="#ppt_y"/>
                                          </p:val>
                                        </p:tav>
                                      </p:tavLst>
                                    </p:anim>
                                    <p:anim calcmode="lin" valueType="num">
                                      <p:cBhvr>
                                        <p:cTn id="159" dur="500" fill="hold"/>
                                        <p:tgtEl>
                                          <p:spTgt spid="41"/>
                                        </p:tgtEl>
                                        <p:attrNameLst>
                                          <p:attrName>ppt_w</p:attrName>
                                        </p:attrNameLst>
                                      </p:cBhvr>
                                      <p:tavLst>
                                        <p:tav tm="0">
                                          <p:val>
                                            <p:strVal val="#ppt_w"/>
                                          </p:val>
                                        </p:tav>
                                        <p:tav tm="100000">
                                          <p:val>
                                            <p:strVal val="#ppt_w"/>
                                          </p:val>
                                        </p:tav>
                                      </p:tavLst>
                                    </p:anim>
                                    <p:anim calcmode="lin" valueType="num">
                                      <p:cBhvr>
                                        <p:cTn id="160" dur="500" fill="hold"/>
                                        <p:tgtEl>
                                          <p:spTgt spid="41"/>
                                        </p:tgtEl>
                                        <p:attrNameLst>
                                          <p:attrName>ppt_h</p:attrName>
                                        </p:attrNameLst>
                                      </p:cBhvr>
                                      <p:tavLst>
                                        <p:tav tm="0">
                                          <p:val>
                                            <p:fltVal val="0"/>
                                          </p:val>
                                        </p:tav>
                                        <p:tav tm="100000">
                                          <p:val>
                                            <p:strVal val="#ppt_h"/>
                                          </p:val>
                                        </p:tav>
                                      </p:tavLst>
                                    </p:anim>
                                  </p:childTnLst>
                                </p:cTn>
                              </p:par>
                            </p:childTnLst>
                          </p:cTn>
                        </p:par>
                        <p:par>
                          <p:cTn id="161" fill="hold">
                            <p:stCondLst>
                              <p:cond delay="12450"/>
                            </p:stCondLst>
                            <p:childTnLst>
                              <p:par>
                                <p:cTn id="162" presetID="53" presetClass="entr" presetSubtype="16" fill="hold" grpId="0" nodeType="afterEffect">
                                  <p:stCondLst>
                                    <p:cond delay="0"/>
                                  </p:stCondLst>
                                  <p:childTnLst>
                                    <p:set>
                                      <p:cBhvr>
                                        <p:cTn id="163" dur="1" fill="hold">
                                          <p:stCondLst>
                                            <p:cond delay="0"/>
                                          </p:stCondLst>
                                        </p:cTn>
                                        <p:tgtEl>
                                          <p:spTgt spid="93"/>
                                        </p:tgtEl>
                                        <p:attrNameLst>
                                          <p:attrName>style.visibility</p:attrName>
                                        </p:attrNameLst>
                                      </p:cBhvr>
                                      <p:to>
                                        <p:strVal val="visible"/>
                                      </p:to>
                                    </p:set>
                                    <p:anim calcmode="lin" valueType="num">
                                      <p:cBhvr>
                                        <p:cTn id="164" dur="500" fill="hold"/>
                                        <p:tgtEl>
                                          <p:spTgt spid="93"/>
                                        </p:tgtEl>
                                        <p:attrNameLst>
                                          <p:attrName>ppt_w</p:attrName>
                                        </p:attrNameLst>
                                      </p:cBhvr>
                                      <p:tavLst>
                                        <p:tav tm="0">
                                          <p:val>
                                            <p:fltVal val="0"/>
                                          </p:val>
                                        </p:tav>
                                        <p:tav tm="100000">
                                          <p:val>
                                            <p:strVal val="#ppt_w"/>
                                          </p:val>
                                        </p:tav>
                                      </p:tavLst>
                                    </p:anim>
                                    <p:anim calcmode="lin" valueType="num">
                                      <p:cBhvr>
                                        <p:cTn id="165" dur="500" fill="hold"/>
                                        <p:tgtEl>
                                          <p:spTgt spid="93"/>
                                        </p:tgtEl>
                                        <p:attrNameLst>
                                          <p:attrName>ppt_h</p:attrName>
                                        </p:attrNameLst>
                                      </p:cBhvr>
                                      <p:tavLst>
                                        <p:tav tm="0">
                                          <p:val>
                                            <p:fltVal val="0"/>
                                          </p:val>
                                        </p:tav>
                                        <p:tav tm="100000">
                                          <p:val>
                                            <p:strVal val="#ppt_h"/>
                                          </p:val>
                                        </p:tav>
                                      </p:tavLst>
                                    </p:anim>
                                    <p:animEffect transition="in" filter="fade">
                                      <p:cBhvr>
                                        <p:cTn id="166" dur="500"/>
                                        <p:tgtEl>
                                          <p:spTgt spid="93"/>
                                        </p:tgtEl>
                                      </p:cBhvr>
                                    </p:animEffect>
                                  </p:childTnLst>
                                </p:cTn>
                              </p:par>
                              <p:par>
                                <p:cTn id="167" presetID="35" presetClass="path" presetSubtype="0" accel="50000" decel="50000" fill="hold" grpId="1" nodeType="withEffect">
                                  <p:stCondLst>
                                    <p:cond delay="0"/>
                                  </p:stCondLst>
                                  <p:childTnLst>
                                    <p:animMotion origin="layout" path="M 4.16667E-7 3.7037E-6 L -0.08763 3.7037E-6 " pathEditMode="relative" rAng="0" ptsTypes="AA">
                                      <p:cBhvr>
                                        <p:cTn id="168" dur="1000" spd="-100000" fill="hold"/>
                                        <p:tgtEl>
                                          <p:spTgt spid="93"/>
                                        </p:tgtEl>
                                        <p:attrNameLst>
                                          <p:attrName>ppt_x</p:attrName>
                                          <p:attrName>ppt_y</p:attrName>
                                        </p:attrNameLst>
                                      </p:cBhvr>
                                      <p:rCtr x="-43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5" grpId="0" animBg="1"/>
      <p:bldP spid="5" grpId="1" animBg="1"/>
      <p:bldP spid="5" grpId="2" animBg="1"/>
      <p:bldP spid="74" grpId="0"/>
      <p:bldP spid="74" grpId="1"/>
      <p:bldP spid="76" grpId="0"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p:bldP spid="89" grpId="1"/>
      <p:bldP spid="91" grpId="0"/>
      <p:bldP spid="91" grpId="1"/>
      <p:bldP spid="93" grpId="0"/>
      <p:bldP spid="9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1</a:t>
            </a:r>
            <a:r>
              <a:rPr lang="zh-CN" altLang="en-US" sz="2400" b="1" dirty="0">
                <a:solidFill>
                  <a:schemeClr val="accent1"/>
                </a:solidFill>
                <a:latin typeface="微软雅黑" panose="020B0503020204020204" pitchFamily="34" charset="-122"/>
                <a:ea typeface="微软雅黑" panose="020B0503020204020204" pitchFamily="34" charset="-122"/>
              </a:rPr>
              <a:t>、提高认识，强化管控，安全生产形势持续稳定</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1327151" y="1379003"/>
            <a:ext cx="10098232" cy="4401205"/>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今年以来，面对严峻的经济形势与困难挑战，我们牢固树立“越是困难越要抓好安全”的理念，教育员工认清形势，转变观念，做好打硬仗的准备，树立艰苦奋斗、连续作战的思想，坚定知难而进、顽强拼搏的信念，履行雷厉风行、执行到位的作风，以时不我待只争朝夕的精神，确保全年安全目标的顺利实现。认真贯彻落实</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日全国和全省安全生产电视电话会议精神，结合上级文件指示精神，制定下发了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关于做好</a:t>
            </a:r>
            <a:r>
              <a:rPr lang="en-US" altLang="zh-CN" sz="2000" b="1" dirty="0">
                <a:solidFill>
                  <a:schemeClr val="bg1"/>
                </a:solidFill>
                <a:latin typeface="微软雅黑" panose="020B0503020204020204" pitchFamily="34" charset="-122"/>
                <a:ea typeface="微软雅黑" panose="020B0503020204020204" pitchFamily="34" charset="-122"/>
              </a:rPr>
              <a:t>2018</a:t>
            </a:r>
            <a:r>
              <a:rPr lang="zh-CN" altLang="en-US" sz="2000" b="1" dirty="0">
                <a:solidFill>
                  <a:schemeClr val="bg1"/>
                </a:solidFill>
                <a:latin typeface="微软雅黑" panose="020B0503020204020204" pitchFamily="34" charset="-122"/>
                <a:ea typeface="微软雅黑" panose="020B0503020204020204" pitchFamily="34" charset="-122"/>
              </a:rPr>
              <a:t>年安全工作的意见</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等一系列安全文件。严格执行公司安全办公会制度，共组织召开了</a:t>
            </a:r>
            <a:r>
              <a:rPr lang="en-US" altLang="zh-CN" sz="2000" b="1" dirty="0">
                <a:solidFill>
                  <a:schemeClr val="bg1"/>
                </a:solidFill>
                <a:latin typeface="微软雅黑" panose="020B0503020204020204" pitchFamily="34" charset="-122"/>
                <a:ea typeface="微软雅黑" panose="020B0503020204020204" pitchFamily="34" charset="-122"/>
              </a:rPr>
              <a:t>32</a:t>
            </a:r>
            <a:r>
              <a:rPr lang="zh-CN" altLang="en-US" sz="2000" b="1" dirty="0">
                <a:solidFill>
                  <a:schemeClr val="bg1"/>
                </a:solidFill>
                <a:latin typeface="微软雅黑" panose="020B0503020204020204" pitchFamily="34" charset="-122"/>
                <a:ea typeface="微软雅黑" panose="020B0503020204020204" pitchFamily="34" charset="-122"/>
              </a:rPr>
              <a:t>次安全办公会议，对安全生产中遇到的问题进行研究，对下步工作进行部署。同时，利用网络、板报、安全活动日、班前会等载体，认真学习宣贯企业安全生产责任体系“五落实五到位规定”、企业安全生产应急管理“九条规定”、用人单位职业病危害防治“八条规定”等系列法规、规定，并根据新</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及现场实际，修改完善了公司安全管理制度及操作规程，依据国标</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化学品生产单位特殊作业安全规范</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要求，对特殊作业证进行了更新，从制度上进一步促进员工正确处理安全与生产的关系，把“安全第一、预防为主、综合治理”的方针落实到企业生产经营活动中的各个环节，为全公司</a:t>
            </a:r>
            <a:r>
              <a:rPr lang="en-US" altLang="zh-CN" sz="2000" b="1" dirty="0">
                <a:solidFill>
                  <a:schemeClr val="bg1"/>
                </a:solidFill>
                <a:latin typeface="微软雅黑" panose="020B0503020204020204" pitchFamily="34" charset="-122"/>
                <a:ea typeface="微软雅黑" panose="020B0503020204020204" pitchFamily="34" charset="-122"/>
              </a:rPr>
              <a:t>2018</a:t>
            </a:r>
            <a:r>
              <a:rPr lang="zh-CN" altLang="en-US" sz="2000" b="1" dirty="0">
                <a:solidFill>
                  <a:schemeClr val="bg1"/>
                </a:solidFill>
                <a:latin typeface="微软雅黑" panose="020B0503020204020204" pitchFamily="34" charset="-122"/>
                <a:ea typeface="微软雅黑" panose="020B0503020204020204" pitchFamily="34" charset="-122"/>
              </a:rPr>
              <a:t>年安全目标开好头、起好步提供了制度保障。</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21813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p:cNvSpPr>
            <a:spLocks noChangeAspect="1"/>
          </p:cNvSpPr>
          <p:nvPr/>
        </p:nvSpPr>
        <p:spPr bwMode="auto">
          <a:xfrm>
            <a:off x="1277144" y="0"/>
            <a:ext cx="9637713" cy="920750"/>
          </a:xfrm>
          <a:custGeom>
            <a:avLst/>
            <a:gdLst>
              <a:gd name="T0" fmla="*/ 5892 w 26500"/>
              <a:gd name="T1" fmla="*/ 2500 h 2500"/>
              <a:gd name="T2" fmla="*/ 20608 w 26500"/>
              <a:gd name="T3" fmla="*/ 2500 h 2500"/>
              <a:gd name="T4" fmla="*/ 23523 w 26500"/>
              <a:gd name="T5" fmla="*/ 1719 h 2500"/>
              <a:gd name="T6" fmla="*/ 26500 w 26500"/>
              <a:gd name="T7" fmla="*/ 0 h 2500"/>
              <a:gd name="T8" fmla="*/ 0 w 26500"/>
              <a:gd name="T9" fmla="*/ 0 h 2500"/>
              <a:gd name="T10" fmla="*/ 2977 w 26500"/>
              <a:gd name="T11" fmla="*/ 1719 h 2500"/>
              <a:gd name="T12" fmla="*/ 5892 w 26500"/>
              <a:gd name="T13" fmla="*/ 2500 h 2500"/>
            </a:gdLst>
            <a:ahLst/>
            <a:cxnLst>
              <a:cxn ang="0">
                <a:pos x="T0" y="T1"/>
              </a:cxn>
              <a:cxn ang="0">
                <a:pos x="T2" y="T3"/>
              </a:cxn>
              <a:cxn ang="0">
                <a:pos x="T4" y="T5"/>
              </a:cxn>
              <a:cxn ang="0">
                <a:pos x="T6" y="T7"/>
              </a:cxn>
              <a:cxn ang="0">
                <a:pos x="T8" y="T9"/>
              </a:cxn>
              <a:cxn ang="0">
                <a:pos x="T10" y="T11"/>
              </a:cxn>
              <a:cxn ang="0">
                <a:pos x="T12" y="T13"/>
              </a:cxn>
            </a:cxnLst>
            <a:rect l="0" t="0" r="r" b="b"/>
            <a:pathLst>
              <a:path w="26500" h="2500">
                <a:moveTo>
                  <a:pt x="5892" y="2500"/>
                </a:moveTo>
                <a:lnTo>
                  <a:pt x="20608" y="2500"/>
                </a:lnTo>
                <a:cubicBezTo>
                  <a:pt x="21678" y="2500"/>
                  <a:pt x="22596" y="2254"/>
                  <a:pt x="23523" y="1719"/>
                </a:cubicBezTo>
                <a:lnTo>
                  <a:pt x="26500" y="0"/>
                </a:lnTo>
                <a:lnTo>
                  <a:pt x="0" y="0"/>
                </a:lnTo>
                <a:lnTo>
                  <a:pt x="2977" y="1719"/>
                </a:lnTo>
                <a:cubicBezTo>
                  <a:pt x="3904" y="2254"/>
                  <a:pt x="4822" y="2500"/>
                  <a:pt x="5892" y="2500"/>
                </a:cubicBez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5"/>
          <p:cNvSpPr>
            <a:spLocks noChangeAspect="1"/>
          </p:cNvSpPr>
          <p:nvPr/>
        </p:nvSpPr>
        <p:spPr bwMode="auto">
          <a:xfrm>
            <a:off x="1327150" y="30163"/>
            <a:ext cx="9537700" cy="890588"/>
          </a:xfrm>
          <a:custGeom>
            <a:avLst/>
            <a:gdLst>
              <a:gd name="T0" fmla="*/ 5753 w 26222"/>
              <a:gd name="T1" fmla="*/ 2420 h 2420"/>
              <a:gd name="T2" fmla="*/ 20469 w 26222"/>
              <a:gd name="T3" fmla="*/ 2420 h 2420"/>
              <a:gd name="T4" fmla="*/ 23384 w 26222"/>
              <a:gd name="T5" fmla="*/ 1639 h 2420"/>
              <a:gd name="T6" fmla="*/ 26222 w 26222"/>
              <a:gd name="T7" fmla="*/ 0 h 2420"/>
              <a:gd name="T8" fmla="*/ 23384 w 26222"/>
              <a:gd name="T9" fmla="*/ 1489 h 2420"/>
              <a:gd name="T10" fmla="*/ 20469 w 26222"/>
              <a:gd name="T11" fmla="*/ 2270 h 2420"/>
              <a:gd name="T12" fmla="*/ 5753 w 26222"/>
              <a:gd name="T13" fmla="*/ 2270 h 2420"/>
              <a:gd name="T14" fmla="*/ 2838 w 26222"/>
              <a:gd name="T15" fmla="*/ 1489 h 2420"/>
              <a:gd name="T16" fmla="*/ 0 w 26222"/>
              <a:gd name="T17" fmla="*/ 0 h 2420"/>
              <a:gd name="T18" fmla="*/ 2838 w 26222"/>
              <a:gd name="T19" fmla="*/ 1639 h 2420"/>
              <a:gd name="T20" fmla="*/ 5753 w 26222"/>
              <a:gd name="T21" fmla="*/ 24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2" h="2420">
                <a:moveTo>
                  <a:pt x="5753" y="2420"/>
                </a:moveTo>
                <a:lnTo>
                  <a:pt x="20469" y="2420"/>
                </a:lnTo>
                <a:cubicBezTo>
                  <a:pt x="21539" y="2420"/>
                  <a:pt x="22457" y="2174"/>
                  <a:pt x="23384" y="1639"/>
                </a:cubicBezTo>
                <a:lnTo>
                  <a:pt x="26222" y="0"/>
                </a:lnTo>
                <a:lnTo>
                  <a:pt x="23384" y="1489"/>
                </a:lnTo>
                <a:cubicBezTo>
                  <a:pt x="22436" y="1986"/>
                  <a:pt x="21539" y="2270"/>
                  <a:pt x="20469" y="2270"/>
                </a:cubicBezTo>
                <a:lnTo>
                  <a:pt x="5753" y="2270"/>
                </a:lnTo>
                <a:cubicBezTo>
                  <a:pt x="4683" y="2270"/>
                  <a:pt x="3786" y="1986"/>
                  <a:pt x="2838" y="1489"/>
                </a:cubicBezTo>
                <a:lnTo>
                  <a:pt x="0" y="0"/>
                </a:lnTo>
                <a:lnTo>
                  <a:pt x="2838" y="1639"/>
                </a:lnTo>
                <a:cubicBezTo>
                  <a:pt x="3765" y="2174"/>
                  <a:pt x="4683" y="2420"/>
                  <a:pt x="5753" y="24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文本框 3"/>
          <p:cNvSpPr txBox="1">
            <a:spLocks/>
          </p:cNvSpPr>
          <p:nvPr/>
        </p:nvSpPr>
        <p:spPr>
          <a:xfrm>
            <a:off x="2539725" y="175846"/>
            <a:ext cx="7250820" cy="46166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rPr>
              <a:t>2</a:t>
            </a:r>
            <a:r>
              <a:rPr lang="zh-CN" altLang="en-US" sz="2400" b="1" dirty="0">
                <a:solidFill>
                  <a:schemeClr val="accent1"/>
                </a:solidFill>
                <a:latin typeface="微软雅黑" panose="020B0503020204020204" pitchFamily="34" charset="-122"/>
                <a:ea typeface="微软雅黑" panose="020B0503020204020204" pitchFamily="34" charset="-122"/>
              </a:rPr>
              <a:t>、落实责任，强化考核，安全责任意识不断深化</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a:spLocks/>
          </p:cNvSpPr>
          <p:nvPr/>
        </p:nvSpPr>
        <p:spPr>
          <a:xfrm>
            <a:off x="1327150" y="2305615"/>
            <a:ext cx="10098232" cy="2246769"/>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       责任是安全之魂，世间万事成于严、作于实。按照</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企业安全生产主体责任规定</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进一步完善了安全生产责任制度，年初根据上级工作安排，公司主要负责人签订了企业安全生产承诺书，各层级签订了安全责任状，形成了一级抓一级、层层抓落实，纵向到底、横向到边的安全生产网络。下半年，在全公司上下开展了安全责任重温活动，严格落实年初签订的安全责任状条款，重新明确了各层级管理人员的责任，将各级管理人员制止“三违”指标、罚款指标及值班带班制度落实情况与工资挂钩，真正发挥了经济杠杆的调节作用，各级管理人员的履责意识得到了进一步提升。</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35888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grpId="1" nodeType="withEffect">
                                  <p:stCondLst>
                                    <p:cond delay="0"/>
                                  </p:stCondLst>
                                  <p:childTnLst>
                                    <p:animMotion origin="layout" path="M 0 3.7037E-7 L 0.10326 -0.10324 " pathEditMode="relative" rAng="0" ptsTypes="AA">
                                      <p:cBhvr>
                                        <p:cTn id="11" dur="1000" spd="-100000" fill="hold"/>
                                        <p:tgtEl>
                                          <p:spTgt spid="18"/>
                                        </p:tgtEl>
                                        <p:attrNameLst>
                                          <p:attrName>ppt_x</p:attrName>
                                          <p:attrName>ppt_y</p:attrName>
                                        </p:attrNameLst>
                                      </p:cBhvr>
                                      <p:rCtr x="5156" y="-5162"/>
                                    </p:animMotion>
                                  </p:childTnLst>
                                </p:cTn>
                              </p:par>
                              <p:par>
                                <p:cTn id="12" presetID="22" presetClass="entr" presetSubtype="8" fill="hold" grpId="0" nodeType="withEffect">
                                  <p:stCondLst>
                                    <p:cond delay="75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63" presetClass="path" presetSubtype="0" accel="50000" decel="50000" fill="hold" grpId="1" nodeType="withEffect">
                                  <p:stCondLst>
                                    <p:cond delay="0"/>
                                  </p:stCondLst>
                                  <p:childTnLst>
                                    <p:animMotion origin="layout" path="M 0 -2.59259E-6 L 0.25 -2.59259E-6 " pathEditMode="relative" rAng="0" ptsTypes="AA">
                                      <p:cBhvr>
                                        <p:cTn id="22" dur="1000" spd="-100000" fill="hold"/>
                                        <p:tgtEl>
                                          <p:spTgt spid="4"/>
                                        </p:tgtEl>
                                        <p:attrNameLst>
                                          <p:attrName>ppt_x</p:attrName>
                                          <p:attrName>ppt_y</p:attrName>
                                        </p:attrNameLst>
                                      </p:cBhvr>
                                      <p:rCtr x="12500" y="0"/>
                                    </p:animMotion>
                                  </p:childTnLst>
                                </p:cTn>
                              </p:par>
                            </p:childTnLst>
                          </p:cTn>
                        </p:par>
                        <p:par>
                          <p:cTn id="23" fill="hold">
                            <p:stCondLst>
                              <p:cond delay="22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4" grpId="0"/>
      <p:bldP spid="4" grpId="1"/>
      <p:bldP spid="26" grpId="0"/>
    </p:bldLst>
  </p:timing>
</p:sld>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000000"/>
      </a:dk2>
      <a:lt2>
        <a:srgbClr val="FFFFFF"/>
      </a:lt2>
      <a:accent1>
        <a:srgbClr val="0B5394"/>
      </a:accent1>
      <a:accent2>
        <a:srgbClr val="009DD9"/>
      </a:accent2>
      <a:accent3>
        <a:srgbClr val="0B5394"/>
      </a:accent3>
      <a:accent4>
        <a:srgbClr val="009DD9"/>
      </a:accent4>
      <a:accent5>
        <a:srgbClr val="0B5394"/>
      </a:accent5>
      <a:accent6>
        <a:srgbClr val="009DD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636806812766547888</Template>
  <TotalTime>4580</TotalTime>
  <Words>6017</Words>
  <Application>Microsoft Office PowerPoint</Application>
  <PresentationFormat>自定义</PresentationFormat>
  <Paragraphs>143</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Company>青铜安全课堂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青铜安全课堂</dc:title>
  <dc:subject>青铜安全课堂</dc:subject>
  <dc:creator>青铜安全课堂</dc:creator>
  <dc:description>青铜安全课堂</dc:description>
  <cp:lastModifiedBy>Administrator</cp:lastModifiedBy>
  <cp:revision>8</cp:revision>
  <dcterms:created xsi:type="dcterms:W3CDTF">2017-04-24T01:47:42Z</dcterms:created>
  <dcterms:modified xsi:type="dcterms:W3CDTF">2019-12-02T12:58:02Z</dcterms:modified>
  <cp:category>青铜安全课堂</cp:category>
</cp:coreProperties>
</file>