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9"/>
  </p:notesMasterIdLst>
  <p:handoutMasterIdLst>
    <p:handoutMasterId r:id="rId50"/>
  </p:handoutMasterIdLst>
  <p:sldIdLst>
    <p:sldId id="32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7" r:id="rId30"/>
    <p:sldId id="289" r:id="rId31"/>
    <p:sldId id="291" r:id="rId32"/>
    <p:sldId id="292" r:id="rId33"/>
    <p:sldId id="293" r:id="rId34"/>
    <p:sldId id="311" r:id="rId35"/>
    <p:sldId id="295" r:id="rId36"/>
    <p:sldId id="296" r:id="rId37"/>
    <p:sldId id="297" r:id="rId38"/>
    <p:sldId id="298" r:id="rId39"/>
    <p:sldId id="299" r:id="rId40"/>
    <p:sldId id="301" r:id="rId41"/>
    <p:sldId id="302" r:id="rId42"/>
    <p:sldId id="303" r:id="rId43"/>
    <p:sldId id="304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90000"/>
      </a:lnSpc>
      <a:spcBef>
        <a:spcPct val="20000"/>
      </a:spcBef>
      <a:spcAft>
        <a:spcPct val="0"/>
      </a:spcAft>
      <a:buFontTx/>
      <a:buNone/>
      <a:defRPr sz="2400" b="1" i="0" u="none" kern="1200" baseline="0">
        <a:solidFill>
          <a:srgbClr val="000099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FF3300"/>
    <a:srgbClr val="0065A6"/>
    <a:srgbClr val="00CCFF"/>
    <a:srgbClr val="0000FF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8"/>
    <p:restoredTop sz="86406"/>
  </p:normalViewPr>
  <p:slideViewPr>
    <p:cSldViewPr showGuides="1">
      <p:cViewPr>
        <p:scale>
          <a:sx n="90" d="100"/>
          <a:sy n="90" d="100"/>
        </p:scale>
        <p:origin x="-167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9" Type="http://schemas.openxmlformats.org/officeDocument/2006/relationships/notesMaster" Target="notesMasters/notes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5778" name="页眉占位符 7577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sz="1200" b="0" strike="noStrike" noProof="1" dirty="0"/>
          </a:p>
        </p:txBody>
      </p:sp>
      <p:sp>
        <p:nvSpPr>
          <p:cNvPr id="75779" name="日期占位符 75778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zh-CN" altLang="en-US" sz="1200" b="0" strike="noStrike" noProof="1"/>
          </a:p>
        </p:txBody>
      </p:sp>
      <p:sp>
        <p:nvSpPr>
          <p:cNvPr id="75780" name="页脚占位符 75779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zh-CN" sz="1200" b="0" strike="noStrike" noProof="1"/>
          </a:p>
        </p:txBody>
      </p:sp>
      <p:sp>
        <p:nvSpPr>
          <p:cNvPr id="75781" name="灯片编号占位符 7578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sz="12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页眉占位符 583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sz="1200" b="0" strike="noStrike" noProof="1" dirty="0"/>
          </a:p>
        </p:txBody>
      </p:sp>
      <p:sp>
        <p:nvSpPr>
          <p:cNvPr id="58371" name="日期占位符 5837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4100" name="幻灯片图像占位符 58371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文本占位符 58372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8374" name="页脚占位符 5837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zh-CN" sz="1200" b="0" strike="noStrike" noProof="1" dirty="0"/>
          </a:p>
        </p:txBody>
      </p:sp>
      <p:sp>
        <p:nvSpPr>
          <p:cNvPr id="58375" name="灯片编号占位符 5837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sz="12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0357" y="260350"/>
            <a:ext cx="2088356" cy="6048375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144005" cy="60483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ctr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ctr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ctr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ctr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8788" y="1598613"/>
            <a:ext cx="4030948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65" y="1598613"/>
            <a:ext cx="4030948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8607" y="274638"/>
            <a:ext cx="2056606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8788" y="274638"/>
            <a:ext cx="605059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093178" cy="51117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535" y="1196975"/>
            <a:ext cx="4093178" cy="51117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ctr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ctr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ctr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ctr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ctr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ctr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ctr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ctr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 descr="D:\SLIDEtoME\TP模板\新建文件夹 (2)\新建文件夹\bg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353425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395288" y="1196975"/>
            <a:ext cx="8353425" cy="5111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188"/>
            <a:ext cx="2133600" cy="2682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>
              <a:defRPr sz="1200">
                <a:solidFill>
                  <a:srgbClr val="4B4B4B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188"/>
            <a:ext cx="2895600" cy="2682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>
              <a:defRPr sz="1200">
                <a:solidFill>
                  <a:srgbClr val="4B4B4B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188"/>
            <a:ext cx="2133600" cy="2682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r">
              <a:defRPr sz="1200">
                <a:solidFill>
                  <a:srgbClr val="4B4B4B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  <p:sp>
        <p:nvSpPr>
          <p:cNvPr id="1032" name="矩形 14"/>
          <p:cNvSpPr/>
          <p:nvPr/>
        </p:nvSpPr>
        <p:spPr>
          <a:xfrm>
            <a:off x="7380288" y="334963"/>
            <a:ext cx="1368425" cy="504825"/>
          </a:xfrm>
          <a:prstGeom prst="rect">
            <a:avLst/>
          </a:prstGeom>
          <a:solidFill>
            <a:srgbClr val="F8F8F8"/>
          </a:solidFill>
          <a:ln w="9525" cap="flat" cmpd="sng">
            <a:solidFill>
              <a:srgbClr val="DDDDDD"/>
            </a:solidFill>
            <a:prstDash val="dash"/>
            <a:bevel/>
            <a:headEnd type="none" w="med" len="med"/>
            <a:tailEnd type="none" w="med" len="med"/>
          </a:ln>
        </p:spPr>
        <p:txBody>
          <a:bodyPr anchor="ctr"/>
          <a:p>
            <a:pPr lvl="0" indent="0" algn="ctr"/>
            <a:r>
              <a:rPr lang="en-US" altLang="zh-CN" sz="1800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LOGO</a:t>
            </a:r>
            <a:endParaRPr lang="zh-CN" altLang="en-US" sz="1800" dirty="0">
              <a:solidFill>
                <a:srgbClr val="4D4D4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lvl="0" algn="l" defTabSz="914400" eaLnBrk="1" fontAlgn="base" latinLnBrk="0" hangingPunct="1">
        <a:spcBef>
          <a:spcPct val="0"/>
        </a:spcBef>
        <a:buClr>
          <a:srgbClr val="000000"/>
        </a:buClr>
        <a:buNone/>
        <a:defRPr sz="3200" b="0" kern="1200">
          <a:solidFill>
            <a:schemeClr val="tx1"/>
          </a:solidFill>
          <a:latin typeface="+mj-lt"/>
          <a:ea typeface="+mj-ea"/>
          <a:cs typeface="+mj-cs"/>
          <a:sym typeface="Arial Black" panose="020B0A04020102020204" charset="0"/>
        </a:defRPr>
      </a:lvl1pPr>
    </p:titleStyle>
    <p:bodyStyle>
      <a:lvl1pPr marL="342900" lvl="0" indent="-342900" algn="l" defTabSz="914400" eaLnBrk="1" fontAlgn="base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914400" eaLnBrk="1" fontAlgn="ctr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914400" eaLnBrk="1" fontAlgn="ctr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18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914400" eaLnBrk="1" fontAlgn="ctr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914400" eaLnBrk="1" fontAlgn="ctr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914400" eaLnBrk="1" fontAlgn="ctr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914400" eaLnBrk="1" fontAlgn="ctr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914400" eaLnBrk="1" fontAlgn="ctr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914400" eaLnBrk="1" fontAlgn="ctr" latinLnBrk="0" hangingPunct="1">
        <a:spcBef>
          <a:spcPct val="0"/>
        </a:spcBef>
        <a:spcAft>
          <a:spcPts val="400"/>
        </a:spcAft>
        <a:buSzPct val="70000"/>
        <a:buFont typeface="Wingdings" panose="05000000000000000000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6425" cy="1143000"/>
          </a:xfrm>
          <a:prstGeom prst="rect">
            <a:avLst/>
          </a:prstGeom>
          <a:noFill/>
          <a:ln w="9525">
            <a:noFill/>
          </a:ln>
        </p:spPr>
        <p:txBody>
          <a:bodyPr lIns="89544" tIns="44772" rIns="89544" bIns="44772"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/>
          </p:nvPr>
        </p:nvSpPr>
        <p:spPr>
          <a:xfrm>
            <a:off x="458788" y="1598613"/>
            <a:ext cx="8226425" cy="4527550"/>
          </a:xfrm>
          <a:prstGeom prst="rect">
            <a:avLst/>
          </a:prstGeom>
          <a:noFill/>
          <a:ln w="9525">
            <a:noFill/>
          </a:ln>
        </p:spPr>
        <p:txBody>
          <a:bodyPr lIns="89544" tIns="44772" rIns="89544" bIns="44772" anchor="t"/>
          <a:p>
            <a:pPr lvl="0" indent="-33655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9400"/>
            <a:r>
              <a:rPr lang="zh-CN" altLang="en-US"/>
              <a:t>第二级</a:t>
            </a:r>
            <a:endParaRPr lang="zh-CN" altLang="en-US"/>
          </a:p>
          <a:p>
            <a:pPr lvl="2" indent="-224155"/>
            <a:r>
              <a:rPr lang="zh-CN" altLang="en-US"/>
              <a:t>第三级</a:t>
            </a:r>
            <a:endParaRPr lang="zh-CN" altLang="en-US"/>
          </a:p>
          <a:p>
            <a:pPr lvl="3" indent="-224155"/>
            <a:r>
              <a:rPr lang="zh-CN" altLang="en-US"/>
              <a:t>第四级</a:t>
            </a:r>
            <a:endParaRPr lang="zh-CN" altLang="en-US"/>
          </a:p>
          <a:p>
            <a:pPr lvl="4" indent="-22415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8788" y="6245225"/>
            <a:ext cx="213042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>
              <a:defRPr sz="13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2613" y="6245225"/>
            <a:ext cx="289877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 algn="ctr">
              <a:defRPr sz="1300">
                <a:ea typeface="宋体" panose="02010600030101010101" pitchFamily="2" charset="-122"/>
              </a:defRPr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4788" y="6245225"/>
            <a:ext cx="213042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9544" tIns="44772" rIns="89544" bIns="44772"/>
          <a:lstStyle>
            <a:lvl1pPr algn="r">
              <a:defRPr sz="1300"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895350" eaLnBrk="1" fontAlgn="base" latinLnBrk="0" hangingPunct="1">
        <a:spcBef>
          <a:spcPct val="0"/>
        </a:spcBef>
        <a:spcAft>
          <a:spcPct val="0"/>
        </a:spcAft>
        <a:buNone/>
        <a:defRPr sz="4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6550" lvl="0" indent="-336550" algn="l" defTabSz="895350" eaLnBrk="1" fontAlgn="base" latinLnBrk="0" hangingPunct="1">
        <a:spcBef>
          <a:spcPct val="20000"/>
        </a:spcBef>
        <a:spcAft>
          <a:spcPct val="0"/>
        </a:spcAft>
        <a:buChar char="•"/>
        <a:defRPr sz="3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7075" lvl="1" indent="-279400" algn="l" defTabSz="895350" eaLnBrk="1" fontAlgn="base" latinLnBrk="0" hangingPunct="1">
        <a:spcBef>
          <a:spcPct val="20000"/>
        </a:spcBef>
        <a:spcAft>
          <a:spcPct val="0"/>
        </a:spcAft>
        <a:buChar char="–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19505" lvl="2" indent="-224155" algn="l" defTabSz="895350" eaLnBrk="1" fontAlgn="base" latinLnBrk="0" hangingPunct="1">
        <a:spcBef>
          <a:spcPct val="20000"/>
        </a:spcBef>
        <a:spcAft>
          <a:spcPct val="0"/>
        </a:spcAft>
        <a:buChar char="•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67180" lvl="3" indent="-224155" algn="l" defTabSz="895350" eaLnBrk="1" fontAlgn="base" latinLnBrk="0" hangingPunct="1">
        <a:spcBef>
          <a:spcPct val="20000"/>
        </a:spcBef>
        <a:spcAft>
          <a:spcPct val="0"/>
        </a:spcAft>
        <a:buChar char="–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14855" lvl="4" indent="-224155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895350" eaLnBrk="1" fontAlgn="base" latinLnBrk="0" hangingPunct="1"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3" descr="D:\SLIDEtoME\TP模板\新建文件夹 (2)\新建文件夹\bg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984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标题 6"/>
          <p:cNvSpPr>
            <a:spLocks noGrp="1"/>
          </p:cNvSpPr>
          <p:nvPr>
            <p:ph type="ctrTitle"/>
          </p:nvPr>
        </p:nvSpPr>
        <p:spPr>
          <a:xfrm>
            <a:off x="322896" y="1772603"/>
            <a:ext cx="8353425" cy="792162"/>
          </a:xfrm>
          <a:ln>
            <a:miter/>
          </a:ln>
        </p:spPr>
        <p:txBody>
          <a:bodyPr vert="horz" anchor="ctr">
            <a:normAutofit/>
          </a:bodyPr>
          <a:p>
            <a:pPr defTabSz="914400" fontAlgn="base"/>
            <a:r>
              <a:rPr lang="zh-CN" altLang="en-US" sz="4000" b="1" strike="noStrike" noProof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燃 气 施 工 安 全 讲 座</a:t>
            </a:r>
            <a:endParaRPr lang="zh-CN" altLang="en-US" sz="4000" strike="noStrike" kern="1200" noProof="1">
              <a:latin typeface="Arial Black" panose="020B0A04020102020204" charset="0"/>
              <a:ea typeface="微软雅黑" panose="020B0503020204020204" charset="-122"/>
              <a:sym typeface="Arial Black" panose="020B0A04020102020204" charset="0"/>
            </a:endParaRPr>
          </a:p>
        </p:txBody>
      </p:sp>
      <p:sp>
        <p:nvSpPr>
          <p:cNvPr id="5123" name="副标题 7"/>
          <p:cNvSpPr>
            <a:spLocks noGrp="1"/>
          </p:cNvSpPr>
          <p:nvPr>
            <p:ph type="subTitle" idx="1"/>
          </p:nvPr>
        </p:nvSpPr>
        <p:spPr>
          <a:xfrm>
            <a:off x="-539750" y="-26987"/>
            <a:ext cx="6888163" cy="503237"/>
          </a:xfrm>
          <a:ln/>
        </p:spPr>
        <p:txBody>
          <a:bodyPr anchor="t"/>
          <a:p>
            <a:pPr algn="r" defTabSz="914400">
              <a:buClrTx/>
              <a:buSzPct val="70000"/>
            </a:pPr>
            <a:endParaRPr lang="zh-CN" altLang="en-US" sz="2400" b="0" kern="1200">
              <a:latin typeface="+mn-lt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638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二、高空作业安全专业知识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4338" name="文本占位符 1638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 algn="just">
              <a:lnSpc>
                <a:spcPct val="135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、高空作业要求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）从事高空作业要定期体检，凡患高血压、心脏病、贫血病、癫痫病以及其它不适于高空作业的，不得从事高空作业。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）高空作业衣着要灵便，禁止穿硬底和带钉易滑的鞋。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）高空作业所用材料要堆放平稳，工具应随手放入工具袋内，上下传递物件禁止抛掷。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）遇有恶劣气候（如风力在六级以上）影响施工安全时，禁止进行露天高空、起重作业。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4339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740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二、高空作业安全专业知识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5362" name="文本占位符 1741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r>
              <a:rPr lang="zh-CN" altLang="en-US" sz="2800" dirty="0">
                <a:solidFill>
                  <a:srgbClr val="000099"/>
                </a:solidFill>
                <a:latin typeface="宋体" panose="02010600030101010101" pitchFamily="2" charset="-122"/>
              </a:rPr>
              <a:t>高处作业人员不得相互戏嘻打闹，</a:t>
            </a:r>
            <a:endParaRPr lang="zh-CN" altLang="en-US" sz="28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000099"/>
                </a:solidFill>
                <a:latin typeface="宋体" panose="02010600030101010101" pitchFamily="2" charset="-122"/>
              </a:rPr>
              <a:t>以免失足发生坠落事故，</a:t>
            </a:r>
            <a:endParaRPr lang="zh-CN" altLang="en-US" sz="28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000099"/>
                </a:solidFill>
                <a:latin typeface="宋体" panose="02010600030101010101" pitchFamily="2" charset="-122"/>
              </a:rPr>
              <a:t>当然也不能吸烟！</a:t>
            </a:r>
            <a:endParaRPr lang="zh-CN" altLang="en-US" sz="28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endParaRPr lang="zh-CN" altLang="en-US" sz="28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sz="2800">
                <a:solidFill>
                  <a:srgbClr val="000099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2800" dirty="0">
                <a:solidFill>
                  <a:srgbClr val="000099"/>
                </a:solidFill>
                <a:latin typeface="宋体" panose="02010600030101010101" pitchFamily="2" charset="-122"/>
              </a:rPr>
              <a:t>你记下了吗？</a:t>
            </a:r>
            <a:endParaRPr lang="zh-CN" altLang="en-US" sz="28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pic>
        <p:nvPicPr>
          <p:cNvPr id="15363" name="图片 17411" descr="高处作业安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0925" y="1701800"/>
            <a:ext cx="3827463" cy="429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843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二、高空作业安全专业知识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6386" name="文本占位符 18434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35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 5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>
                <a:solidFill>
                  <a:srgbClr val="000099"/>
                </a:solidFill>
                <a:latin typeface="宋体" panose="02010600030101010101" pitchFamily="2" charset="-122"/>
              </a:rPr>
              <a:t>梯子不得缺档，不得垫高使用，梯子横档间距以30cm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为宜，使用时上端要扎牢，下端应采取防滑措施，单面梯与地面夹角以</a:t>
            </a:r>
            <a:r>
              <a:rPr lang="en-US" altLang="zh-CN">
                <a:solidFill>
                  <a:srgbClr val="000099"/>
                </a:solidFill>
                <a:latin typeface="宋体" panose="02010600030101010101" pitchFamily="2" charset="-122"/>
              </a:rPr>
              <a:t>60~70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度为宜，禁止二人同时在梯上作业，人字梯底脚要拉牢，在通道处使用梯子，应有人监护或设置围栏。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6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）没有安全防护措施，禁止在层架的上弦、支撑、挑架的挑梁和未固定的构件上行走或作业，现场并专人负责。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  7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）乘人的外用电梯、吊笼、应有可靠的安全装置，除指派的专业人员外，禁止攀登起重臂、绳索和随同运料的吊篮吊装物上下。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endParaRPr lang="zh-CN" altLang="en-US" sz="48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6387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945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二、高空作业安全专业知识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7410" name="矩形 19459"/>
          <p:cNvSpPr/>
          <p:nvPr/>
        </p:nvSpPr>
        <p:spPr>
          <a:xfrm>
            <a:off x="611188" y="1773238"/>
            <a:ext cx="3024187" cy="29511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buBlip>
                <a:blip r:embed="rId1"/>
              </a:buBlip>
            </a:pPr>
            <a: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高处作业严禁投接物料，以免身体重心不稳，从高处坠落，到时候再后悔可就晚啦！！！</a:t>
            </a:r>
            <a:endParaRPr lang="zh-CN" altLang="en-US" dirty="0">
              <a:solidFill>
                <a:schemeClr val="tx2"/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  <p:pic>
        <p:nvPicPr>
          <p:cNvPr id="17411" name="文本占位符 19460" descr="施工作业安全"/>
          <p:cNvPicPr>
            <a:picLocks noGrp="1" noRot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238" y="1844675"/>
            <a:ext cx="2857500" cy="3276600"/>
          </a:xfrm>
          <a:ln/>
        </p:spPr>
      </p:pic>
      <p:sp>
        <p:nvSpPr>
          <p:cNvPr id="17412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2048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二、高空作业安全专业知识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8434" name="文本占位符 20482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2、高处作业安全防护技术措施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）临边作业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 施工现场任何处所，当工作面的边沿并无围护设施，使人与物有各种坠落可能的高处作业，属于临边作业。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①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临边作业的防护主要为设置防护栏杆，并有其他防护措施。设置防护栏杆为临边防护所采用的主要方式。栏杆应由上、下两道横杆及栏杆柱构成。横杆离地高度，规定为上杆1.0～1.2m，下杆0.5～0.6m，即位于中间。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600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endParaRPr lang="zh-CN" altLang="en-US" sz="16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18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8435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2252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二、高空作业安全专业知识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9458" name="文本占位符 2253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②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防护栏杆的受力性能应符合要求。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③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用绿色密目式安全网全封闭。在建工程的外侧周边，如无外脚手架应用密目式安全网全封闭。如有外脚手架在脚手架的外侧也要用密目式安全网全封闭。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9459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2355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二、高空作业安全专业知识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0482" name="文本占位符 23554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2</a:t>
            </a: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）悬空作业的安全防护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  施工现场，在周边临空的状态下进行作业时，高度在2m及2m以上，属于悬空高处作业。悬空高处作业的法定定义是：“在无立足点或无牢靠立足点的条件下，进行的高处作业统称为悬空高处作业”，因此必须建立牢靠的立足点，如搭设操作平台、脚手架或吊篮等方可进行施工。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）交叉作业的安全防护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  进行交叉作业时，不得在同一垂直方向上下同时操作下层作业的位置，必须处于依上层高度确定的可能坠落范围半径之外。不符合此条件，中间应设置安全防护层。 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0483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2560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三、土石方作业安全专业知识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1506" name="文本占位符 25602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1、土方工程一般规定</a:t>
            </a:r>
            <a:r>
              <a:rPr lang="zh-CN" altLang="en-US" sz="2800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       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1)基坑工程应贯彻先设计后施工；先支撑后开挖；边施工边监测；边施工边治理的原则。严禁坑边超载，严禁相邻基坑施工不防范相互干扰等做法。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2)深基工程施工方案应经主管部门审批或公司领导论证。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3)应加强基坑工程的监测和预报工作，包括对支护结构、周围环境及对岩土变化的监测，应通过监测分析及时预报并提出建议作到信息化施工，防止隐患扩大和随时检验设计施工的正确性。</a:t>
            </a:r>
            <a:endParaRPr lang="en-US" altLang="zh-CN" sz="20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1507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2662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三、土石方作业安全专业知识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2530" name="文本占位符 2662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、土方开挖及安全措施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 err="1">
                <a:solidFill>
                  <a:srgbClr val="000099"/>
                </a:solidFill>
                <a:latin typeface="宋体" panose="02010600030101010101" pitchFamily="2" charset="-122"/>
              </a:rPr>
              <a:t>土方开挖准备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①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勘查现场，清除地面及地上障碍物。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 ②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做好施工场地防洪排水工作，周围设置必要的截水沟、排水沟。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 ③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备好施工用电、用水、道路及其他设施。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 ④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对于深基坑，要先做好挡土桩。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2531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2764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三、土石方作业安全专业知识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3554" name="文本占位符 2765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土方开挖</a:t>
            </a:r>
            <a:endParaRPr lang="en-US" altLang="zh-CN" sz="2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①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根据土方开挖深度和工程量的大小，选择机械和人工挖土方案。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 ②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如开挖的基坑(槽)比邻近建筑物基础深时，开挖应保持一定的距离和坡度。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 ③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弃土应及时运出如需要临时堆土，或留作回填土，堆土坡脚至坑边距离应按挖坑深度、边坡坡度和土的类别确定，在边坡支护设计时应考虑堆土附加的侧压力。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 </a:t>
            </a:r>
            <a:endParaRPr lang="en-US" altLang="zh-CN" sz="20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3555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819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安全课程目的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6146" name="文本占位符 8194"/>
          <p:cNvSpPr>
            <a:spLocks noGrp="1" noRot="1"/>
          </p:cNvSpPr>
          <p:nvPr>
            <p:ph idx="1"/>
          </p:nvPr>
        </p:nvSpPr>
        <p:spPr>
          <a:xfrm>
            <a:off x="395605" y="1986280"/>
            <a:ext cx="8353425" cy="2646045"/>
          </a:xfrm>
          <a:ln/>
        </p:spPr>
        <p:txBody>
          <a:bodyPr anchor="t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目的1：掌握安全施工常识。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目的2：掌握燃气施工安全作业知识。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目标3：掌握使用劳动防护用品。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目标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：掌握设置安全标志。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6147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2867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三、土石方作业安全专业知识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4578" name="文本占位符 28674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土方开挖的安全措施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①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每项工程施工时，都要编制土方工程施工方案。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②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人工挖基坑时，操作人员之间要保持安全距离，一般大于2.5m；多台机械开挖，挖土机间距应大于10m，挖土要自上而下，逐层进行，严禁先挖坡脚的危险作业。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③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挖土方前对周围环境要认真检查，不能在危险岩石或建筑物下面进行作业。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4579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2969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三、土石方作业安全专业知识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5602" name="文本占位符 29698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④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基坑开挖应严格按要求放坡，操作时应随时注意边坡的稳定情况，发现问题时及时加固处理。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  <a:sym typeface="华文中宋" panose="0201060004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⑤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机械挖土，多台机同时开挖土方时，应验算边坡的稳定。根据规定和计算确定挖土机离边坡的安全距离。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 ⑥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深基坑四周设防护栏杆，人员上下要有专用爬梯。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  <a:sym typeface="华文中宋" panose="02010600040101010101" pitchFamily="2" charset="-122"/>
              </a:rPr>
              <a:t>   </a:t>
            </a:r>
            <a:endParaRPr lang="en-US" altLang="zh-CN" sz="20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5603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3072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三、土石方作业安全专业知识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6626" name="文本占位符 3072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pic>
        <p:nvPicPr>
          <p:cNvPr id="26627" name="图片 30727" descr="土石方作业安全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0" y="1376363"/>
            <a:ext cx="5838825" cy="4164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3174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四、用电作业安全专业知识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7650" name="文本占位符 3174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 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、电流对人体的伤害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   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电流对人体的伤害有三种：电击、电伤和电磁场伤害。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pic>
        <p:nvPicPr>
          <p:cNvPr id="27651" name="图片 31750" descr="电击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779713"/>
            <a:ext cx="6624637" cy="346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3276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四、用电作业安全专业知识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8674" name="文本占位符 3277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、防止触电的技术措施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05000"/>
              </a:lnSpc>
              <a:buNone/>
            </a:pPr>
            <a:endParaRPr lang="zh-CN" altLang="en-US" sz="9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05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）防止触电的技术措施有：绝缘、屏护和间距。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0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）接地和接零。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0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）装设漏电保护装置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0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）采用安全电压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0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）加强绝缘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32771" descr="dian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225" y="1341438"/>
            <a:ext cx="4192588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3481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四、用电作业安全专业知识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9698" name="文本占位符 34818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sz="4000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、防止电器火灾</a:t>
            </a:r>
            <a:r>
              <a:rPr lang="zh-CN" altLang="en-US" sz="4000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endParaRPr lang="zh-CN" altLang="en-US" sz="4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电器、照明设备、手持电动工具以及通常采用单相电源供电的小型电器，有时会引起火灾，其原因通常是电气设备选用不当或由于线路年久失修，绝缘老化造成短路，电器积尘、受潮、热源接近电器、电器接近易燃物和通风散热失效等。  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其防护措施主要是合理选用电气装置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,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注意线路电器负荷不能过高，注意电器设备安装位置距易燃可燃物不能太近，注意电气设备进行是否异常，注意防潮等。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29699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3584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四、用电作业安全专业知识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0722" name="文本占位符 35842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0723" name="矩形 35843"/>
          <p:cNvSpPr/>
          <p:nvPr/>
        </p:nvSpPr>
        <p:spPr>
          <a:xfrm>
            <a:off x="684213" y="4365625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buBlip>
                <a:blip r:embed="rId1"/>
              </a:buBlip>
            </a:pPr>
            <a:r>
              <a:rPr lang="zh-CN" altLang="en-US" dirty="0">
                <a:solidFill>
                  <a:schemeClr val="tx2"/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施工现场发生火情，一定要先切断电源，再使用二氧化碳灭火器灭火，千万不可用水及泡沫灭火器进行灭火，你记住了吗？</a:t>
            </a:r>
            <a:endParaRPr lang="zh-CN" altLang="en-US" dirty="0">
              <a:solidFill>
                <a:schemeClr val="tx2"/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  <p:pic>
        <p:nvPicPr>
          <p:cNvPr id="30724" name="图片 35844" descr="建筑施工消防安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268413"/>
            <a:ext cx="7848600" cy="305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4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3788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四、用电作业安全专业知识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1746" name="文本占位符 3789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 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、静电、雷电、电磁危害的防护措施 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）静电的防护一般采用静电接地，增加空气的湿度，在物料内加入抗静电剂，使用静电中和器和工艺上采用导电性能较好的材料，降低摩擦、流速、惰性气体保护等方法来消除或减少静电产生。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）雷电的防护一般采用避雷针、避雷器、避雷网、避雷线等装置将雷电直接导入大地。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）电磁危害的防护一般采用电磁屏蔽装置。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1747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4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3993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四、用电作业安全专业知识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2770" name="文本占位符 39938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  5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、电气作业管理措施 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）从事电气工作的人员为特种作业人员，必须经过专门的安全技术培训和考核，经考试合格取得安全生产综合管理部门核发的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特种作业操作证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后，才能独立作业。 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）电工作业人员要遵守电工作业安全操作规程，坚持维护检修制度，特别是高压检修工作的安全，必须坚持工作票、工作监护等工作制度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。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（严禁随意挂线）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2771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4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4198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五、焊接作业安全专业知识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3794" name="文本占位符 4198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 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、焊接工程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rgbClr val="000099"/>
                </a:solidFill>
                <a:latin typeface="宋体" panose="02010600030101010101" pitchFamily="2" charset="-122"/>
              </a:rPr>
              <a:t>    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手工电弧焊就是利用电弧放电时产生的热量，熔化焊接材料和被焊接工件，从而获得牢固接头的焊接过程。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、电焊操作的不安全因素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触电机会多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易发生电气火灾、爆炸和灼烫事故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易发生因触电造成的二次事故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机械性伤害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endParaRPr lang="zh-CN" altLang="en-US" sz="18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18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3795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4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921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课程内容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7170" name="文本占位符 9218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一、燃气工程施工安全概述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二、高空作业安全专业知识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三、土石方作业安全专业知识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四、用电作业安全专业知识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五、焊接作业安全专业知识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六、劳动防护用品的安全专业知识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七、安全色和安全标志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7171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4300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五、焊接作业安全专业知识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4818" name="文本占位符 4301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、安全操作要求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每台电焊机都应设置单独的开关箱，箱中装有漏电开关，当焊接过程中或电焊机空载时，有漏电现象时，都能防止触电事故。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焊接工作开始前，应首先检查焊机和工具是否完好和安全可靠，如焊钳和焊接电缆的绝缘是否有损坏的地方，焊机的外壳接地和焊机的各接线点接触是否良好。不允许未进行安全检查就开始操作。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1800" dirty="0">
                <a:solidFill>
                  <a:srgbClr val="000099"/>
                </a:solidFill>
                <a:latin typeface="宋体" panose="02010600030101010101" pitchFamily="2" charset="-122"/>
              </a:rPr>
              <a:t>       </a:t>
            </a:r>
            <a:endParaRPr lang="zh-CN" altLang="en-US" sz="18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16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4819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4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4403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五、焊接作业安全专业知识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5842" name="文本占位符 44034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在狭小空间、容器和管道内工作时，为防止触电，必须穿绝缘鞋，脚下垫有橡胶板或其他绝缘衬垫；最好两人轮换工作，以便互相照看，否则就需有一名监护人员，随时注意操作人的安全情况，一遇有危险情况，就可立即切断电源进行抢救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）身体出汗后而使衣服潮湿时，勿靠在带电的钢板或工件上以防触电。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工作地点潮湿时，地面应铺有橡胶板或其他绝缘材料。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6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更换焊条一定要戴皮手套，不要赤手操作。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5843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4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4403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五、焊接作业安全专业知识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6866" name="文本占位符 44034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7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在带电情况下，焊钳不得夹在腋下或将焊接电缆挂在脖颈上。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8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推拉闸刀开关时，脸部不允许直对电闸，以防止短路造成的火花烧伤面部。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9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下列操作，必须切断电源才能进行：改变焊机接头时；更换焊件需要改接二次回路时；更换保险装置时；焊机发生故障需进行检修时；转移工作地点搬动焊机时；工作完毕或临时离开工作现场时。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6867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4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4608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六、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劳动防护用品的安全专业知识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7890" name="文本占位符 46082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、安全帽的防护作用：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）防止物体打击伤害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）防止高处坠落伤害头部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）防止机械性损伤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）防止污染毛发伤害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7891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4710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六、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施工机具及劳动防护用品的安全知识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8914" name="文本占位符 4710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sz="2800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、安全帽使用注意事项：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）要有下颏带和后帽箍并拴系牢固，以防帽子掉落；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）热塑性安全帽可用清水冲洗，不得用热水浸泡，不能放在暖气片上、火炉上烘烤，以防帽体变形；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）安全帽使用超过规定限值，或者受过较严重的冲击后，虽然肉眼看不到裂纹，也应予以更换。一般塑料安全帽使用期限为三年；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）佩戴安全帽前，应检查各配件有无损坏，装配是否牢固，帽衬调节部分是否卡紧，绳带是否系紧等，确信各部件完好后方可使用。</a:t>
            </a:r>
            <a:r>
              <a:rPr lang="zh-CN" altLang="en-US" sz="2800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8915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文本占位符 4813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、防护手套的作用：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）防止火与高温、低温的伤害。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）防止电磁与电离辐射的伤害。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）防止电、化学物质的伤害。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）防止撞击、切割、擦伤、微生物侵害以及感染。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9938" name="标题 48132"/>
          <p:cNvSpPr>
            <a:spLocks noGrp="1" noRot="1"/>
          </p:cNvSpPr>
          <p:nvPr>
            <p:ph type="title"/>
          </p:nvPr>
        </p:nvSpPr>
        <p:spPr>
          <a:ln/>
        </p:spPr>
        <p:txBody>
          <a:bodyPr wrap="square" lIns="91440" tIns="45720" rIns="91440" bIns="45720"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六、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施工机具及劳动防护用品的安全知识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39939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4915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六、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施工机具及劳动防护用品的安全知识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40962" name="文本占位符 49154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、防护手套使用注意事项 ：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）防护手套的品种很多，根据防护功能来选用。首先应明确防护对象，然后再仔细选用。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）防水、耐酸碱手套使用前应仔细检查，观察表面是否有破损，采取简易办法是向手套内吹口气，用手捏紧套口，观察是否漏气。漏气则不能使用。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）绝缘手套应定期检验电绝缘性能，不符合规定的不能使用。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1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）橡胶、塑料等类防护手套用后应冲洗干净、凉干，保存时避免高温，并在制品上撒上滑石粉以防粘连。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40963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5017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六、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施工机具及劳动防护用品的安全知识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41986" name="文本占位符 50178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5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、安全带的作用：预防作业人员从高处坠落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6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、安全带使用注意事项 ：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）在使用安全带时，应检查安全带的部件是否完整，有无损伤，金属配件的各种环不得是焊接件，边缘光滑，产品上应有“安鉴证”。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）使用围杆安全带时，围杆绳上有保护套，不允许在地面上随意拖着绳走，以免损伤绳套，影响主绳。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）悬挂安全带不得低挂高用，因为低挂高用在坠落时受到的冲击力大，对人体伤害也大。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41987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5222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六、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施工机具及劳动防护用品的安全</a:t>
            </a:r>
            <a:r>
              <a:rPr lang="zh-CN" altLang="en-US" b="1" dirty="0">
                <a:solidFill>
                  <a:srgbClr val="000099"/>
                </a:solidFill>
                <a:latin typeface="宋体" panose="02010600030101010101" pitchFamily="2" charset="-122"/>
              </a:rPr>
              <a:t>知识</a:t>
            </a:r>
            <a:endParaRPr lang="zh-CN" altLang="en-US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43010" name="文本占位符 5222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pic>
        <p:nvPicPr>
          <p:cNvPr id="43011" name="图片 52227" descr="自我保护意识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1268413"/>
            <a:ext cx="8229600" cy="3703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矩形 52228"/>
          <p:cNvSpPr/>
          <p:nvPr/>
        </p:nvSpPr>
        <p:spPr>
          <a:xfrm>
            <a:off x="2555875" y="5084763"/>
            <a:ext cx="4824413" cy="7921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lnSpc>
                <a:spcPct val="100000"/>
              </a:lnSpc>
              <a:buBlip>
                <a:blip r:embed="rId2"/>
              </a:buBlip>
            </a:pPr>
            <a:r>
              <a:rPr lang="zh-CN" altLang="en-US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考考你</a:t>
            </a:r>
            <a:r>
              <a:rPr lang="en-US" altLang="zh-CN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哪个挂错了</a:t>
            </a:r>
            <a:r>
              <a:rPr lang="en-US" altLang="zh-CN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</a:t>
            </a:r>
            <a:endParaRPr lang="en-US" altLang="zh-CN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3013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5324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七、安全色和安全标志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3251" name="文本占位符 53250"/>
          <p:cNvSpPr>
            <a:spLocks noGrp="1" noRot="1"/>
          </p:cNvSpPr>
          <p:nvPr>
            <p:ph idx="1"/>
          </p:nvPr>
        </p:nvSpPr>
        <p:spPr>
          <a:ln>
            <a:miter/>
          </a:ln>
        </p:spPr>
        <p:txBody>
          <a:bodyPr vert="horz" anchor="t">
            <a:normAutofit/>
          </a:bodyPr>
          <a:p>
            <a:pPr fontAlgn="base">
              <a:buNone/>
            </a:pPr>
            <a:r>
              <a:rPr lang="en-US" altLang="zh-CN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1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、安全色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fontAlgn="base">
              <a:buNone/>
            </a:pPr>
            <a:endParaRPr lang="zh-CN" altLang="en-US" sz="1400" b="1" strike="noStrike" noProof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fontAlgn="base"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     </a:t>
            </a:r>
            <a:r>
              <a:rPr lang="zh-CN" altLang="en-US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红</a:t>
            </a:r>
            <a:r>
              <a:rPr lang="zh-CN" altLang="en-US" b="1" strike="noStrike" noProof="1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、</a:t>
            </a:r>
            <a:r>
              <a:rPr lang="zh-CN" altLang="en-US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黄</a:t>
            </a:r>
            <a:r>
              <a:rPr lang="zh-CN" altLang="en-US" b="1" strike="noStrike" noProof="1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、</a:t>
            </a:r>
            <a:r>
              <a:rPr lang="zh-CN" altLang="en-US" b="1" strike="noStrike" noProof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蓝</a:t>
            </a:r>
            <a:r>
              <a:rPr lang="zh-CN" altLang="en-US" b="1" strike="noStrike" noProof="1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、</a:t>
            </a:r>
            <a:r>
              <a:rPr lang="zh-CN" altLang="en-US" b="1" strike="noStrike" noProof="1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绿</a:t>
            </a:r>
            <a:endParaRPr lang="zh-CN" altLang="en-US" b="1" strike="noStrike" noProof="1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fontAlgn="base">
              <a:buNone/>
            </a:pPr>
            <a:endParaRPr lang="zh-CN" altLang="en-US" b="1" strike="noStrike" noProof="1" dirty="0">
              <a:solidFill>
                <a:srgbClr val="00FF00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fontAlgn="base"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b="1" strike="noStrike" noProof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红色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表示禁止、停止的意思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fontAlgn="base"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b="1" strike="noStrike" noProof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黄色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表示注意、警告的意思。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fontAlgn="base"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蓝色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表示指令、必须遵守的意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fontAlgn="base"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b="1" strike="noStrike" noProof="1" dirty="0">
                <a:solidFill>
                  <a:srgbClr val="00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sym typeface="Arial" panose="020B0604020202020204" pitchFamily="34" charset="0"/>
              </a:rPr>
              <a:t>绿色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表示通行、安全和提供信息的意思。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4035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1024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一、燃气工程施工安全概述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194" name="椭圆 10245"/>
          <p:cNvSpPr/>
          <p:nvPr/>
        </p:nvSpPr>
        <p:spPr>
          <a:xfrm rot="-1543677">
            <a:off x="6227763" y="3213100"/>
            <a:ext cx="1417637" cy="439738"/>
          </a:xfrm>
          <a:prstGeom prst="ellipse">
            <a:avLst/>
          </a:prstGeom>
          <a:solidFill>
            <a:srgbClr val="DDDDDD">
              <a:alpha val="80000"/>
            </a:srgbClr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任意多边形 10247"/>
          <p:cNvSpPr>
            <a:spLocks noEditPoints="1"/>
          </p:cNvSpPr>
          <p:nvPr/>
        </p:nvSpPr>
        <p:spPr>
          <a:xfrm rot="-1358056">
            <a:off x="3490913" y="3717925"/>
            <a:ext cx="3657600" cy="1651000"/>
          </a:xfrm>
          <a:custGeom>
            <a:avLst/>
            <a:gdLst/>
            <a:ahLst/>
            <a:cxnLst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EBF2FC"/>
              </a:gs>
              <a:gs pos="100000">
                <a:srgbClr val="2F7ADF"/>
              </a:gs>
            </a:gsLst>
            <a:lin ang="0" scaled="1"/>
            <a:tileRect/>
          </a:gra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椭圆 10248"/>
          <p:cNvSpPr/>
          <p:nvPr/>
        </p:nvSpPr>
        <p:spPr>
          <a:xfrm rot="-1543677">
            <a:off x="5940425" y="5445125"/>
            <a:ext cx="1603375" cy="473075"/>
          </a:xfrm>
          <a:prstGeom prst="ellipse">
            <a:avLst/>
          </a:prstGeom>
          <a:solidFill>
            <a:srgbClr val="DDDDDD">
              <a:alpha val="80000"/>
            </a:srgbClr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椭圆 10249"/>
          <p:cNvSpPr/>
          <p:nvPr/>
        </p:nvSpPr>
        <p:spPr>
          <a:xfrm rot="-1543677">
            <a:off x="3271838" y="4478338"/>
            <a:ext cx="1793875" cy="471487"/>
          </a:xfrm>
          <a:prstGeom prst="ellipse">
            <a:avLst/>
          </a:prstGeom>
          <a:solidFill>
            <a:srgbClr val="DDDDDD">
              <a:alpha val="80000"/>
            </a:srgbClr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椭圆 10250"/>
          <p:cNvSpPr/>
          <p:nvPr/>
        </p:nvSpPr>
        <p:spPr>
          <a:xfrm>
            <a:off x="5291138" y="4581525"/>
            <a:ext cx="1584325" cy="1562100"/>
          </a:xfrm>
          <a:prstGeom prst="ellipse">
            <a:avLst/>
          </a:prstGeom>
          <a:gradFill rotWithShape="1">
            <a:gsLst>
              <a:gs pos="0">
                <a:srgbClr val="85D9F7"/>
              </a:gs>
              <a:gs pos="100000">
                <a:srgbClr val="385C6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椭圆 10251"/>
          <p:cNvSpPr/>
          <p:nvPr/>
        </p:nvSpPr>
        <p:spPr>
          <a:xfrm>
            <a:off x="5364163" y="2349500"/>
            <a:ext cx="1573212" cy="1584325"/>
          </a:xfrm>
          <a:prstGeom prst="ellipse">
            <a:avLst/>
          </a:prstGeom>
          <a:gradFill rotWithShape="1">
            <a:gsLst>
              <a:gs pos="0">
                <a:srgbClr val="C48352"/>
              </a:gs>
              <a:gs pos="100000">
                <a:srgbClr val="442D1C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5507038" y="2781300"/>
            <a:ext cx="1257300" cy="5810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algn="ctr">
              <a:lnSpc>
                <a:spcPct val="80000"/>
              </a:lnSpc>
            </a:pPr>
            <a:r>
              <a:rPr lang="zh-CN" altLang="en-US" sz="16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细黑" panose="02010600040101010101" pitchFamily="2" charset="-122"/>
              </a:rPr>
              <a:t>产品固定，</a:t>
            </a:r>
            <a:endParaRPr lang="zh-CN" altLang="en-US" sz="16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algn="ctr"/>
            <a:r>
              <a:rPr lang="zh-CN" altLang="en-US" sz="16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细黑" panose="02010600040101010101" pitchFamily="2" charset="-122"/>
              </a:rPr>
              <a:t>人员流动</a:t>
            </a:r>
            <a:endParaRPr lang="zh-CN" altLang="en-US" sz="16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254" name="文本框 10253"/>
          <p:cNvSpPr txBox="1"/>
          <p:nvPr/>
        </p:nvSpPr>
        <p:spPr>
          <a:xfrm>
            <a:off x="5291138" y="5013325"/>
            <a:ext cx="1606550" cy="8255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algn="ctr">
              <a:spcBef>
                <a:spcPct val="0"/>
              </a:spcBef>
            </a:pPr>
            <a:r>
              <a:rPr lang="zh-CN" altLang="en-US" sz="16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细黑" panose="02010600040101010101" pitchFamily="2" charset="-122"/>
              </a:rPr>
              <a:t>露天高处作业、</a:t>
            </a:r>
            <a:endParaRPr lang="zh-CN" altLang="en-US" sz="16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16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细黑" panose="02010600040101010101" pitchFamily="2" charset="-122"/>
              </a:rPr>
              <a:t>手工操作多，</a:t>
            </a:r>
            <a:endParaRPr lang="zh-CN" altLang="en-US" sz="16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16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细黑" panose="02010600040101010101" pitchFamily="2" charset="-122"/>
              </a:rPr>
              <a:t>繁重体力劳动</a:t>
            </a:r>
            <a:endParaRPr lang="zh-CN" altLang="en-US" sz="16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202" name="椭圆 10255"/>
          <p:cNvSpPr/>
          <p:nvPr/>
        </p:nvSpPr>
        <p:spPr>
          <a:xfrm>
            <a:off x="2627313" y="3573463"/>
            <a:ext cx="1558925" cy="1584325"/>
          </a:xfrm>
          <a:prstGeom prst="ellipse">
            <a:avLst/>
          </a:prstGeom>
          <a:gradFill rotWithShape="1">
            <a:gsLst>
              <a:gs pos="0">
                <a:srgbClr val="5AB14B"/>
              </a:gs>
              <a:gs pos="100000">
                <a:srgbClr val="1C3818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7" name="文本框 10256"/>
          <p:cNvSpPr txBox="1"/>
          <p:nvPr/>
        </p:nvSpPr>
        <p:spPr>
          <a:xfrm>
            <a:off x="2771775" y="4076700"/>
            <a:ext cx="1200150" cy="5810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algn="ctr">
              <a:spcBef>
                <a:spcPct val="0"/>
              </a:spcBef>
            </a:pPr>
            <a:r>
              <a:rPr lang="zh-CN" altLang="en-US" sz="16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细黑" panose="02010600040101010101" pitchFamily="2" charset="-122"/>
              </a:rPr>
              <a:t>施工变化大</a:t>
            </a:r>
            <a:endParaRPr lang="zh-CN" altLang="en-US" sz="16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16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细黑" panose="02010600040101010101" pitchFamily="2" charset="-122"/>
              </a:rPr>
              <a:t>，规则性差</a:t>
            </a:r>
            <a:endParaRPr lang="zh-CN" altLang="en-US" sz="16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204" name="文本占位符 10261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8205" name="文本框 10263"/>
          <p:cNvSpPr txBox="1"/>
          <p:nvPr/>
        </p:nvSpPr>
        <p:spPr>
          <a:xfrm>
            <a:off x="755650" y="1341438"/>
            <a:ext cx="7200900" cy="4206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06" name="文本框 10264"/>
          <p:cNvSpPr txBox="1"/>
          <p:nvPr/>
        </p:nvSpPr>
        <p:spPr>
          <a:xfrm>
            <a:off x="468313" y="1196975"/>
            <a:ext cx="6264275" cy="172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、燃气施工的特点：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   燃气施工事故的特点是由燃气施工的特点决定的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施工的安全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事故主要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有高处坠落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物体打击、触电、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机械伤害和塌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方等。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67" name="文本框 10266"/>
          <p:cNvSpPr txBox="1"/>
          <p:nvPr/>
        </p:nvSpPr>
        <p:spPr>
          <a:xfrm>
            <a:off x="4140200" y="3860800"/>
            <a:ext cx="1727200" cy="7493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zh-CN" noProof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noProof="1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燃气施工 的特点</a:t>
            </a:r>
            <a:endParaRPr lang="zh-CN" altLang="en-US" noProof="1" dirty="0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08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5427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七、安全色和安全标志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5058" name="文本占位符 54274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54276" name="文本框 54275"/>
          <p:cNvSpPr txBox="1"/>
          <p:nvPr/>
        </p:nvSpPr>
        <p:spPr>
          <a:xfrm>
            <a:off x="611188" y="1123950"/>
            <a:ext cx="5181600" cy="590708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0065A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 2</a:t>
            </a:r>
            <a:r>
              <a:rPr lang="zh-CN" altLang="en-US" dirty="0">
                <a:solidFill>
                  <a:srgbClr val="0065A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、安全标志 ：</a:t>
            </a:r>
            <a:endParaRPr lang="zh-CN" altLang="en-US" dirty="0">
              <a:solidFill>
                <a:srgbClr val="0065A6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b="0" dirty="0">
                <a:solidFill>
                  <a:srgbClr val="0065A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     指令标志的含义是强制人们必须做出某 种动作或采用防范措施的图形标志。其基本型式是圆形边框。图形符号为白色，衬底为蓝色。</a:t>
            </a:r>
            <a:endParaRPr lang="zh-CN" altLang="en-US" b="0" dirty="0">
              <a:solidFill>
                <a:srgbClr val="0065A6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b="0" dirty="0">
                <a:solidFill>
                  <a:srgbClr val="0065A6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     提示标志的含义是向人们提供某种信息的图形标志。其基本型式是正方形边框。图形符号为白色，衬底为绿色。</a:t>
            </a:r>
            <a:endParaRPr lang="zh-CN" altLang="en-US" b="0" dirty="0">
              <a:solidFill>
                <a:srgbClr val="0065A6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endParaRPr lang="zh-CN" altLang="en-US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5060" name="图片 54280" descr="安全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1557338"/>
            <a:ext cx="1676400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图片 54283" descr="指令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4076700"/>
            <a:ext cx="2232025" cy="156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2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5529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七、安全色和安全标志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6082" name="文本占位符 55298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pic>
        <p:nvPicPr>
          <p:cNvPr id="46083" name="图片 55299" descr="tu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557338"/>
            <a:ext cx="977900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图片 55300" descr="tu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1557338"/>
            <a:ext cx="977900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图片 55301" descr="tu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1557338"/>
            <a:ext cx="977900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55302" descr="tu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1557338"/>
            <a:ext cx="977900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图片 55303" descr="tu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38" y="3213100"/>
            <a:ext cx="9779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55304" descr="tu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738" y="3213100"/>
            <a:ext cx="9779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9" name="图片 55305" descr="tu0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625" y="3213100"/>
            <a:ext cx="9779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0" name="图片 55306" descr="tu0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550" y="3213100"/>
            <a:ext cx="9779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1" name="图片 55307" descr="tu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7900" y="4797425"/>
            <a:ext cx="979488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2" name="图片 55308" descr="tu0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700" y="4797425"/>
            <a:ext cx="979488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3" name="图片 55309" descr="tu0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7050" y="1557338"/>
            <a:ext cx="979488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4" name="图片 55310" descr="tu0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7050" y="3213100"/>
            <a:ext cx="979488" cy="122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5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sp>
        <p:nvSpPr>
          <p:cNvPr id="47106" name="矩形 93185"/>
          <p:cNvSpPr/>
          <p:nvPr/>
        </p:nvSpPr>
        <p:spPr>
          <a:xfrm>
            <a:off x="1485900" y="504825"/>
            <a:ext cx="5802313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algn="ctr"/>
            <a:r>
              <a:rPr lang="zh-CN" altLang="en-US" sz="4800" b="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十一、动火规范要求</a:t>
            </a:r>
            <a:endParaRPr lang="zh-CN" altLang="en-US" sz="4800" b="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7107" name="文本占位符 93186"/>
          <p:cNvSpPr>
            <a:spLocks noGrp="1" noRot="1"/>
          </p:cNvSpPr>
          <p:nvPr>
            <p:ph idx="1"/>
          </p:nvPr>
        </p:nvSpPr>
        <p:spPr>
          <a:ln/>
        </p:spPr>
        <p:txBody>
          <a:bodyPr wrap="square" anchor="t"/>
          <a:p>
            <a:pPr>
              <a:lnSpc>
                <a:spcPct val="90000"/>
              </a:lnSpc>
              <a:buChar char=""/>
            </a:pPr>
            <a:r>
              <a:rPr lang="zh-CN" altLang="en-US"/>
              <a:t>管道吹扫按规范要求进行（长度、吹扫口）、确定合格后签字认可。</a:t>
            </a:r>
            <a:endParaRPr lang="zh-CN" altLang="en-US"/>
          </a:p>
          <a:p>
            <a:pPr>
              <a:lnSpc>
                <a:spcPct val="90000"/>
              </a:lnSpc>
              <a:buChar char=""/>
            </a:pPr>
            <a:r>
              <a:rPr lang="zh-CN" altLang="en-US"/>
              <a:t>作业前必须经相关部门会签审批、办理动火作业票，并张贴于施工区域，按照审批的要求采取如配置灭火器材、隔离易燃物、设置监护人等，或者执行其他相关措施。</a:t>
            </a:r>
            <a:endParaRPr lang="zh-CN" altLang="en-US"/>
          </a:p>
          <a:p>
            <a:pPr>
              <a:lnSpc>
                <a:spcPct val="90000"/>
              </a:lnSpc>
              <a:buChar char=""/>
            </a:pPr>
            <a:r>
              <a:rPr lang="zh-CN" altLang="en-US"/>
              <a:t>进行动火作业必须配备相关的防护用品，如手套，衣服，面罩等。</a:t>
            </a:r>
            <a:endParaRPr lang="zh-CN" altLang="en-US"/>
          </a:p>
          <a:p>
            <a:pPr>
              <a:lnSpc>
                <a:spcPct val="90000"/>
              </a:lnSpc>
              <a:buChar char=""/>
            </a:pPr>
            <a:r>
              <a:rPr lang="zh-CN" altLang="en-US"/>
              <a:t>明火作业与易燃物保持至少</a:t>
            </a:r>
            <a:r>
              <a:rPr lang="en-US" altLang="zh-CN"/>
              <a:t>10</a:t>
            </a:r>
            <a:r>
              <a:rPr lang="zh-CN" altLang="en-US"/>
              <a:t>米的距离</a:t>
            </a:r>
            <a:endParaRPr lang="zh-CN" altLang="en-US"/>
          </a:p>
          <a:p>
            <a:pPr>
              <a:lnSpc>
                <a:spcPct val="90000"/>
              </a:lnSpc>
              <a:buChar char=""/>
            </a:pPr>
            <a:r>
              <a:rPr lang="zh-CN" altLang="en-US"/>
              <a:t>作业完毕检查是否有未灭的火星，关闭电气开关，清扫现场</a:t>
            </a:r>
            <a:endParaRPr lang="zh-CN" altLang="en-US"/>
          </a:p>
          <a:p>
            <a:pPr>
              <a:lnSpc>
                <a:spcPct val="90000"/>
              </a:lnSpc>
              <a:buChar char=""/>
            </a:pPr>
            <a:endParaRPr lang="zh-CN" altLang="en-US"/>
          </a:p>
        </p:txBody>
      </p:sp>
      <p:sp>
        <p:nvSpPr>
          <p:cNvPr id="47108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>
                <a:solidFill>
                  <a:srgbClr val="4B4B4B"/>
                </a:solidFill>
              </a:rPr>
            </a:fld>
            <a:endParaRPr lang="zh-CN" altLang="en-US" sz="120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文本占位符 94209"/>
          <p:cNvSpPr>
            <a:spLocks noGrp="1" noRot="1"/>
          </p:cNvSpPr>
          <p:nvPr>
            <p:ph idx="1"/>
          </p:nvPr>
        </p:nvSpPr>
        <p:spPr>
          <a:ln/>
        </p:spPr>
        <p:txBody>
          <a:bodyPr wrap="square" anchor="t"/>
          <a:p>
            <a:pPr>
              <a:buChar char=""/>
            </a:pPr>
            <a:r>
              <a:rPr lang="zh-CN" altLang="en-US"/>
              <a:t>氧气、乙炔气瓶保持至少</a:t>
            </a:r>
            <a:r>
              <a:rPr lang="en-US" altLang="zh-CN"/>
              <a:t>5</a:t>
            </a:r>
            <a:r>
              <a:rPr lang="zh-CN" altLang="en-US"/>
              <a:t>米的距离，垂直固定放置，搬运时不允许在地面滚动，气瓶未使用时应安装保护帽，不能暴露于太阳的暴晒下。</a:t>
            </a:r>
            <a:endParaRPr lang="zh-CN" altLang="en-US"/>
          </a:p>
          <a:p>
            <a:pPr>
              <a:buChar char=""/>
            </a:pPr>
            <a:r>
              <a:rPr lang="zh-CN" altLang="en-US"/>
              <a:t>气瓶未使用时压力表和回火器应拆卸，气管放置整齐。</a:t>
            </a:r>
            <a:endParaRPr lang="zh-CN" altLang="en-US"/>
          </a:p>
          <a:p>
            <a:pPr>
              <a:buChar char=""/>
            </a:pPr>
            <a:r>
              <a:rPr lang="zh-CN" altLang="en-US"/>
              <a:t>安全防护设施提前、有效。</a:t>
            </a:r>
            <a:endParaRPr lang="zh-CN" altLang="en-US"/>
          </a:p>
        </p:txBody>
      </p:sp>
      <p:sp>
        <p:nvSpPr>
          <p:cNvPr id="48131" name="矩形 94210"/>
          <p:cNvSpPr/>
          <p:nvPr/>
        </p:nvSpPr>
        <p:spPr>
          <a:xfrm>
            <a:off x="1422400" y="546100"/>
            <a:ext cx="6608763" cy="6604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algn="ctr"/>
            <a:r>
              <a:rPr lang="zh-CN" altLang="en-US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动火作业</a:t>
            </a:r>
            <a:endParaRPr lang="zh-CN" altLang="en-US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2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>
                <a:solidFill>
                  <a:srgbClr val="4B4B4B"/>
                </a:solidFill>
              </a:rPr>
            </a:fld>
            <a:endParaRPr lang="zh-CN" altLang="en-US" sz="120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sp>
        <p:nvSpPr>
          <p:cNvPr id="49154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anchor="t"/>
          <a:p>
            <a:endParaRPr lang="zh-CN" altLang="en-US"/>
          </a:p>
        </p:txBody>
      </p:sp>
      <p:sp>
        <p:nvSpPr>
          <p:cNvPr id="49155" name="矩形 95233"/>
          <p:cNvSpPr/>
          <p:nvPr/>
        </p:nvSpPr>
        <p:spPr>
          <a:xfrm>
            <a:off x="1422400" y="546100"/>
            <a:ext cx="6608763" cy="6604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algn="ctr"/>
            <a:r>
              <a:rPr lang="zh-CN" altLang="en-US" sz="4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动火作业</a:t>
            </a:r>
            <a:endParaRPr lang="zh-CN" altLang="en-US" sz="4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156" name="圆角矩形标注 95234"/>
          <p:cNvSpPr/>
          <p:nvPr/>
        </p:nvSpPr>
        <p:spPr>
          <a:xfrm>
            <a:off x="6262688" y="4876800"/>
            <a:ext cx="2063750" cy="1182688"/>
          </a:xfrm>
          <a:prstGeom prst="wedgeRoundRectCallout">
            <a:avLst>
              <a:gd name="adj1" fmla="val -82306"/>
              <a:gd name="adj2" fmla="val -185301"/>
              <a:gd name="adj3" fmla="val 16667"/>
            </a:avLst>
          </a:prstGeom>
          <a:gradFill rotWithShape="0">
            <a:gsLst>
              <a:gs pos="0">
                <a:srgbClr val="FFFF99"/>
              </a:gs>
              <a:gs pos="100000">
                <a:srgbClr val="767647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anchor="t"/>
          <a:p>
            <a:pPr algn="ctr" eaLnBrk="0">
              <a:spcBef>
                <a:spcPct val="50000"/>
              </a:spcBef>
            </a:pPr>
            <a:r>
              <a:rPr lang="zh-CN" altLang="en-US"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动火作业必须配备灭火器</a:t>
            </a:r>
            <a:endParaRPr lang="zh-CN" altLang="en-US" sz="28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7" name="圆角矩形标注 95235"/>
          <p:cNvSpPr/>
          <p:nvPr/>
        </p:nvSpPr>
        <p:spPr>
          <a:xfrm>
            <a:off x="2043113" y="5170488"/>
            <a:ext cx="2705100" cy="1187450"/>
          </a:xfrm>
          <a:prstGeom prst="wedgeRoundRectCallout">
            <a:avLst>
              <a:gd name="adj1" fmla="val 60681"/>
              <a:gd name="adj2" fmla="val -119653"/>
              <a:gd name="adj3" fmla="val 16667"/>
            </a:avLst>
          </a:prstGeom>
          <a:gradFill rotWithShape="0">
            <a:gsLst>
              <a:gs pos="0">
                <a:srgbClr val="FFFF99"/>
              </a:gs>
              <a:gs pos="100000">
                <a:srgbClr val="767647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anchor="t"/>
          <a:p>
            <a:pPr algn="ctr" eaLnBrk="0">
              <a:spcBef>
                <a:spcPct val="50000"/>
              </a:spcBef>
            </a:pPr>
            <a:r>
              <a:rPr lang="zh-CN" altLang="en-US"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动火作业必须和着易燃物保持足够距离</a:t>
            </a:r>
            <a:endParaRPr lang="zh-CN" altLang="en-US" sz="20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>
              <a:spcBef>
                <a:spcPct val="50000"/>
              </a:spcBef>
            </a:pPr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动火点配备监火人</a:t>
            </a:r>
            <a:endParaRPr lang="zh-CN" altLang="en-US" sz="18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9158" name="图片 95236" descr="341275696478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0" y="1724025"/>
            <a:ext cx="4217988" cy="316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9" name="圆角矩形标注 95237"/>
          <p:cNvSpPr/>
          <p:nvPr/>
        </p:nvSpPr>
        <p:spPr>
          <a:xfrm>
            <a:off x="347663" y="3654425"/>
            <a:ext cx="1900237" cy="1241425"/>
          </a:xfrm>
          <a:prstGeom prst="wedgeRoundRectCallout">
            <a:avLst>
              <a:gd name="adj1" fmla="val 196782"/>
              <a:gd name="adj2" fmla="val -68926"/>
              <a:gd name="adj3" fmla="val 16667"/>
            </a:avLst>
          </a:prstGeom>
          <a:gradFill rotWithShape="0">
            <a:gsLst>
              <a:gs pos="0">
                <a:srgbClr val="FFFF99"/>
              </a:gs>
              <a:gs pos="100000">
                <a:srgbClr val="767647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anchor="t"/>
          <a:p>
            <a:pPr algn="ctr" eaLnBrk="0">
              <a:spcBef>
                <a:spcPct val="50000"/>
              </a:spcBef>
            </a:pPr>
            <a:r>
              <a:rPr lang="zh-CN" altLang="en-US" sz="1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动火作业必须办理动火许可证</a:t>
            </a:r>
            <a:endParaRPr lang="zh-CN" altLang="en-US" sz="18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0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>
                <a:solidFill>
                  <a:srgbClr val="4B4B4B"/>
                </a:solidFill>
              </a:rPr>
            </a:fld>
            <a:endParaRPr lang="zh-CN" altLang="en-US" sz="120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017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600008" y="2709863"/>
          <a:ext cx="40925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314950" imgH="1866900" progId="MSPhotoEd.3">
                  <p:embed/>
                </p:oleObj>
              </mc:Choice>
              <mc:Fallback>
                <p:oleObj name="" r:id="rId1" imgW="5314950" imgH="1866900" progId="MSPhotoEd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00008" y="2709863"/>
                        <a:ext cx="4092575" cy="14382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>
                <a:solidFill>
                  <a:srgbClr val="4B4B4B"/>
                </a:solidFill>
              </a:rPr>
            </a:fld>
            <a:endParaRPr lang="zh-CN" altLang="en-US" sz="120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1265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一、燃气工程施工安全概述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218" name="文本占位符 11266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endParaRPr lang="en-US" altLang="zh-CN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pic>
        <p:nvPicPr>
          <p:cNvPr id="9219" name="图片 11268" descr="安全生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341438"/>
            <a:ext cx="2960687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11269" descr="警钟长鸣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1341438"/>
            <a:ext cx="3170237" cy="424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2289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一、燃气工程施工安全概述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42" name="文本占位符 12290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 algn="just">
              <a:lnSpc>
                <a:spcPct val="135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、施工现场十大安全禁令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35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）严禁穿拖鞋、高跟鞋及不戴安全帽人员进入施工现场作业。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）严禁一切人员在卷扬机、吊篮机工作时私自在设备线路上驳接、拆除电线及电器。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）严禁非专业人员私自开动任何施工机械。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3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）严禁在操作现场（包括在加工场、吊装场）玩耍、吵闹和从高处抛掷材料、工具、砖石、砂泥及一切灰尘物。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35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0243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3313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一、燃气工程施工安全概述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66" name="文本占位符 13314"/>
          <p:cNvSpPr>
            <a:spLocks noGrp="1" noRot="1"/>
          </p:cNvSpPr>
          <p:nvPr>
            <p:ph idx="1"/>
          </p:nvPr>
        </p:nvSpPr>
        <p:spPr>
          <a:ln>
            <a:miter/>
          </a:ln>
        </p:spPr>
        <p:txBody>
          <a:bodyPr vert="horz" anchor="t">
            <a:normAutofit fontScale="90000"/>
          </a:bodyPr>
          <a:p>
            <a:pPr algn="just" fontAlgn="base">
              <a:lnSpc>
                <a:spcPct val="150000"/>
              </a:lnSpc>
              <a:buNone/>
            </a:pPr>
            <a:r>
              <a:rPr lang="en-US" altLang="zh-CN" sz="2000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）严禁土方工程不按规定放坡或不加支撑的深基坑开挖施工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 fontAlgn="base">
              <a:lnSpc>
                <a:spcPct val="150000"/>
              </a:lnSpc>
              <a:buNone/>
            </a:pPr>
            <a:r>
              <a:rPr lang="en-US" altLang="zh-CN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     6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）严禁在不设栏杆或其它安全措施的高处作业</a:t>
            </a:r>
            <a:r>
              <a:rPr lang="en-US" altLang="x-none" b="1" strike="noStrike" noProof="1">
                <a:solidFill>
                  <a:srgbClr val="000099"/>
                </a:solidFill>
                <a:latin typeface="宋体" panose="02010600030101010101" pitchFamily="2" charset="-122"/>
              </a:rPr>
              <a:t>。</a:t>
            </a:r>
            <a:endParaRPr lang="en-US" altLang="x-none" b="1" strike="noStrike" noProof="1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 fontAlgn="base">
              <a:lnSpc>
                <a:spcPct val="150000"/>
              </a:lnSpc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7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）严禁在未设安全措施的同一部位上同时进行上下交叉作业。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 fontAlgn="base">
              <a:lnSpc>
                <a:spcPct val="150000"/>
              </a:lnSpc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8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</a:rPr>
              <a:t>）严禁带小孩进入施工现场作业。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 fontAlgn="base">
              <a:lnSpc>
                <a:spcPct val="150000"/>
              </a:lnSpc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en-US" altLang="zh-CN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9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）严禁在高压电源的危险区域进行冒险作业，严禁用手直接提拿灯头，电线移动照明。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buNone/>
            </a:pP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en-US" altLang="zh-CN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10</a:t>
            </a:r>
            <a:r>
              <a:rPr lang="zh-CN" altLang="en-US" b="1" strike="noStrike" noProof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）严禁在有危险品、易燃品、木工棚场的现场，仓库吸烟、生火。 </a:t>
            </a: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fontAlgn="base">
              <a:lnSpc>
                <a:spcPct val="80000"/>
              </a:lnSpc>
            </a:pPr>
            <a:endParaRPr lang="zh-CN" altLang="en-US" b="1" strike="noStrike" noProof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1267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14337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一、燃气工程施工安全概述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290" name="文本占位符 14338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 algn="just"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  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、施工现场的安全规定</a:t>
            </a: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endParaRPr lang="zh-CN" altLang="en-US" sz="2000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45000"/>
              </a:lnSpc>
              <a:buNone/>
            </a:pPr>
            <a:r>
              <a:rPr lang="zh-CN" altLang="en-US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）悬挂标牌与安全标志。在作业现场有高处坠落、触电、物体打击等危险部分应悬挂安全标志牌。（配电箱）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4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）施工现场应设安全警示牌、路障锥筒等。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4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）施工现场的孔、洞、口、沟、坎、井以及建筑物临边，应当设置围档、盖板和警示标志，夜间应当设置警示灯。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2291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5361"/>
          <p:cNvSpPr>
            <a:spLocks noGrp="1" noRot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一、燃气工程施工安全概述</a:t>
            </a:r>
            <a:endParaRPr lang="zh-CN" altLang="en-US" sz="2800" b="1" dirty="0">
              <a:solidFill>
                <a:srgbClr val="000099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314" name="文本占位符 15362"/>
          <p:cNvSpPr>
            <a:spLocks noGrp="1" noRot="1"/>
          </p:cNvSpPr>
          <p:nvPr>
            <p:ph idx="1"/>
          </p:nvPr>
        </p:nvSpPr>
        <p:spPr>
          <a:ln/>
        </p:spPr>
        <p:txBody>
          <a:bodyPr anchor="t"/>
          <a:p>
            <a:pPr>
              <a:lnSpc>
                <a:spcPct val="145000"/>
              </a:lnSpc>
              <a:buNone/>
            </a:pPr>
            <a:r>
              <a:rPr lang="en-US" altLang="zh-CN" sz="2000" dirty="0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 4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）施工现场的各类脚手架应当按照标准进行设计，按专项安全施工组织设计搭设，并用绿色密目式安全网全封闭。 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4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）施工现场的用电线路、设施的安装和使用应当符合临时用电规范和安全操作规程，严禁任意拉线接电。  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4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6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）施工单位应当控制污染，做好施工现场的环境保护工作。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lnSpc>
                <a:spcPct val="145000"/>
              </a:lnSpc>
              <a:buNone/>
            </a:pP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dirty="0">
                <a:solidFill>
                  <a:srgbClr val="000099"/>
                </a:solidFill>
                <a:latin typeface="宋体" panose="02010600030101010101" pitchFamily="2" charset="-122"/>
              </a:rPr>
              <a:t>7</a:t>
            </a:r>
            <a:r>
              <a:rPr lang="zh-CN" altLang="en-US" dirty="0">
                <a:solidFill>
                  <a:srgbClr val="000099"/>
                </a:solidFill>
                <a:latin typeface="宋体" panose="02010600030101010101" pitchFamily="2" charset="-122"/>
              </a:rPr>
              <a:t>）进入施工现场必须配戴安全帽；攀登与独立悬空作业配挂安全带。</a:t>
            </a:r>
            <a:endParaRPr lang="zh-CN" altLang="en-US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13315" name="灯片编号占位符 1"/>
          <p:cNvSpPr/>
          <p:nvPr>
            <p:ph type="sldNum" sz="quarter" idx="12"/>
          </p:nvPr>
        </p:nvSpPr>
        <p:spPr>
          <a:xfrm>
            <a:off x="6615113" y="6453188"/>
            <a:ext cx="2133600" cy="268287"/>
          </a:xfrm>
          <a:ln/>
        </p:spPr>
        <p:txBody>
          <a:bodyPr anchor="t"/>
          <a:lstStyle>
            <a:lvl1pPr marL="0" lvl="0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u="none" kern="1200" baseline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4B4B4B"/>
                </a:solidFill>
              </a:rPr>
            </a:fld>
            <a:endParaRPr lang="zh-CN" altLang="en-US" sz="12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PPT素材夹_0096">
  <a:themeElements>
    <a:clrScheme name="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0070C0"/>
      </a:accent1>
      <a:accent2>
        <a:srgbClr val="00B0F0"/>
      </a:accent2>
      <a:accent3>
        <a:srgbClr val="FFFFFF"/>
      </a:accent3>
      <a:accent4>
        <a:srgbClr val="0D0D0D"/>
      </a:accent4>
      <a:accent5>
        <a:srgbClr val="AABCDC"/>
      </a:accent5>
      <a:accent6>
        <a:srgbClr val="009DD7"/>
      </a:accent6>
      <a:hlink>
        <a:srgbClr val="373737"/>
      </a:hlink>
      <a:folHlink>
        <a:srgbClr val="6E6E6E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0</TotalTime>
  <Words>6277</Words>
  <Application>WPS 演示</Application>
  <PresentationFormat>在屏幕上显示</PresentationFormat>
  <Paragraphs>446</Paragraphs>
  <Slides>45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2" baseType="lpstr">
      <vt:lpstr>Arial</vt:lpstr>
      <vt:lpstr>宋体</vt:lpstr>
      <vt:lpstr>Wingdings</vt:lpstr>
      <vt:lpstr>华文细黑</vt:lpstr>
      <vt:lpstr>Comic Sans MS</vt:lpstr>
      <vt:lpstr>华文中宋</vt:lpstr>
      <vt:lpstr>Times New Roman</vt:lpstr>
      <vt:lpstr>黑体</vt:lpstr>
      <vt:lpstr>楷体_GB2312</vt:lpstr>
      <vt:lpstr>新宋体</vt:lpstr>
      <vt:lpstr>微软雅黑</vt:lpstr>
      <vt:lpstr>Calibri</vt:lpstr>
      <vt:lpstr>Arial Unicode MS</vt:lpstr>
      <vt:lpstr>Arial Black</vt:lpstr>
      <vt:lpstr>PPT素材夹_0096</vt:lpstr>
      <vt:lpstr>默认设计模板_2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燃气管道 工程施工安全管理</dc:title>
  <dc:creator>USER</dc:creator>
  <cp:lastModifiedBy>A呀土豆baby</cp:lastModifiedBy>
  <cp:revision>106</cp:revision>
  <dcterms:created xsi:type="dcterms:W3CDTF">2012-03-29T07:08:50Z</dcterms:created>
  <dcterms:modified xsi:type="dcterms:W3CDTF">2021-01-30T13:02:03Z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