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1.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4"/>
  </p:notesMasterIdLst>
  <p:sldIdLst>
    <p:sldId id="257" r:id="rId2"/>
    <p:sldId id="318" r:id="rId3"/>
    <p:sldId id="325" r:id="rId4"/>
    <p:sldId id="264" r:id="rId5"/>
    <p:sldId id="324" r:id="rId6"/>
    <p:sldId id="289" r:id="rId7"/>
    <p:sldId id="326" r:id="rId8"/>
    <p:sldId id="328" r:id="rId9"/>
    <p:sldId id="283" r:id="rId10"/>
    <p:sldId id="284" r:id="rId11"/>
    <p:sldId id="285" r:id="rId12"/>
    <p:sldId id="286" r:id="rId13"/>
    <p:sldId id="295" r:id="rId14"/>
    <p:sldId id="265" r:id="rId15"/>
    <p:sldId id="329" r:id="rId16"/>
    <p:sldId id="269" r:id="rId17"/>
    <p:sldId id="258" r:id="rId18"/>
    <p:sldId id="319" r:id="rId19"/>
    <p:sldId id="322" r:id="rId20"/>
    <p:sldId id="337" r:id="rId21"/>
    <p:sldId id="323" r:id="rId22"/>
    <p:sldId id="335" r:id="rId23"/>
    <p:sldId id="336" r:id="rId24"/>
    <p:sldId id="334" r:id="rId25"/>
    <p:sldId id="327" r:id="rId26"/>
    <p:sldId id="330" r:id="rId27"/>
    <p:sldId id="331" r:id="rId28"/>
    <p:sldId id="288" r:id="rId29"/>
    <p:sldId id="270" r:id="rId30"/>
    <p:sldId id="271" r:id="rId31"/>
    <p:sldId id="272" r:id="rId32"/>
    <p:sldId id="273" r:id="rId33"/>
    <p:sldId id="274" r:id="rId34"/>
    <p:sldId id="291" r:id="rId35"/>
    <p:sldId id="292" r:id="rId36"/>
    <p:sldId id="332" r:id="rId37"/>
    <p:sldId id="277" r:id="rId38"/>
    <p:sldId id="276" r:id="rId39"/>
    <p:sldId id="363" r:id="rId40"/>
    <p:sldId id="364" r:id="rId41"/>
    <p:sldId id="365" r:id="rId42"/>
    <p:sldId id="293" r:id="rId4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B6413"/>
    <a:srgbClr val="EB6C15"/>
    <a:srgbClr val="E26714"/>
    <a:srgbClr val="E9EEF7"/>
    <a:srgbClr val="D1DDEF"/>
    <a:srgbClr val="CADFF2"/>
    <a:srgbClr val="ACCCEA"/>
    <a:srgbClr val="007AD6"/>
    <a:srgbClr val="008A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817" autoAdjust="0"/>
  </p:normalViewPr>
  <p:slideViewPr>
    <p:cSldViewPr snapToGrid="0">
      <p:cViewPr varScale="1">
        <p:scale>
          <a:sx n="99" d="100"/>
          <a:sy n="99" d="100"/>
        </p:scale>
        <p:origin x="-996" y="-90"/>
      </p:cViewPr>
      <p:guideLst>
        <p:guide orient="horz" pos="2240"/>
        <p:guide pos="386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Workbook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Workbook2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5796613990326E-2"/>
          <c:w val="0.61793581595991598"/>
          <c:h val="0.9454203386009669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4.1254766330800198E-2"/>
          <c:y val="0.761225343766602"/>
          <c:w val="0.33542992099027302"/>
          <c:h val="9.6178649985915798E-2"/>
        </c:manualLayout>
      </c:layout>
      <c:overlay val="0"/>
      <c:txPr>
        <a:bodyPr rot="0" spcFirstLastPara="0" vertOverflow="ellipsis" vert="horz" wrap="square" anchor="ctr" anchorCtr="1"/>
        <a:lstStyle/>
        <a:p>
          <a:pPr>
            <a:defRPr lang="zh-CN" sz="20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5.45796613990326E-2"/>
          <c:w val="0.61793581595991698"/>
          <c:h val="0.94542033860096697"/>
        </c:manualLayout>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r"/>
      <c:layout>
        <c:manualLayout>
          <c:xMode val="edge"/>
          <c:yMode val="edge"/>
          <c:x val="0"/>
          <c:y val="0.74049351191608703"/>
          <c:w val="0.41435211699466901"/>
          <c:h val="0.21135549359988601"/>
        </c:manualLayout>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endParaRPr lang="zh-CN"/>
        </a:p>
      </c:txPr>
    </c:legend>
    <c:plotVisOnly val="1"/>
    <c:dispBlanksAs val="gap"/>
    <c:showDLblsOverMax val="0"/>
  </c:chart>
  <c:txPr>
    <a:bodyPr/>
    <a:lstStyle/>
    <a:p>
      <a:pPr>
        <a:defRPr lang="zh-CN" sz="1800"/>
      </a:pPr>
      <a:endParaRPr lang="zh-CN"/>
    </a:p>
  </c:txPr>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7.png"/></Relationships>
</file>

<file path=ppt/drawings/_rels/drawing2.xml.rels><?xml version="1.0" encoding="UTF-8" standalone="yes"?>
<Relationships xmlns="http://schemas.openxmlformats.org/package/2006/relationships"><Relationship Id="rId1"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cdr:x>
      <cdr:y>0.11214</cdr:y>
    </cdr:from>
    <cdr:to>
      <cdr:x>0.77236</cdr:x>
      <cdr:y>0.90366</cdr:y>
    </cdr:to>
    <cdr:pic>
      <cdr:nvPicPr>
        <cdr:cNvPr id="2" name="图片 1"/>
        <cdr:cNvPicPr/>
      </cdr:nvPicPr>
      <cdr:blipFill>
        <a:blip xmlns:a="http://schemas.openxmlformats.org/drawingml/2006/main" xmlns:r="http://schemas.openxmlformats.org/officeDocument/2006/relationships" r:embed="rId1"/>
        <a:srcRect xmlns:a="http://schemas.openxmlformats.org/drawingml/2006/main" l="7476"/>
        <a:stretch xmlns:a="http://schemas.openxmlformats.org/drawingml/2006/main">
          <a:fillRect/>
        </a:stretch>
      </cdr:blipFill>
      <cdr:spPr>
        <a:xfrm xmlns:a="http://schemas.openxmlformats.org/drawingml/2006/main">
          <a:off x="0" y="618234"/>
          <a:ext cx="5468624" cy="4363882"/>
        </a:xfrm>
        <a:prstGeom xmlns:a="http://schemas.openxmlformats.org/drawingml/2006/main" prst="rect">
          <a:avLst/>
        </a:prstGeom>
      </cdr:spPr>
    </cdr:pic>
  </cdr:relSizeAnchor>
</c:userShapes>
</file>

<file path=ppt/drawings/drawing2.xml><?xml version="1.0" encoding="utf-8"?>
<c:userShapes xmlns:c="http://schemas.openxmlformats.org/drawingml/2006/chart">
  <cdr:relSizeAnchor xmlns:cdr="http://schemas.openxmlformats.org/drawingml/2006/chartDrawing">
    <cdr:from>
      <cdr:x>0.01304</cdr:x>
      <cdr:y>0.13381</cdr:y>
    </cdr:from>
    <cdr:to>
      <cdr:x>0.65325</cdr:x>
      <cdr:y>0.89672</cdr:y>
    </cdr:to>
    <cdr:pic>
      <cdr:nvPicPr>
        <cdr:cNvPr id="2" name="图片 1"/>
        <cdr:cNvPicPr/>
      </cdr:nvPicPr>
      <cdr:blipFill>
        <a:blip xmlns:a="http://schemas.openxmlformats.org/drawingml/2006/main" xmlns:r="http://schemas.openxmlformats.org/officeDocument/2006/relationships" r:embed="rId1"/>
        <a:srcRect xmlns:a="http://schemas.openxmlformats.org/drawingml/2006/main" l="6381" t="3671" r="5781" b="3745"/>
        <a:stretch xmlns:a="http://schemas.openxmlformats.org/drawingml/2006/main">
          <a:fillRect/>
        </a:stretch>
      </cdr:blipFill>
      <cdr:spPr>
        <a:xfrm xmlns:a="http://schemas.openxmlformats.org/drawingml/2006/main">
          <a:off x="92338" y="737757"/>
          <a:ext cx="4532904" cy="4206114"/>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2E4CD7-68FE-4C2F-A336-C57CAFD19253}" type="datetimeFigureOut">
              <a:rPr lang="zh-CN" altLang="en-US" smtClean="0"/>
              <a:t>2020/7/26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BF0DDC2-C959-4B5D-92B6-4774C2C8AFD5}" type="slidenum">
              <a:rPr lang="zh-CN" altLang="en-US" smtClean="0"/>
              <a:t>‹#›</a:t>
            </a:fld>
            <a:endParaRPr lang="zh-CN" altLang="en-US"/>
          </a:p>
        </p:txBody>
      </p:sp>
    </p:spTree>
    <p:extLst>
      <p:ext uri="{BB962C8B-B14F-4D97-AF65-F5344CB8AC3E}">
        <p14:creationId xmlns:p14="http://schemas.microsoft.com/office/powerpoint/2010/main" val="3478240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r>
              <a:rPr lang="zh-CN" altLang="en-US" dirty="0"/>
              <a:t>修改为</a:t>
            </a:r>
            <a:r>
              <a:rPr lang="en-US" altLang="zh-CN" dirty="0"/>
              <a:t>2017</a:t>
            </a:r>
            <a:r>
              <a:rPr lang="zh-CN" altLang="en-US" dirty="0"/>
              <a:t>年</a:t>
            </a: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18</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a:p>
            <a:r>
              <a:rPr lang="zh-CN" altLang="en-US" dirty="0"/>
              <a:t>修改为</a:t>
            </a:r>
            <a:r>
              <a:rPr lang="en-US" altLang="zh-CN" dirty="0"/>
              <a:t>2018</a:t>
            </a:r>
            <a:r>
              <a:rPr lang="zh-CN" altLang="en-US" dirty="0"/>
              <a:t>年</a:t>
            </a: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19</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事故案例修改为近几年的较大事故，最好是湖南省内的案例：</a:t>
            </a:r>
          </a:p>
          <a:p>
            <a:r>
              <a:rPr lang="zh-CN" altLang="en-US" dirty="0"/>
              <a:t>先讲案例，再通过案例引出事故发生的原因：辨识误区、盲目施救、制度不健全等等；</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事故案例修改为近几年的较大事故，最好是湖南省内的案例：</a:t>
            </a:r>
          </a:p>
          <a:p>
            <a:r>
              <a:rPr lang="zh-CN" altLang="en-US"/>
              <a:t>先讲案例，再通过案例引出事故发生的原因：辨识误区、盲目施救、制度不健全等等；</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事故案例修改为近几年的较大事故，最好是湖南省内的案例：</a:t>
            </a:r>
          </a:p>
          <a:p>
            <a:r>
              <a:rPr lang="zh-CN" altLang="en-US"/>
              <a:t>先讲案例，再通过案例引出事故发生的原因：辨识误区、盲目施救、制度不健全等等；</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事故案例修改为近几年的较大事故，最好是湖南省内的案例：</a:t>
            </a:r>
          </a:p>
          <a:p>
            <a:r>
              <a:rPr lang="zh-CN" altLang="en-US"/>
              <a:t>先讲案例，再通过案例引出事故发生的原因：辨识误区、盲目施救、制度不健全等等；</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事故案例修改为近几年的较大事故，最好是湖南省内的案例：</a:t>
            </a:r>
          </a:p>
          <a:p>
            <a:r>
              <a:rPr lang="zh-CN" altLang="en-US"/>
              <a:t>先讲案例，再通过案例引出事故发生的原因：辨识误区、盲目施救、制度不健全等等；</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副标题</a:t>
            </a:r>
            <a:r>
              <a:rPr lang="en-US" altLang="zh-CN"/>
              <a:t>——</a:t>
            </a:r>
            <a:r>
              <a:rPr lang="zh-CN" altLang="en-US"/>
              <a:t>企业改怎样做才能减少和避免有限空间作业事故的发生</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26</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27</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标题修改为：关于有限空间；章节可以放在第一个</a:t>
            </a:r>
          </a:p>
          <a:p>
            <a:r>
              <a:rPr lang="zh-CN" altLang="en-US"/>
              <a:t>副标题</a:t>
            </a:r>
            <a:r>
              <a:rPr lang="en-US" altLang="zh-CN"/>
              <a:t>——</a:t>
            </a:r>
            <a:r>
              <a:rPr lang="zh-CN" altLang="en-US"/>
              <a:t>什么是有限空间</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29</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、应当严格遵守“先通风、再检测、后作业”的原则。</a:t>
            </a:r>
          </a:p>
          <a:p>
            <a:r>
              <a:rPr lang="zh-CN" altLang="zh-CN" sz="1200" kern="1200" dirty="0">
                <a:solidFill>
                  <a:schemeClr val="tx1"/>
                </a:solidFill>
                <a:effectLst/>
                <a:latin typeface="+mn-lt"/>
                <a:ea typeface="+mn-ea"/>
                <a:cs typeface="+mn-cs"/>
              </a:rPr>
              <a:t>（检测的时间不得早于作业开始前</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分钟。）</a:t>
            </a:r>
          </a:p>
          <a:p>
            <a:r>
              <a:rPr lang="zh-CN" altLang="zh-CN" sz="1200" kern="1200" dirty="0">
                <a:solidFill>
                  <a:schemeClr val="tx1"/>
                </a:solidFill>
                <a:effectLst/>
                <a:latin typeface="+mn-lt"/>
                <a:ea typeface="+mn-ea"/>
                <a:cs typeface="+mn-cs"/>
              </a:rPr>
              <a:t>（有限空间内盛装或者残留的物料对作业存在危害时，作业人员应当在作业前对物料进行清洗、清空或者置换）</a:t>
            </a:r>
          </a:p>
          <a:p>
            <a:r>
              <a:rPr lang="zh-CN" altLang="zh-CN" sz="1200" kern="1200" dirty="0">
                <a:solidFill>
                  <a:schemeClr val="tx1"/>
                </a:solidFill>
                <a:effectLst/>
                <a:latin typeface="+mn-lt"/>
                <a:ea typeface="+mn-ea"/>
                <a:cs typeface="+mn-cs"/>
              </a:rPr>
              <a:t>（作业中断超过</a:t>
            </a:r>
            <a:r>
              <a:rPr lang="en-US" altLang="zh-CN" sz="1200" kern="1200" dirty="0">
                <a:solidFill>
                  <a:schemeClr val="tx1"/>
                </a:solidFill>
                <a:effectLst/>
                <a:latin typeface="+mn-lt"/>
                <a:ea typeface="+mn-ea"/>
                <a:cs typeface="+mn-cs"/>
              </a:rPr>
              <a:t>30</a:t>
            </a:r>
            <a:r>
              <a:rPr lang="zh-CN" altLang="zh-CN" sz="1200" kern="1200" dirty="0">
                <a:solidFill>
                  <a:schemeClr val="tx1"/>
                </a:solidFill>
                <a:effectLst/>
                <a:latin typeface="+mn-lt"/>
                <a:ea typeface="+mn-ea"/>
                <a:cs typeface="+mn-cs"/>
              </a:rPr>
              <a:t>分钟，作业人员再次进入有限空间作业前，应当重新通风、检测合格后方可进入）</a:t>
            </a:r>
          </a:p>
          <a:p>
            <a:r>
              <a:rPr lang="zh-CN" altLang="zh-CN" sz="1200" kern="1200" dirty="0">
                <a:solidFill>
                  <a:schemeClr val="tx1"/>
                </a:solidFill>
                <a:effectLst/>
                <a:latin typeface="+mn-lt"/>
                <a:ea typeface="+mn-ea"/>
                <a:cs typeface="+mn-cs"/>
              </a:rPr>
              <a:t>（作业场所存在可燃性气体、粉尘的，其电气设施设备及照明灯具的防爆安全要求）</a:t>
            </a: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30</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14</a:t>
            </a:r>
            <a:r>
              <a:rPr lang="zh-CN" altLang="zh-CN" sz="1200" kern="1200" dirty="0">
                <a:solidFill>
                  <a:schemeClr val="tx1"/>
                </a:solidFill>
                <a:effectLst/>
                <a:latin typeface="+mn-lt"/>
                <a:ea typeface="+mn-ea"/>
                <a:cs typeface="+mn-cs"/>
              </a:rPr>
              <a:t>、建立</a:t>
            </a:r>
            <a:r>
              <a:rPr lang="zh-CN" altLang="zh-CN" sz="1200" b="1" kern="1200" dirty="0">
                <a:solidFill>
                  <a:schemeClr val="tx1"/>
                </a:solidFill>
                <a:effectLst/>
                <a:latin typeface="+mn-lt"/>
                <a:ea typeface="+mn-ea"/>
                <a:cs typeface="+mn-cs"/>
              </a:rPr>
              <a:t>有限空间作业现场负责人、监护人员、作业人员、应急救援人员安全培训教育制度</a:t>
            </a:r>
            <a:r>
              <a:rPr lang="zh-CN" altLang="zh-CN" sz="1200" kern="1200" dirty="0">
                <a:solidFill>
                  <a:schemeClr val="tx1"/>
                </a:solidFill>
                <a:effectLst/>
                <a:latin typeface="+mn-lt"/>
                <a:ea typeface="+mn-ea"/>
                <a:cs typeface="+mn-cs"/>
              </a:rPr>
              <a:t>，通过培训提高有关人员对有限空间作业的认识，避免因认识不足而蛮干从而引发事故。</a:t>
            </a:r>
            <a:endParaRPr lang="en-US"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15</a:t>
            </a:r>
            <a:r>
              <a:rPr lang="zh-CN" altLang="zh-CN" sz="1200" kern="1200" dirty="0">
                <a:solidFill>
                  <a:schemeClr val="tx1"/>
                </a:solidFill>
                <a:effectLst/>
                <a:latin typeface="+mn-lt"/>
                <a:ea typeface="+mn-ea"/>
                <a:cs typeface="+mn-cs"/>
              </a:rPr>
              <a:t>、建立</a:t>
            </a:r>
            <a:r>
              <a:rPr lang="zh-CN" altLang="zh-CN" sz="1200" b="1" kern="1200" dirty="0">
                <a:solidFill>
                  <a:schemeClr val="tx1"/>
                </a:solidFill>
                <a:effectLst/>
                <a:latin typeface="+mn-lt"/>
                <a:ea typeface="+mn-ea"/>
                <a:cs typeface="+mn-cs"/>
              </a:rPr>
              <a:t>有限空间作业应急管理制度</a:t>
            </a:r>
            <a:r>
              <a:rPr lang="zh-CN" altLang="zh-CN" sz="1200" kern="1200" dirty="0">
                <a:solidFill>
                  <a:schemeClr val="tx1"/>
                </a:solidFill>
                <a:effectLst/>
                <a:latin typeface="+mn-lt"/>
                <a:ea typeface="+mn-ea"/>
                <a:cs typeface="+mn-cs"/>
              </a:rPr>
              <a:t>，有了应急救援的制度和预案，并事先进行应急演练，即便发生紧急情况也能做到处变不惊，科学施救。</a:t>
            </a: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31</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32</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BF0DDC2-C959-4B5D-92B6-4774C2C8AFD5}" type="slidenum">
              <a:rPr lang="zh-CN" altLang="en-US" smtClean="0"/>
              <a:t>33</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34</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38</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9</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10</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11</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12</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BBF0DDC2-C959-4B5D-92B6-4774C2C8AFD5}" type="slidenum">
              <a:rPr lang="zh-CN" altLang="en-US" smtClean="0"/>
              <a:t>13</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dirty="0"/>
              <a:t>标题修改为</a:t>
            </a:r>
            <a:r>
              <a:rPr lang="zh-CN" altLang="en-US" dirty="0" smtClean="0"/>
              <a:t>：；</a:t>
            </a:r>
            <a:r>
              <a:rPr lang="zh-CN" altLang="en-US" dirty="0"/>
              <a:t>序号可以放在第二章节；</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1_标题和内容">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screen"/>
          <a:srcRect/>
          <a:stretch>
            <a:fillRect/>
          </a:stretch>
        </p:blipFill>
        <p:spPr>
          <a:xfrm>
            <a:off x="775" y="0"/>
            <a:ext cx="12191225" cy="6858000"/>
          </a:xfrm>
          <a:prstGeom prst="rect">
            <a:avLst/>
          </a:prstGeom>
        </p:spPr>
      </p:pic>
      <p:sp>
        <p:nvSpPr>
          <p:cNvPr id="13" name="TextBox 8"/>
          <p:cNvSpPr txBox="1"/>
          <p:nvPr userDrawn="1"/>
        </p:nvSpPr>
        <p:spPr>
          <a:xfrm>
            <a:off x="5019055" y="5085184"/>
            <a:ext cx="2592288" cy="646331"/>
          </a:xfrm>
          <a:prstGeom prst="rect">
            <a:avLst/>
          </a:prstGeom>
          <a:noFill/>
        </p:spPr>
        <p:txBody>
          <a:bodyPr wrap="square" rtlCol="0" anchor="ctr">
            <a:spAutoFit/>
          </a:bodyPr>
          <a:lstStyle/>
          <a:p>
            <a:pPr algn="ctr"/>
            <a:r>
              <a:rPr lang="zh-CN" altLang="en-US" sz="3600" dirty="0">
                <a:solidFill>
                  <a:prstClr val="white"/>
                </a:solidFill>
                <a:latin typeface="华康俪金黑W8(P)" panose="020B0800000000000000" pitchFamily="34" charset="-122"/>
                <a:ea typeface="华康俪金黑W8(P)" panose="020B0800000000000000" pitchFamily="34" charset="-122"/>
              </a:rPr>
              <a:t>经典搭配</a:t>
            </a:r>
            <a:endParaRPr lang="en-US" altLang="zh-CN" sz="3600" dirty="0">
              <a:solidFill>
                <a:prstClr val="white"/>
              </a:solidFill>
              <a:latin typeface="华康俪金黑W8(P)" panose="020B0800000000000000" pitchFamily="34" charset="-122"/>
              <a:ea typeface="华康俪金黑W8(P)" panose="020B0800000000000000" pitchFamily="34" charset="-122"/>
            </a:endParaRPr>
          </a:p>
        </p:txBody>
      </p:sp>
      <p:sp>
        <p:nvSpPr>
          <p:cNvPr id="14" name="TextBox 8"/>
          <p:cNvSpPr txBox="1"/>
          <p:nvPr userDrawn="1"/>
        </p:nvSpPr>
        <p:spPr>
          <a:xfrm>
            <a:off x="4514999" y="2833469"/>
            <a:ext cx="2592288" cy="646331"/>
          </a:xfrm>
          <a:prstGeom prst="rect">
            <a:avLst/>
          </a:prstGeom>
          <a:noFill/>
        </p:spPr>
        <p:txBody>
          <a:bodyPr wrap="square" rtlCol="0" anchor="ctr">
            <a:spAutoFit/>
          </a:bodyPr>
          <a:lstStyle/>
          <a:p>
            <a:pPr algn="ctr"/>
            <a:r>
              <a:rPr lang="zh-CN" altLang="en-US" sz="3600" dirty="0">
                <a:solidFill>
                  <a:prstClr val="white"/>
                </a:solidFill>
                <a:latin typeface="华康俪金黑W8(P)" panose="020B0800000000000000" pitchFamily="34" charset="-122"/>
                <a:ea typeface="华康俪金黑W8(P)" panose="020B0800000000000000" pitchFamily="34" charset="-122"/>
              </a:rPr>
              <a:t>用色要点</a:t>
            </a:r>
            <a:endParaRPr lang="en-US" altLang="zh-CN" sz="3600" dirty="0">
              <a:solidFill>
                <a:prstClr val="white"/>
              </a:solidFill>
              <a:latin typeface="华康俪金黑W8(P)" panose="020B0800000000000000" pitchFamily="34" charset="-122"/>
              <a:ea typeface="华康俪金黑W8(P)" panose="020B0800000000000000" pitchFamily="34" charset="-122"/>
            </a:endParaRPr>
          </a:p>
        </p:txBody>
      </p:sp>
      <p:sp>
        <p:nvSpPr>
          <p:cNvPr id="15" name="TextBox 8"/>
          <p:cNvSpPr txBox="1"/>
          <p:nvPr userDrawn="1"/>
        </p:nvSpPr>
        <p:spPr>
          <a:xfrm>
            <a:off x="5019055" y="694437"/>
            <a:ext cx="2592288" cy="646331"/>
          </a:xfrm>
          <a:prstGeom prst="rect">
            <a:avLst/>
          </a:prstGeom>
          <a:noFill/>
        </p:spPr>
        <p:txBody>
          <a:bodyPr wrap="square" rtlCol="0" anchor="ctr">
            <a:spAutoFit/>
          </a:bodyPr>
          <a:lstStyle/>
          <a:p>
            <a:pPr algn="ctr"/>
            <a:r>
              <a:rPr lang="zh-CN" altLang="en-US" sz="3600" dirty="0">
                <a:solidFill>
                  <a:prstClr val="white"/>
                </a:solidFill>
                <a:latin typeface="华康俪金黑W8(P)" panose="020B0800000000000000" pitchFamily="34" charset="-122"/>
                <a:ea typeface="华康俪金黑W8(P)" panose="020B0800000000000000" pitchFamily="34" charset="-122"/>
              </a:rPr>
              <a:t>基本知识</a:t>
            </a:r>
            <a:endParaRPr lang="en-US" altLang="zh-CN" sz="3600" dirty="0">
              <a:solidFill>
                <a:prstClr val="white"/>
              </a:solidFill>
              <a:latin typeface="华康俪金黑W8(P)" panose="020B0800000000000000" pitchFamily="34" charset="-122"/>
              <a:ea typeface="华康俪金黑W8(P)" panose="020B0800000000000000" pitchFamily="34" charset="-122"/>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4370EE2C-1A76-4ED3-98B1-10F25581B7A2}" type="datetimeFigureOut">
              <a:rPr lang="zh-CN" altLang="en-US" smtClean="0"/>
              <a:t>2020/7/26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9D325F65-193F-4E75-8FFC-F2848766EB9A}"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70EE2C-1A76-4ED3-98B1-10F25581B7A2}" type="datetimeFigureOut">
              <a:rPr lang="zh-CN" altLang="en-US" smtClean="0"/>
              <a:t>2020/7/26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325F65-193F-4E75-8FFC-F2848766EB9A}"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22.png"/><Relationship Id="rId4" Type="http://schemas.openxmlformats.org/officeDocument/2006/relationships/image" Target="../media/image2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srcRect t="9121" b="6299"/>
          <a:stretch>
            <a:fillRect/>
          </a:stretch>
        </p:blipFill>
        <p:spPr>
          <a:xfrm>
            <a:off x="1905" y="-20955"/>
            <a:ext cx="12188190" cy="6871970"/>
          </a:xfrm>
          <a:prstGeom prst="rect">
            <a:avLst/>
          </a:prstGeom>
        </p:spPr>
      </p:pic>
      <p:sp>
        <p:nvSpPr>
          <p:cNvPr id="5" name="梯形 4"/>
          <p:cNvSpPr/>
          <p:nvPr/>
        </p:nvSpPr>
        <p:spPr>
          <a:xfrm>
            <a:off x="-1705610" y="-38100"/>
            <a:ext cx="8468360" cy="6889115"/>
          </a:xfrm>
          <a:prstGeom prst="trapezoid">
            <a:avLst>
              <a:gd name="adj" fmla="val 24997"/>
            </a:avLst>
          </a:prstGeom>
          <a:solidFill>
            <a:schemeClr val="accent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180340" y="1329055"/>
            <a:ext cx="4955540" cy="2214880"/>
          </a:xfrm>
          <a:prstGeom prst="rect">
            <a:avLst/>
          </a:prstGeom>
          <a:noFill/>
        </p:spPr>
        <p:txBody>
          <a:bodyPr wrap="square" rtlCol="0" anchor="t">
            <a:spAutoFit/>
          </a:bodyPr>
          <a:lstStyle/>
          <a:p>
            <a:pPr marL="0" indent="0" algn="ctr">
              <a:buNone/>
            </a:pPr>
            <a:r>
              <a:rPr lang="zh-CN" altLang="en-US" sz="5400" b="1" dirty="0">
                <a:solidFill>
                  <a:schemeClr val="bg1"/>
                </a:solidFill>
                <a:latin typeface="微软雅黑" panose="020B0503020204020204" pitchFamily="34" charset="-122"/>
                <a:ea typeface="微软雅黑" panose="020B0503020204020204" pitchFamily="34" charset="-122"/>
                <a:sym typeface="+mn-ea"/>
              </a:rPr>
              <a:t>有限空间作业安全管理</a:t>
            </a:r>
            <a:endParaRPr lang="en-US" altLang="zh-CN" sz="5400" b="1" dirty="0">
              <a:solidFill>
                <a:schemeClr val="bg1"/>
              </a:solidFill>
              <a:latin typeface="微软雅黑" panose="020B0503020204020204" pitchFamily="34" charset="-122"/>
              <a:ea typeface="微软雅黑" panose="020B0503020204020204" pitchFamily="34" charset="-122"/>
              <a:sym typeface="+mn-ea"/>
            </a:endParaRPr>
          </a:p>
          <a:p>
            <a:pPr marL="0" indent="0" algn="ctr">
              <a:spcBef>
                <a:spcPts val="1200"/>
              </a:spcBef>
              <a:buNone/>
            </a:pPr>
            <a:endParaRPr lang="en-US" altLang="zh-CN" sz="2000" b="1" dirty="0">
              <a:solidFill>
                <a:schemeClr val="bg1"/>
              </a:solidFill>
              <a:latin typeface="微软雅黑" panose="020B0503020204020204" pitchFamily="34" charset="-122"/>
              <a:ea typeface="微软雅黑" panose="020B0503020204020204" pitchFamily="34" charset="-122"/>
              <a:sym typeface="+mn-e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85043" y="1109608"/>
            <a:ext cx="5579581" cy="5301466"/>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7" name="图片 16"/>
            <p:cNvPicPr>
              <a:picLocks noChangeAspect="1"/>
            </p:cNvPicPr>
            <p:nvPr/>
          </p:nvPicPr>
          <p:blipFill>
            <a:blip r:embed="rId3" cstate="print"/>
            <a:stretch>
              <a:fillRect/>
            </a:stretch>
          </p:blipFill>
          <p:spPr>
            <a:xfrm>
              <a:off x="10492251" y="1296428"/>
              <a:ext cx="1365440" cy="1977157"/>
            </a:xfrm>
            <a:prstGeom prst="rect">
              <a:avLst/>
            </a:prstGeom>
          </p:spPr>
        </p:pic>
        <p:sp>
          <p:nvSpPr>
            <p:cNvPr id="18" name="文本框 17"/>
            <p:cNvSpPr txBox="1"/>
            <p:nvPr/>
          </p:nvSpPr>
          <p:spPr>
            <a:xfrm>
              <a:off x="6999812" y="1145283"/>
              <a:ext cx="2393879" cy="470726"/>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硫化氢（</a:t>
              </a:r>
              <a:r>
                <a:rPr lang="en-US" altLang="zh-CN" sz="2400" b="1" dirty="0">
                  <a:solidFill>
                    <a:schemeClr val="bg1"/>
                  </a:solidFill>
                  <a:latin typeface="微软雅黑" panose="020B0503020204020204" pitchFamily="34" charset="-122"/>
                  <a:ea typeface="微软雅黑" panose="020B0503020204020204" pitchFamily="34" charset="-122"/>
                </a:rPr>
                <a:t>H</a:t>
              </a:r>
              <a:r>
                <a:rPr lang="en-US" altLang="zh-CN" sz="2400" b="1" baseline="-25000" dirty="0">
                  <a:solidFill>
                    <a:schemeClr val="bg1"/>
                  </a:solidFill>
                  <a:latin typeface="微软雅黑" panose="020B0503020204020204" pitchFamily="34" charset="-122"/>
                  <a:ea typeface="微软雅黑" panose="020B0503020204020204" pitchFamily="34" charset="-122"/>
                </a:rPr>
                <a:t>2</a:t>
              </a:r>
              <a:r>
                <a:rPr lang="en-US" altLang="zh-CN" sz="2400" b="1" dirty="0">
                  <a:solidFill>
                    <a:schemeClr val="bg1"/>
                  </a:solidFill>
                  <a:latin typeface="微软雅黑" panose="020B0503020204020204" pitchFamily="34" charset="-122"/>
                  <a:ea typeface="微软雅黑" panose="020B0503020204020204" pitchFamily="34" charset="-122"/>
                </a:rPr>
                <a:t>S</a:t>
              </a:r>
              <a:r>
                <a:rPr lang="zh-CN" altLang="en-US" sz="2400" b="1" dirty="0">
                  <a:solidFill>
                    <a:schemeClr val="bg1"/>
                  </a:solidFill>
                  <a:latin typeface="微软雅黑" panose="020B0503020204020204" pitchFamily="34" charset="-122"/>
                  <a:ea typeface="微软雅黑" panose="020B0503020204020204" pitchFamily="34" charset="-122"/>
                </a:rPr>
                <a:t>）</a:t>
              </a:r>
            </a:p>
          </p:txBody>
        </p:sp>
        <p:sp>
          <p:nvSpPr>
            <p:cNvPr id="19" name="文本框 18"/>
            <p:cNvSpPr txBox="1"/>
            <p:nvPr/>
          </p:nvSpPr>
          <p:spPr>
            <a:xfrm>
              <a:off x="6972563" y="1699979"/>
              <a:ext cx="3400035" cy="891568"/>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由含氮化合物如蛋白质腐败分解产生，咸菜腌制过程中会产生硫化氢。</a:t>
              </a:r>
            </a:p>
          </p:txBody>
        </p:sp>
        <p:sp>
          <p:nvSpPr>
            <p:cNvPr id="20" name="文本框 19"/>
            <p:cNvSpPr txBox="1"/>
            <p:nvPr/>
          </p:nvSpPr>
          <p:spPr>
            <a:xfrm>
              <a:off x="6894669" y="2538625"/>
              <a:ext cx="5065159" cy="383181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）无色、有特色的臭鸡蛋味；</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）易溶于水、酒精、汽油；</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）比重比空气大，易积聚在通风不良的城市污水管道、化粪池、污水池、纸浆池以及其他各类发酵池和蔬菜腌制池等低洼处。</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4.0%~46.0%</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H</a:t>
              </a:r>
              <a:r>
                <a:rPr lang="en-US" altLang="zh-CN" baseline="-25000" dirty="0">
                  <a:solidFill>
                    <a:schemeClr val="bg1"/>
                  </a:solidFill>
                  <a:latin typeface="微软雅黑" panose="020B0503020204020204" pitchFamily="34" charset="-122"/>
                  <a:ea typeface="微软雅黑" panose="020B0503020204020204" pitchFamily="34" charset="-122"/>
                </a:rPr>
                <a:t>2</a:t>
              </a:r>
              <a:r>
                <a:rPr lang="en-US" altLang="zh-CN" dirty="0">
                  <a:solidFill>
                    <a:schemeClr val="bg1"/>
                  </a:solidFill>
                  <a:latin typeface="微软雅黑" panose="020B0503020204020204" pitchFamily="34" charset="-122"/>
                  <a:ea typeface="微软雅黑" panose="020B0503020204020204" pitchFamily="34" charset="-122"/>
                </a:rPr>
                <a:t>S</a:t>
              </a:r>
              <a:r>
                <a:rPr lang="zh-CN" altLang="en-US" dirty="0">
                  <a:solidFill>
                    <a:schemeClr val="bg1"/>
                  </a:solidFill>
                  <a:latin typeface="微软雅黑" panose="020B0503020204020204" pitchFamily="34" charset="-122"/>
                  <a:ea typeface="微软雅黑" panose="020B0503020204020204" pitchFamily="34" charset="-122"/>
                </a:rPr>
                <a:t>属窒息性气体，是一种强烈的神经毒物；</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6</a:t>
              </a:r>
              <a:r>
                <a:rPr lang="zh-CN" altLang="en-US" dirty="0">
                  <a:solidFill>
                    <a:schemeClr val="bg1"/>
                  </a:solidFill>
                  <a:latin typeface="微软雅黑" panose="020B0503020204020204" pitchFamily="34" charset="-122"/>
                  <a:ea typeface="微软雅黑" panose="020B0503020204020204" pitchFamily="34" charset="-122"/>
                </a:rPr>
                <a:t>）在作业环境中的最高容许浓度为</a:t>
              </a:r>
              <a:r>
                <a:rPr lang="en-US" altLang="zh-CN" dirty="0">
                  <a:solidFill>
                    <a:schemeClr val="bg1"/>
                  </a:solidFill>
                  <a:latin typeface="微软雅黑" panose="020B0503020204020204" pitchFamily="34" charset="-122"/>
                  <a:ea typeface="微软雅黑" panose="020B0503020204020204" pitchFamily="34" charset="-122"/>
                </a:rPr>
                <a:t>10mg/m</a:t>
              </a:r>
              <a:r>
                <a:rPr lang="en-US" altLang="zh-CN" baseline="30000"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a:t>
              </a:r>
            </a:p>
          </p:txBody>
        </p:sp>
      </p:grpSp>
      <p:graphicFrame>
        <p:nvGraphicFramePr>
          <p:cNvPr id="2" name="表格 1"/>
          <p:cNvGraphicFramePr>
            <a:graphicFrameLocks noGrp="1"/>
          </p:cNvGraphicFramePr>
          <p:nvPr/>
        </p:nvGraphicFramePr>
        <p:xfrm>
          <a:off x="914400" y="1102857"/>
          <a:ext cx="5013789" cy="5317327"/>
        </p:xfrm>
        <a:graphic>
          <a:graphicData uri="http://schemas.openxmlformats.org/drawingml/2006/table">
            <a:tbl>
              <a:tblPr firstRow="1" bandRow="1">
                <a:tableStyleId>{5C22544A-7EE6-4342-B048-85BDC9FD1C3A}</a:tableStyleId>
              </a:tblPr>
              <a:tblGrid>
                <a:gridCol w="1171254"/>
                <a:gridCol w="2013735"/>
                <a:gridCol w="1828800"/>
              </a:tblGrid>
              <a:tr h="768377">
                <a:tc>
                  <a:txBody>
                    <a:bodyPr/>
                    <a:lstStyle/>
                    <a:p>
                      <a:pPr algn="ctr"/>
                      <a:r>
                        <a:rPr lang="zh-CN" altLang="en-US" sz="1600" dirty="0">
                          <a:latin typeface="微软雅黑" panose="020B0503020204020204" pitchFamily="34" charset="-122"/>
                          <a:ea typeface="微软雅黑" panose="020B0503020204020204" pitchFamily="34" charset="-122"/>
                        </a:rPr>
                        <a:t>浓度（</a:t>
                      </a:r>
                      <a:r>
                        <a:rPr lang="en-US" altLang="zh-CN" sz="1600" dirty="0">
                          <a:latin typeface="微软雅黑" panose="020B0503020204020204" pitchFamily="34" charset="-122"/>
                          <a:ea typeface="微软雅黑" panose="020B0503020204020204" pitchFamily="34" charset="-122"/>
                        </a:rPr>
                        <a:t>mg/m</a:t>
                      </a:r>
                      <a:r>
                        <a:rPr lang="en-US" altLang="zh-CN" sz="1600" baseline="30000" dirty="0">
                          <a:latin typeface="微软雅黑" panose="020B0503020204020204" pitchFamily="34" charset="-122"/>
                          <a:ea typeface="微软雅黑" panose="020B0503020204020204" pitchFamily="34" charset="-122"/>
                        </a:rPr>
                        <a:t>3</a:t>
                      </a:r>
                      <a:r>
                        <a:rPr lang="en-US" altLang="zh-CN" sz="1600" baseline="0" dirty="0">
                          <a:latin typeface="微软雅黑" panose="020B0503020204020204" pitchFamily="34" charset="-122"/>
                          <a:ea typeface="微软雅黑" panose="020B0503020204020204" pitchFamily="34" charset="-122"/>
                        </a:rPr>
                        <a:t>)</a:t>
                      </a:r>
                      <a:endParaRPr lang="en-US" altLang="zh-CN"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2000" dirty="0">
                          <a:latin typeface="微软雅黑" panose="020B0503020204020204" pitchFamily="34" charset="-122"/>
                          <a:ea typeface="微软雅黑" panose="020B0503020204020204" pitchFamily="34" charset="-122"/>
                        </a:rPr>
                        <a:t>症状</a:t>
                      </a:r>
                    </a:p>
                  </a:txBody>
                  <a:tcPr anchor="ctr"/>
                </a:tc>
                <a:tc>
                  <a:txBody>
                    <a:bodyPr/>
                    <a:lstStyle/>
                    <a:p>
                      <a:pPr algn="ctr"/>
                      <a:r>
                        <a:rPr lang="zh-CN" altLang="en-US" sz="2000" dirty="0">
                          <a:latin typeface="微软雅黑" panose="020B0503020204020204" pitchFamily="34" charset="-122"/>
                          <a:ea typeface="微软雅黑" panose="020B0503020204020204" pitchFamily="34" charset="-122"/>
                        </a:rPr>
                        <a:t>停留时间</a:t>
                      </a:r>
                    </a:p>
                  </a:txBody>
                  <a:tcPr anchor="ctr"/>
                </a:tc>
              </a:tr>
              <a:tr h="696430">
                <a:tc>
                  <a:txBody>
                    <a:bodyPr/>
                    <a:lstStyle/>
                    <a:p>
                      <a:pPr algn="ctr"/>
                      <a:r>
                        <a:rPr lang="en-US" altLang="zh-CN" sz="1600" dirty="0">
                          <a:latin typeface="微软雅黑" panose="020B0503020204020204" pitchFamily="34" charset="-122"/>
                          <a:ea typeface="微软雅黑" panose="020B0503020204020204" pitchFamily="34" charset="-122"/>
                        </a:rPr>
                        <a:t>0.01-0.03</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硫化氢的嗅觉感</a:t>
                      </a:r>
                    </a:p>
                  </a:txBody>
                  <a:tcPr anchor="ctr"/>
                </a:tc>
                <a:tc>
                  <a:txBody>
                    <a:bodyPr/>
                    <a:lstStyle/>
                    <a:p>
                      <a:pPr algn="ctr"/>
                      <a:endParaRPr lang="zh-CN" altLang="en-US" sz="1600" dirty="0">
                        <a:latin typeface="微软雅黑" panose="020B0503020204020204" pitchFamily="34" charset="-122"/>
                        <a:ea typeface="微软雅黑" panose="020B0503020204020204" pitchFamily="34" charset="-122"/>
                      </a:endParaRPr>
                    </a:p>
                  </a:txBody>
                  <a:tcPr anchor="ctr">
                    <a:solidFill>
                      <a:srgbClr val="D1DDEF"/>
                    </a:solidFill>
                  </a:tcPr>
                </a:tc>
              </a:tr>
              <a:tr h="696430">
                <a:tc>
                  <a:txBody>
                    <a:bodyPr/>
                    <a:lstStyle/>
                    <a:p>
                      <a:pPr algn="ctr"/>
                      <a:r>
                        <a:rPr lang="en-US" altLang="zh-CN" sz="1600" dirty="0">
                          <a:latin typeface="微软雅黑" panose="020B0503020204020204" pitchFamily="34" charset="-122"/>
                          <a:ea typeface="微软雅黑" panose="020B0503020204020204" pitchFamily="34" charset="-122"/>
                        </a:rPr>
                        <a:t>10</a:t>
                      </a:r>
                      <a:endParaRPr lang="zh-CN" altLang="en-US" sz="1600" dirty="0">
                        <a:latin typeface="微软雅黑" panose="020B0503020204020204" pitchFamily="34" charset="-122"/>
                        <a:ea typeface="微软雅黑" panose="020B0503020204020204" pitchFamily="34" charset="-122"/>
                      </a:endParaRPr>
                    </a:p>
                  </a:txBody>
                  <a:tcPr anchor="ctr">
                    <a:solidFill>
                      <a:srgbClr val="E9EEF7"/>
                    </a:solidFill>
                  </a:tcPr>
                </a:tc>
                <a:tc>
                  <a:txBody>
                    <a:bodyPr/>
                    <a:lstStyle/>
                    <a:p>
                      <a:pPr algn="ctr"/>
                      <a:r>
                        <a:rPr lang="zh-CN" altLang="en-US" sz="1600" dirty="0">
                          <a:latin typeface="微软雅黑" panose="020B0503020204020204" pitchFamily="34" charset="-122"/>
                          <a:ea typeface="微软雅黑" panose="020B0503020204020204" pitchFamily="34" charset="-122"/>
                        </a:rPr>
                        <a:t>最高容许浓度</a:t>
                      </a: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小时</a:t>
                      </a:r>
                    </a:p>
                  </a:txBody>
                  <a:tcPr anchor="ctr"/>
                </a:tc>
              </a:tr>
              <a:tr h="696430">
                <a:tc>
                  <a:txBody>
                    <a:bodyPr/>
                    <a:lstStyle/>
                    <a:p>
                      <a:pPr algn="ctr"/>
                      <a:r>
                        <a:rPr lang="en-US" altLang="zh-CN" sz="1600" dirty="0">
                          <a:latin typeface="微软雅黑" panose="020B0503020204020204" pitchFamily="34" charset="-122"/>
                          <a:ea typeface="微软雅黑" panose="020B0503020204020204" pitchFamily="34" charset="-122"/>
                        </a:rPr>
                        <a:t>70-150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呼吸道及眼部刺激症状</a:t>
                      </a: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小时</a:t>
                      </a:r>
                    </a:p>
                  </a:txBody>
                  <a:tcPr anchor="ctr"/>
                </a:tc>
              </a:tr>
              <a:tr h="696430">
                <a:tc>
                  <a:txBody>
                    <a:bodyPr/>
                    <a:lstStyle/>
                    <a:p>
                      <a:pPr algn="ctr"/>
                      <a:r>
                        <a:rPr lang="en-US" altLang="zh-CN" sz="1600" dirty="0">
                          <a:latin typeface="微软雅黑" panose="020B0503020204020204" pitchFamily="34" charset="-122"/>
                          <a:ea typeface="微软雅黑" panose="020B0503020204020204" pitchFamily="34" charset="-122"/>
                        </a:rPr>
                        <a:t>200-300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眼疾性刺激症状、肺水肿</a:t>
                      </a: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小时</a:t>
                      </a:r>
                    </a:p>
                  </a:txBody>
                  <a:tcPr anchor="ctr"/>
                </a:tc>
              </a:tr>
              <a:tr h="996045">
                <a:tc>
                  <a:txBody>
                    <a:bodyPr/>
                    <a:lstStyle/>
                    <a:p>
                      <a:pPr algn="ctr"/>
                      <a:r>
                        <a:rPr lang="en-US" altLang="zh-CN" sz="1600" dirty="0">
                          <a:latin typeface="微软雅黑" panose="020B0503020204020204" pitchFamily="34" charset="-122"/>
                          <a:ea typeface="微软雅黑" panose="020B0503020204020204" pitchFamily="34" charset="-122"/>
                        </a:rPr>
                        <a:t>500-760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肺水肿、支气管炎及肺炎、头痛、头晕、步态不稳、恶心、呕吐、甚至死亡</a:t>
                      </a:r>
                    </a:p>
                  </a:txBody>
                  <a:tcPr anchor="ctr"/>
                </a:tc>
                <a:tc>
                  <a:txBody>
                    <a:bodyPr/>
                    <a:lstStyle/>
                    <a:p>
                      <a:pPr algn="ctr"/>
                      <a:r>
                        <a:rPr lang="en-US" altLang="zh-CN" sz="1600" dirty="0">
                          <a:latin typeface="微软雅黑" panose="020B0503020204020204" pitchFamily="34" charset="-122"/>
                          <a:ea typeface="微软雅黑" panose="020B0503020204020204" pitchFamily="34" charset="-122"/>
                        </a:rPr>
                        <a:t>15-60</a:t>
                      </a:r>
                      <a:r>
                        <a:rPr lang="zh-CN" altLang="en-US" sz="1600" dirty="0">
                          <a:latin typeface="微软雅黑" panose="020B0503020204020204" pitchFamily="34" charset="-122"/>
                          <a:ea typeface="微软雅黑" panose="020B0503020204020204" pitchFamily="34" charset="-122"/>
                        </a:rPr>
                        <a:t>分钟</a:t>
                      </a:r>
                    </a:p>
                  </a:txBody>
                  <a:tcPr anchor="ctr"/>
                </a:tc>
              </a:tr>
              <a:tr h="696430">
                <a:tc>
                  <a:txBody>
                    <a:bodyPr/>
                    <a:lstStyle/>
                    <a:p>
                      <a:pPr algn="ct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1000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意识丧失或死亡</a:t>
                      </a: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几分钟甚至瞬间死亡（点击样死亡）</a:t>
                      </a:r>
                    </a:p>
                  </a:txBody>
                  <a:tcPr anchor="ctr"/>
                </a:tc>
              </a:tr>
            </a:tbl>
          </a:graphicData>
        </a:graphic>
      </p:graphicFrame>
      <p:sp>
        <p:nvSpPr>
          <p:cNvPr id="3" name="矩形 2"/>
          <p:cNvSpPr/>
          <p:nvPr/>
        </p:nvSpPr>
        <p:spPr>
          <a:xfrm>
            <a:off x="400690" y="1113132"/>
            <a:ext cx="472611" cy="534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硫化氢中毒</a:t>
            </a:r>
          </a:p>
        </p:txBody>
      </p:sp>
      <p:sp>
        <p:nvSpPr>
          <p:cNvPr id="23" name="矩形 22"/>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p>
        </p:txBody>
      </p:sp>
      <p:sp>
        <p:nvSpPr>
          <p:cNvPr id="24"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down)">
                                      <p:cBhvr>
                                        <p:cTn id="11" dur="200"/>
                                        <p:tgtEl>
                                          <p:spTgt spid="2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300"/>
                                        <p:tgtEl>
                                          <p:spTgt spid="2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300" fill="hold"/>
                                        <p:tgtEl>
                                          <p:spTgt spid="27"/>
                                        </p:tgtEl>
                                        <p:attrNameLst>
                                          <p:attrName>ppt_w</p:attrName>
                                        </p:attrNameLst>
                                      </p:cBhvr>
                                      <p:tavLst>
                                        <p:tav tm="0">
                                          <p:val>
                                            <p:fltVal val="0"/>
                                          </p:val>
                                        </p:tav>
                                        <p:tav tm="100000">
                                          <p:val>
                                            <p:strVal val="#ppt_w"/>
                                          </p:val>
                                        </p:tav>
                                      </p:tavLst>
                                    </p:anim>
                                    <p:anim calcmode="lin" valueType="num">
                                      <p:cBhvr>
                                        <p:cTn id="20" dur="300" fill="hold"/>
                                        <p:tgtEl>
                                          <p:spTgt spid="27"/>
                                        </p:tgtEl>
                                        <p:attrNameLst>
                                          <p:attrName>ppt_h</p:attrName>
                                        </p:attrNameLst>
                                      </p:cBhvr>
                                      <p:tavLst>
                                        <p:tav tm="0">
                                          <p:val>
                                            <p:fltVal val="0"/>
                                          </p:val>
                                        </p:tav>
                                        <p:tav tm="100000">
                                          <p:val>
                                            <p:strVal val="#ppt_h"/>
                                          </p:val>
                                        </p:tav>
                                      </p:tavLst>
                                    </p:anim>
                                    <p:anim calcmode="lin" valueType="num">
                                      <p:cBhvr>
                                        <p:cTn id="21" dur="300" fill="hold"/>
                                        <p:tgtEl>
                                          <p:spTgt spid="27"/>
                                        </p:tgtEl>
                                        <p:attrNameLst>
                                          <p:attrName>style.rotation</p:attrName>
                                        </p:attrNameLst>
                                      </p:cBhvr>
                                      <p:tavLst>
                                        <p:tav tm="0">
                                          <p:val>
                                            <p:fltVal val="90"/>
                                          </p:val>
                                        </p:tav>
                                        <p:tav tm="100000">
                                          <p:val>
                                            <p:fltVal val="0"/>
                                          </p:val>
                                        </p:tav>
                                      </p:tavLst>
                                    </p:anim>
                                    <p:animEffect transition="in" filter="fade">
                                      <p:cBhvr>
                                        <p:cTn id="22" dur="3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369979" y="1109608"/>
            <a:ext cx="5394646" cy="5346114"/>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928869" y="1341424"/>
              <a:ext cx="2393879" cy="466795"/>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一氧化碳（</a:t>
              </a:r>
              <a:r>
                <a:rPr lang="en-US" altLang="zh-CN" sz="2400" b="1" dirty="0">
                  <a:solidFill>
                    <a:schemeClr val="bg1"/>
                  </a:solidFill>
                  <a:latin typeface="微软雅黑" panose="020B0503020204020204" pitchFamily="34" charset="-122"/>
                  <a:ea typeface="微软雅黑" panose="020B0503020204020204" pitchFamily="34" charset="-122"/>
                </a:rPr>
                <a:t>CO</a:t>
              </a:r>
              <a:r>
                <a:rPr lang="zh-CN" altLang="en-US" sz="2400" b="1" dirty="0">
                  <a:solidFill>
                    <a:schemeClr val="bg1"/>
                  </a:solidFill>
                  <a:latin typeface="微软雅黑" panose="020B0503020204020204" pitchFamily="34" charset="-122"/>
                  <a:ea typeface="微软雅黑" panose="020B0503020204020204" pitchFamily="34" charset="-122"/>
                </a:rPr>
                <a:t>）</a:t>
              </a:r>
            </a:p>
          </p:txBody>
        </p:sp>
        <p:sp>
          <p:nvSpPr>
            <p:cNvPr id="19" name="文本框 18"/>
            <p:cNvSpPr txBox="1"/>
            <p:nvPr/>
          </p:nvSpPr>
          <p:spPr>
            <a:xfrm>
              <a:off x="7036157" y="2060903"/>
              <a:ext cx="2284637" cy="884122"/>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有机物分解会产生一氧化碳</a:t>
              </a:r>
            </a:p>
          </p:txBody>
        </p:sp>
        <p:sp>
          <p:nvSpPr>
            <p:cNvPr id="20" name="文本框 19"/>
            <p:cNvSpPr txBox="1"/>
            <p:nvPr/>
          </p:nvSpPr>
          <p:spPr>
            <a:xfrm>
              <a:off x="6940902" y="3060844"/>
              <a:ext cx="5065159" cy="345427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）无色、无臭、无味、无刺激性；</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）比重比空气小；</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）难溶于水，溶于乙醇，苯等多种有机溶剂</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）易燃，与空气混合能形成爆炸性混合气体，爆炸极限为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12.5%~74.2%</a:t>
              </a:r>
              <a:r>
                <a:rPr lang="zh-CN" altLang="en-US" dirty="0">
                  <a:solidFill>
                    <a:schemeClr val="bg1"/>
                  </a:solidFill>
                  <a:latin typeface="微软雅黑" panose="020B0503020204020204" pitchFamily="34" charset="-122"/>
                  <a:ea typeface="微软雅黑" panose="020B0503020204020204" pitchFamily="34" charset="-122"/>
                </a:rPr>
                <a:t>；</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）有毒，属窒息性气体。进入体内后主要与红细胞的血红蛋白结合，形成碳氧血红蛋白，使红细胞失去携氧能力，而造成组织缺氧。</a:t>
              </a:r>
            </a:p>
          </p:txBody>
        </p:sp>
      </p:grpSp>
      <p:sp>
        <p:nvSpPr>
          <p:cNvPr id="3" name="矩形 2"/>
          <p:cNvSpPr/>
          <p:nvPr/>
        </p:nvSpPr>
        <p:spPr>
          <a:xfrm>
            <a:off x="400690" y="1113132"/>
            <a:ext cx="472611" cy="534259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latin typeface="微软雅黑" panose="020B0503020204020204" pitchFamily="34" charset="-122"/>
                <a:ea typeface="微软雅黑" panose="020B0503020204020204" pitchFamily="34" charset="-122"/>
              </a:rPr>
              <a:t>一氧化碳中毒</a:t>
            </a:r>
          </a:p>
        </p:txBody>
      </p:sp>
      <p:graphicFrame>
        <p:nvGraphicFramePr>
          <p:cNvPr id="7" name="表格 6"/>
          <p:cNvGraphicFramePr>
            <a:graphicFrameLocks noGrp="1"/>
          </p:cNvGraphicFramePr>
          <p:nvPr/>
        </p:nvGraphicFramePr>
        <p:xfrm>
          <a:off x="936391" y="1109608"/>
          <a:ext cx="5156184" cy="5346112"/>
        </p:xfrm>
        <a:graphic>
          <a:graphicData uri="http://schemas.openxmlformats.org/drawingml/2006/table">
            <a:tbl>
              <a:tblPr firstRow="1" bandRow="1">
                <a:tableStyleId>{5C22544A-7EE6-4342-B048-85BDC9FD1C3A}</a:tableStyleId>
              </a:tblPr>
              <a:tblGrid>
                <a:gridCol w="1334974"/>
                <a:gridCol w="1861615"/>
                <a:gridCol w="1959595"/>
              </a:tblGrid>
              <a:tr h="668264">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浓度（</a:t>
                      </a:r>
                      <a:r>
                        <a:rPr lang="en-US" sz="1800" kern="1200" dirty="0" err="1">
                          <a:effectLst/>
                          <a:latin typeface="微软雅黑" panose="020B0503020204020204" pitchFamily="34" charset="-122"/>
                          <a:ea typeface="微软雅黑" panose="020B0503020204020204" pitchFamily="34" charset="-122"/>
                        </a:rPr>
                        <a:t>ppm</a:t>
                      </a:r>
                      <a:r>
                        <a:rPr lang="en-US" sz="1800" kern="1200" dirty="0">
                          <a:effectLst/>
                          <a:latin typeface="微软雅黑" panose="020B0503020204020204" pitchFamily="34" charset="-122"/>
                          <a:ea typeface="微软雅黑" panose="020B0503020204020204" pitchFamily="34" charset="-122"/>
                        </a:rPr>
                        <a:t>)</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症状</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800" kern="1200" dirty="0">
                          <a:effectLst/>
                          <a:latin typeface="微软雅黑" panose="020B0503020204020204" pitchFamily="34" charset="-122"/>
                          <a:ea typeface="微软雅黑" panose="020B0503020204020204" pitchFamily="34" charset="-122"/>
                        </a:rPr>
                        <a:t>停留时间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50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最高容许浓度</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8</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200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轻度头痛、不适</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rowSpan="2">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600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头痛、不适</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a:effectLst/>
                          <a:latin typeface="微软雅黑" panose="020B0503020204020204" pitchFamily="34" charset="-122"/>
                          <a:ea typeface="微软雅黑" panose="020B0503020204020204" pitchFamily="34" charset="-122"/>
                        </a:rPr>
                        <a:t>1</a:t>
                      </a:r>
                      <a:r>
                        <a:rPr lang="zh-CN" sz="1600" kern="1200">
                          <a:effectLst/>
                          <a:latin typeface="微软雅黑" panose="020B0503020204020204" pitchFamily="34" charset="-122"/>
                          <a:ea typeface="微软雅黑" panose="020B0503020204020204" pitchFamily="34" charset="-122"/>
                        </a:rPr>
                        <a:t>小时</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vMerge="1">
                  <a:txBody>
                    <a:bodyPr/>
                    <a:lstStyle/>
                    <a:p>
                      <a:endParaRPr lang="zh-CN"/>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轻度心悸</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30</a:t>
                      </a:r>
                      <a:r>
                        <a:rPr lang="zh-CN" sz="1600" kern="1200" dirty="0">
                          <a:effectLst/>
                          <a:latin typeface="微软雅黑" panose="020B0503020204020204" pitchFamily="34" charset="-122"/>
                          <a:ea typeface="微软雅黑" panose="020B0503020204020204" pitchFamily="34" charset="-122"/>
                        </a:rPr>
                        <a:t>分钟</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rowSpan="2">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1000~2000</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站立不稳，蹒跚</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1.5</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vMerge="1">
                  <a:txBody>
                    <a:bodyPr/>
                    <a:lstStyle/>
                    <a:p>
                      <a:endParaRPr lang="zh-CN"/>
                    </a:p>
                  </a:txBody>
                  <a:tcPr marL="70309" marR="70309" marT="35154" marB="35154" anchor="ctr"/>
                </a:tc>
                <a:tc>
                  <a:txBody>
                    <a:bodyPr/>
                    <a:lstStyle/>
                    <a:p>
                      <a:pPr algn="ctr">
                        <a:spcAft>
                          <a:spcPts val="0"/>
                        </a:spcAft>
                      </a:pPr>
                      <a:r>
                        <a:rPr lang="zh-CN" sz="1600" kern="1200">
                          <a:effectLst/>
                          <a:latin typeface="微软雅黑" panose="020B0503020204020204" pitchFamily="34" charset="-122"/>
                          <a:ea typeface="微软雅黑" panose="020B0503020204020204" pitchFamily="34" charset="-122"/>
                        </a:rPr>
                        <a:t>混乱、恶心、头痛</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2</a:t>
                      </a:r>
                      <a:r>
                        <a:rPr lang="zh-CN" sz="1600" kern="1200" dirty="0">
                          <a:effectLst/>
                          <a:latin typeface="微软雅黑" panose="020B0503020204020204" pitchFamily="34" charset="-122"/>
                          <a:ea typeface="微软雅黑" panose="020B0503020204020204" pitchFamily="34" charset="-122"/>
                        </a:rPr>
                        <a:t>小时</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r h="668264">
                <a:tc>
                  <a:txBody>
                    <a:bodyPr/>
                    <a:lstStyle/>
                    <a:p>
                      <a:pPr algn="ctr">
                        <a:spcAft>
                          <a:spcPts val="0"/>
                        </a:spcAft>
                      </a:pPr>
                      <a:r>
                        <a:rPr lang="en-US" sz="1600" kern="1200">
                          <a:effectLst/>
                          <a:latin typeface="微软雅黑" panose="020B0503020204020204" pitchFamily="34" charset="-122"/>
                          <a:ea typeface="微软雅黑" panose="020B0503020204020204" pitchFamily="34" charset="-122"/>
                        </a:rPr>
                        <a:t>2000~5000</a:t>
                      </a:r>
                      <a:endParaRPr lang="zh-CN" sz="16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zh-CN" sz="1600" kern="1200" dirty="0">
                          <a:effectLst/>
                          <a:latin typeface="微软雅黑" panose="020B0503020204020204" pitchFamily="34" charset="-122"/>
                          <a:ea typeface="微软雅黑" panose="020B0503020204020204" pitchFamily="34" charset="-122"/>
                        </a:rPr>
                        <a:t>昏迷、失去知觉</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c>
                  <a:txBody>
                    <a:bodyPr/>
                    <a:lstStyle/>
                    <a:p>
                      <a:pPr algn="ctr">
                        <a:spcAft>
                          <a:spcPts val="0"/>
                        </a:spcAft>
                      </a:pPr>
                      <a:r>
                        <a:rPr lang="en-US" sz="1600" kern="1200" dirty="0">
                          <a:effectLst/>
                          <a:latin typeface="微软雅黑" panose="020B0503020204020204" pitchFamily="34" charset="-122"/>
                          <a:ea typeface="微软雅黑" panose="020B0503020204020204" pitchFamily="34" charset="-122"/>
                        </a:rPr>
                        <a:t>30</a:t>
                      </a:r>
                      <a:r>
                        <a:rPr lang="zh-CN" sz="1600" kern="1200" dirty="0">
                          <a:effectLst/>
                          <a:latin typeface="微软雅黑" panose="020B0503020204020204" pitchFamily="34" charset="-122"/>
                          <a:ea typeface="微软雅黑" panose="020B0503020204020204" pitchFamily="34" charset="-122"/>
                        </a:rPr>
                        <a:t>分钟</a:t>
                      </a:r>
                      <a:endParaRPr lang="zh-CN" sz="16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70309" marR="70309" marT="35154" marB="35154" anchor="ctr"/>
                </a:tc>
              </a:tr>
            </a:tbl>
          </a:graphicData>
        </a:graphic>
      </p:graphicFrame>
      <p:pic>
        <p:nvPicPr>
          <p:cNvPr id="8" name="图片 7"/>
          <p:cNvPicPr>
            <a:picLocks noChangeAspect="1"/>
          </p:cNvPicPr>
          <p:nvPr/>
        </p:nvPicPr>
        <p:blipFill>
          <a:blip r:embed="rId3" cstate="print"/>
          <a:stretch>
            <a:fillRect/>
          </a:stretch>
        </p:blipFill>
        <p:spPr>
          <a:xfrm>
            <a:off x="9175531" y="1399578"/>
            <a:ext cx="2348793" cy="1651711"/>
          </a:xfrm>
          <a:prstGeom prst="rect">
            <a:avLst/>
          </a:prstGeom>
        </p:spPr>
      </p:pic>
      <p:sp>
        <p:nvSpPr>
          <p:cNvPr id="16" name="矩形 15"/>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p>
        </p:txBody>
      </p:sp>
      <p:sp>
        <p:nvSpPr>
          <p:cNvPr id="17"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3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2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300" fill="hold"/>
                                        <p:tgtEl>
                                          <p:spTgt spid="24"/>
                                        </p:tgtEl>
                                        <p:attrNameLst>
                                          <p:attrName>ppt_w</p:attrName>
                                        </p:attrNameLst>
                                      </p:cBhvr>
                                      <p:tavLst>
                                        <p:tav tm="0">
                                          <p:val>
                                            <p:fltVal val="0"/>
                                          </p:val>
                                        </p:tav>
                                        <p:tav tm="100000">
                                          <p:val>
                                            <p:strVal val="#ppt_w"/>
                                          </p:val>
                                        </p:tav>
                                      </p:tavLst>
                                    </p:anim>
                                    <p:anim calcmode="lin" valueType="num">
                                      <p:cBhvr>
                                        <p:cTn id="20" dur="300" fill="hold"/>
                                        <p:tgtEl>
                                          <p:spTgt spid="24"/>
                                        </p:tgtEl>
                                        <p:attrNameLst>
                                          <p:attrName>ppt_h</p:attrName>
                                        </p:attrNameLst>
                                      </p:cBhvr>
                                      <p:tavLst>
                                        <p:tav tm="0">
                                          <p:val>
                                            <p:fltVal val="0"/>
                                          </p:val>
                                        </p:tav>
                                        <p:tav tm="100000">
                                          <p:val>
                                            <p:strVal val="#ppt_h"/>
                                          </p:val>
                                        </p:tav>
                                      </p:tavLst>
                                    </p:anim>
                                    <p:anim calcmode="lin" valueType="num">
                                      <p:cBhvr>
                                        <p:cTn id="21" dur="300" fill="hold"/>
                                        <p:tgtEl>
                                          <p:spTgt spid="24"/>
                                        </p:tgtEl>
                                        <p:attrNameLst>
                                          <p:attrName>style.rotation</p:attrName>
                                        </p:attrNameLst>
                                      </p:cBhvr>
                                      <p:tavLst>
                                        <p:tav tm="0">
                                          <p:val>
                                            <p:fltVal val="90"/>
                                          </p:val>
                                        </p:tav>
                                        <p:tav tm="100000">
                                          <p:val>
                                            <p:fltVal val="0"/>
                                          </p:val>
                                        </p:tav>
                                      </p:tavLst>
                                    </p:anim>
                                    <p:animEffect transition="in" filter="fade">
                                      <p:cBhvr>
                                        <p:cTn id="2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P spid="23"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542819" y="3533775"/>
            <a:ext cx="5394644" cy="2856751"/>
            <a:chOff x="6894669" y="1109608"/>
            <a:chExt cx="5157627" cy="5405514"/>
          </a:xfrm>
        </p:grpSpPr>
        <p:sp>
          <p:nvSpPr>
            <p:cNvPr id="22" name="矩形 21"/>
            <p:cNvSpPr/>
            <p:nvPr/>
          </p:nvSpPr>
          <p:spPr>
            <a:xfrm>
              <a:off x="6894669" y="1109608"/>
              <a:ext cx="5157627" cy="54055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文本框 17"/>
            <p:cNvSpPr txBox="1"/>
            <p:nvPr/>
          </p:nvSpPr>
          <p:spPr>
            <a:xfrm>
              <a:off x="6974089" y="1224491"/>
              <a:ext cx="2393880" cy="87355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甲烷（</a:t>
              </a:r>
              <a:r>
                <a:rPr lang="en-US" altLang="zh-CN" sz="2400" b="1" dirty="0">
                  <a:solidFill>
                    <a:schemeClr val="bg1"/>
                  </a:solidFill>
                  <a:latin typeface="微软雅黑" panose="020B0503020204020204" pitchFamily="34" charset="-122"/>
                  <a:ea typeface="微软雅黑" panose="020B0503020204020204" pitchFamily="34" charset="-122"/>
                </a:rPr>
                <a:t>CH</a:t>
              </a:r>
              <a:r>
                <a:rPr lang="en-US" altLang="zh-CN" sz="2400" b="1" baseline="-25000" dirty="0">
                  <a:solidFill>
                    <a:schemeClr val="bg1"/>
                  </a:solidFill>
                  <a:latin typeface="微软雅黑" panose="020B0503020204020204" pitchFamily="34" charset="-122"/>
                  <a:ea typeface="微软雅黑" panose="020B0503020204020204" pitchFamily="34" charset="-122"/>
                </a:rPr>
                <a:t>4</a:t>
              </a:r>
              <a:r>
                <a:rPr lang="zh-CN" altLang="en-US" sz="2400" b="1" dirty="0">
                  <a:solidFill>
                    <a:schemeClr val="bg1"/>
                  </a:solidFill>
                  <a:latin typeface="微软雅黑" panose="020B0503020204020204" pitchFamily="34" charset="-122"/>
                  <a:ea typeface="微软雅黑" panose="020B0503020204020204" pitchFamily="34" charset="-122"/>
                </a:rPr>
                <a:t>）</a:t>
              </a:r>
            </a:p>
          </p:txBody>
        </p:sp>
        <p:sp>
          <p:nvSpPr>
            <p:cNvPr id="19" name="文本框 18"/>
            <p:cNvSpPr txBox="1"/>
            <p:nvPr/>
          </p:nvSpPr>
          <p:spPr>
            <a:xfrm>
              <a:off x="7049059" y="1813062"/>
              <a:ext cx="3599596" cy="868341"/>
            </a:xfrm>
            <a:prstGeom prst="rect">
              <a:avLst/>
            </a:prstGeom>
            <a:noFill/>
          </p:spPr>
          <p:txBody>
            <a:bodyPr wrap="square" rtlCol="0">
              <a:spAutoFit/>
            </a:bodyPr>
            <a:lstStyle/>
            <a:p>
              <a:pPr>
                <a:lnSpc>
                  <a:spcPct val="150000"/>
                </a:lnSpc>
              </a:pPr>
              <a:r>
                <a:rPr lang="zh-CN" altLang="en-US" dirty="0">
                  <a:solidFill>
                    <a:schemeClr val="bg1"/>
                  </a:solidFill>
                  <a:latin typeface="微软雅黑" panose="020B0503020204020204" pitchFamily="34" charset="-122"/>
                  <a:ea typeface="微软雅黑" panose="020B0503020204020204" pitchFamily="34" charset="-122"/>
                </a:rPr>
                <a:t>天然气、沼气、煤气主要成分</a:t>
              </a:r>
            </a:p>
          </p:txBody>
        </p:sp>
        <p:sp>
          <p:nvSpPr>
            <p:cNvPr id="20" name="文本框 19"/>
            <p:cNvSpPr txBox="1"/>
            <p:nvPr/>
          </p:nvSpPr>
          <p:spPr>
            <a:xfrm>
              <a:off x="6940902" y="2455958"/>
              <a:ext cx="5065161" cy="4013148"/>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1</a:t>
              </a:r>
              <a:r>
                <a:rPr lang="zh-CN" altLang="en-US" dirty="0">
                  <a:solidFill>
                    <a:schemeClr val="bg1"/>
                  </a:solidFill>
                  <a:latin typeface="微软雅黑" panose="020B0503020204020204" pitchFamily="34" charset="-122"/>
                  <a:ea typeface="微软雅黑" panose="020B0503020204020204" pitchFamily="34" charset="-122"/>
                </a:rPr>
                <a:t>）在标准状态下是一种无色、无味的气体；</a:t>
              </a:r>
              <a:endParaRPr lang="en-US" altLang="zh-CN" dirty="0">
                <a:solidFill>
                  <a:schemeClr val="bg1"/>
                </a:solidFill>
                <a:latin typeface="微软雅黑" panose="020B0503020204020204" pitchFamily="34" charset="-122"/>
                <a:ea typeface="微软雅黑" panose="020B0503020204020204" pitchFamily="34" charset="-122"/>
              </a:endParaRPr>
            </a:p>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2</a:t>
              </a:r>
              <a:r>
                <a:rPr lang="zh-CN" altLang="en-US" dirty="0">
                  <a:solidFill>
                    <a:schemeClr val="bg1"/>
                  </a:solidFill>
                  <a:latin typeface="微软雅黑" panose="020B0503020204020204" pitchFamily="34" charset="-122"/>
                  <a:ea typeface="微软雅黑" panose="020B0503020204020204" pitchFamily="34" charset="-122"/>
                </a:rPr>
                <a:t>）比重比空气小；（</a:t>
              </a:r>
              <a:r>
                <a:rPr lang="en-US" altLang="zh-CN" dirty="0">
                  <a:solidFill>
                    <a:schemeClr val="bg1"/>
                  </a:solidFill>
                  <a:latin typeface="微软雅黑" panose="020B0503020204020204" pitchFamily="34" charset="-122"/>
                  <a:ea typeface="微软雅黑" panose="020B0503020204020204" pitchFamily="34" charset="-122"/>
                </a:rPr>
                <a:t>3</a:t>
              </a:r>
              <a:r>
                <a:rPr lang="zh-CN" altLang="en-US" dirty="0">
                  <a:solidFill>
                    <a:schemeClr val="bg1"/>
                  </a:solidFill>
                  <a:latin typeface="微软雅黑" panose="020B0503020204020204" pitchFamily="34" charset="-122"/>
                  <a:ea typeface="微软雅黑" panose="020B0503020204020204" pitchFamily="34" charset="-122"/>
                </a:rPr>
                <a:t>）难溶于水，溶于醇、乙醚；（</a:t>
              </a:r>
              <a:r>
                <a:rPr lang="en-US" altLang="zh-CN" dirty="0">
                  <a:solidFill>
                    <a:schemeClr val="bg1"/>
                  </a:solidFill>
                  <a:latin typeface="微软雅黑" panose="020B0503020204020204" pitchFamily="34" charset="-122"/>
                  <a:ea typeface="微软雅黑" panose="020B0503020204020204" pitchFamily="34" charset="-122"/>
                </a:rPr>
                <a:t>4</a:t>
              </a:r>
              <a:r>
                <a:rPr lang="zh-CN" altLang="en-US" dirty="0">
                  <a:solidFill>
                    <a:schemeClr val="bg1"/>
                  </a:solidFill>
                  <a:latin typeface="微软雅黑" panose="020B0503020204020204" pitchFamily="34" charset="-122"/>
                  <a:ea typeface="微软雅黑" panose="020B0503020204020204" pitchFamily="34" charset="-122"/>
                </a:rPr>
                <a:t>）易燃，与空气混合能形成爆炸性混合气体，爆炸极限为</a:t>
              </a:r>
              <a:r>
                <a:rPr lang="en-US" altLang="zh-CN" dirty="0">
                  <a:solidFill>
                    <a:schemeClr val="bg1"/>
                  </a:solidFill>
                  <a:latin typeface="微软雅黑" panose="020B0503020204020204" pitchFamily="34" charset="-122"/>
                  <a:ea typeface="微软雅黑" panose="020B0503020204020204" pitchFamily="34" charset="-122"/>
                </a:rPr>
                <a:t>5.0%~15.0%</a:t>
              </a:r>
              <a:r>
                <a:rPr lang="zh-CN" altLang="en-US" dirty="0">
                  <a:solidFill>
                    <a:schemeClr val="bg1"/>
                  </a:solidFill>
                  <a:latin typeface="微软雅黑" panose="020B0503020204020204" pitchFamily="34" charset="-122"/>
                  <a:ea typeface="微软雅黑" panose="020B0503020204020204" pitchFamily="34" charset="-122"/>
                </a:rPr>
                <a:t>；（</a:t>
              </a:r>
              <a:r>
                <a:rPr lang="en-US" altLang="zh-CN" dirty="0">
                  <a:solidFill>
                    <a:schemeClr val="bg1"/>
                  </a:solidFill>
                  <a:latin typeface="微软雅黑" panose="020B0503020204020204" pitchFamily="34" charset="-122"/>
                  <a:ea typeface="微软雅黑" panose="020B0503020204020204" pitchFamily="34" charset="-122"/>
                </a:rPr>
                <a:t>5</a:t>
              </a:r>
              <a:r>
                <a:rPr lang="zh-CN" altLang="en-US" dirty="0">
                  <a:solidFill>
                    <a:schemeClr val="bg1"/>
                  </a:solidFill>
                  <a:latin typeface="微软雅黑" panose="020B0503020204020204" pitchFamily="34" charset="-122"/>
                  <a:ea typeface="微软雅黑" panose="020B0503020204020204" pitchFamily="34" charset="-122"/>
                </a:rPr>
                <a:t>）有机物在缺氧的情况下分解会产生甲烷。</a:t>
              </a:r>
            </a:p>
          </p:txBody>
        </p:sp>
      </p:grpSp>
      <p:grpSp>
        <p:nvGrpSpPr>
          <p:cNvPr id="13" name="组合 12"/>
          <p:cNvGrpSpPr/>
          <p:nvPr/>
        </p:nvGrpSpPr>
        <p:grpSpPr>
          <a:xfrm>
            <a:off x="542818" y="1114559"/>
            <a:ext cx="5394648" cy="2214589"/>
            <a:chOff x="6894667" y="1109608"/>
            <a:chExt cx="5157629" cy="2295818"/>
          </a:xfrm>
        </p:grpSpPr>
        <p:sp>
          <p:nvSpPr>
            <p:cNvPr id="14" name="矩形 13"/>
            <p:cNvSpPr/>
            <p:nvPr/>
          </p:nvSpPr>
          <p:spPr>
            <a:xfrm>
              <a:off x="6894669" y="1109608"/>
              <a:ext cx="5157627" cy="22958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6959381" y="1163362"/>
              <a:ext cx="2393879" cy="478598"/>
            </a:xfrm>
            <a:prstGeom prst="rect">
              <a:avLst/>
            </a:prstGeom>
            <a:noFill/>
          </p:spPr>
          <p:txBody>
            <a:bodyPr wrap="square" rtlCol="0">
              <a:spAutoFit/>
            </a:bodyPr>
            <a:lstStyle/>
            <a:p>
              <a:pPr marL="285750" indent="-285750">
                <a:buFont typeface="Wingdings" panose="05000000000000000000" pitchFamily="2" charset="2"/>
                <a:buChar char="Ø"/>
              </a:pPr>
              <a:r>
                <a:rPr lang="zh-CN" altLang="en-US" sz="2400" b="1" dirty="0">
                  <a:solidFill>
                    <a:schemeClr val="bg1"/>
                  </a:solidFill>
                  <a:latin typeface="微软雅黑" panose="020B0503020204020204" pitchFamily="34" charset="-122"/>
                  <a:ea typeface="微软雅黑" panose="020B0503020204020204" pitchFamily="34" charset="-122"/>
                </a:rPr>
                <a:t>缺氧窒息</a:t>
              </a:r>
            </a:p>
          </p:txBody>
        </p:sp>
        <p:sp>
          <p:nvSpPr>
            <p:cNvPr id="17" name="文本框 16"/>
            <p:cNvSpPr txBox="1"/>
            <p:nvPr/>
          </p:nvSpPr>
          <p:spPr>
            <a:xfrm>
              <a:off x="6894667" y="1582179"/>
              <a:ext cx="5157627" cy="1767956"/>
            </a:xfrm>
            <a:prstGeom prst="rect">
              <a:avLst/>
            </a:prstGeom>
            <a:noFill/>
          </p:spPr>
          <p:txBody>
            <a:bodyPr wrap="square" rtlCol="0">
              <a:spAutoFit/>
            </a:bodyPr>
            <a:lstStyle/>
            <a:p>
              <a:pPr algn="just">
                <a:lnSpc>
                  <a:spcPct val="150000"/>
                </a:lnSpc>
              </a:pPr>
              <a:r>
                <a:rPr lang="zh-CN" altLang="en-US" dirty="0">
                  <a:solidFill>
                    <a:schemeClr val="bg1"/>
                  </a:solidFill>
                  <a:latin typeface="微软雅黑" panose="020B0503020204020204" pitchFamily="34" charset="-122"/>
                  <a:ea typeface="微软雅黑" panose="020B0503020204020204" pitchFamily="34" charset="-122"/>
                </a:rPr>
                <a:t>人正常生活和工作的氧气浓度为</a:t>
              </a:r>
              <a:r>
                <a:rPr lang="en-US" altLang="zh-CN" dirty="0">
                  <a:solidFill>
                    <a:schemeClr val="bg1"/>
                  </a:solidFill>
                  <a:latin typeface="微软雅黑" panose="020B0503020204020204" pitchFamily="34" charset="-122"/>
                  <a:ea typeface="微软雅黑" panose="020B0503020204020204" pitchFamily="34" charset="-122"/>
                </a:rPr>
                <a:t>19.5%~23.5%</a:t>
              </a:r>
              <a:r>
                <a:rPr lang="zh-CN" altLang="en-US" dirty="0">
                  <a:solidFill>
                    <a:schemeClr val="bg1"/>
                  </a:solidFill>
                  <a:latin typeface="微软雅黑" panose="020B0503020204020204" pitchFamily="34" charset="-122"/>
                  <a:ea typeface="微软雅黑" panose="020B0503020204020204" pitchFamily="34" charset="-122"/>
                </a:rPr>
                <a:t>。空气中的氧气浓度低于此范围会对人的身体造成不同程度的伤害。长期浓度过低，引起人体组织处于缺氧状态，造成窒息死亡</a:t>
              </a:r>
            </a:p>
          </p:txBody>
        </p:sp>
      </p:grpSp>
      <p:graphicFrame>
        <p:nvGraphicFramePr>
          <p:cNvPr id="10" name="表格 9"/>
          <p:cNvGraphicFramePr>
            <a:graphicFrameLocks noGrp="1"/>
          </p:cNvGraphicFramePr>
          <p:nvPr/>
        </p:nvGraphicFramePr>
        <p:xfrm>
          <a:off x="6388243" y="1114559"/>
          <a:ext cx="5057168" cy="5313726"/>
        </p:xfrm>
        <a:graphic>
          <a:graphicData uri="http://schemas.openxmlformats.org/drawingml/2006/table">
            <a:tbl>
              <a:tblPr firstRow="1" bandRow="1">
                <a:tableStyleId>{5C22544A-7EE6-4342-B048-85BDC9FD1C3A}</a:tableStyleId>
              </a:tblPr>
              <a:tblGrid>
                <a:gridCol w="1800260"/>
                <a:gridCol w="3256908"/>
              </a:tblGrid>
              <a:tr h="641538">
                <a:tc>
                  <a:txBody>
                    <a:bodyPr/>
                    <a:lstStyle/>
                    <a:p>
                      <a:pPr algn="ctr"/>
                      <a:r>
                        <a:rPr lang="zh-CN" altLang="en-US" sz="1800" dirty="0">
                          <a:latin typeface="微软雅黑" panose="020B0503020204020204" pitchFamily="34" charset="-122"/>
                          <a:ea typeface="微软雅黑" panose="020B0503020204020204" pitchFamily="34" charset="-122"/>
                        </a:rPr>
                        <a:t>氧气浓度（</a:t>
                      </a:r>
                      <a:r>
                        <a:rPr lang="en-US" altLang="zh-CN" sz="1800" dirty="0">
                          <a:latin typeface="微软雅黑" panose="020B0503020204020204" pitchFamily="34" charset="-122"/>
                          <a:ea typeface="微软雅黑" panose="020B0503020204020204" pitchFamily="34" charset="-122"/>
                        </a:rPr>
                        <a:t>v/v</a:t>
                      </a:r>
                      <a:r>
                        <a:rPr lang="zh-CN" altLang="en-US" sz="1800" dirty="0">
                          <a:latin typeface="微软雅黑" panose="020B0503020204020204" pitchFamily="34" charset="-122"/>
                          <a:ea typeface="微软雅黑" panose="020B0503020204020204" pitchFamily="34" charset="-122"/>
                        </a:rPr>
                        <a:t>）</a:t>
                      </a:r>
                    </a:p>
                  </a:txBody>
                  <a:tcPr anchor="ctr"/>
                </a:tc>
                <a:tc>
                  <a:txBody>
                    <a:bodyPr/>
                    <a:lstStyle/>
                    <a:p>
                      <a:pPr algn="ctr"/>
                      <a:r>
                        <a:rPr lang="zh-CN" altLang="en-US" sz="1800" dirty="0">
                          <a:latin typeface="微软雅黑" panose="020B0503020204020204" pitchFamily="34" charset="-122"/>
                          <a:ea typeface="微软雅黑" panose="020B0503020204020204" pitchFamily="34" charset="-122"/>
                        </a:rPr>
                        <a:t>症状</a:t>
                      </a: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19.5~25.5%</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正常氧气浓度，人工作正常</a:t>
                      </a: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15~19%</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工作能力降低、感到费力</a:t>
                      </a: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12~14%</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呼吸急促、脉搏加快、协调能力和感知判断力降低</a:t>
                      </a: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10~12%</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呼吸减弱，嘴唇发青</a:t>
                      </a: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8~10%</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神志不清、昏厥、面色土灰、恶心、呕吐</a:t>
                      </a: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6~8%</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超过</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分钟：</a:t>
                      </a:r>
                      <a:r>
                        <a:rPr lang="en-US" altLang="zh-CN" sz="1600" dirty="0">
                          <a:latin typeface="微软雅黑" panose="020B0503020204020204" pitchFamily="34" charset="-122"/>
                          <a:ea typeface="微软雅黑" panose="020B0503020204020204" pitchFamily="34" charset="-122"/>
                        </a:rPr>
                        <a:t>100%</a:t>
                      </a:r>
                      <a:r>
                        <a:rPr lang="zh-CN" altLang="en-US" sz="1600" dirty="0">
                          <a:latin typeface="微软雅黑" panose="020B0503020204020204" pitchFamily="34" charset="-122"/>
                          <a:ea typeface="微软雅黑" panose="020B0503020204020204" pitchFamily="34" charset="-122"/>
                        </a:rPr>
                        <a:t>死亡；</a:t>
                      </a:r>
                      <a:endParaRPr lang="en-US" altLang="zh-CN" sz="1600" dirty="0">
                        <a:latin typeface="微软雅黑" panose="020B0503020204020204" pitchFamily="34" charset="-122"/>
                        <a:ea typeface="微软雅黑" panose="020B0503020204020204" pitchFamily="34" charset="-122"/>
                      </a:endParaRPr>
                    </a:p>
                    <a:p>
                      <a:pPr algn="ctr"/>
                      <a:r>
                        <a:rPr lang="zh-CN" altLang="en-US" sz="1600" dirty="0">
                          <a:latin typeface="微软雅黑" panose="020B0503020204020204" pitchFamily="34" charset="-122"/>
                          <a:ea typeface="微软雅黑" panose="020B0503020204020204" pitchFamily="34" charset="-122"/>
                        </a:rPr>
                        <a:t>超过</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分钟：</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死亡；</a:t>
                      </a:r>
                      <a:endParaRPr lang="en-US" altLang="zh-CN" sz="1600" dirty="0">
                        <a:latin typeface="微软雅黑" panose="020B0503020204020204" pitchFamily="34" charset="-122"/>
                        <a:ea typeface="微软雅黑" panose="020B0503020204020204" pitchFamily="34" charset="-122"/>
                      </a:endParaRPr>
                    </a:p>
                    <a:p>
                      <a:pPr algn="ctr"/>
                      <a:r>
                        <a:rPr lang="en-US" altLang="zh-CN" sz="1600" dirty="0">
                          <a:latin typeface="微软雅黑" panose="020B0503020204020204" pitchFamily="34" charset="-122"/>
                          <a:ea typeface="微软雅黑" panose="020B0503020204020204" pitchFamily="34" charset="-122"/>
                        </a:rPr>
                        <a:t>4-5</a:t>
                      </a:r>
                      <a:r>
                        <a:rPr lang="zh-CN" altLang="en-US" sz="1600" dirty="0">
                          <a:latin typeface="微软雅黑" panose="020B0503020204020204" pitchFamily="34" charset="-122"/>
                          <a:ea typeface="微软雅黑" panose="020B0503020204020204" pitchFamily="34" charset="-122"/>
                        </a:rPr>
                        <a:t>分钟</a:t>
                      </a:r>
                      <a:r>
                        <a:rPr lang="zh-CN" altLang="en-US" sz="1600" baseline="0" dirty="0">
                          <a:latin typeface="微软雅黑" panose="020B0503020204020204" pitchFamily="34" charset="-122"/>
                          <a:ea typeface="微软雅黑" panose="020B0503020204020204" pitchFamily="34" charset="-122"/>
                        </a:rPr>
                        <a:t> 有可能恢复</a:t>
                      </a:r>
                      <a:endParaRPr lang="zh-CN" altLang="en-US" sz="1600" dirty="0">
                        <a:latin typeface="微软雅黑" panose="020B0503020204020204" pitchFamily="34" charset="-122"/>
                        <a:ea typeface="微软雅黑" panose="020B0503020204020204" pitchFamily="34" charset="-122"/>
                      </a:endParaRPr>
                    </a:p>
                  </a:txBody>
                  <a:tcPr anchor="ctr"/>
                </a:tc>
              </a:tr>
              <a:tr h="641538">
                <a:tc>
                  <a:txBody>
                    <a:bodyPr/>
                    <a:lstStyle/>
                    <a:p>
                      <a:pPr algn="ctr"/>
                      <a:r>
                        <a:rPr lang="en-US" altLang="zh-CN" sz="1600" dirty="0">
                          <a:latin typeface="微软雅黑" panose="020B0503020204020204" pitchFamily="34" charset="-122"/>
                          <a:ea typeface="微软雅黑" panose="020B0503020204020204" pitchFamily="34" charset="-122"/>
                        </a:rPr>
                        <a:t>4~6%</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停留</a:t>
                      </a:r>
                      <a:r>
                        <a:rPr lang="en-US" altLang="zh-CN" sz="1600" dirty="0">
                          <a:latin typeface="微软雅黑" panose="020B0503020204020204" pitchFamily="34" charset="-122"/>
                          <a:ea typeface="微软雅黑" panose="020B0503020204020204" pitchFamily="34" charset="-122"/>
                        </a:rPr>
                        <a:t>40</a:t>
                      </a:r>
                      <a:r>
                        <a:rPr lang="zh-CN" altLang="en-US" sz="1600" dirty="0">
                          <a:latin typeface="微软雅黑" panose="020B0503020204020204" pitchFamily="34" charset="-122"/>
                          <a:ea typeface="微软雅黑" panose="020B0503020204020204" pitchFamily="34" charset="-122"/>
                        </a:rPr>
                        <a:t>秒后昏晕、抽搐、呼吸停止，死亡</a:t>
                      </a:r>
                    </a:p>
                  </a:txBody>
                  <a:tcPr anchor="ctr"/>
                </a:tc>
              </a:tr>
            </a:tbl>
          </a:graphicData>
        </a:graphic>
      </p:graphicFrame>
      <p:sp>
        <p:nvSpPr>
          <p:cNvPr id="24" name="矩形 23"/>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4" name="Picture 6" descr="https://timgsa.baidu.com/timg?image&amp;quality=80&amp;size=b9999_10000&amp;sec=1519381351555&amp;di=83a791206248709125dd6830945bd908&amp;imgtype=0&amp;src=http%3A%2F%2Fimgsrc.baidu.com%2Fimgad%2Fpic%2Fitem%2F91529822720e0cf3004a24e40046f21fbe09aa74.jpg"/>
          <p:cNvPicPr>
            <a:picLocks noChangeAspect="1" noChangeArrowheads="1"/>
          </p:cNvPicPr>
          <p:nvPr/>
        </p:nvPicPr>
        <p:blipFill>
          <a:blip r:embed="rId3" cstate="print"/>
          <a:srcRect l="8914" r="17237" b="4202"/>
          <a:stretch>
            <a:fillRect/>
          </a:stretch>
        </p:blipFill>
        <p:spPr bwMode="auto">
          <a:xfrm>
            <a:off x="8339959" y="3731222"/>
            <a:ext cx="3615558" cy="3126777"/>
          </a:xfrm>
          <a:prstGeom prst="rect">
            <a:avLst/>
          </a:prstGeom>
          <a:noFill/>
        </p:spPr>
      </p:pic>
      <p:pic>
        <p:nvPicPr>
          <p:cNvPr id="25" name="Picture 2" descr="https://timgsa.baidu.com/timg?image&amp;quality=80&amp;size=b9999_10000&amp;sec=1517825436185&amp;di=4e3a7c8a93576da08c559354ac8c4ba6&amp;imgtype=0&amp;src=http%3A%2F%2Fwww.ccstock.cn%2F2016-03-11%2Fimg_205483120156e204c4d9734.jpg"/>
          <p:cNvPicPr>
            <a:picLocks noChangeAspect="1" noChangeArrowheads="1"/>
          </p:cNvPicPr>
          <p:nvPr/>
        </p:nvPicPr>
        <p:blipFill>
          <a:blip r:embed="rId4" cstate="print"/>
          <a:srcRect r="10454"/>
          <a:stretch>
            <a:fillRect/>
          </a:stretch>
        </p:blipFill>
        <p:spPr bwMode="auto">
          <a:xfrm>
            <a:off x="236485" y="1148055"/>
            <a:ext cx="3090039" cy="2400547"/>
          </a:xfrm>
          <a:prstGeom prst="rect">
            <a:avLst/>
          </a:prstGeom>
          <a:noFill/>
        </p:spPr>
      </p:pic>
      <p:sp>
        <p:nvSpPr>
          <p:cNvPr id="3" name="矩形 2"/>
          <p:cNvSpPr/>
          <p:nvPr/>
        </p:nvSpPr>
        <p:spPr>
          <a:xfrm>
            <a:off x="3409204" y="1207316"/>
            <a:ext cx="6096000" cy="923330"/>
          </a:xfrm>
          <a:prstGeom prst="rect">
            <a:avLst/>
          </a:prstGeom>
        </p:spPr>
        <p:txBody>
          <a:bodyPr>
            <a:spAutoFit/>
          </a:bodyPr>
          <a:lstStyle/>
          <a:p>
            <a:pPr marL="285750" indent="-285750">
              <a:lnSpc>
                <a:spcPct val="150000"/>
              </a:lnSpc>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《工贸企业有限空间作业安全管理与监督暂行规定》（安监总局第</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59</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号令）</a:t>
            </a:r>
            <a:endParaRPr lang="zh-CN" altLang="en-US" dirty="0">
              <a:latin typeface="微软雅黑" panose="020B0503020204020204" pitchFamily="34" charset="-122"/>
              <a:ea typeface="微软雅黑" panose="020B0503020204020204" pitchFamily="34" charset="-122"/>
            </a:endParaRPr>
          </a:p>
        </p:txBody>
      </p:sp>
      <p:sp>
        <p:nvSpPr>
          <p:cNvPr id="11" name="矩形 10"/>
          <p:cNvSpPr/>
          <p:nvPr/>
        </p:nvSpPr>
        <p:spPr>
          <a:xfrm>
            <a:off x="3424970" y="2282863"/>
            <a:ext cx="6038833" cy="369332"/>
          </a:xfrm>
          <a:prstGeom prst="rect">
            <a:avLst/>
          </a:prstGeom>
        </p:spPr>
        <p:txBody>
          <a:bodyPr wrap="none">
            <a:spAutoFit/>
          </a:bodyPr>
          <a:lstStyle/>
          <a:p>
            <a:pPr marL="285750" indent="-285750">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《有限空间安全作业五条规定》（安监总局第</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69</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号令）</a:t>
            </a:r>
            <a:endParaRPr lang="zh-CN" altLang="en-US" dirty="0">
              <a:latin typeface="微软雅黑" panose="020B0503020204020204" pitchFamily="34" charset="-122"/>
              <a:ea typeface="微软雅黑" panose="020B0503020204020204" pitchFamily="34" charset="-122"/>
            </a:endParaRPr>
          </a:p>
        </p:txBody>
      </p:sp>
      <p:sp>
        <p:nvSpPr>
          <p:cNvPr id="12" name="矩形 11"/>
          <p:cNvSpPr/>
          <p:nvPr/>
        </p:nvSpPr>
        <p:spPr>
          <a:xfrm>
            <a:off x="3426437" y="2763774"/>
            <a:ext cx="6096000" cy="923330"/>
          </a:xfrm>
          <a:prstGeom prst="rect">
            <a:avLst/>
          </a:prstGeom>
        </p:spPr>
        <p:txBody>
          <a:bodyPr>
            <a:spAutoFit/>
          </a:bodyPr>
          <a:lstStyle/>
          <a:p>
            <a:pPr marL="285750" indent="-285750">
              <a:lnSpc>
                <a:spcPct val="150000"/>
              </a:lnSpc>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《涂装作业安全规程 有限空间作业安全技术要求》（</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 12942-2006</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13" name="矩形 12"/>
          <p:cNvSpPr/>
          <p:nvPr/>
        </p:nvSpPr>
        <p:spPr>
          <a:xfrm>
            <a:off x="582615" y="3827033"/>
            <a:ext cx="7628770" cy="369332"/>
          </a:xfrm>
          <a:prstGeom prst="rect">
            <a:avLst/>
          </a:prstGeom>
        </p:spPr>
        <p:txBody>
          <a:bodyPr wrap="square">
            <a:spAutoFit/>
          </a:bodyPr>
          <a:lstStyle/>
          <a:p>
            <a:pPr marL="285750" indent="-285750">
              <a:buFont typeface="Wingdings" panose="05000000000000000000" pitchFamily="2" charset="2"/>
              <a:buChar char="Ø"/>
            </a:pP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缺氧危险作业安全规程</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GB 8958-2006</a:t>
            </a:r>
            <a:r>
              <a:rPr lang="zh-CN" altLang="en-US" dirty="0">
                <a:latin typeface="微软雅黑" panose="020B0503020204020204" pitchFamily="34" charset="-122"/>
                <a:ea typeface="微软雅黑" panose="020B0503020204020204" pitchFamily="34" charset="-122"/>
              </a:rPr>
              <a:t>）</a:t>
            </a:r>
          </a:p>
        </p:txBody>
      </p:sp>
      <p:sp>
        <p:nvSpPr>
          <p:cNvPr id="14" name="矩形 13"/>
          <p:cNvSpPr/>
          <p:nvPr/>
        </p:nvSpPr>
        <p:spPr>
          <a:xfrm>
            <a:off x="582615" y="4286867"/>
            <a:ext cx="8830868"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《工作场所有害因素职业接触限值 第</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1</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部分：化学有害因素》（</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GBZ 2.1-2007</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15" name="矩形 14"/>
          <p:cNvSpPr/>
          <p:nvPr/>
        </p:nvSpPr>
        <p:spPr>
          <a:xfrm>
            <a:off x="582615" y="4856417"/>
            <a:ext cx="8830868"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《工作场所有害因素职业接触限值 第</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2</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部分：物理因素》（</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GBZ 2.2-2007</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16" name="矩形 15"/>
          <p:cNvSpPr/>
          <p:nvPr/>
        </p:nvSpPr>
        <p:spPr>
          <a:xfrm>
            <a:off x="582614" y="5515046"/>
            <a:ext cx="8160546" cy="369332"/>
          </a:xfrm>
          <a:prstGeom prst="rect">
            <a:avLst/>
          </a:prstGeom>
        </p:spPr>
        <p:txBody>
          <a:bodyPr wrap="square">
            <a:spAutoFit/>
          </a:bodyPr>
          <a:lstStyle/>
          <a:p>
            <a:pPr marL="285750" indent="-285750">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《个体防护装备选用规范》（</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GB/T 11651-2008</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17" name="矩形 16"/>
          <p:cNvSpPr/>
          <p:nvPr/>
        </p:nvSpPr>
        <p:spPr>
          <a:xfrm>
            <a:off x="582614" y="6077656"/>
            <a:ext cx="9495791" cy="369332"/>
          </a:xfrm>
          <a:prstGeom prst="rect">
            <a:avLst/>
          </a:prstGeom>
        </p:spPr>
        <p:txBody>
          <a:bodyPr wrap="square">
            <a:spAutoFit/>
          </a:bodyPr>
          <a:lstStyle/>
          <a:p>
            <a:pPr marL="285750" indent="-285750">
              <a:buFont typeface="Wingdings" panose="05000000000000000000" pitchFamily="2" charset="2"/>
              <a:buChar char="Ø"/>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《化学品生产单位特殊作业安全规范》（</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GB 30871-2014</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a:t>
            </a:r>
            <a:endParaRPr lang="zh-CN" altLang="en-US" dirty="0">
              <a:latin typeface="微软雅黑" panose="020B0503020204020204" pitchFamily="34" charset="-122"/>
              <a:ea typeface="微软雅黑" panose="020B0503020204020204" pitchFamily="34" charset="-122"/>
            </a:endParaRPr>
          </a:p>
        </p:txBody>
      </p:sp>
      <p:sp>
        <p:nvSpPr>
          <p:cNvPr id="20"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矩形 23"/>
          <p:cNvSpPr/>
          <p:nvPr/>
        </p:nvSpPr>
        <p:spPr>
          <a:xfrm>
            <a:off x="1572928" y="469509"/>
            <a:ext cx="510909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有限空间管理相关法律法规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300"/>
                                        <p:tgtEl>
                                          <p:spTgt spid="2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down)">
                                      <p:cBhvr>
                                        <p:cTn id="11" dur="200"/>
                                        <p:tgtEl>
                                          <p:spTgt spid="2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300"/>
                                        <p:tgtEl>
                                          <p:spTgt spid="22"/>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300" fill="hold"/>
                                        <p:tgtEl>
                                          <p:spTgt spid="23"/>
                                        </p:tgtEl>
                                        <p:attrNameLst>
                                          <p:attrName>ppt_w</p:attrName>
                                        </p:attrNameLst>
                                      </p:cBhvr>
                                      <p:tavLst>
                                        <p:tav tm="0">
                                          <p:val>
                                            <p:fltVal val="0"/>
                                          </p:val>
                                        </p:tav>
                                        <p:tav tm="100000">
                                          <p:val>
                                            <p:strVal val="#ppt_w"/>
                                          </p:val>
                                        </p:tav>
                                      </p:tavLst>
                                    </p:anim>
                                    <p:anim calcmode="lin" valueType="num">
                                      <p:cBhvr>
                                        <p:cTn id="20" dur="300" fill="hold"/>
                                        <p:tgtEl>
                                          <p:spTgt spid="23"/>
                                        </p:tgtEl>
                                        <p:attrNameLst>
                                          <p:attrName>ppt_h</p:attrName>
                                        </p:attrNameLst>
                                      </p:cBhvr>
                                      <p:tavLst>
                                        <p:tav tm="0">
                                          <p:val>
                                            <p:fltVal val="0"/>
                                          </p:val>
                                        </p:tav>
                                        <p:tav tm="100000">
                                          <p:val>
                                            <p:strVal val="#ppt_h"/>
                                          </p:val>
                                        </p:tav>
                                      </p:tavLst>
                                    </p:anim>
                                    <p:anim calcmode="lin" valueType="num">
                                      <p:cBhvr>
                                        <p:cTn id="21" dur="300" fill="hold"/>
                                        <p:tgtEl>
                                          <p:spTgt spid="23"/>
                                        </p:tgtEl>
                                        <p:attrNameLst>
                                          <p:attrName>style.rotation</p:attrName>
                                        </p:attrNameLst>
                                      </p:cBhvr>
                                      <p:tavLst>
                                        <p:tav tm="0">
                                          <p:val>
                                            <p:fltVal val="90"/>
                                          </p:val>
                                        </p:tav>
                                        <p:tav tm="100000">
                                          <p:val>
                                            <p:fltVal val="0"/>
                                          </p:val>
                                        </p:tav>
                                      </p:tavLst>
                                    </p:anim>
                                    <p:animEffect transition="in" filter="fade">
                                      <p:cBhvr>
                                        <p:cTn id="22" dur="3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1639167" y="1696404"/>
            <a:ext cx="7833606" cy="507831"/>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en-US" dirty="0">
                <a:latin typeface="微软雅黑" panose="020B0503020204020204" pitchFamily="34" charset="-122"/>
                <a:ea typeface="微软雅黑" panose="020B0503020204020204" pitchFamily="34" charset="-122"/>
              </a:rPr>
              <a:t>工贸企业主要负责人对本企业</a:t>
            </a:r>
            <a:r>
              <a:rPr lang="zh-CN" altLang="en-US" dirty="0">
                <a:solidFill>
                  <a:srgbClr val="FF0000"/>
                </a:solidFill>
                <a:latin typeface="微软雅黑" panose="020B0503020204020204" pitchFamily="34" charset="-122"/>
                <a:ea typeface="微软雅黑" panose="020B0503020204020204" pitchFamily="34" charset="-122"/>
              </a:rPr>
              <a:t>有限空间</a:t>
            </a:r>
            <a:r>
              <a:rPr lang="zh-CN" altLang="en-US" dirty="0">
                <a:latin typeface="微软雅黑" panose="020B0503020204020204" pitchFamily="34" charset="-122"/>
                <a:ea typeface="微软雅黑" panose="020B0503020204020204" pitchFamily="34" charset="-122"/>
              </a:rPr>
              <a:t>作业安全全面负责。</a:t>
            </a:r>
          </a:p>
        </p:txBody>
      </p:sp>
      <p:sp>
        <p:nvSpPr>
          <p:cNvPr id="8" name="矩形 7"/>
          <p:cNvSpPr/>
          <p:nvPr/>
        </p:nvSpPr>
        <p:spPr>
          <a:xfrm>
            <a:off x="1639167" y="2385207"/>
            <a:ext cx="7833606" cy="1754326"/>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zh-CN" kern="0" dirty="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工贸企业将</a:t>
            </a:r>
            <a:r>
              <a:rPr lang="zh-CN" altLang="zh-CN" kern="0" dirty="0">
                <a:solidFill>
                  <a:srgbClr val="FF0000"/>
                </a:solidFill>
                <a:effectLst/>
                <a:latin typeface="Calibri" panose="020F0502020204030204" pitchFamily="34" charset="0"/>
                <a:ea typeface="微软雅黑" panose="020B0503020204020204" pitchFamily="34" charset="-122"/>
                <a:cs typeface="宋体" panose="02010600030101010101" pitchFamily="2" charset="-122"/>
              </a:rPr>
              <a:t>有限空间</a:t>
            </a:r>
            <a:r>
              <a:rPr lang="zh-CN" altLang="zh-CN" kern="0" dirty="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作业发包给其他单位实施的，应当发包给具备国家规定资质或者安全生产条件的承包方，并与承包方签订专门的安全生产管理协议或者在承包合同中明确各自的安全生产职责。存在多个承包方时，工贸企业应当对承包方的安全生产工作进行统一协调、管理。</a:t>
            </a:r>
            <a:endParaRPr lang="zh-CN" altLang="zh-CN" sz="2000" kern="100" dirty="0">
              <a:latin typeface="Calibri" panose="020F0502020204030204" pitchFamily="34" charset="0"/>
              <a:cs typeface="Times New Roman" panose="02020603050405020304" pitchFamily="18" charset="0"/>
            </a:endParaRPr>
          </a:p>
        </p:txBody>
      </p:sp>
      <p:sp>
        <p:nvSpPr>
          <p:cNvPr id="9" name="矩形 8"/>
          <p:cNvSpPr/>
          <p:nvPr/>
        </p:nvSpPr>
        <p:spPr>
          <a:xfrm>
            <a:off x="1607377" y="4283369"/>
            <a:ext cx="7865396" cy="923330"/>
          </a:xfrm>
          <a:prstGeom prst="rect">
            <a:avLst/>
          </a:prstGeom>
        </p:spPr>
        <p:txBody>
          <a:bodyPr wrap="square">
            <a:spAutoFit/>
          </a:bodyPr>
          <a:lstStyle/>
          <a:p>
            <a:pPr marL="285750" indent="-285750">
              <a:lnSpc>
                <a:spcPct val="150000"/>
              </a:lnSpc>
              <a:buFont typeface="Wingdings" panose="05000000000000000000" pitchFamily="2" charset="2"/>
              <a:buChar char="Ø"/>
            </a:pPr>
            <a:r>
              <a:rPr lang="zh-CN" altLang="zh-CN" kern="0" dirty="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工贸企业对其发包的</a:t>
            </a:r>
            <a:r>
              <a:rPr lang="zh-CN" altLang="zh-CN" kern="0" dirty="0">
                <a:solidFill>
                  <a:srgbClr val="FF0000"/>
                </a:solidFill>
                <a:effectLst/>
                <a:latin typeface="Calibri" panose="020F0502020204030204" pitchFamily="34" charset="0"/>
                <a:ea typeface="微软雅黑" panose="020B0503020204020204" pitchFamily="34" charset="-122"/>
                <a:cs typeface="宋体" panose="02010600030101010101" pitchFamily="2" charset="-122"/>
              </a:rPr>
              <a:t>有限空间</a:t>
            </a:r>
            <a:r>
              <a:rPr lang="zh-CN" altLang="zh-CN" kern="0" dirty="0">
                <a:solidFill>
                  <a:srgbClr val="3E3E3E"/>
                </a:solidFill>
                <a:effectLst/>
                <a:latin typeface="Calibri" panose="020F0502020204030204" pitchFamily="34" charset="0"/>
                <a:ea typeface="微软雅黑" panose="020B0503020204020204" pitchFamily="34" charset="-122"/>
                <a:cs typeface="宋体" panose="02010600030101010101" pitchFamily="2" charset="-122"/>
              </a:rPr>
              <a:t>作业安全承担主体责任。承包方对其承包的有限空间作业安全承担直接责任。</a:t>
            </a:r>
            <a:endParaRPr lang="zh-CN" altLang="zh-CN" sz="2000" kern="100" dirty="0">
              <a:latin typeface="Calibri" panose="020F0502020204030204" pitchFamily="34" charset="0"/>
              <a:cs typeface="Times New Roman" panose="02020603050405020304" pitchFamily="18" charset="0"/>
            </a:endParaRPr>
          </a:p>
        </p:txBody>
      </p:sp>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572928" y="469509"/>
            <a:ext cx="5109091" cy="42922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企业有限空间作业安全职责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圆角矩形 20"/>
          <p:cNvSpPr/>
          <p:nvPr/>
        </p:nvSpPr>
        <p:spPr>
          <a:xfrm>
            <a:off x="593829" y="2506722"/>
            <a:ext cx="10347440" cy="1560782"/>
          </a:xfrm>
          <a:prstGeom prst="roundRect">
            <a:avLst>
              <a:gd name="adj" fmla="val 96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38" name="TextBox 16"/>
          <p:cNvSpPr txBox="1"/>
          <p:nvPr/>
        </p:nvSpPr>
        <p:spPr>
          <a:xfrm>
            <a:off x="705878" y="2747384"/>
            <a:ext cx="9320992" cy="961289"/>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zh-CN" sz="2000" b="1" dirty="0">
                <a:solidFill>
                  <a:schemeClr val="bg1"/>
                </a:solidFill>
                <a:latin typeface="微软雅黑" panose="020B0503020204020204" pitchFamily="34" charset="-122"/>
                <a:ea typeface="微软雅黑" panose="020B0503020204020204" pitchFamily="34" charset="-122"/>
              </a:rPr>
              <a:t>未在有限空间作业场所设置明显的安全警示标志的；</a:t>
            </a:r>
          </a:p>
          <a:p>
            <a:pPr marL="285750" indent="-285750">
              <a:lnSpc>
                <a:spcPct val="150000"/>
              </a:lnSpc>
              <a:buFont typeface="Wingdings" panose="05000000000000000000" pitchFamily="2" charset="2"/>
              <a:buChar char="Ø"/>
            </a:pPr>
            <a:r>
              <a:rPr lang="zh-CN" altLang="zh-CN" sz="2000" b="1" dirty="0">
                <a:solidFill>
                  <a:schemeClr val="bg1"/>
                </a:solidFill>
                <a:latin typeface="微软雅黑" panose="020B0503020204020204" pitchFamily="34" charset="-122"/>
                <a:ea typeface="微软雅黑" panose="020B0503020204020204" pitchFamily="34" charset="-122"/>
              </a:rPr>
              <a:t>未按照本规定为作业人员提供符合国家标准或者行业标准的劳动防护用品的。</a:t>
            </a:r>
          </a:p>
        </p:txBody>
      </p:sp>
      <p:sp>
        <p:nvSpPr>
          <p:cNvPr id="39" name="矩形 38"/>
          <p:cNvSpPr/>
          <p:nvPr/>
        </p:nvSpPr>
        <p:spPr>
          <a:xfrm>
            <a:off x="621317" y="1395694"/>
            <a:ext cx="9232131" cy="961289"/>
          </a:xfrm>
          <a:prstGeom prst="rect">
            <a:avLst/>
          </a:prstGeom>
        </p:spPr>
        <p:txBody>
          <a:bodyPr wrap="square">
            <a:spAutoFit/>
          </a:bodyPr>
          <a:lstStyle/>
          <a:p>
            <a:pPr algn="just">
              <a:lnSpc>
                <a:spcPct val="150000"/>
              </a:lnSpc>
            </a:pPr>
            <a:r>
              <a:rPr lang="zh-CN" altLang="zh-CN" sz="2000" kern="0" dirty="0">
                <a:effectLst/>
                <a:latin typeface="微软雅黑" panose="020B0503020204020204" pitchFamily="34" charset="-122"/>
                <a:ea typeface="微软雅黑" panose="020B0503020204020204" pitchFamily="34" charset="-122"/>
                <a:cs typeface="宋体" panose="02010600030101010101" pitchFamily="2" charset="-122"/>
              </a:rPr>
              <a:t>工贸企业有下列行为之一的，由县级以上安全生产监督管理部门责令限期改正；逾期未改正的，责令停产停业整顿，可并处</a:t>
            </a:r>
            <a:r>
              <a:rPr lang="en-US" altLang="zh-CN" sz="200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5</a:t>
            </a:r>
            <a:r>
              <a:rPr lang="zh-CN" altLang="zh-CN" sz="2000" kern="0" dirty="0">
                <a:solidFill>
                  <a:srgbClr val="FF0000"/>
                </a:solidFill>
                <a:effectLst/>
                <a:latin typeface="微软雅黑" panose="020B0503020204020204" pitchFamily="34" charset="-122"/>
                <a:ea typeface="微软雅黑" panose="020B0503020204020204" pitchFamily="34" charset="-122"/>
                <a:cs typeface="宋体" panose="02010600030101010101" pitchFamily="2" charset="-122"/>
              </a:rPr>
              <a:t>万元以下</a:t>
            </a:r>
            <a:r>
              <a:rPr lang="zh-CN" altLang="zh-CN" sz="2000" kern="0" dirty="0">
                <a:effectLst/>
                <a:latin typeface="微软雅黑" panose="020B0503020204020204" pitchFamily="34" charset="-122"/>
                <a:ea typeface="微软雅黑" panose="020B0503020204020204" pitchFamily="34" charset="-122"/>
                <a:cs typeface="宋体" panose="02010600030101010101" pitchFamily="2" charset="-122"/>
              </a:rPr>
              <a:t>的罚款</a:t>
            </a:r>
            <a:r>
              <a:rPr lang="zh-CN" altLang="en-US" sz="2000" kern="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矩形 18"/>
          <p:cNvSpPr/>
          <p:nvPr/>
        </p:nvSpPr>
        <p:spPr>
          <a:xfrm>
            <a:off x="1572928" y="469509"/>
            <a:ext cx="5109091" cy="42922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企业有限空间作业安全职责</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2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300"/>
                                        <p:tgtEl>
                                          <p:spTgt spid="1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 calcmode="lin" valueType="num">
                                      <p:cBhvr>
                                        <p:cTn id="21" dur="300" fill="hold"/>
                                        <p:tgtEl>
                                          <p:spTgt spid="18"/>
                                        </p:tgtEl>
                                        <p:attrNameLst>
                                          <p:attrName>style.rotation</p:attrName>
                                        </p:attrNameLst>
                                      </p:cBhvr>
                                      <p:tavLst>
                                        <p:tav tm="0">
                                          <p:val>
                                            <p:fltVal val="90"/>
                                          </p:val>
                                        </p:tav>
                                        <p:tav tm="100000">
                                          <p:val>
                                            <p:fltVal val="0"/>
                                          </p:val>
                                        </p:tav>
                                      </p:tavLst>
                                    </p:anim>
                                    <p:animEffect transition="in" filter="fade">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矩形 18"/>
          <p:cNvSpPr/>
          <p:nvPr/>
        </p:nvSpPr>
        <p:spPr>
          <a:xfrm>
            <a:off x="1572928" y="469509"/>
            <a:ext cx="5109091" cy="42922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企业有限空间作业安全职责</a:t>
            </a:r>
          </a:p>
        </p:txBody>
      </p:sp>
      <p:sp>
        <p:nvSpPr>
          <p:cNvPr id="21" name="圆角矩形 20"/>
          <p:cNvSpPr/>
          <p:nvPr/>
        </p:nvSpPr>
        <p:spPr>
          <a:xfrm>
            <a:off x="593829" y="2506720"/>
            <a:ext cx="10347440" cy="3831017"/>
          </a:xfrm>
          <a:prstGeom prst="roundRect">
            <a:avLst>
              <a:gd name="adj" fmla="val 967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22" name="TextBox 16"/>
          <p:cNvSpPr txBox="1"/>
          <p:nvPr/>
        </p:nvSpPr>
        <p:spPr>
          <a:xfrm>
            <a:off x="705876" y="2589724"/>
            <a:ext cx="10077737" cy="3785652"/>
          </a:xfrm>
          <a:prstGeom prst="rect">
            <a:avLst/>
          </a:prstGeom>
          <a:noFill/>
        </p:spPr>
        <p:txBody>
          <a:bodyPr wrap="square">
            <a:spAutoFit/>
          </a:bodyPr>
          <a:lstStyle/>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未按照本规定对有限空间作业进行辨识、提出防范措施、建立有限空间管理台账的；</a:t>
            </a: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未按照本规定对有限空间的现场负责人、监护人员、作业人员和应急救援人员进行专项安全培训的；</a:t>
            </a: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未按照本规定对有限空间作业制定作业方案或者方案未经审批擅自作业的；</a:t>
            </a: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有限空间作业未按照本规定进行危险有害因素检测或者监测，并实行专人监护作业的；</a:t>
            </a: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未教育和监督作业人员按照本规定正确佩戴与使用劳动防护用品的；</a:t>
            </a:r>
          </a:p>
          <a:p>
            <a:pPr marL="285750" indent="-285750">
              <a:lnSpc>
                <a:spcPct val="150000"/>
              </a:lnSpc>
              <a:buFont typeface="Wingdings" panose="05000000000000000000" pitchFamily="2" charset="2"/>
              <a:buChar char="Ø"/>
            </a:pPr>
            <a:r>
              <a:rPr lang="zh-CN" altLang="en-US" sz="2000" b="1" dirty="0">
                <a:solidFill>
                  <a:schemeClr val="bg1"/>
                </a:solidFill>
                <a:latin typeface="微软雅黑" panose="020B0503020204020204" pitchFamily="34" charset="-122"/>
                <a:ea typeface="微软雅黑" panose="020B0503020204020204" pitchFamily="34" charset="-122"/>
              </a:rPr>
              <a:t>未按照本规定对有限空间作业制定应急预案，配备必要的应急装备和器材，并定期进行演练的。</a:t>
            </a:r>
          </a:p>
        </p:txBody>
      </p:sp>
      <p:sp>
        <p:nvSpPr>
          <p:cNvPr id="23" name="矩形 22"/>
          <p:cNvSpPr/>
          <p:nvPr/>
        </p:nvSpPr>
        <p:spPr>
          <a:xfrm>
            <a:off x="621317" y="1395694"/>
            <a:ext cx="9719716" cy="1015663"/>
          </a:xfrm>
          <a:prstGeom prst="rect">
            <a:avLst/>
          </a:prstGeom>
        </p:spPr>
        <p:txBody>
          <a:bodyPr wrap="square">
            <a:spAutoFit/>
          </a:bodyPr>
          <a:lstStyle/>
          <a:p>
            <a:pPr algn="just">
              <a:lnSpc>
                <a:spcPct val="150000"/>
              </a:lnSpc>
            </a:pPr>
            <a:r>
              <a:rPr lang="zh-CN" altLang="en-US" sz="2000" kern="0" dirty="0">
                <a:latin typeface="微软雅黑" panose="020B0503020204020204" pitchFamily="34" charset="-122"/>
                <a:ea typeface="微软雅黑" panose="020B0503020204020204" pitchFamily="34" charset="-122"/>
                <a:cs typeface="宋体" panose="02010600030101010101" pitchFamily="2" charset="-122"/>
              </a:rPr>
              <a:t>工贸企业有下列情形之一的，由县级以上安全生产监督管理部门给予警告，可以并处</a:t>
            </a:r>
            <a:r>
              <a:rPr lang="en-US" altLang="zh-CN" sz="20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kern="0" dirty="0">
                <a:solidFill>
                  <a:srgbClr val="FF0000"/>
                </a:solidFill>
                <a:latin typeface="微软雅黑" panose="020B0503020204020204" pitchFamily="34" charset="-122"/>
                <a:ea typeface="微软雅黑" panose="020B0503020204020204" pitchFamily="34" charset="-122"/>
                <a:cs typeface="宋体" panose="02010600030101010101" pitchFamily="2" charset="-122"/>
              </a:rPr>
              <a:t>万元以下</a:t>
            </a:r>
            <a:r>
              <a:rPr lang="zh-CN" altLang="en-US" sz="2000" kern="0" dirty="0">
                <a:latin typeface="微软雅黑" panose="020B0503020204020204" pitchFamily="34" charset="-122"/>
                <a:ea typeface="微软雅黑" panose="020B0503020204020204" pitchFamily="34" charset="-122"/>
                <a:cs typeface="宋体" panose="02010600030101010101" pitchFamily="2" charset="-122"/>
              </a:rPr>
              <a:t>的罚款：</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
                                        <p:tgtEl>
                                          <p:spTgt spid="1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down)">
                                      <p:cBhvr>
                                        <p:cTn id="11" dur="200"/>
                                        <p:tgtEl>
                                          <p:spTgt spid="1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300"/>
                                        <p:tgtEl>
                                          <p:spTgt spid="1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 calcmode="lin" valueType="num">
                                      <p:cBhvr>
                                        <p:cTn id="21" dur="300" fill="hold"/>
                                        <p:tgtEl>
                                          <p:spTgt spid="18"/>
                                        </p:tgtEl>
                                        <p:attrNameLst>
                                          <p:attrName>style.rotation</p:attrName>
                                        </p:attrNameLst>
                                      </p:cBhvr>
                                      <p:tavLst>
                                        <p:tav tm="0">
                                          <p:val>
                                            <p:fltVal val="90"/>
                                          </p:val>
                                        </p:tav>
                                        <p:tav tm="100000">
                                          <p:val>
                                            <p:fltVal val="0"/>
                                          </p:val>
                                        </p:tav>
                                      </p:tavLst>
                                    </p:anim>
                                    <p:animEffect transition="in" filter="fade">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P spid="1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椭圆 6"/>
          <p:cNvSpPr>
            <a:spLocks noChangeAspect="1"/>
          </p:cNvSpPr>
          <p:nvPr/>
        </p:nvSpPr>
        <p:spPr>
          <a:xfrm>
            <a:off x="1639598" y="2010287"/>
            <a:ext cx="2554019" cy="2554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1"/>
          <p:cNvSpPr/>
          <p:nvPr/>
        </p:nvSpPr>
        <p:spPr bwMode="auto">
          <a:xfrm>
            <a:off x="2202161" y="2754365"/>
            <a:ext cx="1291477" cy="1177001"/>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small"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02</a:t>
            </a:r>
            <a:endPar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0" name="圆角矩形 9"/>
          <p:cNvSpPr/>
          <p:nvPr/>
        </p:nvSpPr>
        <p:spPr>
          <a:xfrm>
            <a:off x="3493638" y="2420582"/>
            <a:ext cx="6621518" cy="18445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4400" b="1" dirty="0"/>
              <a:t>行业</a:t>
            </a:r>
            <a:r>
              <a:rPr lang="zh-CN" altLang="en-US" sz="4400" b="1" dirty="0" smtClean="0">
                <a:sym typeface="+mn-ea"/>
              </a:rPr>
              <a:t>背景与</a:t>
            </a:r>
            <a:r>
              <a:rPr lang="zh-CN" altLang="en-US" sz="4400" b="1" dirty="0"/>
              <a:t>事故案例</a:t>
            </a:r>
            <a:endParaRPr lang="zh-CN" altLang="en-US" sz="44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a:grpSpLocks noChangeAspect="1"/>
          </p:cNvGrpSpPr>
          <p:nvPr/>
        </p:nvGrpSpPr>
        <p:grpSpPr>
          <a:xfrm>
            <a:off x="993238" y="1281687"/>
            <a:ext cx="7080396" cy="5513261"/>
            <a:chOff x="772510" y="1344739"/>
            <a:chExt cx="6574220" cy="5119123"/>
          </a:xfrm>
        </p:grpSpPr>
        <p:graphicFrame>
          <p:nvGraphicFramePr>
            <p:cNvPr id="57" name="图表 56"/>
            <p:cNvGraphicFramePr/>
            <p:nvPr/>
          </p:nvGraphicFramePr>
          <p:xfrm>
            <a:off x="772510" y="1344739"/>
            <a:ext cx="6574220" cy="5119123"/>
          </p:xfrm>
          <a:graphic>
            <a:graphicData uri="http://schemas.openxmlformats.org/drawingml/2006/chart">
              <c:chart xmlns:c="http://schemas.openxmlformats.org/drawingml/2006/chart" xmlns:r="http://schemas.openxmlformats.org/officeDocument/2006/relationships" r:id="rId3"/>
            </a:graphicData>
          </a:graphic>
        </p:graphicFrame>
        <p:sp>
          <p:nvSpPr>
            <p:cNvPr id="58" name="TextBox 1"/>
            <p:cNvSpPr txBox="1"/>
            <p:nvPr/>
          </p:nvSpPr>
          <p:spPr>
            <a:xfrm>
              <a:off x="1161389" y="3435760"/>
              <a:ext cx="1576552" cy="402021"/>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有限空间作业较大事故</a:t>
              </a:r>
            </a:p>
          </p:txBody>
        </p:sp>
      </p:grpSp>
      <p:grpSp>
        <p:nvGrpSpPr>
          <p:cNvPr id="64" name="组合 63"/>
          <p:cNvGrpSpPr>
            <a:grpSpLocks noChangeAspect="1"/>
          </p:cNvGrpSpPr>
          <p:nvPr/>
        </p:nvGrpSpPr>
        <p:grpSpPr>
          <a:xfrm>
            <a:off x="7662042" y="3373836"/>
            <a:ext cx="504496" cy="1317567"/>
            <a:chOff x="8182304" y="2017987"/>
            <a:chExt cx="1623848" cy="4240923"/>
          </a:xfrm>
          <a:solidFill>
            <a:schemeClr val="accent2"/>
          </a:solidFill>
        </p:grpSpPr>
        <p:sp>
          <p:nvSpPr>
            <p:cNvPr id="60" name="椭圆 59"/>
            <p:cNvSpPr>
              <a:spLocks noChangeAspect="1"/>
            </p:cNvSpPr>
            <p:nvPr/>
          </p:nvSpPr>
          <p:spPr>
            <a:xfrm>
              <a:off x="8481849" y="2017987"/>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圆角矩形 61"/>
            <p:cNvSpPr/>
            <p:nvPr/>
          </p:nvSpPr>
          <p:spPr>
            <a:xfrm>
              <a:off x="8182304" y="3184634"/>
              <a:ext cx="1623848" cy="1954925"/>
            </a:xfrm>
            <a:prstGeom prst="roundRect">
              <a:avLst>
                <a:gd name="adj" fmla="val 12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3" name="矩形 62"/>
            <p:cNvSpPr/>
            <p:nvPr/>
          </p:nvSpPr>
          <p:spPr>
            <a:xfrm>
              <a:off x="8481848" y="4713890"/>
              <a:ext cx="1056290" cy="1545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3" name="组合 72"/>
          <p:cNvGrpSpPr>
            <a:grpSpLocks noChangeAspect="1"/>
          </p:cNvGrpSpPr>
          <p:nvPr/>
        </p:nvGrpSpPr>
        <p:grpSpPr>
          <a:xfrm>
            <a:off x="8431788" y="3375336"/>
            <a:ext cx="504496" cy="1317567"/>
            <a:chOff x="8182304" y="2017987"/>
            <a:chExt cx="1623848" cy="4240923"/>
          </a:xfrm>
          <a:solidFill>
            <a:schemeClr val="accent2"/>
          </a:solidFill>
        </p:grpSpPr>
        <p:sp>
          <p:nvSpPr>
            <p:cNvPr id="74" name="椭圆 73"/>
            <p:cNvSpPr>
              <a:spLocks noChangeAspect="1"/>
            </p:cNvSpPr>
            <p:nvPr/>
          </p:nvSpPr>
          <p:spPr>
            <a:xfrm>
              <a:off x="8481849" y="2017987"/>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圆角矩形 74"/>
            <p:cNvSpPr/>
            <p:nvPr/>
          </p:nvSpPr>
          <p:spPr>
            <a:xfrm>
              <a:off x="8182304" y="3184634"/>
              <a:ext cx="1623848" cy="1954925"/>
            </a:xfrm>
            <a:prstGeom prst="roundRect">
              <a:avLst>
                <a:gd name="adj" fmla="val 12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6" name="矩形 75"/>
            <p:cNvSpPr/>
            <p:nvPr/>
          </p:nvSpPr>
          <p:spPr>
            <a:xfrm>
              <a:off x="8481848" y="4713890"/>
              <a:ext cx="1056290" cy="1545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a:grpSpLocks noChangeAspect="1"/>
          </p:cNvGrpSpPr>
          <p:nvPr/>
        </p:nvGrpSpPr>
        <p:grpSpPr>
          <a:xfrm>
            <a:off x="9214808" y="3354314"/>
            <a:ext cx="504496" cy="1317567"/>
            <a:chOff x="8182304" y="2017987"/>
            <a:chExt cx="1623848" cy="4240923"/>
          </a:xfrm>
        </p:grpSpPr>
        <p:sp>
          <p:nvSpPr>
            <p:cNvPr id="78" name="椭圆 77"/>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9" name="圆角矩形 78"/>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矩形 79"/>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1" name="组合 80"/>
          <p:cNvGrpSpPr>
            <a:grpSpLocks noChangeAspect="1"/>
          </p:cNvGrpSpPr>
          <p:nvPr/>
        </p:nvGrpSpPr>
        <p:grpSpPr>
          <a:xfrm>
            <a:off x="10029359" y="3364825"/>
            <a:ext cx="504496" cy="1317567"/>
            <a:chOff x="8182304" y="2017987"/>
            <a:chExt cx="1623848" cy="4240923"/>
          </a:xfrm>
        </p:grpSpPr>
        <p:sp>
          <p:nvSpPr>
            <p:cNvPr id="82" name="椭圆 81"/>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3" name="圆角矩形 82"/>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矩形 83"/>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矩形 87"/>
          <p:cNvSpPr>
            <a:spLocks noChangeAspect="1"/>
          </p:cNvSpPr>
          <p:nvPr/>
        </p:nvSpPr>
        <p:spPr>
          <a:xfrm>
            <a:off x="7683835" y="5667855"/>
            <a:ext cx="133200" cy="13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p:nvPr/>
        </p:nvSpPr>
        <p:spPr>
          <a:xfrm>
            <a:off x="7809633" y="5545251"/>
            <a:ext cx="2106667" cy="400110"/>
          </a:xfrm>
          <a:prstGeom prst="rect">
            <a:avLst/>
          </a:prstGeom>
        </p:spPr>
        <p:txBody>
          <a:bodyPr wrap="none">
            <a:spAutoFit/>
          </a:bodyPr>
          <a:lstStyle/>
          <a:p>
            <a:r>
              <a:rPr lang="zh-CN" altLang="zh-CN" sz="2000" kern="0" dirty="0">
                <a:solidFill>
                  <a:srgbClr val="3E3E3E"/>
                </a:solidFill>
                <a:latin typeface="微软雅黑" panose="020B0503020204020204" pitchFamily="34" charset="-122"/>
                <a:ea typeface="微软雅黑" panose="020B0503020204020204" pitchFamily="34" charset="-122"/>
                <a:cs typeface="宋体" panose="02010600030101010101" pitchFamily="2" charset="-122"/>
              </a:rPr>
              <a:t>死亡</a:t>
            </a:r>
            <a:r>
              <a:rPr lang="en-US" altLang="zh-CN" sz="2000" kern="0" dirty="0" smtClean="0">
                <a:solidFill>
                  <a:srgbClr val="3E3E3E"/>
                </a:solidFill>
                <a:latin typeface="微软雅黑" panose="020B0503020204020204" pitchFamily="34" charset="-122"/>
                <a:ea typeface="微软雅黑" panose="020B0503020204020204" pitchFamily="34" charset="-122"/>
                <a:cs typeface="宋体" panose="02010600030101010101" pitchFamily="2" charset="-122"/>
              </a:rPr>
              <a:t>49</a:t>
            </a:r>
            <a:r>
              <a:rPr lang="zh-CN" altLang="zh-CN" sz="2000" kern="0" dirty="0" smtClean="0">
                <a:solidFill>
                  <a:srgbClr val="3E3E3E"/>
                </a:solidFill>
                <a:latin typeface="微软雅黑" panose="020B0503020204020204" pitchFamily="34" charset="-122"/>
                <a:ea typeface="微软雅黑" panose="020B0503020204020204" pitchFamily="34" charset="-122"/>
                <a:cs typeface="宋体" panose="02010600030101010101" pitchFamily="2" charset="-122"/>
              </a:rPr>
              <a:t>人</a:t>
            </a:r>
            <a:r>
              <a:rPr lang="en-US" altLang="zh-CN" sz="2000" kern="0" dirty="0" smtClean="0">
                <a:solidFill>
                  <a:srgbClr val="3E3E3E"/>
                </a:solidFill>
                <a:latin typeface="微软雅黑" panose="020B0503020204020204" pitchFamily="34" charset="-122"/>
                <a:ea typeface="微软雅黑" panose="020B0503020204020204" pitchFamily="34" charset="-122"/>
                <a:cs typeface="宋体" panose="02010600030101010101" pitchFamily="2" charset="-122"/>
              </a:rPr>
              <a:t>/45.4%</a:t>
            </a:r>
            <a:endParaRPr lang="zh-CN" altLang="en-US" sz="2000" dirty="0"/>
          </a:p>
        </p:txBody>
      </p:sp>
      <p:sp>
        <p:nvSpPr>
          <p:cNvPr id="25" name="TextBox 24"/>
          <p:cNvSpPr txBox="1"/>
          <p:nvPr/>
        </p:nvSpPr>
        <p:spPr>
          <a:xfrm>
            <a:off x="1324292" y="346560"/>
            <a:ext cx="4587765" cy="584775"/>
          </a:xfrm>
          <a:prstGeom prst="rect">
            <a:avLst/>
          </a:prstGeom>
          <a:noFill/>
        </p:spPr>
        <p:txBody>
          <a:bodyPr wrap="square" rtlCol="0">
            <a:spAutoFit/>
          </a:bodyPr>
          <a:lstStyle/>
          <a:p>
            <a:pPr algn="ct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全国工贸企业较大事故</a:t>
            </a:r>
          </a:p>
        </p:txBody>
      </p:sp>
      <p:sp>
        <p:nvSpPr>
          <p:cNvPr id="26"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TextBox 29"/>
          <p:cNvSpPr txBox="1"/>
          <p:nvPr/>
        </p:nvSpPr>
        <p:spPr>
          <a:xfrm>
            <a:off x="1403130" y="1450435"/>
            <a:ext cx="5849007" cy="584775"/>
          </a:xfrm>
          <a:prstGeom prst="rect">
            <a:avLst/>
          </a:prstGeom>
          <a:noFill/>
        </p:spPr>
        <p:txBody>
          <a:bodyPr wrap="square" rtlCol="0">
            <a:spAutoFit/>
          </a:bodyPr>
          <a:lstStyle/>
          <a:p>
            <a:r>
              <a:rPr lang="en-US" altLang="zh-CN" sz="3200" b="1" dirty="0" smtClean="0">
                <a:latin typeface="微软雅黑" panose="020B0503020204020204" pitchFamily="34" charset="-122"/>
                <a:ea typeface="微软雅黑" panose="020B0503020204020204" pitchFamily="34" charset="-122"/>
              </a:rPr>
              <a:t>2017</a:t>
            </a:r>
            <a:r>
              <a:rPr lang="zh-CN" altLang="en-US" sz="3200" b="1" dirty="0" smtClean="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2037958" y="5945361"/>
            <a:ext cx="2513721" cy="400110"/>
          </a:xfrm>
          <a:prstGeom prst="rect">
            <a:avLst/>
          </a:prstGeom>
          <a:noFill/>
        </p:spPr>
        <p:txBody>
          <a:bodyPr wrap="square" rtlCol="0">
            <a:spAutoFit/>
          </a:bodyPr>
          <a:lstStyle/>
          <a:p>
            <a:r>
              <a:rPr lang="en-US" altLang="zh-CN" sz="2000" b="1" dirty="0" smtClean="0">
                <a:latin typeface="+mn-ea"/>
              </a:rPr>
              <a:t>13</a:t>
            </a:r>
            <a:r>
              <a:rPr lang="zh-CN" altLang="en-US" sz="2000" b="1" dirty="0" smtClean="0">
                <a:latin typeface="+mn-ea"/>
              </a:rPr>
              <a:t>起</a:t>
            </a:r>
            <a:r>
              <a:rPr lang="zh-CN" altLang="en-US" sz="2000" b="1" dirty="0">
                <a:latin typeface="+mn-ea"/>
              </a:rPr>
              <a:t>较大</a:t>
            </a:r>
            <a:r>
              <a:rPr lang="zh-CN" altLang="en-US" sz="2000" b="1" dirty="0" smtClean="0">
                <a:latin typeface="+mn-ea"/>
              </a:rPr>
              <a:t>事故</a:t>
            </a:r>
            <a:r>
              <a:rPr lang="en-US" altLang="zh-CN" sz="2000" b="1" dirty="0" smtClean="0">
                <a:latin typeface="+mn-ea"/>
              </a:rPr>
              <a:t>/44.8%</a:t>
            </a:r>
            <a:endParaRPr lang="zh-CN" altLang="en-US" sz="2000" b="1" dirty="0">
              <a:latin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300"/>
                                        <p:tgtEl>
                                          <p:spTgt spid="2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down)">
                                      <p:cBhvr>
                                        <p:cTn id="11" dur="200"/>
                                        <p:tgtEl>
                                          <p:spTgt spid="2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300"/>
                                        <p:tgtEl>
                                          <p:spTgt spid="28"/>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33"/>
          <p:cNvSpPr txBox="1"/>
          <p:nvPr/>
        </p:nvSpPr>
        <p:spPr>
          <a:xfrm>
            <a:off x="1403130" y="1450435"/>
            <a:ext cx="5849007" cy="58477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2015</a:t>
            </a:r>
            <a:r>
              <a:rPr lang="zh-CN" altLang="en-US" sz="3200" b="1" dirty="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graphicFrame>
        <p:nvGraphicFramePr>
          <p:cNvPr id="57" name="图表 56"/>
          <p:cNvGraphicFramePr/>
          <p:nvPr/>
        </p:nvGraphicFramePr>
        <p:xfrm>
          <a:off x="993238" y="1297453"/>
          <a:ext cx="7080391" cy="5513261"/>
        </p:xfrm>
        <a:graphic>
          <a:graphicData uri="http://schemas.openxmlformats.org/drawingml/2006/chart">
            <c:chart xmlns:c="http://schemas.openxmlformats.org/drawingml/2006/chart" xmlns:r="http://schemas.openxmlformats.org/officeDocument/2006/relationships" r:id="rId3"/>
          </a:graphicData>
        </a:graphic>
      </p:graphicFrame>
      <p:grpSp>
        <p:nvGrpSpPr>
          <p:cNvPr id="10" name="组合 9"/>
          <p:cNvGrpSpPr>
            <a:grpSpLocks noChangeAspect="1"/>
          </p:cNvGrpSpPr>
          <p:nvPr/>
        </p:nvGrpSpPr>
        <p:grpSpPr>
          <a:xfrm>
            <a:off x="7662042" y="3389602"/>
            <a:ext cx="504496" cy="1317567"/>
            <a:chOff x="8182304" y="2017987"/>
            <a:chExt cx="1623848" cy="4240923"/>
          </a:xfrm>
          <a:solidFill>
            <a:schemeClr val="accent2"/>
          </a:solidFill>
        </p:grpSpPr>
        <p:sp>
          <p:nvSpPr>
            <p:cNvPr id="11" name="椭圆 10"/>
            <p:cNvSpPr>
              <a:spLocks noChangeAspect="1"/>
            </p:cNvSpPr>
            <p:nvPr/>
          </p:nvSpPr>
          <p:spPr>
            <a:xfrm>
              <a:off x="8481849" y="2017987"/>
              <a:ext cx="972000" cy="9720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圆角矩形 11"/>
            <p:cNvSpPr/>
            <p:nvPr/>
          </p:nvSpPr>
          <p:spPr>
            <a:xfrm>
              <a:off x="8182304" y="3184634"/>
              <a:ext cx="1623848" cy="1954925"/>
            </a:xfrm>
            <a:prstGeom prst="roundRect">
              <a:avLst>
                <a:gd name="adj" fmla="val 1278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8481848" y="4713890"/>
              <a:ext cx="1056290" cy="15450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a:grpSpLocks noChangeAspect="1"/>
          </p:cNvGrpSpPr>
          <p:nvPr/>
        </p:nvGrpSpPr>
        <p:grpSpPr>
          <a:xfrm>
            <a:off x="8431788" y="3391102"/>
            <a:ext cx="504496" cy="1317567"/>
            <a:chOff x="8182304" y="2017987"/>
            <a:chExt cx="1623848" cy="4240923"/>
          </a:xfrm>
        </p:grpSpPr>
        <p:sp>
          <p:nvSpPr>
            <p:cNvPr id="15" name="椭圆 14"/>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圆角矩形 15"/>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矩形 16"/>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a:grpSpLocks noChangeAspect="1"/>
          </p:cNvGrpSpPr>
          <p:nvPr/>
        </p:nvGrpSpPr>
        <p:grpSpPr>
          <a:xfrm>
            <a:off x="9214808" y="3370080"/>
            <a:ext cx="504496" cy="1317567"/>
            <a:chOff x="8182304" y="2017987"/>
            <a:chExt cx="1623848" cy="4240923"/>
          </a:xfrm>
        </p:grpSpPr>
        <p:sp>
          <p:nvSpPr>
            <p:cNvPr id="19" name="椭圆 18"/>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圆角矩形 19"/>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2" name="组合 21"/>
          <p:cNvGrpSpPr>
            <a:grpSpLocks noChangeAspect="1"/>
          </p:cNvGrpSpPr>
          <p:nvPr/>
        </p:nvGrpSpPr>
        <p:grpSpPr>
          <a:xfrm>
            <a:off x="10029359" y="3380591"/>
            <a:ext cx="504496" cy="1317567"/>
            <a:chOff x="8182304" y="2017987"/>
            <a:chExt cx="1623848" cy="4240923"/>
          </a:xfrm>
        </p:grpSpPr>
        <p:sp>
          <p:nvSpPr>
            <p:cNvPr id="23" name="椭圆 22"/>
            <p:cNvSpPr>
              <a:spLocks noChangeAspect="1"/>
            </p:cNvSpPr>
            <p:nvPr/>
          </p:nvSpPr>
          <p:spPr>
            <a:xfrm>
              <a:off x="8481849" y="2017987"/>
              <a:ext cx="972000" cy="972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圆角矩形 23"/>
            <p:cNvSpPr/>
            <p:nvPr/>
          </p:nvSpPr>
          <p:spPr>
            <a:xfrm>
              <a:off x="8182304" y="3184634"/>
              <a:ext cx="1623848" cy="1954925"/>
            </a:xfrm>
            <a:prstGeom prst="roundRect">
              <a:avLst>
                <a:gd name="adj" fmla="val 1278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p:cNvSpPr/>
            <p:nvPr/>
          </p:nvSpPr>
          <p:spPr>
            <a:xfrm>
              <a:off x="8481848" y="4713890"/>
              <a:ext cx="1056290" cy="15450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矩形 25"/>
          <p:cNvSpPr/>
          <p:nvPr/>
        </p:nvSpPr>
        <p:spPr>
          <a:xfrm>
            <a:off x="7809633" y="5529485"/>
            <a:ext cx="2106667" cy="400110"/>
          </a:xfrm>
          <a:prstGeom prst="rect">
            <a:avLst/>
          </a:prstGeom>
        </p:spPr>
        <p:txBody>
          <a:bodyPr wrap="none">
            <a:spAutoFit/>
          </a:bodyPr>
          <a:lstStyle/>
          <a:p>
            <a:r>
              <a:rPr lang="zh-CN" altLang="zh-CN" sz="2000" kern="0" dirty="0" smtClean="0">
                <a:solidFill>
                  <a:srgbClr val="3E3E3E"/>
                </a:solidFill>
                <a:latin typeface="微软雅黑" panose="020B0503020204020204" pitchFamily="34" charset="-122"/>
                <a:ea typeface="微软雅黑" panose="020B0503020204020204" pitchFamily="34" charset="-122"/>
                <a:cs typeface="宋体" panose="02010600030101010101" pitchFamily="2" charset="-122"/>
              </a:rPr>
              <a:t>死亡</a:t>
            </a:r>
            <a:r>
              <a:rPr lang="en-US" altLang="zh-CN" sz="2000" kern="0" dirty="0" smtClean="0">
                <a:solidFill>
                  <a:srgbClr val="3E3E3E"/>
                </a:solidFill>
                <a:latin typeface="微软雅黑" panose="020B0503020204020204" pitchFamily="34" charset="-122"/>
                <a:ea typeface="微软雅黑" panose="020B0503020204020204" pitchFamily="34" charset="-122"/>
                <a:cs typeface="宋体" panose="02010600030101010101" pitchFamily="2" charset="-122"/>
              </a:rPr>
              <a:t>31</a:t>
            </a:r>
            <a:r>
              <a:rPr lang="zh-CN" altLang="zh-CN" sz="2000" kern="0" dirty="0" smtClean="0">
                <a:solidFill>
                  <a:srgbClr val="3E3E3E"/>
                </a:solidFill>
                <a:latin typeface="微软雅黑" panose="020B0503020204020204" pitchFamily="34" charset="-122"/>
                <a:ea typeface="微软雅黑" panose="020B0503020204020204" pitchFamily="34" charset="-122"/>
                <a:cs typeface="宋体" panose="02010600030101010101" pitchFamily="2" charset="-122"/>
              </a:rPr>
              <a:t>人</a:t>
            </a:r>
            <a:r>
              <a:rPr lang="en-US" altLang="zh-CN" sz="2000" kern="0" dirty="0" smtClean="0">
                <a:solidFill>
                  <a:srgbClr val="3E3E3E"/>
                </a:solidFill>
                <a:latin typeface="微软雅黑" panose="020B0503020204020204" pitchFamily="34" charset="-122"/>
                <a:ea typeface="微软雅黑" panose="020B0503020204020204" pitchFamily="34" charset="-122"/>
                <a:cs typeface="宋体" panose="02010600030101010101" pitchFamily="2" charset="-122"/>
              </a:rPr>
              <a:t>/27.7%</a:t>
            </a:r>
            <a:endParaRPr lang="zh-CN" altLang="en-US" sz="2000" dirty="0"/>
          </a:p>
        </p:txBody>
      </p:sp>
      <p:sp>
        <p:nvSpPr>
          <p:cNvPr id="27" name="矩形 26"/>
          <p:cNvSpPr>
            <a:spLocks noChangeAspect="1"/>
          </p:cNvSpPr>
          <p:nvPr/>
        </p:nvSpPr>
        <p:spPr>
          <a:xfrm>
            <a:off x="7683835" y="5652089"/>
            <a:ext cx="133200" cy="133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1"/>
          <p:cNvSpPr txBox="1"/>
          <p:nvPr/>
        </p:nvSpPr>
        <p:spPr>
          <a:xfrm>
            <a:off x="1920238" y="2498837"/>
            <a:ext cx="1697936" cy="432974"/>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zh-CN" altLang="en-US" sz="20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有限空间作业较大事故</a:t>
            </a:r>
          </a:p>
        </p:txBody>
      </p:sp>
      <p:sp>
        <p:nvSpPr>
          <p:cNvPr id="3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TextBox 35"/>
          <p:cNvSpPr txBox="1"/>
          <p:nvPr/>
        </p:nvSpPr>
        <p:spPr>
          <a:xfrm>
            <a:off x="1324292" y="346560"/>
            <a:ext cx="4587765" cy="584775"/>
          </a:xfrm>
          <a:prstGeom prst="rect">
            <a:avLst/>
          </a:prstGeom>
          <a:noFill/>
        </p:spPr>
        <p:txBody>
          <a:bodyPr wrap="square" rtlCol="0">
            <a:spAutoFit/>
          </a:bodyPr>
          <a:lstStyle/>
          <a:p>
            <a:pPr algn="ct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全国工贸企业较大事故</a:t>
            </a:r>
          </a:p>
        </p:txBody>
      </p:sp>
      <p:pic>
        <p:nvPicPr>
          <p:cNvPr id="2" name="图片 1"/>
          <p:cNvPicPr>
            <a:picLocks noChangeAspect="1"/>
          </p:cNvPicPr>
          <p:nvPr/>
        </p:nvPicPr>
        <p:blipFill>
          <a:blip r:embed="rId4"/>
          <a:stretch>
            <a:fillRect/>
          </a:stretch>
        </p:blipFill>
        <p:spPr>
          <a:xfrm>
            <a:off x="1433065" y="1361822"/>
            <a:ext cx="2057400" cy="762000"/>
          </a:xfrm>
          <a:prstGeom prst="rect">
            <a:avLst/>
          </a:prstGeom>
        </p:spPr>
      </p:pic>
      <p:sp>
        <p:nvSpPr>
          <p:cNvPr id="30" name="TextBox 29"/>
          <p:cNvSpPr txBox="1"/>
          <p:nvPr/>
        </p:nvSpPr>
        <p:spPr>
          <a:xfrm>
            <a:off x="1582209" y="1450434"/>
            <a:ext cx="5849007" cy="584775"/>
          </a:xfrm>
          <a:prstGeom prst="rect">
            <a:avLst/>
          </a:prstGeom>
          <a:noFill/>
        </p:spPr>
        <p:txBody>
          <a:bodyPr wrap="square" rtlCol="0">
            <a:spAutoFit/>
          </a:bodyPr>
          <a:lstStyle/>
          <a:p>
            <a:r>
              <a:rPr lang="en-US" altLang="zh-CN" sz="3200" b="1" dirty="0" smtClean="0">
                <a:latin typeface="微软雅黑" panose="020B0503020204020204" pitchFamily="34" charset="-122"/>
                <a:ea typeface="微软雅黑" panose="020B0503020204020204" pitchFamily="34" charset="-122"/>
              </a:rPr>
              <a:t>2018</a:t>
            </a:r>
            <a:r>
              <a:rPr lang="zh-CN" altLang="en-US" sz="3200" b="1" dirty="0" smtClean="0">
                <a:latin typeface="微软雅黑" panose="020B0503020204020204" pitchFamily="34" charset="-122"/>
                <a:ea typeface="微软雅黑" panose="020B0503020204020204" pitchFamily="34" charset="-122"/>
              </a:rPr>
              <a:t>年</a:t>
            </a:r>
            <a:r>
              <a:rPr lang="en-US" altLang="zh-CN" sz="3200" b="1" dirty="0">
                <a:latin typeface="微软雅黑" panose="020B0503020204020204" pitchFamily="34" charset="-122"/>
                <a:ea typeface="微软雅黑" panose="020B0503020204020204" pitchFamily="34" charset="-122"/>
              </a:rPr>
              <a:t>…</a:t>
            </a:r>
            <a:endParaRPr lang="zh-CN" altLang="en-US" sz="3200" b="1"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2233604" y="6036801"/>
            <a:ext cx="2513721" cy="400110"/>
          </a:xfrm>
          <a:prstGeom prst="rect">
            <a:avLst/>
          </a:prstGeom>
          <a:noFill/>
        </p:spPr>
        <p:txBody>
          <a:bodyPr wrap="square" rtlCol="0">
            <a:spAutoFit/>
          </a:bodyPr>
          <a:lstStyle/>
          <a:p>
            <a:r>
              <a:rPr lang="en-US" altLang="zh-CN" sz="2000" b="1" dirty="0" smtClean="0">
                <a:latin typeface="+mn-ea"/>
              </a:rPr>
              <a:t>9</a:t>
            </a:r>
            <a:r>
              <a:rPr lang="zh-CN" altLang="en-US" sz="2000" b="1" dirty="0" smtClean="0">
                <a:latin typeface="+mn-ea"/>
              </a:rPr>
              <a:t>起</a:t>
            </a:r>
            <a:r>
              <a:rPr lang="zh-CN" altLang="en-US" sz="2000" b="1" dirty="0">
                <a:latin typeface="+mn-ea"/>
              </a:rPr>
              <a:t>较大</a:t>
            </a:r>
            <a:r>
              <a:rPr lang="zh-CN" altLang="en-US" sz="2000" b="1" dirty="0" smtClean="0">
                <a:latin typeface="+mn-ea"/>
              </a:rPr>
              <a:t>事故</a:t>
            </a:r>
            <a:r>
              <a:rPr lang="en-US" altLang="zh-CN" sz="2000" b="1" dirty="0" smtClean="0">
                <a:latin typeface="+mn-ea"/>
              </a:rPr>
              <a:t>/14.8%</a:t>
            </a:r>
            <a:endParaRPr lang="zh-CN" altLang="en-US" sz="2000" b="1" dirty="0">
              <a:latin typeface="+mn-ea"/>
            </a:endParaRPr>
          </a:p>
        </p:txBody>
      </p:sp>
      <p:sp>
        <p:nvSpPr>
          <p:cNvPr id="100" name="文本框 99"/>
          <p:cNvSpPr txBox="1"/>
          <p:nvPr/>
        </p:nvSpPr>
        <p:spPr>
          <a:xfrm>
            <a:off x="5042535" y="1513205"/>
            <a:ext cx="5659120" cy="829945"/>
          </a:xfrm>
          <a:prstGeom prst="rect">
            <a:avLst/>
          </a:prstGeom>
          <a:noFill/>
          <a:ln w="9525">
            <a:noFill/>
          </a:ln>
        </p:spPr>
        <p:txBody>
          <a:bodyPr wrap="square">
            <a:spAutoFit/>
          </a:bodyPr>
          <a:lstStyle/>
          <a:p>
            <a:pPr indent="0"/>
            <a:r>
              <a:rPr lang="zh-CN" sz="24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rPr>
              <a:t>2018年全国工贸行业共发生有限空间事故61起、死亡112人，其中较大事故9起。</a:t>
            </a:r>
            <a:endParaRPr lang="zh-CN" altLang="en-US" sz="2400" b="0">
              <a:solidFill>
                <a:srgbClr val="333333"/>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300"/>
                                        <p:tgtEl>
                                          <p:spTgt spid="3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down)">
                                      <p:cBhvr>
                                        <p:cTn id="11" dur="200"/>
                                        <p:tgtEl>
                                          <p:spTgt spid="3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300"/>
                                        <p:tgtEl>
                                          <p:spTgt spid="3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300" fill="hold"/>
                                        <p:tgtEl>
                                          <p:spTgt spid="35"/>
                                        </p:tgtEl>
                                        <p:attrNameLst>
                                          <p:attrName>ppt_w</p:attrName>
                                        </p:attrNameLst>
                                      </p:cBhvr>
                                      <p:tavLst>
                                        <p:tav tm="0">
                                          <p:val>
                                            <p:fltVal val="0"/>
                                          </p:val>
                                        </p:tav>
                                        <p:tav tm="100000">
                                          <p:val>
                                            <p:strVal val="#ppt_w"/>
                                          </p:val>
                                        </p:tav>
                                      </p:tavLst>
                                    </p:anim>
                                    <p:anim calcmode="lin" valueType="num">
                                      <p:cBhvr>
                                        <p:cTn id="20" dur="300" fill="hold"/>
                                        <p:tgtEl>
                                          <p:spTgt spid="35"/>
                                        </p:tgtEl>
                                        <p:attrNameLst>
                                          <p:attrName>ppt_h</p:attrName>
                                        </p:attrNameLst>
                                      </p:cBhvr>
                                      <p:tavLst>
                                        <p:tav tm="0">
                                          <p:val>
                                            <p:fltVal val="0"/>
                                          </p:val>
                                        </p:tav>
                                        <p:tav tm="100000">
                                          <p:val>
                                            <p:strVal val="#ppt_h"/>
                                          </p:val>
                                        </p:tav>
                                      </p:tavLst>
                                    </p:anim>
                                    <p:anim calcmode="lin" valueType="num">
                                      <p:cBhvr>
                                        <p:cTn id="21" dur="300" fill="hold"/>
                                        <p:tgtEl>
                                          <p:spTgt spid="35"/>
                                        </p:tgtEl>
                                        <p:attrNameLst>
                                          <p:attrName>style.rotation</p:attrName>
                                        </p:attrNameLst>
                                      </p:cBhvr>
                                      <p:tavLst>
                                        <p:tav tm="0">
                                          <p:val>
                                            <p:fltVal val="90"/>
                                          </p:val>
                                        </p:tav>
                                        <p:tav tm="100000">
                                          <p:val>
                                            <p:fltVal val="0"/>
                                          </p:val>
                                        </p:tav>
                                      </p:tavLst>
                                    </p:anim>
                                    <p:animEffect transition="in" filter="fade">
                                      <p:cBhvr>
                                        <p:cTn id="22" dur="3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3158483" y="1284387"/>
            <a:ext cx="1529563" cy="1535379"/>
            <a:chOff x="3789123" y="969067"/>
            <a:chExt cx="1529563" cy="1535379"/>
          </a:xfrm>
        </p:grpSpPr>
        <p:sp>
          <p:nvSpPr>
            <p:cNvPr id="10" name="椭圆 24"/>
            <p:cNvSpPr/>
            <p:nvPr/>
          </p:nvSpPr>
          <p:spPr>
            <a:xfrm>
              <a:off x="3789123" y="974967"/>
              <a:ext cx="1529563" cy="1529479"/>
            </a:xfrm>
            <a:prstGeom prst="ellipse">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1" name="椭圆 25"/>
            <p:cNvSpPr/>
            <p:nvPr/>
          </p:nvSpPr>
          <p:spPr>
            <a:xfrm>
              <a:off x="4231428" y="969067"/>
              <a:ext cx="928882" cy="928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12" name="椭圆 26"/>
          <p:cNvSpPr/>
          <p:nvPr/>
        </p:nvSpPr>
        <p:spPr>
          <a:xfrm>
            <a:off x="4520009" y="2806642"/>
            <a:ext cx="484789" cy="4847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6" name="椭圆 5"/>
          <p:cNvSpPr/>
          <p:nvPr/>
        </p:nvSpPr>
        <p:spPr>
          <a:xfrm>
            <a:off x="977458" y="1970687"/>
            <a:ext cx="3240000" cy="32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1"/>
          <p:cNvSpPr/>
          <p:nvPr/>
        </p:nvSpPr>
        <p:spPr bwMode="auto">
          <a:xfrm>
            <a:off x="1531003" y="2927777"/>
            <a:ext cx="2097787" cy="1515555"/>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66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目 录</a:t>
            </a:r>
            <a:endParaRPr kumimoji="0" lang="en-US" altLang="zh-CN" sz="66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content</a:t>
            </a:r>
            <a:endParaRPr kumimoji="0" lang="en-US" sz="28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13" name="椭圆 26"/>
          <p:cNvSpPr>
            <a:spLocks noChangeAspect="1"/>
          </p:cNvSpPr>
          <p:nvPr/>
        </p:nvSpPr>
        <p:spPr>
          <a:xfrm>
            <a:off x="5947314" y="1818859"/>
            <a:ext cx="540029" cy="5397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4" name="TextBox 13"/>
          <p:cNvSpPr txBox="1"/>
          <p:nvPr/>
        </p:nvSpPr>
        <p:spPr>
          <a:xfrm>
            <a:off x="6842234" y="1797269"/>
            <a:ext cx="3594538" cy="583565"/>
          </a:xfrm>
          <a:prstGeom prst="rect">
            <a:avLst/>
          </a:prstGeom>
          <a:noFill/>
        </p:spPr>
        <p:txBody>
          <a:bodyPr wrap="square" rtlCol="0">
            <a:spAutoFit/>
          </a:bodyPr>
          <a:lstStyle/>
          <a:p>
            <a:r>
              <a:rPr lang="en-US" altLang="zh-CN" sz="3200" b="1" dirty="0" smtClean="0">
                <a:latin typeface="微软雅黑" panose="020B0503020204020204" pitchFamily="34" charset="-122"/>
                <a:ea typeface="微软雅黑" panose="020B0503020204020204" pitchFamily="34" charset="-122"/>
              </a:rPr>
              <a:t>01  </a:t>
            </a:r>
            <a:r>
              <a:rPr lang="zh-CN" altLang="en-US" sz="3200" b="1" dirty="0" smtClean="0">
                <a:latin typeface="微软雅黑" panose="020B0503020204020204" pitchFamily="34" charset="-122"/>
                <a:ea typeface="微软雅黑" panose="020B0503020204020204" pitchFamily="34" charset="-122"/>
              </a:rPr>
              <a:t>关于有限空间</a:t>
            </a:r>
          </a:p>
        </p:txBody>
      </p:sp>
      <p:sp>
        <p:nvSpPr>
          <p:cNvPr id="15" name="椭圆 26"/>
          <p:cNvSpPr>
            <a:spLocks noChangeAspect="1"/>
          </p:cNvSpPr>
          <p:nvPr/>
        </p:nvSpPr>
        <p:spPr>
          <a:xfrm>
            <a:off x="5926288" y="2877404"/>
            <a:ext cx="540029" cy="5397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6" name="TextBox 15"/>
          <p:cNvSpPr txBox="1"/>
          <p:nvPr/>
        </p:nvSpPr>
        <p:spPr>
          <a:xfrm>
            <a:off x="6821170" y="2855814"/>
            <a:ext cx="4142740" cy="583565"/>
          </a:xfrm>
          <a:prstGeom prst="rect">
            <a:avLst/>
          </a:prstGeom>
          <a:noFill/>
        </p:spPr>
        <p:txBody>
          <a:bodyPr wrap="square" rtlCol="0">
            <a:spAutoFit/>
          </a:bodyPr>
          <a:lstStyle/>
          <a:p>
            <a:r>
              <a:rPr lang="en-US" altLang="zh-CN" sz="3200" b="1" dirty="0" smtClean="0">
                <a:latin typeface="微软雅黑" panose="020B0503020204020204" pitchFamily="34" charset="-122"/>
                <a:ea typeface="微软雅黑" panose="020B0503020204020204" pitchFamily="34" charset="-122"/>
              </a:rPr>
              <a:t>02  </a:t>
            </a:r>
            <a:r>
              <a:rPr lang="zh-CN" altLang="en-US" sz="3200" b="1" dirty="0" smtClean="0">
                <a:latin typeface="微软雅黑" panose="020B0503020204020204" pitchFamily="34" charset="-122"/>
                <a:ea typeface="微软雅黑" panose="020B0503020204020204" pitchFamily="34" charset="-122"/>
              </a:rPr>
              <a:t>行业背景案例</a:t>
            </a:r>
          </a:p>
        </p:txBody>
      </p:sp>
      <p:sp>
        <p:nvSpPr>
          <p:cNvPr id="17" name="椭圆 26"/>
          <p:cNvSpPr>
            <a:spLocks noChangeAspect="1"/>
          </p:cNvSpPr>
          <p:nvPr/>
        </p:nvSpPr>
        <p:spPr>
          <a:xfrm>
            <a:off x="5921028" y="3936584"/>
            <a:ext cx="540029" cy="5397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18" name="TextBox 17"/>
          <p:cNvSpPr txBox="1"/>
          <p:nvPr/>
        </p:nvSpPr>
        <p:spPr>
          <a:xfrm>
            <a:off x="6815948" y="3914359"/>
            <a:ext cx="3594538" cy="584200"/>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03  </a:t>
            </a:r>
            <a:r>
              <a:rPr lang="zh-CN" altLang="en-US" sz="3200" b="1" dirty="0">
                <a:latin typeface="微软雅黑" panose="020B0503020204020204" pitchFamily="34" charset="-122"/>
                <a:ea typeface="微软雅黑" panose="020B0503020204020204" pitchFamily="34" charset="-122"/>
              </a:rPr>
              <a:t>有限空间管理</a:t>
            </a:r>
          </a:p>
        </p:txBody>
      </p:sp>
      <p:sp>
        <p:nvSpPr>
          <p:cNvPr id="2" name="椭圆 26"/>
          <p:cNvSpPr>
            <a:spLocks noChangeAspect="1"/>
          </p:cNvSpPr>
          <p:nvPr/>
        </p:nvSpPr>
        <p:spPr>
          <a:xfrm>
            <a:off x="5921028" y="4995764"/>
            <a:ext cx="540029" cy="53975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3" name="TextBox 17"/>
          <p:cNvSpPr txBox="1"/>
          <p:nvPr/>
        </p:nvSpPr>
        <p:spPr>
          <a:xfrm>
            <a:off x="6815948" y="4973539"/>
            <a:ext cx="3594538" cy="583565"/>
          </a:xfrm>
          <a:prstGeom prst="rect">
            <a:avLst/>
          </a:prstGeom>
          <a:noFill/>
        </p:spPr>
        <p:txBody>
          <a:bodyPr wrap="square" rtlCol="0">
            <a:spAutoFit/>
          </a:bodyPr>
          <a:lstStyle/>
          <a:p>
            <a:r>
              <a:rPr lang="en-US" altLang="zh-CN" sz="3200" b="1" dirty="0">
                <a:latin typeface="微软雅黑" panose="020B0503020204020204" pitchFamily="34" charset="-122"/>
                <a:ea typeface="微软雅黑" panose="020B0503020204020204" pitchFamily="34" charset="-122"/>
              </a:rPr>
              <a:t>04  </a:t>
            </a:r>
            <a:r>
              <a:rPr lang="zh-CN" altLang="en-US" sz="3200" b="1" dirty="0">
                <a:latin typeface="微软雅黑" panose="020B0503020204020204" pitchFamily="34" charset="-122"/>
                <a:ea typeface="微软雅黑" panose="020B0503020204020204" pitchFamily="34" charset="-122"/>
              </a:rPr>
              <a:t>总  结   回  顾</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356224" y="1788160"/>
            <a:ext cx="6321936" cy="3733799"/>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 </a:t>
            </a:r>
          </a:p>
          <a:p>
            <a:pPr lvl="0">
              <a:lnSpc>
                <a:spcPct val="150000"/>
              </a:lnSpc>
            </a:pP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2019</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年</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20</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日</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9</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时</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30</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分左右，在湖南嘉盛德材料科技股份有限公司生产车间的</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R301</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反应釜维修温度计套管时，发生受限空间作业窒息事故，造成</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1</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人死亡，</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人受伤，直接经济损失</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132</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万元</a:t>
            </a:r>
            <a:r>
              <a:rPr lang="zh-CN" altLang="en-US" sz="2000" kern="0" dirty="0" smtClean="0">
                <a:solidFill>
                  <a:prstClr val="white"/>
                </a:solidFill>
                <a:latin typeface="微软雅黑" panose="020B0503020204020204" pitchFamily="34" charset="-122"/>
                <a:ea typeface="微软雅黑" panose="020B0503020204020204" pitchFamily="34" charset="-122"/>
                <a:cs typeface="宋体" panose="02010600030101010101" pitchFamily="2" charset="-122"/>
              </a:rPr>
              <a:t>。当事人刘某凭自己的</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工作经验，探头用鼻子闻了一下反应釜的气体味道，感觉气体正常，便钻入</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301</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反应釜</a:t>
            </a:r>
            <a:r>
              <a:rPr lang="zh-CN" altLang="en-US" sz="2000" kern="0" dirty="0" smtClean="0">
                <a:solidFill>
                  <a:prstClr val="white"/>
                </a:solidFill>
                <a:latin typeface="微软雅黑" panose="020B0503020204020204" pitchFamily="34" charset="-122"/>
                <a:ea typeface="微软雅黑" panose="020B0503020204020204" pitchFamily="34" charset="-122"/>
                <a:cs typeface="宋体" panose="02010600030101010101" pitchFamily="2" charset="-122"/>
              </a:rPr>
              <a:t>内，导致窒息死亡。</a:t>
            </a:r>
            <a:endParaRPr kumimoji="0" lang="zh-CN" altLang="en-US" sz="20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p:txBody>
      </p:sp>
      <p:sp>
        <p:nvSpPr>
          <p:cNvPr id="8" name="矩形 7"/>
          <p:cNvSpPr/>
          <p:nvPr/>
        </p:nvSpPr>
        <p:spPr>
          <a:xfrm>
            <a:off x="4579744" y="1870118"/>
            <a:ext cx="6098416" cy="400110"/>
          </a:xfrm>
          <a:prstGeom prst="rect">
            <a:avLst/>
          </a:prstGeom>
        </p:spPr>
        <p:txBody>
          <a:bodyPr wrap="square">
            <a:spAutoFit/>
          </a:bodyPr>
          <a:lstStyle/>
          <a:p>
            <a:pPr lvl="0">
              <a:defRPr/>
            </a:pPr>
            <a:r>
              <a:rPr kumimoji="0" lang="en-US" altLang="zh-CN" sz="2000" b="1" i="0" u="none" strike="noStrike" kern="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1</a:t>
            </a:r>
            <a:r>
              <a:rPr lang="zh-CN" altLang="en-US" sz="2000"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、对有限空间的辨识存在误区</a:t>
            </a:r>
          </a:p>
        </p:txBody>
      </p:sp>
      <p:sp>
        <p:nvSpPr>
          <p:cNvPr id="34" name="TextBox 33"/>
          <p:cNvSpPr txBox="1"/>
          <p:nvPr/>
        </p:nvSpPr>
        <p:spPr>
          <a:xfrm>
            <a:off x="0" y="283782"/>
            <a:ext cx="70471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有限空间作业事故案例</a:t>
            </a:r>
          </a:p>
        </p:txBody>
      </p:sp>
      <p:sp>
        <p:nvSpPr>
          <p:cNvPr id="3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3"/>
          <a:stretch>
            <a:fillRect/>
          </a:stretch>
        </p:blipFill>
        <p:spPr>
          <a:xfrm>
            <a:off x="1284676" y="2270228"/>
            <a:ext cx="2680956" cy="2565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3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2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300"/>
                                        <p:tgtEl>
                                          <p:spTgt spid="4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300" fill="hold"/>
                                        <p:tgtEl>
                                          <p:spTgt spid="42"/>
                                        </p:tgtEl>
                                        <p:attrNameLst>
                                          <p:attrName>ppt_w</p:attrName>
                                        </p:attrNameLst>
                                      </p:cBhvr>
                                      <p:tavLst>
                                        <p:tav tm="0">
                                          <p:val>
                                            <p:fltVal val="0"/>
                                          </p:val>
                                        </p:tav>
                                        <p:tav tm="100000">
                                          <p:val>
                                            <p:strVal val="#ppt_w"/>
                                          </p:val>
                                        </p:tav>
                                      </p:tavLst>
                                    </p:anim>
                                    <p:anim calcmode="lin" valueType="num">
                                      <p:cBhvr>
                                        <p:cTn id="20" dur="300" fill="hold"/>
                                        <p:tgtEl>
                                          <p:spTgt spid="42"/>
                                        </p:tgtEl>
                                        <p:attrNameLst>
                                          <p:attrName>ppt_h</p:attrName>
                                        </p:attrNameLst>
                                      </p:cBhvr>
                                      <p:tavLst>
                                        <p:tav tm="0">
                                          <p:val>
                                            <p:fltVal val="0"/>
                                          </p:val>
                                        </p:tav>
                                        <p:tav tm="100000">
                                          <p:val>
                                            <p:strVal val="#ppt_h"/>
                                          </p:val>
                                        </p:tav>
                                      </p:tavLst>
                                    </p:anim>
                                    <p:anim calcmode="lin" valueType="num">
                                      <p:cBhvr>
                                        <p:cTn id="21" dur="300" fill="hold"/>
                                        <p:tgtEl>
                                          <p:spTgt spid="42"/>
                                        </p:tgtEl>
                                        <p:attrNameLst>
                                          <p:attrName>style.rotation</p:attrName>
                                        </p:attrNameLst>
                                      </p:cBhvr>
                                      <p:tavLst>
                                        <p:tav tm="0">
                                          <p:val>
                                            <p:fltVal val="90"/>
                                          </p:val>
                                        </p:tav>
                                        <p:tav tm="100000">
                                          <p:val>
                                            <p:fltVal val="0"/>
                                          </p:val>
                                        </p:tav>
                                      </p:tavLst>
                                    </p:anim>
                                    <p:animEffect transition="in" filter="fade">
                                      <p:cBhvr>
                                        <p:cTn id="22"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457824" y="1119873"/>
            <a:ext cx="6626736" cy="4582160"/>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2000" dirty="0" smtClean="0"/>
              <a:t> </a:t>
            </a:r>
          </a:p>
          <a:p>
            <a:pPr>
              <a:lnSpc>
                <a:spcPct val="150000"/>
              </a:lnSpc>
            </a:pP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2019</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年</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4</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17</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日上午，耒阳市一村民家的养猪场中，村民与其妻子和小儿子三人在地下化粪池处置过程中晕倒，被村民发现救出后，经医护人员确认，</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人已当场死亡。经民警勘查，初步认定</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人系因吸入硫化氢等有毒有害气体中毒死亡</a:t>
            </a:r>
            <a:r>
              <a:rPr lang="zh-CN" altLang="en-US" sz="2000" kern="0" dirty="0" smtClean="0">
                <a:solidFill>
                  <a:prstClr val="white"/>
                </a:solidFill>
                <a:latin typeface="微软雅黑" panose="020B0503020204020204" pitchFamily="34" charset="-122"/>
                <a:ea typeface="微软雅黑" panose="020B0503020204020204" pitchFamily="34" charset="-122"/>
                <a:cs typeface="宋体" panose="02010600030101010101" pitchFamily="2" charset="-122"/>
              </a:rPr>
              <a:t>。据统计，</a:t>
            </a:r>
            <a:r>
              <a:rPr lang="zh-CN" altLang="zh-CN" sz="2000" kern="0" dirty="0" smtClean="0">
                <a:solidFill>
                  <a:prstClr val="white"/>
                </a:solidFill>
                <a:latin typeface="微软雅黑" panose="020B0503020204020204" pitchFamily="34" charset="-122"/>
                <a:ea typeface="微软雅黑" panose="020B0503020204020204" pitchFamily="34" charset="-122"/>
                <a:cs typeface="宋体" panose="02010600030101010101" pitchFamily="2" charset="-122"/>
              </a:rPr>
              <a:t>近</a:t>
            </a:r>
            <a:r>
              <a:rPr lang="zh-CN"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一半的</a:t>
            </a:r>
            <a:r>
              <a:rPr lang="zh-CN" altLang="zh-CN" sz="2000"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作业较大事故都是硫化氢中毒引起的，因搅动造成沉淀物中的硫化氢气体逸出，从而导致中毒事故发生。</a:t>
            </a:r>
            <a:endParaRPr lang="zh-CN" altLang="zh-CN" sz="2800" kern="100" dirty="0">
              <a:solidFill>
                <a:prstClr val="white"/>
              </a:solidFill>
              <a:latin typeface="微软雅黑" panose="020B0503020204020204" pitchFamily="34" charset="-122"/>
              <a:ea typeface="微软雅黑" panose="020B0503020204020204" pitchFamily="34" charset="-122"/>
              <a:cs typeface="Times New Roman" panose="02020603050405020304" pitchFamily="18" charset="0"/>
            </a:endParaRPr>
          </a:p>
          <a:p>
            <a:pPr>
              <a:lnSpc>
                <a:spcPct val="150000"/>
              </a:lnSpc>
            </a:pPr>
            <a:endParaRPr lang="zh-CN" altLang="en-US" sz="2000" dirty="0">
              <a:latin typeface="+mj-ea"/>
              <a:ea typeface="+mj-ea"/>
            </a:endParaRPr>
          </a:p>
        </p:txBody>
      </p:sp>
      <p:sp>
        <p:nvSpPr>
          <p:cNvPr id="8" name="矩形 7"/>
          <p:cNvSpPr/>
          <p:nvPr/>
        </p:nvSpPr>
        <p:spPr>
          <a:xfrm>
            <a:off x="4630544" y="1369337"/>
            <a:ext cx="6098416" cy="400110"/>
          </a:xfrm>
          <a:prstGeom prst="rect">
            <a:avLst/>
          </a:prstGeom>
        </p:spPr>
        <p:txBody>
          <a:bodyPr wrap="square">
            <a:spAutoFit/>
          </a:bodyPr>
          <a:lstStyle/>
          <a:p>
            <a:pPr lvl="0">
              <a:defRPr/>
            </a:pPr>
            <a:r>
              <a:rPr lang="en-US" altLang="zh-CN" sz="2000" b="1" kern="0" dirty="0" smtClean="0">
                <a:solidFill>
                  <a:srgbClr val="FFFF00"/>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b="1" kern="0" dirty="0" smtClean="0">
                <a:solidFill>
                  <a:srgbClr val="FFFF00"/>
                </a:solidFill>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涉及硫化氢的有限空间作业风险辨识不到位</a:t>
            </a:r>
          </a:p>
        </p:txBody>
      </p:sp>
      <p:sp>
        <p:nvSpPr>
          <p:cNvPr id="34" name="TextBox 33"/>
          <p:cNvSpPr txBox="1"/>
          <p:nvPr/>
        </p:nvSpPr>
        <p:spPr>
          <a:xfrm>
            <a:off x="0" y="283782"/>
            <a:ext cx="7047186" cy="584775"/>
          </a:xfrm>
          <a:prstGeom prst="rect">
            <a:avLst/>
          </a:prstGeom>
          <a:noFill/>
        </p:spPr>
        <p:txBody>
          <a:bodyPr wrap="square" rtlCol="0">
            <a:spAutoFit/>
          </a:bodyPr>
          <a:lstStyle/>
          <a:p>
            <a:pPr algn="ctr"/>
            <a:r>
              <a:rPr lang="zh-CN" altLang="en-US" sz="3200" b="1" kern="0" dirty="0">
                <a:latin typeface="微软雅黑" panose="020B0503020204020204" pitchFamily="34" charset="-122"/>
                <a:ea typeface="微软雅黑" panose="020B0503020204020204" pitchFamily="34" charset="-122"/>
                <a:cs typeface="宋体" panose="02010600030101010101" pitchFamily="2" charset="-122"/>
              </a:rPr>
              <a:t>有限空间作业事故案例</a:t>
            </a:r>
          </a:p>
        </p:txBody>
      </p:sp>
      <p:sp>
        <p:nvSpPr>
          <p:cNvPr id="3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4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pic>
        <p:nvPicPr>
          <p:cNvPr id="2" name="图片 1"/>
          <p:cNvPicPr>
            <a:picLocks noChangeAspect="1"/>
          </p:cNvPicPr>
          <p:nvPr/>
        </p:nvPicPr>
        <p:blipFill>
          <a:blip r:embed="rId3"/>
          <a:stretch>
            <a:fillRect/>
          </a:stretch>
        </p:blipFill>
        <p:spPr>
          <a:xfrm>
            <a:off x="1284676" y="2270228"/>
            <a:ext cx="2680956" cy="2565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3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2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300"/>
                                        <p:tgtEl>
                                          <p:spTgt spid="4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300" fill="hold"/>
                                        <p:tgtEl>
                                          <p:spTgt spid="42"/>
                                        </p:tgtEl>
                                        <p:attrNameLst>
                                          <p:attrName>ppt_w</p:attrName>
                                        </p:attrNameLst>
                                      </p:cBhvr>
                                      <p:tavLst>
                                        <p:tav tm="0">
                                          <p:val>
                                            <p:fltVal val="0"/>
                                          </p:val>
                                        </p:tav>
                                        <p:tav tm="100000">
                                          <p:val>
                                            <p:strVal val="#ppt_w"/>
                                          </p:val>
                                        </p:tav>
                                      </p:tavLst>
                                    </p:anim>
                                    <p:anim calcmode="lin" valueType="num">
                                      <p:cBhvr>
                                        <p:cTn id="20" dur="300" fill="hold"/>
                                        <p:tgtEl>
                                          <p:spTgt spid="42"/>
                                        </p:tgtEl>
                                        <p:attrNameLst>
                                          <p:attrName>ppt_h</p:attrName>
                                        </p:attrNameLst>
                                      </p:cBhvr>
                                      <p:tavLst>
                                        <p:tav tm="0">
                                          <p:val>
                                            <p:fltVal val="0"/>
                                          </p:val>
                                        </p:tav>
                                        <p:tav tm="100000">
                                          <p:val>
                                            <p:strVal val="#ppt_h"/>
                                          </p:val>
                                        </p:tav>
                                      </p:tavLst>
                                    </p:anim>
                                    <p:anim calcmode="lin" valueType="num">
                                      <p:cBhvr>
                                        <p:cTn id="21" dur="300" fill="hold"/>
                                        <p:tgtEl>
                                          <p:spTgt spid="42"/>
                                        </p:tgtEl>
                                        <p:attrNameLst>
                                          <p:attrName>style.rotation</p:attrName>
                                        </p:attrNameLst>
                                      </p:cBhvr>
                                      <p:tavLst>
                                        <p:tav tm="0">
                                          <p:val>
                                            <p:fltVal val="90"/>
                                          </p:val>
                                        </p:tav>
                                        <p:tav tm="100000">
                                          <p:val>
                                            <p:fltVal val="0"/>
                                          </p:val>
                                        </p:tav>
                                      </p:tavLst>
                                    </p:anim>
                                    <p:animEffect transition="in" filter="fade">
                                      <p:cBhvr>
                                        <p:cTn id="22"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467984" y="1746987"/>
            <a:ext cx="6321936" cy="361241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 </a:t>
            </a:r>
          </a:p>
          <a:p>
            <a:pPr marL="0" marR="0" lvl="0" indent="0" algn="l" defTabSz="914400" rtl="0" eaLnBrk="1" fontAlgn="auto" latinLnBrk="0" hangingPunct="1">
              <a:lnSpc>
                <a:spcPct val="150000"/>
              </a:lnSpc>
              <a:spcBef>
                <a:spcPts val="0"/>
              </a:spcBef>
              <a:spcAft>
                <a:spcPts val="0"/>
              </a:spcAft>
              <a:buClrTx/>
              <a:buSzTx/>
              <a:buFontTx/>
              <a:buNone/>
              <a:defRPr/>
            </a:pP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2017</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年</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8</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14</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日</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15</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时左右，位于浏阳市沙市镇莲塘村的浏阳市赤马湖食品有限公司厂区发生一起意外坠入</a:t>
            </a:r>
            <a:r>
              <a:rPr lang="zh-CN" altLang="en-US" sz="2000"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污水池</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导致中毒和窒息事故，造成</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人死亡，直接经济损失</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102.5</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万元。</a:t>
            </a:r>
          </a:p>
        </p:txBody>
      </p:sp>
      <p:sp>
        <p:nvSpPr>
          <p:cNvPr id="8" name="矩形 7"/>
          <p:cNvSpPr/>
          <p:nvPr/>
        </p:nvSpPr>
        <p:spPr>
          <a:xfrm>
            <a:off x="4579744" y="2264616"/>
            <a:ext cx="6098416" cy="40011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3</a:t>
            </a:r>
            <a:r>
              <a:rPr kumimoji="0" lang="zh-CN" altLang="en-US" sz="2000" b="1" i="0" u="none" strike="noStrike" kern="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2000" b="1"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食品加工等行业企业对有限空间</a:t>
            </a:r>
            <a:r>
              <a:rPr kumimoji="0" lang="zh-CN" altLang="en-US" sz="2000" b="1" i="0" u="none" strike="noStrike" kern="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作业安全</a:t>
            </a:r>
            <a:r>
              <a:rPr kumimoji="0" lang="zh-CN" altLang="en-US" sz="2000" b="1"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不重视</a:t>
            </a:r>
          </a:p>
        </p:txBody>
      </p:sp>
      <p:sp>
        <p:nvSpPr>
          <p:cNvPr id="34" name="TextBox 33"/>
          <p:cNvSpPr txBox="1"/>
          <p:nvPr/>
        </p:nvSpPr>
        <p:spPr>
          <a:xfrm>
            <a:off x="0" y="283782"/>
            <a:ext cx="70471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有限空间作业事故案例</a:t>
            </a:r>
          </a:p>
        </p:txBody>
      </p:sp>
      <p:sp>
        <p:nvSpPr>
          <p:cNvPr id="3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3"/>
          <a:stretch>
            <a:fillRect/>
          </a:stretch>
        </p:blipFill>
        <p:spPr>
          <a:xfrm>
            <a:off x="1284676" y="2270228"/>
            <a:ext cx="2680956" cy="2565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3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2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300"/>
                                        <p:tgtEl>
                                          <p:spTgt spid="4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300" fill="hold"/>
                                        <p:tgtEl>
                                          <p:spTgt spid="42"/>
                                        </p:tgtEl>
                                        <p:attrNameLst>
                                          <p:attrName>ppt_w</p:attrName>
                                        </p:attrNameLst>
                                      </p:cBhvr>
                                      <p:tavLst>
                                        <p:tav tm="0">
                                          <p:val>
                                            <p:fltVal val="0"/>
                                          </p:val>
                                        </p:tav>
                                        <p:tav tm="100000">
                                          <p:val>
                                            <p:strVal val="#ppt_w"/>
                                          </p:val>
                                        </p:tav>
                                      </p:tavLst>
                                    </p:anim>
                                    <p:anim calcmode="lin" valueType="num">
                                      <p:cBhvr>
                                        <p:cTn id="20" dur="300" fill="hold"/>
                                        <p:tgtEl>
                                          <p:spTgt spid="42"/>
                                        </p:tgtEl>
                                        <p:attrNameLst>
                                          <p:attrName>ppt_h</p:attrName>
                                        </p:attrNameLst>
                                      </p:cBhvr>
                                      <p:tavLst>
                                        <p:tav tm="0">
                                          <p:val>
                                            <p:fltVal val="0"/>
                                          </p:val>
                                        </p:tav>
                                        <p:tav tm="100000">
                                          <p:val>
                                            <p:strVal val="#ppt_h"/>
                                          </p:val>
                                        </p:tav>
                                      </p:tavLst>
                                    </p:anim>
                                    <p:anim calcmode="lin" valueType="num">
                                      <p:cBhvr>
                                        <p:cTn id="21" dur="300" fill="hold"/>
                                        <p:tgtEl>
                                          <p:spTgt spid="42"/>
                                        </p:tgtEl>
                                        <p:attrNameLst>
                                          <p:attrName>style.rotation</p:attrName>
                                        </p:attrNameLst>
                                      </p:cBhvr>
                                      <p:tavLst>
                                        <p:tav tm="0">
                                          <p:val>
                                            <p:fltVal val="90"/>
                                          </p:val>
                                        </p:tav>
                                        <p:tav tm="100000">
                                          <p:val>
                                            <p:fltVal val="0"/>
                                          </p:val>
                                        </p:tav>
                                      </p:tavLst>
                                    </p:anim>
                                    <p:animEffect transition="in" filter="fade">
                                      <p:cBhvr>
                                        <p:cTn id="22"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356224" y="1940027"/>
            <a:ext cx="6321936" cy="361241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 </a:t>
            </a:r>
          </a:p>
          <a:p>
            <a:pPr lvl="0">
              <a:lnSpc>
                <a:spcPct val="150000"/>
              </a:lnSpc>
            </a:pPr>
            <a:r>
              <a:rPr lang="en-US" altLang="zh-CN" sz="2000" kern="0" dirty="0" smtClean="0">
                <a:solidFill>
                  <a:prstClr val="white"/>
                </a:solidFill>
                <a:latin typeface="微软雅黑" panose="020B0503020204020204" pitchFamily="34" charset="-122"/>
                <a:ea typeface="微软雅黑" panose="020B0503020204020204" pitchFamily="34" charset="-122"/>
                <a:cs typeface="宋体" panose="02010600030101010101" pitchFamily="2" charset="-122"/>
              </a:rPr>
              <a:t>2020</a:t>
            </a:r>
            <a:r>
              <a:rPr lang="zh-CN" altLang="en-US" sz="2000" kern="0" dirty="0" smtClean="0">
                <a:solidFill>
                  <a:prstClr val="white"/>
                </a:solidFill>
                <a:latin typeface="微软雅黑" panose="020B0503020204020204" pitchFamily="34" charset="-122"/>
                <a:ea typeface="微软雅黑" panose="020B0503020204020204" pitchFamily="34" charset="-122"/>
                <a:cs typeface="宋体" panose="02010600030101010101" pitchFamily="2" charset="-122"/>
              </a:rPr>
              <a:t>年</a:t>
            </a:r>
            <a:r>
              <a:rPr lang="en-US" altLang="zh-CN" sz="2000" kern="0" dirty="0" smtClean="0">
                <a:solidFill>
                  <a:prstClr val="white"/>
                </a:solidFill>
                <a:latin typeface="微软雅黑" panose="020B0503020204020204" pitchFamily="34" charset="-122"/>
                <a:ea typeface="微软雅黑" panose="020B0503020204020204" pitchFamily="34" charset="-122"/>
                <a:cs typeface="宋体" panose="02010600030101010101" pitchFamily="2" charset="-122"/>
              </a:rPr>
              <a:t>3</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月</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20</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日</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15</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时</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40</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分左右，湘潭星熠燃气</a:t>
            </a:r>
            <a:r>
              <a:rPr lang="zh-CN" altLang="en-US" sz="2000" kern="0" dirty="0" smtClean="0">
                <a:solidFill>
                  <a:prstClr val="white"/>
                </a:solidFill>
                <a:latin typeface="微软雅黑" panose="020B0503020204020204" pitchFamily="34" charset="-122"/>
                <a:ea typeface="微软雅黑" panose="020B0503020204020204" pitchFamily="34" charset="-122"/>
                <a:cs typeface="宋体" panose="02010600030101010101" pitchFamily="2" charset="-122"/>
              </a:rPr>
              <a:t>有限公司对</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液化气储罐清污除锈作业时，造成</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2</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人（粟某</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61</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岁，宋某</a:t>
            </a:r>
            <a:r>
              <a:rPr lang="en-US" altLang="zh-CN"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56</a:t>
            </a:r>
            <a:r>
              <a:rPr lang="zh-CN" altLang="en-US" sz="2000" kern="0" dirty="0">
                <a:solidFill>
                  <a:prstClr val="white"/>
                </a:solidFill>
                <a:latin typeface="微软雅黑" panose="020B0503020204020204" pitchFamily="34" charset="-122"/>
                <a:ea typeface="微软雅黑" panose="020B0503020204020204" pitchFamily="34" charset="-122"/>
                <a:cs typeface="宋体" panose="02010600030101010101" pitchFamily="2" charset="-122"/>
              </a:rPr>
              <a:t>岁）死亡。工作人员在未实行作业审批的情况下进入受限空间作业，且未进行氧气含量检测，导致发生中毒和窒息事故。</a:t>
            </a:r>
          </a:p>
        </p:txBody>
      </p:sp>
      <p:sp>
        <p:nvSpPr>
          <p:cNvPr id="8" name="矩形 7"/>
          <p:cNvSpPr/>
          <p:nvPr/>
        </p:nvSpPr>
        <p:spPr>
          <a:xfrm>
            <a:off x="4579744" y="2264616"/>
            <a:ext cx="6098416" cy="646331"/>
          </a:xfrm>
          <a:prstGeom prst="rect">
            <a:avLst/>
          </a:prstGeom>
        </p:spPr>
        <p:txBody>
          <a:bodyPr wrap="square">
            <a:spAutoFit/>
          </a:bodyPr>
          <a:lstStyle/>
          <a:p>
            <a:pPr>
              <a:defRPr/>
            </a:pPr>
            <a:r>
              <a:rPr kumimoji="0" lang="en-US" altLang="zh-CN" sz="2000" b="1" i="0" u="none" strike="noStrike" kern="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4</a:t>
            </a:r>
            <a:r>
              <a:rPr kumimoji="0" lang="zh-CN" altLang="en-US" sz="2000" b="1" i="0" u="none" strike="noStrike" kern="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lang="zh-CN" altLang="en-US" sz="2000" b="1" kern="0" dirty="0">
                <a:solidFill>
                  <a:srgbClr val="FFFF00"/>
                </a:solidFill>
                <a:latin typeface="微软雅黑" panose="020B0503020204020204" pitchFamily="34" charset="-122"/>
                <a:ea typeface="微软雅黑" panose="020B0503020204020204" pitchFamily="34" charset="-122"/>
                <a:cs typeface="宋体" panose="02010600030101010101" pitchFamily="2" charset="-122"/>
              </a:rPr>
              <a:t>作业制度不健全或执行不到位</a:t>
            </a:r>
          </a:p>
          <a:p>
            <a:pPr lvl="0">
              <a:defRPr/>
            </a:pPr>
            <a:endParaRPr lang="zh-CN" altLang="zh-CN" sz="1600" b="1" kern="100" dirty="0">
              <a:solidFill>
                <a:srgbClr val="FFFF00"/>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4" name="TextBox 33"/>
          <p:cNvSpPr txBox="1"/>
          <p:nvPr/>
        </p:nvSpPr>
        <p:spPr>
          <a:xfrm>
            <a:off x="0" y="283782"/>
            <a:ext cx="70471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有限空间作业事故案例</a:t>
            </a:r>
          </a:p>
        </p:txBody>
      </p:sp>
      <p:sp>
        <p:nvSpPr>
          <p:cNvPr id="3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3"/>
          <a:stretch>
            <a:fillRect/>
          </a:stretch>
        </p:blipFill>
        <p:spPr>
          <a:xfrm>
            <a:off x="1284676" y="2270228"/>
            <a:ext cx="2680956" cy="2565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3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2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300"/>
                                        <p:tgtEl>
                                          <p:spTgt spid="4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300" fill="hold"/>
                                        <p:tgtEl>
                                          <p:spTgt spid="42"/>
                                        </p:tgtEl>
                                        <p:attrNameLst>
                                          <p:attrName>ppt_w</p:attrName>
                                        </p:attrNameLst>
                                      </p:cBhvr>
                                      <p:tavLst>
                                        <p:tav tm="0">
                                          <p:val>
                                            <p:fltVal val="0"/>
                                          </p:val>
                                        </p:tav>
                                        <p:tav tm="100000">
                                          <p:val>
                                            <p:strVal val="#ppt_w"/>
                                          </p:val>
                                        </p:tav>
                                      </p:tavLst>
                                    </p:anim>
                                    <p:anim calcmode="lin" valueType="num">
                                      <p:cBhvr>
                                        <p:cTn id="20" dur="300" fill="hold"/>
                                        <p:tgtEl>
                                          <p:spTgt spid="42"/>
                                        </p:tgtEl>
                                        <p:attrNameLst>
                                          <p:attrName>ppt_h</p:attrName>
                                        </p:attrNameLst>
                                      </p:cBhvr>
                                      <p:tavLst>
                                        <p:tav tm="0">
                                          <p:val>
                                            <p:fltVal val="0"/>
                                          </p:val>
                                        </p:tav>
                                        <p:tav tm="100000">
                                          <p:val>
                                            <p:strVal val="#ppt_h"/>
                                          </p:val>
                                        </p:tav>
                                      </p:tavLst>
                                    </p:anim>
                                    <p:anim calcmode="lin" valueType="num">
                                      <p:cBhvr>
                                        <p:cTn id="21" dur="300" fill="hold"/>
                                        <p:tgtEl>
                                          <p:spTgt spid="42"/>
                                        </p:tgtEl>
                                        <p:attrNameLst>
                                          <p:attrName>style.rotation</p:attrName>
                                        </p:attrNameLst>
                                      </p:cBhvr>
                                      <p:tavLst>
                                        <p:tav tm="0">
                                          <p:val>
                                            <p:fltVal val="90"/>
                                          </p:val>
                                        </p:tav>
                                        <p:tav tm="100000">
                                          <p:val>
                                            <p:fltVal val="0"/>
                                          </p:val>
                                        </p:tav>
                                      </p:tavLst>
                                    </p:anim>
                                    <p:animEffect transition="in" filter="fade">
                                      <p:cBhvr>
                                        <p:cTn id="22"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圆角矩形 6"/>
          <p:cNvSpPr/>
          <p:nvPr/>
        </p:nvSpPr>
        <p:spPr>
          <a:xfrm>
            <a:off x="4467984" y="1746987"/>
            <a:ext cx="5933228" cy="3612412"/>
          </a:xfrm>
          <a:prstGeom prst="roundRect">
            <a:avLst>
              <a:gd name="adj" fmla="val 1287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0" i="0" u="none" strike="noStrike" kern="1200" cap="none" spc="0" normalizeH="0" baseline="0" noProof="0" dirty="0" smtClean="0">
                <a:ln>
                  <a:noFill/>
                </a:ln>
                <a:solidFill>
                  <a:prstClr val="white"/>
                </a:solidFill>
                <a:effectLst/>
                <a:uLnTx/>
                <a:uFillTx/>
                <a:latin typeface="Calibri" panose="020F0502020204030204"/>
                <a:ea typeface="宋体" panose="02010600030101010101" pitchFamily="2" charset="-122"/>
                <a:cs typeface="+mn-cs"/>
              </a:rPr>
              <a:t> </a:t>
            </a:r>
            <a:r>
              <a:rPr kumimoji="0" lang="en-US" altLang="zh-CN" sz="2000" b="0" i="0" u="none" strike="noStrike" kern="1200" cap="none" spc="0" normalizeH="0" baseline="0" noProof="0" dirty="0" smtClean="0">
                <a:ln>
                  <a:noFill/>
                </a:ln>
                <a:solidFill>
                  <a:prstClr val="white"/>
                </a:solidFill>
                <a:effectLst/>
                <a:uLnTx/>
                <a:uFillTx/>
                <a:latin typeface="宋体" panose="02010600030101010101" pitchFamily="2" charset="-122"/>
                <a:ea typeface="宋体" panose="02010600030101010101" pitchFamily="2" charset="-122"/>
                <a:cs typeface="+mn-cs"/>
              </a:rPr>
              <a:t>2019</a:t>
            </a:r>
            <a:r>
              <a:rPr kumimoji="0" lang="zh-CN" altLang="en-US" sz="2000" b="0" i="0" u="none" strike="noStrike" kern="1200" cap="none" spc="0" normalizeH="0" baseline="0" noProof="0" dirty="0" smtClean="0">
                <a:ln>
                  <a:noFill/>
                </a:ln>
                <a:solidFill>
                  <a:prstClr val="white"/>
                </a:solidFill>
                <a:effectLst/>
                <a:uLnTx/>
                <a:uFillTx/>
                <a:latin typeface="宋体" panose="02010600030101010101" pitchFamily="2" charset="-122"/>
                <a:ea typeface="宋体" panose="02010600030101010101" pitchFamily="2" charset="-122"/>
                <a:cs typeface="+mn-cs"/>
              </a:rPr>
              <a:t>年</a:t>
            </a:r>
            <a:r>
              <a:rPr kumimoji="0" lang="en-US" altLang="zh-CN" sz="2000" b="0" i="0" u="none" strike="noStrike" kern="1200" cap="none" spc="0" normalizeH="0" baseline="0" noProof="0" dirty="0" smtClean="0">
                <a:ln>
                  <a:noFill/>
                </a:ln>
                <a:solidFill>
                  <a:prstClr val="white"/>
                </a:solidFill>
                <a:effectLst/>
                <a:uLnTx/>
                <a:uFillTx/>
                <a:latin typeface="宋体" panose="02010600030101010101" pitchFamily="2" charset="-122"/>
                <a:ea typeface="宋体" panose="02010600030101010101" pitchFamily="2" charset="-122"/>
                <a:cs typeface="+mn-cs"/>
              </a:rPr>
              <a:t>4</a:t>
            </a:r>
            <a:r>
              <a:rPr kumimoji="0" lang="zh-CN" altLang="en-US" sz="2000" b="0" i="0" u="none" strike="noStrike" kern="1200" cap="none" spc="0" normalizeH="0" baseline="0" noProof="0" dirty="0" smtClean="0">
                <a:ln>
                  <a:noFill/>
                </a:ln>
                <a:solidFill>
                  <a:prstClr val="white"/>
                </a:solidFill>
                <a:effectLst/>
                <a:uLnTx/>
                <a:uFillTx/>
                <a:latin typeface="宋体" panose="02010600030101010101" pitchFamily="2" charset="-122"/>
                <a:ea typeface="宋体" panose="02010600030101010101" pitchFamily="2" charset="-122"/>
                <a:cs typeface="+mn-cs"/>
              </a:rPr>
              <a:t>月</a:t>
            </a:r>
            <a:r>
              <a:rPr kumimoji="0" lang="en-US" altLang="zh-CN" sz="2000" b="0" i="0" u="none" strike="noStrike" kern="1200" cap="none" spc="0" normalizeH="0" baseline="0" noProof="0" dirty="0" smtClean="0">
                <a:ln>
                  <a:noFill/>
                </a:ln>
                <a:solidFill>
                  <a:prstClr val="white"/>
                </a:solidFill>
                <a:effectLst/>
                <a:uLnTx/>
                <a:uFillTx/>
                <a:latin typeface="宋体" panose="02010600030101010101" pitchFamily="2" charset="-122"/>
                <a:ea typeface="宋体" panose="02010600030101010101" pitchFamily="2" charset="-122"/>
                <a:cs typeface="+mn-cs"/>
              </a:rPr>
              <a:t>3</a:t>
            </a:r>
            <a:r>
              <a:rPr kumimoji="0" lang="zh-CN" altLang="en-US" sz="2000" b="0" i="0" u="none" strike="noStrike" kern="1200" cap="none" spc="0" normalizeH="0" baseline="0" noProof="0" dirty="0" smtClean="0">
                <a:ln>
                  <a:noFill/>
                </a:ln>
                <a:solidFill>
                  <a:prstClr val="white"/>
                </a:solidFill>
                <a:effectLst/>
                <a:uLnTx/>
                <a:uFillTx/>
                <a:latin typeface="宋体" panose="02010600030101010101" pitchFamily="2" charset="-122"/>
                <a:ea typeface="宋体" panose="02010600030101010101" pitchFamily="2" charset="-122"/>
                <a:cs typeface="+mn-cs"/>
              </a:rPr>
              <a:t>日，湘潭</a:t>
            </a:r>
            <a:r>
              <a:rPr kumimoji="0" lang="zh-CN" altLang="en-US"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市洁宝清洁服务公司在进行污水井清理过程中</a:t>
            </a:r>
            <a:r>
              <a:rPr kumimoji="0" lang="en-US" altLang="zh-CN"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,1</a:t>
            </a:r>
            <a:r>
              <a:rPr kumimoji="0" lang="zh-CN" altLang="en-US"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名员工在井下晕倒</a:t>
            </a:r>
            <a:r>
              <a:rPr kumimoji="0" lang="en-US" altLang="zh-CN"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a:t>
            </a:r>
            <a:r>
              <a:rPr kumimoji="0" lang="zh-CN" altLang="en-US"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其余</a:t>
            </a:r>
            <a:r>
              <a:rPr kumimoji="0" lang="en-US" altLang="zh-CN"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4</a:t>
            </a:r>
            <a:r>
              <a:rPr kumimoji="0" lang="zh-CN" altLang="en-US"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名员工相继下井施救均晕倒</a:t>
            </a:r>
            <a:r>
              <a:rPr kumimoji="0" lang="en-US" altLang="zh-CN"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a:t>
            </a:r>
            <a:r>
              <a:rPr kumimoji="0" lang="zh-CN" altLang="en-US"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事故共造成</a:t>
            </a:r>
            <a:r>
              <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4</a:t>
            </a:r>
            <a:r>
              <a:rPr kumimoji="0" lang="zh-CN" altLang="en-US"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人死亡</a:t>
            </a:r>
            <a:r>
              <a:rPr kumimoji="0" lang="en-US" altLang="zh-CN"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,1</a:t>
            </a:r>
            <a:r>
              <a:rPr kumimoji="0" lang="zh-CN" altLang="en-US" sz="2000" b="1"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rPr>
              <a:t>人受伤。</a:t>
            </a:r>
            <a:endParaRPr kumimoji="0" lang="zh-CN" altLang="en-US" sz="2000" b="0" i="0" u="none" strike="noStrike" kern="1200" cap="none" spc="0" normalizeH="0" baseline="0" noProof="0" dirty="0">
              <a:ln>
                <a:noFill/>
              </a:ln>
              <a:solidFill>
                <a:prstClr val="white"/>
              </a:solidFill>
              <a:effectLst/>
              <a:uLnTx/>
              <a:uFillTx/>
              <a:latin typeface="宋体" panose="02010600030101010101" pitchFamily="2" charset="-122"/>
              <a:ea typeface="宋体" panose="02010600030101010101" pitchFamily="2" charset="-122"/>
              <a:cs typeface="+mn-cs"/>
            </a:endParaRPr>
          </a:p>
        </p:txBody>
      </p:sp>
      <p:sp>
        <p:nvSpPr>
          <p:cNvPr id="8" name="矩形 7"/>
          <p:cNvSpPr/>
          <p:nvPr/>
        </p:nvSpPr>
        <p:spPr>
          <a:xfrm>
            <a:off x="4579744" y="2264616"/>
            <a:ext cx="480809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000" b="1" i="0" u="none" strike="noStrike" kern="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5</a:t>
            </a:r>
            <a:r>
              <a:rPr kumimoji="0" lang="zh-CN" altLang="en-US" sz="2000" b="1" i="0" u="none" strike="noStrike" kern="0" cap="none" spc="0" normalizeH="0" baseline="0" noProof="0" dirty="0" smtClean="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a:t>
            </a:r>
            <a:r>
              <a:rPr kumimoji="0" lang="zh-CN" altLang="en-US" sz="2000" b="1" i="0" u="none" strike="noStrike" kern="0" cap="none" spc="0" normalizeH="0" baseline="0" noProof="0" dirty="0">
                <a:ln>
                  <a:noFill/>
                </a:ln>
                <a:solidFill>
                  <a:srgbClr val="FFFF00"/>
                </a:solidFill>
                <a:effectLst/>
                <a:uLnTx/>
                <a:uFillTx/>
                <a:latin typeface="微软雅黑" panose="020B0503020204020204" pitchFamily="34" charset="-122"/>
                <a:ea typeface="微软雅黑" panose="020B0503020204020204" pitchFamily="34" charset="-122"/>
                <a:cs typeface="宋体" panose="02010600030101010101" pitchFamily="2" charset="-122"/>
              </a:rPr>
              <a:t>盲目施救导致人员伤亡扩大问题突出</a:t>
            </a:r>
          </a:p>
        </p:txBody>
      </p:sp>
      <p:sp>
        <p:nvSpPr>
          <p:cNvPr id="34" name="TextBox 33"/>
          <p:cNvSpPr txBox="1"/>
          <p:nvPr/>
        </p:nvSpPr>
        <p:spPr>
          <a:xfrm>
            <a:off x="0" y="283782"/>
            <a:ext cx="7047186"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2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有限空间作业事故案例</a:t>
            </a:r>
          </a:p>
        </p:txBody>
      </p:sp>
      <p:sp>
        <p:nvSpPr>
          <p:cNvPr id="3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
        <p:nvSpPr>
          <p:cNvPr id="4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pic>
        <p:nvPicPr>
          <p:cNvPr id="2" name="图片 1"/>
          <p:cNvPicPr>
            <a:picLocks noChangeAspect="1"/>
          </p:cNvPicPr>
          <p:nvPr/>
        </p:nvPicPr>
        <p:blipFill>
          <a:blip r:embed="rId3"/>
          <a:stretch>
            <a:fillRect/>
          </a:stretch>
        </p:blipFill>
        <p:spPr>
          <a:xfrm>
            <a:off x="1284676" y="2270228"/>
            <a:ext cx="2680956" cy="256593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300"/>
                                        <p:tgtEl>
                                          <p:spTgt spid="3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down)">
                                      <p:cBhvr>
                                        <p:cTn id="11" dur="200"/>
                                        <p:tgtEl>
                                          <p:spTgt spid="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left)">
                                      <p:cBhvr>
                                        <p:cTn id="15" dur="300"/>
                                        <p:tgtEl>
                                          <p:spTgt spid="4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 calcmode="lin" valueType="num">
                                      <p:cBhvr>
                                        <p:cTn id="19" dur="300" fill="hold"/>
                                        <p:tgtEl>
                                          <p:spTgt spid="42"/>
                                        </p:tgtEl>
                                        <p:attrNameLst>
                                          <p:attrName>ppt_w</p:attrName>
                                        </p:attrNameLst>
                                      </p:cBhvr>
                                      <p:tavLst>
                                        <p:tav tm="0">
                                          <p:val>
                                            <p:fltVal val="0"/>
                                          </p:val>
                                        </p:tav>
                                        <p:tav tm="100000">
                                          <p:val>
                                            <p:strVal val="#ppt_w"/>
                                          </p:val>
                                        </p:tav>
                                      </p:tavLst>
                                    </p:anim>
                                    <p:anim calcmode="lin" valueType="num">
                                      <p:cBhvr>
                                        <p:cTn id="20" dur="300" fill="hold"/>
                                        <p:tgtEl>
                                          <p:spTgt spid="42"/>
                                        </p:tgtEl>
                                        <p:attrNameLst>
                                          <p:attrName>ppt_h</p:attrName>
                                        </p:attrNameLst>
                                      </p:cBhvr>
                                      <p:tavLst>
                                        <p:tav tm="0">
                                          <p:val>
                                            <p:fltVal val="0"/>
                                          </p:val>
                                        </p:tav>
                                        <p:tav tm="100000">
                                          <p:val>
                                            <p:strVal val="#ppt_h"/>
                                          </p:val>
                                        </p:tav>
                                      </p:tavLst>
                                    </p:anim>
                                    <p:anim calcmode="lin" valueType="num">
                                      <p:cBhvr>
                                        <p:cTn id="21" dur="300" fill="hold"/>
                                        <p:tgtEl>
                                          <p:spTgt spid="42"/>
                                        </p:tgtEl>
                                        <p:attrNameLst>
                                          <p:attrName>style.rotation</p:attrName>
                                        </p:attrNameLst>
                                      </p:cBhvr>
                                      <p:tavLst>
                                        <p:tav tm="0">
                                          <p:val>
                                            <p:fltVal val="90"/>
                                          </p:val>
                                        </p:tav>
                                        <p:tav tm="100000">
                                          <p:val>
                                            <p:fltVal val="0"/>
                                          </p:val>
                                        </p:tav>
                                      </p:tavLst>
                                    </p:anim>
                                    <p:animEffect transition="in" filter="fade">
                                      <p:cBhvr>
                                        <p:cTn id="22" dur="3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4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a:spLocks noChangeAspect="1"/>
          </p:cNvSpPr>
          <p:nvPr/>
        </p:nvSpPr>
        <p:spPr>
          <a:xfrm>
            <a:off x="1639598" y="2010287"/>
            <a:ext cx="2554019" cy="2554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1"/>
          <p:cNvSpPr/>
          <p:nvPr/>
        </p:nvSpPr>
        <p:spPr bwMode="auto">
          <a:xfrm>
            <a:off x="2202161" y="2754365"/>
            <a:ext cx="1291478" cy="1177001"/>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03</a:t>
            </a:r>
          </a:p>
        </p:txBody>
      </p:sp>
      <p:sp>
        <p:nvSpPr>
          <p:cNvPr id="8" name="圆角矩形 7"/>
          <p:cNvSpPr/>
          <p:nvPr/>
        </p:nvSpPr>
        <p:spPr>
          <a:xfrm>
            <a:off x="3436870" y="2427894"/>
            <a:ext cx="6621518" cy="18445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6600" b="1" dirty="0">
                <a:solidFill>
                  <a:prstClr val="white"/>
                </a:solidFill>
                <a:latin typeface="微软雅黑" panose="020B0503020204020204" pitchFamily="34" charset="-122"/>
                <a:ea typeface="微软雅黑" panose="020B0503020204020204" pitchFamily="34" charset="-122"/>
              </a:rPr>
              <a:t>有限空间管理</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40174" y="3321452"/>
            <a:ext cx="9785785" cy="1338828"/>
          </a:xfrm>
          <a:prstGeom prst="rect">
            <a:avLst/>
          </a:prstGeom>
        </p:spPr>
        <p:txBody>
          <a:bodyPr wrap="square">
            <a:spAutoFit/>
          </a:bodyPr>
          <a:lstStyle/>
          <a:p>
            <a:pPr marL="34290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严禁不审批开展作业。针对可能逸出硫化氢等有毒有害气体的清淤、清污、维修等作业，严格履行审批手续，重点确认相应防护措施，确保作业现场有持续稳定的机械通风，并配备空气呼吸器等个体防护装备和应急装备。</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5" name="矩形 4"/>
          <p:cNvSpPr/>
          <p:nvPr/>
        </p:nvSpPr>
        <p:spPr>
          <a:xfrm>
            <a:off x="908023" y="5456108"/>
            <a:ext cx="9780998" cy="923330"/>
          </a:xfrm>
          <a:prstGeom prst="rect">
            <a:avLst/>
          </a:prstGeom>
        </p:spPr>
        <p:txBody>
          <a:bodyPr wrap="square">
            <a:spAutoFit/>
          </a:bodyPr>
          <a:lstStyle/>
          <a:p>
            <a:pPr marL="28575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在排查出的每个有限空间作业场所或设备附近设置清晰、醒目、规范的安全警示标识，标明主要危险有害因素，警示有限空间风险，严禁擅自进入和盲目施救。</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572928" y="469509"/>
            <a:ext cx="3467616"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企业应该怎么做？</a:t>
            </a:r>
          </a:p>
        </p:txBody>
      </p:sp>
      <p:sp>
        <p:nvSpPr>
          <p:cNvPr id="16" name="圆角矩形 15"/>
          <p:cNvSpPr/>
          <p:nvPr/>
        </p:nvSpPr>
        <p:spPr>
          <a:xfrm>
            <a:off x="1119352" y="1403132"/>
            <a:ext cx="43670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全面辨识本企业有限空间</a:t>
            </a:r>
            <a:endParaRPr lang="zh-CN" altLang="en-US" dirty="0">
              <a:solidFill>
                <a:schemeClr val="bg1"/>
              </a:solidFill>
            </a:endParaRPr>
          </a:p>
        </p:txBody>
      </p:sp>
      <p:sp>
        <p:nvSpPr>
          <p:cNvPr id="17" name="矩形 16"/>
          <p:cNvSpPr/>
          <p:nvPr/>
        </p:nvSpPr>
        <p:spPr>
          <a:xfrm>
            <a:off x="1187668" y="2033776"/>
            <a:ext cx="9454055" cy="369332"/>
          </a:xfrm>
          <a:prstGeom prst="rect">
            <a:avLst/>
          </a:prstGeom>
        </p:spPr>
        <p:txBody>
          <a:bodyPr wrap="square">
            <a:spAutoFit/>
          </a:bodyPr>
          <a:lstStyle/>
          <a:p>
            <a:r>
              <a:rPr lang="zh-CN" altLang="zh-CN" kern="0" dirty="0">
                <a:latin typeface="微软雅黑" panose="020B0503020204020204" pitchFamily="34" charset="-122"/>
                <a:ea typeface="微软雅黑" panose="020B0503020204020204" pitchFamily="34" charset="-122"/>
                <a:cs typeface="宋体" panose="02010600030101010101" pitchFamily="2" charset="-122"/>
              </a:rPr>
              <a:t>掌握危险有害因素等基本情况，建立管理台账并报送属地安全监管部门。</a:t>
            </a:r>
            <a:endParaRPr lang="zh-CN" altLang="en-US" dirty="0"/>
          </a:p>
        </p:txBody>
      </p:sp>
      <p:sp>
        <p:nvSpPr>
          <p:cNvPr id="18" name="圆角矩形 17"/>
          <p:cNvSpPr/>
          <p:nvPr/>
        </p:nvSpPr>
        <p:spPr>
          <a:xfrm>
            <a:off x="1145627" y="2722180"/>
            <a:ext cx="6169573"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建立健全并严格执行有限空间作业审批制度</a:t>
            </a:r>
            <a:endParaRPr lang="zh-CN" altLang="en-US" dirty="0">
              <a:solidFill>
                <a:schemeClr val="bg1"/>
              </a:solidFill>
            </a:endParaRPr>
          </a:p>
        </p:txBody>
      </p:sp>
      <p:sp>
        <p:nvSpPr>
          <p:cNvPr id="19" name="圆角矩形 18"/>
          <p:cNvSpPr/>
          <p:nvPr/>
        </p:nvSpPr>
        <p:spPr>
          <a:xfrm>
            <a:off x="1203435" y="4861036"/>
            <a:ext cx="3116317"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设置安全警示标识</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808643" y="4346207"/>
            <a:ext cx="9706958" cy="923330"/>
          </a:xfrm>
          <a:prstGeom prst="rect">
            <a:avLst/>
          </a:prstGeom>
        </p:spPr>
        <p:txBody>
          <a:bodyPr wrap="square">
            <a:spAutoFit/>
          </a:bodyPr>
          <a:lstStyle/>
          <a:p>
            <a:pPr marL="342900"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开展安全培训，确保企业安全管理人员熟知并严格落实有限空间作业有关规定，确保作业人员掌握有限空间作业安全知识和应急救援方法。</a:t>
            </a:r>
            <a:endParaRPr lang="zh-CN" altLang="zh-CN"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572928" y="469509"/>
            <a:ext cx="3467616"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企业应该怎么做？</a:t>
            </a:r>
          </a:p>
        </p:txBody>
      </p:sp>
      <p:sp>
        <p:nvSpPr>
          <p:cNvPr id="16" name="圆角矩形 15"/>
          <p:cNvSpPr/>
          <p:nvPr/>
        </p:nvSpPr>
        <p:spPr>
          <a:xfrm>
            <a:off x="1119352" y="1403132"/>
            <a:ext cx="4556234"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加强应急演练，杜绝盲目施救</a:t>
            </a:r>
            <a:endParaRPr lang="zh-CN" altLang="en-US" dirty="0">
              <a:solidFill>
                <a:schemeClr val="bg1"/>
              </a:solidFill>
            </a:endParaRPr>
          </a:p>
        </p:txBody>
      </p:sp>
      <p:sp>
        <p:nvSpPr>
          <p:cNvPr id="17" name="矩形 16"/>
          <p:cNvSpPr/>
          <p:nvPr/>
        </p:nvSpPr>
        <p:spPr>
          <a:xfrm>
            <a:off x="761986" y="2033776"/>
            <a:ext cx="9454055" cy="1289905"/>
          </a:xfrm>
          <a:prstGeom prst="rect">
            <a:avLst/>
          </a:prstGeom>
        </p:spPr>
        <p:txBody>
          <a:bodyPr wrap="square">
            <a:spAutoFit/>
          </a:bodyPr>
          <a:lstStyle/>
          <a:p>
            <a:pPr marL="342900" algn="just">
              <a:lnSpc>
                <a:spcPct val="150000"/>
              </a:lnSpc>
            </a:pPr>
            <a:r>
              <a:rPr lang="zh-CN" altLang="en-US" kern="0" dirty="0">
                <a:latin typeface="微软雅黑" panose="020B0503020204020204" pitchFamily="34" charset="-122"/>
                <a:ea typeface="微软雅黑" panose="020B0503020204020204" pitchFamily="34" charset="-122"/>
                <a:cs typeface="宋体" panose="02010600030101010101" pitchFamily="2" charset="-122"/>
              </a:rPr>
              <a:t>制定有限空间作业应急预案，配备必要的应急防护装备，开展针对性的应急演练，提高有关人员对有限空间作业场所风险的认识，加强现场安全监护，发生意外进行科学施救，杜绝盲目施救。</a:t>
            </a:r>
          </a:p>
        </p:txBody>
      </p:sp>
      <p:sp>
        <p:nvSpPr>
          <p:cNvPr id="18" name="圆角矩形 17"/>
          <p:cNvSpPr/>
          <p:nvPr/>
        </p:nvSpPr>
        <p:spPr>
          <a:xfrm>
            <a:off x="1114097" y="3746935"/>
            <a:ext cx="4671848"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参加有限空间作业专题安全培训</a:t>
            </a:r>
            <a:endParaRPr lang="zh-CN" alt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300"/>
                                        <p:tgtEl>
                                          <p:spTgt spid="1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left)">
                                      <p:cBhvr>
                                        <p:cTn id="15" dur="300"/>
                                        <p:tgtEl>
                                          <p:spTgt spid="1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4"/>
          <p:cNvSpPr/>
          <p:nvPr/>
        </p:nvSpPr>
        <p:spPr bwMode="gray">
          <a:xfrm rot="14230165">
            <a:off x="6048949" y="4319286"/>
            <a:ext cx="1369556"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FFC000"/>
          </a:solidFill>
          <a:ln w="0">
            <a:noFill/>
            <a:prstDash val="solid"/>
            <a:round/>
          </a:ln>
        </p:spPr>
        <p:txBody>
          <a:bodyPr/>
          <a:lstStyle/>
          <a:p>
            <a:pPr>
              <a:defRPr/>
            </a:pPr>
            <a:endParaRPr lang="zh-CN" altLang="en-US">
              <a:solidFill>
                <a:srgbClr val="000000"/>
              </a:solidFill>
            </a:endParaRPr>
          </a:p>
        </p:txBody>
      </p:sp>
      <p:sp>
        <p:nvSpPr>
          <p:cNvPr id="2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3" name="矩形 32"/>
          <p:cNvSpPr/>
          <p:nvPr/>
        </p:nvSpPr>
        <p:spPr>
          <a:xfrm>
            <a:off x="1558067"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制度管理</a:t>
            </a:r>
          </a:p>
        </p:txBody>
      </p:sp>
      <p:sp>
        <p:nvSpPr>
          <p:cNvPr id="34" name="Freeform 4"/>
          <p:cNvSpPr/>
          <p:nvPr/>
        </p:nvSpPr>
        <p:spPr bwMode="gray">
          <a:xfrm>
            <a:off x="4232889" y="3507422"/>
            <a:ext cx="1447800" cy="1954213"/>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DB6413"/>
          </a:solidFill>
          <a:ln w="0">
            <a:noFill/>
            <a:prstDash val="solid"/>
            <a:round/>
          </a:ln>
        </p:spPr>
        <p:txBody>
          <a:bodyPr/>
          <a:lstStyle/>
          <a:p>
            <a:pPr>
              <a:defRPr/>
            </a:pPr>
            <a:endParaRPr lang="zh-CN" altLang="en-US">
              <a:solidFill>
                <a:srgbClr val="000000"/>
              </a:solidFill>
            </a:endParaRPr>
          </a:p>
        </p:txBody>
      </p:sp>
      <p:sp>
        <p:nvSpPr>
          <p:cNvPr id="35" name="Freeform 5"/>
          <p:cNvSpPr/>
          <p:nvPr/>
        </p:nvSpPr>
        <p:spPr bwMode="gray">
          <a:xfrm rot="7200000">
            <a:off x="5925163" y="2427922"/>
            <a:ext cx="1365250" cy="2071688"/>
          </a:xfrm>
          <a:custGeom>
            <a:avLst/>
            <a:gdLst/>
            <a:ahLst/>
            <a:cxnLst>
              <a:cxn ang="0">
                <a:pos x="1233" y="343"/>
              </a:cxn>
              <a:cxn ang="0">
                <a:pos x="413" y="1764"/>
              </a:cxn>
              <a:cxn ang="0">
                <a:pos x="0" y="1226"/>
              </a:cxn>
              <a:cxn ang="0">
                <a:pos x="6" y="1098"/>
              </a:cxn>
              <a:cxn ang="0">
                <a:pos x="638" y="0"/>
              </a:cxn>
              <a:cxn ang="0">
                <a:pos x="1233" y="343"/>
              </a:cxn>
              <a:cxn ang="0">
                <a:pos x="1233" y="343"/>
              </a:cxn>
            </a:cxnLst>
            <a:rect l="0" t="0" r="r" b="b"/>
            <a:pathLst>
              <a:path w="1233" h="1764">
                <a:moveTo>
                  <a:pt x="1233" y="343"/>
                </a:moveTo>
                <a:lnTo>
                  <a:pt x="413" y="1764"/>
                </a:lnTo>
                <a:lnTo>
                  <a:pt x="0" y="1226"/>
                </a:lnTo>
                <a:lnTo>
                  <a:pt x="6" y="1098"/>
                </a:lnTo>
                <a:lnTo>
                  <a:pt x="638" y="0"/>
                </a:lnTo>
                <a:lnTo>
                  <a:pt x="1233" y="343"/>
                </a:lnTo>
                <a:lnTo>
                  <a:pt x="1233" y="343"/>
                </a:lnTo>
                <a:close/>
              </a:path>
            </a:pathLst>
          </a:custGeom>
          <a:solidFill>
            <a:srgbClr val="2E648B"/>
          </a:solidFill>
          <a:ln w="0">
            <a:noFill/>
            <a:prstDash val="solid"/>
            <a:round/>
          </a:ln>
        </p:spPr>
        <p:txBody>
          <a:bodyPr/>
          <a:lstStyle/>
          <a:p>
            <a:pPr>
              <a:defRPr/>
            </a:pPr>
            <a:endParaRPr lang="zh-CN" altLang="en-US">
              <a:solidFill>
                <a:srgbClr val="000000"/>
              </a:solidFill>
            </a:endParaRPr>
          </a:p>
        </p:txBody>
      </p:sp>
      <p:grpSp>
        <p:nvGrpSpPr>
          <p:cNvPr id="36" name="Group 6"/>
          <p:cNvGrpSpPr/>
          <p:nvPr/>
        </p:nvGrpSpPr>
        <p:grpSpPr bwMode="auto">
          <a:xfrm>
            <a:off x="4315439" y="2413634"/>
            <a:ext cx="2349500" cy="2066925"/>
            <a:chOff x="1712" y="1389"/>
            <a:chExt cx="1480" cy="1302"/>
          </a:xfrm>
          <a:solidFill>
            <a:schemeClr val="accent1"/>
          </a:solidFill>
        </p:grpSpPr>
        <p:sp>
          <p:nvSpPr>
            <p:cNvPr id="37" name="AutoShape 7"/>
            <p:cNvSpPr>
              <a:spLocks noChangeArrowheads="1"/>
            </p:cNvSpPr>
            <p:nvPr/>
          </p:nvSpPr>
          <p:spPr bwMode="gray">
            <a:xfrm rot="-9000000">
              <a:off x="1712" y="2311"/>
              <a:ext cx="908"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38" name="Freeform 8"/>
            <p:cNvSpPr/>
            <p:nvPr/>
          </p:nvSpPr>
          <p:spPr bwMode="gray">
            <a:xfrm rot="7200000">
              <a:off x="1961" y="1810"/>
              <a:ext cx="948" cy="508"/>
            </a:xfrm>
            <a:custGeom>
              <a:avLst/>
              <a:gdLst>
                <a:gd name="T0" fmla="*/ 9866 w 750"/>
                <a:gd name="T1" fmla="*/ 0 h 378"/>
                <a:gd name="T2" fmla="*/ 0 w 750"/>
                <a:gd name="T3" fmla="*/ 0 h 378"/>
                <a:gd name="T4" fmla="*/ 32 w 750"/>
                <a:gd name="T5" fmla="*/ 5020 h 378"/>
                <a:gd name="T6" fmla="*/ 368 w 750"/>
                <a:gd name="T7" fmla="*/ 9768 h 378"/>
                <a:gd name="T8" fmla="*/ 9866 w 750"/>
                <a:gd name="T9" fmla="*/ 9768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39" name="Freeform 9"/>
            <p:cNvSpPr/>
            <p:nvPr/>
          </p:nvSpPr>
          <p:spPr bwMode="gray">
            <a:xfrm rot="7200000">
              <a:off x="2637" y="1226"/>
              <a:ext cx="392" cy="718"/>
            </a:xfrm>
            <a:custGeom>
              <a:avLst/>
              <a:gdLst>
                <a:gd name="T0" fmla="*/ 38 w 495"/>
                <a:gd name="T1" fmla="*/ 10 h 971"/>
                <a:gd name="T2" fmla="*/ 38 w 495"/>
                <a:gd name="T3" fmla="*/ 35 h 971"/>
                <a:gd name="T4" fmla="*/ 35 w 495"/>
                <a:gd name="T5" fmla="*/ 35 h 971"/>
                <a:gd name="T6" fmla="*/ 33 w 495"/>
                <a:gd name="T7" fmla="*/ 35 h 971"/>
                <a:gd name="T8" fmla="*/ 31 w 495"/>
                <a:gd name="T9" fmla="*/ 33 h 971"/>
                <a:gd name="T10" fmla="*/ 29 w 495"/>
                <a:gd name="T11" fmla="*/ 33 h 971"/>
                <a:gd name="T12" fmla="*/ 25 w 495"/>
                <a:gd name="T13" fmla="*/ 31 h 971"/>
                <a:gd name="T14" fmla="*/ 23 w 495"/>
                <a:gd name="T15" fmla="*/ 29 h 971"/>
                <a:gd name="T16" fmla="*/ 21 w 495"/>
                <a:gd name="T17" fmla="*/ 27 h 971"/>
                <a:gd name="T18" fmla="*/ 17 w 495"/>
                <a:gd name="T19" fmla="*/ 24 h 971"/>
                <a:gd name="T20" fmla="*/ 14 w 495"/>
                <a:gd name="T21" fmla="*/ 20 h 971"/>
                <a:gd name="T22" fmla="*/ 10 w 495"/>
                <a:gd name="T23" fmla="*/ 16 h 971"/>
                <a:gd name="T24" fmla="*/ 8 w 495"/>
                <a:gd name="T25" fmla="*/ 13 h 971"/>
                <a:gd name="T26" fmla="*/ 2 w 495"/>
                <a:gd name="T27" fmla="*/ 7 h 971"/>
                <a:gd name="T28" fmla="*/ 2 w 495"/>
                <a:gd name="T29" fmla="*/ 5 h 971"/>
                <a:gd name="T30" fmla="*/ 0 w 495"/>
                <a:gd name="T31" fmla="*/ 2 h 971"/>
                <a:gd name="T32" fmla="*/ 2 w 495"/>
                <a:gd name="T33" fmla="*/ 0 h 971"/>
                <a:gd name="T34" fmla="*/ 2 w 495"/>
                <a:gd name="T35" fmla="*/ 1 h 971"/>
                <a:gd name="T36" fmla="*/ 2 w 495"/>
                <a:gd name="T37" fmla="*/ 3 h 971"/>
                <a:gd name="T38" fmla="*/ 2 w 495"/>
                <a:gd name="T39" fmla="*/ 4 h 971"/>
                <a:gd name="T40" fmla="*/ 2 w 495"/>
                <a:gd name="T41" fmla="*/ 5 h 971"/>
                <a:gd name="T42" fmla="*/ 2 w 495"/>
                <a:gd name="T43" fmla="*/ 6 h 971"/>
                <a:gd name="T44" fmla="*/ 4 w 495"/>
                <a:gd name="T45" fmla="*/ 7 h 971"/>
                <a:gd name="T46" fmla="*/ 6 w 495"/>
                <a:gd name="T47" fmla="*/ 9 h 971"/>
                <a:gd name="T48" fmla="*/ 10 w 495"/>
                <a:gd name="T49" fmla="*/ 10 h 971"/>
                <a:gd name="T50" fmla="*/ 13 w 495"/>
                <a:gd name="T51" fmla="*/ 10 h 971"/>
                <a:gd name="T52" fmla="*/ 19 w 495"/>
                <a:gd name="T53" fmla="*/ 10 h 971"/>
                <a:gd name="T54" fmla="*/ 38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40" name="Group 11"/>
          <p:cNvGrpSpPr/>
          <p:nvPr/>
        </p:nvGrpSpPr>
        <p:grpSpPr bwMode="auto">
          <a:xfrm>
            <a:off x="6124702" y="3345822"/>
            <a:ext cx="2057400" cy="2192338"/>
            <a:chOff x="2854" y="1996"/>
            <a:chExt cx="1296" cy="1381"/>
          </a:xfrm>
          <a:solidFill>
            <a:srgbClr val="FCC818"/>
          </a:solidFill>
        </p:grpSpPr>
        <p:sp>
          <p:nvSpPr>
            <p:cNvPr id="41" name="AutoShape 12"/>
            <p:cNvSpPr>
              <a:spLocks noChangeArrowheads="1"/>
            </p:cNvSpPr>
            <p:nvPr/>
          </p:nvSpPr>
          <p:spPr bwMode="gray">
            <a:xfrm rot="-1800000">
              <a:off x="2854" y="1996"/>
              <a:ext cx="906" cy="380"/>
            </a:xfrm>
            <a:prstGeom prst="triangle">
              <a:avLst>
                <a:gd name="adj" fmla="val 50000"/>
              </a:avLst>
            </a:prstGeom>
            <a:grpFill/>
            <a:ln w="9525" algn="ctr">
              <a:noFill/>
              <a:miter lim="800000"/>
            </a:ln>
          </p:spPr>
          <p:txBody>
            <a:bodyPr wrap="none" anchor="ctr"/>
            <a:lstStyle/>
            <a:p>
              <a:endParaRPr lang="zh-CN" altLang="en-US">
                <a:solidFill>
                  <a:srgbClr val="000000"/>
                </a:solidFill>
              </a:endParaRPr>
            </a:p>
          </p:txBody>
        </p:sp>
        <p:sp>
          <p:nvSpPr>
            <p:cNvPr id="42" name="Freeform 13"/>
            <p:cNvSpPr/>
            <p:nvPr/>
          </p:nvSpPr>
          <p:spPr bwMode="gray">
            <a:xfrm rot="-7200000">
              <a:off x="3102" y="2371"/>
              <a:ext cx="948" cy="507"/>
            </a:xfrm>
            <a:custGeom>
              <a:avLst/>
              <a:gdLst>
                <a:gd name="T0" fmla="*/ 9866 w 750"/>
                <a:gd name="T1" fmla="*/ 0 h 378"/>
                <a:gd name="T2" fmla="*/ 0 w 750"/>
                <a:gd name="T3" fmla="*/ 0 h 378"/>
                <a:gd name="T4" fmla="*/ 32 w 750"/>
                <a:gd name="T5" fmla="*/ 4901 h 378"/>
                <a:gd name="T6" fmla="*/ 368 w 750"/>
                <a:gd name="T7" fmla="*/ 9551 h 378"/>
                <a:gd name="T8" fmla="*/ 9866 w 750"/>
                <a:gd name="T9" fmla="*/ 9551 h 378"/>
                <a:gd name="T10" fmla="*/ 9866 w 750"/>
                <a:gd name="T11" fmla="*/ 0 h 378"/>
                <a:gd name="T12" fmla="*/ 9866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000000"/>
                </a:solidFill>
              </a:endParaRPr>
            </a:p>
          </p:txBody>
        </p:sp>
        <p:sp>
          <p:nvSpPr>
            <p:cNvPr id="43" name="Freeform 14"/>
            <p:cNvSpPr/>
            <p:nvPr/>
          </p:nvSpPr>
          <p:spPr bwMode="gray">
            <a:xfrm rot="-7200000">
              <a:off x="3618" y="2845"/>
              <a:ext cx="346" cy="718"/>
            </a:xfrm>
            <a:custGeom>
              <a:avLst/>
              <a:gdLst>
                <a:gd name="T0" fmla="*/ 10 w 495"/>
                <a:gd name="T1" fmla="*/ 10 h 971"/>
                <a:gd name="T2" fmla="*/ 10 w 495"/>
                <a:gd name="T3" fmla="*/ 35 h 971"/>
                <a:gd name="T4" fmla="*/ 9 w 495"/>
                <a:gd name="T5" fmla="*/ 35 h 971"/>
                <a:gd name="T6" fmla="*/ 8 w 495"/>
                <a:gd name="T7" fmla="*/ 35 h 971"/>
                <a:gd name="T8" fmla="*/ 8 w 495"/>
                <a:gd name="T9" fmla="*/ 33 h 971"/>
                <a:gd name="T10" fmla="*/ 7 w 495"/>
                <a:gd name="T11" fmla="*/ 33 h 971"/>
                <a:gd name="T12" fmla="*/ 7 w 495"/>
                <a:gd name="T13" fmla="*/ 31 h 971"/>
                <a:gd name="T14" fmla="*/ 6 w 495"/>
                <a:gd name="T15" fmla="*/ 29 h 971"/>
                <a:gd name="T16" fmla="*/ 5 w 495"/>
                <a:gd name="T17" fmla="*/ 27 h 971"/>
                <a:gd name="T18" fmla="*/ 4 w 495"/>
                <a:gd name="T19" fmla="*/ 24 h 971"/>
                <a:gd name="T20" fmla="*/ 3 w 495"/>
                <a:gd name="T21" fmla="*/ 20 h 971"/>
                <a:gd name="T22" fmla="*/ 2 w 495"/>
                <a:gd name="T23" fmla="*/ 16 h 971"/>
                <a:gd name="T24" fmla="*/ 2 w 495"/>
                <a:gd name="T25" fmla="*/ 13 h 971"/>
                <a:gd name="T26" fmla="*/ 1 w 495"/>
                <a:gd name="T27" fmla="*/ 7 h 971"/>
                <a:gd name="T28" fmla="*/ 1 w 495"/>
                <a:gd name="T29" fmla="*/ 5 h 971"/>
                <a:gd name="T30" fmla="*/ 0 w 495"/>
                <a:gd name="T31" fmla="*/ 2 h 971"/>
                <a:gd name="T32" fmla="*/ 1 w 495"/>
                <a:gd name="T33" fmla="*/ 0 h 971"/>
                <a:gd name="T34" fmla="*/ 1 w 495"/>
                <a:gd name="T35" fmla="*/ 1 h 971"/>
                <a:gd name="T36" fmla="*/ 1 w 495"/>
                <a:gd name="T37" fmla="*/ 3 h 971"/>
                <a:gd name="T38" fmla="*/ 1 w 495"/>
                <a:gd name="T39" fmla="*/ 4 h 971"/>
                <a:gd name="T40" fmla="*/ 1 w 495"/>
                <a:gd name="T41" fmla="*/ 5 h 971"/>
                <a:gd name="T42" fmla="*/ 1 w 495"/>
                <a:gd name="T43" fmla="*/ 6 h 971"/>
                <a:gd name="T44" fmla="*/ 1 w 495"/>
                <a:gd name="T45" fmla="*/ 7 h 971"/>
                <a:gd name="T46" fmla="*/ 1 w 495"/>
                <a:gd name="T47" fmla="*/ 9 h 971"/>
                <a:gd name="T48" fmla="*/ 2 w 495"/>
                <a:gd name="T49" fmla="*/ 10 h 971"/>
                <a:gd name="T50" fmla="*/ 3 w 495"/>
                <a:gd name="T51" fmla="*/ 10 h 971"/>
                <a:gd name="T52" fmla="*/ 5 w 495"/>
                <a:gd name="T53" fmla="*/ 10 h 971"/>
                <a:gd name="T54" fmla="*/ 10 w 495"/>
                <a:gd name="T55" fmla="*/ 10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000000"/>
                </a:solidFill>
              </a:endParaRPr>
            </a:p>
          </p:txBody>
        </p:sp>
      </p:grpSp>
      <p:grpSp>
        <p:nvGrpSpPr>
          <p:cNvPr id="44" name="Group 15"/>
          <p:cNvGrpSpPr/>
          <p:nvPr/>
        </p:nvGrpSpPr>
        <p:grpSpPr bwMode="auto">
          <a:xfrm>
            <a:off x="4224951" y="4712334"/>
            <a:ext cx="2493963" cy="1395413"/>
            <a:chOff x="1655" y="2837"/>
            <a:chExt cx="1571" cy="879"/>
          </a:xfrm>
          <a:solidFill>
            <a:schemeClr val="accent2"/>
          </a:solidFill>
        </p:grpSpPr>
        <p:sp>
          <p:nvSpPr>
            <p:cNvPr id="45" name="Freeform 16"/>
            <p:cNvSpPr/>
            <p:nvPr/>
          </p:nvSpPr>
          <p:spPr bwMode="gray">
            <a:xfrm>
              <a:off x="1655" y="2837"/>
              <a:ext cx="366" cy="692"/>
            </a:xfrm>
            <a:custGeom>
              <a:avLst/>
              <a:gdLst>
                <a:gd name="T0" fmla="*/ 18 w 495"/>
                <a:gd name="T1" fmla="*/ 7 h 971"/>
                <a:gd name="T2" fmla="*/ 18 w 495"/>
                <a:gd name="T3" fmla="*/ 24 h 971"/>
                <a:gd name="T4" fmla="*/ 16 w 495"/>
                <a:gd name="T5" fmla="*/ 24 h 971"/>
                <a:gd name="T6" fmla="*/ 16 w 495"/>
                <a:gd name="T7" fmla="*/ 23 h 971"/>
                <a:gd name="T8" fmla="*/ 15 w 495"/>
                <a:gd name="T9" fmla="*/ 22 h 971"/>
                <a:gd name="T10" fmla="*/ 13 w 495"/>
                <a:gd name="T11" fmla="*/ 22 h 971"/>
                <a:gd name="T12" fmla="*/ 12 w 495"/>
                <a:gd name="T13" fmla="*/ 21 h 971"/>
                <a:gd name="T14" fmla="*/ 11 w 495"/>
                <a:gd name="T15" fmla="*/ 19 h 971"/>
                <a:gd name="T16" fmla="*/ 10 w 495"/>
                <a:gd name="T17" fmla="*/ 17 h 971"/>
                <a:gd name="T18" fmla="*/ 8 w 495"/>
                <a:gd name="T19" fmla="*/ 16 h 971"/>
                <a:gd name="T20" fmla="*/ 7 w 495"/>
                <a:gd name="T21" fmla="*/ 14 h 971"/>
                <a:gd name="T22" fmla="*/ 5 w 495"/>
                <a:gd name="T23" fmla="*/ 11 h 971"/>
                <a:gd name="T24" fmla="*/ 4 w 495"/>
                <a:gd name="T25" fmla="*/ 9 h 971"/>
                <a:gd name="T26" fmla="*/ 1 w 495"/>
                <a:gd name="T27" fmla="*/ 5 h 971"/>
                <a:gd name="T28" fmla="*/ 1 w 495"/>
                <a:gd name="T29" fmla="*/ 3 h 971"/>
                <a:gd name="T30" fmla="*/ 0 w 495"/>
                <a:gd name="T31" fmla="*/ 1 h 971"/>
                <a:gd name="T32" fmla="*/ 1 w 495"/>
                <a:gd name="T33" fmla="*/ 0 h 971"/>
                <a:gd name="T34" fmla="*/ 1 w 495"/>
                <a:gd name="T35" fmla="*/ 1 h 971"/>
                <a:gd name="T36" fmla="*/ 1 w 495"/>
                <a:gd name="T37" fmla="*/ 2 h 971"/>
                <a:gd name="T38" fmla="*/ 1 w 495"/>
                <a:gd name="T39" fmla="*/ 3 h 971"/>
                <a:gd name="T40" fmla="*/ 1 w 495"/>
                <a:gd name="T41" fmla="*/ 3 h 971"/>
                <a:gd name="T42" fmla="*/ 1 w 495"/>
                <a:gd name="T43" fmla="*/ 4 h 971"/>
                <a:gd name="T44" fmla="*/ 2 w 495"/>
                <a:gd name="T45" fmla="*/ 5 h 971"/>
                <a:gd name="T46" fmla="*/ 3 w 495"/>
                <a:gd name="T47" fmla="*/ 6 h 971"/>
                <a:gd name="T48" fmla="*/ 4 w 495"/>
                <a:gd name="T49" fmla="*/ 6 h 971"/>
                <a:gd name="T50" fmla="*/ 7 w 495"/>
                <a:gd name="T51" fmla="*/ 7 h 971"/>
                <a:gd name="T52" fmla="*/ 9 w 495"/>
                <a:gd name="T53" fmla="*/ 7 h 971"/>
                <a:gd name="T54" fmla="*/ 18 w 495"/>
                <a:gd name="T55" fmla="*/ 7 h 9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495"/>
                <a:gd name="T85" fmla="*/ 0 h 971"/>
                <a:gd name="T86" fmla="*/ 495 w 495"/>
                <a:gd name="T87" fmla="*/ 971 h 9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495" h="971">
                  <a:moveTo>
                    <a:pt x="495" y="285"/>
                  </a:moveTo>
                  <a:lnTo>
                    <a:pt x="495" y="971"/>
                  </a:lnTo>
                  <a:lnTo>
                    <a:pt x="462" y="964"/>
                  </a:lnTo>
                  <a:lnTo>
                    <a:pt x="430" y="953"/>
                  </a:lnTo>
                  <a:lnTo>
                    <a:pt x="401" y="931"/>
                  </a:lnTo>
                  <a:lnTo>
                    <a:pt x="372" y="898"/>
                  </a:lnTo>
                  <a:lnTo>
                    <a:pt x="339" y="855"/>
                  </a:lnTo>
                  <a:lnTo>
                    <a:pt x="306" y="801"/>
                  </a:lnTo>
                  <a:lnTo>
                    <a:pt x="270" y="732"/>
                  </a:lnTo>
                  <a:lnTo>
                    <a:pt x="227" y="648"/>
                  </a:lnTo>
                  <a:lnTo>
                    <a:pt x="183" y="554"/>
                  </a:lnTo>
                  <a:lnTo>
                    <a:pt x="129" y="438"/>
                  </a:lnTo>
                  <a:lnTo>
                    <a:pt x="96" y="369"/>
                  </a:lnTo>
                  <a:lnTo>
                    <a:pt x="29" y="211"/>
                  </a:lnTo>
                  <a:lnTo>
                    <a:pt x="2" y="127"/>
                  </a:lnTo>
                  <a:lnTo>
                    <a:pt x="0" y="60"/>
                  </a:lnTo>
                  <a:lnTo>
                    <a:pt x="15" y="0"/>
                  </a:lnTo>
                  <a:lnTo>
                    <a:pt x="15" y="43"/>
                  </a:lnTo>
                  <a:lnTo>
                    <a:pt x="15" y="72"/>
                  </a:lnTo>
                  <a:lnTo>
                    <a:pt x="15" y="99"/>
                  </a:lnTo>
                  <a:lnTo>
                    <a:pt x="18" y="126"/>
                  </a:lnTo>
                  <a:lnTo>
                    <a:pt x="29" y="162"/>
                  </a:lnTo>
                  <a:lnTo>
                    <a:pt x="53" y="198"/>
                  </a:lnTo>
                  <a:lnTo>
                    <a:pt x="85" y="231"/>
                  </a:lnTo>
                  <a:lnTo>
                    <a:pt x="125" y="260"/>
                  </a:lnTo>
                  <a:lnTo>
                    <a:pt x="180" y="278"/>
                  </a:lnTo>
                  <a:lnTo>
                    <a:pt x="245" y="282"/>
                  </a:lnTo>
                  <a:lnTo>
                    <a:pt x="495" y="285"/>
                  </a:lnTo>
                  <a:close/>
                </a:path>
              </a:pathLst>
            </a:custGeom>
            <a:grpFill/>
            <a:ln w="0">
              <a:noFill/>
              <a:round/>
            </a:ln>
          </p:spPr>
          <p:txBody>
            <a:bodyPr/>
            <a:lstStyle/>
            <a:p>
              <a:endParaRPr lang="zh-CN" altLang="en-US">
                <a:solidFill>
                  <a:srgbClr val="8CBF00"/>
                </a:solidFill>
              </a:endParaRPr>
            </a:p>
          </p:txBody>
        </p:sp>
        <p:sp>
          <p:nvSpPr>
            <p:cNvPr id="46" name="AutoShape 17"/>
            <p:cNvSpPr>
              <a:spLocks noChangeArrowheads="1"/>
            </p:cNvSpPr>
            <p:nvPr/>
          </p:nvSpPr>
          <p:spPr bwMode="gray">
            <a:xfrm rot="5400000">
              <a:off x="2589" y="3078"/>
              <a:ext cx="872" cy="403"/>
            </a:xfrm>
            <a:prstGeom prst="triangle">
              <a:avLst>
                <a:gd name="adj" fmla="val 50000"/>
              </a:avLst>
            </a:prstGeom>
            <a:grpFill/>
            <a:ln w="9525" algn="ctr">
              <a:noFill/>
              <a:miter lim="800000"/>
            </a:ln>
          </p:spPr>
          <p:txBody>
            <a:bodyPr wrap="none" anchor="ctr"/>
            <a:lstStyle/>
            <a:p>
              <a:endParaRPr lang="zh-CN" altLang="en-US">
                <a:solidFill>
                  <a:srgbClr val="8CBF00"/>
                </a:solidFill>
              </a:endParaRPr>
            </a:p>
          </p:txBody>
        </p:sp>
        <p:sp>
          <p:nvSpPr>
            <p:cNvPr id="47" name="Freeform 18"/>
            <p:cNvSpPr/>
            <p:nvPr/>
          </p:nvSpPr>
          <p:spPr bwMode="gray">
            <a:xfrm>
              <a:off x="1985" y="3040"/>
              <a:ext cx="1005" cy="489"/>
            </a:xfrm>
            <a:custGeom>
              <a:avLst/>
              <a:gdLst>
                <a:gd name="T0" fmla="*/ 18765 w 750"/>
                <a:gd name="T1" fmla="*/ 0 h 378"/>
                <a:gd name="T2" fmla="*/ 0 w 750"/>
                <a:gd name="T3" fmla="*/ 0 h 378"/>
                <a:gd name="T4" fmla="*/ 51 w 750"/>
                <a:gd name="T5" fmla="*/ 3290 h 378"/>
                <a:gd name="T6" fmla="*/ 702 w 750"/>
                <a:gd name="T7" fmla="*/ 6419 h 378"/>
                <a:gd name="T8" fmla="*/ 18765 w 750"/>
                <a:gd name="T9" fmla="*/ 6419 h 378"/>
                <a:gd name="T10" fmla="*/ 18765 w 750"/>
                <a:gd name="T11" fmla="*/ 0 h 378"/>
                <a:gd name="T12" fmla="*/ 18765 w 750"/>
                <a:gd name="T13" fmla="*/ 0 h 378"/>
                <a:gd name="T14" fmla="*/ 0 60000 65536"/>
                <a:gd name="T15" fmla="*/ 0 60000 65536"/>
                <a:gd name="T16" fmla="*/ 0 60000 65536"/>
                <a:gd name="T17" fmla="*/ 0 60000 65536"/>
                <a:gd name="T18" fmla="*/ 0 60000 65536"/>
                <a:gd name="T19" fmla="*/ 0 60000 65536"/>
                <a:gd name="T20" fmla="*/ 0 60000 65536"/>
                <a:gd name="T21" fmla="*/ 0 w 750"/>
                <a:gd name="T22" fmla="*/ 0 h 378"/>
                <a:gd name="T23" fmla="*/ 750 w 750"/>
                <a:gd name="T24" fmla="*/ 378 h 37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50" h="378">
                  <a:moveTo>
                    <a:pt x="750" y="0"/>
                  </a:moveTo>
                  <a:lnTo>
                    <a:pt x="0" y="0"/>
                  </a:lnTo>
                  <a:lnTo>
                    <a:pt x="2" y="194"/>
                  </a:lnTo>
                  <a:lnTo>
                    <a:pt x="28" y="378"/>
                  </a:lnTo>
                  <a:lnTo>
                    <a:pt x="750" y="378"/>
                  </a:lnTo>
                  <a:lnTo>
                    <a:pt x="750" y="0"/>
                  </a:lnTo>
                  <a:close/>
                </a:path>
              </a:pathLst>
            </a:custGeom>
            <a:grpFill/>
            <a:ln w="0">
              <a:noFill/>
              <a:round/>
            </a:ln>
          </p:spPr>
          <p:txBody>
            <a:bodyPr/>
            <a:lstStyle/>
            <a:p>
              <a:endParaRPr lang="zh-CN" altLang="en-US">
                <a:solidFill>
                  <a:srgbClr val="8CBF00"/>
                </a:solidFill>
              </a:endParaRPr>
            </a:p>
          </p:txBody>
        </p:sp>
      </p:grpSp>
      <p:sp>
        <p:nvSpPr>
          <p:cNvPr id="48" name="文本框 17"/>
          <p:cNvSpPr txBox="1"/>
          <p:nvPr/>
        </p:nvSpPr>
        <p:spPr>
          <a:xfrm>
            <a:off x="1522602" y="4782670"/>
            <a:ext cx="2556865" cy="1815882"/>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企业要对有限空间进行识别，确定有限空间的数量、位置以及危险有害因素等基本情况，建立有限空间管理台账并及时更新。长期存在风险的有限空间，需设置醒目的标志、标示。</a:t>
            </a:r>
          </a:p>
        </p:txBody>
      </p:sp>
      <p:sp>
        <p:nvSpPr>
          <p:cNvPr id="49" name="文本框 18"/>
          <p:cNvSpPr txBox="1"/>
          <p:nvPr/>
        </p:nvSpPr>
        <p:spPr>
          <a:xfrm>
            <a:off x="1506837" y="4213341"/>
            <a:ext cx="2556865" cy="607667"/>
          </a:xfrm>
          <a:prstGeom prst="rect">
            <a:avLst/>
          </a:prstGeom>
          <a:noFill/>
        </p:spPr>
        <p:txBody>
          <a:bodyPr wrap="square" rtlCol="0">
            <a:spAutoFit/>
          </a:bodyPr>
          <a:lstStyle/>
          <a:p>
            <a:pPr>
              <a:lnSpc>
                <a:spcPct val="133000"/>
              </a:lnSpc>
              <a:defRPr/>
            </a:pP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建立作业台账</a:t>
            </a:r>
          </a:p>
        </p:txBody>
      </p:sp>
      <p:sp>
        <p:nvSpPr>
          <p:cNvPr id="52" name="文本框 21"/>
          <p:cNvSpPr txBox="1"/>
          <p:nvPr/>
        </p:nvSpPr>
        <p:spPr>
          <a:xfrm>
            <a:off x="4903076" y="1385815"/>
            <a:ext cx="2569779" cy="1077218"/>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进行有限空间作业前必须严格实行作业审批制度，严禁擅自进入有限空间作业。</a:t>
            </a:r>
          </a:p>
        </p:txBody>
      </p:sp>
      <p:sp>
        <p:nvSpPr>
          <p:cNvPr id="53" name="文本框 22"/>
          <p:cNvSpPr txBox="1"/>
          <p:nvPr/>
        </p:nvSpPr>
        <p:spPr>
          <a:xfrm>
            <a:off x="4627402" y="911080"/>
            <a:ext cx="2892749" cy="523220"/>
          </a:xfrm>
          <a:prstGeom prst="rect">
            <a:avLst/>
          </a:prstGeom>
          <a:noFill/>
        </p:spPr>
        <p:txBody>
          <a:bodyPr wrap="square" rtlCol="0">
            <a:spAutoFit/>
          </a:bodyPr>
          <a:lstStyle/>
          <a:p>
            <a:pPr algn="ct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严格作业审批</a:t>
            </a:r>
          </a:p>
        </p:txBody>
      </p:sp>
      <p:sp>
        <p:nvSpPr>
          <p:cNvPr id="54" name="文本框 21"/>
          <p:cNvSpPr txBox="1"/>
          <p:nvPr/>
        </p:nvSpPr>
        <p:spPr>
          <a:xfrm>
            <a:off x="8429297" y="4785911"/>
            <a:ext cx="2559269" cy="1815882"/>
          </a:xfrm>
          <a:prstGeom prst="rect">
            <a:avLst/>
          </a:prstGeom>
          <a:noFill/>
        </p:spPr>
        <p:txBody>
          <a:bodyPr wrap="square" rtlCol="0">
            <a:spAutoFit/>
          </a:bodyPr>
          <a:lstStyle/>
          <a:p>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有限空间作业的工贸企业应当建立六项安全生产制度和规程。</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(1)</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安全责任制度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(2)</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应急管理制度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(3)</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审批制度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(4)</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安全操作规程</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(5)</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作业现场安全管理制度</a:t>
            </a:r>
            <a:r>
              <a:rPr lang="en-US" altLang="zh-CN" sz="1600" dirty="0">
                <a:solidFill>
                  <a:srgbClr val="3B3B3B"/>
                </a:solidFill>
                <a:latin typeface="微软雅黑" panose="020B0503020204020204" pitchFamily="34" charset="-122"/>
                <a:ea typeface="微软雅黑" panose="020B0503020204020204" pitchFamily="34" charset="-122"/>
                <a:cs typeface="+mn-ea"/>
                <a:sym typeface="+mn-lt"/>
              </a:rPr>
              <a:t>(6)</a:t>
            </a:r>
            <a:r>
              <a:rPr lang="zh-CN" altLang="en-US" sz="1600" dirty="0">
                <a:solidFill>
                  <a:srgbClr val="3B3B3B"/>
                </a:solidFill>
                <a:latin typeface="微软雅黑" panose="020B0503020204020204" pitchFamily="34" charset="-122"/>
                <a:ea typeface="微软雅黑" panose="020B0503020204020204" pitchFamily="34" charset="-122"/>
                <a:cs typeface="+mn-ea"/>
                <a:sym typeface="+mn-lt"/>
              </a:rPr>
              <a:t>相关人员安全培训教育制度</a:t>
            </a:r>
          </a:p>
        </p:txBody>
      </p:sp>
      <p:sp>
        <p:nvSpPr>
          <p:cNvPr id="55" name="文本框 22"/>
          <p:cNvSpPr txBox="1"/>
          <p:nvPr/>
        </p:nvSpPr>
        <p:spPr>
          <a:xfrm>
            <a:off x="8153623" y="4311176"/>
            <a:ext cx="2892749" cy="523220"/>
          </a:xfrm>
          <a:prstGeom prst="rect">
            <a:avLst/>
          </a:prstGeom>
          <a:noFill/>
        </p:spPr>
        <p:txBody>
          <a:bodyPr wrap="square" rtlCol="0">
            <a:spAutoFit/>
          </a:bodyPr>
          <a:lstStyle/>
          <a:p>
            <a:pPr algn="ctr"/>
            <a:r>
              <a:rPr lang="zh-CN" altLang="en-US" sz="2800" b="1" dirty="0">
                <a:solidFill>
                  <a:srgbClr val="3B3B3B"/>
                </a:solidFill>
                <a:latin typeface="微软雅黑" panose="020B0503020204020204" pitchFamily="34" charset="-122"/>
                <a:ea typeface="微软雅黑" panose="020B0503020204020204" pitchFamily="34" charset="-122"/>
                <a:cs typeface="+mn-ea"/>
                <a:sym typeface="+mn-lt"/>
              </a:rPr>
              <a:t>建立管理制度</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300"/>
                                        <p:tgtEl>
                                          <p:spTgt spid="2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wipe(down)">
                                      <p:cBhvr>
                                        <p:cTn id="11" dur="200"/>
                                        <p:tgtEl>
                                          <p:spTgt spid="2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300"/>
                                        <p:tgtEl>
                                          <p:spTgt spid="2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300" fill="hold"/>
                                        <p:tgtEl>
                                          <p:spTgt spid="29"/>
                                        </p:tgtEl>
                                        <p:attrNameLst>
                                          <p:attrName>ppt_w</p:attrName>
                                        </p:attrNameLst>
                                      </p:cBhvr>
                                      <p:tavLst>
                                        <p:tav tm="0">
                                          <p:val>
                                            <p:fltVal val="0"/>
                                          </p:val>
                                        </p:tav>
                                        <p:tav tm="100000">
                                          <p:val>
                                            <p:strVal val="#ppt_w"/>
                                          </p:val>
                                        </p:tav>
                                      </p:tavLst>
                                    </p:anim>
                                    <p:anim calcmode="lin" valueType="num">
                                      <p:cBhvr>
                                        <p:cTn id="20" dur="300" fill="hold"/>
                                        <p:tgtEl>
                                          <p:spTgt spid="29"/>
                                        </p:tgtEl>
                                        <p:attrNameLst>
                                          <p:attrName>ppt_h</p:attrName>
                                        </p:attrNameLst>
                                      </p:cBhvr>
                                      <p:tavLst>
                                        <p:tav tm="0">
                                          <p:val>
                                            <p:fltVal val="0"/>
                                          </p:val>
                                        </p:tav>
                                        <p:tav tm="100000">
                                          <p:val>
                                            <p:strVal val="#ppt_h"/>
                                          </p:val>
                                        </p:tav>
                                      </p:tavLst>
                                    </p:anim>
                                    <p:anim calcmode="lin" valueType="num">
                                      <p:cBhvr>
                                        <p:cTn id="21" dur="300" fill="hold"/>
                                        <p:tgtEl>
                                          <p:spTgt spid="29"/>
                                        </p:tgtEl>
                                        <p:attrNameLst>
                                          <p:attrName>style.rotation</p:attrName>
                                        </p:attrNameLst>
                                      </p:cBhvr>
                                      <p:tavLst>
                                        <p:tav tm="0">
                                          <p:val>
                                            <p:fltVal val="90"/>
                                          </p:val>
                                        </p:tav>
                                        <p:tav tm="100000">
                                          <p:val>
                                            <p:fltVal val="0"/>
                                          </p:val>
                                        </p:tav>
                                      </p:tavLst>
                                    </p:anim>
                                    <p:animEffect transition="in" filter="fade">
                                      <p:cBhvr>
                                        <p:cTn id="22"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animBg="1"/>
      <p:bldP spid="2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47"/>
          <p:cNvGrpSpPr/>
          <p:nvPr/>
        </p:nvGrpSpPr>
        <p:grpSpPr>
          <a:xfrm>
            <a:off x="1525891" y="1196995"/>
            <a:ext cx="4242225" cy="700169"/>
            <a:chOff x="2159496" y="1391204"/>
            <a:chExt cx="5460503" cy="590105"/>
          </a:xfrm>
        </p:grpSpPr>
        <p:sp>
          <p:nvSpPr>
            <p:cNvPr id="20" name="任意多边形 19"/>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1" name="任意多边形 20"/>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有限空间作业安全责任制度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9" name="任意多边形 18"/>
          <p:cNvSpPr/>
          <p:nvPr/>
        </p:nvSpPr>
        <p:spPr>
          <a:xfrm>
            <a:off x="817144" y="1230568"/>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23" name="组合 48"/>
          <p:cNvGrpSpPr/>
          <p:nvPr/>
        </p:nvGrpSpPr>
        <p:grpSpPr>
          <a:xfrm>
            <a:off x="1525891" y="2057362"/>
            <a:ext cx="4242225" cy="700169"/>
            <a:chOff x="2159496" y="2179391"/>
            <a:chExt cx="5460503" cy="590105"/>
          </a:xfrm>
        </p:grpSpPr>
        <p:sp>
          <p:nvSpPr>
            <p:cNvPr id="27" name="任意多边形 26"/>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有限空间作业审批制度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26" name="任意多边形 25"/>
          <p:cNvSpPr/>
          <p:nvPr/>
        </p:nvSpPr>
        <p:spPr>
          <a:xfrm>
            <a:off x="817144" y="209093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30" name="组合 49"/>
          <p:cNvGrpSpPr/>
          <p:nvPr/>
        </p:nvGrpSpPr>
        <p:grpSpPr>
          <a:xfrm>
            <a:off x="1525891" y="2917730"/>
            <a:ext cx="4242225" cy="700168"/>
            <a:chOff x="2159496" y="2967579"/>
            <a:chExt cx="5460503" cy="590104"/>
          </a:xfrm>
        </p:grpSpPr>
        <p:sp>
          <p:nvSpPr>
            <p:cNvPr id="41" name="任意多边形 40"/>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2" name="任意多边形 41"/>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有限空间作业现场安全管理制度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40" name="任意多边形 39"/>
          <p:cNvSpPr/>
          <p:nvPr/>
        </p:nvSpPr>
        <p:spPr>
          <a:xfrm>
            <a:off x="817144" y="295130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3</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44" name="组合 50"/>
          <p:cNvGrpSpPr/>
          <p:nvPr/>
        </p:nvGrpSpPr>
        <p:grpSpPr>
          <a:xfrm>
            <a:off x="1525891" y="3778096"/>
            <a:ext cx="4242225" cy="700168"/>
            <a:chOff x="2159496" y="3755765"/>
            <a:chExt cx="5460503" cy="590104"/>
          </a:xfrm>
        </p:grpSpPr>
        <p:sp>
          <p:nvSpPr>
            <p:cNvPr id="48" name="任意多边形 47"/>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9" name="任意多边形 48"/>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r>
                <a:rPr lang="zh-CN" altLang="zh-CN" dirty="0">
                  <a:latin typeface="微软雅黑" panose="020B0503020204020204" pitchFamily="34" charset="-122"/>
                  <a:ea typeface="微软雅黑" panose="020B0503020204020204" pitchFamily="34" charset="-122"/>
                </a:rPr>
                <a:t>人员安全培训教育制度</a:t>
              </a:r>
            </a:p>
          </p:txBody>
        </p:sp>
      </p:grpSp>
      <p:sp>
        <p:nvSpPr>
          <p:cNvPr id="47" name="任意多边形 46"/>
          <p:cNvSpPr/>
          <p:nvPr/>
        </p:nvSpPr>
        <p:spPr>
          <a:xfrm>
            <a:off x="817144" y="3811667"/>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4</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51" name="组合 70"/>
          <p:cNvGrpSpPr/>
          <p:nvPr/>
        </p:nvGrpSpPr>
        <p:grpSpPr>
          <a:xfrm>
            <a:off x="1525891" y="4638462"/>
            <a:ext cx="4242225" cy="700168"/>
            <a:chOff x="2159496" y="3755765"/>
            <a:chExt cx="5460503" cy="590104"/>
          </a:xfrm>
        </p:grpSpPr>
        <p:sp>
          <p:nvSpPr>
            <p:cNvPr id="55" name="任意多边形 54"/>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56" name="任意多边形 55"/>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有限空间作业应急管理制度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54" name="任意多边形 53"/>
          <p:cNvSpPr/>
          <p:nvPr/>
        </p:nvSpPr>
        <p:spPr>
          <a:xfrm>
            <a:off x="817144" y="467203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5</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93" name="组合 70"/>
          <p:cNvGrpSpPr/>
          <p:nvPr/>
        </p:nvGrpSpPr>
        <p:grpSpPr>
          <a:xfrm>
            <a:off x="1525891" y="5498828"/>
            <a:ext cx="4242225" cy="700168"/>
            <a:chOff x="2159496" y="3755765"/>
            <a:chExt cx="5460503" cy="590104"/>
          </a:xfrm>
        </p:grpSpPr>
        <p:sp>
          <p:nvSpPr>
            <p:cNvPr id="97" name="任意多边形 96"/>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98" name="任意多边形 97"/>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有限空间作业安全操作规程</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96" name="任意多边形 95"/>
          <p:cNvSpPr/>
          <p:nvPr/>
        </p:nvSpPr>
        <p:spPr>
          <a:xfrm>
            <a:off x="817144" y="5532397"/>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6</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36" name="组合 47"/>
          <p:cNvGrpSpPr/>
          <p:nvPr/>
        </p:nvGrpSpPr>
        <p:grpSpPr>
          <a:xfrm>
            <a:off x="7031127" y="1207269"/>
            <a:ext cx="4242225" cy="700169"/>
            <a:chOff x="2159496" y="1391204"/>
            <a:chExt cx="5460503" cy="590105"/>
          </a:xfrm>
        </p:grpSpPr>
        <p:sp>
          <p:nvSpPr>
            <p:cNvPr id="140" name="任意多边形 139"/>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41" name="任意多边形 140"/>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有限空间辨识清单</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39" name="任意多边形 138"/>
          <p:cNvSpPr/>
          <p:nvPr/>
        </p:nvSpPr>
        <p:spPr>
          <a:xfrm>
            <a:off x="6322380" y="1240842"/>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7</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30" name="组合 48"/>
          <p:cNvGrpSpPr/>
          <p:nvPr/>
        </p:nvGrpSpPr>
        <p:grpSpPr>
          <a:xfrm>
            <a:off x="7031127" y="2067636"/>
            <a:ext cx="4242225" cy="700169"/>
            <a:chOff x="2159496" y="2179391"/>
            <a:chExt cx="5460503" cy="590105"/>
          </a:xfrm>
        </p:grpSpPr>
        <p:sp>
          <p:nvSpPr>
            <p:cNvPr id="134" name="任意多边形 133"/>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135" name="任意多边形 134"/>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有限空间管理台账</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33" name="任意多边形 132"/>
          <p:cNvSpPr/>
          <p:nvPr/>
        </p:nvSpPr>
        <p:spPr>
          <a:xfrm>
            <a:off x="6322380" y="2101209"/>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8</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24" name="组合 49"/>
          <p:cNvGrpSpPr/>
          <p:nvPr/>
        </p:nvGrpSpPr>
        <p:grpSpPr>
          <a:xfrm>
            <a:off x="7031127" y="2928004"/>
            <a:ext cx="4242225" cy="700168"/>
            <a:chOff x="2159496" y="2967579"/>
            <a:chExt cx="5460503" cy="590104"/>
          </a:xfrm>
        </p:grpSpPr>
        <p:sp>
          <p:nvSpPr>
            <p:cNvPr id="128" name="任意多边形 127"/>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29" name="任意多边形 128"/>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有限空间作业票</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27" name="任意多边形 126"/>
          <p:cNvSpPr/>
          <p:nvPr/>
        </p:nvSpPr>
        <p:spPr>
          <a:xfrm>
            <a:off x="6322380" y="296157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9</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18" name="组合 50"/>
          <p:cNvGrpSpPr/>
          <p:nvPr/>
        </p:nvGrpSpPr>
        <p:grpSpPr>
          <a:xfrm>
            <a:off x="7031127" y="3788370"/>
            <a:ext cx="4242225" cy="700168"/>
            <a:chOff x="2159496" y="3755765"/>
            <a:chExt cx="5460503" cy="590104"/>
          </a:xfrm>
        </p:grpSpPr>
        <p:sp>
          <p:nvSpPr>
            <p:cNvPr id="122" name="任意多边形 121"/>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23" name="任意多边形 122"/>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安全培训记录</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21" name="任意多边形 120"/>
          <p:cNvSpPr/>
          <p:nvPr/>
        </p:nvSpPr>
        <p:spPr>
          <a:xfrm>
            <a:off x="6322380" y="382194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10</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12" name="组合 70"/>
          <p:cNvGrpSpPr/>
          <p:nvPr/>
        </p:nvGrpSpPr>
        <p:grpSpPr>
          <a:xfrm>
            <a:off x="7031127" y="4648736"/>
            <a:ext cx="4242225" cy="700168"/>
            <a:chOff x="2159496" y="3755765"/>
            <a:chExt cx="5460503" cy="590104"/>
          </a:xfrm>
        </p:grpSpPr>
        <p:sp>
          <p:nvSpPr>
            <p:cNvPr id="116" name="任意多边形 115"/>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17" name="任意多边形 116"/>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有限空间专项应急预案</a:t>
              </a:r>
            </a:p>
          </p:txBody>
        </p:sp>
      </p:grpSp>
      <p:sp>
        <p:nvSpPr>
          <p:cNvPr id="115" name="任意多边形 114"/>
          <p:cNvSpPr/>
          <p:nvPr/>
        </p:nvSpPr>
        <p:spPr>
          <a:xfrm>
            <a:off x="6322380" y="4682305"/>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106" name="组合 70"/>
          <p:cNvGrpSpPr/>
          <p:nvPr/>
        </p:nvGrpSpPr>
        <p:grpSpPr>
          <a:xfrm>
            <a:off x="7031127" y="5509102"/>
            <a:ext cx="4242225" cy="700168"/>
            <a:chOff x="2159496" y="3755765"/>
            <a:chExt cx="5460503" cy="590104"/>
          </a:xfrm>
        </p:grpSpPr>
        <p:sp>
          <p:nvSpPr>
            <p:cNvPr id="110" name="任意多边形 109"/>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11" name="任意多边形 110"/>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nSpc>
                  <a:spcPct val="150000"/>
                </a:lnSpc>
                <a:defRPr/>
              </a:pPr>
              <a:r>
                <a:rPr lang="zh-CN" altLang="zh-CN" dirty="0">
                  <a:latin typeface="微软雅黑" panose="020B0503020204020204" pitchFamily="34" charset="-122"/>
                  <a:ea typeface="微软雅黑" panose="020B0503020204020204" pitchFamily="34" charset="-122"/>
                </a:rPr>
                <a:t>有限空间应急装备、物资</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109" name="任意多边形 108"/>
          <p:cNvSpPr/>
          <p:nvPr/>
        </p:nvSpPr>
        <p:spPr>
          <a:xfrm>
            <a:off x="6322380" y="5542671"/>
            <a:ext cx="683991" cy="991970"/>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p:spPr>
        <p:txBody>
          <a:bodyPr tIns="180000" anchor="ctr"/>
          <a:lstStyle/>
          <a:p>
            <a:pPr algn="ctr">
              <a:defRPr/>
            </a:pP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9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5" name="矩形 144"/>
          <p:cNvSpPr/>
          <p:nvPr/>
        </p:nvSpPr>
        <p:spPr>
          <a:xfrm>
            <a:off x="1558067"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制度管理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300"/>
                                        <p:tgtEl>
                                          <p:spTgt spid="9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2"/>
                                        </p:tgtEl>
                                        <p:attrNameLst>
                                          <p:attrName>style.visibility</p:attrName>
                                        </p:attrNameLst>
                                      </p:cBhvr>
                                      <p:to>
                                        <p:strVal val="visible"/>
                                      </p:to>
                                    </p:set>
                                    <p:animEffect transition="in" filter="wipe(down)">
                                      <p:cBhvr>
                                        <p:cTn id="11" dur="200"/>
                                        <p:tgtEl>
                                          <p:spTgt spid="14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3"/>
                                        </p:tgtEl>
                                        <p:attrNameLst>
                                          <p:attrName>style.visibility</p:attrName>
                                        </p:attrNameLst>
                                      </p:cBhvr>
                                      <p:to>
                                        <p:strVal val="visible"/>
                                      </p:to>
                                    </p:set>
                                    <p:animEffect transition="in" filter="wipe(left)">
                                      <p:cBhvr>
                                        <p:cTn id="15" dur="300"/>
                                        <p:tgtEl>
                                          <p:spTgt spid="14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4"/>
                                        </p:tgtEl>
                                        <p:attrNameLst>
                                          <p:attrName>style.visibility</p:attrName>
                                        </p:attrNameLst>
                                      </p:cBhvr>
                                      <p:to>
                                        <p:strVal val="visible"/>
                                      </p:to>
                                    </p:set>
                                    <p:anim calcmode="lin" valueType="num">
                                      <p:cBhvr>
                                        <p:cTn id="19" dur="300" fill="hold"/>
                                        <p:tgtEl>
                                          <p:spTgt spid="144"/>
                                        </p:tgtEl>
                                        <p:attrNameLst>
                                          <p:attrName>ppt_w</p:attrName>
                                        </p:attrNameLst>
                                      </p:cBhvr>
                                      <p:tavLst>
                                        <p:tav tm="0">
                                          <p:val>
                                            <p:fltVal val="0"/>
                                          </p:val>
                                        </p:tav>
                                        <p:tav tm="100000">
                                          <p:val>
                                            <p:strVal val="#ppt_w"/>
                                          </p:val>
                                        </p:tav>
                                      </p:tavLst>
                                    </p:anim>
                                    <p:anim calcmode="lin" valueType="num">
                                      <p:cBhvr>
                                        <p:cTn id="20" dur="300" fill="hold"/>
                                        <p:tgtEl>
                                          <p:spTgt spid="144"/>
                                        </p:tgtEl>
                                        <p:attrNameLst>
                                          <p:attrName>ppt_h</p:attrName>
                                        </p:attrNameLst>
                                      </p:cBhvr>
                                      <p:tavLst>
                                        <p:tav tm="0">
                                          <p:val>
                                            <p:fltVal val="0"/>
                                          </p:val>
                                        </p:tav>
                                        <p:tav tm="100000">
                                          <p:val>
                                            <p:strVal val="#ppt_h"/>
                                          </p:val>
                                        </p:tav>
                                      </p:tavLst>
                                    </p:anim>
                                    <p:anim calcmode="lin" valueType="num">
                                      <p:cBhvr>
                                        <p:cTn id="21" dur="300" fill="hold"/>
                                        <p:tgtEl>
                                          <p:spTgt spid="144"/>
                                        </p:tgtEl>
                                        <p:attrNameLst>
                                          <p:attrName>style.rotation</p:attrName>
                                        </p:attrNameLst>
                                      </p:cBhvr>
                                      <p:tavLst>
                                        <p:tav tm="0">
                                          <p:val>
                                            <p:fltVal val="90"/>
                                          </p:val>
                                        </p:tav>
                                        <p:tav tm="100000">
                                          <p:val>
                                            <p:fltVal val="0"/>
                                          </p:val>
                                        </p:tav>
                                      </p:tavLst>
                                    </p:anim>
                                    <p:animEffect transition="in" filter="fade">
                                      <p:cBhvr>
                                        <p:cTn id="22" dur="300"/>
                                        <p:tgtEl>
                                          <p:spTgt spid="1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142" grpId="0" animBg="1"/>
      <p:bldP spid="143" grpId="0" animBg="1"/>
      <p:bldP spid="1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a:spLocks noChangeAspect="1"/>
          </p:cNvSpPr>
          <p:nvPr/>
        </p:nvSpPr>
        <p:spPr>
          <a:xfrm>
            <a:off x="1639598" y="2010287"/>
            <a:ext cx="2554019" cy="2554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1"/>
          <p:cNvSpPr/>
          <p:nvPr/>
        </p:nvSpPr>
        <p:spPr bwMode="auto">
          <a:xfrm>
            <a:off x="2202161" y="2754365"/>
            <a:ext cx="1291478" cy="1177001"/>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small" spc="0" normalizeH="0" baseline="0" noProof="0" dirty="0" smtClean="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01</a:t>
            </a:r>
            <a:endPar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sp>
        <p:nvSpPr>
          <p:cNvPr id="8" name="圆角矩形 7"/>
          <p:cNvSpPr/>
          <p:nvPr/>
        </p:nvSpPr>
        <p:spPr>
          <a:xfrm>
            <a:off x="3436870" y="2427894"/>
            <a:ext cx="6621518" cy="18445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4400" b="1" dirty="0" smtClean="0">
                <a:solidFill>
                  <a:prstClr val="white"/>
                </a:solidFill>
                <a:latin typeface="微软雅黑" panose="020B0503020204020204" pitchFamily="34" charset="-122"/>
                <a:ea typeface="微软雅黑" panose="020B0503020204020204" pitchFamily="34" charset="-122"/>
              </a:rPr>
              <a:t>关于有限空间</a:t>
            </a:r>
            <a:endParaRPr lang="zh-CN" altLang="en-US" sz="4400" b="1" dirty="0">
              <a:solidFill>
                <a:prstClr val="white"/>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文本1"/>
          <p:cNvSpPr>
            <a:spLocks noChangeAspect="1"/>
          </p:cNvSpPr>
          <p:nvPr/>
        </p:nvSpPr>
        <p:spPr>
          <a:xfrm>
            <a:off x="937809" y="983873"/>
            <a:ext cx="10558164" cy="524772"/>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400" b="1" kern="0" dirty="0">
                <a:solidFill>
                  <a:srgbClr val="F9F9F9"/>
                </a:solidFill>
                <a:latin typeface="微软雅黑" panose="020B0503020204020204" pitchFamily="34" charset="-122"/>
                <a:ea typeface="微软雅黑" panose="020B0503020204020204" pitchFamily="34" charset="-122"/>
              </a:rPr>
              <a:t>作业安全要求</a:t>
            </a:r>
          </a:p>
        </p:txBody>
      </p:sp>
      <p:sp>
        <p:nvSpPr>
          <p:cNvPr id="203" name="深色1"/>
          <p:cNvSpPr>
            <a:spLocks noChangeAspect="1" noChangeArrowheads="1"/>
          </p:cNvSpPr>
          <p:nvPr/>
        </p:nvSpPr>
        <p:spPr bwMode="ltGray">
          <a:xfrm>
            <a:off x="652847" y="975922"/>
            <a:ext cx="1021841" cy="520567"/>
          </a:xfrm>
          <a:prstGeom prst="homePlate">
            <a:avLst>
              <a:gd name="adj" fmla="val 25000"/>
            </a:avLst>
          </a:prstGeom>
          <a:solidFill>
            <a:srgbClr val="EB6C15"/>
          </a:solidFill>
          <a:ln w="28575"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pPr>
            <a:endParaRPr lang="zh-CN" altLang="zh-CN" sz="2000" kern="0">
              <a:solidFill>
                <a:srgbClr val="F9F9F9"/>
              </a:solidFill>
              <a:latin typeface="微软雅黑" panose="020B0503020204020204" pitchFamily="34" charset="-122"/>
              <a:ea typeface="微软雅黑" panose="020B0503020204020204" pitchFamily="34" charset="-122"/>
            </a:endParaRPr>
          </a:p>
        </p:txBody>
      </p:sp>
      <p:sp>
        <p:nvSpPr>
          <p:cNvPr id="204" name="文本2"/>
          <p:cNvSpPr>
            <a:spLocks noChangeAspect="1"/>
          </p:cNvSpPr>
          <p:nvPr/>
        </p:nvSpPr>
        <p:spPr>
          <a:xfrm>
            <a:off x="1496135" y="1512576"/>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必须严格实行作业审批制度，严禁擅自进入有限空间作业</a:t>
            </a:r>
          </a:p>
        </p:txBody>
      </p:sp>
      <p:sp>
        <p:nvSpPr>
          <p:cNvPr id="205" name="深色2"/>
          <p:cNvSpPr>
            <a:spLocks noChangeAspect="1"/>
          </p:cNvSpPr>
          <p:nvPr/>
        </p:nvSpPr>
        <p:spPr>
          <a:xfrm>
            <a:off x="652847" y="1511251"/>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8" name="文本2"/>
          <p:cNvSpPr>
            <a:spLocks noChangeAspect="1"/>
          </p:cNvSpPr>
          <p:nvPr/>
        </p:nvSpPr>
        <p:spPr>
          <a:xfrm>
            <a:off x="1496135" y="2021064"/>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作业前，应当将有限空间作业方案和作业现场可能存在的危险有害因素、防控措施告知作业人员</a:t>
            </a:r>
          </a:p>
        </p:txBody>
      </p:sp>
      <p:sp>
        <p:nvSpPr>
          <p:cNvPr id="219" name="深色2"/>
          <p:cNvSpPr>
            <a:spLocks noChangeAspect="1"/>
          </p:cNvSpPr>
          <p:nvPr/>
        </p:nvSpPr>
        <p:spPr>
          <a:xfrm>
            <a:off x="652847" y="2019739"/>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2</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0" name="文本2"/>
          <p:cNvSpPr>
            <a:spLocks noChangeAspect="1"/>
          </p:cNvSpPr>
          <p:nvPr/>
        </p:nvSpPr>
        <p:spPr>
          <a:xfrm>
            <a:off x="1496135" y="2528941"/>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采取可靠隔断措施，将可能危及作业安全的设施设备、存在有毒有害物质的空间与作业地点隔开</a:t>
            </a:r>
          </a:p>
        </p:txBody>
      </p:sp>
      <p:sp>
        <p:nvSpPr>
          <p:cNvPr id="221" name="深色2"/>
          <p:cNvSpPr>
            <a:spLocks noChangeAspect="1"/>
          </p:cNvSpPr>
          <p:nvPr/>
        </p:nvSpPr>
        <p:spPr>
          <a:xfrm>
            <a:off x="652847" y="2527616"/>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3</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2" name="文本2"/>
          <p:cNvSpPr>
            <a:spLocks noChangeAspect="1"/>
          </p:cNvSpPr>
          <p:nvPr/>
        </p:nvSpPr>
        <p:spPr>
          <a:xfrm>
            <a:off x="1496135" y="3037429"/>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应当严格遵守“先通风、再检测、后作业”的原则</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3" name="深色2"/>
          <p:cNvSpPr>
            <a:spLocks noChangeAspect="1"/>
          </p:cNvSpPr>
          <p:nvPr/>
        </p:nvSpPr>
        <p:spPr>
          <a:xfrm>
            <a:off x="652847" y="3036104"/>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4</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4" name="文本2"/>
          <p:cNvSpPr>
            <a:spLocks noChangeAspect="1"/>
          </p:cNvSpPr>
          <p:nvPr/>
        </p:nvSpPr>
        <p:spPr>
          <a:xfrm>
            <a:off x="1496135" y="3544592"/>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保持有限空间出入口畅通</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5" name="深色2"/>
          <p:cNvSpPr>
            <a:spLocks noChangeAspect="1"/>
          </p:cNvSpPr>
          <p:nvPr/>
        </p:nvSpPr>
        <p:spPr>
          <a:xfrm>
            <a:off x="652847" y="3543267"/>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5</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6" name="文本2"/>
          <p:cNvSpPr>
            <a:spLocks noChangeAspect="1"/>
          </p:cNvSpPr>
          <p:nvPr/>
        </p:nvSpPr>
        <p:spPr>
          <a:xfrm>
            <a:off x="1496135" y="4053080"/>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设置明显的安全警示标志和警示说明</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7" name="深色2"/>
          <p:cNvSpPr>
            <a:spLocks noChangeAspect="1"/>
          </p:cNvSpPr>
          <p:nvPr/>
        </p:nvSpPr>
        <p:spPr>
          <a:xfrm>
            <a:off x="652847" y="4051755"/>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6</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8" name="文本2"/>
          <p:cNvSpPr>
            <a:spLocks noChangeAspect="1"/>
          </p:cNvSpPr>
          <p:nvPr/>
        </p:nvSpPr>
        <p:spPr>
          <a:xfrm>
            <a:off x="1496135" y="4558918"/>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作业前清点作业人员和工器具</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9" name="深色2"/>
          <p:cNvSpPr>
            <a:spLocks noChangeAspect="1"/>
          </p:cNvSpPr>
          <p:nvPr/>
        </p:nvSpPr>
        <p:spPr>
          <a:xfrm>
            <a:off x="652847" y="4557593"/>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7</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0" name="文本2"/>
          <p:cNvSpPr>
            <a:spLocks noChangeAspect="1"/>
          </p:cNvSpPr>
          <p:nvPr/>
        </p:nvSpPr>
        <p:spPr>
          <a:xfrm>
            <a:off x="1496135" y="5067406"/>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作业人员与外部有可靠的通讯联络</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1" name="深色2"/>
          <p:cNvSpPr>
            <a:spLocks noChangeAspect="1"/>
          </p:cNvSpPr>
          <p:nvPr/>
        </p:nvSpPr>
        <p:spPr>
          <a:xfrm>
            <a:off x="652847" y="5066081"/>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8</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2" name="文本2"/>
          <p:cNvSpPr>
            <a:spLocks noChangeAspect="1"/>
          </p:cNvSpPr>
          <p:nvPr/>
        </p:nvSpPr>
        <p:spPr>
          <a:xfrm>
            <a:off x="1496135" y="5577933"/>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监护人员不得离开作业现场，并与作业人员保持联系</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3" name="深色2"/>
          <p:cNvSpPr>
            <a:spLocks noChangeAspect="1"/>
          </p:cNvSpPr>
          <p:nvPr/>
        </p:nvSpPr>
        <p:spPr>
          <a:xfrm>
            <a:off x="652847" y="5576608"/>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9</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34" name="文本2"/>
          <p:cNvSpPr>
            <a:spLocks noChangeAspect="1"/>
          </p:cNvSpPr>
          <p:nvPr/>
        </p:nvSpPr>
        <p:spPr>
          <a:xfrm>
            <a:off x="1496135" y="6086421"/>
            <a:ext cx="9999837" cy="508488"/>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存在交叉作业时，采取避免互相伤害的措施</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5" name="深色2"/>
          <p:cNvSpPr>
            <a:spLocks noChangeAspect="1"/>
          </p:cNvSpPr>
          <p:nvPr/>
        </p:nvSpPr>
        <p:spPr>
          <a:xfrm>
            <a:off x="652847" y="6085096"/>
            <a:ext cx="843288" cy="510527"/>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10</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6"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7"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0" name="矩形 29"/>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 calcmode="lin" valueType="num">
                                      <p:cBhvr additive="base">
                                        <p:cTn id="7" dur="500" fill="hold"/>
                                        <p:tgtEl>
                                          <p:spTgt spid="203"/>
                                        </p:tgtEl>
                                        <p:attrNameLst>
                                          <p:attrName>ppt_x</p:attrName>
                                        </p:attrNameLst>
                                      </p:cBhvr>
                                      <p:tavLst>
                                        <p:tav tm="0">
                                          <p:val>
                                            <p:strVal val="0-#ppt_w/2"/>
                                          </p:val>
                                        </p:tav>
                                        <p:tav tm="100000">
                                          <p:val>
                                            <p:strVal val="#ppt_x"/>
                                          </p:val>
                                        </p:tav>
                                      </p:tavLst>
                                    </p:anim>
                                    <p:anim calcmode="lin" valueType="num">
                                      <p:cBhvr additive="base">
                                        <p:cTn id="8" dur="500" fill="hold"/>
                                        <p:tgtEl>
                                          <p:spTgt spid="20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202"/>
                                        </p:tgtEl>
                                        <p:attrNameLst>
                                          <p:attrName>style.visibility</p:attrName>
                                        </p:attrNameLst>
                                      </p:cBhvr>
                                      <p:to>
                                        <p:strVal val="visible"/>
                                      </p:to>
                                    </p:set>
                                    <p:animEffect transition="in" filter="wipe(left)">
                                      <p:cBhvr>
                                        <p:cTn id="12" dur="500"/>
                                        <p:tgtEl>
                                          <p:spTgt spid="202"/>
                                        </p:tgtEl>
                                      </p:cBhvr>
                                    </p:animEffect>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05"/>
                                        </p:tgtEl>
                                        <p:attrNameLst>
                                          <p:attrName>style.visibility</p:attrName>
                                        </p:attrNameLst>
                                      </p:cBhvr>
                                      <p:to>
                                        <p:strVal val="visible"/>
                                      </p:to>
                                    </p:set>
                                    <p:anim calcmode="lin" valueType="num">
                                      <p:cBhvr>
                                        <p:cTn id="16" dur="500" fill="hold"/>
                                        <p:tgtEl>
                                          <p:spTgt spid="205"/>
                                        </p:tgtEl>
                                        <p:attrNameLst>
                                          <p:attrName>ppt_w</p:attrName>
                                        </p:attrNameLst>
                                      </p:cBhvr>
                                      <p:tavLst>
                                        <p:tav tm="0">
                                          <p:val>
                                            <p:fltVal val="0"/>
                                          </p:val>
                                        </p:tav>
                                        <p:tav tm="100000">
                                          <p:val>
                                            <p:strVal val="#ppt_w"/>
                                          </p:val>
                                        </p:tav>
                                      </p:tavLst>
                                    </p:anim>
                                    <p:anim calcmode="lin" valueType="num">
                                      <p:cBhvr>
                                        <p:cTn id="17" dur="500" fill="hold"/>
                                        <p:tgtEl>
                                          <p:spTgt spid="205"/>
                                        </p:tgtEl>
                                        <p:attrNameLst>
                                          <p:attrName>ppt_h</p:attrName>
                                        </p:attrNameLst>
                                      </p:cBhvr>
                                      <p:tavLst>
                                        <p:tav tm="0">
                                          <p:val>
                                            <p:fltVal val="0"/>
                                          </p:val>
                                        </p:tav>
                                        <p:tav tm="100000">
                                          <p:val>
                                            <p:strVal val="#ppt_h"/>
                                          </p:val>
                                        </p:tav>
                                      </p:tavLst>
                                    </p:anim>
                                    <p:animEffect transition="in" filter="fade">
                                      <p:cBhvr>
                                        <p:cTn id="18" dur="500"/>
                                        <p:tgtEl>
                                          <p:spTgt spid="205"/>
                                        </p:tgtEl>
                                      </p:cBhvr>
                                    </p:animEffect>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204"/>
                                        </p:tgtEl>
                                        <p:attrNameLst>
                                          <p:attrName>style.visibility</p:attrName>
                                        </p:attrNameLst>
                                      </p:cBhvr>
                                      <p:to>
                                        <p:strVal val="visible"/>
                                      </p:to>
                                    </p:set>
                                    <p:animEffect transition="in" filter="wipe(left)">
                                      <p:cBhvr>
                                        <p:cTn id="22" dur="500"/>
                                        <p:tgtEl>
                                          <p:spTgt spid="204"/>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19"/>
                                        </p:tgtEl>
                                        <p:attrNameLst>
                                          <p:attrName>style.visibility</p:attrName>
                                        </p:attrNameLst>
                                      </p:cBhvr>
                                      <p:to>
                                        <p:strVal val="visible"/>
                                      </p:to>
                                    </p:set>
                                    <p:anim calcmode="lin" valueType="num">
                                      <p:cBhvr>
                                        <p:cTn id="26" dur="500" fill="hold"/>
                                        <p:tgtEl>
                                          <p:spTgt spid="219"/>
                                        </p:tgtEl>
                                        <p:attrNameLst>
                                          <p:attrName>ppt_w</p:attrName>
                                        </p:attrNameLst>
                                      </p:cBhvr>
                                      <p:tavLst>
                                        <p:tav tm="0">
                                          <p:val>
                                            <p:fltVal val="0"/>
                                          </p:val>
                                        </p:tav>
                                        <p:tav tm="100000">
                                          <p:val>
                                            <p:strVal val="#ppt_w"/>
                                          </p:val>
                                        </p:tav>
                                      </p:tavLst>
                                    </p:anim>
                                    <p:anim calcmode="lin" valueType="num">
                                      <p:cBhvr>
                                        <p:cTn id="27" dur="500" fill="hold"/>
                                        <p:tgtEl>
                                          <p:spTgt spid="219"/>
                                        </p:tgtEl>
                                        <p:attrNameLst>
                                          <p:attrName>ppt_h</p:attrName>
                                        </p:attrNameLst>
                                      </p:cBhvr>
                                      <p:tavLst>
                                        <p:tav tm="0">
                                          <p:val>
                                            <p:fltVal val="0"/>
                                          </p:val>
                                        </p:tav>
                                        <p:tav tm="100000">
                                          <p:val>
                                            <p:strVal val="#ppt_h"/>
                                          </p:val>
                                        </p:tav>
                                      </p:tavLst>
                                    </p:anim>
                                    <p:animEffect transition="in" filter="fade">
                                      <p:cBhvr>
                                        <p:cTn id="28" dur="500"/>
                                        <p:tgtEl>
                                          <p:spTgt spid="219"/>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218"/>
                                        </p:tgtEl>
                                        <p:attrNameLst>
                                          <p:attrName>style.visibility</p:attrName>
                                        </p:attrNameLst>
                                      </p:cBhvr>
                                      <p:to>
                                        <p:strVal val="visible"/>
                                      </p:to>
                                    </p:set>
                                    <p:animEffect transition="in" filter="wipe(left)">
                                      <p:cBhvr>
                                        <p:cTn id="32" dur="500"/>
                                        <p:tgtEl>
                                          <p:spTgt spid="2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21"/>
                                        </p:tgtEl>
                                        <p:attrNameLst>
                                          <p:attrName>style.visibility</p:attrName>
                                        </p:attrNameLst>
                                      </p:cBhvr>
                                      <p:to>
                                        <p:strVal val="visible"/>
                                      </p:to>
                                    </p:set>
                                    <p:anim calcmode="lin" valueType="num">
                                      <p:cBhvr>
                                        <p:cTn id="36" dur="500" fill="hold"/>
                                        <p:tgtEl>
                                          <p:spTgt spid="221"/>
                                        </p:tgtEl>
                                        <p:attrNameLst>
                                          <p:attrName>ppt_w</p:attrName>
                                        </p:attrNameLst>
                                      </p:cBhvr>
                                      <p:tavLst>
                                        <p:tav tm="0">
                                          <p:val>
                                            <p:fltVal val="0"/>
                                          </p:val>
                                        </p:tav>
                                        <p:tav tm="100000">
                                          <p:val>
                                            <p:strVal val="#ppt_w"/>
                                          </p:val>
                                        </p:tav>
                                      </p:tavLst>
                                    </p:anim>
                                    <p:anim calcmode="lin" valueType="num">
                                      <p:cBhvr>
                                        <p:cTn id="37" dur="500" fill="hold"/>
                                        <p:tgtEl>
                                          <p:spTgt spid="221"/>
                                        </p:tgtEl>
                                        <p:attrNameLst>
                                          <p:attrName>ppt_h</p:attrName>
                                        </p:attrNameLst>
                                      </p:cBhvr>
                                      <p:tavLst>
                                        <p:tav tm="0">
                                          <p:val>
                                            <p:fltVal val="0"/>
                                          </p:val>
                                        </p:tav>
                                        <p:tav tm="100000">
                                          <p:val>
                                            <p:strVal val="#ppt_h"/>
                                          </p:val>
                                        </p:tav>
                                      </p:tavLst>
                                    </p:anim>
                                    <p:animEffect transition="in" filter="fade">
                                      <p:cBhvr>
                                        <p:cTn id="38" dur="500"/>
                                        <p:tgtEl>
                                          <p:spTgt spid="221"/>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20"/>
                                        </p:tgtEl>
                                        <p:attrNameLst>
                                          <p:attrName>style.visibility</p:attrName>
                                        </p:attrNameLst>
                                      </p:cBhvr>
                                      <p:to>
                                        <p:strVal val="visible"/>
                                      </p:to>
                                    </p:set>
                                    <p:animEffect transition="in" filter="wipe(left)">
                                      <p:cBhvr>
                                        <p:cTn id="42" dur="500"/>
                                        <p:tgtEl>
                                          <p:spTgt spid="220"/>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23"/>
                                        </p:tgtEl>
                                        <p:attrNameLst>
                                          <p:attrName>style.visibility</p:attrName>
                                        </p:attrNameLst>
                                      </p:cBhvr>
                                      <p:to>
                                        <p:strVal val="visible"/>
                                      </p:to>
                                    </p:set>
                                    <p:anim calcmode="lin" valueType="num">
                                      <p:cBhvr>
                                        <p:cTn id="46" dur="500" fill="hold"/>
                                        <p:tgtEl>
                                          <p:spTgt spid="223"/>
                                        </p:tgtEl>
                                        <p:attrNameLst>
                                          <p:attrName>ppt_w</p:attrName>
                                        </p:attrNameLst>
                                      </p:cBhvr>
                                      <p:tavLst>
                                        <p:tav tm="0">
                                          <p:val>
                                            <p:fltVal val="0"/>
                                          </p:val>
                                        </p:tav>
                                        <p:tav tm="100000">
                                          <p:val>
                                            <p:strVal val="#ppt_w"/>
                                          </p:val>
                                        </p:tav>
                                      </p:tavLst>
                                    </p:anim>
                                    <p:anim calcmode="lin" valueType="num">
                                      <p:cBhvr>
                                        <p:cTn id="47" dur="500" fill="hold"/>
                                        <p:tgtEl>
                                          <p:spTgt spid="223"/>
                                        </p:tgtEl>
                                        <p:attrNameLst>
                                          <p:attrName>ppt_h</p:attrName>
                                        </p:attrNameLst>
                                      </p:cBhvr>
                                      <p:tavLst>
                                        <p:tav tm="0">
                                          <p:val>
                                            <p:fltVal val="0"/>
                                          </p:val>
                                        </p:tav>
                                        <p:tav tm="100000">
                                          <p:val>
                                            <p:strVal val="#ppt_h"/>
                                          </p:val>
                                        </p:tav>
                                      </p:tavLst>
                                    </p:anim>
                                    <p:animEffect transition="in" filter="fade">
                                      <p:cBhvr>
                                        <p:cTn id="48" dur="500"/>
                                        <p:tgtEl>
                                          <p:spTgt spid="223"/>
                                        </p:tgtEl>
                                      </p:cBhvr>
                                    </p:animEffect>
                                  </p:childTnLst>
                                </p:cTn>
                              </p:par>
                            </p:childTnLst>
                          </p:cTn>
                        </p:par>
                        <p:par>
                          <p:cTn id="49" fill="hold">
                            <p:stCondLst>
                              <p:cond delay="4500"/>
                            </p:stCondLst>
                            <p:childTnLst>
                              <p:par>
                                <p:cTn id="50" presetID="22" presetClass="entr" presetSubtype="8" fill="hold" grpId="0" nodeType="afterEffect">
                                  <p:stCondLst>
                                    <p:cond delay="0"/>
                                  </p:stCondLst>
                                  <p:childTnLst>
                                    <p:set>
                                      <p:cBhvr>
                                        <p:cTn id="51" dur="1" fill="hold">
                                          <p:stCondLst>
                                            <p:cond delay="0"/>
                                          </p:stCondLst>
                                        </p:cTn>
                                        <p:tgtEl>
                                          <p:spTgt spid="222"/>
                                        </p:tgtEl>
                                        <p:attrNameLst>
                                          <p:attrName>style.visibility</p:attrName>
                                        </p:attrNameLst>
                                      </p:cBhvr>
                                      <p:to>
                                        <p:strVal val="visible"/>
                                      </p:to>
                                    </p:set>
                                    <p:animEffect transition="in" filter="wipe(left)">
                                      <p:cBhvr>
                                        <p:cTn id="52" dur="500"/>
                                        <p:tgtEl>
                                          <p:spTgt spid="2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25"/>
                                        </p:tgtEl>
                                        <p:attrNameLst>
                                          <p:attrName>style.visibility</p:attrName>
                                        </p:attrNameLst>
                                      </p:cBhvr>
                                      <p:to>
                                        <p:strVal val="visible"/>
                                      </p:to>
                                    </p:set>
                                    <p:anim calcmode="lin" valueType="num">
                                      <p:cBhvr>
                                        <p:cTn id="56" dur="500" fill="hold"/>
                                        <p:tgtEl>
                                          <p:spTgt spid="225"/>
                                        </p:tgtEl>
                                        <p:attrNameLst>
                                          <p:attrName>ppt_w</p:attrName>
                                        </p:attrNameLst>
                                      </p:cBhvr>
                                      <p:tavLst>
                                        <p:tav tm="0">
                                          <p:val>
                                            <p:fltVal val="0"/>
                                          </p:val>
                                        </p:tav>
                                        <p:tav tm="100000">
                                          <p:val>
                                            <p:strVal val="#ppt_w"/>
                                          </p:val>
                                        </p:tav>
                                      </p:tavLst>
                                    </p:anim>
                                    <p:anim calcmode="lin" valueType="num">
                                      <p:cBhvr>
                                        <p:cTn id="57" dur="500" fill="hold"/>
                                        <p:tgtEl>
                                          <p:spTgt spid="225"/>
                                        </p:tgtEl>
                                        <p:attrNameLst>
                                          <p:attrName>ppt_h</p:attrName>
                                        </p:attrNameLst>
                                      </p:cBhvr>
                                      <p:tavLst>
                                        <p:tav tm="0">
                                          <p:val>
                                            <p:fltVal val="0"/>
                                          </p:val>
                                        </p:tav>
                                        <p:tav tm="100000">
                                          <p:val>
                                            <p:strVal val="#ppt_h"/>
                                          </p:val>
                                        </p:tav>
                                      </p:tavLst>
                                    </p:anim>
                                    <p:animEffect transition="in" filter="fade">
                                      <p:cBhvr>
                                        <p:cTn id="58" dur="500"/>
                                        <p:tgtEl>
                                          <p:spTgt spid="225"/>
                                        </p:tgtEl>
                                      </p:cBhvr>
                                    </p:animEffect>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24"/>
                                        </p:tgtEl>
                                        <p:attrNameLst>
                                          <p:attrName>style.visibility</p:attrName>
                                        </p:attrNameLst>
                                      </p:cBhvr>
                                      <p:to>
                                        <p:strVal val="visible"/>
                                      </p:to>
                                    </p:set>
                                    <p:animEffect transition="in" filter="wipe(left)">
                                      <p:cBhvr>
                                        <p:cTn id="62" dur="500"/>
                                        <p:tgtEl>
                                          <p:spTgt spid="224"/>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227"/>
                                        </p:tgtEl>
                                        <p:attrNameLst>
                                          <p:attrName>style.visibility</p:attrName>
                                        </p:attrNameLst>
                                      </p:cBhvr>
                                      <p:to>
                                        <p:strVal val="visible"/>
                                      </p:to>
                                    </p:set>
                                    <p:anim calcmode="lin" valueType="num">
                                      <p:cBhvr>
                                        <p:cTn id="66" dur="500" fill="hold"/>
                                        <p:tgtEl>
                                          <p:spTgt spid="227"/>
                                        </p:tgtEl>
                                        <p:attrNameLst>
                                          <p:attrName>ppt_w</p:attrName>
                                        </p:attrNameLst>
                                      </p:cBhvr>
                                      <p:tavLst>
                                        <p:tav tm="0">
                                          <p:val>
                                            <p:fltVal val="0"/>
                                          </p:val>
                                        </p:tav>
                                        <p:tav tm="100000">
                                          <p:val>
                                            <p:strVal val="#ppt_w"/>
                                          </p:val>
                                        </p:tav>
                                      </p:tavLst>
                                    </p:anim>
                                    <p:anim calcmode="lin" valueType="num">
                                      <p:cBhvr>
                                        <p:cTn id="67" dur="500" fill="hold"/>
                                        <p:tgtEl>
                                          <p:spTgt spid="227"/>
                                        </p:tgtEl>
                                        <p:attrNameLst>
                                          <p:attrName>ppt_h</p:attrName>
                                        </p:attrNameLst>
                                      </p:cBhvr>
                                      <p:tavLst>
                                        <p:tav tm="0">
                                          <p:val>
                                            <p:fltVal val="0"/>
                                          </p:val>
                                        </p:tav>
                                        <p:tav tm="100000">
                                          <p:val>
                                            <p:strVal val="#ppt_h"/>
                                          </p:val>
                                        </p:tav>
                                      </p:tavLst>
                                    </p:anim>
                                    <p:animEffect transition="in" filter="fade">
                                      <p:cBhvr>
                                        <p:cTn id="68" dur="500"/>
                                        <p:tgtEl>
                                          <p:spTgt spid="227"/>
                                        </p:tgtEl>
                                      </p:cBhvr>
                                    </p:animEffect>
                                  </p:childTnLst>
                                </p:cTn>
                              </p:par>
                            </p:childTnLst>
                          </p:cTn>
                        </p:par>
                        <p:par>
                          <p:cTn id="69" fill="hold">
                            <p:stCondLst>
                              <p:cond delay="6500"/>
                            </p:stCondLst>
                            <p:childTnLst>
                              <p:par>
                                <p:cTn id="70" presetID="22" presetClass="entr" presetSubtype="8" fill="hold" grpId="0" nodeType="afterEffect">
                                  <p:stCondLst>
                                    <p:cond delay="0"/>
                                  </p:stCondLst>
                                  <p:childTnLst>
                                    <p:set>
                                      <p:cBhvr>
                                        <p:cTn id="71" dur="1" fill="hold">
                                          <p:stCondLst>
                                            <p:cond delay="0"/>
                                          </p:stCondLst>
                                        </p:cTn>
                                        <p:tgtEl>
                                          <p:spTgt spid="226"/>
                                        </p:tgtEl>
                                        <p:attrNameLst>
                                          <p:attrName>style.visibility</p:attrName>
                                        </p:attrNameLst>
                                      </p:cBhvr>
                                      <p:to>
                                        <p:strVal val="visible"/>
                                      </p:to>
                                    </p:set>
                                    <p:animEffect transition="in" filter="wipe(left)">
                                      <p:cBhvr>
                                        <p:cTn id="72" dur="500"/>
                                        <p:tgtEl>
                                          <p:spTgt spid="226"/>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29"/>
                                        </p:tgtEl>
                                        <p:attrNameLst>
                                          <p:attrName>style.visibility</p:attrName>
                                        </p:attrNameLst>
                                      </p:cBhvr>
                                      <p:to>
                                        <p:strVal val="visible"/>
                                      </p:to>
                                    </p:set>
                                    <p:anim calcmode="lin" valueType="num">
                                      <p:cBhvr>
                                        <p:cTn id="76" dur="500" fill="hold"/>
                                        <p:tgtEl>
                                          <p:spTgt spid="229"/>
                                        </p:tgtEl>
                                        <p:attrNameLst>
                                          <p:attrName>ppt_w</p:attrName>
                                        </p:attrNameLst>
                                      </p:cBhvr>
                                      <p:tavLst>
                                        <p:tav tm="0">
                                          <p:val>
                                            <p:fltVal val="0"/>
                                          </p:val>
                                        </p:tav>
                                        <p:tav tm="100000">
                                          <p:val>
                                            <p:strVal val="#ppt_w"/>
                                          </p:val>
                                        </p:tav>
                                      </p:tavLst>
                                    </p:anim>
                                    <p:anim calcmode="lin" valueType="num">
                                      <p:cBhvr>
                                        <p:cTn id="77" dur="500" fill="hold"/>
                                        <p:tgtEl>
                                          <p:spTgt spid="229"/>
                                        </p:tgtEl>
                                        <p:attrNameLst>
                                          <p:attrName>ppt_h</p:attrName>
                                        </p:attrNameLst>
                                      </p:cBhvr>
                                      <p:tavLst>
                                        <p:tav tm="0">
                                          <p:val>
                                            <p:fltVal val="0"/>
                                          </p:val>
                                        </p:tav>
                                        <p:tav tm="100000">
                                          <p:val>
                                            <p:strVal val="#ppt_h"/>
                                          </p:val>
                                        </p:tav>
                                      </p:tavLst>
                                    </p:anim>
                                    <p:animEffect transition="in" filter="fade">
                                      <p:cBhvr>
                                        <p:cTn id="78" dur="500"/>
                                        <p:tgtEl>
                                          <p:spTgt spid="229"/>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228"/>
                                        </p:tgtEl>
                                        <p:attrNameLst>
                                          <p:attrName>style.visibility</p:attrName>
                                        </p:attrNameLst>
                                      </p:cBhvr>
                                      <p:to>
                                        <p:strVal val="visible"/>
                                      </p:to>
                                    </p:set>
                                    <p:animEffect transition="in" filter="wipe(left)">
                                      <p:cBhvr>
                                        <p:cTn id="82" dur="500"/>
                                        <p:tgtEl>
                                          <p:spTgt spid="228"/>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231"/>
                                        </p:tgtEl>
                                        <p:attrNameLst>
                                          <p:attrName>style.visibility</p:attrName>
                                        </p:attrNameLst>
                                      </p:cBhvr>
                                      <p:to>
                                        <p:strVal val="visible"/>
                                      </p:to>
                                    </p:set>
                                    <p:anim calcmode="lin" valueType="num">
                                      <p:cBhvr>
                                        <p:cTn id="86" dur="500" fill="hold"/>
                                        <p:tgtEl>
                                          <p:spTgt spid="231"/>
                                        </p:tgtEl>
                                        <p:attrNameLst>
                                          <p:attrName>ppt_w</p:attrName>
                                        </p:attrNameLst>
                                      </p:cBhvr>
                                      <p:tavLst>
                                        <p:tav tm="0">
                                          <p:val>
                                            <p:fltVal val="0"/>
                                          </p:val>
                                        </p:tav>
                                        <p:tav tm="100000">
                                          <p:val>
                                            <p:strVal val="#ppt_w"/>
                                          </p:val>
                                        </p:tav>
                                      </p:tavLst>
                                    </p:anim>
                                    <p:anim calcmode="lin" valueType="num">
                                      <p:cBhvr>
                                        <p:cTn id="87" dur="500" fill="hold"/>
                                        <p:tgtEl>
                                          <p:spTgt spid="231"/>
                                        </p:tgtEl>
                                        <p:attrNameLst>
                                          <p:attrName>ppt_h</p:attrName>
                                        </p:attrNameLst>
                                      </p:cBhvr>
                                      <p:tavLst>
                                        <p:tav tm="0">
                                          <p:val>
                                            <p:fltVal val="0"/>
                                          </p:val>
                                        </p:tav>
                                        <p:tav tm="100000">
                                          <p:val>
                                            <p:strVal val="#ppt_h"/>
                                          </p:val>
                                        </p:tav>
                                      </p:tavLst>
                                    </p:anim>
                                    <p:animEffect transition="in" filter="fade">
                                      <p:cBhvr>
                                        <p:cTn id="88" dur="500"/>
                                        <p:tgtEl>
                                          <p:spTgt spid="231"/>
                                        </p:tgtEl>
                                      </p:cBhvr>
                                    </p:animEffect>
                                  </p:childTnLst>
                                </p:cTn>
                              </p:par>
                            </p:childTnLst>
                          </p:cTn>
                        </p:par>
                        <p:par>
                          <p:cTn id="89" fill="hold">
                            <p:stCondLst>
                              <p:cond delay="8500"/>
                            </p:stCondLst>
                            <p:childTnLst>
                              <p:par>
                                <p:cTn id="90" presetID="22" presetClass="entr" presetSubtype="8" fill="hold" grpId="0" nodeType="afterEffect">
                                  <p:stCondLst>
                                    <p:cond delay="0"/>
                                  </p:stCondLst>
                                  <p:childTnLst>
                                    <p:set>
                                      <p:cBhvr>
                                        <p:cTn id="91" dur="1" fill="hold">
                                          <p:stCondLst>
                                            <p:cond delay="0"/>
                                          </p:stCondLst>
                                        </p:cTn>
                                        <p:tgtEl>
                                          <p:spTgt spid="230"/>
                                        </p:tgtEl>
                                        <p:attrNameLst>
                                          <p:attrName>style.visibility</p:attrName>
                                        </p:attrNameLst>
                                      </p:cBhvr>
                                      <p:to>
                                        <p:strVal val="visible"/>
                                      </p:to>
                                    </p:set>
                                    <p:animEffect transition="in" filter="wipe(left)">
                                      <p:cBhvr>
                                        <p:cTn id="92" dur="500"/>
                                        <p:tgtEl>
                                          <p:spTgt spid="230"/>
                                        </p:tgtEl>
                                      </p:cBhvr>
                                    </p:animEffect>
                                  </p:childTnLst>
                                </p:cTn>
                              </p:par>
                            </p:childTnLst>
                          </p:cTn>
                        </p:par>
                        <p:par>
                          <p:cTn id="93" fill="hold">
                            <p:stCondLst>
                              <p:cond delay="9000"/>
                            </p:stCondLst>
                            <p:childTnLst>
                              <p:par>
                                <p:cTn id="94" presetID="53" presetClass="entr" presetSubtype="16" fill="hold" grpId="0" nodeType="afterEffect">
                                  <p:stCondLst>
                                    <p:cond delay="0"/>
                                  </p:stCondLst>
                                  <p:childTnLst>
                                    <p:set>
                                      <p:cBhvr>
                                        <p:cTn id="95" dur="1" fill="hold">
                                          <p:stCondLst>
                                            <p:cond delay="0"/>
                                          </p:stCondLst>
                                        </p:cTn>
                                        <p:tgtEl>
                                          <p:spTgt spid="233"/>
                                        </p:tgtEl>
                                        <p:attrNameLst>
                                          <p:attrName>style.visibility</p:attrName>
                                        </p:attrNameLst>
                                      </p:cBhvr>
                                      <p:to>
                                        <p:strVal val="visible"/>
                                      </p:to>
                                    </p:set>
                                    <p:anim calcmode="lin" valueType="num">
                                      <p:cBhvr>
                                        <p:cTn id="96" dur="500" fill="hold"/>
                                        <p:tgtEl>
                                          <p:spTgt spid="233"/>
                                        </p:tgtEl>
                                        <p:attrNameLst>
                                          <p:attrName>ppt_w</p:attrName>
                                        </p:attrNameLst>
                                      </p:cBhvr>
                                      <p:tavLst>
                                        <p:tav tm="0">
                                          <p:val>
                                            <p:fltVal val="0"/>
                                          </p:val>
                                        </p:tav>
                                        <p:tav tm="100000">
                                          <p:val>
                                            <p:strVal val="#ppt_w"/>
                                          </p:val>
                                        </p:tav>
                                      </p:tavLst>
                                    </p:anim>
                                    <p:anim calcmode="lin" valueType="num">
                                      <p:cBhvr>
                                        <p:cTn id="97" dur="500" fill="hold"/>
                                        <p:tgtEl>
                                          <p:spTgt spid="233"/>
                                        </p:tgtEl>
                                        <p:attrNameLst>
                                          <p:attrName>ppt_h</p:attrName>
                                        </p:attrNameLst>
                                      </p:cBhvr>
                                      <p:tavLst>
                                        <p:tav tm="0">
                                          <p:val>
                                            <p:fltVal val="0"/>
                                          </p:val>
                                        </p:tav>
                                        <p:tav tm="100000">
                                          <p:val>
                                            <p:strVal val="#ppt_h"/>
                                          </p:val>
                                        </p:tav>
                                      </p:tavLst>
                                    </p:anim>
                                    <p:animEffect transition="in" filter="fade">
                                      <p:cBhvr>
                                        <p:cTn id="98" dur="500"/>
                                        <p:tgtEl>
                                          <p:spTgt spid="233"/>
                                        </p:tgtEl>
                                      </p:cBhvr>
                                    </p:animEffect>
                                  </p:childTnLst>
                                </p:cTn>
                              </p:par>
                            </p:childTnLst>
                          </p:cTn>
                        </p:par>
                        <p:par>
                          <p:cTn id="99" fill="hold">
                            <p:stCondLst>
                              <p:cond delay="9500"/>
                            </p:stCondLst>
                            <p:childTnLst>
                              <p:par>
                                <p:cTn id="100" presetID="22" presetClass="entr" presetSubtype="8" fill="hold" grpId="0" nodeType="afterEffect">
                                  <p:stCondLst>
                                    <p:cond delay="0"/>
                                  </p:stCondLst>
                                  <p:childTnLst>
                                    <p:set>
                                      <p:cBhvr>
                                        <p:cTn id="101" dur="1" fill="hold">
                                          <p:stCondLst>
                                            <p:cond delay="0"/>
                                          </p:stCondLst>
                                        </p:cTn>
                                        <p:tgtEl>
                                          <p:spTgt spid="232"/>
                                        </p:tgtEl>
                                        <p:attrNameLst>
                                          <p:attrName>style.visibility</p:attrName>
                                        </p:attrNameLst>
                                      </p:cBhvr>
                                      <p:to>
                                        <p:strVal val="visible"/>
                                      </p:to>
                                    </p:set>
                                    <p:animEffect transition="in" filter="wipe(left)">
                                      <p:cBhvr>
                                        <p:cTn id="102" dur="500"/>
                                        <p:tgtEl>
                                          <p:spTgt spid="232"/>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235"/>
                                        </p:tgtEl>
                                        <p:attrNameLst>
                                          <p:attrName>style.visibility</p:attrName>
                                        </p:attrNameLst>
                                      </p:cBhvr>
                                      <p:to>
                                        <p:strVal val="visible"/>
                                      </p:to>
                                    </p:set>
                                    <p:anim calcmode="lin" valueType="num">
                                      <p:cBhvr>
                                        <p:cTn id="106" dur="500" fill="hold"/>
                                        <p:tgtEl>
                                          <p:spTgt spid="235"/>
                                        </p:tgtEl>
                                        <p:attrNameLst>
                                          <p:attrName>ppt_w</p:attrName>
                                        </p:attrNameLst>
                                      </p:cBhvr>
                                      <p:tavLst>
                                        <p:tav tm="0">
                                          <p:val>
                                            <p:fltVal val="0"/>
                                          </p:val>
                                        </p:tav>
                                        <p:tav tm="100000">
                                          <p:val>
                                            <p:strVal val="#ppt_w"/>
                                          </p:val>
                                        </p:tav>
                                      </p:tavLst>
                                    </p:anim>
                                    <p:anim calcmode="lin" valueType="num">
                                      <p:cBhvr>
                                        <p:cTn id="107" dur="500" fill="hold"/>
                                        <p:tgtEl>
                                          <p:spTgt spid="235"/>
                                        </p:tgtEl>
                                        <p:attrNameLst>
                                          <p:attrName>ppt_h</p:attrName>
                                        </p:attrNameLst>
                                      </p:cBhvr>
                                      <p:tavLst>
                                        <p:tav tm="0">
                                          <p:val>
                                            <p:fltVal val="0"/>
                                          </p:val>
                                        </p:tav>
                                        <p:tav tm="100000">
                                          <p:val>
                                            <p:strVal val="#ppt_h"/>
                                          </p:val>
                                        </p:tav>
                                      </p:tavLst>
                                    </p:anim>
                                    <p:animEffect transition="in" filter="fade">
                                      <p:cBhvr>
                                        <p:cTn id="108" dur="500"/>
                                        <p:tgtEl>
                                          <p:spTgt spid="235"/>
                                        </p:tgtEl>
                                      </p:cBhvr>
                                    </p:animEffect>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234"/>
                                        </p:tgtEl>
                                        <p:attrNameLst>
                                          <p:attrName>style.visibility</p:attrName>
                                        </p:attrNameLst>
                                      </p:cBhvr>
                                      <p:to>
                                        <p:strVal val="visible"/>
                                      </p:to>
                                    </p:set>
                                    <p:animEffect transition="in" filter="wipe(left)">
                                      <p:cBhvr>
                                        <p:cTn id="112" dur="500"/>
                                        <p:tgtEl>
                                          <p:spTgt spid="234"/>
                                        </p:tgtEl>
                                      </p:cBhvr>
                                    </p:animEffect>
                                  </p:childTnLst>
                                </p:cTn>
                              </p:par>
                            </p:childTnLst>
                          </p:cTn>
                        </p:par>
                        <p:par>
                          <p:cTn id="113" fill="hold">
                            <p:stCondLst>
                              <p:cond delay="11000"/>
                            </p:stCondLst>
                            <p:childTnLst>
                              <p:par>
                                <p:cTn id="114" presetID="22" presetClass="entr" presetSubtype="8" fill="hold" grpId="0" nodeType="afterEffect">
                                  <p:stCondLst>
                                    <p:cond delay="0"/>
                                  </p:stCondLst>
                                  <p:childTnLst>
                                    <p:set>
                                      <p:cBhvr>
                                        <p:cTn id="115" dur="1" fill="hold">
                                          <p:stCondLst>
                                            <p:cond delay="0"/>
                                          </p:stCondLst>
                                        </p:cTn>
                                        <p:tgtEl>
                                          <p:spTgt spid="26"/>
                                        </p:tgtEl>
                                        <p:attrNameLst>
                                          <p:attrName>style.visibility</p:attrName>
                                        </p:attrNameLst>
                                      </p:cBhvr>
                                      <p:to>
                                        <p:strVal val="visible"/>
                                      </p:to>
                                    </p:set>
                                    <p:animEffect transition="in" filter="wipe(left)">
                                      <p:cBhvr>
                                        <p:cTn id="116" dur="300"/>
                                        <p:tgtEl>
                                          <p:spTgt spid="26"/>
                                        </p:tgtEl>
                                      </p:cBhvr>
                                    </p:animEffect>
                                  </p:childTnLst>
                                </p:cTn>
                              </p:par>
                            </p:childTnLst>
                          </p:cTn>
                        </p:par>
                        <p:par>
                          <p:cTn id="117" fill="hold">
                            <p:stCondLst>
                              <p:cond delay="11500"/>
                            </p:stCondLst>
                            <p:childTnLst>
                              <p:par>
                                <p:cTn id="118" presetID="22" presetClass="entr" presetSubtype="4" fill="hold" grpId="0" nodeType="after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wipe(down)">
                                      <p:cBhvr>
                                        <p:cTn id="120" dur="200"/>
                                        <p:tgtEl>
                                          <p:spTgt spid="27"/>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wipe(left)">
                                      <p:cBhvr>
                                        <p:cTn id="124" dur="300"/>
                                        <p:tgtEl>
                                          <p:spTgt spid="28"/>
                                        </p:tgtEl>
                                      </p:cBhvr>
                                    </p:animEffect>
                                  </p:childTnLst>
                                </p:cTn>
                              </p:par>
                            </p:childTnLst>
                          </p:cTn>
                        </p:par>
                        <p:par>
                          <p:cTn id="125" fill="hold">
                            <p:stCondLst>
                              <p:cond delay="12500"/>
                            </p:stCondLst>
                            <p:childTnLst>
                              <p:par>
                                <p:cTn id="126" presetID="31" presetClass="entr" presetSubtype="0" fill="hold" grpId="0" nodeType="afterEffect">
                                  <p:stCondLst>
                                    <p:cond delay="0"/>
                                  </p:stCondLst>
                                  <p:childTnLst>
                                    <p:set>
                                      <p:cBhvr>
                                        <p:cTn id="127" dur="1" fill="hold">
                                          <p:stCondLst>
                                            <p:cond delay="0"/>
                                          </p:stCondLst>
                                        </p:cTn>
                                        <p:tgtEl>
                                          <p:spTgt spid="29"/>
                                        </p:tgtEl>
                                        <p:attrNameLst>
                                          <p:attrName>style.visibility</p:attrName>
                                        </p:attrNameLst>
                                      </p:cBhvr>
                                      <p:to>
                                        <p:strVal val="visible"/>
                                      </p:to>
                                    </p:set>
                                    <p:anim calcmode="lin" valueType="num">
                                      <p:cBhvr>
                                        <p:cTn id="128" dur="300" fill="hold"/>
                                        <p:tgtEl>
                                          <p:spTgt spid="29"/>
                                        </p:tgtEl>
                                        <p:attrNameLst>
                                          <p:attrName>ppt_w</p:attrName>
                                        </p:attrNameLst>
                                      </p:cBhvr>
                                      <p:tavLst>
                                        <p:tav tm="0">
                                          <p:val>
                                            <p:fltVal val="0"/>
                                          </p:val>
                                        </p:tav>
                                        <p:tav tm="100000">
                                          <p:val>
                                            <p:strVal val="#ppt_w"/>
                                          </p:val>
                                        </p:tav>
                                      </p:tavLst>
                                    </p:anim>
                                    <p:anim calcmode="lin" valueType="num">
                                      <p:cBhvr>
                                        <p:cTn id="129" dur="300" fill="hold"/>
                                        <p:tgtEl>
                                          <p:spTgt spid="29"/>
                                        </p:tgtEl>
                                        <p:attrNameLst>
                                          <p:attrName>ppt_h</p:attrName>
                                        </p:attrNameLst>
                                      </p:cBhvr>
                                      <p:tavLst>
                                        <p:tav tm="0">
                                          <p:val>
                                            <p:fltVal val="0"/>
                                          </p:val>
                                        </p:tav>
                                        <p:tav tm="100000">
                                          <p:val>
                                            <p:strVal val="#ppt_h"/>
                                          </p:val>
                                        </p:tav>
                                      </p:tavLst>
                                    </p:anim>
                                    <p:anim calcmode="lin" valueType="num">
                                      <p:cBhvr>
                                        <p:cTn id="130" dur="300" fill="hold"/>
                                        <p:tgtEl>
                                          <p:spTgt spid="29"/>
                                        </p:tgtEl>
                                        <p:attrNameLst>
                                          <p:attrName>style.rotation</p:attrName>
                                        </p:attrNameLst>
                                      </p:cBhvr>
                                      <p:tavLst>
                                        <p:tav tm="0">
                                          <p:val>
                                            <p:fltVal val="90"/>
                                          </p:val>
                                        </p:tav>
                                        <p:tav tm="100000">
                                          <p:val>
                                            <p:fltVal val="0"/>
                                          </p:val>
                                        </p:tav>
                                      </p:tavLst>
                                    </p:anim>
                                    <p:animEffect transition="in" filter="fade">
                                      <p:cBhvr>
                                        <p:cTn id="131" dur="3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4" grpId="0" animBg="1"/>
      <p:bldP spid="205"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6" grpId="0" animBg="1"/>
      <p:bldP spid="27" grpId="0" animBg="1"/>
      <p:bldP spid="28" grpId="0" animBg="1"/>
      <p:bldP spid="2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文本1"/>
          <p:cNvSpPr>
            <a:spLocks noChangeAspect="1"/>
          </p:cNvSpPr>
          <p:nvPr/>
        </p:nvSpPr>
        <p:spPr>
          <a:xfrm>
            <a:off x="937809" y="1183071"/>
            <a:ext cx="10558164" cy="552885"/>
          </a:xfrm>
          <a:prstGeom prst="rect">
            <a:avLst/>
          </a:prstGeom>
          <a:solidFill>
            <a:schemeClr val="accent2"/>
          </a:soli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zh-CN" altLang="en-US" sz="2400" b="1" kern="0" dirty="0">
                <a:solidFill>
                  <a:srgbClr val="F9F9F9"/>
                </a:solidFill>
                <a:latin typeface="微软雅黑" panose="020B0503020204020204" pitchFamily="34" charset="-122"/>
                <a:ea typeface="微软雅黑" panose="020B0503020204020204" pitchFamily="34" charset="-122"/>
              </a:rPr>
              <a:t>作业安全要求</a:t>
            </a:r>
          </a:p>
        </p:txBody>
      </p:sp>
      <p:sp>
        <p:nvSpPr>
          <p:cNvPr id="203" name="深色1"/>
          <p:cNvSpPr>
            <a:spLocks noChangeAspect="1" noChangeArrowheads="1"/>
          </p:cNvSpPr>
          <p:nvPr/>
        </p:nvSpPr>
        <p:spPr bwMode="ltGray">
          <a:xfrm>
            <a:off x="652847" y="1177463"/>
            <a:ext cx="1021841" cy="541150"/>
          </a:xfrm>
          <a:prstGeom prst="homePlate">
            <a:avLst>
              <a:gd name="adj" fmla="val 25000"/>
            </a:avLst>
          </a:prstGeom>
          <a:solidFill>
            <a:srgbClr val="EB6C15"/>
          </a:solidFill>
          <a:ln w="28575"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endParaRPr lang="zh-CN" altLang="zh-CN" sz="2000" kern="0">
              <a:solidFill>
                <a:srgbClr val="F9F9F9"/>
              </a:solidFill>
              <a:latin typeface="微软雅黑" panose="020B0503020204020204" pitchFamily="34" charset="-122"/>
              <a:ea typeface="微软雅黑" panose="020B0503020204020204" pitchFamily="34" charset="-122"/>
            </a:endParaRPr>
          </a:p>
        </p:txBody>
      </p:sp>
      <p:sp>
        <p:nvSpPr>
          <p:cNvPr id="204" name="文本2"/>
          <p:cNvSpPr>
            <a:spLocks noChangeAspect="1"/>
          </p:cNvSpPr>
          <p:nvPr/>
        </p:nvSpPr>
        <p:spPr>
          <a:xfrm>
            <a:off x="1496135" y="1741564"/>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有限空间作业安全责任制度</a:t>
            </a:r>
            <a:r>
              <a:rPr lang="zh-CN" altLang="zh-CN" dirty="0">
                <a:latin typeface="微软雅黑" panose="020B0503020204020204" pitchFamily="34" charset="-122"/>
                <a:ea typeface="微软雅黑" panose="020B0503020204020204" pitchFamily="34" charset="-122"/>
              </a:rPr>
              <a:t>，明确企业内部各有限空间作业时的负责人</a:t>
            </a:r>
          </a:p>
        </p:txBody>
      </p:sp>
      <p:sp>
        <p:nvSpPr>
          <p:cNvPr id="205" name="深色2"/>
          <p:cNvSpPr>
            <a:spLocks noChangeAspect="1"/>
          </p:cNvSpPr>
          <p:nvPr/>
        </p:nvSpPr>
        <p:spPr>
          <a:xfrm>
            <a:off x="652847" y="1739674"/>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11</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8" name="文本2"/>
          <p:cNvSpPr>
            <a:spLocks noChangeAspect="1"/>
          </p:cNvSpPr>
          <p:nvPr/>
        </p:nvSpPr>
        <p:spPr>
          <a:xfrm>
            <a:off x="1496135" y="2467023"/>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有限空间作业审批制度</a:t>
            </a:r>
            <a:r>
              <a:rPr lang="zh-CN" altLang="zh-CN" dirty="0">
                <a:latin typeface="微软雅黑" panose="020B0503020204020204" pitchFamily="34" charset="-122"/>
                <a:ea typeface="微软雅黑" panose="020B0503020204020204" pitchFamily="34" charset="-122"/>
              </a:rPr>
              <a:t>，严防未经审批就盲目作业的行为</a:t>
            </a:r>
          </a:p>
        </p:txBody>
      </p:sp>
      <p:sp>
        <p:nvSpPr>
          <p:cNvPr id="219" name="深色2"/>
          <p:cNvSpPr>
            <a:spLocks noChangeAspect="1"/>
          </p:cNvSpPr>
          <p:nvPr/>
        </p:nvSpPr>
        <p:spPr>
          <a:xfrm>
            <a:off x="652847" y="2465133"/>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12</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0" name="文本2"/>
          <p:cNvSpPr>
            <a:spLocks noChangeAspect="1"/>
          </p:cNvSpPr>
          <p:nvPr/>
        </p:nvSpPr>
        <p:spPr>
          <a:xfrm>
            <a:off x="1496135" y="3191610"/>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有限空间作业现场安全管理制度</a:t>
            </a:r>
            <a:r>
              <a:rPr lang="zh-CN" altLang="zh-CN" dirty="0">
                <a:latin typeface="微软雅黑" panose="020B0503020204020204" pitchFamily="34" charset="-122"/>
                <a:ea typeface="微软雅黑" panose="020B0503020204020204" pitchFamily="34" charset="-122"/>
              </a:rPr>
              <a:t>，规范作业过程安全管理</a:t>
            </a:r>
          </a:p>
        </p:txBody>
      </p:sp>
      <p:sp>
        <p:nvSpPr>
          <p:cNvPr id="221" name="深色2"/>
          <p:cNvSpPr>
            <a:spLocks noChangeAspect="1"/>
          </p:cNvSpPr>
          <p:nvPr/>
        </p:nvSpPr>
        <p:spPr>
          <a:xfrm>
            <a:off x="652847" y="3189720"/>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13</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2" name="文本2"/>
          <p:cNvSpPr>
            <a:spLocks noChangeAspect="1"/>
          </p:cNvSpPr>
          <p:nvPr/>
        </p:nvSpPr>
        <p:spPr>
          <a:xfrm>
            <a:off x="1496135" y="3917069"/>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建立有限空间作业现场负责人、监护人员、作业人员、应急救援</a:t>
            </a:r>
            <a:r>
              <a:rPr lang="zh-CN" altLang="zh-CN" b="1" dirty="0">
                <a:latin typeface="微软雅黑" panose="020B0503020204020204" pitchFamily="34" charset="-122"/>
                <a:ea typeface="微软雅黑" panose="020B0503020204020204" pitchFamily="34" charset="-122"/>
              </a:rPr>
              <a:t>人员安全培训教育制度</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3" name="深色2"/>
          <p:cNvSpPr>
            <a:spLocks noChangeAspect="1"/>
          </p:cNvSpPr>
          <p:nvPr/>
        </p:nvSpPr>
        <p:spPr>
          <a:xfrm>
            <a:off x="652847" y="3915179"/>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14</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4" name="文本2"/>
          <p:cNvSpPr>
            <a:spLocks noChangeAspect="1"/>
          </p:cNvSpPr>
          <p:nvPr/>
        </p:nvSpPr>
        <p:spPr>
          <a:xfrm>
            <a:off x="1496135" y="4640638"/>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建立</a:t>
            </a:r>
            <a:r>
              <a:rPr lang="zh-CN" altLang="zh-CN" b="1" dirty="0">
                <a:latin typeface="微软雅黑" panose="020B0503020204020204" pitchFamily="34" charset="-122"/>
                <a:ea typeface="微软雅黑" panose="020B0503020204020204" pitchFamily="34" charset="-122"/>
              </a:rPr>
              <a:t>有限空间作业应急管理制度</a:t>
            </a:r>
            <a:r>
              <a:rPr lang="zh-CN" altLang="zh-CN" dirty="0">
                <a:latin typeface="微软雅黑" panose="020B0503020204020204" pitchFamily="34" charset="-122"/>
                <a:ea typeface="微软雅黑" panose="020B0503020204020204" pitchFamily="34" charset="-122"/>
              </a:rPr>
              <a:t>，有了应急救援的制度和预案，并事先进行应急演练</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5" name="深色2"/>
          <p:cNvSpPr>
            <a:spLocks noChangeAspect="1"/>
          </p:cNvSpPr>
          <p:nvPr/>
        </p:nvSpPr>
        <p:spPr>
          <a:xfrm>
            <a:off x="652847" y="4638747"/>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15</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26" name="文本2"/>
          <p:cNvSpPr>
            <a:spLocks noChangeAspect="1"/>
          </p:cNvSpPr>
          <p:nvPr/>
        </p:nvSpPr>
        <p:spPr>
          <a:xfrm>
            <a:off x="1496135" y="5366096"/>
            <a:ext cx="9999837" cy="725459"/>
          </a:xfrm>
          <a:prstGeom prst="rect">
            <a:avLst/>
          </a:prstGeom>
          <a:gradFill>
            <a:gsLst>
              <a:gs pos="33000">
                <a:srgbClr val="F9F9F9"/>
              </a:gs>
              <a:gs pos="100000">
                <a:srgbClr val="D7D7D7"/>
              </a:gs>
            </a:gsLst>
            <a:lin ang="5400000" scaled="0"/>
          </a:gradFill>
          <a:ln w="3175" cap="flat" cmpd="sng" algn="ctr">
            <a:solidFill>
              <a:srgbClr val="D7D7D7"/>
            </a:solidFill>
            <a:prstDash val="solid"/>
          </a:ln>
          <a:effectLst>
            <a:outerShdw blurRad="63500" sx="102000" sy="102000" algn="ctr" rotWithShape="0">
              <a:prstClr val="black">
                <a:alpha val="20000"/>
              </a:prstClr>
            </a:outerShdw>
          </a:effectLst>
        </p:spPr>
        <p:txBody>
          <a:bodyPr anchor="ctr"/>
          <a:lstStyle/>
          <a:p>
            <a:pPr lvl="0">
              <a:lnSpc>
                <a:spcPct val="120000"/>
              </a:lnSpc>
              <a:defRPr/>
            </a:pPr>
            <a:r>
              <a:rPr lang="zh-CN" altLang="zh-CN" dirty="0">
                <a:latin typeface="微软雅黑" panose="020B0503020204020204" pitchFamily="34" charset="-122"/>
                <a:ea typeface="微软雅黑" panose="020B0503020204020204" pitchFamily="34" charset="-122"/>
              </a:rPr>
              <a:t>制定</a:t>
            </a:r>
            <a:r>
              <a:rPr lang="zh-CN" altLang="zh-CN" b="1" dirty="0">
                <a:latin typeface="微软雅黑" panose="020B0503020204020204" pitchFamily="34" charset="-122"/>
                <a:ea typeface="微软雅黑" panose="020B0503020204020204" pitchFamily="34" charset="-122"/>
              </a:rPr>
              <a:t>有限空间作业安全操作规程</a:t>
            </a:r>
            <a:r>
              <a:rPr lang="zh-CN" altLang="zh-CN" dirty="0">
                <a:latin typeface="微软雅黑" panose="020B0503020204020204" pitchFamily="34" charset="-122"/>
                <a:ea typeface="微软雅黑" panose="020B0503020204020204" pitchFamily="34" charset="-122"/>
              </a:rPr>
              <a:t>，让员工知道如何做才是安全的</a:t>
            </a:r>
            <a:endParaRPr lang="zh-CN" altLang="en-US" kern="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7" name="深色2"/>
          <p:cNvSpPr>
            <a:spLocks noChangeAspect="1"/>
          </p:cNvSpPr>
          <p:nvPr/>
        </p:nvSpPr>
        <p:spPr>
          <a:xfrm>
            <a:off x="652847" y="5364206"/>
            <a:ext cx="843288" cy="728368"/>
          </a:xfrm>
          <a:prstGeom prst="rect">
            <a:avLst/>
          </a:prstGeom>
          <a:solidFill>
            <a:srgbClr val="EB6C15"/>
          </a:solidFill>
          <a:ln w="19050" cap="flat" cmpd="sng" algn="ctr">
            <a:solidFill>
              <a:schemeClr val="bg1"/>
            </a:solidFill>
            <a:prstDash val="solid"/>
          </a:ln>
          <a:effectLst>
            <a:outerShdw blurRad="63500" sx="102000" sy="102000" algn="ctr" rotWithShape="0">
              <a:prstClr val="black">
                <a:alpha val="20000"/>
              </a:prstClr>
            </a:outerShdw>
          </a:effectLst>
        </p:spPr>
        <p:txBody>
          <a:bodyPr anchor="ctr"/>
          <a:lstStyle/>
          <a:p>
            <a:pPr algn="ctr">
              <a:lnSpc>
                <a:spcPct val="120000"/>
              </a:lnSpc>
              <a:defRPr/>
            </a:pPr>
            <a:r>
              <a:rPr lang="en-US" altLang="zh-CN" sz="2400" b="1" kern="0" dirty="0">
                <a:solidFill>
                  <a:srgbClr val="FFFFFF"/>
                </a:solidFill>
                <a:latin typeface="微软雅黑" panose="020B0503020204020204" pitchFamily="34" charset="-122"/>
                <a:ea typeface="微软雅黑" panose="020B0503020204020204" pitchFamily="34" charset="-122"/>
              </a:rPr>
              <a:t>16</a:t>
            </a:r>
            <a:endParaRPr lang="zh-CN" altLang="en-US" sz="2400" b="1" kern="0" dirty="0">
              <a:solidFill>
                <a:srgbClr val="FFFFFF"/>
              </a:solidFill>
              <a:latin typeface="微软雅黑" panose="020B0503020204020204" pitchFamily="34" charset="-122"/>
              <a:ea typeface="微软雅黑" panose="020B0503020204020204" pitchFamily="34" charset="-122"/>
            </a:endParaRPr>
          </a:p>
        </p:txBody>
      </p:sp>
      <p:sp>
        <p:nvSpPr>
          <p:cNvPr id="21"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3"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5" name="矩形 24"/>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300"/>
                                        <p:tgtEl>
                                          <p:spTgt spid="2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wipe(down)">
                                      <p:cBhvr>
                                        <p:cTn id="11" dur="200"/>
                                        <p:tgtEl>
                                          <p:spTgt spid="2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left)">
                                      <p:cBhvr>
                                        <p:cTn id="15" dur="300"/>
                                        <p:tgtEl>
                                          <p:spTgt spid="23"/>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300" fill="hold"/>
                                        <p:tgtEl>
                                          <p:spTgt spid="24"/>
                                        </p:tgtEl>
                                        <p:attrNameLst>
                                          <p:attrName>ppt_w</p:attrName>
                                        </p:attrNameLst>
                                      </p:cBhvr>
                                      <p:tavLst>
                                        <p:tav tm="0">
                                          <p:val>
                                            <p:fltVal val="0"/>
                                          </p:val>
                                        </p:tav>
                                        <p:tav tm="100000">
                                          <p:val>
                                            <p:strVal val="#ppt_w"/>
                                          </p:val>
                                        </p:tav>
                                      </p:tavLst>
                                    </p:anim>
                                    <p:anim calcmode="lin" valueType="num">
                                      <p:cBhvr>
                                        <p:cTn id="20" dur="300" fill="hold"/>
                                        <p:tgtEl>
                                          <p:spTgt spid="24"/>
                                        </p:tgtEl>
                                        <p:attrNameLst>
                                          <p:attrName>ppt_h</p:attrName>
                                        </p:attrNameLst>
                                      </p:cBhvr>
                                      <p:tavLst>
                                        <p:tav tm="0">
                                          <p:val>
                                            <p:fltVal val="0"/>
                                          </p:val>
                                        </p:tav>
                                        <p:tav tm="100000">
                                          <p:val>
                                            <p:strVal val="#ppt_h"/>
                                          </p:val>
                                        </p:tav>
                                      </p:tavLst>
                                    </p:anim>
                                    <p:anim calcmode="lin" valueType="num">
                                      <p:cBhvr>
                                        <p:cTn id="21" dur="300" fill="hold"/>
                                        <p:tgtEl>
                                          <p:spTgt spid="24"/>
                                        </p:tgtEl>
                                        <p:attrNameLst>
                                          <p:attrName>style.rotation</p:attrName>
                                        </p:attrNameLst>
                                      </p:cBhvr>
                                      <p:tavLst>
                                        <p:tav tm="0">
                                          <p:val>
                                            <p:fltVal val="90"/>
                                          </p:val>
                                        </p:tav>
                                        <p:tav tm="100000">
                                          <p:val>
                                            <p:fltVal val="0"/>
                                          </p:val>
                                        </p:tav>
                                      </p:tavLst>
                                    </p:anim>
                                    <p:animEffect transition="in" filter="fade">
                                      <p:cBhvr>
                                        <p:cTn id="22" dur="3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圆角 19"/>
          <p:cNvSpPr/>
          <p:nvPr/>
        </p:nvSpPr>
        <p:spPr>
          <a:xfrm>
            <a:off x="692539" y="3046094"/>
            <a:ext cx="10543020" cy="3566785"/>
          </a:xfrm>
          <a:prstGeom prst="roundRect">
            <a:avLst>
              <a:gd name="adj" fmla="val 6647"/>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圆角 1"/>
          <p:cNvSpPr/>
          <p:nvPr/>
        </p:nvSpPr>
        <p:spPr>
          <a:xfrm>
            <a:off x="645736" y="1574808"/>
            <a:ext cx="10589823" cy="829858"/>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851289" y="1746370"/>
            <a:ext cx="10290277" cy="50783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辨识有限空间，确定其数量、位置和危险有害因素，并建立管理台账，有变化的及时更新。</a:t>
            </a:r>
          </a:p>
        </p:txBody>
      </p:sp>
      <p:sp>
        <p:nvSpPr>
          <p:cNvPr id="12" name="矩形 11"/>
          <p:cNvSpPr/>
          <p:nvPr/>
        </p:nvSpPr>
        <p:spPr>
          <a:xfrm>
            <a:off x="790253" y="3196560"/>
            <a:ext cx="10300787" cy="3416320"/>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评估作业环境，分析存在的危险有害因素，提出消除、控制危害的措施，制定作业方案，并经相关负责人批准。</a:t>
            </a: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按照作业方案，明确作业现场负责人、监护人员、作业人员及其安全职责。</a:t>
            </a: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将作业方案、可能存在的危险有害因素、防控措施告知作业人员，监督作业人员按照方案进行作业准备。</a:t>
            </a: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采取可靠的隔离措施，将可能危及作业安全的设施设备、存在有毒有害物质的空间与作业地点隔开。</a:t>
            </a:r>
          </a:p>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先对有限空间进行通风，再检测氧气、易燃易爆物质（可燃性气体、爆炸性粉尘）、有毒有害气体等浓度，确保符合相关国家标准或者行业标准的规定后，再开始作业。</a:t>
            </a:r>
          </a:p>
        </p:txBody>
      </p:sp>
      <p:sp>
        <p:nvSpPr>
          <p:cNvPr id="10"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矩形 17"/>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p>
        </p:txBody>
      </p:sp>
      <p:sp>
        <p:nvSpPr>
          <p:cNvPr id="14" name="圆角矩形 15"/>
          <p:cNvSpPr/>
          <p:nvPr/>
        </p:nvSpPr>
        <p:spPr>
          <a:xfrm>
            <a:off x="4736887" y="1216291"/>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平时</a:t>
            </a:r>
          </a:p>
        </p:txBody>
      </p:sp>
      <p:sp>
        <p:nvSpPr>
          <p:cNvPr id="19" name="圆角矩形 15"/>
          <p:cNvSpPr/>
          <p:nvPr/>
        </p:nvSpPr>
        <p:spPr>
          <a:xfrm>
            <a:off x="4736887" y="2670353"/>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作业前</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down)">
                                      <p:cBhvr>
                                        <p:cTn id="11" dur="200"/>
                                        <p:tgtEl>
                                          <p:spTgt spid="15"/>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left)">
                                      <p:cBhvr>
                                        <p:cTn id="15" dur="300"/>
                                        <p:tgtEl>
                                          <p:spTgt spid="16"/>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 calcmode="lin" valueType="num">
                                      <p:cBhvr>
                                        <p:cTn id="21" dur="300" fill="hold"/>
                                        <p:tgtEl>
                                          <p:spTgt spid="17"/>
                                        </p:tgtEl>
                                        <p:attrNameLst>
                                          <p:attrName>style.rotation</p:attrName>
                                        </p:attrNameLst>
                                      </p:cBhvr>
                                      <p:tavLst>
                                        <p:tav tm="0">
                                          <p:val>
                                            <p:fltVal val="90"/>
                                          </p:val>
                                        </p:tav>
                                        <p:tav tm="100000">
                                          <p:val>
                                            <p:fltVal val="0"/>
                                          </p:val>
                                        </p:tav>
                                      </p:tavLst>
                                    </p:anim>
                                    <p:animEffect transition="in" filter="fade">
                                      <p:cBhvr>
                                        <p:cTn id="2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矩形 53"/>
          <p:cNvSpPr/>
          <p:nvPr/>
        </p:nvSpPr>
        <p:spPr>
          <a:xfrm>
            <a:off x="583332" y="3862867"/>
            <a:ext cx="1923389" cy="707886"/>
          </a:xfrm>
          <a:prstGeom prst="rect">
            <a:avLst/>
          </a:prstGeom>
        </p:spPr>
        <p:txBody>
          <a:bodyPr wrap="square">
            <a:spAutoFit/>
          </a:bodyPr>
          <a:lstStyle/>
          <a:p>
            <a:pPr>
              <a:lnSpc>
                <a:spcPts val="2400"/>
              </a:lnSpc>
            </a:pPr>
            <a:r>
              <a:rPr lang="zh-CN" altLang="en-US" b="1" kern="0" dirty="0">
                <a:latin typeface="Calibri" panose="020F0502020204030204" pitchFamily="34" charset="0"/>
                <a:ea typeface="微软雅黑" panose="020B0503020204020204" pitchFamily="34" charset="-122"/>
                <a:cs typeface="宋体" panose="02010600030101010101" pitchFamily="2" charset="-122"/>
              </a:rPr>
              <a:t>有限空间作业</a:t>
            </a:r>
            <a:endParaRPr lang="en-US" altLang="zh-CN" b="1" kern="0" dirty="0">
              <a:latin typeface="Calibri" panose="020F0502020204030204" pitchFamily="34" charset="0"/>
              <a:ea typeface="微软雅黑" panose="020B0503020204020204" pitchFamily="34" charset="-122"/>
              <a:cs typeface="宋体" panose="02010600030101010101" pitchFamily="2" charset="-122"/>
            </a:endParaRPr>
          </a:p>
          <a:p>
            <a:pPr>
              <a:lnSpc>
                <a:spcPts val="2400"/>
              </a:lnSpc>
            </a:pPr>
            <a:r>
              <a:rPr lang="zh-CN" altLang="en-US" b="1" kern="0" dirty="0">
                <a:latin typeface="Calibri" panose="020F0502020204030204" pitchFamily="34" charset="0"/>
                <a:ea typeface="微软雅黑" panose="020B0503020204020204" pitchFamily="34" charset="-122"/>
                <a:cs typeface="宋体" panose="02010600030101010101" pitchFamily="2" charset="-122"/>
              </a:rPr>
              <a:t>正确施工流程</a:t>
            </a:r>
            <a:endParaRPr lang="zh-CN" altLang="zh-CN" b="1" kern="100" dirty="0">
              <a:latin typeface="Calibri" panose="020F0502020204030204" pitchFamily="34" charset="0"/>
              <a:cs typeface="Times New Roman" panose="02020603050405020304" pitchFamily="18" charset="0"/>
            </a:endParaRPr>
          </a:p>
        </p:txBody>
      </p:sp>
      <p:sp>
        <p:nvSpPr>
          <p:cNvPr id="58" name="矩形 57"/>
          <p:cNvSpPr/>
          <p:nvPr/>
        </p:nvSpPr>
        <p:spPr bwMode="auto">
          <a:xfrm rot="16200000">
            <a:off x="5931826" y="1162314"/>
            <a:ext cx="335026" cy="384914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矩形 1"/>
          <p:cNvSpPr/>
          <p:nvPr/>
        </p:nvSpPr>
        <p:spPr bwMode="auto">
          <a:xfrm>
            <a:off x="288500" y="2919374"/>
            <a:ext cx="3853640" cy="342575"/>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cxnSp>
        <p:nvCxnSpPr>
          <p:cNvPr id="9" name="直接连接符 8"/>
          <p:cNvCxnSpPr/>
          <p:nvPr/>
        </p:nvCxnSpPr>
        <p:spPr bwMode="auto">
          <a:xfrm>
            <a:off x="4138306" y="2954130"/>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bwMode="auto">
          <a:xfrm>
            <a:off x="1182261" y="6020040"/>
            <a:ext cx="0" cy="288925"/>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12" name="TextBox 61"/>
          <p:cNvSpPr txBox="1">
            <a:spLocks noChangeArrowheads="1"/>
          </p:cNvSpPr>
          <p:nvPr/>
        </p:nvSpPr>
        <p:spPr bwMode="auto">
          <a:xfrm>
            <a:off x="1734893" y="2534309"/>
            <a:ext cx="7101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1</a:t>
            </a:r>
            <a:endParaRPr lang="zh-CN" altLang="en-US" dirty="0">
              <a:latin typeface="Broadway" panose="04040905080B02020502" pitchFamily="82" charset="0"/>
              <a:ea typeface="微软雅黑" panose="020B0503020204020204" pitchFamily="34" charset="-122"/>
            </a:endParaRPr>
          </a:p>
        </p:txBody>
      </p:sp>
      <p:sp>
        <p:nvSpPr>
          <p:cNvPr id="15" name="TextBox 40"/>
          <p:cNvSpPr txBox="1">
            <a:spLocks noChangeArrowheads="1"/>
          </p:cNvSpPr>
          <p:nvPr/>
        </p:nvSpPr>
        <p:spPr bwMode="auto">
          <a:xfrm rot="5400000">
            <a:off x="9653151" y="3978542"/>
            <a:ext cx="6309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4</a:t>
            </a:r>
            <a:endParaRPr lang="zh-CN" altLang="en-US" sz="1400" dirty="0">
              <a:solidFill>
                <a:srgbClr val="FFFFFF"/>
              </a:solidFill>
              <a:latin typeface="Broadway" panose="04040905080B02020502" pitchFamily="82" charset="0"/>
              <a:ea typeface="微软雅黑" panose="020B0503020204020204" pitchFamily="34" charset="-122"/>
            </a:endParaRPr>
          </a:p>
        </p:txBody>
      </p:sp>
      <p:grpSp>
        <p:nvGrpSpPr>
          <p:cNvPr id="23" name="组合 22"/>
          <p:cNvGrpSpPr/>
          <p:nvPr/>
        </p:nvGrpSpPr>
        <p:grpSpPr>
          <a:xfrm>
            <a:off x="437093" y="1160064"/>
            <a:ext cx="3484717" cy="1521285"/>
            <a:chOff x="3347864" y="1700808"/>
            <a:chExt cx="1828801" cy="1079118"/>
          </a:xfrm>
        </p:grpSpPr>
        <p:sp>
          <p:nvSpPr>
            <p:cNvPr id="24" name="折角形 25"/>
            <p:cNvSpPr>
              <a:spLocks noChangeAspect="1"/>
            </p:cNvSpPr>
            <p:nvPr/>
          </p:nvSpPr>
          <p:spPr bwMode="auto">
            <a:xfrm flipH="1">
              <a:off x="3347864" y="1700808"/>
              <a:ext cx="1828801" cy="1079118"/>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26" name="TextBox 23"/>
            <p:cNvSpPr txBox="1"/>
            <p:nvPr/>
          </p:nvSpPr>
          <p:spPr>
            <a:xfrm>
              <a:off x="3438416" y="1795055"/>
              <a:ext cx="1717055" cy="816201"/>
            </a:xfrm>
            <a:prstGeom prst="rect">
              <a:avLst/>
            </a:prstGeom>
            <a:noFill/>
          </p:spPr>
          <p:txBody>
            <a:bodyPr wrap="square" rtlCol="0">
              <a:spAutoFit/>
            </a:bodyPr>
            <a:lstStyle/>
            <a:p>
              <a:pPr>
                <a:lnSpc>
                  <a:spcPct val="120000"/>
                </a:lnSpc>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清空作业空间，利用盲板挡好进、出料孔，阻隔有毒气源以及其他介质，属地安监人员对盲板上锁。</a:t>
              </a:r>
            </a:p>
          </p:txBody>
        </p:sp>
      </p:grpSp>
      <p:cxnSp>
        <p:nvCxnSpPr>
          <p:cNvPr id="34" name="直接连接符 33"/>
          <p:cNvCxnSpPr/>
          <p:nvPr/>
        </p:nvCxnSpPr>
        <p:spPr bwMode="auto">
          <a:xfrm>
            <a:off x="1032614"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bwMode="auto">
          <a:xfrm>
            <a:off x="3072552"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bwMode="auto">
          <a:xfrm>
            <a:off x="7152427" y="4682322"/>
            <a:ext cx="0" cy="287338"/>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7" name="TextBox 61"/>
          <p:cNvSpPr txBox="1">
            <a:spLocks noChangeArrowheads="1"/>
          </p:cNvSpPr>
          <p:nvPr/>
        </p:nvSpPr>
        <p:spPr bwMode="auto">
          <a:xfrm>
            <a:off x="1684193" y="4683583"/>
            <a:ext cx="71016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7</a:t>
            </a:r>
            <a:endParaRPr lang="zh-CN" altLang="en-US" sz="1400" dirty="0">
              <a:solidFill>
                <a:srgbClr val="FFFFFF"/>
              </a:solidFill>
              <a:latin typeface="Broadway" panose="04040905080B02020502" pitchFamily="82" charset="0"/>
              <a:ea typeface="微软雅黑" panose="020B0503020204020204" pitchFamily="34" charset="-122"/>
            </a:endParaRPr>
          </a:p>
        </p:txBody>
      </p:sp>
      <p:sp>
        <p:nvSpPr>
          <p:cNvPr id="38" name="TextBox 64"/>
          <p:cNvSpPr txBox="1">
            <a:spLocks noChangeArrowheads="1"/>
          </p:cNvSpPr>
          <p:nvPr/>
        </p:nvSpPr>
        <p:spPr bwMode="auto">
          <a:xfrm>
            <a:off x="3711816" y="4652781"/>
            <a:ext cx="7070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6</a:t>
            </a:r>
            <a:endParaRPr lang="zh-CN" altLang="en-US" sz="1400" dirty="0">
              <a:solidFill>
                <a:srgbClr val="FFFFFF"/>
              </a:solidFill>
              <a:latin typeface="Broadway" panose="04040905080B02020502" pitchFamily="82" charset="0"/>
              <a:ea typeface="微软雅黑" panose="020B0503020204020204" pitchFamily="34" charset="-122"/>
            </a:endParaRPr>
          </a:p>
        </p:txBody>
      </p:sp>
      <p:sp>
        <p:nvSpPr>
          <p:cNvPr id="39" name="TextBox 65"/>
          <p:cNvSpPr txBox="1">
            <a:spLocks noChangeArrowheads="1"/>
          </p:cNvSpPr>
          <p:nvPr/>
        </p:nvSpPr>
        <p:spPr bwMode="auto">
          <a:xfrm>
            <a:off x="5804136" y="4682364"/>
            <a:ext cx="63096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sz="1400" dirty="0">
                <a:solidFill>
                  <a:srgbClr val="FFFFFF"/>
                </a:solidFill>
                <a:latin typeface="Broadway" panose="04040905080B02020502" pitchFamily="82" charset="0"/>
                <a:ea typeface="微软雅黑" panose="020B0503020204020204" pitchFamily="34" charset="-122"/>
              </a:rPr>
              <a:t>5</a:t>
            </a:r>
            <a:endParaRPr lang="zh-CN" altLang="en-US" sz="1400" dirty="0">
              <a:solidFill>
                <a:srgbClr val="FFFFFF"/>
              </a:solidFill>
              <a:latin typeface="Broadway" panose="04040905080B02020502" pitchFamily="82" charset="0"/>
              <a:ea typeface="微软雅黑" panose="020B0503020204020204" pitchFamily="34" charset="-122"/>
            </a:endParaRPr>
          </a:p>
        </p:txBody>
      </p:sp>
      <p:grpSp>
        <p:nvGrpSpPr>
          <p:cNvPr id="40" name="组合 39"/>
          <p:cNvGrpSpPr/>
          <p:nvPr/>
        </p:nvGrpSpPr>
        <p:grpSpPr>
          <a:xfrm>
            <a:off x="8056538" y="5124128"/>
            <a:ext cx="3469280" cy="1509272"/>
            <a:chOff x="5292078" y="5132140"/>
            <a:chExt cx="1841605" cy="1509272"/>
          </a:xfrm>
        </p:grpSpPr>
        <p:sp>
          <p:nvSpPr>
            <p:cNvPr id="41" name="TextBox 38"/>
            <p:cNvSpPr txBox="1"/>
            <p:nvPr/>
          </p:nvSpPr>
          <p:spPr>
            <a:xfrm>
              <a:off x="5357431" y="5418092"/>
              <a:ext cx="1776252" cy="830997"/>
            </a:xfrm>
            <a:prstGeom prst="rect">
              <a:avLst/>
            </a:prstGeom>
            <a:noFill/>
          </p:spPr>
          <p:txBody>
            <a:bodyPr wrap="square" rtlCol="0">
              <a:spAutoFit/>
            </a:bodyPr>
            <a:lstStyle/>
            <a:p>
              <a:pPr>
                <a:lnSpc>
                  <a:spcPct val="150000"/>
                </a:lnSpc>
              </a:pPr>
              <a:r>
                <a:rPr lang="zh-CN" altLang="zh-CN" sz="1600" dirty="0">
                  <a:latin typeface="微软雅黑" panose="020B0503020204020204" pitchFamily="34" charset="-122"/>
                  <a:ea typeface="微软雅黑" panose="020B0503020204020204" pitchFamily="34" charset="-122"/>
                </a:rPr>
                <a:t>属地安监人员打开人孔锁，解除人孔警戒隔离，施工人员进入施工。</a:t>
              </a:r>
            </a:p>
          </p:txBody>
        </p:sp>
        <p:sp>
          <p:nvSpPr>
            <p:cNvPr id="42" name="折角形 25"/>
            <p:cNvSpPr>
              <a:spLocks noChangeAspect="1"/>
            </p:cNvSpPr>
            <p:nvPr/>
          </p:nvSpPr>
          <p:spPr bwMode="auto">
            <a:xfrm flipH="1" flipV="1">
              <a:off x="5292078" y="5132140"/>
              <a:ext cx="1828801" cy="1509272"/>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grpSp>
      <p:sp>
        <p:nvSpPr>
          <p:cNvPr id="56" name="矩形 55"/>
          <p:cNvSpPr/>
          <p:nvPr/>
        </p:nvSpPr>
        <p:spPr>
          <a:xfrm>
            <a:off x="1549648" y="2916291"/>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封闭场地</a:t>
            </a:r>
            <a:endParaRPr lang="zh-CN" altLang="en-US" dirty="0">
              <a:solidFill>
                <a:schemeClr val="bg1"/>
              </a:solidFill>
            </a:endParaRPr>
          </a:p>
        </p:txBody>
      </p:sp>
      <p:sp>
        <p:nvSpPr>
          <p:cNvPr id="57" name="矩形 56"/>
          <p:cNvSpPr/>
          <p:nvPr/>
        </p:nvSpPr>
        <p:spPr>
          <a:xfrm>
            <a:off x="5565620" y="2893214"/>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危害评估</a:t>
            </a:r>
            <a:endParaRPr lang="zh-CN" altLang="en-US" dirty="0">
              <a:solidFill>
                <a:schemeClr val="bg1"/>
              </a:solidFill>
            </a:endParaRPr>
          </a:p>
        </p:txBody>
      </p:sp>
      <p:sp>
        <p:nvSpPr>
          <p:cNvPr id="59" name="TextBox 64"/>
          <p:cNvSpPr txBox="1">
            <a:spLocks noChangeArrowheads="1"/>
          </p:cNvSpPr>
          <p:nvPr/>
        </p:nvSpPr>
        <p:spPr bwMode="auto">
          <a:xfrm>
            <a:off x="5438174" y="2504668"/>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2</a:t>
            </a:r>
            <a:endParaRPr lang="zh-CN" altLang="en-US" dirty="0">
              <a:latin typeface="Broadway" panose="04040905080B02020502" pitchFamily="82" charset="0"/>
              <a:ea typeface="微软雅黑" panose="020B0503020204020204" pitchFamily="34" charset="-122"/>
            </a:endParaRPr>
          </a:p>
        </p:txBody>
      </p:sp>
      <p:sp>
        <p:nvSpPr>
          <p:cNvPr id="64" name="矩形 63"/>
          <p:cNvSpPr/>
          <p:nvPr/>
        </p:nvSpPr>
        <p:spPr bwMode="auto">
          <a:xfrm rot="16200000">
            <a:off x="9635856" y="1336974"/>
            <a:ext cx="345655" cy="3504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5" name="TextBox 64"/>
          <p:cNvSpPr txBox="1">
            <a:spLocks noChangeArrowheads="1"/>
          </p:cNvSpPr>
          <p:nvPr/>
        </p:nvSpPr>
        <p:spPr bwMode="auto">
          <a:xfrm>
            <a:off x="9313259" y="249668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3</a:t>
            </a:r>
            <a:endParaRPr lang="zh-CN" altLang="en-US" dirty="0">
              <a:latin typeface="Broadway" panose="04040905080B02020502" pitchFamily="82" charset="0"/>
              <a:ea typeface="微软雅黑" panose="020B0503020204020204" pitchFamily="34" charset="-122"/>
            </a:endParaRPr>
          </a:p>
        </p:txBody>
      </p:sp>
      <p:sp>
        <p:nvSpPr>
          <p:cNvPr id="66" name="矩形 65"/>
          <p:cNvSpPr/>
          <p:nvPr/>
        </p:nvSpPr>
        <p:spPr>
          <a:xfrm>
            <a:off x="9298736" y="2904822"/>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通风换气</a:t>
            </a:r>
            <a:endParaRPr lang="zh-CN" altLang="en-US" dirty="0">
              <a:solidFill>
                <a:schemeClr val="bg1"/>
              </a:solidFill>
            </a:endParaRPr>
          </a:p>
        </p:txBody>
      </p:sp>
      <p:grpSp>
        <p:nvGrpSpPr>
          <p:cNvPr id="60" name="组合 59"/>
          <p:cNvGrpSpPr/>
          <p:nvPr/>
        </p:nvGrpSpPr>
        <p:grpSpPr>
          <a:xfrm>
            <a:off x="4012352" y="1160066"/>
            <a:ext cx="3832617" cy="1521284"/>
            <a:chOff x="3347864" y="1700808"/>
            <a:chExt cx="1828801" cy="1646819"/>
          </a:xfrm>
        </p:grpSpPr>
        <p:sp>
          <p:nvSpPr>
            <p:cNvPr id="61" name="折角形 25"/>
            <p:cNvSpPr>
              <a:spLocks noChangeAspect="1"/>
            </p:cNvSpPr>
            <p:nvPr/>
          </p:nvSpPr>
          <p:spPr bwMode="auto">
            <a:xfrm flipH="1">
              <a:off x="3347864" y="1700808"/>
              <a:ext cx="1828801" cy="1646819"/>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63" name="TextBox 23"/>
            <p:cNvSpPr txBox="1"/>
            <p:nvPr/>
          </p:nvSpPr>
          <p:spPr>
            <a:xfrm>
              <a:off x="3361860" y="1700808"/>
              <a:ext cx="1809877" cy="392729"/>
            </a:xfrm>
            <a:prstGeom prst="rect">
              <a:avLst/>
            </a:prstGeom>
            <a:noFill/>
          </p:spPr>
          <p:txBody>
            <a:bodyPr wrap="square" rtlCol="0">
              <a:spAutoFit/>
            </a:bodyPr>
            <a:lstStyle/>
            <a:p>
              <a:pPr>
                <a:lnSpc>
                  <a:spcPct val="120000"/>
                </a:lnSpc>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1" name="矩形 70"/>
          <p:cNvSpPr/>
          <p:nvPr/>
        </p:nvSpPr>
        <p:spPr>
          <a:xfrm>
            <a:off x="4001363" y="1049535"/>
            <a:ext cx="3907604" cy="1530291"/>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施工方、组织方、属地方、安全监督方签署作业许可，并共同完成“作业分析表”以及“受限空间作业许证”，根据检测结果对作业环境危害状况进行评估。</a:t>
            </a:r>
            <a:endParaRPr lang="zh-CN" altLang="zh-CN" sz="1600" kern="100" dirty="0">
              <a:latin typeface="Calibri" panose="020F0502020204030204" pitchFamily="34" charset="0"/>
              <a:cs typeface="Times New Roman" panose="02020603050405020304" pitchFamily="18" charset="0"/>
            </a:endParaRPr>
          </a:p>
        </p:txBody>
      </p:sp>
      <p:grpSp>
        <p:nvGrpSpPr>
          <p:cNvPr id="72" name="组合 71"/>
          <p:cNvGrpSpPr/>
          <p:nvPr/>
        </p:nvGrpSpPr>
        <p:grpSpPr>
          <a:xfrm>
            <a:off x="7935046" y="1168050"/>
            <a:ext cx="3625783" cy="1521284"/>
            <a:chOff x="3347864" y="1700808"/>
            <a:chExt cx="1828801" cy="1646819"/>
          </a:xfrm>
          <a:noFill/>
        </p:grpSpPr>
        <p:sp>
          <p:nvSpPr>
            <p:cNvPr id="73" name="折角形 25"/>
            <p:cNvSpPr>
              <a:spLocks noChangeAspect="1"/>
            </p:cNvSpPr>
            <p:nvPr/>
          </p:nvSpPr>
          <p:spPr bwMode="auto">
            <a:xfrm flipH="1">
              <a:off x="3347864" y="1700808"/>
              <a:ext cx="1828801" cy="1646819"/>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grp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74" name="TextBox 23"/>
            <p:cNvSpPr txBox="1"/>
            <p:nvPr/>
          </p:nvSpPr>
          <p:spPr>
            <a:xfrm>
              <a:off x="3361860" y="1700808"/>
              <a:ext cx="1809877" cy="392729"/>
            </a:xfrm>
            <a:prstGeom prst="rect">
              <a:avLst/>
            </a:prstGeom>
            <a:grpFill/>
          </p:spPr>
          <p:txBody>
            <a:bodyPr wrap="square" rtlCol="0">
              <a:spAutoFit/>
            </a:bodyPr>
            <a:lstStyle/>
            <a:p>
              <a:pPr>
                <a:lnSpc>
                  <a:spcPct val="120000"/>
                </a:lnSpc>
              </a:pP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75" name="矩形 74"/>
          <p:cNvSpPr/>
          <p:nvPr/>
        </p:nvSpPr>
        <p:spPr>
          <a:xfrm>
            <a:off x="7954387" y="1078786"/>
            <a:ext cx="3696519" cy="1569660"/>
          </a:xfrm>
          <a:prstGeom prst="rect">
            <a:avLst/>
          </a:prstGeom>
        </p:spPr>
        <p:txBody>
          <a:bodyPr wrap="square">
            <a:spAutoFit/>
          </a:bodyPr>
          <a:lstStyle/>
          <a:p>
            <a:pPr>
              <a:lnSpc>
                <a:spcPct val="150000"/>
              </a:lnSpc>
            </a:pPr>
            <a:r>
              <a:rPr lang="zh-CN" altLang="zh-CN" sz="1600" kern="0" dirty="0">
                <a:solidFill>
                  <a:srgbClr val="3E3E3E"/>
                </a:solidFill>
                <a:ea typeface="微软雅黑" panose="020B0503020204020204" pitchFamily="34" charset="-122"/>
                <a:cs typeface="宋体" panose="02010600030101010101" pitchFamily="2" charset="-122"/>
              </a:rPr>
              <a:t>打开人孔进行自然通风，一段时间后进行空气检测，确认作业空间内有毒气体已排除干净；随后，在人孔口张贴警示标识并上锁，禁止外人进入该空间。</a:t>
            </a:r>
            <a:endParaRPr lang="zh-CN" altLang="en-US" sz="1600" dirty="0"/>
          </a:p>
        </p:txBody>
      </p:sp>
      <p:sp>
        <p:nvSpPr>
          <p:cNvPr id="77" name="折角形 25"/>
          <p:cNvSpPr>
            <a:spLocks noChangeAspect="1"/>
          </p:cNvSpPr>
          <p:nvPr/>
        </p:nvSpPr>
        <p:spPr bwMode="auto">
          <a:xfrm rot="16200000" flipH="1">
            <a:off x="6324416" y="-228550"/>
            <a:ext cx="1177482" cy="8403066"/>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a:solidFill>
                <a:schemeClr val="tx1">
                  <a:lumMod val="65000"/>
                  <a:lumOff val="35000"/>
                </a:schemeClr>
              </a:solidFill>
            </a:endParaRPr>
          </a:p>
        </p:txBody>
      </p:sp>
      <p:sp>
        <p:nvSpPr>
          <p:cNvPr id="79" name="矩形 78"/>
          <p:cNvSpPr/>
          <p:nvPr/>
        </p:nvSpPr>
        <p:spPr>
          <a:xfrm>
            <a:off x="2855640" y="3360420"/>
            <a:ext cx="7186994" cy="1200329"/>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一是属地方为防护人员配备符合国家标准要求的通风、检测、照明、通讯、应急救援设备和个人防护用品、呼吸防护用品。二是防护装备以及应急救援设备设施应妥善保管，并按规定定期进行检验、维护，以保证设施的正常运行。</a:t>
            </a:r>
            <a:endParaRPr lang="zh-CN" altLang="zh-CN" sz="1600" kern="100" dirty="0">
              <a:latin typeface="Calibri" panose="020F0502020204030204" pitchFamily="34" charset="0"/>
              <a:cs typeface="Times New Roman" panose="02020603050405020304" pitchFamily="18" charset="0"/>
            </a:endParaRPr>
          </a:p>
        </p:txBody>
      </p:sp>
      <p:sp>
        <p:nvSpPr>
          <p:cNvPr id="80" name="TextBox 64"/>
          <p:cNvSpPr txBox="1">
            <a:spLocks noChangeArrowheads="1"/>
          </p:cNvSpPr>
          <p:nvPr/>
        </p:nvSpPr>
        <p:spPr bwMode="auto">
          <a:xfrm>
            <a:off x="10585283" y="3819285"/>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4</a:t>
            </a:r>
            <a:endParaRPr lang="zh-CN" altLang="en-US" dirty="0">
              <a:latin typeface="Broadway" panose="04040905080B02020502" pitchFamily="82" charset="0"/>
              <a:ea typeface="微软雅黑" panose="020B0503020204020204" pitchFamily="34" charset="-122"/>
            </a:endParaRPr>
          </a:p>
        </p:txBody>
      </p:sp>
      <p:sp>
        <p:nvSpPr>
          <p:cNvPr id="81" name="矩形 80"/>
          <p:cNvSpPr/>
          <p:nvPr/>
        </p:nvSpPr>
        <p:spPr bwMode="auto">
          <a:xfrm rot="16200000">
            <a:off x="9635856" y="3092689"/>
            <a:ext cx="345655" cy="350429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dirty="0"/>
          </a:p>
        </p:txBody>
      </p:sp>
      <p:sp>
        <p:nvSpPr>
          <p:cNvPr id="6" name="矩形 5"/>
          <p:cNvSpPr/>
          <p:nvPr/>
        </p:nvSpPr>
        <p:spPr bwMode="auto">
          <a:xfrm>
            <a:off x="11238567" y="3261947"/>
            <a:ext cx="322262" cy="14203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CN" altLang="zh-CN" b="1" dirty="0">
                <a:latin typeface="微软雅黑" panose="020B0503020204020204" pitchFamily="34" charset="-122"/>
                <a:ea typeface="微软雅黑" panose="020B0503020204020204" pitchFamily="34" charset="-122"/>
              </a:rPr>
              <a:t>配备防护设备</a:t>
            </a:r>
            <a:endParaRPr lang="zh-CN" altLang="en-US" b="1" dirty="0">
              <a:latin typeface="微软雅黑" panose="020B0503020204020204" pitchFamily="34" charset="-122"/>
              <a:ea typeface="微软雅黑" panose="020B0503020204020204" pitchFamily="34" charset="-122"/>
            </a:endParaRPr>
          </a:p>
        </p:txBody>
      </p:sp>
      <p:sp>
        <p:nvSpPr>
          <p:cNvPr id="82" name="矩形 81"/>
          <p:cNvSpPr/>
          <p:nvPr/>
        </p:nvSpPr>
        <p:spPr>
          <a:xfrm>
            <a:off x="9297356" y="4648330"/>
            <a:ext cx="1114408" cy="369332"/>
          </a:xfrm>
          <a:prstGeom prst="rect">
            <a:avLst/>
          </a:prstGeom>
        </p:spPr>
        <p:txBody>
          <a:bodyPr wrap="none">
            <a:spAutoFit/>
          </a:bodyPr>
          <a:lstStyle/>
          <a:p>
            <a:r>
              <a:rPr lang="zh-CN" altLang="zh-CN" b="1" dirty="0">
                <a:solidFill>
                  <a:schemeClr val="bg1"/>
                </a:solidFill>
                <a:latin typeface="微软雅黑" panose="020B0503020204020204" pitchFamily="34" charset="-122"/>
                <a:ea typeface="微软雅黑" panose="020B0503020204020204" pitchFamily="34" charset="-122"/>
              </a:rPr>
              <a:t>解除封闭</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87" name="TextBox 64"/>
          <p:cNvSpPr txBox="1">
            <a:spLocks noChangeArrowheads="1"/>
          </p:cNvSpPr>
          <p:nvPr/>
        </p:nvSpPr>
        <p:spPr bwMode="auto">
          <a:xfrm>
            <a:off x="9330090" y="4946970"/>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5</a:t>
            </a:r>
            <a:endParaRPr lang="zh-CN" altLang="en-US" dirty="0">
              <a:latin typeface="Broadway" panose="04040905080B02020502" pitchFamily="82" charset="0"/>
              <a:ea typeface="微软雅黑" panose="020B0503020204020204" pitchFamily="34" charset="-122"/>
            </a:endParaRPr>
          </a:p>
        </p:txBody>
      </p:sp>
      <p:cxnSp>
        <p:nvCxnSpPr>
          <p:cNvPr id="88" name="直接连接符 87"/>
          <p:cNvCxnSpPr/>
          <p:nvPr/>
        </p:nvCxnSpPr>
        <p:spPr bwMode="auto">
          <a:xfrm flipH="1">
            <a:off x="11233535" y="2916291"/>
            <a:ext cx="317524" cy="356541"/>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cxnSp>
        <p:nvCxnSpPr>
          <p:cNvPr id="91" name="直接连接符 90"/>
          <p:cNvCxnSpPr/>
          <p:nvPr/>
        </p:nvCxnSpPr>
        <p:spPr bwMode="auto">
          <a:xfrm>
            <a:off x="11233535" y="4689116"/>
            <a:ext cx="317523" cy="326212"/>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94" name="矩形 93"/>
          <p:cNvSpPr/>
          <p:nvPr/>
        </p:nvSpPr>
        <p:spPr bwMode="auto">
          <a:xfrm rot="16200000">
            <a:off x="5927123" y="2921879"/>
            <a:ext cx="341096" cy="3845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95" name="折角形 25"/>
          <p:cNvSpPr>
            <a:spLocks noChangeAspect="1"/>
          </p:cNvSpPr>
          <p:nvPr/>
        </p:nvSpPr>
        <p:spPr bwMode="auto">
          <a:xfrm flipH="1" flipV="1">
            <a:off x="4041681" y="5131635"/>
            <a:ext cx="3912703" cy="1501765"/>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sp>
        <p:nvSpPr>
          <p:cNvPr id="96" name="TextBox 64"/>
          <p:cNvSpPr txBox="1">
            <a:spLocks noChangeArrowheads="1"/>
          </p:cNvSpPr>
          <p:nvPr/>
        </p:nvSpPr>
        <p:spPr bwMode="auto">
          <a:xfrm>
            <a:off x="5527342" y="493342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6</a:t>
            </a:r>
            <a:endParaRPr lang="zh-CN" altLang="en-US" dirty="0">
              <a:latin typeface="Broadway" panose="04040905080B02020502" pitchFamily="82" charset="0"/>
              <a:ea typeface="微软雅黑" panose="020B0503020204020204" pitchFamily="34" charset="-122"/>
            </a:endParaRPr>
          </a:p>
        </p:txBody>
      </p:sp>
      <p:sp>
        <p:nvSpPr>
          <p:cNvPr id="97" name="矩形 96"/>
          <p:cNvSpPr/>
          <p:nvPr/>
        </p:nvSpPr>
        <p:spPr>
          <a:xfrm>
            <a:off x="4041682" y="5150715"/>
            <a:ext cx="3953302" cy="1569660"/>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施工过程中，外部监护人须每隔</a:t>
            </a:r>
            <a:r>
              <a:rPr lang="en-US"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15</a:t>
            </a: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分钟与施工人员进行沟通，每隔两个小时对施工空间内的空气进行复测，每次复测结果均作详细记录。</a:t>
            </a:r>
            <a:endParaRPr lang="zh-CN" altLang="zh-CN" sz="1600" kern="100" dirty="0">
              <a:latin typeface="Calibri" panose="020F0502020204030204" pitchFamily="34" charset="0"/>
              <a:cs typeface="Times New Roman" panose="02020603050405020304" pitchFamily="18" charset="0"/>
            </a:endParaRPr>
          </a:p>
        </p:txBody>
      </p:sp>
      <p:sp>
        <p:nvSpPr>
          <p:cNvPr id="98" name="矩形 97"/>
          <p:cNvSpPr/>
          <p:nvPr/>
        </p:nvSpPr>
        <p:spPr>
          <a:xfrm>
            <a:off x="5585927" y="4648330"/>
            <a:ext cx="1107996" cy="369332"/>
          </a:xfrm>
          <a:prstGeom prst="rect">
            <a:avLst/>
          </a:prstGeom>
        </p:spPr>
        <p:txBody>
          <a:bodyPr wrap="none">
            <a:spAutoFit/>
          </a:bodyPr>
          <a:lstStyle/>
          <a:p>
            <a:r>
              <a:rPr lang="zh-CN" altLang="en-US" b="1" dirty="0">
                <a:solidFill>
                  <a:schemeClr val="bg1"/>
                </a:solidFill>
                <a:latin typeface="微软雅黑" panose="020B0503020204020204" pitchFamily="34" charset="-122"/>
                <a:ea typeface="微软雅黑" panose="020B0503020204020204" pitchFamily="34" charset="-122"/>
              </a:rPr>
              <a:t>沟通复测</a:t>
            </a:r>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99" name="矩形 1"/>
          <p:cNvSpPr/>
          <p:nvPr/>
        </p:nvSpPr>
        <p:spPr bwMode="auto">
          <a:xfrm>
            <a:off x="288300" y="4666686"/>
            <a:ext cx="3853640" cy="342575"/>
          </a:xfrm>
          <a:custGeom>
            <a:avLst/>
            <a:gdLst/>
            <a:ahLst/>
            <a:cxnLst/>
            <a:rect l="l" t="t" r="r" b="b"/>
            <a:pathLst>
              <a:path w="6854778" h="321898">
                <a:moveTo>
                  <a:pt x="262" y="0"/>
                </a:moveTo>
                <a:lnTo>
                  <a:pt x="6854778" y="0"/>
                </a:lnTo>
                <a:lnTo>
                  <a:pt x="6854778" y="321898"/>
                </a:lnTo>
                <a:lnTo>
                  <a:pt x="0" y="321898"/>
                </a:lnTo>
                <a:lnTo>
                  <a:pt x="0" y="315809"/>
                </a:lnTo>
                <a:lnTo>
                  <a:pt x="158035" y="15777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100" name="折角形 25"/>
          <p:cNvSpPr>
            <a:spLocks noChangeAspect="1"/>
          </p:cNvSpPr>
          <p:nvPr/>
        </p:nvSpPr>
        <p:spPr bwMode="auto">
          <a:xfrm flipH="1" flipV="1">
            <a:off x="437093" y="5170356"/>
            <a:ext cx="3514306" cy="1501765"/>
          </a:xfrm>
          <a:custGeom>
            <a:avLst/>
            <a:gdLst/>
            <a:ahLst/>
            <a:cxnLst/>
            <a:rect l="l" t="t" r="r" b="b"/>
            <a:pathLst>
              <a:path w="1182298" h="774613">
                <a:moveTo>
                  <a:pt x="1182298" y="0"/>
                </a:moveTo>
                <a:lnTo>
                  <a:pt x="0" y="0"/>
                </a:lnTo>
                <a:lnTo>
                  <a:pt x="0" y="774613"/>
                </a:lnTo>
                <a:lnTo>
                  <a:pt x="489438" y="774613"/>
                </a:lnTo>
                <a:cubicBezTo>
                  <a:pt x="516060" y="722579"/>
                  <a:pt x="570639" y="688381"/>
                  <a:pt x="633205" y="688381"/>
                </a:cubicBezTo>
                <a:cubicBezTo>
                  <a:pt x="695772" y="688381"/>
                  <a:pt x="750351" y="722579"/>
                  <a:pt x="776972" y="774613"/>
                </a:cubicBezTo>
                <a:lnTo>
                  <a:pt x="1053193" y="774613"/>
                </a:lnTo>
                <a:lnTo>
                  <a:pt x="1182298" y="645508"/>
                </a:lnTo>
                <a:close/>
              </a:path>
            </a:pathLst>
          </a:custGeom>
          <a:noFill/>
          <a:ln w="12700" cap="rnd">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lumMod val="65000"/>
                  <a:lumOff val="35000"/>
                </a:schemeClr>
              </a:solidFill>
            </a:endParaRPr>
          </a:p>
        </p:txBody>
      </p:sp>
      <p:sp>
        <p:nvSpPr>
          <p:cNvPr id="101" name="矩形 100"/>
          <p:cNvSpPr/>
          <p:nvPr/>
        </p:nvSpPr>
        <p:spPr>
          <a:xfrm>
            <a:off x="418728" y="5183337"/>
            <a:ext cx="3505999" cy="1569660"/>
          </a:xfrm>
          <a:prstGeom prst="rect">
            <a:avLst/>
          </a:prstGeom>
        </p:spPr>
        <p:txBody>
          <a:bodyPr wrap="square">
            <a:spAutoFit/>
          </a:bodyPr>
          <a:lstStyle/>
          <a:p>
            <a:pPr indent="304800" algn="just">
              <a:lnSpc>
                <a:spcPct val="150000"/>
              </a:lnSpc>
              <a:spcAft>
                <a:spcPts val="0"/>
              </a:spcAft>
            </a:pPr>
            <a:r>
              <a:rPr lang="zh-CN" altLang="zh-CN" sz="1600"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作业结束后，须施工方和监护人把票交给属地安监人员，安监人员对人孔进行警戒隔离，再次上锁，现场所有器具带走。</a:t>
            </a:r>
            <a:endParaRPr lang="zh-CN" altLang="zh-CN" sz="1600" kern="100" dirty="0">
              <a:latin typeface="Calibri" panose="020F0502020204030204" pitchFamily="34" charset="0"/>
              <a:cs typeface="Times New Roman" panose="02020603050405020304" pitchFamily="18" charset="0"/>
            </a:endParaRPr>
          </a:p>
        </p:txBody>
      </p:sp>
      <p:sp>
        <p:nvSpPr>
          <p:cNvPr id="102" name="TextBox 64"/>
          <p:cNvSpPr txBox="1">
            <a:spLocks noChangeArrowheads="1"/>
          </p:cNvSpPr>
          <p:nvPr/>
        </p:nvSpPr>
        <p:spPr bwMode="auto">
          <a:xfrm>
            <a:off x="1713831" y="4933423"/>
            <a:ext cx="70706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1" hangingPunct="1"/>
            <a:r>
              <a:rPr lang="en-US" altLang="zh-CN" dirty="0">
                <a:latin typeface="Broadway" panose="04040905080B02020502" pitchFamily="82" charset="0"/>
                <a:ea typeface="微软雅黑" panose="020B0503020204020204" pitchFamily="34" charset="-122"/>
              </a:rPr>
              <a:t>7</a:t>
            </a:r>
            <a:endParaRPr lang="zh-CN" altLang="en-US" dirty="0">
              <a:latin typeface="Broadway" panose="04040905080B02020502" pitchFamily="82" charset="0"/>
              <a:ea typeface="微软雅黑" panose="020B0503020204020204" pitchFamily="34" charset="-122"/>
            </a:endParaRPr>
          </a:p>
        </p:txBody>
      </p:sp>
      <p:sp>
        <p:nvSpPr>
          <p:cNvPr id="103" name="矩形 102"/>
          <p:cNvSpPr/>
          <p:nvPr/>
        </p:nvSpPr>
        <p:spPr>
          <a:xfrm>
            <a:off x="1514558" y="4663414"/>
            <a:ext cx="1107996" cy="369332"/>
          </a:xfrm>
          <a:prstGeom prst="rect">
            <a:avLst/>
          </a:prstGeom>
        </p:spPr>
        <p:txBody>
          <a:bodyPr wrap="none">
            <a:spAutoFit/>
          </a:bodyPr>
          <a:lstStyle/>
          <a:p>
            <a:r>
              <a:rPr lang="zh-CN" altLang="zh-CN" b="1" kern="0" dirty="0">
                <a:solidFill>
                  <a:schemeClr val="bg1"/>
                </a:solidFill>
                <a:ea typeface="微软雅黑" panose="020B0503020204020204" pitchFamily="34" charset="-122"/>
                <a:cs typeface="宋体" panose="02010600030101010101" pitchFamily="2" charset="-122"/>
              </a:rPr>
              <a:t>结束工作</a:t>
            </a:r>
            <a:endParaRPr lang="zh-CN" altLang="en-US" dirty="0">
              <a:solidFill>
                <a:schemeClr val="bg1"/>
              </a:solidFill>
            </a:endParaRPr>
          </a:p>
        </p:txBody>
      </p:sp>
      <p:sp>
        <p:nvSpPr>
          <p:cNvPr id="6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8"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9"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0"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83" name="矩形 82"/>
          <p:cNvSpPr/>
          <p:nvPr/>
        </p:nvSpPr>
        <p:spPr>
          <a:xfrm>
            <a:off x="1558062" y="469509"/>
            <a:ext cx="182614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作业管理</a:t>
            </a:r>
          </a:p>
        </p:txBody>
      </p:sp>
      <p:sp>
        <p:nvSpPr>
          <p:cNvPr id="84" name="矩形 83"/>
          <p:cNvSpPr/>
          <p:nvPr/>
        </p:nvSpPr>
        <p:spPr>
          <a:xfrm>
            <a:off x="589784" y="3444559"/>
            <a:ext cx="1396536" cy="461665"/>
          </a:xfrm>
          <a:prstGeom prst="rect">
            <a:avLst/>
          </a:prstGeom>
        </p:spPr>
        <p:txBody>
          <a:bodyPr wrap="none">
            <a:spAutoFit/>
          </a:bodyPr>
          <a:lstStyle/>
          <a:p>
            <a:pPr marL="285750" indent="-285750">
              <a:buFont typeface="Wingdings" panose="05000000000000000000" pitchFamily="2" charset="2"/>
              <a:buChar char="Ø"/>
            </a:pPr>
            <a:r>
              <a:rPr lang="zh-CN" altLang="en-US" sz="2400" b="1" dirty="0">
                <a:latin typeface="微软雅黑" panose="020B0503020204020204" pitchFamily="34" charset="-122"/>
                <a:ea typeface="微软雅黑" panose="020B0503020204020204" pitchFamily="34" charset="-122"/>
              </a:rPr>
              <a:t>作业时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300"/>
                                        <p:tgtEl>
                                          <p:spTgt spid="6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down)">
                                      <p:cBhvr>
                                        <p:cTn id="11" dur="200"/>
                                        <p:tgtEl>
                                          <p:spTgt spid="6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left)">
                                      <p:cBhvr>
                                        <p:cTn id="15" dur="300"/>
                                        <p:tgtEl>
                                          <p:spTgt spid="69"/>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 calcmode="lin" valueType="num">
                                      <p:cBhvr>
                                        <p:cTn id="19" dur="300" fill="hold"/>
                                        <p:tgtEl>
                                          <p:spTgt spid="70"/>
                                        </p:tgtEl>
                                        <p:attrNameLst>
                                          <p:attrName>ppt_w</p:attrName>
                                        </p:attrNameLst>
                                      </p:cBhvr>
                                      <p:tavLst>
                                        <p:tav tm="0">
                                          <p:val>
                                            <p:fltVal val="0"/>
                                          </p:val>
                                        </p:tav>
                                        <p:tav tm="100000">
                                          <p:val>
                                            <p:strVal val="#ppt_w"/>
                                          </p:val>
                                        </p:tav>
                                      </p:tavLst>
                                    </p:anim>
                                    <p:anim calcmode="lin" valueType="num">
                                      <p:cBhvr>
                                        <p:cTn id="20" dur="300" fill="hold"/>
                                        <p:tgtEl>
                                          <p:spTgt spid="70"/>
                                        </p:tgtEl>
                                        <p:attrNameLst>
                                          <p:attrName>ppt_h</p:attrName>
                                        </p:attrNameLst>
                                      </p:cBhvr>
                                      <p:tavLst>
                                        <p:tav tm="0">
                                          <p:val>
                                            <p:fltVal val="0"/>
                                          </p:val>
                                        </p:tav>
                                        <p:tav tm="100000">
                                          <p:val>
                                            <p:strVal val="#ppt_h"/>
                                          </p:val>
                                        </p:tav>
                                      </p:tavLst>
                                    </p:anim>
                                    <p:anim calcmode="lin" valueType="num">
                                      <p:cBhvr>
                                        <p:cTn id="21" dur="300" fill="hold"/>
                                        <p:tgtEl>
                                          <p:spTgt spid="70"/>
                                        </p:tgtEl>
                                        <p:attrNameLst>
                                          <p:attrName>style.rotation</p:attrName>
                                        </p:attrNameLst>
                                      </p:cBhvr>
                                      <p:tavLst>
                                        <p:tav tm="0">
                                          <p:val>
                                            <p:fltVal val="90"/>
                                          </p:val>
                                        </p:tav>
                                        <p:tav tm="100000">
                                          <p:val>
                                            <p:fltVal val="0"/>
                                          </p:val>
                                        </p:tav>
                                      </p:tavLst>
                                    </p:anim>
                                    <p:animEffect transition="in" filter="fade">
                                      <p:cBhvr>
                                        <p:cTn id="22" dur="3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8" grpId="0" animBg="1"/>
      <p:bldP spid="69" grpId="0" animBg="1"/>
      <p:bldP spid="7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56400" y="4372858"/>
            <a:ext cx="2052233" cy="1980762"/>
          </a:xfrm>
          <a:prstGeom prst="rect">
            <a:avLst/>
          </a:prstGeom>
        </p:spPr>
      </p:pic>
      <p:sp>
        <p:nvSpPr>
          <p:cNvPr id="2" name="矩形 1"/>
          <p:cNvSpPr/>
          <p:nvPr/>
        </p:nvSpPr>
        <p:spPr>
          <a:xfrm>
            <a:off x="5000899" y="1184783"/>
            <a:ext cx="6657654" cy="1338828"/>
          </a:xfrm>
          <a:prstGeom prst="rect">
            <a:avLst/>
          </a:prstGeom>
        </p:spPr>
        <p:txBody>
          <a:bodyPr wrap="square">
            <a:spAutoFit/>
          </a:bodyPr>
          <a:lstStyle/>
          <a:p>
            <a:pPr algn="just">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进入密闭场所作业前要制定详细的作业方案，并且填报《</a:t>
            </a:r>
            <a:r>
              <a:rPr lang="zh-CN" altLang="en-US" kern="0" dirty="0">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作业审批表》，经所在单位安全部门审核和单位负责人批准后方可实施作业。</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7" name="图片 6"/>
          <p:cNvPicPr/>
          <p:nvPr/>
        </p:nvPicPr>
        <p:blipFill>
          <a:blip r:embed="rId5" cstate="print"/>
          <a:srcRect l="30998" t="30132" r="30912" b="25047"/>
          <a:stretch>
            <a:fillRect/>
          </a:stretch>
        </p:blipFill>
        <p:spPr bwMode="auto">
          <a:xfrm>
            <a:off x="5000899" y="2618532"/>
            <a:ext cx="3969250" cy="3871097"/>
          </a:xfrm>
          <a:prstGeom prst="rect">
            <a:avLst/>
          </a:prstGeom>
          <a:noFill/>
          <a:ln w="9525">
            <a:noFill/>
            <a:miter lim="800000"/>
            <a:headEnd/>
            <a:tailEnd/>
          </a:ln>
        </p:spPr>
      </p:pic>
      <p:sp>
        <p:nvSpPr>
          <p:cNvPr id="3" name="矩形 2"/>
          <p:cNvSpPr/>
          <p:nvPr/>
        </p:nvSpPr>
        <p:spPr>
          <a:xfrm>
            <a:off x="9138315" y="2618532"/>
            <a:ext cx="2688405" cy="1754326"/>
          </a:xfrm>
          <a:prstGeom prst="rect">
            <a:avLst/>
          </a:prstGeom>
        </p:spPr>
        <p:txBody>
          <a:bodyPr wrap="square">
            <a:spAutoFit/>
          </a:bodyPr>
          <a:lstStyle/>
          <a:p>
            <a:pPr>
              <a:lnSpc>
                <a:spcPct val="150000"/>
              </a:lnSpc>
            </a:pPr>
            <a:r>
              <a:rPr lang="zh-CN" altLang="zh-CN" kern="0" dirty="0">
                <a:latin typeface="微软雅黑" panose="020B0503020204020204" pitchFamily="34" charset="-122"/>
                <a:ea typeface="微软雅黑" panose="020B0503020204020204" pitchFamily="34" charset="-122"/>
                <a:cs typeface="宋体" panose="02010600030101010101" pitchFamily="2" charset="-122"/>
              </a:rPr>
              <a:t>确认可能发生中毒、窒息等事故的场所，在这些场所悬挂或张贴警示标志。</a:t>
            </a:r>
            <a:r>
              <a:rPr lang="en-US" altLang="zh-CN" kern="0" dirty="0">
                <a:latin typeface="微软雅黑" panose="020B0503020204020204" pitchFamily="34" charset="-122"/>
                <a:ea typeface="微软雅黑" panose="020B0503020204020204" pitchFamily="34" charset="-122"/>
                <a:cs typeface="宋体" panose="02010600030101010101" pitchFamily="2" charset="-122"/>
              </a:rPr>
              <a:t>  </a:t>
            </a:r>
            <a:endParaRPr lang="zh-CN" altLang="zh-CN" sz="20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9" name="表格 8"/>
          <p:cNvGraphicFramePr>
            <a:graphicFrameLocks noGrp="1"/>
          </p:cNvGraphicFramePr>
          <p:nvPr>
            <p:custDataLst>
              <p:tags r:id="rId1"/>
            </p:custDataLst>
          </p:nvPr>
        </p:nvGraphicFramePr>
        <p:xfrm>
          <a:off x="660774" y="1623847"/>
          <a:ext cx="3926992" cy="4800600"/>
        </p:xfrm>
        <a:graphic>
          <a:graphicData uri="http://schemas.openxmlformats.org/drawingml/2006/table">
            <a:tbl>
              <a:tblPr/>
              <a:tblGrid>
                <a:gridCol w="384818"/>
                <a:gridCol w="1424881"/>
                <a:gridCol w="398699"/>
                <a:gridCol w="1012612"/>
                <a:gridCol w="705982"/>
              </a:tblGrid>
              <a:tr h="0">
                <a:tc gridSpan="3">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工作内容</a:t>
                      </a:r>
                      <a:r>
                        <a:rPr lang="en-US" sz="1050" kern="100" dirty="0">
                          <a:latin typeface="Calibri" panose="020F0502020204030204"/>
                          <a:ea typeface="宋体" panose="02010600030101010101" pitchFamily="2" charset="-122"/>
                          <a:cs typeface="Times New Roman" panose="02020603050405020304"/>
                        </a:rPr>
                        <a:t>:</a:t>
                      </a:r>
                      <a:endParaRPr lang="zh-CN" sz="1050" kern="100" dirty="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2">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作业地点：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0">
                <a:tc gridSpan="5">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作业单位</a:t>
                      </a:r>
                      <a:r>
                        <a:rPr lang="en-US" sz="1050" kern="100">
                          <a:latin typeface="Calibri" panose="020F0502020204030204"/>
                          <a:ea typeface="宋体" panose="02010600030101010101" pitchFamily="2" charset="-122"/>
                          <a:cs typeface="Times New Roman" panose="02020603050405020304"/>
                        </a:rPr>
                        <a:t>:</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0">
                <a:tc gridSpan="3">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作业负责人：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gridSpan="2">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安全监护人：</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r>
              <a:tr h="0">
                <a:tc gridSpan="5">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作业人员：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0">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作业时间：</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时</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分至</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320040">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序号</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安全措施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主要内容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签字</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1</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作业人员安全交底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2</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氧气浓度</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3</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有害气体检测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4</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个人防护用品使用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5</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照明措施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6</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应急器材配备</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7</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现场监护</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algn="just">
                        <a:spcAft>
                          <a:spcPts val="0"/>
                        </a:spcAft>
                      </a:pPr>
                      <a:r>
                        <a:rPr lang="en-US" sz="1050" kern="100">
                          <a:latin typeface="Calibri" panose="020F0502020204030204"/>
                          <a:ea typeface="宋体" panose="02010600030101010101" pitchFamily="2" charset="-122"/>
                          <a:cs typeface="Times New Roman" panose="02020603050405020304"/>
                        </a:rPr>
                        <a:t>8</a:t>
                      </a:r>
                      <a:endParaRPr lang="zh-CN"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zh-CN" sz="1050" kern="100">
                          <a:latin typeface="Calibri" panose="020F0502020204030204"/>
                          <a:ea typeface="宋体" panose="02010600030101010101" pitchFamily="2" charset="-122"/>
                          <a:cs typeface="Times New Roman" panose="02020603050405020304"/>
                        </a:rPr>
                        <a:t>其他补充措施</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a:txBody>
                    <a:bodyPr/>
                    <a:lstStyle/>
                    <a:p>
                      <a:pPr algn="just">
                        <a:spcAft>
                          <a:spcPts val="0"/>
                        </a:spcAft>
                      </a:pPr>
                      <a:endParaRPr lang="en-US" sz="1050" kern="100">
                        <a:latin typeface="Calibri" panose="020F0502020204030204"/>
                        <a:ea typeface="宋体" panose="02010600030101010101" pitchFamily="2" charset="-122"/>
                        <a:cs typeface="Times New Roman" panose="02020603050405020304"/>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8287">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作业安全条件及现场确认</a:t>
                      </a: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r>
                        <a:rPr lang="zh-CN" sz="1050" kern="100" dirty="0">
                          <a:latin typeface="Calibri" panose="020F0502020204030204"/>
                          <a:ea typeface="宋体" panose="02010600030101010101" pitchFamily="2" charset="-122"/>
                          <a:cs typeface="Times New Roman" panose="02020603050405020304"/>
                        </a:rPr>
                        <a:t>作业负责人：</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年  </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r h="684322">
                <a:tc gridSpan="5">
                  <a:txBody>
                    <a:bodyPr/>
                    <a:lstStyle/>
                    <a:p>
                      <a:pPr algn="just">
                        <a:spcAft>
                          <a:spcPts val="0"/>
                        </a:spcAft>
                      </a:pPr>
                      <a:r>
                        <a:rPr lang="zh-CN" sz="1050" kern="100" dirty="0">
                          <a:latin typeface="Calibri" panose="020F0502020204030204"/>
                          <a:ea typeface="宋体" panose="02010600030101010101" pitchFamily="2" charset="-122"/>
                          <a:cs typeface="Times New Roman" panose="02020603050405020304"/>
                        </a:rPr>
                        <a:t>审批部门审核意见：</a:t>
                      </a: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endParaRPr lang="en-US" altLang="zh-CN" sz="1050" kern="100" dirty="0">
                        <a:latin typeface="Calibri" panose="020F0502020204030204"/>
                        <a:ea typeface="宋体" panose="02010600030101010101" pitchFamily="2" charset="-122"/>
                        <a:cs typeface="Times New Roman" panose="02020603050405020304"/>
                      </a:endParaRPr>
                    </a:p>
                    <a:p>
                      <a:pPr algn="just">
                        <a:spcAft>
                          <a:spcPts val="0"/>
                        </a:spcAft>
                      </a:pPr>
                      <a:r>
                        <a:rPr lang="zh-CN" sz="1050" kern="100" dirty="0">
                          <a:latin typeface="Calibri" panose="020F0502020204030204"/>
                          <a:ea typeface="宋体" panose="02010600030101010101" pitchFamily="2" charset="-122"/>
                          <a:cs typeface="Times New Roman" panose="02020603050405020304"/>
                        </a:rPr>
                        <a:t>审核人：</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年  </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月</a:t>
                      </a:r>
                      <a:r>
                        <a:rPr lang="en-US" sz="1050" kern="100" dirty="0">
                          <a:latin typeface="Calibri" panose="020F0502020204030204"/>
                          <a:ea typeface="宋体" panose="02010600030101010101" pitchFamily="2" charset="-122"/>
                          <a:cs typeface="Times New Roman" panose="02020603050405020304"/>
                        </a:rPr>
                        <a:t>    </a:t>
                      </a:r>
                      <a:r>
                        <a:rPr lang="zh-CN" sz="1050" kern="100" dirty="0">
                          <a:latin typeface="Calibri" panose="020F0502020204030204"/>
                          <a:ea typeface="宋体" panose="02010600030101010101" pitchFamily="2" charset="-122"/>
                          <a:cs typeface="Times New Roman" panose="02020603050405020304"/>
                        </a:rPr>
                        <a:t>日</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p>
                  </a:txBody>
                  <a:tcPr/>
                </a:tc>
                <a:tc hMerge="1">
                  <a:txBody>
                    <a:bodyPr/>
                    <a:lstStyle/>
                    <a:p>
                      <a:endParaRPr lang="zh-CN"/>
                    </a:p>
                  </a:txBody>
                  <a:tcPr/>
                </a:tc>
                <a:tc hMerge="1">
                  <a:txBody>
                    <a:bodyPr/>
                    <a:lstStyle/>
                    <a:p>
                      <a:endParaRPr lang="zh-CN"/>
                    </a:p>
                  </a:txBody>
                  <a:tcPr/>
                </a:tc>
                <a:tc hMerge="1">
                  <a:txBody>
                    <a:bodyPr/>
                    <a:lstStyle/>
                    <a:p>
                      <a:endParaRPr lang="zh-CN"/>
                    </a:p>
                  </a:txBody>
                  <a:tcPr/>
                </a:tc>
              </a:tr>
            </a:tbl>
          </a:graphicData>
        </a:graphic>
      </p:graphicFrame>
      <p:sp>
        <p:nvSpPr>
          <p:cNvPr id="10" name="矩形 9"/>
          <p:cNvSpPr/>
          <p:nvPr/>
        </p:nvSpPr>
        <p:spPr>
          <a:xfrm>
            <a:off x="1090298" y="1184783"/>
            <a:ext cx="3185487" cy="369332"/>
          </a:xfrm>
          <a:prstGeom prst="rect">
            <a:avLst/>
          </a:prstGeom>
        </p:spPr>
        <p:txBody>
          <a:bodyPr wrap="none">
            <a:spAutoFit/>
          </a:bodyPr>
          <a:lstStyle/>
          <a:p>
            <a:r>
              <a:rPr lang="zh-CN" altLang="en-US" kern="0" dirty="0">
                <a:latin typeface="微软雅黑" panose="020B0503020204020204" pitchFamily="34" charset="-122"/>
                <a:ea typeface="微软雅黑" panose="020B0503020204020204" pitchFamily="34" charset="-122"/>
                <a:cs typeface="宋体" panose="02010600030101010101" pitchFamily="2" charset="-122"/>
              </a:rPr>
              <a:t>有限空间</a:t>
            </a:r>
            <a:r>
              <a:rPr lang="zh-CN" altLang="zh-CN" kern="0" dirty="0">
                <a:latin typeface="微软雅黑" panose="020B0503020204020204" pitchFamily="34" charset="-122"/>
                <a:ea typeface="微软雅黑" panose="020B0503020204020204" pitchFamily="34" charset="-122"/>
                <a:cs typeface="宋体" panose="02010600030101010101" pitchFamily="2" charset="-122"/>
              </a:rPr>
              <a:t>作业审批表</a:t>
            </a:r>
            <a:r>
              <a:rPr lang="zh-CN" altLang="en-US" kern="0" dirty="0">
                <a:latin typeface="微软雅黑" panose="020B0503020204020204" pitchFamily="34" charset="-122"/>
                <a:ea typeface="微软雅黑" panose="020B0503020204020204" pitchFamily="34" charset="-122"/>
                <a:cs typeface="宋体" panose="02010600030101010101" pitchFamily="2" charset="-122"/>
              </a:rPr>
              <a:t>（样表）</a:t>
            </a:r>
            <a:endParaRPr lang="zh-CN" altLang="en-US" dirty="0"/>
          </a:p>
        </p:txBody>
      </p:sp>
      <p:sp>
        <p:nvSpPr>
          <p:cNvPr id="1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3"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6" name="矩形 15"/>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down)">
                                      <p:cBhvr>
                                        <p:cTn id="11" dur="200"/>
                                        <p:tgtEl>
                                          <p:spTgt spid="13"/>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
                                        <p:tgtEl>
                                          <p:spTgt spid="1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p:cTn id="19" dur="300" fill="hold"/>
                                        <p:tgtEl>
                                          <p:spTgt spid="15"/>
                                        </p:tgtEl>
                                        <p:attrNameLst>
                                          <p:attrName>ppt_w</p:attrName>
                                        </p:attrNameLst>
                                      </p:cBhvr>
                                      <p:tavLst>
                                        <p:tav tm="0">
                                          <p:val>
                                            <p:fltVal val="0"/>
                                          </p:val>
                                        </p:tav>
                                        <p:tav tm="100000">
                                          <p:val>
                                            <p:strVal val="#ppt_w"/>
                                          </p:val>
                                        </p:tav>
                                      </p:tavLst>
                                    </p:anim>
                                    <p:anim calcmode="lin" valueType="num">
                                      <p:cBhvr>
                                        <p:cTn id="20" dur="300" fill="hold"/>
                                        <p:tgtEl>
                                          <p:spTgt spid="15"/>
                                        </p:tgtEl>
                                        <p:attrNameLst>
                                          <p:attrName>ppt_h</p:attrName>
                                        </p:attrNameLst>
                                      </p:cBhvr>
                                      <p:tavLst>
                                        <p:tav tm="0">
                                          <p:val>
                                            <p:fltVal val="0"/>
                                          </p:val>
                                        </p:tav>
                                        <p:tav tm="100000">
                                          <p:val>
                                            <p:strVal val="#ppt_h"/>
                                          </p:val>
                                        </p:tav>
                                      </p:tavLst>
                                    </p:anim>
                                    <p:anim calcmode="lin" valueType="num">
                                      <p:cBhvr>
                                        <p:cTn id="21" dur="300" fill="hold"/>
                                        <p:tgtEl>
                                          <p:spTgt spid="15"/>
                                        </p:tgtEl>
                                        <p:attrNameLst>
                                          <p:attrName>style.rotation</p:attrName>
                                        </p:attrNameLst>
                                      </p:cBhvr>
                                      <p:tavLst>
                                        <p:tav tm="0">
                                          <p:val>
                                            <p:fltVal val="90"/>
                                          </p:val>
                                        </p:tav>
                                        <p:tav tm="100000">
                                          <p:val>
                                            <p:fltVal val="0"/>
                                          </p:val>
                                        </p:tav>
                                      </p:tavLst>
                                    </p:anim>
                                    <p:animEffect transition="in" filter="fade">
                                      <p:cBhvr>
                                        <p:cTn id="22" dur="3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表格 11"/>
          <p:cNvGraphicFramePr>
            <a:graphicFrameLocks noGrp="1"/>
          </p:cNvGraphicFramePr>
          <p:nvPr/>
        </p:nvGraphicFramePr>
        <p:xfrm>
          <a:off x="552839" y="1269239"/>
          <a:ext cx="10868840" cy="5425870"/>
        </p:xfrm>
        <a:graphic>
          <a:graphicData uri="http://schemas.openxmlformats.org/drawingml/2006/table">
            <a:tbl>
              <a:tblPr firstRow="1" firstCol="1" bandRow="1"/>
              <a:tblGrid>
                <a:gridCol w="1069066"/>
                <a:gridCol w="8522833"/>
                <a:gridCol w="1276941"/>
              </a:tblGrid>
              <a:tr h="264484">
                <a:tc>
                  <a:txBody>
                    <a:bodyPr/>
                    <a:lstStyle/>
                    <a:p>
                      <a:pPr algn="ctr">
                        <a:spcAft>
                          <a:spcPts val="0"/>
                        </a:spcAft>
                      </a:pPr>
                      <a:r>
                        <a:rPr lang="zh-CN" sz="1400" b="1" kern="0" dirty="0">
                          <a:effectLst/>
                          <a:latin typeface="Calibri" panose="020F0502020204030204" pitchFamily="34" charset="0"/>
                          <a:ea typeface="微软雅黑" panose="020B0503020204020204" pitchFamily="34" charset="-122"/>
                          <a:cs typeface="宋体" panose="02010600030101010101" pitchFamily="2" charset="-122"/>
                        </a:rPr>
                        <a:t>检查项</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effectLst/>
                          <a:latin typeface="Calibri" panose="020F0502020204030204" pitchFamily="34" charset="0"/>
                          <a:ea typeface="微软雅黑" panose="020B0503020204020204" pitchFamily="34" charset="-122"/>
                          <a:cs typeface="宋体" panose="02010600030101010101" pitchFamily="2" charset="-122"/>
                        </a:rPr>
                        <a:t>作业标准</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b="1" kern="0" dirty="0">
                          <a:effectLst/>
                          <a:latin typeface="Calibri" panose="020F0502020204030204" pitchFamily="34" charset="0"/>
                          <a:ea typeface="微软雅黑" panose="020B0503020204020204" pitchFamily="34" charset="-122"/>
                          <a:cs typeface="宋体" panose="02010600030101010101" pitchFamily="2" charset="-122"/>
                        </a:rPr>
                        <a:t>检查结果</a:t>
                      </a:r>
                      <a:endParaRPr lang="zh-CN" sz="1400" b="1"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2461">
                <a:tc rowSpan="4">
                  <a:txBody>
                    <a:bodyPr/>
                    <a:lstStyle/>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文件</a:t>
                      </a:r>
                      <a:endParaRPr lang="en-US" altLang="zh-CN" sz="1400" kern="0" dirty="0">
                        <a:effectLst/>
                        <a:latin typeface="Calibri" panose="020F0502020204030204" pitchFamily="34" charset="0"/>
                        <a:ea typeface="微软雅黑" panose="020B0503020204020204" pitchFamily="34" charset="-122"/>
                        <a:cs typeface="宋体" panose="02010600030101010101" pitchFamily="2" charset="-122"/>
                      </a:endParaRPr>
                    </a:p>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审核</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开工前，施工单位须编报专项作业安全管控方案。内容包括：人员安排及岗位职责、安全施工操作规程、施工安全管理措施、安全防护管理措施、应急救援保护措施等。</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作业或者监护人员应根据规定，持有效上岗作业证。</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xBody>
                    <a:bodyPr/>
                    <a:lstStyle/>
                    <a:p>
                      <a:endParaRPr lang="zh-CN"/>
                    </a:p>
                  </a:txBody>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每日开工作业前须进行岗前安全培训，严禁教育培训不合格上岗作业。</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27">
                <a:tc vMerge="1">
                  <a:txBody>
                    <a:bodyPr/>
                    <a:lstStyle/>
                    <a:p>
                      <a:endParaRPr lang="zh-CN"/>
                    </a:p>
                  </a:txBody>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施工单位须严格实行作业审批制度，进出施工现场人员须进行登记，未经许可严禁擅自进入有限作业空间。</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rowSpan="6">
                  <a:txBody>
                    <a:bodyPr/>
                    <a:lstStyle/>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人员防护及监护</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施工单位必须根据作业实际需要为施工人员配备符合国家标准、有效的个人防护用品。</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作业人员使用的工具必须确保安全可靠。</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严禁无防护、监护措施作业。</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监护人员数量应能够进行危急情况处理。</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施工单位现场应配备应急救援设备。一旦发生紧急情况，应立即启动应急救预案。</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8105">
                <a:tc vMerge="1">
                  <a:txBody>
                    <a:bodyPr/>
                    <a:lstStyle/>
                    <a:p>
                      <a:endParaRPr lang="zh-CN"/>
                    </a:p>
                  </a:txBody>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夜间作业，地面作业人员应穿戴高可视警示服。</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rowSpan="3">
                  <a:txBody>
                    <a:bodyPr/>
                    <a:lstStyle/>
                    <a:p>
                      <a:pPr algn="ctr">
                        <a:spcAft>
                          <a:spcPts val="0"/>
                        </a:spcAft>
                      </a:pP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安全警示标志</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施工现场需进行隔离。</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0170">
                <a:tc vMerge="1">
                  <a:txBody>
                    <a:bodyPr/>
                    <a:lstStyle/>
                    <a:p>
                      <a:endParaRPr lang="zh-CN"/>
                    </a:p>
                  </a:txBody>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在显著位置设置安全标志和警示标识，内容至少包括：严禁无关人员进入有限空间、作业场所危险因素、安全操作注意事项、急救措施，并应明确标识应急负责人及联系方式。</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夜间实施作业，应在作业区域周边显著位置设置警示灯</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27">
                <a:tc rowSpan="6">
                  <a:txBody>
                    <a:bodyPr/>
                    <a:lstStyle/>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安全</a:t>
                      </a:r>
                      <a:endParaRPr lang="en-US" altLang="zh-CN" sz="1400" kern="0" dirty="0">
                        <a:effectLst/>
                        <a:latin typeface="Calibri" panose="020F0502020204030204" pitchFamily="34" charset="0"/>
                        <a:ea typeface="微软雅黑" panose="020B0503020204020204" pitchFamily="34" charset="-122"/>
                        <a:cs typeface="宋体" panose="02010600030101010101" pitchFamily="2" charset="-122"/>
                      </a:endParaRPr>
                    </a:p>
                    <a:p>
                      <a:pPr algn="ctr">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操作</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作业人员班前不得喝酒，在禁止吸烟的区域不得吸烟，不应疲劳作业，不得在作业面上睡觉。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“先通风，再检测、后作业”。严禁使用纯氧进行通风换气。</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127">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进入有限空间作业前，检测有限空间可能存在的危险因素。未经检测或检测不合格严禁进入有限空间。</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实施检测时，检测人员应处于安全环境。</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0085">
                <a:tc vMerge="1">
                  <a:txBody>
                    <a:bodyPr/>
                    <a:lstStyle/>
                    <a:p>
                      <a:endParaRPr lang="zh-CN"/>
                    </a:p>
                  </a:txBody>
                  <a:tcPr/>
                </a:tc>
                <a:tc>
                  <a:txBody>
                    <a:bodyPr/>
                    <a:lstStyle/>
                    <a:p>
                      <a:pPr algn="l">
                        <a:spcAft>
                          <a:spcPts val="0"/>
                        </a:spcAft>
                      </a:pPr>
                      <a:r>
                        <a:rPr lang="zh-CN" sz="1400" kern="0">
                          <a:effectLst/>
                          <a:latin typeface="Calibri" panose="020F0502020204030204" pitchFamily="34" charset="0"/>
                          <a:ea typeface="微软雅黑" panose="020B0503020204020204" pitchFamily="34" charset="-122"/>
                          <a:cs typeface="宋体" panose="02010600030101010101" pitchFamily="2" charset="-122"/>
                        </a:rPr>
                        <a:t>做好检测记录，包括检测时间、地点、气体种类和检测浓度等。</a:t>
                      </a:r>
                      <a:endParaRPr lang="zh-CN" sz="1400" kern="10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1042">
                <a:tc vMerge="1">
                  <a:txBody>
                    <a:bodyPr/>
                    <a:lstStyle/>
                    <a:p>
                      <a:endParaRPr lang="zh-CN"/>
                    </a:p>
                  </a:txBody>
                  <a:tcPr/>
                </a:tc>
                <a:tc>
                  <a:txBody>
                    <a:bodyPr/>
                    <a:lstStyle/>
                    <a:p>
                      <a:pPr algn="l">
                        <a:spcAft>
                          <a:spcPts val="0"/>
                        </a:spcAft>
                      </a:pPr>
                      <a:r>
                        <a:rPr lang="zh-CN" sz="1400" kern="0" dirty="0">
                          <a:effectLst/>
                          <a:latin typeface="Calibri" panose="020F0502020204030204" pitchFamily="34" charset="0"/>
                          <a:ea typeface="微软雅黑" panose="020B0503020204020204" pitchFamily="34" charset="-122"/>
                          <a:cs typeface="宋体" panose="02010600030101010101" pitchFamily="2" charset="-122"/>
                        </a:rPr>
                        <a:t>夜间作业需加装夜间示警照明设备；</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0" dirty="0">
                          <a:effectLst/>
                          <a:latin typeface="微软雅黑" panose="020B0503020204020204" pitchFamily="34" charset="-122"/>
                          <a:ea typeface="宋体" panose="02010600030101010101" pitchFamily="2" charset="-122"/>
                          <a:cs typeface="宋体" panose="02010600030101010101" pitchFamily="2" charset="-122"/>
                        </a:rPr>
                        <a:t> </a:t>
                      </a:r>
                      <a:endParaRPr lang="zh-CN" sz="1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57254" marR="5725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 name="矩形 12"/>
          <p:cNvSpPr/>
          <p:nvPr/>
        </p:nvSpPr>
        <p:spPr>
          <a:xfrm>
            <a:off x="4354337" y="822993"/>
            <a:ext cx="4589967" cy="400110"/>
          </a:xfrm>
          <a:prstGeom prst="rect">
            <a:avLst/>
          </a:prstGeom>
        </p:spPr>
        <p:txBody>
          <a:bodyPr wrap="square">
            <a:spAutoFit/>
          </a:bodyPr>
          <a:lstStyle/>
          <a:p>
            <a:pPr algn="just">
              <a:spcAft>
                <a:spcPts val="0"/>
              </a:spcAft>
            </a:pP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有限空间作业检查表（</a:t>
            </a:r>
            <a:r>
              <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rPr>
              <a:t>样表</a:t>
            </a:r>
            <a:r>
              <a:rPr lang="zh-CN" altLang="en-US" sz="2000" b="1" kern="100" dirty="0">
                <a:latin typeface="微软雅黑" panose="020B0503020204020204" pitchFamily="34" charset="-122"/>
                <a:ea typeface="微软雅黑" panose="020B0503020204020204" pitchFamily="34" charset="-122"/>
                <a:cs typeface="Times New Roman" panose="02020603050405020304" pitchFamily="18" charset="0"/>
              </a:rPr>
              <a:t>）</a:t>
            </a:r>
            <a:endParaRPr lang="zh-CN" altLang="zh-CN" sz="20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矩形: 圆角 21"/>
          <p:cNvSpPr/>
          <p:nvPr/>
        </p:nvSpPr>
        <p:spPr>
          <a:xfrm>
            <a:off x="645736" y="3723713"/>
            <a:ext cx="10589823" cy="1100533"/>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圆角 20"/>
          <p:cNvSpPr/>
          <p:nvPr/>
        </p:nvSpPr>
        <p:spPr>
          <a:xfrm>
            <a:off x="645736" y="1795523"/>
            <a:ext cx="10589823" cy="10630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矩形 14"/>
          <p:cNvSpPr/>
          <p:nvPr/>
        </p:nvSpPr>
        <p:spPr>
          <a:xfrm>
            <a:off x="1384408" y="469509"/>
            <a:ext cx="2236510"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审批与检查</a:t>
            </a:r>
          </a:p>
        </p:txBody>
      </p:sp>
      <p:sp>
        <p:nvSpPr>
          <p:cNvPr id="16" name="矩形 15"/>
          <p:cNvSpPr/>
          <p:nvPr/>
        </p:nvSpPr>
        <p:spPr>
          <a:xfrm>
            <a:off x="1010038" y="2124931"/>
            <a:ext cx="10290277" cy="507831"/>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一旦作业中断超过</a:t>
            </a:r>
            <a:r>
              <a:rPr lang="en-US" altLang="zh-CN" dirty="0">
                <a:latin typeface="微软雅黑" panose="020B0503020204020204" pitchFamily="34" charset="-122"/>
                <a:ea typeface="微软雅黑" panose="020B0503020204020204" pitchFamily="34" charset="-122"/>
              </a:rPr>
              <a:t>30</a:t>
            </a:r>
            <a:r>
              <a:rPr lang="zh-CN" altLang="zh-CN" dirty="0">
                <a:latin typeface="微软雅黑" panose="020B0503020204020204" pitchFamily="34" charset="-122"/>
                <a:ea typeface="微软雅黑" panose="020B0503020204020204" pitchFamily="34" charset="-122"/>
              </a:rPr>
              <a:t>分钟，再次进入有限空间作业前，必须重新通风、检测合格后方可进入</a:t>
            </a:r>
            <a:r>
              <a:rPr lang="zh-CN" altLang="en-US" dirty="0">
                <a:latin typeface="微软雅黑" panose="020B0503020204020204" pitchFamily="34" charset="-122"/>
                <a:ea typeface="微软雅黑" panose="020B0503020204020204" pitchFamily="34" charset="-122"/>
              </a:rPr>
              <a:t>。</a:t>
            </a:r>
          </a:p>
        </p:txBody>
      </p:sp>
      <p:sp>
        <p:nvSpPr>
          <p:cNvPr id="17" name="圆角矩形 15"/>
          <p:cNvSpPr/>
          <p:nvPr/>
        </p:nvSpPr>
        <p:spPr>
          <a:xfrm>
            <a:off x="4923446" y="1415658"/>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作业中断时</a:t>
            </a:r>
          </a:p>
        </p:txBody>
      </p:sp>
      <p:sp>
        <p:nvSpPr>
          <p:cNvPr id="18" name="圆角矩形 15"/>
          <p:cNvSpPr/>
          <p:nvPr/>
        </p:nvSpPr>
        <p:spPr>
          <a:xfrm>
            <a:off x="4923446" y="3375548"/>
            <a:ext cx="2034401" cy="583324"/>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作业结束后</a:t>
            </a:r>
          </a:p>
        </p:txBody>
      </p:sp>
      <p:sp>
        <p:nvSpPr>
          <p:cNvPr id="19" name="矩形 18"/>
          <p:cNvSpPr/>
          <p:nvPr/>
        </p:nvSpPr>
        <p:spPr>
          <a:xfrm>
            <a:off x="1010038" y="4116526"/>
            <a:ext cx="10290277" cy="458908"/>
          </a:xfrm>
          <a:prstGeom prst="rect">
            <a:avLst/>
          </a:prstGeom>
        </p:spPr>
        <p:txBody>
          <a:bodyPr wrap="square">
            <a:spAutoFit/>
          </a:bodyPr>
          <a:lstStyle/>
          <a:p>
            <a:pPr marL="285750" indent="-285750" algn="just">
              <a:lnSpc>
                <a:spcPct val="150000"/>
              </a:lnSpc>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作业结束后，作业现场负责人、监护人员应当对作业现场进行清理，撤离作业人员。</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300" fill="hold"/>
                                        <p:tgtEl>
                                          <p:spTgt spid="14"/>
                                        </p:tgtEl>
                                        <p:attrNameLst>
                                          <p:attrName>ppt_w</p:attrName>
                                        </p:attrNameLst>
                                      </p:cBhvr>
                                      <p:tavLst>
                                        <p:tav tm="0">
                                          <p:val>
                                            <p:fltVal val="0"/>
                                          </p:val>
                                        </p:tav>
                                        <p:tav tm="100000">
                                          <p:val>
                                            <p:strVal val="#ppt_w"/>
                                          </p:val>
                                        </p:tav>
                                      </p:tavLst>
                                    </p:anim>
                                    <p:anim calcmode="lin" valueType="num">
                                      <p:cBhvr>
                                        <p:cTn id="20" dur="300" fill="hold"/>
                                        <p:tgtEl>
                                          <p:spTgt spid="14"/>
                                        </p:tgtEl>
                                        <p:attrNameLst>
                                          <p:attrName>ppt_h</p:attrName>
                                        </p:attrNameLst>
                                      </p:cBhvr>
                                      <p:tavLst>
                                        <p:tav tm="0">
                                          <p:val>
                                            <p:fltVal val="0"/>
                                          </p:val>
                                        </p:tav>
                                        <p:tav tm="100000">
                                          <p:val>
                                            <p:strVal val="#ppt_h"/>
                                          </p:val>
                                        </p:tav>
                                      </p:tavLst>
                                    </p:anim>
                                    <p:anim calcmode="lin" valueType="num">
                                      <p:cBhvr>
                                        <p:cTn id="21" dur="300" fill="hold"/>
                                        <p:tgtEl>
                                          <p:spTgt spid="14"/>
                                        </p:tgtEl>
                                        <p:attrNameLst>
                                          <p:attrName>style.rotation</p:attrName>
                                        </p:attrNameLst>
                                      </p:cBhvr>
                                      <p:tavLst>
                                        <p:tav tm="0">
                                          <p:val>
                                            <p:fltVal val="90"/>
                                          </p:val>
                                        </p:tav>
                                        <p:tav tm="100000">
                                          <p:val>
                                            <p:fltVal val="0"/>
                                          </p:val>
                                        </p:tav>
                                      </p:tavLst>
                                    </p:anim>
                                    <p:animEffect transition="in" filter="fade">
                                      <p:cBhvr>
                                        <p:cTn id="22" dur="3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7"/>
          <p:cNvGrpSpPr/>
          <p:nvPr/>
        </p:nvGrpSpPr>
        <p:grpSpPr>
          <a:xfrm>
            <a:off x="1545934" y="1834782"/>
            <a:ext cx="1216041" cy="619258"/>
            <a:chOff x="2159496" y="1391204"/>
            <a:chExt cx="5460503" cy="590105"/>
          </a:xfrm>
        </p:grpSpPr>
        <p:sp>
          <p:nvSpPr>
            <p:cNvPr id="45" name="任意多边形 44"/>
            <p:cNvSpPr/>
            <p:nvPr/>
          </p:nvSpPr>
          <p:spPr>
            <a:xfrm>
              <a:off x="2159496" y="1391204"/>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46" name="任意多边形 45"/>
            <p:cNvSpPr/>
            <p:nvPr/>
          </p:nvSpPr>
          <p:spPr>
            <a:xfrm>
              <a:off x="2184896" y="1403904"/>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沟通复测</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44" name="任意多边形 43"/>
          <p:cNvSpPr/>
          <p:nvPr/>
        </p:nvSpPr>
        <p:spPr>
          <a:xfrm>
            <a:off x="686596" y="1878419"/>
            <a:ext cx="845648" cy="877338"/>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1</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35" name="组合 48"/>
          <p:cNvGrpSpPr/>
          <p:nvPr/>
        </p:nvGrpSpPr>
        <p:grpSpPr>
          <a:xfrm>
            <a:off x="1545934" y="2595725"/>
            <a:ext cx="1216041" cy="619258"/>
            <a:chOff x="2159496" y="2179391"/>
            <a:chExt cx="5460503" cy="590105"/>
          </a:xfrm>
        </p:grpSpPr>
        <p:sp>
          <p:nvSpPr>
            <p:cNvPr id="39" name="任意多边形 38"/>
            <p:cNvSpPr/>
            <p:nvPr/>
          </p:nvSpPr>
          <p:spPr>
            <a:xfrm>
              <a:off x="2159496" y="2179391"/>
              <a:ext cx="5460503" cy="5901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a:solidFill>
                  <a:srgbClr val="888888"/>
                </a:solidFill>
                <a:latin typeface="微软雅黑" panose="020B0503020204020204" pitchFamily="34" charset="-122"/>
                <a:ea typeface="微软雅黑" panose="020B0503020204020204" pitchFamily="34" charset="-122"/>
              </a:endParaRPr>
            </a:p>
            <a:p>
              <a:pPr lvl="1"/>
              <a:endParaRPr lang="zh-CN" altLang="en-US" sz="1600">
                <a:solidFill>
                  <a:srgbClr val="888888"/>
                </a:solidFill>
                <a:latin typeface="微软雅黑" panose="020B0503020204020204" pitchFamily="34" charset="-122"/>
                <a:ea typeface="微软雅黑" panose="020B0503020204020204" pitchFamily="34" charset="-122"/>
              </a:endParaRPr>
            </a:p>
          </p:txBody>
        </p:sp>
        <p:sp>
          <p:nvSpPr>
            <p:cNvPr id="40" name="任意多边形 39"/>
            <p:cNvSpPr/>
            <p:nvPr/>
          </p:nvSpPr>
          <p:spPr>
            <a:xfrm>
              <a:off x="2184896" y="2192091"/>
              <a:ext cx="5409703" cy="564705"/>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及时通知</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sp>
        <p:nvSpPr>
          <p:cNvPr id="38" name="任意多边形 37"/>
          <p:cNvSpPr/>
          <p:nvPr/>
        </p:nvSpPr>
        <p:spPr>
          <a:xfrm>
            <a:off x="686596" y="2639362"/>
            <a:ext cx="845648" cy="877338"/>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2</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nvGrpSpPr>
          <p:cNvPr id="29" name="组合 49"/>
          <p:cNvGrpSpPr/>
          <p:nvPr/>
        </p:nvGrpSpPr>
        <p:grpSpPr>
          <a:xfrm>
            <a:off x="1545934" y="3356668"/>
            <a:ext cx="1216041" cy="619257"/>
            <a:chOff x="2159496" y="2967579"/>
            <a:chExt cx="5460503" cy="590104"/>
          </a:xfrm>
        </p:grpSpPr>
        <p:sp>
          <p:nvSpPr>
            <p:cNvPr id="33" name="任意多边形 32"/>
            <p:cNvSpPr/>
            <p:nvPr/>
          </p:nvSpPr>
          <p:spPr>
            <a:xfrm>
              <a:off x="2159496" y="2967579"/>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34" name="任意多边形 33"/>
            <p:cNvSpPr/>
            <p:nvPr/>
          </p:nvSpPr>
          <p:spPr>
            <a:xfrm>
              <a:off x="2184896" y="2980279"/>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请求支援</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30" name="组合 54"/>
          <p:cNvGrpSpPr/>
          <p:nvPr/>
        </p:nvGrpSpPr>
        <p:grpSpPr>
          <a:xfrm>
            <a:off x="652847" y="3356480"/>
            <a:ext cx="889119" cy="947241"/>
            <a:chOff x="1523998" y="1398178"/>
            <a:chExt cx="1039020" cy="1484313"/>
          </a:xfrm>
        </p:grpSpPr>
        <p:sp>
          <p:nvSpPr>
            <p:cNvPr id="31" name="任意多边形 30"/>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32" name="任意多边形 31"/>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3</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23" name="组合 50"/>
          <p:cNvGrpSpPr/>
          <p:nvPr/>
        </p:nvGrpSpPr>
        <p:grpSpPr>
          <a:xfrm>
            <a:off x="1545934" y="4117611"/>
            <a:ext cx="1216041" cy="619257"/>
            <a:chOff x="2159496" y="3755765"/>
            <a:chExt cx="5460503" cy="590104"/>
          </a:xfrm>
        </p:grpSpPr>
        <p:sp>
          <p:nvSpPr>
            <p:cNvPr id="27" name="任意多边形 26"/>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8" name="任意多边形 27"/>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algn="ctr"/>
              <a:r>
                <a:rPr lang="zh-CN" altLang="zh-CN" b="1" dirty="0">
                  <a:latin typeface="微软雅黑" panose="020B0503020204020204" pitchFamily="34" charset="-122"/>
                  <a:ea typeface="微软雅黑" panose="020B0503020204020204" pitchFamily="34" charset="-122"/>
                </a:rPr>
                <a:t>组织救援</a:t>
              </a:r>
            </a:p>
          </p:txBody>
        </p:sp>
      </p:grpSp>
      <p:grpSp>
        <p:nvGrpSpPr>
          <p:cNvPr id="24" name="组合 57"/>
          <p:cNvGrpSpPr/>
          <p:nvPr/>
        </p:nvGrpSpPr>
        <p:grpSpPr>
          <a:xfrm>
            <a:off x="652847" y="4117423"/>
            <a:ext cx="889119" cy="947241"/>
            <a:chOff x="1523998" y="1398178"/>
            <a:chExt cx="1039020" cy="1484313"/>
          </a:xfrm>
        </p:grpSpPr>
        <p:sp>
          <p:nvSpPr>
            <p:cNvPr id="25" name="任意多边形 24"/>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26" name="任意多边形 25"/>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4</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7" name="组合 70"/>
          <p:cNvGrpSpPr/>
          <p:nvPr/>
        </p:nvGrpSpPr>
        <p:grpSpPr>
          <a:xfrm>
            <a:off x="1545934" y="4878553"/>
            <a:ext cx="1216041" cy="619257"/>
            <a:chOff x="2159496" y="3755765"/>
            <a:chExt cx="5460503" cy="590104"/>
          </a:xfrm>
        </p:grpSpPr>
        <p:sp>
          <p:nvSpPr>
            <p:cNvPr id="21" name="任意多边形 20"/>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22" name="任意多边形 21"/>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封锁场地</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18" name="组合 60"/>
          <p:cNvGrpSpPr/>
          <p:nvPr/>
        </p:nvGrpSpPr>
        <p:grpSpPr>
          <a:xfrm>
            <a:off x="652847" y="4878363"/>
            <a:ext cx="889119" cy="947241"/>
            <a:chOff x="1523998" y="1398178"/>
            <a:chExt cx="1039020" cy="1484313"/>
          </a:xfrm>
        </p:grpSpPr>
        <p:sp>
          <p:nvSpPr>
            <p:cNvPr id="19" name="任意多边形 18"/>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20" name="任意多边形 19"/>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5</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grpSp>
        <p:nvGrpSpPr>
          <p:cNvPr id="11" name="组合 70"/>
          <p:cNvGrpSpPr/>
          <p:nvPr/>
        </p:nvGrpSpPr>
        <p:grpSpPr>
          <a:xfrm>
            <a:off x="1545934" y="5639495"/>
            <a:ext cx="1216041" cy="619257"/>
            <a:chOff x="2159496" y="3755765"/>
            <a:chExt cx="5460503" cy="590104"/>
          </a:xfrm>
        </p:grpSpPr>
        <p:sp>
          <p:nvSpPr>
            <p:cNvPr id="15" name="任意多边形 14"/>
            <p:cNvSpPr/>
            <p:nvPr/>
          </p:nvSpPr>
          <p:spPr>
            <a:xfrm>
              <a:off x="2159496" y="3755765"/>
              <a:ext cx="5460503" cy="5901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a:gsLst>
                <a:gs pos="100000">
                  <a:srgbClr val="FFFFFF"/>
                </a:gs>
                <a:gs pos="51657">
                  <a:srgbClr val="F0F0F0"/>
                </a:gs>
                <a:gs pos="0">
                  <a:srgbClr val="FFFFFF"/>
                </a:gs>
              </a:gsLst>
              <a:lin ang="5400000" scaled="1"/>
            </a:gradFill>
            <a:ln w="9525">
              <a:solidFill>
                <a:srgbClr val="DDDDDD"/>
              </a:solidFill>
              <a:round/>
            </a:ln>
            <a:effectLst>
              <a:outerShdw blurRad="63500" sx="101000" sy="101000" algn="ctr" rotWithShape="0">
                <a:prstClr val="black">
                  <a:alpha val="8000"/>
                </a:prstClr>
              </a:outerShdw>
            </a:effectLst>
          </p:spPr>
          <p:txBody>
            <a:bodyPr wrap="none" anchor="ctr"/>
            <a:lstStyle/>
            <a:p>
              <a:pPr lvl="1"/>
              <a:endParaRPr lang="zh-CN" altLang="en-US" sz="1600" dirty="0">
                <a:solidFill>
                  <a:srgbClr val="888888"/>
                </a:solidFill>
                <a:latin typeface="微软雅黑" panose="020B0503020204020204" pitchFamily="34" charset="-122"/>
                <a:ea typeface="微软雅黑" panose="020B0503020204020204" pitchFamily="34" charset="-122"/>
              </a:endParaRPr>
            </a:p>
          </p:txBody>
        </p:sp>
        <p:sp>
          <p:nvSpPr>
            <p:cNvPr id="16" name="任意多边形 15"/>
            <p:cNvSpPr/>
            <p:nvPr/>
          </p:nvSpPr>
          <p:spPr>
            <a:xfrm>
              <a:off x="2184896" y="3768465"/>
              <a:ext cx="5409703" cy="564704"/>
            </a:xfrm>
            <a:custGeom>
              <a:avLst/>
              <a:gdLst>
                <a:gd name="connsiteX0" fmla="*/ 98352 w 590103"/>
                <a:gd name="connsiteY0" fmla="*/ 0 h 5460503"/>
                <a:gd name="connsiteX1" fmla="*/ 491751 w 590103"/>
                <a:gd name="connsiteY1" fmla="*/ 0 h 5460503"/>
                <a:gd name="connsiteX2" fmla="*/ 590103 w 590103"/>
                <a:gd name="connsiteY2" fmla="*/ 98352 h 5460503"/>
                <a:gd name="connsiteX3" fmla="*/ 590103 w 590103"/>
                <a:gd name="connsiteY3" fmla="*/ 5460503 h 5460503"/>
                <a:gd name="connsiteX4" fmla="*/ 590103 w 590103"/>
                <a:gd name="connsiteY4" fmla="*/ 5460503 h 5460503"/>
                <a:gd name="connsiteX5" fmla="*/ 0 w 590103"/>
                <a:gd name="connsiteY5" fmla="*/ 5460503 h 5460503"/>
                <a:gd name="connsiteX6" fmla="*/ 0 w 590103"/>
                <a:gd name="connsiteY6" fmla="*/ 5460503 h 5460503"/>
                <a:gd name="connsiteX7" fmla="*/ 0 w 590103"/>
                <a:gd name="connsiteY7" fmla="*/ 98352 h 5460503"/>
                <a:gd name="connsiteX8" fmla="*/ 98352 w 590103"/>
                <a:gd name="connsiteY8" fmla="*/ 0 h 5460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103" h="5460503">
                  <a:moveTo>
                    <a:pt x="590103" y="910101"/>
                  </a:moveTo>
                  <a:lnTo>
                    <a:pt x="590103" y="4550402"/>
                  </a:lnTo>
                  <a:cubicBezTo>
                    <a:pt x="590103" y="5053032"/>
                    <a:pt x="585344" y="5460498"/>
                    <a:pt x="579474" y="5460498"/>
                  </a:cubicBezTo>
                  <a:lnTo>
                    <a:pt x="0" y="5460498"/>
                  </a:lnTo>
                  <a:lnTo>
                    <a:pt x="0" y="5460498"/>
                  </a:lnTo>
                  <a:lnTo>
                    <a:pt x="0" y="5"/>
                  </a:lnTo>
                  <a:lnTo>
                    <a:pt x="0" y="5"/>
                  </a:lnTo>
                  <a:lnTo>
                    <a:pt x="579474" y="5"/>
                  </a:lnTo>
                  <a:cubicBezTo>
                    <a:pt x="585344" y="5"/>
                    <a:pt x="590103" y="407471"/>
                    <a:pt x="590103" y="910101"/>
                  </a:cubicBezTo>
                  <a:close/>
                </a:path>
              </a:pathLst>
            </a:custGeom>
            <a:gradFill rotWithShape="1">
              <a:gsLst>
                <a:gs pos="98000">
                  <a:srgbClr val="F9F9F9"/>
                </a:gs>
                <a:gs pos="100000">
                  <a:srgbClr val="FFFFFF"/>
                </a:gs>
                <a:gs pos="51657">
                  <a:srgbClr val="E8E8E8"/>
                </a:gs>
                <a:gs pos="50000">
                  <a:srgbClr val="ECECEC"/>
                </a:gs>
                <a:gs pos="8000">
                  <a:srgbClr val="F8F8F8"/>
                </a:gs>
              </a:gsLst>
              <a:lin ang="5400000" scaled="1"/>
            </a:gradFill>
            <a:ln w="9525">
              <a:noFill/>
              <a:round/>
            </a:ln>
          </p:spPr>
          <p:txBody>
            <a:bodyPr wrap="none" anchor="ctr"/>
            <a:lstStyle/>
            <a:p>
              <a:pPr lvl="0" algn="ctr">
                <a:lnSpc>
                  <a:spcPct val="150000"/>
                </a:lnSpc>
                <a:defRPr/>
              </a:pPr>
              <a:r>
                <a:rPr lang="zh-CN" altLang="zh-CN" b="1" dirty="0">
                  <a:latin typeface="微软雅黑" panose="020B0503020204020204" pitchFamily="34" charset="-122"/>
                  <a:ea typeface="微软雅黑" panose="020B0503020204020204" pitchFamily="34" charset="-122"/>
                </a:rPr>
                <a:t>救援完成</a:t>
              </a:r>
              <a:endParaRPr lang="zh-CN" altLang="en-US" kern="0" dirty="0">
                <a:solidFill>
                  <a:srgbClr val="646464"/>
                </a:solidFill>
                <a:latin typeface="微软雅黑" panose="020B0503020204020204" pitchFamily="34" charset="-122"/>
                <a:ea typeface="微软雅黑" panose="020B0503020204020204" pitchFamily="34" charset="-122"/>
              </a:endParaRPr>
            </a:p>
          </p:txBody>
        </p:sp>
      </p:grpSp>
      <p:grpSp>
        <p:nvGrpSpPr>
          <p:cNvPr id="12" name="组合 60"/>
          <p:cNvGrpSpPr/>
          <p:nvPr/>
        </p:nvGrpSpPr>
        <p:grpSpPr>
          <a:xfrm>
            <a:off x="652847" y="5639307"/>
            <a:ext cx="889119" cy="947241"/>
            <a:chOff x="1523998" y="1398178"/>
            <a:chExt cx="1039020" cy="1484313"/>
          </a:xfrm>
        </p:grpSpPr>
        <p:sp>
          <p:nvSpPr>
            <p:cNvPr id="13" name="任意多边形 12"/>
            <p:cNvSpPr/>
            <p:nvPr/>
          </p:nvSpPr>
          <p:spPr>
            <a:xfrm>
              <a:off x="1523998" y="1398178"/>
              <a:ext cx="1039020" cy="1484313"/>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sp>
          <p:nvSpPr>
            <p:cNvPr id="14" name="任意多边形 13"/>
            <p:cNvSpPr/>
            <p:nvPr/>
          </p:nvSpPr>
          <p:spPr>
            <a:xfrm>
              <a:off x="1549398" y="1466850"/>
              <a:ext cx="988220" cy="1374776"/>
            </a:xfrm>
            <a:custGeom>
              <a:avLst/>
              <a:gdLst>
                <a:gd name="connsiteX0" fmla="*/ 0 w 1484312"/>
                <a:gd name="connsiteY0" fmla="*/ 0 h 1039018"/>
                <a:gd name="connsiteX1" fmla="*/ 964803 w 1484312"/>
                <a:gd name="connsiteY1" fmla="*/ 0 h 1039018"/>
                <a:gd name="connsiteX2" fmla="*/ 1484312 w 1484312"/>
                <a:gd name="connsiteY2" fmla="*/ 519509 h 1039018"/>
                <a:gd name="connsiteX3" fmla="*/ 964803 w 1484312"/>
                <a:gd name="connsiteY3" fmla="*/ 1039018 h 1039018"/>
                <a:gd name="connsiteX4" fmla="*/ 0 w 1484312"/>
                <a:gd name="connsiteY4" fmla="*/ 1039018 h 1039018"/>
                <a:gd name="connsiteX5" fmla="*/ 519509 w 1484312"/>
                <a:gd name="connsiteY5" fmla="*/ 519509 h 1039018"/>
                <a:gd name="connsiteX6" fmla="*/ 0 w 1484312"/>
                <a:gd name="connsiteY6" fmla="*/ 0 h 10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4312" h="1039018">
                  <a:moveTo>
                    <a:pt x="1484312" y="0"/>
                  </a:moveTo>
                  <a:lnTo>
                    <a:pt x="1484312" y="675362"/>
                  </a:lnTo>
                  <a:lnTo>
                    <a:pt x="742156" y="1039018"/>
                  </a:lnTo>
                  <a:lnTo>
                    <a:pt x="0" y="675362"/>
                  </a:lnTo>
                  <a:lnTo>
                    <a:pt x="0" y="0"/>
                  </a:lnTo>
                  <a:lnTo>
                    <a:pt x="742156" y="363656"/>
                  </a:lnTo>
                  <a:lnTo>
                    <a:pt x="1484312" y="0"/>
                  </a:lnTo>
                  <a:close/>
                </a:path>
              </a:pathLst>
            </a:custGeom>
            <a:solidFill>
              <a:schemeClr val="accent2"/>
            </a:solidFill>
            <a:ln w="9525">
              <a:noFill/>
              <a:round/>
            </a:ln>
            <a:effectLst/>
          </p:spPr>
          <p:txBody>
            <a:bodyPr tIns="180000" anchor="ctr"/>
            <a:lstStyle/>
            <a:p>
              <a:pPr algn="ctr"/>
              <a:r>
                <a:rPr lang="en-US" altLang="zh-CN"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rPr>
                <a:t>6</a:t>
              </a:r>
              <a:endParaRPr lang="zh-CN" altLang="en-US" sz="2800" kern="0" dirty="0">
                <a:solidFill>
                  <a:srgbClr val="FFFFFF"/>
                </a:solidFill>
                <a:latin typeface="Impact" panose="020B0806030902050204" pitchFamily="34" charset="0"/>
                <a:ea typeface="微软雅黑" panose="020B0503020204020204" pitchFamily="34" charset="-122"/>
                <a:cs typeface="Arial" panose="020B0604020202020204" pitchFamily="34" charset="0"/>
              </a:endParaRPr>
            </a:p>
          </p:txBody>
        </p:sp>
      </p:grpSp>
      <p:sp>
        <p:nvSpPr>
          <p:cNvPr id="2" name="矩形 1"/>
          <p:cNvSpPr/>
          <p:nvPr/>
        </p:nvSpPr>
        <p:spPr>
          <a:xfrm>
            <a:off x="642573" y="911452"/>
            <a:ext cx="11157512" cy="923330"/>
          </a:xfrm>
          <a:prstGeom prst="rect">
            <a:avLst/>
          </a:prstGeom>
        </p:spPr>
        <p:txBody>
          <a:bodyPr wrap="square">
            <a:spAutoFit/>
          </a:bodyPr>
          <a:lstStyle/>
          <a:p>
            <a:pPr algn="just">
              <a:lnSpc>
                <a:spcPct val="150000"/>
              </a:lnSpc>
              <a:spcBef>
                <a:spcPts val="940"/>
              </a:spcBef>
              <a:spcAft>
                <a:spcPts val="625"/>
              </a:spcAft>
            </a:pPr>
            <a:r>
              <a:rPr lang="en-US"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         </a:t>
            </a: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进行有限空间作业的施工人员发生中毒、窒息等危险后，外部监护人应按照有限空间作业应急预案展开救援，切忌前赴后继式施救。</a:t>
            </a:r>
            <a:endParaRPr lang="zh-CN" altLang="zh-CN" sz="2000" kern="100" dirty="0">
              <a:latin typeface="Calibri" panose="020F0502020204030204" pitchFamily="34" charset="0"/>
              <a:cs typeface="Times New Roman" panose="02020603050405020304" pitchFamily="18" charset="0"/>
            </a:endParaRPr>
          </a:p>
        </p:txBody>
      </p:sp>
      <p:sp>
        <p:nvSpPr>
          <p:cNvPr id="47" name="矩形 46"/>
          <p:cNvSpPr/>
          <p:nvPr/>
        </p:nvSpPr>
        <p:spPr>
          <a:xfrm>
            <a:off x="2756319" y="5865097"/>
            <a:ext cx="9043766" cy="307458"/>
          </a:xfrm>
          <a:prstGeom prst="rect">
            <a:avLst/>
          </a:prstGeom>
        </p:spPr>
        <p:txBody>
          <a:bodyPr wrap="square">
            <a:spAutoFit/>
          </a:bodyPr>
          <a:lstStyle/>
          <a:p>
            <a:pPr>
              <a:lnSpc>
                <a:spcPts val="1605"/>
              </a:lnSpc>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监护人及属地安监人员成功救出被困施工人员，由等候旁边的急救车将其送往附近医院。</a:t>
            </a:r>
            <a:endParaRPr lang="zh-CN" altLang="zh-CN" sz="2000" kern="100" dirty="0">
              <a:latin typeface="Calibri" panose="020F0502020204030204" pitchFamily="34" charset="0"/>
              <a:cs typeface="Times New Roman" panose="02020603050405020304" pitchFamily="18" charset="0"/>
            </a:endParaRPr>
          </a:p>
        </p:txBody>
      </p:sp>
      <p:sp>
        <p:nvSpPr>
          <p:cNvPr id="48" name="矩形 47"/>
          <p:cNvSpPr/>
          <p:nvPr/>
        </p:nvSpPr>
        <p:spPr>
          <a:xfrm>
            <a:off x="2775733" y="5095487"/>
            <a:ext cx="9024352" cy="297517"/>
          </a:xfrm>
          <a:prstGeom prst="rect">
            <a:avLst/>
          </a:prstGeom>
        </p:spPr>
        <p:txBody>
          <a:bodyPr wrap="square">
            <a:spAutoFit/>
          </a:bodyPr>
          <a:lstStyle/>
          <a:p>
            <a:pPr>
              <a:lnSpc>
                <a:spcPts val="1605"/>
              </a:lnSpc>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属地安监人员对施工现场实行封锁，防止其他人员无故进入影响救援工作。</a:t>
            </a:r>
            <a:endParaRPr lang="zh-CN" altLang="zh-CN" sz="2000" kern="100" dirty="0">
              <a:latin typeface="Calibri" panose="020F0502020204030204" pitchFamily="34" charset="0"/>
              <a:cs typeface="Times New Roman" panose="02020603050405020304" pitchFamily="18" charset="0"/>
            </a:endParaRPr>
          </a:p>
        </p:txBody>
      </p:sp>
      <p:sp>
        <p:nvSpPr>
          <p:cNvPr id="49" name="矩形 48"/>
          <p:cNvSpPr/>
          <p:nvPr/>
        </p:nvSpPr>
        <p:spPr>
          <a:xfrm>
            <a:off x="2775733" y="3987718"/>
            <a:ext cx="9024352" cy="923330"/>
          </a:xfrm>
          <a:prstGeom prst="rect">
            <a:avLst/>
          </a:prstGeom>
        </p:spPr>
        <p:txBody>
          <a:bodyPr wrap="square">
            <a:spAutoFit/>
          </a:bodyPr>
          <a:lstStyle/>
          <a:p>
            <a:pPr algn="just"/>
            <a:r>
              <a:rPr lang="zh-CN" altLang="en-US" dirty="0">
                <a:latin typeface="微软雅黑" panose="020B0503020204020204" pitchFamily="34" charset="-122"/>
                <a:ea typeface="微软雅黑" panose="020B0503020204020204" pitchFamily="34" charset="-122"/>
              </a:rPr>
              <a:t>外部监护人迅速将外部准备好的防护设施穿戴整齐先行实施救援。若施工人员仍有意识，监护人员可在外部直接传递通气式呼吸器面罩，使其自救；若施工人员已失去意识，监护人带面罩进入作业空间进行救援。</a:t>
            </a:r>
          </a:p>
        </p:txBody>
      </p:sp>
      <p:sp>
        <p:nvSpPr>
          <p:cNvPr id="50" name="矩形 49"/>
          <p:cNvSpPr/>
          <p:nvPr/>
        </p:nvSpPr>
        <p:spPr>
          <a:xfrm>
            <a:off x="2756319" y="3557249"/>
            <a:ext cx="8366589" cy="305853"/>
          </a:xfrm>
          <a:prstGeom prst="rect">
            <a:avLst/>
          </a:prstGeom>
        </p:spPr>
        <p:txBody>
          <a:bodyPr wrap="square">
            <a:spAutoFit/>
          </a:bodyPr>
          <a:lstStyle/>
          <a:p>
            <a:pPr algn="just">
              <a:lnSpc>
                <a:spcPts val="1605"/>
              </a:lnSpc>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监护人接到呼救信号后，及时发出警报，通过对讲机向属地安监人员请求支援。</a:t>
            </a:r>
            <a:endParaRPr lang="zh-CN" altLang="zh-CN" sz="2000" kern="100" dirty="0">
              <a:latin typeface="Calibri" panose="020F0502020204030204" pitchFamily="34" charset="0"/>
              <a:cs typeface="Times New Roman" panose="02020603050405020304" pitchFamily="18" charset="0"/>
            </a:endParaRPr>
          </a:p>
        </p:txBody>
      </p:sp>
      <p:sp>
        <p:nvSpPr>
          <p:cNvPr id="51" name="矩形 50"/>
          <p:cNvSpPr/>
          <p:nvPr/>
        </p:nvSpPr>
        <p:spPr>
          <a:xfrm>
            <a:off x="2775665" y="2631154"/>
            <a:ext cx="9024420" cy="646331"/>
          </a:xfrm>
          <a:prstGeom prst="rect">
            <a:avLst/>
          </a:prstGeom>
        </p:spPr>
        <p:txBody>
          <a:bodyPr wrap="square">
            <a:spAutoFit/>
          </a:bodyPr>
          <a:lstStyle/>
          <a:p>
            <a:pPr algn="just">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作业空间内施工人员发生中毒、窒息等危险，在有意识的情况下，自行及时通知外部监护人，或者外部监护人按时进行沟通复测，及时发现事故。</a:t>
            </a:r>
            <a:endParaRPr lang="zh-CN" altLang="zh-CN" sz="2000" kern="100" dirty="0">
              <a:latin typeface="Calibri" panose="020F0502020204030204" pitchFamily="34" charset="0"/>
              <a:cs typeface="Times New Roman" panose="02020603050405020304" pitchFamily="18" charset="0"/>
            </a:endParaRPr>
          </a:p>
        </p:txBody>
      </p:sp>
      <p:sp>
        <p:nvSpPr>
          <p:cNvPr id="52" name="矩形 51"/>
          <p:cNvSpPr/>
          <p:nvPr/>
        </p:nvSpPr>
        <p:spPr>
          <a:xfrm>
            <a:off x="2775665" y="1833912"/>
            <a:ext cx="9024420" cy="646331"/>
          </a:xfrm>
          <a:prstGeom prst="rect">
            <a:avLst/>
          </a:prstGeom>
        </p:spPr>
        <p:txBody>
          <a:bodyPr wrap="square">
            <a:spAutoFit/>
          </a:bodyPr>
          <a:lstStyle/>
          <a:p>
            <a:pPr algn="just">
              <a:spcAft>
                <a:spcPts val="0"/>
              </a:spcAft>
            </a:pPr>
            <a:r>
              <a:rPr lang="zh-CN" altLang="zh-CN"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施工过程中，外部监护人严格执行每隔十五分钟与施工人员沟通一次，每隔两个小时对施工空间内的空气进行复测。</a:t>
            </a:r>
            <a:endParaRPr lang="zh-CN" altLang="zh-CN" sz="2000" kern="100" dirty="0">
              <a:latin typeface="Calibri" panose="020F0502020204030204" pitchFamily="34" charset="0"/>
              <a:cs typeface="Times New Roman" panose="02020603050405020304" pitchFamily="18" charset="0"/>
            </a:endParaRPr>
          </a:p>
        </p:txBody>
      </p:sp>
      <p:sp>
        <p:nvSpPr>
          <p:cNvPr id="53"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59" name="矩形 58"/>
          <p:cNvSpPr/>
          <p:nvPr/>
        </p:nvSpPr>
        <p:spPr>
          <a:xfrm>
            <a:off x="1558062" y="469509"/>
            <a:ext cx="1826141"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施救程序</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300"/>
                                        <p:tgtEl>
                                          <p:spTgt spid="5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wipe(down)">
                                      <p:cBhvr>
                                        <p:cTn id="11" dur="200"/>
                                        <p:tgtEl>
                                          <p:spTgt spid="5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7"/>
                                        </p:tgtEl>
                                        <p:attrNameLst>
                                          <p:attrName>style.visibility</p:attrName>
                                        </p:attrNameLst>
                                      </p:cBhvr>
                                      <p:to>
                                        <p:strVal val="visible"/>
                                      </p:to>
                                    </p:set>
                                    <p:animEffect transition="in" filter="wipe(left)">
                                      <p:cBhvr>
                                        <p:cTn id="15" dur="300"/>
                                        <p:tgtEl>
                                          <p:spTgt spid="5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58"/>
                                        </p:tgtEl>
                                        <p:attrNameLst>
                                          <p:attrName>style.visibility</p:attrName>
                                        </p:attrNameLst>
                                      </p:cBhvr>
                                      <p:to>
                                        <p:strVal val="visible"/>
                                      </p:to>
                                    </p:set>
                                    <p:anim calcmode="lin" valueType="num">
                                      <p:cBhvr>
                                        <p:cTn id="19" dur="300" fill="hold"/>
                                        <p:tgtEl>
                                          <p:spTgt spid="58"/>
                                        </p:tgtEl>
                                        <p:attrNameLst>
                                          <p:attrName>ppt_w</p:attrName>
                                        </p:attrNameLst>
                                      </p:cBhvr>
                                      <p:tavLst>
                                        <p:tav tm="0">
                                          <p:val>
                                            <p:fltVal val="0"/>
                                          </p:val>
                                        </p:tav>
                                        <p:tav tm="100000">
                                          <p:val>
                                            <p:strVal val="#ppt_w"/>
                                          </p:val>
                                        </p:tav>
                                      </p:tavLst>
                                    </p:anim>
                                    <p:anim calcmode="lin" valueType="num">
                                      <p:cBhvr>
                                        <p:cTn id="20" dur="300" fill="hold"/>
                                        <p:tgtEl>
                                          <p:spTgt spid="58"/>
                                        </p:tgtEl>
                                        <p:attrNameLst>
                                          <p:attrName>ppt_h</p:attrName>
                                        </p:attrNameLst>
                                      </p:cBhvr>
                                      <p:tavLst>
                                        <p:tav tm="0">
                                          <p:val>
                                            <p:fltVal val="0"/>
                                          </p:val>
                                        </p:tav>
                                        <p:tav tm="100000">
                                          <p:val>
                                            <p:strVal val="#ppt_h"/>
                                          </p:val>
                                        </p:tav>
                                      </p:tavLst>
                                    </p:anim>
                                    <p:anim calcmode="lin" valueType="num">
                                      <p:cBhvr>
                                        <p:cTn id="21" dur="300" fill="hold"/>
                                        <p:tgtEl>
                                          <p:spTgt spid="58"/>
                                        </p:tgtEl>
                                        <p:attrNameLst>
                                          <p:attrName>style.rotation</p:attrName>
                                        </p:attrNameLst>
                                      </p:cBhvr>
                                      <p:tavLst>
                                        <p:tav tm="0">
                                          <p:val>
                                            <p:fltVal val="90"/>
                                          </p:val>
                                        </p:tav>
                                        <p:tav tm="100000">
                                          <p:val>
                                            <p:fltVal val="0"/>
                                          </p:val>
                                        </p:tav>
                                      </p:tavLst>
                                    </p:anim>
                                    <p:animEffect transition="in" filter="fade">
                                      <p:cBhvr>
                                        <p:cTn id="22" dur="3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6" grpId="0" animBg="1"/>
      <p:bldP spid="57" grpId="0" animBg="1"/>
      <p:bldP spid="5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椭圆 4"/>
          <p:cNvSpPr>
            <a:spLocks noChangeAspect="1"/>
          </p:cNvSpPr>
          <p:nvPr/>
        </p:nvSpPr>
        <p:spPr>
          <a:xfrm>
            <a:off x="1639598" y="2010287"/>
            <a:ext cx="2554019" cy="255401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1"/>
          <p:cNvSpPr/>
          <p:nvPr/>
        </p:nvSpPr>
        <p:spPr bwMode="auto">
          <a:xfrm>
            <a:off x="2208455" y="2754365"/>
            <a:ext cx="1278890" cy="1174750"/>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72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04</a:t>
            </a:r>
          </a:p>
        </p:txBody>
      </p:sp>
      <p:sp>
        <p:nvSpPr>
          <p:cNvPr id="8" name="圆角矩形 7"/>
          <p:cNvSpPr/>
          <p:nvPr/>
        </p:nvSpPr>
        <p:spPr>
          <a:xfrm>
            <a:off x="3436870" y="2427894"/>
            <a:ext cx="6621518" cy="1844566"/>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6600" b="1" dirty="0">
                <a:solidFill>
                  <a:prstClr val="white"/>
                </a:solidFill>
                <a:latin typeface="微软雅黑" panose="020B0503020204020204" pitchFamily="34" charset="-122"/>
                <a:ea typeface="微软雅黑" panose="020B0503020204020204" pitchFamily="34" charset="-122"/>
              </a:rPr>
              <a:t>总结回顾</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9" descr="IMG_264"/>
          <p:cNvPicPr>
            <a:picLocks noChangeAspect="1"/>
          </p:cNvPicPr>
          <p:nvPr/>
        </p:nvPicPr>
        <p:blipFill>
          <a:blip r:embed="rId2"/>
          <a:stretch>
            <a:fillRect/>
          </a:stretch>
        </p:blipFill>
        <p:spPr>
          <a:xfrm>
            <a:off x="692785" y="1302385"/>
            <a:ext cx="4025265" cy="2428875"/>
          </a:xfrm>
          <a:prstGeom prst="rect">
            <a:avLst/>
          </a:prstGeom>
          <a:noFill/>
          <a:ln w="9525">
            <a:noFill/>
          </a:ln>
        </p:spPr>
      </p:pic>
      <p:pic>
        <p:nvPicPr>
          <p:cNvPr id="3" name="图片 10" descr="IMG_265"/>
          <p:cNvPicPr>
            <a:picLocks noChangeAspect="1"/>
          </p:cNvPicPr>
          <p:nvPr/>
        </p:nvPicPr>
        <p:blipFill>
          <a:blip r:embed="rId3"/>
          <a:stretch>
            <a:fillRect/>
          </a:stretch>
        </p:blipFill>
        <p:spPr>
          <a:xfrm>
            <a:off x="7555230" y="1302385"/>
            <a:ext cx="4153535" cy="2476500"/>
          </a:xfrm>
          <a:prstGeom prst="rect">
            <a:avLst/>
          </a:prstGeom>
          <a:noFill/>
          <a:ln w="9525">
            <a:noFill/>
          </a:ln>
        </p:spPr>
      </p:pic>
      <p:pic>
        <p:nvPicPr>
          <p:cNvPr id="4" name="图片 12" descr="IMG_267"/>
          <p:cNvPicPr>
            <a:picLocks noChangeAspect="1"/>
          </p:cNvPicPr>
          <p:nvPr/>
        </p:nvPicPr>
        <p:blipFill>
          <a:blip r:embed="rId4"/>
          <a:stretch>
            <a:fillRect/>
          </a:stretch>
        </p:blipFill>
        <p:spPr>
          <a:xfrm>
            <a:off x="7460615" y="4386580"/>
            <a:ext cx="4126230" cy="2174875"/>
          </a:xfrm>
          <a:prstGeom prst="rect">
            <a:avLst/>
          </a:prstGeom>
          <a:noFill/>
          <a:ln w="9525">
            <a:noFill/>
          </a:ln>
        </p:spPr>
      </p:pic>
      <p:sp>
        <p:nvSpPr>
          <p:cNvPr id="18"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矩形 28"/>
          <p:cNvSpPr/>
          <p:nvPr/>
        </p:nvSpPr>
        <p:spPr>
          <a:xfrm>
            <a:off x="1850103" y="516499"/>
            <a:ext cx="4246880" cy="39878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有限空间企业该如何管</a:t>
            </a:r>
          </a:p>
        </p:txBody>
      </p:sp>
      <p:pic>
        <p:nvPicPr>
          <p:cNvPr id="5" name="图片 13" descr="IMG_268"/>
          <p:cNvPicPr>
            <a:picLocks noChangeAspect="1"/>
          </p:cNvPicPr>
          <p:nvPr/>
        </p:nvPicPr>
        <p:blipFill>
          <a:blip r:embed="rId5"/>
          <a:stretch>
            <a:fillRect/>
          </a:stretch>
        </p:blipFill>
        <p:spPr>
          <a:xfrm>
            <a:off x="4253865" y="2173605"/>
            <a:ext cx="3425825" cy="2738120"/>
          </a:xfrm>
          <a:prstGeom prst="rect">
            <a:avLst/>
          </a:prstGeom>
          <a:noFill/>
          <a:ln w="9525">
            <a:noFill/>
          </a:ln>
        </p:spPr>
      </p:pic>
      <p:pic>
        <p:nvPicPr>
          <p:cNvPr id="6" name="图片 11" descr="IMG_266"/>
          <p:cNvPicPr>
            <a:picLocks noChangeAspect="1"/>
          </p:cNvPicPr>
          <p:nvPr/>
        </p:nvPicPr>
        <p:blipFill>
          <a:blip r:embed="rId6"/>
          <a:stretch>
            <a:fillRect/>
          </a:stretch>
        </p:blipFill>
        <p:spPr>
          <a:xfrm>
            <a:off x="692785" y="4386580"/>
            <a:ext cx="4022725" cy="207454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300"/>
                                        <p:tgtEl>
                                          <p:spTgt spid="2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1" grpId="0" bldLvl="0" animBg="1"/>
      <p:bldP spid="28"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476876" y="436407"/>
            <a:ext cx="4009526" cy="420821"/>
          </a:xfrm>
          <a:prstGeom prst="rect">
            <a:avLst/>
          </a:prstGeom>
        </p:spPr>
        <p:txBody>
          <a:bodyPr wrap="square">
            <a:spAutoFit/>
          </a:bodyPr>
          <a:lstStyle/>
          <a:p>
            <a:pP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什么是有限空间？</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矩形 7"/>
          <p:cNvSpPr/>
          <p:nvPr/>
        </p:nvSpPr>
        <p:spPr>
          <a:xfrm>
            <a:off x="841003" y="2587249"/>
            <a:ext cx="6206183" cy="2862322"/>
          </a:xfrm>
          <a:prstGeom prst="rect">
            <a:avLst/>
          </a:prstGeom>
        </p:spPr>
        <p:txBody>
          <a:bodyPr wrap="square">
            <a:spAutoFit/>
          </a:bodyPr>
          <a:lstStyle/>
          <a:p>
            <a:pPr algn="just">
              <a:lnSpc>
                <a:spcPct val="150000"/>
              </a:lnSpc>
            </a:pPr>
            <a:r>
              <a:rPr lang="en-US" altLang="zh-CN" sz="2000" b="1"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       </a:t>
            </a:r>
            <a:r>
              <a:rPr lang="en-US" altLang="zh-CN" sz="2400" b="1"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  </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有</a:t>
            </a:r>
            <a:r>
              <a:rPr lang="zh-CN" altLang="zh-CN" sz="2400" b="1" kern="0" dirty="0">
                <a:solidFill>
                  <a:schemeClr val="accent2"/>
                </a:solidFill>
                <a:effectLst/>
                <a:latin typeface="微软雅黑" panose="020B0503020204020204" pitchFamily="34" charset="-122"/>
                <a:ea typeface="微软雅黑" panose="020B0503020204020204" pitchFamily="34" charset="-122"/>
                <a:cs typeface="宋体" panose="02010600030101010101" pitchFamily="2" charset="-122"/>
              </a:rPr>
              <a:t>限空间</a:t>
            </a:r>
            <a:r>
              <a:rPr lang="zh-CN" altLang="zh-CN" sz="2400" kern="0" dirty="0">
                <a:solidFill>
                  <a:srgbClr val="3E3E3E"/>
                </a:solidFill>
                <a:effectLst/>
                <a:latin typeface="微软雅黑" panose="020B0503020204020204" pitchFamily="34" charset="-122"/>
                <a:ea typeface="微软雅黑" panose="020B0503020204020204" pitchFamily="34" charset="-122"/>
                <a:cs typeface="宋体" panose="02010600030101010101" pitchFamily="2" charset="-122"/>
              </a:rPr>
              <a:t>，</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是指</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封闭</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或者</a:t>
            </a:r>
            <a:r>
              <a:rPr lang="zh-CN" altLang="zh-CN" sz="2400" b="1" kern="0" dirty="0">
                <a:solidFill>
                  <a:schemeClr val="accent2"/>
                </a:solidFill>
                <a:latin typeface="微软雅黑" panose="020B0503020204020204" pitchFamily="34" charset="-122"/>
                <a:ea typeface="微软雅黑" panose="020B0503020204020204" pitchFamily="34" charset="-122"/>
                <a:cs typeface="宋体" panose="02010600030101010101" pitchFamily="2" charset="-122"/>
              </a:rPr>
              <a:t>部分封闭</a:t>
            </a:r>
            <a:r>
              <a:rPr lang="zh-CN" altLang="zh-CN" sz="2400" kern="0" dirty="0">
                <a:effectLst/>
                <a:latin typeface="微软雅黑" panose="020B0503020204020204" pitchFamily="34" charset="-122"/>
                <a:ea typeface="微软雅黑" panose="020B0503020204020204" pitchFamily="34" charset="-122"/>
                <a:cs typeface="宋体" panose="02010600030101010101" pitchFamily="2" charset="-122"/>
              </a:rPr>
              <a:t>，与外界相对隔离，出入口较为狭窄，作业人员不能长时间在内工作，自然通风不良，易造成有毒有害、易燃易爆物质积聚或者氧含量不足的空间。</a:t>
            </a: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15" name="图片 14"/>
          <p:cNvPicPr>
            <a:picLocks noChangeAspect="1"/>
          </p:cNvPicPr>
          <p:nvPr/>
        </p:nvPicPr>
        <p:blipFill>
          <a:blip r:embed="rId3" cstate="print"/>
          <a:stretch>
            <a:fillRect/>
          </a:stretch>
        </p:blipFill>
        <p:spPr>
          <a:xfrm>
            <a:off x="7189484" y="2459421"/>
            <a:ext cx="5002516" cy="3121570"/>
          </a:xfrm>
          <a:prstGeom prst="ellipse">
            <a:avLst/>
          </a:prstGeom>
          <a:ln>
            <a:noFill/>
          </a:ln>
          <a:effectLst>
            <a:softEdge rad="127000"/>
          </a:effectLst>
        </p:spPr>
      </p:pic>
      <p:sp>
        <p:nvSpPr>
          <p:cNvPr id="5"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7"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9"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200"/>
                                        <p:tgtEl>
                                          <p:spTgt spid="6"/>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300"/>
                                        <p:tgtEl>
                                          <p:spTgt spid="7"/>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300" fill="hold"/>
                                        <p:tgtEl>
                                          <p:spTgt spid="9"/>
                                        </p:tgtEl>
                                        <p:attrNameLst>
                                          <p:attrName>ppt_w</p:attrName>
                                        </p:attrNameLst>
                                      </p:cBhvr>
                                      <p:tavLst>
                                        <p:tav tm="0">
                                          <p:val>
                                            <p:fltVal val="0"/>
                                          </p:val>
                                        </p:tav>
                                        <p:tav tm="100000">
                                          <p:val>
                                            <p:strVal val="#ppt_w"/>
                                          </p:val>
                                        </p:tav>
                                      </p:tavLst>
                                    </p:anim>
                                    <p:anim calcmode="lin" valueType="num">
                                      <p:cBhvr>
                                        <p:cTn id="20" dur="300" fill="hold"/>
                                        <p:tgtEl>
                                          <p:spTgt spid="9"/>
                                        </p:tgtEl>
                                        <p:attrNameLst>
                                          <p:attrName>ppt_h</p:attrName>
                                        </p:attrNameLst>
                                      </p:cBhvr>
                                      <p:tavLst>
                                        <p:tav tm="0">
                                          <p:val>
                                            <p:fltVal val="0"/>
                                          </p:val>
                                        </p:tav>
                                        <p:tav tm="100000">
                                          <p:val>
                                            <p:strVal val="#ppt_h"/>
                                          </p:val>
                                        </p:tav>
                                      </p:tavLst>
                                    </p:anim>
                                    <p:anim calcmode="lin" valueType="num">
                                      <p:cBhvr>
                                        <p:cTn id="21" dur="300" fill="hold"/>
                                        <p:tgtEl>
                                          <p:spTgt spid="9"/>
                                        </p:tgtEl>
                                        <p:attrNameLst>
                                          <p:attrName>style.rotation</p:attrName>
                                        </p:attrNameLst>
                                      </p:cBhvr>
                                      <p:tavLst>
                                        <p:tav tm="0">
                                          <p:val>
                                            <p:fltVal val="90"/>
                                          </p:val>
                                        </p:tav>
                                        <p:tav tm="100000">
                                          <p:val>
                                            <p:fltVal val="0"/>
                                          </p:val>
                                        </p:tav>
                                      </p:tavLst>
                                    </p:anim>
                                    <p:animEffect transition="in" filter="fade">
                                      <p:cBhvr>
                                        <p:cTn id="22" dur="3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9"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29" name="矩形 28"/>
          <p:cNvSpPr/>
          <p:nvPr/>
        </p:nvSpPr>
        <p:spPr>
          <a:xfrm>
            <a:off x="1646903" y="516499"/>
            <a:ext cx="4653280" cy="39878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有限空间从业人员这样做</a:t>
            </a:r>
            <a:endParaRPr lang="en-US"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2" name="图片 14" descr="IMG_269"/>
          <p:cNvPicPr>
            <a:picLocks noChangeAspect="1"/>
          </p:cNvPicPr>
          <p:nvPr/>
        </p:nvPicPr>
        <p:blipFill>
          <a:blip r:embed="rId2"/>
          <a:stretch>
            <a:fillRect/>
          </a:stretch>
        </p:blipFill>
        <p:spPr>
          <a:xfrm>
            <a:off x="839470" y="2014220"/>
            <a:ext cx="4725035" cy="3543935"/>
          </a:xfrm>
          <a:prstGeom prst="rect">
            <a:avLst/>
          </a:prstGeom>
          <a:noFill/>
          <a:ln w="9525">
            <a:noFill/>
          </a:ln>
        </p:spPr>
      </p:pic>
      <p:sp>
        <p:nvSpPr>
          <p:cNvPr id="100" name="文本框 99"/>
          <p:cNvSpPr txBox="1"/>
          <p:nvPr/>
        </p:nvSpPr>
        <p:spPr>
          <a:xfrm>
            <a:off x="839470" y="1097915"/>
            <a:ext cx="4724400" cy="829945"/>
          </a:xfrm>
          <a:prstGeom prst="rect">
            <a:avLst/>
          </a:prstGeom>
          <a:noFill/>
          <a:ln w="9525">
            <a:noFill/>
          </a:ln>
        </p:spPr>
        <p:txBody>
          <a:bodyPr wrap="square">
            <a:spAutoFit/>
            <a:scene3d>
              <a:camera prst="orthographicFront"/>
              <a:lightRig rig="threePt" dir="t"/>
            </a:scene3d>
          </a:bodyPr>
          <a:lstStyle/>
          <a:p>
            <a:pPr indent="0"/>
            <a:r>
              <a:rPr lang="zh-CN" sz="1600" b="1">
                <a:latin typeface="微软雅黑" panose="020B0503020204020204" pitchFamily="34" charset="-122"/>
                <a:ea typeface="微软雅黑" panose="020B0503020204020204" pitchFamily="34" charset="-122"/>
              </a:rPr>
              <a:t>一、应采取通风措施，保持空气流通，确认有限空间内部安全后，再进入操作。同时要对作业场所中的有毒有害气体进行连续监测。</a:t>
            </a:r>
            <a:endParaRPr lang="zh-CN" altLang="en-US" sz="1600" b="1">
              <a:latin typeface="微软雅黑" panose="020B0503020204020204" pitchFamily="34" charset="-122"/>
              <a:ea typeface="微软雅黑" panose="020B0503020204020204" pitchFamily="34" charset="-122"/>
            </a:endParaRPr>
          </a:p>
        </p:txBody>
      </p:sp>
      <p:sp>
        <p:nvSpPr>
          <p:cNvPr id="4" name="文本框 3"/>
          <p:cNvSpPr txBox="1"/>
          <p:nvPr/>
        </p:nvSpPr>
        <p:spPr>
          <a:xfrm>
            <a:off x="5873115" y="1097915"/>
            <a:ext cx="5095240" cy="829945"/>
          </a:xfrm>
          <a:prstGeom prst="rect">
            <a:avLst/>
          </a:prstGeom>
          <a:noFill/>
          <a:ln w="9525">
            <a:noFill/>
          </a:ln>
        </p:spPr>
        <p:txBody>
          <a:bodyPr wrap="square">
            <a:spAutoFit/>
            <a:scene3d>
              <a:camera prst="orthographicFront"/>
              <a:lightRig rig="threePt" dir="t"/>
            </a:scene3d>
          </a:bodyPr>
          <a:lstStyle/>
          <a:p>
            <a:pPr>
              <a:buClrTx/>
              <a:buSzTx/>
              <a:buFontTx/>
            </a:pPr>
            <a:r>
              <a:rPr lang="zh-CN" sz="1600" b="1">
                <a:latin typeface="微软雅黑" panose="020B0503020204020204" pitchFamily="34" charset="-122"/>
                <a:ea typeface="微软雅黑" panose="020B0503020204020204" pitchFamily="34" charset="-122"/>
                <a:cs typeface="微软雅黑" panose="020B0503020204020204" pitchFamily="34" charset="-122"/>
                <a:sym typeface="+mn-ea"/>
              </a:rPr>
              <a:t>二、进入有限空间作业人员，应穿戴全身式安全带,使用安全绳;当作业环境较为复杂，仍存在危险的情况下，应使用送风式长管呼吸器或钢瓶式空气呼吸器。</a:t>
            </a:r>
          </a:p>
        </p:txBody>
      </p:sp>
      <p:pic>
        <p:nvPicPr>
          <p:cNvPr id="3" name="图片 16" descr="IMG_271"/>
          <p:cNvPicPr>
            <a:picLocks noChangeAspect="1"/>
          </p:cNvPicPr>
          <p:nvPr/>
        </p:nvPicPr>
        <p:blipFill>
          <a:blip r:embed="rId3"/>
          <a:stretch>
            <a:fillRect/>
          </a:stretch>
        </p:blipFill>
        <p:spPr>
          <a:xfrm>
            <a:off x="6057900" y="2014855"/>
            <a:ext cx="4726305" cy="35433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300"/>
                                        <p:tgtEl>
                                          <p:spTgt spid="1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200"/>
                                        <p:tgtEl>
                                          <p:spTgt spid="1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300"/>
                                        <p:tgtEl>
                                          <p:spTgt spid="2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300" fill="hold"/>
                                        <p:tgtEl>
                                          <p:spTgt spid="28"/>
                                        </p:tgtEl>
                                        <p:attrNameLst>
                                          <p:attrName>ppt_w</p:attrName>
                                        </p:attrNameLst>
                                      </p:cBhvr>
                                      <p:tavLst>
                                        <p:tav tm="0">
                                          <p:val>
                                            <p:fltVal val="0"/>
                                          </p:val>
                                        </p:tav>
                                        <p:tav tm="100000">
                                          <p:val>
                                            <p:strVal val="#ppt_w"/>
                                          </p:val>
                                        </p:tav>
                                      </p:tavLst>
                                    </p:anim>
                                    <p:anim calcmode="lin" valueType="num">
                                      <p:cBhvr>
                                        <p:cTn id="20" dur="300" fill="hold"/>
                                        <p:tgtEl>
                                          <p:spTgt spid="28"/>
                                        </p:tgtEl>
                                        <p:attrNameLst>
                                          <p:attrName>ppt_h</p:attrName>
                                        </p:attrNameLst>
                                      </p:cBhvr>
                                      <p:tavLst>
                                        <p:tav tm="0">
                                          <p:val>
                                            <p:fltVal val="0"/>
                                          </p:val>
                                        </p:tav>
                                        <p:tav tm="100000">
                                          <p:val>
                                            <p:strVal val="#ppt_h"/>
                                          </p:val>
                                        </p:tav>
                                      </p:tavLst>
                                    </p:anim>
                                    <p:anim calcmode="lin" valueType="num">
                                      <p:cBhvr>
                                        <p:cTn id="21" dur="300" fill="hold"/>
                                        <p:tgtEl>
                                          <p:spTgt spid="28"/>
                                        </p:tgtEl>
                                        <p:attrNameLst>
                                          <p:attrName>style.rotation</p:attrName>
                                        </p:attrNameLst>
                                      </p:cBhvr>
                                      <p:tavLst>
                                        <p:tav tm="0">
                                          <p:val>
                                            <p:fltVal val="90"/>
                                          </p:val>
                                        </p:tav>
                                        <p:tav tm="100000">
                                          <p:val>
                                            <p:fltVal val="0"/>
                                          </p:val>
                                        </p:tav>
                                      </p:tavLst>
                                    </p:anim>
                                    <p:animEffect transition="in" filter="fade">
                                      <p:cBhvr>
                                        <p:cTn id="22" dur="3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ldLvl="0" animBg="1"/>
      <p:bldP spid="19" grpId="0" bldLvl="0" animBg="1"/>
      <p:bldP spid="21" grpId="0" bldLvl="0" animBg="1"/>
      <p:bldP spid="28" grpId="0" bldLvl="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文本框 99"/>
          <p:cNvSpPr txBox="1"/>
          <p:nvPr/>
        </p:nvSpPr>
        <p:spPr>
          <a:xfrm>
            <a:off x="6512560" y="3987800"/>
            <a:ext cx="4490720" cy="2183765"/>
          </a:xfrm>
          <a:prstGeom prst="rect">
            <a:avLst/>
          </a:prstGeom>
          <a:noFill/>
          <a:ln w="9525">
            <a:noFill/>
          </a:ln>
        </p:spPr>
        <p:txBody>
          <a:bodyPr wrap="square">
            <a:spAutoFit/>
          </a:bodyPr>
          <a:lstStyle/>
          <a:p>
            <a:pPr indent="0" algn="ctr"/>
            <a:r>
              <a:rPr 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警</a:t>
            </a:r>
            <a:r>
              <a:rPr 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惕</a:t>
            </a:r>
            <a:r>
              <a:rPr lang="en-US"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a:t>
            </a:r>
            <a:r>
              <a:rPr 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！夏季历来有限空间事故多发</a:t>
            </a:r>
            <a:r>
              <a:rPr lang="en-US" altLang="zh-CN" sz="2800" b="1">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a:t>
            </a:r>
            <a:endParaRPr lang="en-US" sz="2000" b="0">
              <a:latin typeface="微软雅黑" panose="020B0503020204020204" pitchFamily="34" charset="-122"/>
              <a:ea typeface="微软雅黑" panose="020B0503020204020204" pitchFamily="34" charset="-122"/>
              <a:cs typeface="微软雅黑" panose="020B0503020204020204" pitchFamily="34" charset="-122"/>
            </a:endParaRPr>
          </a:p>
          <a:p>
            <a:pPr indent="0" algn="ctr"/>
            <a:r>
              <a:rPr lang="en-US" sz="2000" b="0">
                <a:latin typeface="微软雅黑" panose="020B0503020204020204" pitchFamily="34" charset="-122"/>
                <a:ea typeface="微软雅黑" panose="020B0503020204020204" pitchFamily="34" charset="-122"/>
                <a:cs typeface="微软雅黑" panose="020B0503020204020204" pitchFamily="34" charset="-122"/>
              </a:rPr>
              <a:t>➢ </a:t>
            </a:r>
            <a:r>
              <a:rPr lang="zh-CN" sz="2000" b="0">
                <a:latin typeface="微软雅黑" panose="020B0503020204020204" pitchFamily="34" charset="-122"/>
                <a:ea typeface="微软雅黑" panose="020B0503020204020204" pitchFamily="34" charset="-122"/>
                <a:cs typeface="微软雅黑" panose="020B0503020204020204" pitchFamily="34" charset="-122"/>
              </a:rPr>
              <a:t>夏天闷热潮湿，有毒有害气体更易积聚。加之天气炎热，一些作业人员安全意识淡薄，擅自摘下防护面罩等，这样的做法非常危险。</a:t>
            </a:r>
            <a:endParaRPr lang="zh-CN" altLang="en-US" sz="2000" b="0">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2147482574" descr="IMG_263"/>
          <p:cNvPicPr>
            <a:picLocks noChangeAspect="1"/>
          </p:cNvPicPr>
          <p:nvPr/>
        </p:nvPicPr>
        <p:blipFill>
          <a:blip r:embed="rId2"/>
          <a:stretch>
            <a:fillRect/>
          </a:stretch>
        </p:blipFill>
        <p:spPr>
          <a:xfrm>
            <a:off x="972820" y="3627120"/>
            <a:ext cx="5247640" cy="3046095"/>
          </a:xfrm>
          <a:prstGeom prst="rect">
            <a:avLst/>
          </a:prstGeom>
          <a:noFill/>
          <a:ln w="9525">
            <a:noFill/>
          </a:ln>
        </p:spPr>
      </p:pic>
      <p:sp>
        <p:nvSpPr>
          <p:cNvPr id="5" name="文本框 4"/>
          <p:cNvSpPr txBox="1"/>
          <p:nvPr/>
        </p:nvSpPr>
        <p:spPr>
          <a:xfrm>
            <a:off x="1140460" y="731520"/>
            <a:ext cx="9793605" cy="1198880"/>
          </a:xfrm>
          <a:prstGeom prst="rect">
            <a:avLst/>
          </a:prstGeom>
          <a:noFill/>
          <a:ln w="9525">
            <a:noFill/>
          </a:ln>
        </p:spPr>
        <p:txBody>
          <a:bodyPr wrap="square">
            <a:spAutoFit/>
          </a:bodyPr>
          <a:lstStyle/>
          <a:p>
            <a:pPr indent="0"/>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有学者通过总结</a:t>
            </a:r>
            <a:r>
              <a:rPr 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10</a:t>
            </a:r>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年来发生的</a:t>
            </a:r>
            <a:r>
              <a:rPr 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47</a:t>
            </a:r>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起具有典型代表意义的污水处理厂事故，发现每年的</a:t>
            </a:r>
            <a:r>
              <a:rPr 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5</a:t>
            </a:r>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a:t>
            </a:r>
            <a:r>
              <a:rPr 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~9</a:t>
            </a:r>
            <a:r>
              <a:rPr lang="zh-CN" b="1">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月是污水处理事故高发期。</a:t>
            </a:r>
            <a:r>
              <a:rPr lang="en-US" b="1">
                <a:latin typeface="微软雅黑" panose="020B0503020204020204" pitchFamily="34" charset="-122"/>
                <a:ea typeface="微软雅黑" panose="020B0503020204020204" pitchFamily="34" charset="-122"/>
                <a:cs typeface="微软雅黑" panose="020B0503020204020204" pitchFamily="34" charset="-122"/>
                <a:sym typeface="+mn-ea"/>
              </a:rPr>
              <a:t>5~9</a:t>
            </a:r>
            <a:r>
              <a:rPr lang="zh-CN" b="1">
                <a:latin typeface="微软雅黑" panose="020B0503020204020204" pitchFamily="34" charset="-122"/>
                <a:ea typeface="微软雅黑" panose="020B0503020204020204" pitchFamily="34" charset="-122"/>
                <a:cs typeface="微软雅黑" panose="020B0503020204020204" pitchFamily="34" charset="-122"/>
                <a:sym typeface="+mn-ea"/>
              </a:rPr>
              <a:t>月发生的事故占总事故的</a:t>
            </a:r>
            <a:r>
              <a:rPr lang="en-US" b="1">
                <a:latin typeface="微软雅黑" panose="020B0503020204020204" pitchFamily="34" charset="-122"/>
                <a:ea typeface="微软雅黑" panose="020B0503020204020204" pitchFamily="34" charset="-122"/>
                <a:cs typeface="微软雅黑" panose="020B0503020204020204" pitchFamily="34" charset="-122"/>
                <a:sym typeface="+mn-ea"/>
              </a:rPr>
              <a:t>68.1%</a:t>
            </a:r>
            <a:r>
              <a:rPr lang="zh-CN" b="1">
                <a:latin typeface="微软雅黑" panose="020B0503020204020204" pitchFamily="34" charset="-122"/>
                <a:ea typeface="微软雅黑" panose="020B0503020204020204" pitchFamily="34" charset="-122"/>
                <a:cs typeface="微软雅黑" panose="020B0503020204020204" pitchFamily="34" charset="-122"/>
                <a:sym typeface="+mn-ea"/>
              </a:rPr>
              <a:t>，死亡人数占总死亡人数的</a:t>
            </a:r>
            <a:r>
              <a:rPr lang="en-US" b="1">
                <a:latin typeface="微软雅黑" panose="020B0503020204020204" pitchFamily="34" charset="-122"/>
                <a:ea typeface="微软雅黑" panose="020B0503020204020204" pitchFamily="34" charset="-122"/>
                <a:cs typeface="微软雅黑" panose="020B0503020204020204" pitchFamily="34" charset="-122"/>
                <a:sym typeface="+mn-ea"/>
              </a:rPr>
              <a:t>66.7%</a:t>
            </a:r>
            <a:r>
              <a:rPr lang="zh-CN" b="1">
                <a:latin typeface="微软雅黑" panose="020B0503020204020204" pitchFamily="34" charset="-122"/>
                <a:ea typeface="微软雅黑" panose="020B0503020204020204" pitchFamily="34" charset="-122"/>
                <a:cs typeface="微软雅黑" panose="020B0503020204020204" pitchFamily="34" charset="-122"/>
                <a:sym typeface="+mn-ea"/>
              </a:rPr>
              <a:t>，受伤人数占总受伤人数的</a:t>
            </a:r>
            <a:r>
              <a:rPr lang="en-US" b="1">
                <a:latin typeface="微软雅黑" panose="020B0503020204020204" pitchFamily="34" charset="-122"/>
                <a:ea typeface="微软雅黑" panose="020B0503020204020204" pitchFamily="34" charset="-122"/>
                <a:cs typeface="微软雅黑" panose="020B0503020204020204" pitchFamily="34" charset="-122"/>
                <a:sym typeface="+mn-ea"/>
              </a:rPr>
              <a:t>79.3%</a:t>
            </a:r>
            <a:r>
              <a:rPr lang="zh-CN" b="1">
                <a:latin typeface="微软雅黑" panose="020B0503020204020204" pitchFamily="34" charset="-122"/>
                <a:ea typeface="微软雅黑" panose="020B0503020204020204" pitchFamily="34" charset="-122"/>
                <a:cs typeface="微软雅黑" panose="020B0503020204020204" pitchFamily="34" charset="-122"/>
                <a:sym typeface="+mn-ea"/>
              </a:rPr>
              <a:t>。</a:t>
            </a:r>
            <a:endParaRPr lang="zh-CN" altLang="en-US" b="1">
              <a:latin typeface="微软雅黑" panose="020B0503020204020204" pitchFamily="34" charset="-122"/>
              <a:ea typeface="微软雅黑" panose="020B0503020204020204" pitchFamily="34" charset="-122"/>
              <a:cs typeface="微软雅黑" panose="020B0503020204020204" pitchFamily="34" charset="-122"/>
            </a:endParaRPr>
          </a:p>
          <a:p>
            <a:pPr indent="0"/>
            <a:endParaRPr lang="zh-CN" altLang="en-US" b="1">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3" name="图片 7" descr="IMG_262"/>
          <p:cNvPicPr>
            <a:picLocks noChangeAspect="1"/>
          </p:cNvPicPr>
          <p:nvPr/>
        </p:nvPicPr>
        <p:blipFill>
          <a:blip r:embed="rId3"/>
          <a:stretch>
            <a:fillRect/>
          </a:stretch>
        </p:blipFill>
        <p:spPr>
          <a:xfrm>
            <a:off x="972820" y="1933575"/>
            <a:ext cx="8506460" cy="1693545"/>
          </a:xfrm>
          <a:prstGeom prst="rect">
            <a:avLst/>
          </a:prstGeom>
          <a:noFill/>
          <a:ln w="9525">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343118" y="1331683"/>
            <a:ext cx="1529563" cy="1535379"/>
            <a:chOff x="3789123" y="969067"/>
            <a:chExt cx="1529563" cy="1535379"/>
          </a:xfrm>
        </p:grpSpPr>
        <p:sp>
          <p:nvSpPr>
            <p:cNvPr id="4" name="椭圆 24"/>
            <p:cNvSpPr/>
            <p:nvPr/>
          </p:nvSpPr>
          <p:spPr>
            <a:xfrm>
              <a:off x="3789123" y="974967"/>
              <a:ext cx="1529563" cy="1529479"/>
            </a:xfrm>
            <a:prstGeom prst="ellipse">
              <a:avLst/>
            </a:pr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5" name="椭圆 25"/>
            <p:cNvSpPr/>
            <p:nvPr/>
          </p:nvSpPr>
          <p:spPr>
            <a:xfrm>
              <a:off x="4231428" y="969067"/>
              <a:ext cx="928882" cy="928831"/>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grpSp>
      <p:sp>
        <p:nvSpPr>
          <p:cNvPr id="6" name="椭圆 26"/>
          <p:cNvSpPr/>
          <p:nvPr/>
        </p:nvSpPr>
        <p:spPr>
          <a:xfrm>
            <a:off x="7704644" y="2853938"/>
            <a:ext cx="484789" cy="48476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ym typeface="+mn-lt"/>
            </a:endParaRPr>
          </a:p>
        </p:txBody>
      </p:sp>
      <p:sp>
        <p:nvSpPr>
          <p:cNvPr id="7" name="椭圆 6"/>
          <p:cNvSpPr/>
          <p:nvPr/>
        </p:nvSpPr>
        <p:spPr>
          <a:xfrm>
            <a:off x="4162093" y="2017983"/>
            <a:ext cx="3240000" cy="3240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1"/>
          <p:cNvSpPr/>
          <p:nvPr/>
        </p:nvSpPr>
        <p:spPr bwMode="auto">
          <a:xfrm>
            <a:off x="4302864" y="2975073"/>
            <a:ext cx="2923334" cy="1330889"/>
          </a:xfrm>
          <a:prstGeom prst="rect">
            <a:avLst/>
          </a:prstGeom>
          <a:noFill/>
          <a:ln w="6350" cap="flat" cmpd="sng" algn="ctr">
            <a:noFill/>
            <a:prstDash val="solid"/>
            <a:miter lim="800000"/>
          </a:ln>
          <a:effectLst/>
        </p:spPr>
        <p:txBody>
          <a:bodyPr wrap="none" lIns="75931" tIns="34169" rIns="75931" bIns="34169"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54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谢谢观看</a:t>
            </a:r>
            <a:endParaRPr kumimoji="0" lang="en-US" altLang="zh-CN" sz="54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8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rPr>
              <a:t>THANK </a:t>
            </a:r>
            <a:r>
              <a:rPr lang="en-US" altLang="zh-CN" sz="2800" b="1" cap="small" dirty="0">
                <a:solidFill>
                  <a:sysClr val="window" lastClr="FFFFFF"/>
                </a:solidFill>
                <a:latin typeface="微软雅黑" panose="020B0503020204020204" pitchFamily="34" charset="-122"/>
                <a:ea typeface="微软雅黑" panose="020B0503020204020204" pitchFamily="34" charset="-122"/>
                <a:cs typeface="+mn-ea"/>
                <a:sym typeface="+mn-lt"/>
              </a:rPr>
              <a:t>YOU</a:t>
            </a:r>
            <a:endParaRPr kumimoji="0" lang="en-US" sz="2800" b="1" i="0" u="none" strike="noStrike" kern="1200" cap="small" spc="0" normalizeH="0" baseline="0" noProof="0" dirty="0">
              <a:ln>
                <a:noFill/>
              </a:ln>
              <a:solidFill>
                <a:sysClr val="window" lastClr="FFFFFF"/>
              </a:solidFill>
              <a:effectLst/>
              <a:uLnTx/>
              <a:uFillTx/>
              <a:latin typeface="微软雅黑" panose="020B0503020204020204" pitchFamily="34" charset="-122"/>
              <a:ea typeface="微软雅黑" panose="020B0503020204020204" pitchFamily="34" charset="-122"/>
              <a:cs typeface="+mn-ea"/>
              <a:sym typeface="+mn-l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1469845" y="437976"/>
            <a:ext cx="4698722"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常见的有限空间有哪些？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圆角矩形 8"/>
          <p:cNvSpPr/>
          <p:nvPr/>
        </p:nvSpPr>
        <p:spPr>
          <a:xfrm>
            <a:off x="588569" y="1592302"/>
            <a:ext cx="1839311"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密闭设备</a:t>
            </a:r>
          </a:p>
        </p:txBody>
      </p:sp>
      <p:sp>
        <p:nvSpPr>
          <p:cNvPr id="11" name="圆角矩形 10"/>
          <p:cNvSpPr/>
          <p:nvPr/>
        </p:nvSpPr>
        <p:spPr>
          <a:xfrm>
            <a:off x="583314" y="3053242"/>
            <a:ext cx="1839311" cy="10720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latin typeface="微软雅黑" panose="020B0503020204020204" pitchFamily="34" charset="-122"/>
                <a:ea typeface="微软雅黑" panose="020B0503020204020204" pitchFamily="34" charset="-122"/>
              </a:rPr>
              <a:t>地下有限空间</a:t>
            </a:r>
            <a:endParaRPr lang="zh-CN" altLang="en-US" sz="28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578059" y="4608771"/>
            <a:ext cx="1839311"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zh-CN" sz="2800" b="1" dirty="0">
                <a:latin typeface="微软雅黑" panose="020B0503020204020204" pitchFamily="34" charset="-122"/>
                <a:ea typeface="微软雅黑" panose="020B0503020204020204" pitchFamily="34" charset="-122"/>
              </a:rPr>
              <a:t>地上有限空间</a:t>
            </a:r>
            <a:endParaRPr lang="zh-CN" altLang="en-US" sz="2800" b="1" dirty="0">
              <a:latin typeface="微软雅黑" panose="020B0503020204020204" pitchFamily="34" charset="-122"/>
              <a:ea typeface="微软雅黑" panose="020B0503020204020204" pitchFamily="34" charset="-122"/>
            </a:endParaRPr>
          </a:p>
        </p:txBody>
      </p:sp>
      <p:sp>
        <p:nvSpPr>
          <p:cNvPr id="16" name="圆角矩形 15"/>
          <p:cNvSpPr/>
          <p:nvPr/>
        </p:nvSpPr>
        <p:spPr>
          <a:xfrm>
            <a:off x="2879826" y="1602812"/>
            <a:ext cx="8008882"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如船舱、贮罐、车载槽罐、反应塔（釜）、冷藏箱、压力容器、管道、烟道、锅炉等；</a:t>
            </a:r>
            <a:r>
              <a:rPr lang="en-US"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 </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17" name="圆角矩形 16"/>
          <p:cNvSpPr/>
          <p:nvPr/>
        </p:nvSpPr>
        <p:spPr>
          <a:xfrm>
            <a:off x="2858805" y="3063750"/>
            <a:ext cx="8008882" cy="1072055"/>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如地下管道、地下室、地下仓库、地下工程、暗沟、隧道、涵洞、地坑、废井、地窖、污水池（井）、沼气池、化粪池、下水道等；</a:t>
            </a:r>
            <a:r>
              <a:rPr lang="en-US" altLang="zh-CN" b="1" kern="0" dirty="0">
                <a:solidFill>
                  <a:srgbClr val="3E3E3E"/>
                </a:solidFill>
                <a:latin typeface="Calibri" panose="020F0502020204030204" pitchFamily="34" charset="0"/>
                <a:ea typeface="微软雅黑" panose="020B0503020204020204" pitchFamily="34" charset="-122"/>
                <a:cs typeface="宋体" panose="02010600030101010101" pitchFamily="2" charset="-122"/>
              </a:rPr>
              <a:t> </a:t>
            </a:r>
            <a:endParaRPr lang="zh-CN" altLang="en-US" b="1" dirty="0"/>
          </a:p>
        </p:txBody>
      </p:sp>
      <p:sp>
        <p:nvSpPr>
          <p:cNvPr id="19" name="圆角矩形 18"/>
          <p:cNvSpPr/>
          <p:nvPr/>
        </p:nvSpPr>
        <p:spPr>
          <a:xfrm>
            <a:off x="2900847" y="4603515"/>
            <a:ext cx="8008882" cy="1072055"/>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zh-CN"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如储藏室、酒糟池、发酵池、垃圾站、温室、冷库、粮仓、料仓等；</a:t>
            </a:r>
            <a:endParaRPr lang="zh-CN" altLang="en-US" sz="2000" b="1" kern="0"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12"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5"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8"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300"/>
                                        <p:tgtEl>
                                          <p:spTgt spid="12"/>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2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300"/>
                                        <p:tgtEl>
                                          <p:spTgt spid="1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300" fill="hold"/>
                                        <p:tgtEl>
                                          <p:spTgt spid="18"/>
                                        </p:tgtEl>
                                        <p:attrNameLst>
                                          <p:attrName>ppt_w</p:attrName>
                                        </p:attrNameLst>
                                      </p:cBhvr>
                                      <p:tavLst>
                                        <p:tav tm="0">
                                          <p:val>
                                            <p:fltVal val="0"/>
                                          </p:val>
                                        </p:tav>
                                        <p:tav tm="100000">
                                          <p:val>
                                            <p:strVal val="#ppt_w"/>
                                          </p:val>
                                        </p:tav>
                                      </p:tavLst>
                                    </p:anim>
                                    <p:anim calcmode="lin" valueType="num">
                                      <p:cBhvr>
                                        <p:cTn id="20" dur="300" fill="hold"/>
                                        <p:tgtEl>
                                          <p:spTgt spid="18"/>
                                        </p:tgtEl>
                                        <p:attrNameLst>
                                          <p:attrName>ppt_h</p:attrName>
                                        </p:attrNameLst>
                                      </p:cBhvr>
                                      <p:tavLst>
                                        <p:tav tm="0">
                                          <p:val>
                                            <p:fltVal val="0"/>
                                          </p:val>
                                        </p:tav>
                                        <p:tav tm="100000">
                                          <p:val>
                                            <p:strVal val="#ppt_h"/>
                                          </p:val>
                                        </p:tav>
                                      </p:tavLst>
                                    </p:anim>
                                    <p:anim calcmode="lin" valueType="num">
                                      <p:cBhvr>
                                        <p:cTn id="21" dur="300" fill="hold"/>
                                        <p:tgtEl>
                                          <p:spTgt spid="18"/>
                                        </p:tgtEl>
                                        <p:attrNameLst>
                                          <p:attrName>style.rotation</p:attrName>
                                        </p:attrNameLst>
                                      </p:cBhvr>
                                      <p:tavLst>
                                        <p:tav tm="0">
                                          <p:val>
                                            <p:fltVal val="90"/>
                                          </p:val>
                                        </p:tav>
                                        <p:tav tm="100000">
                                          <p:val>
                                            <p:fltVal val="0"/>
                                          </p:val>
                                        </p:tav>
                                      </p:tavLst>
                                    </p:anim>
                                    <p:animEffect transition="in" filter="fade">
                                      <p:cBhvr>
                                        <p:cTn id="2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C:\Users\df\Desktop\有限空间参考目录.jpg"/>
          <p:cNvPicPr/>
          <p:nvPr/>
        </p:nvPicPr>
        <p:blipFill>
          <a:blip r:embed="rId2" cstate="print"/>
          <a:srcRect/>
          <a:stretch>
            <a:fillRect/>
          </a:stretch>
        </p:blipFill>
        <p:spPr bwMode="auto">
          <a:xfrm>
            <a:off x="668386" y="1213943"/>
            <a:ext cx="4959904" cy="5281449"/>
          </a:xfrm>
          <a:prstGeom prst="rect">
            <a:avLst/>
          </a:prstGeom>
          <a:noFill/>
          <a:ln w="6350">
            <a:solidFill>
              <a:schemeClr val="accent1"/>
            </a:solidFill>
            <a:miter lim="800000"/>
            <a:headEnd/>
            <a:tailEnd/>
          </a:ln>
          <a:effectLst>
            <a:outerShdw blurRad="50800" dist="38100" dir="2700000" algn="tl" rotWithShape="0">
              <a:prstClr val="black">
                <a:alpha val="40000"/>
              </a:prstClr>
            </a:outerShdw>
          </a:effectLst>
        </p:spPr>
      </p:pic>
      <p:pic>
        <p:nvPicPr>
          <p:cNvPr id="5" name="图片 4" descr="C:\Users\df\Desktop\有限空间名录2.jpg"/>
          <p:cNvPicPr/>
          <p:nvPr/>
        </p:nvPicPr>
        <p:blipFill>
          <a:blip r:embed="rId3" cstate="print"/>
          <a:srcRect/>
          <a:stretch>
            <a:fillRect/>
          </a:stretch>
        </p:blipFill>
        <p:spPr bwMode="auto">
          <a:xfrm>
            <a:off x="6192113" y="1198179"/>
            <a:ext cx="4985637" cy="5297214"/>
          </a:xfrm>
          <a:prstGeom prst="rect">
            <a:avLst/>
          </a:prstGeom>
          <a:noFill/>
          <a:ln w="6350">
            <a:solidFill>
              <a:schemeClr val="accent1"/>
            </a:solidFill>
            <a:miter lim="800000"/>
            <a:headEnd/>
            <a:tailEnd/>
          </a:ln>
          <a:effectLst>
            <a:outerShdw blurRad="50800" dist="38100" dir="2700000" algn="tl" rotWithShape="0">
              <a:prstClr val="black">
                <a:alpha val="40000"/>
              </a:prstClr>
            </a:outerShdw>
          </a:effectLst>
        </p:spPr>
      </p:pic>
      <p:sp>
        <p:nvSpPr>
          <p:cNvPr id="8" name="矩形 7"/>
          <p:cNvSpPr/>
          <p:nvPr/>
        </p:nvSpPr>
        <p:spPr>
          <a:xfrm>
            <a:off x="1359050" y="469506"/>
            <a:ext cx="5519461" cy="40011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工贸企业的有限空间有哪些？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 calcmode="lin" valueType="num">
                                      <p:cBhvr>
                                        <p:cTn id="21" dur="300" fill="hold"/>
                                        <p:tgtEl>
                                          <p:spTgt spid="12"/>
                                        </p:tgtEl>
                                        <p:attrNameLst>
                                          <p:attrName>style.rotation</p:attrName>
                                        </p:attrNameLst>
                                      </p:cBhvr>
                                      <p:tavLst>
                                        <p:tav tm="0">
                                          <p:val>
                                            <p:fltVal val="90"/>
                                          </p:val>
                                        </p:tav>
                                        <p:tav tm="100000">
                                          <p:val>
                                            <p:fltVal val="0"/>
                                          </p:val>
                                        </p:tav>
                                      </p:tavLst>
                                    </p:anim>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343284" y="469506"/>
            <a:ext cx="5519461" cy="40011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工贸企业的有限空间有哪些？</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6" name="图片 5" descr="C:\Users\df\Desktop\有限空间名录3.jpg"/>
          <p:cNvPicPr/>
          <p:nvPr/>
        </p:nvPicPr>
        <p:blipFill>
          <a:blip r:embed="rId2" cstate="print"/>
          <a:srcRect/>
          <a:stretch>
            <a:fillRect/>
          </a:stretch>
        </p:blipFill>
        <p:spPr bwMode="auto">
          <a:xfrm>
            <a:off x="704718" y="1198179"/>
            <a:ext cx="4939338" cy="5328745"/>
          </a:xfrm>
          <a:prstGeom prst="rect">
            <a:avLst/>
          </a:prstGeom>
          <a:noFill/>
          <a:ln w="6350">
            <a:solidFill>
              <a:schemeClr val="accent1"/>
            </a:solidFill>
            <a:miter lim="800000"/>
            <a:headEnd/>
            <a:tailEnd/>
          </a:ln>
          <a:effectLst>
            <a:outerShdw blurRad="50800" dist="38100" dir="2700000" algn="tl" rotWithShape="0">
              <a:prstClr val="black">
                <a:alpha val="40000"/>
              </a:prstClr>
            </a:outerShdw>
          </a:effectLst>
        </p:spPr>
      </p:pic>
      <p:pic>
        <p:nvPicPr>
          <p:cNvPr id="7" name="图片 6" descr="C:\Users\df\Desktop\有限空间名录4.jpg"/>
          <p:cNvPicPr/>
          <p:nvPr/>
        </p:nvPicPr>
        <p:blipFill>
          <a:blip r:embed="rId3" cstate="print"/>
          <a:srcRect/>
          <a:stretch>
            <a:fillRect/>
          </a:stretch>
        </p:blipFill>
        <p:spPr bwMode="auto">
          <a:xfrm>
            <a:off x="6196703" y="1235207"/>
            <a:ext cx="5012580" cy="5275952"/>
          </a:xfrm>
          <a:prstGeom prst="rect">
            <a:avLst/>
          </a:prstGeom>
          <a:noFill/>
          <a:ln w="6350">
            <a:solidFill>
              <a:schemeClr val="accent1"/>
            </a:solidFill>
            <a:miter lim="800000"/>
            <a:headEnd/>
            <a:tailEnd/>
          </a:ln>
          <a:effectLst>
            <a:outerShdw blurRad="50800" dist="38100" dir="2700000" algn="tl" rotWithShape="0">
              <a:prstClr val="black">
                <a:alpha val="40000"/>
              </a:prstClr>
            </a:outerShdw>
          </a:effectLst>
        </p:spPr>
      </p:pic>
      <p:sp>
        <p:nvSpPr>
          <p:cNvPr id="9"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0"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1"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300"/>
                                        <p:tgtEl>
                                          <p:spTgt spid="9"/>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down)">
                                      <p:cBhvr>
                                        <p:cTn id="11" dur="200"/>
                                        <p:tgtEl>
                                          <p:spTgt spid="1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300"/>
                                        <p:tgtEl>
                                          <p:spTgt spid="11"/>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300" fill="hold"/>
                                        <p:tgtEl>
                                          <p:spTgt spid="12"/>
                                        </p:tgtEl>
                                        <p:attrNameLst>
                                          <p:attrName>ppt_w</p:attrName>
                                        </p:attrNameLst>
                                      </p:cBhvr>
                                      <p:tavLst>
                                        <p:tav tm="0">
                                          <p:val>
                                            <p:fltVal val="0"/>
                                          </p:val>
                                        </p:tav>
                                        <p:tav tm="100000">
                                          <p:val>
                                            <p:strVal val="#ppt_w"/>
                                          </p:val>
                                        </p:tav>
                                      </p:tavLst>
                                    </p:anim>
                                    <p:anim calcmode="lin" valueType="num">
                                      <p:cBhvr>
                                        <p:cTn id="20" dur="300" fill="hold"/>
                                        <p:tgtEl>
                                          <p:spTgt spid="12"/>
                                        </p:tgtEl>
                                        <p:attrNameLst>
                                          <p:attrName>ppt_h</p:attrName>
                                        </p:attrNameLst>
                                      </p:cBhvr>
                                      <p:tavLst>
                                        <p:tav tm="0">
                                          <p:val>
                                            <p:fltVal val="0"/>
                                          </p:val>
                                        </p:tav>
                                        <p:tav tm="100000">
                                          <p:val>
                                            <p:strVal val="#ppt_h"/>
                                          </p:val>
                                        </p:tav>
                                      </p:tavLst>
                                    </p:anim>
                                    <p:anim calcmode="lin" valueType="num">
                                      <p:cBhvr>
                                        <p:cTn id="21" dur="300" fill="hold"/>
                                        <p:tgtEl>
                                          <p:spTgt spid="12"/>
                                        </p:tgtEl>
                                        <p:attrNameLst>
                                          <p:attrName>style.rotation</p:attrName>
                                        </p:attrNameLst>
                                      </p:cBhvr>
                                      <p:tavLst>
                                        <p:tav tm="0">
                                          <p:val>
                                            <p:fltVal val="90"/>
                                          </p:val>
                                        </p:tav>
                                        <p:tav tm="100000">
                                          <p:val>
                                            <p:fltVal val="0"/>
                                          </p:val>
                                        </p:tav>
                                      </p:tavLst>
                                    </p:anim>
                                    <p:animEffect transition="in" filter="fade">
                                      <p:cBhvr>
                                        <p:cTn id="22" dur="3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1312441" y="469509"/>
            <a:ext cx="4288354" cy="400110"/>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有限空间有哪些危害？</a:t>
            </a:r>
            <a:endParaRPr lang="zh-CN" altLang="zh-CN" sz="3200"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3"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4"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5"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36"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63" name="Freeform 6"/>
          <p:cNvSpPr/>
          <p:nvPr/>
        </p:nvSpPr>
        <p:spPr bwMode="auto">
          <a:xfrm>
            <a:off x="6648450" y="2868613"/>
            <a:ext cx="1376363" cy="1587500"/>
          </a:xfrm>
          <a:custGeom>
            <a:avLst/>
            <a:gdLst>
              <a:gd name="T0" fmla="*/ 688181 w 2260"/>
              <a:gd name="T1" fmla="*/ 0 h 2610"/>
              <a:gd name="T2" fmla="*/ 1032272 w 2260"/>
              <a:gd name="T3" fmla="*/ 198285 h 2610"/>
              <a:gd name="T4" fmla="*/ 1376363 w 2260"/>
              <a:gd name="T5" fmla="*/ 396571 h 2610"/>
              <a:gd name="T6" fmla="*/ 1376363 w 2260"/>
              <a:gd name="T7" fmla="*/ 793750 h 2610"/>
              <a:gd name="T8" fmla="*/ 1376363 w 2260"/>
              <a:gd name="T9" fmla="*/ 1190321 h 2610"/>
              <a:gd name="T10" fmla="*/ 1032272 w 2260"/>
              <a:gd name="T11" fmla="*/ 1388606 h 2610"/>
              <a:gd name="T12" fmla="*/ 688181 w 2260"/>
              <a:gd name="T13" fmla="*/ 1587500 h 2610"/>
              <a:gd name="T14" fmla="*/ 344091 w 2260"/>
              <a:gd name="T15" fmla="*/ 1388606 h 2610"/>
              <a:gd name="T16" fmla="*/ 0 w 2260"/>
              <a:gd name="T17" fmla="*/ 1190321 h 2610"/>
              <a:gd name="T18" fmla="*/ 0 w 2260"/>
              <a:gd name="T19" fmla="*/ 793750 h 2610"/>
              <a:gd name="T20" fmla="*/ 0 w 2260"/>
              <a:gd name="T21" fmla="*/ 396571 h 2610"/>
              <a:gd name="T22" fmla="*/ 344091 w 2260"/>
              <a:gd name="T23" fmla="*/ 198285 h 2610"/>
              <a:gd name="T24" fmla="*/ 688181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4" name="Freeform 7"/>
          <p:cNvSpPr/>
          <p:nvPr/>
        </p:nvSpPr>
        <p:spPr bwMode="auto">
          <a:xfrm>
            <a:off x="3794125" y="2868613"/>
            <a:ext cx="1374775" cy="1587500"/>
          </a:xfrm>
          <a:custGeom>
            <a:avLst/>
            <a:gdLst>
              <a:gd name="T0" fmla="*/ 687388 w 2260"/>
              <a:gd name="T1" fmla="*/ 0 h 2610"/>
              <a:gd name="T2" fmla="*/ 1031081 w 2260"/>
              <a:gd name="T3" fmla="*/ 198285 h 2610"/>
              <a:gd name="T4" fmla="*/ 1374775 w 2260"/>
              <a:gd name="T5" fmla="*/ 396571 h 2610"/>
              <a:gd name="T6" fmla="*/ 1374775 w 2260"/>
              <a:gd name="T7" fmla="*/ 793750 h 2610"/>
              <a:gd name="T8" fmla="*/ 1374775 w 2260"/>
              <a:gd name="T9" fmla="*/ 1190321 h 2610"/>
              <a:gd name="T10" fmla="*/ 1031081 w 2260"/>
              <a:gd name="T11" fmla="*/ 1388606 h 2610"/>
              <a:gd name="T12" fmla="*/ 687388 w 2260"/>
              <a:gd name="T13" fmla="*/ 1587500 h 2610"/>
              <a:gd name="T14" fmla="*/ 343694 w 2260"/>
              <a:gd name="T15" fmla="*/ 1388606 h 2610"/>
              <a:gd name="T16" fmla="*/ 0 w 2260"/>
              <a:gd name="T17" fmla="*/ 1190321 h 2610"/>
              <a:gd name="T18" fmla="*/ 0 w 2260"/>
              <a:gd name="T19" fmla="*/ 793750 h 2610"/>
              <a:gd name="T20" fmla="*/ 0 w 2260"/>
              <a:gd name="T21" fmla="*/ 396571 h 2610"/>
              <a:gd name="T22" fmla="*/ 343694 w 2260"/>
              <a:gd name="T23" fmla="*/ 198285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65" name="Freeform 8"/>
          <p:cNvSpPr/>
          <p:nvPr/>
        </p:nvSpPr>
        <p:spPr bwMode="auto">
          <a:xfrm>
            <a:off x="4506913" y="1628775"/>
            <a:ext cx="1374775" cy="1589088"/>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2 h 2610"/>
              <a:gd name="T10" fmla="*/ 1031081 w 2260"/>
              <a:gd name="T11" fmla="*/ 1389995 h 2610"/>
              <a:gd name="T12" fmla="*/ 687388 w 2260"/>
              <a:gd name="T13" fmla="*/ 1589088 h 2610"/>
              <a:gd name="T14" fmla="*/ 343694 w 2260"/>
              <a:gd name="T15" fmla="*/ 1389995 h 2610"/>
              <a:gd name="T16" fmla="*/ 0 w 2260"/>
              <a:gd name="T17" fmla="*/ 1191512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defRPr/>
            </a:pPr>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6" name="Freeform 9"/>
          <p:cNvSpPr/>
          <p:nvPr/>
        </p:nvSpPr>
        <p:spPr bwMode="auto">
          <a:xfrm>
            <a:off x="5937250" y="1628775"/>
            <a:ext cx="1374775" cy="1589088"/>
          </a:xfrm>
          <a:custGeom>
            <a:avLst/>
            <a:gdLst>
              <a:gd name="T0" fmla="*/ 687388 w 2260"/>
              <a:gd name="T1" fmla="*/ 0 h 2610"/>
              <a:gd name="T2" fmla="*/ 1031081 w 2260"/>
              <a:gd name="T3" fmla="*/ 198484 h 2610"/>
              <a:gd name="T4" fmla="*/ 1374775 w 2260"/>
              <a:gd name="T5" fmla="*/ 396968 h 2610"/>
              <a:gd name="T6" fmla="*/ 1374775 w 2260"/>
              <a:gd name="T7" fmla="*/ 794544 h 2610"/>
              <a:gd name="T8" fmla="*/ 1374775 w 2260"/>
              <a:gd name="T9" fmla="*/ 1191512 h 2610"/>
              <a:gd name="T10" fmla="*/ 1031081 w 2260"/>
              <a:gd name="T11" fmla="*/ 1389995 h 2610"/>
              <a:gd name="T12" fmla="*/ 687388 w 2260"/>
              <a:gd name="T13" fmla="*/ 1589088 h 2610"/>
              <a:gd name="T14" fmla="*/ 343694 w 2260"/>
              <a:gd name="T15" fmla="*/ 1389995 h 2610"/>
              <a:gd name="T16" fmla="*/ 0 w 2260"/>
              <a:gd name="T17" fmla="*/ 1191512 h 2610"/>
              <a:gd name="T18" fmla="*/ 0 w 2260"/>
              <a:gd name="T19" fmla="*/ 794544 h 2610"/>
              <a:gd name="T20" fmla="*/ 0 w 2260"/>
              <a:gd name="T21" fmla="*/ 396968 h 2610"/>
              <a:gd name="T22" fmla="*/ 343694 w 2260"/>
              <a:gd name="T23" fmla="*/ 198484 h 2610"/>
              <a:gd name="T24" fmla="*/ 687388 w 2260"/>
              <a:gd name="T25" fmla="*/ 0 h 26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10">
                <a:moveTo>
                  <a:pt x="1130" y="0"/>
                </a:moveTo>
                <a:lnTo>
                  <a:pt x="1695" y="326"/>
                </a:lnTo>
                <a:lnTo>
                  <a:pt x="2260" y="652"/>
                </a:lnTo>
                <a:lnTo>
                  <a:pt x="2260" y="1305"/>
                </a:lnTo>
                <a:lnTo>
                  <a:pt x="2260" y="1957"/>
                </a:lnTo>
                <a:lnTo>
                  <a:pt x="1695" y="2283"/>
                </a:lnTo>
                <a:lnTo>
                  <a:pt x="1130" y="2610"/>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67" name="Freeform 10"/>
          <p:cNvSpPr/>
          <p:nvPr/>
        </p:nvSpPr>
        <p:spPr bwMode="auto">
          <a:xfrm>
            <a:off x="4506913" y="4100513"/>
            <a:ext cx="1374775" cy="1589087"/>
          </a:xfrm>
          <a:custGeom>
            <a:avLst/>
            <a:gdLst>
              <a:gd name="T0" fmla="*/ 687388 w 2260"/>
              <a:gd name="T1" fmla="*/ 0 h 2609"/>
              <a:gd name="T2" fmla="*/ 1031081 w 2260"/>
              <a:gd name="T3" fmla="*/ 198560 h 2609"/>
              <a:gd name="T4" fmla="*/ 1374775 w 2260"/>
              <a:gd name="T5" fmla="*/ 397119 h 2609"/>
              <a:gd name="T6" fmla="*/ 1374775 w 2260"/>
              <a:gd name="T7" fmla="*/ 794848 h 2609"/>
              <a:gd name="T8" fmla="*/ 1374775 w 2260"/>
              <a:gd name="T9" fmla="*/ 1191968 h 2609"/>
              <a:gd name="T10" fmla="*/ 1031081 w 2260"/>
              <a:gd name="T11" fmla="*/ 1390527 h 2609"/>
              <a:gd name="T12" fmla="*/ 687388 w 2260"/>
              <a:gd name="T13" fmla="*/ 1589087 h 2609"/>
              <a:gd name="T14" fmla="*/ 343694 w 2260"/>
              <a:gd name="T15" fmla="*/ 1390527 h 2609"/>
              <a:gd name="T16" fmla="*/ 0 w 2260"/>
              <a:gd name="T17" fmla="*/ 1191968 h 2609"/>
              <a:gd name="T18" fmla="*/ 0 w 2260"/>
              <a:gd name="T19" fmla="*/ 794848 h 2609"/>
              <a:gd name="T20" fmla="*/ 0 w 2260"/>
              <a:gd name="T21" fmla="*/ 397119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solidFill>
            <a:schemeClr val="accent2"/>
          </a:solidFill>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fontAlgn="auto">
              <a:lnSpc>
                <a:spcPct val="100000"/>
              </a:lnSpc>
              <a:spcBef>
                <a:spcPts val="0"/>
              </a:spcBef>
              <a:spcAft>
                <a:spcPts val="0"/>
              </a:spcAft>
              <a:buClrTx/>
              <a:buSzTx/>
              <a:buFontTx/>
              <a:buNone/>
              <a:defRPr/>
            </a:pPr>
            <a:endParaRPr lang="zh-CN" altLang="en-US" sz="2000" b="1" kern="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68" name="Freeform 11"/>
          <p:cNvSpPr/>
          <p:nvPr/>
        </p:nvSpPr>
        <p:spPr bwMode="auto">
          <a:xfrm>
            <a:off x="5937250" y="4100513"/>
            <a:ext cx="1374775" cy="1589087"/>
          </a:xfrm>
          <a:custGeom>
            <a:avLst/>
            <a:gdLst>
              <a:gd name="T0" fmla="*/ 687388 w 2260"/>
              <a:gd name="T1" fmla="*/ 0 h 2609"/>
              <a:gd name="T2" fmla="*/ 1031081 w 2260"/>
              <a:gd name="T3" fmla="*/ 198560 h 2609"/>
              <a:gd name="T4" fmla="*/ 1374775 w 2260"/>
              <a:gd name="T5" fmla="*/ 397119 h 2609"/>
              <a:gd name="T6" fmla="*/ 1374775 w 2260"/>
              <a:gd name="T7" fmla="*/ 794848 h 2609"/>
              <a:gd name="T8" fmla="*/ 1374775 w 2260"/>
              <a:gd name="T9" fmla="*/ 1191968 h 2609"/>
              <a:gd name="T10" fmla="*/ 1031081 w 2260"/>
              <a:gd name="T11" fmla="*/ 1390527 h 2609"/>
              <a:gd name="T12" fmla="*/ 687388 w 2260"/>
              <a:gd name="T13" fmla="*/ 1589087 h 2609"/>
              <a:gd name="T14" fmla="*/ 343694 w 2260"/>
              <a:gd name="T15" fmla="*/ 1390527 h 2609"/>
              <a:gd name="T16" fmla="*/ 0 w 2260"/>
              <a:gd name="T17" fmla="*/ 1191968 h 2609"/>
              <a:gd name="T18" fmla="*/ 0 w 2260"/>
              <a:gd name="T19" fmla="*/ 794848 h 2609"/>
              <a:gd name="T20" fmla="*/ 0 w 2260"/>
              <a:gd name="T21" fmla="*/ 397119 h 2609"/>
              <a:gd name="T22" fmla="*/ 343694 w 2260"/>
              <a:gd name="T23" fmla="*/ 198560 h 2609"/>
              <a:gd name="T24" fmla="*/ 687388 w 2260"/>
              <a:gd name="T25" fmla="*/ 0 h 260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260" h="2609">
                <a:moveTo>
                  <a:pt x="1130" y="0"/>
                </a:moveTo>
                <a:lnTo>
                  <a:pt x="1695" y="326"/>
                </a:lnTo>
                <a:lnTo>
                  <a:pt x="2260" y="652"/>
                </a:lnTo>
                <a:lnTo>
                  <a:pt x="2260" y="1305"/>
                </a:lnTo>
                <a:lnTo>
                  <a:pt x="2260" y="1957"/>
                </a:lnTo>
                <a:lnTo>
                  <a:pt x="1695" y="2283"/>
                </a:lnTo>
                <a:lnTo>
                  <a:pt x="1130" y="2609"/>
                </a:lnTo>
                <a:lnTo>
                  <a:pt x="565" y="2283"/>
                </a:lnTo>
                <a:lnTo>
                  <a:pt x="0" y="1957"/>
                </a:lnTo>
                <a:lnTo>
                  <a:pt x="0" y="1305"/>
                </a:lnTo>
                <a:lnTo>
                  <a:pt x="0" y="652"/>
                </a:lnTo>
                <a:lnTo>
                  <a:pt x="565" y="326"/>
                </a:lnTo>
                <a:lnTo>
                  <a:pt x="1130" y="0"/>
                </a:lnTo>
                <a:close/>
              </a:path>
            </a:pathLst>
          </a:custGeom>
          <a:ln>
            <a:noFill/>
          </a:ln>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defRPr/>
            </a:pPr>
            <a:endParaRPr lang="zh-CN" altLang="en-US" sz="2800" b="1">
              <a:solidFill>
                <a:schemeClr val="lt1"/>
              </a:solidFill>
              <a:latin typeface="微软雅黑" panose="020B0503020204020204" pitchFamily="34" charset="-122"/>
              <a:ea typeface="微软雅黑" panose="020B0503020204020204" pitchFamily="34" charset="-122"/>
            </a:endParaRPr>
          </a:p>
        </p:txBody>
      </p:sp>
      <p:sp>
        <p:nvSpPr>
          <p:cNvPr id="75" name="TextBox 19"/>
          <p:cNvSpPr txBox="1">
            <a:spLocks noChangeArrowheads="1"/>
          </p:cNvSpPr>
          <p:nvPr/>
        </p:nvSpPr>
        <p:spPr bwMode="auto">
          <a:xfrm>
            <a:off x="2411555" y="1435101"/>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dirty="0">
                <a:solidFill>
                  <a:schemeClr val="tx1"/>
                </a:solidFill>
                <a:latin typeface="微软雅黑" panose="020B0503020204020204" pitchFamily="34" charset="-122"/>
              </a:rPr>
              <a:t>电力危害</a:t>
            </a:r>
          </a:p>
        </p:txBody>
      </p:sp>
      <p:sp>
        <p:nvSpPr>
          <p:cNvPr id="77" name="TextBox 21"/>
          <p:cNvSpPr txBox="1">
            <a:spLocks noChangeArrowheads="1"/>
          </p:cNvSpPr>
          <p:nvPr/>
        </p:nvSpPr>
        <p:spPr bwMode="auto">
          <a:xfrm>
            <a:off x="7988096" y="3177454"/>
            <a:ext cx="19970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b="1" dirty="0">
                <a:solidFill>
                  <a:schemeClr val="tx1"/>
                </a:solidFill>
                <a:latin typeface="微软雅黑" panose="020B0503020204020204" pitchFamily="34" charset="-122"/>
              </a:rPr>
              <a:t>交通危害</a:t>
            </a:r>
          </a:p>
        </p:txBody>
      </p:sp>
      <p:sp>
        <p:nvSpPr>
          <p:cNvPr id="78" name="TextBox 22"/>
          <p:cNvSpPr txBox="1">
            <a:spLocks noChangeArrowheads="1"/>
          </p:cNvSpPr>
          <p:nvPr/>
        </p:nvSpPr>
        <p:spPr bwMode="auto">
          <a:xfrm>
            <a:off x="8119252" y="3571154"/>
            <a:ext cx="38625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spcBef>
                <a:spcPct val="0"/>
              </a:spcBef>
              <a:buNone/>
            </a:pPr>
            <a:r>
              <a:rPr lang="zh-CN" altLang="en-US" sz="1600" dirty="0">
                <a:solidFill>
                  <a:schemeClr val="tx1"/>
                </a:solidFill>
                <a:latin typeface="微软雅黑" panose="020B0503020204020204" pitchFamily="34" charset="-122"/>
              </a:rPr>
              <a:t>密闭空间（沙井）进出点位于行人道或马路上时，工作人员会有被车轮撞倒的可能，其它人士也会有跌下密闭空间的危险。沙井附近需设置适当的围栏。</a:t>
            </a:r>
          </a:p>
        </p:txBody>
      </p:sp>
      <p:sp>
        <p:nvSpPr>
          <p:cNvPr id="79" name="TextBox 23"/>
          <p:cNvSpPr txBox="1">
            <a:spLocks noChangeArrowheads="1"/>
          </p:cNvSpPr>
          <p:nvPr/>
        </p:nvSpPr>
        <p:spPr bwMode="auto">
          <a:xfrm>
            <a:off x="7421301" y="1435101"/>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solidFill>
                <a:latin typeface="微软雅黑" panose="020B0503020204020204" pitchFamily="34" charset="-122"/>
              </a:rPr>
              <a:t>燃爆危害</a:t>
            </a:r>
          </a:p>
        </p:txBody>
      </p:sp>
      <p:sp>
        <p:nvSpPr>
          <p:cNvPr id="81" name="TextBox 25"/>
          <p:cNvSpPr txBox="1">
            <a:spLocks noChangeArrowheads="1"/>
          </p:cNvSpPr>
          <p:nvPr/>
        </p:nvSpPr>
        <p:spPr bwMode="auto">
          <a:xfrm>
            <a:off x="7467600" y="4943162"/>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pPr>
            <a:r>
              <a:rPr lang="zh-CN" altLang="en-US" b="1" dirty="0">
                <a:solidFill>
                  <a:schemeClr val="tx1"/>
                </a:solidFill>
                <a:latin typeface="微软雅黑" panose="020B0503020204020204" pitchFamily="34" charset="-122"/>
              </a:rPr>
              <a:t>中毒窒息</a:t>
            </a:r>
          </a:p>
        </p:txBody>
      </p:sp>
      <p:sp>
        <p:nvSpPr>
          <p:cNvPr id="83" name="TextBox 27"/>
          <p:cNvSpPr txBox="1">
            <a:spLocks noChangeArrowheads="1"/>
          </p:cNvSpPr>
          <p:nvPr/>
        </p:nvSpPr>
        <p:spPr bwMode="auto">
          <a:xfrm>
            <a:off x="2312988" y="5022101"/>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eaLnBrk="1" hangingPunct="1">
              <a:spcBef>
                <a:spcPct val="0"/>
              </a:spcBef>
              <a:buFontTx/>
              <a:buNone/>
            </a:pPr>
            <a:r>
              <a:rPr lang="zh-CN" altLang="en-US" b="1" dirty="0">
                <a:solidFill>
                  <a:schemeClr val="tx1"/>
                </a:solidFill>
                <a:latin typeface="微软雅黑" panose="020B0503020204020204" pitchFamily="34" charset="-122"/>
              </a:rPr>
              <a:t>机械危害</a:t>
            </a:r>
          </a:p>
        </p:txBody>
      </p:sp>
      <p:sp>
        <p:nvSpPr>
          <p:cNvPr id="85" name="TextBox 29"/>
          <p:cNvSpPr txBox="1">
            <a:spLocks noChangeArrowheads="1"/>
          </p:cNvSpPr>
          <p:nvPr/>
        </p:nvSpPr>
        <p:spPr bwMode="auto">
          <a:xfrm>
            <a:off x="1666875" y="3240694"/>
            <a:ext cx="1997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0"/>
              </a:spcBef>
              <a:buNone/>
            </a:pPr>
            <a:r>
              <a:rPr lang="zh-CN" altLang="en-US" b="1" dirty="0">
                <a:solidFill>
                  <a:schemeClr val="tx1"/>
                </a:solidFill>
                <a:latin typeface="微软雅黑" panose="020B0503020204020204" pitchFamily="34" charset="-122"/>
              </a:rPr>
              <a:t>生物危害</a:t>
            </a:r>
          </a:p>
        </p:txBody>
      </p:sp>
      <p:sp>
        <p:nvSpPr>
          <p:cNvPr id="86" name="TextBox 30"/>
          <p:cNvSpPr txBox="1">
            <a:spLocks noChangeArrowheads="1"/>
          </p:cNvSpPr>
          <p:nvPr/>
        </p:nvSpPr>
        <p:spPr bwMode="auto">
          <a:xfrm>
            <a:off x="274638" y="3634394"/>
            <a:ext cx="340836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000">
                <a:solidFill>
                  <a:schemeClr val="accent1"/>
                </a:solidFill>
                <a:latin typeface="Arial" panose="020B0604020202020204" pitchFamily="34" charset="0"/>
                <a:ea typeface="微软雅黑" panose="020B0503020204020204" pitchFamily="34" charset="-122"/>
              </a:defRPr>
            </a:lvl1pPr>
            <a:lvl2pPr marL="742950" indent="-285750">
              <a:spcBef>
                <a:spcPct val="20000"/>
              </a:spcBef>
              <a:buChar char="–"/>
              <a:defRPr sz="2000">
                <a:solidFill>
                  <a:schemeClr val="accent1"/>
                </a:solidFill>
                <a:latin typeface="Arial" panose="020B0604020202020204" pitchFamily="34" charset="0"/>
                <a:ea typeface="仿宋_GB2312" pitchFamily="1" charset="-122"/>
              </a:defRPr>
            </a:lvl2pPr>
            <a:lvl3pPr marL="1143000" indent="-228600">
              <a:spcBef>
                <a:spcPct val="20000"/>
              </a:spcBef>
              <a:buChar char="•"/>
              <a:defRPr sz="24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宋体" panose="02010600030101010101" pitchFamily="2" charset="-122"/>
              </a:defRPr>
            </a:lvl9pPr>
          </a:lstStyle>
          <a:p>
            <a:pPr algn="r">
              <a:spcBef>
                <a:spcPct val="0"/>
              </a:spcBef>
              <a:buNone/>
            </a:pPr>
            <a:r>
              <a:rPr lang="zh-CN" altLang="en-US" sz="1600" dirty="0">
                <a:solidFill>
                  <a:schemeClr val="tx1"/>
                </a:solidFill>
                <a:latin typeface="微软雅黑" panose="020B0503020204020204" pitchFamily="34" charset="-122"/>
              </a:rPr>
              <a:t>密闭空间内工作可能会感染到各类细菌和病毒，甚至由昆虫、蛇、老鼠等引起的生物性危害，在地下污水渠工作的工人应该穿着覆盖全身的保护衣物；</a:t>
            </a:r>
          </a:p>
        </p:txBody>
      </p:sp>
      <p:sp>
        <p:nvSpPr>
          <p:cNvPr id="87" name="稻壳儿小白白(http://dwz.cn/Wu2UP)"/>
          <p:cNvSpPr>
            <a:spLocks noEditPoints="1"/>
          </p:cNvSpPr>
          <p:nvPr/>
        </p:nvSpPr>
        <p:spPr bwMode="auto">
          <a:xfrm>
            <a:off x="6975143" y="3370004"/>
            <a:ext cx="765725" cy="665968"/>
          </a:xfrm>
          <a:custGeom>
            <a:avLst/>
            <a:gdLst>
              <a:gd name="T0" fmla="*/ 2147483646 w 54"/>
              <a:gd name="T1" fmla="*/ 1365607981 h 48"/>
              <a:gd name="T2" fmla="*/ 2147483646 w 54"/>
              <a:gd name="T3" fmla="*/ 1866334056 h 48"/>
              <a:gd name="T4" fmla="*/ 2147483646 w 54"/>
              <a:gd name="T5" fmla="*/ 1911855222 h 48"/>
              <a:gd name="T6" fmla="*/ 2147483646 w 54"/>
              <a:gd name="T7" fmla="*/ 1911855222 h 48"/>
              <a:gd name="T8" fmla="*/ 2147483646 w 54"/>
              <a:gd name="T9" fmla="*/ 1957376388 h 48"/>
              <a:gd name="T10" fmla="*/ 1976796628 w 54"/>
              <a:gd name="T11" fmla="*/ 2147483646 h 48"/>
              <a:gd name="T12" fmla="*/ 1752159733 w 54"/>
              <a:gd name="T13" fmla="*/ 1957376388 h 48"/>
              <a:gd name="T14" fmla="*/ 1752159733 w 54"/>
              <a:gd name="T15" fmla="*/ 1911855222 h 48"/>
              <a:gd name="T16" fmla="*/ 628981964 w 54"/>
              <a:gd name="T17" fmla="*/ 1911855222 h 48"/>
              <a:gd name="T18" fmla="*/ 628981964 w 54"/>
              <a:gd name="T19" fmla="*/ 1957376388 h 48"/>
              <a:gd name="T20" fmla="*/ 404345069 w 54"/>
              <a:gd name="T21" fmla="*/ 2147483646 h 48"/>
              <a:gd name="T22" fmla="*/ 179708175 w 54"/>
              <a:gd name="T23" fmla="*/ 1957376388 h 48"/>
              <a:gd name="T24" fmla="*/ 179708175 w 54"/>
              <a:gd name="T25" fmla="*/ 1911855222 h 48"/>
              <a:gd name="T26" fmla="*/ 44928719 w 54"/>
              <a:gd name="T27" fmla="*/ 1911855222 h 48"/>
              <a:gd name="T28" fmla="*/ 0 w 54"/>
              <a:gd name="T29" fmla="*/ 1866334056 h 48"/>
              <a:gd name="T30" fmla="*/ 0 w 54"/>
              <a:gd name="T31" fmla="*/ 1365607981 h 48"/>
              <a:gd name="T32" fmla="*/ 269565614 w 54"/>
              <a:gd name="T33" fmla="*/ 1092487734 h 48"/>
              <a:gd name="T34" fmla="*/ 314487631 w 54"/>
              <a:gd name="T35" fmla="*/ 1092487734 h 48"/>
              <a:gd name="T36" fmla="*/ 449273789 w 54"/>
              <a:gd name="T37" fmla="*/ 591761659 h 48"/>
              <a:gd name="T38" fmla="*/ 808690139 w 54"/>
              <a:gd name="T39" fmla="*/ 318641413 h 48"/>
              <a:gd name="T40" fmla="*/ 943469594 w 54"/>
              <a:gd name="T41" fmla="*/ 318641413 h 48"/>
              <a:gd name="T42" fmla="*/ 943469594 w 54"/>
              <a:gd name="T43" fmla="*/ 45521166 h 48"/>
              <a:gd name="T44" fmla="*/ 988398314 w 54"/>
              <a:gd name="T45" fmla="*/ 0 h 48"/>
              <a:gd name="T46" fmla="*/ 1527522839 w 54"/>
              <a:gd name="T47" fmla="*/ 0 h 48"/>
              <a:gd name="T48" fmla="*/ 1572451558 w 54"/>
              <a:gd name="T49" fmla="*/ 45521166 h 48"/>
              <a:gd name="T50" fmla="*/ 1572451558 w 54"/>
              <a:gd name="T51" fmla="*/ 318641413 h 48"/>
              <a:gd name="T52" fmla="*/ 1617380278 w 54"/>
              <a:gd name="T53" fmla="*/ 318641413 h 48"/>
              <a:gd name="T54" fmla="*/ 1976796628 w 54"/>
              <a:gd name="T55" fmla="*/ 591761659 h 48"/>
              <a:gd name="T56" fmla="*/ 2111582786 w 54"/>
              <a:gd name="T57" fmla="*/ 1092487734 h 48"/>
              <a:gd name="T58" fmla="*/ 2147483646 w 54"/>
              <a:gd name="T59" fmla="*/ 1092487734 h 48"/>
              <a:gd name="T60" fmla="*/ 2147483646 w 54"/>
              <a:gd name="T61" fmla="*/ 1365607981 h 48"/>
              <a:gd name="T62" fmla="*/ 584053244 w 54"/>
              <a:gd name="T63" fmla="*/ 1502171478 h 48"/>
              <a:gd name="T64" fmla="*/ 404345069 w 54"/>
              <a:gd name="T65" fmla="*/ 1320086816 h 48"/>
              <a:gd name="T66" fmla="*/ 224636894 w 54"/>
              <a:gd name="T67" fmla="*/ 1502171478 h 48"/>
              <a:gd name="T68" fmla="*/ 404345069 w 54"/>
              <a:gd name="T69" fmla="*/ 1684249394 h 48"/>
              <a:gd name="T70" fmla="*/ 584053244 w 54"/>
              <a:gd name="T71" fmla="*/ 1502171478 h 48"/>
              <a:gd name="T72" fmla="*/ 1797088453 w 54"/>
              <a:gd name="T73" fmla="*/ 1092487734 h 48"/>
              <a:gd name="T74" fmla="*/ 1662308997 w 54"/>
              <a:gd name="T75" fmla="*/ 682803991 h 48"/>
              <a:gd name="T76" fmla="*/ 1617380278 w 54"/>
              <a:gd name="T77" fmla="*/ 637282825 h 48"/>
              <a:gd name="T78" fmla="*/ 808690139 w 54"/>
              <a:gd name="T79" fmla="*/ 637282825 h 48"/>
              <a:gd name="T80" fmla="*/ 763761419 w 54"/>
              <a:gd name="T81" fmla="*/ 682803991 h 48"/>
              <a:gd name="T82" fmla="*/ 628981964 w 54"/>
              <a:gd name="T83" fmla="*/ 1092487734 h 48"/>
              <a:gd name="T84" fmla="*/ 1797088453 w 54"/>
              <a:gd name="T85" fmla="*/ 1092487734 h 48"/>
              <a:gd name="T86" fmla="*/ 2147483646 w 54"/>
              <a:gd name="T87" fmla="*/ 1502171478 h 48"/>
              <a:gd name="T88" fmla="*/ 1976796628 w 54"/>
              <a:gd name="T89" fmla="*/ 1320086816 h 48"/>
              <a:gd name="T90" fmla="*/ 1797088453 w 54"/>
              <a:gd name="T91" fmla="*/ 1502171478 h 48"/>
              <a:gd name="T92" fmla="*/ 1976796628 w 54"/>
              <a:gd name="T93" fmla="*/ 1684249394 h 48"/>
              <a:gd name="T94" fmla="*/ 2147483646 w 54"/>
              <a:gd name="T95" fmla="*/ 1502171478 h 4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54" h="48">
                <a:moveTo>
                  <a:pt x="54" y="30"/>
                </a:moveTo>
                <a:cubicBezTo>
                  <a:pt x="54" y="41"/>
                  <a:pt x="54" y="41"/>
                  <a:pt x="54" y="41"/>
                </a:cubicBezTo>
                <a:cubicBezTo>
                  <a:pt x="54" y="41"/>
                  <a:pt x="53" y="42"/>
                  <a:pt x="53" y="42"/>
                </a:cubicBezTo>
                <a:cubicBezTo>
                  <a:pt x="49" y="42"/>
                  <a:pt x="49" y="42"/>
                  <a:pt x="49" y="42"/>
                </a:cubicBezTo>
                <a:cubicBezTo>
                  <a:pt x="49" y="43"/>
                  <a:pt x="49" y="43"/>
                  <a:pt x="49" y="43"/>
                </a:cubicBezTo>
                <a:cubicBezTo>
                  <a:pt x="49" y="46"/>
                  <a:pt x="47" y="48"/>
                  <a:pt x="44" y="48"/>
                </a:cubicBezTo>
                <a:cubicBezTo>
                  <a:pt x="41" y="48"/>
                  <a:pt x="39" y="46"/>
                  <a:pt x="39" y="43"/>
                </a:cubicBezTo>
                <a:cubicBezTo>
                  <a:pt x="39" y="42"/>
                  <a:pt x="39" y="42"/>
                  <a:pt x="39" y="42"/>
                </a:cubicBezTo>
                <a:cubicBezTo>
                  <a:pt x="14" y="42"/>
                  <a:pt x="14" y="42"/>
                  <a:pt x="14" y="42"/>
                </a:cubicBezTo>
                <a:cubicBezTo>
                  <a:pt x="14" y="43"/>
                  <a:pt x="14" y="43"/>
                  <a:pt x="14" y="43"/>
                </a:cubicBezTo>
                <a:cubicBezTo>
                  <a:pt x="14" y="46"/>
                  <a:pt x="12" y="48"/>
                  <a:pt x="9" y="48"/>
                </a:cubicBezTo>
                <a:cubicBezTo>
                  <a:pt x="6" y="48"/>
                  <a:pt x="4" y="46"/>
                  <a:pt x="4" y="43"/>
                </a:cubicBezTo>
                <a:cubicBezTo>
                  <a:pt x="4" y="42"/>
                  <a:pt x="4" y="42"/>
                  <a:pt x="4" y="42"/>
                </a:cubicBezTo>
                <a:cubicBezTo>
                  <a:pt x="1" y="42"/>
                  <a:pt x="1" y="42"/>
                  <a:pt x="1" y="42"/>
                </a:cubicBezTo>
                <a:cubicBezTo>
                  <a:pt x="1" y="42"/>
                  <a:pt x="0" y="41"/>
                  <a:pt x="0" y="41"/>
                </a:cubicBezTo>
                <a:cubicBezTo>
                  <a:pt x="0" y="30"/>
                  <a:pt x="0" y="30"/>
                  <a:pt x="0" y="30"/>
                </a:cubicBezTo>
                <a:cubicBezTo>
                  <a:pt x="0" y="27"/>
                  <a:pt x="3" y="24"/>
                  <a:pt x="6" y="24"/>
                </a:cubicBezTo>
                <a:cubicBezTo>
                  <a:pt x="7" y="24"/>
                  <a:pt x="7" y="24"/>
                  <a:pt x="7" y="24"/>
                </a:cubicBezTo>
                <a:cubicBezTo>
                  <a:pt x="10" y="13"/>
                  <a:pt x="10" y="13"/>
                  <a:pt x="10" y="13"/>
                </a:cubicBezTo>
                <a:cubicBezTo>
                  <a:pt x="11" y="10"/>
                  <a:pt x="14" y="7"/>
                  <a:pt x="18" y="7"/>
                </a:cubicBezTo>
                <a:cubicBezTo>
                  <a:pt x="21" y="7"/>
                  <a:pt x="21" y="7"/>
                  <a:pt x="21" y="7"/>
                </a:cubicBezTo>
                <a:cubicBezTo>
                  <a:pt x="21" y="1"/>
                  <a:pt x="21" y="1"/>
                  <a:pt x="21" y="1"/>
                </a:cubicBezTo>
                <a:cubicBezTo>
                  <a:pt x="21" y="1"/>
                  <a:pt x="21" y="0"/>
                  <a:pt x="22" y="0"/>
                </a:cubicBezTo>
                <a:cubicBezTo>
                  <a:pt x="34" y="0"/>
                  <a:pt x="34" y="0"/>
                  <a:pt x="34" y="0"/>
                </a:cubicBezTo>
                <a:cubicBezTo>
                  <a:pt x="34" y="0"/>
                  <a:pt x="35" y="1"/>
                  <a:pt x="35" y="1"/>
                </a:cubicBezTo>
                <a:cubicBezTo>
                  <a:pt x="35" y="7"/>
                  <a:pt x="35" y="7"/>
                  <a:pt x="35" y="7"/>
                </a:cubicBezTo>
                <a:cubicBezTo>
                  <a:pt x="36" y="7"/>
                  <a:pt x="36" y="7"/>
                  <a:pt x="36" y="7"/>
                </a:cubicBezTo>
                <a:cubicBezTo>
                  <a:pt x="40" y="7"/>
                  <a:pt x="43" y="10"/>
                  <a:pt x="44" y="13"/>
                </a:cubicBezTo>
                <a:cubicBezTo>
                  <a:pt x="47" y="24"/>
                  <a:pt x="47" y="24"/>
                  <a:pt x="47" y="24"/>
                </a:cubicBezTo>
                <a:cubicBezTo>
                  <a:pt x="48" y="24"/>
                  <a:pt x="48" y="24"/>
                  <a:pt x="48" y="24"/>
                </a:cubicBezTo>
                <a:cubicBezTo>
                  <a:pt x="51" y="24"/>
                  <a:pt x="54" y="27"/>
                  <a:pt x="54" y="30"/>
                </a:cubicBezTo>
                <a:close/>
                <a:moveTo>
                  <a:pt x="13" y="33"/>
                </a:moveTo>
                <a:cubicBezTo>
                  <a:pt x="13" y="31"/>
                  <a:pt x="11" y="29"/>
                  <a:pt x="9" y="29"/>
                </a:cubicBezTo>
                <a:cubicBezTo>
                  <a:pt x="7" y="29"/>
                  <a:pt x="5" y="31"/>
                  <a:pt x="5" y="33"/>
                </a:cubicBezTo>
                <a:cubicBezTo>
                  <a:pt x="5" y="35"/>
                  <a:pt x="7" y="37"/>
                  <a:pt x="9" y="37"/>
                </a:cubicBezTo>
                <a:cubicBezTo>
                  <a:pt x="11" y="37"/>
                  <a:pt x="13" y="35"/>
                  <a:pt x="13" y="33"/>
                </a:cubicBezTo>
                <a:close/>
                <a:moveTo>
                  <a:pt x="40" y="24"/>
                </a:moveTo>
                <a:cubicBezTo>
                  <a:pt x="37" y="15"/>
                  <a:pt x="37" y="15"/>
                  <a:pt x="37" y="15"/>
                </a:cubicBezTo>
                <a:cubicBezTo>
                  <a:pt x="37" y="15"/>
                  <a:pt x="37" y="14"/>
                  <a:pt x="36" y="14"/>
                </a:cubicBezTo>
                <a:cubicBezTo>
                  <a:pt x="18" y="14"/>
                  <a:pt x="18" y="14"/>
                  <a:pt x="18" y="14"/>
                </a:cubicBezTo>
                <a:cubicBezTo>
                  <a:pt x="17" y="14"/>
                  <a:pt x="17" y="15"/>
                  <a:pt x="17" y="15"/>
                </a:cubicBezTo>
                <a:cubicBezTo>
                  <a:pt x="14" y="24"/>
                  <a:pt x="14" y="24"/>
                  <a:pt x="14" y="24"/>
                </a:cubicBezTo>
                <a:lnTo>
                  <a:pt x="40" y="24"/>
                </a:lnTo>
                <a:close/>
                <a:moveTo>
                  <a:pt x="48" y="33"/>
                </a:moveTo>
                <a:cubicBezTo>
                  <a:pt x="48" y="31"/>
                  <a:pt x="46" y="29"/>
                  <a:pt x="44" y="29"/>
                </a:cubicBezTo>
                <a:cubicBezTo>
                  <a:pt x="42" y="29"/>
                  <a:pt x="40" y="31"/>
                  <a:pt x="40" y="33"/>
                </a:cubicBezTo>
                <a:cubicBezTo>
                  <a:pt x="40" y="35"/>
                  <a:pt x="42" y="37"/>
                  <a:pt x="44" y="37"/>
                </a:cubicBezTo>
                <a:cubicBezTo>
                  <a:pt x="46" y="37"/>
                  <a:pt x="48" y="35"/>
                  <a:pt x="48" y="33"/>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lIns="121920" tIns="60960" rIns="121920" bIns="60960"/>
          <a:lstStyle/>
          <a:p>
            <a:endParaRPr lang="zh-CN" altLang="en-US"/>
          </a:p>
        </p:txBody>
      </p:sp>
      <p:pic>
        <p:nvPicPr>
          <p:cNvPr id="89" name="稻壳儿小白白(http://dwz.cn/Wu2UP)"/>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9656" y="4524704"/>
            <a:ext cx="882869" cy="819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 name="Picture 5" descr="W:\Open Engagements\Productivity\MS-Unified Communications\#1601 BizProd MOD Team Core Content Work\New Iconography\Words\Draft\061312_Word_Icons\Fire_061312_white-02.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82582" y="1973109"/>
            <a:ext cx="866400" cy="86468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zhangce\Desktop\poison.png"/>
          <p:cNvPicPr>
            <a:picLocks noChangeAspect="1" noChangeArrowheads="1"/>
          </p:cNvPicPr>
          <p:nvPr/>
        </p:nvPicPr>
        <p:blipFill>
          <a:blip r:embed="rId4" cstate="print"/>
          <a:srcRect/>
          <a:stretch>
            <a:fillRect/>
          </a:stretch>
        </p:blipFill>
        <p:spPr bwMode="auto">
          <a:xfrm>
            <a:off x="6148552" y="4416971"/>
            <a:ext cx="961697" cy="961697"/>
          </a:xfrm>
          <a:prstGeom prst="rect">
            <a:avLst/>
          </a:prstGeom>
          <a:noFill/>
        </p:spPr>
      </p:pic>
      <p:pic>
        <p:nvPicPr>
          <p:cNvPr id="1031" name="Picture 7" descr="C:\Users\zhangce\Desktop\winamp.png"/>
          <p:cNvPicPr>
            <a:picLocks noChangeAspect="1" noChangeArrowheads="1"/>
          </p:cNvPicPr>
          <p:nvPr/>
        </p:nvPicPr>
        <p:blipFill>
          <a:blip r:embed="rId5" cstate="print"/>
          <a:srcRect/>
          <a:stretch>
            <a:fillRect/>
          </a:stretch>
        </p:blipFill>
        <p:spPr bwMode="auto">
          <a:xfrm>
            <a:off x="4713890" y="1989083"/>
            <a:ext cx="898634" cy="898634"/>
          </a:xfrm>
          <a:prstGeom prst="rect">
            <a:avLst/>
          </a:prstGeom>
          <a:noFill/>
        </p:spPr>
      </p:pic>
      <p:pic>
        <p:nvPicPr>
          <p:cNvPr id="1032" name="Picture 8" descr="C:\Users\zhangce\Desktop\mouse33.png"/>
          <p:cNvPicPr>
            <a:picLocks noChangeAspect="1" noChangeArrowheads="1"/>
          </p:cNvPicPr>
          <p:nvPr/>
        </p:nvPicPr>
        <p:blipFill>
          <a:blip r:embed="rId6" cstate="print"/>
          <a:srcRect/>
          <a:stretch>
            <a:fillRect/>
          </a:stretch>
        </p:blipFill>
        <p:spPr bwMode="auto">
          <a:xfrm>
            <a:off x="3799492" y="3076905"/>
            <a:ext cx="1150882" cy="1150882"/>
          </a:xfrm>
          <a:prstGeom prst="rect">
            <a:avLst/>
          </a:prstGeom>
          <a:noFill/>
        </p:spPr>
      </p:pic>
      <p:sp>
        <p:nvSpPr>
          <p:cNvPr id="2" name="矩形 1"/>
          <p:cNvSpPr/>
          <p:nvPr/>
        </p:nvSpPr>
        <p:spPr>
          <a:xfrm>
            <a:off x="7467600" y="5374277"/>
            <a:ext cx="366382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0"/>
              </a:spcBef>
            </a:pPr>
            <a:r>
              <a:rPr lang="zh-CN" altLang="zh-CN" sz="1600" dirty="0">
                <a:latin typeface="微软雅黑" panose="020B0503020204020204" pitchFamily="34" charset="-122"/>
                <a:ea typeface="微软雅黑" panose="020B0503020204020204" pitchFamily="34" charset="-122"/>
              </a:rPr>
              <a:t>常见的有毒有害气体有硫化氢、一氧化碳、苯、甲苯、二甲苯等</a:t>
            </a:r>
          </a:p>
        </p:txBody>
      </p:sp>
      <p:sp>
        <p:nvSpPr>
          <p:cNvPr id="3" name="矩形 2"/>
          <p:cNvSpPr/>
          <p:nvPr/>
        </p:nvSpPr>
        <p:spPr>
          <a:xfrm>
            <a:off x="7467600" y="1849541"/>
            <a:ext cx="454633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4480" lvl="2"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当可燃性气体浓度超过最低爆炸限度的10%时；</a:t>
            </a:r>
          </a:p>
          <a:p>
            <a:pPr marL="284480" lvl="2"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当空气中易燃性粉尘相对集中,从而使可视距离在</a:t>
            </a:r>
            <a:r>
              <a:rPr lang="zh-CN" altLang="en-US" sz="1600" dirty="0" smtClean="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.5米以内模糊时；</a:t>
            </a:r>
          </a:p>
          <a:p>
            <a:pPr marL="284480" lvl="2" indent="-285750">
              <a:buFont typeface="Wingdings" panose="05000000000000000000" pitchFamily="2" charset="2"/>
              <a:buChar char="Ø"/>
            </a:pPr>
            <a:r>
              <a:rPr lang="zh-CN" altLang="en-US" sz="1600" dirty="0">
                <a:latin typeface="微软雅黑" panose="020B0503020204020204" pitchFamily="34" charset="-122"/>
                <a:ea typeface="微软雅黑" panose="020B0503020204020204" pitchFamily="34" charset="-122"/>
              </a:rPr>
              <a:t>当氧气浓度在23%以上时。</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300"/>
                                        <p:tgtEl>
                                          <p:spTgt spid="33"/>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down)">
                                      <p:cBhvr>
                                        <p:cTn id="11" dur="200"/>
                                        <p:tgtEl>
                                          <p:spTgt spid="3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left)">
                                      <p:cBhvr>
                                        <p:cTn id="15" dur="300"/>
                                        <p:tgtEl>
                                          <p:spTgt spid="35"/>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300" fill="hold"/>
                                        <p:tgtEl>
                                          <p:spTgt spid="36"/>
                                        </p:tgtEl>
                                        <p:attrNameLst>
                                          <p:attrName>ppt_w</p:attrName>
                                        </p:attrNameLst>
                                      </p:cBhvr>
                                      <p:tavLst>
                                        <p:tav tm="0">
                                          <p:val>
                                            <p:fltVal val="0"/>
                                          </p:val>
                                        </p:tav>
                                        <p:tav tm="100000">
                                          <p:val>
                                            <p:strVal val="#ppt_w"/>
                                          </p:val>
                                        </p:tav>
                                      </p:tavLst>
                                    </p:anim>
                                    <p:anim calcmode="lin" valueType="num">
                                      <p:cBhvr>
                                        <p:cTn id="20" dur="300" fill="hold"/>
                                        <p:tgtEl>
                                          <p:spTgt spid="36"/>
                                        </p:tgtEl>
                                        <p:attrNameLst>
                                          <p:attrName>ppt_h</p:attrName>
                                        </p:attrNameLst>
                                      </p:cBhvr>
                                      <p:tavLst>
                                        <p:tav tm="0">
                                          <p:val>
                                            <p:fltVal val="0"/>
                                          </p:val>
                                        </p:tav>
                                        <p:tav tm="100000">
                                          <p:val>
                                            <p:strVal val="#ppt_h"/>
                                          </p:val>
                                        </p:tav>
                                      </p:tavLst>
                                    </p:anim>
                                    <p:anim calcmode="lin" valueType="num">
                                      <p:cBhvr>
                                        <p:cTn id="21" dur="300" fill="hold"/>
                                        <p:tgtEl>
                                          <p:spTgt spid="36"/>
                                        </p:tgtEl>
                                        <p:attrNameLst>
                                          <p:attrName>style.rotation</p:attrName>
                                        </p:attrNameLst>
                                      </p:cBhvr>
                                      <p:tavLst>
                                        <p:tav tm="0">
                                          <p:val>
                                            <p:fltVal val="90"/>
                                          </p:val>
                                        </p:tav>
                                        <p:tav tm="100000">
                                          <p:val>
                                            <p:fltVal val="0"/>
                                          </p:val>
                                        </p:tav>
                                      </p:tavLst>
                                    </p:anim>
                                    <p:animEffect transition="in" filter="fade">
                                      <p:cBhvr>
                                        <p:cTn id="22" dur="300"/>
                                        <p:tgtEl>
                                          <p:spTgt spid="36"/>
                                        </p:tgtEl>
                                      </p:cBhvr>
                                    </p:animEffect>
                                  </p:childTnLst>
                                </p:cTn>
                              </p:par>
                            </p:childTnLst>
                          </p:cTn>
                        </p:par>
                        <p:par>
                          <p:cTn id="23" fill="hold">
                            <p:stCondLst>
                              <p:cond delay="2000"/>
                            </p:stCondLst>
                            <p:childTnLst>
                              <p:par>
                                <p:cTn id="24" presetID="2" presetClass="entr" presetSubtype="9" fill="hold" grpId="0" nodeType="after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additive="base">
                                        <p:cTn id="26" dur="500" fill="hold"/>
                                        <p:tgtEl>
                                          <p:spTgt spid="65"/>
                                        </p:tgtEl>
                                        <p:attrNameLst>
                                          <p:attrName>ppt_x</p:attrName>
                                        </p:attrNameLst>
                                      </p:cBhvr>
                                      <p:tavLst>
                                        <p:tav tm="0">
                                          <p:val>
                                            <p:strVal val="0-#ppt_w/2"/>
                                          </p:val>
                                        </p:tav>
                                        <p:tav tm="100000">
                                          <p:val>
                                            <p:strVal val="#ppt_x"/>
                                          </p:val>
                                        </p:tav>
                                      </p:tavLst>
                                    </p:anim>
                                    <p:anim calcmode="lin" valueType="num">
                                      <p:cBhvr additive="base">
                                        <p:cTn id="27" dur="500" fill="hold"/>
                                        <p:tgtEl>
                                          <p:spTgt spid="65"/>
                                        </p:tgtEl>
                                        <p:attrNameLst>
                                          <p:attrName>ppt_y</p:attrName>
                                        </p:attrNameLst>
                                      </p:cBhvr>
                                      <p:tavLst>
                                        <p:tav tm="0">
                                          <p:val>
                                            <p:strVal val="0-#ppt_h/2"/>
                                          </p:val>
                                        </p:tav>
                                        <p:tav tm="100000">
                                          <p:val>
                                            <p:strVal val="#ppt_y"/>
                                          </p:val>
                                        </p:tav>
                                      </p:tavLst>
                                    </p:anim>
                                  </p:childTnLst>
                                </p:cTn>
                              </p:par>
                              <p:par>
                                <p:cTn id="28" presetID="2" presetClass="entr" presetSubtype="3" fill="hold" grpId="0" nodeType="withEffect">
                                  <p:stCondLst>
                                    <p:cond delay="0"/>
                                  </p:stCondLst>
                                  <p:childTnLst>
                                    <p:set>
                                      <p:cBhvr>
                                        <p:cTn id="29" dur="1" fill="hold">
                                          <p:stCondLst>
                                            <p:cond delay="0"/>
                                          </p:stCondLst>
                                        </p:cTn>
                                        <p:tgtEl>
                                          <p:spTgt spid="66"/>
                                        </p:tgtEl>
                                        <p:attrNameLst>
                                          <p:attrName>style.visibility</p:attrName>
                                        </p:attrNameLst>
                                      </p:cBhvr>
                                      <p:to>
                                        <p:strVal val="visible"/>
                                      </p:to>
                                    </p:set>
                                    <p:anim calcmode="lin" valueType="num">
                                      <p:cBhvr additive="base">
                                        <p:cTn id="30" dur="500" fill="hold"/>
                                        <p:tgtEl>
                                          <p:spTgt spid="66"/>
                                        </p:tgtEl>
                                        <p:attrNameLst>
                                          <p:attrName>ppt_x</p:attrName>
                                        </p:attrNameLst>
                                      </p:cBhvr>
                                      <p:tavLst>
                                        <p:tav tm="0">
                                          <p:val>
                                            <p:strVal val="1+#ppt_w/2"/>
                                          </p:val>
                                        </p:tav>
                                        <p:tav tm="100000">
                                          <p:val>
                                            <p:strVal val="#ppt_x"/>
                                          </p:val>
                                        </p:tav>
                                      </p:tavLst>
                                    </p:anim>
                                    <p:anim calcmode="lin" valueType="num">
                                      <p:cBhvr additive="base">
                                        <p:cTn id="31" dur="500" fill="hold"/>
                                        <p:tgtEl>
                                          <p:spTgt spid="66"/>
                                        </p:tgtEl>
                                        <p:attrNameLst>
                                          <p:attrName>ppt_y</p:attrName>
                                        </p:attrNameLst>
                                      </p:cBhvr>
                                      <p:tavLst>
                                        <p:tav tm="0">
                                          <p:val>
                                            <p:strVal val="0-#ppt_h/2"/>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3"/>
                                        </p:tgtEl>
                                        <p:attrNameLst>
                                          <p:attrName>style.visibility</p:attrName>
                                        </p:attrNameLst>
                                      </p:cBhvr>
                                      <p:to>
                                        <p:strVal val="visible"/>
                                      </p:to>
                                    </p:set>
                                    <p:anim calcmode="lin" valueType="num">
                                      <p:cBhvr additive="base">
                                        <p:cTn id="34" dur="500" fill="hold"/>
                                        <p:tgtEl>
                                          <p:spTgt spid="63"/>
                                        </p:tgtEl>
                                        <p:attrNameLst>
                                          <p:attrName>ppt_x</p:attrName>
                                        </p:attrNameLst>
                                      </p:cBhvr>
                                      <p:tavLst>
                                        <p:tav tm="0">
                                          <p:val>
                                            <p:strVal val="1+#ppt_w/2"/>
                                          </p:val>
                                        </p:tav>
                                        <p:tav tm="100000">
                                          <p:val>
                                            <p:strVal val="#ppt_x"/>
                                          </p:val>
                                        </p:tav>
                                      </p:tavLst>
                                    </p:anim>
                                    <p:anim calcmode="lin" valueType="num">
                                      <p:cBhvr additive="base">
                                        <p:cTn id="35" dur="500" fill="hold"/>
                                        <p:tgtEl>
                                          <p:spTgt spid="63"/>
                                        </p:tgtEl>
                                        <p:attrNameLst>
                                          <p:attrName>ppt_y</p:attrName>
                                        </p:attrNameLst>
                                      </p:cBhvr>
                                      <p:tavLst>
                                        <p:tav tm="0">
                                          <p:val>
                                            <p:strVal val="#ppt_y"/>
                                          </p:val>
                                        </p:tav>
                                        <p:tav tm="100000">
                                          <p:val>
                                            <p:strVal val="#ppt_y"/>
                                          </p:val>
                                        </p:tav>
                                      </p:tavLst>
                                    </p:anim>
                                  </p:childTnLst>
                                </p:cTn>
                              </p:par>
                              <p:par>
                                <p:cTn id="36" presetID="2" presetClass="entr" presetSubtype="6" fill="hold" grpId="0" nodeType="withEffect">
                                  <p:stCondLst>
                                    <p:cond delay="0"/>
                                  </p:stCondLst>
                                  <p:childTnLst>
                                    <p:set>
                                      <p:cBhvr>
                                        <p:cTn id="37" dur="1" fill="hold">
                                          <p:stCondLst>
                                            <p:cond delay="0"/>
                                          </p:stCondLst>
                                        </p:cTn>
                                        <p:tgtEl>
                                          <p:spTgt spid="68"/>
                                        </p:tgtEl>
                                        <p:attrNameLst>
                                          <p:attrName>style.visibility</p:attrName>
                                        </p:attrNameLst>
                                      </p:cBhvr>
                                      <p:to>
                                        <p:strVal val="visible"/>
                                      </p:to>
                                    </p:set>
                                    <p:anim calcmode="lin" valueType="num">
                                      <p:cBhvr additive="base">
                                        <p:cTn id="38" dur="500" fill="hold"/>
                                        <p:tgtEl>
                                          <p:spTgt spid="68"/>
                                        </p:tgtEl>
                                        <p:attrNameLst>
                                          <p:attrName>ppt_x</p:attrName>
                                        </p:attrNameLst>
                                      </p:cBhvr>
                                      <p:tavLst>
                                        <p:tav tm="0">
                                          <p:val>
                                            <p:strVal val="1+#ppt_w/2"/>
                                          </p:val>
                                        </p:tav>
                                        <p:tav tm="100000">
                                          <p:val>
                                            <p:strVal val="#ppt_x"/>
                                          </p:val>
                                        </p:tav>
                                      </p:tavLst>
                                    </p:anim>
                                    <p:anim calcmode="lin" valueType="num">
                                      <p:cBhvr additive="base">
                                        <p:cTn id="39" dur="500" fill="hold"/>
                                        <p:tgtEl>
                                          <p:spTgt spid="68"/>
                                        </p:tgtEl>
                                        <p:attrNameLst>
                                          <p:attrName>ppt_y</p:attrName>
                                        </p:attrNameLst>
                                      </p:cBhvr>
                                      <p:tavLst>
                                        <p:tav tm="0">
                                          <p:val>
                                            <p:strVal val="1+#ppt_h/2"/>
                                          </p:val>
                                        </p:tav>
                                        <p:tav tm="100000">
                                          <p:val>
                                            <p:strVal val="#ppt_y"/>
                                          </p:val>
                                        </p:tav>
                                      </p:tavLst>
                                    </p:anim>
                                  </p:childTnLst>
                                </p:cTn>
                              </p:par>
                              <p:par>
                                <p:cTn id="40" presetID="2" presetClass="entr" presetSubtype="12" fill="hold" grpId="0" nodeType="with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additive="base">
                                        <p:cTn id="42" dur="500" fill="hold"/>
                                        <p:tgtEl>
                                          <p:spTgt spid="67"/>
                                        </p:tgtEl>
                                        <p:attrNameLst>
                                          <p:attrName>ppt_x</p:attrName>
                                        </p:attrNameLst>
                                      </p:cBhvr>
                                      <p:tavLst>
                                        <p:tav tm="0">
                                          <p:val>
                                            <p:strVal val="0-#ppt_w/2"/>
                                          </p:val>
                                        </p:tav>
                                        <p:tav tm="100000">
                                          <p:val>
                                            <p:strVal val="#ppt_x"/>
                                          </p:val>
                                        </p:tav>
                                      </p:tavLst>
                                    </p:anim>
                                    <p:anim calcmode="lin" valueType="num">
                                      <p:cBhvr additive="base">
                                        <p:cTn id="43" dur="500" fill="hold"/>
                                        <p:tgtEl>
                                          <p:spTgt spid="67"/>
                                        </p:tgtEl>
                                        <p:attrNameLst>
                                          <p:attrName>ppt_y</p:attrName>
                                        </p:attrNameLst>
                                      </p:cBhvr>
                                      <p:tavLst>
                                        <p:tav tm="0">
                                          <p:val>
                                            <p:strVal val="1+#ppt_h/2"/>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500" fill="hold"/>
                                        <p:tgtEl>
                                          <p:spTgt spid="64"/>
                                        </p:tgtEl>
                                        <p:attrNameLst>
                                          <p:attrName>ppt_x</p:attrName>
                                        </p:attrNameLst>
                                      </p:cBhvr>
                                      <p:tavLst>
                                        <p:tav tm="0">
                                          <p:val>
                                            <p:strVal val="0-#ppt_w/2"/>
                                          </p:val>
                                        </p:tav>
                                        <p:tav tm="100000">
                                          <p:val>
                                            <p:strVal val="#ppt_x"/>
                                          </p:val>
                                        </p:tav>
                                      </p:tavLst>
                                    </p:anim>
                                    <p:anim calcmode="lin" valueType="num">
                                      <p:cBhvr additive="base">
                                        <p:cTn id="47" dur="500" fill="hold"/>
                                        <p:tgtEl>
                                          <p:spTgt spid="64"/>
                                        </p:tgtEl>
                                        <p:attrNameLst>
                                          <p:attrName>ppt_y</p:attrName>
                                        </p:attrNameLst>
                                      </p:cBhvr>
                                      <p:tavLst>
                                        <p:tav tm="0">
                                          <p:val>
                                            <p:strVal val="#ppt_y"/>
                                          </p:val>
                                        </p:tav>
                                        <p:tav tm="100000">
                                          <p:val>
                                            <p:strVal val="#ppt_y"/>
                                          </p:val>
                                        </p:tav>
                                      </p:tavLst>
                                    </p:anim>
                                  </p:childTnLst>
                                </p:cTn>
                              </p:par>
                            </p:childTnLst>
                          </p:cTn>
                        </p:par>
                        <p:par>
                          <p:cTn id="48" fill="hold">
                            <p:stCondLst>
                              <p:cond delay="2500"/>
                            </p:stCondLst>
                            <p:childTnLst>
                              <p:par>
                                <p:cTn id="49" presetID="22" presetClass="entr" presetSubtype="2"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Effect transition="in" filter="wipe(right)">
                                      <p:cBhvr>
                                        <p:cTn id="51" dur="500"/>
                                        <p:tgtEl>
                                          <p:spTgt spid="75"/>
                                        </p:tgtEl>
                                      </p:cBhvr>
                                    </p:animEffect>
                                  </p:childTnLst>
                                </p:cTn>
                              </p:par>
                            </p:childTnLst>
                          </p:cTn>
                        </p:par>
                        <p:par>
                          <p:cTn id="52" fill="hold">
                            <p:stCondLst>
                              <p:cond delay="3000"/>
                            </p:stCondLst>
                            <p:childTnLst>
                              <p:par>
                                <p:cTn id="53" presetID="22" presetClass="entr" presetSubtype="2"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right)">
                                      <p:cBhvr>
                                        <p:cTn id="55" dur="500"/>
                                        <p:tgtEl>
                                          <p:spTgt spid="77"/>
                                        </p:tgtEl>
                                      </p:cBhvr>
                                    </p:animEffect>
                                  </p:childTnLst>
                                </p:cTn>
                              </p:par>
                              <p:par>
                                <p:cTn id="56" presetID="22" presetClass="entr" presetSubtype="2" fill="hold" grpId="0" nodeType="with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wipe(right)">
                                      <p:cBhvr>
                                        <p:cTn id="58" dur="500"/>
                                        <p:tgtEl>
                                          <p:spTgt spid="78"/>
                                        </p:tgtEl>
                                      </p:cBhvr>
                                    </p:animEffect>
                                  </p:childTnLst>
                                </p:cTn>
                              </p:par>
                            </p:childTnLst>
                          </p:cTn>
                        </p:par>
                        <p:par>
                          <p:cTn id="59" fill="hold">
                            <p:stCondLst>
                              <p:cond delay="3500"/>
                            </p:stCondLst>
                            <p:childTnLst>
                              <p:par>
                                <p:cTn id="60" presetID="22" presetClass="entr" presetSubtype="2" fill="hold" grpId="0" nodeType="afterEffect">
                                  <p:stCondLst>
                                    <p:cond delay="0"/>
                                  </p:stCondLst>
                                  <p:childTnLst>
                                    <p:set>
                                      <p:cBhvr>
                                        <p:cTn id="61" dur="1" fill="hold">
                                          <p:stCondLst>
                                            <p:cond delay="0"/>
                                          </p:stCondLst>
                                        </p:cTn>
                                        <p:tgtEl>
                                          <p:spTgt spid="79"/>
                                        </p:tgtEl>
                                        <p:attrNameLst>
                                          <p:attrName>style.visibility</p:attrName>
                                        </p:attrNameLst>
                                      </p:cBhvr>
                                      <p:to>
                                        <p:strVal val="visible"/>
                                      </p:to>
                                    </p:set>
                                    <p:animEffect transition="in" filter="wipe(right)">
                                      <p:cBhvr>
                                        <p:cTn id="62" dur="500"/>
                                        <p:tgtEl>
                                          <p:spTgt spid="79"/>
                                        </p:tgtEl>
                                      </p:cBhvr>
                                    </p:animEffect>
                                  </p:childTnLst>
                                </p:cTn>
                              </p:par>
                            </p:childTnLst>
                          </p:cTn>
                        </p:par>
                        <p:par>
                          <p:cTn id="63" fill="hold">
                            <p:stCondLst>
                              <p:cond delay="4000"/>
                            </p:stCondLst>
                            <p:childTnLst>
                              <p:par>
                                <p:cTn id="64" presetID="22" presetClass="entr" presetSubtype="2" fill="hold" grpId="0"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wipe(right)">
                                      <p:cBhvr>
                                        <p:cTn id="66" dur="500"/>
                                        <p:tgtEl>
                                          <p:spTgt spid="81"/>
                                        </p:tgtEl>
                                      </p:cBhvr>
                                    </p:animEffect>
                                  </p:childTnLst>
                                </p:cTn>
                              </p:par>
                            </p:childTnLst>
                          </p:cTn>
                        </p:par>
                        <p:par>
                          <p:cTn id="67" fill="hold">
                            <p:stCondLst>
                              <p:cond delay="4500"/>
                            </p:stCondLst>
                            <p:childTnLst>
                              <p:par>
                                <p:cTn id="68" presetID="22" presetClass="entr" presetSubtype="2" fill="hold" grpId="0" nodeType="afterEffect">
                                  <p:stCondLst>
                                    <p:cond delay="0"/>
                                  </p:stCondLst>
                                  <p:childTnLst>
                                    <p:set>
                                      <p:cBhvr>
                                        <p:cTn id="69" dur="1" fill="hold">
                                          <p:stCondLst>
                                            <p:cond delay="0"/>
                                          </p:stCondLst>
                                        </p:cTn>
                                        <p:tgtEl>
                                          <p:spTgt spid="83"/>
                                        </p:tgtEl>
                                        <p:attrNameLst>
                                          <p:attrName>style.visibility</p:attrName>
                                        </p:attrNameLst>
                                      </p:cBhvr>
                                      <p:to>
                                        <p:strVal val="visible"/>
                                      </p:to>
                                    </p:set>
                                    <p:animEffect transition="in" filter="wipe(right)">
                                      <p:cBhvr>
                                        <p:cTn id="70" dur="500"/>
                                        <p:tgtEl>
                                          <p:spTgt spid="83"/>
                                        </p:tgtEl>
                                      </p:cBhvr>
                                    </p:animEffect>
                                  </p:childTnLst>
                                </p:cTn>
                              </p:par>
                            </p:childTnLst>
                          </p:cTn>
                        </p:par>
                        <p:par>
                          <p:cTn id="71" fill="hold">
                            <p:stCondLst>
                              <p:cond delay="5000"/>
                            </p:stCondLst>
                            <p:childTnLst>
                              <p:par>
                                <p:cTn id="72" presetID="22" presetClass="entr" presetSubtype="2"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Effect transition="in" filter="wipe(right)">
                                      <p:cBhvr>
                                        <p:cTn id="74" dur="500"/>
                                        <p:tgtEl>
                                          <p:spTgt spid="85"/>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86"/>
                                        </p:tgtEl>
                                        <p:attrNameLst>
                                          <p:attrName>style.visibility</p:attrName>
                                        </p:attrNameLst>
                                      </p:cBhvr>
                                      <p:to>
                                        <p:strVal val="visible"/>
                                      </p:to>
                                    </p:set>
                                    <p:animEffect transition="in" filter="wipe(right)">
                                      <p:cBhvr>
                                        <p:cTn id="77" dur="500"/>
                                        <p:tgtEl>
                                          <p:spTgt spid="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5" grpId="0" animBg="1"/>
      <p:bldP spid="36" grpId="0" animBg="1"/>
      <p:bldP spid="63" grpId="0" animBg="1"/>
      <p:bldP spid="64" grpId="0" animBg="1"/>
      <p:bldP spid="65" grpId="0" animBg="1"/>
      <p:bldP spid="66" grpId="0" animBg="1"/>
      <p:bldP spid="67" grpId="0" animBg="1"/>
      <p:bldP spid="68" grpId="0" animBg="1"/>
      <p:bldP spid="75" grpId="0" autoUpdateAnimBg="0"/>
      <p:bldP spid="77" grpId="0" autoUpdateAnimBg="0"/>
      <p:bldP spid="78" grpId="0" autoUpdateAnimBg="0"/>
      <p:bldP spid="79" grpId="0" autoUpdateAnimBg="0"/>
      <p:bldP spid="81" grpId="0" autoUpdateAnimBg="0"/>
      <p:bldP spid="83" grpId="0" autoUpdateAnimBg="0"/>
      <p:bldP spid="85" grpId="0" autoUpdateAnimBg="0"/>
      <p:bldP spid="8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直接连接符 4"/>
          <p:cNvCxnSpPr/>
          <p:nvPr/>
        </p:nvCxnSpPr>
        <p:spPr>
          <a:xfrm flipV="1">
            <a:off x="0" y="780836"/>
            <a:ext cx="12192000" cy="20548"/>
          </a:xfrm>
          <a:prstGeom prst="line">
            <a:avLst/>
          </a:prstGeom>
          <a:ln w="25400">
            <a:noFill/>
          </a:ln>
        </p:spPr>
        <p:style>
          <a:lnRef idx="1">
            <a:schemeClr val="accent1"/>
          </a:lnRef>
          <a:fillRef idx="0">
            <a:schemeClr val="accent1"/>
          </a:fillRef>
          <a:effectRef idx="0">
            <a:schemeClr val="accent1"/>
          </a:effectRef>
          <a:fontRef idx="minor">
            <a:schemeClr val="tx1"/>
          </a:fontRef>
        </p:style>
      </p:cxnSp>
      <p:graphicFrame>
        <p:nvGraphicFramePr>
          <p:cNvPr id="13" name="表格 12"/>
          <p:cNvGraphicFramePr>
            <a:graphicFrameLocks noGrp="1"/>
          </p:cNvGraphicFramePr>
          <p:nvPr/>
        </p:nvGraphicFramePr>
        <p:xfrm>
          <a:off x="551794" y="1149042"/>
          <a:ext cx="10752082" cy="5519293"/>
        </p:xfrm>
        <a:graphic>
          <a:graphicData uri="http://schemas.openxmlformats.org/drawingml/2006/table">
            <a:tbl>
              <a:tblPr firstRow="1" firstCol="1" bandRow="1">
                <a:effectLst>
                  <a:outerShdw blurRad="50800" dist="38100" dir="5400000" algn="t" rotWithShape="0">
                    <a:prstClr val="black">
                      <a:alpha val="40000"/>
                    </a:prstClr>
                  </a:outerShdw>
                </a:effectLst>
              </a:tblPr>
              <a:tblGrid>
                <a:gridCol w="2070772"/>
                <a:gridCol w="3879916"/>
                <a:gridCol w="4801394"/>
              </a:tblGrid>
              <a:tr h="474806">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有限空间种类</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有限空间名称</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c>
                  <a:txBody>
                    <a:bodyPr/>
                    <a:lstStyle/>
                    <a:p>
                      <a:pPr algn="ctr">
                        <a:lnSpc>
                          <a:spcPct val="100000"/>
                        </a:lnSpc>
                        <a:spcAft>
                          <a:spcPts val="0"/>
                        </a:spcAft>
                      </a:pPr>
                      <a:r>
                        <a:rPr lang="zh-CN" sz="1800" b="1" kern="100" dirty="0">
                          <a:solidFill>
                            <a:schemeClr val="bg1"/>
                          </a:solidFill>
                          <a:effectLst/>
                          <a:latin typeface="微软雅黑" panose="020B0503020204020204" pitchFamily="34" charset="-122"/>
                          <a:ea typeface="微软雅黑" panose="020B0503020204020204" pitchFamily="34" charset="-122"/>
                          <a:cs typeface="Arial" panose="020B0604020202020204" pitchFamily="34" charset="0"/>
                        </a:rPr>
                        <a:t>主要危害有害因素</a:t>
                      </a:r>
                      <a:endParaRPr lang="zh-CN" sz="1800" b="1" kern="100" dirty="0">
                        <a:solidFill>
                          <a:schemeClr val="bg1"/>
                        </a:solidFill>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solidFill>
                  </a:tcPr>
                </a:tc>
              </a:tr>
              <a:tr h="763786">
                <a:tc rowSpan="3">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封闭或半封闭设备</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l">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船舱、储罐、车载槽罐、反应塔（釜）、压力容器</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一氧化碳中毒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挥发性有机溶剂中毒、爆炸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338877">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冷藏箱、管道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381894">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烟道、锅炉</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一氧化碳中毒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475729">
                <a:tc rowSpan="3">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地下有限空间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地下室、地下仓库、隧道、地窖</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r>
              <a:tr h="861263">
                <a:tc vMerge="1">
                  <a:txBody>
                    <a:bodyPr/>
                    <a:lstStyle/>
                    <a:p>
                      <a:endParaRPr lang="zh-CN"/>
                    </a:p>
                  </a:txBody>
                  <a:tcPr/>
                </a:tc>
                <a:tc>
                  <a:txBody>
                    <a:bodyPr/>
                    <a:lstStyle/>
                    <a:p>
                      <a:pPr algn="l">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地下工程、地下管道、暗沟、涵洞、地坑、废井、污水池（井）、沼气池、化粪池、下水道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a:t>
                      </a:r>
                      <a:r>
                        <a:rPr lang="en-US" sz="1800" kern="1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CH</a:t>
                      </a:r>
                      <a:r>
                        <a:rPr lang="en-US" sz="1800" kern="100" baseline="-250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4</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a:t>
                      </a:r>
                      <a:r>
                        <a:rPr lang="en-US" sz="1800" kern="100" dirty="0">
                          <a:solidFill>
                            <a:srgbClr val="333333"/>
                          </a:solidFill>
                          <a:effectLst/>
                          <a:latin typeface="微软雅黑" panose="020B0503020204020204" pitchFamily="34" charset="-122"/>
                          <a:ea typeface="微软雅黑" panose="020B0503020204020204" pitchFamily="34" charset="-122"/>
                          <a:cs typeface="Times New Roman" panose="02020603050405020304" pitchFamily="18" charset="0"/>
                        </a:rPr>
                        <a:t>CO</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等）爆炸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r>
              <a:tr h="425669">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储藏室、温室、冷库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9EEF7"/>
                    </a:solidFill>
                  </a:tcPr>
                </a:tc>
              </a:tr>
              <a:tr h="572840">
                <a:tc rowSpan="4">
                  <a:txBody>
                    <a:bodyPr/>
                    <a:lstStyle/>
                    <a:p>
                      <a:pPr algn="ctr">
                        <a:lnSpc>
                          <a:spcPct val="100000"/>
                        </a:lnSpc>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地上有限空间</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酒精池、发酵池</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404622">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垃圾站</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硫化氢中毒</a:t>
                      </a:r>
                      <a:r>
                        <a:rPr lang="zh-CN" altLang="en-US" sz="1800" kern="100" dirty="0">
                          <a:solidFill>
                            <a:schemeClr val="tx1"/>
                          </a:solidFill>
                          <a:effectLst/>
                          <a:latin typeface="微软雅黑" panose="020B0503020204020204" pitchFamily="34" charset="-122"/>
                          <a:ea typeface="微软雅黑" panose="020B0503020204020204" pitchFamily="34" charset="-122"/>
                          <a:cs typeface="Times New Roman" panose="02020603050405020304" pitchFamily="18" charset="0"/>
                        </a:rPr>
                        <a:t>、</a:t>
                      </a: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可燃性气体爆炸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425669">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粮仓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缺氧窒息、粉尘爆炸、磷化氢中毒</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r h="394138">
                <a:tc vMerge="1">
                  <a:txBody>
                    <a:bodyPr/>
                    <a:lstStyle/>
                    <a:p>
                      <a:endParaRPr lang="zh-CN"/>
                    </a:p>
                  </a:txBody>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料仓</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c>
                  <a:txBody>
                    <a:bodyPr/>
                    <a:lstStyle/>
                    <a:p>
                      <a:pPr algn="ctr">
                        <a:lnSpc>
                          <a:spcPct val="100000"/>
                        </a:lnSpc>
                        <a:spcAft>
                          <a:spcPts val="0"/>
                        </a:spcAft>
                      </a:pPr>
                      <a:r>
                        <a:rPr lang="zh-CN" sz="1800" kern="100" dirty="0">
                          <a:solidFill>
                            <a:srgbClr val="333333"/>
                          </a:solidFill>
                          <a:effectLst/>
                          <a:latin typeface="微软雅黑" panose="020B0503020204020204" pitchFamily="34" charset="-122"/>
                          <a:ea typeface="微软雅黑" panose="020B0503020204020204" pitchFamily="34" charset="-122"/>
                          <a:cs typeface="Arial" panose="020B0604020202020204" pitchFamily="34" charset="0"/>
                        </a:rPr>
                        <a:t>缺氧窒息、粉尘爆炸</a:t>
                      </a:r>
                      <a:endParaRPr lang="zh-CN" sz="18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1DDEF"/>
                    </a:solidFill>
                  </a:tcPr>
                </a:tc>
              </a:tr>
            </a:tbl>
          </a:graphicData>
        </a:graphic>
      </p:graphicFrame>
      <p:sp>
        <p:nvSpPr>
          <p:cNvPr id="9" name="矩形 8"/>
          <p:cNvSpPr/>
          <p:nvPr/>
        </p:nvSpPr>
        <p:spPr>
          <a:xfrm>
            <a:off x="1312440" y="469509"/>
            <a:ext cx="6750567" cy="420821"/>
          </a:xfrm>
          <a:prstGeom prst="rect">
            <a:avLst/>
          </a:prstGeom>
        </p:spPr>
        <p:txBody>
          <a:bodyPr wrap="none">
            <a:spAutoFit/>
          </a:bodyPr>
          <a:lstStyle/>
          <a:p>
            <a:pPr algn="ctr">
              <a:lnSpc>
                <a:spcPts val="2400"/>
              </a:lnSpc>
            </a:pPr>
            <a:r>
              <a:rPr lang="zh-CN" altLang="en-US" sz="3200" b="1" kern="100" dirty="0">
                <a:latin typeface="微软雅黑" panose="020B0503020204020204" pitchFamily="34" charset="-122"/>
                <a:ea typeface="微软雅黑" panose="020B0503020204020204" pitchFamily="34" charset="-122"/>
                <a:cs typeface="Times New Roman" panose="02020603050405020304" pitchFamily="18" charset="0"/>
              </a:rPr>
              <a:t>典型有限空间作业危险有害因素分析</a:t>
            </a:r>
          </a:p>
        </p:txBody>
      </p:sp>
      <p:sp>
        <p:nvSpPr>
          <p:cNvPr id="10" name="Freeform 5"/>
          <p:cNvSpPr/>
          <p:nvPr/>
        </p:nvSpPr>
        <p:spPr bwMode="auto">
          <a:xfrm>
            <a:off x="552839" y="551251"/>
            <a:ext cx="287337" cy="368300"/>
          </a:xfrm>
          <a:custGeom>
            <a:avLst/>
            <a:gdLst>
              <a:gd name="T0" fmla="*/ 287337 w 474"/>
              <a:gd name="T1" fmla="*/ 364580 h 594"/>
              <a:gd name="T2" fmla="*/ 203076 w 474"/>
              <a:gd name="T3" fmla="*/ 0 h 594"/>
              <a:gd name="T4" fmla="*/ 0 w 474"/>
              <a:gd name="T5" fmla="*/ 368300 h 594"/>
              <a:gd name="T6" fmla="*/ 287337 w 474"/>
              <a:gd name="T7" fmla="*/ 364580 h 59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474" h="594">
                <a:moveTo>
                  <a:pt x="474" y="588"/>
                </a:moveTo>
                <a:lnTo>
                  <a:pt x="335" y="0"/>
                </a:lnTo>
                <a:lnTo>
                  <a:pt x="0" y="594"/>
                </a:lnTo>
                <a:lnTo>
                  <a:pt x="474" y="588"/>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2" name="Freeform 6"/>
          <p:cNvSpPr/>
          <p:nvPr/>
        </p:nvSpPr>
        <p:spPr bwMode="auto">
          <a:xfrm>
            <a:off x="384564" y="384564"/>
            <a:ext cx="455612" cy="530225"/>
          </a:xfrm>
          <a:custGeom>
            <a:avLst/>
            <a:gdLst>
              <a:gd name="T0" fmla="*/ 371059 w 749"/>
              <a:gd name="T1" fmla="*/ 167699 h 860"/>
              <a:gd name="T2" fmla="*/ 0 w 749"/>
              <a:gd name="T3" fmla="*/ 0 h 860"/>
              <a:gd name="T4" fmla="*/ 59613 w 749"/>
              <a:gd name="T5" fmla="*/ 415548 h 860"/>
              <a:gd name="T6" fmla="*/ 455612 w 749"/>
              <a:gd name="T7" fmla="*/ 530225 h 860"/>
              <a:gd name="T8" fmla="*/ 371059 w 749"/>
              <a:gd name="T9" fmla="*/ 167699 h 86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49" h="860">
                <a:moveTo>
                  <a:pt x="610" y="272"/>
                </a:moveTo>
                <a:lnTo>
                  <a:pt x="0" y="0"/>
                </a:lnTo>
                <a:lnTo>
                  <a:pt x="98" y="674"/>
                </a:lnTo>
                <a:lnTo>
                  <a:pt x="749" y="860"/>
                </a:lnTo>
                <a:lnTo>
                  <a:pt x="610" y="272"/>
                </a:lnTo>
                <a:close/>
              </a:path>
            </a:pathLst>
          </a:custGeom>
          <a:solidFill>
            <a:srgbClr val="494F5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4" name="Freeform 7"/>
          <p:cNvSpPr/>
          <p:nvPr/>
        </p:nvSpPr>
        <p:spPr bwMode="auto">
          <a:xfrm>
            <a:off x="384564" y="317889"/>
            <a:ext cx="900112" cy="515937"/>
          </a:xfrm>
          <a:custGeom>
            <a:avLst/>
            <a:gdLst>
              <a:gd name="T0" fmla="*/ 900112 w 1478"/>
              <a:gd name="T1" fmla="*/ 0 h 835"/>
              <a:gd name="T2" fmla="*/ 0 w 1478"/>
              <a:gd name="T3" fmla="*/ 66114 h 835"/>
              <a:gd name="T4" fmla="*/ 59683 w 1478"/>
              <a:gd name="T5" fmla="*/ 482571 h 835"/>
              <a:gd name="T6" fmla="*/ 669298 w 1478"/>
              <a:gd name="T7" fmla="*/ 515937 h 835"/>
              <a:gd name="T8" fmla="*/ 900112 w 1478"/>
              <a:gd name="T9" fmla="*/ 0 h 83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478" h="835">
                <a:moveTo>
                  <a:pt x="1478" y="0"/>
                </a:moveTo>
                <a:lnTo>
                  <a:pt x="0" y="107"/>
                </a:lnTo>
                <a:lnTo>
                  <a:pt x="98" y="781"/>
                </a:lnTo>
                <a:lnTo>
                  <a:pt x="1099" y="835"/>
                </a:lnTo>
                <a:lnTo>
                  <a:pt x="1478" y="0"/>
                </a:lnTo>
                <a:close/>
              </a:path>
            </a:pathLst>
          </a:custGeom>
          <a:solidFill>
            <a:srgbClr val="E85504"/>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
        <p:nvSpPr>
          <p:cNvPr id="17" name="Freeform 8"/>
          <p:cNvSpPr>
            <a:spLocks noEditPoints="1"/>
          </p:cNvSpPr>
          <p:nvPr/>
        </p:nvSpPr>
        <p:spPr bwMode="auto">
          <a:xfrm>
            <a:off x="692539" y="430601"/>
            <a:ext cx="317500" cy="360363"/>
          </a:xfrm>
          <a:custGeom>
            <a:avLst/>
            <a:gdLst>
              <a:gd name="T0" fmla="*/ 271362 w 523"/>
              <a:gd name="T1" fmla="*/ 352946 h 583"/>
              <a:gd name="T2" fmla="*/ 245258 w 523"/>
              <a:gd name="T3" fmla="*/ 355418 h 583"/>
              <a:gd name="T4" fmla="*/ 290789 w 523"/>
              <a:gd name="T5" fmla="*/ 267645 h 583"/>
              <a:gd name="T6" fmla="*/ 309001 w 523"/>
              <a:gd name="T7" fmla="*/ 315240 h 583"/>
              <a:gd name="T8" fmla="*/ 79527 w 523"/>
              <a:gd name="T9" fmla="*/ 17307 h 583"/>
              <a:gd name="T10" fmla="*/ 76491 w 523"/>
              <a:gd name="T11" fmla="*/ 79119 h 583"/>
              <a:gd name="T12" fmla="*/ 71028 w 523"/>
              <a:gd name="T13" fmla="*/ 80974 h 583"/>
              <a:gd name="T14" fmla="*/ 71028 w 523"/>
              <a:gd name="T15" fmla="*/ 80974 h 583"/>
              <a:gd name="T16" fmla="*/ 16998 w 523"/>
              <a:gd name="T17" fmla="*/ 288043 h 583"/>
              <a:gd name="T18" fmla="*/ 142663 w 523"/>
              <a:gd name="T19" fmla="*/ 250956 h 583"/>
              <a:gd name="T20" fmla="*/ 142663 w 523"/>
              <a:gd name="T21" fmla="*/ 226849 h 583"/>
              <a:gd name="T22" fmla="*/ 196692 w 523"/>
              <a:gd name="T23" fmla="*/ 171837 h 583"/>
              <a:gd name="T24" fmla="*/ 216726 w 523"/>
              <a:gd name="T25" fmla="*/ 192235 h 583"/>
              <a:gd name="T26" fmla="*/ 231902 w 523"/>
              <a:gd name="T27" fmla="*/ 317713 h 583"/>
              <a:gd name="T28" fmla="*/ 208227 w 523"/>
              <a:gd name="T29" fmla="*/ 317713 h 583"/>
              <a:gd name="T30" fmla="*/ 9106 w 523"/>
              <a:gd name="T31" fmla="*/ 305350 h 583"/>
              <a:gd name="T32" fmla="*/ 8499 w 523"/>
              <a:gd name="T33" fmla="*/ 305350 h 583"/>
              <a:gd name="T34" fmla="*/ 0 w 523"/>
              <a:gd name="T35" fmla="*/ 73556 h 583"/>
              <a:gd name="T36" fmla="*/ 607 w 523"/>
              <a:gd name="T37" fmla="*/ 70465 h 583"/>
              <a:gd name="T38" fmla="*/ 64350 w 523"/>
              <a:gd name="T39" fmla="*/ 3709 h 583"/>
              <a:gd name="T40" fmla="*/ 71028 w 523"/>
              <a:gd name="T41" fmla="*/ 0 h 583"/>
              <a:gd name="T42" fmla="*/ 71028 w 523"/>
              <a:gd name="T43" fmla="*/ 0 h 583"/>
              <a:gd name="T44" fmla="*/ 71028 w 523"/>
              <a:gd name="T45" fmla="*/ 0 h 583"/>
              <a:gd name="T46" fmla="*/ 225225 w 523"/>
              <a:gd name="T47" fmla="*/ 0 h 583"/>
              <a:gd name="T48" fmla="*/ 233724 w 523"/>
              <a:gd name="T49" fmla="*/ 209542 h 583"/>
              <a:gd name="T50" fmla="*/ 285932 w 523"/>
              <a:gd name="T51" fmla="*/ 262700 h 583"/>
              <a:gd name="T52" fmla="*/ 231902 w 523"/>
              <a:gd name="T53" fmla="*/ 317713 h 583"/>
              <a:gd name="T54" fmla="*/ 126879 w 523"/>
              <a:gd name="T55" fmla="*/ 162565 h 583"/>
              <a:gd name="T56" fmla="*/ 122022 w 523"/>
              <a:gd name="T57" fmla="*/ 167510 h 583"/>
              <a:gd name="T58" fmla="*/ 132949 w 523"/>
              <a:gd name="T59" fmla="*/ 201507 h 583"/>
              <a:gd name="T60" fmla="*/ 160268 w 523"/>
              <a:gd name="T61" fmla="*/ 173691 h 583"/>
              <a:gd name="T62" fmla="*/ 158446 w 523"/>
              <a:gd name="T63" fmla="*/ 199652 h 583"/>
              <a:gd name="T64" fmla="*/ 125664 w 523"/>
              <a:gd name="T65" fmla="*/ 233649 h 583"/>
              <a:gd name="T66" fmla="*/ 110488 w 523"/>
              <a:gd name="T67" fmla="*/ 186672 h 583"/>
              <a:gd name="T68" fmla="*/ 109880 w 523"/>
              <a:gd name="T69" fmla="*/ 150203 h 583"/>
              <a:gd name="T70" fmla="*/ 145091 w 523"/>
              <a:gd name="T71" fmla="*/ 150821 h 583"/>
              <a:gd name="T72" fmla="*/ 191836 w 523"/>
              <a:gd name="T73" fmla="*/ 166274 h 583"/>
              <a:gd name="T74" fmla="*/ 158446 w 523"/>
              <a:gd name="T75" fmla="*/ 199652 h 58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523" h="583">
                <a:moveTo>
                  <a:pt x="509" y="510"/>
                </a:moveTo>
                <a:lnTo>
                  <a:pt x="447" y="571"/>
                </a:lnTo>
                <a:cubicBezTo>
                  <a:pt x="441" y="577"/>
                  <a:pt x="434" y="581"/>
                  <a:pt x="427" y="582"/>
                </a:cubicBezTo>
                <a:cubicBezTo>
                  <a:pt x="418" y="583"/>
                  <a:pt x="409" y="581"/>
                  <a:pt x="404" y="575"/>
                </a:cubicBezTo>
                <a:lnTo>
                  <a:pt x="370" y="541"/>
                </a:lnTo>
                <a:lnTo>
                  <a:pt x="479" y="433"/>
                </a:lnTo>
                <a:lnTo>
                  <a:pt x="512" y="466"/>
                </a:lnTo>
                <a:cubicBezTo>
                  <a:pt x="523" y="477"/>
                  <a:pt x="522" y="496"/>
                  <a:pt x="509" y="510"/>
                </a:cubicBezTo>
                <a:close/>
                <a:moveTo>
                  <a:pt x="357" y="28"/>
                </a:moveTo>
                <a:lnTo>
                  <a:pt x="131" y="28"/>
                </a:lnTo>
                <a:lnTo>
                  <a:pt x="131" y="117"/>
                </a:lnTo>
                <a:cubicBezTo>
                  <a:pt x="131" y="122"/>
                  <a:pt x="129" y="126"/>
                  <a:pt x="126" y="128"/>
                </a:cubicBezTo>
                <a:cubicBezTo>
                  <a:pt x="123" y="130"/>
                  <a:pt x="121" y="131"/>
                  <a:pt x="117" y="131"/>
                </a:cubicBezTo>
                <a:lnTo>
                  <a:pt x="28" y="131"/>
                </a:lnTo>
                <a:lnTo>
                  <a:pt x="28" y="466"/>
                </a:lnTo>
                <a:lnTo>
                  <a:pt x="295" y="466"/>
                </a:lnTo>
                <a:lnTo>
                  <a:pt x="235" y="406"/>
                </a:lnTo>
                <a:lnTo>
                  <a:pt x="215" y="387"/>
                </a:lnTo>
                <a:lnTo>
                  <a:pt x="235" y="367"/>
                </a:lnTo>
                <a:lnTo>
                  <a:pt x="304" y="298"/>
                </a:lnTo>
                <a:lnTo>
                  <a:pt x="324" y="278"/>
                </a:lnTo>
                <a:lnTo>
                  <a:pt x="344" y="298"/>
                </a:lnTo>
                <a:lnTo>
                  <a:pt x="357" y="311"/>
                </a:lnTo>
                <a:lnTo>
                  <a:pt x="357" y="28"/>
                </a:lnTo>
                <a:close/>
                <a:moveTo>
                  <a:pt x="382" y="514"/>
                </a:moveTo>
                <a:lnTo>
                  <a:pt x="363" y="534"/>
                </a:lnTo>
                <a:lnTo>
                  <a:pt x="343" y="514"/>
                </a:lnTo>
                <a:lnTo>
                  <a:pt x="323" y="494"/>
                </a:lnTo>
                <a:lnTo>
                  <a:pt x="15" y="494"/>
                </a:lnTo>
                <a:cubicBezTo>
                  <a:pt x="15" y="494"/>
                  <a:pt x="14" y="494"/>
                  <a:pt x="14" y="494"/>
                </a:cubicBezTo>
                <a:cubicBezTo>
                  <a:pt x="7" y="494"/>
                  <a:pt x="0" y="488"/>
                  <a:pt x="0" y="480"/>
                </a:cubicBezTo>
                <a:lnTo>
                  <a:pt x="0" y="119"/>
                </a:lnTo>
                <a:cubicBezTo>
                  <a:pt x="0" y="118"/>
                  <a:pt x="0" y="118"/>
                  <a:pt x="0" y="117"/>
                </a:cubicBezTo>
                <a:cubicBezTo>
                  <a:pt x="0" y="116"/>
                  <a:pt x="0" y="115"/>
                  <a:pt x="1" y="114"/>
                </a:cubicBezTo>
                <a:cubicBezTo>
                  <a:pt x="1" y="111"/>
                  <a:pt x="3" y="109"/>
                  <a:pt x="5" y="107"/>
                </a:cubicBezTo>
                <a:lnTo>
                  <a:pt x="106" y="6"/>
                </a:lnTo>
                <a:cubicBezTo>
                  <a:pt x="109" y="3"/>
                  <a:pt x="112" y="1"/>
                  <a:pt x="116" y="0"/>
                </a:cubicBezTo>
                <a:cubicBezTo>
                  <a:pt x="116" y="0"/>
                  <a:pt x="116" y="0"/>
                  <a:pt x="117" y="0"/>
                </a:cubicBezTo>
                <a:cubicBezTo>
                  <a:pt x="117" y="0"/>
                  <a:pt x="117" y="0"/>
                  <a:pt x="117" y="0"/>
                </a:cubicBezTo>
                <a:lnTo>
                  <a:pt x="368" y="0"/>
                </a:lnTo>
                <a:cubicBezTo>
                  <a:pt x="369" y="0"/>
                  <a:pt x="370" y="0"/>
                  <a:pt x="371" y="0"/>
                </a:cubicBezTo>
                <a:cubicBezTo>
                  <a:pt x="379" y="0"/>
                  <a:pt x="385" y="6"/>
                  <a:pt x="385" y="14"/>
                </a:cubicBezTo>
                <a:lnTo>
                  <a:pt x="385" y="339"/>
                </a:lnTo>
                <a:lnTo>
                  <a:pt x="452" y="406"/>
                </a:lnTo>
                <a:lnTo>
                  <a:pt x="471" y="425"/>
                </a:lnTo>
                <a:lnTo>
                  <a:pt x="452" y="445"/>
                </a:lnTo>
                <a:lnTo>
                  <a:pt x="382" y="514"/>
                </a:lnTo>
                <a:close/>
                <a:moveTo>
                  <a:pt x="230" y="270"/>
                </a:moveTo>
                <a:lnTo>
                  <a:pt x="209" y="263"/>
                </a:lnTo>
                <a:cubicBezTo>
                  <a:pt x="205" y="262"/>
                  <a:pt x="202" y="261"/>
                  <a:pt x="201" y="263"/>
                </a:cubicBezTo>
                <a:cubicBezTo>
                  <a:pt x="199" y="265"/>
                  <a:pt x="199" y="267"/>
                  <a:pt x="201" y="271"/>
                </a:cubicBezTo>
                <a:lnTo>
                  <a:pt x="208" y="293"/>
                </a:lnTo>
                <a:lnTo>
                  <a:pt x="219" y="326"/>
                </a:lnTo>
                <a:lnTo>
                  <a:pt x="241" y="304"/>
                </a:lnTo>
                <a:lnTo>
                  <a:pt x="264" y="281"/>
                </a:lnTo>
                <a:lnTo>
                  <a:pt x="230" y="270"/>
                </a:lnTo>
                <a:close/>
                <a:moveTo>
                  <a:pt x="261" y="323"/>
                </a:moveTo>
                <a:lnTo>
                  <a:pt x="239" y="346"/>
                </a:lnTo>
                <a:lnTo>
                  <a:pt x="207" y="378"/>
                </a:lnTo>
                <a:lnTo>
                  <a:pt x="193" y="335"/>
                </a:lnTo>
                <a:lnTo>
                  <a:pt x="182" y="302"/>
                </a:lnTo>
                <a:lnTo>
                  <a:pt x="175" y="281"/>
                </a:lnTo>
                <a:cubicBezTo>
                  <a:pt x="169" y="267"/>
                  <a:pt x="172" y="253"/>
                  <a:pt x="181" y="243"/>
                </a:cubicBezTo>
                <a:cubicBezTo>
                  <a:pt x="191" y="234"/>
                  <a:pt x="205" y="231"/>
                  <a:pt x="219" y="237"/>
                </a:cubicBezTo>
                <a:lnTo>
                  <a:pt x="239" y="244"/>
                </a:lnTo>
                <a:lnTo>
                  <a:pt x="273" y="255"/>
                </a:lnTo>
                <a:lnTo>
                  <a:pt x="316" y="269"/>
                </a:lnTo>
                <a:lnTo>
                  <a:pt x="283" y="301"/>
                </a:lnTo>
                <a:lnTo>
                  <a:pt x="261" y="323"/>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3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200"/>
                                        <p:tgtEl>
                                          <p:spTgt spid="12"/>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300"/>
                                        <p:tgtEl>
                                          <p:spTgt spid="14"/>
                                        </p:tgtEl>
                                      </p:cBhvr>
                                    </p:animEffect>
                                  </p:childTnLst>
                                </p:cTn>
                              </p:par>
                            </p:childTnLst>
                          </p:cTn>
                        </p:par>
                        <p:par>
                          <p:cTn id="16" fill="hold">
                            <p:stCondLst>
                              <p:cond delay="1500"/>
                            </p:stCondLst>
                            <p:childTnLst>
                              <p:par>
                                <p:cTn id="17" presetID="31" presetClass="entr" presetSubtype="0"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300" fill="hold"/>
                                        <p:tgtEl>
                                          <p:spTgt spid="17"/>
                                        </p:tgtEl>
                                        <p:attrNameLst>
                                          <p:attrName>ppt_w</p:attrName>
                                        </p:attrNameLst>
                                      </p:cBhvr>
                                      <p:tavLst>
                                        <p:tav tm="0">
                                          <p:val>
                                            <p:fltVal val="0"/>
                                          </p:val>
                                        </p:tav>
                                        <p:tav tm="100000">
                                          <p:val>
                                            <p:strVal val="#ppt_w"/>
                                          </p:val>
                                        </p:tav>
                                      </p:tavLst>
                                    </p:anim>
                                    <p:anim calcmode="lin" valueType="num">
                                      <p:cBhvr>
                                        <p:cTn id="20" dur="300" fill="hold"/>
                                        <p:tgtEl>
                                          <p:spTgt spid="17"/>
                                        </p:tgtEl>
                                        <p:attrNameLst>
                                          <p:attrName>ppt_h</p:attrName>
                                        </p:attrNameLst>
                                      </p:cBhvr>
                                      <p:tavLst>
                                        <p:tav tm="0">
                                          <p:val>
                                            <p:fltVal val="0"/>
                                          </p:val>
                                        </p:tav>
                                        <p:tav tm="100000">
                                          <p:val>
                                            <p:strVal val="#ppt_h"/>
                                          </p:val>
                                        </p:tav>
                                      </p:tavLst>
                                    </p:anim>
                                    <p:anim calcmode="lin" valueType="num">
                                      <p:cBhvr>
                                        <p:cTn id="21" dur="300" fill="hold"/>
                                        <p:tgtEl>
                                          <p:spTgt spid="17"/>
                                        </p:tgtEl>
                                        <p:attrNameLst>
                                          <p:attrName>style.rotation</p:attrName>
                                        </p:attrNameLst>
                                      </p:cBhvr>
                                      <p:tavLst>
                                        <p:tav tm="0">
                                          <p:val>
                                            <p:fltVal val="90"/>
                                          </p:val>
                                        </p:tav>
                                        <p:tav tm="100000">
                                          <p:val>
                                            <p:fltVal val="0"/>
                                          </p:val>
                                        </p:tav>
                                      </p:tavLst>
                                    </p:anim>
                                    <p:animEffect transition="in" filter="fade">
                                      <p:cBhvr>
                                        <p:cTn id="22" dur="3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TABLE_BEAUTIFY" val="smartTable{9ba83963-510f-49a6-8087-c11221ebdc89}"/>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4726</Words>
  <Application>Microsoft Office PowerPoint</Application>
  <PresentationFormat>自定义</PresentationFormat>
  <Paragraphs>499</Paragraphs>
  <Slides>42</Slides>
  <Notes>26</Notes>
  <HiddenSlides>0</HiddenSlides>
  <MMClips>0</MMClips>
  <ScaleCrop>false</ScaleCrop>
  <HeadingPairs>
    <vt:vector size="4" baseType="variant">
      <vt:variant>
        <vt:lpstr>主题</vt:lpstr>
      </vt:variant>
      <vt:variant>
        <vt:i4>1</vt:i4>
      </vt:variant>
      <vt:variant>
        <vt:lpstr>幻灯片标题</vt:lpstr>
      </vt:variant>
      <vt:variant>
        <vt:i4>42</vt:i4>
      </vt:variant>
    </vt:vector>
  </HeadingPairs>
  <TitlesOfParts>
    <vt:vector size="43"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有限空间安全培训</dc:title>
  <dc:creator>玺猫PPT</dc:creator>
  <cp:lastModifiedBy>admin</cp:lastModifiedBy>
  <cp:revision>202</cp:revision>
  <dcterms:created xsi:type="dcterms:W3CDTF">2018-01-31T02:11:00Z</dcterms:created>
  <dcterms:modified xsi:type="dcterms:W3CDTF">2020-07-26T13:11:20Z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2052-11.1.0.9662</vt:lpwstr>
  </property>
</Properties>
</file>