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3"/>
  </p:notesMasterIdLst>
  <p:handoutMasterIdLst>
    <p:handoutMasterId r:id="rId74"/>
  </p:handoutMasterIdLst>
  <p:sldIdLst>
    <p:sldId id="256" r:id="rId3"/>
    <p:sldId id="257" r:id="rId4"/>
    <p:sldId id="325" r:id="rId5"/>
    <p:sldId id="327" r:id="rId6"/>
    <p:sldId id="329" r:id="rId7"/>
    <p:sldId id="328" r:id="rId8"/>
    <p:sldId id="330" r:id="rId9"/>
    <p:sldId id="331" r:id="rId10"/>
    <p:sldId id="326" r:id="rId11"/>
    <p:sldId id="335" r:id="rId12"/>
    <p:sldId id="332" r:id="rId13"/>
    <p:sldId id="336" r:id="rId14"/>
    <p:sldId id="340" r:id="rId15"/>
    <p:sldId id="369" r:id="rId16"/>
    <p:sldId id="333" r:id="rId17"/>
    <p:sldId id="378" r:id="rId18"/>
    <p:sldId id="334" r:id="rId19"/>
    <p:sldId id="339" r:id="rId20"/>
    <p:sldId id="341" r:id="rId21"/>
    <p:sldId id="342" r:id="rId22"/>
    <p:sldId id="365" r:id="rId23"/>
    <p:sldId id="364" r:id="rId24"/>
    <p:sldId id="366" r:id="rId25"/>
    <p:sldId id="367" r:id="rId26"/>
    <p:sldId id="370" r:id="rId27"/>
    <p:sldId id="371" r:id="rId28"/>
    <p:sldId id="368" r:id="rId29"/>
    <p:sldId id="372" r:id="rId30"/>
    <p:sldId id="373" r:id="rId31"/>
    <p:sldId id="374" r:id="rId32"/>
    <p:sldId id="375" r:id="rId33"/>
    <p:sldId id="376" r:id="rId34"/>
    <p:sldId id="377" r:id="rId35"/>
    <p:sldId id="379" r:id="rId36"/>
    <p:sldId id="404" r:id="rId37"/>
    <p:sldId id="380" r:id="rId38"/>
    <p:sldId id="381" r:id="rId39"/>
    <p:sldId id="399" r:id="rId40"/>
    <p:sldId id="382" r:id="rId41"/>
    <p:sldId id="383" r:id="rId42"/>
    <p:sldId id="385" r:id="rId43"/>
    <p:sldId id="386" r:id="rId44"/>
    <p:sldId id="387" r:id="rId45"/>
    <p:sldId id="388" r:id="rId46"/>
    <p:sldId id="384" r:id="rId47"/>
    <p:sldId id="397" r:id="rId48"/>
    <p:sldId id="389" r:id="rId49"/>
    <p:sldId id="390" r:id="rId50"/>
    <p:sldId id="391" r:id="rId51"/>
    <p:sldId id="392" r:id="rId52"/>
    <p:sldId id="393" r:id="rId53"/>
    <p:sldId id="344" r:id="rId54"/>
    <p:sldId id="261" r:id="rId55"/>
    <p:sldId id="358" r:id="rId56"/>
    <p:sldId id="394" r:id="rId57"/>
    <p:sldId id="345" r:id="rId58"/>
    <p:sldId id="346" r:id="rId59"/>
    <p:sldId id="347" r:id="rId60"/>
    <p:sldId id="348" r:id="rId61"/>
    <p:sldId id="349" r:id="rId62"/>
    <p:sldId id="354" r:id="rId63"/>
    <p:sldId id="350" r:id="rId64"/>
    <p:sldId id="355" r:id="rId65"/>
    <p:sldId id="356" r:id="rId66"/>
    <p:sldId id="352" r:id="rId67"/>
    <p:sldId id="353" r:id="rId68"/>
    <p:sldId id="357" r:id="rId69"/>
    <p:sldId id="395" r:id="rId70"/>
    <p:sldId id="396" r:id="rId71"/>
    <p:sldId id="398" r:id="rId72"/>
  </p:sldIdLst>
  <p:sldSz cx="9144000" cy="6858000" type="screen4x3"/>
  <p:notesSz cx="6858000" cy="9144000"/>
  <p:defaultTextStyle>
    <a:defPPr>
      <a:defRPr lang="en-US"/>
    </a:defPPr>
    <a:lvl1pPr marL="0" lvl="0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1pPr>
    <a:lvl2pPr marL="457200" lvl="1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2pPr>
    <a:lvl3pPr marL="914400" lvl="2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3pPr>
    <a:lvl4pPr marL="1371600" lvl="3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4pPr>
    <a:lvl5pPr marL="1828800" lvl="4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5pPr>
    <a:lvl6pPr marL="2286000" lvl="5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6pPr>
    <a:lvl7pPr marL="2743200" lvl="6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7pPr>
    <a:lvl8pPr marL="3200400" lvl="7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8pPr>
    <a:lvl9pPr marL="3657600" lvl="8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rgbClr val="800080"/>
        </a:solidFill>
        <a:latin typeface="Times New Roman" panose="02020603050405020304" pitchFamily="18" charset="0"/>
        <a:ea typeface="楷体_GB2312" pitchFamily="49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83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/>
    <p:restoredTop sz="93481"/>
  </p:normalViewPr>
  <p:slideViewPr>
    <p:cSldViewPr snapToObjects="1" showGuides="1">
      <p:cViewPr varScale="1">
        <p:scale>
          <a:sx n="107" d="100"/>
          <a:sy n="107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 i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i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 i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b="0" i="0" dirty="0">
                <a:solidFill>
                  <a:schemeClr val="tx1"/>
                </a:solidFill>
                <a:ea typeface="宋体" panose="02010600030101010101" pitchFamily="2" charset="-122"/>
              </a:rPr>
              <a:t>‹#›</a:t>
            </a:fld>
            <a:endParaRPr lang="en-US" altLang="zh-CN" sz="1200" b="0" i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1" i="1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1" i="1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32" name="Rectangle 102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1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921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1" i="1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  <a:t>‹#›</a:t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  <a:t>1</a:t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  <p:sp>
        <p:nvSpPr>
          <p:cNvPr id="7475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019300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905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0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543800" cy="609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103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134" name="Line 1038"/>
          <p:cNvSpPr>
            <a:spLocks noChangeShapeType="1"/>
          </p:cNvSpPr>
          <p:nvPr/>
        </p:nvSpPr>
        <p:spPr bwMode="auto">
          <a:xfrm>
            <a:off x="914400" y="1295400"/>
            <a:ext cx="8077200" cy="0"/>
          </a:xfrm>
          <a:prstGeom prst="line">
            <a:avLst/>
          </a:prstGeom>
          <a:noFill/>
          <a:ln w="57150" cmpd="thinThick">
            <a:solidFill>
              <a:srgbClr val="3366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1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5157" name="Rectangle 1061"/>
          <p:cNvSpPr>
            <a:spLocks noChangeArrowheads="1"/>
          </p:cNvSpPr>
          <p:nvPr/>
        </p:nvSpPr>
        <p:spPr bwMode="auto">
          <a:xfrm>
            <a:off x="182563" y="257175"/>
            <a:ext cx="623888" cy="611188"/>
          </a:xfrm>
          <a:prstGeom prst="rect">
            <a:avLst/>
          </a:prstGeom>
          <a:gradFill rotWithShape="0">
            <a:gsLst>
              <a:gs pos="0">
                <a:srgbClr val="336699">
                  <a:gamma/>
                  <a:tint val="25490"/>
                  <a:invGamma/>
                </a:srgbClr>
              </a:gs>
              <a:gs pos="100000">
                <a:srgbClr val="3366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1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5159" name="Rectangle 1063"/>
          <p:cNvSpPr>
            <a:spLocks noChangeArrowheads="1"/>
          </p:cNvSpPr>
          <p:nvPr/>
        </p:nvSpPr>
        <p:spPr bwMode="auto">
          <a:xfrm>
            <a:off x="409575" y="449263"/>
            <a:ext cx="622300" cy="598488"/>
          </a:xfrm>
          <a:prstGeom prst="rect">
            <a:avLst/>
          </a:prstGeom>
          <a:gradFill rotWithShape="0">
            <a:gsLst>
              <a:gs pos="0">
                <a:srgbClr val="336699">
                  <a:gamma/>
                  <a:tint val="25490"/>
                  <a:invGamma/>
                </a:srgbClr>
              </a:gs>
              <a:gs pos="100000">
                <a:srgbClr val="3366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1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5160" name="Rectangle 1064"/>
          <p:cNvSpPr>
            <a:spLocks noChangeArrowheads="1"/>
          </p:cNvSpPr>
          <p:nvPr/>
        </p:nvSpPr>
        <p:spPr bwMode="auto">
          <a:xfrm>
            <a:off x="161925" y="1425575"/>
            <a:ext cx="254000" cy="31194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1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5161" name="Rectangle 1065"/>
          <p:cNvSpPr>
            <a:spLocks noChangeArrowheads="1"/>
          </p:cNvSpPr>
          <p:nvPr/>
        </p:nvSpPr>
        <p:spPr bwMode="auto">
          <a:xfrm>
            <a:off x="268288" y="1611313"/>
            <a:ext cx="228600" cy="315595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1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Wingdings" panose="05000000000000000000" pitchFamily="2" charset="2"/>
        <a:buChar char="v"/>
        <a:defRPr kumimoji="1"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Wingdings" panose="05000000000000000000" pitchFamily="2" charset="2"/>
        <a:buChar char="Ø"/>
        <a:defRPr kumimoji="1" sz="24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Symbol" panose="05050102010706020507" pitchFamily="18" charset="2"/>
        <a:buChar char="-"/>
        <a:defRPr kumimoji="1"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Wingdings" panose="05000000000000000000" pitchFamily="2" charset="2"/>
        <a:buChar char="§"/>
        <a:defRPr kumimoji="1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Char char="•"/>
        <a:defRPr kumimoji="1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Char char="•"/>
        <a:defRPr kumimoji="1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Char char="•"/>
        <a:defRPr kumimoji="1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Char char="•"/>
        <a:defRPr kumimoji="1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Char char="•"/>
        <a:defRPr kumimoji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.youa.baidu.com/resource/script/util/imageviewer/imageviewer.html?p=93b8e4d1a253051ecad1afab,0,0,0&amp;i=93b8e4d1a253051ecad1afab&amp;baseurl=http://img.mall.baidu.com/ccccc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quan.com.cn/Photo/cartoon/build/List_3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gnyw.com.cn/tradeweb/b2b_productdetail.aspx?id=26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quan.com.cn/Photo/ShowNew.asp?page=6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&#24352;&#23478;&#28207;&#24066;&#21270;&#24037;&#20225;&#19994;&#20107;&#25925;&#38544;&#24739;&#25490;&#26597;&#23433;&#20840;&#31649;&#29702;&#26816;&#26597;&#34920;.do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24352;&#23478;&#28207;&#24066;&#21270;&#24037;&#20225;&#19994;&#20107;&#25925;&#38544;&#24739;&#25490;&#26597;&#20316;&#19994;&#29616;&#22330;&#26816;&#26597;&#34920;.doc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Intranet"/>
          <p:cNvPicPr>
            <a:picLocks noGrp="1" noChangeAspect="1"/>
          </p:cNvPicPr>
          <p:nvPr>
            <p:ph type="ctrTitle"/>
          </p:nvPr>
        </p:nvPicPr>
        <p:blipFill>
          <a:blip r:embed="rId4">
            <a:lum bright="-4001" contrast="20000"/>
          </a:blip>
          <a:srcRect/>
          <a:stretch>
            <a:fillRect/>
          </a:stretch>
        </p:blipFill>
        <p:spPr>
          <a:xfrm>
            <a:off x="457200" y="679450"/>
            <a:ext cx="8685213" cy="2063750"/>
          </a:xfrm>
        </p:spPr>
      </p:pic>
      <p:sp>
        <p:nvSpPr>
          <p:cNvPr id="3076" name="Rectangle 16"/>
          <p:cNvSpPr/>
          <p:nvPr/>
        </p:nvSpPr>
        <p:spPr>
          <a:xfrm>
            <a:off x="-36512" y="679450"/>
            <a:ext cx="9180512" cy="1944216"/>
          </a:xfrm>
          <a:prstGeom prst="rect">
            <a:avLst/>
          </a:prstGeom>
          <a:solidFill>
            <a:srgbClr val="151839"/>
          </a:solidFill>
          <a:ln w="9525">
            <a:noFill/>
          </a:ln>
        </p:spPr>
        <p:txBody>
          <a:bodyPr lIns="92075" tIns="46038" rIns="92075" bIns="46038" anchor="b"/>
          <a:lstStyle/>
          <a:p>
            <a:pPr lvl="0" algn="r" eaLnBrk="1" hangingPunct="1">
              <a:lnSpc>
                <a:spcPct val="90000"/>
              </a:lnSpc>
            </a:pPr>
            <a:r>
              <a:rPr lang="zh-CN" altLang="en-US" sz="5400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化工企业现场安全管理</a:t>
            </a:r>
            <a:endParaRPr lang="en-US" altLang="zh-CN" sz="5400" i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r">
              <a:lnSpc>
                <a:spcPct val="90000"/>
              </a:lnSpc>
            </a:pPr>
            <a:r>
              <a:rPr lang="en-US" altLang="zh-CN" sz="6000" b="0" i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5400" i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4" name="Rectangle 8"/>
          <p:cNvSpPr/>
          <p:nvPr/>
        </p:nvSpPr>
        <p:spPr>
          <a:xfrm>
            <a:off x="3419475" y="2434813"/>
            <a:ext cx="5256213" cy="389337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spcBef>
                <a:spcPct val="45000"/>
              </a:spcBef>
            </a:pP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）厂部设立一个安全管理机构。这个机构在厂长或生产副厂长的领导下，负责全厂的安全管理工作和对各车间安全员的业务指导工作。</a:t>
            </a:r>
          </a:p>
          <a:p>
            <a:pPr lvl="0" algn="l" eaLnBrk="1" hangingPunct="1">
              <a:spcBef>
                <a:spcPct val="45000"/>
              </a:spcBef>
            </a:pP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）每个车间都要设专职（小单位可设兼识）安全员，协助车间主任搞好安全生产，管理本车间的安全工作。</a:t>
            </a:r>
          </a:p>
          <a:p>
            <a:pPr lvl="0" algn="l" eaLnBrk="1" hangingPunct="1">
              <a:spcBef>
                <a:spcPct val="45000"/>
              </a:spcBef>
            </a:pP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）每个班组都要设班组安全员。班组安全员可由副班长兼任或指定其他人担任，负责本班组的安全工作。</a:t>
            </a:r>
          </a:p>
          <a:p>
            <a:pPr lvl="0" algn="l" eaLnBrk="1" hangingPunct="1">
              <a:spcBef>
                <a:spcPct val="45000"/>
              </a:spcBef>
            </a:pPr>
            <a:endParaRPr lang="en-US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1" name="Rectangle 9"/>
          <p:cNvSpPr/>
          <p:nvPr/>
        </p:nvSpPr>
        <p:spPr>
          <a:xfrm>
            <a:off x="1149350" y="1540227"/>
            <a:ext cx="4185761" cy="523172"/>
          </a:xfrm>
          <a:prstGeom prst="rect">
            <a:avLst/>
          </a:prstGeom>
          <a:noFill/>
          <a:ln w="9525">
            <a:noFill/>
          </a:ln>
        </p:spPr>
        <p:txBody>
          <a:bodyPr wrap="none" tIns="76176" bIns="76176"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安全管理机构及其网络构成：</a:t>
            </a:r>
            <a:endParaRPr lang="zh-CN" altLang="en-US" b="0" i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2" name="Text Box 12"/>
          <p:cNvSpPr txBox="1"/>
          <p:nvPr/>
        </p:nvSpPr>
        <p:spPr>
          <a:xfrm>
            <a:off x="1116013" y="3427413"/>
            <a:ext cx="1943100" cy="3968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厂级安全机构</a:t>
            </a:r>
          </a:p>
        </p:txBody>
      </p:sp>
      <p:sp>
        <p:nvSpPr>
          <p:cNvPr id="12293" name="AutoShape 14"/>
          <p:cNvSpPr/>
          <p:nvPr/>
        </p:nvSpPr>
        <p:spPr>
          <a:xfrm>
            <a:off x="1908175" y="3897313"/>
            <a:ext cx="215900" cy="450850"/>
          </a:xfrm>
          <a:prstGeom prst="downArrow">
            <a:avLst>
              <a:gd name="adj1" fmla="val 50000"/>
              <a:gd name="adj2" fmla="val 52205"/>
            </a:avLst>
          </a:prstGeom>
          <a:solidFill>
            <a:srgbClr val="00008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4" name="Text Box 15"/>
          <p:cNvSpPr txBox="1"/>
          <p:nvPr/>
        </p:nvSpPr>
        <p:spPr>
          <a:xfrm>
            <a:off x="1116013" y="4400550"/>
            <a:ext cx="1943100" cy="3968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车间安全员</a:t>
            </a:r>
          </a:p>
        </p:txBody>
      </p:sp>
      <p:sp>
        <p:nvSpPr>
          <p:cNvPr id="12295" name="AutoShape 16"/>
          <p:cNvSpPr/>
          <p:nvPr/>
        </p:nvSpPr>
        <p:spPr>
          <a:xfrm>
            <a:off x="1908175" y="4832350"/>
            <a:ext cx="215900" cy="450850"/>
          </a:xfrm>
          <a:prstGeom prst="downArrow">
            <a:avLst>
              <a:gd name="adj1" fmla="val 50000"/>
              <a:gd name="adj2" fmla="val 52205"/>
            </a:avLst>
          </a:prstGeom>
          <a:solidFill>
            <a:srgbClr val="00008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6" name="Text Box 17"/>
          <p:cNvSpPr txBox="1"/>
          <p:nvPr/>
        </p:nvSpPr>
        <p:spPr>
          <a:xfrm>
            <a:off x="1116013" y="5373688"/>
            <a:ext cx="1943100" cy="3968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班组安全员</a:t>
            </a:r>
          </a:p>
        </p:txBody>
      </p:sp>
      <p:sp>
        <p:nvSpPr>
          <p:cNvPr id="12297" name="Text Box 18"/>
          <p:cNvSpPr txBox="1"/>
          <p:nvPr/>
        </p:nvSpPr>
        <p:spPr>
          <a:xfrm>
            <a:off x="1152525" y="2489200"/>
            <a:ext cx="1943100" cy="3968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厂长、副厂长</a:t>
            </a:r>
          </a:p>
        </p:txBody>
      </p:sp>
      <p:sp>
        <p:nvSpPr>
          <p:cNvPr id="12298" name="AutoShape 19"/>
          <p:cNvSpPr/>
          <p:nvPr/>
        </p:nvSpPr>
        <p:spPr>
          <a:xfrm>
            <a:off x="1944688" y="2959100"/>
            <a:ext cx="215900" cy="450850"/>
          </a:xfrm>
          <a:prstGeom prst="downArrow">
            <a:avLst>
              <a:gd name="adj1" fmla="val 50000"/>
              <a:gd name="adj2" fmla="val 52205"/>
            </a:avLst>
          </a:prstGeom>
          <a:solidFill>
            <a:srgbClr val="00008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/>
          <p:nvPr/>
        </p:nvSpPr>
        <p:spPr>
          <a:xfrm>
            <a:off x="1149350" y="1521177"/>
            <a:ext cx="5006975" cy="523172"/>
          </a:xfrm>
          <a:prstGeom prst="rect">
            <a:avLst/>
          </a:prstGeom>
          <a:noFill/>
          <a:ln w="9525">
            <a:noFill/>
          </a:ln>
        </p:spPr>
        <p:txBody>
          <a:bodyPr tIns="76176" bIns="76176"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二、安全生产规章制度的制定</a:t>
            </a:r>
            <a:endParaRPr lang="zh-CN" altLang="en-US" b="0" i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5" name="Rectangle 7"/>
          <p:cNvSpPr/>
          <p:nvPr/>
        </p:nvSpPr>
        <p:spPr>
          <a:xfrm>
            <a:off x="1116013" y="2393306"/>
            <a:ext cx="344998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）安全制度的重要性</a:t>
            </a:r>
          </a:p>
        </p:txBody>
      </p:sp>
      <p:sp>
        <p:nvSpPr>
          <p:cNvPr id="13316" name="Rectangle 8"/>
          <p:cNvSpPr/>
          <p:nvPr/>
        </p:nvSpPr>
        <p:spPr>
          <a:xfrm>
            <a:off x="1403350" y="3005138"/>
            <a:ext cx="4556125" cy="1616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65125" lvl="0" indent="-365125" algn="l" eaLnBrk="1" hangingPunct="1">
              <a:lnSpc>
                <a:spcPct val="125000"/>
              </a:lnSpc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．安全规章制度来自科学实验和生产实践，是生产活动的总结。</a:t>
            </a:r>
          </a:p>
          <a:p>
            <a:pPr marL="365125" lvl="0" indent="-365125" algn="l" eaLnBrk="1" hangingPunct="1">
              <a:lnSpc>
                <a:spcPct val="125000"/>
              </a:lnSpc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．安全规章制度是实现安全生产的重要措施。</a:t>
            </a:r>
          </a:p>
        </p:txBody>
      </p:sp>
      <p:pic>
        <p:nvPicPr>
          <p:cNvPr id="1331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2395538"/>
            <a:ext cx="2036762" cy="234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1187450" y="1484313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）化工企业应该建立的制度</a:t>
            </a:r>
          </a:p>
        </p:txBody>
      </p:sp>
      <p:pic>
        <p:nvPicPr>
          <p:cNvPr id="14339" name="Picture 6" descr="blank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8" descr="blank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 9"/>
          <p:cNvSpPr/>
          <p:nvPr/>
        </p:nvSpPr>
        <p:spPr>
          <a:xfrm>
            <a:off x="1692275" y="2127890"/>
            <a:ext cx="7129463" cy="370870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indent="266700" algn="l" eaLnBrk="1" hangingPunct="1">
              <a:spcBef>
                <a:spcPct val="35000"/>
              </a:spcBef>
            </a:pPr>
            <a:r>
              <a:rPr lang="en-US" altLang="zh-CN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．安全管理方面的制度</a:t>
            </a:r>
          </a:p>
          <a:p>
            <a:pPr lvl="0" indent="266700" algn="l" eaLnBrk="1" hangingPunct="1">
              <a:spcBef>
                <a:spcPct val="3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安全生产责任制度、安全生产教育制度、安全生产检查制度、事故管理制度、安全作业制度、安全检修制度、厂内交通管理制度、要害岗位管理制度、仓库安全管理制度。</a:t>
            </a:r>
          </a:p>
          <a:p>
            <a:pPr lvl="0" indent="266700" algn="l" eaLnBrk="1" hangingPunct="1">
              <a:spcBef>
                <a:spcPct val="35000"/>
              </a:spcBef>
            </a:pPr>
            <a:r>
              <a:rPr lang="en-US" altLang="zh-CN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．安全技术方面制度</a:t>
            </a:r>
          </a:p>
          <a:p>
            <a:pPr lvl="0" indent="266700" algn="l" eaLnBrk="1" hangingPunct="1">
              <a:spcBef>
                <a:spcPct val="3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防火防爆制度、危险物品管理制度、三同时规定、安全技术措施管理制度、建筑与安装安全管理制度、科研与设计安全管理制度、安全装置和防护器具管理办法。</a:t>
            </a:r>
          </a:p>
          <a:p>
            <a:pPr lvl="0" indent="266700" algn="l" eaLnBrk="1" hangingPunct="1">
              <a:spcBef>
                <a:spcPct val="35000"/>
              </a:spcBef>
            </a:pPr>
            <a:r>
              <a:rPr lang="en-US" altLang="zh-CN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．工业卫生方面制度</a:t>
            </a:r>
          </a:p>
          <a:p>
            <a:pPr lvl="0" indent="266700" algn="l" eaLnBrk="1" hangingPunct="1">
              <a:spcBef>
                <a:spcPct val="3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防止急性中毒和抢救措施办法。</a:t>
            </a:r>
          </a:p>
        </p:txBody>
      </p:sp>
      <p:pic>
        <p:nvPicPr>
          <p:cNvPr id="14342" name="Picture 11" descr="u=2685115374,3436150026&amp;fm=0&amp;gp=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663" y="4729163"/>
            <a:ext cx="1909762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/>
          <p:nvPr/>
        </p:nvSpPr>
        <p:spPr>
          <a:xfrm>
            <a:off x="1116013" y="763588"/>
            <a:ext cx="2881312" cy="10080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安全生产责任制：</a:t>
            </a:r>
          </a:p>
        </p:txBody>
      </p:sp>
      <p:sp>
        <p:nvSpPr>
          <p:cNvPr id="15363" name="Rectangle 5"/>
          <p:cNvSpPr/>
          <p:nvPr/>
        </p:nvSpPr>
        <p:spPr>
          <a:xfrm>
            <a:off x="1763713" y="2133600"/>
            <a:ext cx="3506787" cy="2147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主要负责人安全生产责任制</a:t>
            </a:r>
          </a:p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分管负责人安全生产责任制</a:t>
            </a:r>
          </a:p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安全管理人员安全生产责任制</a:t>
            </a:r>
          </a:p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岗位安全生产责任制</a:t>
            </a:r>
          </a:p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职能部门安全生产责任制</a:t>
            </a:r>
          </a:p>
        </p:txBody>
      </p:sp>
      <p:pic>
        <p:nvPicPr>
          <p:cNvPr id="15364" name="Picture 7" descr="200508191357519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3" y="3068638"/>
            <a:ext cx="2981325" cy="3163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Rot="1"/>
          </p:cNvSpPr>
          <p:nvPr/>
        </p:nvSpPr>
        <p:spPr>
          <a:xfrm>
            <a:off x="900113" y="2924175"/>
            <a:ext cx="5624512" cy="30051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（一）建立、健全本单位安全生产责任制；</a:t>
            </a:r>
            <a:b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（二）组织制定本单位安全生产规章制度和操作规程；</a:t>
            </a:r>
            <a:b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（三）保证本单位安全生产投入的有效实施；</a:t>
            </a:r>
            <a:b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（四）督促、检查本单位的安全生产工作，及时消除生产安全事故隐患；</a:t>
            </a:r>
            <a:b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（五）组织制定并实施本单位的生产安全事故应急救援预案；</a:t>
            </a:r>
            <a:b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（六）及时、如实报告生产安全事故。</a:t>
            </a:r>
          </a:p>
        </p:txBody>
      </p:sp>
      <p:sp>
        <p:nvSpPr>
          <p:cNvPr id="16387" name="Rectangle 5"/>
          <p:cNvSpPr/>
          <p:nvPr/>
        </p:nvSpPr>
        <p:spPr>
          <a:xfrm>
            <a:off x="1116013" y="1557338"/>
            <a:ext cx="7704137" cy="10895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生产经营单位主要负责人对本单位安全生产工作负下列职责（对生产经营单位负全面责任，有生产经营决策权的</a:t>
            </a:r>
            <a:r>
              <a:rPr lang="zh-CN" altLang="en-US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pic>
        <p:nvPicPr>
          <p:cNvPr id="16388" name="Picture 7" descr="540798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2635250"/>
            <a:ext cx="2203450" cy="3294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8"/>
          <p:cNvSpPr/>
          <p:nvPr/>
        </p:nvSpPr>
        <p:spPr>
          <a:xfrm>
            <a:off x="1179513" y="746125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安全生产法</a:t>
            </a:r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第十七条：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/>
          <p:nvPr/>
        </p:nvSpPr>
        <p:spPr>
          <a:xfrm>
            <a:off x="971550" y="1468790"/>
            <a:ext cx="6624638" cy="523172"/>
          </a:xfrm>
          <a:prstGeom prst="rect">
            <a:avLst/>
          </a:prstGeom>
          <a:noFill/>
          <a:ln w="9525">
            <a:noFill/>
          </a:ln>
        </p:spPr>
        <p:txBody>
          <a:bodyPr tIns="76176" bIns="76176"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三、企业安全管理台帐和记录</a:t>
            </a:r>
          </a:p>
        </p:txBody>
      </p:sp>
      <p:pic>
        <p:nvPicPr>
          <p:cNvPr id="17411" name="Picture 7" descr="090325113214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88" y="4452938"/>
            <a:ext cx="2376487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8"/>
          <p:cNvSpPr/>
          <p:nvPr/>
        </p:nvSpPr>
        <p:spPr>
          <a:xfrm>
            <a:off x="1250950" y="2245786"/>
            <a:ext cx="4248150" cy="378565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安全组织机构台帐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安全工作会议台帐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安全培训教育台帐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特种作业管理台帐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安全生产检查台帐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事故隐患整改台帐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危险源监控管理台帐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特种设备登记及检测、检验台帐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安全设施登记、维护保养及检测台帐  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职业卫生检测台帐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动火、进入受限空间等危险作业票证记录</a:t>
            </a:r>
          </a:p>
        </p:txBody>
      </p:sp>
      <p:sp>
        <p:nvSpPr>
          <p:cNvPr id="17413" name="Rectangle 11"/>
          <p:cNvSpPr/>
          <p:nvPr/>
        </p:nvSpPr>
        <p:spPr>
          <a:xfrm>
            <a:off x="4860925" y="1906588"/>
            <a:ext cx="4248150" cy="2530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endParaRPr lang="en-US" altLang="zh-CN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反“三违”活动台帐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安全事故管理台帐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安全生产奖惩台帐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劳保用品管理台帐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消防器材配置台帐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安全值班台帐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高危工艺台帐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/>
          <p:nvPr/>
        </p:nvSpPr>
        <p:spPr>
          <a:xfrm>
            <a:off x="1619250" y="2133600"/>
            <a:ext cx="3209925" cy="3140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动火证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进入设备作业证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临时线使用许可证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动土证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登高作业证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上岗操作证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移动电具使用许可证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用火许可证</a:t>
            </a:r>
          </a:p>
        </p:txBody>
      </p:sp>
      <p:pic>
        <p:nvPicPr>
          <p:cNvPr id="18435" name="Picture 6" descr="21-02"/>
          <p:cNvPicPr>
            <a:picLocks noChangeAspect="1"/>
          </p:cNvPicPr>
          <p:nvPr/>
        </p:nvPicPr>
        <p:blipFill>
          <a:blip r:embed="rId3">
            <a:lum bright="-42001" contrast="60000"/>
          </a:blip>
          <a:stretch>
            <a:fillRect/>
          </a:stretch>
        </p:blipFill>
        <p:spPr>
          <a:xfrm>
            <a:off x="5508625" y="2420938"/>
            <a:ext cx="2870200" cy="309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AutoShape 7"/>
          <p:cNvSpPr/>
          <p:nvPr/>
        </p:nvSpPr>
        <p:spPr>
          <a:xfrm>
            <a:off x="1042988" y="765175"/>
            <a:ext cx="5184775" cy="1008063"/>
          </a:xfrm>
          <a:prstGeom prst="cloudCallout">
            <a:avLst>
              <a:gd name="adj1" fmla="val -46542"/>
              <a:gd name="adj2" fmla="val 70000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化工企业应该执行的票证：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/>
          <p:nvPr/>
        </p:nvSpPr>
        <p:spPr>
          <a:xfrm>
            <a:off x="1149350" y="1468790"/>
            <a:ext cx="3567113" cy="523172"/>
          </a:xfrm>
          <a:prstGeom prst="rect">
            <a:avLst/>
          </a:prstGeom>
          <a:noFill/>
          <a:ln w="9525">
            <a:noFill/>
          </a:ln>
        </p:spPr>
        <p:txBody>
          <a:bodyPr tIns="76176" bIns="76176"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四、安全操作规程的制定</a:t>
            </a:r>
            <a:endParaRPr lang="zh-CN" altLang="en-US" b="0" i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Rectangle 5"/>
          <p:cNvSpPr/>
          <p:nvPr/>
        </p:nvSpPr>
        <p:spPr>
          <a:xfrm>
            <a:off x="1835150" y="2420938"/>
            <a:ext cx="4337050" cy="2378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电工安全操作规程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电焊工安全操作规程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叉车驾驶员安全操作规程 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液氨制氢炉安全操作规程 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电解槽安全操作规程 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氧气管道检修作业安全操作规程 </a:t>
            </a:r>
          </a:p>
        </p:txBody>
      </p:sp>
      <p:sp>
        <p:nvSpPr>
          <p:cNvPr id="19460" name="Text Box 6"/>
          <p:cNvSpPr txBox="1"/>
          <p:nvPr/>
        </p:nvSpPr>
        <p:spPr>
          <a:xfrm>
            <a:off x="1149350" y="2133600"/>
            <a:ext cx="12842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例如：</a:t>
            </a:r>
          </a:p>
        </p:txBody>
      </p:sp>
      <p:pic>
        <p:nvPicPr>
          <p:cNvPr id="19461" name="Picture 8" descr="W0200904284945859386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1809750"/>
            <a:ext cx="2857500" cy="323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/>
          <p:nvPr/>
        </p:nvSpPr>
        <p:spPr>
          <a:xfrm>
            <a:off x="982663" y="1410052"/>
            <a:ext cx="2954655" cy="523172"/>
          </a:xfrm>
          <a:prstGeom prst="rect">
            <a:avLst/>
          </a:prstGeom>
          <a:noFill/>
          <a:ln w="9525">
            <a:noFill/>
          </a:ln>
        </p:spPr>
        <p:txBody>
          <a:bodyPr wrap="none" tIns="76176" bIns="76176"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五、安全教育与培训</a:t>
            </a:r>
            <a:endParaRPr lang="zh-CN" altLang="en-US" b="0" i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3" name="Rectangle 44"/>
          <p:cNvSpPr/>
          <p:nvPr/>
        </p:nvSpPr>
        <p:spPr>
          <a:xfrm>
            <a:off x="1331913" y="2132013"/>
            <a:ext cx="7292975" cy="3673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主要负责人和安全管理人员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要经有关主管部门考核合格，并取得安全资格证书；</a:t>
            </a:r>
          </a:p>
          <a:p>
            <a:pPr lvl="0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特种作业人员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要经专门安全作业培训，并取得特种作业操作资格证书；</a:t>
            </a:r>
          </a:p>
          <a:p>
            <a:pPr lvl="0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其他从业人员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需经相关知识的教育和培训并考核合格；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）采用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新工艺、新技术、新材料或使用新设备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，要对从业人员进行专门的安全教育和培训；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换岗、离岗</a:t>
            </a:r>
            <a:r>
              <a:rPr lang="en-US" altLang="zh-CN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个月以上从业人员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要经复工前的安全教育培训；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新职工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入厂要经三级安全教育培训。</a:t>
            </a:r>
          </a:p>
          <a:p>
            <a:pPr lvl="0" algn="l" eaLnBrk="1" hangingPunct="1">
              <a:spcBef>
                <a:spcPct val="25000"/>
              </a:spcBef>
            </a:pPr>
            <a:endParaRPr lang="en-US" altLang="zh-CN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/>
          <p:nvPr/>
        </p:nvSpPr>
        <p:spPr>
          <a:xfrm>
            <a:off x="1258888" y="763588"/>
            <a:ext cx="3673475" cy="1008062"/>
          </a:xfrm>
          <a:prstGeom prst="cloudCallout">
            <a:avLst>
              <a:gd name="adj1" fmla="val -37250"/>
              <a:gd name="adj2" fmla="val 70000"/>
            </a:avLst>
          </a:prstGeom>
          <a:solidFill>
            <a:srgbClr val="008000"/>
          </a:solidFill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三级安全教育：</a:t>
            </a:r>
          </a:p>
        </p:txBody>
      </p:sp>
      <p:sp>
        <p:nvSpPr>
          <p:cNvPr id="21507" name="Rectangle 5"/>
          <p:cNvSpPr/>
          <p:nvPr/>
        </p:nvSpPr>
        <p:spPr>
          <a:xfrm>
            <a:off x="2627313" y="2006614"/>
            <a:ext cx="6146234" cy="12906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）厂级安全教育，由厂安全部门负责</a:t>
            </a:r>
          </a:p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）车间级安全教育，由车间领导指定专人负责 </a:t>
            </a:r>
          </a:p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）班组级安全教育，由班组长或班组安全员负责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</a:t>
            </a:r>
            <a:endParaRPr lang="zh-CN" altLang="en-US" sz="200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508" name="Picture 8" descr="200804221643237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3805238"/>
            <a:ext cx="3168650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1222375" y="1844675"/>
            <a:ext cx="7526338" cy="4367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（一）安全管理概述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（二）化工企业安全管理基础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（三）化工企业作业现场安全管理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（四）化工企业事故隐患排查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（五）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6S 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现场管理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（六）模拟试题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971550" y="677863"/>
            <a:ext cx="669607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（三）化工企业作业现场安全管理</a:t>
            </a:r>
          </a:p>
        </p:txBody>
      </p:sp>
      <p:sp>
        <p:nvSpPr>
          <p:cNvPr id="22531" name="Rectangle 32"/>
          <p:cNvSpPr/>
          <p:nvPr/>
        </p:nvSpPr>
        <p:spPr>
          <a:xfrm>
            <a:off x="971550" y="2087563"/>
            <a:ext cx="7921625" cy="22891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安全教育和岗位技术考核不合格者，严禁独立上岗操作。</a:t>
            </a:r>
          </a:p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不按规定着装者或班前饮酒者，严禁进入生产岗位或施工现场。</a:t>
            </a:r>
          </a:p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不戴好安全帽者，严禁进入检修、施工现场或交叉作业现场。</a:t>
            </a:r>
          </a:p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未办理安全作业票及不系安全带者，严禁高处作业。</a:t>
            </a:r>
          </a:p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未办理安全作业票，严禁进入塔、容器、罐、反应器、下水井、电缆沟等有毒、有害、缺氧场所作业。</a:t>
            </a:r>
          </a:p>
        </p:txBody>
      </p:sp>
      <p:sp>
        <p:nvSpPr>
          <p:cNvPr id="22532" name="Rectangle 33"/>
          <p:cNvSpPr/>
          <p:nvPr/>
        </p:nvSpPr>
        <p:spPr>
          <a:xfrm>
            <a:off x="1093788" y="1531938"/>
            <a:ext cx="324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一、人身安全十大禁令</a:t>
            </a:r>
          </a:p>
        </p:txBody>
      </p:sp>
      <p:pic>
        <p:nvPicPr>
          <p:cNvPr id="22533" name="Picture 35" descr="200508191416522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75" y="4532313"/>
            <a:ext cx="3248025" cy="2325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/>
          <p:nvPr/>
        </p:nvSpPr>
        <p:spPr>
          <a:xfrm>
            <a:off x="1042988" y="1484313"/>
            <a:ext cx="7345362" cy="25939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未办理维修工作票，严禁拆卸停用的与系统联通的管道、机泵等设备。</a:t>
            </a:r>
          </a:p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未办理电气作业“三票”，严禁电气施工作业。</a:t>
            </a:r>
          </a:p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未办理施工破土工作票、严禁破土施工。</a:t>
            </a:r>
          </a:p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机动设备或受压容器的安全附件、防护装置不齐全好用严禁启动使用。</a:t>
            </a:r>
          </a:p>
          <a:p>
            <a:pPr marL="269875" lvl="0" indent="-269875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10.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机动设备的转动部件，在运转中严禁擦洗或拆卸。</a:t>
            </a:r>
          </a:p>
        </p:txBody>
      </p:sp>
      <p:pic>
        <p:nvPicPr>
          <p:cNvPr id="23555" name="Picture 8" descr="20071120130044730_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4005263"/>
            <a:ext cx="171132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/>
          <p:nvPr/>
        </p:nvSpPr>
        <p:spPr>
          <a:xfrm>
            <a:off x="1403350" y="1933982"/>
            <a:ext cx="7416800" cy="273921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．严禁在厂内吸烟及携带火种和易燃、易爆、有毒、易腐蚀物品入厂。</a:t>
            </a:r>
          </a:p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．严禁未按规定办理“用火作业许可证”，在厂内进行用火作业。</a:t>
            </a:r>
          </a:p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．严禁穿易产生静电的服装进入油气区工作。</a:t>
            </a:r>
          </a:p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．严禁穿戴铁钉的鞋进入油气区及易燃、易爆装置。</a:t>
            </a:r>
          </a:p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．严禁用汽油、易挥发溶剂擦洗设备、衣物、工具及地面等。</a:t>
            </a:r>
          </a:p>
        </p:txBody>
      </p:sp>
      <p:sp>
        <p:nvSpPr>
          <p:cNvPr id="24579" name="Rectangle 5"/>
          <p:cNvSpPr/>
          <p:nvPr/>
        </p:nvSpPr>
        <p:spPr>
          <a:xfrm>
            <a:off x="1092200" y="1387475"/>
            <a:ext cx="324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二、防火防爆十大禁令</a:t>
            </a:r>
          </a:p>
        </p:txBody>
      </p:sp>
      <p:pic>
        <p:nvPicPr>
          <p:cNvPr id="24580" name="Picture 6" descr="20080219173507687_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4724400"/>
            <a:ext cx="2016125" cy="140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/>
          <p:nvPr/>
        </p:nvSpPr>
        <p:spPr>
          <a:xfrm>
            <a:off x="1092200" y="1589088"/>
            <a:ext cx="7416800" cy="25939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60680" lvl="0" indent="-360680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．严禁未经批准的各种机动车辆进入生产装置、罐区及易燃易爆区。</a:t>
            </a:r>
          </a:p>
          <a:p>
            <a:pPr marL="360680" lvl="0" indent="-360680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．严禁就地排放易燃、易爆物料及危险化学品。</a:t>
            </a:r>
          </a:p>
          <a:p>
            <a:pPr marL="360680" lvl="0" indent="-360680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．严禁在油气区用黑色金属或易产生火花的工具敲打、撞击和作业。</a:t>
            </a:r>
          </a:p>
          <a:p>
            <a:pPr marL="360680" lvl="0" indent="-360680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．严禁堵塞消防通道及随意挪用或损坏消防设施。</a:t>
            </a:r>
          </a:p>
          <a:p>
            <a:pPr marL="360680" lvl="0" indent="-360680" algn="l" eaLnBrk="1" hangingPunct="1">
              <a:spcBef>
                <a:spcPct val="3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．严禁损坏厂内各类防爆设施。</a:t>
            </a:r>
          </a:p>
        </p:txBody>
      </p:sp>
      <p:pic>
        <p:nvPicPr>
          <p:cNvPr id="25603" name="Picture 6" descr="200712271628439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13" y="3716338"/>
            <a:ext cx="3810000" cy="2695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/>
          <p:nvPr/>
        </p:nvSpPr>
        <p:spPr>
          <a:xfrm>
            <a:off x="1258888" y="1557338"/>
            <a:ext cx="7058025" cy="1282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案例一：某炼油厂民用液化气站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名工人在处理钢瓶中的残液，其中有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人拎起一只钢瓶弯腰倒残液、时，上衣口袋的打火机滑出落地，打出火花引燃起火，厂房烧毁，烧伤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人。</a:t>
            </a:r>
            <a:r>
              <a:rPr lang="zh-CN" altLang="en-US" sz="20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26627" name="Picture 6" descr="009"/>
          <p:cNvPicPr>
            <a:picLocks noChangeAspect="1"/>
          </p:cNvPicPr>
          <p:nvPr/>
        </p:nvPicPr>
        <p:blipFill>
          <a:blip r:embed="rId3"/>
          <a:srcRect b="14960"/>
          <a:stretch>
            <a:fillRect/>
          </a:stretch>
        </p:blipFill>
        <p:spPr>
          <a:xfrm>
            <a:off x="5292725" y="3068638"/>
            <a:ext cx="3313113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/>
          <p:nvPr/>
        </p:nvSpPr>
        <p:spPr>
          <a:xfrm>
            <a:off x="1258888" y="1905172"/>
            <a:ext cx="3240087" cy="325403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二：某炼油厂成品车间泄漏，地面积油，那天一批外来参观人员中有人穿了钉鞋，碰到地面铁板产生火花，当即着火，烧伤多人。又如某研究所用大量汽油擦洗室内地板，钉鞋撞击水泥地产生火星，引起了一场大火。</a:t>
            </a:r>
          </a:p>
        </p:txBody>
      </p:sp>
      <p:pic>
        <p:nvPicPr>
          <p:cNvPr id="27651" name="Picture 6" descr="18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1916113"/>
            <a:ext cx="2952750" cy="366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/>
          <p:nvPr/>
        </p:nvSpPr>
        <p:spPr>
          <a:xfrm>
            <a:off x="971550" y="1910023"/>
            <a:ext cx="7343775" cy="205370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三：某炼油厂供应处运输队一名司机将货车停在库前修车。他用油盒取来汽油放在驾驶室左边，然后在驾驶室内用毛刷蘸汽油擦洗发动机。擦洗中，毛刷上的铁皮接触电源线，产生电火花，将汽油引燃着火。该司机的左肢、脸部、上呼吸道均被烧伤。烧伤后又仰面摔倒在地，造成脑干严重摔伤，抢救无效死亡。 </a:t>
            </a:r>
          </a:p>
        </p:txBody>
      </p:sp>
      <p:pic>
        <p:nvPicPr>
          <p:cNvPr id="28675" name="Picture 6" descr="080906-xiche"/>
          <p:cNvPicPr>
            <a:picLocks noChangeAspect="1"/>
          </p:cNvPicPr>
          <p:nvPr/>
        </p:nvPicPr>
        <p:blipFill>
          <a:blip r:embed="rId3"/>
          <a:srcRect b="8737"/>
          <a:stretch>
            <a:fillRect/>
          </a:stretch>
        </p:blipFill>
        <p:spPr>
          <a:xfrm>
            <a:off x="5724525" y="3860800"/>
            <a:ext cx="2806700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/>
          <p:nvPr/>
        </p:nvSpPr>
        <p:spPr>
          <a:xfrm>
            <a:off x="971550" y="1624013"/>
            <a:ext cx="7535863" cy="2473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四：某厂一生产装置溢出丁二烯，该厂在报警时只向消防部门上报了厂名和火警，而未说明生产区内有气相可爆气体丁二烯泄漏。市消防车未装阻火器便直奔灾区，厂门卫没有检查，消防车未到着火现场就闯进了外逸丁二烯气体危险区，随即一声爆炸，司机当场炸死，同车消防队员均受伤，并造成了更大的火灾。引起爆炸的火源就是消防车排气管喷出的火星。</a:t>
            </a:r>
          </a:p>
        </p:txBody>
      </p:sp>
      <p:pic>
        <p:nvPicPr>
          <p:cNvPr id="29699" name="Picture 6" descr="20051213183510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63" y="4097338"/>
            <a:ext cx="3168650" cy="221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/>
          <p:nvPr/>
        </p:nvSpPr>
        <p:spPr>
          <a:xfrm>
            <a:off x="971550" y="1755775"/>
            <a:ext cx="7632700" cy="16795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五：某炼油厂油品车间年度大修，刷轻油罐时，大量轻质油冲入下水井内。因全厂下水井都没有水封，使大量油气瓦斯串入联合装置车间下水道内，此下水道连通明沟处也没有堵死。当地面动火时，火花落入明沟起火，造成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个下水井连续爆炸起火。</a:t>
            </a:r>
          </a:p>
        </p:txBody>
      </p:sp>
      <p:pic>
        <p:nvPicPr>
          <p:cNvPr id="30723" name="Picture 6" descr="13--689617758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3789363"/>
            <a:ext cx="3024188" cy="233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/>
          <p:nvPr/>
        </p:nvSpPr>
        <p:spPr>
          <a:xfrm>
            <a:off x="971550" y="1358900"/>
            <a:ext cx="7632700" cy="2473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案例六：案例：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1994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日凌晨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，某公司有机合成厂化五车间因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D202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聚丙烯反应釜暴聚，停釜处理，并开始清釜作业，至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日上午只有釜底剩下少量聚丙烯熔块。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，乔某下釜作业，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，釜内发生闪爆，乔某当场死亡。事故原因是：釜内串入了丙烯气体，并达到了爆炸范围；而爆炸火源就在于清釜工具中有钢斧和铁撬杠，故在清理作业中因铁器与釜壁碰撞产生火花而引爆。</a:t>
            </a:r>
          </a:p>
        </p:txBody>
      </p:sp>
      <p:pic>
        <p:nvPicPr>
          <p:cNvPr id="31747" name="Picture 6" descr="200812741228538944796"/>
          <p:cNvPicPr>
            <a:picLocks noChangeAspect="1"/>
          </p:cNvPicPr>
          <p:nvPr/>
        </p:nvPicPr>
        <p:blipFill>
          <a:blip r:embed="rId3"/>
          <a:srcRect t="31111" b="29834"/>
          <a:stretch>
            <a:fillRect/>
          </a:stretch>
        </p:blipFill>
        <p:spPr>
          <a:xfrm>
            <a:off x="1619250" y="4508500"/>
            <a:ext cx="3024188" cy="118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1222375" y="549275"/>
            <a:ext cx="75263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（一）安全管理概述</a:t>
            </a:r>
          </a:p>
        </p:txBody>
      </p:sp>
      <p:sp>
        <p:nvSpPr>
          <p:cNvPr id="579594" name="Text Box 10"/>
          <p:cNvSpPr txBox="1">
            <a:spLocks noChangeArrowheads="1"/>
          </p:cNvSpPr>
          <p:nvPr/>
        </p:nvSpPr>
        <p:spPr bwMode="auto">
          <a:xfrm>
            <a:off x="3276600" y="1676400"/>
            <a:ext cx="51117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安全管理的含义：</a:t>
            </a:r>
          </a:p>
        </p:txBody>
      </p:sp>
      <p:sp>
        <p:nvSpPr>
          <p:cNvPr id="5124" name="Rectangle 11"/>
          <p:cNvSpPr/>
          <p:nvPr/>
        </p:nvSpPr>
        <p:spPr>
          <a:xfrm>
            <a:off x="3276600" y="2227263"/>
            <a:ext cx="5578475" cy="8751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lnSpc>
                <a:spcPct val="135000"/>
              </a:lnSpc>
            </a:pPr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管理者对安全生产工作进行的计划、组织、指挥、协调和控制的一系列活动。</a:t>
            </a:r>
          </a:p>
        </p:txBody>
      </p:sp>
      <p:sp>
        <p:nvSpPr>
          <p:cNvPr id="5125" name="Rectangle 12"/>
          <p:cNvSpPr/>
          <p:nvPr/>
        </p:nvSpPr>
        <p:spPr>
          <a:xfrm>
            <a:off x="3276600" y="4095750"/>
            <a:ext cx="54006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保证生产，经营活动中的人身安全与健康，以及财产安全。</a:t>
            </a:r>
          </a:p>
        </p:txBody>
      </p:sp>
      <p:sp>
        <p:nvSpPr>
          <p:cNvPr id="579597" name="Text Box 13"/>
          <p:cNvSpPr txBox="1">
            <a:spLocks noChangeArrowheads="1"/>
          </p:cNvSpPr>
          <p:nvPr/>
        </p:nvSpPr>
        <p:spPr bwMode="auto">
          <a:xfrm>
            <a:off x="3276600" y="3344863"/>
            <a:ext cx="55784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安全管理的目的：</a:t>
            </a:r>
          </a:p>
        </p:txBody>
      </p:sp>
      <p:pic>
        <p:nvPicPr>
          <p:cNvPr id="5127" name="Picture 17" descr="200508191355287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2063"/>
            <a:ext cx="3097213" cy="2938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/>
          <p:nvPr/>
        </p:nvSpPr>
        <p:spPr>
          <a:xfrm>
            <a:off x="1331913" y="2166928"/>
            <a:ext cx="7416800" cy="34163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60680" lvl="0" indent="-360680" algn="l" eaLnBrk="1" hangingPunct="1">
              <a:spcBef>
                <a:spcPct val="2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．严格按规定的流速输送易燃易爆介质，不准使用压缩空气调和、搅拌。</a:t>
            </a:r>
          </a:p>
          <a:p>
            <a:pPr marL="360680" lvl="0" indent="-360680" algn="l" eaLnBrk="1" hangingPunct="1">
              <a:spcBef>
                <a:spcPct val="2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．易燃、易爆流体在输送停止后，必须按规定静止一定时间，方可进行检尺、测温、采样等作业。</a:t>
            </a:r>
          </a:p>
          <a:p>
            <a:pPr marL="360680" lvl="0" indent="-360680" algn="l" eaLnBrk="1" hangingPunct="1">
              <a:spcBef>
                <a:spcPct val="2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．对易燃、易爆流体储罐进行测温、采样，不应使用两种或两种以上材质的器具。</a:t>
            </a:r>
          </a:p>
          <a:p>
            <a:pPr marL="360680" lvl="0" indent="-360680" algn="l" eaLnBrk="1" hangingPunct="1">
              <a:spcBef>
                <a:spcPct val="2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．不准从罐上部收油，油槽车应采用鹤管液下装车，严禁在装置或罐区灌装油品。</a:t>
            </a:r>
          </a:p>
          <a:p>
            <a:pPr marL="360680" lvl="0" indent="-360680" algn="l" eaLnBrk="1" hangingPunct="1">
              <a:spcBef>
                <a:spcPct val="2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．严禁穿戴易产生静电的服装进入易燃、易爆区，尤其不应在该区穿、脱衣服或用化纤织物擦拭设备。</a:t>
            </a:r>
          </a:p>
        </p:txBody>
      </p:sp>
      <p:sp>
        <p:nvSpPr>
          <p:cNvPr id="32771" name="Rectangle 5"/>
          <p:cNvSpPr/>
          <p:nvPr/>
        </p:nvSpPr>
        <p:spPr>
          <a:xfrm>
            <a:off x="1116013" y="1387475"/>
            <a:ext cx="41671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三、防止静电危险害十条规定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2007111910822177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437063"/>
            <a:ext cx="2532063" cy="190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4"/>
          <p:cNvSpPr/>
          <p:nvPr/>
        </p:nvSpPr>
        <p:spPr>
          <a:xfrm>
            <a:off x="1331913" y="1484313"/>
            <a:ext cx="7416800" cy="36290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．容易产生化纤和粉体静电的环境，其湿度必须控制在规定界限以内。</a:t>
            </a:r>
          </a:p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．易燃易爆区、易产生化纤和粉体静电的装置，必须做好设备防静电接地；混凝土地面、橡胶地板等导电性应符合规定。</a:t>
            </a:r>
          </a:p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．化纤和粉体物料的输送和包装，必须采取消除静电或泄出静电措施；易产生静电的装置、设备必须设静电消除器。</a:t>
            </a:r>
          </a:p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．防静电措施和设备，应指定专人定期进行检查，并建卡登记存档。</a:t>
            </a:r>
          </a:p>
          <a:p>
            <a:pPr marL="360680" lvl="0" indent="-360680" algn="l" eaLnBrk="1" hangingPunct="1">
              <a:spcBef>
                <a:spcPct val="40000"/>
              </a:spcBef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．新产品、设备、工艺和原材料的投用，应对静电情况做出评价，并采取相应的消除静电措施。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/>
          <p:nvPr/>
        </p:nvSpPr>
        <p:spPr>
          <a:xfrm>
            <a:off x="1116013" y="1557338"/>
            <a:ext cx="7235825" cy="16795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案例一：某石化厂油品车间航煤中间罐进油后，取样员到罐上采样，因金属采样器感应带静电，而采样绳为棉纱线不导电，则瞬间电压增高，击穿了空气介质向罐内仪表补气导管放电，引起了一场燃爆事故。 </a:t>
            </a:r>
          </a:p>
        </p:txBody>
      </p:sp>
      <p:pic>
        <p:nvPicPr>
          <p:cNvPr id="34819" name="Picture 8" descr="20081051749419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5" y="3644900"/>
            <a:ext cx="3419475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3644900"/>
            <a:ext cx="3422650" cy="2160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/>
          <p:nvPr/>
        </p:nvSpPr>
        <p:spPr>
          <a:xfrm>
            <a:off x="1116013" y="1628775"/>
            <a:ext cx="7488237" cy="2076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案例二：某石油公司分公司加油站接卸一车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97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号汽油时，当班卸油工违章不用快速接头密闭卸油，而是将卸油胶管直插到油罐量油孔喷溅式卸油，造成大量汽油溢出，喷溅式卸油产生静电火花引燃起火，迅即蔓延成大面积火灾，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台加油机、油罐等设施被烧坏，卸油工被烧成重伤，烧伤面积达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80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％以上。</a:t>
            </a:r>
          </a:p>
        </p:txBody>
      </p:sp>
      <p:pic>
        <p:nvPicPr>
          <p:cNvPr id="35843" name="Picture 10" descr="W020070925304783433767"/>
          <p:cNvPicPr>
            <a:picLocks noChangeAspect="1"/>
          </p:cNvPicPr>
          <p:nvPr/>
        </p:nvPicPr>
        <p:blipFill>
          <a:blip r:embed="rId3"/>
          <a:srcRect b="13124"/>
          <a:stretch>
            <a:fillRect/>
          </a:stretch>
        </p:blipFill>
        <p:spPr>
          <a:xfrm>
            <a:off x="5508625" y="4076700"/>
            <a:ext cx="3095625" cy="2017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u=3494105387,1506146157&amp;fm=0&amp;gp=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3903663"/>
            <a:ext cx="2305050" cy="220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5"/>
          <p:cNvSpPr/>
          <p:nvPr/>
        </p:nvSpPr>
        <p:spPr>
          <a:xfrm>
            <a:off x="1116013" y="1430338"/>
            <a:ext cx="7488237" cy="2473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三：某化工车间停工检修，一名工人用化纤碎布抹擦设备上的油污。事后把擦布放在设备盖上就离去。另一人进来看到一团擦布正在冒烟，当提起来看时，布迅即烧了起来，这是因在擦拭设备时化纤油布发热，且带上静电不易消散，当把它扔到盖子上时发生了静电火花，引燃了布缝间的油气，随即冒烟，当他拿起布时，则与空气接触面积增加而立即燃烧起来。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0D02F6-2A66-4B2E-B834-04238D4C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79F50EF-2264-4888-AAB6-EC8AB8665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0" y="1412776"/>
            <a:ext cx="8343749" cy="4693359"/>
          </a:xfrm>
        </p:spPr>
      </p:pic>
    </p:spTree>
    <p:extLst>
      <p:ext uri="{BB962C8B-B14F-4D97-AF65-F5344CB8AC3E}">
        <p14:creationId xmlns:p14="http://schemas.microsoft.com/office/powerpoint/2010/main" val="321726427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/>
          <p:nvPr/>
        </p:nvSpPr>
        <p:spPr>
          <a:xfrm>
            <a:off x="827088" y="1906151"/>
            <a:ext cx="4751387" cy="364894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30000"/>
              </a:lnSpc>
            </a:pP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四：某厂低压聚乙烯车间干燥系统，由于粉体气流高速运动，干燥粉体的含水量又较低，这样干燥的物料就更易起电，带有电荷的粉体在进入旋风分离器时，由于流速突然下降，粉体沉积，导致带电荷的粉体沉积时放电产生火花，引起了干燥系统的燃烧爆炸事故。因此，对化纤和粉体物料的输送和包装工艺，必须采取消除静电或泄出静电措施。</a:t>
            </a:r>
          </a:p>
        </p:txBody>
      </p:sp>
      <p:pic>
        <p:nvPicPr>
          <p:cNvPr id="37891" name="Picture 8" descr="779625945876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873250"/>
            <a:ext cx="2481263" cy="3513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/>
          <p:nvPr/>
        </p:nvSpPr>
        <p:spPr>
          <a:xfrm>
            <a:off x="1116013" y="1387475"/>
            <a:ext cx="324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四、动火作业安全管理</a:t>
            </a:r>
          </a:p>
        </p:txBody>
      </p:sp>
      <p:sp>
        <p:nvSpPr>
          <p:cNvPr id="641037" name="Rectangle 13"/>
          <p:cNvSpPr/>
          <p:nvPr/>
        </p:nvSpPr>
        <p:spPr>
          <a:xfrm>
            <a:off x="1692275" y="3068638"/>
            <a:ext cx="3743325" cy="2540000"/>
          </a:xfrm>
          <a:prstGeom prst="rect">
            <a:avLst/>
          </a:prstGeom>
          <a:noFill/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设备内作业安全规程</a:t>
            </a:r>
          </a:p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设备检修作业安全规程</a:t>
            </a:r>
          </a:p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盲板抽堵作业安全规程</a:t>
            </a:r>
          </a:p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高处作业安全规程</a:t>
            </a:r>
          </a:p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断路作业安全规程</a:t>
            </a:r>
          </a:p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动土作业安全规程</a:t>
            </a:r>
          </a:p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动火作业安全规程</a:t>
            </a:r>
          </a:p>
          <a:p>
            <a:pPr lvl="0" algn="l" eaLnBrk="1" hangingPunct="1"/>
            <a:r>
              <a:rPr lang="zh-CN" altLang="en-US" sz="20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吊装作业安全规程</a:t>
            </a:r>
          </a:p>
        </p:txBody>
      </p:sp>
      <p:sp>
        <p:nvSpPr>
          <p:cNvPr id="641038" name="AutoShape 14"/>
          <p:cNvSpPr/>
          <p:nvPr/>
        </p:nvSpPr>
        <p:spPr>
          <a:xfrm>
            <a:off x="4572000" y="1844675"/>
            <a:ext cx="3816350" cy="1223963"/>
          </a:xfrm>
          <a:prstGeom prst="cloudCallout">
            <a:avLst>
              <a:gd name="adj1" fmla="val -19634"/>
              <a:gd name="adj2" fmla="val 111736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化工安全生产的八大安全规程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7" grpId="0" animBg="1"/>
      <p:bldP spid="6410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/>
          <p:nvPr/>
        </p:nvSpPr>
        <p:spPr>
          <a:xfrm>
            <a:off x="1228725" y="2408238"/>
            <a:ext cx="7159625" cy="1295400"/>
          </a:xfrm>
          <a:prstGeom prst="rect">
            <a:avLst/>
          </a:prstGeom>
          <a:noFill/>
          <a:ln w="9525">
            <a:noFill/>
          </a:ln>
        </p:spPr>
        <p:txBody>
          <a:bodyPr tIns="38088" bIns="38088" anchor="ctr"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在化工企业中，凡是动用明火或可能产生火种的作业都属于动火作业。例如电焊、气焊、切割、熬沥青、烘砂、喷灯等明火作业；凿水泥基础、打墙眼、电气设备的耐压试验，电烙铁锡焊、凿键槽、开坡口等易产生火花或高温的作业。</a:t>
            </a:r>
          </a:p>
        </p:txBody>
      </p:sp>
      <p:sp>
        <p:nvSpPr>
          <p:cNvPr id="39939" name="Rectangle 5"/>
          <p:cNvSpPr/>
          <p:nvPr/>
        </p:nvSpPr>
        <p:spPr>
          <a:xfrm>
            <a:off x="1054600" y="1776413"/>
            <a:ext cx="281840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．动火作业的含义</a:t>
            </a:r>
          </a:p>
        </p:txBody>
      </p:sp>
      <p:pic>
        <p:nvPicPr>
          <p:cNvPr id="39940" name="Picture 6" descr="01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913" y="4137025"/>
            <a:ext cx="21590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7" descr="天津瑞通管道通下水打墙眼852214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51275" y="4137025"/>
            <a:ext cx="21590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8" descr="oce0m2"/>
          <p:cNvPicPr/>
          <p:nvPr/>
        </p:nvPicPr>
        <p:blipFill>
          <a:blip r:embed="rId5"/>
          <a:stretch>
            <a:fillRect/>
          </a:stretch>
        </p:blipFill>
        <p:spPr>
          <a:xfrm>
            <a:off x="6229350" y="4137025"/>
            <a:ext cx="2159000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/>
          <p:nvPr/>
        </p:nvSpPr>
        <p:spPr>
          <a:xfrm>
            <a:off x="1476375" y="2081213"/>
            <a:ext cx="7159625" cy="806450"/>
          </a:xfrm>
          <a:prstGeom prst="rect">
            <a:avLst/>
          </a:prstGeom>
          <a:noFill/>
          <a:ln w="9525">
            <a:noFill/>
          </a:ln>
        </p:spPr>
        <p:txBody>
          <a:bodyPr tIns="38088" bIns="38088" anchor="ctr"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除固定动火区外的其他区域均为禁火区。凡需要在禁火区动火时，必须申请办理“动火证”。</a:t>
            </a:r>
          </a:p>
        </p:txBody>
      </p:sp>
      <p:sp>
        <p:nvSpPr>
          <p:cNvPr id="40963" name="Rectangle 5"/>
          <p:cNvSpPr/>
          <p:nvPr/>
        </p:nvSpPr>
        <p:spPr>
          <a:xfrm>
            <a:off x="1167299" y="1547813"/>
            <a:ext cx="167225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．禁火区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0964" name="Rectangle 6"/>
          <p:cNvSpPr/>
          <p:nvPr/>
        </p:nvSpPr>
        <p:spPr>
          <a:xfrm>
            <a:off x="1093480" y="3025775"/>
            <a:ext cx="249299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．动火作业等级</a:t>
            </a:r>
          </a:p>
        </p:txBody>
      </p:sp>
      <p:sp>
        <p:nvSpPr>
          <p:cNvPr id="40965" name="Rectangle 7"/>
          <p:cNvSpPr/>
          <p:nvPr/>
        </p:nvSpPr>
        <p:spPr>
          <a:xfrm>
            <a:off x="1547813" y="3751263"/>
            <a:ext cx="7092950" cy="2339975"/>
          </a:xfrm>
          <a:prstGeom prst="rect">
            <a:avLst/>
          </a:prstGeom>
          <a:noFill/>
          <a:ln w="9525">
            <a:noFill/>
          </a:ln>
        </p:spPr>
        <p:txBody>
          <a:bodyPr tIns="38088" bIns="38088" anchor="ctr"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特殊动火作业：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在生产运行状态下的易燃易爆物品生产装置、输送管道、储罐、容器等部位上及其它特殊危险场所的动火作业。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lnSpc>
                <a:spcPct val="120000"/>
              </a:lnSpc>
            </a:pP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一级动火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作业：在易燃易爆场所进行的动火作业。</a:t>
            </a:r>
          </a:p>
          <a:p>
            <a:pPr lvl="0" algn="l" eaLnBrk="1" hangingPunct="1">
              <a:lnSpc>
                <a:spcPct val="120000"/>
              </a:lnSpc>
            </a:pP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二级动火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作业：除特殊危险动火作业和一级动火作业以外的动火作业。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971550" y="1557338"/>
            <a:ext cx="75263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我国安全生产管理的方针：</a:t>
            </a:r>
          </a:p>
        </p:txBody>
      </p:sp>
      <p:sp>
        <p:nvSpPr>
          <p:cNvPr id="6147" name="Rectangle 8"/>
          <p:cNvSpPr/>
          <p:nvPr/>
        </p:nvSpPr>
        <p:spPr>
          <a:xfrm>
            <a:off x="1835150" y="2356357"/>
            <a:ext cx="677621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/>
            <a:r>
              <a:rPr lang="en-US" altLang="zh-CN" sz="3200" i="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3200" i="0" dirty="0">
                <a:latin typeface="+mn-lt"/>
                <a:ea typeface="+mn-ea"/>
                <a:cs typeface="+mn-ea"/>
                <a:sym typeface="+mn-lt"/>
              </a:rPr>
              <a:t>安全第一、预防为主、综合治理”</a:t>
            </a: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6148" name="Picture 11" descr="安全第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4152900"/>
            <a:ext cx="2603500" cy="230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4714" name="AutoShape 10"/>
          <p:cNvSpPr/>
          <p:nvPr/>
        </p:nvSpPr>
        <p:spPr>
          <a:xfrm>
            <a:off x="539750" y="3429000"/>
            <a:ext cx="5256213" cy="3024188"/>
          </a:xfrm>
          <a:prstGeom prst="cloudCallout">
            <a:avLst>
              <a:gd name="adj1" fmla="val 69148"/>
              <a:gd name="adj2" fmla="val -65537"/>
            </a:avLst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l" eaLnBrk="1" hangingPunct="1"/>
            <a:r>
              <a:rPr lang="en-US" altLang="zh-CN" sz="2000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lang="zh-CN" altLang="en-US" sz="2000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要搞好安全生产工作就要在完善安全生产管理的体制机制、加强安全生产法制建设、推动安全科学技术创新、弘扬安全文化等方面进行综合治理，才能真正搞好安全生产工作。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/>
          <p:nvPr/>
        </p:nvSpPr>
        <p:spPr>
          <a:xfrm>
            <a:off x="1692275" y="2316163"/>
            <a:ext cx="7159625" cy="1128712"/>
          </a:xfrm>
          <a:prstGeom prst="rect">
            <a:avLst/>
          </a:prstGeom>
          <a:noFill/>
          <a:ln w="9525">
            <a:noFill/>
          </a:ln>
        </p:spPr>
        <p:txBody>
          <a:bodyPr tIns="38088" bIns="38088" anchor="ctr">
            <a:spAutoFit/>
          </a:bodyPr>
          <a:lstStyle/>
          <a:p>
            <a:pPr lvl="0" algn="l" eaLnBrk="1" hangingPunct="1">
              <a:lnSpc>
                <a:spcPct val="115000"/>
              </a:lnSpc>
            </a:pP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特级动火作业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：主管厂长或总工程师审批；</a:t>
            </a:r>
          </a:p>
          <a:p>
            <a:pPr lvl="0" algn="l" eaLnBrk="1" hangingPunct="1">
              <a:lnSpc>
                <a:spcPct val="115000"/>
              </a:lnSpc>
            </a:pP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一级动火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：由主管安全（防火）部门审批；</a:t>
            </a:r>
          </a:p>
          <a:p>
            <a:pPr lvl="0" algn="l" eaLnBrk="1" hangingPunct="1">
              <a:lnSpc>
                <a:spcPct val="115000"/>
              </a:lnSpc>
            </a:pP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二级动火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：由动火点所在车间主管负责人审批。</a:t>
            </a:r>
          </a:p>
        </p:txBody>
      </p:sp>
      <p:sp>
        <p:nvSpPr>
          <p:cNvPr id="41987" name="Rectangle 5"/>
          <p:cNvSpPr/>
          <p:nvPr/>
        </p:nvSpPr>
        <p:spPr>
          <a:xfrm>
            <a:off x="1013411" y="1547813"/>
            <a:ext cx="198002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．动火审批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1988" name="Rectangle 6"/>
          <p:cNvSpPr/>
          <p:nvPr/>
        </p:nvSpPr>
        <p:spPr>
          <a:xfrm>
            <a:off x="1010434" y="3644900"/>
            <a:ext cx="259558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．动火证有效期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1989" name="Rectangle 7"/>
          <p:cNvSpPr/>
          <p:nvPr/>
        </p:nvSpPr>
        <p:spPr>
          <a:xfrm>
            <a:off x="1763713" y="4467225"/>
            <a:ext cx="7159625" cy="777875"/>
          </a:xfrm>
          <a:prstGeom prst="rect">
            <a:avLst/>
          </a:prstGeom>
          <a:noFill/>
          <a:ln w="9525">
            <a:noFill/>
          </a:ln>
        </p:spPr>
        <p:txBody>
          <a:bodyPr tIns="38088" bIns="38088" anchor="ctr">
            <a:spAutoFit/>
          </a:bodyPr>
          <a:lstStyle/>
          <a:p>
            <a:pPr lvl="0" algn="l" eaLnBrk="1" hangingPunct="1">
              <a:lnSpc>
                <a:spcPct val="115000"/>
              </a:lnSpc>
            </a:pP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特级动火作业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一级动火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小时；</a:t>
            </a:r>
          </a:p>
          <a:p>
            <a:pPr lvl="0" algn="l" eaLnBrk="1" hangingPunct="1">
              <a:lnSpc>
                <a:spcPct val="115000"/>
              </a:lnSpc>
            </a:pPr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二级动火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72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小时。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/>
          <p:nvPr/>
        </p:nvSpPr>
        <p:spPr>
          <a:xfrm>
            <a:off x="926496" y="1484313"/>
            <a:ext cx="321113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．动火作业六大禁令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3011" name="Rectangle 5"/>
          <p:cNvSpPr/>
          <p:nvPr/>
        </p:nvSpPr>
        <p:spPr>
          <a:xfrm>
            <a:off x="1476375" y="2133600"/>
            <a:ext cx="6464300" cy="2181225"/>
          </a:xfrm>
          <a:prstGeom prst="rect">
            <a:avLst/>
          </a:prstGeom>
          <a:noFill/>
          <a:ln w="9525">
            <a:noFill/>
          </a:ln>
        </p:spPr>
        <p:txBody>
          <a:bodyPr tIns="38088" bIns="38088" anchor="ctr">
            <a:spAutoFit/>
          </a:bodyPr>
          <a:lstStyle/>
          <a:p>
            <a:pPr lvl="0" algn="l" eaLnBrk="1" hangingPunct="1">
              <a:lnSpc>
                <a:spcPct val="11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）动火证未经批准，禁止动火</a:t>
            </a:r>
          </a:p>
          <a:p>
            <a:pPr lvl="0" algn="l" eaLnBrk="1" hangingPunct="1">
              <a:lnSpc>
                <a:spcPct val="11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）不与生产系统可靠隔绝，禁止动火</a:t>
            </a:r>
          </a:p>
          <a:p>
            <a:pPr lvl="0" algn="l" eaLnBrk="1" hangingPunct="1">
              <a:lnSpc>
                <a:spcPct val="11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）不清洗，置换不合格，禁止动火</a:t>
            </a:r>
          </a:p>
          <a:p>
            <a:pPr lvl="0" algn="l" eaLnBrk="1" hangingPunct="1">
              <a:lnSpc>
                <a:spcPct val="11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）不清除周围易燃物，禁止动火</a:t>
            </a:r>
          </a:p>
          <a:p>
            <a:pPr lvl="0" algn="l" eaLnBrk="1" hangingPunct="1">
              <a:lnSpc>
                <a:spcPct val="11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）不按时作动火分析，禁止动火</a:t>
            </a:r>
          </a:p>
          <a:p>
            <a:pPr lvl="0" algn="l" eaLnBrk="1" hangingPunct="1">
              <a:lnSpc>
                <a:spcPct val="115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）没有消防措施，防火监护人不在场，不动火</a:t>
            </a:r>
          </a:p>
        </p:txBody>
      </p:sp>
      <p:sp>
        <p:nvSpPr>
          <p:cNvPr id="43012" name="Rectangle 6"/>
          <p:cNvSpPr/>
          <p:nvPr/>
        </p:nvSpPr>
        <p:spPr>
          <a:xfrm>
            <a:off x="954088" y="5155556"/>
            <a:ext cx="808426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/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化学品生产单位动火作业安全规范</a:t>
            </a:r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AQ3022-2008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3013" name="Text Box 7"/>
          <p:cNvSpPr txBox="1"/>
          <p:nvPr/>
        </p:nvSpPr>
        <p:spPr>
          <a:xfrm>
            <a:off x="954088" y="4700588"/>
            <a:ext cx="13858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详见：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PRODUCT_2007926113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3662363"/>
            <a:ext cx="3240088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Rectangle 4"/>
          <p:cNvSpPr/>
          <p:nvPr/>
        </p:nvSpPr>
        <p:spPr>
          <a:xfrm>
            <a:off x="1189038" y="1481138"/>
            <a:ext cx="7559675" cy="2530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案例：某炼油厂储碱罐在动火焊接作业过程中发生爆炸，轻伤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人。当日上午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时，车间设备管理人员通知安全员储碱罐梯子改造要动火。安全员到储碱顶罐上打开检尺口用鼻子嗅了嗅，感觉没什么气味，自认为新鲜碱液不会有什么问题，就开出了火票，并代替车间副主任签了字。焊工开始动火，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时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分，焊接储碱罐上部梯子支撑时，碱罐爆炸。</a:t>
            </a:r>
          </a:p>
          <a:p>
            <a:pPr lvl="0" algn="l" eaLnBrk="1" hangingPunct="1"/>
            <a:endParaRPr lang="zh-CN" altLang="en-US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/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endParaRPr lang="zh-CN" altLang="en-US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036" name="Rectangle 6"/>
          <p:cNvSpPr/>
          <p:nvPr/>
        </p:nvSpPr>
        <p:spPr>
          <a:xfrm>
            <a:off x="1116013" y="3716338"/>
            <a:ext cx="3978275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事故原因：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该罐退碱渣和停工退污油时没有关闭罐根阀门，储碱罐中有了油，致使该罐上部气相空间充满爆炸性气体。动火前，安全员未做气体分析，执行制度不严不细，造成了这次事故的发生。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/>
          <p:nvPr/>
        </p:nvSpPr>
        <p:spPr>
          <a:xfrm>
            <a:off x="971550" y="1458913"/>
            <a:ext cx="44735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五、进入受限空间作业安全管理</a:t>
            </a:r>
          </a:p>
        </p:txBody>
      </p:sp>
      <p:sp>
        <p:nvSpPr>
          <p:cNvPr id="45059" name="Rectangle 5"/>
          <p:cNvSpPr/>
          <p:nvPr/>
        </p:nvSpPr>
        <p:spPr>
          <a:xfrm>
            <a:off x="1298763" y="2133600"/>
            <a:ext cx="40318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．进入受限空间作业的含义</a:t>
            </a:r>
          </a:p>
        </p:txBody>
      </p:sp>
      <p:sp>
        <p:nvSpPr>
          <p:cNvPr id="45060" name="Rectangle 6"/>
          <p:cNvSpPr/>
          <p:nvPr/>
        </p:nvSpPr>
        <p:spPr>
          <a:xfrm>
            <a:off x="1403350" y="2590800"/>
            <a:ext cx="7129463" cy="822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是指进入塔、釜、槽、罐、炉、器、烟囱、料仓、地坑或其他闭塞场所内进行作业。</a:t>
            </a:r>
          </a:p>
        </p:txBody>
      </p:sp>
      <p:pic>
        <p:nvPicPr>
          <p:cNvPr id="45061" name="Picture 8" descr="20071181628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3716338"/>
            <a:ext cx="2703513" cy="224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10" descr="1236308553_lar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713" y="3716338"/>
            <a:ext cx="3333750" cy="223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/>
          <p:nvPr/>
        </p:nvSpPr>
        <p:spPr>
          <a:xfrm>
            <a:off x="1366838" y="2349500"/>
            <a:ext cx="6805612" cy="2819400"/>
          </a:xfrm>
          <a:prstGeom prst="rect">
            <a:avLst/>
          </a:prstGeom>
          <a:noFill/>
          <a:ln w="9525">
            <a:noFill/>
          </a:ln>
        </p:spPr>
        <p:txBody>
          <a:bodyPr tIns="38088" bIns="38088" anchor="ctr">
            <a:spAutoFit/>
          </a:bodyPr>
          <a:lstStyle/>
          <a:p>
            <a:pPr marL="449580" lvl="0" indent="-449580" algn="l" eaLnBrk="1" hangingPunct="1">
              <a:buFont typeface="Wingdings" panose="05000000000000000000" pitchFamily="2" charset="2"/>
              <a:buChar char="u"/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有限作业空间，通风不畅，照明不良；</a:t>
            </a:r>
          </a:p>
          <a:p>
            <a:pPr marL="449580" lvl="0" indent="-449580" algn="l" eaLnBrk="1" hangingPunct="1">
              <a:buFont typeface="Wingdings" panose="05000000000000000000" pitchFamily="2" charset="2"/>
              <a:buChar char="u"/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有限作业空间，导致作业人员出入困难，联系不便，不利于作业监护；</a:t>
            </a:r>
          </a:p>
          <a:p>
            <a:pPr marL="449580" lvl="0" indent="-449580" algn="l" eaLnBrk="1" hangingPunct="1">
              <a:buFont typeface="Wingdings" panose="05000000000000000000" pitchFamily="2" charset="2"/>
              <a:buChar char="u"/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有限作业空间内，一般温度和热度较高，导致作业人员体能消耗较大、易疲劳、易出汗，易发生触电事故；</a:t>
            </a:r>
          </a:p>
          <a:p>
            <a:pPr marL="449580" lvl="0" indent="-449580" algn="l" eaLnBrk="1" hangingPunct="1">
              <a:buFont typeface="Wingdings" panose="05000000000000000000" pitchFamily="2" charset="2"/>
              <a:buChar char="u"/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有些塔、釜、槽、罐、炉膛、容器内留有酸、碱、毒、尘、烟等有毒有害物质和易燃易爆物质，稍有疏忽就可能发生火灾、爆炸、窒息和中毒事故；</a:t>
            </a:r>
          </a:p>
          <a:p>
            <a:pPr marL="449580" lvl="0" indent="-449580" algn="l" eaLnBrk="1" hangingPunct="1">
              <a:buFont typeface="Wingdings" panose="05000000000000000000" pitchFamily="2" charset="2"/>
              <a:buChar char="u"/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有限作业空间内，一旦发生事故，就难以施救。</a:t>
            </a:r>
          </a:p>
        </p:txBody>
      </p:sp>
      <p:sp>
        <p:nvSpPr>
          <p:cNvPr id="46083" name="Rectangle 5"/>
          <p:cNvSpPr/>
          <p:nvPr/>
        </p:nvSpPr>
        <p:spPr>
          <a:xfrm>
            <a:off x="793457" y="1577975"/>
            <a:ext cx="528061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．进入有限空间作业的危险有害因素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/>
          <p:nvPr/>
        </p:nvSpPr>
        <p:spPr>
          <a:xfrm>
            <a:off x="665163" y="5069831"/>
            <a:ext cx="865172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/>
            <a:r>
              <a:rPr lang="en-US" altLang="zh-CN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化学品生产单位受限空间作业安全规范</a:t>
            </a:r>
            <a:r>
              <a:rPr lang="en-US" altLang="zh-CN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AQ3028-2008</a:t>
            </a:r>
            <a:r>
              <a:rPr lang="zh-CN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7107" name="Rectangle 7"/>
          <p:cNvSpPr/>
          <p:nvPr/>
        </p:nvSpPr>
        <p:spPr>
          <a:xfrm>
            <a:off x="1133475" y="1977103"/>
            <a:ext cx="7394973" cy="255454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）必须申请、办证，并得到批准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）必须进行安全隔绝</a:t>
            </a:r>
            <a:r>
              <a:rPr lang="zh-CN" altLang="en-US" sz="2000" b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（盲板隔开）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）必须切断动力电，并使用安全灯具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）必须进行切换、通风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）必须按时间要求进行安全分析</a:t>
            </a:r>
            <a:r>
              <a:rPr lang="zh-CN" altLang="en-US" sz="2000" b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（每隔</a:t>
            </a:r>
            <a:r>
              <a:rPr lang="en-US" altLang="zh-CN" sz="2000" b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小时取样分析一次）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）必须佩戴规定的防护用具</a:t>
            </a:r>
            <a:r>
              <a:rPr lang="zh-CN" altLang="en-US" sz="2000" b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（长管式面具、空气呼吸器 ）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）必须有人在器外监护，并坚守岗位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）必须有抢救后备措施</a:t>
            </a:r>
          </a:p>
        </p:txBody>
      </p:sp>
      <p:sp>
        <p:nvSpPr>
          <p:cNvPr id="47108" name="Rectangle 8"/>
          <p:cNvSpPr/>
          <p:nvPr/>
        </p:nvSpPr>
        <p:spPr>
          <a:xfrm>
            <a:off x="818942" y="1436688"/>
            <a:ext cx="444224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、进入容器、设备的八个必须 </a:t>
            </a:r>
          </a:p>
        </p:txBody>
      </p:sp>
      <p:sp>
        <p:nvSpPr>
          <p:cNvPr id="47109" name="Text Box 9"/>
          <p:cNvSpPr txBox="1"/>
          <p:nvPr/>
        </p:nvSpPr>
        <p:spPr>
          <a:xfrm>
            <a:off x="954088" y="4700588"/>
            <a:ext cx="13858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详见：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/>
          <p:nvPr/>
        </p:nvSpPr>
        <p:spPr>
          <a:xfrm>
            <a:off x="1189038" y="1812925"/>
            <a:ext cx="7559675" cy="1616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案例：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2009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日，顺昌化工有限公司，两名工人进入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R101A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反应釜清理固体残留物，发生爆燃事故，造成两名工人窒息死亡事故。</a:t>
            </a:r>
          </a:p>
          <a:p>
            <a:pPr lvl="0" algn="l" eaLnBrk="1" hangingPunct="1"/>
            <a:endParaRPr lang="zh-CN" altLang="en-US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/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endParaRPr lang="zh-CN" altLang="en-US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131" name="Rectangle 5"/>
          <p:cNvSpPr/>
          <p:nvPr/>
        </p:nvSpPr>
        <p:spPr>
          <a:xfrm>
            <a:off x="1189038" y="2924175"/>
            <a:ext cx="5327650" cy="31700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zh-CN" altLang="en-US" sz="200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事故主要原因：</a:t>
            </a:r>
          </a:p>
          <a:p>
            <a:pPr lvl="0" algn="l" eaLnBrk="1" hangingPunct="1"/>
            <a:endParaRPr lang="zh-CN" altLang="en-US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）违反规定，采用铁铲、铁镐等发火工具；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）未带保险带，造成事故后不能及时拉出釜外。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同时也暴露出很多其他存在的问题：如安全教育不够、未按规定办理入釜作业证、安全设施投入不足、管理制度执行不力等。</a:t>
            </a:r>
          </a:p>
          <a:p>
            <a:pPr lvl="0" algn="l" eaLnBrk="1" hangingPunct="1"/>
            <a:endParaRPr lang="en-US" altLang="zh-CN" sz="2000" b="0" i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8132" name="Picture 7" descr="20050818131444537_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4652963"/>
            <a:ext cx="2179637" cy="138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/>
          <p:nvPr/>
        </p:nvSpPr>
        <p:spPr>
          <a:xfrm>
            <a:off x="1116013" y="1458913"/>
            <a:ext cx="29416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六、安全设施的管理</a:t>
            </a:r>
          </a:p>
        </p:txBody>
      </p:sp>
      <p:sp>
        <p:nvSpPr>
          <p:cNvPr id="49155" name="Rectangle 8"/>
          <p:cNvSpPr/>
          <p:nvPr/>
        </p:nvSpPr>
        <p:spPr>
          <a:xfrm>
            <a:off x="1370834" y="1963738"/>
            <a:ext cx="291618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、安全设施的分类 </a:t>
            </a:r>
          </a:p>
        </p:txBody>
      </p:sp>
      <p:sp>
        <p:nvSpPr>
          <p:cNvPr id="49156" name="Rectangle 9"/>
          <p:cNvSpPr/>
          <p:nvPr/>
        </p:nvSpPr>
        <p:spPr>
          <a:xfrm>
            <a:off x="1403350" y="2578100"/>
            <a:ext cx="6961188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）预防事故设施</a:t>
            </a:r>
            <a:endParaRPr lang="zh-CN" altLang="en-US" sz="20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7" name="Rectangle 11"/>
          <p:cNvSpPr/>
          <p:nvPr/>
        </p:nvSpPr>
        <p:spPr>
          <a:xfrm>
            <a:off x="2184400" y="3035300"/>
            <a:ext cx="61801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检测、报警设施；设备安全防护设施 ；防爆设施 ；作业场所防护设施 ；安全警示标志 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158" name="Picture 14" descr="RBK型可燃气体报警器"/>
          <p:cNvPicPr>
            <a:picLocks noChangeAspect="1"/>
          </p:cNvPicPr>
          <p:nvPr/>
        </p:nvPicPr>
        <p:blipFill>
          <a:blip r:embed="rId3"/>
          <a:srcRect l="10347" t="18285" r="4102" b="12334"/>
          <a:stretch>
            <a:fillRect/>
          </a:stretch>
        </p:blipFill>
        <p:spPr>
          <a:xfrm>
            <a:off x="1566863" y="4149725"/>
            <a:ext cx="3133725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9" name="Picture 15" descr="912806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4149725"/>
            <a:ext cx="131445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0" name="Picture 16" descr="20081013034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50" y="4149725"/>
            <a:ext cx="962025" cy="125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/>
          <p:nvPr/>
        </p:nvSpPr>
        <p:spPr>
          <a:xfrm>
            <a:off x="1403350" y="1628775"/>
            <a:ext cx="6961188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）控制事故设施</a:t>
            </a:r>
          </a:p>
        </p:txBody>
      </p:sp>
      <p:sp>
        <p:nvSpPr>
          <p:cNvPr id="50179" name="Rectangle 5"/>
          <p:cNvSpPr/>
          <p:nvPr/>
        </p:nvSpPr>
        <p:spPr>
          <a:xfrm>
            <a:off x="2184400" y="2284413"/>
            <a:ext cx="67087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泄压和止逆设施 、紧急处理设施 （安全联锁、火灾报警）</a:t>
            </a:r>
          </a:p>
        </p:txBody>
      </p:sp>
      <p:pic>
        <p:nvPicPr>
          <p:cNvPr id="50180" name="Picture 6" descr="20074182133519"/>
          <p:cNvPicPr>
            <a:picLocks noChangeAspect="1"/>
          </p:cNvPicPr>
          <p:nvPr/>
        </p:nvPicPr>
        <p:blipFill>
          <a:blip r:embed="rId3"/>
          <a:srcRect b="12396"/>
          <a:stretch>
            <a:fillRect/>
          </a:stretch>
        </p:blipFill>
        <p:spPr>
          <a:xfrm>
            <a:off x="2184400" y="3500438"/>
            <a:ext cx="2376488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7" descr="2007319852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3716338"/>
            <a:ext cx="1362075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2" name="Text Box 8"/>
          <p:cNvSpPr txBox="1"/>
          <p:nvPr/>
        </p:nvSpPr>
        <p:spPr>
          <a:xfrm>
            <a:off x="6011863" y="5516563"/>
            <a:ext cx="1146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单向阀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/>
          <p:nvPr/>
        </p:nvSpPr>
        <p:spPr>
          <a:xfrm>
            <a:off x="1403350" y="1628775"/>
            <a:ext cx="6961188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）减少与消除事故设施</a:t>
            </a:r>
          </a:p>
        </p:txBody>
      </p:sp>
      <p:sp>
        <p:nvSpPr>
          <p:cNvPr id="51203" name="Rectangle 5"/>
          <p:cNvSpPr/>
          <p:nvPr/>
        </p:nvSpPr>
        <p:spPr>
          <a:xfrm>
            <a:off x="1895475" y="2284413"/>
            <a:ext cx="6708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防止火灾蔓延设施、灭火设施 、紧急个体处置设施、应急救援设施 、逃生避难设施 、劳动防护用品和装备 </a:t>
            </a:r>
          </a:p>
        </p:txBody>
      </p:sp>
      <p:pic>
        <p:nvPicPr>
          <p:cNvPr id="51204" name="Picture 9" descr="12095387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3500438"/>
            <a:ext cx="2171700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Text Box 10"/>
          <p:cNvSpPr txBox="1"/>
          <p:nvPr/>
        </p:nvSpPr>
        <p:spPr>
          <a:xfrm>
            <a:off x="2051050" y="5516563"/>
            <a:ext cx="1146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阻火器</a:t>
            </a:r>
          </a:p>
        </p:txBody>
      </p:sp>
      <p:pic>
        <p:nvPicPr>
          <p:cNvPr id="51206" name="Picture 11" descr="P0610251530204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3500438"/>
            <a:ext cx="96202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12" descr="2abba4a4ccc20f2cf8b936675b78146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88" y="3252788"/>
            <a:ext cx="1616075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971550" y="1557338"/>
            <a:ext cx="75263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安全管理的几个误区：</a:t>
            </a:r>
          </a:p>
        </p:txBody>
      </p:sp>
      <p:sp>
        <p:nvSpPr>
          <p:cNvPr id="7171" name="Rectangle 6"/>
          <p:cNvSpPr/>
          <p:nvPr/>
        </p:nvSpPr>
        <p:spPr>
          <a:xfrm>
            <a:off x="1403350" y="2200554"/>
            <a:ext cx="6647974" cy="23584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>
              <a:lnSpc>
                <a:spcPct val="125000"/>
              </a:lnSpc>
            </a:pP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误区一：安全投入精简论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误区二：安全管理经验论 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误区三：安全责任转移论，典型的“以包代管”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误区四：安全工作应付论 </a:t>
            </a:r>
          </a:p>
          <a:p>
            <a:pPr lvl="0" algn="l" eaLnBrk="1" hangingPunct="1">
              <a:lnSpc>
                <a:spcPct val="125000"/>
              </a:lnSpc>
            </a:pP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误区五：狭隘利益论</a:t>
            </a:r>
            <a:r>
              <a:rPr lang="zh-CN" altLang="en-US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</a:p>
        </p:txBody>
      </p:sp>
      <p:pic>
        <p:nvPicPr>
          <p:cNvPr id="7172" name="Picture 11" descr="200508191357287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25" y="3854450"/>
            <a:ext cx="2709863" cy="2605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/>
          <p:nvPr/>
        </p:nvSpPr>
        <p:spPr>
          <a:xfrm>
            <a:off x="1161284" y="1387475"/>
            <a:ext cx="291618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、安全设施的管理 </a:t>
            </a:r>
          </a:p>
        </p:txBody>
      </p:sp>
      <p:sp>
        <p:nvSpPr>
          <p:cNvPr id="52227" name="Rectangle 5"/>
          <p:cNvSpPr/>
          <p:nvPr/>
        </p:nvSpPr>
        <p:spPr>
          <a:xfrm>
            <a:off x="1187450" y="2205038"/>
            <a:ext cx="7747000" cy="259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）企业主要负责人必须树立高度的安全意识，严格按照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安全生产法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中的规定，保障安全设施、设备资金的方面投入； 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）安全设施的管理要符合“三同时”要求；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）购入的安全设施、设备要符合国家有关标准，必须从是有资质企业生产的产品；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）安全设施要做好登记、维护保养及定期检测工作，并做好台帐记录；</a:t>
            </a:r>
          </a:p>
          <a:p>
            <a:pPr lvl="0" algn="l" eaLnBrk="1" hangingPunct="1"/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/>
          <p:nvPr/>
        </p:nvSpPr>
        <p:spPr>
          <a:xfrm>
            <a:off x="1116013" y="1773238"/>
            <a:ext cx="7489825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）安全管理人员负责消防设备设施的管理，应经常对灭火器的压力进行检查，如发现过期或压力不足，应及时充粉、更换。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）消防泵必须至少每周定期启动一次，检验设备是否运行正常、有效，消防水带老化、泄漏时要及时更换。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）防雷防静电设施应按气象部门要求定期监测，保证接地电阻满足要求。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）对监控设施要进行常规保养、维修，保证正常、有效使用。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Rot="1"/>
          </p:cNvSpPr>
          <p:nvPr/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l" eaLnBrk="1" hangingPunct="1">
              <a:lnSpc>
                <a:spcPct val="90000"/>
              </a:lnSpc>
            </a:pPr>
            <a:r>
              <a:rPr lang="en-US" altLang="zh-CN" sz="32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54275" name="Rectangle 6"/>
          <p:cNvSpPr/>
          <p:nvPr/>
        </p:nvSpPr>
        <p:spPr>
          <a:xfrm>
            <a:off x="1187450" y="1371600"/>
            <a:ext cx="35544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七、交叉作业的安全管理</a:t>
            </a:r>
          </a:p>
        </p:txBody>
      </p:sp>
      <p:sp>
        <p:nvSpPr>
          <p:cNvPr id="54276" name="Rectangle 7"/>
          <p:cNvSpPr/>
          <p:nvPr/>
        </p:nvSpPr>
        <p:spPr>
          <a:xfrm>
            <a:off x="1778000" y="2205038"/>
            <a:ext cx="63484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签订安全生产管理协议，明确各自职责和措施，指定专人安检与协调</a:t>
            </a:r>
          </a:p>
        </p:txBody>
      </p:sp>
      <p:sp>
        <p:nvSpPr>
          <p:cNvPr id="54277" name="Rectangle 8"/>
          <p:cNvSpPr/>
          <p:nvPr/>
        </p:nvSpPr>
        <p:spPr>
          <a:xfrm>
            <a:off x="1187450" y="3213100"/>
            <a:ext cx="35544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八、租赁承包的安全管理</a:t>
            </a:r>
          </a:p>
        </p:txBody>
      </p:sp>
      <p:sp>
        <p:nvSpPr>
          <p:cNvPr id="54278" name="Rectangle 9"/>
          <p:cNvSpPr/>
          <p:nvPr/>
        </p:nvSpPr>
        <p:spPr>
          <a:xfrm>
            <a:off x="1644650" y="3860800"/>
            <a:ext cx="667226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）发包要求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单位不得将生产经营项目、场所、设备发包或出租给不具备安全生产条件或相应资质的单位或者个人。</a:t>
            </a:r>
          </a:p>
          <a:p>
            <a:pPr lvl="1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）约定职责，统一协调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6"/>
          <p:cNvSpPr/>
          <p:nvPr/>
        </p:nvSpPr>
        <p:spPr>
          <a:xfrm>
            <a:off x="864260" y="1557338"/>
            <a:ext cx="672491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九、 “严禁三违”和事故处理“四不放过”原则</a:t>
            </a:r>
          </a:p>
        </p:txBody>
      </p:sp>
      <p:sp>
        <p:nvSpPr>
          <p:cNvPr id="55299" name="Rectangle 17"/>
          <p:cNvSpPr/>
          <p:nvPr/>
        </p:nvSpPr>
        <p:spPr>
          <a:xfrm>
            <a:off x="2268538" y="4424363"/>
            <a:ext cx="5851525" cy="1311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事故原因不查清楚不放过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当事人和群众没有受到教育不放过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事故责任人未受到处理不放过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没有制定切实可行的预防措施不放过。</a:t>
            </a:r>
          </a:p>
        </p:txBody>
      </p:sp>
      <p:sp>
        <p:nvSpPr>
          <p:cNvPr id="55300" name="Rectangle 18"/>
          <p:cNvSpPr/>
          <p:nvPr/>
        </p:nvSpPr>
        <p:spPr>
          <a:xfrm>
            <a:off x="1260475" y="3967163"/>
            <a:ext cx="20208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四不放过”：</a:t>
            </a:r>
          </a:p>
        </p:txBody>
      </p:sp>
      <p:sp>
        <p:nvSpPr>
          <p:cNvPr id="55301" name="Rectangle 19"/>
          <p:cNvSpPr/>
          <p:nvPr/>
        </p:nvSpPr>
        <p:spPr>
          <a:xfrm>
            <a:off x="1104915" y="2349500"/>
            <a:ext cx="226215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严禁三违” ：</a:t>
            </a:r>
          </a:p>
        </p:txBody>
      </p:sp>
      <p:sp>
        <p:nvSpPr>
          <p:cNvPr id="55302" name="Rectangle 20"/>
          <p:cNvSpPr/>
          <p:nvPr/>
        </p:nvSpPr>
        <p:spPr>
          <a:xfrm>
            <a:off x="2268538" y="2806700"/>
            <a:ext cx="5851525" cy="1006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违章作业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违章指挥</a:t>
            </a:r>
          </a:p>
          <a:p>
            <a:pPr lvl="0" algn="l" eaLnBrk="1" hangingPunct="1"/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违反劳动纪律</a:t>
            </a:r>
            <a:r>
              <a:rPr lang="zh-CN" altLang="en-US" sz="20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55303" name="Picture 22" descr="20060713164904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2349500"/>
            <a:ext cx="3152775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75263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（四）化工企业事故隐患排查</a:t>
            </a:r>
          </a:p>
        </p:txBody>
      </p:sp>
      <p:pic>
        <p:nvPicPr>
          <p:cNvPr id="56323" name="Picture 6" descr="200812161417183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8" y="3789363"/>
            <a:ext cx="3135312" cy="2386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Rectangle 7"/>
          <p:cNvSpPr/>
          <p:nvPr/>
        </p:nvSpPr>
        <p:spPr>
          <a:xfrm>
            <a:off x="395288" y="2578100"/>
            <a:ext cx="6769100" cy="2169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250950" lvl="2" indent="0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）根据本单位的生产经营特点，对安全生产状况进行经常性检查；</a:t>
            </a:r>
          </a:p>
          <a:p>
            <a:pPr marL="1250950" lvl="2" indent="0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）对检查中发现的安全问题，应当立即处理；</a:t>
            </a:r>
          </a:p>
          <a:p>
            <a:pPr marL="1250950" lvl="2" indent="0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）不能处理的，应当及时报告本单位有关负责人；</a:t>
            </a:r>
          </a:p>
          <a:p>
            <a:pPr marL="1250950" lvl="2" indent="0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）检查及处理情况应当记录在案。</a:t>
            </a:r>
          </a:p>
        </p:txBody>
      </p:sp>
      <p:sp>
        <p:nvSpPr>
          <p:cNvPr id="56325" name="Rectangle 8"/>
          <p:cNvSpPr/>
          <p:nvPr/>
        </p:nvSpPr>
        <p:spPr>
          <a:xfrm>
            <a:off x="1331913" y="1504950"/>
            <a:ext cx="67691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一、</a:t>
            </a:r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安全生产法</a:t>
            </a:r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条规定了生产经营单位的安全管理人员安全检查的要求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/>
          <p:nvPr/>
        </p:nvSpPr>
        <p:spPr>
          <a:xfrm>
            <a:off x="1331913" y="1504950"/>
            <a:ext cx="6769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lang="zh-CN" altLang="en-US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二、安全检查的内容</a:t>
            </a:r>
          </a:p>
        </p:txBody>
      </p:sp>
      <p:sp>
        <p:nvSpPr>
          <p:cNvPr id="57347" name="Rectangle 5"/>
          <p:cNvSpPr/>
          <p:nvPr/>
        </p:nvSpPr>
        <p:spPr>
          <a:xfrm>
            <a:off x="1619250" y="4235450"/>
            <a:ext cx="7346950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809625" lvl="0" indent="-809625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）张家港市化工企业事故隐患排查安全管理检查表（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  <a:hlinkClick r:id="rId3" action="ppaction://hlinkfile"/>
              </a:rPr>
              <a:t>打开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  <a:p>
            <a:pPr marL="809625" lvl="0" indent="-809625" algn="l" eaLnBrk="1" hangingPunct="1">
              <a:spcBef>
                <a:spcPct val="25000"/>
              </a:spcBef>
            </a:pP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）张家港市化工企业事故隐患排查作业现场检查表 （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  <a:hlinkClick r:id="rId4" action="ppaction://hlinkfile"/>
              </a:rPr>
              <a:t>打开</a:t>
            </a:r>
            <a:r>
              <a:rPr lang="zh-CN" altLang="en-US" sz="2000" b="0" i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57348" name="Text Box 6"/>
          <p:cNvSpPr txBox="1"/>
          <p:nvPr/>
        </p:nvSpPr>
        <p:spPr>
          <a:xfrm>
            <a:off x="1331913" y="354965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可参考：</a:t>
            </a:r>
          </a:p>
        </p:txBody>
      </p:sp>
      <p:sp>
        <p:nvSpPr>
          <p:cNvPr id="57349" name="Rectangle 7"/>
          <p:cNvSpPr/>
          <p:nvPr/>
        </p:nvSpPr>
        <p:spPr>
          <a:xfrm>
            <a:off x="1331913" y="2129264"/>
            <a:ext cx="6769100" cy="83099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1" algn="l" defTabSz="0" eaLnBrk="1" hangingPunct="1">
              <a:tabLst>
                <a:tab pos="495300" algn="l"/>
              </a:tabLst>
            </a:pPr>
            <a:r>
              <a:rPr lang="en-US" altLang="zh-CN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安全检查的内容是查</a:t>
            </a:r>
            <a:r>
              <a:rPr lang="zh-CN" altLang="en-US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领导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、查</a:t>
            </a:r>
            <a:r>
              <a:rPr lang="zh-CN" altLang="en-US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思想 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、查</a:t>
            </a:r>
            <a:r>
              <a:rPr lang="zh-CN" altLang="en-US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制度 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、查</a:t>
            </a:r>
            <a:r>
              <a:rPr lang="zh-CN" altLang="en-US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管理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、查</a:t>
            </a:r>
            <a:r>
              <a:rPr lang="zh-CN" altLang="en-US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隐患 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1222375" y="620713"/>
            <a:ext cx="75263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（五）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6S 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现场管理</a:t>
            </a:r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1222375" y="1671638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kumimoji="1" lang="zh-TW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现场管理的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由來……</a:t>
            </a:r>
          </a:p>
        </p:txBody>
      </p:sp>
      <p:sp>
        <p:nvSpPr>
          <p:cNvPr id="58372" name="Rectangle 6"/>
          <p:cNvSpPr/>
          <p:nvPr/>
        </p:nvSpPr>
        <p:spPr>
          <a:xfrm>
            <a:off x="1619250" y="2349500"/>
            <a:ext cx="4105275" cy="38973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日本制造的工业品曾因品质低劣，在欧美只能摆在地摊上卖。但随后他们发明了“5</a:t>
            </a:r>
            <a:r>
              <a:rPr lang="en-US" altLang="zh-TW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TW" altLang="en-US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管理法”，养成“认真对待每一件小事，有规定按规定做”的工作作风，彻底改变了日本人，为生产世界一流品质的产品奠定了坚实的基础。</a:t>
            </a:r>
          </a:p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en-US" altLang="zh-TW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TW" altLang="en-US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是在5</a:t>
            </a:r>
            <a:r>
              <a:rPr lang="en-US" altLang="zh-TW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CN" altLang="en-US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基础</a:t>
            </a:r>
            <a:r>
              <a:rPr lang="zh-TW" altLang="en-US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上延伸</a:t>
            </a:r>
            <a:r>
              <a:rPr lang="zh-CN" altLang="en-US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过来的</a:t>
            </a:r>
            <a:r>
              <a:rPr lang="zh-TW" altLang="en-US" sz="2000" b="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pic>
        <p:nvPicPr>
          <p:cNvPr id="58373" name="Picture 8" descr="6S宣传海报,可按张购买"/>
          <p:cNvPicPr>
            <a:picLocks noChangeAspect="1"/>
          </p:cNvPicPr>
          <p:nvPr/>
        </p:nvPicPr>
        <p:blipFill>
          <a:blip r:embed="rId3"/>
          <a:srcRect b="6105"/>
          <a:stretch>
            <a:fillRect/>
          </a:stretch>
        </p:blipFill>
        <p:spPr>
          <a:xfrm>
            <a:off x="6227763" y="2636838"/>
            <a:ext cx="2249487" cy="3154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833438" y="13081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kumimoji="1" lang="zh-TW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的作用</a:t>
            </a:r>
          </a:p>
        </p:txBody>
      </p:sp>
      <p:sp>
        <p:nvSpPr>
          <p:cNvPr id="59395" name="Rectangle 5"/>
          <p:cNvSpPr/>
          <p:nvPr/>
        </p:nvSpPr>
        <p:spPr>
          <a:xfrm>
            <a:off x="1116013" y="2060575"/>
            <a:ext cx="7267575" cy="3024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en-US" altLang="zh-TW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是现场管理的基石。6</a:t>
            </a:r>
            <a:r>
              <a:rPr lang="en-US" altLang="zh-TW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可营造出一个“对”、“错”一目了然的环境，使得每个人必须约束自己的行为，久而久之就能实实在在地提升人的品质 </a:t>
            </a:r>
          </a:p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en-US" altLang="zh-TW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带来的影响有：提升人的品质、提升企业形象、提高效率、构筑工作（产品）品质保证的基础、减少浪费、创造安全的工作场所、营造令人心情愉快的工作环境等7大方面。6</a:t>
            </a:r>
            <a:r>
              <a:rPr lang="en-US" altLang="zh-TW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是工人、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管理人员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、企业"3赢"的管理活动。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833438" y="14605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三</a:t>
            </a:r>
            <a:r>
              <a:rPr kumimoji="1" lang="zh-TW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是什么 </a:t>
            </a:r>
          </a:p>
        </p:txBody>
      </p:sp>
      <p:sp>
        <p:nvSpPr>
          <p:cNvPr id="60419" name="Rectangle 5"/>
          <p:cNvSpPr/>
          <p:nvPr/>
        </p:nvSpPr>
        <p:spPr>
          <a:xfrm>
            <a:off x="1798638" y="2205038"/>
            <a:ext cx="3494087" cy="35290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整理(</a:t>
            </a:r>
            <a:r>
              <a:rPr lang="en-US" altLang="zh-TW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SEIRI)</a:t>
            </a:r>
          </a:p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整顿(</a:t>
            </a:r>
            <a:r>
              <a:rPr lang="en-US" altLang="zh-TW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SEITON)    </a:t>
            </a:r>
          </a:p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清扫(</a:t>
            </a:r>
            <a:r>
              <a:rPr lang="en-US" altLang="zh-TW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SEISOU)    </a:t>
            </a:r>
          </a:p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清洁(</a:t>
            </a:r>
            <a:r>
              <a:rPr lang="en-US" altLang="zh-TW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SEIKETSU)</a:t>
            </a:r>
          </a:p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CN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素</a:t>
            </a: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养(</a:t>
            </a:r>
            <a:r>
              <a:rPr lang="en-US" altLang="zh-TW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SHITSUKE)</a:t>
            </a:r>
          </a:p>
          <a:p>
            <a:pPr marL="342900" lvl="0" indent="-34290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安全(</a:t>
            </a:r>
            <a:r>
              <a:rPr lang="en-US" altLang="zh-TW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SAFETY)</a:t>
            </a:r>
            <a:endParaRPr lang="zh-TW" altLang="en-US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042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2105025"/>
            <a:ext cx="2295525" cy="344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6S现场管理宣传海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0" y="1844675"/>
            <a:ext cx="2328863" cy="349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833438" y="1325563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1" lang="zh-TW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整理(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SEIRI)</a:t>
            </a:r>
            <a:endParaRPr kumimoji="1" lang="zh-TW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44" name="Rectangle 7"/>
          <p:cNvSpPr/>
          <p:nvPr/>
        </p:nvSpPr>
        <p:spPr>
          <a:xfrm>
            <a:off x="1116013" y="1979613"/>
            <a:ext cx="5257800" cy="1736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lang="en-US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整理是区分哪些是有用的、哪些是少用的、哪些是用不着的东西, 然后将无用的东西清除出现场, 只留下有用的和必要的东西.</a:t>
            </a:r>
          </a:p>
        </p:txBody>
      </p:sp>
      <p:sp>
        <p:nvSpPr>
          <p:cNvPr id="606217" name="Rectangle 9"/>
          <p:cNvSpPr>
            <a:spLocks noChangeArrowheads="1"/>
          </p:cNvSpPr>
          <p:nvPr/>
        </p:nvSpPr>
        <p:spPr bwMode="auto">
          <a:xfrm>
            <a:off x="977900" y="3144838"/>
            <a:ext cx="3017838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整理(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SEIRI)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目的</a:t>
            </a:r>
            <a:r>
              <a:rPr kumimoji="1" lang="zh-TW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：</a:t>
            </a:r>
            <a:endParaRPr kumimoji="1" lang="zh-TW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46" name="Rectangle 10"/>
          <p:cNvSpPr/>
          <p:nvPr/>
        </p:nvSpPr>
        <p:spPr>
          <a:xfrm>
            <a:off x="1116013" y="4005263"/>
            <a:ext cx="4968875" cy="2663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algn="l"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腾出空间、提高空间利用率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endParaRPr lang="zh-TW" altLang="en-US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防止物品的误用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endParaRPr lang="zh-TW" altLang="en-US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塑造清爽的工作环境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endParaRPr lang="zh-TW" altLang="en-US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提高工作效率； </a:t>
            </a:r>
          </a:p>
          <a:p>
            <a:pPr marL="342900" lvl="0" indent="-342900" algn="l"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注意: 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要坚决,没用的物品应断然处置,但处理前应对物品是否有用  </a:t>
            </a:r>
          </a:p>
          <a:p>
            <a:pPr marL="342900" lvl="0" indent="-342900" algn="l"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作出相当正确的判断,并作出处置记录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TW" altLang="en-US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827088" y="1557338"/>
            <a:ext cx="75263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安全管理的几个重要定律：</a:t>
            </a:r>
          </a:p>
        </p:txBody>
      </p:sp>
      <p:sp>
        <p:nvSpPr>
          <p:cNvPr id="8195" name="Rectangle 6"/>
          <p:cNvSpPr/>
          <p:nvPr/>
        </p:nvSpPr>
        <p:spPr>
          <a:xfrm>
            <a:off x="325979" y="2273907"/>
            <a:ext cx="7503571" cy="468687"/>
          </a:xfrm>
          <a:prstGeom prst="rect">
            <a:avLst/>
          </a:prstGeom>
          <a:noFill/>
          <a:ln w="9525">
            <a:noFill/>
          </a:ln>
        </p:spPr>
        <p:txBody>
          <a:bodyPr wrap="none" lIns="268203" tIns="98394" rIns="0" bIns="0" anchor="ctr">
            <a:spAutoFit/>
          </a:bodyPr>
          <a:lstStyle/>
          <a:p>
            <a:pPr lvl="0" algn="r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定律一：</a:t>
            </a:r>
            <a:r>
              <a:rPr lang="zh-CN" altLang="en-US" b="0" i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“墨菲定律”</a:t>
            </a:r>
            <a:r>
              <a:rPr lang="en-US" altLang="zh-CN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不能忽视小概率危险事件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8196" name="Rectangle 7"/>
          <p:cNvSpPr/>
          <p:nvPr/>
        </p:nvSpPr>
        <p:spPr>
          <a:xfrm>
            <a:off x="2251075" y="3000346"/>
            <a:ext cx="43845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提出者：一位名叫墨菲的美国上尉。</a:t>
            </a:r>
            <a:r>
              <a:rPr lang="zh-CN" altLang="en-US" sz="200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8197" name="Rectangle 8"/>
          <p:cNvSpPr/>
          <p:nvPr/>
        </p:nvSpPr>
        <p:spPr>
          <a:xfrm>
            <a:off x="3203575" y="3398838"/>
            <a:ext cx="5940425" cy="1311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他曾经参加了美国空军的一项实验，其中一个项目是将</a:t>
            </a:r>
            <a:r>
              <a:rPr lang="en-US" altLang="zh-CN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个火箭加速计悬空装在受试者上方，当时有两种方法可以将加速计固定在支架上，但是有人竟然将</a:t>
            </a:r>
            <a:r>
              <a:rPr lang="en-US" altLang="zh-CN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个加速计全部装在错误的位置。</a:t>
            </a:r>
            <a:r>
              <a:rPr lang="zh-CN" altLang="en-US" sz="200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8198" name="Picture 10" descr="murphy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4710113"/>
            <a:ext cx="1838325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5739" name="Rectangle 11"/>
          <p:cNvSpPr/>
          <p:nvPr/>
        </p:nvSpPr>
        <p:spPr>
          <a:xfrm>
            <a:off x="827088" y="4957763"/>
            <a:ext cx="5507037" cy="1311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989330" lvl="0" indent="-98933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启示一：</a:t>
            </a:r>
            <a:r>
              <a:rPr lang="zh-CN" altLang="en-US" sz="2000" i="0" dirty="0">
                <a:latin typeface="+mn-lt"/>
                <a:ea typeface="+mn-ea"/>
                <a:cs typeface="+mn-ea"/>
                <a:sym typeface="+mn-lt"/>
              </a:rPr>
              <a:t>不能忽视小概率危险事件，实现“零缺陷作业” </a:t>
            </a:r>
          </a:p>
          <a:p>
            <a:pPr marL="989330" lvl="0" indent="-98933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启示二：</a:t>
            </a:r>
            <a:r>
              <a:rPr lang="zh-CN" altLang="en-US" sz="2000" i="0" dirty="0">
                <a:latin typeface="+mn-lt"/>
                <a:ea typeface="+mn-ea"/>
                <a:cs typeface="+mn-ea"/>
                <a:sym typeface="+mn-lt"/>
              </a:rPr>
              <a:t>不能忽视定律警示意义，安全管理需要“警钟长鸣” 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6S现场管理宣传海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1773238"/>
            <a:ext cx="2335212" cy="351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7238" name="Rectangle 6"/>
          <p:cNvSpPr>
            <a:spLocks noChangeArrowheads="1"/>
          </p:cNvSpPr>
          <p:nvPr/>
        </p:nvSpPr>
        <p:spPr bwMode="auto">
          <a:xfrm>
            <a:off x="833438" y="14605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1" lang="zh-TW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整顿(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SEITON)</a:t>
            </a:r>
            <a:endParaRPr kumimoji="1" lang="zh-TW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68" name="Rectangle 7"/>
          <p:cNvSpPr/>
          <p:nvPr/>
        </p:nvSpPr>
        <p:spPr>
          <a:xfrm>
            <a:off x="1187450" y="1979613"/>
            <a:ext cx="4754563" cy="14493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整顿是将工具、器材、物料、文件等的位置固定下来, 并进行标识, 以便在需要时能够立即找到.</a:t>
            </a:r>
          </a:p>
        </p:txBody>
      </p:sp>
      <p:sp>
        <p:nvSpPr>
          <p:cNvPr id="62469" name="Rectangle 8"/>
          <p:cNvSpPr/>
          <p:nvPr/>
        </p:nvSpPr>
        <p:spPr>
          <a:xfrm>
            <a:off x="1619250" y="4076700"/>
            <a:ext cx="4602163" cy="19446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1.地面上不能直接放东西; 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2.柜子上、箱子上不要放东西; 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3.电线不要接触地面; 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4.下班需整理场所及桌面; 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5.柜子上、箱子上要贴上责任者姓名.</a:t>
            </a:r>
          </a:p>
        </p:txBody>
      </p:sp>
      <p:sp>
        <p:nvSpPr>
          <p:cNvPr id="62470" name="Rectangle 9"/>
          <p:cNvSpPr/>
          <p:nvPr/>
        </p:nvSpPr>
        <p:spPr>
          <a:xfrm>
            <a:off x="1187450" y="3548063"/>
            <a:ext cx="40147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TW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以下是需要彻底整顿的项目:</a:t>
            </a:r>
            <a:endParaRPr lang="en-US" altLang="zh-CN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/>
          <p:nvPr/>
        </p:nvSpPr>
        <p:spPr>
          <a:xfrm>
            <a:off x="1309688" y="1574800"/>
            <a:ext cx="6142037" cy="808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l" eaLnBrk="1" hangingPunct="1">
              <a:lnSpc>
                <a:spcPct val="90000"/>
              </a:lnSpc>
            </a:pPr>
            <a:r>
              <a:rPr lang="zh-TW" altLang="en-US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整理(</a:t>
            </a:r>
            <a:r>
              <a:rPr lang="en-US" altLang="zh-TW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SEIRI)</a:t>
            </a:r>
            <a:r>
              <a:rPr lang="zh-TW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目的</a:t>
            </a:r>
            <a:r>
              <a:rPr lang="zh-TW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zh-TW" altLang="en-US" i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491" name="Rectangle 5"/>
          <p:cNvSpPr/>
          <p:nvPr/>
        </p:nvSpPr>
        <p:spPr>
          <a:xfrm>
            <a:off x="1763713" y="2382838"/>
            <a:ext cx="6375400" cy="34988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工作场所所有物品对任何人都一目了然; 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清除找寻物品的时间; 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工作环境整齐; 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清除积压物品; 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注意: </a:t>
            </a:r>
            <a:endParaRPr lang="zh-TW" altLang="zh-CN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zh-CN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zh-CN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zh-CN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一定要对现有场地进行合理规划,如此才是提高效率的基 础。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6S现场管理宣传海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0" y="1844675"/>
            <a:ext cx="2328863" cy="350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833438" y="1325563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1" lang="zh-TW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清扫(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SEISOU)  </a:t>
            </a:r>
            <a:endParaRPr kumimoji="1" lang="zh-TW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516" name="Rectangle 7"/>
          <p:cNvSpPr/>
          <p:nvPr/>
        </p:nvSpPr>
        <p:spPr>
          <a:xfrm>
            <a:off x="1187450" y="1979613"/>
            <a:ext cx="4826000" cy="1736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清扫到没有脏污的干净状态, 同时检点细小处;自觉地把生产、工作的责任区域、设备、工装、工位器具清扫干净，保持整洁、明快、舒畅的生产、工作环境。　　</a:t>
            </a:r>
          </a:p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zh-TW" altLang="en-US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517" name="Rectangle 8"/>
          <p:cNvSpPr/>
          <p:nvPr/>
        </p:nvSpPr>
        <p:spPr>
          <a:xfrm>
            <a:off x="1619250" y="4495800"/>
            <a:ext cx="4394200" cy="14541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1.分工合作; 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2.定期进行; 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3.改善灰尘脏污的发生源.</a:t>
            </a:r>
          </a:p>
        </p:txBody>
      </p:sp>
      <p:sp>
        <p:nvSpPr>
          <p:cNvPr id="64518" name="Rectangle 10"/>
          <p:cNvSpPr/>
          <p:nvPr/>
        </p:nvSpPr>
        <p:spPr>
          <a:xfrm>
            <a:off x="1187450" y="3900488"/>
            <a:ext cx="18700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TW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清扫的秘决:</a:t>
            </a:r>
            <a:endParaRPr lang="en-US" altLang="zh-CN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/>
          <p:nvPr/>
        </p:nvSpPr>
        <p:spPr>
          <a:xfrm>
            <a:off x="1258888" y="1408113"/>
            <a:ext cx="4459287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l" eaLnBrk="1" hangingPunct="1">
              <a:lnSpc>
                <a:spcPct val="90000"/>
              </a:lnSpc>
            </a:pPr>
            <a:r>
              <a:rPr lang="zh-TW" altLang="en-US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清扫(</a:t>
            </a:r>
            <a:r>
              <a:rPr lang="en-US" altLang="zh-TW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SEISOU)  </a:t>
            </a:r>
            <a:r>
              <a:rPr lang="zh-TW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目的</a:t>
            </a:r>
            <a:r>
              <a:rPr lang="zh-TW" altLang="zh-CN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zh-TW" altLang="en-US" i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539" name="Rectangle 5"/>
          <p:cNvSpPr/>
          <p:nvPr/>
        </p:nvSpPr>
        <p:spPr>
          <a:xfrm>
            <a:off x="1979613" y="2408238"/>
            <a:ext cx="6330950" cy="17414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稳定产品质量； 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减少工业伤害； 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激发工作人员的工作热情； 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注意: 清扫应该天天进行,清扫的对象应包括所有的物品及工作场地。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v"/>
            </a:pPr>
            <a:endParaRPr lang="zh-TW" altLang="en-US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833438" y="14605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kumimoji="1" lang="zh-TW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清洁(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SEIKETSU)    </a:t>
            </a:r>
            <a:endParaRPr kumimoji="1" lang="zh-TW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563" name="Rectangle 5"/>
          <p:cNvSpPr/>
          <p:nvPr/>
        </p:nvSpPr>
        <p:spPr>
          <a:xfrm>
            <a:off x="1476375" y="1979613"/>
            <a:ext cx="4535488" cy="23860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维持整理、整顿、清扫后的没有脏污的清洁状态;认真维护生产、工作现场，确保清洁生产，杜绝职业危害，防止环境污染。员工本身也要做到着装、仪表、精神清洁。</a:t>
            </a:r>
          </a:p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zh-TW" altLang="en-US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zh-TW" altLang="en-US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6564" name="Picture 7" descr="6S现场管理宣传海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463" y="1844675"/>
            <a:ext cx="2343150" cy="3522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6S现场管理宣传海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463" y="1773238"/>
            <a:ext cx="2343150" cy="3522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Rectangle 6"/>
          <p:cNvSpPr/>
          <p:nvPr/>
        </p:nvSpPr>
        <p:spPr>
          <a:xfrm>
            <a:off x="1042988" y="2205038"/>
            <a:ext cx="4967287" cy="2282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en-US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对于规定了的事情，大家都按要求去执行。要组织员工学习公司的规章制度，理解规章制度，努力遵守规章制度。努力提高人员的素养，养成严格遵守规章制度的习惯和作风，这是“</a:t>
            </a:r>
            <a:r>
              <a:rPr lang="en-US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5S”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活动的核心。  </a:t>
            </a:r>
          </a:p>
        </p:txBody>
      </p:sp>
      <p:sp>
        <p:nvSpPr>
          <p:cNvPr id="610311" name="Rectangle 7"/>
          <p:cNvSpPr>
            <a:spLocks noChangeArrowheads="1"/>
          </p:cNvSpPr>
          <p:nvPr/>
        </p:nvSpPr>
        <p:spPr bwMode="auto">
          <a:xfrm>
            <a:off x="833438" y="14605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素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养(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SHITSUKE)    </a:t>
            </a:r>
            <a:endParaRPr kumimoji="1" lang="zh-TW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HC-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1844675"/>
            <a:ext cx="2343150" cy="3522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1337" name="Rectangle 9"/>
          <p:cNvSpPr>
            <a:spLocks noChangeArrowheads="1"/>
          </p:cNvSpPr>
          <p:nvPr/>
        </p:nvSpPr>
        <p:spPr bwMode="auto">
          <a:xfrm>
            <a:off x="833438" y="14605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安 全(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SAFETY)</a:t>
            </a:r>
            <a:endParaRPr kumimoji="1" lang="zh-TW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612" name="Rectangle 10"/>
          <p:cNvSpPr/>
          <p:nvPr/>
        </p:nvSpPr>
        <p:spPr>
          <a:xfrm>
            <a:off x="833438" y="2276475"/>
            <a:ext cx="5691187" cy="14398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贯彻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安全第一、预防为主”的方针，在生产、工作中，必须确保人身、设备、设施安全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所有的运作都必需考虑安全问题，严格遵守安全规则</a:t>
            </a:r>
            <a:r>
              <a:rPr lang="zh-TW" altLang="zh-CN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68613" name="Rectangle 11"/>
          <p:cNvSpPr/>
          <p:nvPr/>
        </p:nvSpPr>
        <p:spPr>
          <a:xfrm>
            <a:off x="1763713" y="4781550"/>
            <a:ext cx="3886200" cy="2076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1.有安全意识; 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2.熟知安全守则;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3.持证上岗;</a:t>
            </a:r>
            <a:endParaRPr lang="zh-TW" altLang="zh-CN" sz="20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TW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4.遵守安全守则.</a:t>
            </a:r>
          </a:p>
        </p:txBody>
      </p:sp>
      <p:sp>
        <p:nvSpPr>
          <p:cNvPr id="68614" name="Text Box 17"/>
          <p:cNvSpPr txBox="1"/>
          <p:nvPr/>
        </p:nvSpPr>
        <p:spPr>
          <a:xfrm>
            <a:off x="1187450" y="4195763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安全的要求：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833438" y="14605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四</a:t>
            </a:r>
            <a:r>
              <a:rPr kumimoji="1" lang="zh-TW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实施原则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69635" name="Rectangle 5"/>
          <p:cNvSpPr/>
          <p:nvPr/>
        </p:nvSpPr>
        <p:spPr>
          <a:xfrm>
            <a:off x="1403350" y="2276475"/>
            <a:ext cx="5691188" cy="10080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CN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）自我管理的原则</a:t>
            </a:r>
          </a:p>
          <a:p>
            <a:pPr lvl="0" algn="l"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r>
              <a:rPr lang="zh-CN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）持之以恒原则 </a:t>
            </a:r>
            <a:endParaRPr lang="zh-TW" altLang="en-US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9636" name="Picture 7" descr="200803051624365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3284538"/>
            <a:ext cx="3457575" cy="278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833438" y="14605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（六）模拟试题</a:t>
            </a:r>
            <a:endParaRPr kumimoji="1" lang="zh-TW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659" name="Rectangle 5"/>
          <p:cNvSpPr/>
          <p:nvPr/>
        </p:nvSpPr>
        <p:spPr>
          <a:xfrm>
            <a:off x="833438" y="2185988"/>
            <a:ext cx="7772400" cy="37814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914400" lvl="1" indent="-457200" algn="l" defTabSz="0" eaLnBrk="1" hangingPunct="1">
              <a:lnSpc>
                <a:spcPct val="125000"/>
              </a:lnSpc>
              <a:spcBef>
                <a:spcPct val="50000"/>
              </a:spcBef>
              <a:buAutoNum type="arabicPeriod"/>
              <a:tabLst>
                <a:tab pos="495300" algn="l"/>
              </a:tabLst>
            </a:pP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安全检查的内容是查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领导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、查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思想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、查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制度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、查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管理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、查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隐患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914400" lvl="1" indent="-457200" algn="l" defTabSz="0" eaLnBrk="1" hangingPunct="1">
              <a:lnSpc>
                <a:spcPct val="125000"/>
              </a:lnSpc>
              <a:spcBef>
                <a:spcPct val="50000"/>
              </a:spcBef>
              <a:buAutoNum type="arabicPeriod"/>
              <a:tabLst>
                <a:tab pos="495300" algn="l"/>
              </a:tabLst>
            </a:pP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危险化学品单位对安全设施应做到经常性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维护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保养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，并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  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定期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检测，保证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正常</a:t>
            </a:r>
            <a:r>
              <a:rPr lang="zh-CN" altLang="en-US" sz="2200" b="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运转。</a:t>
            </a:r>
          </a:p>
          <a:p>
            <a:pPr marL="914400" lvl="1" indent="-457200" algn="l" defTabSz="0" eaLnBrk="1" hangingPunct="1">
              <a:lnSpc>
                <a:spcPct val="125000"/>
              </a:lnSpc>
              <a:spcBef>
                <a:spcPct val="50000"/>
              </a:spcBef>
              <a:buAutoNum type="arabicPeriod"/>
              <a:tabLst>
                <a:tab pos="495300" algn="l"/>
              </a:tabLst>
            </a:pP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国家安监总局第</a:t>
            </a:r>
            <a:r>
              <a:rPr lang="en-US" altLang="zh-CN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号令要求，安全隐患自查和排查主要是检查可能导致事故发生的        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物的危险状态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 、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人的不安全行为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、 </a:t>
            </a:r>
            <a:r>
              <a:rPr lang="zh-CN" altLang="en-US" sz="22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管理上的缺陷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。事故隐患分为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一般事故隐患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和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重大事故隐患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。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/>
          <p:nvPr/>
        </p:nvSpPr>
        <p:spPr>
          <a:xfrm>
            <a:off x="1116013" y="1498600"/>
            <a:ext cx="7272337" cy="4410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914400" lvl="1" indent="-457200" algn="l" defTabSz="0" eaLnBrk="1" hangingPunct="1">
              <a:lnSpc>
                <a:spcPct val="120000"/>
              </a:lnSpc>
              <a:spcBef>
                <a:spcPct val="45000"/>
              </a:spcBef>
              <a:buAutoNum type="arabicPeriod" startAt="4"/>
              <a:tabLst>
                <a:tab pos="495300" algn="l"/>
              </a:tabLst>
            </a:pP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危化品生产企业主要负责人、分管安全负责人和分管技术负责人的基本从业条件：应具有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大学专科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以上学历，其中至少有</a:t>
            </a:r>
            <a:r>
              <a:rPr lang="en-US" altLang="zh-CN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人具有国民教育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化工专业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大学专科以上学历，或者具有化工专业高级技术职称</a:t>
            </a:r>
            <a:r>
              <a:rPr lang="en-US" altLang="zh-CN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  <a:p>
            <a:pPr marL="914400" lvl="1" indent="-457200" algn="l" defTabSz="0" eaLnBrk="1" hangingPunct="1">
              <a:lnSpc>
                <a:spcPct val="120000"/>
              </a:lnSpc>
              <a:spcBef>
                <a:spcPct val="45000"/>
              </a:spcBef>
              <a:buAutoNum type="arabicPeriod" startAt="4"/>
              <a:tabLst>
                <a:tab pos="495300" algn="l"/>
              </a:tabLst>
            </a:pP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易燃易爆场所不能穿 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化纤工作服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914400" lvl="1" indent="-457200" algn="l" defTabSz="0" eaLnBrk="1" hangingPunct="1">
              <a:lnSpc>
                <a:spcPct val="120000"/>
              </a:lnSpc>
              <a:spcBef>
                <a:spcPct val="45000"/>
              </a:spcBef>
              <a:buAutoNum type="arabicPeriod" startAt="4"/>
              <a:tabLst>
                <a:tab pos="495300" algn="l"/>
              </a:tabLst>
            </a:pP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矿山、建筑施工单位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危险物品的生产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经营、储存单位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以及</a:t>
            </a:r>
            <a:r>
              <a:rPr lang="en-US" altLang="zh-CN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lang="zh-CN" altLang="en-US" sz="22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人以上的生产经营单位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，应当设置</a:t>
            </a:r>
            <a:r>
              <a:rPr lang="zh-CN" altLang="en-US" sz="22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安全生产管理机构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或者配备</a:t>
            </a:r>
            <a:r>
              <a:rPr lang="zh-CN" altLang="en-US" sz="22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专职安全生产管理人员</a:t>
            </a:r>
            <a:r>
              <a:rPr lang="zh-CN" altLang="en-US" sz="22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914400" lvl="1" indent="-457200" algn="l" defTabSz="0" eaLnBrk="1" hangingPunct="1">
              <a:lnSpc>
                <a:spcPct val="120000"/>
              </a:lnSpc>
              <a:buAutoNum type="arabicPeriod" startAt="4"/>
              <a:tabLst>
                <a:tab pos="495300" algn="l"/>
              </a:tabLst>
            </a:pPr>
            <a:endParaRPr lang="en-US" altLang="zh-CN" sz="2200" b="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237251391208234563878"/>
          <p:cNvPicPr>
            <a:picLocks noChangeAspect="1"/>
          </p:cNvPicPr>
          <p:nvPr/>
        </p:nvPicPr>
        <p:blipFill>
          <a:blip r:embed="rId3"/>
          <a:srcRect b="11931"/>
          <a:stretch>
            <a:fillRect/>
          </a:stretch>
        </p:blipFill>
        <p:spPr>
          <a:xfrm>
            <a:off x="6416675" y="4456113"/>
            <a:ext cx="2501900" cy="171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6"/>
          <p:cNvSpPr/>
          <p:nvPr/>
        </p:nvSpPr>
        <p:spPr>
          <a:xfrm>
            <a:off x="327368" y="1481745"/>
            <a:ext cx="7195795" cy="468687"/>
          </a:xfrm>
          <a:prstGeom prst="rect">
            <a:avLst/>
          </a:prstGeom>
          <a:noFill/>
          <a:ln w="9525">
            <a:noFill/>
          </a:ln>
        </p:spPr>
        <p:txBody>
          <a:bodyPr wrap="none" lIns="268203" tIns="98394" rIns="0" bIns="0" anchor="ctr">
            <a:spAutoFit/>
          </a:bodyPr>
          <a:lstStyle/>
          <a:p>
            <a:pPr lvl="0" algn="r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定律二：</a:t>
            </a:r>
            <a:r>
              <a:rPr lang="zh-CN" altLang="en-US" b="0" i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“破窗理论”</a:t>
            </a:r>
            <a:r>
              <a:rPr lang="en-US" altLang="zh-CN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不能忽视暗示性的纵容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9220" name="Rectangle 7"/>
          <p:cNvSpPr/>
          <p:nvPr/>
        </p:nvSpPr>
        <p:spPr>
          <a:xfrm>
            <a:off x="2627313" y="2274858"/>
            <a:ext cx="522931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提出者：美国斯坦福大学心理学家詹巴斗 。</a:t>
            </a:r>
            <a:r>
              <a:rPr lang="zh-CN" altLang="en-US" sz="200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9221" name="Rectangle 8"/>
          <p:cNvSpPr/>
          <p:nvPr/>
        </p:nvSpPr>
        <p:spPr>
          <a:xfrm>
            <a:off x="2627313" y="2708275"/>
            <a:ext cx="6291262" cy="1311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如果有人打坏了一扇窗户，破坏者未受到惩罚，窗户又未得到及时修理，这样，别人就可能受到暗示性的纵容去打碎更多的窗户，最终造成千窗百孔、积重难返的局面。</a:t>
            </a:r>
            <a:r>
              <a:rPr lang="zh-CN" altLang="en-US" sz="2000" b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587787" name="Rectangle 11"/>
          <p:cNvSpPr/>
          <p:nvPr/>
        </p:nvSpPr>
        <p:spPr>
          <a:xfrm>
            <a:off x="684213" y="4606925"/>
            <a:ext cx="5507037" cy="1311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989330" lvl="0" indent="-98933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启示一：</a:t>
            </a:r>
            <a:r>
              <a:rPr lang="zh-CN" altLang="en-US" sz="2000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不能忽视第一块“破玻璃” ，必须及时修好“防微杜渐”</a:t>
            </a:r>
          </a:p>
          <a:p>
            <a:pPr marL="989330" lvl="0" indent="-98933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启示二：</a:t>
            </a:r>
            <a:r>
              <a:rPr lang="zh-CN" altLang="en-US" sz="2000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不能忽视对事故责任人的处理，必须“追究责任”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5" name="Rectangle 5"/>
          <p:cNvSpPr/>
          <p:nvPr/>
        </p:nvSpPr>
        <p:spPr>
          <a:xfrm>
            <a:off x="1323975" y="2205038"/>
            <a:ext cx="7127875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lnSpc>
                <a:spcPct val="125000"/>
              </a:lnSpc>
            </a:pPr>
            <a:r>
              <a:rPr lang="en-US" altLang="zh-CN" sz="28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zh-CN" altLang="en-US" sz="2800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人的生命是最宝贵的。中国是社会主义国家，发展不能以牺牲精神文明为代价，不能以牺牲生态环境为代价，更不能以牺牲人的生命为代价。</a:t>
            </a:r>
          </a:p>
          <a:p>
            <a:pPr lvl="0" algn="r" eaLnBrk="1" hangingPunct="1">
              <a:lnSpc>
                <a:spcPct val="125000"/>
              </a:lnSpc>
            </a:pPr>
            <a:endParaRPr lang="zh-CN" altLang="en-US" sz="3200" i="0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707" name="Text Box 6"/>
          <p:cNvSpPr txBox="1"/>
          <p:nvPr/>
        </p:nvSpPr>
        <p:spPr>
          <a:xfrm>
            <a:off x="1039813" y="1374775"/>
            <a:ext cx="156051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结语：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/>
          <p:nvPr/>
        </p:nvSpPr>
        <p:spPr>
          <a:xfrm>
            <a:off x="401583" y="1481745"/>
            <a:ext cx="6580242" cy="468687"/>
          </a:xfrm>
          <a:prstGeom prst="rect">
            <a:avLst/>
          </a:prstGeom>
          <a:noFill/>
          <a:ln w="9525">
            <a:noFill/>
          </a:ln>
        </p:spPr>
        <p:txBody>
          <a:bodyPr wrap="none" lIns="268203" tIns="98394" rIns="0" bIns="0" anchor="ctr">
            <a:spAutoFit/>
          </a:bodyPr>
          <a:lstStyle/>
          <a:p>
            <a:pPr lvl="0" algn="r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定律二：</a:t>
            </a:r>
            <a:r>
              <a:rPr lang="zh-CN" altLang="en-US" b="0" i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“木桶定律”</a:t>
            </a:r>
            <a:r>
              <a:rPr lang="en-US" altLang="zh-CN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不能忽视团队协作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0243" name="Rectangle 7"/>
          <p:cNvSpPr/>
          <p:nvPr/>
        </p:nvSpPr>
        <p:spPr>
          <a:xfrm>
            <a:off x="2268538" y="2357438"/>
            <a:ext cx="6291262" cy="1006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一只木桶能盛多少水，并不取决于最长的木板，而是取决于最短的那块。劣势决定优势，劣势决定生死，这是管理学上最知名的法则之一。 </a:t>
            </a:r>
          </a:p>
        </p:txBody>
      </p:sp>
      <p:sp>
        <p:nvSpPr>
          <p:cNvPr id="588808" name="Rectangle 8"/>
          <p:cNvSpPr/>
          <p:nvPr/>
        </p:nvSpPr>
        <p:spPr>
          <a:xfrm>
            <a:off x="684213" y="3807490"/>
            <a:ext cx="5507037" cy="25545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989330" lvl="0" indent="-98933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启示一：</a:t>
            </a:r>
            <a:r>
              <a:rPr lang="zh-CN" altLang="en-US" sz="2000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在基层安全管理中，要连续进行危害识别，不断找出“最短的木板”，及时予以修补，通过风险控制达到安全状态。</a:t>
            </a:r>
          </a:p>
          <a:p>
            <a:pPr marL="989330" lvl="0" indent="-98933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启示二：</a:t>
            </a:r>
            <a:r>
              <a:rPr lang="zh-CN" altLang="en-US" sz="2000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安全管理像一个完整的木桶，需要各个部门协作配合、齐抓共管。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marL="989330" lvl="0" indent="-989330" algn="l" eaLnBrk="1" hangingPunct="1"/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启示三：</a:t>
            </a:r>
            <a:r>
              <a:rPr lang="zh-CN" altLang="en-US" sz="2000" i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在补齐了短板之后，新的隐患还会产生。 </a:t>
            </a:r>
          </a:p>
        </p:txBody>
      </p:sp>
      <p:pic>
        <p:nvPicPr>
          <p:cNvPr id="10245" name="Picture 10" descr="39889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3141663"/>
            <a:ext cx="2600325" cy="299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1149350" y="549275"/>
            <a:ext cx="75263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（二）化工企业安全管理基础</a:t>
            </a:r>
          </a:p>
        </p:txBody>
      </p:sp>
      <p:sp>
        <p:nvSpPr>
          <p:cNvPr id="11267" name="Rectangle 5"/>
          <p:cNvSpPr/>
          <p:nvPr/>
        </p:nvSpPr>
        <p:spPr>
          <a:xfrm>
            <a:off x="1149350" y="1549752"/>
            <a:ext cx="3570208" cy="523172"/>
          </a:xfrm>
          <a:prstGeom prst="rect">
            <a:avLst/>
          </a:prstGeom>
          <a:noFill/>
          <a:ln w="9525">
            <a:noFill/>
          </a:ln>
        </p:spPr>
        <p:txBody>
          <a:bodyPr wrap="none" tIns="76176" bIns="76176" anchor="ctr">
            <a:spAutoFit/>
          </a:bodyPr>
          <a:lstStyle/>
          <a:p>
            <a:pPr lvl="0" algn="l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一、安全管理机构的设置</a:t>
            </a:r>
            <a:endParaRPr lang="zh-CN" altLang="en-US" b="0" i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8" name="Rectangle 12"/>
          <p:cNvSpPr/>
          <p:nvPr/>
        </p:nvSpPr>
        <p:spPr>
          <a:xfrm>
            <a:off x="2051050" y="3046413"/>
            <a:ext cx="6516688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zh-CN" altLang="en-US" sz="20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矿山、建筑施工单位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0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危险物品的生产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0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经营、储存单位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0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以及</a:t>
            </a:r>
            <a:r>
              <a:rPr lang="en-US" altLang="zh-CN" sz="20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lang="zh-CN" altLang="en-US" sz="2000" i="0" u="sng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人以上的生产经营单位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，应当设置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安全生产管理机构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或者配备</a:t>
            </a:r>
            <a:r>
              <a:rPr lang="zh-CN" altLang="en-US" sz="200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专职安全生产管理人员</a:t>
            </a:r>
            <a:r>
              <a:rPr lang="zh-CN" altLang="en-US" sz="2000" b="0" i="0" dirty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1269" name="Rectangle 13"/>
          <p:cNvSpPr/>
          <p:nvPr/>
        </p:nvSpPr>
        <p:spPr>
          <a:xfrm>
            <a:off x="2051050" y="2398713"/>
            <a:ext cx="324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i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安全生产法第十九条：</a:t>
            </a:r>
          </a:p>
        </p:txBody>
      </p:sp>
      <p:sp>
        <p:nvSpPr>
          <p:cNvPr id="11270" name="AutoShape 14"/>
          <p:cNvSpPr/>
          <p:nvPr/>
        </p:nvSpPr>
        <p:spPr>
          <a:xfrm>
            <a:off x="1149350" y="2228850"/>
            <a:ext cx="936625" cy="8175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1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271" name="Picture 16" descr="gk_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5322888"/>
            <a:ext cx="2808288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默认设计模板">
  <a:themeElements>
    <a:clrScheme name="">
      <a:dk1>
        <a:srgbClr val="800080"/>
      </a:dk1>
      <a:lt1>
        <a:srgbClr val="FFFFFF"/>
      </a:lt1>
      <a:dk2>
        <a:srgbClr val="800080"/>
      </a:dk2>
      <a:lt2>
        <a:srgbClr val="E7E7E7"/>
      </a:lt2>
      <a:accent1>
        <a:srgbClr val="DDDDDD"/>
      </a:accent1>
      <a:accent2>
        <a:srgbClr val="000099"/>
      </a:accent2>
      <a:accent3>
        <a:srgbClr val="FFFFFF"/>
      </a:accent3>
      <a:accent4>
        <a:srgbClr val="6C006C"/>
      </a:accent4>
      <a:accent5>
        <a:srgbClr val="EBEBEB"/>
      </a:accent5>
      <a:accent6>
        <a:srgbClr val="00008A"/>
      </a:accent6>
      <a:hlink>
        <a:srgbClr val="990000"/>
      </a:hlink>
      <a:folHlink>
        <a:srgbClr val="FFFFFF"/>
      </a:folHlink>
    </a:clrScheme>
    <a:fontScheme name="jd0gzt1e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1" u="none" strike="noStrike" cap="none" normalizeH="0" baseline="0" smtClean="0">
            <a:ln>
              <a:noFill/>
            </a:ln>
            <a:solidFill>
              <a:srgbClr val="800080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1" u="none" strike="noStrike" cap="none" normalizeH="0" baseline="0" smtClean="0">
            <a:ln>
              <a:noFill/>
            </a:ln>
            <a:solidFill>
              <a:srgbClr val="800080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800080"/>
        </a:dk1>
        <a:lt1>
          <a:srgbClr val="FFFFFF"/>
        </a:lt1>
        <a:dk2>
          <a:srgbClr val="800080"/>
        </a:dk2>
        <a:lt2>
          <a:srgbClr val="E7E7E7"/>
        </a:lt2>
        <a:accent1>
          <a:srgbClr val="E7E7E7"/>
        </a:accent1>
        <a:accent2>
          <a:srgbClr val="33CC33"/>
        </a:accent2>
        <a:accent3>
          <a:srgbClr val="FFFFFF"/>
        </a:accent3>
        <a:accent4>
          <a:srgbClr val="6C006C"/>
        </a:accent4>
        <a:accent5>
          <a:srgbClr val="F1F1F1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d0gzt1e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5335</Words>
  <Application>Microsoft Office PowerPoint</Application>
  <PresentationFormat>全屏显示(4:3)</PresentationFormat>
  <Paragraphs>349</Paragraphs>
  <Slides>70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70</vt:i4>
      </vt:variant>
    </vt:vector>
  </HeadingPairs>
  <TitlesOfParts>
    <vt:vector size="76" baseType="lpstr">
      <vt:lpstr>Arial</vt:lpstr>
      <vt:lpstr>Symbol</vt:lpstr>
      <vt:lpstr>Times New Roman</vt:lpstr>
      <vt:lpstr>Wingdings</vt:lpstr>
      <vt:lpstr>默认设计模板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</cp:revision>
  <dcterms:created xsi:type="dcterms:W3CDTF">1900-01-01T00:00:00Z</dcterms:created>
  <dcterms:modified xsi:type="dcterms:W3CDTF">2022-08-08T13:07:00Z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2052-11.1.0.7748</vt:lpwstr>
  </property>
</Properties>
</file>