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8" r:id="rId20"/>
    <p:sldId id="276" r:id="rId21"/>
    <p:sldId id="277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8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EB8"/>
    <a:srgbClr val="1F5B9A"/>
    <a:srgbClr val="46A5D5"/>
    <a:srgbClr val="73C1E9"/>
    <a:srgbClr val="F5F7F9"/>
    <a:srgbClr val="3C7C9D"/>
    <a:srgbClr val="F6F8FA"/>
    <a:srgbClr val="ABE1F6"/>
    <a:srgbClr val="F5F9FE"/>
    <a:srgbClr val="F0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66" d="100"/>
          <a:sy n="66" d="100"/>
        </p:scale>
        <p:origin x="126" y="1134"/>
      </p:cViewPr>
      <p:guideLst>
        <p:guide orient="horz" pos="2319"/>
        <p:guide pos="37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181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D5117-63EB-4F57-9492-42E8F1661B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64C61-D85C-49C3-B5F3-98035F697DB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24674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3731343"/>
            <a:ext cx="12192000" cy="3126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3972"/>
            <a:ext cx="12192000" cy="758931"/>
            <a:chOff x="18" y="373"/>
            <a:chExt cx="19200" cy="2044"/>
          </a:xfrm>
        </p:grpSpPr>
        <p:sp>
          <p:nvSpPr>
            <p:cNvPr id="3" name="矩形 2"/>
            <p:cNvSpPr/>
            <p:nvPr userDrawn="1"/>
          </p:nvSpPr>
          <p:spPr>
            <a:xfrm>
              <a:off x="18" y="373"/>
              <a:ext cx="1425" cy="2044"/>
            </a:xfrm>
            <a:prstGeom prst="rect">
              <a:avLst/>
            </a:prstGeom>
            <a:solidFill>
              <a:srgbClr val="407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4923" y="411"/>
              <a:ext cx="14295" cy="1734"/>
            </a:xfrm>
            <a:prstGeom prst="rect">
              <a:avLst/>
            </a:prstGeom>
            <a:solidFill>
              <a:srgbClr val="1F5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>
            <a:off x="142874" y="153670"/>
            <a:ext cx="297815" cy="267970"/>
          </a:xfrm>
          <a:prstGeom prst="ellipse">
            <a:avLst/>
          </a:prstGeom>
          <a:solidFill>
            <a:srgbClr val="407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.xml"/><Relationship Id="rId3" Type="http://schemas.openxmlformats.org/officeDocument/2006/relationships/image" Target="../media/image5.jpeg"/><Relationship Id="rId2" Type="http://schemas.openxmlformats.org/officeDocument/2006/relationships/image" Target="NULL" TargetMode="Externa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1.xml"/><Relationship Id="rId1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3.xml"/><Relationship Id="rId1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5.xml"/><Relationship Id="rId1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7.xml"/><Relationship Id="rId1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6.xml"/><Relationship Id="rId3" Type="http://schemas.openxmlformats.org/officeDocument/2006/relationships/image" Target="NULL" TargetMode="External"/><Relationship Id="rId2" Type="http://schemas.openxmlformats.org/officeDocument/2006/relationships/image" Target="../media/image2.jpe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"/>
          <p:cNvSpPr txBox="1"/>
          <p:nvPr userDrawn="1"/>
        </p:nvSpPr>
        <p:spPr>
          <a:xfrm>
            <a:off x="1202055" y="2014039"/>
            <a:ext cx="96456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公司安全管理及制度培训</a:t>
            </a:r>
            <a:endParaRPr lang="zh-CN" altLang="en-US" sz="6000" b="1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algn="ctr"/>
            <a:r>
              <a:rPr lang="zh-CN" altLang="en-US" sz="4800" b="1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endParaRPr lang="zh-CN" altLang="en-US" sz="4800" b="1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0" name="文本框 19"/>
          <p:cNvSpPr txBox="1"/>
          <p:nvPr userDrawn="1"/>
        </p:nvSpPr>
        <p:spPr>
          <a:xfrm>
            <a:off x="1476375" y="4451169"/>
            <a:ext cx="8846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培训人：</a:t>
            </a:r>
            <a:r>
              <a:rPr lang="zh-CN" altLang="en-US" sz="2000" dirty="0"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XXX</a:t>
            </a:r>
            <a:r>
              <a:rPr lang="en-US" altLang="zh-CN" sz="20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                            </a:t>
            </a:r>
            <a:r>
              <a:rPr lang="zh-CN" altLang="en-US" sz="20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时间：</a:t>
            </a:r>
            <a:r>
              <a:rPr lang="en-US" altLang="zh-CN" sz="20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XXXX</a:t>
            </a:r>
            <a:endParaRPr lang="zh-CN" altLang="en-US" sz="20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3750" y="3253559"/>
            <a:ext cx="82588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sz="16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Company safety management and system training</a:t>
            </a:r>
            <a:endParaRPr sz="160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22532"/>
          <p:cNvSpPr txBox="1"/>
          <p:nvPr/>
        </p:nvSpPr>
        <p:spPr>
          <a:xfrm>
            <a:off x="4420145" y="3089910"/>
            <a:ext cx="563181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安全管理组织结构</a:t>
            </a:r>
            <a:endParaRPr lang="zh-CN" altLang="en-US" sz="40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69877" y="2974975"/>
            <a:ext cx="1065437" cy="908685"/>
          </a:xfrm>
          <a:prstGeom prst="rect">
            <a:avLst/>
          </a:prstGeom>
          <a:solidFill>
            <a:srgbClr val="407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r>
              <a:rPr lang="zh-CN" altLang="en-US" sz="4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四、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文本框 22535"/>
          <p:cNvSpPr txBox="1"/>
          <p:nvPr/>
        </p:nvSpPr>
        <p:spPr>
          <a:xfrm>
            <a:off x="487680" y="107633"/>
            <a:ext cx="51974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安全管理组织结构</a:t>
            </a:r>
            <a:endParaRPr lang="zh-CN" altLang="en-US" sz="18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18435" name="组合 27838"/>
          <p:cNvGrpSpPr/>
          <p:nvPr/>
        </p:nvGrpSpPr>
        <p:grpSpPr>
          <a:xfrm>
            <a:off x="958850" y="962660"/>
            <a:ext cx="10238105" cy="5390515"/>
            <a:chOff x="690" y="624"/>
            <a:chExt cx="4158" cy="3600"/>
          </a:xfrm>
          <a:noFill/>
        </p:grpSpPr>
        <p:sp>
          <p:nvSpPr>
            <p:cNvPr id="18436" name="直接连接符 27769"/>
            <p:cNvSpPr/>
            <p:nvPr/>
          </p:nvSpPr>
          <p:spPr>
            <a:xfrm>
              <a:off x="2496" y="816"/>
              <a:ext cx="0" cy="125"/>
            </a:xfrm>
            <a:prstGeom prst="line">
              <a:avLst/>
            </a:prstGeom>
            <a:grpFill/>
            <a:ln w="952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437" name="直接连接符 27791"/>
            <p:cNvSpPr/>
            <p:nvPr/>
          </p:nvSpPr>
          <p:spPr>
            <a:xfrm>
              <a:off x="2496" y="1267"/>
              <a:ext cx="0" cy="125"/>
            </a:xfrm>
            <a:prstGeom prst="line">
              <a:avLst/>
            </a:prstGeom>
            <a:grpFill/>
            <a:ln w="952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18438" name="组合 27837"/>
            <p:cNvGrpSpPr/>
            <p:nvPr/>
          </p:nvGrpSpPr>
          <p:grpSpPr>
            <a:xfrm>
              <a:off x="690" y="624"/>
              <a:ext cx="4158" cy="3600"/>
              <a:chOff x="624" y="528"/>
              <a:chExt cx="4158" cy="3696"/>
            </a:xfrm>
            <a:grpFill/>
          </p:grpSpPr>
          <p:grpSp>
            <p:nvGrpSpPr>
              <p:cNvPr id="18439" name="组合 27749"/>
              <p:cNvGrpSpPr/>
              <p:nvPr/>
            </p:nvGrpSpPr>
            <p:grpSpPr>
              <a:xfrm>
                <a:off x="624" y="528"/>
                <a:ext cx="4158" cy="3696"/>
                <a:chOff x="788" y="3602"/>
                <a:chExt cx="10395" cy="8580"/>
              </a:xfrm>
              <a:grpFill/>
            </p:grpSpPr>
            <p:sp>
              <p:nvSpPr>
                <p:cNvPr id="27751" name="文本框 27750"/>
                <p:cNvSpPr txBox="1"/>
                <p:nvPr/>
              </p:nvSpPr>
              <p:spPr>
                <a:xfrm>
                  <a:off x="3833" y="3602"/>
                  <a:ext cx="3570" cy="46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微软雅黑" panose="020B0503020204020204" pitchFamily="34" charset="-122"/>
                      <a:sym typeface="思源黑体" panose="020B0500000000000000" pitchFamily="34" charset="-122"/>
                    </a:rPr>
                    <a:t>公 司 安 全 管 理 委 员 会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微软雅黑" panose="020B0503020204020204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7752" name="文本框 27751"/>
                <p:cNvSpPr txBox="1"/>
                <p:nvPr/>
              </p:nvSpPr>
              <p:spPr>
                <a:xfrm>
                  <a:off x="4463" y="4382"/>
                  <a:ext cx="1785" cy="78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第一安全责任人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（董事长）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7753" name="文本框 27752"/>
                <p:cNvSpPr txBox="1"/>
                <p:nvPr/>
              </p:nvSpPr>
              <p:spPr>
                <a:xfrm>
                  <a:off x="4358" y="5474"/>
                  <a:ext cx="2205" cy="78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安全生产直接责任人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（行政副经理）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7755" name="文本框 27754"/>
                <p:cNvSpPr txBox="1"/>
                <p:nvPr/>
              </p:nvSpPr>
              <p:spPr>
                <a:xfrm>
                  <a:off x="3308" y="7502"/>
                  <a:ext cx="945" cy="2496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eaVert"/>
                <a:lstStyle/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南染厂安全生产责任人：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7757" name="文本框 27756"/>
                <p:cNvSpPr txBox="1"/>
                <p:nvPr/>
              </p:nvSpPr>
              <p:spPr>
                <a:xfrm>
                  <a:off x="4673" y="7502"/>
                  <a:ext cx="945" cy="2496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eaVert"/>
                <a:lstStyle/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物栈部安全生产责任人：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7758" name="文本框 27757"/>
                <p:cNvSpPr txBox="1"/>
                <p:nvPr/>
              </p:nvSpPr>
              <p:spPr>
                <a:xfrm>
                  <a:off x="5828" y="7502"/>
                  <a:ext cx="945" cy="2496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eaVert"/>
                <a:lstStyle/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机电部安全生产责任人：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7759" name="文本框 27758"/>
                <p:cNvSpPr txBox="1"/>
                <p:nvPr/>
              </p:nvSpPr>
              <p:spPr>
                <a:xfrm>
                  <a:off x="7298" y="7502"/>
                  <a:ext cx="630" cy="2496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eaVert"/>
                <a:lstStyle/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保卫科科长：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7760" name="文本框 27759"/>
                <p:cNvSpPr txBox="1"/>
                <p:nvPr/>
              </p:nvSpPr>
              <p:spPr>
                <a:xfrm>
                  <a:off x="8873" y="5942"/>
                  <a:ext cx="1785" cy="78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公司安委办公室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（主任）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7761" name="文本框 27760"/>
                <p:cNvSpPr txBox="1"/>
                <p:nvPr/>
              </p:nvSpPr>
              <p:spPr>
                <a:xfrm>
                  <a:off x="788" y="10466"/>
                  <a:ext cx="1155" cy="1716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气流纺、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环绽纺、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保全科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长及领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班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7762" name="文本框 27761"/>
                <p:cNvSpPr txBox="1"/>
                <p:nvPr/>
              </p:nvSpPr>
              <p:spPr>
                <a:xfrm>
                  <a:off x="3308" y="10466"/>
                  <a:ext cx="1050" cy="1716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染机、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浆纱及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保全领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班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7763" name="文本框 27762"/>
                <p:cNvSpPr txBox="1"/>
                <p:nvPr/>
              </p:nvSpPr>
              <p:spPr>
                <a:xfrm>
                  <a:off x="2048" y="10466"/>
                  <a:ext cx="1050" cy="1716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运转、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整理、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保全及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领班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7764" name="文本框 27763"/>
                <p:cNvSpPr txBox="1"/>
                <p:nvPr/>
              </p:nvSpPr>
              <p:spPr>
                <a:xfrm>
                  <a:off x="4568" y="10466"/>
                  <a:ext cx="1050" cy="1716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物料、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栈物领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班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7765" name="文本框 27764"/>
                <p:cNvSpPr txBox="1"/>
                <p:nvPr/>
              </p:nvSpPr>
              <p:spPr>
                <a:xfrm>
                  <a:off x="5828" y="10466"/>
                  <a:ext cx="1050" cy="1716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发电房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污水站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机电领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班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7766" name="文本框 27765"/>
                <p:cNvSpPr txBox="1"/>
                <p:nvPr/>
              </p:nvSpPr>
              <p:spPr>
                <a:xfrm>
                  <a:off x="7193" y="10466"/>
                  <a:ext cx="1050" cy="1716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保卫科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各班班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长、消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防专管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员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7767" name="文本框 27766"/>
                <p:cNvSpPr txBox="1"/>
                <p:nvPr/>
              </p:nvSpPr>
              <p:spPr>
                <a:xfrm>
                  <a:off x="8453" y="7502"/>
                  <a:ext cx="630" cy="2496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eaVert"/>
                <a:lstStyle/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微软雅黑" panose="020B0503020204020204" pitchFamily="34" charset="-122"/>
                      <a:sym typeface="思源黑体" panose="020B0500000000000000" pitchFamily="34" charset="-122"/>
                    </a:rPr>
                    <a:t>安 全 生 产 档 案 员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微软雅黑" panose="020B0503020204020204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7768" name="文本框 27767"/>
                <p:cNvSpPr txBox="1"/>
                <p:nvPr/>
              </p:nvSpPr>
              <p:spPr>
                <a:xfrm>
                  <a:off x="9398" y="7502"/>
                  <a:ext cx="630" cy="2496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eaVert"/>
                <a:lstStyle/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微软雅黑" panose="020B0503020204020204" pitchFamily="34" charset="-122"/>
                      <a:sym typeface="思源黑体" panose="020B0500000000000000" pitchFamily="34" charset="-122"/>
                    </a:rPr>
                    <a:t>工  伤  申  报  员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微软雅黑" panose="020B0503020204020204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7769" name="文本框 27768"/>
                <p:cNvSpPr txBox="1"/>
                <p:nvPr/>
              </p:nvSpPr>
              <p:spPr>
                <a:xfrm>
                  <a:off x="10553" y="7502"/>
                  <a:ext cx="630" cy="2496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eaVert"/>
                <a:lstStyle/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微软雅黑" panose="020B0503020204020204" pitchFamily="34" charset="-122"/>
                      <a:sym typeface="思源黑体" panose="020B0500000000000000" pitchFamily="34" charset="-122"/>
                    </a:rPr>
                    <a:t>安 全 生 产 培 训 员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微软雅黑" panose="020B0503020204020204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6" name="文本框 5"/>
                <p:cNvSpPr txBox="1"/>
                <p:nvPr/>
              </p:nvSpPr>
              <p:spPr>
                <a:xfrm>
                  <a:off x="999" y="7543"/>
                  <a:ext cx="779" cy="2496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eaVert"/>
                <a:lstStyle/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纱厂安全生产责任人：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7" name="文本框 6"/>
                <p:cNvSpPr txBox="1"/>
                <p:nvPr/>
              </p:nvSpPr>
              <p:spPr>
                <a:xfrm>
                  <a:off x="2141" y="7501"/>
                  <a:ext cx="779" cy="2496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eaVert"/>
                <a:lstStyle/>
                <a:p>
                  <a:pPr algn="ctr" eaLnBrk="0" hangingPunct="0"/>
                  <a:r>
                    <a:rPr lang="zh-CN" altLang="en-US" sz="1200" b="1" spc="100" noProof="1">
                      <a:solidFill>
                        <a:schemeClr val="tx1"/>
                      </a:solidFill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思源黑体" panose="020B0500000000000000" pitchFamily="34" charset="-122"/>
                    </a:rPr>
                    <a:t>布厂安全生产责任人：</a:t>
                  </a:r>
                  <a:endParaRPr lang="zh-CN" altLang="en-US" sz="1200" b="1" spc="100" noProof="1">
                    <a:solidFill>
                      <a:schemeClr val="tx1"/>
                    </a:solidFill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endParaRPr>
                </a:p>
              </p:txBody>
            </p:sp>
          </p:grpSp>
          <p:grpSp>
            <p:nvGrpSpPr>
              <p:cNvPr id="18459" name="组合 27815"/>
              <p:cNvGrpSpPr/>
              <p:nvPr/>
            </p:nvGrpSpPr>
            <p:grpSpPr>
              <a:xfrm>
                <a:off x="864" y="1676"/>
                <a:ext cx="3696" cy="1828"/>
                <a:chOff x="1418" y="6254"/>
                <a:chExt cx="9345" cy="4212"/>
              </a:xfrm>
              <a:grpFill/>
            </p:grpSpPr>
            <p:sp>
              <p:nvSpPr>
                <p:cNvPr id="18460" name="直接连接符 27816"/>
                <p:cNvSpPr/>
                <p:nvPr/>
              </p:nvSpPr>
              <p:spPr>
                <a:xfrm>
                  <a:off x="1418" y="9998"/>
                  <a:ext cx="0" cy="468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461" name="直接连接符 27817"/>
                <p:cNvSpPr/>
                <p:nvPr/>
              </p:nvSpPr>
              <p:spPr>
                <a:xfrm>
                  <a:off x="2573" y="9998"/>
                  <a:ext cx="0" cy="468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462" name="直接连接符 27818"/>
                <p:cNvSpPr/>
                <p:nvPr/>
              </p:nvSpPr>
              <p:spPr>
                <a:xfrm>
                  <a:off x="3833" y="9998"/>
                  <a:ext cx="0" cy="468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463" name="直接连接符 27819"/>
                <p:cNvSpPr/>
                <p:nvPr/>
              </p:nvSpPr>
              <p:spPr>
                <a:xfrm>
                  <a:off x="5093" y="9998"/>
                  <a:ext cx="0" cy="468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464" name="直接连接符 27820"/>
                <p:cNvSpPr/>
                <p:nvPr/>
              </p:nvSpPr>
              <p:spPr>
                <a:xfrm>
                  <a:off x="6248" y="9998"/>
                  <a:ext cx="0" cy="468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465" name="直接连接符 27821"/>
                <p:cNvSpPr/>
                <p:nvPr/>
              </p:nvSpPr>
              <p:spPr>
                <a:xfrm>
                  <a:off x="7613" y="9998"/>
                  <a:ext cx="0" cy="468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466" name="直接连接符 27822"/>
                <p:cNvSpPr/>
                <p:nvPr/>
              </p:nvSpPr>
              <p:spPr>
                <a:xfrm>
                  <a:off x="1418" y="6722"/>
                  <a:ext cx="0" cy="780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467" name="直接连接符 27823"/>
                <p:cNvSpPr/>
                <p:nvPr/>
              </p:nvSpPr>
              <p:spPr>
                <a:xfrm>
                  <a:off x="2573" y="6722"/>
                  <a:ext cx="0" cy="780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468" name="直接连接符 27824"/>
                <p:cNvSpPr/>
                <p:nvPr/>
              </p:nvSpPr>
              <p:spPr>
                <a:xfrm>
                  <a:off x="3833" y="6722"/>
                  <a:ext cx="0" cy="780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469" name="直接连接符 27825"/>
                <p:cNvSpPr/>
                <p:nvPr/>
              </p:nvSpPr>
              <p:spPr>
                <a:xfrm>
                  <a:off x="5303" y="6722"/>
                  <a:ext cx="0" cy="780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470" name="直接连接符 27826"/>
                <p:cNvSpPr/>
                <p:nvPr/>
              </p:nvSpPr>
              <p:spPr>
                <a:xfrm>
                  <a:off x="6143" y="6722"/>
                  <a:ext cx="0" cy="780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471" name="直接连接符 27827"/>
                <p:cNvSpPr/>
                <p:nvPr/>
              </p:nvSpPr>
              <p:spPr>
                <a:xfrm>
                  <a:off x="7613" y="6722"/>
                  <a:ext cx="0" cy="780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472" name="直接连接符 27828"/>
                <p:cNvSpPr/>
                <p:nvPr/>
              </p:nvSpPr>
              <p:spPr>
                <a:xfrm>
                  <a:off x="8768" y="7190"/>
                  <a:ext cx="0" cy="312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473" name="直接连接符 27829"/>
                <p:cNvSpPr/>
                <p:nvPr/>
              </p:nvSpPr>
              <p:spPr>
                <a:xfrm>
                  <a:off x="9713" y="7034"/>
                  <a:ext cx="0" cy="468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474" name="直接连接符 27830"/>
                <p:cNvSpPr/>
                <p:nvPr/>
              </p:nvSpPr>
              <p:spPr>
                <a:xfrm>
                  <a:off x="10763" y="7190"/>
                  <a:ext cx="0" cy="312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475" name="直接连接符 27831"/>
                <p:cNvSpPr/>
                <p:nvPr/>
              </p:nvSpPr>
              <p:spPr>
                <a:xfrm>
                  <a:off x="1418" y="6722"/>
                  <a:ext cx="6195" cy="0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476" name="直接连接符 27832"/>
                <p:cNvSpPr/>
                <p:nvPr/>
              </p:nvSpPr>
              <p:spPr>
                <a:xfrm>
                  <a:off x="5303" y="6254"/>
                  <a:ext cx="0" cy="468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477" name="直接连接符 27833"/>
                <p:cNvSpPr/>
                <p:nvPr/>
              </p:nvSpPr>
              <p:spPr>
                <a:xfrm>
                  <a:off x="9713" y="6722"/>
                  <a:ext cx="0" cy="312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478" name="直接连接符 27834"/>
                <p:cNvSpPr/>
                <p:nvPr/>
              </p:nvSpPr>
              <p:spPr>
                <a:xfrm flipH="1">
                  <a:off x="5303" y="6410"/>
                  <a:ext cx="3570" cy="0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479" name="直接连接符 27835"/>
                <p:cNvSpPr/>
                <p:nvPr/>
              </p:nvSpPr>
              <p:spPr>
                <a:xfrm>
                  <a:off x="8768" y="7190"/>
                  <a:ext cx="1995" cy="0"/>
                </a:xfrm>
                <a:prstGeom prst="line">
                  <a:avLst/>
                </a:pr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8675" descr="C:/Users/Administrator/Desktop/FS/http:/www.ohs.com.cn/zcaqzr/wtjdt012.jpg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914399" y="802005"/>
            <a:ext cx="5990953" cy="5528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文本框 22535"/>
          <p:cNvSpPr txBox="1"/>
          <p:nvPr/>
        </p:nvSpPr>
        <p:spPr>
          <a:xfrm>
            <a:off x="487680" y="67628"/>
            <a:ext cx="51974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安全管理组织结构</a:t>
            </a:r>
            <a:endParaRPr lang="zh-CN" altLang="en-US" sz="18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12" name="图片占位符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5" r="25035"/>
          <a:stretch>
            <a:fillRect/>
          </a:stretch>
        </p:blipFill>
        <p:spPr>
          <a:xfrm>
            <a:off x="7455172" y="1337437"/>
            <a:ext cx="3141346" cy="47185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41203" y="5212080"/>
            <a:ext cx="3155315" cy="843915"/>
          </a:xfrm>
          <a:prstGeom prst="rect">
            <a:avLst/>
          </a:prstGeom>
          <a:solidFill>
            <a:srgbClr val="73C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安全管理组织结构</a:t>
            </a:r>
            <a:endParaRPr lang="zh-CN" altLang="en-US" sz="28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22532"/>
          <p:cNvSpPr txBox="1"/>
          <p:nvPr/>
        </p:nvSpPr>
        <p:spPr>
          <a:xfrm>
            <a:off x="4466408" y="2954020"/>
            <a:ext cx="563181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安全生产管理制度</a:t>
            </a:r>
            <a:endParaRPr lang="zh-CN" altLang="en-US" sz="40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16140" y="2839085"/>
            <a:ext cx="1065437" cy="908685"/>
          </a:xfrm>
          <a:prstGeom prst="rect">
            <a:avLst/>
          </a:prstGeom>
          <a:solidFill>
            <a:srgbClr val="407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r>
              <a:rPr lang="zh-CN" sz="4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五</a:t>
            </a:r>
            <a:r>
              <a:rPr lang="zh-CN" altLang="en-US" sz="4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、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020" y="1479550"/>
            <a:ext cx="5565140" cy="2126615"/>
          </a:xfrm>
          <a:prstGeom prst="rect">
            <a:avLst/>
          </a:prstGeom>
          <a:noFill/>
          <a:ln>
            <a:solidFill>
              <a:srgbClr val="40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7107" name="文本框 47106"/>
          <p:cNvSpPr txBox="1"/>
          <p:nvPr/>
        </p:nvSpPr>
        <p:spPr>
          <a:xfrm>
            <a:off x="512445" y="1673860"/>
            <a:ext cx="5479415" cy="181483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zh-CN" altLang="en-US" sz="14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①综合安全管理制度。包括安全生产总则、安全</a:t>
            </a:r>
            <a:endParaRPr lang="zh-CN" altLang="en-US" sz="14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z="14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z="14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生产责任制、安全技术措施管理、安全教育、安全检查、安全奖惩、“三同时”</a:t>
            </a:r>
            <a:endParaRPr lang="zh-CN" altLang="en-US" sz="14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z="14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z="14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审批、安全检修管理、事故隐患管理与监控、事故管理、安全用火管理、承包合同安全管理、安全值班等规章制度。</a:t>
            </a:r>
            <a:br>
              <a:rPr lang="zh-CN" altLang="en-US" sz="14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z="14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</a:t>
            </a:r>
            <a:endParaRPr lang="zh-CN" altLang="en-US" sz="14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7108" name="文本框 47107"/>
          <p:cNvSpPr txBox="1"/>
          <p:nvPr/>
        </p:nvSpPr>
        <p:spPr>
          <a:xfrm>
            <a:off x="426720" y="854710"/>
            <a:ext cx="6062663" cy="39878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通常可把企业的安全生产管理制度划分为以下四类：</a:t>
            </a:r>
            <a:endParaRPr lang="zh-CN" altLang="en-US" sz="20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7" name="文本框 22536"/>
          <p:cNvSpPr txBox="1"/>
          <p:nvPr/>
        </p:nvSpPr>
        <p:spPr>
          <a:xfrm>
            <a:off x="538480" y="68580"/>
            <a:ext cx="34861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1800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安全生产管理制度</a:t>
            </a:r>
            <a:endParaRPr lang="zh-CN" altLang="en-US" sz="18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20790" y="1466215"/>
            <a:ext cx="5565140" cy="2151380"/>
          </a:xfrm>
          <a:prstGeom prst="rect">
            <a:avLst/>
          </a:prstGeom>
          <a:noFill/>
          <a:ln>
            <a:solidFill>
              <a:srgbClr val="40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8131" name="文本框 48130"/>
          <p:cNvSpPr txBox="1"/>
          <p:nvPr/>
        </p:nvSpPr>
        <p:spPr>
          <a:xfrm>
            <a:off x="6667500" y="1694815"/>
            <a:ext cx="4879975" cy="181483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zh-CN" altLang="en-US" sz="14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②安全技术管理制度。包括特种作业管理、危险作业审批、</a:t>
            </a:r>
            <a:endParaRPr lang="zh-CN" altLang="en-US" sz="14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z="14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z="14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危险设备管理、危险场所管理、易燃易爆有毒有害物品管理、</a:t>
            </a:r>
            <a:endParaRPr lang="zh-CN" altLang="en-US" sz="14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z="14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z="14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厂区交通运输管理、防火制度以及各生产岗位、各工种的安全操作规程等。</a:t>
            </a:r>
            <a:endParaRPr lang="zh-CN" altLang="en-US" sz="14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4020" y="4065905"/>
            <a:ext cx="5565140" cy="1978025"/>
          </a:xfrm>
          <a:prstGeom prst="rect">
            <a:avLst/>
          </a:prstGeom>
          <a:noFill/>
          <a:ln>
            <a:solidFill>
              <a:srgbClr val="40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25235" y="4039235"/>
            <a:ext cx="5565140" cy="2000885"/>
          </a:xfrm>
          <a:prstGeom prst="rect">
            <a:avLst/>
          </a:prstGeom>
          <a:noFill/>
          <a:ln>
            <a:solidFill>
              <a:srgbClr val="40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9155" name="文本框 49154"/>
          <p:cNvSpPr txBox="1"/>
          <p:nvPr/>
        </p:nvSpPr>
        <p:spPr>
          <a:xfrm>
            <a:off x="252095" y="4706620"/>
            <a:ext cx="5581015" cy="121158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③职业卫生管理制度。包括职业卫生管理、</a:t>
            </a:r>
            <a:endParaRPr lang="zh-CN" altLang="en-US" sz="14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</a:t>
            </a:r>
            <a:endParaRPr lang="zh-CN" altLang="en-US" sz="14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r>
              <a:rPr lang="en-US" altLang="zh-CN" sz="14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</a:t>
            </a:r>
            <a:r>
              <a:rPr lang="zh-CN" altLang="en-US" sz="14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有毒有害物质监测、职业病、职业中毒管理。 </a:t>
            </a:r>
            <a:endParaRPr lang="zh-CN" altLang="en-US" sz="14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00000"/>
              </a:lnSpc>
            </a:pPr>
            <a:endParaRPr lang="zh-CN" altLang="en-US" sz="14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4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58915" y="4502785"/>
            <a:ext cx="6477000" cy="112458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endParaRPr lang="zh-CN" altLang="en-US" sz="14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④其它有关管理制度。如女工保护制度、</a:t>
            </a:r>
            <a:endParaRPr lang="zh-CN" altLang="en-US" sz="14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</a:t>
            </a:r>
            <a:endParaRPr lang="zh-CN" altLang="en-US" sz="14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r>
              <a:rPr lang="en-US" altLang="zh-CN" sz="14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r>
              <a:rPr lang="zh-CN" altLang="en-US" sz="14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劳动保护用品、保健食品、员工身体检查等。 </a:t>
            </a:r>
            <a:endParaRPr lang="zh-CN" altLang="en-US" sz="14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22532"/>
          <p:cNvSpPr txBox="1"/>
          <p:nvPr/>
        </p:nvSpPr>
        <p:spPr>
          <a:xfrm>
            <a:off x="4712244" y="2954020"/>
            <a:ext cx="563181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安全生产管理制度</a:t>
            </a:r>
            <a:endParaRPr lang="zh-CN" altLang="en-US" sz="40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61976" y="2839085"/>
            <a:ext cx="1065437" cy="908685"/>
          </a:xfrm>
          <a:prstGeom prst="rect">
            <a:avLst/>
          </a:prstGeom>
          <a:solidFill>
            <a:srgbClr val="407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r>
              <a:rPr lang="zh-CN" sz="4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六</a:t>
            </a:r>
            <a:r>
              <a:rPr lang="zh-CN" altLang="en-US" sz="4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、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804454" y="1821815"/>
            <a:ext cx="6887845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04454" y="2815590"/>
            <a:ext cx="6887845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21599" y="4961890"/>
            <a:ext cx="6870700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04454" y="3849370"/>
            <a:ext cx="6887845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222" name="文本框 22537"/>
          <p:cNvSpPr txBox="1"/>
          <p:nvPr/>
        </p:nvSpPr>
        <p:spPr>
          <a:xfrm>
            <a:off x="554355" y="81915"/>
            <a:ext cx="249872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安全生产责任制</a:t>
            </a:r>
            <a:endParaRPr lang="zh-CN" altLang="en-US" sz="1800" b="1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3554" name="文本框 30725"/>
          <p:cNvSpPr txBox="1"/>
          <p:nvPr/>
        </p:nvSpPr>
        <p:spPr>
          <a:xfrm>
            <a:off x="989239" y="1785620"/>
            <a:ext cx="6576695" cy="378460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endParaRPr lang="zh-CN" altLang="en-US" sz="2000" b="1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z="20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1) ．安全生产责任制是安全生产的保证</a:t>
            </a:r>
            <a:endParaRPr lang="zh-CN" altLang="en-US" sz="20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z="20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z="20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</a:t>
            </a:r>
            <a:endParaRPr lang="zh-CN" altLang="en-US" sz="20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z="20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2)．安全生产责任制是建立现代企业管理制度的必然求</a:t>
            </a:r>
            <a:endParaRPr lang="zh-CN" altLang="en-US" sz="20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z="20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z="20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</a:t>
            </a:r>
            <a:endParaRPr lang="zh-CN" altLang="en-US" sz="20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z="20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3)．安全生产责任制是我国多年来安全生产实践的经验总结，</a:t>
            </a:r>
            <a:r>
              <a:rPr lang="en-US" altLang="zh-CN" sz="20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</a:t>
            </a:r>
            <a:r>
              <a:rPr lang="zh-CN" altLang="en-US" sz="20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是一项行之有效的制度。 </a:t>
            </a:r>
            <a:endParaRPr lang="zh-CN" altLang="en-US" sz="20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z="20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z="20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</a:t>
            </a:r>
            <a:endParaRPr lang="zh-CN" altLang="en-US" sz="20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z="20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4)．安全生产责任制是事故责任追究的客观要求。</a:t>
            </a:r>
            <a:endParaRPr lang="zh-CN" altLang="en-US" sz="20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六边形 3"/>
          <p:cNvSpPr/>
          <p:nvPr/>
        </p:nvSpPr>
        <p:spPr>
          <a:xfrm rot="5400000">
            <a:off x="7628708" y="1905771"/>
            <a:ext cx="4171950" cy="3463654"/>
          </a:xfrm>
          <a:prstGeom prst="hexagon">
            <a:avLst>
              <a:gd name="adj" fmla="val 0"/>
              <a:gd name="vf" fmla="val 115470"/>
            </a:avLst>
          </a:prstGeom>
          <a:solidFill>
            <a:srgbClr val="407EB8"/>
          </a:solidFill>
          <a:ln>
            <a:noFill/>
          </a:ln>
          <a:effectLst>
            <a:innerShdw blurRad="114300">
              <a:prstClr val="black">
                <a:alpha val="4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93198" y="3315335"/>
            <a:ext cx="32797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r>
              <a:rPr lang="en-US" altLang="zh-CN" sz="2400" b="1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1.</a:t>
            </a:r>
            <a:r>
              <a:rPr lang="zh-CN" altLang="en-US" sz="2400" b="1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安全生产责任制的</a:t>
            </a:r>
            <a:r>
              <a:rPr lang="en-US" altLang="zh-CN" sz="2400" b="1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</a:t>
            </a:r>
            <a:r>
              <a:rPr lang="zh-CN" altLang="en-US" sz="2400" b="1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重要性</a:t>
            </a:r>
            <a:endParaRPr lang="zh-CN" altLang="en-US" sz="2400" b="1" spc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z="2400" b="1" spc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85332" y="2024470"/>
            <a:ext cx="4288155" cy="3348990"/>
          </a:xfrm>
          <a:prstGeom prst="rect">
            <a:avLst/>
          </a:prstGeom>
          <a:solidFill>
            <a:srgbClr val="407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222" name="文本框 22537"/>
          <p:cNvSpPr txBox="1"/>
          <p:nvPr/>
        </p:nvSpPr>
        <p:spPr>
          <a:xfrm>
            <a:off x="554355" y="69215"/>
            <a:ext cx="249872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 spc="100" dirty="0">
                <a:solidFill>
                  <a:srgbClr val="00206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安全生产责任制</a:t>
            </a:r>
            <a:endParaRPr lang="zh-CN" altLang="en-US" sz="1800" b="1" spc="100" dirty="0">
              <a:solidFill>
                <a:srgbClr val="00206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4578" name="文本框 50178"/>
          <p:cNvSpPr txBox="1"/>
          <p:nvPr/>
        </p:nvSpPr>
        <p:spPr>
          <a:xfrm>
            <a:off x="5828394" y="1444534"/>
            <a:ext cx="6705600" cy="177101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zh-CN" altLang="en-US" b="1" spc="10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r>
              <a:rPr lang="en-US" altLang="zh-CN" b="1" spc="10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2.</a:t>
            </a:r>
            <a:r>
              <a:rPr lang="zh-CN" altLang="en-US" b="1" spc="10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安全生产责任制的制定</a:t>
            </a:r>
            <a:br>
              <a:rPr lang="zh-CN" altLang="en-US" spc="10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r>
              <a:rPr lang="zh-CN" altLang="en-US" sz="2000" spc="10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安全生产责任制度应当包含以下几个方面的内容：</a:t>
            </a:r>
            <a:endParaRPr lang="zh-CN" altLang="en-US" sz="2000" spc="100" dirty="0">
              <a:solidFill>
                <a:srgbClr val="00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40000"/>
              </a:lnSpc>
            </a:pPr>
            <a:br>
              <a:rPr lang="zh-CN" altLang="en-US" sz="2000" spc="10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z="2000" spc="10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</a:t>
            </a:r>
            <a:endParaRPr lang="zh-CN" altLang="en-US" sz="2000" spc="100" dirty="0">
              <a:solidFill>
                <a:srgbClr val="00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文本框 50178"/>
          <p:cNvSpPr txBox="1"/>
          <p:nvPr/>
        </p:nvSpPr>
        <p:spPr>
          <a:xfrm>
            <a:off x="5573124" y="2290354"/>
            <a:ext cx="6705600" cy="385381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 fontAlgn="auto">
              <a:lnSpc>
                <a:spcPct val="140000"/>
              </a:lnSpc>
            </a:pPr>
            <a:br>
              <a:rPr lang="zh-CN" altLang="en-US" spc="10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1)安全要求，这些安全要求主要是为了有效地预防生</a:t>
            </a:r>
            <a:endParaRPr lang="zh-CN" altLang="en-US" spc="100" dirty="0">
              <a:solidFill>
                <a:srgbClr val="00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pc="10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产安全事故的发生。</a:t>
            </a:r>
            <a:br>
              <a:rPr lang="zh-CN" altLang="en-US" spc="10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2）安全管理程序，即为了安全生产，要进行的常规</a:t>
            </a:r>
            <a:endParaRPr lang="zh-CN" altLang="en-US" spc="100" dirty="0">
              <a:solidFill>
                <a:srgbClr val="00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pc="10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检查和防范工作。</a:t>
            </a:r>
            <a:endParaRPr lang="zh-CN" altLang="en-US" spc="100" dirty="0">
              <a:solidFill>
                <a:srgbClr val="00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pc="10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3）安全管理人员，即哪个岗位由哪个人来负责，安 </a:t>
            </a:r>
            <a:endParaRPr lang="zh-CN" altLang="en-US" spc="100" dirty="0">
              <a:solidFill>
                <a:srgbClr val="00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pc="10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全责任要落实到人。</a:t>
            </a:r>
            <a:endParaRPr lang="zh-CN" altLang="en-US" spc="100" dirty="0">
              <a:solidFill>
                <a:srgbClr val="00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z="1600" spc="10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</a:t>
            </a:r>
            <a:r>
              <a:rPr lang="zh-CN" altLang="en-US" spc="10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4）明确、具体的安全责任，即对安全生产方面存在</a:t>
            </a:r>
            <a:endParaRPr lang="zh-CN" altLang="en-US" spc="100" dirty="0">
              <a:solidFill>
                <a:srgbClr val="00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pc="10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 的问题，具体由谁负责，负什么样的责任等。</a:t>
            </a:r>
            <a:endParaRPr lang="zh-CN" altLang="en-US" spc="100" dirty="0">
              <a:solidFill>
                <a:srgbClr val="00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pc="100" dirty="0">
              <a:solidFill>
                <a:srgbClr val="00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790" y="1843315"/>
            <a:ext cx="4892310" cy="3072726"/>
          </a:xfrm>
          <a:prstGeom prst="rect">
            <a:avLst/>
          </a:prstGeom>
          <a:blipFill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/>
        </p:nvSpPr>
        <p:spPr>
          <a:xfrm>
            <a:off x="6228080" y="2421255"/>
            <a:ext cx="5293360" cy="2979420"/>
          </a:xfrm>
          <a:custGeom>
            <a:avLst/>
            <a:gdLst>
              <a:gd name="connsiteX0" fmla="*/ 1213 w 8336"/>
              <a:gd name="connsiteY0" fmla="*/ 65 h 4564"/>
              <a:gd name="connsiteX1" fmla="*/ 8336 w 8336"/>
              <a:gd name="connsiteY1" fmla="*/ 0 h 4564"/>
              <a:gd name="connsiteX2" fmla="*/ 8336 w 8336"/>
              <a:gd name="connsiteY2" fmla="*/ 4564 h 4564"/>
              <a:gd name="connsiteX3" fmla="*/ 0 w 8336"/>
              <a:gd name="connsiteY3" fmla="*/ 4564 h 4564"/>
              <a:gd name="connsiteX4" fmla="*/ 1213 w 8336"/>
              <a:gd name="connsiteY4" fmla="*/ 65 h 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" h="4564">
                <a:moveTo>
                  <a:pt x="1213" y="65"/>
                </a:moveTo>
                <a:lnTo>
                  <a:pt x="8336" y="0"/>
                </a:lnTo>
                <a:lnTo>
                  <a:pt x="8336" y="4564"/>
                </a:lnTo>
                <a:lnTo>
                  <a:pt x="0" y="4564"/>
                </a:lnTo>
                <a:lnTo>
                  <a:pt x="1213" y="65"/>
                </a:lnTo>
                <a:close/>
              </a:path>
            </a:pathLst>
          </a:custGeom>
          <a:solidFill>
            <a:srgbClr val="1F5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554355" y="2421255"/>
            <a:ext cx="5936615" cy="2979420"/>
          </a:xfrm>
          <a:custGeom>
            <a:avLst/>
            <a:gdLst>
              <a:gd name="connsiteX0" fmla="*/ 0 w 8935"/>
              <a:gd name="connsiteY0" fmla="*/ 0 h 3706"/>
              <a:gd name="connsiteX1" fmla="*/ 8935 w 8935"/>
              <a:gd name="connsiteY1" fmla="*/ 0 h 3706"/>
              <a:gd name="connsiteX2" fmla="*/ 7478 w 8935"/>
              <a:gd name="connsiteY2" fmla="*/ 3706 h 3706"/>
              <a:gd name="connsiteX3" fmla="*/ 0 w 8935"/>
              <a:gd name="connsiteY3" fmla="*/ 3706 h 3706"/>
              <a:gd name="connsiteX4" fmla="*/ 0 w 8935"/>
              <a:gd name="connsiteY4" fmla="*/ 0 h 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5" h="3706">
                <a:moveTo>
                  <a:pt x="0" y="0"/>
                </a:moveTo>
                <a:lnTo>
                  <a:pt x="8935" y="0"/>
                </a:lnTo>
                <a:lnTo>
                  <a:pt x="7478" y="3706"/>
                </a:lnTo>
                <a:lnTo>
                  <a:pt x="0" y="3706"/>
                </a:lnTo>
                <a:lnTo>
                  <a:pt x="0" y="0"/>
                </a:lnTo>
                <a:close/>
              </a:path>
            </a:pathLst>
          </a:custGeom>
          <a:solidFill>
            <a:srgbClr val="407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222" name="文本框 22537"/>
          <p:cNvSpPr txBox="1"/>
          <p:nvPr/>
        </p:nvSpPr>
        <p:spPr>
          <a:xfrm>
            <a:off x="554355" y="41910"/>
            <a:ext cx="249872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安全生产责任制</a:t>
            </a:r>
            <a:endParaRPr lang="zh-CN" altLang="en-US" sz="1800" b="1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3" name="文本框 51204"/>
          <p:cNvSpPr txBox="1"/>
          <p:nvPr/>
        </p:nvSpPr>
        <p:spPr>
          <a:xfrm>
            <a:off x="668020" y="2819400"/>
            <a:ext cx="11169650" cy="206121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2000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1)生产经营单位的主要负责人的安全生产职责</a:t>
            </a:r>
            <a:r>
              <a:rPr lang="zh-CN" altLang="en-US" sz="20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r>
              <a:rPr lang="en-US" altLang="zh-CN" sz="20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       </a:t>
            </a:r>
            <a:r>
              <a:rPr lang="zh-CN" altLang="en-US" sz="2000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2)副厂长（副经理）的安全生产职责</a:t>
            </a:r>
            <a:endParaRPr lang="zh-CN" altLang="en-US" sz="2000" spc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2000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3)总工程师、副总工程师的安全生产职责   </a:t>
            </a:r>
            <a:r>
              <a:rPr lang="en-US" altLang="zh-CN" sz="2000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           </a:t>
            </a:r>
            <a:r>
              <a:rPr lang="zh-CN" altLang="en-US" sz="2000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4)车间主任、副主任的安全生产职责</a:t>
            </a:r>
            <a:endParaRPr lang="zh-CN" altLang="en-US" sz="2000" spc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2000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5)工段长、班组长的安全生产职</a:t>
            </a:r>
            <a:r>
              <a:rPr lang="en-US" altLang="zh-CN" sz="2000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                           </a:t>
            </a:r>
            <a:r>
              <a:rPr lang="zh-CN" altLang="en-US" sz="2000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6)班组安全员的职责</a:t>
            </a:r>
            <a:endParaRPr lang="zh-CN" altLang="en-US" sz="2000" spc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2000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7)员工的安全职责</a:t>
            </a:r>
            <a:endParaRPr lang="zh-CN" altLang="en-US" sz="2000" b="1" spc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4" name="文本框 51204"/>
          <p:cNvSpPr txBox="1"/>
          <p:nvPr/>
        </p:nvSpPr>
        <p:spPr>
          <a:xfrm>
            <a:off x="2898775" y="1123315"/>
            <a:ext cx="7620000" cy="138366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3 、生产经营单位各类人员的安全生产责任制</a:t>
            </a:r>
            <a:endParaRPr lang="zh-CN" altLang="en-US" sz="2400" b="1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25000"/>
              </a:lnSpc>
            </a:pPr>
            <a:br>
              <a:rPr lang="zh-CN" altLang="en-US" sz="2400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z="2400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</a:t>
            </a:r>
            <a:endParaRPr lang="zh-CN" altLang="en-US" sz="2400" b="1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22532"/>
          <p:cNvSpPr txBox="1"/>
          <p:nvPr/>
        </p:nvSpPr>
        <p:spPr>
          <a:xfrm>
            <a:off x="3308531" y="2954020"/>
            <a:ext cx="72618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生产经营单位的安全操作规程</a:t>
            </a:r>
            <a:endParaRPr lang="zh-CN" altLang="en-US" sz="40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08783" y="2877820"/>
            <a:ext cx="1065437" cy="908685"/>
          </a:xfrm>
          <a:prstGeom prst="rect">
            <a:avLst/>
          </a:prstGeom>
          <a:solidFill>
            <a:srgbClr val="407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r>
              <a:rPr lang="zh-CN" sz="4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七</a:t>
            </a:r>
            <a:r>
              <a:rPr lang="zh-CN" altLang="en-US" sz="4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、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"/>
          <p:cNvSpPr txBox="1"/>
          <p:nvPr userDrawn="1"/>
        </p:nvSpPr>
        <p:spPr>
          <a:xfrm>
            <a:off x="1145540" y="0"/>
            <a:ext cx="17284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 </a:t>
            </a:r>
            <a:endParaRPr lang="zh-CN" altLang="en-US" sz="4000" b="1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0365" y="2063115"/>
            <a:ext cx="11699240" cy="3635375"/>
            <a:chOff x="380365" y="2063115"/>
            <a:chExt cx="11699240" cy="3635375"/>
          </a:xfrm>
        </p:grpSpPr>
        <p:grpSp>
          <p:nvGrpSpPr>
            <p:cNvPr id="34" name="组合 33"/>
            <p:cNvGrpSpPr/>
            <p:nvPr/>
          </p:nvGrpSpPr>
          <p:grpSpPr>
            <a:xfrm>
              <a:off x="380365" y="2076450"/>
              <a:ext cx="2493645" cy="502285"/>
              <a:chOff x="2276" y="2817"/>
              <a:chExt cx="3927" cy="791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276" y="2817"/>
                <a:ext cx="1027" cy="791"/>
              </a:xfrm>
              <a:prstGeom prst="rect">
                <a:avLst/>
              </a:prstGeom>
              <a:solidFill>
                <a:srgbClr val="1F5B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9217" name="文本框 22532"/>
              <p:cNvSpPr txBox="1"/>
              <p:nvPr/>
            </p:nvSpPr>
            <p:spPr>
              <a:xfrm>
                <a:off x="2502" y="2947"/>
                <a:ext cx="3701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dist">
                  <a:spcBef>
                    <a:spcPct val="50000"/>
                  </a:spcBef>
                </a:pPr>
                <a:r>
                  <a:rPr lang="zh-CN" altLang="en-US" b="1" spc="100" dirty="0">
                    <a:solidFill>
                      <a:schemeClr val="bg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微软雅黑" panose="020B0503020204020204" pitchFamily="34" charset="-122"/>
                    <a:sym typeface="思源黑体" panose="020B0500000000000000" pitchFamily="34" charset="-122"/>
                  </a:rPr>
                  <a:t>一、</a:t>
                </a:r>
                <a:r>
                  <a:rPr lang="zh-CN" altLang="en-US" b="1" spc="100" dirty="0">
                    <a:solidFill>
                      <a:schemeClr val="tx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微软雅黑" panose="020B0503020204020204" pitchFamily="34" charset="-122"/>
                    <a:sym typeface="思源黑体" panose="020B0500000000000000" pitchFamily="34" charset="-122"/>
                  </a:rPr>
                  <a:t>安全管理体系 </a:t>
                </a:r>
                <a:endParaRPr lang="zh-CN" altLang="en-US" b="1" spc="100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653280" y="2091055"/>
              <a:ext cx="3362325" cy="502285"/>
              <a:chOff x="7924" y="2840"/>
              <a:chExt cx="5295" cy="791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7924" y="2840"/>
                <a:ext cx="1027" cy="791"/>
              </a:xfrm>
              <a:prstGeom prst="rect">
                <a:avLst/>
              </a:prstGeom>
              <a:solidFill>
                <a:srgbClr val="407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9218" name="文本框 22533"/>
              <p:cNvSpPr txBox="1"/>
              <p:nvPr/>
            </p:nvSpPr>
            <p:spPr>
              <a:xfrm>
                <a:off x="8119" y="2947"/>
                <a:ext cx="5100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dist"/>
                <a:r>
                  <a:rPr lang="zh-CN" altLang="en-US" b="1" spc="100" dirty="0">
                    <a:solidFill>
                      <a:schemeClr val="bg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微软雅黑" panose="020B0503020204020204" pitchFamily="34" charset="-122"/>
                    <a:sym typeface="思源黑体" panose="020B0500000000000000" pitchFamily="34" charset="-122"/>
                  </a:rPr>
                  <a:t>二、</a:t>
                </a:r>
                <a:r>
                  <a:rPr lang="zh-CN" altLang="en-US" b="1" spc="100" dirty="0">
                    <a:solidFill>
                      <a:schemeClr val="tx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微软雅黑" panose="020B0503020204020204" pitchFamily="34" charset="-122"/>
                    <a:sym typeface="思源黑体" panose="020B0500000000000000" pitchFamily="34" charset="-122"/>
                  </a:rPr>
                  <a:t>企业安全工作12项制度</a:t>
                </a:r>
                <a:endParaRPr lang="zh-CN" altLang="en-US" b="1" spc="100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83540" y="3534410"/>
              <a:ext cx="3185795" cy="502285"/>
              <a:chOff x="7924" y="4814"/>
              <a:chExt cx="5017" cy="791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7924" y="4814"/>
                <a:ext cx="1027" cy="791"/>
              </a:xfrm>
              <a:prstGeom prst="rect">
                <a:avLst/>
              </a:prstGeom>
              <a:solidFill>
                <a:srgbClr val="407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9220" name="文本框 22535"/>
              <p:cNvSpPr txBox="1"/>
              <p:nvPr/>
            </p:nvSpPr>
            <p:spPr>
              <a:xfrm>
                <a:off x="8119" y="4921"/>
                <a:ext cx="4822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dist"/>
                <a:r>
                  <a:rPr lang="zh-CN" altLang="en-US" b="1" spc="100" dirty="0">
                    <a:solidFill>
                      <a:schemeClr val="bg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rPr>
                  <a:t>四、</a:t>
                </a:r>
                <a:r>
                  <a:rPr lang="zh-CN" altLang="en-US" b="1" spc="100" dirty="0">
                    <a:solidFill>
                      <a:schemeClr val="tx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rPr>
                  <a:t>安全管理组织结构</a:t>
                </a:r>
                <a:endParaRPr lang="zh-CN" altLang="en-US" b="1" spc="100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8695055" y="3602355"/>
              <a:ext cx="2622550" cy="502285"/>
              <a:chOff x="2304" y="7544"/>
              <a:chExt cx="4130" cy="791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304" y="7544"/>
                <a:ext cx="1027" cy="791"/>
              </a:xfrm>
              <a:prstGeom prst="rect">
                <a:avLst/>
              </a:prstGeom>
              <a:solidFill>
                <a:srgbClr val="407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9222" name="文本框 22537"/>
              <p:cNvSpPr txBox="1"/>
              <p:nvPr/>
            </p:nvSpPr>
            <p:spPr>
              <a:xfrm>
                <a:off x="2499" y="7669"/>
                <a:ext cx="3935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dist">
                  <a:spcBef>
                    <a:spcPct val="50000"/>
                  </a:spcBef>
                </a:pPr>
                <a:r>
                  <a:rPr lang="zh-CN" altLang="en-US" b="1" spc="100" dirty="0">
                    <a:solidFill>
                      <a:schemeClr val="bg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rPr>
                  <a:t>六、</a:t>
                </a:r>
                <a:r>
                  <a:rPr lang="zh-CN" altLang="en-US" b="1" spc="100" dirty="0">
                    <a:solidFill>
                      <a:schemeClr val="tx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rPr>
                  <a:t>安全生产责任制</a:t>
                </a:r>
                <a:endParaRPr lang="zh-CN" altLang="en-US" b="1" spc="100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660900" y="3533775"/>
              <a:ext cx="2864485" cy="502285"/>
              <a:chOff x="13081" y="4856"/>
              <a:chExt cx="4511" cy="791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3081" y="4856"/>
                <a:ext cx="1027" cy="791"/>
              </a:xfrm>
              <a:prstGeom prst="rect">
                <a:avLst/>
              </a:prstGeom>
              <a:solidFill>
                <a:srgbClr val="1F5B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7" name="文本框 22536"/>
              <p:cNvSpPr txBox="1"/>
              <p:nvPr/>
            </p:nvSpPr>
            <p:spPr>
              <a:xfrm>
                <a:off x="13307" y="4982"/>
                <a:ext cx="4285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dist"/>
                <a:r>
                  <a:rPr lang="zh-CN" altLang="en-US" b="1" spc="100" dirty="0">
                    <a:solidFill>
                      <a:schemeClr val="bg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rPr>
                  <a:t>五、</a:t>
                </a:r>
                <a:r>
                  <a:rPr lang="zh-CN" altLang="en-US" b="1" spc="100" dirty="0">
                    <a:solidFill>
                      <a:schemeClr val="tx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rPr>
                  <a:t>安全生产管理制度</a:t>
                </a:r>
                <a:endParaRPr lang="zh-CN" altLang="en-US" b="1" spc="100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98145" y="5175250"/>
              <a:ext cx="4008120" cy="502285"/>
              <a:chOff x="7924" y="7615"/>
              <a:chExt cx="6312" cy="791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7924" y="7615"/>
                <a:ext cx="1027" cy="791"/>
              </a:xfrm>
              <a:prstGeom prst="rect">
                <a:avLst/>
              </a:prstGeom>
              <a:solidFill>
                <a:srgbClr val="1F5B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9223" name="文本框 22538"/>
              <p:cNvSpPr txBox="1"/>
              <p:nvPr/>
            </p:nvSpPr>
            <p:spPr>
              <a:xfrm>
                <a:off x="8096" y="7742"/>
                <a:ext cx="6140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dist"/>
                <a:r>
                  <a:rPr lang="zh-CN" altLang="en-US" b="1" spc="100" dirty="0">
                    <a:solidFill>
                      <a:schemeClr val="bg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rPr>
                  <a:t>七、</a:t>
                </a:r>
                <a:r>
                  <a:rPr lang="zh-CN" altLang="en-US" b="1" spc="100" dirty="0">
                    <a:solidFill>
                      <a:schemeClr val="tx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rPr>
                  <a:t>生产经营单位的安全操作规程</a:t>
                </a:r>
                <a:endParaRPr lang="zh-CN" altLang="en-US" b="1" spc="100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705985" y="5196205"/>
              <a:ext cx="2041525" cy="502285"/>
              <a:chOff x="2276" y="9068"/>
              <a:chExt cx="3215" cy="791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276" y="9068"/>
                <a:ext cx="1027" cy="791"/>
              </a:xfrm>
              <a:prstGeom prst="rect">
                <a:avLst/>
              </a:prstGeom>
              <a:solidFill>
                <a:srgbClr val="407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9224" name="文本框 22539"/>
              <p:cNvSpPr txBox="1"/>
              <p:nvPr/>
            </p:nvSpPr>
            <p:spPr>
              <a:xfrm>
                <a:off x="2453" y="9244"/>
                <a:ext cx="3038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dist"/>
                <a:r>
                  <a:rPr lang="zh-CN" altLang="en-US" b="1" spc="100" dirty="0">
                    <a:solidFill>
                      <a:schemeClr val="bg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rPr>
                  <a:t>八、</a:t>
                </a:r>
                <a:r>
                  <a:rPr lang="zh-CN" altLang="en-US" b="1" spc="100" dirty="0">
                    <a:solidFill>
                      <a:schemeClr val="tx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rPr>
                  <a:t>安全检查</a:t>
                </a:r>
                <a:endParaRPr lang="zh-CN" altLang="en-US" b="1" spc="100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8695055" y="5164455"/>
              <a:ext cx="1555750" cy="502285"/>
              <a:chOff x="7924" y="9244"/>
              <a:chExt cx="2450" cy="791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7924" y="9244"/>
                <a:ext cx="1027" cy="791"/>
              </a:xfrm>
              <a:prstGeom prst="rect">
                <a:avLst/>
              </a:prstGeom>
              <a:solidFill>
                <a:srgbClr val="1F5B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9225" name="文本框 22540"/>
              <p:cNvSpPr txBox="1"/>
              <p:nvPr/>
            </p:nvSpPr>
            <p:spPr>
              <a:xfrm>
                <a:off x="8119" y="9388"/>
                <a:ext cx="2255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dist"/>
                <a:r>
                  <a:rPr lang="zh-CN" altLang="en-US" b="1" spc="100" dirty="0">
                    <a:solidFill>
                      <a:schemeClr val="bg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rPr>
                  <a:t>九、</a:t>
                </a:r>
                <a:r>
                  <a:rPr lang="zh-CN" altLang="en-US" b="1" spc="100" dirty="0">
                    <a:solidFill>
                      <a:schemeClr val="tx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rPr>
                  <a:t>结束语</a:t>
                </a:r>
                <a:endParaRPr lang="zh-CN" altLang="en-US" b="1" spc="100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8680450" y="2063115"/>
              <a:ext cx="3399155" cy="502285"/>
              <a:chOff x="2276" y="4829"/>
              <a:chExt cx="5353" cy="791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276" y="4829"/>
                <a:ext cx="1027" cy="791"/>
              </a:xfrm>
              <a:prstGeom prst="rect">
                <a:avLst/>
              </a:prstGeom>
              <a:solidFill>
                <a:srgbClr val="1F5B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5" name="文本框 22534"/>
              <p:cNvSpPr txBox="1"/>
              <p:nvPr/>
            </p:nvSpPr>
            <p:spPr>
              <a:xfrm>
                <a:off x="2430" y="4982"/>
                <a:ext cx="5199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dist">
                  <a:spcBef>
                    <a:spcPct val="50000"/>
                  </a:spcBef>
                </a:pPr>
                <a:r>
                  <a:rPr lang="zh-CN" altLang="en-US" b="1" spc="100" dirty="0">
                    <a:solidFill>
                      <a:schemeClr val="bg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rPr>
                  <a:t>三、</a:t>
                </a:r>
                <a:r>
                  <a:rPr lang="zh-CN" altLang="en-US" b="1" spc="100" dirty="0">
                    <a:solidFill>
                      <a:schemeClr val="tx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rPr>
                  <a:t>纺织行业安全管理特点</a:t>
                </a:r>
                <a:endParaRPr lang="zh-CN" altLang="en-US" b="1" spc="100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53720" y="1399086"/>
            <a:ext cx="11143615" cy="770255"/>
          </a:xfrm>
          <a:prstGeom prst="rect">
            <a:avLst/>
          </a:prstGeom>
          <a:solidFill>
            <a:srgbClr val="1F5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0240" y="2589711"/>
            <a:ext cx="5069840" cy="3397885"/>
          </a:xfrm>
          <a:prstGeom prst="rect">
            <a:avLst/>
          </a:prstGeom>
          <a:noFill/>
          <a:ln>
            <a:solidFill>
              <a:srgbClr val="46A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5847" name="文本框 35846"/>
          <p:cNvSpPr txBox="1"/>
          <p:nvPr/>
        </p:nvSpPr>
        <p:spPr>
          <a:xfrm>
            <a:off x="351155" y="2293166"/>
            <a:ext cx="5475605" cy="355346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</a:t>
            </a:r>
            <a:b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 </a:t>
            </a: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①</a:t>
            </a:r>
            <a:r>
              <a:rPr lang="en-US" altLang="zh-CN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每种产品生产的工艺规程和安全技术规程；</a:t>
            </a: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25000"/>
              </a:lnSpc>
            </a:pPr>
            <a:b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②</a:t>
            </a:r>
            <a:r>
              <a:rPr lang="en-US" altLang="zh-CN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各生产岗位的安全操作法，包括开停车、出</a:t>
            </a: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</a:t>
            </a:r>
            <a:r>
              <a:rPr lang="en-US" altLang="zh-CN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料、包装、倒换、转换、装卸、运载以及紧</a:t>
            </a: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</a:t>
            </a:r>
            <a:r>
              <a:rPr lang="en-US" altLang="zh-CN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急事故处理等操作的安全操作方法；</a:t>
            </a:r>
            <a:b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③</a:t>
            </a:r>
            <a:r>
              <a:rPr lang="en-US" altLang="zh-CN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生产设备、装置的安全检修规程；</a:t>
            </a: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r>
              <a:rPr lang="en-US" altLang="zh-CN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  </a:t>
            </a: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（保全工）</a:t>
            </a: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222" name="文本框 22537"/>
          <p:cNvSpPr txBox="1"/>
          <p:nvPr/>
        </p:nvSpPr>
        <p:spPr>
          <a:xfrm>
            <a:off x="554355" y="81915"/>
            <a:ext cx="45396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生产经营单位的安全操作规程</a:t>
            </a:r>
            <a:endParaRPr lang="zh-CN" altLang="en-US" sz="1800" b="1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66155" y="2603046"/>
            <a:ext cx="5631815" cy="3397885"/>
          </a:xfrm>
          <a:prstGeom prst="rect">
            <a:avLst/>
          </a:prstGeom>
          <a:noFill/>
          <a:ln>
            <a:solidFill>
              <a:srgbClr val="46A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4120" y="1520371"/>
            <a:ext cx="10100945" cy="14763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企业必须建立、健全各项安全生产技术规程，主要包括以下几个方面：</a:t>
            </a:r>
            <a:br>
              <a:rPr lang="zh-CN" altLang="en-US" sz="24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z="24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 </a:t>
            </a:r>
            <a:endParaRPr lang="zh-CN" altLang="en-US" sz="24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</a:t>
            </a:r>
            <a:endParaRPr lang="zh-CN" altLang="en-US" sz="24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2226" name="文本框 52225"/>
          <p:cNvSpPr txBox="1"/>
          <p:nvPr/>
        </p:nvSpPr>
        <p:spPr>
          <a:xfrm>
            <a:off x="6229985" y="2826566"/>
            <a:ext cx="5228590" cy="341503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④各通用工种的安全操作规程，如管、钳工、铆工、锻工、铆工、锻工、焊工、木工、铸造工、电工、等的安全操作规程；</a:t>
            </a: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⑤专门作业的安全规程，如锅炉、压力容器安全管理规程，气瓶、液化气体气瓶、溶解乙炔气瓶等充装、使用和储运的安全技术规程，易燃液体装卸罐安全操作规程，铁路槽车、汽车槽车、槽船运输安全技术规程等。</a:t>
            </a: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22532"/>
          <p:cNvSpPr txBox="1"/>
          <p:nvPr/>
        </p:nvSpPr>
        <p:spPr>
          <a:xfrm>
            <a:off x="5337810" y="2954020"/>
            <a:ext cx="44342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安全检查</a:t>
            </a:r>
            <a:endParaRPr lang="zh-CN" altLang="en-US" sz="40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19012" y="2839720"/>
            <a:ext cx="1065437" cy="908685"/>
          </a:xfrm>
          <a:prstGeom prst="rect">
            <a:avLst/>
          </a:prstGeom>
          <a:solidFill>
            <a:srgbClr val="407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r>
              <a:rPr lang="zh-CN" sz="4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八</a:t>
            </a:r>
            <a:r>
              <a:rPr lang="zh-CN" altLang="en-US" sz="4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、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文本框 22537"/>
          <p:cNvSpPr txBox="1"/>
          <p:nvPr/>
        </p:nvSpPr>
        <p:spPr>
          <a:xfrm>
            <a:off x="554355" y="81915"/>
            <a:ext cx="45396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安全检查</a:t>
            </a:r>
            <a:endParaRPr lang="zh-CN" altLang="en-US" sz="18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6872" name="文本框 36871"/>
          <p:cNvSpPr txBox="1"/>
          <p:nvPr/>
        </p:nvSpPr>
        <p:spPr>
          <a:xfrm>
            <a:off x="1005522" y="895219"/>
            <a:ext cx="10180955" cy="188481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1、安全检查可以分为定期性、经常性、季节性、专业性、综合性和不定期的职工代表巡视六类安全检查方法。各自的特点如下：</a:t>
            </a:r>
            <a:endParaRPr lang="zh-CN" altLang="en-US" sz="20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50000"/>
              </a:lnSpc>
            </a:pPr>
            <a:br>
              <a:rPr lang="zh-CN" altLang="en-US" sz="2000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z="2000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</a:t>
            </a:r>
            <a:endParaRPr lang="zh-CN" altLang="en-US" sz="20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0958" y="2323395"/>
            <a:ext cx="2466340" cy="934358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en-US" sz="20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（1）定期性检查。</a:t>
            </a:r>
            <a:endParaRPr lang="zh-CN" altLang="en-US" sz="20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45000"/>
              </a:lnSpc>
            </a:pPr>
            <a:r>
              <a:rPr lang="zh-CN" altLang="en-US" sz="2000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</a:t>
            </a:r>
            <a:r>
              <a:rPr lang="zh-CN" altLang="en-US" sz="20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endParaRPr lang="zh-CN" altLang="en-US" sz="20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363958" y="2677090"/>
            <a:ext cx="16052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222603" y="3004115"/>
            <a:ext cx="16052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417298" y="3874700"/>
            <a:ext cx="16052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197838" y="4432230"/>
            <a:ext cx="16052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388088" y="5303450"/>
            <a:ext cx="16052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197838" y="6027350"/>
            <a:ext cx="16052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802483" y="2720905"/>
            <a:ext cx="2600960" cy="934358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en-US" sz="20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（2）经常性检查。</a:t>
            </a:r>
            <a:endParaRPr lang="zh-CN" altLang="en-US" sz="20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45000"/>
              </a:lnSpc>
            </a:pPr>
            <a:r>
              <a:rPr lang="zh-CN" altLang="en-US" sz="2000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</a:t>
            </a:r>
            <a:endParaRPr lang="zh-CN" altLang="en-US" sz="20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75088" y="3538150"/>
            <a:ext cx="2642235" cy="934358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en-US" sz="2000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（</a:t>
            </a:r>
            <a:r>
              <a:rPr lang="zh-CN" altLang="en-US" sz="20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3）季节性检查。</a:t>
            </a:r>
            <a:endParaRPr lang="zh-CN" altLang="en-US" sz="20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45000"/>
              </a:lnSpc>
            </a:pPr>
            <a:endParaRPr lang="zh-CN" altLang="en-US" sz="20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34233" y="4110285"/>
            <a:ext cx="2814955" cy="934358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en-US" sz="20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（4）专业性检查。</a:t>
            </a:r>
            <a:endParaRPr lang="zh-CN" altLang="en-US" sz="20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45000"/>
              </a:lnSpc>
            </a:pPr>
            <a:r>
              <a:rPr lang="zh-CN" altLang="en-US" sz="20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</a:t>
            </a:r>
            <a:endParaRPr lang="zh-CN" altLang="en-US" sz="20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3153" y="4963725"/>
            <a:ext cx="2588260" cy="934358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en-US" sz="20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（5）综合性检查。</a:t>
            </a:r>
            <a:endParaRPr lang="zh-CN" altLang="en-US" sz="20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45000"/>
              </a:lnSpc>
            </a:pPr>
            <a:r>
              <a:rPr lang="zh-CN" altLang="en-US" sz="20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endParaRPr lang="zh-CN" altLang="en-US" sz="20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49778" y="5718740"/>
            <a:ext cx="6629400" cy="48808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en-US" sz="20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（6）不定期的职工代表巡视安全检查。 </a:t>
            </a:r>
            <a:endParaRPr lang="zh-CN" altLang="en-US" sz="20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5102588" y="2323395"/>
            <a:ext cx="0" cy="4218305"/>
          </a:xfrm>
          <a:prstGeom prst="line">
            <a:avLst/>
          </a:prstGeom>
          <a:ln w="695325">
            <a:solidFill>
              <a:srgbClr val="1F5B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文本框 22537"/>
          <p:cNvSpPr txBox="1"/>
          <p:nvPr/>
        </p:nvSpPr>
        <p:spPr>
          <a:xfrm>
            <a:off x="554355" y="81915"/>
            <a:ext cx="45396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安全检查</a:t>
            </a:r>
            <a:endParaRPr lang="zh-CN" altLang="en-US" sz="1800" b="1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4" name="任意多边形 33"/>
          <p:cNvSpPr/>
          <p:nvPr>
            <p:custDataLst>
              <p:tags r:id="rId1"/>
            </p:custDataLst>
          </p:nvPr>
        </p:nvSpPr>
        <p:spPr>
          <a:xfrm>
            <a:off x="1328305" y="2246088"/>
            <a:ext cx="2314994" cy="1762661"/>
          </a:xfrm>
          <a:custGeom>
            <a:avLst/>
            <a:gdLst>
              <a:gd name="connsiteX0" fmla="*/ 0 w 2078966"/>
              <a:gd name="connsiteY0" fmla="*/ 0 h 1582947"/>
              <a:gd name="connsiteX1" fmla="*/ 1909981 w 2078966"/>
              <a:gd name="connsiteY1" fmla="*/ 0 h 1582947"/>
              <a:gd name="connsiteX2" fmla="*/ 2078966 w 2078966"/>
              <a:gd name="connsiteY2" fmla="*/ 208338 h 1582947"/>
              <a:gd name="connsiteX3" fmla="*/ 2078966 w 2078966"/>
              <a:gd name="connsiteY3" fmla="*/ 1483743 h 1582947"/>
              <a:gd name="connsiteX4" fmla="*/ 1846052 w 2078966"/>
              <a:gd name="connsiteY4" fmla="*/ 1483743 h 1582947"/>
              <a:gd name="connsiteX5" fmla="*/ 1777041 w 2078966"/>
              <a:gd name="connsiteY5" fmla="*/ 1582947 h 1582947"/>
              <a:gd name="connsiteX6" fmla="*/ 1708030 w 2078966"/>
              <a:gd name="connsiteY6" fmla="*/ 1483743 h 1582947"/>
              <a:gd name="connsiteX7" fmla="*/ 0 w 2078966"/>
              <a:gd name="connsiteY7" fmla="*/ 1483743 h 15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8966" h="1582947">
                <a:moveTo>
                  <a:pt x="0" y="0"/>
                </a:moveTo>
                <a:lnTo>
                  <a:pt x="1909981" y="0"/>
                </a:lnTo>
                <a:lnTo>
                  <a:pt x="2078966" y="208338"/>
                </a:lnTo>
                <a:lnTo>
                  <a:pt x="2078966" y="1483743"/>
                </a:lnTo>
                <a:lnTo>
                  <a:pt x="1846052" y="1483743"/>
                </a:lnTo>
                <a:lnTo>
                  <a:pt x="1777041" y="1582947"/>
                </a:lnTo>
                <a:lnTo>
                  <a:pt x="1708030" y="1483743"/>
                </a:lnTo>
                <a:lnTo>
                  <a:pt x="0" y="148374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rgbClr val="28ACC6">
              <a:shade val="50000"/>
            </a:srgbClr>
          </a:lnRef>
          <a:fillRef idx="1">
            <a:srgbClr val="28ACC6"/>
          </a:fillRef>
          <a:effectRef idx="0">
            <a:srgbClr val="28ACC6"/>
          </a:effectRef>
          <a:fontRef idx="minor">
            <a:srgbClr val="FFFFFF"/>
          </a:fontRef>
        </p:style>
        <p:txBody>
          <a:bodyPr bIns="10800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查现场</a:t>
            </a:r>
            <a:endParaRPr lang="zh-CN" altLang="en-US" spc="1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查隐患</a:t>
            </a:r>
            <a:endParaRPr lang="zh-CN" altLang="en-US" spc="1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1" name="任意多边形 40"/>
          <p:cNvSpPr/>
          <p:nvPr>
            <p:custDataLst>
              <p:tags r:id="rId2"/>
            </p:custDataLst>
          </p:nvPr>
        </p:nvSpPr>
        <p:spPr>
          <a:xfrm>
            <a:off x="3531840" y="4220109"/>
            <a:ext cx="2314994" cy="1762661"/>
          </a:xfrm>
          <a:custGeom>
            <a:avLst/>
            <a:gdLst>
              <a:gd name="connsiteX0" fmla="*/ 0 w 2078966"/>
              <a:gd name="connsiteY0" fmla="*/ 0 h 1582947"/>
              <a:gd name="connsiteX1" fmla="*/ 1909981 w 2078966"/>
              <a:gd name="connsiteY1" fmla="*/ 0 h 1582947"/>
              <a:gd name="connsiteX2" fmla="*/ 2078966 w 2078966"/>
              <a:gd name="connsiteY2" fmla="*/ 208338 h 1582947"/>
              <a:gd name="connsiteX3" fmla="*/ 2078966 w 2078966"/>
              <a:gd name="connsiteY3" fmla="*/ 1483743 h 1582947"/>
              <a:gd name="connsiteX4" fmla="*/ 1846052 w 2078966"/>
              <a:gd name="connsiteY4" fmla="*/ 1483743 h 1582947"/>
              <a:gd name="connsiteX5" fmla="*/ 1777041 w 2078966"/>
              <a:gd name="connsiteY5" fmla="*/ 1582947 h 1582947"/>
              <a:gd name="connsiteX6" fmla="*/ 1708030 w 2078966"/>
              <a:gd name="connsiteY6" fmla="*/ 1483743 h 1582947"/>
              <a:gd name="connsiteX7" fmla="*/ 0 w 2078966"/>
              <a:gd name="connsiteY7" fmla="*/ 1483743 h 15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8966" h="1582947">
                <a:moveTo>
                  <a:pt x="0" y="0"/>
                </a:moveTo>
                <a:lnTo>
                  <a:pt x="1909981" y="0"/>
                </a:lnTo>
                <a:lnTo>
                  <a:pt x="2078966" y="208338"/>
                </a:lnTo>
                <a:lnTo>
                  <a:pt x="2078966" y="1483743"/>
                </a:lnTo>
                <a:lnTo>
                  <a:pt x="1846052" y="1483743"/>
                </a:lnTo>
                <a:lnTo>
                  <a:pt x="1777041" y="1582947"/>
                </a:lnTo>
                <a:lnTo>
                  <a:pt x="1708030" y="1483743"/>
                </a:lnTo>
                <a:lnTo>
                  <a:pt x="0" y="148374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rgbClr val="28ACC6">
              <a:shade val="50000"/>
            </a:srgbClr>
          </a:lnRef>
          <a:fillRef idx="1">
            <a:srgbClr val="28ACC6"/>
          </a:fillRef>
          <a:effectRef idx="0">
            <a:srgbClr val="28ACC6"/>
          </a:effectRef>
          <a:fontRef idx="minor">
            <a:srgbClr val="FFFFFF"/>
          </a:fontRef>
        </p:style>
        <p:txBody>
          <a:bodyPr bIns="10800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查思想</a:t>
            </a:r>
            <a:endParaRPr lang="zh-CN" altLang="en-US" spc="1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5" name="任意多边形 44"/>
          <p:cNvSpPr/>
          <p:nvPr>
            <p:custDataLst>
              <p:tags r:id="rId3"/>
            </p:custDataLst>
          </p:nvPr>
        </p:nvSpPr>
        <p:spPr>
          <a:xfrm>
            <a:off x="6051869" y="2246088"/>
            <a:ext cx="2314994" cy="1762661"/>
          </a:xfrm>
          <a:custGeom>
            <a:avLst/>
            <a:gdLst>
              <a:gd name="connsiteX0" fmla="*/ 0 w 2078966"/>
              <a:gd name="connsiteY0" fmla="*/ 0 h 1582947"/>
              <a:gd name="connsiteX1" fmla="*/ 1909981 w 2078966"/>
              <a:gd name="connsiteY1" fmla="*/ 0 h 1582947"/>
              <a:gd name="connsiteX2" fmla="*/ 2078966 w 2078966"/>
              <a:gd name="connsiteY2" fmla="*/ 208338 h 1582947"/>
              <a:gd name="connsiteX3" fmla="*/ 2078966 w 2078966"/>
              <a:gd name="connsiteY3" fmla="*/ 1483743 h 1582947"/>
              <a:gd name="connsiteX4" fmla="*/ 1846052 w 2078966"/>
              <a:gd name="connsiteY4" fmla="*/ 1483743 h 1582947"/>
              <a:gd name="connsiteX5" fmla="*/ 1777041 w 2078966"/>
              <a:gd name="connsiteY5" fmla="*/ 1582947 h 1582947"/>
              <a:gd name="connsiteX6" fmla="*/ 1708030 w 2078966"/>
              <a:gd name="connsiteY6" fmla="*/ 1483743 h 1582947"/>
              <a:gd name="connsiteX7" fmla="*/ 0 w 2078966"/>
              <a:gd name="connsiteY7" fmla="*/ 1483743 h 15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8966" h="1582947">
                <a:moveTo>
                  <a:pt x="0" y="0"/>
                </a:moveTo>
                <a:lnTo>
                  <a:pt x="1909981" y="0"/>
                </a:lnTo>
                <a:lnTo>
                  <a:pt x="2078966" y="208338"/>
                </a:lnTo>
                <a:lnTo>
                  <a:pt x="2078966" y="1483743"/>
                </a:lnTo>
                <a:lnTo>
                  <a:pt x="1846052" y="1483743"/>
                </a:lnTo>
                <a:lnTo>
                  <a:pt x="1777041" y="1582947"/>
                </a:lnTo>
                <a:lnTo>
                  <a:pt x="1708030" y="1483743"/>
                </a:lnTo>
                <a:lnTo>
                  <a:pt x="0" y="148374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rgbClr val="28ACC6">
              <a:shade val="50000"/>
            </a:srgbClr>
          </a:lnRef>
          <a:fillRef idx="1">
            <a:srgbClr val="28ACC6"/>
          </a:fillRef>
          <a:effectRef idx="0">
            <a:srgbClr val="28ACC6"/>
          </a:effectRef>
          <a:fontRef idx="minor">
            <a:srgbClr val="FFFFFF"/>
          </a:fontRef>
        </p:style>
        <p:txBody>
          <a:bodyPr bIns="10800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查管理</a:t>
            </a:r>
            <a:endParaRPr lang="zh-CN" altLang="en-US" spc="1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查制度</a:t>
            </a:r>
            <a:endParaRPr lang="zh-CN" altLang="en-US" spc="1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9" name="任意多边形 48"/>
          <p:cNvSpPr/>
          <p:nvPr>
            <p:custDataLst>
              <p:tags r:id="rId4"/>
            </p:custDataLst>
          </p:nvPr>
        </p:nvSpPr>
        <p:spPr>
          <a:xfrm>
            <a:off x="8332978" y="4265654"/>
            <a:ext cx="2314994" cy="1762661"/>
          </a:xfrm>
          <a:custGeom>
            <a:avLst/>
            <a:gdLst>
              <a:gd name="connsiteX0" fmla="*/ 0 w 2078966"/>
              <a:gd name="connsiteY0" fmla="*/ 0 h 1582947"/>
              <a:gd name="connsiteX1" fmla="*/ 1909981 w 2078966"/>
              <a:gd name="connsiteY1" fmla="*/ 0 h 1582947"/>
              <a:gd name="connsiteX2" fmla="*/ 2078966 w 2078966"/>
              <a:gd name="connsiteY2" fmla="*/ 208338 h 1582947"/>
              <a:gd name="connsiteX3" fmla="*/ 2078966 w 2078966"/>
              <a:gd name="connsiteY3" fmla="*/ 1483743 h 1582947"/>
              <a:gd name="connsiteX4" fmla="*/ 1846052 w 2078966"/>
              <a:gd name="connsiteY4" fmla="*/ 1483743 h 1582947"/>
              <a:gd name="connsiteX5" fmla="*/ 1777041 w 2078966"/>
              <a:gd name="connsiteY5" fmla="*/ 1582947 h 1582947"/>
              <a:gd name="connsiteX6" fmla="*/ 1708030 w 2078966"/>
              <a:gd name="connsiteY6" fmla="*/ 1483743 h 1582947"/>
              <a:gd name="connsiteX7" fmla="*/ 0 w 2078966"/>
              <a:gd name="connsiteY7" fmla="*/ 1483743 h 15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8966" h="1582947">
                <a:moveTo>
                  <a:pt x="0" y="0"/>
                </a:moveTo>
                <a:lnTo>
                  <a:pt x="1909981" y="0"/>
                </a:lnTo>
                <a:lnTo>
                  <a:pt x="2078966" y="208338"/>
                </a:lnTo>
                <a:lnTo>
                  <a:pt x="2078966" y="1483743"/>
                </a:lnTo>
                <a:lnTo>
                  <a:pt x="1846052" y="1483743"/>
                </a:lnTo>
                <a:lnTo>
                  <a:pt x="1777041" y="1582947"/>
                </a:lnTo>
                <a:lnTo>
                  <a:pt x="1708030" y="1483743"/>
                </a:lnTo>
                <a:lnTo>
                  <a:pt x="0" y="148374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rgbClr val="28ACC6">
              <a:shade val="50000"/>
            </a:srgbClr>
          </a:lnRef>
          <a:fillRef idx="1">
            <a:srgbClr val="28ACC6"/>
          </a:fillRef>
          <a:effectRef idx="0">
            <a:srgbClr val="28ACC6"/>
          </a:effectRef>
          <a:fontRef idx="minor">
            <a:srgbClr val="FFFFFF"/>
          </a:fontRef>
        </p:style>
        <p:txBody>
          <a:bodyPr bIns="10800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查事故处理</a:t>
            </a:r>
            <a:endParaRPr lang="zh-CN" altLang="en-US" spc="1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5"/>
            </p:custDataLst>
          </p:nvPr>
        </p:nvSpPr>
        <p:spPr>
          <a:xfrm>
            <a:off x="3643299" y="1210679"/>
            <a:ext cx="4905403" cy="1135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2、安全检查主要检查内容：</a:t>
            </a:r>
            <a:endParaRPr lang="zh-CN" altLang="en-US" sz="24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4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3720" y="1123315"/>
            <a:ext cx="11143615" cy="770255"/>
          </a:xfrm>
          <a:prstGeom prst="rect">
            <a:avLst/>
          </a:prstGeom>
          <a:noFill/>
          <a:ln>
            <a:solidFill>
              <a:srgbClr val="73C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479756" y="4216615"/>
            <a:ext cx="0" cy="902029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058486" y="4216615"/>
            <a:ext cx="0" cy="902029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769121" y="3244905"/>
            <a:ext cx="0" cy="902029"/>
          </a:xfrm>
          <a:prstGeom prst="line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9347851" y="3244905"/>
            <a:ext cx="0" cy="902029"/>
          </a:xfrm>
          <a:prstGeom prst="line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1011555" y="4222659"/>
            <a:ext cx="1003363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2284498" y="4021358"/>
            <a:ext cx="390517" cy="39051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字魂35号-经典雅黑" panose="00000500000000000000" pitchFamily="2" charset="-122"/>
              </a:rPr>
              <a:t>1</a:t>
            </a:r>
            <a:endParaRPr lang="en-US" altLang="zh-CN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573863" y="4021357"/>
            <a:ext cx="390517" cy="39051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字魂35号-经典雅黑" panose="00000500000000000000" pitchFamily="2" charset="-122"/>
              </a:rPr>
              <a:t>2</a:t>
            </a:r>
            <a:endParaRPr lang="en-US" altLang="zh-CN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863228" y="4021357"/>
            <a:ext cx="390517" cy="39051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字魂35号-经典雅黑" panose="00000500000000000000" pitchFamily="2" charset="-122"/>
              </a:rPr>
              <a:t>3</a:t>
            </a:r>
            <a:endParaRPr lang="en-US" altLang="zh-CN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9152593" y="4052389"/>
            <a:ext cx="390517" cy="39051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字魂35号-经典雅黑" panose="00000500000000000000" pitchFamily="2" charset="-122"/>
              </a:rPr>
              <a:t>4</a:t>
            </a:r>
            <a:endParaRPr lang="en-US" altLang="zh-CN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110105" y="5349784"/>
            <a:ext cx="738505" cy="73850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399280" y="2329089"/>
            <a:ext cx="738505" cy="73850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978265" y="2329724"/>
            <a:ext cx="738505" cy="73850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717030" y="5349784"/>
            <a:ext cx="738505" cy="73850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字魂35号-经典雅黑" panose="00000500000000000000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270125" y="5551082"/>
            <a:ext cx="368300" cy="336598"/>
            <a:chOff x="8415" y="6739"/>
            <a:chExt cx="560" cy="493"/>
          </a:xfrm>
          <a:solidFill>
            <a:srgbClr val="669C78"/>
          </a:solidFill>
        </p:grpSpPr>
        <p:sp>
          <p:nvSpPr>
            <p:cNvPr id="35" name="Freeform14"/>
            <p:cNvSpPr/>
            <p:nvPr/>
          </p:nvSpPr>
          <p:spPr bwMode="auto">
            <a:xfrm>
              <a:off x="8466" y="6761"/>
              <a:ext cx="209" cy="450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36" name="Freeform15"/>
            <p:cNvSpPr/>
            <p:nvPr/>
          </p:nvSpPr>
          <p:spPr bwMode="auto">
            <a:xfrm>
              <a:off x="8415" y="6908"/>
              <a:ext cx="29" cy="158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37" name="Freeform16"/>
            <p:cNvSpPr/>
            <p:nvPr/>
          </p:nvSpPr>
          <p:spPr bwMode="auto">
            <a:xfrm>
              <a:off x="8726" y="6862"/>
              <a:ext cx="83" cy="246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42" name="Freeform17"/>
            <p:cNvSpPr/>
            <p:nvPr/>
          </p:nvSpPr>
          <p:spPr bwMode="auto">
            <a:xfrm flipV="1">
              <a:off x="8777" y="6801"/>
              <a:ext cx="110" cy="367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46" name="Freeform18"/>
            <p:cNvSpPr/>
            <p:nvPr/>
          </p:nvSpPr>
          <p:spPr bwMode="auto">
            <a:xfrm>
              <a:off x="8841" y="6739"/>
              <a:ext cx="134" cy="493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sym typeface="字魂35号-经典雅黑" panose="00000500000000000000" pitchFamily="2" charset="-122"/>
              </a:endParaRPr>
            </a:p>
          </p:txBody>
        </p:sp>
      </p:grpSp>
      <p:sp>
        <p:nvSpPr>
          <p:cNvPr id="50" name="Freeform 250"/>
          <p:cNvSpPr>
            <a:spLocks noEditPoints="1"/>
          </p:cNvSpPr>
          <p:nvPr/>
        </p:nvSpPr>
        <p:spPr bwMode="auto">
          <a:xfrm>
            <a:off x="4573929" y="2503714"/>
            <a:ext cx="403225" cy="388938"/>
          </a:xfrm>
          <a:custGeom>
            <a:avLst/>
            <a:gdLst>
              <a:gd name="T0" fmla="*/ 19 w 229"/>
              <a:gd name="T1" fmla="*/ 0 h 217"/>
              <a:gd name="T2" fmla="*/ 209 w 229"/>
              <a:gd name="T3" fmla="*/ 0 h 217"/>
              <a:gd name="T4" fmla="*/ 229 w 229"/>
              <a:gd name="T5" fmla="*/ 20 h 217"/>
              <a:gd name="T6" fmla="*/ 229 w 229"/>
              <a:gd name="T7" fmla="*/ 140 h 217"/>
              <a:gd name="T8" fmla="*/ 209 w 229"/>
              <a:gd name="T9" fmla="*/ 160 h 217"/>
              <a:gd name="T10" fmla="*/ 19 w 229"/>
              <a:gd name="T11" fmla="*/ 160 h 217"/>
              <a:gd name="T12" fmla="*/ 0 w 229"/>
              <a:gd name="T13" fmla="*/ 140 h 217"/>
              <a:gd name="T14" fmla="*/ 0 w 229"/>
              <a:gd name="T15" fmla="*/ 20 h 217"/>
              <a:gd name="T16" fmla="*/ 19 w 229"/>
              <a:gd name="T17" fmla="*/ 0 h 217"/>
              <a:gd name="T18" fmla="*/ 56 w 229"/>
              <a:gd name="T19" fmla="*/ 203 h 217"/>
              <a:gd name="T20" fmla="*/ 94 w 229"/>
              <a:gd name="T21" fmla="*/ 199 h 217"/>
              <a:gd name="T22" fmla="*/ 94 w 229"/>
              <a:gd name="T23" fmla="*/ 171 h 217"/>
              <a:gd name="T24" fmla="*/ 140 w 229"/>
              <a:gd name="T25" fmla="*/ 171 h 217"/>
              <a:gd name="T26" fmla="*/ 140 w 229"/>
              <a:gd name="T27" fmla="*/ 199 h 217"/>
              <a:gd name="T28" fmla="*/ 176 w 229"/>
              <a:gd name="T29" fmla="*/ 203 h 217"/>
              <a:gd name="T30" fmla="*/ 176 w 229"/>
              <a:gd name="T31" fmla="*/ 217 h 217"/>
              <a:gd name="T32" fmla="*/ 56 w 229"/>
              <a:gd name="T33" fmla="*/ 217 h 217"/>
              <a:gd name="T34" fmla="*/ 56 w 229"/>
              <a:gd name="T35" fmla="*/ 203 h 217"/>
              <a:gd name="T36" fmla="*/ 17 w 229"/>
              <a:gd name="T37" fmla="*/ 19 h 217"/>
              <a:gd name="T38" fmla="*/ 17 w 229"/>
              <a:gd name="T39" fmla="*/ 124 h 217"/>
              <a:gd name="T40" fmla="*/ 210 w 229"/>
              <a:gd name="T41" fmla="*/ 124 h 217"/>
              <a:gd name="T42" fmla="*/ 210 w 229"/>
              <a:gd name="T43" fmla="*/ 19 h 217"/>
              <a:gd name="T44" fmla="*/ 17 w 229"/>
              <a:gd name="T45" fmla="*/ 19 h 217"/>
              <a:gd name="T46" fmla="*/ 191 w 229"/>
              <a:gd name="T47" fmla="*/ 134 h 217"/>
              <a:gd name="T48" fmla="*/ 183 w 229"/>
              <a:gd name="T49" fmla="*/ 142 h 217"/>
              <a:gd name="T50" fmla="*/ 191 w 229"/>
              <a:gd name="T51" fmla="*/ 150 h 217"/>
              <a:gd name="T52" fmla="*/ 199 w 229"/>
              <a:gd name="T53" fmla="*/ 142 h 217"/>
              <a:gd name="T54" fmla="*/ 191 w 229"/>
              <a:gd name="T55" fmla="*/ 13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9" h="217">
                <a:moveTo>
                  <a:pt x="19" y="0"/>
                </a:moveTo>
                <a:cubicBezTo>
                  <a:pt x="209" y="0"/>
                  <a:pt x="209" y="0"/>
                  <a:pt x="209" y="0"/>
                </a:cubicBezTo>
                <a:cubicBezTo>
                  <a:pt x="220" y="0"/>
                  <a:pt x="229" y="9"/>
                  <a:pt x="229" y="20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9" y="151"/>
                  <a:pt x="220" y="160"/>
                  <a:pt x="209" y="16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8" y="160"/>
                  <a:pt x="0" y="151"/>
                  <a:pt x="0" y="14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19" y="0"/>
                </a:cubicBezTo>
                <a:close/>
                <a:moveTo>
                  <a:pt x="56" y="203"/>
                </a:moveTo>
                <a:cubicBezTo>
                  <a:pt x="69" y="201"/>
                  <a:pt x="81" y="199"/>
                  <a:pt x="94" y="199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140" y="171"/>
                  <a:pt x="140" y="171"/>
                  <a:pt x="140" y="171"/>
                </a:cubicBezTo>
                <a:cubicBezTo>
                  <a:pt x="140" y="199"/>
                  <a:pt x="140" y="199"/>
                  <a:pt x="140" y="199"/>
                </a:cubicBezTo>
                <a:cubicBezTo>
                  <a:pt x="152" y="200"/>
                  <a:pt x="164" y="201"/>
                  <a:pt x="176" y="203"/>
                </a:cubicBezTo>
                <a:cubicBezTo>
                  <a:pt x="176" y="217"/>
                  <a:pt x="176" y="217"/>
                  <a:pt x="176" y="217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6" y="213"/>
                  <a:pt x="56" y="208"/>
                  <a:pt x="56" y="203"/>
                </a:cubicBezTo>
                <a:close/>
                <a:moveTo>
                  <a:pt x="17" y="19"/>
                </a:moveTo>
                <a:cubicBezTo>
                  <a:pt x="17" y="124"/>
                  <a:pt x="17" y="124"/>
                  <a:pt x="17" y="124"/>
                </a:cubicBezTo>
                <a:cubicBezTo>
                  <a:pt x="210" y="124"/>
                  <a:pt x="210" y="124"/>
                  <a:pt x="210" y="124"/>
                </a:cubicBezTo>
                <a:cubicBezTo>
                  <a:pt x="210" y="19"/>
                  <a:pt x="210" y="19"/>
                  <a:pt x="210" y="19"/>
                </a:cubicBezTo>
                <a:cubicBezTo>
                  <a:pt x="17" y="19"/>
                  <a:pt x="17" y="19"/>
                  <a:pt x="17" y="19"/>
                </a:cubicBezTo>
                <a:close/>
                <a:moveTo>
                  <a:pt x="191" y="134"/>
                </a:moveTo>
                <a:cubicBezTo>
                  <a:pt x="186" y="134"/>
                  <a:pt x="183" y="137"/>
                  <a:pt x="183" y="142"/>
                </a:cubicBezTo>
                <a:cubicBezTo>
                  <a:pt x="183" y="146"/>
                  <a:pt x="186" y="150"/>
                  <a:pt x="191" y="150"/>
                </a:cubicBezTo>
                <a:cubicBezTo>
                  <a:pt x="195" y="150"/>
                  <a:pt x="199" y="146"/>
                  <a:pt x="199" y="142"/>
                </a:cubicBezTo>
                <a:cubicBezTo>
                  <a:pt x="199" y="137"/>
                  <a:pt x="195" y="134"/>
                  <a:pt x="191" y="1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80296" tIns="40148" rIns="80296" bIns="401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Normal" panose="020B0400000000000000" pitchFamily="34" charset="-122"/>
              <a:ea typeface="思源黑体 Normal" panose="020B0400000000000000" pitchFamily="34" charset="-122"/>
              <a:cs typeface="思源黑体 CN Bold" panose="020B0800000000000000" charset="-122"/>
              <a:sym typeface="字魂35号-经典雅黑" panose="00000500000000000000" pitchFamily="2" charset="-122"/>
            </a:endParaRPr>
          </a:p>
        </p:txBody>
      </p:sp>
      <p:sp>
        <p:nvSpPr>
          <p:cNvPr id="52" name="Freeform 267"/>
          <p:cNvSpPr>
            <a:spLocks noEditPoints="1"/>
          </p:cNvSpPr>
          <p:nvPr/>
        </p:nvSpPr>
        <p:spPr bwMode="auto">
          <a:xfrm>
            <a:off x="6861199" y="5490437"/>
            <a:ext cx="449263" cy="458787"/>
          </a:xfrm>
          <a:custGeom>
            <a:avLst/>
            <a:gdLst>
              <a:gd name="T0" fmla="*/ 107 w 213"/>
              <a:gd name="T1" fmla="*/ 0 h 213"/>
              <a:gd name="T2" fmla="*/ 213 w 213"/>
              <a:gd name="T3" fmla="*/ 107 h 213"/>
              <a:gd name="T4" fmla="*/ 107 w 213"/>
              <a:gd name="T5" fmla="*/ 213 h 213"/>
              <a:gd name="T6" fmla="*/ 0 w 213"/>
              <a:gd name="T7" fmla="*/ 107 h 213"/>
              <a:gd name="T8" fmla="*/ 107 w 213"/>
              <a:gd name="T9" fmla="*/ 0 h 213"/>
              <a:gd name="T10" fmla="*/ 89 w 213"/>
              <a:gd name="T11" fmla="*/ 75 h 213"/>
              <a:gd name="T12" fmla="*/ 100 w 213"/>
              <a:gd name="T13" fmla="*/ 70 h 213"/>
              <a:gd name="T14" fmla="*/ 87 w 213"/>
              <a:gd name="T15" fmla="*/ 18 h 213"/>
              <a:gd name="T16" fmla="*/ 63 w 213"/>
              <a:gd name="T17" fmla="*/ 26 h 213"/>
              <a:gd name="T18" fmla="*/ 89 w 213"/>
              <a:gd name="T19" fmla="*/ 75 h 213"/>
              <a:gd name="T20" fmla="*/ 107 w 213"/>
              <a:gd name="T21" fmla="*/ 82 h 213"/>
              <a:gd name="T22" fmla="*/ 82 w 213"/>
              <a:gd name="T23" fmla="*/ 107 h 213"/>
              <a:gd name="T24" fmla="*/ 107 w 213"/>
              <a:gd name="T25" fmla="*/ 131 h 213"/>
              <a:gd name="T26" fmla="*/ 131 w 213"/>
              <a:gd name="T27" fmla="*/ 107 h 213"/>
              <a:gd name="T28" fmla="*/ 107 w 213"/>
              <a:gd name="T29" fmla="*/ 82 h 213"/>
              <a:gd name="T30" fmla="*/ 132 w 213"/>
              <a:gd name="T31" fmla="*/ 133 h 213"/>
              <a:gd name="T32" fmla="*/ 122 w 213"/>
              <a:gd name="T33" fmla="*/ 140 h 213"/>
              <a:gd name="T34" fmla="*/ 149 w 213"/>
              <a:gd name="T35" fmla="*/ 187 h 213"/>
              <a:gd name="T36" fmla="*/ 169 w 213"/>
              <a:gd name="T37" fmla="*/ 173 h 213"/>
              <a:gd name="T38" fmla="*/ 132 w 213"/>
              <a:gd name="T39" fmla="*/ 133 h 213"/>
              <a:gd name="T40" fmla="*/ 197 w 213"/>
              <a:gd name="T41" fmla="*/ 126 h 213"/>
              <a:gd name="T42" fmla="*/ 144 w 213"/>
              <a:gd name="T43" fmla="*/ 112 h 213"/>
              <a:gd name="T44" fmla="*/ 138 w 213"/>
              <a:gd name="T45" fmla="*/ 126 h 213"/>
              <a:gd name="T46" fmla="*/ 181 w 213"/>
              <a:gd name="T47" fmla="*/ 160 h 213"/>
              <a:gd name="T48" fmla="*/ 197 w 213"/>
              <a:gd name="T49" fmla="*/ 126 h 213"/>
              <a:gd name="T50" fmla="*/ 25 w 213"/>
              <a:gd name="T51" fmla="*/ 65 h 213"/>
              <a:gd name="T52" fmla="*/ 72 w 213"/>
              <a:gd name="T53" fmla="*/ 92 h 213"/>
              <a:gd name="T54" fmla="*/ 82 w 213"/>
              <a:gd name="T55" fmla="*/ 80 h 213"/>
              <a:gd name="T56" fmla="*/ 49 w 213"/>
              <a:gd name="T57" fmla="*/ 36 h 213"/>
              <a:gd name="T58" fmla="*/ 25 w 213"/>
              <a:gd name="T59" fmla="*/ 6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3" h="213">
                <a:moveTo>
                  <a:pt x="107" y="0"/>
                </a:moveTo>
                <a:cubicBezTo>
                  <a:pt x="166" y="0"/>
                  <a:pt x="213" y="48"/>
                  <a:pt x="213" y="107"/>
                </a:cubicBezTo>
                <a:cubicBezTo>
                  <a:pt x="213" y="165"/>
                  <a:pt x="166" y="213"/>
                  <a:pt x="107" y="213"/>
                </a:cubicBezTo>
                <a:cubicBezTo>
                  <a:pt x="48" y="213"/>
                  <a:pt x="0" y="165"/>
                  <a:pt x="0" y="107"/>
                </a:cubicBezTo>
                <a:cubicBezTo>
                  <a:pt x="0" y="48"/>
                  <a:pt x="48" y="0"/>
                  <a:pt x="107" y="0"/>
                </a:cubicBezTo>
                <a:close/>
                <a:moveTo>
                  <a:pt x="89" y="75"/>
                </a:moveTo>
                <a:cubicBezTo>
                  <a:pt x="93" y="73"/>
                  <a:pt x="96" y="71"/>
                  <a:pt x="100" y="70"/>
                </a:cubicBezTo>
                <a:cubicBezTo>
                  <a:pt x="87" y="18"/>
                  <a:pt x="87" y="18"/>
                  <a:pt x="87" y="18"/>
                </a:cubicBezTo>
                <a:cubicBezTo>
                  <a:pt x="79" y="20"/>
                  <a:pt x="71" y="23"/>
                  <a:pt x="63" y="26"/>
                </a:cubicBezTo>
                <a:cubicBezTo>
                  <a:pt x="89" y="75"/>
                  <a:pt x="89" y="75"/>
                  <a:pt x="89" y="75"/>
                </a:cubicBezTo>
                <a:close/>
                <a:moveTo>
                  <a:pt x="107" y="82"/>
                </a:moveTo>
                <a:cubicBezTo>
                  <a:pt x="93" y="82"/>
                  <a:pt x="82" y="93"/>
                  <a:pt x="82" y="107"/>
                </a:cubicBezTo>
                <a:cubicBezTo>
                  <a:pt x="82" y="120"/>
                  <a:pt x="93" y="131"/>
                  <a:pt x="107" y="131"/>
                </a:cubicBezTo>
                <a:cubicBezTo>
                  <a:pt x="120" y="131"/>
                  <a:pt x="131" y="120"/>
                  <a:pt x="131" y="107"/>
                </a:cubicBezTo>
                <a:cubicBezTo>
                  <a:pt x="131" y="93"/>
                  <a:pt x="120" y="82"/>
                  <a:pt x="107" y="82"/>
                </a:cubicBezTo>
                <a:close/>
                <a:moveTo>
                  <a:pt x="132" y="133"/>
                </a:moveTo>
                <a:cubicBezTo>
                  <a:pt x="129" y="135"/>
                  <a:pt x="126" y="138"/>
                  <a:pt x="122" y="140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56" y="183"/>
                  <a:pt x="163" y="178"/>
                  <a:pt x="169" y="173"/>
                </a:cubicBezTo>
                <a:cubicBezTo>
                  <a:pt x="132" y="133"/>
                  <a:pt x="132" y="133"/>
                  <a:pt x="132" y="133"/>
                </a:cubicBezTo>
                <a:close/>
                <a:moveTo>
                  <a:pt x="197" y="126"/>
                </a:moveTo>
                <a:cubicBezTo>
                  <a:pt x="144" y="112"/>
                  <a:pt x="144" y="112"/>
                  <a:pt x="144" y="112"/>
                </a:cubicBezTo>
                <a:cubicBezTo>
                  <a:pt x="143" y="117"/>
                  <a:pt x="141" y="121"/>
                  <a:pt x="138" y="126"/>
                </a:cubicBezTo>
                <a:cubicBezTo>
                  <a:pt x="181" y="160"/>
                  <a:pt x="181" y="160"/>
                  <a:pt x="181" y="160"/>
                </a:cubicBezTo>
                <a:cubicBezTo>
                  <a:pt x="188" y="149"/>
                  <a:pt x="194" y="138"/>
                  <a:pt x="197" y="126"/>
                </a:cubicBezTo>
                <a:close/>
                <a:moveTo>
                  <a:pt x="25" y="65"/>
                </a:moveTo>
                <a:cubicBezTo>
                  <a:pt x="72" y="92"/>
                  <a:pt x="72" y="92"/>
                  <a:pt x="72" y="92"/>
                </a:cubicBezTo>
                <a:cubicBezTo>
                  <a:pt x="75" y="87"/>
                  <a:pt x="78" y="83"/>
                  <a:pt x="82" y="80"/>
                </a:cubicBezTo>
                <a:cubicBezTo>
                  <a:pt x="49" y="36"/>
                  <a:pt x="49" y="36"/>
                  <a:pt x="49" y="36"/>
                </a:cubicBezTo>
                <a:cubicBezTo>
                  <a:pt x="39" y="44"/>
                  <a:pt x="31" y="54"/>
                  <a:pt x="25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80296" tIns="40148" rIns="80296" bIns="401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53" name="Freeform 39"/>
          <p:cNvSpPr>
            <a:spLocks noEditPoints="1"/>
          </p:cNvSpPr>
          <p:nvPr/>
        </p:nvSpPr>
        <p:spPr bwMode="auto">
          <a:xfrm>
            <a:off x="9152890" y="2503714"/>
            <a:ext cx="478790" cy="391160"/>
          </a:xfrm>
          <a:custGeom>
            <a:avLst/>
            <a:gdLst>
              <a:gd name="T0" fmla="*/ 116 w 155"/>
              <a:gd name="T1" fmla="*/ 12 h 131"/>
              <a:gd name="T2" fmla="*/ 116 w 155"/>
              <a:gd name="T3" fmla="*/ 101 h 131"/>
              <a:gd name="T4" fmla="*/ 155 w 155"/>
              <a:gd name="T5" fmla="*/ 34 h 131"/>
              <a:gd name="T6" fmla="*/ 116 w 155"/>
              <a:gd name="T7" fmla="*/ 12 h 131"/>
              <a:gd name="T8" fmla="*/ 9 w 155"/>
              <a:gd name="T9" fmla="*/ 8 h 131"/>
              <a:gd name="T10" fmla="*/ 0 w 155"/>
              <a:gd name="T11" fmla="*/ 8 h 131"/>
              <a:gd name="T12" fmla="*/ 0 w 155"/>
              <a:gd name="T13" fmla="*/ 16 h 131"/>
              <a:gd name="T14" fmla="*/ 17 w 155"/>
              <a:gd name="T15" fmla="*/ 16 h 131"/>
              <a:gd name="T16" fmla="*/ 17 w 155"/>
              <a:gd name="T17" fmla="*/ 8 h 131"/>
              <a:gd name="T18" fmla="*/ 23 w 155"/>
              <a:gd name="T19" fmla="*/ 14 h 131"/>
              <a:gd name="T20" fmla="*/ 17 w 155"/>
              <a:gd name="T21" fmla="*/ 20 h 131"/>
              <a:gd name="T22" fmla="*/ 9 w 155"/>
              <a:gd name="T23" fmla="*/ 20 h 131"/>
              <a:gd name="T24" fmla="*/ 9 w 155"/>
              <a:gd name="T25" fmla="*/ 28 h 131"/>
              <a:gd name="T26" fmla="*/ 0 w 155"/>
              <a:gd name="T27" fmla="*/ 28 h 131"/>
              <a:gd name="T28" fmla="*/ 0 w 155"/>
              <a:gd name="T29" fmla="*/ 37 h 131"/>
              <a:gd name="T30" fmla="*/ 17 w 155"/>
              <a:gd name="T31" fmla="*/ 37 h 131"/>
              <a:gd name="T32" fmla="*/ 17 w 155"/>
              <a:gd name="T33" fmla="*/ 28 h 131"/>
              <a:gd name="T34" fmla="*/ 23 w 155"/>
              <a:gd name="T35" fmla="*/ 35 h 131"/>
              <a:gd name="T36" fmla="*/ 17 w 155"/>
              <a:gd name="T37" fmla="*/ 41 h 131"/>
              <a:gd name="T38" fmla="*/ 9 w 155"/>
              <a:gd name="T39" fmla="*/ 41 h 131"/>
              <a:gd name="T40" fmla="*/ 9 w 155"/>
              <a:gd name="T41" fmla="*/ 49 h 131"/>
              <a:gd name="T42" fmla="*/ 0 w 155"/>
              <a:gd name="T43" fmla="*/ 49 h 131"/>
              <a:gd name="T44" fmla="*/ 0 w 155"/>
              <a:gd name="T45" fmla="*/ 57 h 131"/>
              <a:gd name="T46" fmla="*/ 17 w 155"/>
              <a:gd name="T47" fmla="*/ 57 h 131"/>
              <a:gd name="T48" fmla="*/ 17 w 155"/>
              <a:gd name="T49" fmla="*/ 49 h 131"/>
              <a:gd name="T50" fmla="*/ 23 w 155"/>
              <a:gd name="T51" fmla="*/ 55 h 131"/>
              <a:gd name="T52" fmla="*/ 17 w 155"/>
              <a:gd name="T53" fmla="*/ 61 h 131"/>
              <a:gd name="T54" fmla="*/ 9 w 155"/>
              <a:gd name="T55" fmla="*/ 61 h 131"/>
              <a:gd name="T56" fmla="*/ 9 w 155"/>
              <a:gd name="T57" fmla="*/ 70 h 131"/>
              <a:gd name="T58" fmla="*/ 0 w 155"/>
              <a:gd name="T59" fmla="*/ 70 h 131"/>
              <a:gd name="T60" fmla="*/ 0 w 155"/>
              <a:gd name="T61" fmla="*/ 78 h 131"/>
              <a:gd name="T62" fmla="*/ 17 w 155"/>
              <a:gd name="T63" fmla="*/ 78 h 131"/>
              <a:gd name="T64" fmla="*/ 17 w 155"/>
              <a:gd name="T65" fmla="*/ 70 h 131"/>
              <a:gd name="T66" fmla="*/ 23 w 155"/>
              <a:gd name="T67" fmla="*/ 76 h 131"/>
              <a:gd name="T68" fmla="*/ 17 w 155"/>
              <a:gd name="T69" fmla="*/ 82 h 131"/>
              <a:gd name="T70" fmla="*/ 9 w 155"/>
              <a:gd name="T71" fmla="*/ 82 h 131"/>
              <a:gd name="T72" fmla="*/ 9 w 155"/>
              <a:gd name="T73" fmla="*/ 90 h 131"/>
              <a:gd name="T74" fmla="*/ 0 w 155"/>
              <a:gd name="T75" fmla="*/ 90 h 131"/>
              <a:gd name="T76" fmla="*/ 0 w 155"/>
              <a:gd name="T77" fmla="*/ 98 h 131"/>
              <a:gd name="T78" fmla="*/ 17 w 155"/>
              <a:gd name="T79" fmla="*/ 98 h 131"/>
              <a:gd name="T80" fmla="*/ 17 w 155"/>
              <a:gd name="T81" fmla="*/ 90 h 131"/>
              <a:gd name="T82" fmla="*/ 23 w 155"/>
              <a:gd name="T83" fmla="*/ 96 h 131"/>
              <a:gd name="T84" fmla="*/ 17 w 155"/>
              <a:gd name="T85" fmla="*/ 102 h 131"/>
              <a:gd name="T86" fmla="*/ 9 w 155"/>
              <a:gd name="T87" fmla="*/ 102 h 131"/>
              <a:gd name="T88" fmla="*/ 9 w 155"/>
              <a:gd name="T89" fmla="*/ 111 h 131"/>
              <a:gd name="T90" fmla="*/ 0 w 155"/>
              <a:gd name="T91" fmla="*/ 111 h 131"/>
              <a:gd name="T92" fmla="*/ 0 w 155"/>
              <a:gd name="T93" fmla="*/ 119 h 131"/>
              <a:gd name="T94" fmla="*/ 17 w 155"/>
              <a:gd name="T95" fmla="*/ 119 h 131"/>
              <a:gd name="T96" fmla="*/ 17 w 155"/>
              <a:gd name="T97" fmla="*/ 111 h 131"/>
              <a:gd name="T98" fmla="*/ 23 w 155"/>
              <a:gd name="T99" fmla="*/ 117 h 131"/>
              <a:gd name="T100" fmla="*/ 17 w 155"/>
              <a:gd name="T101" fmla="*/ 123 h 131"/>
              <a:gd name="T102" fmla="*/ 9 w 155"/>
              <a:gd name="T103" fmla="*/ 123 h 131"/>
              <a:gd name="T104" fmla="*/ 9 w 155"/>
              <a:gd name="T105" fmla="*/ 131 h 131"/>
              <a:gd name="T106" fmla="*/ 107 w 155"/>
              <a:gd name="T107" fmla="*/ 131 h 131"/>
              <a:gd name="T108" fmla="*/ 107 w 155"/>
              <a:gd name="T109" fmla="*/ 0 h 131"/>
              <a:gd name="T110" fmla="*/ 9 w 155"/>
              <a:gd name="T111" fmla="*/ 0 h 131"/>
              <a:gd name="T112" fmla="*/ 9 w 155"/>
              <a:gd name="T113" fmla="*/ 8 h 131"/>
              <a:gd name="T114" fmla="*/ 33 w 155"/>
              <a:gd name="T115" fmla="*/ 20 h 131"/>
              <a:gd name="T116" fmla="*/ 83 w 155"/>
              <a:gd name="T117" fmla="*/ 20 h 131"/>
              <a:gd name="T118" fmla="*/ 83 w 155"/>
              <a:gd name="T119" fmla="*/ 45 h 131"/>
              <a:gd name="T120" fmla="*/ 33 w 155"/>
              <a:gd name="T121" fmla="*/ 45 h 131"/>
              <a:gd name="T122" fmla="*/ 33 w 155"/>
              <a:gd name="T123" fmla="*/ 2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5" h="131">
                <a:moveTo>
                  <a:pt x="116" y="12"/>
                </a:moveTo>
                <a:cubicBezTo>
                  <a:pt x="116" y="101"/>
                  <a:pt x="116" y="101"/>
                  <a:pt x="116" y="101"/>
                </a:cubicBezTo>
                <a:cubicBezTo>
                  <a:pt x="155" y="34"/>
                  <a:pt x="155" y="34"/>
                  <a:pt x="155" y="34"/>
                </a:cubicBezTo>
                <a:lnTo>
                  <a:pt x="116" y="12"/>
                </a:lnTo>
                <a:close/>
                <a:moveTo>
                  <a:pt x="9" y="8"/>
                </a:moveTo>
                <a:cubicBezTo>
                  <a:pt x="0" y="8"/>
                  <a:pt x="0" y="8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8"/>
                  <a:pt x="17" y="8"/>
                  <a:pt x="17" y="8"/>
                </a:cubicBezTo>
                <a:cubicBezTo>
                  <a:pt x="20" y="8"/>
                  <a:pt x="23" y="11"/>
                  <a:pt x="23" y="14"/>
                </a:cubicBezTo>
                <a:cubicBezTo>
                  <a:pt x="23" y="17"/>
                  <a:pt x="20" y="20"/>
                  <a:pt x="17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8"/>
                  <a:pt x="9" y="28"/>
                  <a:pt x="9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7"/>
                  <a:pt x="0" y="37"/>
                  <a:pt x="0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28"/>
                  <a:pt x="17" y="28"/>
                  <a:pt x="17" y="28"/>
                </a:cubicBezTo>
                <a:cubicBezTo>
                  <a:pt x="20" y="28"/>
                  <a:pt x="23" y="31"/>
                  <a:pt x="23" y="35"/>
                </a:cubicBezTo>
                <a:cubicBezTo>
                  <a:pt x="23" y="38"/>
                  <a:pt x="20" y="41"/>
                  <a:pt x="17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9"/>
                  <a:pt x="9" y="49"/>
                  <a:pt x="9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0" y="57"/>
                  <a:pt x="0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49"/>
                  <a:pt x="17" y="49"/>
                  <a:pt x="17" y="49"/>
                </a:cubicBezTo>
                <a:cubicBezTo>
                  <a:pt x="20" y="49"/>
                  <a:pt x="23" y="52"/>
                  <a:pt x="23" y="55"/>
                </a:cubicBezTo>
                <a:cubicBezTo>
                  <a:pt x="23" y="59"/>
                  <a:pt x="20" y="61"/>
                  <a:pt x="17" y="61"/>
                </a:cubicBezTo>
                <a:cubicBezTo>
                  <a:pt x="9" y="61"/>
                  <a:pt x="9" y="61"/>
                  <a:pt x="9" y="61"/>
                </a:cubicBezTo>
                <a:cubicBezTo>
                  <a:pt x="9" y="70"/>
                  <a:pt x="9" y="70"/>
                  <a:pt x="9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8"/>
                  <a:pt x="0" y="78"/>
                  <a:pt x="0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7" y="70"/>
                  <a:pt x="17" y="70"/>
                  <a:pt x="17" y="70"/>
                </a:cubicBezTo>
                <a:cubicBezTo>
                  <a:pt x="20" y="70"/>
                  <a:pt x="23" y="72"/>
                  <a:pt x="23" y="76"/>
                </a:cubicBezTo>
                <a:cubicBezTo>
                  <a:pt x="23" y="79"/>
                  <a:pt x="20" y="82"/>
                  <a:pt x="17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90"/>
                  <a:pt x="9" y="90"/>
                  <a:pt x="9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8"/>
                  <a:pt x="0" y="98"/>
                  <a:pt x="0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90"/>
                  <a:pt x="17" y="90"/>
                  <a:pt x="17" y="90"/>
                </a:cubicBezTo>
                <a:cubicBezTo>
                  <a:pt x="20" y="90"/>
                  <a:pt x="23" y="93"/>
                  <a:pt x="23" y="96"/>
                </a:cubicBezTo>
                <a:cubicBezTo>
                  <a:pt x="23" y="100"/>
                  <a:pt x="20" y="102"/>
                  <a:pt x="17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11"/>
                  <a:pt x="9" y="111"/>
                  <a:pt x="9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9"/>
                  <a:pt x="0" y="119"/>
                  <a:pt x="0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20" y="111"/>
                  <a:pt x="23" y="113"/>
                  <a:pt x="23" y="117"/>
                </a:cubicBezTo>
                <a:cubicBezTo>
                  <a:pt x="23" y="120"/>
                  <a:pt x="20" y="123"/>
                  <a:pt x="17" y="123"/>
                </a:cubicBezTo>
                <a:cubicBezTo>
                  <a:pt x="9" y="123"/>
                  <a:pt x="9" y="123"/>
                  <a:pt x="9" y="123"/>
                </a:cubicBezTo>
                <a:cubicBezTo>
                  <a:pt x="9" y="131"/>
                  <a:pt x="9" y="131"/>
                  <a:pt x="9" y="131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107" y="0"/>
                  <a:pt x="107" y="0"/>
                  <a:pt x="107" y="0"/>
                </a:cubicBezTo>
                <a:cubicBezTo>
                  <a:pt x="9" y="0"/>
                  <a:pt x="9" y="0"/>
                  <a:pt x="9" y="0"/>
                </a:cubicBezTo>
                <a:lnTo>
                  <a:pt x="9" y="8"/>
                </a:lnTo>
                <a:close/>
                <a:moveTo>
                  <a:pt x="33" y="20"/>
                </a:moveTo>
                <a:cubicBezTo>
                  <a:pt x="83" y="20"/>
                  <a:pt x="83" y="20"/>
                  <a:pt x="83" y="20"/>
                </a:cubicBezTo>
                <a:cubicBezTo>
                  <a:pt x="83" y="45"/>
                  <a:pt x="83" y="45"/>
                  <a:pt x="83" y="45"/>
                </a:cubicBezTo>
                <a:cubicBezTo>
                  <a:pt x="33" y="45"/>
                  <a:pt x="33" y="45"/>
                  <a:pt x="33" y="45"/>
                </a:cubicBezTo>
                <a:lnTo>
                  <a:pt x="33" y="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35号-经典雅黑" panose="00000500000000000000" pitchFamily="2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33850" y="2078990"/>
            <a:ext cx="3989705" cy="2858770"/>
          </a:xfrm>
          <a:prstGeom prst="rect">
            <a:avLst/>
          </a:prstGeom>
          <a:solidFill>
            <a:srgbClr val="407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222" name="文本框 22537"/>
          <p:cNvSpPr txBox="1"/>
          <p:nvPr/>
        </p:nvSpPr>
        <p:spPr>
          <a:xfrm>
            <a:off x="554355" y="81915"/>
            <a:ext cx="45396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安全检查</a:t>
            </a:r>
            <a:endParaRPr lang="zh-CN" altLang="en-US" sz="18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4277" name="文本框 54276"/>
          <p:cNvSpPr txBox="1"/>
          <p:nvPr/>
        </p:nvSpPr>
        <p:spPr>
          <a:xfrm>
            <a:off x="554355" y="1998345"/>
            <a:ext cx="5029200" cy="119888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①审查设计用安全检查表。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2360" y="1005840"/>
            <a:ext cx="5029200" cy="92202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r>
              <a:rPr lang="zh-CN" altLang="en-US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3、安全检查表分为：</a:t>
            </a:r>
            <a:endParaRPr lang="zh-CN" altLang="en-US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12" name="图片占位符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7925" y="2293567"/>
            <a:ext cx="3541554" cy="23610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64855" y="2118360"/>
            <a:ext cx="5029200" cy="92202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②厂级安全检查表。</a:t>
            </a:r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4355" y="3197225"/>
            <a:ext cx="5029200" cy="1476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③车间用安全检查表。 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59420" y="3474085"/>
            <a:ext cx="5029200" cy="92202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④工段及岗位用安全检查表。</a:t>
            </a:r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67225" y="4829810"/>
            <a:ext cx="5029200" cy="92202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⑤专业性安全检查表。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文本框 22537"/>
          <p:cNvSpPr txBox="1"/>
          <p:nvPr/>
        </p:nvSpPr>
        <p:spPr>
          <a:xfrm>
            <a:off x="575310" y="120304"/>
            <a:ext cx="45396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安全检查</a:t>
            </a:r>
            <a:endParaRPr lang="zh-CN" altLang="en-US" sz="1800" b="1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1745" name="文本框 37892"/>
          <p:cNvSpPr txBox="1"/>
          <p:nvPr/>
        </p:nvSpPr>
        <p:spPr>
          <a:xfrm>
            <a:off x="590550" y="1106805"/>
            <a:ext cx="6553200" cy="92202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4、编制安全检查表的基本依据</a:t>
            </a:r>
            <a:b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</a:t>
            </a: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37892"/>
          <p:cNvSpPr txBox="1"/>
          <p:nvPr/>
        </p:nvSpPr>
        <p:spPr>
          <a:xfrm>
            <a:off x="850347" y="2390412"/>
            <a:ext cx="5132387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b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① 有关规程、规范、规定、标准与手册，</a:t>
            </a:r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如检查中涉及控制指标，则应给出安全临界值 </a:t>
            </a:r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文本框 37892"/>
          <p:cNvSpPr txBox="1"/>
          <p:nvPr/>
        </p:nvSpPr>
        <p:spPr>
          <a:xfrm>
            <a:off x="6260547" y="2491377"/>
            <a:ext cx="5132387" cy="1077218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② 国内外有关各种事故案例资料</a:t>
            </a:r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文本框 37892"/>
          <p:cNvSpPr txBox="1"/>
          <p:nvPr/>
        </p:nvSpPr>
        <p:spPr>
          <a:xfrm>
            <a:off x="987507" y="4712391"/>
            <a:ext cx="5132387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③ 目前的安全管理系统或审核系统  </a:t>
            </a:r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文本框 37892"/>
          <p:cNvSpPr txBox="1"/>
          <p:nvPr/>
        </p:nvSpPr>
        <p:spPr>
          <a:xfrm>
            <a:off x="6774897" y="4712391"/>
            <a:ext cx="5132387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④ 本单位的经验。</a:t>
            </a:r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99078" y="1985283"/>
            <a:ext cx="10442575" cy="3684586"/>
            <a:chOff x="899078" y="1985283"/>
            <a:chExt cx="10442575" cy="3684586"/>
          </a:xfrm>
        </p:grpSpPr>
        <p:grpSp>
          <p:nvGrpSpPr>
            <p:cNvPr id="14" name="组合 13"/>
            <p:cNvGrpSpPr/>
            <p:nvPr/>
          </p:nvGrpSpPr>
          <p:grpSpPr>
            <a:xfrm>
              <a:off x="899078" y="1985283"/>
              <a:ext cx="5132387" cy="1704974"/>
              <a:chOff x="874713" y="1752601"/>
              <a:chExt cx="5132387" cy="1704974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  <p:sp>
            <p:nvSpPr>
              <p:cNvPr id="19" name="椭圆 8"/>
              <p:cNvSpPr/>
              <p:nvPr/>
            </p:nvSpPr>
            <p:spPr>
              <a:xfrm>
                <a:off x="5200650" y="1991396"/>
                <a:ext cx="586015" cy="514075"/>
              </a:xfrm>
              <a:custGeom>
                <a:avLst/>
                <a:gdLst>
                  <a:gd name="connsiteX0" fmla="*/ 352921 w 607646"/>
                  <a:gd name="connsiteY0" fmla="*/ 457945 h 533051"/>
                  <a:gd name="connsiteX1" fmla="*/ 342979 w 607646"/>
                  <a:gd name="connsiteY1" fmla="*/ 462170 h 533051"/>
                  <a:gd name="connsiteX2" fmla="*/ 338854 w 607646"/>
                  <a:gd name="connsiteY2" fmla="*/ 472100 h 533051"/>
                  <a:gd name="connsiteX3" fmla="*/ 342979 w 607646"/>
                  <a:gd name="connsiteY3" fmla="*/ 482029 h 533051"/>
                  <a:gd name="connsiteX4" fmla="*/ 352921 w 607646"/>
                  <a:gd name="connsiteY4" fmla="*/ 486149 h 533051"/>
                  <a:gd name="connsiteX5" fmla="*/ 362863 w 607646"/>
                  <a:gd name="connsiteY5" fmla="*/ 482029 h 533051"/>
                  <a:gd name="connsiteX6" fmla="*/ 366987 w 607646"/>
                  <a:gd name="connsiteY6" fmla="*/ 472100 h 533051"/>
                  <a:gd name="connsiteX7" fmla="*/ 362863 w 607646"/>
                  <a:gd name="connsiteY7" fmla="*/ 462170 h 533051"/>
                  <a:gd name="connsiteX8" fmla="*/ 352921 w 607646"/>
                  <a:gd name="connsiteY8" fmla="*/ 457945 h 533051"/>
                  <a:gd name="connsiteX9" fmla="*/ 438485 w 607646"/>
                  <a:gd name="connsiteY9" fmla="*/ 375972 h 533051"/>
                  <a:gd name="connsiteX10" fmla="*/ 431081 w 607646"/>
                  <a:gd name="connsiteY10" fmla="*/ 379141 h 533051"/>
                  <a:gd name="connsiteX11" fmla="*/ 372699 w 607646"/>
                  <a:gd name="connsiteY11" fmla="*/ 437346 h 533051"/>
                  <a:gd name="connsiteX12" fmla="*/ 369632 w 607646"/>
                  <a:gd name="connsiteY12" fmla="*/ 444846 h 533051"/>
                  <a:gd name="connsiteX13" fmla="*/ 372699 w 607646"/>
                  <a:gd name="connsiteY13" fmla="*/ 452346 h 533051"/>
                  <a:gd name="connsiteX14" fmla="*/ 380208 w 607646"/>
                  <a:gd name="connsiteY14" fmla="*/ 455409 h 533051"/>
                  <a:gd name="connsiteX15" fmla="*/ 387612 w 607646"/>
                  <a:gd name="connsiteY15" fmla="*/ 452346 h 533051"/>
                  <a:gd name="connsiteX16" fmla="*/ 445994 w 607646"/>
                  <a:gd name="connsiteY16" fmla="*/ 394035 h 533051"/>
                  <a:gd name="connsiteX17" fmla="*/ 449062 w 607646"/>
                  <a:gd name="connsiteY17" fmla="*/ 386535 h 533051"/>
                  <a:gd name="connsiteX18" fmla="*/ 445994 w 607646"/>
                  <a:gd name="connsiteY18" fmla="*/ 379141 h 533051"/>
                  <a:gd name="connsiteX19" fmla="*/ 438485 w 607646"/>
                  <a:gd name="connsiteY19" fmla="*/ 375972 h 533051"/>
                  <a:gd name="connsiteX20" fmla="*/ 534943 w 607646"/>
                  <a:gd name="connsiteY20" fmla="*/ 217624 h 533051"/>
                  <a:gd name="connsiteX21" fmla="*/ 553981 w 607646"/>
                  <a:gd name="connsiteY21" fmla="*/ 225547 h 533051"/>
                  <a:gd name="connsiteX22" fmla="*/ 554404 w 607646"/>
                  <a:gd name="connsiteY22" fmla="*/ 225969 h 533051"/>
                  <a:gd name="connsiteX23" fmla="*/ 556520 w 607646"/>
                  <a:gd name="connsiteY23" fmla="*/ 230934 h 533051"/>
                  <a:gd name="connsiteX24" fmla="*/ 554510 w 607646"/>
                  <a:gd name="connsiteY24" fmla="*/ 235899 h 533051"/>
                  <a:gd name="connsiteX25" fmla="*/ 524050 w 607646"/>
                  <a:gd name="connsiteY25" fmla="*/ 266322 h 533051"/>
                  <a:gd name="connsiteX26" fmla="*/ 516752 w 607646"/>
                  <a:gd name="connsiteY26" fmla="*/ 283752 h 533051"/>
                  <a:gd name="connsiteX27" fmla="*/ 524050 w 607646"/>
                  <a:gd name="connsiteY27" fmla="*/ 301182 h 533051"/>
                  <a:gd name="connsiteX28" fmla="*/ 541501 w 607646"/>
                  <a:gd name="connsiteY28" fmla="*/ 308365 h 533051"/>
                  <a:gd name="connsiteX29" fmla="*/ 558952 w 607646"/>
                  <a:gd name="connsiteY29" fmla="*/ 301182 h 533051"/>
                  <a:gd name="connsiteX30" fmla="*/ 589413 w 607646"/>
                  <a:gd name="connsiteY30" fmla="*/ 270759 h 533051"/>
                  <a:gd name="connsiteX31" fmla="*/ 594384 w 607646"/>
                  <a:gd name="connsiteY31" fmla="*/ 268752 h 533051"/>
                  <a:gd name="connsiteX32" fmla="*/ 599355 w 607646"/>
                  <a:gd name="connsiteY32" fmla="*/ 270759 h 533051"/>
                  <a:gd name="connsiteX33" fmla="*/ 599778 w 607646"/>
                  <a:gd name="connsiteY33" fmla="*/ 271181 h 533051"/>
                  <a:gd name="connsiteX34" fmla="*/ 606758 w 607646"/>
                  <a:gd name="connsiteY34" fmla="*/ 297168 h 533051"/>
                  <a:gd name="connsiteX35" fmla="*/ 590047 w 607646"/>
                  <a:gd name="connsiteY35" fmla="*/ 359704 h 533051"/>
                  <a:gd name="connsiteX36" fmla="*/ 571010 w 607646"/>
                  <a:gd name="connsiteY36" fmla="*/ 378612 h 533051"/>
                  <a:gd name="connsiteX37" fmla="*/ 570798 w 607646"/>
                  <a:gd name="connsiteY37" fmla="*/ 378718 h 533051"/>
                  <a:gd name="connsiteX38" fmla="*/ 501627 w 607646"/>
                  <a:gd name="connsiteY38" fmla="*/ 395303 h 533051"/>
                  <a:gd name="connsiteX39" fmla="*/ 377987 w 607646"/>
                  <a:gd name="connsiteY39" fmla="*/ 518790 h 533051"/>
                  <a:gd name="connsiteX40" fmla="*/ 343507 w 607646"/>
                  <a:gd name="connsiteY40" fmla="*/ 533051 h 533051"/>
                  <a:gd name="connsiteX41" fmla="*/ 309028 w 607646"/>
                  <a:gd name="connsiteY41" fmla="*/ 518790 h 533051"/>
                  <a:gd name="connsiteX42" fmla="*/ 306066 w 607646"/>
                  <a:gd name="connsiteY42" fmla="*/ 515833 h 533051"/>
                  <a:gd name="connsiteX43" fmla="*/ 291788 w 607646"/>
                  <a:gd name="connsiteY43" fmla="*/ 481501 h 533051"/>
                  <a:gd name="connsiteX44" fmla="*/ 306066 w 607646"/>
                  <a:gd name="connsiteY44" fmla="*/ 447064 h 533051"/>
                  <a:gd name="connsiteX45" fmla="*/ 429707 w 607646"/>
                  <a:gd name="connsiteY45" fmla="*/ 323576 h 533051"/>
                  <a:gd name="connsiteX46" fmla="*/ 446418 w 607646"/>
                  <a:gd name="connsiteY46" fmla="*/ 254491 h 533051"/>
                  <a:gd name="connsiteX47" fmla="*/ 446418 w 607646"/>
                  <a:gd name="connsiteY47" fmla="*/ 254280 h 533051"/>
                  <a:gd name="connsiteX48" fmla="*/ 465455 w 607646"/>
                  <a:gd name="connsiteY48" fmla="*/ 235265 h 533051"/>
                  <a:gd name="connsiteX49" fmla="*/ 527963 w 607646"/>
                  <a:gd name="connsiteY49" fmla="*/ 218575 h 533051"/>
                  <a:gd name="connsiteX50" fmla="*/ 534943 w 607646"/>
                  <a:gd name="connsiteY50" fmla="*/ 217624 h 533051"/>
                  <a:gd name="connsiteX51" fmla="*/ 253873 w 607646"/>
                  <a:gd name="connsiteY51" fmla="*/ 140927 h 533051"/>
                  <a:gd name="connsiteX52" fmla="*/ 141005 w 607646"/>
                  <a:gd name="connsiteY52" fmla="*/ 253542 h 533051"/>
                  <a:gd name="connsiteX53" fmla="*/ 253873 w 607646"/>
                  <a:gd name="connsiteY53" fmla="*/ 366262 h 533051"/>
                  <a:gd name="connsiteX54" fmla="*/ 366741 w 607646"/>
                  <a:gd name="connsiteY54" fmla="*/ 253542 h 533051"/>
                  <a:gd name="connsiteX55" fmla="*/ 253873 w 607646"/>
                  <a:gd name="connsiteY55" fmla="*/ 140927 h 533051"/>
                  <a:gd name="connsiteX56" fmla="*/ 232929 w 607646"/>
                  <a:gd name="connsiteY56" fmla="*/ 0 h 533051"/>
                  <a:gd name="connsiteX57" fmla="*/ 274818 w 607646"/>
                  <a:gd name="connsiteY57" fmla="*/ 0 h 533051"/>
                  <a:gd name="connsiteX58" fmla="*/ 316918 w 607646"/>
                  <a:gd name="connsiteY58" fmla="*/ 42045 h 533051"/>
                  <a:gd name="connsiteX59" fmla="*/ 316918 w 607646"/>
                  <a:gd name="connsiteY59" fmla="*/ 55885 h 533051"/>
                  <a:gd name="connsiteX60" fmla="*/ 349287 w 607646"/>
                  <a:gd name="connsiteY60" fmla="*/ 69301 h 533051"/>
                  <a:gd name="connsiteX61" fmla="*/ 359125 w 607646"/>
                  <a:gd name="connsiteY61" fmla="*/ 59476 h 533051"/>
                  <a:gd name="connsiteX62" fmla="*/ 388849 w 607646"/>
                  <a:gd name="connsiteY62" fmla="*/ 47222 h 533051"/>
                  <a:gd name="connsiteX63" fmla="*/ 418574 w 607646"/>
                  <a:gd name="connsiteY63" fmla="*/ 59476 h 533051"/>
                  <a:gd name="connsiteX64" fmla="*/ 448192 w 607646"/>
                  <a:gd name="connsiteY64" fmla="*/ 89162 h 533051"/>
                  <a:gd name="connsiteX65" fmla="*/ 448192 w 607646"/>
                  <a:gd name="connsiteY65" fmla="*/ 148533 h 533051"/>
                  <a:gd name="connsiteX66" fmla="*/ 438460 w 607646"/>
                  <a:gd name="connsiteY66" fmla="*/ 158252 h 533051"/>
                  <a:gd name="connsiteX67" fmla="*/ 451789 w 607646"/>
                  <a:gd name="connsiteY67" fmla="*/ 190684 h 533051"/>
                  <a:gd name="connsiteX68" fmla="*/ 465752 w 607646"/>
                  <a:gd name="connsiteY68" fmla="*/ 190684 h 533051"/>
                  <a:gd name="connsiteX69" fmla="*/ 497909 w 607646"/>
                  <a:gd name="connsiteY69" fmla="*/ 205685 h 533051"/>
                  <a:gd name="connsiteX70" fmla="*/ 450837 w 607646"/>
                  <a:gd name="connsiteY70" fmla="*/ 218257 h 533051"/>
                  <a:gd name="connsiteX71" fmla="*/ 419420 w 607646"/>
                  <a:gd name="connsiteY71" fmla="*/ 249739 h 533051"/>
                  <a:gd name="connsiteX72" fmla="*/ 419208 w 607646"/>
                  <a:gd name="connsiteY72" fmla="*/ 250372 h 533051"/>
                  <a:gd name="connsiteX73" fmla="*/ 403764 w 607646"/>
                  <a:gd name="connsiteY73" fmla="*/ 314603 h 533051"/>
                  <a:gd name="connsiteX74" fmla="*/ 283598 w 607646"/>
                  <a:gd name="connsiteY74" fmla="*/ 434613 h 533051"/>
                  <a:gd name="connsiteX75" fmla="*/ 264134 w 607646"/>
                  <a:gd name="connsiteY75" fmla="*/ 481518 h 533051"/>
                  <a:gd name="connsiteX76" fmla="*/ 269317 w 607646"/>
                  <a:gd name="connsiteY76" fmla="*/ 507083 h 533051"/>
                  <a:gd name="connsiteX77" fmla="*/ 232929 w 607646"/>
                  <a:gd name="connsiteY77" fmla="*/ 507083 h 533051"/>
                  <a:gd name="connsiteX78" fmla="*/ 190828 w 607646"/>
                  <a:gd name="connsiteY78" fmla="*/ 465143 h 533051"/>
                  <a:gd name="connsiteX79" fmla="*/ 190828 w 607646"/>
                  <a:gd name="connsiteY79" fmla="*/ 451304 h 533051"/>
                  <a:gd name="connsiteX80" fmla="*/ 158459 w 607646"/>
                  <a:gd name="connsiteY80" fmla="*/ 437888 h 533051"/>
                  <a:gd name="connsiteX81" fmla="*/ 148622 w 607646"/>
                  <a:gd name="connsiteY81" fmla="*/ 447712 h 533051"/>
                  <a:gd name="connsiteX82" fmla="*/ 118897 w 607646"/>
                  <a:gd name="connsiteY82" fmla="*/ 459967 h 533051"/>
                  <a:gd name="connsiteX83" fmla="*/ 89173 w 607646"/>
                  <a:gd name="connsiteY83" fmla="*/ 447712 h 533051"/>
                  <a:gd name="connsiteX84" fmla="*/ 59554 w 607646"/>
                  <a:gd name="connsiteY84" fmla="*/ 418027 h 533051"/>
                  <a:gd name="connsiteX85" fmla="*/ 59554 w 607646"/>
                  <a:gd name="connsiteY85" fmla="*/ 358656 h 533051"/>
                  <a:gd name="connsiteX86" fmla="*/ 69286 w 607646"/>
                  <a:gd name="connsiteY86" fmla="*/ 348831 h 533051"/>
                  <a:gd name="connsiteX87" fmla="*/ 55958 w 607646"/>
                  <a:gd name="connsiteY87" fmla="*/ 316505 h 533051"/>
                  <a:gd name="connsiteX88" fmla="*/ 41995 w 607646"/>
                  <a:gd name="connsiteY88" fmla="*/ 316505 h 533051"/>
                  <a:gd name="connsiteX89" fmla="*/ 0 w 607646"/>
                  <a:gd name="connsiteY89" fmla="*/ 274565 h 533051"/>
                  <a:gd name="connsiteX90" fmla="*/ 0 w 607646"/>
                  <a:gd name="connsiteY90" fmla="*/ 232625 h 533051"/>
                  <a:gd name="connsiteX91" fmla="*/ 41995 w 607646"/>
                  <a:gd name="connsiteY91" fmla="*/ 190684 h 533051"/>
                  <a:gd name="connsiteX92" fmla="*/ 55958 w 607646"/>
                  <a:gd name="connsiteY92" fmla="*/ 190684 h 533051"/>
                  <a:gd name="connsiteX93" fmla="*/ 69286 w 607646"/>
                  <a:gd name="connsiteY93" fmla="*/ 158252 h 533051"/>
                  <a:gd name="connsiteX94" fmla="*/ 59554 w 607646"/>
                  <a:gd name="connsiteY94" fmla="*/ 148533 h 533051"/>
                  <a:gd name="connsiteX95" fmla="*/ 59554 w 607646"/>
                  <a:gd name="connsiteY95" fmla="*/ 89162 h 533051"/>
                  <a:gd name="connsiteX96" fmla="*/ 89173 w 607646"/>
                  <a:gd name="connsiteY96" fmla="*/ 59476 h 533051"/>
                  <a:gd name="connsiteX97" fmla="*/ 118897 w 607646"/>
                  <a:gd name="connsiteY97" fmla="*/ 47222 h 533051"/>
                  <a:gd name="connsiteX98" fmla="*/ 148622 w 607646"/>
                  <a:gd name="connsiteY98" fmla="*/ 59476 h 533051"/>
                  <a:gd name="connsiteX99" fmla="*/ 158459 w 607646"/>
                  <a:gd name="connsiteY99" fmla="*/ 69301 h 533051"/>
                  <a:gd name="connsiteX100" fmla="*/ 190828 w 607646"/>
                  <a:gd name="connsiteY100" fmla="*/ 55885 h 533051"/>
                  <a:gd name="connsiteX101" fmla="*/ 190828 w 607646"/>
                  <a:gd name="connsiteY101" fmla="*/ 42045 h 533051"/>
                  <a:gd name="connsiteX102" fmla="*/ 232929 w 607646"/>
                  <a:gd name="connsiteY102" fmla="*/ 0 h 53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607646" h="533051">
                    <a:moveTo>
                      <a:pt x="352921" y="457945"/>
                    </a:moveTo>
                    <a:cubicBezTo>
                      <a:pt x="349113" y="457945"/>
                      <a:pt x="345623" y="459423"/>
                      <a:pt x="342979" y="462170"/>
                    </a:cubicBezTo>
                    <a:cubicBezTo>
                      <a:pt x="340229" y="464811"/>
                      <a:pt x="338854" y="468297"/>
                      <a:pt x="338854" y="472100"/>
                    </a:cubicBezTo>
                    <a:cubicBezTo>
                      <a:pt x="338854" y="475797"/>
                      <a:pt x="340229" y="479389"/>
                      <a:pt x="342979" y="482029"/>
                    </a:cubicBezTo>
                    <a:cubicBezTo>
                      <a:pt x="345623" y="484670"/>
                      <a:pt x="349113" y="486149"/>
                      <a:pt x="352921" y="486149"/>
                    </a:cubicBezTo>
                    <a:cubicBezTo>
                      <a:pt x="356622" y="486149"/>
                      <a:pt x="360218" y="484670"/>
                      <a:pt x="362863" y="482029"/>
                    </a:cubicBezTo>
                    <a:cubicBezTo>
                      <a:pt x="365507" y="479389"/>
                      <a:pt x="366987" y="475797"/>
                      <a:pt x="366987" y="472100"/>
                    </a:cubicBezTo>
                    <a:cubicBezTo>
                      <a:pt x="366987" y="468297"/>
                      <a:pt x="365507" y="464811"/>
                      <a:pt x="362863" y="462170"/>
                    </a:cubicBezTo>
                    <a:cubicBezTo>
                      <a:pt x="360218" y="459423"/>
                      <a:pt x="356622" y="457945"/>
                      <a:pt x="352921" y="457945"/>
                    </a:cubicBezTo>
                    <a:close/>
                    <a:moveTo>
                      <a:pt x="438485" y="375972"/>
                    </a:moveTo>
                    <a:cubicBezTo>
                      <a:pt x="435735" y="375972"/>
                      <a:pt x="432985" y="377134"/>
                      <a:pt x="431081" y="379141"/>
                    </a:cubicBezTo>
                    <a:lnTo>
                      <a:pt x="372699" y="437346"/>
                    </a:lnTo>
                    <a:cubicBezTo>
                      <a:pt x="370689" y="439353"/>
                      <a:pt x="369632" y="441994"/>
                      <a:pt x="369632" y="444846"/>
                    </a:cubicBezTo>
                    <a:cubicBezTo>
                      <a:pt x="369632" y="447698"/>
                      <a:pt x="370689" y="450339"/>
                      <a:pt x="372699" y="452346"/>
                    </a:cubicBezTo>
                    <a:cubicBezTo>
                      <a:pt x="374708" y="454353"/>
                      <a:pt x="377352" y="455409"/>
                      <a:pt x="380208" y="455409"/>
                    </a:cubicBezTo>
                    <a:cubicBezTo>
                      <a:pt x="382958" y="455409"/>
                      <a:pt x="385602" y="454353"/>
                      <a:pt x="387612" y="452346"/>
                    </a:cubicBezTo>
                    <a:lnTo>
                      <a:pt x="445994" y="394035"/>
                    </a:lnTo>
                    <a:cubicBezTo>
                      <a:pt x="448004" y="392028"/>
                      <a:pt x="449062" y="389387"/>
                      <a:pt x="449062" y="386535"/>
                    </a:cubicBezTo>
                    <a:cubicBezTo>
                      <a:pt x="449062" y="383789"/>
                      <a:pt x="448004" y="381148"/>
                      <a:pt x="445994" y="379141"/>
                    </a:cubicBezTo>
                    <a:cubicBezTo>
                      <a:pt x="443985" y="377134"/>
                      <a:pt x="441341" y="375972"/>
                      <a:pt x="438485" y="375972"/>
                    </a:cubicBezTo>
                    <a:close/>
                    <a:moveTo>
                      <a:pt x="534943" y="217624"/>
                    </a:moveTo>
                    <a:cubicBezTo>
                      <a:pt x="542136" y="217624"/>
                      <a:pt x="548905" y="220371"/>
                      <a:pt x="553981" y="225547"/>
                    </a:cubicBezTo>
                    <a:lnTo>
                      <a:pt x="554404" y="225969"/>
                    </a:lnTo>
                    <a:cubicBezTo>
                      <a:pt x="555779" y="227237"/>
                      <a:pt x="556520" y="229033"/>
                      <a:pt x="556520" y="230934"/>
                    </a:cubicBezTo>
                    <a:cubicBezTo>
                      <a:pt x="556520" y="232836"/>
                      <a:pt x="555779" y="234632"/>
                      <a:pt x="554510" y="235899"/>
                    </a:cubicBezTo>
                    <a:lnTo>
                      <a:pt x="524050" y="266322"/>
                    </a:lnTo>
                    <a:cubicBezTo>
                      <a:pt x="519396" y="270970"/>
                      <a:pt x="516752" y="277203"/>
                      <a:pt x="516752" y="283752"/>
                    </a:cubicBezTo>
                    <a:cubicBezTo>
                      <a:pt x="516752" y="290301"/>
                      <a:pt x="519396" y="296534"/>
                      <a:pt x="524050" y="301182"/>
                    </a:cubicBezTo>
                    <a:cubicBezTo>
                      <a:pt x="528703" y="305830"/>
                      <a:pt x="534838" y="308365"/>
                      <a:pt x="541501" y="308365"/>
                    </a:cubicBezTo>
                    <a:cubicBezTo>
                      <a:pt x="548058" y="308365"/>
                      <a:pt x="554299" y="305830"/>
                      <a:pt x="558952" y="301182"/>
                    </a:cubicBezTo>
                    <a:lnTo>
                      <a:pt x="589413" y="270759"/>
                    </a:lnTo>
                    <a:cubicBezTo>
                      <a:pt x="590682" y="269491"/>
                      <a:pt x="592480" y="268752"/>
                      <a:pt x="594384" y="268752"/>
                    </a:cubicBezTo>
                    <a:cubicBezTo>
                      <a:pt x="596288" y="268752"/>
                      <a:pt x="597980" y="269491"/>
                      <a:pt x="599355" y="270759"/>
                    </a:cubicBezTo>
                    <a:lnTo>
                      <a:pt x="599778" y="271181"/>
                    </a:lnTo>
                    <a:cubicBezTo>
                      <a:pt x="606547" y="277942"/>
                      <a:pt x="609191" y="287977"/>
                      <a:pt x="606758" y="297168"/>
                    </a:cubicBezTo>
                    <a:lnTo>
                      <a:pt x="590047" y="359704"/>
                    </a:lnTo>
                    <a:cubicBezTo>
                      <a:pt x="587509" y="368894"/>
                      <a:pt x="580211" y="376183"/>
                      <a:pt x="571010" y="378612"/>
                    </a:cubicBezTo>
                    <a:cubicBezTo>
                      <a:pt x="570904" y="378718"/>
                      <a:pt x="570904" y="378718"/>
                      <a:pt x="570798" y="378718"/>
                    </a:cubicBezTo>
                    <a:lnTo>
                      <a:pt x="501627" y="395303"/>
                    </a:lnTo>
                    <a:lnTo>
                      <a:pt x="377987" y="518790"/>
                    </a:lnTo>
                    <a:cubicBezTo>
                      <a:pt x="368785" y="527981"/>
                      <a:pt x="356517" y="533051"/>
                      <a:pt x="343507" y="533051"/>
                    </a:cubicBezTo>
                    <a:cubicBezTo>
                      <a:pt x="330498" y="533051"/>
                      <a:pt x="318229" y="527981"/>
                      <a:pt x="309028" y="518790"/>
                    </a:cubicBezTo>
                    <a:lnTo>
                      <a:pt x="306066" y="515833"/>
                    </a:lnTo>
                    <a:cubicBezTo>
                      <a:pt x="296865" y="506642"/>
                      <a:pt x="291788" y="494494"/>
                      <a:pt x="291788" y="481501"/>
                    </a:cubicBezTo>
                    <a:cubicBezTo>
                      <a:pt x="291788" y="468402"/>
                      <a:pt x="296865" y="456254"/>
                      <a:pt x="306066" y="447064"/>
                    </a:cubicBezTo>
                    <a:lnTo>
                      <a:pt x="429707" y="323576"/>
                    </a:lnTo>
                    <a:lnTo>
                      <a:pt x="446418" y="254491"/>
                    </a:lnTo>
                    <a:cubicBezTo>
                      <a:pt x="446418" y="254385"/>
                      <a:pt x="446418" y="254385"/>
                      <a:pt x="446418" y="254280"/>
                    </a:cubicBezTo>
                    <a:cubicBezTo>
                      <a:pt x="448956" y="245089"/>
                      <a:pt x="456254" y="237801"/>
                      <a:pt x="465455" y="235265"/>
                    </a:cubicBezTo>
                    <a:lnTo>
                      <a:pt x="527963" y="218575"/>
                    </a:lnTo>
                    <a:cubicBezTo>
                      <a:pt x="530290" y="217941"/>
                      <a:pt x="532617" y="217624"/>
                      <a:pt x="534943" y="217624"/>
                    </a:cubicBezTo>
                    <a:close/>
                    <a:moveTo>
                      <a:pt x="253873" y="140927"/>
                    </a:moveTo>
                    <a:cubicBezTo>
                      <a:pt x="191674" y="140927"/>
                      <a:pt x="141005" y="191424"/>
                      <a:pt x="141005" y="253542"/>
                    </a:cubicBezTo>
                    <a:cubicBezTo>
                      <a:pt x="141005" y="315765"/>
                      <a:pt x="191674" y="366262"/>
                      <a:pt x="253873" y="366262"/>
                    </a:cubicBezTo>
                    <a:cubicBezTo>
                      <a:pt x="316072" y="366262"/>
                      <a:pt x="366741" y="315765"/>
                      <a:pt x="366741" y="253542"/>
                    </a:cubicBezTo>
                    <a:cubicBezTo>
                      <a:pt x="366741" y="191424"/>
                      <a:pt x="316072" y="140927"/>
                      <a:pt x="253873" y="140927"/>
                    </a:cubicBezTo>
                    <a:close/>
                    <a:moveTo>
                      <a:pt x="232929" y="0"/>
                    </a:moveTo>
                    <a:lnTo>
                      <a:pt x="274818" y="0"/>
                    </a:lnTo>
                    <a:cubicBezTo>
                      <a:pt x="298090" y="0"/>
                      <a:pt x="316918" y="18910"/>
                      <a:pt x="316918" y="42045"/>
                    </a:cubicBezTo>
                    <a:lnTo>
                      <a:pt x="316918" y="55885"/>
                    </a:lnTo>
                    <a:cubicBezTo>
                      <a:pt x="328025" y="59371"/>
                      <a:pt x="338921" y="63913"/>
                      <a:pt x="349287" y="69301"/>
                    </a:cubicBezTo>
                    <a:lnTo>
                      <a:pt x="359125" y="59476"/>
                    </a:lnTo>
                    <a:cubicBezTo>
                      <a:pt x="367058" y="51553"/>
                      <a:pt x="377637" y="47222"/>
                      <a:pt x="388849" y="47222"/>
                    </a:cubicBezTo>
                    <a:cubicBezTo>
                      <a:pt x="400062" y="47222"/>
                      <a:pt x="410640" y="51553"/>
                      <a:pt x="418574" y="59476"/>
                    </a:cubicBezTo>
                    <a:lnTo>
                      <a:pt x="448192" y="89162"/>
                    </a:lnTo>
                    <a:cubicBezTo>
                      <a:pt x="464588" y="105536"/>
                      <a:pt x="464588" y="132158"/>
                      <a:pt x="448192" y="148533"/>
                    </a:cubicBezTo>
                    <a:lnTo>
                      <a:pt x="438460" y="158252"/>
                    </a:lnTo>
                    <a:cubicBezTo>
                      <a:pt x="443749" y="168710"/>
                      <a:pt x="448298" y="179486"/>
                      <a:pt x="451789" y="190684"/>
                    </a:cubicBezTo>
                    <a:lnTo>
                      <a:pt x="465752" y="190684"/>
                    </a:lnTo>
                    <a:cubicBezTo>
                      <a:pt x="478657" y="190684"/>
                      <a:pt x="490187" y="196494"/>
                      <a:pt x="497909" y="205685"/>
                    </a:cubicBezTo>
                    <a:lnTo>
                      <a:pt x="450837" y="218257"/>
                    </a:lnTo>
                    <a:cubicBezTo>
                      <a:pt x="435604" y="222377"/>
                      <a:pt x="423440" y="234420"/>
                      <a:pt x="419420" y="249739"/>
                    </a:cubicBezTo>
                    <a:cubicBezTo>
                      <a:pt x="419314" y="249950"/>
                      <a:pt x="419314" y="250161"/>
                      <a:pt x="419208" y="250372"/>
                    </a:cubicBezTo>
                    <a:lnTo>
                      <a:pt x="403764" y="314603"/>
                    </a:lnTo>
                    <a:lnTo>
                      <a:pt x="283598" y="434613"/>
                    </a:lnTo>
                    <a:cubicBezTo>
                      <a:pt x="271010" y="447078"/>
                      <a:pt x="264134" y="463770"/>
                      <a:pt x="264134" y="481518"/>
                    </a:cubicBezTo>
                    <a:cubicBezTo>
                      <a:pt x="264134" y="490392"/>
                      <a:pt x="265932" y="499160"/>
                      <a:pt x="269317" y="507083"/>
                    </a:cubicBezTo>
                    <a:lnTo>
                      <a:pt x="232929" y="507083"/>
                    </a:lnTo>
                    <a:cubicBezTo>
                      <a:pt x="209657" y="507083"/>
                      <a:pt x="190828" y="488279"/>
                      <a:pt x="190828" y="465143"/>
                    </a:cubicBezTo>
                    <a:lnTo>
                      <a:pt x="190828" y="451304"/>
                    </a:lnTo>
                    <a:cubicBezTo>
                      <a:pt x="179721" y="447712"/>
                      <a:pt x="168826" y="443275"/>
                      <a:pt x="158459" y="437888"/>
                    </a:cubicBezTo>
                    <a:lnTo>
                      <a:pt x="148622" y="447712"/>
                    </a:lnTo>
                    <a:cubicBezTo>
                      <a:pt x="140688" y="455635"/>
                      <a:pt x="130110" y="459967"/>
                      <a:pt x="118897" y="459967"/>
                    </a:cubicBezTo>
                    <a:cubicBezTo>
                      <a:pt x="107685" y="459967"/>
                      <a:pt x="97107" y="455635"/>
                      <a:pt x="89173" y="447712"/>
                    </a:cubicBezTo>
                    <a:lnTo>
                      <a:pt x="59554" y="418027"/>
                    </a:lnTo>
                    <a:cubicBezTo>
                      <a:pt x="43158" y="401652"/>
                      <a:pt x="43158" y="375030"/>
                      <a:pt x="59554" y="358656"/>
                    </a:cubicBezTo>
                    <a:lnTo>
                      <a:pt x="69286" y="348831"/>
                    </a:lnTo>
                    <a:cubicBezTo>
                      <a:pt x="63997" y="338478"/>
                      <a:pt x="59449" y="327597"/>
                      <a:pt x="55958" y="316505"/>
                    </a:cubicBezTo>
                    <a:lnTo>
                      <a:pt x="41995" y="316505"/>
                    </a:lnTo>
                    <a:cubicBezTo>
                      <a:pt x="18829" y="316505"/>
                      <a:pt x="0" y="297700"/>
                      <a:pt x="0" y="274565"/>
                    </a:cubicBezTo>
                    <a:lnTo>
                      <a:pt x="0" y="232625"/>
                    </a:lnTo>
                    <a:cubicBezTo>
                      <a:pt x="0" y="209488"/>
                      <a:pt x="18829" y="190684"/>
                      <a:pt x="41995" y="190684"/>
                    </a:cubicBezTo>
                    <a:lnTo>
                      <a:pt x="55958" y="190684"/>
                    </a:lnTo>
                    <a:cubicBezTo>
                      <a:pt x="59449" y="179486"/>
                      <a:pt x="63997" y="168710"/>
                      <a:pt x="69286" y="158252"/>
                    </a:cubicBezTo>
                    <a:lnTo>
                      <a:pt x="59554" y="148533"/>
                    </a:lnTo>
                    <a:cubicBezTo>
                      <a:pt x="43158" y="132158"/>
                      <a:pt x="43158" y="105536"/>
                      <a:pt x="59554" y="89162"/>
                    </a:cubicBezTo>
                    <a:lnTo>
                      <a:pt x="89173" y="59476"/>
                    </a:lnTo>
                    <a:cubicBezTo>
                      <a:pt x="97107" y="51553"/>
                      <a:pt x="107685" y="47222"/>
                      <a:pt x="118897" y="47222"/>
                    </a:cubicBezTo>
                    <a:cubicBezTo>
                      <a:pt x="130110" y="47222"/>
                      <a:pt x="140688" y="51553"/>
                      <a:pt x="148622" y="59476"/>
                    </a:cubicBezTo>
                    <a:lnTo>
                      <a:pt x="158459" y="69301"/>
                    </a:lnTo>
                    <a:cubicBezTo>
                      <a:pt x="168826" y="63913"/>
                      <a:pt x="179721" y="59371"/>
                      <a:pt x="190828" y="55885"/>
                    </a:cubicBezTo>
                    <a:lnTo>
                      <a:pt x="190828" y="42045"/>
                    </a:lnTo>
                    <a:cubicBezTo>
                      <a:pt x="190828" y="18910"/>
                      <a:pt x="209657" y="0"/>
                      <a:pt x="2329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99078" y="3964895"/>
              <a:ext cx="5132387" cy="1704974"/>
              <a:chOff x="874713" y="1752601"/>
              <a:chExt cx="5132387" cy="1704974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noFill/>
              <a:ln>
                <a:solidFill>
                  <a:srgbClr val="A6A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  <p:sp>
            <p:nvSpPr>
              <p:cNvPr id="26" name="椭圆 31"/>
              <p:cNvSpPr/>
              <p:nvPr/>
            </p:nvSpPr>
            <p:spPr>
              <a:xfrm>
                <a:off x="5209572" y="1955426"/>
                <a:ext cx="568171" cy="586015"/>
              </a:xfrm>
              <a:custGeom>
                <a:avLst/>
                <a:gdLst>
                  <a:gd name="connsiteX0" fmla="*/ 559267 w 589292"/>
                  <a:gd name="connsiteY0" fmla="*/ 238088 h 607799"/>
                  <a:gd name="connsiteX1" fmla="*/ 575556 w 589292"/>
                  <a:gd name="connsiteY1" fmla="*/ 244486 h 607799"/>
                  <a:gd name="connsiteX2" fmla="*/ 589292 w 589292"/>
                  <a:gd name="connsiteY2" fmla="*/ 264606 h 607799"/>
                  <a:gd name="connsiteX3" fmla="*/ 589292 w 589292"/>
                  <a:gd name="connsiteY3" fmla="*/ 598164 h 607799"/>
                  <a:gd name="connsiteX4" fmla="*/ 576113 w 589292"/>
                  <a:gd name="connsiteY4" fmla="*/ 607112 h 607799"/>
                  <a:gd name="connsiteX5" fmla="*/ 452019 w 589292"/>
                  <a:gd name="connsiteY5" fmla="*/ 558341 h 607799"/>
                  <a:gd name="connsiteX6" fmla="*/ 438282 w 589292"/>
                  <a:gd name="connsiteY6" fmla="*/ 538221 h 607799"/>
                  <a:gd name="connsiteX7" fmla="*/ 438282 w 589292"/>
                  <a:gd name="connsiteY7" fmla="*/ 383843 h 607799"/>
                  <a:gd name="connsiteX8" fmla="*/ 444362 w 589292"/>
                  <a:gd name="connsiteY8" fmla="*/ 381618 h 607799"/>
                  <a:gd name="connsiteX9" fmla="*/ 466080 w 589292"/>
                  <a:gd name="connsiteY9" fmla="*/ 366690 h 607799"/>
                  <a:gd name="connsiteX10" fmla="*/ 537409 w 589292"/>
                  <a:gd name="connsiteY10" fmla="*/ 275269 h 607799"/>
                  <a:gd name="connsiteX11" fmla="*/ 559267 w 589292"/>
                  <a:gd name="connsiteY11" fmla="*/ 238088 h 607799"/>
                  <a:gd name="connsiteX12" fmla="*/ 209859 w 589292"/>
                  <a:gd name="connsiteY12" fmla="*/ 194902 h 607799"/>
                  <a:gd name="connsiteX13" fmla="*/ 260000 w 589292"/>
                  <a:gd name="connsiteY13" fmla="*/ 194902 h 607799"/>
                  <a:gd name="connsiteX14" fmla="*/ 262971 w 589292"/>
                  <a:gd name="connsiteY14" fmla="*/ 202458 h 607799"/>
                  <a:gd name="connsiteX15" fmla="*/ 291525 w 589292"/>
                  <a:gd name="connsiteY15" fmla="*/ 257523 h 607799"/>
                  <a:gd name="connsiteX16" fmla="*/ 371937 w 589292"/>
                  <a:gd name="connsiteY16" fmla="*/ 366032 h 607799"/>
                  <a:gd name="connsiteX17" fmla="*/ 393850 w 589292"/>
                  <a:gd name="connsiteY17" fmla="*/ 381374 h 607799"/>
                  <a:gd name="connsiteX18" fmla="*/ 397425 w 589292"/>
                  <a:gd name="connsiteY18" fmla="*/ 382811 h 607799"/>
                  <a:gd name="connsiteX19" fmla="*/ 397425 w 589292"/>
                  <a:gd name="connsiteY19" fmla="*/ 539294 h 607799"/>
                  <a:gd name="connsiteX20" fmla="*/ 379504 w 589292"/>
                  <a:gd name="connsiteY20" fmla="*/ 557185 h 607799"/>
                  <a:gd name="connsiteX21" fmla="*/ 209859 w 589292"/>
                  <a:gd name="connsiteY21" fmla="*/ 557185 h 607799"/>
                  <a:gd name="connsiteX22" fmla="*/ 191938 w 589292"/>
                  <a:gd name="connsiteY22" fmla="*/ 539294 h 607799"/>
                  <a:gd name="connsiteX23" fmla="*/ 191938 w 589292"/>
                  <a:gd name="connsiteY23" fmla="*/ 212840 h 607799"/>
                  <a:gd name="connsiteX24" fmla="*/ 209859 w 589292"/>
                  <a:gd name="connsiteY24" fmla="*/ 194902 h 607799"/>
                  <a:gd name="connsiteX25" fmla="*/ 13186 w 589292"/>
                  <a:gd name="connsiteY25" fmla="*/ 140695 h 607799"/>
                  <a:gd name="connsiteX26" fmla="*/ 137338 w 589292"/>
                  <a:gd name="connsiteY26" fmla="*/ 189466 h 607799"/>
                  <a:gd name="connsiteX27" fmla="*/ 151081 w 589292"/>
                  <a:gd name="connsiteY27" fmla="*/ 209633 h 607799"/>
                  <a:gd name="connsiteX28" fmla="*/ 151081 w 589292"/>
                  <a:gd name="connsiteY28" fmla="*/ 543612 h 607799"/>
                  <a:gd name="connsiteX29" fmla="*/ 138359 w 589292"/>
                  <a:gd name="connsiteY29" fmla="*/ 552235 h 607799"/>
                  <a:gd name="connsiteX30" fmla="*/ 13743 w 589292"/>
                  <a:gd name="connsiteY30" fmla="*/ 503278 h 607799"/>
                  <a:gd name="connsiteX31" fmla="*/ 0 w 589292"/>
                  <a:gd name="connsiteY31" fmla="*/ 483065 h 607799"/>
                  <a:gd name="connsiteX32" fmla="*/ 0 w 589292"/>
                  <a:gd name="connsiteY32" fmla="*/ 149643 h 607799"/>
                  <a:gd name="connsiteX33" fmla="*/ 13186 w 589292"/>
                  <a:gd name="connsiteY33" fmla="*/ 140695 h 607799"/>
                  <a:gd name="connsiteX34" fmla="*/ 418473 w 589292"/>
                  <a:gd name="connsiteY34" fmla="*/ 52152 h 607799"/>
                  <a:gd name="connsiteX35" fmla="*/ 341047 w 589292"/>
                  <a:gd name="connsiteY35" fmla="*/ 129569 h 607799"/>
                  <a:gd name="connsiteX36" fmla="*/ 376975 w 589292"/>
                  <a:gd name="connsiteY36" fmla="*/ 194887 h 607799"/>
                  <a:gd name="connsiteX37" fmla="*/ 394568 w 589292"/>
                  <a:gd name="connsiteY37" fmla="*/ 203092 h 607799"/>
                  <a:gd name="connsiteX38" fmla="*/ 418473 w 589292"/>
                  <a:gd name="connsiteY38" fmla="*/ 206893 h 607799"/>
                  <a:gd name="connsiteX39" fmla="*/ 438248 w 589292"/>
                  <a:gd name="connsiteY39" fmla="*/ 204344 h 607799"/>
                  <a:gd name="connsiteX40" fmla="*/ 455701 w 589292"/>
                  <a:gd name="connsiteY40" fmla="*/ 197436 h 607799"/>
                  <a:gd name="connsiteX41" fmla="*/ 495946 w 589292"/>
                  <a:gd name="connsiteY41" fmla="*/ 129569 h 607799"/>
                  <a:gd name="connsiteX42" fmla="*/ 418473 w 589292"/>
                  <a:gd name="connsiteY42" fmla="*/ 52152 h 607799"/>
                  <a:gd name="connsiteX43" fmla="*/ 419123 w 589292"/>
                  <a:gd name="connsiteY43" fmla="*/ 0 h 607799"/>
                  <a:gd name="connsiteX44" fmla="*/ 552809 w 589292"/>
                  <a:gd name="connsiteY44" fmla="*/ 133509 h 607799"/>
                  <a:gd name="connsiteX45" fmla="*/ 524540 w 589292"/>
                  <a:gd name="connsiteY45" fmla="*/ 224509 h 607799"/>
                  <a:gd name="connsiteX46" fmla="*/ 505973 w 589292"/>
                  <a:gd name="connsiteY46" fmla="*/ 255708 h 607799"/>
                  <a:gd name="connsiteX47" fmla="*/ 439315 w 589292"/>
                  <a:gd name="connsiteY47" fmla="*/ 341051 h 607799"/>
                  <a:gd name="connsiteX48" fmla="*/ 438248 w 589292"/>
                  <a:gd name="connsiteY48" fmla="*/ 342071 h 607799"/>
                  <a:gd name="connsiteX49" fmla="*/ 419262 w 589292"/>
                  <a:gd name="connsiteY49" fmla="*/ 349581 h 607799"/>
                  <a:gd name="connsiteX50" fmla="*/ 398978 w 589292"/>
                  <a:gd name="connsiteY50" fmla="*/ 340681 h 607799"/>
                  <a:gd name="connsiteX51" fmla="*/ 397492 w 589292"/>
                  <a:gd name="connsiteY51" fmla="*/ 339151 h 607799"/>
                  <a:gd name="connsiteX52" fmla="*/ 323593 w 589292"/>
                  <a:gd name="connsiteY52" fmla="*/ 238880 h 607799"/>
                  <a:gd name="connsiteX53" fmla="*/ 300198 w 589292"/>
                  <a:gd name="connsiteY53" fmla="*/ 195026 h 607799"/>
                  <a:gd name="connsiteX54" fmla="*/ 285437 w 589292"/>
                  <a:gd name="connsiteY54" fmla="*/ 133509 h 607799"/>
                  <a:gd name="connsiteX55" fmla="*/ 419123 w 589292"/>
                  <a:gd name="connsiteY55" fmla="*/ 0 h 60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589292" h="607799">
                    <a:moveTo>
                      <a:pt x="559267" y="238088"/>
                    </a:moveTo>
                    <a:lnTo>
                      <a:pt x="575556" y="244486"/>
                    </a:lnTo>
                    <a:cubicBezTo>
                      <a:pt x="583816" y="247731"/>
                      <a:pt x="589292" y="255705"/>
                      <a:pt x="589292" y="264606"/>
                    </a:cubicBezTo>
                    <a:lnTo>
                      <a:pt x="589292" y="598164"/>
                    </a:lnTo>
                    <a:cubicBezTo>
                      <a:pt x="589292" y="604979"/>
                      <a:pt x="582424" y="609615"/>
                      <a:pt x="576113" y="607112"/>
                    </a:cubicBezTo>
                    <a:lnTo>
                      <a:pt x="452019" y="558341"/>
                    </a:lnTo>
                    <a:cubicBezTo>
                      <a:pt x="443758" y="555096"/>
                      <a:pt x="438282" y="547122"/>
                      <a:pt x="438282" y="538221"/>
                    </a:cubicBezTo>
                    <a:lnTo>
                      <a:pt x="438282" y="383843"/>
                    </a:lnTo>
                    <a:cubicBezTo>
                      <a:pt x="440324" y="383194"/>
                      <a:pt x="442366" y="382499"/>
                      <a:pt x="444362" y="381618"/>
                    </a:cubicBezTo>
                    <a:cubicBezTo>
                      <a:pt x="452529" y="378187"/>
                      <a:pt x="459815" y="373181"/>
                      <a:pt x="466080" y="366690"/>
                    </a:cubicBezTo>
                    <a:cubicBezTo>
                      <a:pt x="492997" y="338735"/>
                      <a:pt x="516989" y="307952"/>
                      <a:pt x="537409" y="275269"/>
                    </a:cubicBezTo>
                    <a:cubicBezTo>
                      <a:pt x="544787" y="263447"/>
                      <a:pt x="552352" y="251069"/>
                      <a:pt x="559267" y="238088"/>
                    </a:cubicBezTo>
                    <a:close/>
                    <a:moveTo>
                      <a:pt x="209859" y="194902"/>
                    </a:moveTo>
                    <a:lnTo>
                      <a:pt x="260000" y="194902"/>
                    </a:lnTo>
                    <a:cubicBezTo>
                      <a:pt x="260929" y="197405"/>
                      <a:pt x="261950" y="199908"/>
                      <a:pt x="262971" y="202458"/>
                    </a:cubicBezTo>
                    <a:cubicBezTo>
                      <a:pt x="271143" y="222296"/>
                      <a:pt x="281542" y="240512"/>
                      <a:pt x="291525" y="257523"/>
                    </a:cubicBezTo>
                    <a:cubicBezTo>
                      <a:pt x="315435" y="298173"/>
                      <a:pt x="342455" y="334652"/>
                      <a:pt x="371937" y="366032"/>
                    </a:cubicBezTo>
                    <a:cubicBezTo>
                      <a:pt x="378112" y="372706"/>
                      <a:pt x="385540" y="377851"/>
                      <a:pt x="393850" y="381374"/>
                    </a:cubicBezTo>
                    <a:cubicBezTo>
                      <a:pt x="395011" y="381884"/>
                      <a:pt x="396265" y="382348"/>
                      <a:pt x="397425" y="382811"/>
                    </a:cubicBezTo>
                    <a:lnTo>
                      <a:pt x="397425" y="539294"/>
                    </a:lnTo>
                    <a:cubicBezTo>
                      <a:pt x="397425" y="549166"/>
                      <a:pt x="389393" y="557185"/>
                      <a:pt x="379504" y="557185"/>
                    </a:cubicBezTo>
                    <a:lnTo>
                      <a:pt x="209859" y="557185"/>
                    </a:lnTo>
                    <a:cubicBezTo>
                      <a:pt x="199970" y="557185"/>
                      <a:pt x="191938" y="549166"/>
                      <a:pt x="191938" y="539294"/>
                    </a:cubicBezTo>
                    <a:lnTo>
                      <a:pt x="191938" y="212840"/>
                    </a:lnTo>
                    <a:cubicBezTo>
                      <a:pt x="191938" y="202967"/>
                      <a:pt x="199970" y="194902"/>
                      <a:pt x="209859" y="194902"/>
                    </a:cubicBezTo>
                    <a:close/>
                    <a:moveTo>
                      <a:pt x="13186" y="140695"/>
                    </a:moveTo>
                    <a:lnTo>
                      <a:pt x="137338" y="189466"/>
                    </a:lnTo>
                    <a:cubicBezTo>
                      <a:pt x="145602" y="192758"/>
                      <a:pt x="151081" y="200732"/>
                      <a:pt x="151081" y="209633"/>
                    </a:cubicBezTo>
                    <a:lnTo>
                      <a:pt x="151081" y="543612"/>
                    </a:lnTo>
                    <a:cubicBezTo>
                      <a:pt x="151081" y="550148"/>
                      <a:pt x="144441" y="554645"/>
                      <a:pt x="138359" y="552235"/>
                    </a:cubicBezTo>
                    <a:lnTo>
                      <a:pt x="13743" y="503278"/>
                    </a:lnTo>
                    <a:cubicBezTo>
                      <a:pt x="5478" y="500033"/>
                      <a:pt x="0" y="492059"/>
                      <a:pt x="0" y="483065"/>
                    </a:cubicBezTo>
                    <a:lnTo>
                      <a:pt x="0" y="149643"/>
                    </a:lnTo>
                    <a:cubicBezTo>
                      <a:pt x="0" y="142874"/>
                      <a:pt x="6871" y="138238"/>
                      <a:pt x="13186" y="140695"/>
                    </a:cubicBezTo>
                    <a:close/>
                    <a:moveTo>
                      <a:pt x="418473" y="52152"/>
                    </a:moveTo>
                    <a:cubicBezTo>
                      <a:pt x="375675" y="52152"/>
                      <a:pt x="340954" y="86828"/>
                      <a:pt x="341047" y="129569"/>
                    </a:cubicBezTo>
                    <a:cubicBezTo>
                      <a:pt x="341047" y="157013"/>
                      <a:pt x="355344" y="181165"/>
                      <a:pt x="376975" y="194887"/>
                    </a:cubicBezTo>
                    <a:cubicBezTo>
                      <a:pt x="382452" y="198363"/>
                      <a:pt x="388301" y="201191"/>
                      <a:pt x="394568" y="203092"/>
                    </a:cubicBezTo>
                    <a:cubicBezTo>
                      <a:pt x="402134" y="205595"/>
                      <a:pt x="410118" y="206893"/>
                      <a:pt x="418473" y="206893"/>
                    </a:cubicBezTo>
                    <a:cubicBezTo>
                      <a:pt x="425343" y="206893"/>
                      <a:pt x="431935" y="206012"/>
                      <a:pt x="438248" y="204344"/>
                    </a:cubicBezTo>
                    <a:cubicBezTo>
                      <a:pt x="444468" y="202721"/>
                      <a:pt x="450270" y="200403"/>
                      <a:pt x="455701" y="197436"/>
                    </a:cubicBezTo>
                    <a:cubicBezTo>
                      <a:pt x="479653" y="184271"/>
                      <a:pt x="495946" y="158774"/>
                      <a:pt x="495946" y="129569"/>
                    </a:cubicBezTo>
                    <a:cubicBezTo>
                      <a:pt x="495946" y="86828"/>
                      <a:pt x="461225" y="52152"/>
                      <a:pt x="418473" y="52152"/>
                    </a:cubicBezTo>
                    <a:close/>
                    <a:moveTo>
                      <a:pt x="419123" y="0"/>
                    </a:moveTo>
                    <a:cubicBezTo>
                      <a:pt x="492975" y="0"/>
                      <a:pt x="552809" y="59755"/>
                      <a:pt x="552809" y="133509"/>
                    </a:cubicBezTo>
                    <a:cubicBezTo>
                      <a:pt x="552809" y="165218"/>
                      <a:pt x="540137" y="196138"/>
                      <a:pt x="524540" y="224509"/>
                    </a:cubicBezTo>
                    <a:cubicBezTo>
                      <a:pt x="518599" y="235310"/>
                      <a:pt x="512239" y="245741"/>
                      <a:pt x="505973" y="255708"/>
                    </a:cubicBezTo>
                    <a:cubicBezTo>
                      <a:pt x="486802" y="286350"/>
                      <a:pt x="464382" y="315045"/>
                      <a:pt x="439315" y="341051"/>
                    </a:cubicBezTo>
                    <a:cubicBezTo>
                      <a:pt x="438944" y="341376"/>
                      <a:pt x="438619" y="341747"/>
                      <a:pt x="438248" y="342071"/>
                    </a:cubicBezTo>
                    <a:cubicBezTo>
                      <a:pt x="432863" y="347078"/>
                      <a:pt x="426086" y="349581"/>
                      <a:pt x="419262" y="349581"/>
                    </a:cubicBezTo>
                    <a:cubicBezTo>
                      <a:pt x="411882" y="349581"/>
                      <a:pt x="404548" y="346614"/>
                      <a:pt x="398978" y="340681"/>
                    </a:cubicBezTo>
                    <a:cubicBezTo>
                      <a:pt x="398467" y="340124"/>
                      <a:pt x="397910" y="339568"/>
                      <a:pt x="397492" y="339151"/>
                    </a:cubicBezTo>
                    <a:cubicBezTo>
                      <a:pt x="369130" y="308740"/>
                      <a:pt x="344575" y="274668"/>
                      <a:pt x="323593" y="238880"/>
                    </a:cubicBezTo>
                    <a:cubicBezTo>
                      <a:pt x="315285" y="224741"/>
                      <a:pt x="306929" y="210138"/>
                      <a:pt x="300198" y="195026"/>
                    </a:cubicBezTo>
                    <a:cubicBezTo>
                      <a:pt x="291518" y="175556"/>
                      <a:pt x="285437" y="155158"/>
                      <a:pt x="285437" y="133509"/>
                    </a:cubicBezTo>
                    <a:cubicBezTo>
                      <a:pt x="285437" y="59755"/>
                      <a:pt x="345317" y="0"/>
                      <a:pt x="419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6209266" y="1985283"/>
              <a:ext cx="5132387" cy="1704974"/>
              <a:chOff x="874713" y="1752601"/>
              <a:chExt cx="5132387" cy="1704974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noFill/>
              <a:ln>
                <a:solidFill>
                  <a:srgbClr val="A6A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  <p:sp>
            <p:nvSpPr>
              <p:cNvPr id="33" name="椭圆 34"/>
              <p:cNvSpPr/>
              <p:nvPr/>
            </p:nvSpPr>
            <p:spPr>
              <a:xfrm>
                <a:off x="5200650" y="2065550"/>
                <a:ext cx="586015" cy="365766"/>
              </a:xfrm>
              <a:custGeom>
                <a:avLst/>
                <a:gdLst>
                  <a:gd name="connsiteX0" fmla="*/ 509262 w 608697"/>
                  <a:gd name="connsiteY0" fmla="*/ 287324 h 379924"/>
                  <a:gd name="connsiteX1" fmla="*/ 488226 w 608697"/>
                  <a:gd name="connsiteY1" fmla="*/ 308258 h 379924"/>
                  <a:gd name="connsiteX2" fmla="*/ 509262 w 608697"/>
                  <a:gd name="connsiteY2" fmla="*/ 329266 h 379924"/>
                  <a:gd name="connsiteX3" fmla="*/ 530223 w 608697"/>
                  <a:gd name="connsiteY3" fmla="*/ 308258 h 379924"/>
                  <a:gd name="connsiteX4" fmla="*/ 509262 w 608697"/>
                  <a:gd name="connsiteY4" fmla="*/ 287324 h 379924"/>
                  <a:gd name="connsiteX5" fmla="*/ 442648 w 608697"/>
                  <a:gd name="connsiteY5" fmla="*/ 287324 h 379924"/>
                  <a:gd name="connsiteX6" fmla="*/ 421687 w 608697"/>
                  <a:gd name="connsiteY6" fmla="*/ 308332 h 379924"/>
                  <a:gd name="connsiteX7" fmla="*/ 442648 w 608697"/>
                  <a:gd name="connsiteY7" fmla="*/ 329266 h 379924"/>
                  <a:gd name="connsiteX8" fmla="*/ 463684 w 608697"/>
                  <a:gd name="connsiteY8" fmla="*/ 308332 h 379924"/>
                  <a:gd name="connsiteX9" fmla="*/ 442648 w 608697"/>
                  <a:gd name="connsiteY9" fmla="*/ 287324 h 379924"/>
                  <a:gd name="connsiteX10" fmla="*/ 380436 w 608697"/>
                  <a:gd name="connsiteY10" fmla="*/ 284940 h 379924"/>
                  <a:gd name="connsiteX11" fmla="*/ 380436 w 608697"/>
                  <a:gd name="connsiteY11" fmla="*/ 332469 h 379924"/>
                  <a:gd name="connsiteX12" fmla="*/ 399457 w 608697"/>
                  <a:gd name="connsiteY12" fmla="*/ 332469 h 379924"/>
                  <a:gd name="connsiteX13" fmla="*/ 399457 w 608697"/>
                  <a:gd name="connsiteY13" fmla="*/ 284940 h 379924"/>
                  <a:gd name="connsiteX14" fmla="*/ 114131 w 608697"/>
                  <a:gd name="connsiteY14" fmla="*/ 199418 h 379924"/>
                  <a:gd name="connsiteX15" fmla="*/ 171196 w 608697"/>
                  <a:gd name="connsiteY15" fmla="*/ 199418 h 379924"/>
                  <a:gd name="connsiteX16" fmla="*/ 437501 w 608697"/>
                  <a:gd name="connsiteY16" fmla="*/ 199418 h 379924"/>
                  <a:gd name="connsiteX17" fmla="*/ 494566 w 608697"/>
                  <a:gd name="connsiteY17" fmla="*/ 199418 h 379924"/>
                  <a:gd name="connsiteX18" fmla="*/ 513588 w 608697"/>
                  <a:gd name="connsiteY18" fmla="*/ 218415 h 379924"/>
                  <a:gd name="connsiteX19" fmla="*/ 608697 w 608697"/>
                  <a:gd name="connsiteY19" fmla="*/ 360927 h 379924"/>
                  <a:gd name="connsiteX20" fmla="*/ 589675 w 608697"/>
                  <a:gd name="connsiteY20" fmla="*/ 379924 h 379924"/>
                  <a:gd name="connsiteX21" fmla="*/ 19022 w 608697"/>
                  <a:gd name="connsiteY21" fmla="*/ 379924 h 379924"/>
                  <a:gd name="connsiteX22" fmla="*/ 0 w 608697"/>
                  <a:gd name="connsiteY22" fmla="*/ 360927 h 379924"/>
                  <a:gd name="connsiteX23" fmla="*/ 95109 w 608697"/>
                  <a:gd name="connsiteY23" fmla="*/ 218415 h 379924"/>
                  <a:gd name="connsiteX24" fmla="*/ 114131 w 608697"/>
                  <a:gd name="connsiteY24" fmla="*/ 199418 h 379924"/>
                  <a:gd name="connsiteX25" fmla="*/ 190214 w 608697"/>
                  <a:gd name="connsiteY25" fmla="*/ 0 h 379924"/>
                  <a:gd name="connsiteX26" fmla="*/ 418484 w 608697"/>
                  <a:gd name="connsiteY26" fmla="*/ 0 h 379924"/>
                  <a:gd name="connsiteX27" fmla="*/ 437506 w 608697"/>
                  <a:gd name="connsiteY27" fmla="*/ 18997 h 379924"/>
                  <a:gd name="connsiteX28" fmla="*/ 437506 w 608697"/>
                  <a:gd name="connsiteY28" fmla="*/ 180436 h 379924"/>
                  <a:gd name="connsiteX29" fmla="*/ 171192 w 608697"/>
                  <a:gd name="connsiteY29" fmla="*/ 180436 h 379924"/>
                  <a:gd name="connsiteX30" fmla="*/ 171192 w 608697"/>
                  <a:gd name="connsiteY30" fmla="*/ 18997 h 379924"/>
                  <a:gd name="connsiteX31" fmla="*/ 190214 w 608697"/>
                  <a:gd name="connsiteY31" fmla="*/ 0 h 37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8697" h="379924">
                    <a:moveTo>
                      <a:pt x="509262" y="287324"/>
                    </a:moveTo>
                    <a:cubicBezTo>
                      <a:pt x="497625" y="287324"/>
                      <a:pt x="488226" y="296711"/>
                      <a:pt x="488226" y="308258"/>
                    </a:cubicBezTo>
                    <a:cubicBezTo>
                      <a:pt x="488226" y="319879"/>
                      <a:pt x="497625" y="329266"/>
                      <a:pt x="509262" y="329266"/>
                    </a:cubicBezTo>
                    <a:cubicBezTo>
                      <a:pt x="520824" y="329266"/>
                      <a:pt x="530223" y="319879"/>
                      <a:pt x="530223" y="308258"/>
                    </a:cubicBezTo>
                    <a:cubicBezTo>
                      <a:pt x="530223" y="296711"/>
                      <a:pt x="520824" y="287324"/>
                      <a:pt x="509262" y="287324"/>
                    </a:cubicBezTo>
                    <a:close/>
                    <a:moveTo>
                      <a:pt x="442648" y="287324"/>
                    </a:moveTo>
                    <a:cubicBezTo>
                      <a:pt x="431086" y="287324"/>
                      <a:pt x="421687" y="296711"/>
                      <a:pt x="421687" y="308332"/>
                    </a:cubicBezTo>
                    <a:cubicBezTo>
                      <a:pt x="421687" y="319879"/>
                      <a:pt x="431086" y="329266"/>
                      <a:pt x="442648" y="329266"/>
                    </a:cubicBezTo>
                    <a:cubicBezTo>
                      <a:pt x="454285" y="329266"/>
                      <a:pt x="463684" y="319879"/>
                      <a:pt x="463684" y="308332"/>
                    </a:cubicBezTo>
                    <a:cubicBezTo>
                      <a:pt x="463684" y="296711"/>
                      <a:pt x="454285" y="287324"/>
                      <a:pt x="442648" y="287324"/>
                    </a:cubicBezTo>
                    <a:close/>
                    <a:moveTo>
                      <a:pt x="380436" y="284940"/>
                    </a:moveTo>
                    <a:lnTo>
                      <a:pt x="380436" y="332469"/>
                    </a:lnTo>
                    <a:lnTo>
                      <a:pt x="399457" y="332469"/>
                    </a:lnTo>
                    <a:lnTo>
                      <a:pt x="399457" y="284940"/>
                    </a:lnTo>
                    <a:close/>
                    <a:moveTo>
                      <a:pt x="114131" y="199418"/>
                    </a:moveTo>
                    <a:lnTo>
                      <a:pt x="171196" y="199418"/>
                    </a:lnTo>
                    <a:lnTo>
                      <a:pt x="437501" y="199418"/>
                    </a:lnTo>
                    <a:lnTo>
                      <a:pt x="494566" y="199418"/>
                    </a:lnTo>
                    <a:cubicBezTo>
                      <a:pt x="505084" y="199418"/>
                      <a:pt x="505681" y="206942"/>
                      <a:pt x="513588" y="218415"/>
                    </a:cubicBezTo>
                    <a:lnTo>
                      <a:pt x="608697" y="360927"/>
                    </a:lnTo>
                    <a:cubicBezTo>
                      <a:pt x="608697" y="371431"/>
                      <a:pt x="608697" y="379924"/>
                      <a:pt x="589675" y="379924"/>
                    </a:cubicBezTo>
                    <a:lnTo>
                      <a:pt x="19022" y="379924"/>
                    </a:lnTo>
                    <a:cubicBezTo>
                      <a:pt x="0" y="379924"/>
                      <a:pt x="0" y="371431"/>
                      <a:pt x="0" y="360927"/>
                    </a:cubicBezTo>
                    <a:lnTo>
                      <a:pt x="95109" y="218415"/>
                    </a:lnTo>
                    <a:cubicBezTo>
                      <a:pt x="101450" y="208954"/>
                      <a:pt x="103613" y="199418"/>
                      <a:pt x="114131" y="199418"/>
                    </a:cubicBezTo>
                    <a:close/>
                    <a:moveTo>
                      <a:pt x="190214" y="0"/>
                    </a:moveTo>
                    <a:lnTo>
                      <a:pt x="418484" y="0"/>
                    </a:lnTo>
                    <a:cubicBezTo>
                      <a:pt x="429002" y="0"/>
                      <a:pt x="437506" y="8493"/>
                      <a:pt x="437506" y="18997"/>
                    </a:cubicBezTo>
                    <a:lnTo>
                      <a:pt x="437506" y="180436"/>
                    </a:lnTo>
                    <a:lnTo>
                      <a:pt x="171192" y="180436"/>
                    </a:lnTo>
                    <a:lnTo>
                      <a:pt x="171192" y="18997"/>
                    </a:lnTo>
                    <a:cubicBezTo>
                      <a:pt x="171192" y="8493"/>
                      <a:pt x="179696" y="0"/>
                      <a:pt x="190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6209266" y="3964895"/>
              <a:ext cx="5132387" cy="1704974"/>
              <a:chOff x="874713" y="1752601"/>
              <a:chExt cx="5132387" cy="1704974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  <p:sp>
            <p:nvSpPr>
              <p:cNvPr id="40" name="椭圆 37"/>
              <p:cNvSpPr/>
              <p:nvPr/>
            </p:nvSpPr>
            <p:spPr>
              <a:xfrm>
                <a:off x="5231643" y="1955426"/>
                <a:ext cx="524028" cy="586015"/>
              </a:xfrm>
              <a:custGeom>
                <a:avLst/>
                <a:gdLst>
                  <a:gd name="T0" fmla="*/ 3531 w 3631"/>
                  <a:gd name="T1" fmla="*/ 0 h 4067"/>
                  <a:gd name="T2" fmla="*/ 1249 w 3631"/>
                  <a:gd name="T3" fmla="*/ 0 h 4067"/>
                  <a:gd name="T4" fmla="*/ 1178 w 3631"/>
                  <a:gd name="T5" fmla="*/ 29 h 4067"/>
                  <a:gd name="T6" fmla="*/ 29 w 3631"/>
                  <a:gd name="T7" fmla="*/ 1179 h 4067"/>
                  <a:gd name="T8" fmla="*/ 0 w 3631"/>
                  <a:gd name="T9" fmla="*/ 1249 h 4067"/>
                  <a:gd name="T10" fmla="*/ 0 w 3631"/>
                  <a:gd name="T11" fmla="*/ 3967 h 4067"/>
                  <a:gd name="T12" fmla="*/ 100 w 3631"/>
                  <a:gd name="T13" fmla="*/ 4067 h 4067"/>
                  <a:gd name="T14" fmla="*/ 3531 w 3631"/>
                  <a:gd name="T15" fmla="*/ 4067 h 4067"/>
                  <a:gd name="T16" fmla="*/ 3631 w 3631"/>
                  <a:gd name="T17" fmla="*/ 3967 h 4067"/>
                  <a:gd name="T18" fmla="*/ 3631 w 3631"/>
                  <a:gd name="T19" fmla="*/ 100 h 4067"/>
                  <a:gd name="T20" fmla="*/ 3531 w 3631"/>
                  <a:gd name="T21" fmla="*/ 0 h 4067"/>
                  <a:gd name="T22" fmla="*/ 2636 w 3631"/>
                  <a:gd name="T23" fmla="*/ 1442 h 4067"/>
                  <a:gd name="T24" fmla="*/ 2932 w 3631"/>
                  <a:gd name="T25" fmla="*/ 1442 h 4067"/>
                  <a:gd name="T26" fmla="*/ 2932 w 3631"/>
                  <a:gd name="T27" fmla="*/ 449 h 4067"/>
                  <a:gd name="T28" fmla="*/ 2998 w 3631"/>
                  <a:gd name="T29" fmla="*/ 382 h 4067"/>
                  <a:gd name="T30" fmla="*/ 3065 w 3631"/>
                  <a:gd name="T31" fmla="*/ 449 h 4067"/>
                  <a:gd name="T32" fmla="*/ 3065 w 3631"/>
                  <a:gd name="T33" fmla="*/ 1509 h 4067"/>
                  <a:gd name="T34" fmla="*/ 2998 w 3631"/>
                  <a:gd name="T35" fmla="*/ 1575 h 4067"/>
                  <a:gd name="T36" fmla="*/ 2636 w 3631"/>
                  <a:gd name="T37" fmla="*/ 1575 h 4067"/>
                  <a:gd name="T38" fmla="*/ 2569 w 3631"/>
                  <a:gd name="T39" fmla="*/ 1509 h 4067"/>
                  <a:gd name="T40" fmla="*/ 2636 w 3631"/>
                  <a:gd name="T41" fmla="*/ 1442 h 4067"/>
                  <a:gd name="T42" fmla="*/ 1966 w 3631"/>
                  <a:gd name="T43" fmla="*/ 1442 h 4067"/>
                  <a:gd name="T44" fmla="*/ 2262 w 3631"/>
                  <a:gd name="T45" fmla="*/ 1442 h 4067"/>
                  <a:gd name="T46" fmla="*/ 2262 w 3631"/>
                  <a:gd name="T47" fmla="*/ 449 h 4067"/>
                  <a:gd name="T48" fmla="*/ 2329 w 3631"/>
                  <a:gd name="T49" fmla="*/ 382 h 4067"/>
                  <a:gd name="T50" fmla="*/ 2395 w 3631"/>
                  <a:gd name="T51" fmla="*/ 449 h 4067"/>
                  <a:gd name="T52" fmla="*/ 2395 w 3631"/>
                  <a:gd name="T53" fmla="*/ 1509 h 4067"/>
                  <a:gd name="T54" fmla="*/ 2329 w 3631"/>
                  <a:gd name="T55" fmla="*/ 1575 h 4067"/>
                  <a:gd name="T56" fmla="*/ 1966 w 3631"/>
                  <a:gd name="T57" fmla="*/ 1575 h 4067"/>
                  <a:gd name="T58" fmla="*/ 1899 w 3631"/>
                  <a:gd name="T59" fmla="*/ 1509 h 4067"/>
                  <a:gd name="T60" fmla="*/ 1966 w 3631"/>
                  <a:gd name="T61" fmla="*/ 1442 h 4067"/>
                  <a:gd name="T62" fmla="*/ 1296 w 3631"/>
                  <a:gd name="T63" fmla="*/ 1442 h 4067"/>
                  <a:gd name="T64" fmla="*/ 1592 w 3631"/>
                  <a:gd name="T65" fmla="*/ 1442 h 4067"/>
                  <a:gd name="T66" fmla="*/ 1592 w 3631"/>
                  <a:gd name="T67" fmla="*/ 449 h 4067"/>
                  <a:gd name="T68" fmla="*/ 1659 w 3631"/>
                  <a:gd name="T69" fmla="*/ 382 h 4067"/>
                  <a:gd name="T70" fmla="*/ 1726 w 3631"/>
                  <a:gd name="T71" fmla="*/ 449 h 4067"/>
                  <a:gd name="T72" fmla="*/ 1726 w 3631"/>
                  <a:gd name="T73" fmla="*/ 1509 h 4067"/>
                  <a:gd name="T74" fmla="*/ 1659 w 3631"/>
                  <a:gd name="T75" fmla="*/ 1575 h 4067"/>
                  <a:gd name="T76" fmla="*/ 1296 w 3631"/>
                  <a:gd name="T77" fmla="*/ 1575 h 4067"/>
                  <a:gd name="T78" fmla="*/ 1230 w 3631"/>
                  <a:gd name="T79" fmla="*/ 1509 h 4067"/>
                  <a:gd name="T80" fmla="*/ 1296 w 3631"/>
                  <a:gd name="T81" fmla="*/ 1442 h 4067"/>
                  <a:gd name="T82" fmla="*/ 3121 w 3631"/>
                  <a:gd name="T83" fmla="*/ 3413 h 4067"/>
                  <a:gd name="T84" fmla="*/ 510 w 3631"/>
                  <a:gd name="T85" fmla="*/ 3413 h 4067"/>
                  <a:gd name="T86" fmla="*/ 510 w 3631"/>
                  <a:gd name="T87" fmla="*/ 2126 h 4067"/>
                  <a:gd name="T88" fmla="*/ 3121 w 3631"/>
                  <a:gd name="T89" fmla="*/ 2126 h 4067"/>
                  <a:gd name="T90" fmla="*/ 3121 w 3631"/>
                  <a:gd name="T91" fmla="*/ 3413 h 4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31" h="4067">
                    <a:moveTo>
                      <a:pt x="3531" y="0"/>
                    </a:moveTo>
                    <a:lnTo>
                      <a:pt x="1249" y="0"/>
                    </a:lnTo>
                    <a:cubicBezTo>
                      <a:pt x="1222" y="0"/>
                      <a:pt x="1197" y="11"/>
                      <a:pt x="1178" y="29"/>
                    </a:cubicBezTo>
                    <a:lnTo>
                      <a:pt x="29" y="1179"/>
                    </a:lnTo>
                    <a:cubicBezTo>
                      <a:pt x="10" y="1197"/>
                      <a:pt x="0" y="1223"/>
                      <a:pt x="0" y="1249"/>
                    </a:cubicBezTo>
                    <a:lnTo>
                      <a:pt x="0" y="3967"/>
                    </a:lnTo>
                    <a:cubicBezTo>
                      <a:pt x="0" y="4022"/>
                      <a:pt x="44" y="4067"/>
                      <a:pt x="100" y="4067"/>
                    </a:cubicBezTo>
                    <a:lnTo>
                      <a:pt x="3531" y="4067"/>
                    </a:lnTo>
                    <a:cubicBezTo>
                      <a:pt x="3586" y="4067"/>
                      <a:pt x="3631" y="4022"/>
                      <a:pt x="3631" y="3967"/>
                    </a:cubicBezTo>
                    <a:lnTo>
                      <a:pt x="3631" y="100"/>
                    </a:lnTo>
                    <a:cubicBezTo>
                      <a:pt x="3631" y="45"/>
                      <a:pt x="3586" y="0"/>
                      <a:pt x="3531" y="0"/>
                    </a:cubicBezTo>
                    <a:close/>
                    <a:moveTo>
                      <a:pt x="2636" y="1442"/>
                    </a:moveTo>
                    <a:lnTo>
                      <a:pt x="2932" y="1442"/>
                    </a:lnTo>
                    <a:lnTo>
                      <a:pt x="2932" y="449"/>
                    </a:lnTo>
                    <a:cubicBezTo>
                      <a:pt x="2932" y="412"/>
                      <a:pt x="2961" y="382"/>
                      <a:pt x="2998" y="382"/>
                    </a:cubicBezTo>
                    <a:cubicBezTo>
                      <a:pt x="3035" y="382"/>
                      <a:pt x="3065" y="412"/>
                      <a:pt x="3065" y="449"/>
                    </a:cubicBezTo>
                    <a:lnTo>
                      <a:pt x="3065" y="1509"/>
                    </a:lnTo>
                    <a:cubicBezTo>
                      <a:pt x="3065" y="1546"/>
                      <a:pt x="3035" y="1575"/>
                      <a:pt x="2998" y="1575"/>
                    </a:cubicBezTo>
                    <a:lnTo>
                      <a:pt x="2636" y="1575"/>
                    </a:lnTo>
                    <a:cubicBezTo>
                      <a:pt x="2599" y="1575"/>
                      <a:pt x="2569" y="1546"/>
                      <a:pt x="2569" y="1509"/>
                    </a:cubicBezTo>
                    <a:cubicBezTo>
                      <a:pt x="2569" y="1472"/>
                      <a:pt x="2599" y="1442"/>
                      <a:pt x="2636" y="1442"/>
                    </a:cubicBezTo>
                    <a:close/>
                    <a:moveTo>
                      <a:pt x="1966" y="1442"/>
                    </a:moveTo>
                    <a:lnTo>
                      <a:pt x="2262" y="1442"/>
                    </a:lnTo>
                    <a:lnTo>
                      <a:pt x="2262" y="449"/>
                    </a:lnTo>
                    <a:cubicBezTo>
                      <a:pt x="2262" y="412"/>
                      <a:pt x="2292" y="382"/>
                      <a:pt x="2329" y="382"/>
                    </a:cubicBezTo>
                    <a:cubicBezTo>
                      <a:pt x="2366" y="382"/>
                      <a:pt x="2395" y="412"/>
                      <a:pt x="2395" y="449"/>
                    </a:cubicBezTo>
                    <a:lnTo>
                      <a:pt x="2395" y="1509"/>
                    </a:lnTo>
                    <a:cubicBezTo>
                      <a:pt x="2395" y="1546"/>
                      <a:pt x="2366" y="1575"/>
                      <a:pt x="2329" y="1575"/>
                    </a:cubicBezTo>
                    <a:lnTo>
                      <a:pt x="1966" y="1575"/>
                    </a:lnTo>
                    <a:cubicBezTo>
                      <a:pt x="1929" y="1575"/>
                      <a:pt x="1899" y="1546"/>
                      <a:pt x="1899" y="1509"/>
                    </a:cubicBezTo>
                    <a:cubicBezTo>
                      <a:pt x="1899" y="1472"/>
                      <a:pt x="1929" y="1442"/>
                      <a:pt x="1966" y="1442"/>
                    </a:cubicBezTo>
                    <a:close/>
                    <a:moveTo>
                      <a:pt x="1296" y="1442"/>
                    </a:moveTo>
                    <a:lnTo>
                      <a:pt x="1592" y="1442"/>
                    </a:lnTo>
                    <a:lnTo>
                      <a:pt x="1592" y="449"/>
                    </a:lnTo>
                    <a:cubicBezTo>
                      <a:pt x="1592" y="412"/>
                      <a:pt x="1622" y="382"/>
                      <a:pt x="1659" y="382"/>
                    </a:cubicBezTo>
                    <a:cubicBezTo>
                      <a:pt x="1696" y="382"/>
                      <a:pt x="1726" y="412"/>
                      <a:pt x="1726" y="449"/>
                    </a:cubicBezTo>
                    <a:lnTo>
                      <a:pt x="1726" y="1509"/>
                    </a:lnTo>
                    <a:cubicBezTo>
                      <a:pt x="1726" y="1546"/>
                      <a:pt x="1696" y="1575"/>
                      <a:pt x="1659" y="1575"/>
                    </a:cubicBezTo>
                    <a:lnTo>
                      <a:pt x="1296" y="1575"/>
                    </a:lnTo>
                    <a:cubicBezTo>
                      <a:pt x="1260" y="1575"/>
                      <a:pt x="1230" y="1546"/>
                      <a:pt x="1230" y="1509"/>
                    </a:cubicBezTo>
                    <a:cubicBezTo>
                      <a:pt x="1230" y="1472"/>
                      <a:pt x="1260" y="1442"/>
                      <a:pt x="1296" y="1442"/>
                    </a:cubicBezTo>
                    <a:close/>
                    <a:moveTo>
                      <a:pt x="3121" y="3413"/>
                    </a:moveTo>
                    <a:lnTo>
                      <a:pt x="510" y="3413"/>
                    </a:lnTo>
                    <a:lnTo>
                      <a:pt x="510" y="2126"/>
                    </a:lnTo>
                    <a:lnTo>
                      <a:pt x="3121" y="2126"/>
                    </a:lnTo>
                    <a:lnTo>
                      <a:pt x="3121" y="34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01322" y="1763395"/>
            <a:ext cx="4114165" cy="4344035"/>
          </a:xfrm>
          <a:prstGeom prst="rect">
            <a:avLst/>
          </a:prstGeom>
          <a:solidFill>
            <a:srgbClr val="407EB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2769" name="文本框 56322"/>
          <p:cNvSpPr txBox="1"/>
          <p:nvPr/>
        </p:nvSpPr>
        <p:spPr>
          <a:xfrm>
            <a:off x="427900" y="914400"/>
            <a:ext cx="7407275" cy="507746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50000"/>
              </a:lnSpc>
            </a:pPr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①序号（统一编号）。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②项目名称，如子系统、车间、工段、设备等。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③检查内容，在修辞上可用直接陈述句，也可用疑问句。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④检查标准，如标准要求、指标参数的允许范围。</a:t>
            </a:r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⑤检查方法，如查记录、现场检查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（包括使用必要的检测技术与手段）。</a:t>
            </a:r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⑥应得分或列出项目的相对重要程度，或注明必要项目。</a:t>
            </a:r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⑦检查结果，实得分或“是/否”的回答。</a:t>
            </a:r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⑧备注，可注明建议改进措施或情况反馈等事项。</a:t>
            </a:r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⑨检查人与检查时间。 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222" name="文本框 22537"/>
          <p:cNvSpPr txBox="1"/>
          <p:nvPr/>
        </p:nvSpPr>
        <p:spPr>
          <a:xfrm>
            <a:off x="554355" y="81915"/>
            <a:ext cx="45396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安全检查</a:t>
            </a:r>
            <a:endParaRPr lang="zh-CN" altLang="en-US" sz="18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文本框 56322"/>
          <p:cNvSpPr txBox="1"/>
          <p:nvPr/>
        </p:nvSpPr>
        <p:spPr>
          <a:xfrm>
            <a:off x="996950" y="888365"/>
            <a:ext cx="7407275" cy="64516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5、编制安全检查表时包含的项目</a:t>
            </a:r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1322" y="2651232"/>
            <a:ext cx="4113530" cy="274235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38916"/>
          <p:cNvSpPr txBox="1"/>
          <p:nvPr/>
        </p:nvSpPr>
        <p:spPr>
          <a:xfrm>
            <a:off x="461010" y="869950"/>
            <a:ext cx="6400800" cy="64516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6、综合性安全检查的内容</a:t>
            </a:r>
            <a:br>
              <a:rPr lang="zh-CN" altLang="en-US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endParaRPr lang="zh-CN" altLang="en-US" sz="20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222" name="文本框 22537"/>
          <p:cNvSpPr txBox="1"/>
          <p:nvPr/>
        </p:nvSpPr>
        <p:spPr>
          <a:xfrm>
            <a:off x="575310" y="81915"/>
            <a:ext cx="45396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安全检查</a:t>
            </a:r>
            <a:endParaRPr lang="zh-CN" altLang="en-US" sz="18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38916"/>
          <p:cNvSpPr txBox="1"/>
          <p:nvPr/>
        </p:nvSpPr>
        <p:spPr>
          <a:xfrm>
            <a:off x="38735" y="1548765"/>
            <a:ext cx="6400800" cy="43681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30000"/>
              </a:lnSpc>
            </a:pPr>
            <a:br>
              <a:rPr lang="zh-CN" altLang="en-US" sz="1600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z="1600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</a:t>
            </a: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1）贯彻落实安全生产责任及安全管理制度的情况。</a:t>
            </a:r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2）危险源、危险场所安全监控措施执行情况。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3）生产场所各类安全防护设施的完好情况。如：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 防尘、防毒、防噪声等职业卫生防护设施；平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 台的护栏等安全防护设施。</a:t>
            </a:r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4）机器设备的防护装置、定时维护、保养情况。</a:t>
            </a:r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5）现场的文明生产情况和环境条件。如生产现场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 的清洁，工具和器具的定置摆放，通风、照明、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 安全通道、安全出口等。</a:t>
            </a:r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6）对特种作业人员的安全检查。包括持证上岗、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 遵守操作规程情况。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6060" y="1767205"/>
            <a:ext cx="5629275" cy="4307205"/>
          </a:xfrm>
          <a:prstGeom prst="rect">
            <a:avLst/>
          </a:prstGeom>
          <a:noFill/>
          <a:ln w="57150">
            <a:solidFill>
              <a:srgbClr val="40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42990" y="1780540"/>
            <a:ext cx="5758815" cy="4307205"/>
          </a:xfrm>
          <a:prstGeom prst="rect">
            <a:avLst/>
          </a:prstGeom>
          <a:noFill/>
          <a:ln w="57150">
            <a:solidFill>
              <a:srgbClr val="40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4817" name="文本框 57345"/>
          <p:cNvSpPr txBox="1"/>
          <p:nvPr/>
        </p:nvSpPr>
        <p:spPr>
          <a:xfrm>
            <a:off x="6143625" y="1551305"/>
            <a:ext cx="5857875" cy="43681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30000"/>
              </a:lnSpc>
            </a:pPr>
            <a:br>
              <a:rPr lang="zh-CN" altLang="en-US" sz="1600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7）特种设备的安全检查。包括：锅炉、压力容器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（包 括气瓶）、压力管道、电梯、起重机械、客运索道、大型娱乐设施等。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8）安全防护设施的运行情况。</a:t>
            </a:r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9）各单位组织机构、安全例会、责任制考核情况。   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10）消防、基建、用电、仓库等专项检查情况。</a:t>
            </a:r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11）隐患整改情况。</a:t>
            </a:r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12）员工执行安全技术操作规程情况。</a:t>
            </a:r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13）劳动防护用品的发放和使用情况。</a:t>
            </a:r>
            <a:b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14）其他有关安全生产的工作。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11188" y="4542155"/>
            <a:ext cx="6927669" cy="1734820"/>
          </a:xfrm>
          <a:prstGeom prst="rect">
            <a:avLst/>
          </a:prstGeom>
          <a:noFill/>
          <a:ln>
            <a:solidFill>
              <a:srgbClr val="40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11823" y="1343660"/>
            <a:ext cx="6927669" cy="2613660"/>
          </a:xfrm>
          <a:prstGeom prst="rect">
            <a:avLst/>
          </a:prstGeom>
          <a:noFill/>
          <a:ln>
            <a:solidFill>
              <a:srgbClr val="40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5841" name="文本框 39941"/>
          <p:cNvSpPr txBox="1"/>
          <p:nvPr/>
        </p:nvSpPr>
        <p:spPr>
          <a:xfrm>
            <a:off x="4651828" y="883920"/>
            <a:ext cx="7315200" cy="290766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7、岗位安全检查的内容</a:t>
            </a:r>
            <a:br>
              <a:rPr lang="zh-CN" altLang="en-US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endParaRPr lang="zh-CN" altLang="en-US" b="1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15000"/>
              </a:lnSpc>
            </a:pPr>
            <a:r>
              <a:rPr lang="zh-CN" altLang="en-US" sz="20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（1）是否穿戴了防护用品。</a:t>
            </a:r>
            <a:br>
              <a:rPr lang="zh-CN" altLang="en-US" sz="1600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z="1600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</a:t>
            </a:r>
            <a:r>
              <a:rPr lang="en-US" altLang="zh-CN" sz="1600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（2）防护用品的穿戴方法是否正确。</a:t>
            </a:r>
            <a:b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（3）工作环境是否符合要求，如：地面是否有油污、</a:t>
            </a: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15000"/>
              </a:lnSpc>
            </a:pP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    </a:t>
            </a:r>
            <a:r>
              <a:rPr lang="en-US" altLang="zh-CN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</a:t>
            </a: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积水等。周围有无妨碍操作的障碍物。</a:t>
            </a: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15000"/>
              </a:lnSpc>
            </a:pP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（4）工具、器具是否定置摆放好。 </a:t>
            </a: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15000"/>
              </a:lnSpc>
            </a:pP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（5）检查设备的控制器、仪表、防护装置是否安全、可靠。</a:t>
            </a:r>
            <a:b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（6）是否存在其他隐患。</a:t>
            </a:r>
            <a:endParaRPr lang="zh-CN" altLang="en-US" b="1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5842" name="文本框 39943"/>
          <p:cNvSpPr txBox="1"/>
          <p:nvPr/>
        </p:nvSpPr>
        <p:spPr>
          <a:xfrm>
            <a:off x="4651828" y="4109720"/>
            <a:ext cx="7239000" cy="169322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15000"/>
              </a:lnSpc>
            </a:pPr>
            <a:r>
              <a:rPr lang="zh-CN" altLang="en-US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8、 安全检查应注意的事项</a:t>
            </a:r>
            <a:b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</a:b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</a:t>
            </a: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15000"/>
              </a:lnSpc>
            </a:pP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r>
              <a:rPr lang="en-US" altLang="zh-CN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</a:t>
            </a: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（1）将自查与互查有机结合起来。</a:t>
            </a: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15000"/>
              </a:lnSpc>
            </a:pP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（2）坚持检查与整改相结合。</a:t>
            </a: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15000"/>
              </a:lnSpc>
            </a:pP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（3）制定和建立安全档案。</a:t>
            </a:r>
            <a:r>
              <a:rPr lang="zh-CN" altLang="en-US" sz="20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endParaRPr lang="zh-CN" altLang="en-US" sz="20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222" name="文本框 22537"/>
          <p:cNvSpPr txBox="1"/>
          <p:nvPr/>
        </p:nvSpPr>
        <p:spPr>
          <a:xfrm>
            <a:off x="554355" y="81915"/>
            <a:ext cx="45396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安全检查</a:t>
            </a:r>
            <a:endParaRPr lang="zh-CN" altLang="en-US" sz="1800" b="1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5" r="21905"/>
          <a:stretch>
            <a:fillRect/>
          </a:stretch>
        </p:blipFill>
        <p:spPr>
          <a:xfrm>
            <a:off x="681387" y="1291771"/>
            <a:ext cx="3659168" cy="4884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532"/>
          <p:cNvSpPr txBox="1"/>
          <p:nvPr/>
        </p:nvSpPr>
        <p:spPr>
          <a:xfrm>
            <a:off x="5561784" y="2974658"/>
            <a:ext cx="37985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结束语</a:t>
            </a:r>
            <a:endParaRPr lang="zh-CN" altLang="en-US" sz="40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43291" y="2874328"/>
            <a:ext cx="1065437" cy="908685"/>
          </a:xfrm>
          <a:prstGeom prst="rect">
            <a:avLst/>
          </a:prstGeom>
          <a:solidFill>
            <a:srgbClr val="407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r>
              <a:rPr lang="zh-CN" altLang="en-US" sz="4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九、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482923" y="2974340"/>
            <a:ext cx="6371820" cy="908685"/>
            <a:chOff x="1434" y="2628"/>
            <a:chExt cx="4288" cy="1431"/>
          </a:xfrm>
        </p:grpSpPr>
        <p:sp>
          <p:nvSpPr>
            <p:cNvPr id="8" name="矩形 7"/>
            <p:cNvSpPr/>
            <p:nvPr/>
          </p:nvSpPr>
          <p:spPr>
            <a:xfrm>
              <a:off x="1434" y="2628"/>
              <a:ext cx="717" cy="1431"/>
            </a:xfrm>
            <a:prstGeom prst="rect">
              <a:avLst/>
            </a:prstGeom>
            <a:solidFill>
              <a:srgbClr val="407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 </a:t>
              </a:r>
              <a:r>
                <a:rPr lang="zh-CN" altLang="en-US" sz="40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一、</a:t>
              </a:r>
              <a:endParaRPr lang="zh-CN" altLang="en-US" sz="4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217" name="文本框 22532"/>
            <p:cNvSpPr txBox="1"/>
            <p:nvPr/>
          </p:nvSpPr>
          <p:spPr>
            <a:xfrm>
              <a:off x="2452" y="2809"/>
              <a:ext cx="3270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b="1" spc="100" dirty="0">
                  <a:solidFill>
                    <a:schemeClr val="tx1"/>
                  </a:solidFill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安全管理体系 </a:t>
              </a:r>
              <a:endParaRPr lang="zh-CN" altLang="en-US" sz="4000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40966"/>
          <p:cNvSpPr txBox="1"/>
          <p:nvPr/>
        </p:nvSpPr>
        <p:spPr>
          <a:xfrm>
            <a:off x="4037693" y="1601561"/>
            <a:ext cx="7543800" cy="295338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1、安全生产责任制及管理制度是国家安全生产法律法规的延伸</a:t>
            </a:r>
            <a:endParaRPr lang="zh-CN" altLang="en-US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z="20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endParaRPr lang="zh-CN" altLang="en-US" sz="20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z="20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（</a:t>
            </a: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1）在法律层面上把握自己责任（法律是严肃的，强制的）。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（2）在责任制层面上把握安全管理。 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    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r>
              <a:rPr lang="en-US" altLang="zh-CN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    </a:t>
            </a: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落实责任是前提，强化管理是基础，以人为本是关键，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en-US" altLang="zh-CN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     </a:t>
            </a:r>
            <a:r>
              <a:rPr lang="zh-CN" altLang="en-US" spc="100" dirty="0"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常</a:t>
            </a:r>
            <a:r>
              <a:rPr lang="zh-CN" altLang="en-US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抓不懈是保证</a:t>
            </a:r>
            <a:endParaRPr lang="zh-CN" altLang="en-US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z="20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endParaRPr lang="zh-CN" altLang="en-US" sz="20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6867" name="文本框 40967"/>
          <p:cNvSpPr txBox="1"/>
          <p:nvPr/>
        </p:nvSpPr>
        <p:spPr>
          <a:xfrm>
            <a:off x="4408851" y="4866096"/>
            <a:ext cx="4897495" cy="92333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2、首长负责，一岗双责，谁主管谁负责！</a:t>
            </a:r>
            <a:endParaRPr lang="zh-CN" altLang="en-US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endParaRPr lang="zh-CN" altLang="en-US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层层负责，人人负责，我不负责谁负责！ </a:t>
            </a:r>
            <a:endParaRPr lang="zh-CN" altLang="en-US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222" name="文本框 22537"/>
          <p:cNvSpPr txBox="1"/>
          <p:nvPr/>
        </p:nvSpPr>
        <p:spPr>
          <a:xfrm>
            <a:off x="554355" y="81915"/>
            <a:ext cx="45396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结束语</a:t>
            </a:r>
            <a:endParaRPr lang="zh-CN" altLang="en-US" sz="18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9290" y="1205865"/>
            <a:ext cx="10664825" cy="4949825"/>
          </a:xfrm>
          <a:prstGeom prst="rect">
            <a:avLst/>
          </a:prstGeom>
          <a:noFill/>
          <a:ln w="25400">
            <a:solidFill>
              <a:srgbClr val="46A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6" r="25026"/>
          <a:stretch>
            <a:fillRect/>
          </a:stretch>
        </p:blipFill>
        <p:spPr>
          <a:xfrm>
            <a:off x="1045028" y="1777140"/>
            <a:ext cx="2931886" cy="3913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"/>
          <p:cNvSpPr txBox="1"/>
          <p:nvPr/>
        </p:nvSpPr>
        <p:spPr>
          <a:xfrm>
            <a:off x="1202055" y="2014039"/>
            <a:ext cx="96456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公司安全管理及制度培训</a:t>
            </a:r>
            <a:endParaRPr lang="zh-CN" altLang="en-US" sz="6000" b="1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algn="ctr"/>
            <a:r>
              <a:rPr lang="zh-CN" altLang="en-US" sz="4800" b="1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endParaRPr lang="zh-CN" altLang="en-US" sz="4800" b="1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6375" y="4451169"/>
            <a:ext cx="8846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培训人：</a:t>
            </a:r>
            <a:r>
              <a:rPr lang="zh-CN" altLang="en-US" sz="2000" dirty="0"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XXX</a:t>
            </a:r>
            <a:r>
              <a:rPr lang="en-US" altLang="zh-CN" sz="20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                            </a:t>
            </a:r>
            <a:r>
              <a:rPr lang="zh-CN" altLang="en-US" sz="20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时间：</a:t>
            </a:r>
            <a:r>
              <a:rPr lang="en-US" altLang="zh-CN" sz="20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XXXX</a:t>
            </a:r>
            <a:endParaRPr lang="zh-CN" altLang="en-US" sz="20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63750" y="3253559"/>
            <a:ext cx="82588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sz="16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Company safety management and system training</a:t>
            </a:r>
            <a:endParaRPr sz="160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0986" y="2169863"/>
            <a:ext cx="4221479" cy="2518274"/>
          </a:xfrm>
          <a:prstGeom prst="rect">
            <a:avLst/>
          </a:prstGeom>
          <a:solidFill>
            <a:srgbClr val="1F5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11266" name="文本占位符" descr="C:/Users/Administrator/Desktop/FS/http:/www.ohs.com.cn/zcaqzr/wtjdt011.jp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5830161" y="1866803"/>
            <a:ext cx="5659120" cy="36292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文本框"/>
          <p:cNvSpPr txBox="1"/>
          <p:nvPr/>
        </p:nvSpPr>
        <p:spPr>
          <a:xfrm>
            <a:off x="423545" y="66993"/>
            <a:ext cx="207645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00206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安全管理体系 </a:t>
            </a:r>
            <a:endParaRPr lang="zh-CN" altLang="en-US" sz="1800" b="1" dirty="0">
              <a:solidFill>
                <a:srgbClr val="00206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3557" name="文本框"/>
          <p:cNvSpPr txBox="1"/>
          <p:nvPr/>
        </p:nvSpPr>
        <p:spPr>
          <a:xfrm>
            <a:off x="1109120" y="2242960"/>
            <a:ext cx="4130538" cy="22794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ts val="3500"/>
              </a:lnSpc>
            </a:pPr>
            <a:r>
              <a:rPr lang="zh-CN" altLang="en-US" spc="100" dirty="0">
                <a:solidFill>
                  <a:schemeClr val="bg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管理的基本问题是“管什么”和“怎么管”的问题。前者实际就是管理的对象范畴，后者是管理的体系、制度与方法范畴。据此可构建企业安全管理工作内容组成体系如下图所示：</a:t>
            </a:r>
            <a:endParaRPr lang="zh-CN" altLang="en-US" spc="100" dirty="0">
              <a:solidFill>
                <a:schemeClr val="bg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65323" y="2974340"/>
            <a:ext cx="7287175" cy="908685"/>
            <a:chOff x="1434" y="2628"/>
            <a:chExt cx="4904" cy="1431"/>
          </a:xfrm>
        </p:grpSpPr>
        <p:sp>
          <p:nvSpPr>
            <p:cNvPr id="6" name="矩形 5"/>
            <p:cNvSpPr/>
            <p:nvPr/>
          </p:nvSpPr>
          <p:spPr>
            <a:xfrm>
              <a:off x="1434" y="2628"/>
              <a:ext cx="717" cy="1431"/>
            </a:xfrm>
            <a:prstGeom prst="rect">
              <a:avLst/>
            </a:prstGeom>
            <a:solidFill>
              <a:srgbClr val="407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微软雅黑" panose="020B0503020204020204" pitchFamily="34" charset="-122"/>
                  <a:sym typeface="思源黑体" panose="020B0500000000000000" pitchFamily="34" charset="-122"/>
                </a:rPr>
                <a:t>二、</a:t>
              </a:r>
              <a:endParaRPr lang="zh-CN" altLang="en-US" sz="4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7" name="文本框 22532"/>
            <p:cNvSpPr txBox="1"/>
            <p:nvPr/>
          </p:nvSpPr>
          <p:spPr>
            <a:xfrm>
              <a:off x="2452" y="2809"/>
              <a:ext cx="3886" cy="11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b="1" spc="100" dirty="0">
                  <a:solidFill>
                    <a:schemeClr val="tx1"/>
                  </a:solidFill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微软雅黑" panose="020B0503020204020204" pitchFamily="34" charset="-122"/>
                  <a:sym typeface="思源黑体" panose="020B0500000000000000" pitchFamily="34" charset="-122"/>
                </a:rPr>
                <a:t>企业安全工作12项制度 </a:t>
              </a:r>
              <a:endParaRPr lang="zh-CN" altLang="en-US" sz="4000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7740" y="810895"/>
            <a:ext cx="9986645" cy="866140"/>
          </a:xfrm>
          <a:prstGeom prst="chevron">
            <a:avLst/>
          </a:prstGeom>
          <a:noFill/>
          <a:ln>
            <a:solidFill>
              <a:srgbClr val="1F5B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218" name="文本框 22533"/>
          <p:cNvSpPr txBox="1"/>
          <p:nvPr/>
        </p:nvSpPr>
        <p:spPr>
          <a:xfrm>
            <a:off x="542290" y="90488"/>
            <a:ext cx="2688557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1800" b="1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企业安全工作12项制度</a:t>
            </a:r>
            <a:endParaRPr lang="zh-CN" altLang="en-US" sz="1800" b="1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2289" name="文本框 24579"/>
          <p:cNvSpPr txBox="1"/>
          <p:nvPr/>
        </p:nvSpPr>
        <p:spPr>
          <a:xfrm>
            <a:off x="1412240" y="1006475"/>
            <a:ext cx="8928100" cy="915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1600" kern="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r>
              <a:rPr lang="zh-CN" altLang="en-US" sz="1600" kern="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1）安全生产责任制度，明确企业主要负责人是本单位安全生产第一责任人，强调要层</a:t>
            </a:r>
            <a:endParaRPr lang="zh-CN" altLang="en-US" sz="1600" kern="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1600" kern="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r>
              <a:rPr lang="zh-CN" altLang="en-US" sz="1600" kern="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层建立并认真落实责任制；</a:t>
            </a:r>
            <a:endParaRPr lang="zh-CN" altLang="en-US" sz="1600" kern="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15000"/>
              </a:lnSpc>
            </a:pPr>
            <a:endParaRPr lang="zh-CN" altLang="en-US" sz="1600" kern="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燕尾形 6"/>
          <p:cNvSpPr/>
          <p:nvPr/>
        </p:nvSpPr>
        <p:spPr>
          <a:xfrm rot="10800000">
            <a:off x="981710" y="1787525"/>
            <a:ext cx="9986645" cy="807720"/>
          </a:xfrm>
          <a:prstGeom prst="chevron">
            <a:avLst/>
          </a:prstGeom>
          <a:noFill/>
          <a:ln>
            <a:solidFill>
              <a:srgbClr val="40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文本框 24579"/>
          <p:cNvSpPr txBox="1"/>
          <p:nvPr/>
        </p:nvSpPr>
        <p:spPr>
          <a:xfrm>
            <a:off x="1310005" y="1852295"/>
            <a:ext cx="10438765" cy="1014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6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r>
              <a:rPr lang="zh-CN" altLang="en-US" sz="16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2）安全生产与企业改革发展“三同步”制度，强调要把安全生产纳入企业发展战略和</a:t>
            </a:r>
            <a:endParaRPr lang="zh-CN" altLang="en-US" sz="16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16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</a:t>
            </a:r>
            <a:r>
              <a:rPr lang="zh-CN" altLang="en-US" sz="16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规划的整体布局，做到同步规划、同步实施、同步发展；</a:t>
            </a:r>
            <a:endParaRPr lang="zh-CN" altLang="en-US" sz="16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15000"/>
              </a:lnSpc>
            </a:pPr>
            <a:endParaRPr lang="zh-CN" altLang="en-US" sz="16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967740" y="2755900"/>
            <a:ext cx="9986645" cy="807720"/>
          </a:xfrm>
          <a:prstGeom prst="chevron">
            <a:avLst/>
          </a:prstGeom>
          <a:noFill/>
          <a:ln>
            <a:solidFill>
              <a:srgbClr val="1F5B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文本框 24579"/>
          <p:cNvSpPr txBox="1"/>
          <p:nvPr/>
        </p:nvSpPr>
        <p:spPr>
          <a:xfrm>
            <a:off x="1449705" y="2847975"/>
            <a:ext cx="10438765" cy="1014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3）安全工作“两定期”制度，要求企业领导班子定期分析安全形势、定期组织开展</a:t>
            </a:r>
            <a:endParaRPr lang="zh-CN" altLang="en-US" sz="16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16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r>
              <a:rPr lang="zh-CN" altLang="en-US" sz="16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安全检查；     </a:t>
            </a:r>
            <a:endParaRPr lang="zh-CN" altLang="en-US" sz="16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15000"/>
              </a:lnSpc>
            </a:pPr>
            <a:endParaRPr lang="zh-CN" altLang="en-US" sz="16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1" name="燕尾形 10"/>
          <p:cNvSpPr/>
          <p:nvPr/>
        </p:nvSpPr>
        <p:spPr>
          <a:xfrm rot="10800000">
            <a:off x="967740" y="3750310"/>
            <a:ext cx="9986645" cy="807720"/>
          </a:xfrm>
          <a:prstGeom prst="chevron">
            <a:avLst/>
          </a:prstGeom>
          <a:noFill/>
          <a:ln>
            <a:solidFill>
              <a:srgbClr val="40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2" name="文本框 24579"/>
          <p:cNvSpPr txBox="1"/>
          <p:nvPr/>
        </p:nvSpPr>
        <p:spPr>
          <a:xfrm>
            <a:off x="1466850" y="3968750"/>
            <a:ext cx="10438765" cy="6940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4）企业内部安全工作机构和人员力量配置制度；</a:t>
            </a:r>
            <a:endParaRPr lang="zh-CN" altLang="en-US" sz="16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15000"/>
              </a:lnSpc>
            </a:pPr>
            <a:endParaRPr lang="zh-CN" altLang="en-US" sz="16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1064895" y="4724400"/>
            <a:ext cx="9986645" cy="807720"/>
          </a:xfrm>
          <a:prstGeom prst="chevron">
            <a:avLst/>
          </a:prstGeom>
          <a:noFill/>
          <a:ln>
            <a:solidFill>
              <a:srgbClr val="1F5B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4" name="文本框 24579"/>
          <p:cNvSpPr txBox="1"/>
          <p:nvPr/>
        </p:nvSpPr>
        <p:spPr>
          <a:xfrm>
            <a:off x="1508125" y="4980940"/>
            <a:ext cx="10438765" cy="6940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6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r>
              <a:rPr lang="zh-CN" altLang="en-US" sz="16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5）安全培训和经营管理、特种作业人员的安全资格制度；</a:t>
            </a:r>
            <a:endParaRPr lang="zh-CN" altLang="en-US" sz="16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15000"/>
              </a:lnSpc>
            </a:pPr>
            <a:endParaRPr lang="zh-CN" altLang="en-US" sz="16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6" name="燕尾形 15"/>
          <p:cNvSpPr/>
          <p:nvPr/>
        </p:nvSpPr>
        <p:spPr>
          <a:xfrm rot="10800000">
            <a:off x="939165" y="5674995"/>
            <a:ext cx="9986645" cy="807720"/>
          </a:xfrm>
          <a:prstGeom prst="chevron">
            <a:avLst/>
          </a:prstGeom>
          <a:noFill/>
          <a:ln>
            <a:solidFill>
              <a:srgbClr val="40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8" name="文本框 24579"/>
          <p:cNvSpPr txBox="1"/>
          <p:nvPr/>
        </p:nvSpPr>
        <p:spPr>
          <a:xfrm>
            <a:off x="1522095" y="5765165"/>
            <a:ext cx="10438765" cy="1014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6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r>
              <a:rPr lang="zh-CN" altLang="en-US" sz="16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6）安全质量标准化工作制度，企业要加强安全质量管理，规范各环节、各岗位的安全</a:t>
            </a:r>
            <a:endParaRPr lang="zh-CN" altLang="en-US" sz="16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16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r>
              <a:rPr lang="zh-CN" altLang="en-US" sz="1600" spc="100" dirty="0">
                <a:solidFill>
                  <a:schemeClr val="tx1"/>
                </a:solidFill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质量行为；</a:t>
            </a:r>
            <a:endParaRPr lang="zh-CN" altLang="en-US" sz="16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15000"/>
              </a:lnSpc>
            </a:pPr>
            <a:endParaRPr lang="zh-CN" altLang="en-US" sz="1600" spc="100" dirty="0">
              <a:solidFill>
                <a:schemeClr val="tx1"/>
              </a:solidFill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22533"/>
          <p:cNvSpPr txBox="1"/>
          <p:nvPr/>
        </p:nvSpPr>
        <p:spPr>
          <a:xfrm>
            <a:off x="542290" y="90488"/>
            <a:ext cx="2688557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1800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企业安全工作12项制度</a:t>
            </a:r>
            <a:endParaRPr lang="zh-CN" altLang="en-US" sz="1800" b="1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4337" name="文本框 25603"/>
          <p:cNvSpPr txBox="1"/>
          <p:nvPr/>
        </p:nvSpPr>
        <p:spPr>
          <a:xfrm>
            <a:off x="448673" y="1137467"/>
            <a:ext cx="7789545" cy="9772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7）重大隐患治理和应急救援制度，要加强对重大危险源的监控和重大隐患的治理，制定应急预案，建立预警和救援机制；</a:t>
            </a:r>
            <a:endParaRPr lang="zh-CN" altLang="en-US" sz="16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z="16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25603"/>
          <p:cNvSpPr txBox="1"/>
          <p:nvPr/>
        </p:nvSpPr>
        <p:spPr>
          <a:xfrm>
            <a:off x="466453" y="2202997"/>
            <a:ext cx="10753725" cy="657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8）安全生产许可制度，企业必须依法取得安全生产许可证；</a:t>
            </a:r>
            <a:endParaRPr lang="zh-CN" altLang="en-US" sz="16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z="16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文本框 25603"/>
          <p:cNvSpPr txBox="1"/>
          <p:nvPr/>
        </p:nvSpPr>
        <p:spPr>
          <a:xfrm>
            <a:off x="448673" y="2981507"/>
            <a:ext cx="8059420" cy="9772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9）安全投入和“三同时”制度，企业要保障安全投入，安全设施要与主体工程同时设计、同时施工、同时投入生产和使用；</a:t>
            </a:r>
            <a:endParaRPr lang="zh-CN" altLang="en-US" sz="16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z="16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文本框 25603"/>
          <p:cNvSpPr txBox="1"/>
          <p:nvPr/>
        </p:nvSpPr>
        <p:spPr>
          <a:xfrm>
            <a:off x="391523" y="4055292"/>
            <a:ext cx="10753725" cy="657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10）按照“四不放过”原则进行事故追查制度；</a:t>
            </a:r>
            <a:endParaRPr lang="zh-CN" altLang="en-US" sz="16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z="16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文本框 25603"/>
          <p:cNvSpPr txBox="1"/>
          <p:nvPr/>
        </p:nvSpPr>
        <p:spPr>
          <a:xfrm>
            <a:off x="376918" y="4785542"/>
            <a:ext cx="10753725" cy="9772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11）工伤保险制度，企业要依法参加工伤社会保险，积极发展人身意外保险；</a:t>
            </a:r>
            <a:endParaRPr lang="zh-CN" altLang="en-US" sz="16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fontAlgn="auto">
              <a:lnSpc>
                <a:spcPct val="130000"/>
              </a:lnSpc>
            </a:pPr>
            <a:endParaRPr lang="zh-CN" altLang="en-US" sz="16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z="16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2" name="文本框 25603"/>
          <p:cNvSpPr txBox="1"/>
          <p:nvPr/>
        </p:nvSpPr>
        <p:spPr>
          <a:xfrm>
            <a:off x="376918" y="5542462"/>
            <a:ext cx="7861935" cy="9772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12）工作报告制度，企业安全生产工作的重大事项，要及时向安全监管部门和有关主管部门报告。</a:t>
            </a:r>
            <a:endParaRPr lang="zh-CN" altLang="en-US" sz="16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z="1600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093018" y="1584189"/>
            <a:ext cx="2320471" cy="3627040"/>
          </a:xfrm>
          <a:prstGeom prst="rect">
            <a:avLst/>
          </a:prstGeom>
          <a:solidFill>
            <a:srgbClr val="407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70238" y="1946457"/>
            <a:ext cx="8395970" cy="14605"/>
          </a:xfrm>
          <a:prstGeom prst="line">
            <a:avLst/>
          </a:prstGeom>
          <a:ln>
            <a:solidFill>
              <a:srgbClr val="73C1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76588" y="2708457"/>
            <a:ext cx="8395970" cy="14605"/>
          </a:xfrm>
          <a:prstGeom prst="line">
            <a:avLst/>
          </a:prstGeom>
          <a:ln>
            <a:solidFill>
              <a:srgbClr val="73C1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270238" y="5266872"/>
            <a:ext cx="8395970" cy="14605"/>
          </a:xfrm>
          <a:prstGeom prst="line">
            <a:avLst/>
          </a:prstGeom>
          <a:ln>
            <a:solidFill>
              <a:srgbClr val="73C1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61983" y="3815897"/>
            <a:ext cx="8395970" cy="14605"/>
          </a:xfrm>
          <a:prstGeom prst="line">
            <a:avLst/>
          </a:prstGeom>
          <a:ln>
            <a:solidFill>
              <a:srgbClr val="73C1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258808" y="4541067"/>
            <a:ext cx="8395970" cy="14605"/>
          </a:xfrm>
          <a:prstGeom prst="line">
            <a:avLst/>
          </a:prstGeom>
          <a:ln>
            <a:solidFill>
              <a:srgbClr val="73C1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9398997" y="1946457"/>
            <a:ext cx="2320471" cy="3627040"/>
          </a:xfrm>
          <a:prstGeom prst="rect">
            <a:avLst/>
          </a:prstGeom>
          <a:blipFill dpi="0" rotWithShape="1">
            <a:blip r:embed="rId1"/>
            <a:srcRect/>
            <a:stretch>
              <a:fillRect l="-9000" r="-3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2412614" y="2960460"/>
            <a:ext cx="7144522" cy="1744980"/>
            <a:chOff x="1434" y="2628"/>
            <a:chExt cx="4808" cy="2748"/>
          </a:xfrm>
        </p:grpSpPr>
        <p:sp>
          <p:nvSpPr>
            <p:cNvPr id="8" name="矩形 7"/>
            <p:cNvSpPr/>
            <p:nvPr/>
          </p:nvSpPr>
          <p:spPr>
            <a:xfrm>
              <a:off x="1434" y="2628"/>
              <a:ext cx="717" cy="1431"/>
            </a:xfrm>
            <a:prstGeom prst="rect">
              <a:avLst/>
            </a:prstGeom>
            <a:solidFill>
              <a:srgbClr val="407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spc="1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微软雅黑" panose="020B0503020204020204" pitchFamily="34" charset="-122"/>
                  <a:sym typeface="思源黑体" panose="020B0500000000000000" pitchFamily="34" charset="-122"/>
                </a:rPr>
                <a:t> </a:t>
              </a:r>
              <a:r>
                <a:rPr lang="zh-CN" altLang="en-US" sz="4000" b="1" spc="1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微软雅黑" panose="020B0503020204020204" pitchFamily="34" charset="-122"/>
                  <a:sym typeface="思源黑体" panose="020B0500000000000000" pitchFamily="34" charset="-122"/>
                </a:rPr>
                <a:t>三、</a:t>
              </a:r>
              <a:endParaRPr lang="zh-CN" altLang="en-US" sz="4000" b="1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217" name="文本框 22532"/>
            <p:cNvSpPr txBox="1"/>
            <p:nvPr/>
          </p:nvSpPr>
          <p:spPr>
            <a:xfrm>
              <a:off x="2452" y="2809"/>
              <a:ext cx="3790" cy="25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b="1" spc="100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微软雅黑" panose="020B0503020204020204" pitchFamily="34" charset="-122"/>
                  <a:sym typeface="思源黑体" panose="020B0500000000000000" pitchFamily="34" charset="-122"/>
                </a:rPr>
                <a:t>纺织行业安全管理特点</a:t>
              </a:r>
              <a:endParaRPr lang="zh-CN" altLang="en-US" sz="4000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4000" b="1" spc="100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微软雅黑" panose="020B0503020204020204" pitchFamily="34" charset="-122"/>
                  <a:sym typeface="思源黑体" panose="020B0500000000000000" pitchFamily="34" charset="-122"/>
                </a:rPr>
                <a:t> </a:t>
              </a:r>
              <a:endParaRPr lang="zh-CN" altLang="en-US" sz="4000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908" y="1469390"/>
            <a:ext cx="7406005" cy="4132580"/>
          </a:xfrm>
          <a:prstGeom prst="rect">
            <a:avLst/>
          </a:prstGeom>
          <a:noFill/>
          <a:ln w="31750">
            <a:solidFill>
              <a:srgbClr val="40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文本框 22534"/>
          <p:cNvSpPr txBox="1"/>
          <p:nvPr/>
        </p:nvSpPr>
        <p:spPr>
          <a:xfrm>
            <a:off x="554990" y="83820"/>
            <a:ext cx="295592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纺织行业安全管理特点</a:t>
            </a:r>
            <a:endParaRPr lang="zh-CN" altLang="en-US" sz="1800" b="1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61200" y="1469390"/>
            <a:ext cx="5130800" cy="4132580"/>
          </a:xfrm>
          <a:prstGeom prst="rect">
            <a:avLst/>
          </a:prstGeom>
          <a:solidFill>
            <a:srgbClr val="407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6386" name="文本框 26629"/>
          <p:cNvSpPr txBox="1"/>
          <p:nvPr/>
        </p:nvSpPr>
        <p:spPr>
          <a:xfrm>
            <a:off x="7252970" y="1995805"/>
            <a:ext cx="474662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1、劳动密集</a:t>
            </a:r>
            <a:r>
              <a:rPr lang="zh-CN" altLang="en-US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：</a:t>
            </a:r>
            <a:endParaRPr lang="zh-CN" altLang="en-US" spc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</a:t>
            </a:r>
            <a:r>
              <a:rPr lang="en-US" altLang="zh-CN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</a:t>
            </a:r>
            <a:r>
              <a:rPr lang="zh-CN" altLang="en-US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增强安全意识（三不伤害）</a:t>
            </a:r>
            <a:endParaRPr lang="zh-CN" altLang="en-US" spc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提高安全技术素质（加强培训教育）</a:t>
            </a:r>
            <a:endParaRPr lang="zh-CN" altLang="en-US" spc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常抓不懈（安全检查，奖罚分明）</a:t>
            </a:r>
            <a:endParaRPr lang="zh-CN" altLang="en-US" spc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pc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b="1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2、女工保护：</a:t>
            </a:r>
            <a:r>
              <a:rPr lang="zh-CN" altLang="en-US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加强劳动卫生保护</a:t>
            </a:r>
            <a:endParaRPr lang="zh-CN" altLang="en-US" spc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pc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b="1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3、工作环境：</a:t>
            </a:r>
            <a:r>
              <a:rPr lang="zh-CN" altLang="en-US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加强职业安全卫生</a:t>
            </a:r>
            <a:endParaRPr lang="zh-CN" altLang="en-US" spc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(防粉尘，毒物，噪声振动，高温等）</a:t>
            </a:r>
            <a:endParaRPr lang="zh-CN" altLang="en-US" spc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endParaRPr lang="zh-CN" altLang="en-US" spc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b="1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4、隐患险于明火，责任重于泰山</a:t>
            </a:r>
            <a:r>
              <a:rPr lang="zh-CN" altLang="en-US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：</a:t>
            </a:r>
            <a:endParaRPr lang="zh-CN" altLang="en-US" spc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r>
              <a:rPr lang="zh-CN" altLang="en-US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   视防火（静电；超压超温；明火等）                         </a:t>
            </a:r>
            <a:endParaRPr lang="zh-CN" altLang="en-US" spc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7410" name="文本占位符 46082"/>
          <p:cNvSpPr>
            <a:spLocks noGrp="1"/>
          </p:cNvSpPr>
          <p:nvPr>
            <p:ph idx="1"/>
          </p:nvPr>
        </p:nvSpPr>
        <p:spPr>
          <a:xfrm>
            <a:off x="710112" y="1640840"/>
            <a:ext cx="6158230" cy="3961130"/>
          </a:xfrm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5、环境保护</a:t>
            </a: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：</a:t>
            </a: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污水处理，排放指标，严格</a:t>
            </a:r>
            <a:r>
              <a:rPr lang="en-US" altLang="zh-CN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ISO14000</a:t>
            </a:r>
            <a:endParaRPr lang="en-US" altLang="zh-CN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6、全方位伤害：</a:t>
            </a:r>
            <a:endParaRPr lang="zh-CN" altLang="en-US" b="1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</a:t>
            </a: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物体打击；车辆伤害；机械伤害；触电；淹溺；灼烫；火灾；高处坠落；化学性爆炸；物理爆炸；中毒窒息；其他伤害：摔、扭、擦、刺、割、碰、扎…（严格操作规程；安全检查）</a:t>
            </a: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7、重点抓：</a:t>
            </a:r>
            <a:endParaRPr lang="zh-CN" altLang="en-US" b="1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b="1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  </a:t>
            </a:r>
            <a:r>
              <a:rPr lang="zh-CN" altLang="en-US" spc="1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有限空间作业（污水池，染缸，工业管道）；仓库（棉花，危化品）；液化气房，供气站；锅炉压力容器；用电安全（发电机房，潮湿环境触电）</a:t>
            </a: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spc="1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TEMPLATE_CATEGORY" val="diagram"/>
  <p:tag name="KSO_WM_TEMPLATE_INDEX" val="160709"/>
  <p:tag name="KSO_WM_UNIT_TYPE" val="l_h_f"/>
  <p:tag name="KSO_WM_UNIT_INDEX" val="1_1_1"/>
  <p:tag name="KSO_WM_UNIT_ID" val="diagram160709_4*l_h_f*1_1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KSO_WM_TEMPLATE_CATEGORY" val="diagram"/>
  <p:tag name="KSO_WM_TEMPLATE_INDEX" val="160709"/>
  <p:tag name="KSO_WM_UNIT_TYPE" val="l_h_f"/>
  <p:tag name="KSO_WM_UNIT_INDEX" val="1_2_1"/>
  <p:tag name="KSO_WM_UNIT_ID" val="diagram160709_4*l_h_f*1_2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7.xml><?xml version="1.0" encoding="utf-8"?>
<p:tagLst xmlns:p="http://schemas.openxmlformats.org/presentationml/2006/main">
  <p:tag name="KSO_WM_TEMPLATE_CATEGORY" val="diagram"/>
  <p:tag name="KSO_WM_TEMPLATE_INDEX" val="160709"/>
  <p:tag name="KSO_WM_UNIT_TYPE" val="l_h_f"/>
  <p:tag name="KSO_WM_UNIT_INDEX" val="1_3_1"/>
  <p:tag name="KSO_WM_UNIT_ID" val="diagram160709_4*l_h_f*1_3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8.xml><?xml version="1.0" encoding="utf-8"?>
<p:tagLst xmlns:p="http://schemas.openxmlformats.org/presentationml/2006/main">
  <p:tag name="KSO_WM_TEMPLATE_CATEGORY" val="diagram"/>
  <p:tag name="KSO_WM_TEMPLATE_INDEX" val="160709"/>
  <p:tag name="KSO_WM_UNIT_TYPE" val="l_h_f"/>
  <p:tag name="KSO_WM_UNIT_INDEX" val="1_4_1"/>
  <p:tag name="KSO_WM_UNIT_ID" val="diagram160709_4*l_h_f*1_4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9.xml><?xml version="1.0" encoding="utf-8"?>
<p:tagLst xmlns:p="http://schemas.openxmlformats.org/presentationml/2006/main">
  <p:tag name="KSO_WM_UNIT_RELATE_UNITID" val="259*l*1"/>
  <p:tag name="KSO_WM_TEMPLATE_CATEGORY" val="diagram"/>
  <p:tag name="KSO_WM_TEMPLATE_INDEX" val="160709"/>
  <p:tag name="KSO_WM_UNIT_TYPE" val="a"/>
  <p:tag name="KSO_WM_UNIT_INDEX" val="1"/>
  <p:tag name="KSO_WM_UNIT_ID" val="diagram160709_4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  <p:tag name="KSO_WM_BEAUTIFY_FLAG" val="#wm#"/>
  <p:tag name="KSO_WM_TAG_VERSION" val="1.0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PLACING_PICTURE_USER_VIEWPORT" val="{&quot;height&quot;:7080,&quot;width&quot;:11040}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觅知网">
  <a:themeElements>
    <a:clrScheme name="自定义 267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07EB8"/>
      </a:accent1>
      <a:accent2>
        <a:srgbClr val="1F5B9A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4590</Words>
  <Application>WPS 演示</Application>
  <PresentationFormat>宽屏</PresentationFormat>
  <Paragraphs>441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Wingdings</vt:lpstr>
      <vt:lpstr>思源黑体</vt:lpstr>
      <vt:lpstr>黑体</vt:lpstr>
      <vt:lpstr>Arial Unicode MS</vt:lpstr>
      <vt:lpstr>等线</vt:lpstr>
      <vt:lpstr>思源黑体 Normal</vt:lpstr>
      <vt:lpstr>字魂35号-经典雅黑</vt:lpstr>
      <vt:lpstr>思源黑体 CN Bold</vt:lpstr>
      <vt:lpstr>思源黑体 Light</vt:lpstr>
      <vt:lpstr>Times New Roman</vt:lpstr>
      <vt:lpstr>思源黑体 Medium</vt:lpstr>
      <vt:lpstr>Calibri</vt:lpstr>
      <vt:lpstr>觅知网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A呀土豆baby</cp:lastModifiedBy>
  <cp:revision>2</cp:revision>
  <dcterms:created xsi:type="dcterms:W3CDTF">2021-07-31T12:26:00Z</dcterms:created>
  <dcterms:modified xsi:type="dcterms:W3CDTF">2022-02-20T11:28:17Z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A3D5B4464C044124AD61096A427DC09C</vt:lpwstr>
  </property>
  <property fmtid="{D5CDD505-2E9C-101B-9397-08002B2CF9AE}" pid="3" name="KSOProductBuildVer">
    <vt:lpwstr>2052-11.1.0.11365</vt:lpwstr>
  </property>
</Properties>
</file>