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92"/>
  </p:notesMasterIdLst>
  <p:handoutMasterIdLst>
    <p:handoutMasterId r:id="rId93"/>
  </p:handoutMasterIdLst>
  <p:sldIdLst>
    <p:sldId id="510" r:id="rId6"/>
    <p:sldId id="628" r:id="rId7"/>
    <p:sldId id="627" r:id="rId8"/>
    <p:sldId id="517" r:id="rId9"/>
    <p:sldId id="519" r:id="rId10"/>
    <p:sldId id="520" r:id="rId11"/>
    <p:sldId id="522" r:id="rId12"/>
    <p:sldId id="523" r:id="rId13"/>
    <p:sldId id="525" r:id="rId14"/>
    <p:sldId id="526" r:id="rId15"/>
    <p:sldId id="527" r:id="rId16"/>
    <p:sldId id="528" r:id="rId17"/>
    <p:sldId id="529" r:id="rId18"/>
    <p:sldId id="530" r:id="rId19"/>
    <p:sldId id="531" r:id="rId20"/>
    <p:sldId id="532" r:id="rId21"/>
    <p:sldId id="611" r:id="rId22"/>
    <p:sldId id="613" r:id="rId23"/>
    <p:sldId id="614" r:id="rId24"/>
    <p:sldId id="537" r:id="rId25"/>
    <p:sldId id="620" r:id="rId26"/>
    <p:sldId id="539" r:id="rId27"/>
    <p:sldId id="616" r:id="rId28"/>
    <p:sldId id="541" r:id="rId29"/>
    <p:sldId id="542" r:id="rId30"/>
    <p:sldId id="543" r:id="rId31"/>
    <p:sldId id="629" r:id="rId32"/>
    <p:sldId id="624" r:id="rId33"/>
    <p:sldId id="625" r:id="rId34"/>
    <p:sldId id="548" r:id="rId35"/>
    <p:sldId id="549" r:id="rId36"/>
    <p:sldId id="550" r:id="rId37"/>
    <p:sldId id="554" r:id="rId38"/>
    <p:sldId id="555" r:id="rId39"/>
    <p:sldId id="556" r:id="rId40"/>
    <p:sldId id="557" r:id="rId41"/>
    <p:sldId id="558" r:id="rId42"/>
    <p:sldId id="559" r:id="rId43"/>
    <p:sldId id="560" r:id="rId44"/>
    <p:sldId id="561" r:id="rId45"/>
    <p:sldId id="562" r:id="rId46"/>
    <p:sldId id="563" r:id="rId47"/>
    <p:sldId id="564" r:id="rId48"/>
    <p:sldId id="565" r:id="rId49"/>
    <p:sldId id="566" r:id="rId50"/>
    <p:sldId id="567" r:id="rId51"/>
    <p:sldId id="569" r:id="rId52"/>
    <p:sldId id="570" r:id="rId53"/>
    <p:sldId id="618" r:id="rId54"/>
    <p:sldId id="571" r:id="rId55"/>
    <p:sldId id="572" r:id="rId56"/>
    <p:sldId id="573" r:id="rId57"/>
    <p:sldId id="574" r:id="rId58"/>
    <p:sldId id="610" r:id="rId59"/>
    <p:sldId id="576" r:id="rId60"/>
    <p:sldId id="577" r:id="rId61"/>
    <p:sldId id="578" r:id="rId62"/>
    <p:sldId id="630" r:id="rId63"/>
    <p:sldId id="579" r:id="rId64"/>
    <p:sldId id="581" r:id="rId65"/>
    <p:sldId id="612" r:id="rId66"/>
    <p:sldId id="586" r:id="rId67"/>
    <p:sldId id="587" r:id="rId68"/>
    <p:sldId id="588" r:id="rId69"/>
    <p:sldId id="589" r:id="rId70"/>
    <p:sldId id="590" r:id="rId71"/>
    <p:sldId id="591" r:id="rId72"/>
    <p:sldId id="619" r:id="rId73"/>
    <p:sldId id="621" r:id="rId74"/>
    <p:sldId id="592" r:id="rId75"/>
    <p:sldId id="593" r:id="rId76"/>
    <p:sldId id="595" r:id="rId77"/>
    <p:sldId id="596" r:id="rId78"/>
    <p:sldId id="597" r:id="rId79"/>
    <p:sldId id="598" r:id="rId80"/>
    <p:sldId id="622" r:id="rId81"/>
    <p:sldId id="623" r:id="rId82"/>
    <p:sldId id="626" r:id="rId83"/>
    <p:sldId id="600" r:id="rId84"/>
    <p:sldId id="601" r:id="rId85"/>
    <p:sldId id="602" r:id="rId86"/>
    <p:sldId id="603" r:id="rId87"/>
    <p:sldId id="604" r:id="rId88"/>
    <p:sldId id="605" r:id="rId89"/>
    <p:sldId id="606" r:id="rId90"/>
    <p:sldId id="607" r:id="rId91"/>
  </p:sldIdLst>
  <p:sldSz cx="9144000" cy="6858000" type="screen4x3"/>
  <p:notesSz cx="6858000" cy="9144000"/>
  <p:defaultTextStyle>
    <a:defPPr>
      <a:defRPr lang="en-US"/>
    </a:defPPr>
    <a:lvl1pPr marL="0" lvl="0"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1pPr>
    <a:lvl2pPr marL="457200" lvl="1"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2pPr>
    <a:lvl3pPr marL="914400" lvl="2"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3pPr>
    <a:lvl4pPr marL="1371600" lvl="3"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4pPr>
    <a:lvl5pPr marL="1828800" lvl="4"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5pPr>
    <a:lvl6pPr marL="2286000" lvl="5"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6pPr>
    <a:lvl7pPr marL="2743200" lvl="6"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7pPr>
    <a:lvl8pPr marL="3200400" lvl="7"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8pPr>
    <a:lvl9pPr marL="3657600" lvl="8"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itchFamily="34" charset="0"/>
        <a:ea typeface="宋体"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3952"/>
  </p:normalViewPr>
  <p:slideViewPr>
    <p:cSldViewPr showGuides="1">
      <p:cViewPr varScale="1">
        <p:scale>
          <a:sx n="88" d="100"/>
          <a:sy n="88" d="100"/>
        </p:scale>
        <p:origin x="-126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58052" name="Rectangle 4"/>
          <p:cNvSpPr>
            <a:spLocks noGrp="1" noChangeArrowheads="1"/>
          </p:cNvSpPr>
          <p:nvPr>
            <p:ph type="ftr" sz="quarter" idx="2"/>
          </p:nvPr>
        </p:nvSpPr>
        <p:spPr bwMode="auto">
          <a:xfrm>
            <a:off x="0" y="8685212"/>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58053" name="Rectangle 5"/>
          <p:cNvSpPr>
            <a:spLocks noGrp="1" noChangeArrowheads="1"/>
          </p:cNvSpPr>
          <p:nvPr>
            <p:ph type="sldNum" sz="quarter" idx="3"/>
          </p:nvPr>
        </p:nvSpPr>
        <p:spPr bwMode="auto">
          <a:xfrm>
            <a:off x="3884613" y="8685212"/>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DE45A3-2FE3-4BF0-8439-48363A918EEE}" type="slidenum">
              <a:rPr kumimoji="0" lang="en-US" altLang="zh-CN" sz="1200" b="0" i="0" u="none" strike="noStrike" kern="1200" cap="none" spc="0" normalizeH="0" baseline="0" noProof="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3789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charset="0"/>
                <a:ea typeface="+mn-ea"/>
                <a:cs typeface="+mn-cs"/>
              </a:rPr>
              <a:t>Fifth level</a:t>
            </a:r>
          </a:p>
        </p:txBody>
      </p:sp>
      <p:sp>
        <p:nvSpPr>
          <p:cNvPr id="289798" name="Rectangle 6"/>
          <p:cNvSpPr>
            <a:spLocks noGrp="1" noChangeArrowheads="1"/>
          </p:cNvSpPr>
          <p:nvPr>
            <p:ph type="ftr" sz="quarter" idx="4"/>
          </p:nvPr>
        </p:nvSpPr>
        <p:spPr bwMode="auto">
          <a:xfrm>
            <a:off x="0" y="8685212"/>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
        <p:nvSpPr>
          <p:cNvPr id="289799" name="Rectangle 7"/>
          <p:cNvSpPr>
            <a:spLocks noGrp="1" noChangeArrowheads="1"/>
          </p:cNvSpPr>
          <p:nvPr>
            <p:ph type="sldNum" sz="quarter" idx="5"/>
          </p:nvPr>
        </p:nvSpPr>
        <p:spPr bwMode="auto">
          <a:xfrm>
            <a:off x="3884613" y="8685212"/>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F259B0-44B6-418D-B41B-E2ADC08F85FB}" type="slidenum">
              <a:rPr kumimoji="0" lang="en-US" altLang="zh-CN" sz="1200" b="0" i="0" u="none" strike="noStrike" kern="1200" cap="none" spc="0" normalizeH="0" baseline="0" noProof="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zh-CN" sz="1200" b="0" i="0" u="none" strike="noStrike" kern="1200" cap="none" spc="0" normalizeH="0" baseline="0" noProof="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4608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a:ln/>
        </p:spPr>
      </p:sp>
      <p:sp>
        <p:nvSpPr>
          <p:cNvPr id="8089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ln/>
        </p:spPr>
      </p:sp>
      <p:sp>
        <p:nvSpPr>
          <p:cNvPr id="8294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a:ln/>
        </p:spPr>
      </p:sp>
      <p:sp>
        <p:nvSpPr>
          <p:cNvPr id="84995"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a:ln/>
        </p:spPr>
      </p:sp>
      <p:sp>
        <p:nvSpPr>
          <p:cNvPr id="8704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a:ln/>
        </p:spPr>
      </p:sp>
      <p:sp>
        <p:nvSpPr>
          <p:cNvPr id="8909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a:ln/>
        </p:spPr>
      </p:sp>
      <p:sp>
        <p:nvSpPr>
          <p:cNvPr id="9113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ln/>
        </p:spPr>
      </p:sp>
      <p:sp>
        <p:nvSpPr>
          <p:cNvPr id="9421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a:ln/>
        </p:spPr>
      </p:sp>
      <p:sp>
        <p:nvSpPr>
          <p:cNvPr id="9625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a:ln/>
        </p:spPr>
      </p:sp>
      <p:sp>
        <p:nvSpPr>
          <p:cNvPr id="9830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a:ln/>
        </p:spPr>
      </p:sp>
      <p:sp>
        <p:nvSpPr>
          <p:cNvPr id="10137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5222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a:ln/>
        </p:spPr>
      </p:sp>
      <p:sp>
        <p:nvSpPr>
          <p:cNvPr id="10342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a:ln/>
        </p:spPr>
      </p:sp>
      <p:sp>
        <p:nvSpPr>
          <p:cNvPr id="10752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ln/>
        </p:spPr>
      </p:sp>
      <p:sp>
        <p:nvSpPr>
          <p:cNvPr id="10957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a:ln/>
        </p:spPr>
      </p:sp>
      <p:sp>
        <p:nvSpPr>
          <p:cNvPr id="115715"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a:ln/>
        </p:spPr>
      </p:sp>
      <p:sp>
        <p:nvSpPr>
          <p:cNvPr id="11776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a:ln/>
        </p:spPr>
      </p:sp>
      <p:sp>
        <p:nvSpPr>
          <p:cNvPr id="11981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a:ln/>
        </p:spPr>
      </p:sp>
      <p:sp>
        <p:nvSpPr>
          <p:cNvPr id="12185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a:ln/>
        </p:spPr>
      </p:sp>
      <p:sp>
        <p:nvSpPr>
          <p:cNvPr id="12390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a:ln/>
        </p:spPr>
      </p:sp>
      <p:sp>
        <p:nvSpPr>
          <p:cNvPr id="12800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a:ln/>
        </p:spPr>
      </p:sp>
      <p:sp>
        <p:nvSpPr>
          <p:cNvPr id="13005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a:ln/>
        </p:spPr>
      </p:sp>
      <p:sp>
        <p:nvSpPr>
          <p:cNvPr id="13926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a:ln/>
        </p:spPr>
      </p:sp>
      <p:sp>
        <p:nvSpPr>
          <p:cNvPr id="141315"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a:ln/>
        </p:spPr>
      </p:sp>
      <p:sp>
        <p:nvSpPr>
          <p:cNvPr id="14336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dirty="0">
                <a:ea typeface="宋体" charset="-122"/>
              </a:rPr>
              <a:pPr lvl="0" algn="r" eaLnBrk="1" hangingPunct="1">
                <a:spcBef>
                  <a:spcPct val="0"/>
                </a:spcBef>
              </a:pPr>
              <a:t>69</a:t>
            </a:fld>
            <a:endParaRPr lang="en-US" altLang="zh-CN" dirty="0">
              <a:ea typeface="宋体" charset="-122"/>
            </a:endParaRPr>
          </a:p>
        </p:txBody>
      </p:sp>
      <p:sp>
        <p:nvSpPr>
          <p:cNvPr id="148483" name="Rectangle 2"/>
          <p:cNvSpPr>
            <a:spLocks noGrp="1" noRot="1" noChangeAspect="1" noTextEdit="1"/>
          </p:cNvSpPr>
          <p:nvPr>
            <p:ph type="sldImg"/>
          </p:nvPr>
        </p:nvSpPr>
        <p:spPr>
          <a:ln/>
        </p:spPr>
      </p:sp>
      <p:sp>
        <p:nvSpPr>
          <p:cNvPr id="148484" name="Rectangle 3"/>
          <p:cNvSpPr>
            <a:spLocks noGrp="1"/>
          </p:cNvSpPr>
          <p:nvPr>
            <p:ph type="body" idx="1"/>
          </p:nvPr>
        </p:nvSpPr>
        <p:spPr>
          <a:xfrm>
            <a:off x="914400" y="4343400"/>
            <a:ext cx="5029200" cy="4114800"/>
          </a:xfrm>
          <a:ln/>
        </p:spPr>
        <p:txBody>
          <a:bodyPr wrap="square" lIns="91440" tIns="45720" rIns="91440" bIns="45720" anchor="t"/>
          <a:lstStyle/>
          <a:p>
            <a:pPr lvl="0" eaLnBrk="1" hangingPunct="1"/>
            <a:endParaRPr lang="zh-CN" altLang="zh-CN" dirty="0">
              <a:ea typeface="宋体"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a:ln/>
        </p:spPr>
      </p:sp>
      <p:sp>
        <p:nvSpPr>
          <p:cNvPr id="16077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a:ln/>
        </p:spPr>
      </p:sp>
      <p:sp>
        <p:nvSpPr>
          <p:cNvPr id="16281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a:ln/>
        </p:spPr>
      </p:sp>
      <p:sp>
        <p:nvSpPr>
          <p:cNvPr id="16589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a:ln/>
        </p:spPr>
      </p:sp>
      <p:sp>
        <p:nvSpPr>
          <p:cNvPr id="16793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a:ln/>
        </p:spPr>
      </p:sp>
      <p:sp>
        <p:nvSpPr>
          <p:cNvPr id="16998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a:ln/>
        </p:spPr>
      </p:sp>
      <p:sp>
        <p:nvSpPr>
          <p:cNvPr id="172035"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60419"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62467"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ln/>
        </p:spPr>
      </p:sp>
      <p:sp>
        <p:nvSpPr>
          <p:cNvPr id="74755" name="备注占位符 2"/>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b="0" dirty="0">
                <a:latin typeface="Arial" charset="0"/>
              </a:rPr>
              <a:pPr lvl="0" algn="r" eaLnBrk="1" hangingPunct="1"/>
              <a:t>27</a:t>
            </a:fld>
            <a:endParaRPr lang="en-US" altLang="zh-CN" sz="1200" b="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ln/>
        </p:spPr>
      </p:sp>
      <p:sp>
        <p:nvSpPr>
          <p:cNvPr id="78851" name="Rectangle 3"/>
          <p:cNvSpPr>
            <a:spLocks noGrp="1"/>
          </p:cNvSpPr>
          <p:nvPr>
            <p:ph type="body" idx="1"/>
          </p:nvPr>
        </p:nvSpPr>
        <p:spPr>
          <a:ln/>
        </p:spPr>
        <p:txBody>
          <a:bodyPr wrap="square" lIns="91440" tIns="45720" rIns="91440" bIns="45720" anchor="t"/>
          <a:lstStyle/>
          <a:p>
            <a:pPr lvl="0"/>
            <a:endParaRPr lang="zh-CN" altLang="en-US" dirty="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3"/>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ABF3F96-385C-4993-A947-3668E8B1A15E}"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3"/>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D6F080F-1386-4B78-BBC4-B81254A44940}"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ED72C-BC52-4866-9C39-131AA871FA99}"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0A73BC8-FD46-4FE4-B8AF-8B5D90428DF8}"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5D199D3-8644-4AB0-AC63-C298BB48E3A1}"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694546-089D-465B-B377-3F6CF2A734E2}"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327291-AD24-4EEB-B539-F8A876B0639D}"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20DCB03-1DA9-420E-A203-CA29819BD4A1}"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B38E13-9205-462E-9665-BBCA746CB464}"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341ED7-9E8D-4A6E-8179-07610A09B924}"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3C59F3C-4995-424E-9C7A-24660BED5E07}"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7"/>
          <p:cNvSpPr>
            <a:spLocks noGrp="1"/>
          </p:cNvSpPr>
          <p:nvPr>
            <p:ph type="ftr" sz="quarter" idx="1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8"/>
          <p:cNvSpPr>
            <a:spLocks noGrp="1"/>
          </p:cNvSpPr>
          <p:nvPr>
            <p:ph type="sldNum" sz="quarter" idx="1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01F31F4-05BD-4BCC-89E9-694AA12BF1B0}"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A4A40E7-3135-46B7-A8F7-3A6A27F8EC2F}"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3"/>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4"/>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7968601-034E-4E5E-812C-B6FFEF64832A}"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23D0DB-2A87-410D-AF6F-40A436CEC14E}"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2"/>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3"/>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B54BD7-A8F5-4836-AEFB-12C92E421BBE}"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4E38CF-9C0A-4DE9-96B6-BAFCC7CCC13F}"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CC7A4E4-42AB-4BE7-A0C9-FE8F0A71077E}"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3"/>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7AA9491-77E9-4FC9-A144-1AEE77AEC9A5}"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E9C489D-9A0F-45E6-B85F-4FC8B6FE0D1D}"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2F6A6E-669B-41ED-B384-5B9170BE1528}"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B88F051-AE36-440B-A6FC-EBD078DD57B6}"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387174-967A-410E-8E7F-7083129048F8}"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109AA7-86FD-4584-ADD9-08EB4E20FE94}"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39305EB-C8C2-4045-8B9D-2C04E115F01D}"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133A33D-8B4C-46D6-9BA0-30FB8BFAD6E2}"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6251C10-2BBC-4566-9373-C11FF80502F9}"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F475694-24E3-410F-98D7-21FC16423E67}"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1510E46-DED8-459B-9072-5BB8ACF8B116}"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3973FF-6F21-4C0E-A11A-CA01425EEE27}"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894B431-3239-4F54-9D46-6E2C06308601}"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0577BD1-7139-49D0-8AE6-BE8F557503B3}"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3F5FBAF-2B7F-4BE1-BAE7-EB93B5C1FD0B}"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9158958-D0EE-4855-9900-BE568A98EF85}"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8" name="页脚占位符 7"/>
          <p:cNvSpPr>
            <a:spLocks noGrp="1"/>
          </p:cNvSpPr>
          <p:nvPr>
            <p:ph type="ftr" sz="quarter" idx="1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9" name="灯片编号占位符 8"/>
          <p:cNvSpPr>
            <a:spLocks noGrp="1"/>
          </p:cNvSpPr>
          <p:nvPr>
            <p:ph type="sldNum" sz="quarter" idx="1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D6B15F5-2E30-4E84-940E-F9346C9D2D60}"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1451B8-C788-4F0E-BB19-5166D0966AEA}"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 name="页脚占位符 3"/>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 name="灯片编号占位符 4"/>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C06FFF9-CDA1-41E1-89B6-9E5BACB7520D}"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9331524-06AC-4F0F-961E-A6500CA7BCCC}"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 name="页脚占位符 2"/>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 name="灯片编号占位符 3"/>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FB2977D-6AD5-407C-AF38-1FAFDD801BE9}"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8" name="灯片编号占位符 3"/>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2FF6F85-B58C-4099-B7E5-C238DAFCFBF0}"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C84A6F-7BED-4E1B-80EE-48F6059F4291}"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0BE2969-9606-4C6E-A1A1-AF60293BA7F7}"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262D926-D941-43F4-A03F-9F904DA19A6D}"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5F8AA6B-C903-43D3-914D-245FB58055AA}"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272EE2C-1B8C-47EE-A42A-79400020ED32}"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DD0A4D5-45EA-4672-A1AC-46AEA48572DD}"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E36196-3F77-437A-B7E6-63FDBC2E97C3}" type="datetimeFigureOut">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2018-06-10</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59F70AB-4D6F-4A20-8386-A2403B369AEE}"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4"/>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7641231-29F5-458D-B389-35882DE87A20}"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6"/>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6"/>
          <p:cNvSpPr>
            <a:spLocks noGrp="1"/>
          </p:cNvSpPr>
          <p:nvPr>
            <p:ph type="sldNum" sz="quarter" idx="1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446CB57-6130-404A-A4F1-7955A75045CC}"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2"/>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8" name="灯片编号占位符 2"/>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13042CD-B911-4371-B1BB-DDACEDF59C71}"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8" name="灯片编号占位符 1"/>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989D277-25EB-47A9-8AEC-A1D5B5092403}"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8" name="灯片编号占位符 4"/>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77A590-9B66-45C4-B996-A7BFB9BB07E7}"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
                <a:schemeClr val="accent2"/>
              </a:buClr>
              <a:buSzPct val="75000"/>
              <a:buFont typeface="Wingdings"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8" name="灯片编号占位符 4"/>
          <p:cNvSpPr>
            <a:spLocks noGrp="1"/>
          </p:cNvSpPr>
          <p:nvPr>
            <p:ph type="sldNum" sz="quarter" idx="4"/>
          </p:nvPr>
        </p:nvSpPr>
        <p:spPr>
          <a:xfrm>
            <a:off x="4098925" y="6529388"/>
            <a:ext cx="982663" cy="214313"/>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40A881F-BCD5-47FA-A2EC-57901279314F}" type="slidenum">
              <a:rPr kumimoji="0" lang="ko-KR" altLang="en-US" sz="2400" b="1" i="0" u="none" strike="noStrike" kern="1200" cap="none" spc="0" normalizeH="0" baseline="0" noProof="0">
                <a:ln>
                  <a:noFill/>
                </a:ln>
                <a:solidFill>
                  <a:schemeClr val="tx1"/>
                </a:solidFill>
                <a:effectLst/>
                <a:uLnTx/>
                <a:uFillTx/>
                <a:latin typeface="Arial Black"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en-US" altLang="ko-KR"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9"/>
          <p:cNvSpPr/>
          <p:nvPr userDrawn="1"/>
        </p:nvSpPr>
        <p:spPr>
          <a:xfrm>
            <a:off x="-9525" y="6553200"/>
            <a:ext cx="9144000" cy="0"/>
          </a:xfrm>
          <a:prstGeom prst="line">
            <a:avLst/>
          </a:prstGeom>
          <a:ln w="9525" cap="flat" cmpd="sng">
            <a:solidFill>
              <a:srgbClr val="FFFFFF">
                <a:alpha val="50195"/>
              </a:srgbClr>
            </a:solidFill>
            <a:prstDash val="sysDot"/>
            <a:headEnd type="none" w="med" len="med"/>
            <a:tailEnd type="none" w="med" len="med"/>
          </a:ln>
        </p:spPr>
      </p:sp>
      <p:sp>
        <p:nvSpPr>
          <p:cNvPr id="13" name="矩形 12"/>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28" name="矩形 13"/>
          <p:cNvSpPr>
            <a:spLocks noChangeArrowheads="1"/>
          </p:cNvSpPr>
          <p:nvPr/>
        </p:nvSpPr>
        <p:spPr bwMode="auto">
          <a:xfrm>
            <a:off x="0" y="0"/>
            <a:ext cx="647700" cy="576263"/>
          </a:xfrm>
          <a:prstGeom prst="rect">
            <a:avLst/>
          </a:prstGeom>
          <a:solidFill>
            <a:srgbClr val="FF9933"/>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sz="2400" b="1">
                <a:solidFill>
                  <a:schemeClr val="tx1"/>
                </a:solidFill>
                <a:latin typeface="Arial Black" pitchFamily="34" charset="0"/>
                <a:ea typeface="宋体" charset="-122"/>
              </a:defRPr>
            </a:lvl1pPr>
            <a:lvl2pPr marL="742950" indent="-285750">
              <a:defRPr sz="2400" b="1">
                <a:solidFill>
                  <a:schemeClr val="tx1"/>
                </a:solidFill>
                <a:latin typeface="Arial Black" pitchFamily="34" charset="0"/>
                <a:ea typeface="宋体" charset="-122"/>
              </a:defRPr>
            </a:lvl2pPr>
            <a:lvl3pPr marL="1143000" indent="-228600">
              <a:defRPr sz="2400" b="1">
                <a:solidFill>
                  <a:schemeClr val="tx1"/>
                </a:solidFill>
                <a:latin typeface="Arial Black" pitchFamily="34" charset="0"/>
                <a:ea typeface="宋体" charset="-122"/>
              </a:defRPr>
            </a:lvl3pPr>
            <a:lvl4pPr marL="1600200" indent="-228600">
              <a:defRPr sz="2400" b="1">
                <a:solidFill>
                  <a:schemeClr val="tx1"/>
                </a:solidFill>
                <a:latin typeface="Arial Black" pitchFamily="34" charset="0"/>
                <a:ea typeface="宋体" charset="-122"/>
              </a:defRPr>
            </a:lvl4pPr>
            <a:lvl5pPr marL="2057400" indent="-228600">
              <a:defRPr sz="2400" b="1">
                <a:solidFill>
                  <a:schemeClr val="tx1"/>
                </a:solidFill>
                <a:latin typeface="Arial Black" pitchFamily="34" charset="0"/>
                <a:ea typeface="宋体" charset="-122"/>
              </a:defRPr>
            </a:lvl5pPr>
            <a:lvl6pPr marL="2514600" indent="-228600" eaLnBrk="0" fontAlgn="base" hangingPunct="0">
              <a:spcBef>
                <a:spcPct val="0"/>
              </a:spcBef>
              <a:spcAft>
                <a:spcPct val="0"/>
              </a:spcAft>
              <a:defRPr sz="2400" b="1">
                <a:solidFill>
                  <a:schemeClr val="tx1"/>
                </a:solidFill>
                <a:latin typeface="Arial Black" pitchFamily="34" charset="0"/>
                <a:ea typeface="宋体" charset="-122"/>
              </a:defRPr>
            </a:lvl6pPr>
            <a:lvl7pPr marL="2971800" indent="-228600" eaLnBrk="0" fontAlgn="base" hangingPunct="0">
              <a:spcBef>
                <a:spcPct val="0"/>
              </a:spcBef>
              <a:spcAft>
                <a:spcPct val="0"/>
              </a:spcAft>
              <a:defRPr sz="2400" b="1">
                <a:solidFill>
                  <a:schemeClr val="tx1"/>
                </a:solidFill>
                <a:latin typeface="Arial Black" pitchFamily="34" charset="0"/>
                <a:ea typeface="宋体" charset="-122"/>
              </a:defRPr>
            </a:lvl7pPr>
            <a:lvl8pPr marL="3429000" indent="-228600" eaLnBrk="0" fontAlgn="base" hangingPunct="0">
              <a:spcBef>
                <a:spcPct val="0"/>
              </a:spcBef>
              <a:spcAft>
                <a:spcPct val="0"/>
              </a:spcAft>
              <a:defRPr sz="2400" b="1">
                <a:solidFill>
                  <a:schemeClr val="tx1"/>
                </a:solidFill>
                <a:latin typeface="Arial Black" pitchFamily="34" charset="0"/>
                <a:ea typeface="宋体" charset="-122"/>
              </a:defRPr>
            </a:lvl8pPr>
            <a:lvl9pPr marL="3886200" indent="-228600" eaLnBrk="0" fontAlgn="base" hangingPunct="0">
              <a:spcBef>
                <a:spcPct val="0"/>
              </a:spcBef>
              <a:spcAft>
                <a:spcPct val="0"/>
              </a:spcAft>
              <a:defRPr sz="2400" b="1">
                <a:solidFill>
                  <a:schemeClr val="tx1"/>
                </a:solidFill>
                <a:latin typeface="Arial Black"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uLnTx/>
              <a:uFillTx/>
              <a:latin typeface="Arial Black" pitchFamily="34" charset="0"/>
              <a:ea typeface="宋体" charset="-122"/>
              <a:cs typeface="+mn-cs"/>
            </a:endParaRPr>
          </a:p>
        </p:txBody>
      </p:sp>
      <p:sp>
        <p:nvSpPr>
          <p:cNvPr id="1029" name="任意多边形 14"/>
          <p:cNvSpPr/>
          <p:nvPr userDrawn="1"/>
        </p:nvSpPr>
        <p:spPr>
          <a:xfrm>
            <a:off x="5148263" y="0"/>
            <a:ext cx="400050" cy="576263"/>
          </a:xfrm>
          <a:custGeom>
            <a:avLst/>
            <a:gdLst/>
            <a:ahLst/>
            <a:cxnLst>
              <a:cxn ang="0">
                <a:pos x="19245" y="0"/>
              </a:cxn>
              <a:cxn ang="0">
                <a:pos x="7139" y="0"/>
              </a:cxn>
              <a:cxn ang="0">
                <a:pos x="53430" y="52174"/>
              </a:cxn>
              <a:cxn ang="0">
                <a:pos x="0" y="52174"/>
              </a:cxn>
            </a:cxnLst>
            <a:rect l="0" t="0" r="0" b="0"/>
            <a:pathLst>
              <a:path w="399745" h="576064">
                <a:moveTo>
                  <a:pt x="346397" y="0"/>
                </a:moveTo>
                <a:lnTo>
                  <a:pt x="399745" y="0"/>
                </a:lnTo>
                <a:lnTo>
                  <a:pt x="53348" y="576064"/>
                </a:lnTo>
                <a:lnTo>
                  <a:pt x="0" y="576064"/>
                </a:lnTo>
                <a:lnTo>
                  <a:pt x="346397" y="0"/>
                </a:lnTo>
                <a:close/>
              </a:path>
            </a:pathLst>
          </a:custGeom>
          <a:solidFill>
            <a:schemeClr val="bg1">
              <a:alpha val="100000"/>
            </a:schemeClr>
          </a:solidFill>
          <a:ln w="9525">
            <a:noFill/>
          </a:ln>
        </p:spPr>
        <p:txBody>
          <a:bodyPr/>
          <a:lstStyle/>
          <a:p>
            <a:endParaRPr lang="zh-CN" altLang="en-US"/>
          </a:p>
        </p:txBody>
      </p:sp>
      <p:sp>
        <p:nvSpPr>
          <p:cNvPr id="16" name="任意多边形 15"/>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17" name="直接连接符 16"/>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lvl1pPr algn="l" rtl="0" eaLnBrk="0" fontAlgn="base" latinLnBrk="1"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latinLnBrk="1" hangingPunct="0">
        <a:lnSpc>
          <a:spcPct val="90000"/>
        </a:lnSpc>
        <a:spcBef>
          <a:spcPct val="0"/>
        </a:spcBef>
        <a:spcAft>
          <a:spcPct val="0"/>
        </a:spcAft>
        <a:defRPr sz="3600" b="1">
          <a:solidFill>
            <a:schemeClr val="tx2"/>
          </a:solidFill>
          <a:latin typeface="굴림"/>
          <a:ea typeface="宋体" charset="-122"/>
        </a:defRPr>
      </a:lvl2pPr>
      <a:lvl3pPr algn="l" rtl="0" eaLnBrk="0" fontAlgn="base" latinLnBrk="1" hangingPunct="0">
        <a:lnSpc>
          <a:spcPct val="90000"/>
        </a:lnSpc>
        <a:spcBef>
          <a:spcPct val="0"/>
        </a:spcBef>
        <a:spcAft>
          <a:spcPct val="0"/>
        </a:spcAft>
        <a:defRPr sz="3600" b="1">
          <a:solidFill>
            <a:schemeClr val="tx2"/>
          </a:solidFill>
          <a:latin typeface="굴림"/>
          <a:ea typeface="宋体" charset="-122"/>
        </a:defRPr>
      </a:lvl3pPr>
      <a:lvl4pPr algn="l" rtl="0" eaLnBrk="0" fontAlgn="base" latinLnBrk="1" hangingPunct="0">
        <a:lnSpc>
          <a:spcPct val="90000"/>
        </a:lnSpc>
        <a:spcBef>
          <a:spcPct val="0"/>
        </a:spcBef>
        <a:spcAft>
          <a:spcPct val="0"/>
        </a:spcAft>
        <a:defRPr sz="3600" b="1">
          <a:solidFill>
            <a:schemeClr val="tx2"/>
          </a:solidFill>
          <a:latin typeface="굴림"/>
          <a:ea typeface="宋体" charset="-122"/>
        </a:defRPr>
      </a:lvl4pPr>
      <a:lvl5pPr algn="l" rtl="0" eaLnBrk="0" fontAlgn="base" latinLnBrk="1" hangingPunct="0">
        <a:lnSpc>
          <a:spcPct val="90000"/>
        </a:lnSpc>
        <a:spcBef>
          <a:spcPct val="0"/>
        </a:spcBef>
        <a:spcAft>
          <a:spcPct val="0"/>
        </a:spcAft>
        <a:defRPr sz="3600" b="1">
          <a:solidFill>
            <a:schemeClr val="tx2"/>
          </a:solidFill>
          <a:latin typeface="굴림"/>
          <a:ea typeface="宋体" charset="-122"/>
        </a:defRPr>
      </a:lvl5pPr>
      <a:lvl6pPr marL="457200" algn="l" rtl="0" fontAlgn="base" latinLnBrk="1">
        <a:lnSpc>
          <a:spcPct val="90000"/>
        </a:lnSpc>
        <a:spcBef>
          <a:spcPct val="0"/>
        </a:spcBef>
        <a:spcAft>
          <a:spcPct val="0"/>
        </a:spcAft>
        <a:defRPr sz="3600" b="1">
          <a:solidFill>
            <a:schemeClr val="tx2"/>
          </a:solidFill>
          <a:latin typeface="굴림"/>
          <a:ea typeface="宋体" charset="-122"/>
        </a:defRPr>
      </a:lvl6pPr>
      <a:lvl7pPr marL="914400" algn="l" rtl="0" fontAlgn="base" latinLnBrk="1">
        <a:lnSpc>
          <a:spcPct val="90000"/>
        </a:lnSpc>
        <a:spcBef>
          <a:spcPct val="0"/>
        </a:spcBef>
        <a:spcAft>
          <a:spcPct val="0"/>
        </a:spcAft>
        <a:defRPr sz="3600" b="1">
          <a:solidFill>
            <a:schemeClr val="tx2"/>
          </a:solidFill>
          <a:latin typeface="굴림"/>
          <a:ea typeface="宋体" charset="-122"/>
        </a:defRPr>
      </a:lvl7pPr>
      <a:lvl8pPr marL="1371600" algn="l" rtl="0" fontAlgn="base" latinLnBrk="1">
        <a:lnSpc>
          <a:spcPct val="90000"/>
        </a:lnSpc>
        <a:spcBef>
          <a:spcPct val="0"/>
        </a:spcBef>
        <a:spcAft>
          <a:spcPct val="0"/>
        </a:spcAft>
        <a:defRPr sz="3600" b="1">
          <a:solidFill>
            <a:schemeClr val="tx2"/>
          </a:solidFill>
          <a:latin typeface="굴림"/>
          <a:ea typeface="宋体" charset="-122"/>
        </a:defRPr>
      </a:lvl8pPr>
      <a:lvl9pPr marL="1828800" algn="l" rtl="0" fontAlgn="base" latinLnBrk="1">
        <a:lnSpc>
          <a:spcPct val="90000"/>
        </a:lnSpc>
        <a:spcBef>
          <a:spcPct val="0"/>
        </a:spcBef>
        <a:spcAft>
          <a:spcPct val="0"/>
        </a:spcAft>
        <a:defRPr sz="3600" b="1">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lr>
          <a:schemeClr val="accent2"/>
        </a:buClr>
        <a:buSzPct val="75000"/>
        <a:buFont typeface="Wingdings" charset="2"/>
        <a:buChar char="l"/>
        <a:defRPr sz="28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accent1"/>
        </a:buClr>
        <a:buSzPct val="75000"/>
        <a:buFont typeface="Wingdings" charset="2"/>
        <a:buChar char="£"/>
        <a:defRPr sz="24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lr>
          <a:schemeClr val="accent2"/>
        </a:buClr>
        <a:buSzPct val="75000"/>
        <a:buFont typeface="Wingdings" charset="2"/>
        <a:buChar char="l"/>
        <a:defRPr sz="20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lr>
          <a:schemeClr val="accent1"/>
        </a:buClr>
        <a:buSzPct val="80000"/>
        <a:buFont typeface="Wingdings" charset="2"/>
        <a:buChar char="£"/>
        <a:defRPr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lr>
          <a:schemeClr val="accent2"/>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051" name="矩形 8"/>
          <p:cNvSpPr>
            <a:spLocks noChangeArrowheads="1"/>
          </p:cNvSpPr>
          <p:nvPr/>
        </p:nvSpPr>
        <p:spPr bwMode="auto">
          <a:xfrm>
            <a:off x="0" y="0"/>
            <a:ext cx="647700" cy="576263"/>
          </a:xfrm>
          <a:prstGeom prst="rect">
            <a:avLst/>
          </a:prstGeom>
          <a:solidFill>
            <a:srgbClr val="FF9933"/>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sz="2400" b="1">
                <a:solidFill>
                  <a:schemeClr val="tx1"/>
                </a:solidFill>
                <a:latin typeface="Arial Black" pitchFamily="34" charset="0"/>
                <a:ea typeface="宋体" charset="-122"/>
              </a:defRPr>
            </a:lvl1pPr>
            <a:lvl2pPr marL="742950" indent="-285750">
              <a:defRPr sz="2400" b="1">
                <a:solidFill>
                  <a:schemeClr val="tx1"/>
                </a:solidFill>
                <a:latin typeface="Arial Black" pitchFamily="34" charset="0"/>
                <a:ea typeface="宋体" charset="-122"/>
              </a:defRPr>
            </a:lvl2pPr>
            <a:lvl3pPr marL="1143000" indent="-228600">
              <a:defRPr sz="2400" b="1">
                <a:solidFill>
                  <a:schemeClr val="tx1"/>
                </a:solidFill>
                <a:latin typeface="Arial Black" pitchFamily="34" charset="0"/>
                <a:ea typeface="宋体" charset="-122"/>
              </a:defRPr>
            </a:lvl3pPr>
            <a:lvl4pPr marL="1600200" indent="-228600">
              <a:defRPr sz="2400" b="1">
                <a:solidFill>
                  <a:schemeClr val="tx1"/>
                </a:solidFill>
                <a:latin typeface="Arial Black" pitchFamily="34" charset="0"/>
                <a:ea typeface="宋体" charset="-122"/>
              </a:defRPr>
            </a:lvl4pPr>
            <a:lvl5pPr marL="2057400" indent="-228600">
              <a:defRPr sz="2400" b="1">
                <a:solidFill>
                  <a:schemeClr val="tx1"/>
                </a:solidFill>
                <a:latin typeface="Arial Black" pitchFamily="34" charset="0"/>
                <a:ea typeface="宋体" charset="-122"/>
              </a:defRPr>
            </a:lvl5pPr>
            <a:lvl6pPr marL="2514600" indent="-228600" eaLnBrk="0" fontAlgn="base" hangingPunct="0">
              <a:spcBef>
                <a:spcPct val="0"/>
              </a:spcBef>
              <a:spcAft>
                <a:spcPct val="0"/>
              </a:spcAft>
              <a:defRPr sz="2400" b="1">
                <a:solidFill>
                  <a:schemeClr val="tx1"/>
                </a:solidFill>
                <a:latin typeface="Arial Black" pitchFamily="34" charset="0"/>
                <a:ea typeface="宋体" charset="-122"/>
              </a:defRPr>
            </a:lvl6pPr>
            <a:lvl7pPr marL="2971800" indent="-228600" eaLnBrk="0" fontAlgn="base" hangingPunct="0">
              <a:spcBef>
                <a:spcPct val="0"/>
              </a:spcBef>
              <a:spcAft>
                <a:spcPct val="0"/>
              </a:spcAft>
              <a:defRPr sz="2400" b="1">
                <a:solidFill>
                  <a:schemeClr val="tx1"/>
                </a:solidFill>
                <a:latin typeface="Arial Black" pitchFamily="34" charset="0"/>
                <a:ea typeface="宋体" charset="-122"/>
              </a:defRPr>
            </a:lvl7pPr>
            <a:lvl8pPr marL="3429000" indent="-228600" eaLnBrk="0" fontAlgn="base" hangingPunct="0">
              <a:spcBef>
                <a:spcPct val="0"/>
              </a:spcBef>
              <a:spcAft>
                <a:spcPct val="0"/>
              </a:spcAft>
              <a:defRPr sz="2400" b="1">
                <a:solidFill>
                  <a:schemeClr val="tx1"/>
                </a:solidFill>
                <a:latin typeface="Arial Black" pitchFamily="34" charset="0"/>
                <a:ea typeface="宋体" charset="-122"/>
              </a:defRPr>
            </a:lvl8pPr>
            <a:lvl9pPr marL="3886200" indent="-228600" eaLnBrk="0" fontAlgn="base" hangingPunct="0">
              <a:spcBef>
                <a:spcPct val="0"/>
              </a:spcBef>
              <a:spcAft>
                <a:spcPct val="0"/>
              </a:spcAft>
              <a:defRPr sz="2400" b="1">
                <a:solidFill>
                  <a:schemeClr val="tx1"/>
                </a:solidFill>
                <a:latin typeface="Arial Black"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uLnTx/>
              <a:uFillTx/>
              <a:latin typeface="Arial Black" pitchFamily="34" charset="0"/>
              <a:ea typeface="宋体" charset="-122"/>
              <a:cs typeface="+mn-cs"/>
            </a:endParaRPr>
          </a:p>
        </p:txBody>
      </p:sp>
      <p:sp>
        <p:nvSpPr>
          <p:cNvPr id="2052" name="任意多边形 9"/>
          <p:cNvSpPr/>
          <p:nvPr userDrawn="1"/>
        </p:nvSpPr>
        <p:spPr>
          <a:xfrm>
            <a:off x="5148263" y="0"/>
            <a:ext cx="400050" cy="576263"/>
          </a:xfrm>
          <a:custGeom>
            <a:avLst/>
            <a:gdLst/>
            <a:ahLst/>
            <a:cxnLst>
              <a:cxn ang="0">
                <a:pos x="19245" y="0"/>
              </a:cxn>
              <a:cxn ang="0">
                <a:pos x="7139" y="0"/>
              </a:cxn>
              <a:cxn ang="0">
                <a:pos x="53430" y="52174"/>
              </a:cxn>
              <a:cxn ang="0">
                <a:pos x="0" y="52174"/>
              </a:cxn>
            </a:cxnLst>
            <a:rect l="0" t="0" r="0" b="0"/>
            <a:pathLst>
              <a:path w="399745" h="576064">
                <a:moveTo>
                  <a:pt x="346397" y="0"/>
                </a:moveTo>
                <a:lnTo>
                  <a:pt x="399745" y="0"/>
                </a:lnTo>
                <a:lnTo>
                  <a:pt x="53348" y="576064"/>
                </a:lnTo>
                <a:lnTo>
                  <a:pt x="0" y="576064"/>
                </a:lnTo>
                <a:lnTo>
                  <a:pt x="346397" y="0"/>
                </a:lnTo>
                <a:close/>
              </a:path>
            </a:pathLst>
          </a:custGeom>
          <a:solidFill>
            <a:schemeClr val="bg1">
              <a:alpha val="100000"/>
            </a:schemeClr>
          </a:solidFill>
          <a:ln w="9525">
            <a:noFill/>
          </a:ln>
        </p:spPr>
        <p:txBody>
          <a:bodyPr/>
          <a:lstStyle/>
          <a:p>
            <a:endParaRPr lang="zh-CN" altLang="en-US"/>
          </a:p>
        </p:txBody>
      </p:sp>
      <p:sp>
        <p:nvSpPr>
          <p:cNvPr id="11" name="任意多边形 10"/>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12" name="直接连接符 11"/>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ko-KR" altLang="en-US" dirty="0"/>
              <a:t>마스터 제목 스타일 편집</a:t>
            </a:r>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437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kumimoji="1" sz="1400" b="0">
                <a:latin typeface="+mn-lt"/>
                <a:ea typeface="굴림"/>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D4D0D8C1-A8F0-4ED3-95CF-ECE48785014D}"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37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kumimoji="1" sz="1400" b="0">
                <a:latin typeface="+mn-lt"/>
                <a:ea typeface="굴림"/>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37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kumimoji="1" sz="1400" b="0">
                <a:latin typeface="+mn-lt"/>
                <a:ea typeface="굴림"/>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0537C983-7A4D-404D-B796-77895630EB17}"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pic>
        <p:nvPicPr>
          <p:cNvPr id="3079" name="Picture 7" descr="white"/>
          <p:cNvPicPr>
            <a:picLocks noChangeAspect="1"/>
          </p:cNvPicPr>
          <p:nvPr userDrawn="1"/>
        </p:nvPicPr>
        <p:blipFill>
          <a:blip r:embed="rId13" cstate="print"/>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ko-KR" altLang="en-US" dirty="0"/>
              <a:t>마스터 제목 스타일 편집</a:t>
            </a:r>
          </a:p>
        </p:txBody>
      </p:sp>
      <p:sp>
        <p:nvSpPr>
          <p:cNvPr id="4099" name="Rectangle 3"/>
          <p:cNvSpPr>
            <a:spLocks noGrp="1"/>
          </p:cNvSpPr>
          <p:nvPr>
            <p:ph type="body" idx="1"/>
          </p:nvPr>
        </p:nvSpPr>
        <p:spPr>
          <a:xfrm>
            <a:off x="457200" y="1600200"/>
            <a:ext cx="8229600" cy="4525963"/>
          </a:xfrm>
          <a:prstGeom prst="rect">
            <a:avLst/>
          </a:prstGeom>
          <a:noFill/>
          <a:ln w="9525">
            <a:noFill/>
          </a:ln>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47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kumimoji="1" sz="1400" b="0">
                <a:latin typeface="+mn-lt"/>
                <a:ea typeface="굴림"/>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B6534583-391F-4EA0-9221-FFC75BE35AFF}" type="datetimeFigureOut">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l" defTabSz="914400" rtl="0" eaLnBrk="1" fontAlgn="base" latinLnBrk="1" hangingPunct="1">
                <a:lnSpc>
                  <a:spcPct val="100000"/>
                </a:lnSpc>
                <a:spcBef>
                  <a:spcPct val="0"/>
                </a:spcBef>
                <a:spcAft>
                  <a:spcPct val="0"/>
                </a:spcAft>
                <a:buClrTx/>
                <a:buSzTx/>
                <a:buFontTx/>
                <a:buNone/>
                <a:defRPr/>
              </a:pPr>
              <a:t>2018-06-10</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7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latinLnBrk="1" hangingPunct="1">
              <a:defRPr kumimoji="1" sz="1400" b="0">
                <a:latin typeface="+mn-lt"/>
                <a:ea typeface="굴림"/>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sp>
        <p:nvSpPr>
          <p:cNvPr id="547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kumimoji="1" sz="1400" b="0">
                <a:latin typeface="+mn-lt"/>
                <a:ea typeface="굴림"/>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4B45B893-8555-4E89-A76A-0F7B2C9153C2}" type="slidenum">
              <a:rPr kumimoji="1" lang="ko-KR" altLang="en-US" sz="1400" b="0" i="0" u="none" strike="noStrike" kern="1200" cap="none" spc="0" normalizeH="0" baseline="0" noProof="0">
                <a:ln>
                  <a:noFill/>
                </a:ln>
                <a:solidFill>
                  <a:schemeClr val="tx1"/>
                </a:solidFill>
                <a:effectLst/>
                <a:uLnTx/>
                <a:uFillTx/>
                <a:latin typeface="+mn-lt"/>
                <a:ea typeface="굴림"/>
                <a:cs typeface="+mn-cs"/>
              </a:rPr>
              <a:pPr marL="0" marR="0" lvl="0" indent="0" algn="r" defTabSz="914400" rtl="0" eaLnBrk="1" fontAlgn="base" latinLnBrk="1" hangingPunct="1">
                <a:lnSpc>
                  <a:spcPct val="100000"/>
                </a:lnSpc>
                <a:spcBef>
                  <a:spcPct val="0"/>
                </a:spcBef>
                <a:spcAft>
                  <a:spcPct val="0"/>
                </a:spcAft>
                <a:buClrTx/>
                <a:buSzTx/>
                <a:buFontTx/>
                <a:buNone/>
                <a:defRPr/>
              </a:pPr>
              <a:t>‹#›</a:t>
            </a:fld>
            <a:endParaRPr kumimoji="1" lang="en-US" altLang="ko-KR" sz="1400" b="0" i="0" u="none" strike="noStrike" kern="1200" cap="none" spc="0" normalizeH="0" baseline="0" noProof="0">
              <a:ln>
                <a:noFill/>
              </a:ln>
              <a:solidFill>
                <a:schemeClr val="tx1"/>
              </a:solidFill>
              <a:effectLst/>
              <a:uLnTx/>
              <a:uFillTx/>
              <a:latin typeface="+mn-lt"/>
              <a:ea typeface="굴림"/>
              <a:cs typeface="+mn-cs"/>
            </a:endParaRPr>
          </a:p>
        </p:txBody>
      </p:sp>
      <p:pic>
        <p:nvPicPr>
          <p:cNvPr id="4103" name="Picture 7" descr="blue"/>
          <p:cNvPicPr>
            <a:picLocks noChangeAspect="1"/>
          </p:cNvPicPr>
          <p:nvPr userDrawn="1"/>
        </p:nvPicPr>
        <p:blipFill>
          <a:blip r:embed="rId13" cstate="print"/>
          <a:stretch>
            <a:fillRect/>
          </a:stretch>
        </p:blipFill>
        <p:spPr>
          <a:xfrm>
            <a:off x="0" y="-4762"/>
            <a:ext cx="9144000" cy="68627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a:ea typeface="宋体" charset="-122"/>
        </a:defRPr>
      </a:lvl2pPr>
      <a:lvl3pPr algn="ctr" rtl="0" eaLnBrk="0" fontAlgn="base" latinLnBrk="1" hangingPunct="0">
        <a:spcBef>
          <a:spcPct val="0"/>
        </a:spcBef>
        <a:spcAft>
          <a:spcPct val="0"/>
        </a:spcAft>
        <a:defRPr sz="4400">
          <a:solidFill>
            <a:schemeClr val="tx2"/>
          </a:solidFill>
          <a:latin typeface="굴림"/>
          <a:ea typeface="宋体" charset="-122"/>
        </a:defRPr>
      </a:lvl3pPr>
      <a:lvl4pPr algn="ctr" rtl="0" eaLnBrk="0" fontAlgn="base" latinLnBrk="1" hangingPunct="0">
        <a:spcBef>
          <a:spcPct val="0"/>
        </a:spcBef>
        <a:spcAft>
          <a:spcPct val="0"/>
        </a:spcAft>
        <a:defRPr sz="4400">
          <a:solidFill>
            <a:schemeClr val="tx2"/>
          </a:solidFill>
          <a:latin typeface="굴림"/>
          <a:ea typeface="宋体" charset="-122"/>
        </a:defRPr>
      </a:lvl4pPr>
      <a:lvl5pPr algn="ctr" rtl="0" eaLnBrk="0" fontAlgn="base" latinLnBrk="1" hangingPunct="0">
        <a:spcBef>
          <a:spcPct val="0"/>
        </a:spcBef>
        <a:spcAft>
          <a:spcPct val="0"/>
        </a:spcAft>
        <a:defRPr sz="4400">
          <a:solidFill>
            <a:schemeClr val="tx2"/>
          </a:solidFill>
          <a:latin typeface="굴림"/>
          <a:ea typeface="宋体" charset="-122"/>
        </a:defRPr>
      </a:lvl5pPr>
      <a:lvl6pPr marL="457200" algn="ctr" rtl="0" fontAlgn="base" latinLnBrk="1">
        <a:spcBef>
          <a:spcPct val="0"/>
        </a:spcBef>
        <a:spcAft>
          <a:spcPct val="0"/>
        </a:spcAft>
        <a:defRPr sz="4400">
          <a:solidFill>
            <a:schemeClr val="tx2"/>
          </a:solidFill>
          <a:latin typeface="굴림"/>
          <a:ea typeface="宋体" charset="-122"/>
        </a:defRPr>
      </a:lvl6pPr>
      <a:lvl7pPr marL="914400" algn="ctr" rtl="0" fontAlgn="base" latinLnBrk="1">
        <a:spcBef>
          <a:spcPct val="0"/>
        </a:spcBef>
        <a:spcAft>
          <a:spcPct val="0"/>
        </a:spcAft>
        <a:defRPr sz="4400">
          <a:solidFill>
            <a:schemeClr val="tx2"/>
          </a:solidFill>
          <a:latin typeface="굴림"/>
          <a:ea typeface="宋体" charset="-122"/>
        </a:defRPr>
      </a:lvl7pPr>
      <a:lvl8pPr marL="1371600" algn="ctr" rtl="0" fontAlgn="base" latinLnBrk="1">
        <a:spcBef>
          <a:spcPct val="0"/>
        </a:spcBef>
        <a:spcAft>
          <a:spcPct val="0"/>
        </a:spcAft>
        <a:defRPr sz="4400">
          <a:solidFill>
            <a:schemeClr val="tx2"/>
          </a:solidFill>
          <a:latin typeface="굴림"/>
          <a:ea typeface="宋体" charset="-122"/>
        </a:defRPr>
      </a:lvl8pPr>
      <a:lvl9pPr marL="1828800" algn="ctr" rtl="0" fontAlgn="base" latinLnBrk="1">
        <a:spcBef>
          <a:spcPct val="0"/>
        </a:spcBef>
        <a:spcAft>
          <a:spcPct val="0"/>
        </a:spcAft>
        <a:defRPr sz="4400">
          <a:solidFill>
            <a:schemeClr val="tx2"/>
          </a:solidFill>
          <a:latin typeface="굴림"/>
          <a:ea typeface="宋体"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矩形 14"/>
          <p:cNvSpPr/>
          <p:nvPr/>
        </p:nvSpPr>
        <p:spPr>
          <a:xfrm rot="-2755192">
            <a:off x="3049588" y="4302125"/>
            <a:ext cx="4854575" cy="292100"/>
          </a:xfrm>
          <a:prstGeom prst="rect">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cxnSp>
        <p:nvCxnSpPr>
          <p:cNvPr id="12" name="直接连接符 11"/>
          <p:cNvCxnSpPr/>
          <p:nvPr/>
        </p:nvCxnSpPr>
        <p:spPr bwMode="auto">
          <a:xfrm flipH="1">
            <a:off x="7124700" y="719138"/>
            <a:ext cx="1816100" cy="1852613"/>
          </a:xfrm>
          <a:prstGeom prst="line">
            <a:avLst/>
          </a:prstGeom>
          <a:solidFill>
            <a:schemeClr val="accent1"/>
          </a:solidFill>
          <a:ln w="31750" cap="flat" cmpd="sng" algn="ctr">
            <a:solidFill>
              <a:schemeClr val="bg1">
                <a:lumMod val="65000"/>
              </a:schemeClr>
            </a:solidFill>
            <a:prstDash val="solid"/>
            <a:round/>
            <a:headEnd type="none" w="med" len="med"/>
            <a:tailEnd type="none" w="med" len="med"/>
          </a:ln>
          <a:effectLst/>
        </p:spPr>
      </p:cxnSp>
      <p:sp>
        <p:nvSpPr>
          <p:cNvPr id="322565" name="Text Box 5"/>
          <p:cNvSpPr txBox="1">
            <a:spLocks noChangeArrowheads="1"/>
          </p:cNvSpPr>
          <p:nvPr/>
        </p:nvSpPr>
        <p:spPr bwMode="auto">
          <a:xfrm>
            <a:off x="1525588" y="1930400"/>
            <a:ext cx="4941888"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lvl="0" algn="ctr" eaLnBrk="1" hangingPunct="1">
              <a:spcBef>
                <a:spcPct val="50000"/>
              </a:spcBef>
            </a:pPr>
            <a:r>
              <a:rPr lang="zh-CN" altLang="en-US" sz="6000" dirty="0">
                <a:latin typeface="方正清刻本悦宋简体" pitchFamily="2" charset="-122"/>
                <a:ea typeface="方正清刻本悦宋简体" pitchFamily="2" charset="-122"/>
              </a:rPr>
              <a:t>特种设备安全管理</a:t>
            </a:r>
          </a:p>
        </p:txBody>
      </p:sp>
      <p:sp>
        <p:nvSpPr>
          <p:cNvPr id="2" name="直角三角形 1"/>
          <p:cNvSpPr/>
          <p:nvPr/>
        </p:nvSpPr>
        <p:spPr bwMode="auto">
          <a:xfrm flipH="1">
            <a:off x="3344863" y="692150"/>
            <a:ext cx="5799138" cy="6165850"/>
          </a:xfrm>
          <a:prstGeom prst="rtTriangle">
            <a:avLst/>
          </a:prstGeom>
          <a:solidFill>
            <a:schemeClr val="tx1">
              <a:lumMod val="85000"/>
              <a:lumOff val="1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9942" name="直角三角形 2"/>
          <p:cNvSpPr/>
          <p:nvPr/>
        </p:nvSpPr>
        <p:spPr>
          <a:xfrm rot="5400000">
            <a:off x="103188" y="-103187"/>
            <a:ext cx="2852737" cy="3059112"/>
          </a:xfrm>
          <a:prstGeom prst="rtTriangl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4" name="矩形 3"/>
          <p:cNvSpPr/>
          <p:nvPr/>
        </p:nvSpPr>
        <p:spPr bwMode="auto">
          <a:xfrm rot="19027627">
            <a:off x="394948" y="1294002"/>
            <a:ext cx="3295650" cy="657225"/>
          </a:xfrm>
          <a:prstGeom prst="rect">
            <a:avLst/>
          </a:prstGeom>
          <a:solidFill>
            <a:schemeClr val="bg1">
              <a:lumMod val="75000"/>
              <a:alpha val="97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6" name="直接连接符 5"/>
          <p:cNvCxnSpPr/>
          <p:nvPr/>
        </p:nvCxnSpPr>
        <p:spPr bwMode="auto">
          <a:xfrm flipH="1">
            <a:off x="1530350" y="0"/>
            <a:ext cx="1727200" cy="1584325"/>
          </a:xfrm>
          <a:prstGeom prst="line">
            <a:avLst/>
          </a:prstGeom>
          <a:solidFill>
            <a:schemeClr val="accent1"/>
          </a:solidFill>
          <a:ln w="31750" cap="flat" cmpd="sng" algn="ctr">
            <a:solidFill>
              <a:schemeClr val="bg1">
                <a:lumMod val="65000"/>
              </a:schemeClr>
            </a:solidFill>
            <a:prstDash val="solid"/>
            <a:round/>
            <a:headEnd type="none" w="med" len="med"/>
            <a:tailEnd type="none" w="med" len="med"/>
          </a:ln>
          <a:effectLst/>
        </p:spPr>
      </p:cxnSp>
      <p:sp>
        <p:nvSpPr>
          <p:cNvPr id="10" name="矩形 9"/>
          <p:cNvSpPr/>
          <p:nvPr/>
        </p:nvSpPr>
        <p:spPr bwMode="auto">
          <a:xfrm rot="19027627">
            <a:off x="558800" y="1614488"/>
            <a:ext cx="2181225" cy="276225"/>
          </a:xfrm>
          <a:prstGeom prst="rect">
            <a:avLst/>
          </a:prstGeom>
          <a:solidFill>
            <a:schemeClr val="bg1">
              <a:lumMod val="75000"/>
              <a:alpha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11" name="直接连接符 10"/>
          <p:cNvCxnSpPr/>
          <p:nvPr/>
        </p:nvCxnSpPr>
        <p:spPr bwMode="auto">
          <a:xfrm flipH="1">
            <a:off x="251520" y="1196752"/>
            <a:ext cx="1728788" cy="1584325"/>
          </a:xfrm>
          <a:prstGeom prst="line">
            <a:avLst/>
          </a:prstGeom>
          <a:solidFill>
            <a:schemeClr val="accent1"/>
          </a:solidFill>
          <a:ln w="15875" cap="flat" cmpd="sng" algn="ctr">
            <a:solidFill>
              <a:schemeClr val="bg1">
                <a:lumMod val="65000"/>
                <a:alpha val="74000"/>
              </a:schemeClr>
            </a:solidFill>
            <a:prstDash val="solid"/>
            <a:round/>
            <a:headEnd type="none" w="med" len="med"/>
            <a:tailEnd type="none" w="med" len="med"/>
          </a:ln>
          <a:effectLst/>
        </p:spPr>
      </p:cxnSp>
      <p:sp>
        <p:nvSpPr>
          <p:cNvPr id="39947" name="矩形 16"/>
          <p:cNvSpPr/>
          <p:nvPr/>
        </p:nvSpPr>
        <p:spPr>
          <a:xfrm rot="-2755192">
            <a:off x="2867130" y="4219275"/>
            <a:ext cx="4856163" cy="117475"/>
          </a:xfrm>
          <a:prstGeom prst="rect">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32" name="Text Box 8"/>
          <p:cNvSpPr txBox="1">
            <a:spLocks noChangeArrowheads="1"/>
          </p:cNvSpPr>
          <p:nvPr/>
        </p:nvSpPr>
        <p:spPr bwMode="auto">
          <a:xfrm>
            <a:off x="3668713" y="1427163"/>
            <a:ext cx="54006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设备隐患造成爆炸、泄露</a:t>
            </a:r>
            <a:endParaRPr kumimoji="0" lang="en-US" altLang="zh-CN"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endParaRPr>
          </a:p>
        </p:txBody>
      </p:sp>
      <p:sp>
        <p:nvSpPr>
          <p:cNvPr id="359433" name="Text Box 9"/>
          <p:cNvSpPr txBox="1">
            <a:spLocks noChangeArrowheads="1"/>
          </p:cNvSpPr>
          <p:nvPr/>
        </p:nvSpPr>
        <p:spPr bwMode="auto">
          <a:xfrm>
            <a:off x="3671888" y="3133725"/>
            <a:ext cx="5327650" cy="1135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违章作业、设备隐患</a:t>
            </a:r>
            <a:r>
              <a:rPr kumimoji="0" lang="zh-CN" altLang="en-US"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，如</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吊具坠落、部件断裂等</a:t>
            </a:r>
          </a:p>
        </p:txBody>
      </p:sp>
      <p:sp>
        <p:nvSpPr>
          <p:cNvPr id="359434" name="Text Box 10"/>
          <p:cNvSpPr txBox="1">
            <a:spLocks noChangeArrowheads="1"/>
          </p:cNvSpPr>
          <p:nvPr/>
        </p:nvSpPr>
        <p:spPr bwMode="auto">
          <a:xfrm>
            <a:off x="3671888" y="5251450"/>
            <a:ext cx="54737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违章作业、操作不当。叉车事故最多。</a:t>
            </a:r>
          </a:p>
        </p:txBody>
      </p:sp>
      <p:sp>
        <p:nvSpPr>
          <p:cNvPr id="359435" name="Text Box 11"/>
          <p:cNvSpPr txBox="1">
            <a:spLocks noChangeArrowheads="1"/>
          </p:cNvSpPr>
          <p:nvPr/>
        </p:nvSpPr>
        <p:spPr bwMode="auto">
          <a:xfrm>
            <a:off x="5867400"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事故原因</a:t>
            </a:r>
          </a:p>
        </p:txBody>
      </p:sp>
      <p:grpSp>
        <p:nvGrpSpPr>
          <p:cNvPr id="50182"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50184"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50186"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59436" name="Text Box 12"/>
          <p:cNvSpPr txBox="1">
            <a:spLocks noChangeArrowheads="1"/>
          </p:cNvSpPr>
          <p:nvPr/>
        </p:nvSpPr>
        <p:spPr bwMode="auto">
          <a:xfrm>
            <a:off x="1008063" y="1468438"/>
            <a:ext cx="20875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压力管道</a:t>
            </a:r>
          </a:p>
        </p:txBody>
      </p:sp>
      <p:sp>
        <p:nvSpPr>
          <p:cNvPr id="359438" name="Text Box 14"/>
          <p:cNvSpPr txBox="1">
            <a:spLocks noChangeArrowheads="1"/>
          </p:cNvSpPr>
          <p:nvPr/>
        </p:nvSpPr>
        <p:spPr bwMode="auto">
          <a:xfrm>
            <a:off x="1149350" y="3424238"/>
            <a:ext cx="1782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起重机械</a:t>
            </a:r>
          </a:p>
        </p:txBody>
      </p:sp>
      <p:sp>
        <p:nvSpPr>
          <p:cNvPr id="359439" name="Text Box 15"/>
          <p:cNvSpPr txBox="1">
            <a:spLocks noChangeArrowheads="1"/>
          </p:cNvSpPr>
          <p:nvPr/>
        </p:nvSpPr>
        <p:spPr bwMode="auto">
          <a:xfrm>
            <a:off x="1212850" y="5313363"/>
            <a:ext cx="17033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厂机动车</a:t>
            </a:r>
          </a:p>
        </p:txBody>
      </p:sp>
      <p:sp>
        <p:nvSpPr>
          <p:cNvPr id="50191"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50192"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008126214145488"/>
          <p:cNvPicPr>
            <a:picLocks noChangeAspect="1"/>
          </p:cNvPicPr>
          <p:nvPr/>
        </p:nvPicPr>
        <p:blipFill>
          <a:blip r:embed="rId3" cstate="print"/>
          <a:stretch>
            <a:fillRect/>
          </a:stretch>
        </p:blipFill>
        <p:spPr>
          <a:xfrm>
            <a:off x="4211638" y="3492500"/>
            <a:ext cx="4037012" cy="2554288"/>
          </a:xfrm>
          <a:prstGeom prst="rect">
            <a:avLst/>
          </a:prstGeom>
          <a:noFill/>
          <a:ln w="9525">
            <a:noFill/>
          </a:ln>
        </p:spPr>
      </p:pic>
      <p:pic>
        <p:nvPicPr>
          <p:cNvPr id="51203" name="Picture 3" descr="1212116074572"/>
          <p:cNvPicPr>
            <a:picLocks noChangeAspect="1"/>
          </p:cNvPicPr>
          <p:nvPr/>
        </p:nvPicPr>
        <p:blipFill>
          <a:blip r:embed="rId4" cstate="print"/>
          <a:stretch>
            <a:fillRect/>
          </a:stretch>
        </p:blipFill>
        <p:spPr>
          <a:xfrm>
            <a:off x="792163" y="3490913"/>
            <a:ext cx="3246437" cy="2565400"/>
          </a:xfrm>
          <a:prstGeom prst="rect">
            <a:avLst/>
          </a:prstGeom>
          <a:noFill/>
          <a:ln w="9525">
            <a:noFill/>
          </a:ln>
        </p:spPr>
      </p:pic>
      <p:sp>
        <p:nvSpPr>
          <p:cNvPr id="360452" name="Text Box 4"/>
          <p:cNvSpPr txBox="1">
            <a:spLocks noChangeArrowheads="1"/>
          </p:cNvSpPr>
          <p:nvPr/>
        </p:nvSpPr>
        <p:spPr bwMode="auto">
          <a:xfrm>
            <a:off x="792163" y="1196975"/>
            <a:ext cx="755967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2001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17</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日，上海沪东造船公司船坞工地，</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600</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吨</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×170</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米龙门起重机在吊装主梁过程中发生倒塌，造成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36</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人死亡，两人重伤，一人轻伤。</a:t>
            </a:r>
          </a:p>
        </p:txBody>
      </p:sp>
      <p:sp>
        <p:nvSpPr>
          <p:cNvPr id="360453" name="Text Box 5"/>
          <p:cNvSpPr txBox="1">
            <a:spLocks noChangeArrowheads="1"/>
          </p:cNvSpPr>
          <p:nvPr/>
        </p:nvSpPr>
        <p:spPr bwMode="auto">
          <a:xfrm>
            <a:off x="5364163"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上海</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龙门起重机倒塌</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事故</a:t>
            </a:r>
            <a:endPar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5120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51207"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j0622_ch"/>
          <p:cNvPicPr>
            <a:picLocks noChangeAspect="1"/>
          </p:cNvPicPr>
          <p:nvPr/>
        </p:nvPicPr>
        <p:blipFill>
          <a:blip r:embed="rId3" cstate="print"/>
          <a:stretch>
            <a:fillRect/>
          </a:stretch>
        </p:blipFill>
        <p:spPr>
          <a:xfrm>
            <a:off x="755650" y="1412875"/>
            <a:ext cx="3924300" cy="4473575"/>
          </a:xfrm>
          <a:prstGeom prst="rect">
            <a:avLst/>
          </a:prstGeom>
          <a:noFill/>
          <a:ln w="9525">
            <a:noFill/>
          </a:ln>
        </p:spPr>
      </p:pic>
      <p:sp>
        <p:nvSpPr>
          <p:cNvPr id="362500" name="Text Box 4"/>
          <p:cNvSpPr txBox="1">
            <a:spLocks noChangeArrowheads="1"/>
          </p:cNvSpPr>
          <p:nvPr/>
        </p:nvSpPr>
        <p:spPr bwMode="auto">
          <a:xfrm>
            <a:off x="5364163" y="2133600"/>
            <a:ext cx="3167063"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2007</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20</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号，永城市交通局职工楼工地，工人升高塔吊时，塔身突然拦腰倒下，</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40</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多米长的吊臂从高空砸落，当场砸死</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人、砸伤</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 </a:t>
            </a:r>
          </a:p>
        </p:txBody>
      </p:sp>
      <p:sp>
        <p:nvSpPr>
          <p:cNvPr id="362502" name="Text Box 6"/>
          <p:cNvSpPr txBox="1">
            <a:spLocks noChangeArrowheads="1"/>
          </p:cNvSpPr>
          <p:nvPr/>
        </p:nvSpPr>
        <p:spPr bwMode="auto">
          <a:xfrm>
            <a:off x="5940425" y="87313"/>
            <a:ext cx="26638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永</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城塔吊</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事故</a:t>
            </a:r>
            <a:endPar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532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53254"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pic>
        <p:nvPicPr>
          <p:cNvPr id="55299" name="Picture 4" descr="1144477255307200498"/>
          <p:cNvPicPr>
            <a:picLocks noChangeAspect="1"/>
          </p:cNvPicPr>
          <p:nvPr/>
        </p:nvPicPr>
        <p:blipFill>
          <a:blip r:embed="rId3" cstate="print"/>
          <a:stretch>
            <a:fillRect/>
          </a:stretch>
        </p:blipFill>
        <p:spPr>
          <a:xfrm>
            <a:off x="1962150" y="1020763"/>
            <a:ext cx="5219700" cy="3236912"/>
          </a:xfrm>
          <a:prstGeom prst="rect">
            <a:avLst/>
          </a:prstGeom>
          <a:noFill/>
          <a:ln w="9525">
            <a:noFill/>
          </a:ln>
        </p:spPr>
      </p:pic>
      <p:sp>
        <p:nvSpPr>
          <p:cNvPr id="364549" name="Rectangle 5"/>
          <p:cNvSpPr>
            <a:spLocks noChangeArrowheads="1"/>
          </p:cNvSpPr>
          <p:nvPr/>
        </p:nvSpPr>
        <p:spPr bwMode="auto">
          <a:xfrm>
            <a:off x="719138" y="4637088"/>
            <a:ext cx="7777163"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2011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日，北京地铁四号线动物园站上行电扶梯发生故障，由于上行电梯突然倒，人群纷纷跌落，导致踩踏事件发生。造成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人死亡， </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人重伤，</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26</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人轻伤。</a:t>
            </a:r>
          </a:p>
        </p:txBody>
      </p:sp>
      <p:sp>
        <p:nvSpPr>
          <p:cNvPr id="364550" name="Text Box 6"/>
          <p:cNvSpPr txBox="1">
            <a:spLocks noChangeArrowheads="1"/>
          </p:cNvSpPr>
          <p:nvPr/>
        </p:nvSpPr>
        <p:spPr bwMode="auto">
          <a:xfrm>
            <a:off x="5292725" y="87313"/>
            <a:ext cx="39227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北京地铁四号线电梯事故</a:t>
            </a:r>
            <a:endPar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5530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55303"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pic>
        <p:nvPicPr>
          <p:cNvPr id="57347" name="Picture 3" descr="13846391_900410"/>
          <p:cNvPicPr>
            <a:picLocks noChangeAspect="1"/>
          </p:cNvPicPr>
          <p:nvPr/>
        </p:nvPicPr>
        <p:blipFill>
          <a:blip r:embed="rId3" cstate="print"/>
          <a:stretch>
            <a:fillRect/>
          </a:stretch>
        </p:blipFill>
        <p:spPr>
          <a:xfrm>
            <a:off x="4427538" y="1628775"/>
            <a:ext cx="4124325" cy="4319588"/>
          </a:xfrm>
          <a:prstGeom prst="rect">
            <a:avLst/>
          </a:prstGeom>
          <a:noFill/>
          <a:ln w="9525">
            <a:noFill/>
          </a:ln>
        </p:spPr>
      </p:pic>
      <p:sp>
        <p:nvSpPr>
          <p:cNvPr id="366596" name="Rectangle 4"/>
          <p:cNvSpPr>
            <a:spLocks noChangeArrowheads="1"/>
          </p:cNvSpPr>
          <p:nvPr/>
        </p:nvSpPr>
        <p:spPr bwMode="auto">
          <a:xfrm>
            <a:off x="817563" y="2614613"/>
            <a:ext cx="3168650" cy="234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2012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9</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日，武汉“东湖景园”工地一台升降机，在升至</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30</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层时发生坠落，</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19</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名工人随梯坠下，当场死亡。 </a:t>
            </a:r>
          </a:p>
        </p:txBody>
      </p:sp>
      <p:sp>
        <p:nvSpPr>
          <p:cNvPr id="366597" name="Text Box 5"/>
          <p:cNvSpPr txBox="1">
            <a:spLocks noChangeArrowheads="1"/>
          </p:cNvSpPr>
          <p:nvPr/>
        </p:nvSpPr>
        <p:spPr bwMode="auto">
          <a:xfrm>
            <a:off x="5508625" y="87313"/>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武汉</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工地电梯坠落</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事故</a:t>
            </a:r>
            <a:endPar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573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57351"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pic>
        <p:nvPicPr>
          <p:cNvPr id="59395" name="Picture 3" descr="20130604120310630"/>
          <p:cNvPicPr>
            <a:picLocks noChangeAspect="1"/>
          </p:cNvPicPr>
          <p:nvPr/>
        </p:nvPicPr>
        <p:blipFill>
          <a:blip r:embed="rId3" cstate="print"/>
          <a:stretch>
            <a:fillRect/>
          </a:stretch>
        </p:blipFill>
        <p:spPr>
          <a:xfrm>
            <a:off x="1925638" y="908050"/>
            <a:ext cx="5292725" cy="3778250"/>
          </a:xfrm>
          <a:prstGeom prst="rect">
            <a:avLst/>
          </a:prstGeom>
          <a:noFill/>
          <a:ln w="9525">
            <a:noFill/>
          </a:ln>
        </p:spPr>
      </p:pic>
      <p:sp>
        <p:nvSpPr>
          <p:cNvPr id="368644" name="Text Box 4"/>
          <p:cNvSpPr txBox="1">
            <a:spLocks noChangeArrowheads="1"/>
          </p:cNvSpPr>
          <p:nvPr/>
        </p:nvSpPr>
        <p:spPr bwMode="auto">
          <a:xfrm>
            <a:off x="774700" y="4826000"/>
            <a:ext cx="75946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2013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日，吉林宝源丰禽业公司发生特大火灾爆炸事故，共造成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121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人死亡、</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76</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人受伤，</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17234</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平方米厂房及设备被损毁，直接经济损失</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1.82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亿元。</a:t>
            </a:r>
          </a:p>
        </p:txBody>
      </p:sp>
      <p:sp>
        <p:nvSpPr>
          <p:cNvPr id="368645" name="Text Box 5"/>
          <p:cNvSpPr txBox="1">
            <a:spLocks noChangeArrowheads="1"/>
          </p:cNvSpPr>
          <p:nvPr/>
        </p:nvSpPr>
        <p:spPr bwMode="auto">
          <a:xfrm>
            <a:off x="6053138" y="50800"/>
            <a:ext cx="26225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吉林</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液氨</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爆炸事故</a:t>
            </a:r>
            <a:endPar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5939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59399"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W020131123406670341854"/>
          <p:cNvPicPr>
            <a:picLocks noChangeAspect="1"/>
          </p:cNvPicPr>
          <p:nvPr/>
        </p:nvPicPr>
        <p:blipFill>
          <a:blip r:embed="rId3" cstate="print"/>
          <a:stretch>
            <a:fillRect/>
          </a:stretch>
        </p:blipFill>
        <p:spPr>
          <a:xfrm>
            <a:off x="1243013" y="836613"/>
            <a:ext cx="6657975" cy="4581525"/>
          </a:xfrm>
          <a:prstGeom prst="rect">
            <a:avLst/>
          </a:prstGeom>
          <a:noFill/>
          <a:ln w="9525">
            <a:noFill/>
          </a:ln>
        </p:spPr>
      </p:pic>
      <p:sp>
        <p:nvSpPr>
          <p:cNvPr id="370692" name="Text Box 4"/>
          <p:cNvSpPr txBox="1">
            <a:spLocks noChangeArrowheads="1"/>
          </p:cNvSpPr>
          <p:nvPr/>
        </p:nvSpPr>
        <p:spPr bwMode="auto">
          <a:xfrm>
            <a:off x="647700" y="5516563"/>
            <a:ext cx="7848600"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2013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日，黄岛区输油管破裂爆燃，同时在入海口污染海面上发生爆燃。共造成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62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人遇难，</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136</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人受伤，直接经济损失</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7.5</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亿元。</a:t>
            </a:r>
          </a:p>
        </p:txBody>
      </p:sp>
      <p:sp>
        <p:nvSpPr>
          <p:cNvPr id="370693" name="Text Box 5"/>
          <p:cNvSpPr txBox="1">
            <a:spLocks noChangeArrowheads="1"/>
          </p:cNvSpPr>
          <p:nvPr/>
        </p:nvSpPr>
        <p:spPr bwMode="auto">
          <a:xfrm>
            <a:off x="5724525" y="87313"/>
            <a:ext cx="31686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青岛</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输油管</a:t>
            </a:r>
            <a:r>
              <a:rPr kumimoji="0" lang="zh-CN" altLang="en-US" sz="2400" b="1"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爆炸事故</a:t>
            </a:r>
            <a:endPar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614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144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p:nvPr/>
        </p:nvGrpSpPr>
        <p:grpSpPr>
          <a:xfrm>
            <a:off x="0" y="4921250"/>
            <a:ext cx="9144000" cy="1792288"/>
            <a:chOff x="247" y="4566"/>
            <a:chExt cx="3829" cy="1431"/>
          </a:xfrm>
        </p:grpSpPr>
        <p:grpSp>
          <p:nvGrpSpPr>
            <p:cNvPr id="63501" name="Group 3"/>
            <p:cNvGrpSpPr/>
            <p:nvPr/>
          </p:nvGrpSpPr>
          <p:grpSpPr>
            <a:xfrm>
              <a:off x="2161" y="4566"/>
              <a:ext cx="1915" cy="1431"/>
              <a:chOff x="2854" y="1824"/>
              <a:chExt cx="2622" cy="1882"/>
            </a:xfrm>
          </p:grpSpPr>
          <p:sp>
            <p:nvSpPr>
              <p:cNvPr id="63540" name="Line 4"/>
              <p:cNvSpPr/>
              <p:nvPr/>
            </p:nvSpPr>
            <p:spPr>
              <a:xfrm>
                <a:off x="2854" y="1824"/>
                <a:ext cx="2622" cy="1432"/>
              </a:xfrm>
              <a:prstGeom prst="line">
                <a:avLst/>
              </a:prstGeom>
              <a:ln w="3175" cap="flat" cmpd="sng">
                <a:solidFill>
                  <a:srgbClr val="3366CC">
                    <a:alpha val="54901"/>
                  </a:srgbClr>
                </a:solidFill>
                <a:prstDash val="solid"/>
                <a:headEnd type="none" w="sm" len="sm"/>
                <a:tailEnd type="none" w="sm" len="sm"/>
              </a:ln>
            </p:spPr>
          </p:sp>
          <p:sp>
            <p:nvSpPr>
              <p:cNvPr id="63541" name="Line 5"/>
              <p:cNvSpPr/>
              <p:nvPr/>
            </p:nvSpPr>
            <p:spPr>
              <a:xfrm>
                <a:off x="2854" y="1824"/>
                <a:ext cx="2622" cy="1687"/>
              </a:xfrm>
              <a:prstGeom prst="line">
                <a:avLst/>
              </a:prstGeom>
              <a:ln w="3175" cap="flat" cmpd="sng">
                <a:solidFill>
                  <a:srgbClr val="3366CC">
                    <a:alpha val="54901"/>
                  </a:srgbClr>
                </a:solidFill>
                <a:prstDash val="solid"/>
                <a:headEnd type="none" w="sm" len="sm"/>
                <a:tailEnd type="none" w="sm" len="sm"/>
              </a:ln>
            </p:spPr>
          </p:sp>
          <p:sp>
            <p:nvSpPr>
              <p:cNvPr id="63542" name="Line 6"/>
              <p:cNvSpPr/>
              <p:nvPr/>
            </p:nvSpPr>
            <p:spPr>
              <a:xfrm>
                <a:off x="2854" y="1824"/>
                <a:ext cx="2487" cy="1882"/>
              </a:xfrm>
              <a:prstGeom prst="line">
                <a:avLst/>
              </a:prstGeom>
              <a:ln w="3175" cap="flat" cmpd="sng">
                <a:solidFill>
                  <a:srgbClr val="3366CC">
                    <a:alpha val="54901"/>
                  </a:srgbClr>
                </a:solidFill>
                <a:prstDash val="solid"/>
                <a:headEnd type="none" w="sm" len="sm"/>
                <a:tailEnd type="none" w="sm" len="sm"/>
              </a:ln>
            </p:spPr>
          </p:sp>
          <p:sp>
            <p:nvSpPr>
              <p:cNvPr id="63543" name="Line 7"/>
              <p:cNvSpPr/>
              <p:nvPr/>
            </p:nvSpPr>
            <p:spPr>
              <a:xfrm>
                <a:off x="2854" y="1824"/>
                <a:ext cx="2083" cy="1882"/>
              </a:xfrm>
              <a:prstGeom prst="line">
                <a:avLst/>
              </a:prstGeom>
              <a:ln w="3175" cap="flat" cmpd="sng">
                <a:solidFill>
                  <a:srgbClr val="3366CC">
                    <a:alpha val="54901"/>
                  </a:srgbClr>
                </a:solidFill>
                <a:prstDash val="solid"/>
                <a:headEnd type="none" w="sm" len="sm"/>
                <a:tailEnd type="none" w="sm" len="sm"/>
              </a:ln>
            </p:spPr>
          </p:sp>
          <p:sp>
            <p:nvSpPr>
              <p:cNvPr id="63544" name="Line 8"/>
              <p:cNvSpPr/>
              <p:nvPr/>
            </p:nvSpPr>
            <p:spPr>
              <a:xfrm>
                <a:off x="2854" y="1824"/>
                <a:ext cx="1704" cy="1882"/>
              </a:xfrm>
              <a:prstGeom prst="line">
                <a:avLst/>
              </a:prstGeom>
              <a:ln w="3175" cap="flat" cmpd="sng">
                <a:solidFill>
                  <a:srgbClr val="3366CC">
                    <a:alpha val="54901"/>
                  </a:srgbClr>
                </a:solidFill>
                <a:prstDash val="solid"/>
                <a:headEnd type="none" w="sm" len="sm"/>
                <a:tailEnd type="none" w="sm" len="sm"/>
              </a:ln>
            </p:spPr>
          </p:sp>
          <p:sp>
            <p:nvSpPr>
              <p:cNvPr id="63545" name="Line 9"/>
              <p:cNvSpPr/>
              <p:nvPr/>
            </p:nvSpPr>
            <p:spPr>
              <a:xfrm>
                <a:off x="2854" y="1824"/>
                <a:ext cx="1322" cy="1882"/>
              </a:xfrm>
              <a:prstGeom prst="line">
                <a:avLst/>
              </a:prstGeom>
              <a:ln w="3175" cap="flat" cmpd="sng">
                <a:solidFill>
                  <a:srgbClr val="3366CC">
                    <a:alpha val="54901"/>
                  </a:srgbClr>
                </a:solidFill>
                <a:prstDash val="solid"/>
                <a:headEnd type="none" w="sm" len="sm"/>
                <a:tailEnd type="none" w="sm" len="sm"/>
              </a:ln>
            </p:spPr>
          </p:sp>
          <p:sp>
            <p:nvSpPr>
              <p:cNvPr id="63546" name="Line 10"/>
              <p:cNvSpPr/>
              <p:nvPr/>
            </p:nvSpPr>
            <p:spPr>
              <a:xfrm>
                <a:off x="2854" y="1824"/>
                <a:ext cx="986" cy="1882"/>
              </a:xfrm>
              <a:prstGeom prst="line">
                <a:avLst/>
              </a:prstGeom>
              <a:ln w="3175" cap="flat" cmpd="sng">
                <a:solidFill>
                  <a:srgbClr val="3366CC">
                    <a:alpha val="54901"/>
                  </a:srgbClr>
                </a:solidFill>
                <a:prstDash val="solid"/>
                <a:headEnd type="none" w="sm" len="sm"/>
                <a:tailEnd type="none" w="sm" len="sm"/>
              </a:ln>
            </p:spPr>
          </p:sp>
          <p:sp>
            <p:nvSpPr>
              <p:cNvPr id="63547" name="Line 11"/>
              <p:cNvSpPr/>
              <p:nvPr/>
            </p:nvSpPr>
            <p:spPr>
              <a:xfrm>
                <a:off x="2854" y="1824"/>
                <a:ext cx="651" cy="1882"/>
              </a:xfrm>
              <a:prstGeom prst="line">
                <a:avLst/>
              </a:prstGeom>
              <a:ln w="3175" cap="flat" cmpd="sng">
                <a:solidFill>
                  <a:srgbClr val="3366CC">
                    <a:alpha val="54901"/>
                  </a:srgbClr>
                </a:solidFill>
                <a:prstDash val="solid"/>
                <a:headEnd type="none" w="sm" len="sm"/>
                <a:tailEnd type="none" w="sm" len="sm"/>
              </a:ln>
            </p:spPr>
          </p:sp>
          <p:sp>
            <p:nvSpPr>
              <p:cNvPr id="63548" name="Line 12"/>
              <p:cNvSpPr/>
              <p:nvPr/>
            </p:nvSpPr>
            <p:spPr>
              <a:xfrm>
                <a:off x="2854" y="1824"/>
                <a:ext cx="314" cy="1882"/>
              </a:xfrm>
              <a:prstGeom prst="line">
                <a:avLst/>
              </a:prstGeom>
              <a:ln w="3175" cap="flat" cmpd="sng">
                <a:solidFill>
                  <a:srgbClr val="3366CC">
                    <a:alpha val="54901"/>
                  </a:srgbClr>
                </a:solidFill>
                <a:prstDash val="solid"/>
                <a:headEnd type="none" w="sm" len="sm"/>
                <a:tailEnd type="none" w="sm" len="sm"/>
              </a:ln>
            </p:spPr>
          </p:sp>
          <p:sp>
            <p:nvSpPr>
              <p:cNvPr id="63549" name="Line 13"/>
              <p:cNvSpPr/>
              <p:nvPr/>
            </p:nvSpPr>
            <p:spPr>
              <a:xfrm>
                <a:off x="2854" y="1824"/>
                <a:ext cx="0" cy="1882"/>
              </a:xfrm>
              <a:prstGeom prst="line">
                <a:avLst/>
              </a:prstGeom>
              <a:ln w="3175" cap="flat" cmpd="sng">
                <a:solidFill>
                  <a:srgbClr val="3366CC">
                    <a:alpha val="54901"/>
                  </a:srgbClr>
                </a:solidFill>
                <a:prstDash val="solid"/>
                <a:headEnd type="none" w="sm" len="sm"/>
                <a:tailEnd type="none" w="sm" len="sm"/>
              </a:ln>
            </p:spPr>
          </p:sp>
          <p:sp>
            <p:nvSpPr>
              <p:cNvPr id="63550" name="Line 14"/>
              <p:cNvSpPr/>
              <p:nvPr/>
            </p:nvSpPr>
            <p:spPr>
              <a:xfrm>
                <a:off x="2854" y="1824"/>
                <a:ext cx="2622" cy="1239"/>
              </a:xfrm>
              <a:prstGeom prst="line">
                <a:avLst/>
              </a:prstGeom>
              <a:ln w="3175" cap="flat" cmpd="sng">
                <a:solidFill>
                  <a:srgbClr val="3366CC">
                    <a:alpha val="54901"/>
                  </a:srgbClr>
                </a:solidFill>
                <a:prstDash val="solid"/>
                <a:headEnd type="none" w="sm" len="sm"/>
                <a:tailEnd type="none" w="sm" len="sm"/>
              </a:ln>
            </p:spPr>
          </p:sp>
          <p:sp>
            <p:nvSpPr>
              <p:cNvPr id="63551" name="Line 15"/>
              <p:cNvSpPr/>
              <p:nvPr/>
            </p:nvSpPr>
            <p:spPr>
              <a:xfrm>
                <a:off x="2854" y="1824"/>
                <a:ext cx="2622" cy="1067"/>
              </a:xfrm>
              <a:prstGeom prst="line">
                <a:avLst/>
              </a:prstGeom>
              <a:ln w="3175" cap="flat" cmpd="sng">
                <a:solidFill>
                  <a:srgbClr val="3366CC">
                    <a:alpha val="54901"/>
                  </a:srgbClr>
                </a:solidFill>
                <a:prstDash val="solid"/>
                <a:headEnd type="none" w="sm" len="sm"/>
                <a:tailEnd type="none" w="sm" len="sm"/>
              </a:ln>
            </p:spPr>
          </p:sp>
          <p:sp>
            <p:nvSpPr>
              <p:cNvPr id="63552" name="Line 16"/>
              <p:cNvSpPr/>
              <p:nvPr/>
            </p:nvSpPr>
            <p:spPr>
              <a:xfrm>
                <a:off x="2854" y="1824"/>
                <a:ext cx="2622" cy="919"/>
              </a:xfrm>
              <a:prstGeom prst="line">
                <a:avLst/>
              </a:prstGeom>
              <a:ln w="3175" cap="flat" cmpd="sng">
                <a:solidFill>
                  <a:srgbClr val="3366CC">
                    <a:alpha val="54901"/>
                  </a:srgbClr>
                </a:solidFill>
                <a:prstDash val="solid"/>
                <a:headEnd type="none" w="sm" len="sm"/>
                <a:tailEnd type="none" w="sm" len="sm"/>
              </a:ln>
            </p:spPr>
          </p:sp>
          <p:sp>
            <p:nvSpPr>
              <p:cNvPr id="63553" name="Line 17"/>
              <p:cNvSpPr/>
              <p:nvPr/>
            </p:nvSpPr>
            <p:spPr>
              <a:xfrm>
                <a:off x="2854" y="1824"/>
                <a:ext cx="2622" cy="770"/>
              </a:xfrm>
              <a:prstGeom prst="line">
                <a:avLst/>
              </a:prstGeom>
              <a:ln w="3175" cap="flat" cmpd="sng">
                <a:solidFill>
                  <a:srgbClr val="3366CC">
                    <a:alpha val="54901"/>
                  </a:srgbClr>
                </a:solidFill>
                <a:prstDash val="solid"/>
                <a:headEnd type="none" w="sm" len="sm"/>
                <a:tailEnd type="none" w="sm" len="sm"/>
              </a:ln>
            </p:spPr>
          </p:sp>
          <p:sp>
            <p:nvSpPr>
              <p:cNvPr id="63554" name="Line 18"/>
              <p:cNvSpPr/>
              <p:nvPr/>
            </p:nvSpPr>
            <p:spPr>
              <a:xfrm>
                <a:off x="2877" y="1824"/>
                <a:ext cx="2599" cy="642"/>
              </a:xfrm>
              <a:prstGeom prst="line">
                <a:avLst/>
              </a:prstGeom>
              <a:ln w="3175" cap="flat" cmpd="sng">
                <a:solidFill>
                  <a:srgbClr val="3366CC">
                    <a:alpha val="54901"/>
                  </a:srgbClr>
                </a:solidFill>
                <a:prstDash val="solid"/>
                <a:headEnd type="none" w="sm" len="sm"/>
                <a:tailEnd type="none" w="sm" len="sm"/>
              </a:ln>
            </p:spPr>
          </p:sp>
          <p:sp>
            <p:nvSpPr>
              <p:cNvPr id="63555" name="Line 19"/>
              <p:cNvSpPr/>
              <p:nvPr/>
            </p:nvSpPr>
            <p:spPr>
              <a:xfrm>
                <a:off x="2854" y="1824"/>
                <a:ext cx="2622" cy="514"/>
              </a:xfrm>
              <a:prstGeom prst="line">
                <a:avLst/>
              </a:prstGeom>
              <a:ln w="3175" cap="flat" cmpd="sng">
                <a:solidFill>
                  <a:srgbClr val="3366CC">
                    <a:alpha val="54901"/>
                  </a:srgbClr>
                </a:solidFill>
                <a:prstDash val="solid"/>
                <a:headEnd type="none" w="sm" len="sm"/>
                <a:tailEnd type="none" w="sm" len="sm"/>
              </a:ln>
            </p:spPr>
          </p:sp>
          <p:sp>
            <p:nvSpPr>
              <p:cNvPr id="63556" name="Line 20"/>
              <p:cNvSpPr/>
              <p:nvPr/>
            </p:nvSpPr>
            <p:spPr>
              <a:xfrm>
                <a:off x="2854" y="1824"/>
                <a:ext cx="2622" cy="405"/>
              </a:xfrm>
              <a:prstGeom prst="line">
                <a:avLst/>
              </a:prstGeom>
              <a:ln w="3175" cap="flat" cmpd="sng">
                <a:solidFill>
                  <a:srgbClr val="3366CC">
                    <a:alpha val="54901"/>
                  </a:srgbClr>
                </a:solidFill>
                <a:prstDash val="solid"/>
                <a:headEnd type="none" w="sm" len="sm"/>
                <a:tailEnd type="none" w="sm" len="sm"/>
              </a:ln>
            </p:spPr>
          </p:sp>
          <p:sp>
            <p:nvSpPr>
              <p:cNvPr id="63557" name="Line 21"/>
              <p:cNvSpPr/>
              <p:nvPr/>
            </p:nvSpPr>
            <p:spPr>
              <a:xfrm>
                <a:off x="2854" y="1824"/>
                <a:ext cx="2622" cy="298"/>
              </a:xfrm>
              <a:prstGeom prst="line">
                <a:avLst/>
              </a:prstGeom>
              <a:ln w="3175" cap="flat" cmpd="sng">
                <a:solidFill>
                  <a:srgbClr val="3366CC">
                    <a:alpha val="54901"/>
                  </a:srgbClr>
                </a:solidFill>
                <a:prstDash val="solid"/>
                <a:headEnd type="none" w="sm" len="sm"/>
                <a:tailEnd type="none" w="sm" len="sm"/>
              </a:ln>
            </p:spPr>
          </p:sp>
          <p:sp>
            <p:nvSpPr>
              <p:cNvPr id="63558" name="Line 22"/>
              <p:cNvSpPr/>
              <p:nvPr/>
            </p:nvSpPr>
            <p:spPr>
              <a:xfrm>
                <a:off x="2854" y="1824"/>
                <a:ext cx="2622" cy="213"/>
              </a:xfrm>
              <a:prstGeom prst="line">
                <a:avLst/>
              </a:prstGeom>
              <a:ln w="3175" cap="flat" cmpd="sng">
                <a:solidFill>
                  <a:srgbClr val="3366CC">
                    <a:alpha val="54901"/>
                  </a:srgbClr>
                </a:solidFill>
                <a:prstDash val="solid"/>
                <a:headEnd type="none" w="sm" len="sm"/>
                <a:tailEnd type="none" w="sm" len="sm"/>
              </a:ln>
            </p:spPr>
          </p:sp>
          <p:sp>
            <p:nvSpPr>
              <p:cNvPr id="63559" name="Line 23"/>
              <p:cNvSpPr/>
              <p:nvPr/>
            </p:nvSpPr>
            <p:spPr>
              <a:xfrm>
                <a:off x="2854" y="1824"/>
                <a:ext cx="2622" cy="126"/>
              </a:xfrm>
              <a:prstGeom prst="line">
                <a:avLst/>
              </a:prstGeom>
              <a:ln w="3175" cap="flat" cmpd="sng">
                <a:solidFill>
                  <a:srgbClr val="3366CC">
                    <a:alpha val="54901"/>
                  </a:srgbClr>
                </a:solidFill>
                <a:prstDash val="solid"/>
                <a:headEnd type="none" w="sm" len="sm"/>
                <a:tailEnd type="none" w="sm" len="sm"/>
              </a:ln>
            </p:spPr>
          </p:sp>
          <p:sp>
            <p:nvSpPr>
              <p:cNvPr id="63560" name="Line 24"/>
              <p:cNvSpPr/>
              <p:nvPr/>
            </p:nvSpPr>
            <p:spPr>
              <a:xfrm>
                <a:off x="2854" y="1824"/>
                <a:ext cx="2622" cy="63"/>
              </a:xfrm>
              <a:prstGeom prst="line">
                <a:avLst/>
              </a:prstGeom>
              <a:ln w="3175" cap="flat" cmpd="sng">
                <a:solidFill>
                  <a:srgbClr val="3366CC">
                    <a:alpha val="54901"/>
                  </a:srgbClr>
                </a:solidFill>
                <a:prstDash val="solid"/>
                <a:headEnd type="none" w="sm" len="sm"/>
                <a:tailEnd type="none" w="sm" len="sm"/>
              </a:ln>
            </p:spPr>
          </p:sp>
        </p:grpSp>
        <p:grpSp>
          <p:nvGrpSpPr>
            <p:cNvPr id="63502" name="Group 25"/>
            <p:cNvGrpSpPr/>
            <p:nvPr/>
          </p:nvGrpSpPr>
          <p:grpSpPr>
            <a:xfrm>
              <a:off x="247" y="4566"/>
              <a:ext cx="1914" cy="1431"/>
              <a:chOff x="235" y="1824"/>
              <a:chExt cx="2619" cy="1882"/>
            </a:xfrm>
          </p:grpSpPr>
          <p:sp>
            <p:nvSpPr>
              <p:cNvPr id="63519" name="Line 26"/>
              <p:cNvSpPr/>
              <p:nvPr/>
            </p:nvSpPr>
            <p:spPr>
              <a:xfrm flipH="1">
                <a:off x="235" y="1824"/>
                <a:ext cx="2619" cy="0"/>
              </a:xfrm>
              <a:prstGeom prst="line">
                <a:avLst/>
              </a:prstGeom>
              <a:ln w="3175" cap="flat" cmpd="sng">
                <a:solidFill>
                  <a:srgbClr val="3366CC">
                    <a:alpha val="54901"/>
                  </a:srgbClr>
                </a:solidFill>
                <a:prstDash val="solid"/>
                <a:headEnd type="none" w="sm" len="sm"/>
                <a:tailEnd type="none" w="sm" len="sm"/>
              </a:ln>
            </p:spPr>
          </p:sp>
          <p:sp>
            <p:nvSpPr>
              <p:cNvPr id="63520" name="Line 27"/>
              <p:cNvSpPr/>
              <p:nvPr/>
            </p:nvSpPr>
            <p:spPr>
              <a:xfrm flipH="1">
                <a:off x="235" y="1824"/>
                <a:ext cx="2619" cy="1432"/>
              </a:xfrm>
              <a:prstGeom prst="line">
                <a:avLst/>
              </a:prstGeom>
              <a:ln w="3175" cap="flat" cmpd="sng">
                <a:solidFill>
                  <a:srgbClr val="3366CC">
                    <a:alpha val="54901"/>
                  </a:srgbClr>
                </a:solidFill>
                <a:prstDash val="solid"/>
                <a:headEnd type="none" w="sm" len="sm"/>
                <a:tailEnd type="none" w="sm" len="sm"/>
              </a:ln>
            </p:spPr>
          </p:sp>
          <p:sp>
            <p:nvSpPr>
              <p:cNvPr id="63521" name="Line 28"/>
              <p:cNvSpPr/>
              <p:nvPr/>
            </p:nvSpPr>
            <p:spPr>
              <a:xfrm flipH="1">
                <a:off x="235" y="1824"/>
                <a:ext cx="2619" cy="1687"/>
              </a:xfrm>
              <a:prstGeom prst="line">
                <a:avLst/>
              </a:prstGeom>
              <a:ln w="3175" cap="flat" cmpd="sng">
                <a:solidFill>
                  <a:srgbClr val="3366CC">
                    <a:alpha val="54901"/>
                  </a:srgbClr>
                </a:solidFill>
                <a:prstDash val="solid"/>
                <a:headEnd type="none" w="sm" len="sm"/>
                <a:tailEnd type="none" w="sm" len="sm"/>
              </a:ln>
            </p:spPr>
          </p:sp>
          <p:sp>
            <p:nvSpPr>
              <p:cNvPr id="63522" name="Line 29"/>
              <p:cNvSpPr/>
              <p:nvPr/>
            </p:nvSpPr>
            <p:spPr>
              <a:xfrm flipH="1">
                <a:off x="371" y="1824"/>
                <a:ext cx="2483" cy="1882"/>
              </a:xfrm>
              <a:prstGeom prst="line">
                <a:avLst/>
              </a:prstGeom>
              <a:ln w="3175" cap="flat" cmpd="sng">
                <a:solidFill>
                  <a:srgbClr val="3366CC">
                    <a:alpha val="54901"/>
                  </a:srgbClr>
                </a:solidFill>
                <a:prstDash val="solid"/>
                <a:headEnd type="none" w="sm" len="sm"/>
                <a:tailEnd type="none" w="sm" len="sm"/>
              </a:ln>
            </p:spPr>
          </p:sp>
          <p:sp>
            <p:nvSpPr>
              <p:cNvPr id="63523" name="Line 30"/>
              <p:cNvSpPr/>
              <p:nvPr/>
            </p:nvSpPr>
            <p:spPr>
              <a:xfrm flipH="1">
                <a:off x="774" y="1824"/>
                <a:ext cx="2080" cy="1882"/>
              </a:xfrm>
              <a:prstGeom prst="line">
                <a:avLst/>
              </a:prstGeom>
              <a:ln w="3175" cap="flat" cmpd="sng">
                <a:solidFill>
                  <a:srgbClr val="3366CC">
                    <a:alpha val="54901"/>
                  </a:srgbClr>
                </a:solidFill>
                <a:prstDash val="solid"/>
                <a:headEnd type="none" w="sm" len="sm"/>
                <a:tailEnd type="none" w="sm" len="sm"/>
              </a:ln>
            </p:spPr>
          </p:sp>
          <p:sp>
            <p:nvSpPr>
              <p:cNvPr id="63524" name="Line 31"/>
              <p:cNvSpPr/>
              <p:nvPr/>
            </p:nvSpPr>
            <p:spPr>
              <a:xfrm flipH="1">
                <a:off x="1153" y="1824"/>
                <a:ext cx="1701" cy="1882"/>
              </a:xfrm>
              <a:prstGeom prst="line">
                <a:avLst/>
              </a:prstGeom>
              <a:ln w="3175" cap="flat" cmpd="sng">
                <a:solidFill>
                  <a:srgbClr val="3366CC">
                    <a:alpha val="54901"/>
                  </a:srgbClr>
                </a:solidFill>
                <a:prstDash val="solid"/>
                <a:headEnd type="none" w="sm" len="sm"/>
                <a:tailEnd type="none" w="sm" len="sm"/>
              </a:ln>
            </p:spPr>
          </p:sp>
          <p:sp>
            <p:nvSpPr>
              <p:cNvPr id="63525" name="Line 32"/>
              <p:cNvSpPr/>
              <p:nvPr/>
            </p:nvSpPr>
            <p:spPr>
              <a:xfrm flipH="1">
                <a:off x="1534" y="1824"/>
                <a:ext cx="1320" cy="1882"/>
              </a:xfrm>
              <a:prstGeom prst="line">
                <a:avLst/>
              </a:prstGeom>
              <a:ln w="3175" cap="flat" cmpd="sng">
                <a:solidFill>
                  <a:srgbClr val="3366CC">
                    <a:alpha val="54901"/>
                  </a:srgbClr>
                </a:solidFill>
                <a:prstDash val="solid"/>
                <a:headEnd type="none" w="sm" len="sm"/>
                <a:tailEnd type="none" w="sm" len="sm"/>
              </a:ln>
            </p:spPr>
          </p:sp>
          <p:sp>
            <p:nvSpPr>
              <p:cNvPr id="63526" name="Line 33"/>
              <p:cNvSpPr/>
              <p:nvPr/>
            </p:nvSpPr>
            <p:spPr>
              <a:xfrm flipH="1">
                <a:off x="1872" y="1824"/>
                <a:ext cx="982" cy="1882"/>
              </a:xfrm>
              <a:prstGeom prst="line">
                <a:avLst/>
              </a:prstGeom>
              <a:ln w="3175" cap="flat" cmpd="sng">
                <a:solidFill>
                  <a:srgbClr val="3366CC">
                    <a:alpha val="54901"/>
                  </a:srgbClr>
                </a:solidFill>
                <a:prstDash val="solid"/>
                <a:headEnd type="none" w="sm" len="sm"/>
                <a:tailEnd type="none" w="sm" len="sm"/>
              </a:ln>
            </p:spPr>
          </p:sp>
          <p:sp>
            <p:nvSpPr>
              <p:cNvPr id="63527" name="Line 34"/>
              <p:cNvSpPr/>
              <p:nvPr/>
            </p:nvSpPr>
            <p:spPr>
              <a:xfrm flipH="1">
                <a:off x="2206" y="1824"/>
                <a:ext cx="648" cy="1882"/>
              </a:xfrm>
              <a:prstGeom prst="line">
                <a:avLst/>
              </a:prstGeom>
              <a:ln w="3175" cap="flat" cmpd="sng">
                <a:solidFill>
                  <a:srgbClr val="3366CC">
                    <a:alpha val="54901"/>
                  </a:srgbClr>
                </a:solidFill>
                <a:prstDash val="solid"/>
                <a:headEnd type="none" w="sm" len="sm"/>
                <a:tailEnd type="none" w="sm" len="sm"/>
              </a:ln>
            </p:spPr>
          </p:sp>
          <p:sp>
            <p:nvSpPr>
              <p:cNvPr id="63528" name="Line 35"/>
              <p:cNvSpPr/>
              <p:nvPr/>
            </p:nvSpPr>
            <p:spPr>
              <a:xfrm flipH="1">
                <a:off x="2543" y="1824"/>
                <a:ext cx="311" cy="1882"/>
              </a:xfrm>
              <a:prstGeom prst="line">
                <a:avLst/>
              </a:prstGeom>
              <a:ln w="3175" cap="flat" cmpd="sng">
                <a:solidFill>
                  <a:srgbClr val="3366CC">
                    <a:alpha val="54901"/>
                  </a:srgbClr>
                </a:solidFill>
                <a:prstDash val="solid"/>
                <a:headEnd type="none" w="sm" len="sm"/>
                <a:tailEnd type="none" w="sm" len="sm"/>
              </a:ln>
            </p:spPr>
          </p:sp>
          <p:sp>
            <p:nvSpPr>
              <p:cNvPr id="63529" name="Line 36"/>
              <p:cNvSpPr/>
              <p:nvPr/>
            </p:nvSpPr>
            <p:spPr>
              <a:xfrm flipH="1">
                <a:off x="235" y="1824"/>
                <a:ext cx="2619" cy="1239"/>
              </a:xfrm>
              <a:prstGeom prst="line">
                <a:avLst/>
              </a:prstGeom>
              <a:ln w="3175" cap="flat" cmpd="sng">
                <a:solidFill>
                  <a:srgbClr val="3366CC">
                    <a:alpha val="54901"/>
                  </a:srgbClr>
                </a:solidFill>
                <a:prstDash val="solid"/>
                <a:headEnd type="none" w="sm" len="sm"/>
                <a:tailEnd type="none" w="sm" len="sm"/>
              </a:ln>
            </p:spPr>
          </p:sp>
          <p:sp>
            <p:nvSpPr>
              <p:cNvPr id="63530" name="Line 37"/>
              <p:cNvSpPr/>
              <p:nvPr/>
            </p:nvSpPr>
            <p:spPr>
              <a:xfrm flipH="1">
                <a:off x="235" y="1824"/>
                <a:ext cx="2619" cy="1067"/>
              </a:xfrm>
              <a:prstGeom prst="line">
                <a:avLst/>
              </a:prstGeom>
              <a:ln w="3175" cap="flat" cmpd="sng">
                <a:solidFill>
                  <a:srgbClr val="3366CC">
                    <a:alpha val="54901"/>
                  </a:srgbClr>
                </a:solidFill>
                <a:prstDash val="solid"/>
                <a:headEnd type="none" w="sm" len="sm"/>
                <a:tailEnd type="none" w="sm" len="sm"/>
              </a:ln>
            </p:spPr>
          </p:sp>
          <p:sp>
            <p:nvSpPr>
              <p:cNvPr id="63531" name="Line 38"/>
              <p:cNvSpPr/>
              <p:nvPr/>
            </p:nvSpPr>
            <p:spPr>
              <a:xfrm flipH="1">
                <a:off x="235" y="1824"/>
                <a:ext cx="2619" cy="919"/>
              </a:xfrm>
              <a:prstGeom prst="line">
                <a:avLst/>
              </a:prstGeom>
              <a:ln w="3175" cap="flat" cmpd="sng">
                <a:solidFill>
                  <a:srgbClr val="3366CC">
                    <a:alpha val="54901"/>
                  </a:srgbClr>
                </a:solidFill>
                <a:prstDash val="solid"/>
                <a:headEnd type="none" w="sm" len="sm"/>
                <a:tailEnd type="none" w="sm" len="sm"/>
              </a:ln>
            </p:spPr>
          </p:sp>
          <p:sp>
            <p:nvSpPr>
              <p:cNvPr id="63532" name="Line 39"/>
              <p:cNvSpPr/>
              <p:nvPr/>
            </p:nvSpPr>
            <p:spPr>
              <a:xfrm flipH="1">
                <a:off x="235" y="1824"/>
                <a:ext cx="2619" cy="770"/>
              </a:xfrm>
              <a:prstGeom prst="line">
                <a:avLst/>
              </a:prstGeom>
              <a:ln w="3175" cap="flat" cmpd="sng">
                <a:solidFill>
                  <a:srgbClr val="3366CC">
                    <a:alpha val="54901"/>
                  </a:srgbClr>
                </a:solidFill>
                <a:prstDash val="solid"/>
                <a:headEnd type="none" w="sm" len="sm"/>
                <a:tailEnd type="none" w="sm" len="sm"/>
              </a:ln>
            </p:spPr>
          </p:sp>
          <p:sp>
            <p:nvSpPr>
              <p:cNvPr id="63533" name="Line 40"/>
              <p:cNvSpPr/>
              <p:nvPr/>
            </p:nvSpPr>
            <p:spPr>
              <a:xfrm flipH="1">
                <a:off x="235" y="1824"/>
                <a:ext cx="2597" cy="642"/>
              </a:xfrm>
              <a:prstGeom prst="line">
                <a:avLst/>
              </a:prstGeom>
              <a:ln w="3175" cap="flat" cmpd="sng">
                <a:solidFill>
                  <a:srgbClr val="3366CC">
                    <a:alpha val="54901"/>
                  </a:srgbClr>
                </a:solidFill>
                <a:prstDash val="solid"/>
                <a:headEnd type="none" w="sm" len="sm"/>
                <a:tailEnd type="none" w="sm" len="sm"/>
              </a:ln>
            </p:spPr>
          </p:sp>
          <p:sp>
            <p:nvSpPr>
              <p:cNvPr id="63534" name="Line 41"/>
              <p:cNvSpPr/>
              <p:nvPr/>
            </p:nvSpPr>
            <p:spPr>
              <a:xfrm flipH="1">
                <a:off x="235" y="1824"/>
                <a:ext cx="2619" cy="514"/>
              </a:xfrm>
              <a:prstGeom prst="line">
                <a:avLst/>
              </a:prstGeom>
              <a:ln w="3175" cap="flat" cmpd="sng">
                <a:solidFill>
                  <a:srgbClr val="3366CC">
                    <a:alpha val="54901"/>
                  </a:srgbClr>
                </a:solidFill>
                <a:prstDash val="solid"/>
                <a:headEnd type="none" w="sm" len="sm"/>
                <a:tailEnd type="none" w="sm" len="sm"/>
              </a:ln>
            </p:spPr>
          </p:sp>
          <p:sp>
            <p:nvSpPr>
              <p:cNvPr id="63535" name="Line 42"/>
              <p:cNvSpPr/>
              <p:nvPr/>
            </p:nvSpPr>
            <p:spPr>
              <a:xfrm flipH="1">
                <a:off x="235" y="1824"/>
                <a:ext cx="2619" cy="405"/>
              </a:xfrm>
              <a:prstGeom prst="line">
                <a:avLst/>
              </a:prstGeom>
              <a:ln w="3175" cap="flat" cmpd="sng">
                <a:solidFill>
                  <a:srgbClr val="3366CC">
                    <a:alpha val="54901"/>
                  </a:srgbClr>
                </a:solidFill>
                <a:prstDash val="solid"/>
                <a:headEnd type="none" w="sm" len="sm"/>
                <a:tailEnd type="none" w="sm" len="sm"/>
              </a:ln>
            </p:spPr>
          </p:sp>
          <p:sp>
            <p:nvSpPr>
              <p:cNvPr id="63536" name="Line 43"/>
              <p:cNvSpPr/>
              <p:nvPr/>
            </p:nvSpPr>
            <p:spPr>
              <a:xfrm flipH="1">
                <a:off x="235" y="1824"/>
                <a:ext cx="2619" cy="298"/>
              </a:xfrm>
              <a:prstGeom prst="line">
                <a:avLst/>
              </a:prstGeom>
              <a:ln w="3175" cap="flat" cmpd="sng">
                <a:solidFill>
                  <a:srgbClr val="3366CC">
                    <a:alpha val="54901"/>
                  </a:srgbClr>
                </a:solidFill>
                <a:prstDash val="solid"/>
                <a:headEnd type="none" w="sm" len="sm"/>
                <a:tailEnd type="none" w="sm" len="sm"/>
              </a:ln>
            </p:spPr>
          </p:sp>
          <p:sp>
            <p:nvSpPr>
              <p:cNvPr id="63537" name="Line 44"/>
              <p:cNvSpPr/>
              <p:nvPr/>
            </p:nvSpPr>
            <p:spPr>
              <a:xfrm flipH="1">
                <a:off x="235" y="1824"/>
                <a:ext cx="2619" cy="213"/>
              </a:xfrm>
              <a:prstGeom prst="line">
                <a:avLst/>
              </a:prstGeom>
              <a:ln w="3175" cap="flat" cmpd="sng">
                <a:solidFill>
                  <a:srgbClr val="3366CC">
                    <a:alpha val="54901"/>
                  </a:srgbClr>
                </a:solidFill>
                <a:prstDash val="solid"/>
                <a:headEnd type="none" w="sm" len="sm"/>
                <a:tailEnd type="none" w="sm" len="sm"/>
              </a:ln>
            </p:spPr>
          </p:sp>
          <p:sp>
            <p:nvSpPr>
              <p:cNvPr id="63538" name="Line 45"/>
              <p:cNvSpPr/>
              <p:nvPr/>
            </p:nvSpPr>
            <p:spPr>
              <a:xfrm flipH="1">
                <a:off x="235" y="1824"/>
                <a:ext cx="2619" cy="126"/>
              </a:xfrm>
              <a:prstGeom prst="line">
                <a:avLst/>
              </a:prstGeom>
              <a:ln w="3175" cap="flat" cmpd="sng">
                <a:solidFill>
                  <a:srgbClr val="3366CC">
                    <a:alpha val="54901"/>
                  </a:srgbClr>
                </a:solidFill>
                <a:prstDash val="solid"/>
                <a:headEnd type="none" w="sm" len="sm"/>
                <a:tailEnd type="none" w="sm" len="sm"/>
              </a:ln>
            </p:spPr>
          </p:sp>
          <p:sp>
            <p:nvSpPr>
              <p:cNvPr id="63539" name="Line 46"/>
              <p:cNvSpPr/>
              <p:nvPr/>
            </p:nvSpPr>
            <p:spPr>
              <a:xfrm flipH="1">
                <a:off x="235" y="1824"/>
                <a:ext cx="2619" cy="63"/>
              </a:xfrm>
              <a:prstGeom prst="line">
                <a:avLst/>
              </a:prstGeom>
              <a:ln w="3175" cap="flat" cmpd="sng">
                <a:solidFill>
                  <a:srgbClr val="3366CC">
                    <a:alpha val="54901"/>
                  </a:srgbClr>
                </a:solidFill>
                <a:prstDash val="solid"/>
                <a:headEnd type="none" w="sm" len="sm"/>
                <a:tailEnd type="none" w="sm" len="sm"/>
              </a:ln>
            </p:spPr>
          </p:sp>
        </p:grpSp>
        <p:grpSp>
          <p:nvGrpSpPr>
            <p:cNvPr id="63503" name="Group 47"/>
            <p:cNvGrpSpPr/>
            <p:nvPr/>
          </p:nvGrpSpPr>
          <p:grpSpPr>
            <a:xfrm>
              <a:off x="247" y="4581"/>
              <a:ext cx="3829" cy="1220"/>
              <a:chOff x="235" y="1844"/>
              <a:chExt cx="5241" cy="1605"/>
            </a:xfrm>
          </p:grpSpPr>
          <p:grpSp>
            <p:nvGrpSpPr>
              <p:cNvPr id="63504" name="Group 48"/>
              <p:cNvGrpSpPr/>
              <p:nvPr/>
            </p:nvGrpSpPr>
            <p:grpSpPr>
              <a:xfrm>
                <a:off x="235" y="2750"/>
                <a:ext cx="5241" cy="699"/>
                <a:chOff x="235" y="2750"/>
                <a:chExt cx="5241" cy="699"/>
              </a:xfrm>
            </p:grpSpPr>
            <p:sp>
              <p:nvSpPr>
                <p:cNvPr id="63515" name="Line 49"/>
                <p:cNvSpPr/>
                <p:nvPr/>
              </p:nvSpPr>
              <p:spPr>
                <a:xfrm>
                  <a:off x="235" y="3449"/>
                  <a:ext cx="5241" cy="0"/>
                </a:xfrm>
                <a:prstGeom prst="line">
                  <a:avLst/>
                </a:prstGeom>
                <a:ln w="3175" cap="flat" cmpd="sng">
                  <a:solidFill>
                    <a:srgbClr val="3366CC">
                      <a:alpha val="54901"/>
                    </a:srgbClr>
                  </a:solidFill>
                  <a:prstDash val="solid"/>
                  <a:headEnd type="none" w="sm" len="sm"/>
                  <a:tailEnd type="none" w="sm" len="sm"/>
                </a:ln>
              </p:spPr>
            </p:sp>
            <p:sp>
              <p:nvSpPr>
                <p:cNvPr id="63516" name="Line 50"/>
                <p:cNvSpPr/>
                <p:nvPr/>
              </p:nvSpPr>
              <p:spPr>
                <a:xfrm>
                  <a:off x="235" y="3191"/>
                  <a:ext cx="5241" cy="0"/>
                </a:xfrm>
                <a:prstGeom prst="line">
                  <a:avLst/>
                </a:prstGeom>
                <a:ln w="3175" cap="flat" cmpd="sng">
                  <a:solidFill>
                    <a:srgbClr val="3366CC">
                      <a:alpha val="54901"/>
                    </a:srgbClr>
                  </a:solidFill>
                  <a:prstDash val="solid"/>
                  <a:headEnd type="none" w="sm" len="sm"/>
                  <a:tailEnd type="none" w="sm" len="sm"/>
                </a:ln>
              </p:spPr>
            </p:sp>
            <p:sp>
              <p:nvSpPr>
                <p:cNvPr id="63517" name="Line 51"/>
                <p:cNvSpPr/>
                <p:nvPr/>
              </p:nvSpPr>
              <p:spPr>
                <a:xfrm>
                  <a:off x="235" y="2958"/>
                  <a:ext cx="5239" cy="0"/>
                </a:xfrm>
                <a:prstGeom prst="line">
                  <a:avLst/>
                </a:prstGeom>
                <a:ln w="3175" cap="flat" cmpd="sng">
                  <a:solidFill>
                    <a:srgbClr val="3366CC">
                      <a:alpha val="54901"/>
                    </a:srgbClr>
                  </a:solidFill>
                  <a:prstDash val="solid"/>
                  <a:headEnd type="none" w="sm" len="sm"/>
                  <a:tailEnd type="none" w="sm" len="sm"/>
                </a:ln>
              </p:spPr>
            </p:sp>
            <p:sp>
              <p:nvSpPr>
                <p:cNvPr id="63518" name="Line 52"/>
                <p:cNvSpPr/>
                <p:nvPr/>
              </p:nvSpPr>
              <p:spPr>
                <a:xfrm>
                  <a:off x="235" y="2750"/>
                  <a:ext cx="5239" cy="0"/>
                </a:xfrm>
                <a:prstGeom prst="line">
                  <a:avLst/>
                </a:prstGeom>
                <a:ln w="3175" cap="flat" cmpd="sng">
                  <a:solidFill>
                    <a:srgbClr val="3366CC">
                      <a:alpha val="54901"/>
                    </a:srgbClr>
                  </a:solidFill>
                  <a:prstDash val="solid"/>
                  <a:headEnd type="none" w="sm" len="sm"/>
                  <a:tailEnd type="none" w="sm" len="sm"/>
                </a:ln>
              </p:spPr>
            </p:sp>
          </p:grpSp>
          <p:grpSp>
            <p:nvGrpSpPr>
              <p:cNvPr id="63505" name="Group 53"/>
              <p:cNvGrpSpPr/>
              <p:nvPr/>
            </p:nvGrpSpPr>
            <p:grpSpPr>
              <a:xfrm>
                <a:off x="235" y="1844"/>
                <a:ext cx="5241" cy="728"/>
                <a:chOff x="235" y="1844"/>
                <a:chExt cx="5241" cy="728"/>
              </a:xfrm>
            </p:grpSpPr>
            <p:sp>
              <p:nvSpPr>
                <p:cNvPr id="63506" name="Line 54"/>
                <p:cNvSpPr/>
                <p:nvPr/>
              </p:nvSpPr>
              <p:spPr>
                <a:xfrm>
                  <a:off x="235" y="2572"/>
                  <a:ext cx="5241" cy="0"/>
                </a:xfrm>
                <a:prstGeom prst="line">
                  <a:avLst/>
                </a:prstGeom>
                <a:ln w="3175" cap="flat" cmpd="sng">
                  <a:solidFill>
                    <a:srgbClr val="3366CC">
                      <a:alpha val="54901"/>
                    </a:srgbClr>
                  </a:solidFill>
                  <a:prstDash val="solid"/>
                  <a:headEnd type="none" w="sm" len="sm"/>
                  <a:tailEnd type="none" w="sm" len="sm"/>
                </a:ln>
              </p:spPr>
            </p:sp>
            <p:sp>
              <p:nvSpPr>
                <p:cNvPr id="63507" name="Line 55"/>
                <p:cNvSpPr/>
                <p:nvPr/>
              </p:nvSpPr>
              <p:spPr>
                <a:xfrm flipV="1">
                  <a:off x="235" y="2401"/>
                  <a:ext cx="5241" cy="1"/>
                </a:xfrm>
                <a:prstGeom prst="line">
                  <a:avLst/>
                </a:prstGeom>
                <a:ln w="3175" cap="flat" cmpd="sng">
                  <a:solidFill>
                    <a:srgbClr val="3366CC">
                      <a:alpha val="54901"/>
                    </a:srgbClr>
                  </a:solidFill>
                  <a:prstDash val="solid"/>
                  <a:headEnd type="none" w="sm" len="sm"/>
                  <a:tailEnd type="none" w="sm" len="sm"/>
                </a:ln>
              </p:spPr>
            </p:sp>
            <p:sp>
              <p:nvSpPr>
                <p:cNvPr id="63508" name="Line 56"/>
                <p:cNvSpPr/>
                <p:nvPr/>
              </p:nvSpPr>
              <p:spPr>
                <a:xfrm>
                  <a:off x="235" y="2245"/>
                  <a:ext cx="5241" cy="5"/>
                </a:xfrm>
                <a:prstGeom prst="line">
                  <a:avLst/>
                </a:prstGeom>
                <a:ln w="3175" cap="flat" cmpd="sng">
                  <a:solidFill>
                    <a:srgbClr val="3366CC">
                      <a:alpha val="54901"/>
                    </a:srgbClr>
                  </a:solidFill>
                  <a:prstDash val="solid"/>
                  <a:headEnd type="none" w="sm" len="sm"/>
                  <a:tailEnd type="none" w="sm" len="sm"/>
                </a:ln>
              </p:spPr>
            </p:sp>
            <p:sp>
              <p:nvSpPr>
                <p:cNvPr id="63509" name="Line 57"/>
                <p:cNvSpPr/>
                <p:nvPr/>
              </p:nvSpPr>
              <p:spPr>
                <a:xfrm>
                  <a:off x="235" y="2121"/>
                  <a:ext cx="5217" cy="0"/>
                </a:xfrm>
                <a:prstGeom prst="line">
                  <a:avLst/>
                </a:prstGeom>
                <a:ln w="3175" cap="flat" cmpd="sng">
                  <a:solidFill>
                    <a:srgbClr val="3366CC">
                      <a:alpha val="54901"/>
                    </a:srgbClr>
                  </a:solidFill>
                  <a:prstDash val="solid"/>
                  <a:headEnd type="none" w="sm" len="sm"/>
                  <a:tailEnd type="none" w="sm" len="sm"/>
                </a:ln>
              </p:spPr>
            </p:sp>
            <p:sp>
              <p:nvSpPr>
                <p:cNvPr id="63510" name="Line 58"/>
                <p:cNvSpPr/>
                <p:nvPr/>
              </p:nvSpPr>
              <p:spPr>
                <a:xfrm flipV="1">
                  <a:off x="235" y="2015"/>
                  <a:ext cx="5241" cy="6"/>
                </a:xfrm>
                <a:prstGeom prst="line">
                  <a:avLst/>
                </a:prstGeom>
                <a:ln w="3175" cap="flat" cmpd="sng">
                  <a:solidFill>
                    <a:srgbClr val="3366CC">
                      <a:alpha val="54901"/>
                    </a:srgbClr>
                  </a:solidFill>
                  <a:prstDash val="solid"/>
                  <a:headEnd type="none" w="sm" len="sm"/>
                  <a:tailEnd type="none" w="sm" len="sm"/>
                </a:ln>
              </p:spPr>
            </p:sp>
            <p:sp>
              <p:nvSpPr>
                <p:cNvPr id="63511" name="Line 59"/>
                <p:cNvSpPr/>
                <p:nvPr/>
              </p:nvSpPr>
              <p:spPr>
                <a:xfrm>
                  <a:off x="235" y="1946"/>
                  <a:ext cx="5241" cy="4"/>
                </a:xfrm>
                <a:prstGeom prst="line">
                  <a:avLst/>
                </a:prstGeom>
                <a:ln w="3175" cap="flat" cmpd="sng">
                  <a:solidFill>
                    <a:srgbClr val="3366CC">
                      <a:alpha val="54901"/>
                    </a:srgbClr>
                  </a:solidFill>
                  <a:prstDash val="solid"/>
                  <a:headEnd type="none" w="sm" len="sm"/>
                  <a:tailEnd type="none" w="sm" len="sm"/>
                </a:ln>
              </p:spPr>
            </p:sp>
            <p:sp>
              <p:nvSpPr>
                <p:cNvPr id="63512" name="Line 60"/>
                <p:cNvSpPr/>
                <p:nvPr/>
              </p:nvSpPr>
              <p:spPr>
                <a:xfrm flipV="1">
                  <a:off x="235" y="1908"/>
                  <a:ext cx="5241" cy="10"/>
                </a:xfrm>
                <a:prstGeom prst="line">
                  <a:avLst/>
                </a:prstGeom>
                <a:ln w="3175" cap="flat" cmpd="sng">
                  <a:solidFill>
                    <a:srgbClr val="3366CC">
                      <a:alpha val="54901"/>
                    </a:srgbClr>
                  </a:solidFill>
                  <a:prstDash val="solid"/>
                  <a:headEnd type="none" w="sm" len="sm"/>
                  <a:tailEnd type="none" w="sm" len="sm"/>
                </a:ln>
              </p:spPr>
            </p:sp>
            <p:sp>
              <p:nvSpPr>
                <p:cNvPr id="63513" name="Line 61"/>
                <p:cNvSpPr/>
                <p:nvPr/>
              </p:nvSpPr>
              <p:spPr>
                <a:xfrm>
                  <a:off x="258" y="1866"/>
                  <a:ext cx="5218" cy="0"/>
                </a:xfrm>
                <a:prstGeom prst="line">
                  <a:avLst/>
                </a:prstGeom>
                <a:ln w="3175" cap="flat" cmpd="sng">
                  <a:solidFill>
                    <a:srgbClr val="3366CC">
                      <a:alpha val="54901"/>
                    </a:srgbClr>
                  </a:solidFill>
                  <a:prstDash val="solid"/>
                  <a:headEnd type="none" w="sm" len="sm"/>
                  <a:tailEnd type="none" w="sm" len="sm"/>
                </a:ln>
              </p:spPr>
            </p:sp>
            <p:sp>
              <p:nvSpPr>
                <p:cNvPr id="63514" name="Line 62"/>
                <p:cNvSpPr/>
                <p:nvPr/>
              </p:nvSpPr>
              <p:spPr>
                <a:xfrm>
                  <a:off x="235" y="1844"/>
                  <a:ext cx="5241" cy="0"/>
                </a:xfrm>
                <a:prstGeom prst="line">
                  <a:avLst/>
                </a:prstGeom>
                <a:ln w="3175" cap="flat" cmpd="sng">
                  <a:solidFill>
                    <a:srgbClr val="3366CC">
                      <a:alpha val="54901"/>
                    </a:srgbClr>
                  </a:solidFill>
                  <a:prstDash val="solid"/>
                  <a:headEnd type="none" w="sm" len="sm"/>
                  <a:tailEnd type="none" w="sm" len="sm"/>
                </a:ln>
              </p:spPr>
            </p:sp>
          </p:grpSp>
        </p:grpSp>
      </p:grpSp>
      <p:grpSp>
        <p:nvGrpSpPr>
          <p:cNvPr id="63491" name="Group 64"/>
          <p:cNvGrpSpPr/>
          <p:nvPr/>
        </p:nvGrpSpPr>
        <p:grpSpPr>
          <a:xfrm>
            <a:off x="2097088" y="1287463"/>
            <a:ext cx="4864100" cy="5053012"/>
            <a:chOff x="1315" y="613"/>
            <a:chExt cx="3064" cy="3183"/>
          </a:xfrm>
        </p:grpSpPr>
        <p:sp>
          <p:nvSpPr>
            <p:cNvPr id="63498" name="Freeform 65"/>
            <p:cNvSpPr/>
            <p:nvPr/>
          </p:nvSpPr>
          <p:spPr>
            <a:xfrm>
              <a:off x="1765" y="2421"/>
              <a:ext cx="2614" cy="1375"/>
            </a:xfrm>
            <a:custGeom>
              <a:avLst/>
              <a:gdLst/>
              <a:ahLst/>
              <a:cxnLst>
                <a:cxn ang="0">
                  <a:pos x="1658" y="1673"/>
                </a:cxn>
                <a:cxn ang="0">
                  <a:pos x="1747" y="1657"/>
                </a:cxn>
                <a:cxn ang="0">
                  <a:pos x="1816" y="1640"/>
                </a:cxn>
                <a:cxn ang="0">
                  <a:pos x="1890" y="1620"/>
                </a:cxn>
                <a:cxn ang="0">
                  <a:pos x="1960" y="1593"/>
                </a:cxn>
                <a:cxn ang="0">
                  <a:pos x="2045" y="1561"/>
                </a:cxn>
                <a:cxn ang="0">
                  <a:pos x="2125" y="1525"/>
                </a:cxn>
                <a:cxn ang="0">
                  <a:pos x="2201" y="1486"/>
                </a:cxn>
                <a:cxn ang="0">
                  <a:pos x="2266" y="1444"/>
                </a:cxn>
                <a:cxn ang="0">
                  <a:pos x="2334" y="1403"/>
                </a:cxn>
                <a:cxn ang="0">
                  <a:pos x="2408" y="1351"/>
                </a:cxn>
                <a:cxn ang="0">
                  <a:pos x="2472" y="1303"/>
                </a:cxn>
                <a:cxn ang="0">
                  <a:pos x="2568" y="1220"/>
                </a:cxn>
                <a:cxn ang="0">
                  <a:pos x="2664" y="1120"/>
                </a:cxn>
                <a:cxn ang="0">
                  <a:pos x="2734" y="1038"/>
                </a:cxn>
                <a:cxn ang="0">
                  <a:pos x="2810" y="943"/>
                </a:cxn>
                <a:cxn ang="0">
                  <a:pos x="2884" y="830"/>
                </a:cxn>
                <a:cxn ang="0">
                  <a:pos x="2891" y="0"/>
                </a:cxn>
                <a:cxn ang="0">
                  <a:pos x="2158" y="407"/>
                </a:cxn>
                <a:cxn ang="0">
                  <a:pos x="2093" y="490"/>
                </a:cxn>
                <a:cxn ang="0">
                  <a:pos x="2026" y="566"/>
                </a:cxn>
                <a:cxn ang="0">
                  <a:pos x="1968" y="625"/>
                </a:cxn>
                <a:cxn ang="0">
                  <a:pos x="1898" y="678"/>
                </a:cxn>
                <a:cxn ang="0">
                  <a:pos x="1817" y="734"/>
                </a:cxn>
                <a:cxn ang="0">
                  <a:pos x="1739" y="777"/>
                </a:cxn>
                <a:cxn ang="0">
                  <a:pos x="1662" y="805"/>
                </a:cxn>
                <a:cxn ang="0">
                  <a:pos x="1572" y="833"/>
                </a:cxn>
                <a:cxn ang="0">
                  <a:pos x="1465" y="846"/>
                </a:cxn>
                <a:cxn ang="0">
                  <a:pos x="1282" y="851"/>
                </a:cxn>
                <a:cxn ang="0">
                  <a:pos x="1130" y="824"/>
                </a:cxn>
                <a:cxn ang="0">
                  <a:pos x="973" y="767"/>
                </a:cxn>
                <a:cxn ang="0">
                  <a:pos x="832" y="688"/>
                </a:cxn>
                <a:cxn ang="0">
                  <a:pos x="0" y="1073"/>
                </a:cxn>
                <a:cxn ang="0">
                  <a:pos x="76" y="1153"/>
                </a:cxn>
                <a:cxn ang="0">
                  <a:pos x="150" y="1226"/>
                </a:cxn>
                <a:cxn ang="0">
                  <a:pos x="232" y="1296"/>
                </a:cxn>
                <a:cxn ang="0">
                  <a:pos x="314" y="1358"/>
                </a:cxn>
                <a:cxn ang="0">
                  <a:pos x="405" y="1418"/>
                </a:cxn>
                <a:cxn ang="0">
                  <a:pos x="494" y="1473"/>
                </a:cxn>
                <a:cxn ang="0">
                  <a:pos x="576" y="1517"/>
                </a:cxn>
                <a:cxn ang="0">
                  <a:pos x="684" y="1565"/>
                </a:cxn>
                <a:cxn ang="0">
                  <a:pos x="787" y="1604"/>
                </a:cxn>
                <a:cxn ang="0">
                  <a:pos x="881" y="1636"/>
                </a:cxn>
                <a:cxn ang="0">
                  <a:pos x="975" y="1660"/>
                </a:cxn>
                <a:cxn ang="0">
                  <a:pos x="1086" y="1680"/>
                </a:cxn>
                <a:cxn ang="0">
                  <a:pos x="1204" y="1694"/>
                </a:cxn>
                <a:cxn ang="0">
                  <a:pos x="1311" y="1698"/>
                </a:cxn>
                <a:cxn ang="0">
                  <a:pos x="1418" y="1696"/>
                </a:cxn>
                <a:cxn ang="0">
                  <a:pos x="1528" y="1691"/>
                </a:cxn>
                <a:cxn ang="0">
                  <a:pos x="1624" y="1677"/>
                </a:cxn>
              </a:cxnLst>
              <a:rect l="0" t="0" r="0" b="0"/>
              <a:pathLst>
                <a:path w="2351" h="1237">
                  <a:moveTo>
                    <a:pt x="1182" y="1222"/>
                  </a:moveTo>
                  <a:lnTo>
                    <a:pt x="1206" y="1218"/>
                  </a:lnTo>
                  <a:lnTo>
                    <a:pt x="1238" y="1212"/>
                  </a:lnTo>
                  <a:lnTo>
                    <a:pt x="1271" y="1206"/>
                  </a:lnTo>
                  <a:lnTo>
                    <a:pt x="1294" y="1200"/>
                  </a:lnTo>
                  <a:lnTo>
                    <a:pt x="1321" y="1194"/>
                  </a:lnTo>
                  <a:lnTo>
                    <a:pt x="1348" y="1185"/>
                  </a:lnTo>
                  <a:lnTo>
                    <a:pt x="1375" y="1179"/>
                  </a:lnTo>
                  <a:lnTo>
                    <a:pt x="1399" y="1171"/>
                  </a:lnTo>
                  <a:lnTo>
                    <a:pt x="1426" y="1160"/>
                  </a:lnTo>
                  <a:lnTo>
                    <a:pt x="1459" y="1148"/>
                  </a:lnTo>
                  <a:lnTo>
                    <a:pt x="1488" y="1136"/>
                  </a:lnTo>
                  <a:lnTo>
                    <a:pt x="1515" y="1123"/>
                  </a:lnTo>
                  <a:lnTo>
                    <a:pt x="1546" y="1110"/>
                  </a:lnTo>
                  <a:lnTo>
                    <a:pt x="1575" y="1095"/>
                  </a:lnTo>
                  <a:lnTo>
                    <a:pt x="1602" y="1082"/>
                  </a:lnTo>
                  <a:lnTo>
                    <a:pt x="1626" y="1066"/>
                  </a:lnTo>
                  <a:lnTo>
                    <a:pt x="1649" y="1052"/>
                  </a:lnTo>
                  <a:lnTo>
                    <a:pt x="1672" y="1036"/>
                  </a:lnTo>
                  <a:lnTo>
                    <a:pt x="1698" y="1021"/>
                  </a:lnTo>
                  <a:lnTo>
                    <a:pt x="1726" y="1002"/>
                  </a:lnTo>
                  <a:lnTo>
                    <a:pt x="1752" y="983"/>
                  </a:lnTo>
                  <a:lnTo>
                    <a:pt x="1776" y="965"/>
                  </a:lnTo>
                  <a:lnTo>
                    <a:pt x="1798" y="948"/>
                  </a:lnTo>
                  <a:lnTo>
                    <a:pt x="1835" y="919"/>
                  </a:lnTo>
                  <a:lnTo>
                    <a:pt x="1869" y="889"/>
                  </a:lnTo>
                  <a:lnTo>
                    <a:pt x="1903" y="855"/>
                  </a:lnTo>
                  <a:lnTo>
                    <a:pt x="1938" y="816"/>
                  </a:lnTo>
                  <a:lnTo>
                    <a:pt x="1962" y="788"/>
                  </a:lnTo>
                  <a:lnTo>
                    <a:pt x="1989" y="756"/>
                  </a:lnTo>
                  <a:lnTo>
                    <a:pt x="2019" y="721"/>
                  </a:lnTo>
                  <a:lnTo>
                    <a:pt x="2044" y="686"/>
                  </a:lnTo>
                  <a:lnTo>
                    <a:pt x="2068" y="648"/>
                  </a:lnTo>
                  <a:lnTo>
                    <a:pt x="2098" y="605"/>
                  </a:lnTo>
                  <a:lnTo>
                    <a:pt x="2351" y="753"/>
                  </a:lnTo>
                  <a:lnTo>
                    <a:pt x="2103" y="0"/>
                  </a:lnTo>
                  <a:lnTo>
                    <a:pt x="1299" y="143"/>
                  </a:lnTo>
                  <a:lnTo>
                    <a:pt x="1570" y="296"/>
                  </a:lnTo>
                  <a:lnTo>
                    <a:pt x="1547" y="329"/>
                  </a:lnTo>
                  <a:lnTo>
                    <a:pt x="1523" y="357"/>
                  </a:lnTo>
                  <a:lnTo>
                    <a:pt x="1498" y="385"/>
                  </a:lnTo>
                  <a:lnTo>
                    <a:pt x="1474" y="412"/>
                  </a:lnTo>
                  <a:lnTo>
                    <a:pt x="1454" y="433"/>
                  </a:lnTo>
                  <a:lnTo>
                    <a:pt x="1432" y="455"/>
                  </a:lnTo>
                  <a:lnTo>
                    <a:pt x="1408" y="474"/>
                  </a:lnTo>
                  <a:lnTo>
                    <a:pt x="1381" y="494"/>
                  </a:lnTo>
                  <a:lnTo>
                    <a:pt x="1349" y="516"/>
                  </a:lnTo>
                  <a:lnTo>
                    <a:pt x="1322" y="534"/>
                  </a:lnTo>
                  <a:lnTo>
                    <a:pt x="1299" y="547"/>
                  </a:lnTo>
                  <a:lnTo>
                    <a:pt x="1265" y="566"/>
                  </a:lnTo>
                  <a:lnTo>
                    <a:pt x="1236" y="578"/>
                  </a:lnTo>
                  <a:lnTo>
                    <a:pt x="1210" y="586"/>
                  </a:lnTo>
                  <a:lnTo>
                    <a:pt x="1183" y="595"/>
                  </a:lnTo>
                  <a:lnTo>
                    <a:pt x="1144" y="606"/>
                  </a:lnTo>
                  <a:lnTo>
                    <a:pt x="1105" y="612"/>
                  </a:lnTo>
                  <a:lnTo>
                    <a:pt x="1066" y="616"/>
                  </a:lnTo>
                  <a:lnTo>
                    <a:pt x="1008" y="618"/>
                  </a:lnTo>
                  <a:lnTo>
                    <a:pt x="933" y="620"/>
                  </a:lnTo>
                  <a:lnTo>
                    <a:pt x="875" y="612"/>
                  </a:lnTo>
                  <a:lnTo>
                    <a:pt x="822" y="600"/>
                  </a:lnTo>
                  <a:lnTo>
                    <a:pt x="761" y="582"/>
                  </a:lnTo>
                  <a:lnTo>
                    <a:pt x="708" y="559"/>
                  </a:lnTo>
                  <a:lnTo>
                    <a:pt x="654" y="532"/>
                  </a:lnTo>
                  <a:lnTo>
                    <a:pt x="605" y="501"/>
                  </a:lnTo>
                  <a:lnTo>
                    <a:pt x="558" y="459"/>
                  </a:lnTo>
                  <a:lnTo>
                    <a:pt x="0" y="781"/>
                  </a:lnTo>
                  <a:lnTo>
                    <a:pt x="23" y="808"/>
                  </a:lnTo>
                  <a:lnTo>
                    <a:pt x="55" y="839"/>
                  </a:lnTo>
                  <a:lnTo>
                    <a:pt x="82" y="866"/>
                  </a:lnTo>
                  <a:lnTo>
                    <a:pt x="109" y="892"/>
                  </a:lnTo>
                  <a:lnTo>
                    <a:pt x="136" y="917"/>
                  </a:lnTo>
                  <a:lnTo>
                    <a:pt x="169" y="944"/>
                  </a:lnTo>
                  <a:lnTo>
                    <a:pt x="198" y="967"/>
                  </a:lnTo>
                  <a:lnTo>
                    <a:pt x="228" y="989"/>
                  </a:lnTo>
                  <a:lnTo>
                    <a:pt x="262" y="1010"/>
                  </a:lnTo>
                  <a:lnTo>
                    <a:pt x="294" y="1033"/>
                  </a:lnTo>
                  <a:lnTo>
                    <a:pt x="328" y="1055"/>
                  </a:lnTo>
                  <a:lnTo>
                    <a:pt x="359" y="1072"/>
                  </a:lnTo>
                  <a:lnTo>
                    <a:pt x="390" y="1090"/>
                  </a:lnTo>
                  <a:lnTo>
                    <a:pt x="419" y="1105"/>
                  </a:lnTo>
                  <a:lnTo>
                    <a:pt x="460" y="1123"/>
                  </a:lnTo>
                  <a:lnTo>
                    <a:pt x="497" y="1140"/>
                  </a:lnTo>
                  <a:lnTo>
                    <a:pt x="540" y="1156"/>
                  </a:lnTo>
                  <a:lnTo>
                    <a:pt x="573" y="1168"/>
                  </a:lnTo>
                  <a:lnTo>
                    <a:pt x="604" y="1180"/>
                  </a:lnTo>
                  <a:lnTo>
                    <a:pt x="640" y="1191"/>
                  </a:lnTo>
                  <a:lnTo>
                    <a:pt x="675" y="1200"/>
                  </a:lnTo>
                  <a:lnTo>
                    <a:pt x="710" y="1208"/>
                  </a:lnTo>
                  <a:lnTo>
                    <a:pt x="751" y="1216"/>
                  </a:lnTo>
                  <a:lnTo>
                    <a:pt x="791" y="1223"/>
                  </a:lnTo>
                  <a:lnTo>
                    <a:pt x="833" y="1229"/>
                  </a:lnTo>
                  <a:lnTo>
                    <a:pt x="876" y="1233"/>
                  </a:lnTo>
                  <a:lnTo>
                    <a:pt x="908" y="1234"/>
                  </a:lnTo>
                  <a:lnTo>
                    <a:pt x="953" y="1237"/>
                  </a:lnTo>
                  <a:lnTo>
                    <a:pt x="997" y="1237"/>
                  </a:lnTo>
                  <a:lnTo>
                    <a:pt x="1032" y="1235"/>
                  </a:lnTo>
                  <a:lnTo>
                    <a:pt x="1070" y="1234"/>
                  </a:lnTo>
                  <a:lnTo>
                    <a:pt x="1112" y="1231"/>
                  </a:lnTo>
                  <a:lnTo>
                    <a:pt x="1150" y="1226"/>
                  </a:lnTo>
                  <a:lnTo>
                    <a:pt x="1182" y="1222"/>
                  </a:lnTo>
                  <a:close/>
                </a:path>
              </a:pathLst>
            </a:custGeom>
            <a:gradFill rotWithShape="0">
              <a:gsLst>
                <a:gs pos="0">
                  <a:srgbClr val="474776">
                    <a:alpha val="100000"/>
                  </a:srgbClr>
                </a:gs>
                <a:gs pos="100000">
                  <a:srgbClr val="9999FF">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499" name="Freeform 66"/>
            <p:cNvSpPr/>
            <p:nvPr/>
          </p:nvSpPr>
          <p:spPr>
            <a:xfrm>
              <a:off x="1315" y="932"/>
              <a:ext cx="1325" cy="2452"/>
            </a:xfrm>
            <a:custGeom>
              <a:avLst/>
              <a:gdLst/>
              <a:ahLst/>
              <a:cxnLst>
                <a:cxn ang="0">
                  <a:pos x="1602" y="4"/>
                </a:cxn>
                <a:cxn ang="0">
                  <a:pos x="1518" y="22"/>
                </a:cxn>
                <a:cxn ang="0">
                  <a:pos x="1446" y="41"/>
                </a:cxn>
                <a:cxn ang="0">
                  <a:pos x="1375" y="62"/>
                </a:cxn>
                <a:cxn ang="0">
                  <a:pos x="1303" y="88"/>
                </a:cxn>
                <a:cxn ang="0">
                  <a:pos x="1221" y="121"/>
                </a:cxn>
                <a:cxn ang="0">
                  <a:pos x="1142" y="156"/>
                </a:cxn>
                <a:cxn ang="0">
                  <a:pos x="1063" y="196"/>
                </a:cxn>
                <a:cxn ang="0">
                  <a:pos x="997" y="235"/>
                </a:cxn>
                <a:cxn ang="0">
                  <a:pos x="930" y="278"/>
                </a:cxn>
                <a:cxn ang="0">
                  <a:pos x="856" y="331"/>
                </a:cxn>
                <a:cxn ang="0">
                  <a:pos x="790" y="379"/>
                </a:cxn>
                <a:cxn ang="0">
                  <a:pos x="688" y="474"/>
                </a:cxn>
                <a:cxn ang="0">
                  <a:pos x="599" y="564"/>
                </a:cxn>
                <a:cxn ang="0">
                  <a:pos x="529" y="647"/>
                </a:cxn>
                <a:cxn ang="0">
                  <a:pos x="455" y="742"/>
                </a:cxn>
                <a:cxn ang="0">
                  <a:pos x="389" y="848"/>
                </a:cxn>
                <a:cxn ang="0">
                  <a:pos x="328" y="953"/>
                </a:cxn>
                <a:cxn ang="0">
                  <a:pos x="275" y="1069"/>
                </a:cxn>
                <a:cxn ang="0">
                  <a:pos x="231" y="1193"/>
                </a:cxn>
                <a:cxn ang="0">
                  <a:pos x="185" y="1348"/>
                </a:cxn>
                <a:cxn ang="0">
                  <a:pos x="157" y="1498"/>
                </a:cxn>
                <a:cxn ang="0">
                  <a:pos x="135" y="1691"/>
                </a:cxn>
                <a:cxn ang="0">
                  <a:pos x="135" y="1862"/>
                </a:cxn>
                <a:cxn ang="0">
                  <a:pos x="151" y="2013"/>
                </a:cxn>
                <a:cxn ang="0">
                  <a:pos x="177" y="2172"/>
                </a:cxn>
                <a:cxn ang="0">
                  <a:pos x="226" y="2343"/>
                </a:cxn>
                <a:cxn ang="0">
                  <a:pos x="286" y="2504"/>
                </a:cxn>
                <a:cxn ang="0">
                  <a:pos x="368" y="2657"/>
                </a:cxn>
                <a:cxn ang="0">
                  <a:pos x="1122" y="3032"/>
                </a:cxn>
                <a:cxn ang="0">
                  <a:pos x="1105" y="2231"/>
                </a:cxn>
                <a:cxn ang="0">
                  <a:pos x="1036" y="2104"/>
                </a:cxn>
                <a:cxn ang="0">
                  <a:pos x="996" y="1984"/>
                </a:cxn>
                <a:cxn ang="0">
                  <a:pos x="982" y="1866"/>
                </a:cxn>
                <a:cxn ang="0">
                  <a:pos x="975" y="1751"/>
                </a:cxn>
                <a:cxn ang="0">
                  <a:pos x="986" y="1616"/>
                </a:cxn>
                <a:cxn ang="0">
                  <a:pos x="1018" y="1482"/>
                </a:cxn>
                <a:cxn ang="0">
                  <a:pos x="1066" y="1359"/>
                </a:cxn>
                <a:cxn ang="0">
                  <a:pos x="1122" y="1260"/>
                </a:cxn>
                <a:cxn ang="0">
                  <a:pos x="1174" y="1190"/>
                </a:cxn>
                <a:cxn ang="0">
                  <a:pos x="1236" y="1118"/>
                </a:cxn>
                <a:cxn ang="0">
                  <a:pos x="1295" y="1058"/>
                </a:cxn>
                <a:cxn ang="0">
                  <a:pos x="1364" y="1004"/>
                </a:cxn>
                <a:cxn ang="0">
                  <a:pos x="1444" y="950"/>
                </a:cxn>
                <a:cxn ang="0">
                  <a:pos x="1524" y="906"/>
                </a:cxn>
                <a:cxn ang="0">
                  <a:pos x="1637" y="868"/>
                </a:cxn>
              </a:cxnLst>
              <a:rect l="0" t="0" r="0" b="0"/>
              <a:pathLst>
                <a:path w="1192" h="2205">
                  <a:moveTo>
                    <a:pt x="1192" y="0"/>
                  </a:moveTo>
                  <a:lnTo>
                    <a:pt x="1166" y="4"/>
                  </a:lnTo>
                  <a:lnTo>
                    <a:pt x="1141" y="8"/>
                  </a:lnTo>
                  <a:lnTo>
                    <a:pt x="1106" y="16"/>
                  </a:lnTo>
                  <a:lnTo>
                    <a:pt x="1080" y="22"/>
                  </a:lnTo>
                  <a:lnTo>
                    <a:pt x="1053" y="30"/>
                  </a:lnTo>
                  <a:lnTo>
                    <a:pt x="1028" y="38"/>
                  </a:lnTo>
                  <a:lnTo>
                    <a:pt x="1001" y="45"/>
                  </a:lnTo>
                  <a:lnTo>
                    <a:pt x="975" y="53"/>
                  </a:lnTo>
                  <a:lnTo>
                    <a:pt x="948" y="64"/>
                  </a:lnTo>
                  <a:lnTo>
                    <a:pt x="916" y="76"/>
                  </a:lnTo>
                  <a:lnTo>
                    <a:pt x="889" y="88"/>
                  </a:lnTo>
                  <a:lnTo>
                    <a:pt x="861" y="100"/>
                  </a:lnTo>
                  <a:lnTo>
                    <a:pt x="831" y="113"/>
                  </a:lnTo>
                  <a:lnTo>
                    <a:pt x="801" y="128"/>
                  </a:lnTo>
                  <a:lnTo>
                    <a:pt x="774" y="142"/>
                  </a:lnTo>
                  <a:lnTo>
                    <a:pt x="749" y="158"/>
                  </a:lnTo>
                  <a:lnTo>
                    <a:pt x="726" y="171"/>
                  </a:lnTo>
                  <a:lnTo>
                    <a:pt x="703" y="188"/>
                  </a:lnTo>
                  <a:lnTo>
                    <a:pt x="677" y="202"/>
                  </a:lnTo>
                  <a:lnTo>
                    <a:pt x="649" y="221"/>
                  </a:lnTo>
                  <a:lnTo>
                    <a:pt x="623" y="241"/>
                  </a:lnTo>
                  <a:lnTo>
                    <a:pt x="599" y="260"/>
                  </a:lnTo>
                  <a:lnTo>
                    <a:pt x="576" y="276"/>
                  </a:lnTo>
                  <a:lnTo>
                    <a:pt x="539" y="307"/>
                  </a:lnTo>
                  <a:lnTo>
                    <a:pt x="501" y="344"/>
                  </a:lnTo>
                  <a:lnTo>
                    <a:pt x="471" y="371"/>
                  </a:lnTo>
                  <a:lnTo>
                    <a:pt x="436" y="410"/>
                  </a:lnTo>
                  <a:lnTo>
                    <a:pt x="412" y="438"/>
                  </a:lnTo>
                  <a:lnTo>
                    <a:pt x="385" y="470"/>
                  </a:lnTo>
                  <a:lnTo>
                    <a:pt x="355" y="507"/>
                  </a:lnTo>
                  <a:lnTo>
                    <a:pt x="331" y="540"/>
                  </a:lnTo>
                  <a:lnTo>
                    <a:pt x="307" y="579"/>
                  </a:lnTo>
                  <a:lnTo>
                    <a:pt x="283" y="617"/>
                  </a:lnTo>
                  <a:lnTo>
                    <a:pt x="258" y="658"/>
                  </a:lnTo>
                  <a:lnTo>
                    <a:pt x="238" y="693"/>
                  </a:lnTo>
                  <a:lnTo>
                    <a:pt x="219" y="736"/>
                  </a:lnTo>
                  <a:lnTo>
                    <a:pt x="200" y="777"/>
                  </a:lnTo>
                  <a:lnTo>
                    <a:pt x="184" y="821"/>
                  </a:lnTo>
                  <a:lnTo>
                    <a:pt x="168" y="868"/>
                  </a:lnTo>
                  <a:lnTo>
                    <a:pt x="148" y="926"/>
                  </a:lnTo>
                  <a:lnTo>
                    <a:pt x="134" y="980"/>
                  </a:lnTo>
                  <a:lnTo>
                    <a:pt x="121" y="1035"/>
                  </a:lnTo>
                  <a:lnTo>
                    <a:pt x="114" y="1089"/>
                  </a:lnTo>
                  <a:lnTo>
                    <a:pt x="105" y="1152"/>
                  </a:lnTo>
                  <a:lnTo>
                    <a:pt x="98" y="1230"/>
                  </a:lnTo>
                  <a:lnTo>
                    <a:pt x="97" y="1292"/>
                  </a:lnTo>
                  <a:lnTo>
                    <a:pt x="98" y="1353"/>
                  </a:lnTo>
                  <a:lnTo>
                    <a:pt x="103" y="1411"/>
                  </a:lnTo>
                  <a:lnTo>
                    <a:pt x="110" y="1464"/>
                  </a:lnTo>
                  <a:lnTo>
                    <a:pt x="117" y="1521"/>
                  </a:lnTo>
                  <a:lnTo>
                    <a:pt x="129" y="1579"/>
                  </a:lnTo>
                  <a:lnTo>
                    <a:pt x="145" y="1641"/>
                  </a:lnTo>
                  <a:lnTo>
                    <a:pt x="165" y="1704"/>
                  </a:lnTo>
                  <a:lnTo>
                    <a:pt x="186" y="1763"/>
                  </a:lnTo>
                  <a:lnTo>
                    <a:pt x="208" y="1821"/>
                  </a:lnTo>
                  <a:lnTo>
                    <a:pt x="235" y="1878"/>
                  </a:lnTo>
                  <a:lnTo>
                    <a:pt x="268" y="1932"/>
                  </a:lnTo>
                  <a:lnTo>
                    <a:pt x="0" y="2084"/>
                  </a:lnTo>
                  <a:lnTo>
                    <a:pt x="817" y="2205"/>
                  </a:lnTo>
                  <a:lnTo>
                    <a:pt x="1118" y="1454"/>
                  </a:lnTo>
                  <a:lnTo>
                    <a:pt x="804" y="1622"/>
                  </a:lnTo>
                  <a:lnTo>
                    <a:pt x="773" y="1574"/>
                  </a:lnTo>
                  <a:lnTo>
                    <a:pt x="754" y="1530"/>
                  </a:lnTo>
                  <a:lnTo>
                    <a:pt x="737" y="1486"/>
                  </a:lnTo>
                  <a:lnTo>
                    <a:pt x="725" y="1442"/>
                  </a:lnTo>
                  <a:lnTo>
                    <a:pt x="716" y="1398"/>
                  </a:lnTo>
                  <a:lnTo>
                    <a:pt x="714" y="1357"/>
                  </a:lnTo>
                  <a:lnTo>
                    <a:pt x="710" y="1315"/>
                  </a:lnTo>
                  <a:lnTo>
                    <a:pt x="710" y="1273"/>
                  </a:lnTo>
                  <a:lnTo>
                    <a:pt x="712" y="1223"/>
                  </a:lnTo>
                  <a:lnTo>
                    <a:pt x="718" y="1175"/>
                  </a:lnTo>
                  <a:lnTo>
                    <a:pt x="729" y="1121"/>
                  </a:lnTo>
                  <a:lnTo>
                    <a:pt x="741" y="1078"/>
                  </a:lnTo>
                  <a:lnTo>
                    <a:pt x="760" y="1029"/>
                  </a:lnTo>
                  <a:lnTo>
                    <a:pt x="776" y="988"/>
                  </a:lnTo>
                  <a:lnTo>
                    <a:pt x="799" y="947"/>
                  </a:lnTo>
                  <a:lnTo>
                    <a:pt x="817" y="916"/>
                  </a:lnTo>
                  <a:lnTo>
                    <a:pt x="836" y="891"/>
                  </a:lnTo>
                  <a:lnTo>
                    <a:pt x="855" y="865"/>
                  </a:lnTo>
                  <a:lnTo>
                    <a:pt x="877" y="839"/>
                  </a:lnTo>
                  <a:lnTo>
                    <a:pt x="900" y="813"/>
                  </a:lnTo>
                  <a:lnTo>
                    <a:pt x="920" y="794"/>
                  </a:lnTo>
                  <a:lnTo>
                    <a:pt x="943" y="769"/>
                  </a:lnTo>
                  <a:lnTo>
                    <a:pt x="966" y="751"/>
                  </a:lnTo>
                  <a:lnTo>
                    <a:pt x="993" y="730"/>
                  </a:lnTo>
                  <a:lnTo>
                    <a:pt x="1025" y="709"/>
                  </a:lnTo>
                  <a:lnTo>
                    <a:pt x="1052" y="691"/>
                  </a:lnTo>
                  <a:lnTo>
                    <a:pt x="1075" y="678"/>
                  </a:lnTo>
                  <a:lnTo>
                    <a:pt x="1109" y="659"/>
                  </a:lnTo>
                  <a:lnTo>
                    <a:pt x="1141" y="645"/>
                  </a:lnTo>
                  <a:lnTo>
                    <a:pt x="1192" y="631"/>
                  </a:lnTo>
                  <a:lnTo>
                    <a:pt x="1192" y="0"/>
                  </a:lnTo>
                  <a:close/>
                </a:path>
              </a:pathLst>
            </a:custGeom>
            <a:gradFill rotWithShape="0">
              <a:gsLst>
                <a:gs pos="0">
                  <a:srgbClr val="00CCFF">
                    <a:alpha val="100000"/>
                  </a:srgbClr>
                </a:gs>
                <a:gs pos="100000">
                  <a:srgbClr val="005E76">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500" name="Freeform 67"/>
            <p:cNvSpPr/>
            <p:nvPr/>
          </p:nvSpPr>
          <p:spPr>
            <a:xfrm>
              <a:off x="2331" y="613"/>
              <a:ext cx="1970" cy="2219"/>
            </a:xfrm>
            <a:custGeom>
              <a:avLst/>
              <a:gdLst/>
              <a:ahLst/>
              <a:cxnLst>
                <a:cxn ang="0">
                  <a:pos x="961" y="408"/>
                </a:cxn>
                <a:cxn ang="0">
                  <a:pos x="1049" y="427"/>
                </a:cxn>
                <a:cxn ang="0">
                  <a:pos x="1118" y="442"/>
                </a:cxn>
                <a:cxn ang="0">
                  <a:pos x="1191" y="465"/>
                </a:cxn>
                <a:cxn ang="0">
                  <a:pos x="1263" y="489"/>
                </a:cxn>
                <a:cxn ang="0">
                  <a:pos x="1345" y="521"/>
                </a:cxn>
                <a:cxn ang="0">
                  <a:pos x="1425" y="557"/>
                </a:cxn>
                <a:cxn ang="0">
                  <a:pos x="1503" y="596"/>
                </a:cxn>
                <a:cxn ang="0">
                  <a:pos x="1570" y="638"/>
                </a:cxn>
                <a:cxn ang="0">
                  <a:pos x="1636" y="679"/>
                </a:cxn>
                <a:cxn ang="0">
                  <a:pos x="1711" y="730"/>
                </a:cxn>
                <a:cxn ang="0">
                  <a:pos x="1774" y="783"/>
                </a:cxn>
                <a:cxn ang="0">
                  <a:pos x="1878" y="873"/>
                </a:cxn>
                <a:cxn ang="0">
                  <a:pos x="1967" y="963"/>
                </a:cxn>
                <a:cxn ang="0">
                  <a:pos x="2037" y="1046"/>
                </a:cxn>
                <a:cxn ang="0">
                  <a:pos x="2111" y="1144"/>
                </a:cxn>
                <a:cxn ang="0">
                  <a:pos x="2179" y="1250"/>
                </a:cxn>
                <a:cxn ang="0">
                  <a:pos x="2238" y="1353"/>
                </a:cxn>
                <a:cxn ang="0">
                  <a:pos x="2291" y="1471"/>
                </a:cxn>
                <a:cxn ang="0">
                  <a:pos x="2336" y="1594"/>
                </a:cxn>
                <a:cxn ang="0">
                  <a:pos x="2382" y="1748"/>
                </a:cxn>
                <a:cxn ang="0">
                  <a:pos x="2410" y="1897"/>
                </a:cxn>
                <a:cxn ang="0">
                  <a:pos x="2432" y="2091"/>
                </a:cxn>
                <a:cxn ang="0">
                  <a:pos x="2432" y="2259"/>
                </a:cxn>
                <a:cxn ang="0">
                  <a:pos x="2415" y="2411"/>
                </a:cxn>
                <a:cxn ang="0">
                  <a:pos x="2389" y="2569"/>
                </a:cxn>
                <a:cxn ang="0">
                  <a:pos x="2340" y="2743"/>
                </a:cxn>
                <a:cxn ang="0">
                  <a:pos x="1573" y="2350"/>
                </a:cxn>
                <a:cxn ang="0">
                  <a:pos x="1593" y="2209"/>
                </a:cxn>
                <a:cxn ang="0">
                  <a:pos x="1589" y="2080"/>
                </a:cxn>
                <a:cxn ang="0">
                  <a:pos x="1566" y="1942"/>
                </a:cxn>
                <a:cxn ang="0">
                  <a:pos x="1524" y="1817"/>
                </a:cxn>
                <a:cxn ang="0">
                  <a:pos x="1471" y="1702"/>
                </a:cxn>
                <a:cxn ang="0">
                  <a:pos x="1417" y="1625"/>
                </a:cxn>
                <a:cxn ang="0">
                  <a:pos x="1363" y="1555"/>
                </a:cxn>
                <a:cxn ang="0">
                  <a:pos x="1302" y="1492"/>
                </a:cxn>
                <a:cxn ang="0">
                  <a:pos x="1238" y="1434"/>
                </a:cxn>
                <a:cxn ang="0">
                  <a:pos x="1157" y="1376"/>
                </a:cxn>
                <a:cxn ang="0">
                  <a:pos x="1087" y="1334"/>
                </a:cxn>
                <a:cxn ang="0">
                  <a:pos x="1002" y="1292"/>
                </a:cxn>
                <a:cxn ang="0">
                  <a:pos x="929" y="1267"/>
                </a:cxn>
                <a:cxn ang="0">
                  <a:pos x="822" y="1243"/>
                </a:cxn>
                <a:cxn ang="0">
                  <a:pos x="715" y="1235"/>
                </a:cxn>
                <a:cxn ang="0">
                  <a:pos x="685" y="1680"/>
                </a:cxn>
                <a:cxn ang="0">
                  <a:pos x="684" y="0"/>
                </a:cxn>
                <a:cxn ang="0">
                  <a:pos x="720" y="385"/>
                </a:cxn>
                <a:cxn ang="0">
                  <a:pos x="829" y="391"/>
                </a:cxn>
                <a:cxn ang="0">
                  <a:pos x="927" y="402"/>
                </a:cxn>
              </a:cxnLst>
              <a:rect l="0" t="0" r="0" b="0"/>
              <a:pathLst>
                <a:path w="1772" h="1996">
                  <a:moveTo>
                    <a:pt x="675" y="293"/>
                  </a:moveTo>
                  <a:lnTo>
                    <a:pt x="699" y="297"/>
                  </a:lnTo>
                  <a:lnTo>
                    <a:pt x="732" y="302"/>
                  </a:lnTo>
                  <a:lnTo>
                    <a:pt x="764" y="310"/>
                  </a:lnTo>
                  <a:lnTo>
                    <a:pt x="787" y="315"/>
                  </a:lnTo>
                  <a:lnTo>
                    <a:pt x="814" y="322"/>
                  </a:lnTo>
                  <a:lnTo>
                    <a:pt x="839" y="330"/>
                  </a:lnTo>
                  <a:lnTo>
                    <a:pt x="866" y="338"/>
                  </a:lnTo>
                  <a:lnTo>
                    <a:pt x="891" y="345"/>
                  </a:lnTo>
                  <a:lnTo>
                    <a:pt x="919" y="356"/>
                  </a:lnTo>
                  <a:lnTo>
                    <a:pt x="951" y="369"/>
                  </a:lnTo>
                  <a:lnTo>
                    <a:pt x="979" y="380"/>
                  </a:lnTo>
                  <a:lnTo>
                    <a:pt x="1006" y="392"/>
                  </a:lnTo>
                  <a:lnTo>
                    <a:pt x="1037" y="406"/>
                  </a:lnTo>
                  <a:lnTo>
                    <a:pt x="1067" y="421"/>
                  </a:lnTo>
                  <a:lnTo>
                    <a:pt x="1094" y="434"/>
                  </a:lnTo>
                  <a:lnTo>
                    <a:pt x="1120" y="450"/>
                  </a:lnTo>
                  <a:lnTo>
                    <a:pt x="1142" y="464"/>
                  </a:lnTo>
                  <a:lnTo>
                    <a:pt x="1165" y="480"/>
                  </a:lnTo>
                  <a:lnTo>
                    <a:pt x="1191" y="495"/>
                  </a:lnTo>
                  <a:lnTo>
                    <a:pt x="1219" y="513"/>
                  </a:lnTo>
                  <a:lnTo>
                    <a:pt x="1245" y="532"/>
                  </a:lnTo>
                  <a:lnTo>
                    <a:pt x="1269" y="551"/>
                  </a:lnTo>
                  <a:lnTo>
                    <a:pt x="1292" y="569"/>
                  </a:lnTo>
                  <a:lnTo>
                    <a:pt x="1328" y="600"/>
                  </a:lnTo>
                  <a:lnTo>
                    <a:pt x="1366" y="635"/>
                  </a:lnTo>
                  <a:lnTo>
                    <a:pt x="1396" y="662"/>
                  </a:lnTo>
                  <a:lnTo>
                    <a:pt x="1431" y="701"/>
                  </a:lnTo>
                  <a:lnTo>
                    <a:pt x="1455" y="729"/>
                  </a:lnTo>
                  <a:lnTo>
                    <a:pt x="1482" y="761"/>
                  </a:lnTo>
                  <a:lnTo>
                    <a:pt x="1512" y="798"/>
                  </a:lnTo>
                  <a:lnTo>
                    <a:pt x="1536" y="833"/>
                  </a:lnTo>
                  <a:lnTo>
                    <a:pt x="1560" y="872"/>
                  </a:lnTo>
                  <a:lnTo>
                    <a:pt x="1586" y="909"/>
                  </a:lnTo>
                  <a:lnTo>
                    <a:pt x="1607" y="950"/>
                  </a:lnTo>
                  <a:lnTo>
                    <a:pt x="1629" y="985"/>
                  </a:lnTo>
                  <a:lnTo>
                    <a:pt x="1649" y="1028"/>
                  </a:lnTo>
                  <a:lnTo>
                    <a:pt x="1668" y="1070"/>
                  </a:lnTo>
                  <a:lnTo>
                    <a:pt x="1684" y="1113"/>
                  </a:lnTo>
                  <a:lnTo>
                    <a:pt x="1700" y="1160"/>
                  </a:lnTo>
                  <a:lnTo>
                    <a:pt x="1720" y="1218"/>
                  </a:lnTo>
                  <a:lnTo>
                    <a:pt x="1734" y="1272"/>
                  </a:lnTo>
                  <a:lnTo>
                    <a:pt x="1747" y="1327"/>
                  </a:lnTo>
                  <a:lnTo>
                    <a:pt x="1754" y="1381"/>
                  </a:lnTo>
                  <a:lnTo>
                    <a:pt x="1764" y="1444"/>
                  </a:lnTo>
                  <a:lnTo>
                    <a:pt x="1770" y="1522"/>
                  </a:lnTo>
                  <a:lnTo>
                    <a:pt x="1772" y="1583"/>
                  </a:lnTo>
                  <a:lnTo>
                    <a:pt x="1770" y="1644"/>
                  </a:lnTo>
                  <a:lnTo>
                    <a:pt x="1765" y="1701"/>
                  </a:lnTo>
                  <a:lnTo>
                    <a:pt x="1758" y="1755"/>
                  </a:lnTo>
                  <a:lnTo>
                    <a:pt x="1751" y="1812"/>
                  </a:lnTo>
                  <a:lnTo>
                    <a:pt x="1739" y="1870"/>
                  </a:lnTo>
                  <a:lnTo>
                    <a:pt x="1723" y="1932"/>
                  </a:lnTo>
                  <a:lnTo>
                    <a:pt x="1703" y="1996"/>
                  </a:lnTo>
                  <a:lnTo>
                    <a:pt x="1587" y="1635"/>
                  </a:lnTo>
                  <a:lnTo>
                    <a:pt x="1145" y="1711"/>
                  </a:lnTo>
                  <a:lnTo>
                    <a:pt x="1155" y="1648"/>
                  </a:lnTo>
                  <a:lnTo>
                    <a:pt x="1159" y="1607"/>
                  </a:lnTo>
                  <a:lnTo>
                    <a:pt x="1159" y="1564"/>
                  </a:lnTo>
                  <a:lnTo>
                    <a:pt x="1156" y="1514"/>
                  </a:lnTo>
                  <a:lnTo>
                    <a:pt x="1149" y="1467"/>
                  </a:lnTo>
                  <a:lnTo>
                    <a:pt x="1140" y="1413"/>
                  </a:lnTo>
                  <a:lnTo>
                    <a:pt x="1128" y="1370"/>
                  </a:lnTo>
                  <a:lnTo>
                    <a:pt x="1109" y="1322"/>
                  </a:lnTo>
                  <a:lnTo>
                    <a:pt x="1091" y="1280"/>
                  </a:lnTo>
                  <a:lnTo>
                    <a:pt x="1070" y="1239"/>
                  </a:lnTo>
                  <a:lnTo>
                    <a:pt x="1051" y="1208"/>
                  </a:lnTo>
                  <a:lnTo>
                    <a:pt x="1032" y="1183"/>
                  </a:lnTo>
                  <a:lnTo>
                    <a:pt x="1013" y="1157"/>
                  </a:lnTo>
                  <a:lnTo>
                    <a:pt x="992" y="1132"/>
                  </a:lnTo>
                  <a:lnTo>
                    <a:pt x="967" y="1105"/>
                  </a:lnTo>
                  <a:lnTo>
                    <a:pt x="947" y="1086"/>
                  </a:lnTo>
                  <a:lnTo>
                    <a:pt x="924" y="1063"/>
                  </a:lnTo>
                  <a:lnTo>
                    <a:pt x="901" y="1043"/>
                  </a:lnTo>
                  <a:lnTo>
                    <a:pt x="874" y="1023"/>
                  </a:lnTo>
                  <a:lnTo>
                    <a:pt x="842" y="1002"/>
                  </a:lnTo>
                  <a:lnTo>
                    <a:pt x="815" y="984"/>
                  </a:lnTo>
                  <a:lnTo>
                    <a:pt x="792" y="971"/>
                  </a:lnTo>
                  <a:lnTo>
                    <a:pt x="758" y="951"/>
                  </a:lnTo>
                  <a:lnTo>
                    <a:pt x="729" y="940"/>
                  </a:lnTo>
                  <a:lnTo>
                    <a:pt x="703" y="931"/>
                  </a:lnTo>
                  <a:lnTo>
                    <a:pt x="676" y="922"/>
                  </a:lnTo>
                  <a:lnTo>
                    <a:pt x="636" y="912"/>
                  </a:lnTo>
                  <a:lnTo>
                    <a:pt x="598" y="905"/>
                  </a:lnTo>
                  <a:lnTo>
                    <a:pt x="559" y="901"/>
                  </a:lnTo>
                  <a:lnTo>
                    <a:pt x="520" y="899"/>
                  </a:lnTo>
                  <a:lnTo>
                    <a:pt x="498" y="897"/>
                  </a:lnTo>
                  <a:lnTo>
                    <a:pt x="498" y="1222"/>
                  </a:lnTo>
                  <a:lnTo>
                    <a:pt x="0" y="620"/>
                  </a:lnTo>
                  <a:lnTo>
                    <a:pt x="497" y="0"/>
                  </a:lnTo>
                  <a:lnTo>
                    <a:pt x="497" y="279"/>
                  </a:lnTo>
                  <a:lnTo>
                    <a:pt x="524" y="280"/>
                  </a:lnTo>
                  <a:lnTo>
                    <a:pt x="563" y="282"/>
                  </a:lnTo>
                  <a:lnTo>
                    <a:pt x="604" y="285"/>
                  </a:lnTo>
                  <a:lnTo>
                    <a:pt x="643" y="289"/>
                  </a:lnTo>
                  <a:lnTo>
                    <a:pt x="675" y="293"/>
                  </a:lnTo>
                  <a:close/>
                </a:path>
              </a:pathLst>
            </a:custGeom>
            <a:gradFill rotWithShape="0">
              <a:gsLst>
                <a:gs pos="0">
                  <a:srgbClr val="B4F400">
                    <a:alpha val="100000"/>
                  </a:srgbClr>
                </a:gs>
                <a:gs pos="100000">
                  <a:srgbClr val="415800">
                    <a:alpha val="100000"/>
                  </a:srgbClr>
                </a:gs>
              </a:gsLst>
              <a:lin ang="27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grpSp>
      <p:sp>
        <p:nvSpPr>
          <p:cNvPr id="63492" name="WordArt 69"/>
          <p:cNvSpPr>
            <a:spLocks noTextEdit="1"/>
          </p:cNvSpPr>
          <p:nvPr/>
        </p:nvSpPr>
        <p:spPr>
          <a:xfrm rot="2811262">
            <a:off x="4425950" y="2743200"/>
            <a:ext cx="2143125" cy="819150"/>
          </a:xfrm>
          <a:prstGeom prst="rect">
            <a:avLst/>
          </a:prstGeom>
        </p:spPr>
        <p:txBody>
          <a:bodyPr wrap="none" fromWordArt="1">
            <a:prstTxWarp prst="textArchUp">
              <a:avLst>
                <a:gd name="adj" fmla="val 10800000"/>
              </a:avLst>
            </a:prstTxWarp>
            <a:normAutofit/>
          </a:bodyPr>
          <a:lstStyle/>
          <a:p>
            <a:pPr algn="ctr"/>
            <a:r>
              <a:rPr lang="zh-CN" altLang="en-US" sz="3200" b="1">
                <a:solidFill>
                  <a:schemeClr val="bg1"/>
                </a:solidFill>
                <a:latin typeface="微软雅黑" pitchFamily="34" charset="-122"/>
                <a:ea typeface="微软雅黑" pitchFamily="34" charset="-122"/>
              </a:rPr>
              <a:t>政府是监管</a:t>
            </a:r>
          </a:p>
        </p:txBody>
      </p:sp>
      <p:sp>
        <p:nvSpPr>
          <p:cNvPr id="63493" name="WordArt 70"/>
          <p:cNvSpPr>
            <a:spLocks noTextEdit="1"/>
          </p:cNvSpPr>
          <p:nvPr/>
        </p:nvSpPr>
        <p:spPr>
          <a:xfrm rot="-597224">
            <a:off x="3829050" y="5197475"/>
            <a:ext cx="2143125" cy="568325"/>
          </a:xfrm>
          <a:prstGeom prst="rect">
            <a:avLst/>
          </a:prstGeom>
        </p:spPr>
        <p:txBody>
          <a:bodyPr wrap="none" fromWordArt="1">
            <a:prstTxWarp prst="textArchDown">
              <a:avLst>
                <a:gd name="adj" fmla="val 0"/>
              </a:avLst>
            </a:prstTxWarp>
            <a:normAutofit/>
          </a:bodyPr>
          <a:lstStyle/>
          <a:p>
            <a:pPr algn="ctr"/>
            <a:r>
              <a:rPr lang="zh-CN" altLang="en-US" sz="3200" b="1">
                <a:solidFill>
                  <a:schemeClr val="bg1"/>
                </a:solidFill>
                <a:latin typeface="微软雅黑" pitchFamily="34" charset="-122"/>
                <a:ea typeface="微软雅黑" pitchFamily="34" charset="-122"/>
              </a:rPr>
              <a:t>社会是监督</a:t>
            </a:r>
          </a:p>
        </p:txBody>
      </p:sp>
      <p:sp>
        <p:nvSpPr>
          <p:cNvPr id="63494" name="WordArt 71"/>
          <p:cNvSpPr>
            <a:spLocks noTextEdit="1"/>
          </p:cNvSpPr>
          <p:nvPr/>
        </p:nvSpPr>
        <p:spPr>
          <a:xfrm rot="-4521877">
            <a:off x="2208213" y="3354388"/>
            <a:ext cx="2143125" cy="409575"/>
          </a:xfrm>
          <a:prstGeom prst="rect">
            <a:avLst/>
          </a:prstGeom>
        </p:spPr>
        <p:txBody>
          <a:bodyPr wrap="none" fromWordArt="1">
            <a:prstTxWarp prst="textArchUp">
              <a:avLst>
                <a:gd name="adj" fmla="val 10800000"/>
              </a:avLst>
            </a:prstTxWarp>
            <a:normAutofit/>
          </a:bodyPr>
          <a:lstStyle/>
          <a:p>
            <a:pPr algn="ctr"/>
            <a:r>
              <a:rPr lang="zh-CN" altLang="en-US" sz="3200" b="1">
                <a:solidFill>
                  <a:schemeClr val="bg1"/>
                </a:solidFill>
                <a:latin typeface="微软雅黑" pitchFamily="34" charset="-122"/>
                <a:ea typeface="微软雅黑" pitchFamily="34" charset="-122"/>
              </a:rPr>
              <a:t>企业是主体</a:t>
            </a:r>
          </a:p>
        </p:txBody>
      </p:sp>
      <p:sp>
        <p:nvSpPr>
          <p:cNvPr id="541771" name="Text Box 75"/>
          <p:cNvSpPr txBox="1">
            <a:spLocks noChangeArrowheads="1"/>
          </p:cNvSpPr>
          <p:nvPr/>
        </p:nvSpPr>
        <p:spPr bwMode="auto">
          <a:xfrm>
            <a:off x="5335588" y="74613"/>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：三位一体管理体制</a:t>
            </a:r>
          </a:p>
        </p:txBody>
      </p:sp>
      <p:sp>
        <p:nvSpPr>
          <p:cNvPr id="63496" name="矩形 70"/>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3497" name="矩形 71"/>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8" name="Text Box 6"/>
          <p:cNvSpPr txBox="1">
            <a:spLocks noChangeArrowheads="1"/>
          </p:cNvSpPr>
          <p:nvPr/>
        </p:nvSpPr>
        <p:spPr bwMode="auto">
          <a:xfrm>
            <a:off x="3565525" y="2162175"/>
            <a:ext cx="32258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按设备特点采取方法</a:t>
            </a:r>
          </a:p>
        </p:txBody>
      </p:sp>
      <p:sp>
        <p:nvSpPr>
          <p:cNvPr id="545799" name="Text Box 7"/>
          <p:cNvSpPr txBox="1">
            <a:spLocks noChangeArrowheads="1"/>
          </p:cNvSpPr>
          <p:nvPr/>
        </p:nvSpPr>
        <p:spPr bwMode="auto">
          <a:xfrm>
            <a:off x="3563938" y="4581525"/>
            <a:ext cx="35845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按设备场所确定程度</a:t>
            </a:r>
          </a:p>
        </p:txBody>
      </p:sp>
      <p:sp>
        <p:nvSpPr>
          <p:cNvPr id="545803" name="Rectangle 11"/>
          <p:cNvSpPr>
            <a:spLocks noChangeArrowheads="1"/>
          </p:cNvSpPr>
          <p:nvPr/>
        </p:nvSpPr>
        <p:spPr bwMode="auto">
          <a:xfrm>
            <a:off x="5076825" y="44450"/>
            <a:ext cx="42862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：分类监管与重点监管</a:t>
            </a:r>
          </a:p>
        </p:txBody>
      </p:sp>
      <p:grpSp>
        <p:nvGrpSpPr>
          <p:cNvPr id="64517" name="组合 10"/>
          <p:cNvGrpSpPr/>
          <p:nvPr/>
        </p:nvGrpSpPr>
        <p:grpSpPr>
          <a:xfrm>
            <a:off x="1120775" y="1620838"/>
            <a:ext cx="1728788" cy="1730375"/>
            <a:chOff x="1906911" y="2335858"/>
            <a:chExt cx="1728985" cy="1729779"/>
          </a:xfrm>
        </p:grpSpPr>
        <p:sp>
          <p:nvSpPr>
            <p:cNvPr id="12" name="椭圆 11"/>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545801" name="Text Box 9"/>
          <p:cNvSpPr txBox="1">
            <a:spLocks noChangeArrowheads="1"/>
          </p:cNvSpPr>
          <p:nvPr/>
        </p:nvSpPr>
        <p:spPr bwMode="auto">
          <a:xfrm>
            <a:off x="1144588" y="2187575"/>
            <a:ext cx="167957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分类监管</a:t>
            </a:r>
          </a:p>
        </p:txBody>
      </p:sp>
      <p:sp>
        <p:nvSpPr>
          <p:cNvPr id="14" name="等腰三角形 13"/>
          <p:cNvSpPr/>
          <p:nvPr/>
        </p:nvSpPr>
        <p:spPr bwMode="auto">
          <a:xfrm rot="16200000" flipV="1">
            <a:off x="3171031" y="2407444"/>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64520" name="组合 14"/>
          <p:cNvGrpSpPr/>
          <p:nvPr/>
        </p:nvGrpSpPr>
        <p:grpSpPr>
          <a:xfrm>
            <a:off x="1119188" y="4040188"/>
            <a:ext cx="1728787" cy="1728787"/>
            <a:chOff x="1906911" y="2335858"/>
            <a:chExt cx="1728985" cy="1729779"/>
          </a:xfrm>
        </p:grpSpPr>
        <p:sp>
          <p:nvSpPr>
            <p:cNvPr id="16" name="椭圆 1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7" name="弦形 1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8" name="等腰三角形 17"/>
          <p:cNvSpPr/>
          <p:nvPr/>
        </p:nvSpPr>
        <p:spPr bwMode="auto">
          <a:xfrm rot="16200000" flipV="1">
            <a:off x="3151188" y="480060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45802" name="Text Box 10"/>
          <p:cNvSpPr txBox="1">
            <a:spLocks noChangeArrowheads="1"/>
          </p:cNvSpPr>
          <p:nvPr/>
        </p:nvSpPr>
        <p:spPr bwMode="auto">
          <a:xfrm>
            <a:off x="933450" y="4646613"/>
            <a:ext cx="18637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重点监管</a:t>
            </a:r>
          </a:p>
        </p:txBody>
      </p:sp>
      <p:sp>
        <p:nvSpPr>
          <p:cNvPr id="64523" name="矩形 18"/>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4524" name="矩形 19"/>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Oval 2"/>
          <p:cNvSpPr/>
          <p:nvPr/>
        </p:nvSpPr>
        <p:spPr>
          <a:xfrm>
            <a:off x="1658938" y="5118100"/>
            <a:ext cx="6924675" cy="2035175"/>
          </a:xfrm>
          <a:prstGeom prst="ellipse">
            <a:avLst/>
          </a:prstGeom>
          <a:gradFill rotWithShape="1">
            <a:gsLst>
              <a:gs pos="0">
                <a:srgbClr val="0FC0FF"/>
              </a:gs>
              <a:gs pos="100000">
                <a:srgbClr val="075976">
                  <a:alpha val="0"/>
                </a:srgbClr>
              </a:gs>
            </a:gsLst>
            <a:path path="shape">
              <a:fillToRect l="50000" t="50000" r="50000" b="5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grpSp>
        <p:nvGrpSpPr>
          <p:cNvPr id="65539" name="Group 3"/>
          <p:cNvGrpSpPr/>
          <p:nvPr/>
        </p:nvGrpSpPr>
        <p:grpSpPr>
          <a:xfrm>
            <a:off x="11113" y="5297488"/>
            <a:ext cx="9144000" cy="1560512"/>
            <a:chOff x="247" y="4566"/>
            <a:chExt cx="3829" cy="1431"/>
          </a:xfrm>
        </p:grpSpPr>
        <p:grpSp>
          <p:nvGrpSpPr>
            <p:cNvPr id="65586" name="Group 4"/>
            <p:cNvGrpSpPr/>
            <p:nvPr/>
          </p:nvGrpSpPr>
          <p:grpSpPr>
            <a:xfrm>
              <a:off x="2161" y="4566"/>
              <a:ext cx="1915" cy="1431"/>
              <a:chOff x="2854" y="1824"/>
              <a:chExt cx="2622" cy="1882"/>
            </a:xfrm>
          </p:grpSpPr>
          <p:sp>
            <p:nvSpPr>
              <p:cNvPr id="65625" name="Line 5"/>
              <p:cNvSpPr/>
              <p:nvPr/>
            </p:nvSpPr>
            <p:spPr>
              <a:xfrm>
                <a:off x="2854" y="1824"/>
                <a:ext cx="2622" cy="1432"/>
              </a:xfrm>
              <a:prstGeom prst="line">
                <a:avLst/>
              </a:prstGeom>
              <a:ln w="3175" cap="flat" cmpd="sng">
                <a:solidFill>
                  <a:srgbClr val="0FC0FF">
                    <a:alpha val="50195"/>
                  </a:srgbClr>
                </a:solidFill>
                <a:prstDash val="solid"/>
                <a:headEnd type="none" w="sm" len="sm"/>
                <a:tailEnd type="none" w="sm" len="sm"/>
              </a:ln>
            </p:spPr>
          </p:sp>
          <p:sp>
            <p:nvSpPr>
              <p:cNvPr id="65626" name="Line 6"/>
              <p:cNvSpPr/>
              <p:nvPr/>
            </p:nvSpPr>
            <p:spPr>
              <a:xfrm>
                <a:off x="2854" y="1824"/>
                <a:ext cx="2622" cy="1687"/>
              </a:xfrm>
              <a:prstGeom prst="line">
                <a:avLst/>
              </a:prstGeom>
              <a:ln w="3175" cap="flat" cmpd="sng">
                <a:solidFill>
                  <a:srgbClr val="0FC0FF">
                    <a:alpha val="50195"/>
                  </a:srgbClr>
                </a:solidFill>
                <a:prstDash val="solid"/>
                <a:headEnd type="none" w="sm" len="sm"/>
                <a:tailEnd type="none" w="sm" len="sm"/>
              </a:ln>
            </p:spPr>
          </p:sp>
          <p:sp>
            <p:nvSpPr>
              <p:cNvPr id="65627" name="Line 7"/>
              <p:cNvSpPr/>
              <p:nvPr/>
            </p:nvSpPr>
            <p:spPr>
              <a:xfrm>
                <a:off x="2854" y="1824"/>
                <a:ext cx="2487" cy="1882"/>
              </a:xfrm>
              <a:prstGeom prst="line">
                <a:avLst/>
              </a:prstGeom>
              <a:ln w="3175" cap="flat" cmpd="sng">
                <a:solidFill>
                  <a:srgbClr val="0FC0FF">
                    <a:alpha val="50195"/>
                  </a:srgbClr>
                </a:solidFill>
                <a:prstDash val="solid"/>
                <a:headEnd type="none" w="sm" len="sm"/>
                <a:tailEnd type="none" w="sm" len="sm"/>
              </a:ln>
            </p:spPr>
          </p:sp>
          <p:sp>
            <p:nvSpPr>
              <p:cNvPr id="65628" name="Line 8"/>
              <p:cNvSpPr/>
              <p:nvPr/>
            </p:nvSpPr>
            <p:spPr>
              <a:xfrm>
                <a:off x="2854" y="1824"/>
                <a:ext cx="2083" cy="1882"/>
              </a:xfrm>
              <a:prstGeom prst="line">
                <a:avLst/>
              </a:prstGeom>
              <a:ln w="3175" cap="flat" cmpd="sng">
                <a:solidFill>
                  <a:srgbClr val="0FC0FF">
                    <a:alpha val="50195"/>
                  </a:srgbClr>
                </a:solidFill>
                <a:prstDash val="solid"/>
                <a:headEnd type="none" w="sm" len="sm"/>
                <a:tailEnd type="none" w="sm" len="sm"/>
              </a:ln>
            </p:spPr>
          </p:sp>
          <p:sp>
            <p:nvSpPr>
              <p:cNvPr id="65629" name="Line 9"/>
              <p:cNvSpPr/>
              <p:nvPr/>
            </p:nvSpPr>
            <p:spPr>
              <a:xfrm>
                <a:off x="2854" y="1824"/>
                <a:ext cx="1704" cy="1882"/>
              </a:xfrm>
              <a:prstGeom prst="line">
                <a:avLst/>
              </a:prstGeom>
              <a:ln w="3175" cap="flat" cmpd="sng">
                <a:solidFill>
                  <a:srgbClr val="0FC0FF">
                    <a:alpha val="50195"/>
                  </a:srgbClr>
                </a:solidFill>
                <a:prstDash val="solid"/>
                <a:headEnd type="none" w="sm" len="sm"/>
                <a:tailEnd type="none" w="sm" len="sm"/>
              </a:ln>
            </p:spPr>
          </p:sp>
          <p:sp>
            <p:nvSpPr>
              <p:cNvPr id="65630" name="Line 10"/>
              <p:cNvSpPr/>
              <p:nvPr/>
            </p:nvSpPr>
            <p:spPr>
              <a:xfrm>
                <a:off x="2854" y="1824"/>
                <a:ext cx="1322" cy="1882"/>
              </a:xfrm>
              <a:prstGeom prst="line">
                <a:avLst/>
              </a:prstGeom>
              <a:ln w="3175" cap="flat" cmpd="sng">
                <a:solidFill>
                  <a:srgbClr val="0FC0FF">
                    <a:alpha val="50195"/>
                  </a:srgbClr>
                </a:solidFill>
                <a:prstDash val="solid"/>
                <a:headEnd type="none" w="sm" len="sm"/>
                <a:tailEnd type="none" w="sm" len="sm"/>
              </a:ln>
            </p:spPr>
          </p:sp>
          <p:sp>
            <p:nvSpPr>
              <p:cNvPr id="65631" name="Line 11"/>
              <p:cNvSpPr/>
              <p:nvPr/>
            </p:nvSpPr>
            <p:spPr>
              <a:xfrm>
                <a:off x="2854" y="1824"/>
                <a:ext cx="986" cy="1882"/>
              </a:xfrm>
              <a:prstGeom prst="line">
                <a:avLst/>
              </a:prstGeom>
              <a:ln w="3175" cap="flat" cmpd="sng">
                <a:solidFill>
                  <a:srgbClr val="0FC0FF">
                    <a:alpha val="50195"/>
                  </a:srgbClr>
                </a:solidFill>
                <a:prstDash val="solid"/>
                <a:headEnd type="none" w="sm" len="sm"/>
                <a:tailEnd type="none" w="sm" len="sm"/>
              </a:ln>
            </p:spPr>
          </p:sp>
          <p:sp>
            <p:nvSpPr>
              <p:cNvPr id="65632" name="Line 12"/>
              <p:cNvSpPr/>
              <p:nvPr/>
            </p:nvSpPr>
            <p:spPr>
              <a:xfrm>
                <a:off x="2854" y="1824"/>
                <a:ext cx="651" cy="1882"/>
              </a:xfrm>
              <a:prstGeom prst="line">
                <a:avLst/>
              </a:prstGeom>
              <a:ln w="3175" cap="flat" cmpd="sng">
                <a:solidFill>
                  <a:srgbClr val="0FC0FF">
                    <a:alpha val="50195"/>
                  </a:srgbClr>
                </a:solidFill>
                <a:prstDash val="solid"/>
                <a:headEnd type="none" w="sm" len="sm"/>
                <a:tailEnd type="none" w="sm" len="sm"/>
              </a:ln>
            </p:spPr>
          </p:sp>
          <p:sp>
            <p:nvSpPr>
              <p:cNvPr id="65633" name="Line 13"/>
              <p:cNvSpPr/>
              <p:nvPr/>
            </p:nvSpPr>
            <p:spPr>
              <a:xfrm>
                <a:off x="2854" y="1824"/>
                <a:ext cx="314" cy="1882"/>
              </a:xfrm>
              <a:prstGeom prst="line">
                <a:avLst/>
              </a:prstGeom>
              <a:ln w="3175" cap="flat" cmpd="sng">
                <a:solidFill>
                  <a:srgbClr val="0FC0FF">
                    <a:alpha val="50195"/>
                  </a:srgbClr>
                </a:solidFill>
                <a:prstDash val="solid"/>
                <a:headEnd type="none" w="sm" len="sm"/>
                <a:tailEnd type="none" w="sm" len="sm"/>
              </a:ln>
            </p:spPr>
          </p:sp>
          <p:sp>
            <p:nvSpPr>
              <p:cNvPr id="65634" name="Line 14"/>
              <p:cNvSpPr/>
              <p:nvPr/>
            </p:nvSpPr>
            <p:spPr>
              <a:xfrm>
                <a:off x="2854" y="1824"/>
                <a:ext cx="0" cy="1882"/>
              </a:xfrm>
              <a:prstGeom prst="line">
                <a:avLst/>
              </a:prstGeom>
              <a:ln w="3175" cap="flat" cmpd="sng">
                <a:solidFill>
                  <a:srgbClr val="0FC0FF">
                    <a:alpha val="50195"/>
                  </a:srgbClr>
                </a:solidFill>
                <a:prstDash val="solid"/>
                <a:headEnd type="none" w="sm" len="sm"/>
                <a:tailEnd type="none" w="sm" len="sm"/>
              </a:ln>
            </p:spPr>
          </p:sp>
          <p:sp>
            <p:nvSpPr>
              <p:cNvPr id="65635" name="Line 15"/>
              <p:cNvSpPr/>
              <p:nvPr/>
            </p:nvSpPr>
            <p:spPr>
              <a:xfrm>
                <a:off x="2854" y="1824"/>
                <a:ext cx="2622" cy="1239"/>
              </a:xfrm>
              <a:prstGeom prst="line">
                <a:avLst/>
              </a:prstGeom>
              <a:ln w="3175" cap="flat" cmpd="sng">
                <a:solidFill>
                  <a:srgbClr val="0FC0FF">
                    <a:alpha val="50195"/>
                  </a:srgbClr>
                </a:solidFill>
                <a:prstDash val="solid"/>
                <a:headEnd type="none" w="sm" len="sm"/>
                <a:tailEnd type="none" w="sm" len="sm"/>
              </a:ln>
            </p:spPr>
          </p:sp>
          <p:sp>
            <p:nvSpPr>
              <p:cNvPr id="65636" name="Line 16"/>
              <p:cNvSpPr/>
              <p:nvPr/>
            </p:nvSpPr>
            <p:spPr>
              <a:xfrm>
                <a:off x="2854" y="1824"/>
                <a:ext cx="2622" cy="1067"/>
              </a:xfrm>
              <a:prstGeom prst="line">
                <a:avLst/>
              </a:prstGeom>
              <a:ln w="3175" cap="flat" cmpd="sng">
                <a:solidFill>
                  <a:srgbClr val="0FC0FF">
                    <a:alpha val="50195"/>
                  </a:srgbClr>
                </a:solidFill>
                <a:prstDash val="solid"/>
                <a:headEnd type="none" w="sm" len="sm"/>
                <a:tailEnd type="none" w="sm" len="sm"/>
              </a:ln>
            </p:spPr>
          </p:sp>
          <p:sp>
            <p:nvSpPr>
              <p:cNvPr id="65637" name="Line 17"/>
              <p:cNvSpPr/>
              <p:nvPr/>
            </p:nvSpPr>
            <p:spPr>
              <a:xfrm>
                <a:off x="2854" y="1824"/>
                <a:ext cx="2622" cy="919"/>
              </a:xfrm>
              <a:prstGeom prst="line">
                <a:avLst/>
              </a:prstGeom>
              <a:ln w="3175" cap="flat" cmpd="sng">
                <a:solidFill>
                  <a:srgbClr val="0FC0FF">
                    <a:alpha val="50195"/>
                  </a:srgbClr>
                </a:solidFill>
                <a:prstDash val="solid"/>
                <a:headEnd type="none" w="sm" len="sm"/>
                <a:tailEnd type="none" w="sm" len="sm"/>
              </a:ln>
            </p:spPr>
          </p:sp>
          <p:sp>
            <p:nvSpPr>
              <p:cNvPr id="65638" name="Line 18"/>
              <p:cNvSpPr/>
              <p:nvPr/>
            </p:nvSpPr>
            <p:spPr>
              <a:xfrm>
                <a:off x="2854" y="1824"/>
                <a:ext cx="2622" cy="770"/>
              </a:xfrm>
              <a:prstGeom prst="line">
                <a:avLst/>
              </a:prstGeom>
              <a:ln w="3175" cap="flat" cmpd="sng">
                <a:solidFill>
                  <a:srgbClr val="0FC0FF">
                    <a:alpha val="50195"/>
                  </a:srgbClr>
                </a:solidFill>
                <a:prstDash val="solid"/>
                <a:headEnd type="none" w="sm" len="sm"/>
                <a:tailEnd type="none" w="sm" len="sm"/>
              </a:ln>
            </p:spPr>
          </p:sp>
          <p:sp>
            <p:nvSpPr>
              <p:cNvPr id="65639" name="Line 19"/>
              <p:cNvSpPr/>
              <p:nvPr/>
            </p:nvSpPr>
            <p:spPr>
              <a:xfrm>
                <a:off x="2877" y="1824"/>
                <a:ext cx="2599" cy="642"/>
              </a:xfrm>
              <a:prstGeom prst="line">
                <a:avLst/>
              </a:prstGeom>
              <a:ln w="3175" cap="flat" cmpd="sng">
                <a:solidFill>
                  <a:srgbClr val="0FC0FF">
                    <a:alpha val="50195"/>
                  </a:srgbClr>
                </a:solidFill>
                <a:prstDash val="solid"/>
                <a:headEnd type="none" w="sm" len="sm"/>
                <a:tailEnd type="none" w="sm" len="sm"/>
              </a:ln>
            </p:spPr>
          </p:sp>
          <p:sp>
            <p:nvSpPr>
              <p:cNvPr id="65640" name="Line 20"/>
              <p:cNvSpPr/>
              <p:nvPr/>
            </p:nvSpPr>
            <p:spPr>
              <a:xfrm>
                <a:off x="2854" y="1824"/>
                <a:ext cx="2622" cy="514"/>
              </a:xfrm>
              <a:prstGeom prst="line">
                <a:avLst/>
              </a:prstGeom>
              <a:ln w="3175" cap="flat" cmpd="sng">
                <a:solidFill>
                  <a:srgbClr val="0FC0FF">
                    <a:alpha val="50195"/>
                  </a:srgbClr>
                </a:solidFill>
                <a:prstDash val="solid"/>
                <a:headEnd type="none" w="sm" len="sm"/>
                <a:tailEnd type="none" w="sm" len="sm"/>
              </a:ln>
            </p:spPr>
          </p:sp>
          <p:sp>
            <p:nvSpPr>
              <p:cNvPr id="65641" name="Line 21"/>
              <p:cNvSpPr/>
              <p:nvPr/>
            </p:nvSpPr>
            <p:spPr>
              <a:xfrm>
                <a:off x="2854" y="1824"/>
                <a:ext cx="2622" cy="405"/>
              </a:xfrm>
              <a:prstGeom prst="line">
                <a:avLst/>
              </a:prstGeom>
              <a:ln w="3175" cap="flat" cmpd="sng">
                <a:solidFill>
                  <a:srgbClr val="0FC0FF">
                    <a:alpha val="50195"/>
                  </a:srgbClr>
                </a:solidFill>
                <a:prstDash val="solid"/>
                <a:headEnd type="none" w="sm" len="sm"/>
                <a:tailEnd type="none" w="sm" len="sm"/>
              </a:ln>
            </p:spPr>
          </p:sp>
          <p:sp>
            <p:nvSpPr>
              <p:cNvPr id="65642" name="Line 22"/>
              <p:cNvSpPr/>
              <p:nvPr/>
            </p:nvSpPr>
            <p:spPr>
              <a:xfrm>
                <a:off x="2854" y="1824"/>
                <a:ext cx="2622" cy="298"/>
              </a:xfrm>
              <a:prstGeom prst="line">
                <a:avLst/>
              </a:prstGeom>
              <a:ln w="3175" cap="flat" cmpd="sng">
                <a:solidFill>
                  <a:srgbClr val="0FC0FF">
                    <a:alpha val="50195"/>
                  </a:srgbClr>
                </a:solidFill>
                <a:prstDash val="solid"/>
                <a:headEnd type="none" w="sm" len="sm"/>
                <a:tailEnd type="none" w="sm" len="sm"/>
              </a:ln>
            </p:spPr>
          </p:sp>
          <p:sp>
            <p:nvSpPr>
              <p:cNvPr id="65643" name="Line 23"/>
              <p:cNvSpPr/>
              <p:nvPr/>
            </p:nvSpPr>
            <p:spPr>
              <a:xfrm>
                <a:off x="2854" y="1824"/>
                <a:ext cx="2622" cy="213"/>
              </a:xfrm>
              <a:prstGeom prst="line">
                <a:avLst/>
              </a:prstGeom>
              <a:ln w="3175" cap="flat" cmpd="sng">
                <a:solidFill>
                  <a:srgbClr val="0FC0FF">
                    <a:alpha val="50195"/>
                  </a:srgbClr>
                </a:solidFill>
                <a:prstDash val="solid"/>
                <a:headEnd type="none" w="sm" len="sm"/>
                <a:tailEnd type="none" w="sm" len="sm"/>
              </a:ln>
            </p:spPr>
          </p:sp>
          <p:sp>
            <p:nvSpPr>
              <p:cNvPr id="65644" name="Line 24"/>
              <p:cNvSpPr/>
              <p:nvPr/>
            </p:nvSpPr>
            <p:spPr>
              <a:xfrm>
                <a:off x="2854" y="1824"/>
                <a:ext cx="2622" cy="126"/>
              </a:xfrm>
              <a:prstGeom prst="line">
                <a:avLst/>
              </a:prstGeom>
              <a:ln w="3175" cap="flat" cmpd="sng">
                <a:solidFill>
                  <a:srgbClr val="0FC0FF">
                    <a:alpha val="50195"/>
                  </a:srgbClr>
                </a:solidFill>
                <a:prstDash val="solid"/>
                <a:headEnd type="none" w="sm" len="sm"/>
                <a:tailEnd type="none" w="sm" len="sm"/>
              </a:ln>
            </p:spPr>
          </p:sp>
          <p:sp>
            <p:nvSpPr>
              <p:cNvPr id="65645" name="Line 25"/>
              <p:cNvSpPr/>
              <p:nvPr/>
            </p:nvSpPr>
            <p:spPr>
              <a:xfrm>
                <a:off x="2854" y="1824"/>
                <a:ext cx="2622" cy="63"/>
              </a:xfrm>
              <a:prstGeom prst="line">
                <a:avLst/>
              </a:prstGeom>
              <a:ln w="3175" cap="flat" cmpd="sng">
                <a:solidFill>
                  <a:srgbClr val="0FC0FF">
                    <a:alpha val="50195"/>
                  </a:srgbClr>
                </a:solidFill>
                <a:prstDash val="solid"/>
                <a:headEnd type="none" w="sm" len="sm"/>
                <a:tailEnd type="none" w="sm" len="sm"/>
              </a:ln>
            </p:spPr>
          </p:sp>
        </p:grpSp>
        <p:grpSp>
          <p:nvGrpSpPr>
            <p:cNvPr id="65587" name="Group 26"/>
            <p:cNvGrpSpPr/>
            <p:nvPr/>
          </p:nvGrpSpPr>
          <p:grpSpPr>
            <a:xfrm>
              <a:off x="247" y="4566"/>
              <a:ext cx="1914" cy="1431"/>
              <a:chOff x="235" y="1824"/>
              <a:chExt cx="2619" cy="1882"/>
            </a:xfrm>
          </p:grpSpPr>
          <p:sp>
            <p:nvSpPr>
              <p:cNvPr id="65604" name="Line 27"/>
              <p:cNvSpPr/>
              <p:nvPr/>
            </p:nvSpPr>
            <p:spPr>
              <a:xfrm flipH="1">
                <a:off x="235" y="1824"/>
                <a:ext cx="2619" cy="0"/>
              </a:xfrm>
              <a:prstGeom prst="line">
                <a:avLst/>
              </a:prstGeom>
              <a:ln w="3175" cap="flat" cmpd="sng">
                <a:solidFill>
                  <a:srgbClr val="0FC0FF">
                    <a:alpha val="50195"/>
                  </a:srgbClr>
                </a:solidFill>
                <a:prstDash val="solid"/>
                <a:headEnd type="none" w="sm" len="sm"/>
                <a:tailEnd type="none" w="sm" len="sm"/>
              </a:ln>
            </p:spPr>
          </p:sp>
          <p:sp>
            <p:nvSpPr>
              <p:cNvPr id="65605" name="Line 28"/>
              <p:cNvSpPr/>
              <p:nvPr/>
            </p:nvSpPr>
            <p:spPr>
              <a:xfrm flipH="1">
                <a:off x="235" y="1824"/>
                <a:ext cx="2619" cy="1432"/>
              </a:xfrm>
              <a:prstGeom prst="line">
                <a:avLst/>
              </a:prstGeom>
              <a:ln w="3175" cap="flat" cmpd="sng">
                <a:solidFill>
                  <a:srgbClr val="0FC0FF">
                    <a:alpha val="50195"/>
                  </a:srgbClr>
                </a:solidFill>
                <a:prstDash val="solid"/>
                <a:headEnd type="none" w="sm" len="sm"/>
                <a:tailEnd type="none" w="sm" len="sm"/>
              </a:ln>
            </p:spPr>
          </p:sp>
          <p:sp>
            <p:nvSpPr>
              <p:cNvPr id="65606" name="Line 29"/>
              <p:cNvSpPr/>
              <p:nvPr/>
            </p:nvSpPr>
            <p:spPr>
              <a:xfrm flipH="1">
                <a:off x="235" y="1824"/>
                <a:ext cx="2619" cy="1687"/>
              </a:xfrm>
              <a:prstGeom prst="line">
                <a:avLst/>
              </a:prstGeom>
              <a:ln w="3175" cap="flat" cmpd="sng">
                <a:solidFill>
                  <a:srgbClr val="0FC0FF">
                    <a:alpha val="50195"/>
                  </a:srgbClr>
                </a:solidFill>
                <a:prstDash val="solid"/>
                <a:headEnd type="none" w="sm" len="sm"/>
                <a:tailEnd type="none" w="sm" len="sm"/>
              </a:ln>
            </p:spPr>
          </p:sp>
          <p:sp>
            <p:nvSpPr>
              <p:cNvPr id="65607" name="Line 30"/>
              <p:cNvSpPr/>
              <p:nvPr/>
            </p:nvSpPr>
            <p:spPr>
              <a:xfrm flipH="1">
                <a:off x="371" y="1824"/>
                <a:ext cx="2483" cy="1882"/>
              </a:xfrm>
              <a:prstGeom prst="line">
                <a:avLst/>
              </a:prstGeom>
              <a:ln w="3175" cap="flat" cmpd="sng">
                <a:solidFill>
                  <a:srgbClr val="0FC0FF">
                    <a:alpha val="50195"/>
                  </a:srgbClr>
                </a:solidFill>
                <a:prstDash val="solid"/>
                <a:headEnd type="none" w="sm" len="sm"/>
                <a:tailEnd type="none" w="sm" len="sm"/>
              </a:ln>
            </p:spPr>
          </p:sp>
          <p:sp>
            <p:nvSpPr>
              <p:cNvPr id="65608" name="Line 31"/>
              <p:cNvSpPr/>
              <p:nvPr/>
            </p:nvSpPr>
            <p:spPr>
              <a:xfrm flipH="1">
                <a:off x="774" y="1824"/>
                <a:ext cx="2080" cy="1882"/>
              </a:xfrm>
              <a:prstGeom prst="line">
                <a:avLst/>
              </a:prstGeom>
              <a:ln w="3175" cap="flat" cmpd="sng">
                <a:solidFill>
                  <a:srgbClr val="0FC0FF">
                    <a:alpha val="50195"/>
                  </a:srgbClr>
                </a:solidFill>
                <a:prstDash val="solid"/>
                <a:headEnd type="none" w="sm" len="sm"/>
                <a:tailEnd type="none" w="sm" len="sm"/>
              </a:ln>
            </p:spPr>
          </p:sp>
          <p:sp>
            <p:nvSpPr>
              <p:cNvPr id="65609" name="Line 32"/>
              <p:cNvSpPr/>
              <p:nvPr/>
            </p:nvSpPr>
            <p:spPr>
              <a:xfrm flipH="1">
                <a:off x="1153" y="1824"/>
                <a:ext cx="1701" cy="1882"/>
              </a:xfrm>
              <a:prstGeom prst="line">
                <a:avLst/>
              </a:prstGeom>
              <a:ln w="3175" cap="flat" cmpd="sng">
                <a:solidFill>
                  <a:srgbClr val="0FC0FF">
                    <a:alpha val="50195"/>
                  </a:srgbClr>
                </a:solidFill>
                <a:prstDash val="solid"/>
                <a:headEnd type="none" w="sm" len="sm"/>
                <a:tailEnd type="none" w="sm" len="sm"/>
              </a:ln>
            </p:spPr>
          </p:sp>
          <p:sp>
            <p:nvSpPr>
              <p:cNvPr id="65610" name="Line 33"/>
              <p:cNvSpPr/>
              <p:nvPr/>
            </p:nvSpPr>
            <p:spPr>
              <a:xfrm flipH="1">
                <a:off x="1534" y="1824"/>
                <a:ext cx="1320" cy="1882"/>
              </a:xfrm>
              <a:prstGeom prst="line">
                <a:avLst/>
              </a:prstGeom>
              <a:ln w="3175" cap="flat" cmpd="sng">
                <a:solidFill>
                  <a:srgbClr val="0FC0FF">
                    <a:alpha val="50195"/>
                  </a:srgbClr>
                </a:solidFill>
                <a:prstDash val="solid"/>
                <a:headEnd type="none" w="sm" len="sm"/>
                <a:tailEnd type="none" w="sm" len="sm"/>
              </a:ln>
            </p:spPr>
          </p:sp>
          <p:sp>
            <p:nvSpPr>
              <p:cNvPr id="65611" name="Line 34"/>
              <p:cNvSpPr/>
              <p:nvPr/>
            </p:nvSpPr>
            <p:spPr>
              <a:xfrm flipH="1">
                <a:off x="1872" y="1824"/>
                <a:ext cx="982" cy="1882"/>
              </a:xfrm>
              <a:prstGeom prst="line">
                <a:avLst/>
              </a:prstGeom>
              <a:ln w="3175" cap="flat" cmpd="sng">
                <a:solidFill>
                  <a:srgbClr val="0FC0FF">
                    <a:alpha val="50195"/>
                  </a:srgbClr>
                </a:solidFill>
                <a:prstDash val="solid"/>
                <a:headEnd type="none" w="sm" len="sm"/>
                <a:tailEnd type="none" w="sm" len="sm"/>
              </a:ln>
            </p:spPr>
          </p:sp>
          <p:sp>
            <p:nvSpPr>
              <p:cNvPr id="65612" name="Line 35"/>
              <p:cNvSpPr/>
              <p:nvPr/>
            </p:nvSpPr>
            <p:spPr>
              <a:xfrm flipH="1">
                <a:off x="2206" y="1824"/>
                <a:ext cx="648" cy="1882"/>
              </a:xfrm>
              <a:prstGeom prst="line">
                <a:avLst/>
              </a:prstGeom>
              <a:ln w="3175" cap="flat" cmpd="sng">
                <a:solidFill>
                  <a:srgbClr val="0FC0FF">
                    <a:alpha val="50195"/>
                  </a:srgbClr>
                </a:solidFill>
                <a:prstDash val="solid"/>
                <a:headEnd type="none" w="sm" len="sm"/>
                <a:tailEnd type="none" w="sm" len="sm"/>
              </a:ln>
            </p:spPr>
          </p:sp>
          <p:sp>
            <p:nvSpPr>
              <p:cNvPr id="65613" name="Line 36"/>
              <p:cNvSpPr/>
              <p:nvPr/>
            </p:nvSpPr>
            <p:spPr>
              <a:xfrm flipH="1">
                <a:off x="2543" y="1824"/>
                <a:ext cx="311" cy="1882"/>
              </a:xfrm>
              <a:prstGeom prst="line">
                <a:avLst/>
              </a:prstGeom>
              <a:ln w="3175" cap="flat" cmpd="sng">
                <a:solidFill>
                  <a:srgbClr val="0FC0FF">
                    <a:alpha val="50195"/>
                  </a:srgbClr>
                </a:solidFill>
                <a:prstDash val="solid"/>
                <a:headEnd type="none" w="sm" len="sm"/>
                <a:tailEnd type="none" w="sm" len="sm"/>
              </a:ln>
            </p:spPr>
          </p:sp>
          <p:sp>
            <p:nvSpPr>
              <p:cNvPr id="65614" name="Line 37"/>
              <p:cNvSpPr/>
              <p:nvPr/>
            </p:nvSpPr>
            <p:spPr>
              <a:xfrm flipH="1">
                <a:off x="235" y="1824"/>
                <a:ext cx="2619" cy="1239"/>
              </a:xfrm>
              <a:prstGeom prst="line">
                <a:avLst/>
              </a:prstGeom>
              <a:ln w="3175" cap="flat" cmpd="sng">
                <a:solidFill>
                  <a:srgbClr val="0FC0FF">
                    <a:alpha val="50195"/>
                  </a:srgbClr>
                </a:solidFill>
                <a:prstDash val="solid"/>
                <a:headEnd type="none" w="sm" len="sm"/>
                <a:tailEnd type="none" w="sm" len="sm"/>
              </a:ln>
            </p:spPr>
          </p:sp>
          <p:sp>
            <p:nvSpPr>
              <p:cNvPr id="65615" name="Line 38"/>
              <p:cNvSpPr/>
              <p:nvPr/>
            </p:nvSpPr>
            <p:spPr>
              <a:xfrm flipH="1">
                <a:off x="235" y="1824"/>
                <a:ext cx="2619" cy="1067"/>
              </a:xfrm>
              <a:prstGeom prst="line">
                <a:avLst/>
              </a:prstGeom>
              <a:ln w="3175" cap="flat" cmpd="sng">
                <a:solidFill>
                  <a:srgbClr val="0FC0FF">
                    <a:alpha val="50195"/>
                  </a:srgbClr>
                </a:solidFill>
                <a:prstDash val="solid"/>
                <a:headEnd type="none" w="sm" len="sm"/>
                <a:tailEnd type="none" w="sm" len="sm"/>
              </a:ln>
            </p:spPr>
          </p:sp>
          <p:sp>
            <p:nvSpPr>
              <p:cNvPr id="65616" name="Line 39"/>
              <p:cNvSpPr/>
              <p:nvPr/>
            </p:nvSpPr>
            <p:spPr>
              <a:xfrm flipH="1">
                <a:off x="235" y="1824"/>
                <a:ext cx="2619" cy="919"/>
              </a:xfrm>
              <a:prstGeom prst="line">
                <a:avLst/>
              </a:prstGeom>
              <a:ln w="3175" cap="flat" cmpd="sng">
                <a:solidFill>
                  <a:srgbClr val="0FC0FF">
                    <a:alpha val="50195"/>
                  </a:srgbClr>
                </a:solidFill>
                <a:prstDash val="solid"/>
                <a:headEnd type="none" w="sm" len="sm"/>
                <a:tailEnd type="none" w="sm" len="sm"/>
              </a:ln>
            </p:spPr>
          </p:sp>
          <p:sp>
            <p:nvSpPr>
              <p:cNvPr id="65617" name="Line 40"/>
              <p:cNvSpPr/>
              <p:nvPr/>
            </p:nvSpPr>
            <p:spPr>
              <a:xfrm flipH="1">
                <a:off x="235" y="1824"/>
                <a:ext cx="2619" cy="770"/>
              </a:xfrm>
              <a:prstGeom prst="line">
                <a:avLst/>
              </a:prstGeom>
              <a:ln w="3175" cap="flat" cmpd="sng">
                <a:solidFill>
                  <a:srgbClr val="0FC0FF">
                    <a:alpha val="50195"/>
                  </a:srgbClr>
                </a:solidFill>
                <a:prstDash val="solid"/>
                <a:headEnd type="none" w="sm" len="sm"/>
                <a:tailEnd type="none" w="sm" len="sm"/>
              </a:ln>
            </p:spPr>
          </p:sp>
          <p:sp>
            <p:nvSpPr>
              <p:cNvPr id="65618" name="Line 41"/>
              <p:cNvSpPr/>
              <p:nvPr/>
            </p:nvSpPr>
            <p:spPr>
              <a:xfrm flipH="1">
                <a:off x="235" y="1824"/>
                <a:ext cx="2597" cy="642"/>
              </a:xfrm>
              <a:prstGeom prst="line">
                <a:avLst/>
              </a:prstGeom>
              <a:ln w="3175" cap="flat" cmpd="sng">
                <a:solidFill>
                  <a:srgbClr val="0FC0FF">
                    <a:alpha val="50195"/>
                  </a:srgbClr>
                </a:solidFill>
                <a:prstDash val="solid"/>
                <a:headEnd type="none" w="sm" len="sm"/>
                <a:tailEnd type="none" w="sm" len="sm"/>
              </a:ln>
            </p:spPr>
          </p:sp>
          <p:sp>
            <p:nvSpPr>
              <p:cNvPr id="65619" name="Line 42"/>
              <p:cNvSpPr/>
              <p:nvPr/>
            </p:nvSpPr>
            <p:spPr>
              <a:xfrm flipH="1">
                <a:off x="235" y="1824"/>
                <a:ext cx="2619" cy="514"/>
              </a:xfrm>
              <a:prstGeom prst="line">
                <a:avLst/>
              </a:prstGeom>
              <a:ln w="3175" cap="flat" cmpd="sng">
                <a:solidFill>
                  <a:srgbClr val="0FC0FF">
                    <a:alpha val="50195"/>
                  </a:srgbClr>
                </a:solidFill>
                <a:prstDash val="solid"/>
                <a:headEnd type="none" w="sm" len="sm"/>
                <a:tailEnd type="none" w="sm" len="sm"/>
              </a:ln>
            </p:spPr>
          </p:sp>
          <p:sp>
            <p:nvSpPr>
              <p:cNvPr id="65620" name="Line 43"/>
              <p:cNvSpPr/>
              <p:nvPr/>
            </p:nvSpPr>
            <p:spPr>
              <a:xfrm flipH="1">
                <a:off x="235" y="1824"/>
                <a:ext cx="2619" cy="405"/>
              </a:xfrm>
              <a:prstGeom prst="line">
                <a:avLst/>
              </a:prstGeom>
              <a:ln w="3175" cap="flat" cmpd="sng">
                <a:solidFill>
                  <a:srgbClr val="0FC0FF">
                    <a:alpha val="50195"/>
                  </a:srgbClr>
                </a:solidFill>
                <a:prstDash val="solid"/>
                <a:headEnd type="none" w="sm" len="sm"/>
                <a:tailEnd type="none" w="sm" len="sm"/>
              </a:ln>
            </p:spPr>
          </p:sp>
          <p:sp>
            <p:nvSpPr>
              <p:cNvPr id="65621" name="Line 44"/>
              <p:cNvSpPr/>
              <p:nvPr/>
            </p:nvSpPr>
            <p:spPr>
              <a:xfrm flipH="1">
                <a:off x="235" y="1824"/>
                <a:ext cx="2619" cy="298"/>
              </a:xfrm>
              <a:prstGeom prst="line">
                <a:avLst/>
              </a:prstGeom>
              <a:ln w="3175" cap="flat" cmpd="sng">
                <a:solidFill>
                  <a:srgbClr val="0FC0FF">
                    <a:alpha val="50195"/>
                  </a:srgbClr>
                </a:solidFill>
                <a:prstDash val="solid"/>
                <a:headEnd type="none" w="sm" len="sm"/>
                <a:tailEnd type="none" w="sm" len="sm"/>
              </a:ln>
            </p:spPr>
          </p:sp>
          <p:sp>
            <p:nvSpPr>
              <p:cNvPr id="65622" name="Line 45"/>
              <p:cNvSpPr/>
              <p:nvPr/>
            </p:nvSpPr>
            <p:spPr>
              <a:xfrm flipH="1">
                <a:off x="235" y="1824"/>
                <a:ext cx="2619" cy="213"/>
              </a:xfrm>
              <a:prstGeom prst="line">
                <a:avLst/>
              </a:prstGeom>
              <a:ln w="3175" cap="flat" cmpd="sng">
                <a:solidFill>
                  <a:srgbClr val="0FC0FF">
                    <a:alpha val="50195"/>
                  </a:srgbClr>
                </a:solidFill>
                <a:prstDash val="solid"/>
                <a:headEnd type="none" w="sm" len="sm"/>
                <a:tailEnd type="none" w="sm" len="sm"/>
              </a:ln>
            </p:spPr>
          </p:sp>
          <p:sp>
            <p:nvSpPr>
              <p:cNvPr id="65623" name="Line 46"/>
              <p:cNvSpPr/>
              <p:nvPr/>
            </p:nvSpPr>
            <p:spPr>
              <a:xfrm flipH="1">
                <a:off x="235" y="1824"/>
                <a:ext cx="2619" cy="126"/>
              </a:xfrm>
              <a:prstGeom prst="line">
                <a:avLst/>
              </a:prstGeom>
              <a:ln w="3175" cap="flat" cmpd="sng">
                <a:solidFill>
                  <a:srgbClr val="0FC0FF">
                    <a:alpha val="50195"/>
                  </a:srgbClr>
                </a:solidFill>
                <a:prstDash val="solid"/>
                <a:headEnd type="none" w="sm" len="sm"/>
                <a:tailEnd type="none" w="sm" len="sm"/>
              </a:ln>
            </p:spPr>
          </p:sp>
          <p:sp>
            <p:nvSpPr>
              <p:cNvPr id="65624" name="Line 47"/>
              <p:cNvSpPr/>
              <p:nvPr/>
            </p:nvSpPr>
            <p:spPr>
              <a:xfrm flipH="1">
                <a:off x="235" y="1824"/>
                <a:ext cx="2619" cy="63"/>
              </a:xfrm>
              <a:prstGeom prst="line">
                <a:avLst/>
              </a:prstGeom>
              <a:ln w="3175" cap="flat" cmpd="sng">
                <a:solidFill>
                  <a:srgbClr val="0FC0FF">
                    <a:alpha val="50195"/>
                  </a:srgbClr>
                </a:solidFill>
                <a:prstDash val="solid"/>
                <a:headEnd type="none" w="sm" len="sm"/>
                <a:tailEnd type="none" w="sm" len="sm"/>
              </a:ln>
            </p:spPr>
          </p:sp>
        </p:grpSp>
        <p:grpSp>
          <p:nvGrpSpPr>
            <p:cNvPr id="65588" name="Group 48"/>
            <p:cNvGrpSpPr/>
            <p:nvPr/>
          </p:nvGrpSpPr>
          <p:grpSpPr>
            <a:xfrm>
              <a:off x="247" y="4581"/>
              <a:ext cx="3829" cy="1220"/>
              <a:chOff x="235" y="1844"/>
              <a:chExt cx="5241" cy="1605"/>
            </a:xfrm>
          </p:grpSpPr>
          <p:grpSp>
            <p:nvGrpSpPr>
              <p:cNvPr id="65589" name="Group 49"/>
              <p:cNvGrpSpPr/>
              <p:nvPr/>
            </p:nvGrpSpPr>
            <p:grpSpPr>
              <a:xfrm>
                <a:off x="235" y="2750"/>
                <a:ext cx="5241" cy="699"/>
                <a:chOff x="235" y="2750"/>
                <a:chExt cx="5241" cy="699"/>
              </a:xfrm>
            </p:grpSpPr>
            <p:sp>
              <p:nvSpPr>
                <p:cNvPr id="65600" name="Line 50"/>
                <p:cNvSpPr/>
                <p:nvPr/>
              </p:nvSpPr>
              <p:spPr>
                <a:xfrm>
                  <a:off x="235" y="3449"/>
                  <a:ext cx="5241" cy="0"/>
                </a:xfrm>
                <a:prstGeom prst="line">
                  <a:avLst/>
                </a:prstGeom>
                <a:ln w="3175" cap="flat" cmpd="sng">
                  <a:solidFill>
                    <a:srgbClr val="0FC0FF">
                      <a:alpha val="50195"/>
                    </a:srgbClr>
                  </a:solidFill>
                  <a:prstDash val="solid"/>
                  <a:headEnd type="none" w="sm" len="sm"/>
                  <a:tailEnd type="none" w="sm" len="sm"/>
                </a:ln>
              </p:spPr>
            </p:sp>
            <p:sp>
              <p:nvSpPr>
                <p:cNvPr id="65601" name="Line 51"/>
                <p:cNvSpPr/>
                <p:nvPr/>
              </p:nvSpPr>
              <p:spPr>
                <a:xfrm>
                  <a:off x="235" y="3191"/>
                  <a:ext cx="5241" cy="0"/>
                </a:xfrm>
                <a:prstGeom prst="line">
                  <a:avLst/>
                </a:prstGeom>
                <a:ln w="3175" cap="flat" cmpd="sng">
                  <a:solidFill>
                    <a:srgbClr val="0FC0FF">
                      <a:alpha val="50195"/>
                    </a:srgbClr>
                  </a:solidFill>
                  <a:prstDash val="solid"/>
                  <a:headEnd type="none" w="sm" len="sm"/>
                  <a:tailEnd type="none" w="sm" len="sm"/>
                </a:ln>
              </p:spPr>
            </p:sp>
            <p:sp>
              <p:nvSpPr>
                <p:cNvPr id="65602" name="Line 52"/>
                <p:cNvSpPr/>
                <p:nvPr/>
              </p:nvSpPr>
              <p:spPr>
                <a:xfrm>
                  <a:off x="235" y="2958"/>
                  <a:ext cx="5239" cy="0"/>
                </a:xfrm>
                <a:prstGeom prst="line">
                  <a:avLst/>
                </a:prstGeom>
                <a:ln w="3175" cap="flat" cmpd="sng">
                  <a:solidFill>
                    <a:srgbClr val="0FC0FF">
                      <a:alpha val="50195"/>
                    </a:srgbClr>
                  </a:solidFill>
                  <a:prstDash val="solid"/>
                  <a:headEnd type="none" w="sm" len="sm"/>
                  <a:tailEnd type="none" w="sm" len="sm"/>
                </a:ln>
              </p:spPr>
            </p:sp>
            <p:sp>
              <p:nvSpPr>
                <p:cNvPr id="65603" name="Line 53"/>
                <p:cNvSpPr/>
                <p:nvPr/>
              </p:nvSpPr>
              <p:spPr>
                <a:xfrm>
                  <a:off x="235" y="2750"/>
                  <a:ext cx="5239" cy="0"/>
                </a:xfrm>
                <a:prstGeom prst="line">
                  <a:avLst/>
                </a:prstGeom>
                <a:ln w="3175" cap="flat" cmpd="sng">
                  <a:solidFill>
                    <a:srgbClr val="0FC0FF">
                      <a:alpha val="50195"/>
                    </a:srgbClr>
                  </a:solidFill>
                  <a:prstDash val="solid"/>
                  <a:headEnd type="none" w="sm" len="sm"/>
                  <a:tailEnd type="none" w="sm" len="sm"/>
                </a:ln>
              </p:spPr>
            </p:sp>
          </p:grpSp>
          <p:grpSp>
            <p:nvGrpSpPr>
              <p:cNvPr id="65590" name="Group 54"/>
              <p:cNvGrpSpPr/>
              <p:nvPr/>
            </p:nvGrpSpPr>
            <p:grpSpPr>
              <a:xfrm>
                <a:off x="235" y="1844"/>
                <a:ext cx="5241" cy="728"/>
                <a:chOff x="235" y="1844"/>
                <a:chExt cx="5241" cy="728"/>
              </a:xfrm>
            </p:grpSpPr>
            <p:sp>
              <p:nvSpPr>
                <p:cNvPr id="65591" name="Line 55"/>
                <p:cNvSpPr/>
                <p:nvPr/>
              </p:nvSpPr>
              <p:spPr>
                <a:xfrm>
                  <a:off x="235" y="2572"/>
                  <a:ext cx="5241" cy="0"/>
                </a:xfrm>
                <a:prstGeom prst="line">
                  <a:avLst/>
                </a:prstGeom>
                <a:ln w="3175" cap="flat" cmpd="sng">
                  <a:solidFill>
                    <a:srgbClr val="0FC0FF">
                      <a:alpha val="50195"/>
                    </a:srgbClr>
                  </a:solidFill>
                  <a:prstDash val="solid"/>
                  <a:headEnd type="none" w="sm" len="sm"/>
                  <a:tailEnd type="none" w="sm" len="sm"/>
                </a:ln>
              </p:spPr>
            </p:sp>
            <p:sp>
              <p:nvSpPr>
                <p:cNvPr id="65592" name="Line 56"/>
                <p:cNvSpPr/>
                <p:nvPr/>
              </p:nvSpPr>
              <p:spPr>
                <a:xfrm flipV="1">
                  <a:off x="235" y="2401"/>
                  <a:ext cx="5241" cy="1"/>
                </a:xfrm>
                <a:prstGeom prst="line">
                  <a:avLst/>
                </a:prstGeom>
                <a:ln w="3175" cap="flat" cmpd="sng">
                  <a:solidFill>
                    <a:srgbClr val="0FC0FF">
                      <a:alpha val="50195"/>
                    </a:srgbClr>
                  </a:solidFill>
                  <a:prstDash val="solid"/>
                  <a:headEnd type="none" w="sm" len="sm"/>
                  <a:tailEnd type="none" w="sm" len="sm"/>
                </a:ln>
              </p:spPr>
            </p:sp>
            <p:sp>
              <p:nvSpPr>
                <p:cNvPr id="65593" name="Line 57"/>
                <p:cNvSpPr/>
                <p:nvPr/>
              </p:nvSpPr>
              <p:spPr>
                <a:xfrm>
                  <a:off x="235" y="2245"/>
                  <a:ext cx="5241" cy="5"/>
                </a:xfrm>
                <a:prstGeom prst="line">
                  <a:avLst/>
                </a:prstGeom>
                <a:ln w="3175" cap="flat" cmpd="sng">
                  <a:solidFill>
                    <a:srgbClr val="0FC0FF">
                      <a:alpha val="50195"/>
                    </a:srgbClr>
                  </a:solidFill>
                  <a:prstDash val="solid"/>
                  <a:headEnd type="none" w="sm" len="sm"/>
                  <a:tailEnd type="none" w="sm" len="sm"/>
                </a:ln>
              </p:spPr>
            </p:sp>
            <p:sp>
              <p:nvSpPr>
                <p:cNvPr id="65594" name="Line 58"/>
                <p:cNvSpPr/>
                <p:nvPr/>
              </p:nvSpPr>
              <p:spPr>
                <a:xfrm>
                  <a:off x="235" y="2121"/>
                  <a:ext cx="5217" cy="0"/>
                </a:xfrm>
                <a:prstGeom prst="line">
                  <a:avLst/>
                </a:prstGeom>
                <a:ln w="3175" cap="flat" cmpd="sng">
                  <a:solidFill>
                    <a:srgbClr val="0FC0FF">
                      <a:alpha val="50195"/>
                    </a:srgbClr>
                  </a:solidFill>
                  <a:prstDash val="solid"/>
                  <a:headEnd type="none" w="sm" len="sm"/>
                  <a:tailEnd type="none" w="sm" len="sm"/>
                </a:ln>
              </p:spPr>
            </p:sp>
            <p:sp>
              <p:nvSpPr>
                <p:cNvPr id="65595" name="Line 59"/>
                <p:cNvSpPr/>
                <p:nvPr/>
              </p:nvSpPr>
              <p:spPr>
                <a:xfrm flipV="1">
                  <a:off x="235" y="2015"/>
                  <a:ext cx="5241" cy="6"/>
                </a:xfrm>
                <a:prstGeom prst="line">
                  <a:avLst/>
                </a:prstGeom>
                <a:ln w="3175" cap="flat" cmpd="sng">
                  <a:solidFill>
                    <a:srgbClr val="0FC0FF">
                      <a:alpha val="50195"/>
                    </a:srgbClr>
                  </a:solidFill>
                  <a:prstDash val="solid"/>
                  <a:headEnd type="none" w="sm" len="sm"/>
                  <a:tailEnd type="none" w="sm" len="sm"/>
                </a:ln>
              </p:spPr>
            </p:sp>
            <p:sp>
              <p:nvSpPr>
                <p:cNvPr id="65596" name="Line 60"/>
                <p:cNvSpPr/>
                <p:nvPr/>
              </p:nvSpPr>
              <p:spPr>
                <a:xfrm>
                  <a:off x="235" y="1946"/>
                  <a:ext cx="5241" cy="4"/>
                </a:xfrm>
                <a:prstGeom prst="line">
                  <a:avLst/>
                </a:prstGeom>
                <a:ln w="3175" cap="flat" cmpd="sng">
                  <a:solidFill>
                    <a:srgbClr val="0FC0FF">
                      <a:alpha val="50195"/>
                    </a:srgbClr>
                  </a:solidFill>
                  <a:prstDash val="solid"/>
                  <a:headEnd type="none" w="sm" len="sm"/>
                  <a:tailEnd type="none" w="sm" len="sm"/>
                </a:ln>
              </p:spPr>
            </p:sp>
            <p:sp>
              <p:nvSpPr>
                <p:cNvPr id="65597" name="Line 61"/>
                <p:cNvSpPr/>
                <p:nvPr/>
              </p:nvSpPr>
              <p:spPr>
                <a:xfrm flipV="1">
                  <a:off x="235" y="1908"/>
                  <a:ext cx="5241" cy="10"/>
                </a:xfrm>
                <a:prstGeom prst="line">
                  <a:avLst/>
                </a:prstGeom>
                <a:ln w="3175" cap="flat" cmpd="sng">
                  <a:solidFill>
                    <a:srgbClr val="0FC0FF">
                      <a:alpha val="50195"/>
                    </a:srgbClr>
                  </a:solidFill>
                  <a:prstDash val="solid"/>
                  <a:headEnd type="none" w="sm" len="sm"/>
                  <a:tailEnd type="none" w="sm" len="sm"/>
                </a:ln>
              </p:spPr>
            </p:sp>
            <p:sp>
              <p:nvSpPr>
                <p:cNvPr id="65598" name="Line 62"/>
                <p:cNvSpPr/>
                <p:nvPr/>
              </p:nvSpPr>
              <p:spPr>
                <a:xfrm>
                  <a:off x="258" y="1866"/>
                  <a:ext cx="5218" cy="0"/>
                </a:xfrm>
                <a:prstGeom prst="line">
                  <a:avLst/>
                </a:prstGeom>
                <a:ln w="3175" cap="flat" cmpd="sng">
                  <a:solidFill>
                    <a:srgbClr val="0FC0FF">
                      <a:alpha val="50195"/>
                    </a:srgbClr>
                  </a:solidFill>
                  <a:prstDash val="solid"/>
                  <a:headEnd type="none" w="sm" len="sm"/>
                  <a:tailEnd type="none" w="sm" len="sm"/>
                </a:ln>
              </p:spPr>
            </p:sp>
            <p:sp>
              <p:nvSpPr>
                <p:cNvPr id="65599" name="Line 63"/>
                <p:cNvSpPr/>
                <p:nvPr/>
              </p:nvSpPr>
              <p:spPr>
                <a:xfrm>
                  <a:off x="235" y="1844"/>
                  <a:ext cx="5241" cy="0"/>
                </a:xfrm>
                <a:prstGeom prst="line">
                  <a:avLst/>
                </a:prstGeom>
                <a:ln w="3175" cap="flat" cmpd="sng">
                  <a:solidFill>
                    <a:srgbClr val="0FC0FF">
                      <a:alpha val="50195"/>
                    </a:srgbClr>
                  </a:solidFill>
                  <a:prstDash val="solid"/>
                  <a:headEnd type="none" w="sm" len="sm"/>
                  <a:tailEnd type="none" w="sm" len="sm"/>
                </a:ln>
              </p:spPr>
            </p:sp>
          </p:grpSp>
        </p:grpSp>
      </p:grpSp>
      <p:sp>
        <p:nvSpPr>
          <p:cNvPr id="65540" name="Oval 64"/>
          <p:cNvSpPr/>
          <p:nvPr/>
        </p:nvSpPr>
        <p:spPr>
          <a:xfrm>
            <a:off x="2916238" y="4508500"/>
            <a:ext cx="574675" cy="573088"/>
          </a:xfrm>
          <a:prstGeom prst="ellipse">
            <a:avLst/>
          </a:prstGeom>
          <a:gradFill rotWithShape="0">
            <a:gsLst>
              <a:gs pos="0">
                <a:srgbClr val="99CC00"/>
              </a:gs>
              <a:gs pos="100000">
                <a:srgbClr val="475E00"/>
              </a:gs>
            </a:gsLst>
            <a:lin ang="54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1" name="Arc 65"/>
          <p:cNvSpPr/>
          <p:nvPr/>
        </p:nvSpPr>
        <p:spPr>
          <a:xfrm rot="3600000">
            <a:off x="3092450" y="4616450"/>
            <a:ext cx="358775" cy="214313"/>
          </a:xfrm>
          <a:custGeom>
            <a:avLst/>
            <a:gdLst/>
            <a:ahLst/>
            <a:cxnLst>
              <a:cxn ang="0">
                <a:pos x="0" y="3472"/>
              </a:cxn>
              <a:cxn ang="0">
                <a:pos x="13830" y="44109"/>
              </a:cxn>
              <a:cxn ang="0">
                <a:pos x="27235" y="60789"/>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2" name="Oval 66"/>
          <p:cNvSpPr/>
          <p:nvPr/>
        </p:nvSpPr>
        <p:spPr>
          <a:xfrm>
            <a:off x="4022725" y="2312988"/>
            <a:ext cx="2182813" cy="611187"/>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3" name="Arc 67"/>
          <p:cNvSpPr/>
          <p:nvPr/>
        </p:nvSpPr>
        <p:spPr>
          <a:xfrm>
            <a:off x="4567238" y="2471738"/>
            <a:ext cx="1362075" cy="139700"/>
          </a:xfrm>
          <a:custGeom>
            <a:avLst/>
            <a:gdLst/>
            <a:ahLst/>
            <a:cxnLst>
              <a:cxn ang="0">
                <a:pos x="0" y="52260"/>
              </a:cxn>
              <a:cxn ang="0">
                <a:pos x="65534" y="33472"/>
              </a:cxn>
              <a:cxn ang="0">
                <a:pos x="17068" y="10915"/>
              </a:cxn>
            </a:cxnLst>
            <a:rect l="0" t="0" r="0" b="0"/>
            <a:pathLst>
              <a:path w="33963" h="21600" fill="none">
                <a:moveTo>
                  <a:pt x="-1" y="4068"/>
                </a:moveTo>
                <a:cubicBezTo>
                  <a:pt x="3675" y="1423"/>
                  <a:pt x="8089" y="0"/>
                  <a:pt x="12618" y="0"/>
                </a:cubicBezTo>
                <a:cubicBezTo>
                  <a:pt x="23270" y="0"/>
                  <a:pt x="32331" y="7765"/>
                  <a:pt x="33963" y="18291"/>
                </a:cubicBezTo>
              </a:path>
              <a:path w="33963" h="21600" stroke="0">
                <a:moveTo>
                  <a:pt x="-1" y="4068"/>
                </a:moveTo>
                <a:cubicBezTo>
                  <a:pt x="3675" y="1423"/>
                  <a:pt x="8089" y="0"/>
                  <a:pt x="12618" y="0"/>
                </a:cubicBezTo>
                <a:cubicBezTo>
                  <a:pt x="23270" y="0"/>
                  <a:pt x="32331" y="7765"/>
                  <a:pt x="33963" y="18291"/>
                </a:cubicBezTo>
                <a:lnTo>
                  <a:pt x="12618" y="21600"/>
                </a:lnTo>
                <a:lnTo>
                  <a:pt x="-1" y="4068"/>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4" name="Rectangle 68"/>
          <p:cNvSpPr/>
          <p:nvPr/>
        </p:nvSpPr>
        <p:spPr>
          <a:xfrm>
            <a:off x="4132263" y="2503488"/>
            <a:ext cx="1949450" cy="95885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5" name="AutoShape 69"/>
          <p:cNvSpPr/>
          <p:nvPr/>
        </p:nvSpPr>
        <p:spPr>
          <a:xfrm>
            <a:off x="3863975" y="3346450"/>
            <a:ext cx="2495550" cy="1227138"/>
          </a:xfrm>
          <a:prstGeom prst="roundRect">
            <a:avLst>
              <a:gd name="adj" fmla="val 32051"/>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6" name="Rectangle 70"/>
          <p:cNvSpPr/>
          <p:nvPr/>
        </p:nvSpPr>
        <p:spPr>
          <a:xfrm>
            <a:off x="3857625" y="3744913"/>
            <a:ext cx="2501900" cy="222250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7" name="Oval 71"/>
          <p:cNvSpPr/>
          <p:nvPr/>
        </p:nvSpPr>
        <p:spPr>
          <a:xfrm>
            <a:off x="3863975" y="5589588"/>
            <a:ext cx="2495550" cy="747712"/>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8" name="Oval 73"/>
          <p:cNvSpPr/>
          <p:nvPr/>
        </p:nvSpPr>
        <p:spPr>
          <a:xfrm>
            <a:off x="3987800" y="5494338"/>
            <a:ext cx="2276475" cy="588962"/>
          </a:xfrm>
          <a:prstGeom prst="ellipse">
            <a:avLst/>
          </a:prstGeom>
          <a:solidFill>
            <a:srgbClr val="009BC0"/>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49" name="Line 74"/>
          <p:cNvSpPr/>
          <p:nvPr/>
        </p:nvSpPr>
        <p:spPr>
          <a:xfrm>
            <a:off x="6264275" y="3846513"/>
            <a:ext cx="0" cy="2120900"/>
          </a:xfrm>
          <a:prstGeom prst="line">
            <a:avLst/>
          </a:prstGeom>
          <a:ln w="38100" cap="flat" cmpd="sng">
            <a:solidFill>
              <a:srgbClr val="FFFFFF"/>
            </a:solidFill>
            <a:prstDash val="solid"/>
            <a:headEnd type="none" w="med" len="med"/>
            <a:tailEnd type="none" w="med" len="med"/>
          </a:ln>
        </p:spPr>
      </p:sp>
      <p:sp>
        <p:nvSpPr>
          <p:cNvPr id="65550" name="Line 75"/>
          <p:cNvSpPr/>
          <p:nvPr/>
        </p:nvSpPr>
        <p:spPr>
          <a:xfrm>
            <a:off x="4384675" y="2895600"/>
            <a:ext cx="0" cy="566738"/>
          </a:xfrm>
          <a:prstGeom prst="line">
            <a:avLst/>
          </a:prstGeom>
          <a:ln w="76200" cap="flat" cmpd="sng">
            <a:solidFill>
              <a:srgbClr val="FFFFFF"/>
            </a:solidFill>
            <a:prstDash val="solid"/>
            <a:headEnd type="none" w="med" len="med"/>
            <a:tailEnd type="none" w="med" len="med"/>
          </a:ln>
        </p:spPr>
      </p:sp>
      <p:sp>
        <p:nvSpPr>
          <p:cNvPr id="65551" name="Line 78"/>
          <p:cNvSpPr/>
          <p:nvPr/>
        </p:nvSpPr>
        <p:spPr>
          <a:xfrm>
            <a:off x="4256088" y="2895600"/>
            <a:ext cx="0" cy="566738"/>
          </a:xfrm>
          <a:prstGeom prst="line">
            <a:avLst/>
          </a:prstGeom>
          <a:ln w="28575" cap="flat" cmpd="sng">
            <a:solidFill>
              <a:srgbClr val="FFFFFF"/>
            </a:solidFill>
            <a:prstDash val="solid"/>
            <a:headEnd type="none" w="med" len="med"/>
            <a:tailEnd type="none" w="med" len="med"/>
          </a:ln>
        </p:spPr>
      </p:sp>
      <p:sp>
        <p:nvSpPr>
          <p:cNvPr id="65552" name="Arc 79"/>
          <p:cNvSpPr/>
          <p:nvPr/>
        </p:nvSpPr>
        <p:spPr>
          <a:xfrm rot="-5400000">
            <a:off x="4000500" y="3448050"/>
            <a:ext cx="328613" cy="355600"/>
          </a:xfrm>
          <a:custGeom>
            <a:avLst/>
            <a:gdLst/>
            <a:ahLst/>
            <a:cxnLst>
              <a:cxn ang="0">
                <a:pos x="0" y="0"/>
              </a:cxn>
              <a:cxn ang="0">
                <a:pos x="60089" y="10933"/>
              </a:cxn>
              <a:cxn ang="0">
                <a:pos x="0" y="40052"/>
              </a:cxn>
            </a:cxnLst>
            <a:rect l="0" t="0" r="0" b="0"/>
            <a:pathLst>
              <a:path w="19976" h="21600" fill="none">
                <a:moveTo>
                  <a:pt x="-1" y="0"/>
                </a:moveTo>
                <a:cubicBezTo>
                  <a:pt x="8755" y="0"/>
                  <a:pt x="16645" y="5285"/>
                  <a:pt x="19976" y="13382"/>
                </a:cubicBezTo>
              </a:path>
              <a:path w="19976" h="21600" stroke="0">
                <a:moveTo>
                  <a:pt x="-1" y="0"/>
                </a:moveTo>
                <a:cubicBezTo>
                  <a:pt x="8755" y="0"/>
                  <a:pt x="16645" y="5285"/>
                  <a:pt x="19976" y="13382"/>
                </a:cubicBezTo>
                <a:lnTo>
                  <a:pt x="0" y="21600"/>
                </a:lnTo>
                <a:lnTo>
                  <a:pt x="-1" y="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3" name="Arc 80"/>
          <p:cNvSpPr/>
          <p:nvPr/>
        </p:nvSpPr>
        <p:spPr>
          <a:xfrm>
            <a:off x="4038600" y="5876925"/>
            <a:ext cx="2181225" cy="290513"/>
          </a:xfrm>
          <a:custGeom>
            <a:avLst/>
            <a:gdLst/>
            <a:ahLst/>
            <a:cxnLst>
              <a:cxn ang="0">
                <a:pos x="65534" y="24456"/>
              </a:cxn>
              <a:cxn ang="0">
                <a:pos x="0" y="49675"/>
              </a:cxn>
              <a:cxn ang="0">
                <a:pos x="65534" y="0"/>
              </a:cxn>
            </a:cxnLst>
            <a:rect l="0" t="0" r="0" b="0"/>
            <a:pathLst>
              <a:path w="41445" h="21600" fill="none">
                <a:moveTo>
                  <a:pt x="41444" y="3430"/>
                </a:moveTo>
                <a:cubicBezTo>
                  <a:pt x="39760" y="13901"/>
                  <a:pt x="30723" y="21600"/>
                  <a:pt x="20119" y="21600"/>
                </a:cubicBezTo>
                <a:cubicBezTo>
                  <a:pt x="11222" y="21600"/>
                  <a:pt x="3236" y="16145"/>
                  <a:pt x="-1" y="7859"/>
                </a:cubicBezTo>
              </a:path>
              <a:path w="41445" h="21600" stroke="0">
                <a:moveTo>
                  <a:pt x="41444" y="3430"/>
                </a:moveTo>
                <a:cubicBezTo>
                  <a:pt x="39760" y="13901"/>
                  <a:pt x="30723" y="21600"/>
                  <a:pt x="20119" y="21600"/>
                </a:cubicBezTo>
                <a:cubicBezTo>
                  <a:pt x="11222" y="21600"/>
                  <a:pt x="3236" y="16145"/>
                  <a:pt x="-1" y="7859"/>
                </a:cubicBezTo>
                <a:lnTo>
                  <a:pt x="20119" y="0"/>
                </a:lnTo>
                <a:lnTo>
                  <a:pt x="41444" y="343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4" name="Line 81"/>
          <p:cNvSpPr/>
          <p:nvPr/>
        </p:nvSpPr>
        <p:spPr>
          <a:xfrm>
            <a:off x="5988050" y="2763838"/>
            <a:ext cx="0" cy="698500"/>
          </a:xfrm>
          <a:prstGeom prst="line">
            <a:avLst/>
          </a:prstGeom>
          <a:ln w="9525" cap="flat" cmpd="sng">
            <a:solidFill>
              <a:srgbClr val="DDDDDD"/>
            </a:solidFill>
            <a:prstDash val="solid"/>
            <a:headEnd type="none" w="med" len="med"/>
            <a:tailEnd type="none" w="med" len="med"/>
          </a:ln>
        </p:spPr>
      </p:sp>
      <p:sp>
        <p:nvSpPr>
          <p:cNvPr id="65555" name="Oval 85"/>
          <p:cNvSpPr/>
          <p:nvPr/>
        </p:nvSpPr>
        <p:spPr>
          <a:xfrm>
            <a:off x="1658938" y="3492500"/>
            <a:ext cx="908050" cy="906463"/>
          </a:xfrm>
          <a:prstGeom prst="ellipse">
            <a:avLst/>
          </a:prstGeom>
          <a:gradFill rotWithShape="0">
            <a:gsLst>
              <a:gs pos="0">
                <a:srgbClr val="99CC00"/>
              </a:gs>
              <a:gs pos="100000">
                <a:srgbClr val="374A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56" name="Arc 86"/>
          <p:cNvSpPr/>
          <p:nvPr/>
        </p:nvSpPr>
        <p:spPr>
          <a:xfrm rot="3600000">
            <a:off x="1993900" y="3648075"/>
            <a:ext cx="566738" cy="341313"/>
          </a:xfrm>
          <a:custGeom>
            <a:avLst/>
            <a:gdLst/>
            <a:ahLst/>
            <a:cxnLst>
              <a:cxn ang="0">
                <a:pos x="0" y="12806"/>
              </a:cxn>
              <a:cxn ang="0">
                <a:pos x="2081" y="50281"/>
              </a:cxn>
              <a:cxn ang="0">
                <a:pos x="58856"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7" name="Text Box 87"/>
          <p:cNvSpPr txBox="1"/>
          <p:nvPr/>
        </p:nvSpPr>
        <p:spPr>
          <a:xfrm>
            <a:off x="1681163" y="3698875"/>
            <a:ext cx="892175" cy="460375"/>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itchFamily="34" charset="-122"/>
                <a:ea typeface="微软雅黑" pitchFamily="34" charset="-122"/>
              </a:rPr>
              <a:t>销售 </a:t>
            </a:r>
            <a:endParaRPr lang="en-US" altLang="ko-KR" sz="2400" b="1" dirty="0">
              <a:solidFill>
                <a:schemeClr val="bg1"/>
              </a:solidFill>
              <a:latin typeface="微软雅黑" pitchFamily="34" charset="-122"/>
              <a:ea typeface="微软雅黑" pitchFamily="34" charset="-122"/>
            </a:endParaRPr>
          </a:p>
        </p:txBody>
      </p:sp>
      <p:sp>
        <p:nvSpPr>
          <p:cNvPr id="65558" name="Oval 88"/>
          <p:cNvSpPr/>
          <p:nvPr/>
        </p:nvSpPr>
        <p:spPr>
          <a:xfrm>
            <a:off x="6962775" y="3336925"/>
            <a:ext cx="908050" cy="908050"/>
          </a:xfrm>
          <a:prstGeom prst="ellipse">
            <a:avLst/>
          </a:prstGeom>
          <a:gradFill rotWithShape="1">
            <a:gsLst>
              <a:gs pos="0">
                <a:srgbClr val="FF9966">
                  <a:alpha val="85999"/>
                </a:srgbClr>
              </a:gs>
              <a:gs pos="100000">
                <a:srgbClr val="2D1B12"/>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59" name="Arc 89"/>
          <p:cNvSpPr/>
          <p:nvPr/>
        </p:nvSpPr>
        <p:spPr>
          <a:xfrm rot="3600000">
            <a:off x="7297738" y="3494088"/>
            <a:ext cx="566737" cy="341312"/>
          </a:xfrm>
          <a:custGeom>
            <a:avLst/>
            <a:gdLst/>
            <a:ahLst/>
            <a:cxnLst>
              <a:cxn ang="0">
                <a:pos x="0" y="13375"/>
              </a:cxn>
              <a:cxn ang="0">
                <a:pos x="2818" y="50440"/>
              </a:cxn>
              <a:cxn ang="0">
                <a:pos x="59137" y="25058"/>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0" name="Text Box 90"/>
          <p:cNvSpPr txBox="1"/>
          <p:nvPr/>
        </p:nvSpPr>
        <p:spPr>
          <a:xfrm>
            <a:off x="6991350" y="3544888"/>
            <a:ext cx="892175"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itchFamily="34" charset="-122"/>
                <a:ea typeface="微软雅黑" pitchFamily="34" charset="-122"/>
              </a:rPr>
              <a:t>经营 </a:t>
            </a:r>
            <a:endParaRPr lang="en-US" altLang="ko-KR" sz="2400" b="1" dirty="0">
              <a:solidFill>
                <a:schemeClr val="bg1"/>
              </a:solidFill>
              <a:latin typeface="微软雅黑" pitchFamily="34" charset="-122"/>
              <a:ea typeface="微软雅黑" pitchFamily="34" charset="-122"/>
            </a:endParaRPr>
          </a:p>
        </p:txBody>
      </p:sp>
      <p:sp>
        <p:nvSpPr>
          <p:cNvPr id="65561" name="Oval 94"/>
          <p:cNvSpPr/>
          <p:nvPr/>
        </p:nvSpPr>
        <p:spPr>
          <a:xfrm>
            <a:off x="6732588" y="4076700"/>
            <a:ext cx="841375" cy="841375"/>
          </a:xfrm>
          <a:prstGeom prst="ellipse">
            <a:avLst/>
          </a:prstGeom>
          <a:gradFill rotWithShape="1">
            <a:gsLst>
              <a:gs pos="0">
                <a:srgbClr val="008080">
                  <a:alpha val="75998"/>
                </a:srgbClr>
              </a:gs>
              <a:gs pos="100000">
                <a:srgbClr val="002E2E"/>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62" name="Arc 95"/>
          <p:cNvSpPr/>
          <p:nvPr/>
        </p:nvSpPr>
        <p:spPr>
          <a:xfrm rot="2559117">
            <a:off x="6988175" y="4181475"/>
            <a:ext cx="525463" cy="317500"/>
          </a:xfrm>
          <a:custGeom>
            <a:avLst/>
            <a:gdLst/>
            <a:ahLst/>
            <a:cxnLst>
              <a:cxn ang="0">
                <a:pos x="0" y="14978"/>
              </a:cxn>
              <a:cxn ang="0">
                <a:pos x="57056" y="6136"/>
              </a:cxn>
              <a:cxn ang="0">
                <a:pos x="24295" y="49276"/>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3" name="AutoShape 97"/>
          <p:cNvSpPr/>
          <p:nvPr/>
        </p:nvSpPr>
        <p:spPr>
          <a:xfrm flipH="1">
            <a:off x="5292725" y="1773238"/>
            <a:ext cx="1824038" cy="1652587"/>
          </a:xfrm>
          <a:prstGeom prst="curvedDownArrow">
            <a:avLst>
              <a:gd name="adj1" fmla="val 24281"/>
              <a:gd name="adj2" fmla="val 44159"/>
              <a:gd name="adj3" fmla="val 33333"/>
            </a:avLst>
          </a:prstGeom>
          <a:solidFill>
            <a:srgbClr val="C29BC5"/>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548962" name="AutoShape 98"/>
          <p:cNvSpPr>
            <a:spLocks noChangeArrowheads="1"/>
          </p:cNvSpPr>
          <p:nvPr/>
        </p:nvSpPr>
        <p:spPr bwMode="auto">
          <a:xfrm>
            <a:off x="3276600" y="1989138"/>
            <a:ext cx="1633538" cy="1582738"/>
          </a:xfrm>
          <a:prstGeom prst="curvedDownArrow">
            <a:avLst>
              <a:gd name="adj1" fmla="val 22706"/>
              <a:gd name="adj2" fmla="val 41293"/>
              <a:gd name="adj3" fmla="val 33333"/>
            </a:avLst>
          </a:prstGeom>
          <a:solidFill>
            <a:schemeClr val="bg1">
              <a:lumMod val="7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5565" name="Oval 99"/>
          <p:cNvSpPr/>
          <p:nvPr/>
        </p:nvSpPr>
        <p:spPr>
          <a:xfrm>
            <a:off x="947738" y="4173538"/>
            <a:ext cx="908050" cy="906462"/>
          </a:xfrm>
          <a:prstGeom prst="ellipse">
            <a:avLst/>
          </a:prstGeom>
          <a:gradFill rotWithShape="1">
            <a:gsLst>
              <a:gs pos="0">
                <a:srgbClr val="993300"/>
              </a:gs>
              <a:gs pos="100000">
                <a:srgbClr val="4617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66" name="Arc 100"/>
          <p:cNvSpPr/>
          <p:nvPr/>
        </p:nvSpPr>
        <p:spPr>
          <a:xfrm rot="3600000">
            <a:off x="1282700" y="4329113"/>
            <a:ext cx="566738" cy="341312"/>
          </a:xfrm>
          <a:custGeom>
            <a:avLst/>
            <a:gdLst/>
            <a:ahLst/>
            <a:cxnLst>
              <a:cxn ang="0">
                <a:pos x="0" y="12806"/>
              </a:cxn>
              <a:cxn ang="0">
                <a:pos x="2818" y="50281"/>
              </a:cxn>
              <a:cxn ang="0">
                <a:pos x="59137"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7" name="Text Box 101"/>
          <p:cNvSpPr txBox="1"/>
          <p:nvPr/>
        </p:nvSpPr>
        <p:spPr>
          <a:xfrm>
            <a:off x="955675" y="4410075"/>
            <a:ext cx="892175"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itchFamily="34" charset="-122"/>
                <a:ea typeface="微软雅黑" pitchFamily="34" charset="-122"/>
              </a:rPr>
              <a:t>出租 </a:t>
            </a:r>
            <a:endParaRPr lang="en-US" altLang="ko-KR" sz="2400" b="1" dirty="0">
              <a:solidFill>
                <a:schemeClr val="bg1"/>
              </a:solidFill>
              <a:latin typeface="微软雅黑" pitchFamily="34" charset="-122"/>
              <a:ea typeface="微软雅黑" pitchFamily="34" charset="-122"/>
            </a:endParaRPr>
          </a:p>
        </p:txBody>
      </p:sp>
      <p:grpSp>
        <p:nvGrpSpPr>
          <p:cNvPr id="65568" name="Group 105"/>
          <p:cNvGrpSpPr/>
          <p:nvPr/>
        </p:nvGrpSpPr>
        <p:grpSpPr>
          <a:xfrm>
            <a:off x="1855788" y="4981575"/>
            <a:ext cx="422275" cy="420688"/>
            <a:chOff x="784" y="2585"/>
            <a:chExt cx="298" cy="297"/>
          </a:xfrm>
        </p:grpSpPr>
        <p:sp>
          <p:nvSpPr>
            <p:cNvPr id="65584" name="Oval 106"/>
            <p:cNvSpPr/>
            <p:nvPr/>
          </p:nvSpPr>
          <p:spPr>
            <a:xfrm>
              <a:off x="784" y="2585"/>
              <a:ext cx="298" cy="297"/>
            </a:xfrm>
            <a:prstGeom prst="ellipse">
              <a:avLst/>
            </a:prstGeom>
            <a:solidFill>
              <a:srgbClr val="99CC00"/>
            </a:solidFill>
            <a:ln w="9525"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85" name="Arc 107"/>
            <p:cNvSpPr/>
            <p:nvPr/>
          </p:nvSpPr>
          <p:spPr>
            <a:xfrm rot="3600000">
              <a:off x="876" y="2648"/>
              <a:ext cx="186" cy="112"/>
            </a:xfrm>
            <a:custGeom>
              <a:avLst/>
              <a:gdLst/>
              <a:ahLst/>
              <a:cxnLst>
                <a:cxn ang="0">
                  <a:pos x="0" y="0"/>
                </a:cxn>
                <a:cxn ang="0">
                  <a:pos x="0" y="0"/>
                </a:cxn>
                <a:cxn ang="0">
                  <a:pos x="0" y="0"/>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solidFill>
              <a:srgbClr val="99CC00">
                <a:alpha val="100000"/>
              </a:srgbClr>
            </a:solidFill>
            <a:ln w="76200" cap="flat" cmpd="sng">
              <a:solidFill>
                <a:srgbClr val="FFFFFF">
                  <a:alpha val="100000"/>
                </a:srgbClr>
              </a:solidFill>
              <a:prstDash val="solid"/>
              <a:round/>
              <a:headEnd type="none" w="med" len="med"/>
              <a:tailEnd type="none" w="med" len="med"/>
            </a:ln>
          </p:spPr>
          <p:txBody>
            <a:bodyPr/>
            <a:lstStyle/>
            <a:p>
              <a:endParaRPr lang="zh-CN" altLang="en-US"/>
            </a:p>
          </p:txBody>
        </p:sp>
      </p:grpSp>
      <p:sp>
        <p:nvSpPr>
          <p:cNvPr id="65569" name="Arc 111"/>
          <p:cNvSpPr/>
          <p:nvPr/>
        </p:nvSpPr>
        <p:spPr>
          <a:xfrm>
            <a:off x="4264025" y="2560638"/>
            <a:ext cx="1733550" cy="200025"/>
          </a:xfrm>
          <a:custGeom>
            <a:avLst/>
            <a:gdLst/>
            <a:ahLst/>
            <a:cxnLst>
              <a:cxn ang="0">
                <a:pos x="65534" y="0"/>
              </a:cxn>
              <a:cxn ang="0">
                <a:pos x="31670" y="27177"/>
              </a:cxn>
              <a:cxn ang="0">
                <a:pos x="42655" y="39872"/>
              </a:cxn>
            </a:cxnLst>
            <a:rect l="0" t="0" r="0" b="0"/>
            <a:pathLst>
              <a:path w="43200" h="31229" fill="none">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path>
              <a:path w="43200" h="31229" stroke="0">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lnTo>
                  <a:pt x="21600" y="9629"/>
                </a:lnTo>
                <a:lnTo>
                  <a:pt x="40935"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0" name="Arc 112"/>
          <p:cNvSpPr/>
          <p:nvPr/>
        </p:nvSpPr>
        <p:spPr>
          <a:xfrm>
            <a:off x="4205288" y="2606675"/>
            <a:ext cx="1825625" cy="288925"/>
          </a:xfrm>
          <a:custGeom>
            <a:avLst/>
            <a:gdLst/>
            <a:ahLst/>
            <a:cxnLst>
              <a:cxn ang="0">
                <a:pos x="65534" y="19534"/>
              </a:cxn>
              <a:cxn ang="0">
                <a:pos x="0" y="50270"/>
              </a:cxn>
              <a:cxn ang="0">
                <a:pos x="14336" y="0"/>
              </a:cxn>
            </a:cxnLst>
            <a:rect l="0" t="0" r="0" b="0"/>
            <a:pathLst>
              <a:path w="37342" h="21600" fill="none">
                <a:moveTo>
                  <a:pt x="37341" y="10139"/>
                </a:moveTo>
                <a:cubicBezTo>
                  <a:pt x="33592" y="17192"/>
                  <a:pt x="26257" y="21600"/>
                  <a:pt x="18270" y="21600"/>
                </a:cubicBezTo>
                <a:cubicBezTo>
                  <a:pt x="10853" y="21600"/>
                  <a:pt x="3955" y="17795"/>
                  <a:pt x="-1" y="11522"/>
                </a:cubicBezTo>
              </a:path>
              <a:path w="37342" h="21600" stroke="0">
                <a:moveTo>
                  <a:pt x="37341" y="10139"/>
                </a:moveTo>
                <a:cubicBezTo>
                  <a:pt x="33592" y="17192"/>
                  <a:pt x="26257" y="21600"/>
                  <a:pt x="18270" y="21600"/>
                </a:cubicBezTo>
                <a:cubicBezTo>
                  <a:pt x="10853" y="21600"/>
                  <a:pt x="3955" y="17795"/>
                  <a:pt x="-1" y="11522"/>
                </a:cubicBezTo>
                <a:lnTo>
                  <a:pt x="18270" y="0"/>
                </a:lnTo>
                <a:lnTo>
                  <a:pt x="37341" y="10139"/>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1" name="Oval 113"/>
          <p:cNvSpPr/>
          <p:nvPr/>
        </p:nvSpPr>
        <p:spPr>
          <a:xfrm>
            <a:off x="5364163" y="5229225"/>
            <a:ext cx="819150" cy="819150"/>
          </a:xfrm>
          <a:prstGeom prst="ellipse">
            <a:avLst/>
          </a:prstGeom>
          <a:gradFill rotWithShape="0">
            <a:gsLst>
              <a:gs pos="0">
                <a:srgbClr val="FFCC00"/>
              </a:gs>
              <a:gs pos="100000">
                <a:srgbClr val="765E00"/>
              </a:gs>
            </a:gsLst>
            <a:path path="rect">
              <a:fillToRect r="100000" b="100000"/>
            </a:path>
            <a:tileRect/>
          </a:gradFill>
          <a:ln w="28575">
            <a:noFill/>
          </a:ln>
          <a:effectLst>
            <a:outerShdw dist="76200" dir="5400000" algn="ctr" rotWithShape="0">
              <a:srgbClr val="000000">
                <a:alpha val="70000"/>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ko-KR" altLang="en-US" sz="1400" dirty="0">
              <a:solidFill>
                <a:srgbClr val="FFFFFF"/>
              </a:solidFill>
              <a:latin typeface="Arial" charset="0"/>
              <a:ea typeface="HY견고딕"/>
            </a:endParaRPr>
          </a:p>
        </p:txBody>
      </p:sp>
      <p:sp>
        <p:nvSpPr>
          <p:cNvPr id="65572" name="Arc 117"/>
          <p:cNvSpPr/>
          <p:nvPr/>
        </p:nvSpPr>
        <p:spPr>
          <a:xfrm rot="-5400000">
            <a:off x="4117975" y="3529013"/>
            <a:ext cx="280988" cy="352425"/>
          </a:xfrm>
          <a:custGeom>
            <a:avLst/>
            <a:gdLst/>
            <a:ahLst/>
            <a:cxnLst>
              <a:cxn ang="0">
                <a:pos x="22151" y="0"/>
              </a:cxn>
              <a:cxn ang="0">
                <a:pos x="57047" y="63322"/>
              </a:cxn>
              <a:cxn ang="0">
                <a:pos x="0" y="62181"/>
              </a:cxn>
            </a:cxnLst>
            <a:rect l="0" t="0" r="0" b="0"/>
            <a:pathLst>
              <a:path w="17018" h="21280" fill="none">
                <a:moveTo>
                  <a:pt x="3703" y="-1"/>
                </a:moveTo>
                <a:cubicBezTo>
                  <a:pt x="8976" y="917"/>
                  <a:pt x="13721" y="3760"/>
                  <a:pt x="17018" y="7977"/>
                </a:cubicBezTo>
              </a:path>
              <a:path w="17018" h="21280" stroke="0">
                <a:moveTo>
                  <a:pt x="3703" y="-1"/>
                </a:moveTo>
                <a:cubicBezTo>
                  <a:pt x="8976" y="917"/>
                  <a:pt x="13721" y="3760"/>
                  <a:pt x="17018" y="7977"/>
                </a:cubicBezTo>
                <a:lnTo>
                  <a:pt x="0" y="21280"/>
                </a:lnTo>
                <a:lnTo>
                  <a:pt x="3703"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549001" name="Oval 137"/>
          <p:cNvSpPr/>
          <p:nvPr/>
        </p:nvSpPr>
        <p:spPr>
          <a:xfrm>
            <a:off x="3995738" y="4868863"/>
            <a:ext cx="1079500" cy="107950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itchFamily="34" charset="-122"/>
                <a:ea typeface="微软雅黑" pitchFamily="34" charset="-122"/>
              </a:rPr>
              <a:t>制造</a:t>
            </a:r>
            <a:endParaRPr lang="ko-KR" altLang="en-US" sz="2400" b="1" dirty="0">
              <a:solidFill>
                <a:schemeClr val="bg1"/>
              </a:solidFill>
              <a:latin typeface="微软雅黑" pitchFamily="34" charset="-122"/>
              <a:ea typeface="微软雅黑" pitchFamily="34" charset="-122"/>
            </a:endParaRPr>
          </a:p>
        </p:txBody>
      </p:sp>
      <p:sp>
        <p:nvSpPr>
          <p:cNvPr id="549002" name="Oval 138"/>
          <p:cNvSpPr/>
          <p:nvPr/>
        </p:nvSpPr>
        <p:spPr>
          <a:xfrm>
            <a:off x="5076825" y="4221163"/>
            <a:ext cx="1042988" cy="104298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itchFamily="34" charset="-122"/>
                <a:ea typeface="微软雅黑" pitchFamily="34" charset="-122"/>
              </a:rPr>
              <a:t>使用</a:t>
            </a:r>
            <a:endParaRPr lang="en-US" altLang="ko-KR" sz="2400" b="1" dirty="0">
              <a:solidFill>
                <a:schemeClr val="bg1"/>
              </a:solidFill>
              <a:latin typeface="微软雅黑" pitchFamily="34" charset="-122"/>
              <a:ea typeface="微软雅黑" pitchFamily="34" charset="-122"/>
            </a:endParaRPr>
          </a:p>
        </p:txBody>
      </p:sp>
      <p:sp>
        <p:nvSpPr>
          <p:cNvPr id="549005" name="Oval 141"/>
          <p:cNvSpPr/>
          <p:nvPr/>
        </p:nvSpPr>
        <p:spPr>
          <a:xfrm>
            <a:off x="4173538" y="3886200"/>
            <a:ext cx="971550" cy="971550"/>
          </a:xfrm>
          <a:prstGeom prst="ellipse">
            <a:avLst/>
          </a:prstGeom>
          <a:gradFill rotWithShape="0">
            <a:gsLst>
              <a:gs pos="0">
                <a:srgbClr val="CC0066"/>
              </a:gs>
              <a:gs pos="100000">
                <a:srgbClr val="5E002F"/>
              </a:gs>
            </a:gsLst>
            <a:lin ang="2700000" scaled="1"/>
            <a:tileRect/>
          </a:gradFill>
          <a:ln w="12700">
            <a:noFill/>
          </a:ln>
          <a:effectLst>
            <a:outerShdw dist="35921" dir="2699999" algn="ctr" rotWithShape="0">
              <a:srgbClr val="000000">
                <a:alpha val="29999"/>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itchFamily="34" charset="-122"/>
                <a:ea typeface="微软雅黑" pitchFamily="34" charset="-122"/>
              </a:rPr>
              <a:t>设计</a:t>
            </a:r>
            <a:r>
              <a:rPr lang="en-US" altLang="ko-KR" sz="1600" b="1" dirty="0">
                <a:solidFill>
                  <a:srgbClr val="FFEBEB"/>
                </a:solidFill>
                <a:latin typeface="Arial" charset="0"/>
                <a:ea typeface="굴림"/>
              </a:rPr>
              <a:t> </a:t>
            </a:r>
          </a:p>
        </p:txBody>
      </p:sp>
      <p:sp>
        <p:nvSpPr>
          <p:cNvPr id="65576" name="Text Box 142"/>
          <p:cNvSpPr txBox="1"/>
          <p:nvPr/>
        </p:nvSpPr>
        <p:spPr>
          <a:xfrm>
            <a:off x="6753225" y="4292600"/>
            <a:ext cx="800100"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itchFamily="34" charset="-122"/>
                <a:ea typeface="微软雅黑" pitchFamily="34" charset="-122"/>
              </a:rPr>
              <a:t>进口</a:t>
            </a:r>
          </a:p>
        </p:txBody>
      </p:sp>
      <p:sp>
        <p:nvSpPr>
          <p:cNvPr id="104" name="矩形 103"/>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05" name="任意多边形 104"/>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106" name="直接连接符 105"/>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548987" name="Rectangle 123"/>
          <p:cNvSpPr>
            <a:spLocks noChangeArrowheads="1"/>
          </p:cNvSpPr>
          <p:nvPr/>
        </p:nvSpPr>
        <p:spPr bwMode="auto">
          <a:xfrm>
            <a:off x="5518150" y="60325"/>
            <a:ext cx="34655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：完善了监管范围</a:t>
            </a:r>
          </a:p>
        </p:txBody>
      </p:sp>
      <p:sp>
        <p:nvSpPr>
          <p:cNvPr id="65581" name="矩形 108"/>
          <p:cNvSpPr/>
          <p:nvPr/>
        </p:nvSpPr>
        <p:spPr>
          <a:xfrm>
            <a:off x="0" y="0"/>
            <a:ext cx="647700" cy="576263"/>
          </a:xfrm>
          <a:prstGeom prst="rect">
            <a:avLst/>
          </a:prstGeom>
          <a:solidFill>
            <a:srgbClr val="FF9933"/>
          </a:solidFill>
          <a:ln w="9525">
            <a:noFill/>
          </a:ln>
        </p:spPr>
        <p:txBody>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65582" name="矩形 106"/>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pitchFamily="34" charset="-122"/>
                <a:ea typeface="微软雅黑" pitchFamily="34" charset="-122"/>
              </a:rPr>
              <a:t>一</a:t>
            </a:r>
          </a:p>
        </p:txBody>
      </p:sp>
      <p:sp>
        <p:nvSpPr>
          <p:cNvPr id="65583" name="矩形 107"/>
          <p:cNvSpPr/>
          <p:nvPr/>
        </p:nvSpPr>
        <p:spPr>
          <a:xfrm>
            <a:off x="725488" y="49213"/>
            <a:ext cx="358775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特种设备安全法</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9001"/>
                                        </p:tgtEl>
                                        <p:attrNameLst>
                                          <p:attrName>style.visibility</p:attrName>
                                        </p:attrNameLst>
                                      </p:cBhvr>
                                      <p:to>
                                        <p:strVal val="visible"/>
                                      </p:to>
                                    </p:set>
                                    <p:anim calcmode="lin" valueType="num">
                                      <p:cBhvr additive="base">
                                        <p:cTn id="7" dur="1000" fill="hold"/>
                                        <p:tgtEl>
                                          <p:spTgt spid="549001"/>
                                        </p:tgtEl>
                                        <p:attrNameLst>
                                          <p:attrName>ppt_x</p:attrName>
                                        </p:attrNameLst>
                                      </p:cBhvr>
                                      <p:tavLst>
                                        <p:tav tm="0">
                                          <p:val>
                                            <p:strVal val="#ppt_x"/>
                                          </p:val>
                                        </p:tav>
                                        <p:tav tm="100000">
                                          <p:val>
                                            <p:strVal val="#ppt_x"/>
                                          </p:val>
                                        </p:tav>
                                      </p:tavLst>
                                    </p:anim>
                                    <p:anim calcmode="lin" valueType="num">
                                      <p:cBhvr additive="base">
                                        <p:cTn id="8" dur="1000" fill="hold"/>
                                        <p:tgtEl>
                                          <p:spTgt spid="54900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549002"/>
                                        </p:tgtEl>
                                        <p:attrNameLst>
                                          <p:attrName>style.visibility</p:attrName>
                                        </p:attrNameLst>
                                      </p:cBhvr>
                                      <p:to>
                                        <p:strVal val="visible"/>
                                      </p:to>
                                    </p:set>
                                    <p:anim calcmode="lin" valueType="num">
                                      <p:cBhvr additive="base">
                                        <p:cTn id="12" dur="500" fill="hold"/>
                                        <p:tgtEl>
                                          <p:spTgt spid="549002"/>
                                        </p:tgtEl>
                                        <p:attrNameLst>
                                          <p:attrName>ppt_x</p:attrName>
                                        </p:attrNameLst>
                                      </p:cBhvr>
                                      <p:tavLst>
                                        <p:tav tm="0">
                                          <p:val>
                                            <p:strVal val="#ppt_x"/>
                                          </p:val>
                                        </p:tav>
                                        <p:tav tm="100000">
                                          <p:val>
                                            <p:strVal val="#ppt_x"/>
                                          </p:val>
                                        </p:tav>
                                      </p:tavLst>
                                    </p:anim>
                                    <p:anim calcmode="lin" valueType="num">
                                      <p:cBhvr additive="base">
                                        <p:cTn id="13" dur="500" fill="hold"/>
                                        <p:tgtEl>
                                          <p:spTgt spid="54900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500"/>
                                  </p:stCondLst>
                                  <p:childTnLst>
                                    <p:set>
                                      <p:cBhvr>
                                        <p:cTn id="15" dur="1" fill="hold">
                                          <p:stCondLst>
                                            <p:cond delay="0"/>
                                          </p:stCondLst>
                                        </p:cTn>
                                        <p:tgtEl>
                                          <p:spTgt spid="549005"/>
                                        </p:tgtEl>
                                        <p:attrNameLst>
                                          <p:attrName>style.visibility</p:attrName>
                                        </p:attrNameLst>
                                      </p:cBhvr>
                                      <p:to>
                                        <p:strVal val="visible"/>
                                      </p:to>
                                    </p:set>
                                    <p:anim calcmode="lin" valueType="num">
                                      <p:cBhvr additive="base">
                                        <p:cTn id="16" dur="1000" fill="hold"/>
                                        <p:tgtEl>
                                          <p:spTgt spid="549005"/>
                                        </p:tgtEl>
                                        <p:attrNameLst>
                                          <p:attrName>ppt_x</p:attrName>
                                        </p:attrNameLst>
                                      </p:cBhvr>
                                      <p:tavLst>
                                        <p:tav tm="0">
                                          <p:val>
                                            <p:strVal val="#ppt_x"/>
                                          </p:val>
                                        </p:tav>
                                        <p:tav tm="100000">
                                          <p:val>
                                            <p:strVal val="#ppt_x"/>
                                          </p:val>
                                        </p:tav>
                                      </p:tavLst>
                                    </p:anim>
                                    <p:anim calcmode="lin" valueType="num">
                                      <p:cBhvr additive="base">
                                        <p:cTn id="17" dur="1000" fill="hold"/>
                                        <p:tgtEl>
                                          <p:spTgt spid="5490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01" grpId="0" animBg="1"/>
      <p:bldP spid="549002" grpId="0" animBg="1"/>
      <p:bldP spid="5490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9"/>
          <p:cNvPicPr>
            <a:picLocks noChangeAspect="1"/>
          </p:cNvPicPr>
          <p:nvPr/>
        </p:nvPicPr>
        <p:blipFill>
          <a:blip r:embed="rId2" cstate="print"/>
          <a:srcRect l="8430" r="7771" b="4871"/>
          <a:stretch>
            <a:fillRect/>
          </a:stretch>
        </p:blipFill>
        <p:spPr>
          <a:xfrm>
            <a:off x="-3175" y="-26987"/>
            <a:ext cx="9144000" cy="6884987"/>
          </a:xfrm>
          <a:prstGeom prst="rect">
            <a:avLst/>
          </a:prstGeom>
          <a:noFill/>
          <a:ln w="9525">
            <a:noFill/>
          </a:ln>
        </p:spPr>
      </p:pic>
      <p:sp>
        <p:nvSpPr>
          <p:cNvPr id="2" name="等腰三角形 1"/>
          <p:cNvSpPr/>
          <p:nvPr/>
        </p:nvSpPr>
        <p:spPr bwMode="auto">
          <a:xfrm rot="5400000">
            <a:off x="-2223294" y="2223294"/>
            <a:ext cx="6858000" cy="2411413"/>
          </a:xfrm>
          <a:prstGeom prst="triangle">
            <a:avLst>
              <a:gd name="adj" fmla="val 49871"/>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 name="矩形 2"/>
          <p:cNvSpPr/>
          <p:nvPr/>
        </p:nvSpPr>
        <p:spPr bwMode="auto">
          <a:xfrm>
            <a:off x="5219700" y="-26987"/>
            <a:ext cx="3924300" cy="688498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0965" name="任意多边形 13"/>
          <p:cNvSpPr/>
          <p:nvPr/>
        </p:nvSpPr>
        <p:spPr>
          <a:xfrm rot="5400000">
            <a:off x="1379538" y="-127000"/>
            <a:ext cx="6886575" cy="7085013"/>
          </a:xfrm>
          <a:custGeom>
            <a:avLst/>
            <a:gdLst/>
            <a:ahLst/>
            <a:cxnLst>
              <a:cxn ang="0">
                <a:pos x="0" y="57072"/>
              </a:cxn>
              <a:cxn ang="0">
                <a:pos x="0" y="25076"/>
              </a:cxn>
              <a:cxn ang="0">
                <a:pos x="44535" y="0"/>
              </a:cxn>
              <a:cxn ang="0">
                <a:pos x="5933" y="25076"/>
              </a:cxn>
              <a:cxn ang="0">
                <a:pos x="5933" y="57071"/>
              </a:cxn>
              <a:cxn ang="0">
                <a:pos x="40857" y="5223"/>
              </a:cxn>
              <a:cxn ang="0">
                <a:pos x="27943" y="57071"/>
              </a:cxn>
              <a:cxn ang="0">
                <a:pos x="5933" y="57071"/>
              </a:cxn>
              <a:cxn ang="0">
                <a:pos x="5933" y="57072"/>
              </a:cxn>
              <a:cxn ang="0">
                <a:pos x="0" y="57072"/>
              </a:cxn>
            </a:cxnLst>
            <a:rect l="0" t="0" r="0" b="0"/>
            <a:pathLst>
              <a:path w="6885937" h="5462514">
                <a:moveTo>
                  <a:pt x="0" y="5462514"/>
                </a:moveTo>
                <a:lnTo>
                  <a:pt x="0" y="2294162"/>
                </a:lnTo>
                <a:lnTo>
                  <a:pt x="3451767" y="0"/>
                </a:lnTo>
                <a:lnTo>
                  <a:pt x="6885937" y="2294162"/>
                </a:lnTo>
                <a:lnTo>
                  <a:pt x="6885937" y="5462513"/>
                </a:lnTo>
                <a:lnTo>
                  <a:pt x="3448090" y="3606609"/>
                </a:lnTo>
                <a:lnTo>
                  <a:pt x="27937" y="5462513"/>
                </a:lnTo>
                <a:lnTo>
                  <a:pt x="6885937" y="5462513"/>
                </a:lnTo>
                <a:lnTo>
                  <a:pt x="6885937" y="5462514"/>
                </a:lnTo>
                <a:lnTo>
                  <a:pt x="0" y="5462514"/>
                </a:lnTo>
                <a:close/>
              </a:path>
            </a:pathLst>
          </a:custGeom>
          <a:solidFill>
            <a:schemeClr val="bg1">
              <a:alpha val="100000"/>
            </a:schemeClr>
          </a:solidFill>
          <a:ln w="9525">
            <a:noFill/>
          </a:ln>
        </p:spPr>
        <p:txBody>
          <a:bodyPr/>
          <a:lstStyle/>
          <a:p>
            <a:endParaRPr lang="zh-CN" altLang="en-US"/>
          </a:p>
        </p:txBody>
      </p:sp>
      <p:sp>
        <p:nvSpPr>
          <p:cNvPr id="40966" name="五边形 16"/>
          <p:cNvSpPr/>
          <p:nvPr/>
        </p:nvSpPr>
        <p:spPr>
          <a:xfrm>
            <a:off x="1588" y="2892425"/>
            <a:ext cx="2409825" cy="1044575"/>
          </a:xfrm>
          <a:prstGeom prst="homePlate">
            <a:avLst>
              <a:gd name="adj" fmla="val 34818"/>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40967" name="矩形 18"/>
          <p:cNvSpPr/>
          <p:nvPr/>
        </p:nvSpPr>
        <p:spPr>
          <a:xfrm>
            <a:off x="3321050" y="2708275"/>
            <a:ext cx="4816475" cy="1631950"/>
          </a:xfrm>
          <a:prstGeom prst="rect">
            <a:avLst/>
          </a:prstGeom>
          <a:noFill/>
          <a:ln w="9525">
            <a:noFill/>
          </a:ln>
        </p:spPr>
        <p:txBody>
          <a:bodyPr wrap="none">
            <a:spAutoFit/>
          </a:bodyPr>
          <a:lstStyle/>
          <a:p>
            <a:pPr lvl="0" algn="ctr" eaLnBrk="1" hangingPunct="1">
              <a:spcBef>
                <a:spcPct val="50000"/>
              </a:spcBef>
            </a:pPr>
            <a:r>
              <a:rPr lang="en-US" altLang="zh-CN" sz="4000" dirty="0">
                <a:latin typeface="方正清刻本悦宋简体" pitchFamily="2" charset="-122"/>
                <a:ea typeface="方正清刻本悦宋简体" pitchFamily="2" charset="-122"/>
              </a:rPr>
              <a:t>《</a:t>
            </a:r>
            <a:r>
              <a:rPr lang="zh-CN" altLang="en-US" sz="4000" dirty="0">
                <a:latin typeface="方正清刻本悦宋简体" pitchFamily="2" charset="-122"/>
                <a:ea typeface="方正清刻本悦宋简体" pitchFamily="2" charset="-122"/>
              </a:rPr>
              <a:t>特种设备安全法</a:t>
            </a:r>
            <a:r>
              <a:rPr lang="en-US" altLang="zh-CN" sz="4000" dirty="0">
                <a:latin typeface="方正清刻本悦宋简体" pitchFamily="2" charset="-122"/>
                <a:ea typeface="方正清刻本悦宋简体" pitchFamily="2" charset="-122"/>
              </a:rPr>
              <a:t>》</a:t>
            </a:r>
          </a:p>
          <a:p>
            <a:pPr lvl="0" algn="ctr" eaLnBrk="1" hangingPunct="1">
              <a:spcBef>
                <a:spcPct val="50000"/>
              </a:spcBef>
            </a:pPr>
            <a:r>
              <a:rPr lang="zh-CN" altLang="en-US" sz="4000" dirty="0">
                <a:latin typeface="方正清刻本悦宋简体" pitchFamily="2" charset="-122"/>
                <a:ea typeface="方正清刻本悦宋简体" pitchFamily="2" charset="-122"/>
              </a:rPr>
              <a:t>解读</a:t>
            </a:r>
          </a:p>
        </p:txBody>
      </p:sp>
      <p:sp>
        <p:nvSpPr>
          <p:cNvPr id="40968" name="文本框 19"/>
          <p:cNvSpPr txBox="1"/>
          <p:nvPr/>
        </p:nvSpPr>
        <p:spPr>
          <a:xfrm>
            <a:off x="169863" y="3092450"/>
            <a:ext cx="2673350" cy="646113"/>
          </a:xfrm>
          <a:prstGeom prst="rect">
            <a:avLst/>
          </a:prstGeom>
          <a:noFill/>
          <a:ln w="9525">
            <a:noFill/>
          </a:ln>
        </p:spPr>
        <p:txBody>
          <a:bodyPr>
            <a:spAutoFit/>
          </a:bodyPr>
          <a:lstStyle/>
          <a:p>
            <a:pPr lvl="0" eaLnBrk="1" hangingPunct="1"/>
            <a:r>
              <a:rPr lang="zh-CN" altLang="en-US" sz="3600" dirty="0">
                <a:solidFill>
                  <a:schemeClr val="bg1"/>
                </a:solidFill>
                <a:latin typeface="方正清刻本悦宋简体" pitchFamily="2" charset="-122"/>
                <a:ea typeface="方正清刻本悦宋简体" pitchFamily="2" charset="-122"/>
              </a:rPr>
              <a:t>第一部分</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1"/>
          <p:cNvPicPr>
            <a:picLocks noChangeAspect="1"/>
          </p:cNvPicPr>
          <p:nvPr/>
        </p:nvPicPr>
        <p:blipFill>
          <a:blip r:embed="rId2" cstate="print"/>
          <a:stretch>
            <a:fillRect/>
          </a:stretch>
        </p:blipFill>
        <p:spPr>
          <a:xfrm>
            <a:off x="5338763" y="1773238"/>
            <a:ext cx="3770312" cy="3429000"/>
          </a:xfrm>
          <a:prstGeom prst="rect">
            <a:avLst/>
          </a:prstGeom>
          <a:noFill/>
          <a:ln w="9525">
            <a:noFill/>
          </a:ln>
        </p:spPr>
      </p:pic>
      <p:sp>
        <p:nvSpPr>
          <p:cNvPr id="377858" name="Rectangle 2"/>
          <p:cNvSpPr>
            <a:spLocks noGrp="1" noChangeArrowheads="1"/>
          </p:cNvSpPr>
          <p:nvPr>
            <p:ph type="title"/>
          </p:nvPr>
        </p:nvSpPr>
        <p:spPr>
          <a:xfrm>
            <a:off x="5364163" y="87313"/>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4</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：明确了各方的责任</a:t>
            </a:r>
          </a:p>
        </p:txBody>
      </p:sp>
      <p:sp>
        <p:nvSpPr>
          <p:cNvPr id="377859" name="Rectangle 3"/>
          <p:cNvSpPr>
            <a:spLocks noGrp="1" noChangeArrowheads="1"/>
          </p:cNvSpPr>
          <p:nvPr>
            <p:ph idx="1"/>
          </p:nvPr>
        </p:nvSpPr>
        <p:spPr>
          <a:xfrm>
            <a:off x="250825" y="2205038"/>
            <a:ext cx="5400675" cy="2736850"/>
          </a:xfrm>
        </p:spPr>
        <p:txBody>
          <a:bodyPr/>
          <a:lstStyle/>
          <a:p>
            <a:pPr marL="0" marR="0" lvl="0" indent="-342900" algn="l" defTabSz="914400" rtl="0" eaLnBrk="1" fontAlgn="base" latinLnBrk="1" hangingPunct="1">
              <a:lnSpc>
                <a:spcPct val="8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、进一步明确了企业的主体责任。</a:t>
            </a: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、规定了监察部门、检验机构的责任。</a:t>
            </a: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、突出了各级人民政府对特种设备</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领</a:t>
            </a:r>
            <a:endParaRPr kumimoji="0" lang="en-US" altLang="zh-CN"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导、协调</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、管理的责任。</a:t>
            </a:r>
          </a:p>
        </p:txBody>
      </p:sp>
      <p:sp>
        <p:nvSpPr>
          <p:cNvPr id="665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656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p:nvPr/>
        </p:nvSpPr>
        <p:spPr>
          <a:xfrm>
            <a:off x="355600" y="1365250"/>
            <a:ext cx="8482013" cy="4997450"/>
          </a:xfrm>
          <a:prstGeom prst="roundRect">
            <a:avLst>
              <a:gd name="adj" fmla="val 8375"/>
            </a:avLst>
          </a:prstGeom>
          <a:solidFill>
            <a:srgbClr val="009999"/>
          </a:soli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7587" name="AutoShape 3"/>
          <p:cNvSpPr/>
          <p:nvPr/>
        </p:nvSpPr>
        <p:spPr>
          <a:xfrm>
            <a:off x="355600" y="2092325"/>
            <a:ext cx="8482013" cy="4281488"/>
          </a:xfrm>
          <a:prstGeom prst="roundRect">
            <a:avLst>
              <a:gd name="adj" fmla="val 8375"/>
            </a:avLst>
          </a:prstGeom>
          <a:solidFill>
            <a:srgbClr val="99CC00"/>
          </a:solidFill>
          <a:ln w="38100">
            <a:noFill/>
          </a:ln>
        </p:spPr>
        <p:txBody>
          <a:bodyPr wrap="none" anchor="ctr"/>
          <a:lstStyle/>
          <a:p>
            <a:pPr lvl="0" eaLnBrk="1" hangingPunct="1"/>
            <a:endParaRPr lang="zh-CN" altLang="en-US" dirty="0">
              <a:latin typeface="Arial Black" pitchFamily="34" charset="0"/>
              <a:ea typeface="宋体" charset="-122"/>
            </a:endParaRPr>
          </a:p>
        </p:txBody>
      </p:sp>
      <p:grpSp>
        <p:nvGrpSpPr>
          <p:cNvPr id="67588" name="Group 4"/>
          <p:cNvGrpSpPr/>
          <p:nvPr/>
        </p:nvGrpSpPr>
        <p:grpSpPr>
          <a:xfrm>
            <a:off x="355600" y="3914775"/>
            <a:ext cx="8520113" cy="2457450"/>
            <a:chOff x="247" y="4566"/>
            <a:chExt cx="3829" cy="1431"/>
          </a:xfrm>
        </p:grpSpPr>
        <p:grpSp>
          <p:nvGrpSpPr>
            <p:cNvPr id="67599" name="Group 5"/>
            <p:cNvGrpSpPr/>
            <p:nvPr/>
          </p:nvGrpSpPr>
          <p:grpSpPr>
            <a:xfrm>
              <a:off x="2161" y="4566"/>
              <a:ext cx="1915" cy="1431"/>
              <a:chOff x="2854" y="1824"/>
              <a:chExt cx="2622" cy="1882"/>
            </a:xfrm>
          </p:grpSpPr>
          <p:sp>
            <p:nvSpPr>
              <p:cNvPr id="67638" name="Line 6"/>
              <p:cNvSpPr/>
              <p:nvPr/>
            </p:nvSpPr>
            <p:spPr>
              <a:xfrm>
                <a:off x="2854" y="1824"/>
                <a:ext cx="2622" cy="1432"/>
              </a:xfrm>
              <a:prstGeom prst="line">
                <a:avLst/>
              </a:prstGeom>
              <a:ln w="3175" cap="flat" cmpd="sng">
                <a:solidFill>
                  <a:srgbClr val="CCFF33"/>
                </a:solidFill>
                <a:prstDash val="solid"/>
                <a:headEnd type="none" w="sm" len="sm"/>
                <a:tailEnd type="none" w="sm" len="sm"/>
              </a:ln>
            </p:spPr>
          </p:sp>
          <p:sp>
            <p:nvSpPr>
              <p:cNvPr id="67639" name="Line 7"/>
              <p:cNvSpPr/>
              <p:nvPr/>
            </p:nvSpPr>
            <p:spPr>
              <a:xfrm>
                <a:off x="2854" y="1824"/>
                <a:ext cx="2622" cy="1687"/>
              </a:xfrm>
              <a:prstGeom prst="line">
                <a:avLst/>
              </a:prstGeom>
              <a:ln w="3175" cap="flat" cmpd="sng">
                <a:solidFill>
                  <a:srgbClr val="CCFF33"/>
                </a:solidFill>
                <a:prstDash val="solid"/>
                <a:headEnd type="none" w="sm" len="sm"/>
                <a:tailEnd type="none" w="sm" len="sm"/>
              </a:ln>
            </p:spPr>
          </p:sp>
          <p:sp>
            <p:nvSpPr>
              <p:cNvPr id="67640" name="Line 8"/>
              <p:cNvSpPr/>
              <p:nvPr/>
            </p:nvSpPr>
            <p:spPr>
              <a:xfrm>
                <a:off x="2854" y="1824"/>
                <a:ext cx="2487" cy="1882"/>
              </a:xfrm>
              <a:prstGeom prst="line">
                <a:avLst/>
              </a:prstGeom>
              <a:ln w="3175" cap="flat" cmpd="sng">
                <a:solidFill>
                  <a:srgbClr val="CCFF33"/>
                </a:solidFill>
                <a:prstDash val="solid"/>
                <a:headEnd type="none" w="sm" len="sm"/>
                <a:tailEnd type="none" w="sm" len="sm"/>
              </a:ln>
            </p:spPr>
          </p:sp>
          <p:sp>
            <p:nvSpPr>
              <p:cNvPr id="67641" name="Line 9"/>
              <p:cNvSpPr/>
              <p:nvPr/>
            </p:nvSpPr>
            <p:spPr>
              <a:xfrm>
                <a:off x="2854" y="1824"/>
                <a:ext cx="2083" cy="1882"/>
              </a:xfrm>
              <a:prstGeom prst="line">
                <a:avLst/>
              </a:prstGeom>
              <a:ln w="3175" cap="flat" cmpd="sng">
                <a:solidFill>
                  <a:srgbClr val="CCFF33"/>
                </a:solidFill>
                <a:prstDash val="solid"/>
                <a:headEnd type="none" w="sm" len="sm"/>
                <a:tailEnd type="none" w="sm" len="sm"/>
              </a:ln>
            </p:spPr>
          </p:sp>
          <p:sp>
            <p:nvSpPr>
              <p:cNvPr id="67642" name="Line 10"/>
              <p:cNvSpPr/>
              <p:nvPr/>
            </p:nvSpPr>
            <p:spPr>
              <a:xfrm>
                <a:off x="2854" y="1824"/>
                <a:ext cx="1704" cy="1882"/>
              </a:xfrm>
              <a:prstGeom prst="line">
                <a:avLst/>
              </a:prstGeom>
              <a:ln w="3175" cap="flat" cmpd="sng">
                <a:solidFill>
                  <a:srgbClr val="CCFF33"/>
                </a:solidFill>
                <a:prstDash val="solid"/>
                <a:headEnd type="none" w="sm" len="sm"/>
                <a:tailEnd type="none" w="sm" len="sm"/>
              </a:ln>
            </p:spPr>
          </p:sp>
          <p:sp>
            <p:nvSpPr>
              <p:cNvPr id="67643" name="Line 11"/>
              <p:cNvSpPr/>
              <p:nvPr/>
            </p:nvSpPr>
            <p:spPr>
              <a:xfrm>
                <a:off x="2854" y="1824"/>
                <a:ext cx="1322" cy="1882"/>
              </a:xfrm>
              <a:prstGeom prst="line">
                <a:avLst/>
              </a:prstGeom>
              <a:ln w="3175" cap="flat" cmpd="sng">
                <a:solidFill>
                  <a:srgbClr val="CCFF33"/>
                </a:solidFill>
                <a:prstDash val="solid"/>
                <a:headEnd type="none" w="sm" len="sm"/>
                <a:tailEnd type="none" w="sm" len="sm"/>
              </a:ln>
            </p:spPr>
          </p:sp>
          <p:sp>
            <p:nvSpPr>
              <p:cNvPr id="67644" name="Line 12"/>
              <p:cNvSpPr/>
              <p:nvPr/>
            </p:nvSpPr>
            <p:spPr>
              <a:xfrm>
                <a:off x="2854" y="1824"/>
                <a:ext cx="986" cy="1882"/>
              </a:xfrm>
              <a:prstGeom prst="line">
                <a:avLst/>
              </a:prstGeom>
              <a:ln w="3175" cap="flat" cmpd="sng">
                <a:solidFill>
                  <a:srgbClr val="CCFF33"/>
                </a:solidFill>
                <a:prstDash val="solid"/>
                <a:headEnd type="none" w="sm" len="sm"/>
                <a:tailEnd type="none" w="sm" len="sm"/>
              </a:ln>
            </p:spPr>
          </p:sp>
          <p:sp>
            <p:nvSpPr>
              <p:cNvPr id="67645" name="Line 13"/>
              <p:cNvSpPr/>
              <p:nvPr/>
            </p:nvSpPr>
            <p:spPr>
              <a:xfrm>
                <a:off x="2854" y="1824"/>
                <a:ext cx="651" cy="1882"/>
              </a:xfrm>
              <a:prstGeom prst="line">
                <a:avLst/>
              </a:prstGeom>
              <a:ln w="3175" cap="flat" cmpd="sng">
                <a:solidFill>
                  <a:srgbClr val="CCFF33"/>
                </a:solidFill>
                <a:prstDash val="solid"/>
                <a:headEnd type="none" w="sm" len="sm"/>
                <a:tailEnd type="none" w="sm" len="sm"/>
              </a:ln>
            </p:spPr>
          </p:sp>
          <p:sp>
            <p:nvSpPr>
              <p:cNvPr id="67646" name="Line 14"/>
              <p:cNvSpPr/>
              <p:nvPr/>
            </p:nvSpPr>
            <p:spPr>
              <a:xfrm>
                <a:off x="2854" y="1824"/>
                <a:ext cx="314" cy="1882"/>
              </a:xfrm>
              <a:prstGeom prst="line">
                <a:avLst/>
              </a:prstGeom>
              <a:ln w="3175" cap="flat" cmpd="sng">
                <a:solidFill>
                  <a:srgbClr val="CCFF33"/>
                </a:solidFill>
                <a:prstDash val="solid"/>
                <a:headEnd type="none" w="sm" len="sm"/>
                <a:tailEnd type="none" w="sm" len="sm"/>
              </a:ln>
            </p:spPr>
          </p:sp>
          <p:sp>
            <p:nvSpPr>
              <p:cNvPr id="67647" name="Line 15"/>
              <p:cNvSpPr/>
              <p:nvPr/>
            </p:nvSpPr>
            <p:spPr>
              <a:xfrm>
                <a:off x="2854" y="1824"/>
                <a:ext cx="0" cy="1882"/>
              </a:xfrm>
              <a:prstGeom prst="line">
                <a:avLst/>
              </a:prstGeom>
              <a:ln w="3175" cap="flat" cmpd="sng">
                <a:solidFill>
                  <a:srgbClr val="CCFF33"/>
                </a:solidFill>
                <a:prstDash val="solid"/>
                <a:headEnd type="none" w="sm" len="sm"/>
                <a:tailEnd type="none" w="sm" len="sm"/>
              </a:ln>
            </p:spPr>
          </p:sp>
          <p:sp>
            <p:nvSpPr>
              <p:cNvPr id="67648" name="Line 16"/>
              <p:cNvSpPr/>
              <p:nvPr/>
            </p:nvSpPr>
            <p:spPr>
              <a:xfrm>
                <a:off x="2854" y="1824"/>
                <a:ext cx="2622" cy="1239"/>
              </a:xfrm>
              <a:prstGeom prst="line">
                <a:avLst/>
              </a:prstGeom>
              <a:ln w="3175" cap="flat" cmpd="sng">
                <a:solidFill>
                  <a:srgbClr val="CCFF33"/>
                </a:solidFill>
                <a:prstDash val="solid"/>
                <a:headEnd type="none" w="sm" len="sm"/>
                <a:tailEnd type="none" w="sm" len="sm"/>
              </a:ln>
            </p:spPr>
          </p:sp>
          <p:sp>
            <p:nvSpPr>
              <p:cNvPr id="67649" name="Line 17"/>
              <p:cNvSpPr/>
              <p:nvPr/>
            </p:nvSpPr>
            <p:spPr>
              <a:xfrm>
                <a:off x="2854" y="1824"/>
                <a:ext cx="2622" cy="1067"/>
              </a:xfrm>
              <a:prstGeom prst="line">
                <a:avLst/>
              </a:prstGeom>
              <a:ln w="3175" cap="flat" cmpd="sng">
                <a:solidFill>
                  <a:srgbClr val="CCFF33"/>
                </a:solidFill>
                <a:prstDash val="solid"/>
                <a:headEnd type="none" w="sm" len="sm"/>
                <a:tailEnd type="none" w="sm" len="sm"/>
              </a:ln>
            </p:spPr>
          </p:sp>
          <p:sp>
            <p:nvSpPr>
              <p:cNvPr id="67650" name="Line 18"/>
              <p:cNvSpPr/>
              <p:nvPr/>
            </p:nvSpPr>
            <p:spPr>
              <a:xfrm>
                <a:off x="2854" y="1824"/>
                <a:ext cx="2622" cy="919"/>
              </a:xfrm>
              <a:prstGeom prst="line">
                <a:avLst/>
              </a:prstGeom>
              <a:ln w="3175" cap="flat" cmpd="sng">
                <a:solidFill>
                  <a:srgbClr val="CCFF33"/>
                </a:solidFill>
                <a:prstDash val="solid"/>
                <a:headEnd type="none" w="sm" len="sm"/>
                <a:tailEnd type="none" w="sm" len="sm"/>
              </a:ln>
            </p:spPr>
          </p:sp>
          <p:sp>
            <p:nvSpPr>
              <p:cNvPr id="67651" name="Line 19"/>
              <p:cNvSpPr/>
              <p:nvPr/>
            </p:nvSpPr>
            <p:spPr>
              <a:xfrm>
                <a:off x="2854" y="1824"/>
                <a:ext cx="2622" cy="770"/>
              </a:xfrm>
              <a:prstGeom prst="line">
                <a:avLst/>
              </a:prstGeom>
              <a:ln w="3175" cap="flat" cmpd="sng">
                <a:solidFill>
                  <a:srgbClr val="CCFF33"/>
                </a:solidFill>
                <a:prstDash val="solid"/>
                <a:headEnd type="none" w="sm" len="sm"/>
                <a:tailEnd type="none" w="sm" len="sm"/>
              </a:ln>
            </p:spPr>
          </p:sp>
          <p:sp>
            <p:nvSpPr>
              <p:cNvPr id="67652" name="Line 20"/>
              <p:cNvSpPr/>
              <p:nvPr/>
            </p:nvSpPr>
            <p:spPr>
              <a:xfrm>
                <a:off x="2877" y="1824"/>
                <a:ext cx="2599" cy="642"/>
              </a:xfrm>
              <a:prstGeom prst="line">
                <a:avLst/>
              </a:prstGeom>
              <a:ln w="3175" cap="flat" cmpd="sng">
                <a:solidFill>
                  <a:srgbClr val="CCFF33"/>
                </a:solidFill>
                <a:prstDash val="solid"/>
                <a:headEnd type="none" w="sm" len="sm"/>
                <a:tailEnd type="none" w="sm" len="sm"/>
              </a:ln>
            </p:spPr>
          </p:sp>
          <p:sp>
            <p:nvSpPr>
              <p:cNvPr id="67653" name="Line 21"/>
              <p:cNvSpPr/>
              <p:nvPr/>
            </p:nvSpPr>
            <p:spPr>
              <a:xfrm>
                <a:off x="2854" y="1824"/>
                <a:ext cx="2622" cy="514"/>
              </a:xfrm>
              <a:prstGeom prst="line">
                <a:avLst/>
              </a:prstGeom>
              <a:ln w="3175" cap="flat" cmpd="sng">
                <a:solidFill>
                  <a:srgbClr val="CCFF33"/>
                </a:solidFill>
                <a:prstDash val="solid"/>
                <a:headEnd type="none" w="sm" len="sm"/>
                <a:tailEnd type="none" w="sm" len="sm"/>
              </a:ln>
            </p:spPr>
          </p:sp>
          <p:sp>
            <p:nvSpPr>
              <p:cNvPr id="67654" name="Line 22"/>
              <p:cNvSpPr/>
              <p:nvPr/>
            </p:nvSpPr>
            <p:spPr>
              <a:xfrm>
                <a:off x="2854" y="1824"/>
                <a:ext cx="2622" cy="405"/>
              </a:xfrm>
              <a:prstGeom prst="line">
                <a:avLst/>
              </a:prstGeom>
              <a:ln w="3175" cap="flat" cmpd="sng">
                <a:solidFill>
                  <a:srgbClr val="CCFF33"/>
                </a:solidFill>
                <a:prstDash val="solid"/>
                <a:headEnd type="none" w="sm" len="sm"/>
                <a:tailEnd type="none" w="sm" len="sm"/>
              </a:ln>
            </p:spPr>
          </p:sp>
          <p:sp>
            <p:nvSpPr>
              <p:cNvPr id="67655" name="Line 23"/>
              <p:cNvSpPr/>
              <p:nvPr/>
            </p:nvSpPr>
            <p:spPr>
              <a:xfrm>
                <a:off x="2854" y="1824"/>
                <a:ext cx="2622" cy="298"/>
              </a:xfrm>
              <a:prstGeom prst="line">
                <a:avLst/>
              </a:prstGeom>
              <a:ln w="3175" cap="flat" cmpd="sng">
                <a:solidFill>
                  <a:srgbClr val="CCFF33"/>
                </a:solidFill>
                <a:prstDash val="solid"/>
                <a:headEnd type="none" w="sm" len="sm"/>
                <a:tailEnd type="none" w="sm" len="sm"/>
              </a:ln>
            </p:spPr>
          </p:sp>
          <p:sp>
            <p:nvSpPr>
              <p:cNvPr id="67656" name="Line 24"/>
              <p:cNvSpPr/>
              <p:nvPr/>
            </p:nvSpPr>
            <p:spPr>
              <a:xfrm>
                <a:off x="2854" y="1824"/>
                <a:ext cx="2622" cy="213"/>
              </a:xfrm>
              <a:prstGeom prst="line">
                <a:avLst/>
              </a:prstGeom>
              <a:ln w="3175" cap="flat" cmpd="sng">
                <a:solidFill>
                  <a:srgbClr val="CCFF33"/>
                </a:solidFill>
                <a:prstDash val="solid"/>
                <a:headEnd type="none" w="sm" len="sm"/>
                <a:tailEnd type="none" w="sm" len="sm"/>
              </a:ln>
            </p:spPr>
          </p:sp>
          <p:sp>
            <p:nvSpPr>
              <p:cNvPr id="67657" name="Line 25"/>
              <p:cNvSpPr/>
              <p:nvPr/>
            </p:nvSpPr>
            <p:spPr>
              <a:xfrm>
                <a:off x="2854" y="1824"/>
                <a:ext cx="2622" cy="126"/>
              </a:xfrm>
              <a:prstGeom prst="line">
                <a:avLst/>
              </a:prstGeom>
              <a:ln w="3175" cap="flat" cmpd="sng">
                <a:solidFill>
                  <a:srgbClr val="CCFF33"/>
                </a:solidFill>
                <a:prstDash val="solid"/>
                <a:headEnd type="none" w="sm" len="sm"/>
                <a:tailEnd type="none" w="sm" len="sm"/>
              </a:ln>
            </p:spPr>
          </p:sp>
          <p:sp>
            <p:nvSpPr>
              <p:cNvPr id="67658" name="Line 26"/>
              <p:cNvSpPr/>
              <p:nvPr/>
            </p:nvSpPr>
            <p:spPr>
              <a:xfrm>
                <a:off x="2854" y="1824"/>
                <a:ext cx="2622" cy="63"/>
              </a:xfrm>
              <a:prstGeom prst="line">
                <a:avLst/>
              </a:prstGeom>
              <a:ln w="3175" cap="flat" cmpd="sng">
                <a:solidFill>
                  <a:srgbClr val="CCFF33"/>
                </a:solidFill>
                <a:prstDash val="solid"/>
                <a:headEnd type="none" w="sm" len="sm"/>
                <a:tailEnd type="none" w="sm" len="sm"/>
              </a:ln>
            </p:spPr>
          </p:sp>
        </p:grpSp>
        <p:grpSp>
          <p:nvGrpSpPr>
            <p:cNvPr id="67600" name="Group 27"/>
            <p:cNvGrpSpPr/>
            <p:nvPr/>
          </p:nvGrpSpPr>
          <p:grpSpPr>
            <a:xfrm>
              <a:off x="247" y="4566"/>
              <a:ext cx="1914" cy="1431"/>
              <a:chOff x="235" y="1824"/>
              <a:chExt cx="2619" cy="1882"/>
            </a:xfrm>
          </p:grpSpPr>
          <p:sp>
            <p:nvSpPr>
              <p:cNvPr id="67617" name="Line 28"/>
              <p:cNvSpPr/>
              <p:nvPr/>
            </p:nvSpPr>
            <p:spPr>
              <a:xfrm flipH="1">
                <a:off x="235" y="1824"/>
                <a:ext cx="2619" cy="0"/>
              </a:xfrm>
              <a:prstGeom prst="line">
                <a:avLst/>
              </a:prstGeom>
              <a:ln w="3175" cap="flat" cmpd="sng">
                <a:solidFill>
                  <a:srgbClr val="CCFF33"/>
                </a:solidFill>
                <a:prstDash val="solid"/>
                <a:headEnd type="none" w="sm" len="sm"/>
                <a:tailEnd type="none" w="sm" len="sm"/>
              </a:ln>
            </p:spPr>
          </p:sp>
          <p:sp>
            <p:nvSpPr>
              <p:cNvPr id="67618" name="Line 29"/>
              <p:cNvSpPr/>
              <p:nvPr/>
            </p:nvSpPr>
            <p:spPr>
              <a:xfrm flipH="1">
                <a:off x="235" y="1824"/>
                <a:ext cx="2619" cy="1432"/>
              </a:xfrm>
              <a:prstGeom prst="line">
                <a:avLst/>
              </a:prstGeom>
              <a:ln w="3175" cap="flat" cmpd="sng">
                <a:solidFill>
                  <a:srgbClr val="CCFF33"/>
                </a:solidFill>
                <a:prstDash val="solid"/>
                <a:headEnd type="none" w="sm" len="sm"/>
                <a:tailEnd type="none" w="sm" len="sm"/>
              </a:ln>
            </p:spPr>
          </p:sp>
          <p:sp>
            <p:nvSpPr>
              <p:cNvPr id="67619" name="Line 30"/>
              <p:cNvSpPr/>
              <p:nvPr/>
            </p:nvSpPr>
            <p:spPr>
              <a:xfrm flipH="1">
                <a:off x="235" y="1824"/>
                <a:ext cx="2619" cy="1687"/>
              </a:xfrm>
              <a:prstGeom prst="line">
                <a:avLst/>
              </a:prstGeom>
              <a:ln w="3175" cap="flat" cmpd="sng">
                <a:solidFill>
                  <a:srgbClr val="CCFF33"/>
                </a:solidFill>
                <a:prstDash val="solid"/>
                <a:headEnd type="none" w="sm" len="sm"/>
                <a:tailEnd type="none" w="sm" len="sm"/>
              </a:ln>
            </p:spPr>
          </p:sp>
          <p:sp>
            <p:nvSpPr>
              <p:cNvPr id="67620" name="Line 31"/>
              <p:cNvSpPr/>
              <p:nvPr/>
            </p:nvSpPr>
            <p:spPr>
              <a:xfrm flipH="1">
                <a:off x="371" y="1824"/>
                <a:ext cx="2483" cy="1882"/>
              </a:xfrm>
              <a:prstGeom prst="line">
                <a:avLst/>
              </a:prstGeom>
              <a:ln w="3175" cap="flat" cmpd="sng">
                <a:solidFill>
                  <a:srgbClr val="CCFF33"/>
                </a:solidFill>
                <a:prstDash val="solid"/>
                <a:headEnd type="none" w="sm" len="sm"/>
                <a:tailEnd type="none" w="sm" len="sm"/>
              </a:ln>
            </p:spPr>
          </p:sp>
          <p:sp>
            <p:nvSpPr>
              <p:cNvPr id="67621" name="Line 32"/>
              <p:cNvSpPr/>
              <p:nvPr/>
            </p:nvSpPr>
            <p:spPr>
              <a:xfrm flipH="1">
                <a:off x="774" y="1824"/>
                <a:ext cx="2080" cy="1882"/>
              </a:xfrm>
              <a:prstGeom prst="line">
                <a:avLst/>
              </a:prstGeom>
              <a:ln w="3175" cap="flat" cmpd="sng">
                <a:solidFill>
                  <a:srgbClr val="CCFF33"/>
                </a:solidFill>
                <a:prstDash val="solid"/>
                <a:headEnd type="none" w="sm" len="sm"/>
                <a:tailEnd type="none" w="sm" len="sm"/>
              </a:ln>
            </p:spPr>
          </p:sp>
          <p:sp>
            <p:nvSpPr>
              <p:cNvPr id="67622" name="Line 33"/>
              <p:cNvSpPr/>
              <p:nvPr/>
            </p:nvSpPr>
            <p:spPr>
              <a:xfrm flipH="1">
                <a:off x="1153" y="1824"/>
                <a:ext cx="1701" cy="1882"/>
              </a:xfrm>
              <a:prstGeom prst="line">
                <a:avLst/>
              </a:prstGeom>
              <a:ln w="3175" cap="flat" cmpd="sng">
                <a:solidFill>
                  <a:srgbClr val="CCFF33"/>
                </a:solidFill>
                <a:prstDash val="solid"/>
                <a:headEnd type="none" w="sm" len="sm"/>
                <a:tailEnd type="none" w="sm" len="sm"/>
              </a:ln>
            </p:spPr>
          </p:sp>
          <p:sp>
            <p:nvSpPr>
              <p:cNvPr id="67623" name="Line 34"/>
              <p:cNvSpPr/>
              <p:nvPr/>
            </p:nvSpPr>
            <p:spPr>
              <a:xfrm flipH="1">
                <a:off x="1534" y="1824"/>
                <a:ext cx="1320" cy="1882"/>
              </a:xfrm>
              <a:prstGeom prst="line">
                <a:avLst/>
              </a:prstGeom>
              <a:ln w="3175" cap="flat" cmpd="sng">
                <a:solidFill>
                  <a:srgbClr val="CCFF33"/>
                </a:solidFill>
                <a:prstDash val="solid"/>
                <a:headEnd type="none" w="sm" len="sm"/>
                <a:tailEnd type="none" w="sm" len="sm"/>
              </a:ln>
            </p:spPr>
          </p:sp>
          <p:sp>
            <p:nvSpPr>
              <p:cNvPr id="67624" name="Line 35"/>
              <p:cNvSpPr/>
              <p:nvPr/>
            </p:nvSpPr>
            <p:spPr>
              <a:xfrm flipH="1">
                <a:off x="1872" y="1824"/>
                <a:ext cx="982" cy="1882"/>
              </a:xfrm>
              <a:prstGeom prst="line">
                <a:avLst/>
              </a:prstGeom>
              <a:ln w="3175" cap="flat" cmpd="sng">
                <a:solidFill>
                  <a:srgbClr val="CCFF33"/>
                </a:solidFill>
                <a:prstDash val="solid"/>
                <a:headEnd type="none" w="sm" len="sm"/>
                <a:tailEnd type="none" w="sm" len="sm"/>
              </a:ln>
            </p:spPr>
          </p:sp>
          <p:sp>
            <p:nvSpPr>
              <p:cNvPr id="67625" name="Line 36"/>
              <p:cNvSpPr/>
              <p:nvPr/>
            </p:nvSpPr>
            <p:spPr>
              <a:xfrm flipH="1">
                <a:off x="2206" y="1824"/>
                <a:ext cx="648" cy="1882"/>
              </a:xfrm>
              <a:prstGeom prst="line">
                <a:avLst/>
              </a:prstGeom>
              <a:ln w="3175" cap="flat" cmpd="sng">
                <a:solidFill>
                  <a:srgbClr val="CCFF33"/>
                </a:solidFill>
                <a:prstDash val="solid"/>
                <a:headEnd type="none" w="sm" len="sm"/>
                <a:tailEnd type="none" w="sm" len="sm"/>
              </a:ln>
            </p:spPr>
          </p:sp>
          <p:sp>
            <p:nvSpPr>
              <p:cNvPr id="67626" name="Line 37"/>
              <p:cNvSpPr/>
              <p:nvPr/>
            </p:nvSpPr>
            <p:spPr>
              <a:xfrm flipH="1">
                <a:off x="2543" y="1824"/>
                <a:ext cx="311" cy="1882"/>
              </a:xfrm>
              <a:prstGeom prst="line">
                <a:avLst/>
              </a:prstGeom>
              <a:ln w="3175" cap="flat" cmpd="sng">
                <a:solidFill>
                  <a:srgbClr val="CCFF33"/>
                </a:solidFill>
                <a:prstDash val="solid"/>
                <a:headEnd type="none" w="sm" len="sm"/>
                <a:tailEnd type="none" w="sm" len="sm"/>
              </a:ln>
            </p:spPr>
          </p:sp>
          <p:sp>
            <p:nvSpPr>
              <p:cNvPr id="67627" name="Line 38"/>
              <p:cNvSpPr/>
              <p:nvPr/>
            </p:nvSpPr>
            <p:spPr>
              <a:xfrm flipH="1">
                <a:off x="235" y="1824"/>
                <a:ext cx="2619" cy="1239"/>
              </a:xfrm>
              <a:prstGeom prst="line">
                <a:avLst/>
              </a:prstGeom>
              <a:ln w="3175" cap="flat" cmpd="sng">
                <a:solidFill>
                  <a:srgbClr val="CCFF33"/>
                </a:solidFill>
                <a:prstDash val="solid"/>
                <a:headEnd type="none" w="sm" len="sm"/>
                <a:tailEnd type="none" w="sm" len="sm"/>
              </a:ln>
            </p:spPr>
          </p:sp>
          <p:sp>
            <p:nvSpPr>
              <p:cNvPr id="67628" name="Line 39"/>
              <p:cNvSpPr/>
              <p:nvPr/>
            </p:nvSpPr>
            <p:spPr>
              <a:xfrm flipH="1">
                <a:off x="235" y="1824"/>
                <a:ext cx="2619" cy="1067"/>
              </a:xfrm>
              <a:prstGeom prst="line">
                <a:avLst/>
              </a:prstGeom>
              <a:ln w="3175" cap="flat" cmpd="sng">
                <a:solidFill>
                  <a:srgbClr val="CCFF33"/>
                </a:solidFill>
                <a:prstDash val="solid"/>
                <a:headEnd type="none" w="sm" len="sm"/>
                <a:tailEnd type="none" w="sm" len="sm"/>
              </a:ln>
            </p:spPr>
          </p:sp>
          <p:sp>
            <p:nvSpPr>
              <p:cNvPr id="67629" name="Line 40"/>
              <p:cNvSpPr/>
              <p:nvPr/>
            </p:nvSpPr>
            <p:spPr>
              <a:xfrm flipH="1">
                <a:off x="235" y="1824"/>
                <a:ext cx="2619" cy="919"/>
              </a:xfrm>
              <a:prstGeom prst="line">
                <a:avLst/>
              </a:prstGeom>
              <a:ln w="3175" cap="flat" cmpd="sng">
                <a:solidFill>
                  <a:srgbClr val="CCFF33"/>
                </a:solidFill>
                <a:prstDash val="solid"/>
                <a:headEnd type="none" w="sm" len="sm"/>
                <a:tailEnd type="none" w="sm" len="sm"/>
              </a:ln>
            </p:spPr>
          </p:sp>
          <p:sp>
            <p:nvSpPr>
              <p:cNvPr id="67630" name="Line 41"/>
              <p:cNvSpPr/>
              <p:nvPr/>
            </p:nvSpPr>
            <p:spPr>
              <a:xfrm flipH="1">
                <a:off x="235" y="1824"/>
                <a:ext cx="2619" cy="770"/>
              </a:xfrm>
              <a:prstGeom prst="line">
                <a:avLst/>
              </a:prstGeom>
              <a:ln w="3175" cap="flat" cmpd="sng">
                <a:solidFill>
                  <a:srgbClr val="CCFF33"/>
                </a:solidFill>
                <a:prstDash val="solid"/>
                <a:headEnd type="none" w="sm" len="sm"/>
                <a:tailEnd type="none" w="sm" len="sm"/>
              </a:ln>
            </p:spPr>
          </p:sp>
          <p:sp>
            <p:nvSpPr>
              <p:cNvPr id="67631" name="Line 42"/>
              <p:cNvSpPr/>
              <p:nvPr/>
            </p:nvSpPr>
            <p:spPr>
              <a:xfrm flipH="1">
                <a:off x="235" y="1824"/>
                <a:ext cx="2597" cy="642"/>
              </a:xfrm>
              <a:prstGeom prst="line">
                <a:avLst/>
              </a:prstGeom>
              <a:ln w="3175" cap="flat" cmpd="sng">
                <a:solidFill>
                  <a:srgbClr val="CCFF33"/>
                </a:solidFill>
                <a:prstDash val="solid"/>
                <a:headEnd type="none" w="sm" len="sm"/>
                <a:tailEnd type="none" w="sm" len="sm"/>
              </a:ln>
            </p:spPr>
          </p:sp>
          <p:sp>
            <p:nvSpPr>
              <p:cNvPr id="67632" name="Line 43"/>
              <p:cNvSpPr/>
              <p:nvPr/>
            </p:nvSpPr>
            <p:spPr>
              <a:xfrm flipH="1">
                <a:off x="235" y="1824"/>
                <a:ext cx="2619" cy="514"/>
              </a:xfrm>
              <a:prstGeom prst="line">
                <a:avLst/>
              </a:prstGeom>
              <a:ln w="3175" cap="flat" cmpd="sng">
                <a:solidFill>
                  <a:srgbClr val="CCFF33"/>
                </a:solidFill>
                <a:prstDash val="solid"/>
                <a:headEnd type="none" w="sm" len="sm"/>
                <a:tailEnd type="none" w="sm" len="sm"/>
              </a:ln>
            </p:spPr>
          </p:sp>
          <p:sp>
            <p:nvSpPr>
              <p:cNvPr id="67633" name="Line 44"/>
              <p:cNvSpPr/>
              <p:nvPr/>
            </p:nvSpPr>
            <p:spPr>
              <a:xfrm flipH="1">
                <a:off x="235" y="1824"/>
                <a:ext cx="2619" cy="405"/>
              </a:xfrm>
              <a:prstGeom prst="line">
                <a:avLst/>
              </a:prstGeom>
              <a:ln w="3175" cap="flat" cmpd="sng">
                <a:solidFill>
                  <a:srgbClr val="CCFF33"/>
                </a:solidFill>
                <a:prstDash val="solid"/>
                <a:headEnd type="none" w="sm" len="sm"/>
                <a:tailEnd type="none" w="sm" len="sm"/>
              </a:ln>
            </p:spPr>
          </p:sp>
          <p:sp>
            <p:nvSpPr>
              <p:cNvPr id="67634" name="Line 45"/>
              <p:cNvSpPr/>
              <p:nvPr/>
            </p:nvSpPr>
            <p:spPr>
              <a:xfrm flipH="1">
                <a:off x="235" y="1824"/>
                <a:ext cx="2619" cy="298"/>
              </a:xfrm>
              <a:prstGeom prst="line">
                <a:avLst/>
              </a:prstGeom>
              <a:ln w="3175" cap="flat" cmpd="sng">
                <a:solidFill>
                  <a:srgbClr val="CCFF33"/>
                </a:solidFill>
                <a:prstDash val="solid"/>
                <a:headEnd type="none" w="sm" len="sm"/>
                <a:tailEnd type="none" w="sm" len="sm"/>
              </a:ln>
            </p:spPr>
          </p:sp>
          <p:sp>
            <p:nvSpPr>
              <p:cNvPr id="67635" name="Line 46"/>
              <p:cNvSpPr/>
              <p:nvPr/>
            </p:nvSpPr>
            <p:spPr>
              <a:xfrm flipH="1">
                <a:off x="235" y="1824"/>
                <a:ext cx="2619" cy="213"/>
              </a:xfrm>
              <a:prstGeom prst="line">
                <a:avLst/>
              </a:prstGeom>
              <a:ln w="3175" cap="flat" cmpd="sng">
                <a:solidFill>
                  <a:srgbClr val="CCFF33"/>
                </a:solidFill>
                <a:prstDash val="solid"/>
                <a:headEnd type="none" w="sm" len="sm"/>
                <a:tailEnd type="none" w="sm" len="sm"/>
              </a:ln>
            </p:spPr>
          </p:sp>
          <p:sp>
            <p:nvSpPr>
              <p:cNvPr id="67636" name="Line 47"/>
              <p:cNvSpPr/>
              <p:nvPr/>
            </p:nvSpPr>
            <p:spPr>
              <a:xfrm flipH="1">
                <a:off x="235" y="1824"/>
                <a:ext cx="2619" cy="126"/>
              </a:xfrm>
              <a:prstGeom prst="line">
                <a:avLst/>
              </a:prstGeom>
              <a:ln w="3175" cap="flat" cmpd="sng">
                <a:solidFill>
                  <a:srgbClr val="CCFF33"/>
                </a:solidFill>
                <a:prstDash val="solid"/>
                <a:headEnd type="none" w="sm" len="sm"/>
                <a:tailEnd type="none" w="sm" len="sm"/>
              </a:ln>
            </p:spPr>
          </p:sp>
          <p:sp>
            <p:nvSpPr>
              <p:cNvPr id="67637" name="Line 48"/>
              <p:cNvSpPr/>
              <p:nvPr/>
            </p:nvSpPr>
            <p:spPr>
              <a:xfrm flipH="1">
                <a:off x="235" y="1824"/>
                <a:ext cx="2619" cy="63"/>
              </a:xfrm>
              <a:prstGeom prst="line">
                <a:avLst/>
              </a:prstGeom>
              <a:ln w="3175" cap="flat" cmpd="sng">
                <a:solidFill>
                  <a:srgbClr val="CCFF33"/>
                </a:solidFill>
                <a:prstDash val="solid"/>
                <a:headEnd type="none" w="sm" len="sm"/>
                <a:tailEnd type="none" w="sm" len="sm"/>
              </a:ln>
            </p:spPr>
          </p:sp>
        </p:grpSp>
        <p:grpSp>
          <p:nvGrpSpPr>
            <p:cNvPr id="67601" name="Group 49"/>
            <p:cNvGrpSpPr/>
            <p:nvPr/>
          </p:nvGrpSpPr>
          <p:grpSpPr>
            <a:xfrm>
              <a:off x="247" y="4581"/>
              <a:ext cx="3829" cy="1220"/>
              <a:chOff x="235" y="1844"/>
              <a:chExt cx="5241" cy="1605"/>
            </a:xfrm>
          </p:grpSpPr>
          <p:grpSp>
            <p:nvGrpSpPr>
              <p:cNvPr id="67602" name="Group 50"/>
              <p:cNvGrpSpPr/>
              <p:nvPr/>
            </p:nvGrpSpPr>
            <p:grpSpPr>
              <a:xfrm>
                <a:off x="235" y="2750"/>
                <a:ext cx="5241" cy="699"/>
                <a:chOff x="235" y="2750"/>
                <a:chExt cx="5241" cy="699"/>
              </a:xfrm>
            </p:grpSpPr>
            <p:sp>
              <p:nvSpPr>
                <p:cNvPr id="67613" name="Line 51"/>
                <p:cNvSpPr/>
                <p:nvPr/>
              </p:nvSpPr>
              <p:spPr>
                <a:xfrm>
                  <a:off x="235" y="3449"/>
                  <a:ext cx="5241" cy="0"/>
                </a:xfrm>
                <a:prstGeom prst="line">
                  <a:avLst/>
                </a:prstGeom>
                <a:ln w="3175" cap="flat" cmpd="sng">
                  <a:solidFill>
                    <a:srgbClr val="CCFF33"/>
                  </a:solidFill>
                  <a:prstDash val="solid"/>
                  <a:headEnd type="none" w="sm" len="sm"/>
                  <a:tailEnd type="none" w="sm" len="sm"/>
                </a:ln>
              </p:spPr>
            </p:sp>
            <p:sp>
              <p:nvSpPr>
                <p:cNvPr id="67614" name="Line 52"/>
                <p:cNvSpPr/>
                <p:nvPr/>
              </p:nvSpPr>
              <p:spPr>
                <a:xfrm>
                  <a:off x="235" y="3191"/>
                  <a:ext cx="5241" cy="0"/>
                </a:xfrm>
                <a:prstGeom prst="line">
                  <a:avLst/>
                </a:prstGeom>
                <a:ln w="3175" cap="flat" cmpd="sng">
                  <a:solidFill>
                    <a:srgbClr val="CCFF33"/>
                  </a:solidFill>
                  <a:prstDash val="solid"/>
                  <a:headEnd type="none" w="sm" len="sm"/>
                  <a:tailEnd type="none" w="sm" len="sm"/>
                </a:ln>
              </p:spPr>
            </p:sp>
            <p:sp>
              <p:nvSpPr>
                <p:cNvPr id="67615" name="Line 53"/>
                <p:cNvSpPr/>
                <p:nvPr/>
              </p:nvSpPr>
              <p:spPr>
                <a:xfrm>
                  <a:off x="235" y="2958"/>
                  <a:ext cx="5239" cy="0"/>
                </a:xfrm>
                <a:prstGeom prst="line">
                  <a:avLst/>
                </a:prstGeom>
                <a:ln w="3175" cap="flat" cmpd="sng">
                  <a:solidFill>
                    <a:srgbClr val="CCFF33"/>
                  </a:solidFill>
                  <a:prstDash val="solid"/>
                  <a:headEnd type="none" w="sm" len="sm"/>
                  <a:tailEnd type="none" w="sm" len="sm"/>
                </a:ln>
              </p:spPr>
            </p:sp>
            <p:sp>
              <p:nvSpPr>
                <p:cNvPr id="67616" name="Line 54"/>
                <p:cNvSpPr/>
                <p:nvPr/>
              </p:nvSpPr>
              <p:spPr>
                <a:xfrm>
                  <a:off x="235" y="2750"/>
                  <a:ext cx="5239" cy="0"/>
                </a:xfrm>
                <a:prstGeom prst="line">
                  <a:avLst/>
                </a:prstGeom>
                <a:ln w="3175" cap="flat" cmpd="sng">
                  <a:solidFill>
                    <a:srgbClr val="CCFF33"/>
                  </a:solidFill>
                  <a:prstDash val="solid"/>
                  <a:headEnd type="none" w="sm" len="sm"/>
                  <a:tailEnd type="none" w="sm" len="sm"/>
                </a:ln>
              </p:spPr>
            </p:sp>
          </p:grpSp>
          <p:grpSp>
            <p:nvGrpSpPr>
              <p:cNvPr id="67603" name="Group 55"/>
              <p:cNvGrpSpPr/>
              <p:nvPr/>
            </p:nvGrpSpPr>
            <p:grpSpPr>
              <a:xfrm>
                <a:off x="235" y="1844"/>
                <a:ext cx="5241" cy="728"/>
                <a:chOff x="235" y="1844"/>
                <a:chExt cx="5241" cy="728"/>
              </a:xfrm>
            </p:grpSpPr>
            <p:sp>
              <p:nvSpPr>
                <p:cNvPr id="67604" name="Line 56"/>
                <p:cNvSpPr/>
                <p:nvPr/>
              </p:nvSpPr>
              <p:spPr>
                <a:xfrm>
                  <a:off x="235" y="2572"/>
                  <a:ext cx="5241" cy="0"/>
                </a:xfrm>
                <a:prstGeom prst="line">
                  <a:avLst/>
                </a:prstGeom>
                <a:ln w="3175" cap="flat" cmpd="sng">
                  <a:solidFill>
                    <a:srgbClr val="CCFF33"/>
                  </a:solidFill>
                  <a:prstDash val="solid"/>
                  <a:headEnd type="none" w="sm" len="sm"/>
                  <a:tailEnd type="none" w="sm" len="sm"/>
                </a:ln>
              </p:spPr>
            </p:sp>
            <p:sp>
              <p:nvSpPr>
                <p:cNvPr id="67605" name="Line 57"/>
                <p:cNvSpPr/>
                <p:nvPr/>
              </p:nvSpPr>
              <p:spPr>
                <a:xfrm flipV="1">
                  <a:off x="235" y="2401"/>
                  <a:ext cx="5241" cy="1"/>
                </a:xfrm>
                <a:prstGeom prst="line">
                  <a:avLst/>
                </a:prstGeom>
                <a:ln w="3175" cap="flat" cmpd="sng">
                  <a:solidFill>
                    <a:srgbClr val="CCFF33"/>
                  </a:solidFill>
                  <a:prstDash val="solid"/>
                  <a:headEnd type="none" w="sm" len="sm"/>
                  <a:tailEnd type="none" w="sm" len="sm"/>
                </a:ln>
              </p:spPr>
            </p:sp>
            <p:sp>
              <p:nvSpPr>
                <p:cNvPr id="67606" name="Line 58"/>
                <p:cNvSpPr/>
                <p:nvPr/>
              </p:nvSpPr>
              <p:spPr>
                <a:xfrm>
                  <a:off x="235" y="2245"/>
                  <a:ext cx="5241" cy="5"/>
                </a:xfrm>
                <a:prstGeom prst="line">
                  <a:avLst/>
                </a:prstGeom>
                <a:ln w="3175" cap="flat" cmpd="sng">
                  <a:solidFill>
                    <a:srgbClr val="CCFF33"/>
                  </a:solidFill>
                  <a:prstDash val="solid"/>
                  <a:headEnd type="none" w="sm" len="sm"/>
                  <a:tailEnd type="none" w="sm" len="sm"/>
                </a:ln>
              </p:spPr>
            </p:sp>
            <p:sp>
              <p:nvSpPr>
                <p:cNvPr id="67607" name="Line 59"/>
                <p:cNvSpPr/>
                <p:nvPr/>
              </p:nvSpPr>
              <p:spPr>
                <a:xfrm>
                  <a:off x="235" y="2121"/>
                  <a:ext cx="5217" cy="0"/>
                </a:xfrm>
                <a:prstGeom prst="line">
                  <a:avLst/>
                </a:prstGeom>
                <a:ln w="3175" cap="flat" cmpd="sng">
                  <a:solidFill>
                    <a:srgbClr val="CCFF33"/>
                  </a:solidFill>
                  <a:prstDash val="solid"/>
                  <a:headEnd type="none" w="sm" len="sm"/>
                  <a:tailEnd type="none" w="sm" len="sm"/>
                </a:ln>
              </p:spPr>
            </p:sp>
            <p:sp>
              <p:nvSpPr>
                <p:cNvPr id="67608" name="Line 60"/>
                <p:cNvSpPr/>
                <p:nvPr/>
              </p:nvSpPr>
              <p:spPr>
                <a:xfrm flipV="1">
                  <a:off x="235" y="2015"/>
                  <a:ext cx="5241" cy="6"/>
                </a:xfrm>
                <a:prstGeom prst="line">
                  <a:avLst/>
                </a:prstGeom>
                <a:ln w="3175" cap="flat" cmpd="sng">
                  <a:solidFill>
                    <a:srgbClr val="CCFF33"/>
                  </a:solidFill>
                  <a:prstDash val="solid"/>
                  <a:headEnd type="none" w="sm" len="sm"/>
                  <a:tailEnd type="none" w="sm" len="sm"/>
                </a:ln>
              </p:spPr>
            </p:sp>
            <p:sp>
              <p:nvSpPr>
                <p:cNvPr id="67609" name="Line 61"/>
                <p:cNvSpPr/>
                <p:nvPr/>
              </p:nvSpPr>
              <p:spPr>
                <a:xfrm>
                  <a:off x="235" y="1946"/>
                  <a:ext cx="5241" cy="4"/>
                </a:xfrm>
                <a:prstGeom prst="line">
                  <a:avLst/>
                </a:prstGeom>
                <a:ln w="3175" cap="flat" cmpd="sng">
                  <a:solidFill>
                    <a:srgbClr val="CCFF33"/>
                  </a:solidFill>
                  <a:prstDash val="solid"/>
                  <a:headEnd type="none" w="sm" len="sm"/>
                  <a:tailEnd type="none" w="sm" len="sm"/>
                </a:ln>
              </p:spPr>
            </p:sp>
            <p:sp>
              <p:nvSpPr>
                <p:cNvPr id="67610" name="Line 62"/>
                <p:cNvSpPr/>
                <p:nvPr/>
              </p:nvSpPr>
              <p:spPr>
                <a:xfrm flipV="1">
                  <a:off x="235" y="1908"/>
                  <a:ext cx="5241" cy="10"/>
                </a:xfrm>
                <a:prstGeom prst="line">
                  <a:avLst/>
                </a:prstGeom>
                <a:ln w="3175" cap="flat" cmpd="sng">
                  <a:solidFill>
                    <a:srgbClr val="CCFF33"/>
                  </a:solidFill>
                  <a:prstDash val="solid"/>
                  <a:headEnd type="none" w="sm" len="sm"/>
                  <a:tailEnd type="none" w="sm" len="sm"/>
                </a:ln>
              </p:spPr>
            </p:sp>
            <p:sp>
              <p:nvSpPr>
                <p:cNvPr id="67611" name="Line 63"/>
                <p:cNvSpPr/>
                <p:nvPr/>
              </p:nvSpPr>
              <p:spPr>
                <a:xfrm>
                  <a:off x="258" y="1866"/>
                  <a:ext cx="5218" cy="0"/>
                </a:xfrm>
                <a:prstGeom prst="line">
                  <a:avLst/>
                </a:prstGeom>
                <a:ln w="3175" cap="flat" cmpd="sng">
                  <a:solidFill>
                    <a:srgbClr val="CCFF33"/>
                  </a:solidFill>
                  <a:prstDash val="solid"/>
                  <a:headEnd type="none" w="sm" len="sm"/>
                  <a:tailEnd type="none" w="sm" len="sm"/>
                </a:ln>
              </p:spPr>
            </p:sp>
            <p:sp>
              <p:nvSpPr>
                <p:cNvPr id="67612" name="Line 64"/>
                <p:cNvSpPr/>
                <p:nvPr/>
              </p:nvSpPr>
              <p:spPr>
                <a:xfrm>
                  <a:off x="235" y="1844"/>
                  <a:ext cx="5241" cy="0"/>
                </a:xfrm>
                <a:prstGeom prst="line">
                  <a:avLst/>
                </a:prstGeom>
                <a:ln w="3175" cap="flat" cmpd="sng">
                  <a:solidFill>
                    <a:srgbClr val="CCFF33"/>
                  </a:solidFill>
                  <a:prstDash val="solid"/>
                  <a:headEnd type="none" w="sm" len="sm"/>
                  <a:tailEnd type="none" w="sm" len="sm"/>
                </a:ln>
              </p:spPr>
            </p:sp>
          </p:grpSp>
        </p:grpSp>
      </p:grpSp>
      <p:sp>
        <p:nvSpPr>
          <p:cNvPr id="561217" name="AutoShape 65"/>
          <p:cNvSpPr/>
          <p:nvPr/>
        </p:nvSpPr>
        <p:spPr>
          <a:xfrm rot="10443842" flipH="1">
            <a:off x="-923925" y="533400"/>
            <a:ext cx="8923338" cy="5456238"/>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5413" y="9993"/>
                </a:moveTo>
                <a:cubicBezTo>
                  <a:pt x="15021" y="7751"/>
                  <a:pt x="13075" y="6116"/>
                  <a:pt x="10800" y="6116"/>
                </a:cubicBezTo>
                <a:cubicBezTo>
                  <a:pt x="9347" y="6116"/>
                  <a:pt x="7976" y="6790"/>
                  <a:pt x="7089" y="7941"/>
                </a:cubicBezTo>
                <a:lnTo>
                  <a:pt x="2245" y="4208"/>
                </a:lnTo>
                <a:cubicBezTo>
                  <a:pt x="4289" y="1554"/>
                  <a:pt x="7450" y="0"/>
                  <a:pt x="10800" y="0"/>
                </a:cubicBezTo>
                <a:cubicBezTo>
                  <a:pt x="16046" y="0"/>
                  <a:pt x="20534" y="3770"/>
                  <a:pt x="21438" y="8939"/>
                </a:cubicBezTo>
                <a:lnTo>
                  <a:pt x="24098" y="8474"/>
                </a:lnTo>
                <a:lnTo>
                  <a:pt x="19418" y="15138"/>
                </a:lnTo>
                <a:lnTo>
                  <a:pt x="12754" y="10458"/>
                </a:lnTo>
                <a:lnTo>
                  <a:pt x="15413" y="9993"/>
                </a:lnTo>
                <a:close/>
              </a:path>
            </a:pathLst>
          </a:custGeom>
          <a:gradFill rotWithShape="0">
            <a:gsLst>
              <a:gs pos="0">
                <a:srgbClr val="4E7400">
                  <a:alpha val="100000"/>
                </a:srgbClr>
              </a:gs>
              <a:gs pos="100000">
                <a:srgbClr val="669900">
                  <a:alpha val="100000"/>
                </a:srgbClr>
              </a:gs>
            </a:gsLst>
            <a:lin ang="2700000" scaled="1"/>
            <a:tileRect/>
          </a:gradFill>
          <a:ln w="9525">
            <a:noFill/>
          </a:ln>
        </p:spPr>
        <p:txBody>
          <a:bodyPr/>
          <a:lstStyle/>
          <a:p>
            <a:endParaRPr lang="zh-CN" altLang="en-US"/>
          </a:p>
        </p:txBody>
      </p:sp>
      <p:sp>
        <p:nvSpPr>
          <p:cNvPr id="67590" name="Oval 70"/>
          <p:cNvSpPr/>
          <p:nvPr/>
        </p:nvSpPr>
        <p:spPr>
          <a:xfrm>
            <a:off x="4211638" y="5445125"/>
            <a:ext cx="1249362" cy="236538"/>
          </a:xfrm>
          <a:prstGeom prst="ellipse">
            <a:avLst/>
          </a:prstGeom>
          <a:solidFill>
            <a:srgbClr val="006600"/>
          </a:soli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61223" name="Oval 71"/>
          <p:cNvSpPr/>
          <p:nvPr/>
        </p:nvSpPr>
        <p:spPr>
          <a:xfrm>
            <a:off x="3563938" y="3860800"/>
            <a:ext cx="1649412" cy="173355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pitchFamily="34" charset="-122"/>
                <a:ea typeface="微软雅黑" pitchFamily="34" charset="-122"/>
              </a:rPr>
              <a:t>安全</a:t>
            </a:r>
            <a:endParaRPr lang="ko-KR" altLang="en-US" sz="4000" dirty="0">
              <a:solidFill>
                <a:srgbClr val="FFFFFF"/>
              </a:solidFill>
              <a:latin typeface="微软雅黑" pitchFamily="34" charset="-122"/>
              <a:ea typeface="仿宋_GB2312"/>
            </a:endParaRPr>
          </a:p>
        </p:txBody>
      </p:sp>
      <p:sp>
        <p:nvSpPr>
          <p:cNvPr id="67592" name="Oval 72"/>
          <p:cNvSpPr/>
          <p:nvPr/>
        </p:nvSpPr>
        <p:spPr>
          <a:xfrm>
            <a:off x="2411413" y="5589588"/>
            <a:ext cx="1249362" cy="236537"/>
          </a:xfrm>
          <a:prstGeom prst="ellipse">
            <a:avLst/>
          </a:prstGeom>
          <a:gradFill rotWithShape="0">
            <a:gsLst>
              <a:gs pos="0">
                <a:srgbClr val="003000"/>
              </a:gs>
              <a:gs pos="100000">
                <a:srgbClr val="006600"/>
              </a:gs>
            </a:gsLst>
            <a:lin ang="2700000" scaled="1"/>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61225" name="Oval 73"/>
          <p:cNvSpPr/>
          <p:nvPr/>
        </p:nvSpPr>
        <p:spPr>
          <a:xfrm>
            <a:off x="1763713" y="4005263"/>
            <a:ext cx="1679575" cy="173513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pitchFamily="34" charset="-122"/>
                <a:ea typeface="微软雅黑" pitchFamily="34" charset="-122"/>
              </a:rPr>
              <a:t>节能</a:t>
            </a:r>
            <a:endParaRPr lang="en-US" altLang="ko-KR" sz="4000" dirty="0">
              <a:solidFill>
                <a:srgbClr val="FFFFFF"/>
              </a:solidFill>
              <a:latin typeface="微软雅黑" pitchFamily="34" charset="-122"/>
              <a:ea typeface="微软雅黑" pitchFamily="34" charset="-122"/>
            </a:endParaRPr>
          </a:p>
        </p:txBody>
      </p:sp>
      <p:sp>
        <p:nvSpPr>
          <p:cNvPr id="67594" name="Oval 76"/>
          <p:cNvSpPr/>
          <p:nvPr/>
        </p:nvSpPr>
        <p:spPr>
          <a:xfrm rot="-2675838">
            <a:off x="3708400" y="4005263"/>
            <a:ext cx="546100" cy="315912"/>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7595" name="Oval 77"/>
          <p:cNvSpPr/>
          <p:nvPr/>
        </p:nvSpPr>
        <p:spPr>
          <a:xfrm rot="-2675838">
            <a:off x="1908175" y="4149725"/>
            <a:ext cx="546100" cy="3159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61230" name="Rectangle 78"/>
          <p:cNvSpPr>
            <a:spLocks noChangeArrowheads="1"/>
          </p:cNvSpPr>
          <p:nvPr/>
        </p:nvSpPr>
        <p:spPr bwMode="auto">
          <a:xfrm>
            <a:off x="5165725" y="49213"/>
            <a:ext cx="41243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5</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：节能与安全完美结合</a:t>
            </a:r>
          </a:p>
        </p:txBody>
      </p:sp>
      <p:sp>
        <p:nvSpPr>
          <p:cNvPr id="67597" name="矩形 7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7598" name="矩形 7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1217"/>
                                        </p:tgtEl>
                                        <p:attrNameLst>
                                          <p:attrName>style.visibility</p:attrName>
                                        </p:attrNameLst>
                                      </p:cBhvr>
                                      <p:to>
                                        <p:strVal val="visible"/>
                                      </p:to>
                                    </p:set>
                                    <p:animEffect transition="in" filter="wipe(left)">
                                      <p:cBhvr>
                                        <p:cTn id="7" dur="500"/>
                                        <p:tgtEl>
                                          <p:spTgt spid="561217"/>
                                        </p:tgtEl>
                                      </p:cBhvr>
                                    </p:animEffect>
                                  </p:childTnLst>
                                </p:cTn>
                              </p:par>
                            </p:childTnLst>
                          </p:cTn>
                        </p:par>
                        <p:par>
                          <p:cTn id="8" fill="hold">
                            <p:stCondLst>
                              <p:cond delay="500"/>
                            </p:stCondLst>
                            <p:childTnLst>
                              <p:par>
                                <p:cTn id="9" presetID="2" presetClass="entr" presetSubtype="8" fill="hold" grpId="0" nodeType="afterEffect">
                                  <p:stCondLst>
                                    <p:cond delay="500"/>
                                  </p:stCondLst>
                                  <p:childTnLst>
                                    <p:set>
                                      <p:cBhvr>
                                        <p:cTn id="10" dur="1" fill="hold">
                                          <p:stCondLst>
                                            <p:cond delay="0"/>
                                          </p:stCondLst>
                                        </p:cTn>
                                        <p:tgtEl>
                                          <p:spTgt spid="561223"/>
                                        </p:tgtEl>
                                        <p:attrNameLst>
                                          <p:attrName>style.visibility</p:attrName>
                                        </p:attrNameLst>
                                      </p:cBhvr>
                                      <p:to>
                                        <p:strVal val="visible"/>
                                      </p:to>
                                    </p:set>
                                    <p:anim calcmode="lin" valueType="num">
                                      <p:cBhvr additive="base">
                                        <p:cTn id="11" dur="1000" fill="hold"/>
                                        <p:tgtEl>
                                          <p:spTgt spid="561223"/>
                                        </p:tgtEl>
                                        <p:attrNameLst>
                                          <p:attrName>ppt_x</p:attrName>
                                        </p:attrNameLst>
                                      </p:cBhvr>
                                      <p:tavLst>
                                        <p:tav tm="0">
                                          <p:val>
                                            <p:strVal val="0-#ppt_w/2"/>
                                          </p:val>
                                        </p:tav>
                                        <p:tav tm="100000">
                                          <p:val>
                                            <p:strVal val="#ppt_x"/>
                                          </p:val>
                                        </p:tav>
                                      </p:tavLst>
                                    </p:anim>
                                    <p:anim calcmode="lin" valueType="num">
                                      <p:cBhvr additive="base">
                                        <p:cTn id="12" dur="1000" fill="hold"/>
                                        <p:tgtEl>
                                          <p:spTgt spid="5612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61225"/>
                                        </p:tgtEl>
                                        <p:attrNameLst>
                                          <p:attrName>style.visibility</p:attrName>
                                        </p:attrNameLst>
                                      </p:cBhvr>
                                      <p:to>
                                        <p:strVal val="visible"/>
                                      </p:to>
                                    </p:set>
                                    <p:anim calcmode="lin" valueType="num">
                                      <p:cBhvr additive="base">
                                        <p:cTn id="15" dur="1000" fill="hold"/>
                                        <p:tgtEl>
                                          <p:spTgt spid="561225"/>
                                        </p:tgtEl>
                                        <p:attrNameLst>
                                          <p:attrName>ppt_x</p:attrName>
                                        </p:attrNameLst>
                                      </p:cBhvr>
                                      <p:tavLst>
                                        <p:tav tm="0">
                                          <p:val>
                                            <p:strVal val="0-#ppt_w/2"/>
                                          </p:val>
                                        </p:tav>
                                        <p:tav tm="100000">
                                          <p:val>
                                            <p:strVal val="#ppt_x"/>
                                          </p:val>
                                        </p:tav>
                                      </p:tavLst>
                                    </p:anim>
                                    <p:anim calcmode="lin" valueType="num">
                                      <p:cBhvr additive="base">
                                        <p:cTn id="16" dur="1000" fill="hold"/>
                                        <p:tgtEl>
                                          <p:spTgt spid="561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23" grpId="0" animBg="1"/>
      <p:bldP spid="5612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1"/>
          <p:cNvPicPr>
            <a:picLocks noChangeAspect="1"/>
          </p:cNvPicPr>
          <p:nvPr/>
        </p:nvPicPr>
        <p:blipFill>
          <a:blip r:embed="rId2" cstate="print"/>
          <a:stretch>
            <a:fillRect/>
          </a:stretch>
        </p:blipFill>
        <p:spPr>
          <a:xfrm>
            <a:off x="4560888" y="2133600"/>
            <a:ext cx="4560887" cy="2795588"/>
          </a:xfrm>
          <a:prstGeom prst="rect">
            <a:avLst/>
          </a:prstGeom>
          <a:noFill/>
          <a:ln w="9525">
            <a:noFill/>
          </a:ln>
        </p:spPr>
      </p:pic>
      <p:sp>
        <p:nvSpPr>
          <p:cNvPr id="379906" name="Rectangle 2"/>
          <p:cNvSpPr>
            <a:spLocks noGrp="1" noChangeArrowheads="1"/>
          </p:cNvSpPr>
          <p:nvPr>
            <p:ph type="title"/>
          </p:nvPr>
        </p:nvSpPr>
        <p:spPr>
          <a:xfrm>
            <a:off x="5399088" y="44450"/>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6</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：确立了可追塑制度</a:t>
            </a:r>
          </a:p>
        </p:txBody>
      </p:sp>
      <p:sp>
        <p:nvSpPr>
          <p:cNvPr id="379907" name="Rectangle 3"/>
          <p:cNvSpPr>
            <a:spLocks noGrp="1" noChangeArrowheads="1"/>
          </p:cNvSpPr>
          <p:nvPr>
            <p:ph idx="1"/>
          </p:nvPr>
        </p:nvSpPr>
        <p:spPr>
          <a:xfrm>
            <a:off x="395288" y="1874838"/>
            <a:ext cx="5256213" cy="3600450"/>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、特种设备实行全过程监管</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、每个环节监管都要做好记录</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、制造单位出厂技术资料要齐全</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4</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、经营销售也要有技术资料</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5</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、安装、改造、维修资料要齐全</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6</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、保管历年的检验报告和记录</a:t>
            </a:r>
          </a:p>
        </p:txBody>
      </p:sp>
      <p:sp>
        <p:nvSpPr>
          <p:cNvPr id="68613"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8614"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p:nvPr/>
        </p:nvSpPr>
        <p:spPr>
          <a:xfrm>
            <a:off x="2330450" y="1122363"/>
            <a:ext cx="4095750" cy="4095750"/>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4190" y="10298"/>
                </a:moveTo>
                <a:cubicBezTo>
                  <a:pt x="13941" y="8617"/>
                  <a:pt x="12498" y="7373"/>
                  <a:pt x="10800" y="7373"/>
                </a:cubicBezTo>
                <a:cubicBezTo>
                  <a:pt x="8907" y="7373"/>
                  <a:pt x="7373" y="8907"/>
                  <a:pt x="7373" y="10800"/>
                </a:cubicBezTo>
                <a:cubicBezTo>
                  <a:pt x="7373" y="12692"/>
                  <a:pt x="8907" y="14227"/>
                  <a:pt x="10800" y="14227"/>
                </a:cubicBezTo>
                <a:cubicBezTo>
                  <a:pt x="10971" y="14227"/>
                  <a:pt x="11142" y="14214"/>
                  <a:pt x="11312" y="14188"/>
                </a:cubicBezTo>
                <a:lnTo>
                  <a:pt x="12415" y="21478"/>
                </a:lnTo>
                <a:cubicBezTo>
                  <a:pt x="11880" y="21559"/>
                  <a:pt x="11340" y="21600"/>
                  <a:pt x="10800" y="21600"/>
                </a:cubicBezTo>
                <a:cubicBezTo>
                  <a:pt x="4835" y="21600"/>
                  <a:pt x="0" y="16764"/>
                  <a:pt x="0" y="10800"/>
                </a:cubicBezTo>
                <a:cubicBezTo>
                  <a:pt x="0" y="4835"/>
                  <a:pt x="4835" y="0"/>
                  <a:pt x="10800" y="0"/>
                </a:cubicBezTo>
                <a:cubicBezTo>
                  <a:pt x="16153" y="0"/>
                  <a:pt x="20699" y="3922"/>
                  <a:pt x="21483" y="9218"/>
                </a:cubicBezTo>
                <a:lnTo>
                  <a:pt x="24154" y="8823"/>
                </a:lnTo>
                <a:lnTo>
                  <a:pt x="18772" y="16076"/>
                </a:lnTo>
                <a:lnTo>
                  <a:pt x="11519" y="10693"/>
                </a:lnTo>
                <a:lnTo>
                  <a:pt x="14190" y="10298"/>
                </a:lnTo>
                <a:close/>
              </a:path>
            </a:pathLst>
          </a:custGeom>
          <a:gradFill rotWithShape="1">
            <a:gsLst>
              <a:gs pos="0">
                <a:srgbClr val="66FFFF">
                  <a:alpha val="50000"/>
                </a:srgbClr>
              </a:gs>
              <a:gs pos="100000">
                <a:srgbClr val="2F7676">
                  <a:alpha val="50000"/>
                </a:srgbClr>
              </a:gs>
            </a:gsLst>
            <a:lin ang="5400000" scaled="1"/>
            <a:tileRect/>
          </a:gradFill>
          <a:ln w="9525" cap="flat" cmpd="sng">
            <a:prstDash val="solid"/>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rgbClr val="66FFFF"/>
            </a:extrusionClr>
          </a:sp3d>
        </p:spPr>
        <p:txBody>
          <a:bodyPr/>
          <a:lstStyle/>
          <a:p>
            <a:endParaRPr lang="zh-CN" altLang="en-US"/>
          </a:p>
        </p:txBody>
      </p:sp>
      <p:sp>
        <p:nvSpPr>
          <p:cNvPr id="551940" name="AutoShape 4"/>
          <p:cNvSpPr>
            <a:spLocks noChangeArrowheads="1"/>
          </p:cNvSpPr>
          <p:nvPr/>
        </p:nvSpPr>
        <p:spPr bwMode="auto">
          <a:xfrm rot="20042658">
            <a:off x="2748188" y="1375002"/>
            <a:ext cx="3524250" cy="3524250"/>
          </a:xfrm>
          <a:custGeom>
            <a:avLst/>
            <a:gdLst>
              <a:gd name="G0" fmla="+- 5587 0 0"/>
              <a:gd name="G1" fmla="+- 9671334 0 0"/>
              <a:gd name="G2" fmla="+- 0 0 9671334"/>
              <a:gd name="T0" fmla="*/ 0 256 1"/>
              <a:gd name="T1" fmla="*/ 180 256 1"/>
              <a:gd name="G3" fmla="+- 9671334 T0 T1"/>
              <a:gd name="T2" fmla="*/ 0 256 1"/>
              <a:gd name="T3" fmla="*/ 90 256 1"/>
              <a:gd name="G4" fmla="+- 9671334 T2 T3"/>
              <a:gd name="G5" fmla="*/ G4 2 1"/>
              <a:gd name="T4" fmla="*/ 90 256 1"/>
              <a:gd name="T5" fmla="*/ 0 256 1"/>
              <a:gd name="G6" fmla="+- 9671334 T4 T5"/>
              <a:gd name="G7" fmla="*/ G6 2 1"/>
              <a:gd name="G8" fmla="abs 967133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87"/>
              <a:gd name="G18" fmla="*/ 5587 1 2"/>
              <a:gd name="G19" fmla="+- G18 5400 0"/>
              <a:gd name="G20" fmla="cos G19 9671334"/>
              <a:gd name="G21" fmla="sin G19 9671334"/>
              <a:gd name="G22" fmla="+- G20 10800 0"/>
              <a:gd name="G23" fmla="+- G21 10800 0"/>
              <a:gd name="G24" fmla="+- 10800 0 G20"/>
              <a:gd name="G25" fmla="+- 5587 10800 0"/>
              <a:gd name="G26" fmla="?: G9 G17 G25"/>
              <a:gd name="G27" fmla="?: G9 0 21600"/>
              <a:gd name="G28" fmla="cos 10800 9671334"/>
              <a:gd name="G29" fmla="sin 10800 9671334"/>
              <a:gd name="G30" fmla="sin 5587 9671334"/>
              <a:gd name="G31" fmla="+- G28 10800 0"/>
              <a:gd name="G32" fmla="+- G29 10800 0"/>
              <a:gd name="G33" fmla="+- G30 10800 0"/>
              <a:gd name="G34" fmla="?: G4 0 G31"/>
              <a:gd name="G35" fmla="?: 9671334 G34 0"/>
              <a:gd name="G36" fmla="?: G6 G35 G31"/>
              <a:gd name="G37" fmla="+- 21600 0 G36"/>
              <a:gd name="G38" fmla="?: G4 0 G33"/>
              <a:gd name="G39" fmla="?: 9671334 G38 G32"/>
              <a:gd name="G40" fmla="?: G6 G39 0"/>
              <a:gd name="G41" fmla="?: G4 G32 21600"/>
              <a:gd name="G42" fmla="?: G6 G41 G33"/>
              <a:gd name="T12" fmla="*/ 10800 w 21600"/>
              <a:gd name="T13" fmla="*/ 0 h 21600"/>
              <a:gd name="T14" fmla="*/ 3883 w 21600"/>
              <a:gd name="T15" fmla="*/ 15193 h 21600"/>
              <a:gd name="T16" fmla="*/ 10800 w 21600"/>
              <a:gd name="T17" fmla="*/ 5213 h 21600"/>
              <a:gd name="T18" fmla="*/ 17717 w 21600"/>
              <a:gd name="T19" fmla="*/ 1519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84" y="13795"/>
                </a:moveTo>
                <a:cubicBezTo>
                  <a:pt x="5515" y="12900"/>
                  <a:pt x="5213" y="11861"/>
                  <a:pt x="5213" y="10800"/>
                </a:cubicBezTo>
                <a:cubicBezTo>
                  <a:pt x="5213" y="7714"/>
                  <a:pt x="7714" y="5213"/>
                  <a:pt x="10800" y="5213"/>
                </a:cubicBezTo>
                <a:cubicBezTo>
                  <a:pt x="13885" y="5213"/>
                  <a:pt x="16387" y="7714"/>
                  <a:pt x="16387" y="10800"/>
                </a:cubicBezTo>
                <a:cubicBezTo>
                  <a:pt x="16387" y="11861"/>
                  <a:pt x="16084" y="12900"/>
                  <a:pt x="15515" y="13795"/>
                </a:cubicBezTo>
                <a:lnTo>
                  <a:pt x="19915" y="16591"/>
                </a:lnTo>
                <a:cubicBezTo>
                  <a:pt x="21015" y="14859"/>
                  <a:pt x="21600" y="12851"/>
                  <a:pt x="21600" y="10800"/>
                </a:cubicBezTo>
                <a:cubicBezTo>
                  <a:pt x="21600" y="4835"/>
                  <a:pt x="16764" y="0"/>
                  <a:pt x="10800" y="0"/>
                </a:cubicBezTo>
                <a:cubicBezTo>
                  <a:pt x="4835" y="0"/>
                  <a:pt x="0" y="4835"/>
                  <a:pt x="0" y="10800"/>
                </a:cubicBezTo>
                <a:cubicBezTo>
                  <a:pt x="0" y="12851"/>
                  <a:pt x="584" y="14859"/>
                  <a:pt x="1684" y="16591"/>
                </a:cubicBezTo>
                <a:close/>
              </a:path>
            </a:pathLst>
          </a:custGeom>
          <a:gradFill rotWithShape="1">
            <a:gsLst>
              <a:gs pos="0">
                <a:srgbClr val="FFFFFF">
                  <a:gamma/>
                  <a:shade val="46275"/>
                  <a:invGamma/>
                  <a:alpha val="0"/>
                </a:srgbClr>
              </a:gs>
              <a:gs pos="50000">
                <a:srgbClr val="FFFFFF"/>
              </a:gs>
              <a:gs pos="100000">
                <a:srgbClr val="FFFFFF">
                  <a:gamma/>
                  <a:shade val="46275"/>
                  <a:invGamma/>
                  <a:alpha val="0"/>
                </a:srgbClr>
              </a:gs>
            </a:gsLst>
            <a:lin ang="0" scaled="1"/>
          </a:gradFill>
          <a:ln w="9525" algn="ctr">
            <a:solidFill>
              <a:srgbClr val="FFFFFF"/>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551941" name="AutoShape 5"/>
          <p:cNvSpPr>
            <a:spLocks noChangeArrowheads="1"/>
          </p:cNvSpPr>
          <p:nvPr/>
        </p:nvSpPr>
        <p:spPr bwMode="auto">
          <a:xfrm rot="5400000">
            <a:off x="4035425" y="1636711"/>
            <a:ext cx="1079500" cy="8096254"/>
          </a:xfrm>
          <a:prstGeom prst="can">
            <a:avLst>
              <a:gd name="adj" fmla="val 23229"/>
            </a:avLst>
          </a:prstGeom>
          <a:gradFill rotWithShape="0">
            <a:gsLst>
              <a:gs pos="0">
                <a:srgbClr val="A580F0">
                  <a:alpha val="50000"/>
                </a:srgbClr>
              </a:gs>
              <a:gs pos="50000">
                <a:srgbClr val="FFFFFF">
                  <a:alpha val="70000"/>
                </a:srgbClr>
              </a:gs>
              <a:gs pos="100000">
                <a:srgbClr val="A580F0">
                  <a:alpha val="50000"/>
                </a:srgbClr>
              </a:gs>
            </a:gsLst>
            <a:lin ang="5400000" scaled="1"/>
          </a:gradFill>
          <a:ln w="9525">
            <a:solidFill>
              <a:srgbClr val="FFFFFF"/>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69641" name="AutoShape 6"/>
          <p:cNvSpPr/>
          <p:nvPr/>
        </p:nvSpPr>
        <p:spPr>
          <a:xfrm>
            <a:off x="5827713" y="5254625"/>
            <a:ext cx="1911350" cy="833438"/>
          </a:xfrm>
          <a:prstGeom prst="homePlate">
            <a:avLst>
              <a:gd name="adj" fmla="val 37192"/>
            </a:avLst>
          </a:prstGeom>
          <a:gradFill rotWithShape="0">
            <a:gsLst>
              <a:gs pos="0">
                <a:srgbClr val="721D00"/>
              </a:gs>
              <a:gs pos="50000">
                <a:srgbClr val="CC3300"/>
              </a:gs>
              <a:gs pos="100000">
                <a:srgbClr val="721D00"/>
              </a:gs>
            </a:gsLst>
            <a:lin ang="5400000" scaled="1"/>
            <a:tileRect/>
          </a:gra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charset="2"/>
              <a:buNone/>
            </a:pPr>
            <a:endParaRPr lang="en-GB" altLang="ko-KR" sz="4800" dirty="0">
              <a:solidFill>
                <a:srgbClr val="FFFFFF"/>
              </a:solidFill>
              <a:latin typeface="Arial" charset="0"/>
              <a:ea typeface="仿宋_GB2312"/>
            </a:endParaRPr>
          </a:p>
        </p:txBody>
      </p:sp>
      <p:sp>
        <p:nvSpPr>
          <p:cNvPr id="69642" name="AutoShape 7"/>
          <p:cNvSpPr/>
          <p:nvPr/>
        </p:nvSpPr>
        <p:spPr>
          <a:xfrm>
            <a:off x="4171950" y="5254625"/>
            <a:ext cx="1909763" cy="833438"/>
          </a:xfrm>
          <a:prstGeom prst="homePlate">
            <a:avLst>
              <a:gd name="adj" fmla="val 37161"/>
            </a:avLst>
          </a:prstGeom>
          <a:solidFill>
            <a:srgbClr val="990099"/>
          </a:soli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charset="2"/>
              <a:buNone/>
            </a:pPr>
            <a:endParaRPr lang="en-GB" altLang="ko-KR" sz="4800" dirty="0">
              <a:solidFill>
                <a:srgbClr val="FFFFFF"/>
              </a:solidFill>
              <a:latin typeface="Arial" charset="0"/>
              <a:ea typeface="仿宋_GB2312"/>
            </a:endParaRPr>
          </a:p>
        </p:txBody>
      </p:sp>
      <p:sp>
        <p:nvSpPr>
          <p:cNvPr id="69643" name="AutoShape 8"/>
          <p:cNvSpPr/>
          <p:nvPr/>
        </p:nvSpPr>
        <p:spPr>
          <a:xfrm>
            <a:off x="2455863" y="5254625"/>
            <a:ext cx="1906587" cy="833438"/>
          </a:xfrm>
          <a:prstGeom prst="homePlate">
            <a:avLst>
              <a:gd name="adj" fmla="val 32492"/>
            </a:avLst>
          </a:prstGeom>
          <a:solidFill>
            <a:srgbClr val="008000"/>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charset="0"/>
              <a:ea typeface="仿宋_GB2312"/>
            </a:endParaRPr>
          </a:p>
        </p:txBody>
      </p:sp>
      <p:sp>
        <p:nvSpPr>
          <p:cNvPr id="69644" name="AutoShape 9"/>
          <p:cNvSpPr/>
          <p:nvPr/>
        </p:nvSpPr>
        <p:spPr>
          <a:xfrm>
            <a:off x="765175" y="5254625"/>
            <a:ext cx="1906588" cy="833438"/>
          </a:xfrm>
          <a:prstGeom prst="homePlate">
            <a:avLst>
              <a:gd name="adj" fmla="val 32492"/>
            </a:avLst>
          </a:prstGeom>
          <a:solidFill>
            <a:srgbClr val="FF9933"/>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charset="0"/>
              <a:ea typeface="仿宋_GB2312"/>
            </a:endParaRPr>
          </a:p>
        </p:txBody>
      </p:sp>
      <p:sp>
        <p:nvSpPr>
          <p:cNvPr id="69645" name="Oval 11"/>
          <p:cNvSpPr/>
          <p:nvPr/>
        </p:nvSpPr>
        <p:spPr>
          <a:xfrm>
            <a:off x="771525" y="5283200"/>
            <a:ext cx="7461250" cy="28098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46" name="Oval 12"/>
          <p:cNvSpPr/>
          <p:nvPr/>
        </p:nvSpPr>
        <p:spPr>
          <a:xfrm>
            <a:off x="2455863" y="5349875"/>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47" name="Oval 13"/>
          <p:cNvSpPr/>
          <p:nvPr/>
        </p:nvSpPr>
        <p:spPr>
          <a:xfrm>
            <a:off x="560388" y="5930900"/>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nvGrpSpPr>
          <p:cNvPr id="551950" name="Group 14"/>
          <p:cNvGrpSpPr/>
          <p:nvPr/>
        </p:nvGrpSpPr>
        <p:grpSpPr>
          <a:xfrm>
            <a:off x="3340100" y="1241425"/>
            <a:ext cx="1447800" cy="1520825"/>
            <a:chOff x="1969" y="1904"/>
            <a:chExt cx="829" cy="871"/>
          </a:xfrm>
        </p:grpSpPr>
        <p:sp>
          <p:nvSpPr>
            <p:cNvPr id="69672" name="Oval 15"/>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73" name="Oval 16"/>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a:ea typeface="仿宋_GB2312"/>
                </a:rPr>
                <a:t>格</a:t>
              </a:r>
              <a:endParaRPr lang="ko-KR" altLang="en-US" sz="4800" dirty="0">
                <a:solidFill>
                  <a:srgbClr val="FFFFFF"/>
                </a:solidFill>
                <a:latin typeface="仿宋_GB2312"/>
                <a:ea typeface="仿宋_GB2312"/>
              </a:endParaRPr>
            </a:p>
          </p:txBody>
        </p:sp>
        <p:sp>
          <p:nvSpPr>
            <p:cNvPr id="69674" name="Oval 17"/>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54" name="Group 18"/>
          <p:cNvGrpSpPr/>
          <p:nvPr/>
        </p:nvGrpSpPr>
        <p:grpSpPr>
          <a:xfrm>
            <a:off x="4506913" y="1328738"/>
            <a:ext cx="1447800" cy="1520825"/>
            <a:chOff x="1969" y="1904"/>
            <a:chExt cx="829" cy="871"/>
          </a:xfrm>
        </p:grpSpPr>
        <p:sp>
          <p:nvSpPr>
            <p:cNvPr id="69669" name="Oval 19"/>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70" name="Oval 20"/>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a:ea typeface="仿宋_GB2312"/>
                </a:rPr>
                <a:t>设</a:t>
              </a:r>
              <a:endParaRPr lang="en-US" altLang="ko-KR" sz="4800" dirty="0">
                <a:solidFill>
                  <a:srgbClr val="FFFFFF"/>
                </a:solidFill>
                <a:latin typeface="仿宋_GB2312"/>
                <a:ea typeface="仿宋_GB2312"/>
              </a:endParaRPr>
            </a:p>
          </p:txBody>
        </p:sp>
        <p:sp>
          <p:nvSpPr>
            <p:cNvPr id="69671" name="Oval 21"/>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58" name="Group 22"/>
          <p:cNvGrpSpPr/>
          <p:nvPr/>
        </p:nvGrpSpPr>
        <p:grpSpPr>
          <a:xfrm>
            <a:off x="5146675" y="2181225"/>
            <a:ext cx="1447800" cy="1520825"/>
            <a:chOff x="1969" y="1904"/>
            <a:chExt cx="829" cy="871"/>
          </a:xfrm>
        </p:grpSpPr>
        <p:sp>
          <p:nvSpPr>
            <p:cNvPr id="69666" name="Oval 23"/>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67" name="Oval 24"/>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a:ea typeface="仿宋_GB2312"/>
                </a:rPr>
                <a:t>备</a:t>
              </a:r>
              <a:endParaRPr lang="ko-KR" altLang="en-US" sz="4800" dirty="0">
                <a:solidFill>
                  <a:srgbClr val="FFFFFF"/>
                </a:solidFill>
                <a:latin typeface="仿宋_GB2312"/>
                <a:ea typeface="仿宋_GB2312"/>
              </a:endParaRPr>
            </a:p>
          </p:txBody>
        </p:sp>
        <p:sp>
          <p:nvSpPr>
            <p:cNvPr id="69668" name="Oval 25"/>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62" name="Group 26"/>
          <p:cNvGrpSpPr/>
          <p:nvPr/>
        </p:nvGrpSpPr>
        <p:grpSpPr>
          <a:xfrm>
            <a:off x="2562225" y="2089150"/>
            <a:ext cx="1447800" cy="1520825"/>
            <a:chOff x="1969" y="1904"/>
            <a:chExt cx="829" cy="871"/>
          </a:xfrm>
        </p:grpSpPr>
        <p:sp>
          <p:nvSpPr>
            <p:cNvPr id="69663" name="Oval 27"/>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64" name="Oval 28"/>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a:ea typeface="仿宋_GB2312"/>
                </a:rPr>
                <a:t>合</a:t>
              </a:r>
              <a:endParaRPr lang="en-US" altLang="ko-KR" sz="4800" dirty="0">
                <a:solidFill>
                  <a:srgbClr val="FFFFFF"/>
                </a:solidFill>
                <a:latin typeface="仿宋_GB2312"/>
                <a:ea typeface="仿宋_GB2312"/>
              </a:endParaRPr>
            </a:p>
          </p:txBody>
        </p:sp>
        <p:sp>
          <p:nvSpPr>
            <p:cNvPr id="69665" name="Oval 29"/>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grpSp>
        <p:nvGrpSpPr>
          <p:cNvPr id="551966" name="Group 30"/>
          <p:cNvGrpSpPr/>
          <p:nvPr/>
        </p:nvGrpSpPr>
        <p:grpSpPr>
          <a:xfrm>
            <a:off x="2654300" y="3144838"/>
            <a:ext cx="1447800" cy="1520825"/>
            <a:chOff x="1969" y="1904"/>
            <a:chExt cx="829" cy="871"/>
          </a:xfrm>
        </p:grpSpPr>
        <p:sp>
          <p:nvSpPr>
            <p:cNvPr id="69660" name="Oval 31"/>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69661" name="Oval 32"/>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a:ea typeface="仿宋_GB2312"/>
                </a:rPr>
                <a:t>不</a:t>
              </a:r>
              <a:endParaRPr lang="en-US" altLang="zh-CN" sz="4800" dirty="0">
                <a:solidFill>
                  <a:srgbClr val="FFFFFF"/>
                </a:solidFill>
                <a:latin typeface="仿宋_GB2312"/>
                <a:ea typeface="仿宋_GB2312"/>
              </a:endParaRPr>
            </a:p>
          </p:txBody>
        </p:sp>
        <p:sp>
          <p:nvSpPr>
            <p:cNvPr id="69662" name="Oval 33"/>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grpSp>
      <p:sp>
        <p:nvSpPr>
          <p:cNvPr id="551973" name="Rectangle 37"/>
          <p:cNvSpPr>
            <a:spLocks noChangeArrowheads="1"/>
          </p:cNvSpPr>
          <p:nvPr/>
        </p:nvSpPr>
        <p:spPr bwMode="auto">
          <a:xfrm>
            <a:off x="5372100" y="46038"/>
            <a:ext cx="37560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7</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：确立了召回制度</a:t>
            </a:r>
          </a:p>
        </p:txBody>
      </p:sp>
      <p:sp>
        <p:nvSpPr>
          <p:cNvPr id="551974" name="Text Box 38"/>
          <p:cNvSpPr txBox="1">
            <a:spLocks noChangeArrowheads="1"/>
          </p:cNvSpPr>
          <p:nvPr/>
        </p:nvSpPr>
        <p:spPr bwMode="auto">
          <a:xfrm>
            <a:off x="1042988" y="5300663"/>
            <a:ext cx="1152525"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Arial Black" pitchFamily="34" charset="0"/>
                <a:ea typeface="仿宋_GB2312"/>
              </a:rPr>
              <a:t> 制</a:t>
            </a:r>
          </a:p>
        </p:txBody>
      </p:sp>
      <p:sp>
        <p:nvSpPr>
          <p:cNvPr id="551975" name="Text Box 39"/>
          <p:cNvSpPr txBox="1">
            <a:spLocks noChangeArrowheads="1"/>
          </p:cNvSpPr>
          <p:nvPr/>
        </p:nvSpPr>
        <p:spPr bwMode="auto">
          <a:xfrm>
            <a:off x="2916238" y="5229225"/>
            <a:ext cx="1296988"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a:ea typeface="仿宋_GB2312"/>
              </a:rPr>
              <a:t>造</a:t>
            </a:r>
          </a:p>
        </p:txBody>
      </p:sp>
      <p:sp>
        <p:nvSpPr>
          <p:cNvPr id="551976" name="Text Box 40"/>
          <p:cNvSpPr txBox="1">
            <a:spLocks noChangeArrowheads="1"/>
          </p:cNvSpPr>
          <p:nvPr/>
        </p:nvSpPr>
        <p:spPr bwMode="auto">
          <a:xfrm>
            <a:off x="464343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a:ea typeface="仿宋_GB2312"/>
              </a:rPr>
              <a:t>企</a:t>
            </a:r>
          </a:p>
        </p:txBody>
      </p:sp>
      <p:sp>
        <p:nvSpPr>
          <p:cNvPr id="551977" name="Text Box 41"/>
          <p:cNvSpPr txBox="1">
            <a:spLocks noChangeArrowheads="1"/>
          </p:cNvSpPr>
          <p:nvPr/>
        </p:nvSpPr>
        <p:spPr bwMode="auto">
          <a:xfrm>
            <a:off x="630078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a:ea typeface="仿宋_GB2312"/>
              </a:rPr>
              <a:t>业</a:t>
            </a:r>
          </a:p>
        </p:txBody>
      </p:sp>
      <p:sp>
        <p:nvSpPr>
          <p:cNvPr id="69658" name="矩形 3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69659" name="矩形 3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5196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5195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5195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51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5219700" y="44450"/>
            <a:ext cx="4124325" cy="4619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8</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：确立了报废制度</a:t>
            </a:r>
          </a:p>
        </p:txBody>
      </p:sp>
      <p:sp>
        <p:nvSpPr>
          <p:cNvPr id="381955" name="Rectangle 3"/>
          <p:cNvSpPr>
            <a:spLocks noGrp="1" noChangeArrowheads="1"/>
          </p:cNvSpPr>
          <p:nvPr>
            <p:ph idx="1"/>
          </p:nvPr>
        </p:nvSpPr>
        <p:spPr>
          <a:xfrm>
            <a:off x="935038" y="908050"/>
            <a:ext cx="7273925" cy="1800225"/>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、达到报废条件的设备要强制报废。</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、防止报废设备再次流入市场被人</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使用</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、不能销售和使用国家已经淘汰及</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报废</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的特种设备。</a:t>
            </a: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p:txBody>
      </p:sp>
      <p:sp>
        <p:nvSpPr>
          <p:cNvPr id="70660"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70661"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pic>
        <p:nvPicPr>
          <p:cNvPr id="70662" name="图片 1"/>
          <p:cNvPicPr>
            <a:picLocks noChangeAspect="1"/>
          </p:cNvPicPr>
          <p:nvPr/>
        </p:nvPicPr>
        <p:blipFill>
          <a:blip r:embed="rId2" cstate="print"/>
          <a:srcRect b="14983"/>
          <a:stretch>
            <a:fillRect/>
          </a:stretch>
        </p:blipFill>
        <p:spPr>
          <a:xfrm>
            <a:off x="1262063" y="2906713"/>
            <a:ext cx="6619875" cy="3754437"/>
          </a:xfrm>
          <a:prstGeom prst="rect">
            <a:avLst/>
          </a:prstGeom>
          <a:noFill/>
          <a:ln w="9525">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5076825" y="44450"/>
            <a:ext cx="4391025" cy="4619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9</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：事故陪偿  民事优先</a:t>
            </a:r>
          </a:p>
        </p:txBody>
      </p:sp>
      <p:sp>
        <p:nvSpPr>
          <p:cNvPr id="382979" name="Rectangle 3"/>
          <p:cNvSpPr>
            <a:spLocks noGrp="1" noChangeArrowheads="1"/>
          </p:cNvSpPr>
          <p:nvPr>
            <p:ph idx="1"/>
          </p:nvPr>
        </p:nvSpPr>
        <p:spPr>
          <a:xfrm>
            <a:off x="611188" y="1989138"/>
            <a:ext cx="4248150" cy="1763713"/>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、责任单位无力支付处罚和民事陪偿</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或欠债</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时，应当优先赔付老百姓，</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优先赔</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付消费者。</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、事故陪偿民事优先，体现了以人为</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本的</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重要思想</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p:txBody>
      </p:sp>
      <p:sp>
        <p:nvSpPr>
          <p:cNvPr id="7168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71685"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pic>
        <p:nvPicPr>
          <p:cNvPr id="71686" name="图片 1"/>
          <p:cNvPicPr>
            <a:picLocks noChangeAspect="1"/>
          </p:cNvPicPr>
          <p:nvPr/>
        </p:nvPicPr>
        <p:blipFill>
          <a:blip r:embed="rId2" cstate="print"/>
          <a:srcRect l="10484" r="26012"/>
          <a:stretch>
            <a:fillRect/>
          </a:stretch>
        </p:blipFill>
        <p:spPr>
          <a:xfrm>
            <a:off x="5076825" y="2005013"/>
            <a:ext cx="3527425" cy="3222625"/>
          </a:xfrm>
          <a:prstGeom prst="rect">
            <a:avLst/>
          </a:prstGeom>
          <a:noFill/>
          <a:ln w="9525">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924300" y="44450"/>
            <a:ext cx="5400675" cy="4619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10</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：加大对违法行为的处罚力度</a:t>
            </a:r>
          </a:p>
        </p:txBody>
      </p:sp>
      <p:sp>
        <p:nvSpPr>
          <p:cNvPr id="384003" name="Rectangle 3"/>
          <p:cNvSpPr>
            <a:spLocks noGrp="1" noChangeArrowheads="1"/>
          </p:cNvSpPr>
          <p:nvPr>
            <p:ph idx="1"/>
          </p:nvPr>
        </p:nvSpPr>
        <p:spPr>
          <a:xfrm>
            <a:off x="557213" y="2060575"/>
            <a:ext cx="3924300" cy="2376488"/>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、单位处罚最高为</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200</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万元；</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个人处罚最高</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为上年收入的</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30-60 %</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、处罚的种类：行政处罚、停产</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整顿</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、吊销许可证、追究</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刑事责任等</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p:txBody>
      </p:sp>
      <p:sp>
        <p:nvSpPr>
          <p:cNvPr id="72708"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72709"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pic>
        <p:nvPicPr>
          <p:cNvPr id="72710" name="图片 1"/>
          <p:cNvPicPr>
            <a:picLocks noChangeAspect="1"/>
          </p:cNvPicPr>
          <p:nvPr/>
        </p:nvPicPr>
        <p:blipFill>
          <a:blip r:embed="rId2" cstate="print"/>
          <a:srcRect r="13278" b="4684"/>
          <a:stretch>
            <a:fillRect/>
          </a:stretch>
        </p:blipFill>
        <p:spPr>
          <a:xfrm>
            <a:off x="4602163" y="2205038"/>
            <a:ext cx="4141787" cy="3086100"/>
          </a:xfrm>
          <a:prstGeom prst="rect">
            <a:avLst/>
          </a:prstGeom>
          <a:noFill/>
          <a:ln w="9525">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图片 5"/>
          <p:cNvPicPr>
            <a:picLocks noChangeAspect="1"/>
          </p:cNvPicPr>
          <p:nvPr/>
        </p:nvPicPr>
        <p:blipFill>
          <a:blip r:embed="rId3" cstate="print"/>
          <a:srcRect l="36458" b="4584"/>
          <a:stretch>
            <a:fillRect/>
          </a:stretch>
        </p:blipFill>
        <p:spPr>
          <a:xfrm>
            <a:off x="-36512" y="-41275"/>
            <a:ext cx="6902450" cy="6913563"/>
          </a:xfrm>
          <a:prstGeom prst="rect">
            <a:avLst/>
          </a:prstGeom>
          <a:noFill/>
          <a:ln w="9525">
            <a:noFill/>
          </a:ln>
        </p:spPr>
      </p:pic>
      <p:sp>
        <p:nvSpPr>
          <p:cNvPr id="2" name="等腰三角形 1"/>
          <p:cNvSpPr/>
          <p:nvPr/>
        </p:nvSpPr>
        <p:spPr bwMode="auto">
          <a:xfrm rot="5400000">
            <a:off x="-2223294" y="2223294"/>
            <a:ext cx="6858000" cy="2411413"/>
          </a:xfrm>
          <a:prstGeom prst="triangle">
            <a:avLst>
              <a:gd name="adj" fmla="val 49871"/>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 name="矩形 2"/>
          <p:cNvSpPr/>
          <p:nvPr/>
        </p:nvSpPr>
        <p:spPr bwMode="auto">
          <a:xfrm>
            <a:off x="5219700" y="-26987"/>
            <a:ext cx="3924300" cy="688498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3733" name="任意多边形 3"/>
          <p:cNvSpPr/>
          <p:nvPr/>
        </p:nvSpPr>
        <p:spPr>
          <a:xfrm rot="5400000">
            <a:off x="1379538" y="-127000"/>
            <a:ext cx="6886575" cy="7085013"/>
          </a:xfrm>
          <a:custGeom>
            <a:avLst/>
            <a:gdLst/>
            <a:ahLst/>
            <a:cxnLst>
              <a:cxn ang="0">
                <a:pos x="0" y="57072"/>
              </a:cxn>
              <a:cxn ang="0">
                <a:pos x="0" y="25076"/>
              </a:cxn>
              <a:cxn ang="0">
                <a:pos x="44535" y="0"/>
              </a:cxn>
              <a:cxn ang="0">
                <a:pos x="5933" y="25076"/>
              </a:cxn>
              <a:cxn ang="0">
                <a:pos x="5933" y="57071"/>
              </a:cxn>
              <a:cxn ang="0">
                <a:pos x="40857" y="5223"/>
              </a:cxn>
              <a:cxn ang="0">
                <a:pos x="27943" y="57071"/>
              </a:cxn>
              <a:cxn ang="0">
                <a:pos x="5933" y="57071"/>
              </a:cxn>
              <a:cxn ang="0">
                <a:pos x="5933" y="57072"/>
              </a:cxn>
              <a:cxn ang="0">
                <a:pos x="0" y="57072"/>
              </a:cxn>
            </a:cxnLst>
            <a:rect l="0" t="0" r="0" b="0"/>
            <a:pathLst>
              <a:path w="6885937" h="5462514">
                <a:moveTo>
                  <a:pt x="0" y="5462514"/>
                </a:moveTo>
                <a:lnTo>
                  <a:pt x="0" y="2294162"/>
                </a:lnTo>
                <a:lnTo>
                  <a:pt x="3451767" y="0"/>
                </a:lnTo>
                <a:lnTo>
                  <a:pt x="6885937" y="2294162"/>
                </a:lnTo>
                <a:lnTo>
                  <a:pt x="6885937" y="5462513"/>
                </a:lnTo>
                <a:lnTo>
                  <a:pt x="3448090" y="3606609"/>
                </a:lnTo>
                <a:lnTo>
                  <a:pt x="27937" y="5462513"/>
                </a:lnTo>
                <a:lnTo>
                  <a:pt x="6885937" y="5462513"/>
                </a:lnTo>
                <a:lnTo>
                  <a:pt x="6885937" y="5462514"/>
                </a:lnTo>
                <a:lnTo>
                  <a:pt x="0" y="5462514"/>
                </a:lnTo>
                <a:close/>
              </a:path>
            </a:pathLst>
          </a:custGeom>
          <a:solidFill>
            <a:schemeClr val="bg1">
              <a:alpha val="100000"/>
            </a:schemeClr>
          </a:solidFill>
          <a:ln w="9525">
            <a:noFill/>
          </a:ln>
        </p:spPr>
        <p:txBody>
          <a:bodyPr/>
          <a:lstStyle/>
          <a:p>
            <a:endParaRPr lang="zh-CN" altLang="en-US"/>
          </a:p>
        </p:txBody>
      </p:sp>
      <p:sp>
        <p:nvSpPr>
          <p:cNvPr id="73734" name="五边形 4"/>
          <p:cNvSpPr/>
          <p:nvPr/>
        </p:nvSpPr>
        <p:spPr>
          <a:xfrm>
            <a:off x="1588" y="2892425"/>
            <a:ext cx="2409825" cy="1044575"/>
          </a:xfrm>
          <a:prstGeom prst="homePlate">
            <a:avLst>
              <a:gd name="adj" fmla="val 34818"/>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73735" name="矩形 6"/>
          <p:cNvSpPr/>
          <p:nvPr/>
        </p:nvSpPr>
        <p:spPr>
          <a:xfrm>
            <a:off x="3635375" y="3060700"/>
            <a:ext cx="4302125" cy="708025"/>
          </a:xfrm>
          <a:prstGeom prst="rect">
            <a:avLst/>
          </a:prstGeom>
          <a:noFill/>
          <a:ln w="9525">
            <a:noFill/>
          </a:ln>
        </p:spPr>
        <p:txBody>
          <a:bodyPr wrap="none">
            <a:spAutoFit/>
          </a:bodyPr>
          <a:lstStyle/>
          <a:p>
            <a:pPr lvl="0" algn="ctr" eaLnBrk="1" hangingPunct="1">
              <a:spcBef>
                <a:spcPct val="50000"/>
              </a:spcBef>
            </a:pPr>
            <a:r>
              <a:rPr lang="zh-CN" altLang="en-US" sz="4000" dirty="0">
                <a:latin typeface="方正清刻本悦宋简体" pitchFamily="2" charset="-122"/>
                <a:ea typeface="方正清刻本悦宋简体" pitchFamily="2" charset="-122"/>
              </a:rPr>
              <a:t>特种设备管理方法</a:t>
            </a:r>
          </a:p>
        </p:txBody>
      </p:sp>
      <p:sp>
        <p:nvSpPr>
          <p:cNvPr id="73736" name="文本框 7"/>
          <p:cNvSpPr txBox="1"/>
          <p:nvPr/>
        </p:nvSpPr>
        <p:spPr>
          <a:xfrm>
            <a:off x="169863" y="3092450"/>
            <a:ext cx="2673350" cy="646113"/>
          </a:xfrm>
          <a:prstGeom prst="rect">
            <a:avLst/>
          </a:prstGeom>
          <a:noFill/>
          <a:ln w="9525">
            <a:noFill/>
          </a:ln>
        </p:spPr>
        <p:txBody>
          <a:bodyPr>
            <a:spAutoFit/>
          </a:bodyPr>
          <a:lstStyle/>
          <a:p>
            <a:pPr lvl="0" eaLnBrk="1" hangingPunct="1"/>
            <a:r>
              <a:rPr lang="zh-CN" altLang="en-US" sz="3600" dirty="0">
                <a:solidFill>
                  <a:schemeClr val="bg1"/>
                </a:solidFill>
                <a:latin typeface="方正清刻本悦宋简体" pitchFamily="2" charset="-122"/>
                <a:ea typeface="方正清刻本悦宋简体" pitchFamily="2" charset="-122"/>
              </a:rPr>
              <a:t>第二部分</a:t>
            </a: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75779" name="组合 4"/>
          <p:cNvGrpSpPr/>
          <p:nvPr/>
        </p:nvGrpSpPr>
        <p:grpSpPr>
          <a:xfrm>
            <a:off x="3706813" y="4221163"/>
            <a:ext cx="1728787" cy="1730375"/>
            <a:chOff x="1906911" y="2335858"/>
            <a:chExt cx="1728985" cy="1729779"/>
          </a:xfrm>
        </p:grpSpPr>
        <p:sp>
          <p:nvSpPr>
            <p:cNvPr id="6" name="椭圆 5"/>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 name="弦形 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9" name="椭圆 8"/>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5781" name="椭圆 9"/>
          <p:cNvSpPr/>
          <p:nvPr/>
        </p:nvSpPr>
        <p:spPr>
          <a:xfrm>
            <a:off x="3995738" y="1997075"/>
            <a:ext cx="1284287" cy="1284288"/>
          </a:xfrm>
          <a:prstGeom prst="ellips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11" name="椭圆 10"/>
          <p:cNvSpPr/>
          <p:nvPr/>
        </p:nvSpPr>
        <p:spPr bwMode="auto">
          <a:xfrm>
            <a:off x="6988175" y="1997075"/>
            <a:ext cx="1282700" cy="1284288"/>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 name="Text Box 5"/>
          <p:cNvSpPr txBox="1">
            <a:spLocks noChangeArrowheads="1"/>
          </p:cNvSpPr>
          <p:nvPr/>
        </p:nvSpPr>
        <p:spPr bwMode="auto">
          <a:xfrm>
            <a:off x="3840163" y="4670425"/>
            <a:ext cx="1584325"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cs typeface="+mn-cs"/>
              </a:rPr>
              <a:t>承</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压类                   特种设备</a:t>
            </a:r>
          </a:p>
        </p:txBody>
      </p:sp>
      <p:sp>
        <p:nvSpPr>
          <p:cNvPr id="14" name="Text Box 9"/>
          <p:cNvSpPr txBox="1">
            <a:spLocks noChangeArrowheads="1"/>
          </p:cNvSpPr>
          <p:nvPr/>
        </p:nvSpPr>
        <p:spPr bwMode="auto">
          <a:xfrm>
            <a:off x="1119188" y="2438400"/>
            <a:ext cx="105410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cs typeface="+mn-cs"/>
              </a:rPr>
              <a:t>锅炉</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endParaRPr>
          </a:p>
        </p:txBody>
      </p:sp>
      <p:sp>
        <p:nvSpPr>
          <p:cNvPr id="15" name="Text Box 13"/>
          <p:cNvSpPr txBox="1">
            <a:spLocks noChangeArrowheads="1"/>
          </p:cNvSpPr>
          <p:nvPr/>
        </p:nvSpPr>
        <p:spPr bwMode="auto">
          <a:xfrm>
            <a:off x="3944938" y="2438400"/>
            <a:ext cx="138588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压力容器</a:t>
            </a:r>
          </a:p>
        </p:txBody>
      </p:sp>
      <p:sp>
        <p:nvSpPr>
          <p:cNvPr id="16" name="Text Box 17"/>
          <p:cNvSpPr txBox="1">
            <a:spLocks noChangeArrowheads="1"/>
          </p:cNvSpPr>
          <p:nvPr/>
        </p:nvSpPr>
        <p:spPr bwMode="auto">
          <a:xfrm>
            <a:off x="6692900" y="2438400"/>
            <a:ext cx="18716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压力管道</a:t>
            </a:r>
          </a:p>
        </p:txBody>
      </p:sp>
      <p:sp>
        <p:nvSpPr>
          <p:cNvPr id="17"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特种设备分类</a:t>
            </a:r>
          </a:p>
        </p:txBody>
      </p:sp>
      <p:sp>
        <p:nvSpPr>
          <p:cNvPr id="75788" name="矩形 17"/>
          <p:cNvSpPr/>
          <p:nvPr/>
        </p:nvSpPr>
        <p:spPr>
          <a:xfrm>
            <a:off x="77788" y="57150"/>
            <a:ext cx="492125"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
        <p:nvSpPr>
          <p:cNvPr id="75789" name="矩形 19"/>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梯形 43"/>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76803" name="组合 37"/>
          <p:cNvGrpSpPr/>
          <p:nvPr/>
        </p:nvGrpSpPr>
        <p:grpSpPr>
          <a:xfrm>
            <a:off x="3706813" y="4221163"/>
            <a:ext cx="1728787" cy="1730375"/>
            <a:chOff x="1906911" y="2335858"/>
            <a:chExt cx="1728985" cy="1729779"/>
          </a:xfrm>
        </p:grpSpPr>
        <p:sp>
          <p:nvSpPr>
            <p:cNvPr id="39" name="椭圆 38"/>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41" name="椭圆 40"/>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2" name="椭圆 41"/>
          <p:cNvSpPr/>
          <p:nvPr/>
        </p:nvSpPr>
        <p:spPr bwMode="auto">
          <a:xfrm>
            <a:off x="39766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76806" name="椭圆 42"/>
          <p:cNvSpPr/>
          <p:nvPr/>
        </p:nvSpPr>
        <p:spPr>
          <a:xfrm>
            <a:off x="24907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76807" name="椭圆 44"/>
          <p:cNvSpPr/>
          <p:nvPr/>
        </p:nvSpPr>
        <p:spPr>
          <a:xfrm>
            <a:off x="54625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46" name="椭圆 45"/>
          <p:cNvSpPr/>
          <p:nvPr/>
        </p:nvSpPr>
        <p:spPr bwMode="auto">
          <a:xfrm>
            <a:off x="69484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7" name="Text Box 10"/>
          <p:cNvSpPr txBox="1">
            <a:spLocks noChangeArrowheads="1"/>
          </p:cNvSpPr>
          <p:nvPr/>
        </p:nvSpPr>
        <p:spPr bwMode="auto">
          <a:xfrm>
            <a:off x="3835400" y="4670425"/>
            <a:ext cx="1511300"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机电类  特种设备</a:t>
            </a:r>
          </a:p>
        </p:txBody>
      </p:sp>
      <p:sp>
        <p:nvSpPr>
          <p:cNvPr id="48" name="Text Box 11"/>
          <p:cNvSpPr txBox="1">
            <a:spLocks noChangeArrowheads="1"/>
          </p:cNvSpPr>
          <p:nvPr/>
        </p:nvSpPr>
        <p:spPr bwMode="auto">
          <a:xfrm>
            <a:off x="1004888" y="2333625"/>
            <a:ext cx="1223963"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大型游乐设施</a:t>
            </a:r>
          </a:p>
        </p:txBody>
      </p:sp>
      <p:sp>
        <p:nvSpPr>
          <p:cNvPr id="49" name="Text Box 24"/>
          <p:cNvSpPr txBox="1">
            <a:spLocks noChangeArrowheads="1"/>
          </p:cNvSpPr>
          <p:nvPr/>
        </p:nvSpPr>
        <p:spPr bwMode="auto">
          <a:xfrm>
            <a:off x="2552700" y="2441575"/>
            <a:ext cx="115093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电梯</a:t>
            </a:r>
          </a:p>
        </p:txBody>
      </p:sp>
      <p:sp>
        <p:nvSpPr>
          <p:cNvPr id="50" name="Text Box 25"/>
          <p:cNvSpPr txBox="1">
            <a:spLocks noChangeArrowheads="1"/>
          </p:cNvSpPr>
          <p:nvPr/>
        </p:nvSpPr>
        <p:spPr bwMode="auto">
          <a:xfrm>
            <a:off x="3886200" y="2441575"/>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起重机械</a:t>
            </a:r>
          </a:p>
        </p:txBody>
      </p:sp>
      <p:sp>
        <p:nvSpPr>
          <p:cNvPr id="51" name="Text Box 26"/>
          <p:cNvSpPr txBox="1">
            <a:spLocks noChangeArrowheads="1"/>
          </p:cNvSpPr>
          <p:nvPr/>
        </p:nvSpPr>
        <p:spPr bwMode="auto">
          <a:xfrm>
            <a:off x="5384800" y="2455863"/>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客运索道</a:t>
            </a:r>
          </a:p>
        </p:txBody>
      </p:sp>
      <p:sp>
        <p:nvSpPr>
          <p:cNvPr id="52" name="Text Box 27"/>
          <p:cNvSpPr txBox="1">
            <a:spLocks noChangeArrowheads="1"/>
          </p:cNvSpPr>
          <p:nvPr/>
        </p:nvSpPr>
        <p:spPr bwMode="auto">
          <a:xfrm>
            <a:off x="7026275" y="2333625"/>
            <a:ext cx="1152525"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cs typeface="+mn-cs"/>
              </a:rPr>
              <a:t>厂</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内 机动车</a:t>
            </a:r>
          </a:p>
        </p:txBody>
      </p:sp>
      <p:sp>
        <p:nvSpPr>
          <p:cNvPr id="53"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特种设备分类</a:t>
            </a:r>
          </a:p>
        </p:txBody>
      </p:sp>
      <p:sp>
        <p:nvSpPr>
          <p:cNvPr id="76816" name="矩形 5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
        <p:nvSpPr>
          <p:cNvPr id="76817" name="矩形 5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4575175" y="1428750"/>
            <a:ext cx="2174875" cy="4378325"/>
          </a:xfrm>
          <a:custGeom>
            <a:avLst/>
            <a:gdLst/>
            <a:ahLst/>
            <a:cxnLst>
              <a:cxn ang="0">
                <a:pos x="7079" y="4121"/>
              </a:cxn>
              <a:cxn ang="0">
                <a:pos x="7396" y="4560"/>
              </a:cxn>
              <a:cxn ang="0">
                <a:pos x="7902" y="5525"/>
              </a:cxn>
              <a:cxn ang="0">
                <a:pos x="8260" y="6557"/>
              </a:cxn>
              <a:cxn ang="0">
                <a:pos x="8496" y="7593"/>
              </a:cxn>
              <a:cxn ang="0">
                <a:pos x="8634" y="8572"/>
              </a:cxn>
              <a:cxn ang="0">
                <a:pos x="8717" y="9982"/>
              </a:cxn>
              <a:cxn ang="0">
                <a:pos x="8718" y="30203"/>
              </a:cxn>
              <a:cxn ang="0">
                <a:pos x="8653" y="31664"/>
              </a:cxn>
              <a:cxn ang="0">
                <a:pos x="8534" y="32623"/>
              </a:cxn>
              <a:cxn ang="0">
                <a:pos x="8323" y="33651"/>
              </a:cxn>
              <a:cxn ang="0">
                <a:pos x="7994" y="34689"/>
              </a:cxn>
              <a:cxn ang="0">
                <a:pos x="7523" y="35675"/>
              </a:cxn>
              <a:cxn ang="0">
                <a:pos x="7154" y="36225"/>
              </a:cxn>
              <a:cxn ang="0">
                <a:pos x="6801" y="36634"/>
              </a:cxn>
              <a:cxn ang="0">
                <a:pos x="5043" y="38386"/>
              </a:cxn>
              <a:cxn ang="0">
                <a:pos x="3986" y="39358"/>
              </a:cxn>
              <a:cxn ang="0">
                <a:pos x="3614" y="39615"/>
              </a:cxn>
              <a:cxn ang="0">
                <a:pos x="2998" y="39901"/>
              </a:cxn>
              <a:cxn ang="0">
                <a:pos x="2038" y="40166"/>
              </a:cxn>
              <a:cxn ang="0">
                <a:pos x="459" y="40388"/>
              </a:cxn>
              <a:cxn ang="0">
                <a:pos x="639" y="40430"/>
              </a:cxn>
              <a:cxn ang="0">
                <a:pos x="1533" y="40368"/>
              </a:cxn>
              <a:cxn ang="0">
                <a:pos x="2305" y="40256"/>
              </a:cxn>
              <a:cxn ang="0">
                <a:pos x="2965" y="40100"/>
              </a:cxn>
              <a:cxn ang="0">
                <a:pos x="3522" y="39908"/>
              </a:cxn>
              <a:cxn ang="0">
                <a:pos x="3983" y="39687"/>
              </a:cxn>
              <a:cxn ang="0">
                <a:pos x="4359" y="39443"/>
              </a:cxn>
              <a:cxn ang="0">
                <a:pos x="4781" y="39069"/>
              </a:cxn>
              <a:cxn ang="0">
                <a:pos x="9777" y="34119"/>
              </a:cxn>
              <a:cxn ang="0">
                <a:pos x="15909" y="27934"/>
              </a:cxn>
              <a:cxn ang="0">
                <a:pos x="18352" y="25392"/>
              </a:cxn>
              <a:cxn ang="0">
                <a:pos x="18742" y="24914"/>
              </a:cxn>
              <a:cxn ang="0">
                <a:pos x="19290" y="24002"/>
              </a:cxn>
              <a:cxn ang="0">
                <a:pos x="19668" y="23074"/>
              </a:cxn>
              <a:cxn ang="0">
                <a:pos x="19905" y="22186"/>
              </a:cxn>
              <a:cxn ang="0">
                <a:pos x="20036" y="21397"/>
              </a:cxn>
              <a:cxn ang="0">
                <a:pos x="20099" y="20375"/>
              </a:cxn>
              <a:cxn ang="0">
                <a:pos x="20090" y="19677"/>
              </a:cxn>
              <a:cxn ang="0">
                <a:pos x="19989" y="18707"/>
              </a:cxn>
              <a:cxn ang="0">
                <a:pos x="19816" y="17868"/>
              </a:cxn>
              <a:cxn ang="0">
                <a:pos x="19520" y="16954"/>
              </a:cxn>
              <a:cxn ang="0">
                <a:pos x="19070" y="16027"/>
              </a:cxn>
              <a:cxn ang="0">
                <a:pos x="18515" y="15235"/>
              </a:cxn>
              <a:cxn ang="0">
                <a:pos x="17864" y="14526"/>
              </a:cxn>
              <a:cxn ang="0">
                <a:pos x="13822" y="10386"/>
              </a:cxn>
              <a:cxn ang="0">
                <a:pos x="6276" y="2835"/>
              </a:cxn>
              <a:cxn ang="0">
                <a:pos x="4534" y="1137"/>
              </a:cxn>
              <a:cxn ang="0">
                <a:pos x="4202" y="886"/>
              </a:cxn>
              <a:cxn ang="0">
                <a:pos x="3789" y="651"/>
              </a:cxn>
              <a:cxn ang="0">
                <a:pos x="3286" y="442"/>
              </a:cxn>
              <a:cxn ang="0">
                <a:pos x="2685" y="265"/>
              </a:cxn>
              <a:cxn ang="0">
                <a:pos x="1976" y="128"/>
              </a:cxn>
              <a:cxn ang="0">
                <a:pos x="1151" y="37"/>
              </a:cxn>
              <a:cxn ang="0">
                <a:pos x="202" y="1"/>
              </a:cxn>
              <a:cxn ang="0">
                <a:pos x="1252" y="141"/>
              </a:cxn>
              <a:cxn ang="0">
                <a:pos x="2528" y="389"/>
              </a:cxn>
              <a:cxn ang="0">
                <a:pos x="3285" y="657"/>
              </a:cxn>
              <a:cxn ang="0">
                <a:pos x="3760" y="908"/>
              </a:cxn>
              <a:cxn ang="0">
                <a:pos x="4406" y="1451"/>
              </a:cxn>
              <a:cxn ang="0">
                <a:pos x="5957" y="2952"/>
              </a:cxn>
            </a:cxnLst>
            <a:rect l="0" t="0" r="r" b="b"/>
            <a:pathLst>
              <a:path w="20099" h="40439">
                <a:moveTo>
                  <a:pt x="6801" y="3805"/>
                </a:moveTo>
                <a:lnTo>
                  <a:pt x="6801" y="3805"/>
                </a:lnTo>
                <a:lnTo>
                  <a:pt x="6842" y="3849"/>
                </a:lnTo>
                <a:lnTo>
                  <a:pt x="6883" y="3893"/>
                </a:lnTo>
                <a:lnTo>
                  <a:pt x="6924" y="3938"/>
                </a:lnTo>
                <a:lnTo>
                  <a:pt x="6964" y="3983"/>
                </a:lnTo>
                <a:lnTo>
                  <a:pt x="7003" y="4028"/>
                </a:lnTo>
                <a:lnTo>
                  <a:pt x="7041" y="4074"/>
                </a:lnTo>
                <a:lnTo>
                  <a:pt x="7079" y="4121"/>
                </a:lnTo>
                <a:lnTo>
                  <a:pt x="7117" y="4167"/>
                </a:lnTo>
                <a:lnTo>
                  <a:pt x="7154" y="4215"/>
                </a:lnTo>
                <a:lnTo>
                  <a:pt x="7190" y="4262"/>
                </a:lnTo>
                <a:lnTo>
                  <a:pt x="7226" y="4311"/>
                </a:lnTo>
                <a:lnTo>
                  <a:pt x="7261" y="4360"/>
                </a:lnTo>
                <a:lnTo>
                  <a:pt x="7295" y="4409"/>
                </a:lnTo>
                <a:lnTo>
                  <a:pt x="7330" y="4459"/>
                </a:lnTo>
                <a:lnTo>
                  <a:pt x="7363" y="4509"/>
                </a:lnTo>
                <a:lnTo>
                  <a:pt x="7396" y="4560"/>
                </a:lnTo>
                <a:lnTo>
                  <a:pt x="7461" y="4662"/>
                </a:lnTo>
                <a:lnTo>
                  <a:pt x="7523" y="4765"/>
                </a:lnTo>
                <a:lnTo>
                  <a:pt x="7584" y="4871"/>
                </a:lnTo>
                <a:lnTo>
                  <a:pt x="7642" y="4976"/>
                </a:lnTo>
                <a:lnTo>
                  <a:pt x="7698" y="5084"/>
                </a:lnTo>
                <a:lnTo>
                  <a:pt x="7751" y="5193"/>
                </a:lnTo>
                <a:lnTo>
                  <a:pt x="7804" y="5303"/>
                </a:lnTo>
                <a:lnTo>
                  <a:pt x="7854" y="5413"/>
                </a:lnTo>
                <a:lnTo>
                  <a:pt x="7902" y="5525"/>
                </a:lnTo>
                <a:lnTo>
                  <a:pt x="7949" y="5637"/>
                </a:lnTo>
                <a:lnTo>
                  <a:pt x="7994" y="5751"/>
                </a:lnTo>
                <a:lnTo>
                  <a:pt x="8038" y="5864"/>
                </a:lnTo>
                <a:lnTo>
                  <a:pt x="8079" y="5979"/>
                </a:lnTo>
                <a:lnTo>
                  <a:pt x="8118" y="6094"/>
                </a:lnTo>
                <a:lnTo>
                  <a:pt x="8156" y="6209"/>
                </a:lnTo>
                <a:lnTo>
                  <a:pt x="8193" y="6324"/>
                </a:lnTo>
                <a:lnTo>
                  <a:pt x="8228" y="6440"/>
                </a:lnTo>
                <a:lnTo>
                  <a:pt x="8260" y="6557"/>
                </a:lnTo>
                <a:lnTo>
                  <a:pt x="8293" y="6672"/>
                </a:lnTo>
                <a:lnTo>
                  <a:pt x="8323" y="6788"/>
                </a:lnTo>
                <a:lnTo>
                  <a:pt x="8352" y="6905"/>
                </a:lnTo>
                <a:lnTo>
                  <a:pt x="8379" y="7020"/>
                </a:lnTo>
                <a:lnTo>
                  <a:pt x="8405" y="7135"/>
                </a:lnTo>
                <a:lnTo>
                  <a:pt x="8429" y="7251"/>
                </a:lnTo>
                <a:lnTo>
                  <a:pt x="8453" y="7365"/>
                </a:lnTo>
                <a:lnTo>
                  <a:pt x="8475" y="7480"/>
                </a:lnTo>
                <a:lnTo>
                  <a:pt x="8496" y="7593"/>
                </a:lnTo>
                <a:lnTo>
                  <a:pt x="8515" y="7705"/>
                </a:lnTo>
                <a:lnTo>
                  <a:pt x="8534" y="7817"/>
                </a:lnTo>
                <a:lnTo>
                  <a:pt x="8551" y="7929"/>
                </a:lnTo>
                <a:lnTo>
                  <a:pt x="8568" y="8039"/>
                </a:lnTo>
                <a:lnTo>
                  <a:pt x="8583" y="8147"/>
                </a:lnTo>
                <a:lnTo>
                  <a:pt x="8597" y="8255"/>
                </a:lnTo>
                <a:lnTo>
                  <a:pt x="8611" y="8362"/>
                </a:lnTo>
                <a:lnTo>
                  <a:pt x="8623" y="8467"/>
                </a:lnTo>
                <a:lnTo>
                  <a:pt x="8634" y="8572"/>
                </a:lnTo>
                <a:lnTo>
                  <a:pt x="8644" y="8674"/>
                </a:lnTo>
                <a:lnTo>
                  <a:pt x="8653" y="8775"/>
                </a:lnTo>
                <a:lnTo>
                  <a:pt x="8670" y="8973"/>
                </a:lnTo>
                <a:lnTo>
                  <a:pt x="8683" y="9162"/>
                </a:lnTo>
                <a:lnTo>
                  <a:pt x="8694" y="9345"/>
                </a:lnTo>
                <a:lnTo>
                  <a:pt x="8703" y="9519"/>
                </a:lnTo>
                <a:lnTo>
                  <a:pt x="8709" y="9683"/>
                </a:lnTo>
                <a:lnTo>
                  <a:pt x="8713" y="9838"/>
                </a:lnTo>
                <a:lnTo>
                  <a:pt x="8717" y="9982"/>
                </a:lnTo>
                <a:lnTo>
                  <a:pt x="8718" y="10115"/>
                </a:lnTo>
                <a:lnTo>
                  <a:pt x="8718" y="10235"/>
                </a:lnTo>
                <a:lnTo>
                  <a:pt x="8718" y="10235"/>
                </a:lnTo>
                <a:lnTo>
                  <a:pt x="8718" y="20187"/>
                </a:lnTo>
                <a:lnTo>
                  <a:pt x="8718" y="20187"/>
                </a:lnTo>
                <a:lnTo>
                  <a:pt x="8718" y="20252"/>
                </a:lnTo>
                <a:lnTo>
                  <a:pt x="8718" y="20252"/>
                </a:lnTo>
                <a:lnTo>
                  <a:pt x="8718" y="30203"/>
                </a:lnTo>
                <a:lnTo>
                  <a:pt x="8718" y="30203"/>
                </a:lnTo>
                <a:lnTo>
                  <a:pt x="8718" y="30325"/>
                </a:lnTo>
                <a:lnTo>
                  <a:pt x="8717" y="30457"/>
                </a:lnTo>
                <a:lnTo>
                  <a:pt x="8713" y="30602"/>
                </a:lnTo>
                <a:lnTo>
                  <a:pt x="8709" y="30756"/>
                </a:lnTo>
                <a:lnTo>
                  <a:pt x="8703" y="30921"/>
                </a:lnTo>
                <a:lnTo>
                  <a:pt x="8694" y="31095"/>
                </a:lnTo>
                <a:lnTo>
                  <a:pt x="8683" y="31277"/>
                </a:lnTo>
                <a:lnTo>
                  <a:pt x="8670" y="31466"/>
                </a:lnTo>
                <a:lnTo>
                  <a:pt x="8653" y="31664"/>
                </a:lnTo>
                <a:lnTo>
                  <a:pt x="8644" y="31765"/>
                </a:lnTo>
                <a:lnTo>
                  <a:pt x="8634" y="31868"/>
                </a:lnTo>
                <a:lnTo>
                  <a:pt x="8623" y="31972"/>
                </a:lnTo>
                <a:lnTo>
                  <a:pt x="8611" y="32077"/>
                </a:lnTo>
                <a:lnTo>
                  <a:pt x="8597" y="32184"/>
                </a:lnTo>
                <a:lnTo>
                  <a:pt x="8583" y="32293"/>
                </a:lnTo>
                <a:lnTo>
                  <a:pt x="8568" y="32401"/>
                </a:lnTo>
                <a:lnTo>
                  <a:pt x="8551" y="32511"/>
                </a:lnTo>
                <a:lnTo>
                  <a:pt x="8534" y="32623"/>
                </a:lnTo>
                <a:lnTo>
                  <a:pt x="8515" y="32734"/>
                </a:lnTo>
                <a:lnTo>
                  <a:pt x="8496" y="32847"/>
                </a:lnTo>
                <a:lnTo>
                  <a:pt x="8475" y="32961"/>
                </a:lnTo>
                <a:lnTo>
                  <a:pt x="8453" y="33075"/>
                </a:lnTo>
                <a:lnTo>
                  <a:pt x="8429" y="33190"/>
                </a:lnTo>
                <a:lnTo>
                  <a:pt x="8405" y="33304"/>
                </a:lnTo>
                <a:lnTo>
                  <a:pt x="8379" y="33420"/>
                </a:lnTo>
                <a:lnTo>
                  <a:pt x="8352" y="33535"/>
                </a:lnTo>
                <a:lnTo>
                  <a:pt x="8323" y="33651"/>
                </a:lnTo>
                <a:lnTo>
                  <a:pt x="8293" y="33767"/>
                </a:lnTo>
                <a:lnTo>
                  <a:pt x="8260" y="33883"/>
                </a:lnTo>
                <a:lnTo>
                  <a:pt x="8228" y="33999"/>
                </a:lnTo>
                <a:lnTo>
                  <a:pt x="8193" y="34114"/>
                </a:lnTo>
                <a:lnTo>
                  <a:pt x="8156" y="34230"/>
                </a:lnTo>
                <a:lnTo>
                  <a:pt x="8118" y="34346"/>
                </a:lnTo>
                <a:lnTo>
                  <a:pt x="8079" y="34460"/>
                </a:lnTo>
                <a:lnTo>
                  <a:pt x="8038" y="34575"/>
                </a:lnTo>
                <a:lnTo>
                  <a:pt x="7994" y="34689"/>
                </a:lnTo>
                <a:lnTo>
                  <a:pt x="7949" y="34802"/>
                </a:lnTo>
                <a:lnTo>
                  <a:pt x="7902" y="34915"/>
                </a:lnTo>
                <a:lnTo>
                  <a:pt x="7854" y="35026"/>
                </a:lnTo>
                <a:lnTo>
                  <a:pt x="7804" y="35137"/>
                </a:lnTo>
                <a:lnTo>
                  <a:pt x="7751" y="35247"/>
                </a:lnTo>
                <a:lnTo>
                  <a:pt x="7698" y="35355"/>
                </a:lnTo>
                <a:lnTo>
                  <a:pt x="7642" y="35463"/>
                </a:lnTo>
                <a:lnTo>
                  <a:pt x="7584" y="35569"/>
                </a:lnTo>
                <a:lnTo>
                  <a:pt x="7523" y="35675"/>
                </a:lnTo>
                <a:lnTo>
                  <a:pt x="7461" y="35778"/>
                </a:lnTo>
                <a:lnTo>
                  <a:pt x="7396" y="35880"/>
                </a:lnTo>
                <a:lnTo>
                  <a:pt x="7363" y="35931"/>
                </a:lnTo>
                <a:lnTo>
                  <a:pt x="7330" y="35980"/>
                </a:lnTo>
                <a:lnTo>
                  <a:pt x="7295" y="36031"/>
                </a:lnTo>
                <a:lnTo>
                  <a:pt x="7261" y="36080"/>
                </a:lnTo>
                <a:lnTo>
                  <a:pt x="7226" y="36128"/>
                </a:lnTo>
                <a:lnTo>
                  <a:pt x="7190" y="36177"/>
                </a:lnTo>
                <a:lnTo>
                  <a:pt x="7154" y="36225"/>
                </a:lnTo>
                <a:lnTo>
                  <a:pt x="7117" y="36272"/>
                </a:lnTo>
                <a:lnTo>
                  <a:pt x="7079" y="36319"/>
                </a:lnTo>
                <a:lnTo>
                  <a:pt x="7041" y="36365"/>
                </a:lnTo>
                <a:lnTo>
                  <a:pt x="7003" y="36411"/>
                </a:lnTo>
                <a:lnTo>
                  <a:pt x="6964" y="36457"/>
                </a:lnTo>
                <a:lnTo>
                  <a:pt x="6924" y="36502"/>
                </a:lnTo>
                <a:lnTo>
                  <a:pt x="6883" y="36546"/>
                </a:lnTo>
                <a:lnTo>
                  <a:pt x="6842" y="36591"/>
                </a:lnTo>
                <a:lnTo>
                  <a:pt x="6801" y="36634"/>
                </a:lnTo>
                <a:lnTo>
                  <a:pt x="6801" y="36634"/>
                </a:lnTo>
                <a:lnTo>
                  <a:pt x="6689" y="36748"/>
                </a:lnTo>
                <a:lnTo>
                  <a:pt x="6389" y="37052"/>
                </a:lnTo>
                <a:lnTo>
                  <a:pt x="6186" y="37257"/>
                </a:lnTo>
                <a:lnTo>
                  <a:pt x="5957" y="37487"/>
                </a:lnTo>
                <a:lnTo>
                  <a:pt x="5708" y="37735"/>
                </a:lnTo>
                <a:lnTo>
                  <a:pt x="5446" y="37994"/>
                </a:lnTo>
                <a:lnTo>
                  <a:pt x="5177" y="38256"/>
                </a:lnTo>
                <a:lnTo>
                  <a:pt x="5043" y="38386"/>
                </a:lnTo>
                <a:lnTo>
                  <a:pt x="4910" y="38514"/>
                </a:lnTo>
                <a:lnTo>
                  <a:pt x="4779" y="38638"/>
                </a:lnTo>
                <a:lnTo>
                  <a:pt x="4651" y="38760"/>
                </a:lnTo>
                <a:lnTo>
                  <a:pt x="4526" y="38876"/>
                </a:lnTo>
                <a:lnTo>
                  <a:pt x="4406" y="38988"/>
                </a:lnTo>
                <a:lnTo>
                  <a:pt x="4290" y="39092"/>
                </a:lnTo>
                <a:lnTo>
                  <a:pt x="4182" y="39190"/>
                </a:lnTo>
                <a:lnTo>
                  <a:pt x="4080" y="39278"/>
                </a:lnTo>
                <a:lnTo>
                  <a:pt x="3986" y="39358"/>
                </a:lnTo>
                <a:lnTo>
                  <a:pt x="3901" y="39428"/>
                </a:lnTo>
                <a:lnTo>
                  <a:pt x="3862" y="39458"/>
                </a:lnTo>
                <a:lnTo>
                  <a:pt x="3825" y="39485"/>
                </a:lnTo>
                <a:lnTo>
                  <a:pt x="3791" y="39510"/>
                </a:lnTo>
                <a:lnTo>
                  <a:pt x="3760" y="39531"/>
                </a:lnTo>
                <a:lnTo>
                  <a:pt x="3731" y="39550"/>
                </a:lnTo>
                <a:lnTo>
                  <a:pt x="3705" y="39565"/>
                </a:lnTo>
                <a:lnTo>
                  <a:pt x="3705" y="39565"/>
                </a:lnTo>
                <a:lnTo>
                  <a:pt x="3614" y="39615"/>
                </a:lnTo>
                <a:lnTo>
                  <a:pt x="3514" y="39669"/>
                </a:lnTo>
                <a:lnTo>
                  <a:pt x="3461" y="39697"/>
                </a:lnTo>
                <a:lnTo>
                  <a:pt x="3405" y="39725"/>
                </a:lnTo>
                <a:lnTo>
                  <a:pt x="3346" y="39753"/>
                </a:lnTo>
                <a:lnTo>
                  <a:pt x="3285" y="39782"/>
                </a:lnTo>
                <a:lnTo>
                  <a:pt x="3219" y="39811"/>
                </a:lnTo>
                <a:lnTo>
                  <a:pt x="3149" y="39842"/>
                </a:lnTo>
                <a:lnTo>
                  <a:pt x="3077" y="39871"/>
                </a:lnTo>
                <a:lnTo>
                  <a:pt x="2998" y="39901"/>
                </a:lnTo>
                <a:lnTo>
                  <a:pt x="2915" y="39932"/>
                </a:lnTo>
                <a:lnTo>
                  <a:pt x="2827" y="39961"/>
                </a:lnTo>
                <a:lnTo>
                  <a:pt x="2733" y="39991"/>
                </a:lnTo>
                <a:lnTo>
                  <a:pt x="2634" y="40021"/>
                </a:lnTo>
                <a:lnTo>
                  <a:pt x="2528" y="40051"/>
                </a:lnTo>
                <a:lnTo>
                  <a:pt x="2417" y="40080"/>
                </a:lnTo>
                <a:lnTo>
                  <a:pt x="2298" y="40109"/>
                </a:lnTo>
                <a:lnTo>
                  <a:pt x="2172" y="40137"/>
                </a:lnTo>
                <a:lnTo>
                  <a:pt x="2038" y="40166"/>
                </a:lnTo>
                <a:lnTo>
                  <a:pt x="1899" y="40193"/>
                </a:lnTo>
                <a:lnTo>
                  <a:pt x="1750" y="40220"/>
                </a:lnTo>
                <a:lnTo>
                  <a:pt x="1592" y="40247"/>
                </a:lnTo>
                <a:lnTo>
                  <a:pt x="1427" y="40273"/>
                </a:lnTo>
                <a:lnTo>
                  <a:pt x="1252" y="40298"/>
                </a:lnTo>
                <a:lnTo>
                  <a:pt x="1069" y="40322"/>
                </a:lnTo>
                <a:lnTo>
                  <a:pt x="875" y="40345"/>
                </a:lnTo>
                <a:lnTo>
                  <a:pt x="673" y="40367"/>
                </a:lnTo>
                <a:lnTo>
                  <a:pt x="459" y="40388"/>
                </a:lnTo>
                <a:lnTo>
                  <a:pt x="235" y="40409"/>
                </a:lnTo>
                <a:lnTo>
                  <a:pt x="0" y="40428"/>
                </a:lnTo>
                <a:lnTo>
                  <a:pt x="88" y="40439"/>
                </a:lnTo>
                <a:lnTo>
                  <a:pt x="88" y="40439"/>
                </a:lnTo>
                <a:lnTo>
                  <a:pt x="202" y="40439"/>
                </a:lnTo>
                <a:lnTo>
                  <a:pt x="314" y="40438"/>
                </a:lnTo>
                <a:lnTo>
                  <a:pt x="424" y="40436"/>
                </a:lnTo>
                <a:lnTo>
                  <a:pt x="533" y="40433"/>
                </a:lnTo>
                <a:lnTo>
                  <a:pt x="639" y="40430"/>
                </a:lnTo>
                <a:lnTo>
                  <a:pt x="745" y="40426"/>
                </a:lnTo>
                <a:lnTo>
                  <a:pt x="849" y="40421"/>
                </a:lnTo>
                <a:lnTo>
                  <a:pt x="951" y="40415"/>
                </a:lnTo>
                <a:lnTo>
                  <a:pt x="1052" y="40409"/>
                </a:lnTo>
                <a:lnTo>
                  <a:pt x="1151" y="40402"/>
                </a:lnTo>
                <a:lnTo>
                  <a:pt x="1249" y="40395"/>
                </a:lnTo>
                <a:lnTo>
                  <a:pt x="1345" y="40386"/>
                </a:lnTo>
                <a:lnTo>
                  <a:pt x="1440" y="40378"/>
                </a:lnTo>
                <a:lnTo>
                  <a:pt x="1533" y="40368"/>
                </a:lnTo>
                <a:lnTo>
                  <a:pt x="1625" y="40358"/>
                </a:lnTo>
                <a:lnTo>
                  <a:pt x="1714" y="40348"/>
                </a:lnTo>
                <a:lnTo>
                  <a:pt x="1802" y="40336"/>
                </a:lnTo>
                <a:lnTo>
                  <a:pt x="1890" y="40324"/>
                </a:lnTo>
                <a:lnTo>
                  <a:pt x="1976" y="40312"/>
                </a:lnTo>
                <a:lnTo>
                  <a:pt x="2060" y="40299"/>
                </a:lnTo>
                <a:lnTo>
                  <a:pt x="2144" y="40285"/>
                </a:lnTo>
                <a:lnTo>
                  <a:pt x="2224" y="40271"/>
                </a:lnTo>
                <a:lnTo>
                  <a:pt x="2305" y="40256"/>
                </a:lnTo>
                <a:lnTo>
                  <a:pt x="2383" y="40240"/>
                </a:lnTo>
                <a:lnTo>
                  <a:pt x="2460" y="40225"/>
                </a:lnTo>
                <a:lnTo>
                  <a:pt x="2536" y="40209"/>
                </a:lnTo>
                <a:lnTo>
                  <a:pt x="2611" y="40192"/>
                </a:lnTo>
                <a:lnTo>
                  <a:pt x="2685" y="40174"/>
                </a:lnTo>
                <a:lnTo>
                  <a:pt x="2757" y="40156"/>
                </a:lnTo>
                <a:lnTo>
                  <a:pt x="2827" y="40138"/>
                </a:lnTo>
                <a:lnTo>
                  <a:pt x="2896" y="40119"/>
                </a:lnTo>
                <a:lnTo>
                  <a:pt x="2965" y="40100"/>
                </a:lnTo>
                <a:lnTo>
                  <a:pt x="3032" y="40081"/>
                </a:lnTo>
                <a:lnTo>
                  <a:pt x="3097" y="40061"/>
                </a:lnTo>
                <a:lnTo>
                  <a:pt x="3162" y="40039"/>
                </a:lnTo>
                <a:lnTo>
                  <a:pt x="3224" y="40019"/>
                </a:lnTo>
                <a:lnTo>
                  <a:pt x="3286" y="39998"/>
                </a:lnTo>
                <a:lnTo>
                  <a:pt x="3346" y="39975"/>
                </a:lnTo>
                <a:lnTo>
                  <a:pt x="3407" y="39953"/>
                </a:lnTo>
                <a:lnTo>
                  <a:pt x="3465" y="39930"/>
                </a:lnTo>
                <a:lnTo>
                  <a:pt x="3522" y="39908"/>
                </a:lnTo>
                <a:lnTo>
                  <a:pt x="3577" y="39884"/>
                </a:lnTo>
                <a:lnTo>
                  <a:pt x="3631" y="39861"/>
                </a:lnTo>
                <a:lnTo>
                  <a:pt x="3685" y="39837"/>
                </a:lnTo>
                <a:lnTo>
                  <a:pt x="3738" y="39813"/>
                </a:lnTo>
                <a:lnTo>
                  <a:pt x="3789" y="39788"/>
                </a:lnTo>
                <a:lnTo>
                  <a:pt x="3839" y="39763"/>
                </a:lnTo>
                <a:lnTo>
                  <a:pt x="3889" y="39737"/>
                </a:lnTo>
                <a:lnTo>
                  <a:pt x="3936" y="39713"/>
                </a:lnTo>
                <a:lnTo>
                  <a:pt x="3983" y="39687"/>
                </a:lnTo>
                <a:lnTo>
                  <a:pt x="4029" y="39661"/>
                </a:lnTo>
                <a:lnTo>
                  <a:pt x="4073" y="39634"/>
                </a:lnTo>
                <a:lnTo>
                  <a:pt x="4118" y="39607"/>
                </a:lnTo>
                <a:lnTo>
                  <a:pt x="4161" y="39581"/>
                </a:lnTo>
                <a:lnTo>
                  <a:pt x="4202" y="39554"/>
                </a:lnTo>
                <a:lnTo>
                  <a:pt x="4243" y="39526"/>
                </a:lnTo>
                <a:lnTo>
                  <a:pt x="4282" y="39499"/>
                </a:lnTo>
                <a:lnTo>
                  <a:pt x="4322" y="39471"/>
                </a:lnTo>
                <a:lnTo>
                  <a:pt x="4359" y="39443"/>
                </a:lnTo>
                <a:lnTo>
                  <a:pt x="4395" y="39415"/>
                </a:lnTo>
                <a:lnTo>
                  <a:pt x="4431" y="39387"/>
                </a:lnTo>
                <a:lnTo>
                  <a:pt x="4467" y="39359"/>
                </a:lnTo>
                <a:lnTo>
                  <a:pt x="4501" y="39331"/>
                </a:lnTo>
                <a:lnTo>
                  <a:pt x="4534" y="39302"/>
                </a:lnTo>
                <a:lnTo>
                  <a:pt x="4534" y="39302"/>
                </a:lnTo>
                <a:lnTo>
                  <a:pt x="4574" y="39266"/>
                </a:lnTo>
                <a:lnTo>
                  <a:pt x="4629" y="39214"/>
                </a:lnTo>
                <a:lnTo>
                  <a:pt x="4781" y="39069"/>
                </a:lnTo>
                <a:lnTo>
                  <a:pt x="4987" y="38871"/>
                </a:lnTo>
                <a:lnTo>
                  <a:pt x="5243" y="38622"/>
                </a:lnTo>
                <a:lnTo>
                  <a:pt x="5545" y="38324"/>
                </a:lnTo>
                <a:lnTo>
                  <a:pt x="5891" y="37984"/>
                </a:lnTo>
                <a:lnTo>
                  <a:pt x="6276" y="37605"/>
                </a:lnTo>
                <a:lnTo>
                  <a:pt x="6698" y="37188"/>
                </a:lnTo>
                <a:lnTo>
                  <a:pt x="7633" y="36260"/>
                </a:lnTo>
                <a:lnTo>
                  <a:pt x="8669" y="35227"/>
                </a:lnTo>
                <a:lnTo>
                  <a:pt x="9777" y="34119"/>
                </a:lnTo>
                <a:lnTo>
                  <a:pt x="10931" y="32964"/>
                </a:lnTo>
                <a:lnTo>
                  <a:pt x="12100" y="31790"/>
                </a:lnTo>
                <a:lnTo>
                  <a:pt x="12681" y="31205"/>
                </a:lnTo>
                <a:lnTo>
                  <a:pt x="13257" y="30624"/>
                </a:lnTo>
                <a:lnTo>
                  <a:pt x="13822" y="30054"/>
                </a:lnTo>
                <a:lnTo>
                  <a:pt x="14373" y="29496"/>
                </a:lnTo>
                <a:lnTo>
                  <a:pt x="14907" y="28954"/>
                </a:lnTo>
                <a:lnTo>
                  <a:pt x="15420" y="28432"/>
                </a:lnTo>
                <a:lnTo>
                  <a:pt x="15909" y="27934"/>
                </a:lnTo>
                <a:lnTo>
                  <a:pt x="16371" y="27462"/>
                </a:lnTo>
                <a:lnTo>
                  <a:pt x="16799" y="27021"/>
                </a:lnTo>
                <a:lnTo>
                  <a:pt x="17194" y="26614"/>
                </a:lnTo>
                <a:lnTo>
                  <a:pt x="17550" y="26243"/>
                </a:lnTo>
                <a:lnTo>
                  <a:pt x="17864" y="25914"/>
                </a:lnTo>
                <a:lnTo>
                  <a:pt x="18004" y="25766"/>
                </a:lnTo>
                <a:lnTo>
                  <a:pt x="18132" y="25629"/>
                </a:lnTo>
                <a:lnTo>
                  <a:pt x="18249" y="25504"/>
                </a:lnTo>
                <a:lnTo>
                  <a:pt x="18352" y="25392"/>
                </a:lnTo>
                <a:lnTo>
                  <a:pt x="18352" y="25392"/>
                </a:lnTo>
                <a:lnTo>
                  <a:pt x="18393" y="25346"/>
                </a:lnTo>
                <a:lnTo>
                  <a:pt x="18434" y="25299"/>
                </a:lnTo>
                <a:lnTo>
                  <a:pt x="18476" y="25252"/>
                </a:lnTo>
                <a:lnTo>
                  <a:pt x="18515" y="25205"/>
                </a:lnTo>
                <a:lnTo>
                  <a:pt x="18555" y="25156"/>
                </a:lnTo>
                <a:lnTo>
                  <a:pt x="18593" y="25108"/>
                </a:lnTo>
                <a:lnTo>
                  <a:pt x="18669" y="25012"/>
                </a:lnTo>
                <a:lnTo>
                  <a:pt x="18742" y="24914"/>
                </a:lnTo>
                <a:lnTo>
                  <a:pt x="18813" y="24815"/>
                </a:lnTo>
                <a:lnTo>
                  <a:pt x="18880" y="24715"/>
                </a:lnTo>
                <a:lnTo>
                  <a:pt x="18946" y="24615"/>
                </a:lnTo>
                <a:lnTo>
                  <a:pt x="19008" y="24514"/>
                </a:lnTo>
                <a:lnTo>
                  <a:pt x="19070" y="24413"/>
                </a:lnTo>
                <a:lnTo>
                  <a:pt x="19128" y="24311"/>
                </a:lnTo>
                <a:lnTo>
                  <a:pt x="19184" y="24208"/>
                </a:lnTo>
                <a:lnTo>
                  <a:pt x="19239" y="24106"/>
                </a:lnTo>
                <a:lnTo>
                  <a:pt x="19290" y="24002"/>
                </a:lnTo>
                <a:lnTo>
                  <a:pt x="19341" y="23899"/>
                </a:lnTo>
                <a:lnTo>
                  <a:pt x="19388" y="23796"/>
                </a:lnTo>
                <a:lnTo>
                  <a:pt x="19433" y="23692"/>
                </a:lnTo>
                <a:lnTo>
                  <a:pt x="19477" y="23588"/>
                </a:lnTo>
                <a:lnTo>
                  <a:pt x="19520" y="23485"/>
                </a:lnTo>
                <a:lnTo>
                  <a:pt x="19559" y="23382"/>
                </a:lnTo>
                <a:lnTo>
                  <a:pt x="19598" y="23278"/>
                </a:lnTo>
                <a:lnTo>
                  <a:pt x="19634" y="23176"/>
                </a:lnTo>
                <a:lnTo>
                  <a:pt x="19668" y="23074"/>
                </a:lnTo>
                <a:lnTo>
                  <a:pt x="19701" y="22972"/>
                </a:lnTo>
                <a:lnTo>
                  <a:pt x="19732" y="22871"/>
                </a:lnTo>
                <a:lnTo>
                  <a:pt x="19761" y="22771"/>
                </a:lnTo>
                <a:lnTo>
                  <a:pt x="19789" y="22671"/>
                </a:lnTo>
                <a:lnTo>
                  <a:pt x="19816" y="22572"/>
                </a:lnTo>
                <a:lnTo>
                  <a:pt x="19841" y="22475"/>
                </a:lnTo>
                <a:lnTo>
                  <a:pt x="19864" y="22377"/>
                </a:lnTo>
                <a:lnTo>
                  <a:pt x="19885" y="22282"/>
                </a:lnTo>
                <a:lnTo>
                  <a:pt x="19905" y="22186"/>
                </a:lnTo>
                <a:lnTo>
                  <a:pt x="19926" y="22093"/>
                </a:lnTo>
                <a:lnTo>
                  <a:pt x="19944" y="22001"/>
                </a:lnTo>
                <a:lnTo>
                  <a:pt x="19960" y="21910"/>
                </a:lnTo>
                <a:lnTo>
                  <a:pt x="19975" y="21820"/>
                </a:lnTo>
                <a:lnTo>
                  <a:pt x="19989" y="21733"/>
                </a:lnTo>
                <a:lnTo>
                  <a:pt x="20003" y="21646"/>
                </a:lnTo>
                <a:lnTo>
                  <a:pt x="20015" y="21561"/>
                </a:lnTo>
                <a:lnTo>
                  <a:pt x="20026" y="21478"/>
                </a:lnTo>
                <a:lnTo>
                  <a:pt x="20036" y="21397"/>
                </a:lnTo>
                <a:lnTo>
                  <a:pt x="20045" y="21317"/>
                </a:lnTo>
                <a:lnTo>
                  <a:pt x="20061" y="21166"/>
                </a:lnTo>
                <a:lnTo>
                  <a:pt x="20073" y="21022"/>
                </a:lnTo>
                <a:lnTo>
                  <a:pt x="20083" y="20887"/>
                </a:lnTo>
                <a:lnTo>
                  <a:pt x="20090" y="20763"/>
                </a:lnTo>
                <a:lnTo>
                  <a:pt x="20095" y="20648"/>
                </a:lnTo>
                <a:lnTo>
                  <a:pt x="20098" y="20546"/>
                </a:lnTo>
                <a:lnTo>
                  <a:pt x="20099" y="20454"/>
                </a:lnTo>
                <a:lnTo>
                  <a:pt x="20099" y="20375"/>
                </a:lnTo>
                <a:lnTo>
                  <a:pt x="20099" y="20310"/>
                </a:lnTo>
                <a:lnTo>
                  <a:pt x="20097" y="20219"/>
                </a:lnTo>
                <a:lnTo>
                  <a:pt x="20097" y="20219"/>
                </a:lnTo>
                <a:lnTo>
                  <a:pt x="20099" y="20130"/>
                </a:lnTo>
                <a:lnTo>
                  <a:pt x="20099" y="20063"/>
                </a:lnTo>
                <a:lnTo>
                  <a:pt x="20099" y="19985"/>
                </a:lnTo>
                <a:lnTo>
                  <a:pt x="20098" y="19894"/>
                </a:lnTo>
                <a:lnTo>
                  <a:pt x="20095" y="19791"/>
                </a:lnTo>
                <a:lnTo>
                  <a:pt x="20090" y="19677"/>
                </a:lnTo>
                <a:lnTo>
                  <a:pt x="20083" y="19553"/>
                </a:lnTo>
                <a:lnTo>
                  <a:pt x="20073" y="19418"/>
                </a:lnTo>
                <a:lnTo>
                  <a:pt x="20061" y="19274"/>
                </a:lnTo>
                <a:lnTo>
                  <a:pt x="20045" y="19122"/>
                </a:lnTo>
                <a:lnTo>
                  <a:pt x="20036" y="19043"/>
                </a:lnTo>
                <a:lnTo>
                  <a:pt x="20026" y="18961"/>
                </a:lnTo>
                <a:lnTo>
                  <a:pt x="20015" y="18878"/>
                </a:lnTo>
                <a:lnTo>
                  <a:pt x="20003" y="18794"/>
                </a:lnTo>
                <a:lnTo>
                  <a:pt x="19989" y="18707"/>
                </a:lnTo>
                <a:lnTo>
                  <a:pt x="19975" y="18620"/>
                </a:lnTo>
                <a:lnTo>
                  <a:pt x="19960" y="18530"/>
                </a:lnTo>
                <a:lnTo>
                  <a:pt x="19944" y="18439"/>
                </a:lnTo>
                <a:lnTo>
                  <a:pt x="19926" y="18347"/>
                </a:lnTo>
                <a:lnTo>
                  <a:pt x="19905" y="18253"/>
                </a:lnTo>
                <a:lnTo>
                  <a:pt x="19885" y="18158"/>
                </a:lnTo>
                <a:lnTo>
                  <a:pt x="19864" y="18062"/>
                </a:lnTo>
                <a:lnTo>
                  <a:pt x="19841" y="17965"/>
                </a:lnTo>
                <a:lnTo>
                  <a:pt x="19816" y="17868"/>
                </a:lnTo>
                <a:lnTo>
                  <a:pt x="19789" y="17768"/>
                </a:lnTo>
                <a:lnTo>
                  <a:pt x="19761" y="17669"/>
                </a:lnTo>
                <a:lnTo>
                  <a:pt x="19732" y="17568"/>
                </a:lnTo>
                <a:lnTo>
                  <a:pt x="19701" y="17467"/>
                </a:lnTo>
                <a:lnTo>
                  <a:pt x="19668" y="17366"/>
                </a:lnTo>
                <a:lnTo>
                  <a:pt x="19634" y="17264"/>
                </a:lnTo>
                <a:lnTo>
                  <a:pt x="19598" y="17160"/>
                </a:lnTo>
                <a:lnTo>
                  <a:pt x="19559" y="17057"/>
                </a:lnTo>
                <a:lnTo>
                  <a:pt x="19520" y="16954"/>
                </a:lnTo>
                <a:lnTo>
                  <a:pt x="19477" y="16851"/>
                </a:lnTo>
                <a:lnTo>
                  <a:pt x="19433" y="16747"/>
                </a:lnTo>
                <a:lnTo>
                  <a:pt x="19388" y="16644"/>
                </a:lnTo>
                <a:lnTo>
                  <a:pt x="19341" y="16541"/>
                </a:lnTo>
                <a:lnTo>
                  <a:pt x="19290" y="16438"/>
                </a:lnTo>
                <a:lnTo>
                  <a:pt x="19239" y="16334"/>
                </a:lnTo>
                <a:lnTo>
                  <a:pt x="19184" y="16231"/>
                </a:lnTo>
                <a:lnTo>
                  <a:pt x="19128" y="16129"/>
                </a:lnTo>
                <a:lnTo>
                  <a:pt x="19070" y="16027"/>
                </a:lnTo>
                <a:lnTo>
                  <a:pt x="19008" y="15925"/>
                </a:lnTo>
                <a:lnTo>
                  <a:pt x="18946" y="15823"/>
                </a:lnTo>
                <a:lnTo>
                  <a:pt x="18880" y="15724"/>
                </a:lnTo>
                <a:lnTo>
                  <a:pt x="18813" y="15624"/>
                </a:lnTo>
                <a:lnTo>
                  <a:pt x="18742" y="15525"/>
                </a:lnTo>
                <a:lnTo>
                  <a:pt x="18669" y="15427"/>
                </a:lnTo>
                <a:lnTo>
                  <a:pt x="18593" y="15331"/>
                </a:lnTo>
                <a:lnTo>
                  <a:pt x="18555" y="15282"/>
                </a:lnTo>
                <a:lnTo>
                  <a:pt x="18515" y="15235"/>
                </a:lnTo>
                <a:lnTo>
                  <a:pt x="18476" y="15188"/>
                </a:lnTo>
                <a:lnTo>
                  <a:pt x="18434" y="15141"/>
                </a:lnTo>
                <a:lnTo>
                  <a:pt x="18393" y="15094"/>
                </a:lnTo>
                <a:lnTo>
                  <a:pt x="18352" y="15047"/>
                </a:lnTo>
                <a:lnTo>
                  <a:pt x="18352" y="15047"/>
                </a:lnTo>
                <a:lnTo>
                  <a:pt x="18249" y="14934"/>
                </a:lnTo>
                <a:lnTo>
                  <a:pt x="18132" y="14810"/>
                </a:lnTo>
                <a:lnTo>
                  <a:pt x="18004" y="14674"/>
                </a:lnTo>
                <a:lnTo>
                  <a:pt x="17864" y="14526"/>
                </a:lnTo>
                <a:lnTo>
                  <a:pt x="17550" y="14197"/>
                </a:lnTo>
                <a:lnTo>
                  <a:pt x="17194" y="13826"/>
                </a:lnTo>
                <a:lnTo>
                  <a:pt x="16799" y="13419"/>
                </a:lnTo>
                <a:lnTo>
                  <a:pt x="16371" y="12978"/>
                </a:lnTo>
                <a:lnTo>
                  <a:pt x="15909" y="12505"/>
                </a:lnTo>
                <a:lnTo>
                  <a:pt x="15420" y="12007"/>
                </a:lnTo>
                <a:lnTo>
                  <a:pt x="14907" y="11486"/>
                </a:lnTo>
                <a:lnTo>
                  <a:pt x="14373" y="10944"/>
                </a:lnTo>
                <a:lnTo>
                  <a:pt x="13822" y="10386"/>
                </a:lnTo>
                <a:lnTo>
                  <a:pt x="13257" y="9816"/>
                </a:lnTo>
                <a:lnTo>
                  <a:pt x="12681" y="9235"/>
                </a:lnTo>
                <a:lnTo>
                  <a:pt x="12100" y="8649"/>
                </a:lnTo>
                <a:lnTo>
                  <a:pt x="10931" y="7475"/>
                </a:lnTo>
                <a:lnTo>
                  <a:pt x="9777" y="6320"/>
                </a:lnTo>
                <a:lnTo>
                  <a:pt x="8669" y="5212"/>
                </a:lnTo>
                <a:lnTo>
                  <a:pt x="7633" y="4180"/>
                </a:lnTo>
                <a:lnTo>
                  <a:pt x="6698" y="3252"/>
                </a:lnTo>
                <a:lnTo>
                  <a:pt x="6276" y="2835"/>
                </a:lnTo>
                <a:lnTo>
                  <a:pt x="5891" y="2455"/>
                </a:lnTo>
                <a:lnTo>
                  <a:pt x="5545" y="2115"/>
                </a:lnTo>
                <a:lnTo>
                  <a:pt x="5243" y="1818"/>
                </a:lnTo>
                <a:lnTo>
                  <a:pt x="4987" y="1569"/>
                </a:lnTo>
                <a:lnTo>
                  <a:pt x="4781" y="1369"/>
                </a:lnTo>
                <a:lnTo>
                  <a:pt x="4629" y="1225"/>
                </a:lnTo>
                <a:lnTo>
                  <a:pt x="4574" y="1174"/>
                </a:lnTo>
                <a:lnTo>
                  <a:pt x="4534" y="1137"/>
                </a:lnTo>
                <a:lnTo>
                  <a:pt x="4534" y="1137"/>
                </a:lnTo>
                <a:lnTo>
                  <a:pt x="4501" y="1109"/>
                </a:lnTo>
                <a:lnTo>
                  <a:pt x="4467" y="1081"/>
                </a:lnTo>
                <a:lnTo>
                  <a:pt x="4431" y="1052"/>
                </a:lnTo>
                <a:lnTo>
                  <a:pt x="4395" y="1024"/>
                </a:lnTo>
                <a:lnTo>
                  <a:pt x="4359" y="996"/>
                </a:lnTo>
                <a:lnTo>
                  <a:pt x="4322" y="968"/>
                </a:lnTo>
                <a:lnTo>
                  <a:pt x="4282" y="941"/>
                </a:lnTo>
                <a:lnTo>
                  <a:pt x="4243" y="913"/>
                </a:lnTo>
                <a:lnTo>
                  <a:pt x="4202" y="886"/>
                </a:lnTo>
                <a:lnTo>
                  <a:pt x="4161" y="859"/>
                </a:lnTo>
                <a:lnTo>
                  <a:pt x="4118" y="832"/>
                </a:lnTo>
                <a:lnTo>
                  <a:pt x="4073" y="805"/>
                </a:lnTo>
                <a:lnTo>
                  <a:pt x="4029" y="779"/>
                </a:lnTo>
                <a:lnTo>
                  <a:pt x="3983" y="753"/>
                </a:lnTo>
                <a:lnTo>
                  <a:pt x="3936" y="727"/>
                </a:lnTo>
                <a:lnTo>
                  <a:pt x="3889" y="701"/>
                </a:lnTo>
                <a:lnTo>
                  <a:pt x="3839" y="677"/>
                </a:lnTo>
                <a:lnTo>
                  <a:pt x="3789" y="651"/>
                </a:lnTo>
                <a:lnTo>
                  <a:pt x="3738" y="626"/>
                </a:lnTo>
                <a:lnTo>
                  <a:pt x="3685" y="603"/>
                </a:lnTo>
                <a:lnTo>
                  <a:pt x="3631" y="578"/>
                </a:lnTo>
                <a:lnTo>
                  <a:pt x="3577" y="554"/>
                </a:lnTo>
                <a:lnTo>
                  <a:pt x="3522" y="532"/>
                </a:lnTo>
                <a:lnTo>
                  <a:pt x="3465" y="508"/>
                </a:lnTo>
                <a:lnTo>
                  <a:pt x="3407" y="486"/>
                </a:lnTo>
                <a:lnTo>
                  <a:pt x="3346" y="464"/>
                </a:lnTo>
                <a:lnTo>
                  <a:pt x="3286" y="442"/>
                </a:lnTo>
                <a:lnTo>
                  <a:pt x="3224" y="421"/>
                </a:lnTo>
                <a:lnTo>
                  <a:pt x="3162" y="400"/>
                </a:lnTo>
                <a:lnTo>
                  <a:pt x="3097" y="379"/>
                </a:lnTo>
                <a:lnTo>
                  <a:pt x="3032" y="359"/>
                </a:lnTo>
                <a:lnTo>
                  <a:pt x="2965" y="339"/>
                </a:lnTo>
                <a:lnTo>
                  <a:pt x="2896" y="320"/>
                </a:lnTo>
                <a:lnTo>
                  <a:pt x="2827" y="302"/>
                </a:lnTo>
                <a:lnTo>
                  <a:pt x="2757" y="283"/>
                </a:lnTo>
                <a:lnTo>
                  <a:pt x="2685" y="265"/>
                </a:lnTo>
                <a:lnTo>
                  <a:pt x="2611" y="248"/>
                </a:lnTo>
                <a:lnTo>
                  <a:pt x="2536" y="231"/>
                </a:lnTo>
                <a:lnTo>
                  <a:pt x="2460" y="214"/>
                </a:lnTo>
                <a:lnTo>
                  <a:pt x="2383" y="199"/>
                </a:lnTo>
                <a:lnTo>
                  <a:pt x="2305" y="184"/>
                </a:lnTo>
                <a:lnTo>
                  <a:pt x="2224" y="168"/>
                </a:lnTo>
                <a:lnTo>
                  <a:pt x="2144" y="155"/>
                </a:lnTo>
                <a:lnTo>
                  <a:pt x="2060" y="141"/>
                </a:lnTo>
                <a:lnTo>
                  <a:pt x="1976" y="128"/>
                </a:lnTo>
                <a:lnTo>
                  <a:pt x="1890" y="116"/>
                </a:lnTo>
                <a:lnTo>
                  <a:pt x="1802" y="103"/>
                </a:lnTo>
                <a:lnTo>
                  <a:pt x="1714" y="92"/>
                </a:lnTo>
                <a:lnTo>
                  <a:pt x="1625" y="81"/>
                </a:lnTo>
                <a:lnTo>
                  <a:pt x="1533" y="71"/>
                </a:lnTo>
                <a:lnTo>
                  <a:pt x="1440" y="62"/>
                </a:lnTo>
                <a:lnTo>
                  <a:pt x="1345" y="53"/>
                </a:lnTo>
                <a:lnTo>
                  <a:pt x="1249" y="45"/>
                </a:lnTo>
                <a:lnTo>
                  <a:pt x="1151" y="37"/>
                </a:lnTo>
                <a:lnTo>
                  <a:pt x="1052" y="30"/>
                </a:lnTo>
                <a:lnTo>
                  <a:pt x="951" y="25"/>
                </a:lnTo>
                <a:lnTo>
                  <a:pt x="849" y="19"/>
                </a:lnTo>
                <a:lnTo>
                  <a:pt x="745" y="13"/>
                </a:lnTo>
                <a:lnTo>
                  <a:pt x="639" y="10"/>
                </a:lnTo>
                <a:lnTo>
                  <a:pt x="533" y="7"/>
                </a:lnTo>
                <a:lnTo>
                  <a:pt x="424" y="3"/>
                </a:lnTo>
                <a:lnTo>
                  <a:pt x="314" y="2"/>
                </a:lnTo>
                <a:lnTo>
                  <a:pt x="202" y="1"/>
                </a:lnTo>
                <a:lnTo>
                  <a:pt x="88" y="0"/>
                </a:lnTo>
                <a:lnTo>
                  <a:pt x="0" y="11"/>
                </a:lnTo>
                <a:lnTo>
                  <a:pt x="0" y="11"/>
                </a:lnTo>
                <a:lnTo>
                  <a:pt x="235" y="30"/>
                </a:lnTo>
                <a:lnTo>
                  <a:pt x="459" y="50"/>
                </a:lnTo>
                <a:lnTo>
                  <a:pt x="673" y="72"/>
                </a:lnTo>
                <a:lnTo>
                  <a:pt x="875" y="94"/>
                </a:lnTo>
                <a:lnTo>
                  <a:pt x="1069" y="118"/>
                </a:lnTo>
                <a:lnTo>
                  <a:pt x="1252" y="141"/>
                </a:lnTo>
                <a:lnTo>
                  <a:pt x="1427" y="167"/>
                </a:lnTo>
                <a:lnTo>
                  <a:pt x="1592" y="193"/>
                </a:lnTo>
                <a:lnTo>
                  <a:pt x="1750" y="219"/>
                </a:lnTo>
                <a:lnTo>
                  <a:pt x="1899" y="246"/>
                </a:lnTo>
                <a:lnTo>
                  <a:pt x="2038" y="274"/>
                </a:lnTo>
                <a:lnTo>
                  <a:pt x="2172" y="302"/>
                </a:lnTo>
                <a:lnTo>
                  <a:pt x="2298" y="331"/>
                </a:lnTo>
                <a:lnTo>
                  <a:pt x="2417" y="359"/>
                </a:lnTo>
                <a:lnTo>
                  <a:pt x="2528" y="389"/>
                </a:lnTo>
                <a:lnTo>
                  <a:pt x="2634" y="419"/>
                </a:lnTo>
                <a:lnTo>
                  <a:pt x="2733" y="449"/>
                </a:lnTo>
                <a:lnTo>
                  <a:pt x="2827" y="478"/>
                </a:lnTo>
                <a:lnTo>
                  <a:pt x="2915" y="508"/>
                </a:lnTo>
                <a:lnTo>
                  <a:pt x="2998" y="539"/>
                </a:lnTo>
                <a:lnTo>
                  <a:pt x="3077" y="568"/>
                </a:lnTo>
                <a:lnTo>
                  <a:pt x="3149" y="598"/>
                </a:lnTo>
                <a:lnTo>
                  <a:pt x="3219" y="627"/>
                </a:lnTo>
                <a:lnTo>
                  <a:pt x="3285" y="657"/>
                </a:lnTo>
                <a:lnTo>
                  <a:pt x="3346" y="686"/>
                </a:lnTo>
                <a:lnTo>
                  <a:pt x="3405" y="715"/>
                </a:lnTo>
                <a:lnTo>
                  <a:pt x="3461" y="743"/>
                </a:lnTo>
                <a:lnTo>
                  <a:pt x="3514" y="771"/>
                </a:lnTo>
                <a:lnTo>
                  <a:pt x="3614" y="824"/>
                </a:lnTo>
                <a:lnTo>
                  <a:pt x="3705" y="875"/>
                </a:lnTo>
                <a:lnTo>
                  <a:pt x="3705" y="875"/>
                </a:lnTo>
                <a:lnTo>
                  <a:pt x="3731" y="890"/>
                </a:lnTo>
                <a:lnTo>
                  <a:pt x="3760" y="908"/>
                </a:lnTo>
                <a:lnTo>
                  <a:pt x="3791" y="929"/>
                </a:lnTo>
                <a:lnTo>
                  <a:pt x="3825" y="954"/>
                </a:lnTo>
                <a:lnTo>
                  <a:pt x="3862" y="982"/>
                </a:lnTo>
                <a:lnTo>
                  <a:pt x="3901" y="1012"/>
                </a:lnTo>
                <a:lnTo>
                  <a:pt x="3986" y="1082"/>
                </a:lnTo>
                <a:lnTo>
                  <a:pt x="4080" y="1162"/>
                </a:lnTo>
                <a:lnTo>
                  <a:pt x="4182" y="1250"/>
                </a:lnTo>
                <a:lnTo>
                  <a:pt x="4290" y="1347"/>
                </a:lnTo>
                <a:lnTo>
                  <a:pt x="4406" y="1451"/>
                </a:lnTo>
                <a:lnTo>
                  <a:pt x="4526" y="1562"/>
                </a:lnTo>
                <a:lnTo>
                  <a:pt x="4651" y="1679"/>
                </a:lnTo>
                <a:lnTo>
                  <a:pt x="4779" y="1800"/>
                </a:lnTo>
                <a:lnTo>
                  <a:pt x="4910" y="1926"/>
                </a:lnTo>
                <a:lnTo>
                  <a:pt x="5043" y="2054"/>
                </a:lnTo>
                <a:lnTo>
                  <a:pt x="5177" y="2184"/>
                </a:lnTo>
                <a:lnTo>
                  <a:pt x="5446" y="2446"/>
                </a:lnTo>
                <a:lnTo>
                  <a:pt x="5708" y="2704"/>
                </a:lnTo>
                <a:lnTo>
                  <a:pt x="5957" y="2952"/>
                </a:lnTo>
                <a:lnTo>
                  <a:pt x="6186" y="3182"/>
                </a:lnTo>
                <a:lnTo>
                  <a:pt x="6389" y="3388"/>
                </a:lnTo>
                <a:lnTo>
                  <a:pt x="6689" y="3692"/>
                </a:lnTo>
                <a:lnTo>
                  <a:pt x="6801" y="3805"/>
                </a:lnTo>
                <a:lnTo>
                  <a:pt x="6801" y="3805"/>
                </a:lnTo>
                <a:close/>
              </a:path>
            </a:pathLst>
          </a:custGeom>
          <a:gradFill flip="none" rotWithShape="1">
            <a:gsLst>
              <a:gs pos="0">
                <a:sysClr val="window" lastClr="FFFFFF">
                  <a:lumMod val="50000"/>
                </a:sysClr>
              </a:gs>
              <a:gs pos="50000">
                <a:sysClr val="window" lastClr="FFFFFF">
                  <a:lumMod val="65000"/>
                  <a:tint val="44500"/>
                  <a:satMod val="160000"/>
                </a:sysClr>
              </a:gs>
              <a:gs pos="100000">
                <a:sysClr val="window" lastClr="FFFFFF">
                  <a:lumMod val="65000"/>
                  <a:tint val="23500"/>
                  <a:satMod val="160000"/>
                </a:sysClr>
              </a:gs>
            </a:gsLst>
            <a:lin ang="16200000" scaled="1"/>
            <a:tileRect/>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1" i="0" u="none" strike="noStrike" kern="0" cap="none" spc="0" normalizeH="0" baseline="0" noProof="0">
              <a:ln>
                <a:noFill/>
              </a:ln>
              <a:solidFill>
                <a:sysClr val="windowText" lastClr="000000"/>
              </a:solidFill>
              <a:effectLst/>
              <a:uLnTx/>
              <a:uFillTx/>
              <a:latin typeface="Arial Black" pitchFamily="34" charset="0"/>
              <a:ea typeface="+mn-ea"/>
              <a:cs typeface="+mn-cs"/>
            </a:endParaRPr>
          </a:p>
        </p:txBody>
      </p:sp>
      <p:sp>
        <p:nvSpPr>
          <p:cNvPr id="3" name="Freeform 7"/>
          <p:cNvSpPr/>
          <p:nvPr/>
        </p:nvSpPr>
        <p:spPr bwMode="auto">
          <a:xfrm>
            <a:off x="2393950" y="1428750"/>
            <a:ext cx="2174875" cy="4378325"/>
          </a:xfrm>
          <a:custGeom>
            <a:avLst/>
            <a:gdLst/>
            <a:ahLst/>
            <a:cxnLst>
              <a:cxn ang="0">
                <a:pos x="13020" y="36319"/>
              </a:cxn>
              <a:cxn ang="0">
                <a:pos x="12704" y="35880"/>
              </a:cxn>
              <a:cxn ang="0">
                <a:pos x="12197" y="34915"/>
              </a:cxn>
              <a:cxn ang="0">
                <a:pos x="11839" y="33883"/>
              </a:cxn>
              <a:cxn ang="0">
                <a:pos x="11604" y="32847"/>
              </a:cxn>
              <a:cxn ang="0">
                <a:pos x="11467" y="31868"/>
              </a:cxn>
              <a:cxn ang="0">
                <a:pos x="11384" y="30457"/>
              </a:cxn>
              <a:cxn ang="0">
                <a:pos x="11382" y="10235"/>
              </a:cxn>
              <a:cxn ang="0">
                <a:pos x="11446" y="8775"/>
              </a:cxn>
              <a:cxn ang="0">
                <a:pos x="11566" y="7817"/>
              </a:cxn>
              <a:cxn ang="0">
                <a:pos x="11778" y="6788"/>
              </a:cxn>
              <a:cxn ang="0">
                <a:pos x="12105" y="5751"/>
              </a:cxn>
              <a:cxn ang="0">
                <a:pos x="12577" y="4765"/>
              </a:cxn>
              <a:cxn ang="0">
                <a:pos x="12947" y="4215"/>
              </a:cxn>
              <a:cxn ang="0">
                <a:pos x="13299" y="3805"/>
              </a:cxn>
              <a:cxn ang="0">
                <a:pos x="15056" y="2054"/>
              </a:cxn>
              <a:cxn ang="0">
                <a:pos x="16115" y="1082"/>
              </a:cxn>
              <a:cxn ang="0">
                <a:pos x="16487" y="824"/>
              </a:cxn>
              <a:cxn ang="0">
                <a:pos x="17102" y="539"/>
              </a:cxn>
              <a:cxn ang="0">
                <a:pos x="18061" y="274"/>
              </a:cxn>
              <a:cxn ang="0">
                <a:pos x="19640" y="50"/>
              </a:cxn>
              <a:cxn ang="0">
                <a:pos x="19460" y="10"/>
              </a:cxn>
              <a:cxn ang="0">
                <a:pos x="18568" y="71"/>
              </a:cxn>
              <a:cxn ang="0">
                <a:pos x="17796" y="184"/>
              </a:cxn>
              <a:cxn ang="0">
                <a:pos x="17136" y="339"/>
              </a:cxn>
              <a:cxn ang="0">
                <a:pos x="16579" y="532"/>
              </a:cxn>
              <a:cxn ang="0">
                <a:pos x="16117" y="753"/>
              </a:cxn>
              <a:cxn ang="0">
                <a:pos x="15741" y="996"/>
              </a:cxn>
              <a:cxn ang="0">
                <a:pos x="15319" y="1369"/>
              </a:cxn>
              <a:cxn ang="0">
                <a:pos x="10322" y="6320"/>
              </a:cxn>
              <a:cxn ang="0">
                <a:pos x="4191" y="12505"/>
              </a:cxn>
              <a:cxn ang="0">
                <a:pos x="1749" y="15047"/>
              </a:cxn>
              <a:cxn ang="0">
                <a:pos x="1358" y="15525"/>
              </a:cxn>
              <a:cxn ang="0">
                <a:pos x="809" y="16438"/>
              </a:cxn>
              <a:cxn ang="0">
                <a:pos x="432" y="17366"/>
              </a:cxn>
              <a:cxn ang="0">
                <a:pos x="194" y="18253"/>
              </a:cxn>
              <a:cxn ang="0">
                <a:pos x="64" y="19043"/>
              </a:cxn>
              <a:cxn ang="0">
                <a:pos x="0" y="20063"/>
              </a:cxn>
              <a:cxn ang="0">
                <a:pos x="10" y="20763"/>
              </a:cxn>
              <a:cxn ang="0">
                <a:pos x="110" y="21733"/>
              </a:cxn>
              <a:cxn ang="0">
                <a:pos x="285" y="22572"/>
              </a:cxn>
              <a:cxn ang="0">
                <a:pos x="581" y="23485"/>
              </a:cxn>
              <a:cxn ang="0">
                <a:pos x="1031" y="24413"/>
              </a:cxn>
              <a:cxn ang="0">
                <a:pos x="1584" y="25205"/>
              </a:cxn>
              <a:cxn ang="0">
                <a:pos x="2237" y="25914"/>
              </a:cxn>
              <a:cxn ang="0">
                <a:pos x="6278" y="30054"/>
              </a:cxn>
              <a:cxn ang="0">
                <a:pos x="13824" y="37605"/>
              </a:cxn>
              <a:cxn ang="0">
                <a:pos x="15566" y="39302"/>
              </a:cxn>
              <a:cxn ang="0">
                <a:pos x="15898" y="39554"/>
              </a:cxn>
              <a:cxn ang="0">
                <a:pos x="16311" y="39788"/>
              </a:cxn>
              <a:cxn ang="0">
                <a:pos x="16814" y="39998"/>
              </a:cxn>
              <a:cxn ang="0">
                <a:pos x="17416" y="40174"/>
              </a:cxn>
              <a:cxn ang="0">
                <a:pos x="18125" y="40312"/>
              </a:cxn>
              <a:cxn ang="0">
                <a:pos x="18949" y="40402"/>
              </a:cxn>
              <a:cxn ang="0">
                <a:pos x="19899" y="40439"/>
              </a:cxn>
              <a:cxn ang="0">
                <a:pos x="18847" y="40298"/>
              </a:cxn>
              <a:cxn ang="0">
                <a:pos x="17572" y="40051"/>
              </a:cxn>
              <a:cxn ang="0">
                <a:pos x="16816" y="39782"/>
              </a:cxn>
              <a:cxn ang="0">
                <a:pos x="16340" y="39531"/>
              </a:cxn>
              <a:cxn ang="0">
                <a:pos x="15694" y="38988"/>
              </a:cxn>
              <a:cxn ang="0">
                <a:pos x="14143" y="37487"/>
              </a:cxn>
            </a:cxnLst>
            <a:rect l="0" t="0" r="r" b="b"/>
            <a:pathLst>
              <a:path w="20099" h="40439">
                <a:moveTo>
                  <a:pt x="13299" y="36634"/>
                </a:moveTo>
                <a:lnTo>
                  <a:pt x="13299" y="36634"/>
                </a:lnTo>
                <a:lnTo>
                  <a:pt x="13258" y="36591"/>
                </a:lnTo>
                <a:lnTo>
                  <a:pt x="13217" y="36546"/>
                </a:lnTo>
                <a:lnTo>
                  <a:pt x="13177" y="36502"/>
                </a:lnTo>
                <a:lnTo>
                  <a:pt x="13137" y="36457"/>
                </a:lnTo>
                <a:lnTo>
                  <a:pt x="13098" y="36411"/>
                </a:lnTo>
                <a:lnTo>
                  <a:pt x="13058" y="36365"/>
                </a:lnTo>
                <a:lnTo>
                  <a:pt x="13020" y="36319"/>
                </a:lnTo>
                <a:lnTo>
                  <a:pt x="12983" y="36272"/>
                </a:lnTo>
                <a:lnTo>
                  <a:pt x="12947" y="36225"/>
                </a:lnTo>
                <a:lnTo>
                  <a:pt x="12910" y="36177"/>
                </a:lnTo>
                <a:lnTo>
                  <a:pt x="12875" y="36128"/>
                </a:lnTo>
                <a:lnTo>
                  <a:pt x="12839" y="36080"/>
                </a:lnTo>
                <a:lnTo>
                  <a:pt x="12804" y="36031"/>
                </a:lnTo>
                <a:lnTo>
                  <a:pt x="12771" y="35980"/>
                </a:lnTo>
                <a:lnTo>
                  <a:pt x="12737" y="35931"/>
                </a:lnTo>
                <a:lnTo>
                  <a:pt x="12704" y="35880"/>
                </a:lnTo>
                <a:lnTo>
                  <a:pt x="12640" y="35778"/>
                </a:lnTo>
                <a:lnTo>
                  <a:pt x="12577" y="35675"/>
                </a:lnTo>
                <a:lnTo>
                  <a:pt x="12517" y="35569"/>
                </a:lnTo>
                <a:lnTo>
                  <a:pt x="12459" y="35463"/>
                </a:lnTo>
                <a:lnTo>
                  <a:pt x="12403" y="35355"/>
                </a:lnTo>
                <a:lnTo>
                  <a:pt x="12348" y="35247"/>
                </a:lnTo>
                <a:lnTo>
                  <a:pt x="12297" y="35137"/>
                </a:lnTo>
                <a:lnTo>
                  <a:pt x="12246" y="35026"/>
                </a:lnTo>
                <a:lnTo>
                  <a:pt x="12197" y="34915"/>
                </a:lnTo>
                <a:lnTo>
                  <a:pt x="12150" y="34802"/>
                </a:lnTo>
                <a:lnTo>
                  <a:pt x="12105" y="34689"/>
                </a:lnTo>
                <a:lnTo>
                  <a:pt x="12063" y="34575"/>
                </a:lnTo>
                <a:lnTo>
                  <a:pt x="12021" y="34460"/>
                </a:lnTo>
                <a:lnTo>
                  <a:pt x="11981" y="34346"/>
                </a:lnTo>
                <a:lnTo>
                  <a:pt x="11943" y="34230"/>
                </a:lnTo>
                <a:lnTo>
                  <a:pt x="11907" y="34114"/>
                </a:lnTo>
                <a:lnTo>
                  <a:pt x="11873" y="33999"/>
                </a:lnTo>
                <a:lnTo>
                  <a:pt x="11839" y="33883"/>
                </a:lnTo>
                <a:lnTo>
                  <a:pt x="11808" y="33767"/>
                </a:lnTo>
                <a:lnTo>
                  <a:pt x="11778" y="33651"/>
                </a:lnTo>
                <a:lnTo>
                  <a:pt x="11748" y="33535"/>
                </a:lnTo>
                <a:lnTo>
                  <a:pt x="11720" y="33420"/>
                </a:lnTo>
                <a:lnTo>
                  <a:pt x="11695" y="33304"/>
                </a:lnTo>
                <a:lnTo>
                  <a:pt x="11670" y="33190"/>
                </a:lnTo>
                <a:lnTo>
                  <a:pt x="11647" y="33075"/>
                </a:lnTo>
                <a:lnTo>
                  <a:pt x="11625" y="32961"/>
                </a:lnTo>
                <a:lnTo>
                  <a:pt x="11604" y="32847"/>
                </a:lnTo>
                <a:lnTo>
                  <a:pt x="11584" y="32734"/>
                </a:lnTo>
                <a:lnTo>
                  <a:pt x="11566" y="32623"/>
                </a:lnTo>
                <a:lnTo>
                  <a:pt x="11548" y="32511"/>
                </a:lnTo>
                <a:lnTo>
                  <a:pt x="11533" y="32401"/>
                </a:lnTo>
                <a:lnTo>
                  <a:pt x="11517" y="32293"/>
                </a:lnTo>
                <a:lnTo>
                  <a:pt x="11503" y="32184"/>
                </a:lnTo>
                <a:lnTo>
                  <a:pt x="11490" y="32077"/>
                </a:lnTo>
                <a:lnTo>
                  <a:pt x="11478" y="31972"/>
                </a:lnTo>
                <a:lnTo>
                  <a:pt x="11467" y="31868"/>
                </a:lnTo>
                <a:lnTo>
                  <a:pt x="11456" y="31765"/>
                </a:lnTo>
                <a:lnTo>
                  <a:pt x="11446" y="31664"/>
                </a:lnTo>
                <a:lnTo>
                  <a:pt x="11430" y="31466"/>
                </a:lnTo>
                <a:lnTo>
                  <a:pt x="11416" y="31277"/>
                </a:lnTo>
                <a:lnTo>
                  <a:pt x="11405" y="31095"/>
                </a:lnTo>
                <a:lnTo>
                  <a:pt x="11397" y="30921"/>
                </a:lnTo>
                <a:lnTo>
                  <a:pt x="11390" y="30756"/>
                </a:lnTo>
                <a:lnTo>
                  <a:pt x="11386" y="30602"/>
                </a:lnTo>
                <a:lnTo>
                  <a:pt x="11384" y="30457"/>
                </a:lnTo>
                <a:lnTo>
                  <a:pt x="11382" y="30325"/>
                </a:lnTo>
                <a:lnTo>
                  <a:pt x="11382" y="30203"/>
                </a:lnTo>
                <a:lnTo>
                  <a:pt x="11382" y="30203"/>
                </a:lnTo>
                <a:lnTo>
                  <a:pt x="11382" y="20252"/>
                </a:lnTo>
                <a:lnTo>
                  <a:pt x="11382" y="20252"/>
                </a:lnTo>
                <a:lnTo>
                  <a:pt x="11382" y="20187"/>
                </a:lnTo>
                <a:lnTo>
                  <a:pt x="11382" y="20187"/>
                </a:lnTo>
                <a:lnTo>
                  <a:pt x="11382" y="10235"/>
                </a:lnTo>
                <a:lnTo>
                  <a:pt x="11382" y="10235"/>
                </a:lnTo>
                <a:lnTo>
                  <a:pt x="11382" y="10115"/>
                </a:lnTo>
                <a:lnTo>
                  <a:pt x="11384" y="9982"/>
                </a:lnTo>
                <a:lnTo>
                  <a:pt x="11386" y="9838"/>
                </a:lnTo>
                <a:lnTo>
                  <a:pt x="11390" y="9683"/>
                </a:lnTo>
                <a:lnTo>
                  <a:pt x="11397" y="9519"/>
                </a:lnTo>
                <a:lnTo>
                  <a:pt x="11405" y="9345"/>
                </a:lnTo>
                <a:lnTo>
                  <a:pt x="11416" y="9162"/>
                </a:lnTo>
                <a:lnTo>
                  <a:pt x="11430" y="8973"/>
                </a:lnTo>
                <a:lnTo>
                  <a:pt x="11446" y="8775"/>
                </a:lnTo>
                <a:lnTo>
                  <a:pt x="11456" y="8674"/>
                </a:lnTo>
                <a:lnTo>
                  <a:pt x="11467" y="8572"/>
                </a:lnTo>
                <a:lnTo>
                  <a:pt x="11478" y="8467"/>
                </a:lnTo>
                <a:lnTo>
                  <a:pt x="11490" y="8362"/>
                </a:lnTo>
                <a:lnTo>
                  <a:pt x="11503" y="8255"/>
                </a:lnTo>
                <a:lnTo>
                  <a:pt x="11517" y="8147"/>
                </a:lnTo>
                <a:lnTo>
                  <a:pt x="11533" y="8039"/>
                </a:lnTo>
                <a:lnTo>
                  <a:pt x="11548" y="7929"/>
                </a:lnTo>
                <a:lnTo>
                  <a:pt x="11566" y="7817"/>
                </a:lnTo>
                <a:lnTo>
                  <a:pt x="11584" y="7705"/>
                </a:lnTo>
                <a:lnTo>
                  <a:pt x="11604" y="7593"/>
                </a:lnTo>
                <a:lnTo>
                  <a:pt x="11625" y="7480"/>
                </a:lnTo>
                <a:lnTo>
                  <a:pt x="11647" y="7365"/>
                </a:lnTo>
                <a:lnTo>
                  <a:pt x="11670" y="7251"/>
                </a:lnTo>
                <a:lnTo>
                  <a:pt x="11695" y="7135"/>
                </a:lnTo>
                <a:lnTo>
                  <a:pt x="11720" y="7020"/>
                </a:lnTo>
                <a:lnTo>
                  <a:pt x="11748" y="6905"/>
                </a:lnTo>
                <a:lnTo>
                  <a:pt x="11778" y="6788"/>
                </a:lnTo>
                <a:lnTo>
                  <a:pt x="11808" y="6672"/>
                </a:lnTo>
                <a:lnTo>
                  <a:pt x="11839" y="6557"/>
                </a:lnTo>
                <a:lnTo>
                  <a:pt x="11873" y="6440"/>
                </a:lnTo>
                <a:lnTo>
                  <a:pt x="11907" y="6324"/>
                </a:lnTo>
                <a:lnTo>
                  <a:pt x="11943" y="6209"/>
                </a:lnTo>
                <a:lnTo>
                  <a:pt x="11981" y="6094"/>
                </a:lnTo>
                <a:lnTo>
                  <a:pt x="12021" y="5979"/>
                </a:lnTo>
                <a:lnTo>
                  <a:pt x="12063" y="5864"/>
                </a:lnTo>
                <a:lnTo>
                  <a:pt x="12105" y="5751"/>
                </a:lnTo>
                <a:lnTo>
                  <a:pt x="12150" y="5637"/>
                </a:lnTo>
                <a:lnTo>
                  <a:pt x="12197" y="5525"/>
                </a:lnTo>
                <a:lnTo>
                  <a:pt x="12246" y="5413"/>
                </a:lnTo>
                <a:lnTo>
                  <a:pt x="12297" y="5303"/>
                </a:lnTo>
                <a:lnTo>
                  <a:pt x="12348" y="5193"/>
                </a:lnTo>
                <a:lnTo>
                  <a:pt x="12403" y="5084"/>
                </a:lnTo>
                <a:lnTo>
                  <a:pt x="12459" y="4976"/>
                </a:lnTo>
                <a:lnTo>
                  <a:pt x="12517" y="4871"/>
                </a:lnTo>
                <a:lnTo>
                  <a:pt x="12577" y="4765"/>
                </a:lnTo>
                <a:lnTo>
                  <a:pt x="12640" y="4662"/>
                </a:lnTo>
                <a:lnTo>
                  <a:pt x="12704" y="4560"/>
                </a:lnTo>
                <a:lnTo>
                  <a:pt x="12737" y="4509"/>
                </a:lnTo>
                <a:lnTo>
                  <a:pt x="12771" y="4459"/>
                </a:lnTo>
                <a:lnTo>
                  <a:pt x="12804" y="4409"/>
                </a:lnTo>
                <a:lnTo>
                  <a:pt x="12839" y="4360"/>
                </a:lnTo>
                <a:lnTo>
                  <a:pt x="12875" y="4311"/>
                </a:lnTo>
                <a:lnTo>
                  <a:pt x="12910" y="4262"/>
                </a:lnTo>
                <a:lnTo>
                  <a:pt x="12947" y="4215"/>
                </a:lnTo>
                <a:lnTo>
                  <a:pt x="12983" y="4167"/>
                </a:lnTo>
                <a:lnTo>
                  <a:pt x="13020" y="4121"/>
                </a:lnTo>
                <a:lnTo>
                  <a:pt x="13058" y="4074"/>
                </a:lnTo>
                <a:lnTo>
                  <a:pt x="13098" y="4028"/>
                </a:lnTo>
                <a:lnTo>
                  <a:pt x="13137" y="3983"/>
                </a:lnTo>
                <a:lnTo>
                  <a:pt x="13177" y="3938"/>
                </a:lnTo>
                <a:lnTo>
                  <a:pt x="13217" y="3893"/>
                </a:lnTo>
                <a:lnTo>
                  <a:pt x="13258" y="3849"/>
                </a:lnTo>
                <a:lnTo>
                  <a:pt x="13299" y="3805"/>
                </a:lnTo>
                <a:lnTo>
                  <a:pt x="13299" y="3805"/>
                </a:lnTo>
                <a:lnTo>
                  <a:pt x="13412" y="3692"/>
                </a:lnTo>
                <a:lnTo>
                  <a:pt x="13711" y="3388"/>
                </a:lnTo>
                <a:lnTo>
                  <a:pt x="13914" y="3182"/>
                </a:lnTo>
                <a:lnTo>
                  <a:pt x="14143" y="2952"/>
                </a:lnTo>
                <a:lnTo>
                  <a:pt x="14393" y="2704"/>
                </a:lnTo>
                <a:lnTo>
                  <a:pt x="14655" y="2446"/>
                </a:lnTo>
                <a:lnTo>
                  <a:pt x="14922" y="2184"/>
                </a:lnTo>
                <a:lnTo>
                  <a:pt x="15056" y="2054"/>
                </a:lnTo>
                <a:lnTo>
                  <a:pt x="15189" y="1926"/>
                </a:lnTo>
                <a:lnTo>
                  <a:pt x="15320" y="1800"/>
                </a:lnTo>
                <a:lnTo>
                  <a:pt x="15449" y="1679"/>
                </a:lnTo>
                <a:lnTo>
                  <a:pt x="15574" y="1562"/>
                </a:lnTo>
                <a:lnTo>
                  <a:pt x="15694" y="1451"/>
                </a:lnTo>
                <a:lnTo>
                  <a:pt x="15809" y="1347"/>
                </a:lnTo>
                <a:lnTo>
                  <a:pt x="15918" y="1250"/>
                </a:lnTo>
                <a:lnTo>
                  <a:pt x="16021" y="1162"/>
                </a:lnTo>
                <a:lnTo>
                  <a:pt x="16115" y="1082"/>
                </a:lnTo>
                <a:lnTo>
                  <a:pt x="16200" y="1012"/>
                </a:lnTo>
                <a:lnTo>
                  <a:pt x="16239" y="982"/>
                </a:lnTo>
                <a:lnTo>
                  <a:pt x="16274" y="954"/>
                </a:lnTo>
                <a:lnTo>
                  <a:pt x="16309" y="929"/>
                </a:lnTo>
                <a:lnTo>
                  <a:pt x="16340" y="908"/>
                </a:lnTo>
                <a:lnTo>
                  <a:pt x="16368" y="890"/>
                </a:lnTo>
                <a:lnTo>
                  <a:pt x="16394" y="875"/>
                </a:lnTo>
                <a:lnTo>
                  <a:pt x="16394" y="875"/>
                </a:lnTo>
                <a:lnTo>
                  <a:pt x="16487" y="824"/>
                </a:lnTo>
                <a:lnTo>
                  <a:pt x="16587" y="771"/>
                </a:lnTo>
                <a:lnTo>
                  <a:pt x="16639" y="743"/>
                </a:lnTo>
                <a:lnTo>
                  <a:pt x="16695" y="715"/>
                </a:lnTo>
                <a:lnTo>
                  <a:pt x="16753" y="686"/>
                </a:lnTo>
                <a:lnTo>
                  <a:pt x="16816" y="657"/>
                </a:lnTo>
                <a:lnTo>
                  <a:pt x="16881" y="627"/>
                </a:lnTo>
                <a:lnTo>
                  <a:pt x="16950" y="598"/>
                </a:lnTo>
                <a:lnTo>
                  <a:pt x="17024" y="568"/>
                </a:lnTo>
                <a:lnTo>
                  <a:pt x="17102" y="539"/>
                </a:lnTo>
                <a:lnTo>
                  <a:pt x="17185" y="508"/>
                </a:lnTo>
                <a:lnTo>
                  <a:pt x="17273" y="478"/>
                </a:lnTo>
                <a:lnTo>
                  <a:pt x="17366" y="449"/>
                </a:lnTo>
                <a:lnTo>
                  <a:pt x="17466" y="419"/>
                </a:lnTo>
                <a:lnTo>
                  <a:pt x="17572" y="389"/>
                </a:lnTo>
                <a:lnTo>
                  <a:pt x="17684" y="359"/>
                </a:lnTo>
                <a:lnTo>
                  <a:pt x="17803" y="331"/>
                </a:lnTo>
                <a:lnTo>
                  <a:pt x="17928" y="302"/>
                </a:lnTo>
                <a:lnTo>
                  <a:pt x="18061" y="274"/>
                </a:lnTo>
                <a:lnTo>
                  <a:pt x="18202" y="246"/>
                </a:lnTo>
                <a:lnTo>
                  <a:pt x="18351" y="219"/>
                </a:lnTo>
                <a:lnTo>
                  <a:pt x="18507" y="193"/>
                </a:lnTo>
                <a:lnTo>
                  <a:pt x="18673" y="167"/>
                </a:lnTo>
                <a:lnTo>
                  <a:pt x="18847" y="141"/>
                </a:lnTo>
                <a:lnTo>
                  <a:pt x="19031" y="118"/>
                </a:lnTo>
                <a:lnTo>
                  <a:pt x="19224" y="94"/>
                </a:lnTo>
                <a:lnTo>
                  <a:pt x="19428" y="72"/>
                </a:lnTo>
                <a:lnTo>
                  <a:pt x="19640" y="50"/>
                </a:lnTo>
                <a:lnTo>
                  <a:pt x="19864" y="30"/>
                </a:lnTo>
                <a:lnTo>
                  <a:pt x="20099" y="11"/>
                </a:lnTo>
                <a:lnTo>
                  <a:pt x="20012" y="0"/>
                </a:lnTo>
                <a:lnTo>
                  <a:pt x="20012" y="0"/>
                </a:lnTo>
                <a:lnTo>
                  <a:pt x="19899" y="1"/>
                </a:lnTo>
                <a:lnTo>
                  <a:pt x="19787" y="2"/>
                </a:lnTo>
                <a:lnTo>
                  <a:pt x="19676" y="3"/>
                </a:lnTo>
                <a:lnTo>
                  <a:pt x="19568" y="7"/>
                </a:lnTo>
                <a:lnTo>
                  <a:pt x="19460" y="10"/>
                </a:lnTo>
                <a:lnTo>
                  <a:pt x="19355" y="13"/>
                </a:lnTo>
                <a:lnTo>
                  <a:pt x="19251" y="19"/>
                </a:lnTo>
                <a:lnTo>
                  <a:pt x="19149" y="25"/>
                </a:lnTo>
                <a:lnTo>
                  <a:pt x="19049" y="30"/>
                </a:lnTo>
                <a:lnTo>
                  <a:pt x="18949" y="37"/>
                </a:lnTo>
                <a:lnTo>
                  <a:pt x="18852" y="45"/>
                </a:lnTo>
                <a:lnTo>
                  <a:pt x="18756" y="53"/>
                </a:lnTo>
                <a:lnTo>
                  <a:pt x="18661" y="62"/>
                </a:lnTo>
                <a:lnTo>
                  <a:pt x="18568" y="71"/>
                </a:lnTo>
                <a:lnTo>
                  <a:pt x="18476" y="81"/>
                </a:lnTo>
                <a:lnTo>
                  <a:pt x="18385" y="92"/>
                </a:lnTo>
                <a:lnTo>
                  <a:pt x="18297" y="103"/>
                </a:lnTo>
                <a:lnTo>
                  <a:pt x="18210" y="116"/>
                </a:lnTo>
                <a:lnTo>
                  <a:pt x="18125" y="128"/>
                </a:lnTo>
                <a:lnTo>
                  <a:pt x="18040" y="141"/>
                </a:lnTo>
                <a:lnTo>
                  <a:pt x="17957" y="155"/>
                </a:lnTo>
                <a:lnTo>
                  <a:pt x="17875" y="168"/>
                </a:lnTo>
                <a:lnTo>
                  <a:pt x="17796" y="184"/>
                </a:lnTo>
                <a:lnTo>
                  <a:pt x="17716" y="199"/>
                </a:lnTo>
                <a:lnTo>
                  <a:pt x="17639" y="214"/>
                </a:lnTo>
                <a:lnTo>
                  <a:pt x="17563" y="231"/>
                </a:lnTo>
                <a:lnTo>
                  <a:pt x="17488" y="248"/>
                </a:lnTo>
                <a:lnTo>
                  <a:pt x="17416" y="265"/>
                </a:lnTo>
                <a:lnTo>
                  <a:pt x="17344" y="283"/>
                </a:lnTo>
                <a:lnTo>
                  <a:pt x="17272" y="302"/>
                </a:lnTo>
                <a:lnTo>
                  <a:pt x="17203" y="320"/>
                </a:lnTo>
                <a:lnTo>
                  <a:pt x="17136" y="339"/>
                </a:lnTo>
                <a:lnTo>
                  <a:pt x="17069" y="359"/>
                </a:lnTo>
                <a:lnTo>
                  <a:pt x="17003" y="379"/>
                </a:lnTo>
                <a:lnTo>
                  <a:pt x="16939" y="400"/>
                </a:lnTo>
                <a:lnTo>
                  <a:pt x="16875" y="421"/>
                </a:lnTo>
                <a:lnTo>
                  <a:pt x="16814" y="442"/>
                </a:lnTo>
                <a:lnTo>
                  <a:pt x="16753" y="464"/>
                </a:lnTo>
                <a:lnTo>
                  <a:pt x="16694" y="486"/>
                </a:lnTo>
                <a:lnTo>
                  <a:pt x="16636" y="508"/>
                </a:lnTo>
                <a:lnTo>
                  <a:pt x="16579" y="532"/>
                </a:lnTo>
                <a:lnTo>
                  <a:pt x="16523" y="554"/>
                </a:lnTo>
                <a:lnTo>
                  <a:pt x="16468" y="578"/>
                </a:lnTo>
                <a:lnTo>
                  <a:pt x="16414" y="603"/>
                </a:lnTo>
                <a:lnTo>
                  <a:pt x="16363" y="626"/>
                </a:lnTo>
                <a:lnTo>
                  <a:pt x="16311" y="651"/>
                </a:lnTo>
                <a:lnTo>
                  <a:pt x="16261" y="677"/>
                </a:lnTo>
                <a:lnTo>
                  <a:pt x="16212" y="701"/>
                </a:lnTo>
                <a:lnTo>
                  <a:pt x="16164" y="727"/>
                </a:lnTo>
                <a:lnTo>
                  <a:pt x="16117" y="753"/>
                </a:lnTo>
                <a:lnTo>
                  <a:pt x="16071" y="779"/>
                </a:lnTo>
                <a:lnTo>
                  <a:pt x="16026" y="805"/>
                </a:lnTo>
                <a:lnTo>
                  <a:pt x="15983" y="832"/>
                </a:lnTo>
                <a:lnTo>
                  <a:pt x="15940" y="859"/>
                </a:lnTo>
                <a:lnTo>
                  <a:pt x="15898" y="886"/>
                </a:lnTo>
                <a:lnTo>
                  <a:pt x="15857" y="913"/>
                </a:lnTo>
                <a:lnTo>
                  <a:pt x="15818" y="941"/>
                </a:lnTo>
                <a:lnTo>
                  <a:pt x="15779" y="968"/>
                </a:lnTo>
                <a:lnTo>
                  <a:pt x="15741" y="996"/>
                </a:lnTo>
                <a:lnTo>
                  <a:pt x="15704" y="1024"/>
                </a:lnTo>
                <a:lnTo>
                  <a:pt x="15668" y="1052"/>
                </a:lnTo>
                <a:lnTo>
                  <a:pt x="15634" y="1081"/>
                </a:lnTo>
                <a:lnTo>
                  <a:pt x="15599" y="1109"/>
                </a:lnTo>
                <a:lnTo>
                  <a:pt x="15566" y="1137"/>
                </a:lnTo>
                <a:lnTo>
                  <a:pt x="15566" y="1137"/>
                </a:lnTo>
                <a:lnTo>
                  <a:pt x="15526" y="1174"/>
                </a:lnTo>
                <a:lnTo>
                  <a:pt x="15471" y="1225"/>
                </a:lnTo>
                <a:lnTo>
                  <a:pt x="15319" y="1369"/>
                </a:lnTo>
                <a:lnTo>
                  <a:pt x="15112" y="1569"/>
                </a:lnTo>
                <a:lnTo>
                  <a:pt x="14857" y="1818"/>
                </a:lnTo>
                <a:lnTo>
                  <a:pt x="14554" y="2115"/>
                </a:lnTo>
                <a:lnTo>
                  <a:pt x="14208" y="2455"/>
                </a:lnTo>
                <a:lnTo>
                  <a:pt x="13824" y="2835"/>
                </a:lnTo>
                <a:lnTo>
                  <a:pt x="13403" y="3252"/>
                </a:lnTo>
                <a:lnTo>
                  <a:pt x="12468" y="4180"/>
                </a:lnTo>
                <a:lnTo>
                  <a:pt x="11432" y="5212"/>
                </a:lnTo>
                <a:lnTo>
                  <a:pt x="10322" y="6320"/>
                </a:lnTo>
                <a:lnTo>
                  <a:pt x="9169" y="7475"/>
                </a:lnTo>
                <a:lnTo>
                  <a:pt x="8000" y="8649"/>
                </a:lnTo>
                <a:lnTo>
                  <a:pt x="7418" y="9235"/>
                </a:lnTo>
                <a:lnTo>
                  <a:pt x="6843" y="9816"/>
                </a:lnTo>
                <a:lnTo>
                  <a:pt x="6278" y="10386"/>
                </a:lnTo>
                <a:lnTo>
                  <a:pt x="5727" y="10944"/>
                </a:lnTo>
                <a:lnTo>
                  <a:pt x="5193" y="11486"/>
                </a:lnTo>
                <a:lnTo>
                  <a:pt x="4680" y="12007"/>
                </a:lnTo>
                <a:lnTo>
                  <a:pt x="4191" y="12505"/>
                </a:lnTo>
                <a:lnTo>
                  <a:pt x="3730" y="12978"/>
                </a:lnTo>
                <a:lnTo>
                  <a:pt x="3300" y="13419"/>
                </a:lnTo>
                <a:lnTo>
                  <a:pt x="2906" y="13826"/>
                </a:lnTo>
                <a:lnTo>
                  <a:pt x="2550" y="14197"/>
                </a:lnTo>
                <a:lnTo>
                  <a:pt x="2237" y="14526"/>
                </a:lnTo>
                <a:lnTo>
                  <a:pt x="2096" y="14674"/>
                </a:lnTo>
                <a:lnTo>
                  <a:pt x="1968" y="14810"/>
                </a:lnTo>
                <a:lnTo>
                  <a:pt x="1852" y="14934"/>
                </a:lnTo>
                <a:lnTo>
                  <a:pt x="1749" y="15047"/>
                </a:lnTo>
                <a:lnTo>
                  <a:pt x="1749" y="15047"/>
                </a:lnTo>
                <a:lnTo>
                  <a:pt x="1706" y="15094"/>
                </a:lnTo>
                <a:lnTo>
                  <a:pt x="1665" y="15141"/>
                </a:lnTo>
                <a:lnTo>
                  <a:pt x="1625" y="15188"/>
                </a:lnTo>
                <a:lnTo>
                  <a:pt x="1584" y="15235"/>
                </a:lnTo>
                <a:lnTo>
                  <a:pt x="1545" y="15282"/>
                </a:lnTo>
                <a:lnTo>
                  <a:pt x="1506" y="15331"/>
                </a:lnTo>
                <a:lnTo>
                  <a:pt x="1431" y="15427"/>
                </a:lnTo>
                <a:lnTo>
                  <a:pt x="1358" y="15525"/>
                </a:lnTo>
                <a:lnTo>
                  <a:pt x="1288" y="15624"/>
                </a:lnTo>
                <a:lnTo>
                  <a:pt x="1220" y="15724"/>
                </a:lnTo>
                <a:lnTo>
                  <a:pt x="1155" y="15823"/>
                </a:lnTo>
                <a:lnTo>
                  <a:pt x="1091" y="15925"/>
                </a:lnTo>
                <a:lnTo>
                  <a:pt x="1031" y="16027"/>
                </a:lnTo>
                <a:lnTo>
                  <a:pt x="971" y="16129"/>
                </a:lnTo>
                <a:lnTo>
                  <a:pt x="915" y="16231"/>
                </a:lnTo>
                <a:lnTo>
                  <a:pt x="862" y="16334"/>
                </a:lnTo>
                <a:lnTo>
                  <a:pt x="809" y="16438"/>
                </a:lnTo>
                <a:lnTo>
                  <a:pt x="760" y="16541"/>
                </a:lnTo>
                <a:lnTo>
                  <a:pt x="712" y="16644"/>
                </a:lnTo>
                <a:lnTo>
                  <a:pt x="666" y="16747"/>
                </a:lnTo>
                <a:lnTo>
                  <a:pt x="622" y="16851"/>
                </a:lnTo>
                <a:lnTo>
                  <a:pt x="581" y="16954"/>
                </a:lnTo>
                <a:lnTo>
                  <a:pt x="541" y="17057"/>
                </a:lnTo>
                <a:lnTo>
                  <a:pt x="503" y="17160"/>
                </a:lnTo>
                <a:lnTo>
                  <a:pt x="467" y="17264"/>
                </a:lnTo>
                <a:lnTo>
                  <a:pt x="432" y="17366"/>
                </a:lnTo>
                <a:lnTo>
                  <a:pt x="400" y="17467"/>
                </a:lnTo>
                <a:lnTo>
                  <a:pt x="368" y="17568"/>
                </a:lnTo>
                <a:lnTo>
                  <a:pt x="338" y="17669"/>
                </a:lnTo>
                <a:lnTo>
                  <a:pt x="311" y="17768"/>
                </a:lnTo>
                <a:lnTo>
                  <a:pt x="285" y="17868"/>
                </a:lnTo>
                <a:lnTo>
                  <a:pt x="260" y="17965"/>
                </a:lnTo>
                <a:lnTo>
                  <a:pt x="236" y="18062"/>
                </a:lnTo>
                <a:lnTo>
                  <a:pt x="214" y="18158"/>
                </a:lnTo>
                <a:lnTo>
                  <a:pt x="194" y="18253"/>
                </a:lnTo>
                <a:lnTo>
                  <a:pt x="175" y="18347"/>
                </a:lnTo>
                <a:lnTo>
                  <a:pt x="157" y="18439"/>
                </a:lnTo>
                <a:lnTo>
                  <a:pt x="140" y="18530"/>
                </a:lnTo>
                <a:lnTo>
                  <a:pt x="125" y="18620"/>
                </a:lnTo>
                <a:lnTo>
                  <a:pt x="110" y="18707"/>
                </a:lnTo>
                <a:lnTo>
                  <a:pt x="98" y="18794"/>
                </a:lnTo>
                <a:lnTo>
                  <a:pt x="85" y="18878"/>
                </a:lnTo>
                <a:lnTo>
                  <a:pt x="74" y="18961"/>
                </a:lnTo>
                <a:lnTo>
                  <a:pt x="64" y="19043"/>
                </a:lnTo>
                <a:lnTo>
                  <a:pt x="55" y="19122"/>
                </a:lnTo>
                <a:lnTo>
                  <a:pt x="40" y="19274"/>
                </a:lnTo>
                <a:lnTo>
                  <a:pt x="26" y="19418"/>
                </a:lnTo>
                <a:lnTo>
                  <a:pt x="17" y="19553"/>
                </a:lnTo>
                <a:lnTo>
                  <a:pt x="10" y="19677"/>
                </a:lnTo>
                <a:lnTo>
                  <a:pt x="5" y="19791"/>
                </a:lnTo>
                <a:lnTo>
                  <a:pt x="3" y="19894"/>
                </a:lnTo>
                <a:lnTo>
                  <a:pt x="0" y="19985"/>
                </a:lnTo>
                <a:lnTo>
                  <a:pt x="0" y="20063"/>
                </a:lnTo>
                <a:lnTo>
                  <a:pt x="2" y="20130"/>
                </a:lnTo>
                <a:lnTo>
                  <a:pt x="4" y="20219"/>
                </a:lnTo>
                <a:lnTo>
                  <a:pt x="4" y="20219"/>
                </a:lnTo>
                <a:lnTo>
                  <a:pt x="2" y="20310"/>
                </a:lnTo>
                <a:lnTo>
                  <a:pt x="0" y="20375"/>
                </a:lnTo>
                <a:lnTo>
                  <a:pt x="0" y="20454"/>
                </a:lnTo>
                <a:lnTo>
                  <a:pt x="3" y="20546"/>
                </a:lnTo>
                <a:lnTo>
                  <a:pt x="5" y="20648"/>
                </a:lnTo>
                <a:lnTo>
                  <a:pt x="10" y="20763"/>
                </a:lnTo>
                <a:lnTo>
                  <a:pt x="17" y="20887"/>
                </a:lnTo>
                <a:lnTo>
                  <a:pt x="26" y="21022"/>
                </a:lnTo>
                <a:lnTo>
                  <a:pt x="40" y="21166"/>
                </a:lnTo>
                <a:lnTo>
                  <a:pt x="55" y="21317"/>
                </a:lnTo>
                <a:lnTo>
                  <a:pt x="64" y="21397"/>
                </a:lnTo>
                <a:lnTo>
                  <a:pt x="74" y="21478"/>
                </a:lnTo>
                <a:lnTo>
                  <a:pt x="85" y="21561"/>
                </a:lnTo>
                <a:lnTo>
                  <a:pt x="98" y="21646"/>
                </a:lnTo>
                <a:lnTo>
                  <a:pt x="110" y="21733"/>
                </a:lnTo>
                <a:lnTo>
                  <a:pt x="125" y="21820"/>
                </a:lnTo>
                <a:lnTo>
                  <a:pt x="140" y="21910"/>
                </a:lnTo>
                <a:lnTo>
                  <a:pt x="157" y="22001"/>
                </a:lnTo>
                <a:lnTo>
                  <a:pt x="175" y="22093"/>
                </a:lnTo>
                <a:lnTo>
                  <a:pt x="194" y="22186"/>
                </a:lnTo>
                <a:lnTo>
                  <a:pt x="214" y="22282"/>
                </a:lnTo>
                <a:lnTo>
                  <a:pt x="236" y="22377"/>
                </a:lnTo>
                <a:lnTo>
                  <a:pt x="260" y="22475"/>
                </a:lnTo>
                <a:lnTo>
                  <a:pt x="285" y="22572"/>
                </a:lnTo>
                <a:lnTo>
                  <a:pt x="311" y="22671"/>
                </a:lnTo>
                <a:lnTo>
                  <a:pt x="338" y="22771"/>
                </a:lnTo>
                <a:lnTo>
                  <a:pt x="368" y="22871"/>
                </a:lnTo>
                <a:lnTo>
                  <a:pt x="400" y="22972"/>
                </a:lnTo>
                <a:lnTo>
                  <a:pt x="432" y="23074"/>
                </a:lnTo>
                <a:lnTo>
                  <a:pt x="467" y="23176"/>
                </a:lnTo>
                <a:lnTo>
                  <a:pt x="503" y="23278"/>
                </a:lnTo>
                <a:lnTo>
                  <a:pt x="541" y="23382"/>
                </a:lnTo>
                <a:lnTo>
                  <a:pt x="581" y="23485"/>
                </a:lnTo>
                <a:lnTo>
                  <a:pt x="622" y="23588"/>
                </a:lnTo>
                <a:lnTo>
                  <a:pt x="666" y="23692"/>
                </a:lnTo>
                <a:lnTo>
                  <a:pt x="712" y="23796"/>
                </a:lnTo>
                <a:lnTo>
                  <a:pt x="760" y="23899"/>
                </a:lnTo>
                <a:lnTo>
                  <a:pt x="809" y="24002"/>
                </a:lnTo>
                <a:lnTo>
                  <a:pt x="862" y="24106"/>
                </a:lnTo>
                <a:lnTo>
                  <a:pt x="915" y="24208"/>
                </a:lnTo>
                <a:lnTo>
                  <a:pt x="971" y="24311"/>
                </a:lnTo>
                <a:lnTo>
                  <a:pt x="1031" y="24413"/>
                </a:lnTo>
                <a:lnTo>
                  <a:pt x="1091" y="24514"/>
                </a:lnTo>
                <a:lnTo>
                  <a:pt x="1155" y="24615"/>
                </a:lnTo>
                <a:lnTo>
                  <a:pt x="1220" y="24715"/>
                </a:lnTo>
                <a:lnTo>
                  <a:pt x="1288" y="24815"/>
                </a:lnTo>
                <a:lnTo>
                  <a:pt x="1358" y="24914"/>
                </a:lnTo>
                <a:lnTo>
                  <a:pt x="1431" y="25012"/>
                </a:lnTo>
                <a:lnTo>
                  <a:pt x="1506" y="25108"/>
                </a:lnTo>
                <a:lnTo>
                  <a:pt x="1545" y="25156"/>
                </a:lnTo>
                <a:lnTo>
                  <a:pt x="1584" y="25205"/>
                </a:lnTo>
                <a:lnTo>
                  <a:pt x="1625" y="25252"/>
                </a:lnTo>
                <a:lnTo>
                  <a:pt x="1665" y="25299"/>
                </a:lnTo>
                <a:lnTo>
                  <a:pt x="1706" y="25346"/>
                </a:lnTo>
                <a:lnTo>
                  <a:pt x="1749" y="25392"/>
                </a:lnTo>
                <a:lnTo>
                  <a:pt x="1749" y="25392"/>
                </a:lnTo>
                <a:lnTo>
                  <a:pt x="1852" y="25504"/>
                </a:lnTo>
                <a:lnTo>
                  <a:pt x="1968" y="25629"/>
                </a:lnTo>
                <a:lnTo>
                  <a:pt x="2096" y="25766"/>
                </a:lnTo>
                <a:lnTo>
                  <a:pt x="2237" y="25914"/>
                </a:lnTo>
                <a:lnTo>
                  <a:pt x="2550" y="26243"/>
                </a:lnTo>
                <a:lnTo>
                  <a:pt x="2906" y="26614"/>
                </a:lnTo>
                <a:lnTo>
                  <a:pt x="3300" y="27021"/>
                </a:lnTo>
                <a:lnTo>
                  <a:pt x="3730" y="27462"/>
                </a:lnTo>
                <a:lnTo>
                  <a:pt x="4191" y="27934"/>
                </a:lnTo>
                <a:lnTo>
                  <a:pt x="4680" y="28432"/>
                </a:lnTo>
                <a:lnTo>
                  <a:pt x="5193" y="28954"/>
                </a:lnTo>
                <a:lnTo>
                  <a:pt x="5727" y="29496"/>
                </a:lnTo>
                <a:lnTo>
                  <a:pt x="6278" y="30054"/>
                </a:lnTo>
                <a:lnTo>
                  <a:pt x="6843" y="30624"/>
                </a:lnTo>
                <a:lnTo>
                  <a:pt x="7418" y="31205"/>
                </a:lnTo>
                <a:lnTo>
                  <a:pt x="8000" y="31790"/>
                </a:lnTo>
                <a:lnTo>
                  <a:pt x="9169" y="32964"/>
                </a:lnTo>
                <a:lnTo>
                  <a:pt x="10322" y="34119"/>
                </a:lnTo>
                <a:lnTo>
                  <a:pt x="11432" y="35227"/>
                </a:lnTo>
                <a:lnTo>
                  <a:pt x="12468" y="36260"/>
                </a:lnTo>
                <a:lnTo>
                  <a:pt x="13403" y="37188"/>
                </a:lnTo>
                <a:lnTo>
                  <a:pt x="13824" y="37605"/>
                </a:lnTo>
                <a:lnTo>
                  <a:pt x="14208" y="37984"/>
                </a:lnTo>
                <a:lnTo>
                  <a:pt x="14554" y="38324"/>
                </a:lnTo>
                <a:lnTo>
                  <a:pt x="14857" y="38622"/>
                </a:lnTo>
                <a:lnTo>
                  <a:pt x="15112" y="38871"/>
                </a:lnTo>
                <a:lnTo>
                  <a:pt x="15319" y="39069"/>
                </a:lnTo>
                <a:lnTo>
                  <a:pt x="15471" y="39214"/>
                </a:lnTo>
                <a:lnTo>
                  <a:pt x="15526" y="39266"/>
                </a:lnTo>
                <a:lnTo>
                  <a:pt x="15566" y="39302"/>
                </a:lnTo>
                <a:lnTo>
                  <a:pt x="15566" y="39302"/>
                </a:lnTo>
                <a:lnTo>
                  <a:pt x="15599" y="39331"/>
                </a:lnTo>
                <a:lnTo>
                  <a:pt x="15634" y="39359"/>
                </a:lnTo>
                <a:lnTo>
                  <a:pt x="15668" y="39387"/>
                </a:lnTo>
                <a:lnTo>
                  <a:pt x="15704" y="39415"/>
                </a:lnTo>
                <a:lnTo>
                  <a:pt x="15741" y="39443"/>
                </a:lnTo>
                <a:lnTo>
                  <a:pt x="15779" y="39471"/>
                </a:lnTo>
                <a:lnTo>
                  <a:pt x="15818" y="39499"/>
                </a:lnTo>
                <a:lnTo>
                  <a:pt x="15857" y="39526"/>
                </a:lnTo>
                <a:lnTo>
                  <a:pt x="15898" y="39554"/>
                </a:lnTo>
                <a:lnTo>
                  <a:pt x="15940" y="39581"/>
                </a:lnTo>
                <a:lnTo>
                  <a:pt x="15983" y="39607"/>
                </a:lnTo>
                <a:lnTo>
                  <a:pt x="16026" y="39634"/>
                </a:lnTo>
                <a:lnTo>
                  <a:pt x="16071" y="39661"/>
                </a:lnTo>
                <a:lnTo>
                  <a:pt x="16117" y="39687"/>
                </a:lnTo>
                <a:lnTo>
                  <a:pt x="16164" y="39713"/>
                </a:lnTo>
                <a:lnTo>
                  <a:pt x="16212" y="39737"/>
                </a:lnTo>
                <a:lnTo>
                  <a:pt x="16261" y="39763"/>
                </a:lnTo>
                <a:lnTo>
                  <a:pt x="16311" y="39788"/>
                </a:lnTo>
                <a:lnTo>
                  <a:pt x="16363" y="39813"/>
                </a:lnTo>
                <a:lnTo>
                  <a:pt x="16414" y="39837"/>
                </a:lnTo>
                <a:lnTo>
                  <a:pt x="16468" y="39861"/>
                </a:lnTo>
                <a:lnTo>
                  <a:pt x="16523" y="39884"/>
                </a:lnTo>
                <a:lnTo>
                  <a:pt x="16579" y="39908"/>
                </a:lnTo>
                <a:lnTo>
                  <a:pt x="16636" y="39930"/>
                </a:lnTo>
                <a:lnTo>
                  <a:pt x="16694" y="39953"/>
                </a:lnTo>
                <a:lnTo>
                  <a:pt x="16753" y="39975"/>
                </a:lnTo>
                <a:lnTo>
                  <a:pt x="16814" y="39998"/>
                </a:lnTo>
                <a:lnTo>
                  <a:pt x="16875" y="40019"/>
                </a:lnTo>
                <a:lnTo>
                  <a:pt x="16939" y="40039"/>
                </a:lnTo>
                <a:lnTo>
                  <a:pt x="17003" y="40061"/>
                </a:lnTo>
                <a:lnTo>
                  <a:pt x="17069" y="40081"/>
                </a:lnTo>
                <a:lnTo>
                  <a:pt x="17136" y="40100"/>
                </a:lnTo>
                <a:lnTo>
                  <a:pt x="17203" y="40119"/>
                </a:lnTo>
                <a:lnTo>
                  <a:pt x="17272" y="40138"/>
                </a:lnTo>
                <a:lnTo>
                  <a:pt x="17344" y="40156"/>
                </a:lnTo>
                <a:lnTo>
                  <a:pt x="17416" y="40174"/>
                </a:lnTo>
                <a:lnTo>
                  <a:pt x="17488" y="40192"/>
                </a:lnTo>
                <a:lnTo>
                  <a:pt x="17563" y="40209"/>
                </a:lnTo>
                <a:lnTo>
                  <a:pt x="17639" y="40225"/>
                </a:lnTo>
                <a:lnTo>
                  <a:pt x="17716" y="40240"/>
                </a:lnTo>
                <a:lnTo>
                  <a:pt x="17796" y="40256"/>
                </a:lnTo>
                <a:lnTo>
                  <a:pt x="17875" y="40271"/>
                </a:lnTo>
                <a:lnTo>
                  <a:pt x="17957" y="40285"/>
                </a:lnTo>
                <a:lnTo>
                  <a:pt x="18040" y="40299"/>
                </a:lnTo>
                <a:lnTo>
                  <a:pt x="18125" y="40312"/>
                </a:lnTo>
                <a:lnTo>
                  <a:pt x="18210" y="40324"/>
                </a:lnTo>
                <a:lnTo>
                  <a:pt x="18297" y="40336"/>
                </a:lnTo>
                <a:lnTo>
                  <a:pt x="18385" y="40348"/>
                </a:lnTo>
                <a:lnTo>
                  <a:pt x="18476" y="40358"/>
                </a:lnTo>
                <a:lnTo>
                  <a:pt x="18568" y="40368"/>
                </a:lnTo>
                <a:lnTo>
                  <a:pt x="18661" y="40378"/>
                </a:lnTo>
                <a:lnTo>
                  <a:pt x="18756" y="40386"/>
                </a:lnTo>
                <a:lnTo>
                  <a:pt x="18852" y="40395"/>
                </a:lnTo>
                <a:lnTo>
                  <a:pt x="18949" y="40402"/>
                </a:lnTo>
                <a:lnTo>
                  <a:pt x="19049" y="40409"/>
                </a:lnTo>
                <a:lnTo>
                  <a:pt x="19149" y="40415"/>
                </a:lnTo>
                <a:lnTo>
                  <a:pt x="19251" y="40421"/>
                </a:lnTo>
                <a:lnTo>
                  <a:pt x="19355" y="40426"/>
                </a:lnTo>
                <a:lnTo>
                  <a:pt x="19460" y="40430"/>
                </a:lnTo>
                <a:lnTo>
                  <a:pt x="19568" y="40433"/>
                </a:lnTo>
                <a:lnTo>
                  <a:pt x="19676" y="40436"/>
                </a:lnTo>
                <a:lnTo>
                  <a:pt x="19787" y="40438"/>
                </a:lnTo>
                <a:lnTo>
                  <a:pt x="19899" y="40439"/>
                </a:lnTo>
                <a:lnTo>
                  <a:pt x="20012" y="40439"/>
                </a:lnTo>
                <a:lnTo>
                  <a:pt x="20099" y="40428"/>
                </a:lnTo>
                <a:lnTo>
                  <a:pt x="20099" y="40428"/>
                </a:lnTo>
                <a:lnTo>
                  <a:pt x="19864" y="40409"/>
                </a:lnTo>
                <a:lnTo>
                  <a:pt x="19640" y="40388"/>
                </a:lnTo>
                <a:lnTo>
                  <a:pt x="19428" y="40367"/>
                </a:lnTo>
                <a:lnTo>
                  <a:pt x="19224" y="40345"/>
                </a:lnTo>
                <a:lnTo>
                  <a:pt x="19031" y="40322"/>
                </a:lnTo>
                <a:lnTo>
                  <a:pt x="18847" y="40298"/>
                </a:lnTo>
                <a:lnTo>
                  <a:pt x="18673" y="40273"/>
                </a:lnTo>
                <a:lnTo>
                  <a:pt x="18507" y="40247"/>
                </a:lnTo>
                <a:lnTo>
                  <a:pt x="18351" y="40220"/>
                </a:lnTo>
                <a:lnTo>
                  <a:pt x="18202" y="40193"/>
                </a:lnTo>
                <a:lnTo>
                  <a:pt x="18061" y="40166"/>
                </a:lnTo>
                <a:lnTo>
                  <a:pt x="17928" y="40137"/>
                </a:lnTo>
                <a:lnTo>
                  <a:pt x="17803" y="40109"/>
                </a:lnTo>
                <a:lnTo>
                  <a:pt x="17684" y="40080"/>
                </a:lnTo>
                <a:lnTo>
                  <a:pt x="17572" y="40051"/>
                </a:lnTo>
                <a:lnTo>
                  <a:pt x="17466" y="40021"/>
                </a:lnTo>
                <a:lnTo>
                  <a:pt x="17366" y="39991"/>
                </a:lnTo>
                <a:lnTo>
                  <a:pt x="17273" y="39961"/>
                </a:lnTo>
                <a:lnTo>
                  <a:pt x="17185" y="39932"/>
                </a:lnTo>
                <a:lnTo>
                  <a:pt x="17102" y="39901"/>
                </a:lnTo>
                <a:lnTo>
                  <a:pt x="17024" y="39871"/>
                </a:lnTo>
                <a:lnTo>
                  <a:pt x="16950" y="39842"/>
                </a:lnTo>
                <a:lnTo>
                  <a:pt x="16881" y="39811"/>
                </a:lnTo>
                <a:lnTo>
                  <a:pt x="16816" y="39782"/>
                </a:lnTo>
                <a:lnTo>
                  <a:pt x="16753" y="39753"/>
                </a:lnTo>
                <a:lnTo>
                  <a:pt x="16695" y="39725"/>
                </a:lnTo>
                <a:lnTo>
                  <a:pt x="16639" y="39697"/>
                </a:lnTo>
                <a:lnTo>
                  <a:pt x="16587" y="39669"/>
                </a:lnTo>
                <a:lnTo>
                  <a:pt x="16487" y="39615"/>
                </a:lnTo>
                <a:lnTo>
                  <a:pt x="16394" y="39565"/>
                </a:lnTo>
                <a:lnTo>
                  <a:pt x="16394" y="39565"/>
                </a:lnTo>
                <a:lnTo>
                  <a:pt x="16368" y="39550"/>
                </a:lnTo>
                <a:lnTo>
                  <a:pt x="16340" y="39531"/>
                </a:lnTo>
                <a:lnTo>
                  <a:pt x="16309" y="39510"/>
                </a:lnTo>
                <a:lnTo>
                  <a:pt x="16274" y="39485"/>
                </a:lnTo>
                <a:lnTo>
                  <a:pt x="16239" y="39458"/>
                </a:lnTo>
                <a:lnTo>
                  <a:pt x="16200" y="39428"/>
                </a:lnTo>
                <a:lnTo>
                  <a:pt x="16115" y="39358"/>
                </a:lnTo>
                <a:lnTo>
                  <a:pt x="16021" y="39278"/>
                </a:lnTo>
                <a:lnTo>
                  <a:pt x="15918" y="39190"/>
                </a:lnTo>
                <a:lnTo>
                  <a:pt x="15809" y="39092"/>
                </a:lnTo>
                <a:lnTo>
                  <a:pt x="15694" y="38988"/>
                </a:lnTo>
                <a:lnTo>
                  <a:pt x="15574" y="38876"/>
                </a:lnTo>
                <a:lnTo>
                  <a:pt x="15449" y="38760"/>
                </a:lnTo>
                <a:lnTo>
                  <a:pt x="15320" y="38638"/>
                </a:lnTo>
                <a:lnTo>
                  <a:pt x="15189" y="38514"/>
                </a:lnTo>
                <a:lnTo>
                  <a:pt x="15056" y="38386"/>
                </a:lnTo>
                <a:lnTo>
                  <a:pt x="14922" y="38256"/>
                </a:lnTo>
                <a:lnTo>
                  <a:pt x="14655" y="37994"/>
                </a:lnTo>
                <a:lnTo>
                  <a:pt x="14393" y="37735"/>
                </a:lnTo>
                <a:lnTo>
                  <a:pt x="14143" y="37487"/>
                </a:lnTo>
                <a:lnTo>
                  <a:pt x="13914" y="37257"/>
                </a:lnTo>
                <a:lnTo>
                  <a:pt x="13711" y="37052"/>
                </a:lnTo>
                <a:lnTo>
                  <a:pt x="13412" y="36748"/>
                </a:lnTo>
                <a:lnTo>
                  <a:pt x="13299" y="36634"/>
                </a:lnTo>
                <a:lnTo>
                  <a:pt x="13299" y="36634"/>
                </a:lnTo>
                <a:close/>
              </a:path>
            </a:pathLst>
          </a:custGeom>
          <a:gradFill flip="none" rotWithShape="1">
            <a:gsLst>
              <a:gs pos="0">
                <a:sysClr val="window" lastClr="FFFFFF">
                  <a:lumMod val="50000"/>
                </a:sysClr>
              </a:gs>
              <a:gs pos="50000">
                <a:sysClr val="window" lastClr="FFFFFF">
                  <a:lumMod val="65000"/>
                  <a:tint val="44500"/>
                  <a:satMod val="160000"/>
                </a:sysClr>
              </a:gs>
              <a:gs pos="100000">
                <a:sysClr val="window" lastClr="FFFFFF">
                  <a:lumMod val="65000"/>
                  <a:tint val="23500"/>
                  <a:satMod val="160000"/>
                </a:sysClr>
              </a:gs>
            </a:gsLst>
            <a:lin ang="16200000" scaled="1"/>
            <a:tileRect/>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1" i="0" u="none" strike="noStrike" kern="0" cap="none" spc="0" normalizeH="0" baseline="0" noProof="0">
              <a:ln>
                <a:noFill/>
              </a:ln>
              <a:solidFill>
                <a:sysClr val="windowText" lastClr="000000"/>
              </a:solidFill>
              <a:effectLst/>
              <a:uLnTx/>
              <a:uFillTx/>
              <a:latin typeface="Arial Black" pitchFamily="34" charset="0"/>
              <a:ea typeface="+mn-ea"/>
              <a:cs typeface="+mn-cs"/>
            </a:endParaRPr>
          </a:p>
        </p:txBody>
      </p:sp>
      <p:sp>
        <p:nvSpPr>
          <p:cNvPr id="4" name="Freeform 8"/>
          <p:cNvSpPr/>
          <p:nvPr/>
        </p:nvSpPr>
        <p:spPr bwMode="auto">
          <a:xfrm>
            <a:off x="3625850" y="4578350"/>
            <a:ext cx="1892300" cy="1227138"/>
          </a:xfrm>
          <a:custGeom>
            <a:avLst/>
            <a:gdLst/>
            <a:ahLst/>
            <a:cxnLst>
              <a:cxn ang="0">
                <a:pos x="2" y="1369"/>
              </a:cxn>
              <a:cxn ang="0">
                <a:pos x="23" y="2007"/>
              </a:cxn>
              <a:cxn ang="0">
                <a:pos x="74" y="2677"/>
              </a:cxn>
              <a:cxn ang="0">
                <a:pos x="121" y="3096"/>
              </a:cxn>
              <a:cxn ang="0">
                <a:pos x="184" y="3535"/>
              </a:cxn>
              <a:cxn ang="0">
                <a:pos x="265" y="3987"/>
              </a:cxn>
              <a:cxn ang="0">
                <a:pos x="366" y="4447"/>
              </a:cxn>
              <a:cxn ang="0">
                <a:pos x="491" y="4911"/>
              </a:cxn>
              <a:cxn ang="0">
                <a:pos x="639" y="5372"/>
              </a:cxn>
              <a:cxn ang="0">
                <a:pos x="815" y="5827"/>
              </a:cxn>
              <a:cxn ang="0">
                <a:pos x="1021" y="6267"/>
              </a:cxn>
              <a:cxn ang="0">
                <a:pos x="1258" y="6690"/>
              </a:cxn>
              <a:cxn ang="0">
                <a:pos x="1422" y="6943"/>
              </a:cxn>
              <a:cxn ang="0">
                <a:pos x="1565" y="7137"/>
              </a:cxn>
              <a:cxn ang="0">
                <a:pos x="1716" y="7323"/>
              </a:cxn>
              <a:cxn ang="0">
                <a:pos x="1876" y="7503"/>
              </a:cxn>
              <a:cxn ang="0">
                <a:pos x="2329" y="7964"/>
              </a:cxn>
              <a:cxn ang="0">
                <a:pos x="3273" y="8906"/>
              </a:cxn>
              <a:cxn ang="0">
                <a:pos x="3938" y="9550"/>
              </a:cxn>
              <a:cxn ang="0">
                <a:pos x="4427" y="10004"/>
              </a:cxn>
              <a:cxn ang="0">
                <a:pos x="4818" y="10340"/>
              </a:cxn>
              <a:cxn ang="0">
                <a:pos x="4958" y="10443"/>
              </a:cxn>
              <a:cxn ang="0">
                <a:pos x="5104" y="10526"/>
              </a:cxn>
              <a:cxn ang="0">
                <a:pos x="5365" y="10662"/>
              </a:cxn>
              <a:cxn ang="0">
                <a:pos x="5630" y="10778"/>
              </a:cxn>
              <a:cxn ang="0">
                <a:pos x="5963" y="10896"/>
              </a:cxn>
              <a:cxn ang="0">
                <a:pos x="6385" y="11012"/>
              </a:cxn>
              <a:cxn ang="0">
                <a:pos x="6915" y="11123"/>
              </a:cxn>
              <a:cxn ang="0">
                <a:pos x="7573" y="11224"/>
              </a:cxn>
              <a:cxn ang="0">
                <a:pos x="8376" y="11312"/>
              </a:cxn>
              <a:cxn ang="0">
                <a:pos x="8852" y="11333"/>
              </a:cxn>
              <a:cxn ang="0">
                <a:pos x="9504" y="11271"/>
              </a:cxn>
              <a:cxn ang="0">
                <a:pos x="10236" y="11177"/>
              </a:cxn>
              <a:cxn ang="0">
                <a:pos x="10830" y="11070"/>
              </a:cxn>
              <a:cxn ang="0">
                <a:pos x="11307" y="10956"/>
              </a:cxn>
              <a:cxn ang="0">
                <a:pos x="11685" y="10838"/>
              </a:cxn>
              <a:cxn ang="0">
                <a:pos x="11982" y="10720"/>
              </a:cxn>
              <a:cxn ang="0">
                <a:pos x="12221" y="10607"/>
              </a:cxn>
              <a:cxn ang="0">
                <a:pos x="12461" y="10477"/>
              </a:cxn>
              <a:cxn ang="0">
                <a:pos x="12581" y="10397"/>
              </a:cxn>
              <a:cxn ang="0">
                <a:pos x="12836" y="10190"/>
              </a:cxn>
              <a:cxn ang="0">
                <a:pos x="13282" y="9788"/>
              </a:cxn>
              <a:cxn ang="0">
                <a:pos x="13799" y="9298"/>
              </a:cxn>
              <a:cxn ang="0">
                <a:pos x="14713" y="8399"/>
              </a:cxn>
              <a:cxn ang="0">
                <a:pos x="15557" y="7546"/>
              </a:cxn>
              <a:cxn ang="0">
                <a:pos x="15680" y="7414"/>
              </a:cxn>
              <a:cxn ang="0">
                <a:pos x="15835" y="7231"/>
              </a:cxn>
              <a:cxn ang="0">
                <a:pos x="15982" y="7040"/>
              </a:cxn>
              <a:cxn ang="0">
                <a:pos x="16119" y="6843"/>
              </a:cxn>
              <a:cxn ang="0">
                <a:pos x="16340" y="6481"/>
              </a:cxn>
              <a:cxn ang="0">
                <a:pos x="16560" y="6049"/>
              </a:cxn>
              <a:cxn ang="0">
                <a:pos x="16750" y="5601"/>
              </a:cxn>
              <a:cxn ang="0">
                <a:pos x="16912" y="5142"/>
              </a:cxn>
              <a:cxn ang="0">
                <a:pos x="17049" y="4679"/>
              </a:cxn>
              <a:cxn ang="0">
                <a:pos x="17161" y="4216"/>
              </a:cxn>
              <a:cxn ang="0">
                <a:pos x="17252" y="3759"/>
              </a:cxn>
              <a:cxn ang="0">
                <a:pos x="17324" y="3313"/>
              </a:cxn>
              <a:cxn ang="0">
                <a:pos x="17379" y="2884"/>
              </a:cxn>
              <a:cxn ang="0">
                <a:pos x="17426" y="2378"/>
              </a:cxn>
              <a:cxn ang="0">
                <a:pos x="17465" y="1668"/>
              </a:cxn>
              <a:cxn ang="0">
                <a:pos x="17474" y="1115"/>
              </a:cxn>
              <a:cxn ang="0">
                <a:pos x="0" y="0"/>
              </a:cxn>
            </a:cxnLst>
            <a:rect l="0" t="0" r="r" b="b"/>
            <a:pathLst>
              <a:path w="17474" h="11333">
                <a:moveTo>
                  <a:pt x="0" y="1115"/>
                </a:moveTo>
                <a:lnTo>
                  <a:pt x="0" y="1115"/>
                </a:lnTo>
                <a:lnTo>
                  <a:pt x="0" y="1237"/>
                </a:lnTo>
                <a:lnTo>
                  <a:pt x="2" y="1369"/>
                </a:lnTo>
                <a:lnTo>
                  <a:pt x="4" y="1514"/>
                </a:lnTo>
                <a:lnTo>
                  <a:pt x="8" y="1668"/>
                </a:lnTo>
                <a:lnTo>
                  <a:pt x="15" y="1833"/>
                </a:lnTo>
                <a:lnTo>
                  <a:pt x="23" y="2007"/>
                </a:lnTo>
                <a:lnTo>
                  <a:pt x="34" y="2189"/>
                </a:lnTo>
                <a:lnTo>
                  <a:pt x="48" y="2378"/>
                </a:lnTo>
                <a:lnTo>
                  <a:pt x="64" y="2576"/>
                </a:lnTo>
                <a:lnTo>
                  <a:pt x="74" y="2677"/>
                </a:lnTo>
                <a:lnTo>
                  <a:pt x="85" y="2780"/>
                </a:lnTo>
                <a:lnTo>
                  <a:pt x="96" y="2884"/>
                </a:lnTo>
                <a:lnTo>
                  <a:pt x="108" y="2989"/>
                </a:lnTo>
                <a:lnTo>
                  <a:pt x="121" y="3096"/>
                </a:lnTo>
                <a:lnTo>
                  <a:pt x="135" y="3205"/>
                </a:lnTo>
                <a:lnTo>
                  <a:pt x="151" y="3313"/>
                </a:lnTo>
                <a:lnTo>
                  <a:pt x="166" y="3423"/>
                </a:lnTo>
                <a:lnTo>
                  <a:pt x="184" y="3535"/>
                </a:lnTo>
                <a:lnTo>
                  <a:pt x="202" y="3646"/>
                </a:lnTo>
                <a:lnTo>
                  <a:pt x="222" y="3759"/>
                </a:lnTo>
                <a:lnTo>
                  <a:pt x="243" y="3873"/>
                </a:lnTo>
                <a:lnTo>
                  <a:pt x="265" y="3987"/>
                </a:lnTo>
                <a:lnTo>
                  <a:pt x="288" y="4102"/>
                </a:lnTo>
                <a:lnTo>
                  <a:pt x="313" y="4216"/>
                </a:lnTo>
                <a:lnTo>
                  <a:pt x="338" y="4332"/>
                </a:lnTo>
                <a:lnTo>
                  <a:pt x="366" y="4447"/>
                </a:lnTo>
                <a:lnTo>
                  <a:pt x="396" y="4563"/>
                </a:lnTo>
                <a:lnTo>
                  <a:pt x="426" y="4679"/>
                </a:lnTo>
                <a:lnTo>
                  <a:pt x="457" y="4795"/>
                </a:lnTo>
                <a:lnTo>
                  <a:pt x="491" y="4911"/>
                </a:lnTo>
                <a:lnTo>
                  <a:pt x="525" y="5026"/>
                </a:lnTo>
                <a:lnTo>
                  <a:pt x="561" y="5142"/>
                </a:lnTo>
                <a:lnTo>
                  <a:pt x="599" y="5258"/>
                </a:lnTo>
                <a:lnTo>
                  <a:pt x="639" y="5372"/>
                </a:lnTo>
                <a:lnTo>
                  <a:pt x="681" y="5487"/>
                </a:lnTo>
                <a:lnTo>
                  <a:pt x="723" y="5601"/>
                </a:lnTo>
                <a:lnTo>
                  <a:pt x="768" y="5714"/>
                </a:lnTo>
                <a:lnTo>
                  <a:pt x="815" y="5827"/>
                </a:lnTo>
                <a:lnTo>
                  <a:pt x="864" y="5938"/>
                </a:lnTo>
                <a:lnTo>
                  <a:pt x="915" y="6049"/>
                </a:lnTo>
                <a:lnTo>
                  <a:pt x="966" y="6159"/>
                </a:lnTo>
                <a:lnTo>
                  <a:pt x="1021" y="6267"/>
                </a:lnTo>
                <a:lnTo>
                  <a:pt x="1077" y="6375"/>
                </a:lnTo>
                <a:lnTo>
                  <a:pt x="1135" y="6481"/>
                </a:lnTo>
                <a:lnTo>
                  <a:pt x="1195" y="6587"/>
                </a:lnTo>
                <a:lnTo>
                  <a:pt x="1258" y="6690"/>
                </a:lnTo>
                <a:lnTo>
                  <a:pt x="1322" y="6792"/>
                </a:lnTo>
                <a:lnTo>
                  <a:pt x="1355" y="6843"/>
                </a:lnTo>
                <a:lnTo>
                  <a:pt x="1389" y="6892"/>
                </a:lnTo>
                <a:lnTo>
                  <a:pt x="1422" y="6943"/>
                </a:lnTo>
                <a:lnTo>
                  <a:pt x="1457" y="6992"/>
                </a:lnTo>
                <a:lnTo>
                  <a:pt x="1493" y="7040"/>
                </a:lnTo>
                <a:lnTo>
                  <a:pt x="1528" y="7089"/>
                </a:lnTo>
                <a:lnTo>
                  <a:pt x="1565" y="7137"/>
                </a:lnTo>
                <a:lnTo>
                  <a:pt x="1601" y="7184"/>
                </a:lnTo>
                <a:lnTo>
                  <a:pt x="1638" y="7231"/>
                </a:lnTo>
                <a:lnTo>
                  <a:pt x="1676" y="7277"/>
                </a:lnTo>
                <a:lnTo>
                  <a:pt x="1716" y="7323"/>
                </a:lnTo>
                <a:lnTo>
                  <a:pt x="1755" y="7369"/>
                </a:lnTo>
                <a:lnTo>
                  <a:pt x="1795" y="7414"/>
                </a:lnTo>
                <a:lnTo>
                  <a:pt x="1835" y="7458"/>
                </a:lnTo>
                <a:lnTo>
                  <a:pt x="1876" y="7503"/>
                </a:lnTo>
                <a:lnTo>
                  <a:pt x="1917" y="7546"/>
                </a:lnTo>
                <a:lnTo>
                  <a:pt x="1917" y="7546"/>
                </a:lnTo>
                <a:lnTo>
                  <a:pt x="2030" y="7660"/>
                </a:lnTo>
                <a:lnTo>
                  <a:pt x="2329" y="7964"/>
                </a:lnTo>
                <a:lnTo>
                  <a:pt x="2532" y="8169"/>
                </a:lnTo>
                <a:lnTo>
                  <a:pt x="2761" y="8399"/>
                </a:lnTo>
                <a:lnTo>
                  <a:pt x="3011" y="8647"/>
                </a:lnTo>
                <a:lnTo>
                  <a:pt x="3273" y="8906"/>
                </a:lnTo>
                <a:lnTo>
                  <a:pt x="3540" y="9168"/>
                </a:lnTo>
                <a:lnTo>
                  <a:pt x="3674" y="9298"/>
                </a:lnTo>
                <a:lnTo>
                  <a:pt x="3807" y="9426"/>
                </a:lnTo>
                <a:lnTo>
                  <a:pt x="3938" y="9550"/>
                </a:lnTo>
                <a:lnTo>
                  <a:pt x="4067" y="9672"/>
                </a:lnTo>
                <a:lnTo>
                  <a:pt x="4192" y="9788"/>
                </a:lnTo>
                <a:lnTo>
                  <a:pt x="4312" y="9900"/>
                </a:lnTo>
                <a:lnTo>
                  <a:pt x="4427" y="10004"/>
                </a:lnTo>
                <a:lnTo>
                  <a:pt x="4536" y="10102"/>
                </a:lnTo>
                <a:lnTo>
                  <a:pt x="4639" y="10190"/>
                </a:lnTo>
                <a:lnTo>
                  <a:pt x="4733" y="10270"/>
                </a:lnTo>
                <a:lnTo>
                  <a:pt x="4818" y="10340"/>
                </a:lnTo>
                <a:lnTo>
                  <a:pt x="4857" y="10370"/>
                </a:lnTo>
                <a:lnTo>
                  <a:pt x="4892" y="10397"/>
                </a:lnTo>
                <a:lnTo>
                  <a:pt x="4927" y="10422"/>
                </a:lnTo>
                <a:lnTo>
                  <a:pt x="4958" y="10443"/>
                </a:lnTo>
                <a:lnTo>
                  <a:pt x="4986" y="10462"/>
                </a:lnTo>
                <a:lnTo>
                  <a:pt x="5012" y="10477"/>
                </a:lnTo>
                <a:lnTo>
                  <a:pt x="5012" y="10477"/>
                </a:lnTo>
                <a:lnTo>
                  <a:pt x="5104" y="10526"/>
                </a:lnTo>
                <a:lnTo>
                  <a:pt x="5201" y="10579"/>
                </a:lnTo>
                <a:lnTo>
                  <a:pt x="5253" y="10607"/>
                </a:lnTo>
                <a:lnTo>
                  <a:pt x="5308" y="10634"/>
                </a:lnTo>
                <a:lnTo>
                  <a:pt x="5365" y="10662"/>
                </a:lnTo>
                <a:lnTo>
                  <a:pt x="5426" y="10691"/>
                </a:lnTo>
                <a:lnTo>
                  <a:pt x="5490" y="10720"/>
                </a:lnTo>
                <a:lnTo>
                  <a:pt x="5557" y="10749"/>
                </a:lnTo>
                <a:lnTo>
                  <a:pt x="5630" y="10778"/>
                </a:lnTo>
                <a:lnTo>
                  <a:pt x="5706" y="10808"/>
                </a:lnTo>
                <a:lnTo>
                  <a:pt x="5786" y="10837"/>
                </a:lnTo>
                <a:lnTo>
                  <a:pt x="5872" y="10867"/>
                </a:lnTo>
                <a:lnTo>
                  <a:pt x="5963" y="10896"/>
                </a:lnTo>
                <a:lnTo>
                  <a:pt x="6059" y="10926"/>
                </a:lnTo>
                <a:lnTo>
                  <a:pt x="6162" y="10955"/>
                </a:lnTo>
                <a:lnTo>
                  <a:pt x="6271" y="10984"/>
                </a:lnTo>
                <a:lnTo>
                  <a:pt x="6385" y="11012"/>
                </a:lnTo>
                <a:lnTo>
                  <a:pt x="6507" y="11041"/>
                </a:lnTo>
                <a:lnTo>
                  <a:pt x="6635" y="11069"/>
                </a:lnTo>
                <a:lnTo>
                  <a:pt x="6772" y="11096"/>
                </a:lnTo>
                <a:lnTo>
                  <a:pt x="6915" y="11123"/>
                </a:lnTo>
                <a:lnTo>
                  <a:pt x="7067" y="11149"/>
                </a:lnTo>
                <a:lnTo>
                  <a:pt x="7227" y="11175"/>
                </a:lnTo>
                <a:lnTo>
                  <a:pt x="7395" y="11199"/>
                </a:lnTo>
                <a:lnTo>
                  <a:pt x="7573" y="11224"/>
                </a:lnTo>
                <a:lnTo>
                  <a:pt x="7758" y="11248"/>
                </a:lnTo>
                <a:lnTo>
                  <a:pt x="7954" y="11270"/>
                </a:lnTo>
                <a:lnTo>
                  <a:pt x="8160" y="11292"/>
                </a:lnTo>
                <a:lnTo>
                  <a:pt x="8376" y="11312"/>
                </a:lnTo>
                <a:lnTo>
                  <a:pt x="8602" y="11331"/>
                </a:lnTo>
                <a:lnTo>
                  <a:pt x="8602" y="11331"/>
                </a:lnTo>
                <a:lnTo>
                  <a:pt x="8726" y="11333"/>
                </a:lnTo>
                <a:lnTo>
                  <a:pt x="8852" y="11333"/>
                </a:lnTo>
                <a:lnTo>
                  <a:pt x="8852" y="11333"/>
                </a:lnTo>
                <a:lnTo>
                  <a:pt x="9080" y="11313"/>
                </a:lnTo>
                <a:lnTo>
                  <a:pt x="9297" y="11293"/>
                </a:lnTo>
                <a:lnTo>
                  <a:pt x="9504" y="11271"/>
                </a:lnTo>
                <a:lnTo>
                  <a:pt x="9700" y="11249"/>
                </a:lnTo>
                <a:lnTo>
                  <a:pt x="9888" y="11226"/>
                </a:lnTo>
                <a:lnTo>
                  <a:pt x="10066" y="11202"/>
                </a:lnTo>
                <a:lnTo>
                  <a:pt x="10236" y="11177"/>
                </a:lnTo>
                <a:lnTo>
                  <a:pt x="10396" y="11151"/>
                </a:lnTo>
                <a:lnTo>
                  <a:pt x="10549" y="11124"/>
                </a:lnTo>
                <a:lnTo>
                  <a:pt x="10694" y="11097"/>
                </a:lnTo>
                <a:lnTo>
                  <a:pt x="10830" y="11070"/>
                </a:lnTo>
                <a:lnTo>
                  <a:pt x="10960" y="11042"/>
                </a:lnTo>
                <a:lnTo>
                  <a:pt x="11082" y="11014"/>
                </a:lnTo>
                <a:lnTo>
                  <a:pt x="11198" y="10985"/>
                </a:lnTo>
                <a:lnTo>
                  <a:pt x="11307" y="10956"/>
                </a:lnTo>
                <a:lnTo>
                  <a:pt x="11410" y="10927"/>
                </a:lnTo>
                <a:lnTo>
                  <a:pt x="11507" y="10897"/>
                </a:lnTo>
                <a:lnTo>
                  <a:pt x="11599" y="10868"/>
                </a:lnTo>
                <a:lnTo>
                  <a:pt x="11685" y="10838"/>
                </a:lnTo>
                <a:lnTo>
                  <a:pt x="11767" y="10809"/>
                </a:lnTo>
                <a:lnTo>
                  <a:pt x="11843" y="10780"/>
                </a:lnTo>
                <a:lnTo>
                  <a:pt x="11914" y="10749"/>
                </a:lnTo>
                <a:lnTo>
                  <a:pt x="11982" y="10720"/>
                </a:lnTo>
                <a:lnTo>
                  <a:pt x="12047" y="10691"/>
                </a:lnTo>
                <a:lnTo>
                  <a:pt x="12108" y="10663"/>
                </a:lnTo>
                <a:lnTo>
                  <a:pt x="12166" y="10635"/>
                </a:lnTo>
                <a:lnTo>
                  <a:pt x="12221" y="10607"/>
                </a:lnTo>
                <a:lnTo>
                  <a:pt x="12272" y="10580"/>
                </a:lnTo>
                <a:lnTo>
                  <a:pt x="12371" y="10527"/>
                </a:lnTo>
                <a:lnTo>
                  <a:pt x="12461" y="10477"/>
                </a:lnTo>
                <a:lnTo>
                  <a:pt x="12461" y="10477"/>
                </a:lnTo>
                <a:lnTo>
                  <a:pt x="12487" y="10462"/>
                </a:lnTo>
                <a:lnTo>
                  <a:pt x="12516" y="10443"/>
                </a:lnTo>
                <a:lnTo>
                  <a:pt x="12547" y="10422"/>
                </a:lnTo>
                <a:lnTo>
                  <a:pt x="12581" y="10397"/>
                </a:lnTo>
                <a:lnTo>
                  <a:pt x="12618" y="10370"/>
                </a:lnTo>
                <a:lnTo>
                  <a:pt x="12657" y="10340"/>
                </a:lnTo>
                <a:lnTo>
                  <a:pt x="12742" y="10270"/>
                </a:lnTo>
                <a:lnTo>
                  <a:pt x="12836" y="10190"/>
                </a:lnTo>
                <a:lnTo>
                  <a:pt x="12938" y="10102"/>
                </a:lnTo>
                <a:lnTo>
                  <a:pt x="13046" y="10004"/>
                </a:lnTo>
                <a:lnTo>
                  <a:pt x="13162" y="9900"/>
                </a:lnTo>
                <a:lnTo>
                  <a:pt x="13282" y="9788"/>
                </a:lnTo>
                <a:lnTo>
                  <a:pt x="13407" y="9672"/>
                </a:lnTo>
                <a:lnTo>
                  <a:pt x="13535" y="9550"/>
                </a:lnTo>
                <a:lnTo>
                  <a:pt x="13666" y="9426"/>
                </a:lnTo>
                <a:lnTo>
                  <a:pt x="13799" y="9298"/>
                </a:lnTo>
                <a:lnTo>
                  <a:pt x="13933" y="9168"/>
                </a:lnTo>
                <a:lnTo>
                  <a:pt x="14202" y="8906"/>
                </a:lnTo>
                <a:lnTo>
                  <a:pt x="14464" y="8647"/>
                </a:lnTo>
                <a:lnTo>
                  <a:pt x="14713" y="8399"/>
                </a:lnTo>
                <a:lnTo>
                  <a:pt x="14942" y="8169"/>
                </a:lnTo>
                <a:lnTo>
                  <a:pt x="15145" y="7964"/>
                </a:lnTo>
                <a:lnTo>
                  <a:pt x="15445" y="7660"/>
                </a:lnTo>
                <a:lnTo>
                  <a:pt x="15557" y="7546"/>
                </a:lnTo>
                <a:lnTo>
                  <a:pt x="15557" y="7546"/>
                </a:lnTo>
                <a:lnTo>
                  <a:pt x="15598" y="7503"/>
                </a:lnTo>
                <a:lnTo>
                  <a:pt x="15639" y="7458"/>
                </a:lnTo>
                <a:lnTo>
                  <a:pt x="15680" y="7414"/>
                </a:lnTo>
                <a:lnTo>
                  <a:pt x="15720" y="7369"/>
                </a:lnTo>
                <a:lnTo>
                  <a:pt x="15759" y="7323"/>
                </a:lnTo>
                <a:lnTo>
                  <a:pt x="15797" y="7277"/>
                </a:lnTo>
                <a:lnTo>
                  <a:pt x="15835" y="7231"/>
                </a:lnTo>
                <a:lnTo>
                  <a:pt x="15873" y="7184"/>
                </a:lnTo>
                <a:lnTo>
                  <a:pt x="15910" y="7137"/>
                </a:lnTo>
                <a:lnTo>
                  <a:pt x="15946" y="7089"/>
                </a:lnTo>
                <a:lnTo>
                  <a:pt x="15982" y="7040"/>
                </a:lnTo>
                <a:lnTo>
                  <a:pt x="16017" y="6992"/>
                </a:lnTo>
                <a:lnTo>
                  <a:pt x="16051" y="6943"/>
                </a:lnTo>
                <a:lnTo>
                  <a:pt x="16086" y="6892"/>
                </a:lnTo>
                <a:lnTo>
                  <a:pt x="16119" y="6843"/>
                </a:lnTo>
                <a:lnTo>
                  <a:pt x="16152" y="6792"/>
                </a:lnTo>
                <a:lnTo>
                  <a:pt x="16217" y="6690"/>
                </a:lnTo>
                <a:lnTo>
                  <a:pt x="16279" y="6587"/>
                </a:lnTo>
                <a:lnTo>
                  <a:pt x="16340" y="6481"/>
                </a:lnTo>
                <a:lnTo>
                  <a:pt x="16398" y="6375"/>
                </a:lnTo>
                <a:lnTo>
                  <a:pt x="16454" y="6267"/>
                </a:lnTo>
                <a:lnTo>
                  <a:pt x="16507" y="6159"/>
                </a:lnTo>
                <a:lnTo>
                  <a:pt x="16560" y="6049"/>
                </a:lnTo>
                <a:lnTo>
                  <a:pt x="16610" y="5938"/>
                </a:lnTo>
                <a:lnTo>
                  <a:pt x="16658" y="5827"/>
                </a:lnTo>
                <a:lnTo>
                  <a:pt x="16705" y="5714"/>
                </a:lnTo>
                <a:lnTo>
                  <a:pt x="16750" y="5601"/>
                </a:lnTo>
                <a:lnTo>
                  <a:pt x="16794" y="5487"/>
                </a:lnTo>
                <a:lnTo>
                  <a:pt x="16835" y="5372"/>
                </a:lnTo>
                <a:lnTo>
                  <a:pt x="16874" y="5258"/>
                </a:lnTo>
                <a:lnTo>
                  <a:pt x="16912" y="5142"/>
                </a:lnTo>
                <a:lnTo>
                  <a:pt x="16949" y="5026"/>
                </a:lnTo>
                <a:lnTo>
                  <a:pt x="16984" y="4911"/>
                </a:lnTo>
                <a:lnTo>
                  <a:pt x="17016" y="4795"/>
                </a:lnTo>
                <a:lnTo>
                  <a:pt x="17049" y="4679"/>
                </a:lnTo>
                <a:lnTo>
                  <a:pt x="17079" y="4563"/>
                </a:lnTo>
                <a:lnTo>
                  <a:pt x="17108" y="4447"/>
                </a:lnTo>
                <a:lnTo>
                  <a:pt x="17135" y="4332"/>
                </a:lnTo>
                <a:lnTo>
                  <a:pt x="17161" y="4216"/>
                </a:lnTo>
                <a:lnTo>
                  <a:pt x="17185" y="4102"/>
                </a:lnTo>
                <a:lnTo>
                  <a:pt x="17209" y="3987"/>
                </a:lnTo>
                <a:lnTo>
                  <a:pt x="17231" y="3873"/>
                </a:lnTo>
                <a:lnTo>
                  <a:pt x="17252" y="3759"/>
                </a:lnTo>
                <a:lnTo>
                  <a:pt x="17271" y="3646"/>
                </a:lnTo>
                <a:lnTo>
                  <a:pt x="17290" y="3535"/>
                </a:lnTo>
                <a:lnTo>
                  <a:pt x="17307" y="3423"/>
                </a:lnTo>
                <a:lnTo>
                  <a:pt x="17324" y="3313"/>
                </a:lnTo>
                <a:lnTo>
                  <a:pt x="17339" y="3205"/>
                </a:lnTo>
                <a:lnTo>
                  <a:pt x="17353" y="3096"/>
                </a:lnTo>
                <a:lnTo>
                  <a:pt x="17367" y="2989"/>
                </a:lnTo>
                <a:lnTo>
                  <a:pt x="17379" y="2884"/>
                </a:lnTo>
                <a:lnTo>
                  <a:pt x="17390" y="2780"/>
                </a:lnTo>
                <a:lnTo>
                  <a:pt x="17400" y="2677"/>
                </a:lnTo>
                <a:lnTo>
                  <a:pt x="17409" y="2576"/>
                </a:lnTo>
                <a:lnTo>
                  <a:pt x="17426" y="2378"/>
                </a:lnTo>
                <a:lnTo>
                  <a:pt x="17439" y="2189"/>
                </a:lnTo>
                <a:lnTo>
                  <a:pt x="17450" y="2007"/>
                </a:lnTo>
                <a:lnTo>
                  <a:pt x="17459" y="1833"/>
                </a:lnTo>
                <a:lnTo>
                  <a:pt x="17465" y="1668"/>
                </a:lnTo>
                <a:lnTo>
                  <a:pt x="17469" y="1514"/>
                </a:lnTo>
                <a:lnTo>
                  <a:pt x="17473" y="1369"/>
                </a:lnTo>
                <a:lnTo>
                  <a:pt x="17474" y="1237"/>
                </a:lnTo>
                <a:lnTo>
                  <a:pt x="17474" y="1115"/>
                </a:lnTo>
                <a:lnTo>
                  <a:pt x="17474" y="1115"/>
                </a:lnTo>
                <a:lnTo>
                  <a:pt x="17474" y="0"/>
                </a:lnTo>
                <a:lnTo>
                  <a:pt x="0" y="0"/>
                </a:lnTo>
                <a:lnTo>
                  <a:pt x="0" y="0"/>
                </a:lnTo>
                <a:lnTo>
                  <a:pt x="0" y="1115"/>
                </a:lnTo>
                <a:lnTo>
                  <a:pt x="0" y="1115"/>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0" scaled="1"/>
            <a:tileRect/>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1" i="0" u="none" strike="noStrike" kern="0" cap="none" spc="0" normalizeH="0" baseline="0" noProof="0">
              <a:ln>
                <a:noFill/>
              </a:ln>
              <a:solidFill>
                <a:sysClr val="windowText" lastClr="000000"/>
              </a:solidFill>
              <a:effectLst/>
              <a:uLnTx/>
              <a:uFillTx/>
              <a:latin typeface="Arial Black" pitchFamily="34" charset="0"/>
              <a:ea typeface="+mn-ea"/>
              <a:cs typeface="+mn-cs"/>
            </a:endParaRPr>
          </a:p>
        </p:txBody>
      </p:sp>
      <p:sp>
        <p:nvSpPr>
          <p:cNvPr id="5" name="Freeform 9"/>
          <p:cNvSpPr/>
          <p:nvPr/>
        </p:nvSpPr>
        <p:spPr bwMode="auto">
          <a:xfrm>
            <a:off x="3625850" y="1430338"/>
            <a:ext cx="1892300" cy="1227138"/>
          </a:xfrm>
          <a:custGeom>
            <a:avLst/>
            <a:gdLst/>
            <a:ahLst/>
            <a:cxnLst>
              <a:cxn ang="0">
                <a:pos x="4958" y="891"/>
              </a:cxn>
              <a:cxn ang="0">
                <a:pos x="4818" y="995"/>
              </a:cxn>
              <a:cxn ang="0">
                <a:pos x="4427" y="1330"/>
              </a:cxn>
              <a:cxn ang="0">
                <a:pos x="3938" y="1783"/>
              </a:cxn>
              <a:cxn ang="0">
                <a:pos x="3273" y="2429"/>
              </a:cxn>
              <a:cxn ang="0">
                <a:pos x="2329" y="3371"/>
              </a:cxn>
              <a:cxn ang="0">
                <a:pos x="1876" y="3832"/>
              </a:cxn>
              <a:cxn ang="0">
                <a:pos x="1716" y="4011"/>
              </a:cxn>
              <a:cxn ang="0">
                <a:pos x="1565" y="4198"/>
              </a:cxn>
              <a:cxn ang="0">
                <a:pos x="1422" y="4392"/>
              </a:cxn>
              <a:cxn ang="0">
                <a:pos x="1258" y="4645"/>
              </a:cxn>
              <a:cxn ang="0">
                <a:pos x="1021" y="5067"/>
              </a:cxn>
              <a:cxn ang="0">
                <a:pos x="815" y="5508"/>
              </a:cxn>
              <a:cxn ang="0">
                <a:pos x="639" y="5962"/>
              </a:cxn>
              <a:cxn ang="0">
                <a:pos x="491" y="6423"/>
              </a:cxn>
              <a:cxn ang="0">
                <a:pos x="366" y="6888"/>
              </a:cxn>
              <a:cxn ang="0">
                <a:pos x="265" y="7348"/>
              </a:cxn>
              <a:cxn ang="0">
                <a:pos x="184" y="7800"/>
              </a:cxn>
              <a:cxn ang="0">
                <a:pos x="121" y="8238"/>
              </a:cxn>
              <a:cxn ang="0">
                <a:pos x="74" y="8657"/>
              </a:cxn>
              <a:cxn ang="0">
                <a:pos x="23" y="9328"/>
              </a:cxn>
              <a:cxn ang="0">
                <a:pos x="2" y="9965"/>
              </a:cxn>
              <a:cxn ang="0">
                <a:pos x="0" y="11332"/>
              </a:cxn>
              <a:cxn ang="0">
                <a:pos x="17474" y="10218"/>
              </a:cxn>
              <a:cxn ang="0">
                <a:pos x="17465" y="9666"/>
              </a:cxn>
              <a:cxn ang="0">
                <a:pos x="17426" y="8956"/>
              </a:cxn>
              <a:cxn ang="0">
                <a:pos x="17379" y="8450"/>
              </a:cxn>
              <a:cxn ang="0">
                <a:pos x="17324" y="8022"/>
              </a:cxn>
              <a:cxn ang="0">
                <a:pos x="17252" y="7576"/>
              </a:cxn>
              <a:cxn ang="0">
                <a:pos x="17161" y="7118"/>
              </a:cxn>
              <a:cxn ang="0">
                <a:pos x="17049" y="6655"/>
              </a:cxn>
              <a:cxn ang="0">
                <a:pos x="16912" y="6192"/>
              </a:cxn>
              <a:cxn ang="0">
                <a:pos x="16750" y="5734"/>
              </a:cxn>
              <a:cxn ang="0">
                <a:pos x="16560" y="5286"/>
              </a:cxn>
              <a:cxn ang="0">
                <a:pos x="16340" y="4854"/>
              </a:cxn>
              <a:cxn ang="0">
                <a:pos x="16119" y="4492"/>
              </a:cxn>
              <a:cxn ang="0">
                <a:pos x="15982" y="4294"/>
              </a:cxn>
              <a:cxn ang="0">
                <a:pos x="15835" y="4104"/>
              </a:cxn>
              <a:cxn ang="0">
                <a:pos x="15680" y="3921"/>
              </a:cxn>
              <a:cxn ang="0">
                <a:pos x="15557" y="3788"/>
              </a:cxn>
              <a:cxn ang="0">
                <a:pos x="14713" y="2935"/>
              </a:cxn>
              <a:cxn ang="0">
                <a:pos x="13799" y="2037"/>
              </a:cxn>
              <a:cxn ang="0">
                <a:pos x="13282" y="1545"/>
              </a:cxn>
              <a:cxn ang="0">
                <a:pos x="12836" y="1145"/>
              </a:cxn>
              <a:cxn ang="0">
                <a:pos x="12581" y="937"/>
              </a:cxn>
              <a:cxn ang="0">
                <a:pos x="12461" y="858"/>
              </a:cxn>
              <a:cxn ang="0">
                <a:pos x="12220" y="727"/>
              </a:cxn>
              <a:cxn ang="0">
                <a:pos x="11980" y="613"/>
              </a:cxn>
              <a:cxn ang="0">
                <a:pos x="11680" y="495"/>
              </a:cxn>
              <a:cxn ang="0">
                <a:pos x="11301" y="377"/>
              </a:cxn>
              <a:cxn ang="0">
                <a:pos x="10820" y="262"/>
              </a:cxn>
              <a:cxn ang="0">
                <a:pos x="10221" y="156"/>
              </a:cxn>
              <a:cxn ang="0">
                <a:pos x="9482" y="60"/>
              </a:cxn>
              <a:cxn ang="0">
                <a:pos x="8825" y="0"/>
              </a:cxn>
              <a:cxn ang="0">
                <a:pos x="8406" y="20"/>
              </a:cxn>
              <a:cxn ang="0">
                <a:pos x="7594" y="107"/>
              </a:cxn>
              <a:cxn ang="0">
                <a:pos x="6931" y="209"/>
              </a:cxn>
              <a:cxn ang="0">
                <a:pos x="6395" y="320"/>
              </a:cxn>
              <a:cxn ang="0">
                <a:pos x="5969" y="436"/>
              </a:cxn>
              <a:cxn ang="0">
                <a:pos x="5633" y="555"/>
              </a:cxn>
              <a:cxn ang="0">
                <a:pos x="5367" y="671"/>
              </a:cxn>
              <a:cxn ang="0">
                <a:pos x="5104" y="808"/>
              </a:cxn>
            </a:cxnLst>
            <a:rect l="0" t="0" r="r" b="b"/>
            <a:pathLst>
              <a:path w="17474" h="11332">
                <a:moveTo>
                  <a:pt x="5012" y="858"/>
                </a:moveTo>
                <a:lnTo>
                  <a:pt x="5012" y="858"/>
                </a:lnTo>
                <a:lnTo>
                  <a:pt x="4986" y="873"/>
                </a:lnTo>
                <a:lnTo>
                  <a:pt x="4958" y="891"/>
                </a:lnTo>
                <a:lnTo>
                  <a:pt x="4927" y="912"/>
                </a:lnTo>
                <a:lnTo>
                  <a:pt x="4892" y="937"/>
                </a:lnTo>
                <a:lnTo>
                  <a:pt x="4857" y="965"/>
                </a:lnTo>
                <a:lnTo>
                  <a:pt x="4818" y="995"/>
                </a:lnTo>
                <a:lnTo>
                  <a:pt x="4733" y="1065"/>
                </a:lnTo>
                <a:lnTo>
                  <a:pt x="4639" y="1145"/>
                </a:lnTo>
                <a:lnTo>
                  <a:pt x="4536" y="1233"/>
                </a:lnTo>
                <a:lnTo>
                  <a:pt x="4427" y="1330"/>
                </a:lnTo>
                <a:lnTo>
                  <a:pt x="4312" y="1434"/>
                </a:lnTo>
                <a:lnTo>
                  <a:pt x="4192" y="1545"/>
                </a:lnTo>
                <a:lnTo>
                  <a:pt x="4067" y="1662"/>
                </a:lnTo>
                <a:lnTo>
                  <a:pt x="3938" y="1783"/>
                </a:lnTo>
                <a:lnTo>
                  <a:pt x="3807" y="1909"/>
                </a:lnTo>
                <a:lnTo>
                  <a:pt x="3674" y="2037"/>
                </a:lnTo>
                <a:lnTo>
                  <a:pt x="3540" y="2167"/>
                </a:lnTo>
                <a:lnTo>
                  <a:pt x="3273" y="2429"/>
                </a:lnTo>
                <a:lnTo>
                  <a:pt x="3011" y="2687"/>
                </a:lnTo>
                <a:lnTo>
                  <a:pt x="2761" y="2935"/>
                </a:lnTo>
                <a:lnTo>
                  <a:pt x="2532" y="3165"/>
                </a:lnTo>
                <a:lnTo>
                  <a:pt x="2329" y="3371"/>
                </a:lnTo>
                <a:lnTo>
                  <a:pt x="2030" y="3675"/>
                </a:lnTo>
                <a:lnTo>
                  <a:pt x="1917" y="3788"/>
                </a:lnTo>
                <a:lnTo>
                  <a:pt x="1917" y="3788"/>
                </a:lnTo>
                <a:lnTo>
                  <a:pt x="1876" y="3832"/>
                </a:lnTo>
                <a:lnTo>
                  <a:pt x="1835" y="3876"/>
                </a:lnTo>
                <a:lnTo>
                  <a:pt x="1795" y="3921"/>
                </a:lnTo>
                <a:lnTo>
                  <a:pt x="1755" y="3966"/>
                </a:lnTo>
                <a:lnTo>
                  <a:pt x="1716" y="4011"/>
                </a:lnTo>
                <a:lnTo>
                  <a:pt x="1676" y="4057"/>
                </a:lnTo>
                <a:lnTo>
                  <a:pt x="1638" y="4104"/>
                </a:lnTo>
                <a:lnTo>
                  <a:pt x="1601" y="4150"/>
                </a:lnTo>
                <a:lnTo>
                  <a:pt x="1565" y="4198"/>
                </a:lnTo>
                <a:lnTo>
                  <a:pt x="1528" y="4245"/>
                </a:lnTo>
                <a:lnTo>
                  <a:pt x="1493" y="4294"/>
                </a:lnTo>
                <a:lnTo>
                  <a:pt x="1457" y="4343"/>
                </a:lnTo>
                <a:lnTo>
                  <a:pt x="1422" y="4392"/>
                </a:lnTo>
                <a:lnTo>
                  <a:pt x="1389" y="4442"/>
                </a:lnTo>
                <a:lnTo>
                  <a:pt x="1355" y="4492"/>
                </a:lnTo>
                <a:lnTo>
                  <a:pt x="1322" y="4543"/>
                </a:lnTo>
                <a:lnTo>
                  <a:pt x="1258" y="4645"/>
                </a:lnTo>
                <a:lnTo>
                  <a:pt x="1195" y="4748"/>
                </a:lnTo>
                <a:lnTo>
                  <a:pt x="1135" y="4854"/>
                </a:lnTo>
                <a:lnTo>
                  <a:pt x="1077" y="4959"/>
                </a:lnTo>
                <a:lnTo>
                  <a:pt x="1021" y="5067"/>
                </a:lnTo>
                <a:lnTo>
                  <a:pt x="966" y="5176"/>
                </a:lnTo>
                <a:lnTo>
                  <a:pt x="915" y="5286"/>
                </a:lnTo>
                <a:lnTo>
                  <a:pt x="864" y="5396"/>
                </a:lnTo>
                <a:lnTo>
                  <a:pt x="815" y="5508"/>
                </a:lnTo>
                <a:lnTo>
                  <a:pt x="768" y="5620"/>
                </a:lnTo>
                <a:lnTo>
                  <a:pt x="723" y="5734"/>
                </a:lnTo>
                <a:lnTo>
                  <a:pt x="681" y="5847"/>
                </a:lnTo>
                <a:lnTo>
                  <a:pt x="639" y="5962"/>
                </a:lnTo>
                <a:lnTo>
                  <a:pt x="599" y="6077"/>
                </a:lnTo>
                <a:lnTo>
                  <a:pt x="561" y="6192"/>
                </a:lnTo>
                <a:lnTo>
                  <a:pt x="525" y="6307"/>
                </a:lnTo>
                <a:lnTo>
                  <a:pt x="491" y="6423"/>
                </a:lnTo>
                <a:lnTo>
                  <a:pt x="457" y="6540"/>
                </a:lnTo>
                <a:lnTo>
                  <a:pt x="426" y="6655"/>
                </a:lnTo>
                <a:lnTo>
                  <a:pt x="396" y="6771"/>
                </a:lnTo>
                <a:lnTo>
                  <a:pt x="366" y="6888"/>
                </a:lnTo>
                <a:lnTo>
                  <a:pt x="338" y="7003"/>
                </a:lnTo>
                <a:lnTo>
                  <a:pt x="313" y="7118"/>
                </a:lnTo>
                <a:lnTo>
                  <a:pt x="288" y="7234"/>
                </a:lnTo>
                <a:lnTo>
                  <a:pt x="265" y="7348"/>
                </a:lnTo>
                <a:lnTo>
                  <a:pt x="243" y="7463"/>
                </a:lnTo>
                <a:lnTo>
                  <a:pt x="222" y="7576"/>
                </a:lnTo>
                <a:lnTo>
                  <a:pt x="202" y="7688"/>
                </a:lnTo>
                <a:lnTo>
                  <a:pt x="184" y="7800"/>
                </a:lnTo>
                <a:lnTo>
                  <a:pt x="166" y="7912"/>
                </a:lnTo>
                <a:lnTo>
                  <a:pt x="151" y="8022"/>
                </a:lnTo>
                <a:lnTo>
                  <a:pt x="135" y="8130"/>
                </a:lnTo>
                <a:lnTo>
                  <a:pt x="121" y="8238"/>
                </a:lnTo>
                <a:lnTo>
                  <a:pt x="108" y="8345"/>
                </a:lnTo>
                <a:lnTo>
                  <a:pt x="96" y="8450"/>
                </a:lnTo>
                <a:lnTo>
                  <a:pt x="85" y="8555"/>
                </a:lnTo>
                <a:lnTo>
                  <a:pt x="74" y="8657"/>
                </a:lnTo>
                <a:lnTo>
                  <a:pt x="64" y="8758"/>
                </a:lnTo>
                <a:lnTo>
                  <a:pt x="48" y="8956"/>
                </a:lnTo>
                <a:lnTo>
                  <a:pt x="34" y="9145"/>
                </a:lnTo>
                <a:lnTo>
                  <a:pt x="23" y="9328"/>
                </a:lnTo>
                <a:lnTo>
                  <a:pt x="15" y="9502"/>
                </a:lnTo>
                <a:lnTo>
                  <a:pt x="8" y="9666"/>
                </a:lnTo>
                <a:lnTo>
                  <a:pt x="4" y="9821"/>
                </a:lnTo>
                <a:lnTo>
                  <a:pt x="2" y="9965"/>
                </a:lnTo>
                <a:lnTo>
                  <a:pt x="0" y="10098"/>
                </a:lnTo>
                <a:lnTo>
                  <a:pt x="0" y="10218"/>
                </a:lnTo>
                <a:lnTo>
                  <a:pt x="0" y="10218"/>
                </a:lnTo>
                <a:lnTo>
                  <a:pt x="0" y="11332"/>
                </a:lnTo>
                <a:lnTo>
                  <a:pt x="17474" y="11332"/>
                </a:lnTo>
                <a:lnTo>
                  <a:pt x="17474" y="11332"/>
                </a:lnTo>
                <a:lnTo>
                  <a:pt x="17474" y="10218"/>
                </a:lnTo>
                <a:lnTo>
                  <a:pt x="17474" y="10218"/>
                </a:lnTo>
                <a:lnTo>
                  <a:pt x="17474" y="10098"/>
                </a:lnTo>
                <a:lnTo>
                  <a:pt x="17473" y="9965"/>
                </a:lnTo>
                <a:lnTo>
                  <a:pt x="17469" y="9821"/>
                </a:lnTo>
                <a:lnTo>
                  <a:pt x="17465" y="9666"/>
                </a:lnTo>
                <a:lnTo>
                  <a:pt x="17459" y="9502"/>
                </a:lnTo>
                <a:lnTo>
                  <a:pt x="17450" y="9328"/>
                </a:lnTo>
                <a:lnTo>
                  <a:pt x="17439" y="9145"/>
                </a:lnTo>
                <a:lnTo>
                  <a:pt x="17426" y="8956"/>
                </a:lnTo>
                <a:lnTo>
                  <a:pt x="17409" y="8758"/>
                </a:lnTo>
                <a:lnTo>
                  <a:pt x="17400" y="8657"/>
                </a:lnTo>
                <a:lnTo>
                  <a:pt x="17390" y="8555"/>
                </a:lnTo>
                <a:lnTo>
                  <a:pt x="17379" y="8450"/>
                </a:lnTo>
                <a:lnTo>
                  <a:pt x="17367" y="8345"/>
                </a:lnTo>
                <a:lnTo>
                  <a:pt x="17353" y="8238"/>
                </a:lnTo>
                <a:lnTo>
                  <a:pt x="17339" y="8130"/>
                </a:lnTo>
                <a:lnTo>
                  <a:pt x="17324" y="8022"/>
                </a:lnTo>
                <a:lnTo>
                  <a:pt x="17307" y="7912"/>
                </a:lnTo>
                <a:lnTo>
                  <a:pt x="17290" y="7800"/>
                </a:lnTo>
                <a:lnTo>
                  <a:pt x="17271" y="7688"/>
                </a:lnTo>
                <a:lnTo>
                  <a:pt x="17252" y="7576"/>
                </a:lnTo>
                <a:lnTo>
                  <a:pt x="17231" y="7463"/>
                </a:lnTo>
                <a:lnTo>
                  <a:pt x="17209" y="7348"/>
                </a:lnTo>
                <a:lnTo>
                  <a:pt x="17185" y="7234"/>
                </a:lnTo>
                <a:lnTo>
                  <a:pt x="17161" y="7118"/>
                </a:lnTo>
                <a:lnTo>
                  <a:pt x="17135" y="7003"/>
                </a:lnTo>
                <a:lnTo>
                  <a:pt x="17108" y="6888"/>
                </a:lnTo>
                <a:lnTo>
                  <a:pt x="17079" y="6771"/>
                </a:lnTo>
                <a:lnTo>
                  <a:pt x="17049" y="6655"/>
                </a:lnTo>
                <a:lnTo>
                  <a:pt x="17016" y="6540"/>
                </a:lnTo>
                <a:lnTo>
                  <a:pt x="16984" y="6423"/>
                </a:lnTo>
                <a:lnTo>
                  <a:pt x="16949" y="6307"/>
                </a:lnTo>
                <a:lnTo>
                  <a:pt x="16912" y="6192"/>
                </a:lnTo>
                <a:lnTo>
                  <a:pt x="16874" y="6077"/>
                </a:lnTo>
                <a:lnTo>
                  <a:pt x="16835" y="5962"/>
                </a:lnTo>
                <a:lnTo>
                  <a:pt x="16794" y="5847"/>
                </a:lnTo>
                <a:lnTo>
                  <a:pt x="16750" y="5734"/>
                </a:lnTo>
                <a:lnTo>
                  <a:pt x="16705" y="5620"/>
                </a:lnTo>
                <a:lnTo>
                  <a:pt x="16658" y="5508"/>
                </a:lnTo>
                <a:lnTo>
                  <a:pt x="16610" y="5396"/>
                </a:lnTo>
                <a:lnTo>
                  <a:pt x="16560" y="5286"/>
                </a:lnTo>
                <a:lnTo>
                  <a:pt x="16507" y="5176"/>
                </a:lnTo>
                <a:lnTo>
                  <a:pt x="16454" y="5067"/>
                </a:lnTo>
                <a:lnTo>
                  <a:pt x="16398" y="4959"/>
                </a:lnTo>
                <a:lnTo>
                  <a:pt x="16340" y="4854"/>
                </a:lnTo>
                <a:lnTo>
                  <a:pt x="16279" y="4748"/>
                </a:lnTo>
                <a:lnTo>
                  <a:pt x="16217" y="4645"/>
                </a:lnTo>
                <a:lnTo>
                  <a:pt x="16152" y="4543"/>
                </a:lnTo>
                <a:lnTo>
                  <a:pt x="16119" y="4492"/>
                </a:lnTo>
                <a:lnTo>
                  <a:pt x="16086" y="4442"/>
                </a:lnTo>
                <a:lnTo>
                  <a:pt x="16051" y="4392"/>
                </a:lnTo>
                <a:lnTo>
                  <a:pt x="16017" y="4343"/>
                </a:lnTo>
                <a:lnTo>
                  <a:pt x="15982" y="4294"/>
                </a:lnTo>
                <a:lnTo>
                  <a:pt x="15946" y="4245"/>
                </a:lnTo>
                <a:lnTo>
                  <a:pt x="15910" y="4198"/>
                </a:lnTo>
                <a:lnTo>
                  <a:pt x="15873" y="4150"/>
                </a:lnTo>
                <a:lnTo>
                  <a:pt x="15835" y="4104"/>
                </a:lnTo>
                <a:lnTo>
                  <a:pt x="15797" y="4057"/>
                </a:lnTo>
                <a:lnTo>
                  <a:pt x="15759" y="4011"/>
                </a:lnTo>
                <a:lnTo>
                  <a:pt x="15720" y="3966"/>
                </a:lnTo>
                <a:lnTo>
                  <a:pt x="15680" y="3921"/>
                </a:lnTo>
                <a:lnTo>
                  <a:pt x="15639" y="3876"/>
                </a:lnTo>
                <a:lnTo>
                  <a:pt x="15598" y="3832"/>
                </a:lnTo>
                <a:lnTo>
                  <a:pt x="15557" y="3788"/>
                </a:lnTo>
                <a:lnTo>
                  <a:pt x="15557" y="3788"/>
                </a:lnTo>
                <a:lnTo>
                  <a:pt x="15445" y="3675"/>
                </a:lnTo>
                <a:lnTo>
                  <a:pt x="15145" y="3371"/>
                </a:lnTo>
                <a:lnTo>
                  <a:pt x="14942" y="3165"/>
                </a:lnTo>
                <a:lnTo>
                  <a:pt x="14713" y="2935"/>
                </a:lnTo>
                <a:lnTo>
                  <a:pt x="14464" y="2687"/>
                </a:lnTo>
                <a:lnTo>
                  <a:pt x="14202" y="2429"/>
                </a:lnTo>
                <a:lnTo>
                  <a:pt x="13933" y="2167"/>
                </a:lnTo>
                <a:lnTo>
                  <a:pt x="13799" y="2037"/>
                </a:lnTo>
                <a:lnTo>
                  <a:pt x="13666" y="1909"/>
                </a:lnTo>
                <a:lnTo>
                  <a:pt x="13535" y="1783"/>
                </a:lnTo>
                <a:lnTo>
                  <a:pt x="13407" y="1662"/>
                </a:lnTo>
                <a:lnTo>
                  <a:pt x="13282" y="1545"/>
                </a:lnTo>
                <a:lnTo>
                  <a:pt x="13162" y="1434"/>
                </a:lnTo>
                <a:lnTo>
                  <a:pt x="13046" y="1330"/>
                </a:lnTo>
                <a:lnTo>
                  <a:pt x="12938" y="1233"/>
                </a:lnTo>
                <a:lnTo>
                  <a:pt x="12836" y="1145"/>
                </a:lnTo>
                <a:lnTo>
                  <a:pt x="12742" y="1065"/>
                </a:lnTo>
                <a:lnTo>
                  <a:pt x="12657" y="995"/>
                </a:lnTo>
                <a:lnTo>
                  <a:pt x="12618" y="965"/>
                </a:lnTo>
                <a:lnTo>
                  <a:pt x="12581" y="937"/>
                </a:lnTo>
                <a:lnTo>
                  <a:pt x="12547" y="912"/>
                </a:lnTo>
                <a:lnTo>
                  <a:pt x="12516" y="891"/>
                </a:lnTo>
                <a:lnTo>
                  <a:pt x="12487" y="873"/>
                </a:lnTo>
                <a:lnTo>
                  <a:pt x="12461" y="858"/>
                </a:lnTo>
                <a:lnTo>
                  <a:pt x="12461" y="858"/>
                </a:lnTo>
                <a:lnTo>
                  <a:pt x="12370" y="808"/>
                </a:lnTo>
                <a:lnTo>
                  <a:pt x="12272" y="755"/>
                </a:lnTo>
                <a:lnTo>
                  <a:pt x="12220" y="727"/>
                </a:lnTo>
                <a:lnTo>
                  <a:pt x="12165" y="699"/>
                </a:lnTo>
                <a:lnTo>
                  <a:pt x="12107" y="671"/>
                </a:lnTo>
                <a:lnTo>
                  <a:pt x="12045" y="642"/>
                </a:lnTo>
                <a:lnTo>
                  <a:pt x="11980" y="613"/>
                </a:lnTo>
                <a:lnTo>
                  <a:pt x="11912" y="583"/>
                </a:lnTo>
                <a:lnTo>
                  <a:pt x="11839" y="554"/>
                </a:lnTo>
                <a:lnTo>
                  <a:pt x="11762" y="525"/>
                </a:lnTo>
                <a:lnTo>
                  <a:pt x="11680" y="495"/>
                </a:lnTo>
                <a:lnTo>
                  <a:pt x="11594" y="466"/>
                </a:lnTo>
                <a:lnTo>
                  <a:pt x="11503" y="435"/>
                </a:lnTo>
                <a:lnTo>
                  <a:pt x="11404" y="406"/>
                </a:lnTo>
                <a:lnTo>
                  <a:pt x="11301" y="377"/>
                </a:lnTo>
                <a:lnTo>
                  <a:pt x="11190" y="348"/>
                </a:lnTo>
                <a:lnTo>
                  <a:pt x="11074" y="319"/>
                </a:lnTo>
                <a:lnTo>
                  <a:pt x="10951" y="290"/>
                </a:lnTo>
                <a:lnTo>
                  <a:pt x="10820" y="262"/>
                </a:lnTo>
                <a:lnTo>
                  <a:pt x="10683" y="234"/>
                </a:lnTo>
                <a:lnTo>
                  <a:pt x="10537" y="207"/>
                </a:lnTo>
                <a:lnTo>
                  <a:pt x="10383" y="182"/>
                </a:lnTo>
                <a:lnTo>
                  <a:pt x="10221" y="156"/>
                </a:lnTo>
                <a:lnTo>
                  <a:pt x="10049" y="130"/>
                </a:lnTo>
                <a:lnTo>
                  <a:pt x="9870" y="106"/>
                </a:lnTo>
                <a:lnTo>
                  <a:pt x="9680" y="83"/>
                </a:lnTo>
                <a:lnTo>
                  <a:pt x="9482" y="60"/>
                </a:lnTo>
                <a:lnTo>
                  <a:pt x="9273" y="39"/>
                </a:lnTo>
                <a:lnTo>
                  <a:pt x="9054" y="19"/>
                </a:lnTo>
                <a:lnTo>
                  <a:pt x="8825" y="0"/>
                </a:lnTo>
                <a:lnTo>
                  <a:pt x="8825" y="0"/>
                </a:lnTo>
                <a:lnTo>
                  <a:pt x="8729" y="0"/>
                </a:lnTo>
                <a:lnTo>
                  <a:pt x="8634" y="1"/>
                </a:lnTo>
                <a:lnTo>
                  <a:pt x="8634" y="1"/>
                </a:lnTo>
                <a:lnTo>
                  <a:pt x="8406" y="20"/>
                </a:lnTo>
                <a:lnTo>
                  <a:pt x="8188" y="40"/>
                </a:lnTo>
                <a:lnTo>
                  <a:pt x="7980" y="61"/>
                </a:lnTo>
                <a:lnTo>
                  <a:pt x="7782" y="84"/>
                </a:lnTo>
                <a:lnTo>
                  <a:pt x="7594" y="107"/>
                </a:lnTo>
                <a:lnTo>
                  <a:pt x="7415" y="132"/>
                </a:lnTo>
                <a:lnTo>
                  <a:pt x="7245" y="157"/>
                </a:lnTo>
                <a:lnTo>
                  <a:pt x="7084" y="183"/>
                </a:lnTo>
                <a:lnTo>
                  <a:pt x="6931" y="209"/>
                </a:lnTo>
                <a:lnTo>
                  <a:pt x="6785" y="235"/>
                </a:lnTo>
                <a:lnTo>
                  <a:pt x="6648" y="264"/>
                </a:lnTo>
                <a:lnTo>
                  <a:pt x="6518" y="292"/>
                </a:lnTo>
                <a:lnTo>
                  <a:pt x="6395" y="320"/>
                </a:lnTo>
                <a:lnTo>
                  <a:pt x="6280" y="349"/>
                </a:lnTo>
                <a:lnTo>
                  <a:pt x="6170" y="378"/>
                </a:lnTo>
                <a:lnTo>
                  <a:pt x="6066" y="407"/>
                </a:lnTo>
                <a:lnTo>
                  <a:pt x="5969" y="436"/>
                </a:lnTo>
                <a:lnTo>
                  <a:pt x="5877" y="466"/>
                </a:lnTo>
                <a:lnTo>
                  <a:pt x="5791" y="496"/>
                </a:lnTo>
                <a:lnTo>
                  <a:pt x="5709" y="525"/>
                </a:lnTo>
                <a:lnTo>
                  <a:pt x="5633" y="555"/>
                </a:lnTo>
                <a:lnTo>
                  <a:pt x="5560" y="585"/>
                </a:lnTo>
                <a:lnTo>
                  <a:pt x="5492" y="614"/>
                </a:lnTo>
                <a:lnTo>
                  <a:pt x="5428" y="643"/>
                </a:lnTo>
                <a:lnTo>
                  <a:pt x="5367" y="671"/>
                </a:lnTo>
                <a:lnTo>
                  <a:pt x="5309" y="700"/>
                </a:lnTo>
                <a:lnTo>
                  <a:pt x="5254" y="727"/>
                </a:lnTo>
                <a:lnTo>
                  <a:pt x="5202" y="755"/>
                </a:lnTo>
                <a:lnTo>
                  <a:pt x="5104" y="808"/>
                </a:lnTo>
                <a:lnTo>
                  <a:pt x="5012" y="858"/>
                </a:lnTo>
                <a:lnTo>
                  <a:pt x="5012" y="858"/>
                </a:lnTo>
                <a:close/>
              </a:path>
            </a:pathLst>
          </a:custGeom>
          <a:gradFill flip="none" rotWithShape="1">
            <a:gsLst>
              <a:gs pos="0">
                <a:srgbClr val="254872"/>
              </a:gs>
              <a:gs pos="50000">
                <a:srgbClr val="4F81BD">
                  <a:shade val="67500"/>
                  <a:satMod val="115000"/>
                </a:srgbClr>
              </a:gs>
              <a:gs pos="100000">
                <a:srgbClr val="4F81BD">
                  <a:shade val="100000"/>
                  <a:satMod val="115000"/>
                </a:srgbClr>
              </a:gs>
            </a:gsLst>
            <a:lin ang="0" scaled="1"/>
            <a:tileRect/>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1" i="0" u="none" strike="noStrike" kern="0" cap="none" spc="0" normalizeH="0" baseline="0" noProof="0">
              <a:ln>
                <a:noFill/>
              </a:ln>
              <a:solidFill>
                <a:sysClr val="windowText" lastClr="000000"/>
              </a:solidFill>
              <a:effectLst/>
              <a:uLnTx/>
              <a:uFillTx/>
              <a:latin typeface="Arial Black" pitchFamily="34" charset="0"/>
              <a:ea typeface="+mn-ea"/>
              <a:cs typeface="+mn-cs"/>
            </a:endParaRPr>
          </a:p>
        </p:txBody>
      </p:sp>
      <p:sp>
        <p:nvSpPr>
          <p:cNvPr id="6" name="TextBox 50"/>
          <p:cNvSpPr txBox="1"/>
          <p:nvPr/>
        </p:nvSpPr>
        <p:spPr>
          <a:xfrm>
            <a:off x="2608263" y="3071813"/>
            <a:ext cx="747713" cy="11080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6600" b="1"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Black" pitchFamily="34" charset="0"/>
                <a:ea typeface="+mn-ea"/>
                <a:cs typeface="+mn-cs"/>
              </a:rPr>
              <a:t>4</a:t>
            </a:r>
          </a:p>
        </p:txBody>
      </p:sp>
      <p:sp>
        <p:nvSpPr>
          <p:cNvPr id="7" name="TextBox 51"/>
          <p:cNvSpPr txBox="1"/>
          <p:nvPr/>
        </p:nvSpPr>
        <p:spPr>
          <a:xfrm>
            <a:off x="5680075" y="3071813"/>
            <a:ext cx="747713" cy="11080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6600" b="1" i="0" u="none" strike="noStrike" kern="0" cap="none" spc="0" normalizeH="0" baseline="0" noProof="0" dirty="0">
                <a:ln>
                  <a:noFill/>
                </a:ln>
                <a:solidFill>
                  <a:srgbClr val="1F497D"/>
                </a:solidFill>
                <a:effectLst>
                  <a:outerShdw blurRad="38100" dist="38100" dir="2700000" algn="tl">
                    <a:srgbClr val="000000">
                      <a:alpha val="43137"/>
                    </a:srgbClr>
                  </a:outerShdw>
                </a:effectLst>
                <a:uLnTx/>
                <a:uFillTx/>
                <a:latin typeface="Arial Black" pitchFamily="34" charset="0"/>
                <a:ea typeface="+mn-ea"/>
                <a:cs typeface="+mn-cs"/>
              </a:rPr>
              <a:t>2</a:t>
            </a:r>
          </a:p>
        </p:txBody>
      </p:sp>
      <p:sp>
        <p:nvSpPr>
          <p:cNvPr id="8" name="TextBox 52"/>
          <p:cNvSpPr txBox="1"/>
          <p:nvPr/>
        </p:nvSpPr>
        <p:spPr>
          <a:xfrm>
            <a:off x="4179888" y="1571625"/>
            <a:ext cx="747713" cy="11080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66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Black" pitchFamily="34" charset="0"/>
                <a:ea typeface="+mn-ea"/>
                <a:cs typeface="+mn-cs"/>
              </a:rPr>
              <a:t>1</a:t>
            </a:r>
          </a:p>
        </p:txBody>
      </p:sp>
      <p:sp>
        <p:nvSpPr>
          <p:cNvPr id="9" name="TextBox 53"/>
          <p:cNvSpPr txBox="1"/>
          <p:nvPr/>
        </p:nvSpPr>
        <p:spPr>
          <a:xfrm>
            <a:off x="4179888" y="4643438"/>
            <a:ext cx="747713" cy="1108075"/>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66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Black" pitchFamily="34" charset="0"/>
                <a:ea typeface="+mn-ea"/>
                <a:cs typeface="+mn-cs"/>
              </a:rPr>
              <a:t>3</a:t>
            </a:r>
          </a:p>
        </p:txBody>
      </p:sp>
      <p:sp>
        <p:nvSpPr>
          <p:cNvPr id="10" name="Oval 64"/>
          <p:cNvSpPr/>
          <p:nvPr/>
        </p:nvSpPr>
        <p:spPr>
          <a:xfrm>
            <a:off x="6178550" y="1428750"/>
            <a:ext cx="571500" cy="571500"/>
          </a:xfrm>
          <a:prstGeom prst="ellipse">
            <a:avLst/>
          </a:prstGeom>
          <a:solidFill>
            <a:srgbClr val="254872"/>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1</a:t>
            </a:r>
          </a:p>
        </p:txBody>
      </p:sp>
      <p:sp>
        <p:nvSpPr>
          <p:cNvPr id="11" name="Oval 65"/>
          <p:cNvSpPr/>
          <p:nvPr/>
        </p:nvSpPr>
        <p:spPr>
          <a:xfrm>
            <a:off x="6178550" y="5235575"/>
            <a:ext cx="571500" cy="571500"/>
          </a:xfrm>
          <a:prstGeom prst="ellipse">
            <a:avLst/>
          </a:prstGeom>
          <a:solidFill>
            <a:schemeClr val="bg1">
              <a:lumMod val="65000"/>
            </a:schemeClr>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2</a:t>
            </a:r>
          </a:p>
        </p:txBody>
      </p:sp>
      <p:sp>
        <p:nvSpPr>
          <p:cNvPr id="12" name="Oval 66"/>
          <p:cNvSpPr/>
          <p:nvPr/>
        </p:nvSpPr>
        <p:spPr>
          <a:xfrm>
            <a:off x="2393950" y="5235575"/>
            <a:ext cx="571500" cy="571500"/>
          </a:xfrm>
          <a:prstGeom prst="ellipse">
            <a:avLst/>
          </a:prstGeom>
          <a:solidFill>
            <a:srgbClr val="254872"/>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3</a:t>
            </a:r>
          </a:p>
        </p:txBody>
      </p:sp>
      <p:sp>
        <p:nvSpPr>
          <p:cNvPr id="13" name="Oval 68"/>
          <p:cNvSpPr/>
          <p:nvPr/>
        </p:nvSpPr>
        <p:spPr>
          <a:xfrm>
            <a:off x="2393950" y="1428750"/>
            <a:ext cx="571500" cy="571500"/>
          </a:xfrm>
          <a:prstGeom prst="ellipse">
            <a:avLst/>
          </a:prstGeom>
          <a:solidFill>
            <a:schemeClr val="bg1">
              <a:lumMod val="65000"/>
            </a:schemeClr>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4</a:t>
            </a:r>
          </a:p>
        </p:txBody>
      </p:sp>
      <p:sp>
        <p:nvSpPr>
          <p:cNvPr id="14" name="Text Box 18"/>
          <p:cNvSpPr txBox="1">
            <a:spLocks noChangeArrowheads="1"/>
          </p:cNvSpPr>
          <p:nvPr/>
        </p:nvSpPr>
        <p:spPr bwMode="auto">
          <a:xfrm>
            <a:off x="6875463" y="1428750"/>
            <a:ext cx="196373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安全第一</a:t>
            </a:r>
          </a:p>
        </p:txBody>
      </p:sp>
      <p:sp>
        <p:nvSpPr>
          <p:cNvPr id="15" name="Text Box 15"/>
          <p:cNvSpPr txBox="1">
            <a:spLocks noChangeArrowheads="1"/>
          </p:cNvSpPr>
          <p:nvPr/>
        </p:nvSpPr>
        <p:spPr bwMode="auto">
          <a:xfrm>
            <a:off x="6850063" y="5283200"/>
            <a:ext cx="17287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预防为主 </a:t>
            </a:r>
            <a:endParaRPr kumimoji="0" lang="en-US" altLang="ko-KR"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16" name="Text Box 17"/>
          <p:cNvSpPr txBox="1">
            <a:spLocks noChangeArrowheads="1"/>
          </p:cNvSpPr>
          <p:nvPr/>
        </p:nvSpPr>
        <p:spPr bwMode="auto">
          <a:xfrm>
            <a:off x="660400" y="5283200"/>
            <a:ext cx="172720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节能环保 </a:t>
            </a:r>
            <a:endParaRPr kumimoji="0" lang="en-US" altLang="ko-KR"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17" name="Text Box 16"/>
          <p:cNvSpPr txBox="1">
            <a:spLocks noChangeArrowheads="1"/>
          </p:cNvSpPr>
          <p:nvPr/>
        </p:nvSpPr>
        <p:spPr bwMode="auto">
          <a:xfrm>
            <a:off x="712788" y="1428750"/>
            <a:ext cx="167481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综合治理 </a:t>
            </a:r>
          </a:p>
        </p:txBody>
      </p:sp>
      <p:sp>
        <p:nvSpPr>
          <p:cNvPr id="42002" name="Rectangle 13"/>
          <p:cNvSpPr/>
          <p:nvPr/>
        </p:nvSpPr>
        <p:spPr>
          <a:xfrm>
            <a:off x="1470025" y="236538"/>
            <a:ext cx="6202363" cy="485775"/>
          </a:xfrm>
          <a:prstGeom prst="rect">
            <a:avLst/>
          </a:prstGeom>
          <a:noFill/>
          <a:ln w="9525">
            <a:noFill/>
          </a:ln>
        </p:spPr>
        <p:txBody>
          <a:bodyPr>
            <a:spAutoFit/>
          </a:bodyPr>
          <a:lstStyle/>
          <a:p>
            <a:pPr lvl="0" algn="ctr" eaLnBrk="1" latinLnBrk="1" hangingPunct="1">
              <a:lnSpc>
                <a:spcPct val="80000"/>
              </a:lnSpc>
              <a:buFont typeface="Wingdings" charset="2"/>
              <a:buNone/>
            </a:pPr>
            <a:r>
              <a:rPr lang="zh-CN" altLang="en-US" sz="3200" dirty="0">
                <a:solidFill>
                  <a:srgbClr val="FF9933"/>
                </a:solidFill>
                <a:latin typeface="微软雅黑" pitchFamily="34" charset="-122"/>
                <a:ea typeface="微软雅黑" pitchFamily="34" charset="-122"/>
              </a:rPr>
              <a:t>特种设备安全工作原则</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0130902053545920"/>
          <p:cNvPicPr>
            <a:picLocks noChangeAspect="1"/>
          </p:cNvPicPr>
          <p:nvPr/>
        </p:nvPicPr>
        <p:blipFill>
          <a:blip r:embed="rId3" cstate="print"/>
          <a:srcRect l="6451" t="19380" r="6071" b="11760"/>
          <a:stretch>
            <a:fillRect/>
          </a:stretch>
        </p:blipFill>
        <p:spPr>
          <a:xfrm>
            <a:off x="684213" y="1196975"/>
            <a:ext cx="4211637" cy="4953000"/>
          </a:xfrm>
          <a:prstGeom prst="rect">
            <a:avLst/>
          </a:prstGeom>
          <a:noFill/>
          <a:ln w="9525">
            <a:noFill/>
          </a:ln>
        </p:spPr>
      </p:pic>
      <p:sp>
        <p:nvSpPr>
          <p:cNvPr id="395268" name="Text Box 4"/>
          <p:cNvSpPr txBox="1">
            <a:spLocks noChangeArrowheads="1"/>
          </p:cNvSpPr>
          <p:nvPr/>
        </p:nvSpPr>
        <p:spPr bwMode="auto">
          <a:xfrm>
            <a:off x="5364163" y="1844675"/>
            <a:ext cx="3097213"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除了</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八类设备外，其他法律、法规规定适用本法的设备也视为特种设备。</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授权</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国务院对特种设备采用目录管理方式，由国务院决定将哪些设备和设施纳入特种设备范围。  </a:t>
            </a:r>
          </a:p>
        </p:txBody>
      </p:sp>
      <p:sp>
        <p:nvSpPr>
          <p:cNvPr id="5"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特种设备分类</a:t>
            </a:r>
          </a:p>
        </p:txBody>
      </p:sp>
      <p:sp>
        <p:nvSpPr>
          <p:cNvPr id="77829"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
        <p:nvSpPr>
          <p:cNvPr id="77830" name="矩形 7"/>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30723" name="Rectangle 3"/>
          <p:cNvSpPr>
            <a:spLocks noChangeArrowheads="1"/>
          </p:cNvSpPr>
          <p:nvPr/>
        </p:nvSpPr>
        <p:spPr bwMode="auto">
          <a:xfrm>
            <a:off x="606425" y="1700213"/>
            <a:ext cx="803910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利用各种燃料、电或者其他能源，将所盛装的液体加热到一定的参数，并承载一定压力的密闭设备。</a:t>
            </a: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容积≥</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30L</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的承压蒸汽锅炉；</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出口水压≥</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（表压），且额定功率≥</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0.1MW</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的承压热水锅炉；</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有机热载体锅炉。</a:t>
            </a:r>
          </a:p>
        </p:txBody>
      </p:sp>
      <p:sp>
        <p:nvSpPr>
          <p:cNvPr id="397317" name="Text Box 5"/>
          <p:cNvSpPr txBox="1">
            <a:spLocks noChangeArrowheads="1"/>
          </p:cNvSpPr>
          <p:nvPr/>
        </p:nvSpPr>
        <p:spPr bwMode="auto">
          <a:xfrm>
            <a:off x="6588125" y="44450"/>
            <a:ext cx="14398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锅 炉</a:t>
            </a:r>
          </a:p>
        </p:txBody>
      </p:sp>
      <p:sp>
        <p:nvSpPr>
          <p:cNvPr id="79877"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79878"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additive="base">
                                        <p:cTn id="1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calcmode="lin" valueType="num">
                                      <p:cBhvr additive="base">
                                        <p:cTn id="2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 calcmode="lin" valueType="num">
                                      <p:cBhvr additive="base">
                                        <p:cTn id="2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38915" name="Rectangle 3"/>
          <p:cNvSpPr>
            <a:spLocks noChangeArrowheads="1"/>
          </p:cNvSpPr>
          <p:nvPr/>
        </p:nvSpPr>
        <p:spPr bwMode="auto">
          <a:xfrm>
            <a:off x="466725" y="1844675"/>
            <a:ext cx="821055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盛装气体或者液体，承载一定压力的密闭设备。</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盛装最高工作压力≥</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（表压），且压力与容积的乘积≥</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2.5MPa·L</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的气体、液化气体和最高工作温度≥标准沸点的液体的固定式容器和移动式容器；</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医用氧舱</a:t>
            </a:r>
          </a:p>
        </p:txBody>
      </p:sp>
      <p:sp>
        <p:nvSpPr>
          <p:cNvPr id="399364" name="Text Box 4"/>
          <p:cNvSpPr txBox="1">
            <a:spLocks noChangeArrowheads="1"/>
          </p:cNvSpPr>
          <p:nvPr/>
        </p:nvSpPr>
        <p:spPr bwMode="auto">
          <a:xfrm>
            <a:off x="6300788" y="44450"/>
            <a:ext cx="21605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压力容器</a:t>
            </a:r>
          </a:p>
        </p:txBody>
      </p:sp>
      <p:sp>
        <p:nvSpPr>
          <p:cNvPr id="8192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
        <p:nvSpPr>
          <p:cNvPr id="81926"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calcmode="lin" valueType="num">
                                      <p:cBhvr additive="base">
                                        <p:cTn id="1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 calcmode="lin" valueType="num">
                                      <p:cBhvr additive="base">
                                        <p:cTn id="2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50179" name="Rectangle 3"/>
          <p:cNvSpPr>
            <a:spLocks noChangeArrowheads="1"/>
          </p:cNvSpPr>
          <p:nvPr/>
        </p:nvSpPr>
        <p:spPr bwMode="auto">
          <a:xfrm>
            <a:off x="827088" y="2060575"/>
            <a:ext cx="7489825"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盛装气体或者液体，承载一定压力的密闭设备。参数范围</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盛装公称工作压力大于或者等于</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0.2MPa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（表压）</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且压力与容积的乘积大于或者等于</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1.0MPa·L</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的气体、液化气体和标准沸点等于或者低于</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60℃</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液体的气瓶。</a:t>
            </a:r>
          </a:p>
        </p:txBody>
      </p:sp>
      <p:sp>
        <p:nvSpPr>
          <p:cNvPr id="411653" name="Text Box 5"/>
          <p:cNvSpPr txBox="1">
            <a:spLocks noChangeArrowheads="1"/>
          </p:cNvSpPr>
          <p:nvPr/>
        </p:nvSpPr>
        <p:spPr bwMode="auto">
          <a:xfrm>
            <a:off x="5724525" y="66675"/>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气 瓶</a:t>
            </a:r>
          </a:p>
        </p:txBody>
      </p:sp>
      <p:sp>
        <p:nvSpPr>
          <p:cNvPr id="83973"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8397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 calcmode="lin" valueType="num">
                                      <p:cBhvr additive="base">
                                        <p:cTn id="1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53251" name="Rectangle 3"/>
          <p:cNvSpPr>
            <a:spLocks noChangeArrowheads="1"/>
          </p:cNvSpPr>
          <p:nvPr/>
        </p:nvSpPr>
        <p:spPr bwMode="auto">
          <a:xfrm>
            <a:off x="523875" y="1766888"/>
            <a:ext cx="8135938"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利用一定的压力，用于输送气体或者液体的管状设备。 </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最高工作压力≥</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（表压）的气体、液化气体、蒸汽介质或者可燃、易爆、有毒、有腐蚀性、最高工作温度高于或者等于标准沸点的液体介质，且公称直径大于２５ｍｍ的管道。</a:t>
            </a:r>
          </a:p>
        </p:txBody>
      </p:sp>
      <p:sp>
        <p:nvSpPr>
          <p:cNvPr id="413701" name="Text Box 5"/>
          <p:cNvSpPr txBox="1">
            <a:spLocks noChangeArrowheads="1"/>
          </p:cNvSpPr>
          <p:nvPr/>
        </p:nvSpPr>
        <p:spPr bwMode="auto">
          <a:xfrm>
            <a:off x="5472113" y="444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压力管道</a:t>
            </a:r>
          </a:p>
        </p:txBody>
      </p:sp>
      <p:sp>
        <p:nvSpPr>
          <p:cNvPr id="86021"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8602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anim calcmode="lin" valueType="num">
                                      <p:cBhvr additive="base">
                                        <p:cTn id="13"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60425" y="1941513"/>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由动力驱动，利用沿刚性导轨运行的箱体或者沿固定线路运行的梯级（踏步），进行升降或平行运送人、货物的机电设备。</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常用电梯      </a:t>
            </a:r>
            <a:endParaRPr kumimoji="0" lang="en-US" altLang="zh-CN"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载人（货）电梯、自动扶梯、自动人行道、杂物电梯（餐梯）、液压电梯等。</a:t>
            </a:r>
          </a:p>
        </p:txBody>
      </p:sp>
      <p:sp>
        <p:nvSpPr>
          <p:cNvPr id="415749" name="Text Box 5"/>
          <p:cNvSpPr txBox="1">
            <a:spLocks noChangeArrowheads="1"/>
          </p:cNvSpPr>
          <p:nvPr/>
        </p:nvSpPr>
        <p:spPr bwMode="auto">
          <a:xfrm>
            <a:off x="5724525" y="87313"/>
            <a:ext cx="32416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电 梯</a:t>
            </a:r>
          </a:p>
        </p:txBody>
      </p:sp>
      <p:sp>
        <p:nvSpPr>
          <p:cNvPr id="8806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8806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17795"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60419" name="Rectangle 3"/>
          <p:cNvSpPr>
            <a:spLocks noChangeArrowheads="1"/>
          </p:cNvSpPr>
          <p:nvPr/>
        </p:nvSpPr>
        <p:spPr bwMode="auto">
          <a:xfrm>
            <a:off x="863600" y="1962150"/>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用于垂直升降或者垂直升降并水平移动重物的机电设备。  </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参数范围</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0.5</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ｔ的升降机；</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ｔ，且提升高度≥</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ｍ的起重机和承重形式固定的电动葫芦等。 </a:t>
            </a:r>
          </a:p>
        </p:txBody>
      </p:sp>
      <p:sp>
        <p:nvSpPr>
          <p:cNvPr id="417797" name="Text Box 5"/>
          <p:cNvSpPr txBox="1">
            <a:spLocks noChangeArrowheads="1"/>
          </p:cNvSpPr>
          <p:nvPr/>
        </p:nvSpPr>
        <p:spPr bwMode="auto">
          <a:xfrm>
            <a:off x="5559425" y="68263"/>
            <a:ext cx="36004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起重机械</a:t>
            </a:r>
          </a:p>
        </p:txBody>
      </p:sp>
      <p:sp>
        <p:nvSpPr>
          <p:cNvPr id="9011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9011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19">
                                            <p:txEl>
                                              <p:pRg st="4" end="4"/>
                                            </p:txEl>
                                          </p:spTgt>
                                        </p:tgtEl>
                                        <p:attrNameLst>
                                          <p:attrName>style.visibility</p:attrName>
                                        </p:attrNameLst>
                                      </p:cBhvr>
                                      <p:to>
                                        <p:strVal val="visible"/>
                                      </p:to>
                                    </p:set>
                                    <p:anim calcmode="lin" valueType="num">
                                      <p:cBhvr additive="base">
                                        <p:cTn id="1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0419">
                                            <p:txEl>
                                              <p:pRg st="5" end="5"/>
                                            </p:txEl>
                                          </p:spTgt>
                                        </p:tgtEl>
                                        <p:attrNameLst>
                                          <p:attrName>style.visibility</p:attrName>
                                        </p:attrNameLst>
                                      </p:cBhvr>
                                      <p:to>
                                        <p:strVal val="visible"/>
                                      </p:to>
                                    </p:set>
                                    <p:anim calcmode="lin" valueType="num">
                                      <p:cBhvr additive="base">
                                        <p:cTn id="1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5435600" y="44450"/>
            <a:ext cx="3673475"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场（厂）内机动车辆</a:t>
            </a:r>
          </a:p>
        </p:txBody>
      </p:sp>
      <p:sp>
        <p:nvSpPr>
          <p:cNvPr id="65539" name="Rectangle 3"/>
          <p:cNvSpPr>
            <a:spLocks noGrp="1" noChangeArrowheads="1"/>
          </p:cNvSpPr>
          <p:nvPr>
            <p:ph type="body" idx="4294967295"/>
          </p:nvPr>
        </p:nvSpPr>
        <p:spPr>
          <a:xfrm>
            <a:off x="827088" y="1773238"/>
            <a:ext cx="7489825" cy="3784600"/>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定义</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厂矿、码头、机场、旅游景点、建设工地、游乐场所等特定区域使用的专用机动车辆。</a:t>
            </a: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范围</a:t>
            </a:r>
            <a:endPar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不</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包括由公安部门管理的道路交通车辆和农业部门管理的农用车辆。</a:t>
            </a:r>
          </a:p>
          <a:p>
            <a:pPr marL="342900" marR="0" lvl="0" indent="-342900" algn="l" defTabSz="914400" rtl="0" eaLnBrk="1" fontAlgn="base" latinLnBrk="1" hangingPunct="1">
              <a:lnSpc>
                <a:spcPct val="150000"/>
              </a:lnSpc>
              <a:spcBef>
                <a:spcPct val="0"/>
              </a:spcBef>
              <a:spcAft>
                <a:spcPct val="0"/>
              </a:spcAft>
              <a:buClrTx/>
              <a:buSzTx/>
              <a:buFontTx/>
              <a:buChar char="•"/>
              <a:defRPr/>
            </a:pP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9216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921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4" end="4"/>
                                            </p:txEl>
                                          </p:spTgt>
                                        </p:tgtEl>
                                        <p:attrNameLst>
                                          <p:attrName>style.visibility</p:attrName>
                                        </p:attrNameLst>
                                      </p:cBhvr>
                                      <p:to>
                                        <p:strVal val="visible"/>
                                      </p:to>
                                    </p:set>
                                    <p:anim calcmode="lin" valueType="num">
                                      <p:cBhvr additive="base">
                                        <p:cTn id="13"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012062509315212781"/>
          <p:cNvPicPr>
            <a:picLocks noChangeAspect="1"/>
          </p:cNvPicPr>
          <p:nvPr/>
        </p:nvPicPr>
        <p:blipFill>
          <a:blip r:embed="rId3" cstate="print"/>
          <a:srcRect t="15347" b="9444"/>
          <a:stretch>
            <a:fillRect/>
          </a:stretch>
        </p:blipFill>
        <p:spPr>
          <a:xfrm>
            <a:off x="447675" y="1916113"/>
            <a:ext cx="8248650" cy="4654550"/>
          </a:xfrm>
          <a:prstGeom prst="rect">
            <a:avLst/>
          </a:prstGeom>
          <a:noFill/>
          <a:ln w="9525">
            <a:noFill/>
          </a:ln>
        </p:spPr>
      </p:pic>
      <p:sp>
        <p:nvSpPr>
          <p:cNvPr id="420867" name="Text Box 3"/>
          <p:cNvSpPr txBox="1">
            <a:spLocks noChangeArrowheads="1"/>
          </p:cNvSpPr>
          <p:nvPr/>
        </p:nvSpPr>
        <p:spPr bwMode="auto">
          <a:xfrm>
            <a:off x="419100" y="733425"/>
            <a:ext cx="561657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特种设备人员：掌握安全知识，减少事故发生。</a:t>
            </a: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群众：普及安全知识，增强安全意识。</a:t>
            </a:r>
          </a:p>
        </p:txBody>
      </p:sp>
      <p:sp>
        <p:nvSpPr>
          <p:cNvPr id="9318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9318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593725" y="5067300"/>
            <a:ext cx="795655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安全管理</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人员、检测人员和作业人员应当按照国家有关规定取得相应资格，方可从事相关工作；应当严格执行安全技术规范和管理制度，保证特种设备安全。 </a:t>
            </a:r>
          </a:p>
        </p:txBody>
      </p:sp>
      <p:pic>
        <p:nvPicPr>
          <p:cNvPr id="95235" name="Picture 3" descr="354658470656419516"/>
          <p:cNvPicPr>
            <a:picLocks noChangeAspect="1"/>
          </p:cNvPicPr>
          <p:nvPr/>
        </p:nvPicPr>
        <p:blipFill>
          <a:blip r:embed="rId3" cstate="print"/>
          <a:stretch>
            <a:fillRect/>
          </a:stretch>
        </p:blipFill>
        <p:spPr>
          <a:xfrm>
            <a:off x="449263" y="838200"/>
            <a:ext cx="8245475" cy="3870325"/>
          </a:xfrm>
          <a:prstGeom prst="rect">
            <a:avLst/>
          </a:prstGeom>
          <a:noFill/>
          <a:ln w="9525">
            <a:noFill/>
          </a:ln>
        </p:spPr>
      </p:pic>
      <p:sp>
        <p:nvSpPr>
          <p:cNvPr id="422917" name="Text Box 5"/>
          <p:cNvSpPr txBox="1">
            <a:spLocks noChangeArrowheads="1"/>
          </p:cNvSpPr>
          <p:nvPr/>
        </p:nvSpPr>
        <p:spPr bwMode="auto">
          <a:xfrm>
            <a:off x="5886450" y="44450"/>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工作资格</a:t>
            </a:r>
          </a:p>
        </p:txBody>
      </p:sp>
      <p:sp>
        <p:nvSpPr>
          <p:cNvPr id="9523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9523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AutoShape 2"/>
          <p:cNvSpPr/>
          <p:nvPr/>
        </p:nvSpPr>
        <p:spPr>
          <a:xfrm>
            <a:off x="5940425" y="3598863"/>
            <a:ext cx="1800225" cy="2159000"/>
          </a:xfrm>
          <a:prstGeom prst="roundRect">
            <a:avLst>
              <a:gd name="adj" fmla="val 16667"/>
            </a:avLst>
          </a:prstGeom>
          <a:solidFill>
            <a:srgbClr val="FF9933"/>
          </a:solidFill>
          <a:ln w="38100">
            <a:noFill/>
          </a:ln>
        </p:spPr>
        <p:txBody>
          <a:bodyPr wrap="none" anchor="ctr"/>
          <a:lstStyle/>
          <a:p>
            <a:pPr lvl="0" algn="ctr"/>
            <a:endParaRPr lang="zh-CN" altLang="en-US" sz="1800" b="0" dirty="0">
              <a:latin typeface="Verdana" pitchFamily="34" charset="0"/>
              <a:ea typeface="宋体" charset="-122"/>
            </a:endParaRPr>
          </a:p>
        </p:txBody>
      </p:sp>
      <p:sp>
        <p:nvSpPr>
          <p:cNvPr id="343043" name="AutoShape 3"/>
          <p:cNvSpPr>
            <a:spLocks noChangeArrowheads="1"/>
          </p:cNvSpPr>
          <p:nvPr/>
        </p:nvSpPr>
        <p:spPr bwMode="auto">
          <a:xfrm>
            <a:off x="1116013" y="3598863"/>
            <a:ext cx="1800225" cy="2159000"/>
          </a:xfrm>
          <a:prstGeom prst="roundRect">
            <a:avLst>
              <a:gd name="adj" fmla="val 16667"/>
            </a:avLst>
          </a:prstGeom>
          <a:solidFill>
            <a:schemeClr val="bg1">
              <a:lumMod val="75000"/>
            </a:schemeClr>
          </a:solidFill>
          <a:ln w="38100">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itchFamily="34" charset="0"/>
              <a:ea typeface="宋体" charset="-122"/>
              <a:cs typeface="+mn-cs"/>
            </a:endParaRPr>
          </a:p>
        </p:txBody>
      </p:sp>
      <p:sp>
        <p:nvSpPr>
          <p:cNvPr id="343044" name="Freeform 4"/>
          <p:cNvSpPr/>
          <p:nvPr/>
        </p:nvSpPr>
        <p:spPr bwMode="gray">
          <a:xfrm>
            <a:off x="3059113" y="323850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3013" name="AutoShape 5"/>
          <p:cNvSpPr>
            <a:spLocks noChangeAspect="1" noTextEdit="1"/>
          </p:cNvSpPr>
          <p:nvPr/>
        </p:nvSpPr>
        <p:spPr>
          <a:xfrm flipH="1">
            <a:off x="4868863" y="3252788"/>
            <a:ext cx="909637" cy="1244600"/>
          </a:xfrm>
          <a:prstGeom prst="rect">
            <a:avLst/>
          </a:prstGeom>
          <a:noFill/>
          <a:ln w="9525">
            <a:noFill/>
          </a:ln>
        </p:spPr>
        <p:txBody>
          <a:bodyPr/>
          <a:lstStyle/>
          <a:p>
            <a:endParaRPr lang="zh-CN" altLang="en-US"/>
          </a:p>
        </p:txBody>
      </p:sp>
      <p:sp>
        <p:nvSpPr>
          <p:cNvPr id="343046" name="Freeform 6"/>
          <p:cNvSpPr/>
          <p:nvPr/>
        </p:nvSpPr>
        <p:spPr>
          <a:xfrm flipH="1">
            <a:off x="4932363" y="3238500"/>
            <a:ext cx="903287" cy="1241425"/>
          </a:xfrm>
          <a:custGeom>
            <a:avLst/>
            <a:gdLst/>
            <a:ahLst/>
            <a:cxnLst>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0"/>
              </a:cxn>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9933">
              <a:alpha val="100000"/>
            </a:srgbClr>
          </a:solidFill>
          <a:ln w="9525">
            <a:noFill/>
          </a:ln>
        </p:spPr>
        <p:txBody>
          <a:bodyPr/>
          <a:lstStyle/>
          <a:p>
            <a:endParaRPr lang="zh-CN" altLang="en-US"/>
          </a:p>
        </p:txBody>
      </p:sp>
      <p:sp>
        <p:nvSpPr>
          <p:cNvPr id="343056" name="Text Box 16"/>
          <p:cNvSpPr txBox="1">
            <a:spLocks noChangeArrowheads="1"/>
          </p:cNvSpPr>
          <p:nvPr/>
        </p:nvSpPr>
        <p:spPr bwMode="auto">
          <a:xfrm>
            <a:off x="1462088" y="4016375"/>
            <a:ext cx="11080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3600">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确保</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安全</a:t>
            </a:r>
          </a:p>
        </p:txBody>
      </p:sp>
      <p:sp>
        <p:nvSpPr>
          <p:cNvPr id="343057" name="Text Box 17"/>
          <p:cNvSpPr txBox="1">
            <a:spLocks noChangeArrowheads="1"/>
          </p:cNvSpPr>
          <p:nvPr/>
        </p:nvSpPr>
        <p:spPr bwMode="auto">
          <a:xfrm>
            <a:off x="6337300" y="4016375"/>
            <a:ext cx="10064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3200">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节能</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降耗</a:t>
            </a:r>
          </a:p>
        </p:txBody>
      </p:sp>
      <p:sp>
        <p:nvSpPr>
          <p:cNvPr id="343059" name="Rectangle 19"/>
          <p:cNvSpPr>
            <a:spLocks noChangeArrowheads="1"/>
          </p:cNvSpPr>
          <p:nvPr/>
        </p:nvSpPr>
        <p:spPr bwMode="auto">
          <a:xfrm>
            <a:off x="3181350" y="2057400"/>
            <a:ext cx="2652713" cy="957263"/>
          </a:xfrm>
          <a:prstGeom prst="rect">
            <a:avLst/>
          </a:prstGeom>
          <a:gradFill rotWithShape="0">
            <a:gsLst>
              <a:gs pos="0">
                <a:srgbClr val="FDFDFD"/>
              </a:gs>
              <a:gs pos="0">
                <a:schemeClr val="tx1">
                  <a:lumMod val="75000"/>
                  <a:lumOff val="25000"/>
                </a:schemeClr>
              </a:gs>
            </a:gsLst>
            <a:lin ang="5400000" scaled="1"/>
          </a:gradFill>
          <a:ln w="12700">
            <a:solidFill>
              <a:srgbClr val="B2B2B2"/>
            </a:solidFill>
            <a:miter lim="800000"/>
          </a:ln>
          <a:effectLst/>
        </p:spPr>
        <p:txBody>
          <a:bodyPr wrap="none" lIns="99745" tIns="49873" rIns="99745" bIns="49873" anchor="ctr"/>
          <a:lstStyle>
            <a:lvl1pPr marL="180975" algn="r" eaLnBrk="0" hangingPunct="0">
              <a:defRPr>
                <a:solidFill>
                  <a:schemeClr val="tx1"/>
                </a:solidFill>
                <a:latin typeface="Arial" charset="0"/>
              </a:defRPr>
            </a:lvl1pPr>
            <a:lvl2pPr algn="r" eaLnBrk="0" hangingPunct="0">
              <a:defRPr>
                <a:solidFill>
                  <a:schemeClr val="tx1"/>
                </a:solidFill>
                <a:latin typeface="Arial" charset="0"/>
              </a:defRPr>
            </a:lvl2pPr>
            <a:lvl3pPr algn="r" eaLnBrk="0" hangingPunct="0">
              <a:defRPr>
                <a:solidFill>
                  <a:schemeClr val="tx1"/>
                </a:solidFill>
                <a:latin typeface="Arial" charset="0"/>
              </a:defRPr>
            </a:lvl3pPr>
            <a:lvl4pPr algn="r" eaLnBrk="0" hangingPunct="0">
              <a:defRPr>
                <a:solidFill>
                  <a:schemeClr val="tx1"/>
                </a:solidFill>
                <a:latin typeface="Arial" charset="0"/>
              </a:defRPr>
            </a:lvl4pPr>
            <a:lvl5pPr algn="r" eaLnBrk="0" hangingPunct="0">
              <a:defRPr>
                <a:solidFill>
                  <a:schemeClr val="tx1"/>
                </a:solidFill>
                <a:latin typeface="Arial" charset="0"/>
              </a:defRPr>
            </a:lvl5pPr>
            <a:lvl6pPr algn="r" eaLnBrk="0" fontAlgn="base" hangingPunct="0">
              <a:spcBef>
                <a:spcPct val="0"/>
              </a:spcBef>
              <a:spcAft>
                <a:spcPct val="0"/>
              </a:spcAft>
              <a:defRPr>
                <a:solidFill>
                  <a:schemeClr val="tx1"/>
                </a:solidFill>
                <a:latin typeface="Arial" charset="0"/>
              </a:defRPr>
            </a:lvl6pPr>
            <a:lvl7pPr algn="r" eaLnBrk="0" fontAlgn="base" hangingPunct="0">
              <a:spcBef>
                <a:spcPct val="0"/>
              </a:spcBef>
              <a:spcAft>
                <a:spcPct val="0"/>
              </a:spcAft>
              <a:defRPr>
                <a:solidFill>
                  <a:schemeClr val="tx1"/>
                </a:solidFill>
                <a:latin typeface="Arial" charset="0"/>
              </a:defRPr>
            </a:lvl7pPr>
            <a:lvl8pPr algn="r" eaLnBrk="0" fontAlgn="base" hangingPunct="0">
              <a:spcBef>
                <a:spcPct val="0"/>
              </a:spcBef>
              <a:spcAft>
                <a:spcPct val="0"/>
              </a:spcAft>
              <a:defRPr>
                <a:solidFill>
                  <a:schemeClr val="tx1"/>
                </a:solidFill>
                <a:latin typeface="Arial" charset="0"/>
              </a:defRPr>
            </a:lvl8pPr>
            <a:lvl9pPr algn="r" eaLnBrk="0" fontAlgn="base" hangingPunct="0">
              <a:spcBef>
                <a:spcPct val="0"/>
              </a:spcBef>
              <a:spcAft>
                <a:spcPct val="0"/>
              </a:spcAft>
              <a:defRPr>
                <a:solidFill>
                  <a:schemeClr val="tx1"/>
                </a:solidFill>
                <a:latin typeface="Arial" charset="0"/>
              </a:defRPr>
            </a:lvl9pPr>
          </a:lstStyle>
          <a:p>
            <a:pPr marL="180975" marR="0" lvl="0" indent="0" algn="l" defTabSz="914400" rtl="0" eaLnBrk="1" fontAlgn="base" latinLnBrk="1" hangingPunct="1">
              <a:lnSpc>
                <a:spcPct val="130000"/>
              </a:lnSpc>
              <a:spcBef>
                <a:spcPct val="0"/>
              </a:spcBef>
              <a:spcAft>
                <a:spcPct val="0"/>
              </a:spcAft>
              <a:buClrTx/>
              <a:buSzTx/>
              <a:buFontTx/>
              <a:buNone/>
              <a:defRPr/>
            </a:pPr>
            <a:endParaRPr kumimoji="1" lang="ko-KR" altLang="en-US" sz="1100" b="1" i="0" u="none" strike="noStrike" kern="1200" cap="none" spc="0" normalizeH="0" baseline="0" noProof="0">
              <a:ln>
                <a:noFill/>
              </a:ln>
              <a:solidFill>
                <a:srgbClr val="800000"/>
              </a:solidFill>
              <a:effectLst/>
              <a:uLnTx/>
              <a:uFillTx/>
              <a:latin typeface="굴림"/>
              <a:ea typeface="굴림"/>
              <a:cs typeface="+mn-cs"/>
            </a:endParaRPr>
          </a:p>
        </p:txBody>
      </p:sp>
      <p:sp>
        <p:nvSpPr>
          <p:cNvPr id="43018" name="Rectangle 20"/>
          <p:cNvSpPr/>
          <p:nvPr/>
        </p:nvSpPr>
        <p:spPr>
          <a:xfrm>
            <a:off x="3181350" y="1716088"/>
            <a:ext cx="2652713" cy="371475"/>
          </a:xfrm>
          <a:prstGeom prst="rect">
            <a:avLst/>
          </a:prstGeom>
          <a:solidFill>
            <a:srgbClr val="663300">
              <a:alpha val="89803"/>
            </a:srgbClr>
          </a:solidFill>
          <a:ln w="9525">
            <a:noFill/>
          </a:ln>
        </p:spPr>
        <p:txBody>
          <a:bodyPr wrap="none" anchor="ctr"/>
          <a:lstStyle/>
          <a:p>
            <a:pPr lvl="0" algn="ctr" eaLnBrk="1" latinLnBrk="1" hangingPunct="1"/>
            <a:endParaRPr lang="ko-KR" altLang="en-US" sz="1400" b="0" dirty="0">
              <a:solidFill>
                <a:srgbClr val="FFFFFF"/>
              </a:solidFill>
              <a:latin typeface="HY견고딕"/>
              <a:ea typeface="HY견고딕"/>
            </a:endParaRPr>
          </a:p>
        </p:txBody>
      </p:sp>
      <p:sp>
        <p:nvSpPr>
          <p:cNvPr id="343061" name="Text Box 21"/>
          <p:cNvSpPr txBox="1">
            <a:spLocks noChangeArrowheads="1"/>
          </p:cNvSpPr>
          <p:nvPr/>
        </p:nvSpPr>
        <p:spPr bwMode="auto">
          <a:xfrm>
            <a:off x="3348038" y="2212975"/>
            <a:ext cx="244792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双重目标</a:t>
            </a:r>
          </a:p>
        </p:txBody>
      </p:sp>
      <p:sp>
        <p:nvSpPr>
          <p:cNvPr id="43020" name="矩形 1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43021" name="矩形 1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3044"/>
                                        </p:tgtEl>
                                        <p:attrNameLst>
                                          <p:attrName>style.visibility</p:attrName>
                                        </p:attrNameLst>
                                      </p:cBhvr>
                                      <p:to>
                                        <p:strVal val="visible"/>
                                      </p:to>
                                    </p:set>
                                    <p:animEffect transition="in" filter="wipe(up)">
                                      <p:cBhvr>
                                        <p:cTn id="7" dur="500"/>
                                        <p:tgtEl>
                                          <p:spTgt spid="343044"/>
                                        </p:tgtEl>
                                      </p:cBhvr>
                                    </p:animEffect>
                                  </p:childTnLst>
                                </p:cTn>
                              </p:par>
                              <p:par>
                                <p:cTn id="8" presetID="22" presetClass="entr" presetSubtype="1" fill="hold" nodeType="withEffect">
                                  <p:stCondLst>
                                    <p:cond delay="0"/>
                                  </p:stCondLst>
                                  <p:childTnLst>
                                    <p:set>
                                      <p:cBhvr>
                                        <p:cTn id="9" dur="1" fill="hold">
                                          <p:stCondLst>
                                            <p:cond delay="0"/>
                                          </p:stCondLst>
                                        </p:cTn>
                                        <p:tgtEl>
                                          <p:spTgt spid="343046"/>
                                        </p:tgtEl>
                                        <p:attrNameLst>
                                          <p:attrName>style.visibility</p:attrName>
                                        </p:attrNameLst>
                                      </p:cBhvr>
                                      <p:to>
                                        <p:strVal val="visible"/>
                                      </p:to>
                                    </p:set>
                                    <p:animEffect transition="in" filter="wipe(up)">
                                      <p:cBhvr>
                                        <p:cTn id="10" dur="500"/>
                                        <p:tgtEl>
                                          <p:spTgt spid="34304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3043"/>
                                        </p:tgtEl>
                                        <p:attrNameLst>
                                          <p:attrName>style.visibility</p:attrName>
                                        </p:attrNameLst>
                                      </p:cBhvr>
                                      <p:to>
                                        <p:strVal val="visible"/>
                                      </p:to>
                                    </p:set>
                                    <p:animEffect transition="in" filter="wipe(right)">
                                      <p:cBhvr>
                                        <p:cTn id="14" dur="500"/>
                                        <p:tgtEl>
                                          <p:spTgt spid="34304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3042"/>
                                        </p:tgtEl>
                                        <p:attrNameLst>
                                          <p:attrName>style.visibility</p:attrName>
                                        </p:attrNameLst>
                                      </p:cBhvr>
                                      <p:to>
                                        <p:strVal val="visible"/>
                                      </p:to>
                                    </p:set>
                                    <p:animEffect transition="in" filter="wipe(left)">
                                      <p:cBhvr>
                                        <p:cTn id="17" dur="500"/>
                                        <p:tgtEl>
                                          <p:spTgt spid="3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animBg="1"/>
      <p:bldP spid="3430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5580063" y="1997075"/>
            <a:ext cx="3240088"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做好自行检查和维护保养工作。  </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对</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国家规定实行检验的特种设备应当及时申报并接受检验。 </a:t>
            </a:r>
          </a:p>
        </p:txBody>
      </p:sp>
      <p:pic>
        <p:nvPicPr>
          <p:cNvPr id="97283" name="Picture 3" descr="4515140101416624240"/>
          <p:cNvPicPr>
            <a:picLocks noChangeAspect="1"/>
          </p:cNvPicPr>
          <p:nvPr/>
        </p:nvPicPr>
        <p:blipFill>
          <a:blip r:embed="rId3" cstate="print"/>
          <a:stretch>
            <a:fillRect/>
          </a:stretch>
        </p:blipFill>
        <p:spPr>
          <a:xfrm>
            <a:off x="107950" y="1196975"/>
            <a:ext cx="5508625" cy="5256213"/>
          </a:xfrm>
          <a:prstGeom prst="rect">
            <a:avLst/>
          </a:prstGeom>
          <a:noFill/>
          <a:ln w="9525">
            <a:noFill/>
          </a:ln>
        </p:spPr>
      </p:pic>
      <p:sp>
        <p:nvSpPr>
          <p:cNvPr id="424964"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自行检查与维护保养</a:t>
            </a:r>
          </a:p>
        </p:txBody>
      </p:sp>
      <p:sp>
        <p:nvSpPr>
          <p:cNvPr id="97285"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9728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p:nvPr/>
        </p:nvSpPr>
        <p:spPr>
          <a:xfrm>
            <a:off x="5435600" y="2852738"/>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itchFamily="34" charset="0"/>
                <a:ea typeface="华文新魏" pitchFamily="2" charset="-122"/>
              </a:rPr>
              <a:t>节能</a:t>
            </a:r>
          </a:p>
          <a:p>
            <a:pPr lvl="0" eaLnBrk="1" latinLnBrk="1" hangingPunct="1"/>
            <a:r>
              <a:rPr lang="zh-CN" altLang="en-US" sz="4800" b="0" dirty="0">
                <a:solidFill>
                  <a:srgbClr val="FFFFFF"/>
                </a:solidFill>
                <a:latin typeface="Arial Black" pitchFamily="34" charset="0"/>
                <a:ea typeface="华文新魏" pitchFamily="2" charset="-122"/>
              </a:rPr>
              <a:t>降耗</a:t>
            </a:r>
          </a:p>
        </p:txBody>
      </p:sp>
      <p:sp>
        <p:nvSpPr>
          <p:cNvPr id="99331" name="Text Box 3"/>
          <p:cNvSpPr txBox="1"/>
          <p:nvPr/>
        </p:nvSpPr>
        <p:spPr>
          <a:xfrm>
            <a:off x="2484438" y="2924175"/>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itchFamily="34" charset="0"/>
                <a:ea typeface="华文新魏" pitchFamily="2" charset="-122"/>
              </a:rPr>
              <a:t>确保</a:t>
            </a:r>
          </a:p>
          <a:p>
            <a:pPr lvl="0" eaLnBrk="1" latinLnBrk="1" hangingPunct="1"/>
            <a:r>
              <a:rPr lang="zh-CN" altLang="en-US" sz="4800" b="0" dirty="0">
                <a:solidFill>
                  <a:srgbClr val="FFFFFF"/>
                </a:solidFill>
                <a:latin typeface="Arial Black" pitchFamily="34" charset="0"/>
                <a:ea typeface="华文新魏" pitchFamily="2" charset="-122"/>
              </a:rPr>
              <a:t>安全</a:t>
            </a:r>
          </a:p>
        </p:txBody>
      </p:sp>
      <p:sp>
        <p:nvSpPr>
          <p:cNvPr id="427012" name="Text Box 4"/>
          <p:cNvSpPr txBox="1">
            <a:spLocks noChangeArrowheads="1"/>
          </p:cNvSpPr>
          <p:nvPr/>
        </p:nvSpPr>
        <p:spPr bwMode="auto">
          <a:xfrm>
            <a:off x="755650" y="2690813"/>
            <a:ext cx="7632700"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按照</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安全技术规范</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TSG</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）的规定和设备使用保养说明进行，自行检查情况必须加以记录。在自行检查和维护保养中，发现异常情况要采取有效的处理措施。  </a:t>
            </a:r>
          </a:p>
        </p:txBody>
      </p:sp>
      <p:sp>
        <p:nvSpPr>
          <p:cNvPr id="427013" name="Text Box 5"/>
          <p:cNvSpPr txBox="1">
            <a:spLocks noChangeArrowheads="1"/>
          </p:cNvSpPr>
          <p:nvPr/>
        </p:nvSpPr>
        <p:spPr bwMode="auto">
          <a:xfrm>
            <a:off x="539750" y="1268413"/>
            <a:ext cx="7416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自行检查项目、要求</a:t>
            </a:r>
          </a:p>
        </p:txBody>
      </p:sp>
      <p:sp>
        <p:nvSpPr>
          <p:cNvPr id="6"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自行检查与维护保养</a:t>
            </a:r>
          </a:p>
        </p:txBody>
      </p:sp>
      <p:sp>
        <p:nvSpPr>
          <p:cNvPr id="99335" name="矩形 6"/>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99336" name="矩形 7"/>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646113" y="2228850"/>
            <a:ext cx="3313113"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采用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新材料、新技术、新工艺，与安全技术规范不一致的，应当通过安全技术机构评审并经国务院批准后，方可投入生产、使用。</a:t>
            </a:r>
          </a:p>
        </p:txBody>
      </p:sp>
      <p:pic>
        <p:nvPicPr>
          <p:cNvPr id="100355" name="Picture 3" descr="4515140101416624237"/>
          <p:cNvPicPr>
            <a:picLocks noChangeAspect="1"/>
          </p:cNvPicPr>
          <p:nvPr/>
        </p:nvPicPr>
        <p:blipFill>
          <a:blip r:embed="rId3" cstate="print"/>
          <a:stretch>
            <a:fillRect/>
          </a:stretch>
        </p:blipFill>
        <p:spPr>
          <a:xfrm>
            <a:off x="4067175" y="1177925"/>
            <a:ext cx="4754563" cy="5319713"/>
          </a:xfrm>
          <a:prstGeom prst="rect">
            <a:avLst/>
          </a:prstGeom>
          <a:noFill/>
          <a:ln w="9525">
            <a:noFill/>
          </a:ln>
        </p:spPr>
      </p:pic>
      <p:sp>
        <p:nvSpPr>
          <p:cNvPr id="428036" name="Text Box 4"/>
          <p:cNvSpPr txBox="1">
            <a:spLocks noChangeArrowheads="1"/>
          </p:cNvSpPr>
          <p:nvPr/>
        </p:nvSpPr>
        <p:spPr bwMode="auto">
          <a:xfrm>
            <a:off x="5724525" y="44450"/>
            <a:ext cx="31670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新技术审批</a:t>
            </a:r>
          </a:p>
        </p:txBody>
      </p:sp>
      <p:sp>
        <p:nvSpPr>
          <p:cNvPr id="10035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0035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539750" y="5805488"/>
            <a:ext cx="316865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仿宋_GB2312"/>
                <a:ea typeface="仿宋_GB2312"/>
                <a:cs typeface="+mn-cs"/>
              </a:rPr>
              <a:t>  </a:t>
            </a:r>
            <a:r>
              <a:rPr kumimoji="0" lang="zh-CN" altLang="en-US" sz="4000" b="1" i="0" u="none" strike="noStrike" kern="1200" cap="none" spc="0" normalizeH="0" baseline="0" noProof="0">
                <a:ln>
                  <a:noFill/>
                </a:ln>
                <a:solidFill>
                  <a:schemeClr val="tx1"/>
                </a:solidFill>
                <a:effectLst/>
                <a:uLnTx/>
                <a:uFillTx/>
                <a:latin typeface="Arial Black" pitchFamily="34" charset="0"/>
                <a:ea typeface="宋体" charset="-122"/>
                <a:cs typeface="+mn-cs"/>
              </a:rPr>
              <a:t>使用登记证</a:t>
            </a:r>
            <a:endParaRPr kumimoji="0" lang="zh-CN" altLang="en-US" sz="4000" b="1" i="0" u="none" strike="noStrike" kern="1200" cap="none" spc="0" normalizeH="0" baseline="0" noProof="0">
              <a:ln>
                <a:noFill/>
              </a:ln>
              <a:solidFill>
                <a:schemeClr val="tx1"/>
              </a:solidFill>
              <a:effectLst/>
              <a:uLnTx/>
              <a:uFillTx/>
              <a:latin typeface="仿宋_GB2312"/>
              <a:ea typeface="宋体" charset="-122"/>
              <a:cs typeface="+mn-cs"/>
            </a:endParaRPr>
          </a:p>
        </p:txBody>
      </p:sp>
      <p:pic>
        <p:nvPicPr>
          <p:cNvPr id="430083" name="Picture 3" descr="20095151041291"/>
          <p:cNvPicPr>
            <a:picLocks noChangeAspect="1"/>
          </p:cNvPicPr>
          <p:nvPr/>
        </p:nvPicPr>
        <p:blipFill>
          <a:blip r:embed="rId3" cstate="print"/>
          <a:stretch>
            <a:fillRect/>
          </a:stretch>
        </p:blipFill>
        <p:spPr>
          <a:xfrm>
            <a:off x="4356100" y="0"/>
            <a:ext cx="4787900" cy="6524625"/>
          </a:xfrm>
          <a:prstGeom prst="rect">
            <a:avLst/>
          </a:prstGeom>
          <a:noFill/>
          <a:ln w="9525">
            <a:noFill/>
          </a:ln>
        </p:spPr>
      </p:pic>
      <p:pic>
        <p:nvPicPr>
          <p:cNvPr id="102404" name="Picture 4" descr="20120904164135851003"/>
          <p:cNvPicPr>
            <a:picLocks noChangeAspect="1"/>
          </p:cNvPicPr>
          <p:nvPr/>
        </p:nvPicPr>
        <p:blipFill>
          <a:blip r:embed="rId4" cstate="print"/>
          <a:stretch>
            <a:fillRect/>
          </a:stretch>
        </p:blipFill>
        <p:spPr>
          <a:xfrm>
            <a:off x="0" y="0"/>
            <a:ext cx="4356100" cy="5543550"/>
          </a:xfrm>
          <a:prstGeom prst="rect">
            <a:avLst/>
          </a:prstGeom>
          <a:noFill/>
          <a:ln w="9525">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083"/>
                                        </p:tgtEl>
                                        <p:attrNameLst>
                                          <p:attrName>style.visibility</p:attrName>
                                        </p:attrNameLst>
                                      </p:cBhvr>
                                      <p:to>
                                        <p:strVal val="visible"/>
                                      </p:to>
                                    </p:set>
                                    <p:anim calcmode="lin" valueType="num">
                                      <p:cBhvr>
                                        <p:cTn id="7" dur="1000" fill="hold"/>
                                        <p:tgtEl>
                                          <p:spTgt spid="430083"/>
                                        </p:tgtEl>
                                        <p:attrNameLst>
                                          <p:attrName>ppt_w</p:attrName>
                                        </p:attrNameLst>
                                      </p:cBhvr>
                                      <p:tavLst>
                                        <p:tav tm="0">
                                          <p:val>
                                            <p:fltVal val="0"/>
                                          </p:val>
                                        </p:tav>
                                        <p:tav tm="100000">
                                          <p:val>
                                            <p:strVal val="#ppt_w"/>
                                          </p:val>
                                        </p:tav>
                                      </p:tavLst>
                                    </p:anim>
                                    <p:anim calcmode="lin" valueType="num">
                                      <p:cBhvr>
                                        <p:cTn id="8" dur="1000" fill="hold"/>
                                        <p:tgtEl>
                                          <p:spTgt spid="430083"/>
                                        </p:tgtEl>
                                        <p:attrNameLst>
                                          <p:attrName>ppt_h</p:attrName>
                                        </p:attrNameLst>
                                      </p:cBhvr>
                                      <p:tavLst>
                                        <p:tav tm="0">
                                          <p:val>
                                            <p:fltVal val="0"/>
                                          </p:val>
                                        </p:tav>
                                        <p:tav tm="100000">
                                          <p:val>
                                            <p:strVal val="#ppt_h"/>
                                          </p:val>
                                        </p:tav>
                                      </p:tavLst>
                                    </p:anim>
                                    <p:anim calcmode="lin" valueType="num">
                                      <p:cBhvr>
                                        <p:cTn id="9" dur="1000" fill="hold"/>
                                        <p:tgtEl>
                                          <p:spTgt spid="430083"/>
                                        </p:tgtEl>
                                        <p:attrNameLst>
                                          <p:attrName>style.rotation</p:attrName>
                                        </p:attrNameLst>
                                      </p:cBhvr>
                                      <p:tavLst>
                                        <p:tav tm="0">
                                          <p:val>
                                            <p:fltVal val="90"/>
                                          </p:val>
                                        </p:tav>
                                        <p:tav tm="100000">
                                          <p:val>
                                            <p:fltVal val="0"/>
                                          </p:val>
                                        </p:tav>
                                      </p:tavLst>
                                    </p:anim>
                                    <p:animEffect transition="in" filter="fade">
                                      <p:cBhvr>
                                        <p:cTn id="10" dur="10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749300" y="1412875"/>
            <a:ext cx="77057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建立</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岗位责任制、隐患治理制度</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、应急</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救援制度，制定操作规程，保证</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特种</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设备安全运行。 </a:t>
            </a:r>
          </a:p>
        </p:txBody>
      </p:sp>
      <p:sp>
        <p:nvSpPr>
          <p:cNvPr id="432131" name="Text Box 3"/>
          <p:cNvSpPr txBox="1">
            <a:spLocks noChangeArrowheads="1"/>
          </p:cNvSpPr>
          <p:nvPr/>
        </p:nvSpPr>
        <p:spPr bwMode="auto">
          <a:xfrm>
            <a:off x="6443663" y="44450"/>
            <a:ext cx="1728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  制度建立</a:t>
            </a:r>
          </a:p>
        </p:txBody>
      </p:sp>
      <p:sp>
        <p:nvSpPr>
          <p:cNvPr id="10445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044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pic>
        <p:nvPicPr>
          <p:cNvPr id="104454" name="图片 1"/>
          <p:cNvPicPr>
            <a:picLocks noChangeAspect="1"/>
          </p:cNvPicPr>
          <p:nvPr/>
        </p:nvPicPr>
        <p:blipFill>
          <a:blip r:embed="rId3" cstate="print"/>
          <a:srcRect l="24013" b="7434"/>
          <a:stretch>
            <a:fillRect/>
          </a:stretch>
        </p:blipFill>
        <p:spPr>
          <a:xfrm>
            <a:off x="755650" y="2924175"/>
            <a:ext cx="7632700" cy="3097213"/>
          </a:xfrm>
          <a:prstGeom prst="rect">
            <a:avLst/>
          </a:prstGeom>
          <a:noFill/>
          <a:ln w="9525">
            <a:noFill/>
          </a:ln>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755650" y="2133600"/>
            <a:ext cx="763270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一</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特种设备的设计文件、产品质量合格证明、安装及使用维护保养说明、监督检验证明等相关技术资料和文件；</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二</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特种设备的定期检验和定期自行检查记录；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三</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特种设备的日常使用状况记录；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四</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特种设备及其附属仪器仪表的维护保养记录；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五</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特种设备的运行故障和事故记录。</a:t>
            </a:r>
          </a:p>
        </p:txBody>
      </p:sp>
      <p:sp>
        <p:nvSpPr>
          <p:cNvPr id="434179" name="Text Box 3"/>
          <p:cNvSpPr txBox="1">
            <a:spLocks noChangeArrowheads="1"/>
          </p:cNvSpPr>
          <p:nvPr/>
        </p:nvSpPr>
        <p:spPr bwMode="auto">
          <a:xfrm>
            <a:off x="5940425" y="87313"/>
            <a:ext cx="27352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技术档案</a:t>
            </a:r>
          </a:p>
        </p:txBody>
      </p:sp>
      <p:sp>
        <p:nvSpPr>
          <p:cNvPr id="10650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065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1" end="1"/>
                                            </p:txEl>
                                          </p:spTgt>
                                        </p:tgtEl>
                                        <p:attrNameLst>
                                          <p:attrName>style.visibility</p:attrName>
                                        </p:attrNameLst>
                                      </p:cBhvr>
                                      <p:to>
                                        <p:strVal val="visible"/>
                                      </p:to>
                                    </p:set>
                                    <p:anim calcmode="lin" valueType="num">
                                      <p:cBhvr additive="base">
                                        <p:cTn id="7"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4178">
                                            <p:txEl>
                                              <p:pRg st="2" end="2"/>
                                            </p:txEl>
                                          </p:spTgt>
                                        </p:tgtEl>
                                        <p:attrNameLst>
                                          <p:attrName>style.visibility</p:attrName>
                                        </p:attrNameLst>
                                      </p:cBhvr>
                                      <p:to>
                                        <p:strVal val="visible"/>
                                      </p:to>
                                    </p:set>
                                    <p:anim calcmode="lin" valueType="num">
                                      <p:cBhvr additive="base">
                                        <p:cTn id="11"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4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4178">
                                            <p:txEl>
                                              <p:pRg st="3" end="3"/>
                                            </p:txEl>
                                          </p:spTgt>
                                        </p:tgtEl>
                                        <p:attrNameLst>
                                          <p:attrName>style.visibility</p:attrName>
                                        </p:attrNameLst>
                                      </p:cBhvr>
                                      <p:to>
                                        <p:strVal val="visible"/>
                                      </p:to>
                                    </p:set>
                                    <p:anim calcmode="lin" valueType="num">
                                      <p:cBhvr additive="base">
                                        <p:cTn id="1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417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4178">
                                            <p:txEl>
                                              <p:pRg st="4" end="4"/>
                                            </p:txEl>
                                          </p:spTgt>
                                        </p:tgtEl>
                                        <p:attrNameLst>
                                          <p:attrName>style.visibility</p:attrName>
                                        </p:attrNameLst>
                                      </p:cBhvr>
                                      <p:to>
                                        <p:strVal val="visible"/>
                                      </p:to>
                                    </p:set>
                                    <p:anim calcmode="lin" valueType="num">
                                      <p:cBhvr additive="base">
                                        <p:cTn id="21"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41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773113" y="5516563"/>
            <a:ext cx="763270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对安全附件、安全保护装置进行定期校验、检修，并作出记录。 </a:t>
            </a:r>
          </a:p>
        </p:txBody>
      </p:sp>
      <p:pic>
        <p:nvPicPr>
          <p:cNvPr id="108547" name="Picture 3" descr="4515140101416624242"/>
          <p:cNvPicPr>
            <a:picLocks noChangeAspect="1"/>
          </p:cNvPicPr>
          <p:nvPr/>
        </p:nvPicPr>
        <p:blipFill>
          <a:blip r:embed="rId3" cstate="print"/>
          <a:stretch>
            <a:fillRect/>
          </a:stretch>
        </p:blipFill>
        <p:spPr>
          <a:xfrm>
            <a:off x="773113" y="836613"/>
            <a:ext cx="7597775" cy="4344987"/>
          </a:xfrm>
          <a:prstGeom prst="rect">
            <a:avLst/>
          </a:prstGeom>
          <a:noFill/>
          <a:ln w="9525">
            <a:noFill/>
          </a:ln>
        </p:spPr>
      </p:pic>
      <p:sp>
        <p:nvSpPr>
          <p:cNvPr id="10854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0854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684213" y="2276475"/>
            <a:ext cx="777557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管理</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人员应当进行经常性检查，发现问题立即处理；情况紧急时，可以决定停止使用。</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作业</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人员发现事故隐患或不安全因素，应当立即报告；运行不正常时，按照</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操作规程</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采取有效措施。</a:t>
            </a:r>
          </a:p>
        </p:txBody>
      </p:sp>
      <p:sp>
        <p:nvSpPr>
          <p:cNvPr id="440323" name="Text Box 3"/>
          <p:cNvSpPr txBox="1">
            <a:spLocks noChangeArrowheads="1"/>
          </p:cNvSpPr>
          <p:nvPr/>
        </p:nvSpPr>
        <p:spPr bwMode="auto">
          <a:xfrm>
            <a:off x="5940425"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 工作职责</a:t>
            </a:r>
          </a:p>
        </p:txBody>
      </p:sp>
      <p:sp>
        <p:nvSpPr>
          <p:cNvPr id="11059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105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22">
                                            <p:txEl>
                                              <p:pRg st="0" end="0"/>
                                            </p:txEl>
                                          </p:spTgt>
                                        </p:tgtEl>
                                        <p:attrNameLst>
                                          <p:attrName>style.visibility</p:attrName>
                                        </p:attrNameLst>
                                      </p:cBhvr>
                                      <p:to>
                                        <p:strVal val="visible"/>
                                      </p:to>
                                    </p:set>
                                    <p:anim calcmode="lin" valueType="num">
                                      <p:cBhvr additive="base">
                                        <p:cTn id="7" dur="500" fill="hold"/>
                                        <p:tgtEl>
                                          <p:spTgt spid="440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2">
                                            <p:txEl>
                                              <p:pRg st="1" end="1"/>
                                            </p:txEl>
                                          </p:spTgt>
                                        </p:tgtEl>
                                        <p:attrNameLst>
                                          <p:attrName>style.visibility</p:attrName>
                                        </p:attrNameLst>
                                      </p:cBhvr>
                                      <p:to>
                                        <p:strVal val="visible"/>
                                      </p:to>
                                    </p:set>
                                    <p:anim calcmode="lin" valueType="num">
                                      <p:cBhvr additive="base">
                                        <p:cTn id="13" dur="500" fill="hold"/>
                                        <p:tgtEl>
                                          <p:spTgt spid="440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258888" y="981075"/>
            <a:ext cx="66262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特种</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设备进行改造、修理，按照规定需要变更使用登记的，应当办理变更登记，方可继续使用。 </a:t>
            </a:r>
          </a:p>
        </p:txBody>
      </p:sp>
      <p:sp>
        <p:nvSpPr>
          <p:cNvPr id="442372" name="Text Box 4"/>
          <p:cNvSpPr txBox="1">
            <a:spLocks noChangeArrowheads="1"/>
          </p:cNvSpPr>
          <p:nvPr/>
        </p:nvSpPr>
        <p:spPr bwMode="auto">
          <a:xfrm>
            <a:off x="5580063" y="44450"/>
            <a:ext cx="33131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 改造与变更</a:t>
            </a:r>
          </a:p>
        </p:txBody>
      </p:sp>
      <p:sp>
        <p:nvSpPr>
          <p:cNvPr id="11264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126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pic>
        <p:nvPicPr>
          <p:cNvPr id="112646" name="图片 1"/>
          <p:cNvPicPr>
            <a:picLocks noChangeAspect="1"/>
          </p:cNvPicPr>
          <p:nvPr/>
        </p:nvPicPr>
        <p:blipFill>
          <a:blip r:embed="rId3" cstate="print"/>
          <a:stretch>
            <a:fillRect/>
          </a:stretch>
        </p:blipFill>
        <p:spPr>
          <a:xfrm>
            <a:off x="1368425" y="2212975"/>
            <a:ext cx="6407150" cy="4275138"/>
          </a:xfrm>
          <a:prstGeom prst="rect">
            <a:avLst/>
          </a:prstGeom>
          <a:noFill/>
          <a:ln w="9525">
            <a:noFill/>
          </a:ln>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503238" y="4508500"/>
            <a:ext cx="813752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34290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使用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单位应当在检验合格有效期届满前</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个月向特种设备检验机构提出定期检验要求。</a:t>
            </a:r>
          </a:p>
          <a:p>
            <a:pPr marL="34290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特种</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设备使用单位应当将定期检验标志置于该特种设备的显著位置。</a:t>
            </a:r>
          </a:p>
          <a:p>
            <a:pPr marL="34290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未经</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定期检验或者检验不合格的特种设备，不得继续使用。 </a:t>
            </a:r>
          </a:p>
        </p:txBody>
      </p:sp>
      <p:pic>
        <p:nvPicPr>
          <p:cNvPr id="114691" name="Picture 3" descr="552"/>
          <p:cNvPicPr>
            <a:picLocks noChangeAspect="1"/>
          </p:cNvPicPr>
          <p:nvPr/>
        </p:nvPicPr>
        <p:blipFill>
          <a:blip r:embed="rId3" cstate="print"/>
          <a:srcRect l="8571" t="31465" r="8530" b="14110"/>
          <a:stretch>
            <a:fillRect/>
          </a:stretch>
        </p:blipFill>
        <p:spPr>
          <a:xfrm>
            <a:off x="0" y="908050"/>
            <a:ext cx="9144000" cy="3482975"/>
          </a:xfrm>
          <a:prstGeom prst="rect">
            <a:avLst/>
          </a:prstGeom>
          <a:noFill/>
          <a:ln w="9525">
            <a:noFill/>
          </a:ln>
        </p:spPr>
      </p:pic>
      <p:sp>
        <p:nvSpPr>
          <p:cNvPr id="11469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1469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986">
                                            <p:txEl>
                                              <p:pRg st="0" end="0"/>
                                            </p:txEl>
                                          </p:spTgt>
                                        </p:tgtEl>
                                        <p:attrNameLst>
                                          <p:attrName>style.visibility</p:attrName>
                                        </p:attrNameLst>
                                      </p:cBhvr>
                                      <p:to>
                                        <p:strVal val="visible"/>
                                      </p:to>
                                    </p:set>
                                    <p:anim calcmode="lin" valueType="num">
                                      <p:cBhvr additive="base">
                                        <p:cTn id="7" dur="500" fill="hold"/>
                                        <p:tgtEl>
                                          <p:spTgt spid="55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986">
                                            <p:txEl>
                                              <p:pRg st="1" end="1"/>
                                            </p:txEl>
                                          </p:spTgt>
                                        </p:tgtEl>
                                        <p:attrNameLst>
                                          <p:attrName>style.visibility</p:attrName>
                                        </p:attrNameLst>
                                      </p:cBhvr>
                                      <p:to>
                                        <p:strVal val="visible"/>
                                      </p:to>
                                    </p:set>
                                    <p:anim calcmode="lin" valueType="num">
                                      <p:cBhvr additive="base">
                                        <p:cTn id="13" dur="500" fill="hold"/>
                                        <p:tgtEl>
                                          <p:spTgt spid="553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986">
                                            <p:txEl>
                                              <p:pRg st="2" end="2"/>
                                            </p:txEl>
                                          </p:spTgt>
                                        </p:tgtEl>
                                        <p:attrNameLst>
                                          <p:attrName>style.visibility</p:attrName>
                                        </p:attrNameLst>
                                      </p:cBhvr>
                                      <p:to>
                                        <p:strVal val="visible"/>
                                      </p:to>
                                    </p:set>
                                    <p:anim calcmode="lin" valueType="num">
                                      <p:cBhvr additive="base">
                                        <p:cTn id="19" dur="500" fill="hold"/>
                                        <p:tgtEl>
                                          <p:spTgt spid="553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9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21" name="Rectangle 13"/>
          <p:cNvSpPr/>
          <p:nvPr/>
        </p:nvSpPr>
        <p:spPr>
          <a:xfrm>
            <a:off x="1409700" y="1908175"/>
            <a:ext cx="1681163"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itchFamily="34" charset="0"/>
              <a:ea typeface="宋体" charset="-122"/>
            </a:endParaRPr>
          </a:p>
        </p:txBody>
      </p:sp>
      <p:sp>
        <p:nvSpPr>
          <p:cNvPr id="350222" name="Rectangle 14"/>
          <p:cNvSpPr/>
          <p:nvPr/>
        </p:nvSpPr>
        <p:spPr>
          <a:xfrm>
            <a:off x="1403350" y="33575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itchFamily="34" charset="0"/>
              <a:ea typeface="宋体" charset="-122"/>
            </a:endParaRPr>
          </a:p>
        </p:txBody>
      </p:sp>
      <p:sp>
        <p:nvSpPr>
          <p:cNvPr id="350223" name="Rectangle 15"/>
          <p:cNvSpPr/>
          <p:nvPr/>
        </p:nvSpPr>
        <p:spPr>
          <a:xfrm>
            <a:off x="1401763" y="48180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itchFamily="34" charset="0"/>
              <a:ea typeface="宋体" charset="-122"/>
            </a:endParaRPr>
          </a:p>
        </p:txBody>
      </p:sp>
      <p:sp>
        <p:nvSpPr>
          <p:cNvPr id="350232" name="Text Box 24"/>
          <p:cNvSpPr txBox="1">
            <a:spLocks noChangeArrowheads="1"/>
          </p:cNvSpPr>
          <p:nvPr/>
        </p:nvSpPr>
        <p:spPr bwMode="auto">
          <a:xfrm>
            <a:off x="3562350" y="2206625"/>
            <a:ext cx="23764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 高温  高压</a:t>
            </a:r>
          </a:p>
        </p:txBody>
      </p:sp>
      <p:sp>
        <p:nvSpPr>
          <p:cNvPr id="350233" name="Text Box 25"/>
          <p:cNvSpPr txBox="1">
            <a:spLocks noChangeArrowheads="1"/>
          </p:cNvSpPr>
          <p:nvPr/>
        </p:nvSpPr>
        <p:spPr bwMode="auto">
          <a:xfrm>
            <a:off x="3670300" y="3713163"/>
            <a:ext cx="21605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高空  </a:t>
            </a: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高速</a:t>
            </a:r>
          </a:p>
        </p:txBody>
      </p:sp>
      <p:sp>
        <p:nvSpPr>
          <p:cNvPr id="350234" name="Text Box 26"/>
          <p:cNvSpPr txBox="1">
            <a:spLocks noChangeArrowheads="1"/>
          </p:cNvSpPr>
          <p:nvPr/>
        </p:nvSpPr>
        <p:spPr bwMode="auto">
          <a:xfrm>
            <a:off x="3670300" y="5221288"/>
            <a:ext cx="29892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易燃  </a:t>
            </a: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易爆  有毒</a:t>
            </a:r>
          </a:p>
        </p:txBody>
      </p:sp>
      <p:sp>
        <p:nvSpPr>
          <p:cNvPr id="350235" name="Text Box 27"/>
          <p:cNvSpPr txBox="1">
            <a:spLocks noChangeArrowheads="1"/>
          </p:cNvSpPr>
          <p:nvPr/>
        </p:nvSpPr>
        <p:spPr bwMode="auto">
          <a:xfrm>
            <a:off x="6156325" y="49213"/>
            <a:ext cx="2724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特种设备的特点</a:t>
            </a:r>
            <a:endPar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350236" name="Text Box 28"/>
          <p:cNvSpPr txBox="1">
            <a:spLocks noChangeArrowheads="1"/>
          </p:cNvSpPr>
          <p:nvPr/>
        </p:nvSpPr>
        <p:spPr bwMode="auto">
          <a:xfrm>
            <a:off x="1798638" y="2190750"/>
            <a:ext cx="1081088"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Arial Black" pitchFamily="34" charset="0"/>
                <a:ea typeface="宋体" charset="-122"/>
                <a:cs typeface="+mn-cs"/>
              </a:rPr>
              <a:t> </a:t>
            </a:r>
            <a:r>
              <a:rPr kumimoji="0" lang="en-US" altLang="zh-CN" sz="4400" b="1" i="0" u="none" strike="noStrike" kern="1200" cap="none" spc="0" normalizeH="0" baseline="0" noProof="0" dirty="0">
                <a:ln>
                  <a:noFill/>
                </a:ln>
                <a:solidFill>
                  <a:schemeClr val="bg1"/>
                </a:solidFill>
                <a:effectLst/>
                <a:uLnTx/>
                <a:uFillTx/>
                <a:latin typeface="Arial Black" pitchFamily="34" charset="0"/>
                <a:ea typeface="宋体" charset="-122"/>
                <a:cs typeface="+mn-cs"/>
              </a:rPr>
              <a:t>1</a:t>
            </a:r>
          </a:p>
        </p:txBody>
      </p:sp>
      <p:sp>
        <p:nvSpPr>
          <p:cNvPr id="350237" name="Text Box 29"/>
          <p:cNvSpPr txBox="1">
            <a:spLocks noChangeArrowheads="1"/>
          </p:cNvSpPr>
          <p:nvPr/>
        </p:nvSpPr>
        <p:spPr bwMode="auto">
          <a:xfrm>
            <a:off x="1798638" y="3703638"/>
            <a:ext cx="1079500"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itchFamily="34" charset="0"/>
                <a:ea typeface="宋体" charset="-122"/>
                <a:cs typeface="+mn-cs"/>
              </a:rPr>
              <a:t> 2</a:t>
            </a:r>
          </a:p>
        </p:txBody>
      </p:sp>
      <p:sp>
        <p:nvSpPr>
          <p:cNvPr id="350238" name="Text Box 30"/>
          <p:cNvSpPr txBox="1">
            <a:spLocks noChangeArrowheads="1"/>
          </p:cNvSpPr>
          <p:nvPr/>
        </p:nvSpPr>
        <p:spPr bwMode="auto">
          <a:xfrm>
            <a:off x="1798638" y="5143500"/>
            <a:ext cx="1008063"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itchFamily="34" charset="0"/>
                <a:ea typeface="宋体" charset="-122"/>
                <a:cs typeface="+mn-cs"/>
              </a:rPr>
              <a:t> 3</a:t>
            </a:r>
          </a:p>
        </p:txBody>
      </p:sp>
      <p:sp>
        <p:nvSpPr>
          <p:cNvPr id="44044" name="矩形 1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44045" name="矩形 1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0223"/>
                                        </p:tgtEl>
                                        <p:attrNameLst>
                                          <p:attrName>style.visibility</p:attrName>
                                        </p:attrNameLst>
                                      </p:cBhvr>
                                      <p:to>
                                        <p:strVal val="visible"/>
                                      </p:to>
                                    </p:set>
                                    <p:anim calcmode="lin" valueType="num">
                                      <p:cBhvr>
                                        <p:cTn id="7" dur="500" fill="hold"/>
                                        <p:tgtEl>
                                          <p:spTgt spid="350223"/>
                                        </p:tgtEl>
                                        <p:attrNameLst>
                                          <p:attrName>ppt_w</p:attrName>
                                        </p:attrNameLst>
                                      </p:cBhvr>
                                      <p:tavLst>
                                        <p:tav tm="0">
                                          <p:val>
                                            <p:fltVal val="0"/>
                                          </p:val>
                                        </p:tav>
                                        <p:tav tm="100000">
                                          <p:val>
                                            <p:strVal val="#ppt_w"/>
                                          </p:val>
                                        </p:tav>
                                      </p:tavLst>
                                    </p:anim>
                                    <p:anim calcmode="lin" valueType="num">
                                      <p:cBhvr>
                                        <p:cTn id="8" dur="500" fill="hold"/>
                                        <p:tgtEl>
                                          <p:spTgt spid="3502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0222"/>
                                        </p:tgtEl>
                                        <p:attrNameLst>
                                          <p:attrName>style.visibility</p:attrName>
                                        </p:attrNameLst>
                                      </p:cBhvr>
                                      <p:to>
                                        <p:strVal val="visible"/>
                                      </p:to>
                                    </p:set>
                                    <p:anim calcmode="lin" valueType="num">
                                      <p:cBhvr>
                                        <p:cTn id="11" dur="500" fill="hold"/>
                                        <p:tgtEl>
                                          <p:spTgt spid="350222"/>
                                        </p:tgtEl>
                                        <p:attrNameLst>
                                          <p:attrName>ppt_w</p:attrName>
                                        </p:attrNameLst>
                                      </p:cBhvr>
                                      <p:tavLst>
                                        <p:tav tm="0">
                                          <p:val>
                                            <p:fltVal val="0"/>
                                          </p:val>
                                        </p:tav>
                                        <p:tav tm="100000">
                                          <p:val>
                                            <p:strVal val="#ppt_w"/>
                                          </p:val>
                                        </p:tav>
                                      </p:tavLst>
                                    </p:anim>
                                    <p:anim calcmode="lin" valueType="num">
                                      <p:cBhvr>
                                        <p:cTn id="12" dur="500" fill="hold"/>
                                        <p:tgtEl>
                                          <p:spTgt spid="35022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50221"/>
                                        </p:tgtEl>
                                        <p:attrNameLst>
                                          <p:attrName>style.visibility</p:attrName>
                                        </p:attrNameLst>
                                      </p:cBhvr>
                                      <p:to>
                                        <p:strVal val="visible"/>
                                      </p:to>
                                    </p:set>
                                    <p:anim calcmode="lin" valueType="num">
                                      <p:cBhvr>
                                        <p:cTn id="15" dur="500" fill="hold"/>
                                        <p:tgtEl>
                                          <p:spTgt spid="350221"/>
                                        </p:tgtEl>
                                        <p:attrNameLst>
                                          <p:attrName>ppt_w</p:attrName>
                                        </p:attrNameLst>
                                      </p:cBhvr>
                                      <p:tavLst>
                                        <p:tav tm="0">
                                          <p:val>
                                            <p:fltVal val="0"/>
                                          </p:val>
                                        </p:tav>
                                        <p:tav tm="100000">
                                          <p:val>
                                            <p:strVal val="#ppt_w"/>
                                          </p:val>
                                        </p:tav>
                                      </p:tavLst>
                                    </p:anim>
                                    <p:anim calcmode="lin" valueType="num">
                                      <p:cBhvr>
                                        <p:cTn id="16" dur="500" fill="hold"/>
                                        <p:tgtEl>
                                          <p:spTgt spid="350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1" grpId="0" animBg="1"/>
      <p:bldP spid="350222" grpId="0" animBg="1"/>
      <p:bldP spid="3502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3"/>
          <p:cNvSpPr txBox="1">
            <a:spLocks noChangeArrowheads="1"/>
          </p:cNvSpPr>
          <p:nvPr/>
        </p:nvSpPr>
        <p:spPr bwMode="auto">
          <a:xfrm>
            <a:off x="1403350" y="2924175"/>
            <a:ext cx="63373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存在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严重隐患、无修理价值，或者达到其他报废条件的，应当依法履行报废义务，采取措施消除其功能，并向原登记的管理部门办理注销手续</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444420" name="Text Box 4"/>
          <p:cNvSpPr txBox="1">
            <a:spLocks noChangeArrowheads="1"/>
          </p:cNvSpPr>
          <p:nvPr/>
        </p:nvSpPr>
        <p:spPr bwMode="auto">
          <a:xfrm>
            <a:off x="5324475"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特种设备的报废</a:t>
            </a:r>
          </a:p>
        </p:txBody>
      </p:sp>
      <p:sp>
        <p:nvSpPr>
          <p:cNvPr id="11674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1674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827088" y="2565400"/>
            <a:ext cx="3024188"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向检验检测机构提供相关资料和必要的检验、检测条件，并对资料的真实性负责。 </a:t>
            </a:r>
          </a:p>
        </p:txBody>
      </p:sp>
      <p:pic>
        <p:nvPicPr>
          <p:cNvPr id="118787" name="Picture 3" descr="633443670479453036"/>
          <p:cNvPicPr>
            <a:picLocks noChangeAspect="1"/>
          </p:cNvPicPr>
          <p:nvPr/>
        </p:nvPicPr>
        <p:blipFill>
          <a:blip r:embed="rId3" cstate="print"/>
          <a:srcRect l="5922" t="5826" b="5000"/>
          <a:stretch>
            <a:fillRect/>
          </a:stretch>
        </p:blipFill>
        <p:spPr>
          <a:xfrm>
            <a:off x="4356100" y="1557338"/>
            <a:ext cx="4392613" cy="4232275"/>
          </a:xfrm>
          <a:prstGeom prst="rect">
            <a:avLst/>
          </a:prstGeom>
          <a:noFill/>
          <a:ln w="9525">
            <a:noFill/>
          </a:ln>
        </p:spPr>
      </p:pic>
      <p:sp>
        <p:nvSpPr>
          <p:cNvPr id="446468" name="Text Box 4"/>
          <p:cNvSpPr txBox="1">
            <a:spLocks noChangeArrowheads="1"/>
          </p:cNvSpPr>
          <p:nvPr/>
        </p:nvSpPr>
        <p:spPr bwMode="auto">
          <a:xfrm>
            <a:off x="6011863" y="444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 检验条件</a:t>
            </a:r>
          </a:p>
        </p:txBody>
      </p:sp>
      <p:sp>
        <p:nvSpPr>
          <p:cNvPr id="118789"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1879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827088" y="1916113"/>
            <a:ext cx="7489825" cy="2401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突出</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针对性和可操作性，重在对事故现场的应急处置和应急救援上。每类设备每年至少开展一次应急演练。 </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内容</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包括：应急指挥机构、职责分工、现场涉及设备危险性评估、应急响应方案、应急队伍及装备保障、应急演练及预案修订等。</a:t>
            </a:r>
          </a:p>
        </p:txBody>
      </p:sp>
      <p:sp>
        <p:nvSpPr>
          <p:cNvPr id="448515" name="Text Box 3"/>
          <p:cNvSpPr txBox="1">
            <a:spLocks noChangeArrowheads="1"/>
          </p:cNvSpPr>
          <p:nvPr/>
        </p:nvSpPr>
        <p:spPr bwMode="auto">
          <a:xfrm>
            <a:off x="6011863" y="87313"/>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应急预案</a:t>
            </a:r>
          </a:p>
        </p:txBody>
      </p:sp>
      <p:sp>
        <p:nvSpPr>
          <p:cNvPr id="12083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208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2" end="2"/>
                                            </p:txEl>
                                          </p:spTgt>
                                        </p:tgtEl>
                                        <p:attrNameLst>
                                          <p:attrName>style.visibility</p:attrName>
                                        </p:attrNameLst>
                                      </p:cBhvr>
                                      <p:to>
                                        <p:strVal val="visible"/>
                                      </p:to>
                                    </p:set>
                                    <p:anim calcmode="lin" valueType="num">
                                      <p:cBhvr additive="base">
                                        <p:cTn id="13"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p:cNvSpPr txBox="1">
            <a:spLocks noChangeArrowheads="1"/>
          </p:cNvSpPr>
          <p:nvPr/>
        </p:nvSpPr>
        <p:spPr bwMode="auto">
          <a:xfrm>
            <a:off x="971550" y="2060575"/>
            <a:ext cx="7056438"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事故</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发生单位应当按照应急预案采取措施，组织抢救，防止事故扩大，减少人员伤亡和财产损失，保护事故现场和有关证据，并及时向县级以上人民政府特种设备监督管理部门报告。 </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不得</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迟报、谎报或者瞒报事故情况，不得隐匿、毁灭有关证据或者故意破坏事故现场。</a:t>
            </a:r>
          </a:p>
        </p:txBody>
      </p:sp>
      <p:sp>
        <p:nvSpPr>
          <p:cNvPr id="450563" name="Text Box 3"/>
          <p:cNvSpPr txBox="1">
            <a:spLocks noChangeArrowheads="1"/>
          </p:cNvSpPr>
          <p:nvPr/>
        </p:nvSpPr>
        <p:spPr bwMode="auto">
          <a:xfrm>
            <a:off x="5868988" y="87313"/>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事故报告</a:t>
            </a:r>
          </a:p>
        </p:txBody>
      </p:sp>
      <p:sp>
        <p:nvSpPr>
          <p:cNvPr id="12288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2288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Freeform 2"/>
          <p:cNvSpPr/>
          <p:nvPr/>
        </p:nvSpPr>
        <p:spPr>
          <a:xfrm>
            <a:off x="555625" y="2216150"/>
            <a:ext cx="7991475" cy="3028950"/>
          </a:xfrm>
          <a:custGeom>
            <a:avLst/>
            <a:gdLst/>
            <a:ahLst/>
            <a:cxnLst>
              <a:cxn ang="0">
                <a:pos x="65534" y="0"/>
              </a:cxn>
              <a:cxn ang="0">
                <a:pos x="65534" y="65534"/>
              </a:cxn>
              <a:cxn ang="0">
                <a:pos x="65534" y="65534"/>
              </a:cxn>
              <a:cxn ang="0">
                <a:pos x="0" y="65534"/>
              </a:cxn>
              <a:cxn ang="0">
                <a:pos x="65534" y="65534"/>
              </a:cxn>
              <a:cxn ang="0">
                <a:pos x="65534" y="65534"/>
              </a:cxn>
              <a:cxn ang="0">
                <a:pos x="65534" y="65534"/>
              </a:cxn>
              <a:cxn ang="0">
                <a:pos x="65534" y="0"/>
              </a:cxn>
            </a:cxnLst>
            <a:rect l="0" t="0" r="0" b="0"/>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alpha val="100000"/>
                </a:srgbClr>
              </a:gs>
              <a:gs pos="100000">
                <a:srgbClr val="FFFFFF">
                  <a:alpha val="0"/>
                </a:srgbClr>
              </a:gs>
            </a:gsLst>
            <a:lin ang="5400000" scaled="1"/>
            <a:tileRect/>
          </a:gradFill>
          <a:ln w="9525">
            <a:noFill/>
          </a:ln>
        </p:spPr>
        <p:txBody>
          <a:bodyPr/>
          <a:lstStyle/>
          <a:p>
            <a:endParaRPr lang="zh-CN" altLang="en-US"/>
          </a:p>
        </p:txBody>
      </p:sp>
      <p:sp>
        <p:nvSpPr>
          <p:cNvPr id="540675" name="AutoShape 3"/>
          <p:cNvSpPr/>
          <p:nvPr/>
        </p:nvSpPr>
        <p:spPr>
          <a:xfrm>
            <a:off x="1766888" y="1274763"/>
            <a:ext cx="5543550" cy="768350"/>
          </a:xfrm>
          <a:prstGeom prst="roundRect">
            <a:avLst>
              <a:gd name="adj" fmla="val 50000"/>
            </a:avLst>
          </a:prstGeom>
          <a:gradFill rotWithShape="1">
            <a:gsLst>
              <a:gs pos="0">
                <a:srgbClr val="99CC00"/>
              </a:gs>
              <a:gs pos="100000">
                <a:srgbClr val="567200"/>
              </a:gs>
            </a:gsLst>
            <a:lin ang="5400000" scaled="1"/>
            <a:tileRect/>
          </a:gradFill>
          <a:ln w="19050">
            <a:noFill/>
          </a:ln>
          <a:effectLst>
            <a:outerShdw dist="107763" dir="2699999" algn="ctr" rotWithShape="0">
              <a:srgbClr val="008080">
                <a:alpha val="50000"/>
              </a:srgbClr>
            </a:outerShdw>
          </a:effectLst>
        </p:spPr>
        <p:txBody>
          <a:bodyPr wrap="none" anchor="ctr"/>
          <a:lstStyle/>
          <a:p>
            <a:pPr lvl="0" algn="ctr" eaLnBrk="1" latinLnBrk="1" hangingPunct="1">
              <a:buFont typeface="Wingdings" charset="2"/>
              <a:buNone/>
            </a:pPr>
            <a:r>
              <a:rPr lang="zh-CN" altLang="en-US" sz="4000" dirty="0">
                <a:latin typeface="Times New Roman" pitchFamily="18" charset="0"/>
                <a:ea typeface="仿宋_GB2312"/>
              </a:rPr>
              <a:t>“</a:t>
            </a:r>
            <a:r>
              <a:rPr lang="zh-CN" altLang="en-US" sz="4000" dirty="0">
                <a:latin typeface="仿宋_GB2312"/>
                <a:ea typeface="仿宋_GB2312"/>
              </a:rPr>
              <a:t>十七字</a:t>
            </a:r>
            <a:r>
              <a:rPr lang="zh-CN" altLang="en-US" sz="4000" dirty="0">
                <a:latin typeface="Times New Roman" pitchFamily="18" charset="0"/>
                <a:ea typeface="仿宋_GB2312"/>
              </a:rPr>
              <a:t>”</a:t>
            </a:r>
            <a:r>
              <a:rPr lang="zh-CN" altLang="en-US" sz="4000" dirty="0">
                <a:latin typeface="仿宋_GB2312"/>
                <a:ea typeface="仿宋_GB2312"/>
              </a:rPr>
              <a:t>要点 </a:t>
            </a:r>
          </a:p>
        </p:txBody>
      </p:sp>
      <p:sp>
        <p:nvSpPr>
          <p:cNvPr id="540676" name="Oval 4"/>
          <p:cNvSpPr/>
          <p:nvPr/>
        </p:nvSpPr>
        <p:spPr>
          <a:xfrm>
            <a:off x="431800" y="4110038"/>
            <a:ext cx="1511300" cy="1511300"/>
          </a:xfrm>
          <a:prstGeom prst="ellipse">
            <a:avLst/>
          </a:prstGeom>
          <a:gradFill rotWithShape="1">
            <a:gsLst>
              <a:gs pos="0">
                <a:srgbClr val="99CC00"/>
              </a:gs>
              <a:gs pos="100000">
                <a:srgbClr val="2836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itchFamily="34" charset="-122"/>
                <a:ea typeface="微软雅黑" pitchFamily="34" charset="-122"/>
              </a:rPr>
              <a:t>三落实 </a:t>
            </a:r>
            <a:endParaRPr lang="ko-KR" altLang="en-US" sz="2800" dirty="0">
              <a:solidFill>
                <a:schemeClr val="bg1"/>
              </a:solidFill>
              <a:latin typeface="微软雅黑" pitchFamily="34" charset="-122"/>
              <a:ea typeface="仿宋_GB2312"/>
            </a:endParaRPr>
          </a:p>
        </p:txBody>
      </p:sp>
      <p:sp>
        <p:nvSpPr>
          <p:cNvPr id="540677" name="Oval 5"/>
          <p:cNvSpPr/>
          <p:nvPr/>
        </p:nvSpPr>
        <p:spPr>
          <a:xfrm>
            <a:off x="3756025" y="4110038"/>
            <a:ext cx="1511300" cy="1511300"/>
          </a:xfrm>
          <a:prstGeom prst="ellipse">
            <a:avLst/>
          </a:prstGeom>
          <a:gradFill rotWithShape="1">
            <a:gsLst>
              <a:gs pos="0">
                <a:srgbClr val="FF9900"/>
              </a:gs>
              <a:gs pos="100000">
                <a:srgbClr val="4328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itchFamily="34" charset="-122"/>
                <a:ea typeface="微软雅黑" pitchFamily="34" charset="-122"/>
              </a:rPr>
              <a:t>一检验</a:t>
            </a:r>
            <a:r>
              <a:rPr lang="zh-CN" altLang="en-US" sz="3600" dirty="0">
                <a:solidFill>
                  <a:srgbClr val="FFFFFF"/>
                </a:solidFill>
                <a:latin typeface="Times New Roman" pitchFamily="18" charset="0"/>
                <a:ea typeface="仿宋_GB2312"/>
              </a:rPr>
              <a:t> </a:t>
            </a:r>
            <a:endParaRPr lang="ko-KR" altLang="en-US" sz="3600" dirty="0">
              <a:solidFill>
                <a:srgbClr val="FFFFFF"/>
              </a:solidFill>
              <a:latin typeface="Times New Roman" pitchFamily="18" charset="0"/>
              <a:ea typeface="仿宋_GB2312"/>
            </a:endParaRPr>
          </a:p>
        </p:txBody>
      </p:sp>
      <p:sp>
        <p:nvSpPr>
          <p:cNvPr id="540678" name="Oval 6"/>
          <p:cNvSpPr/>
          <p:nvPr/>
        </p:nvSpPr>
        <p:spPr>
          <a:xfrm>
            <a:off x="2103438" y="4110038"/>
            <a:ext cx="1511300" cy="1511300"/>
          </a:xfrm>
          <a:prstGeom prst="ellipse">
            <a:avLst/>
          </a:prstGeom>
          <a:gradFill rotWithShape="1">
            <a:gsLst>
              <a:gs pos="0">
                <a:srgbClr val="99CCFF"/>
              </a:gs>
              <a:gs pos="100000">
                <a:srgbClr val="283643"/>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itchFamily="34" charset="-122"/>
                <a:ea typeface="微软雅黑" pitchFamily="34" charset="-122"/>
              </a:rPr>
              <a:t>两有证</a:t>
            </a:r>
            <a:r>
              <a:rPr lang="zh-CN" altLang="en-US" sz="3600" dirty="0">
                <a:solidFill>
                  <a:srgbClr val="FFFFFF"/>
                </a:solidFill>
                <a:latin typeface="Times New Roman" pitchFamily="18" charset="0"/>
                <a:ea typeface="仿宋_GB2312"/>
              </a:rPr>
              <a:t> </a:t>
            </a:r>
            <a:endParaRPr lang="ko-KR" altLang="en-US" sz="3600" dirty="0">
              <a:solidFill>
                <a:srgbClr val="FFFFFF"/>
              </a:solidFill>
              <a:latin typeface="Times New Roman" pitchFamily="18" charset="0"/>
              <a:ea typeface="仿宋_GB2312"/>
            </a:endParaRPr>
          </a:p>
        </p:txBody>
      </p:sp>
      <p:sp>
        <p:nvSpPr>
          <p:cNvPr id="540679" name="Oval 7"/>
          <p:cNvSpPr/>
          <p:nvPr/>
        </p:nvSpPr>
        <p:spPr>
          <a:xfrm>
            <a:off x="5407025" y="4110038"/>
            <a:ext cx="1511300" cy="1511300"/>
          </a:xfrm>
          <a:prstGeom prst="ellipse">
            <a:avLst/>
          </a:prstGeom>
          <a:gradFill rotWithShape="1">
            <a:gsLst>
              <a:gs pos="0">
                <a:srgbClr val="CC99FF"/>
              </a:gs>
              <a:gs pos="100000">
                <a:srgbClr val="362843"/>
              </a:gs>
            </a:gsLst>
            <a:path path="rect">
              <a:fillToRect r="100000" b="100000"/>
            </a:path>
            <a:tileRect/>
          </a:gradFill>
          <a:ln w="28575">
            <a:noFill/>
          </a:ln>
        </p:spPr>
        <p:txBody>
          <a:bodyPr wrap="none" anchor="ctr"/>
          <a:lstStyle/>
          <a:p>
            <a:pPr lvl="0" algn="ctr" eaLnBrk="1" latinLnBrk="1" hangingPunct="1"/>
            <a:r>
              <a:rPr lang="zh-CN" altLang="en-US" sz="3600" dirty="0">
                <a:solidFill>
                  <a:srgbClr val="FFFFFF"/>
                </a:solidFill>
                <a:latin typeface="Times New Roman" pitchFamily="18" charset="0"/>
                <a:ea typeface="仿宋_GB2312"/>
              </a:rPr>
              <a:t> </a:t>
            </a:r>
            <a:r>
              <a:rPr lang="zh-CN" altLang="en-US" sz="2800" dirty="0">
                <a:solidFill>
                  <a:schemeClr val="bg1"/>
                </a:solidFill>
                <a:latin typeface="微软雅黑" pitchFamily="34" charset="-122"/>
                <a:ea typeface="微软雅黑" pitchFamily="34" charset="-122"/>
              </a:rPr>
              <a:t>正确 </a:t>
            </a:r>
          </a:p>
          <a:p>
            <a:pPr lvl="0" algn="ctr" eaLnBrk="1" latinLnBrk="1" hangingPunct="1"/>
            <a:r>
              <a:rPr lang="zh-CN" altLang="en-US" sz="2800" dirty="0">
                <a:solidFill>
                  <a:schemeClr val="bg1"/>
                </a:solidFill>
                <a:latin typeface="微软雅黑" pitchFamily="34" charset="-122"/>
                <a:ea typeface="微软雅黑" pitchFamily="34" charset="-122"/>
              </a:rPr>
              <a:t>使用</a:t>
            </a:r>
            <a:endParaRPr lang="ko-KR" altLang="en-US" sz="2800" dirty="0">
              <a:solidFill>
                <a:schemeClr val="bg1"/>
              </a:solidFill>
              <a:latin typeface="微软雅黑" pitchFamily="34" charset="-122"/>
              <a:ea typeface="微软雅黑" pitchFamily="34" charset="-122"/>
            </a:endParaRPr>
          </a:p>
        </p:txBody>
      </p:sp>
      <p:sp>
        <p:nvSpPr>
          <p:cNvPr id="540682" name="Oval 10"/>
          <p:cNvSpPr/>
          <p:nvPr/>
        </p:nvSpPr>
        <p:spPr>
          <a:xfrm>
            <a:off x="7072313" y="4110038"/>
            <a:ext cx="1511300" cy="1511300"/>
          </a:xfrm>
          <a:prstGeom prst="ellipse">
            <a:avLst/>
          </a:prstGeom>
          <a:gradFill rotWithShape="1">
            <a:gsLst>
              <a:gs pos="0">
                <a:srgbClr val="FF6600"/>
              </a:gs>
              <a:gs pos="100000">
                <a:srgbClr val="431B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itchFamily="34" charset="-122"/>
                <a:ea typeface="微软雅黑" pitchFamily="34" charset="-122"/>
              </a:rPr>
              <a:t>精心 </a:t>
            </a:r>
          </a:p>
          <a:p>
            <a:pPr lvl="0" algn="ctr" eaLnBrk="1" latinLnBrk="1" hangingPunct="1"/>
            <a:r>
              <a:rPr lang="zh-CN" altLang="en-US" sz="2800" dirty="0">
                <a:solidFill>
                  <a:schemeClr val="bg1"/>
                </a:solidFill>
                <a:latin typeface="微软雅黑" pitchFamily="34" charset="-122"/>
                <a:ea typeface="微软雅黑" pitchFamily="34" charset="-122"/>
              </a:rPr>
              <a:t>维护</a:t>
            </a:r>
            <a:endParaRPr lang="ko-KR" altLang="en-US" sz="2800" dirty="0">
              <a:solidFill>
                <a:schemeClr val="bg1"/>
              </a:solidFill>
              <a:latin typeface="微软雅黑" pitchFamily="34" charset="-122"/>
              <a:ea typeface="微软雅黑" pitchFamily="34" charset="-122"/>
            </a:endParaRPr>
          </a:p>
        </p:txBody>
      </p:sp>
      <p:sp>
        <p:nvSpPr>
          <p:cNvPr id="124937" name="Oval 12"/>
          <p:cNvSpPr/>
          <p:nvPr/>
        </p:nvSpPr>
        <p:spPr>
          <a:xfrm>
            <a:off x="46672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38" name="Oval 13"/>
          <p:cNvSpPr/>
          <p:nvPr/>
        </p:nvSpPr>
        <p:spPr>
          <a:xfrm>
            <a:off x="203993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39" name="Oval 14"/>
          <p:cNvSpPr/>
          <p:nvPr/>
        </p:nvSpPr>
        <p:spPr>
          <a:xfrm>
            <a:off x="377190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40" name="Oval 15"/>
          <p:cNvSpPr/>
          <p:nvPr/>
        </p:nvSpPr>
        <p:spPr>
          <a:xfrm>
            <a:off x="539908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124941" name="Oval 16"/>
          <p:cNvSpPr/>
          <p:nvPr/>
        </p:nvSpPr>
        <p:spPr>
          <a:xfrm>
            <a:off x="706437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itchFamily="34" charset="0"/>
              <a:ea typeface="宋体" charset="-122"/>
            </a:endParaRPr>
          </a:p>
        </p:txBody>
      </p:sp>
      <p:sp>
        <p:nvSpPr>
          <p:cNvPr id="540690" name="Text Box 18"/>
          <p:cNvSpPr txBox="1">
            <a:spLocks noChangeArrowheads="1"/>
          </p:cNvSpPr>
          <p:nvPr/>
        </p:nvSpPr>
        <p:spPr bwMode="auto">
          <a:xfrm>
            <a:off x="5370513" y="96838"/>
            <a:ext cx="38798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特种设备安全管理概括</a:t>
            </a:r>
          </a:p>
        </p:txBody>
      </p:sp>
      <p:sp>
        <p:nvSpPr>
          <p:cNvPr id="124943" name="矩形 1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24944" name="矩形 1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4067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4067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4067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406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40674"/>
                                        </p:tgtEl>
                                        <p:attrNameLst>
                                          <p:attrName>style.visibility</p:attrName>
                                        </p:attrNameLst>
                                      </p:cBhvr>
                                      <p:to>
                                        <p:strVal val="visible"/>
                                      </p:to>
                                    </p:set>
                                    <p:animEffect transition="in" filter="wipe(down)">
                                      <p:cBhvr>
                                        <p:cTn id="23" dur="1000"/>
                                        <p:tgtEl>
                                          <p:spTgt spid="540674"/>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54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animBg="1"/>
      <p:bldP spid="540676" grpId="0" animBg="1"/>
      <p:bldP spid="540677" grpId="0" animBg="1"/>
      <p:bldP spid="540678" grpId="0" animBg="1"/>
      <p:bldP spid="540679" grpId="0" animBg="1"/>
      <p:bldP spid="54068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3"/>
          <p:cNvSpPr>
            <a:spLocks noGrp="1" noChangeArrowheads="1"/>
          </p:cNvSpPr>
          <p:nvPr>
            <p:ph type="body" idx="4294967295"/>
          </p:nvPr>
        </p:nvSpPr>
        <p:spPr>
          <a:xfrm>
            <a:off x="1547813" y="1412875"/>
            <a:ext cx="5903913" cy="42465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lvl="0" indent="0" eaLnBrk="1" hangingPunct="1">
              <a:lnSpc>
                <a:spcPct val="150000"/>
              </a:lnSpc>
              <a:spcBef>
                <a:spcPct val="0"/>
              </a:spcBef>
              <a:buNone/>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三落实”</a:t>
            </a:r>
          </a:p>
          <a:p>
            <a:pPr marL="0" lvl="0" indent="0" eaLnBrk="1" hangingPunct="1">
              <a:lnSpc>
                <a:spcPct val="150000"/>
              </a:lnSpc>
              <a:spcBef>
                <a:spcPct val="0"/>
              </a:spcBef>
              <a:buFont typeface="Wingdings" charset="2"/>
              <a:buChar char="Ø"/>
            </a:pPr>
            <a:r>
              <a:rPr lang="zh-CN" altLang="en-US" sz="2000" dirty="0">
                <a:latin typeface="微软雅黑" pitchFamily="34" charset="-122"/>
                <a:ea typeface="微软雅黑" pitchFamily="34" charset="-122"/>
              </a:rPr>
              <a:t>要落实管理机构和责任人员；</a:t>
            </a:r>
          </a:p>
          <a:p>
            <a:pPr marL="0" lvl="0" indent="0" eaLnBrk="1" hangingPunct="1">
              <a:lnSpc>
                <a:spcPct val="150000"/>
              </a:lnSpc>
              <a:spcBef>
                <a:spcPct val="0"/>
              </a:spcBef>
              <a:buFont typeface="Wingdings" charset="2"/>
              <a:buChar char="Ø"/>
            </a:pPr>
            <a:r>
              <a:rPr lang="zh-CN" altLang="en-US" sz="2000" dirty="0">
                <a:latin typeface="微软雅黑" pitchFamily="34" charset="-122"/>
                <a:ea typeface="微软雅黑" pitchFamily="34" charset="-122"/>
              </a:rPr>
              <a:t>要落实岗位责任制及各项管理制度；</a:t>
            </a:r>
          </a:p>
          <a:p>
            <a:pPr marL="0" lvl="0" indent="0" eaLnBrk="1" hangingPunct="1">
              <a:lnSpc>
                <a:spcPct val="150000"/>
              </a:lnSpc>
              <a:spcBef>
                <a:spcPct val="0"/>
              </a:spcBef>
              <a:buFont typeface="Wingdings" charset="2"/>
              <a:buChar char="Ø"/>
            </a:pPr>
            <a:r>
              <a:rPr lang="zh-CN" altLang="en-US" sz="2000" dirty="0">
                <a:latin typeface="微软雅黑" pitchFamily="34" charset="-122"/>
                <a:ea typeface="微软雅黑" pitchFamily="34" charset="-122"/>
              </a:rPr>
              <a:t>要落实操作规程；</a:t>
            </a:r>
          </a:p>
          <a:p>
            <a:pPr marL="0" lvl="0" indent="0" eaLnBrk="1" hangingPunct="1">
              <a:lnSpc>
                <a:spcPct val="150000"/>
              </a:lnSpc>
              <a:spcBef>
                <a:spcPct val="0"/>
              </a:spcBef>
              <a:buNone/>
            </a:pPr>
            <a:r>
              <a:rPr lang="zh-CN" altLang="en-US" sz="2000" b="1" dirty="0">
                <a:latin typeface="微软雅黑" pitchFamily="34" charset="-122"/>
                <a:ea typeface="微软雅黑" pitchFamily="34" charset="-122"/>
              </a:rPr>
              <a:t>“两有证”</a:t>
            </a:r>
          </a:p>
          <a:p>
            <a:pPr marL="0" lvl="0" indent="0" eaLnBrk="1" hangingPunct="1">
              <a:lnSpc>
                <a:spcPct val="150000"/>
              </a:lnSpc>
              <a:spcBef>
                <a:spcPct val="0"/>
              </a:spcBef>
              <a:buFont typeface="Wingdings" charset="2"/>
              <a:buChar char="Ø"/>
            </a:pPr>
            <a:r>
              <a:rPr lang="zh-CN" altLang="en-US" sz="2000" dirty="0">
                <a:latin typeface="微软雅黑" pitchFamily="34" charset="-122"/>
                <a:ea typeface="微软雅黑" pitchFamily="34" charset="-122"/>
              </a:rPr>
              <a:t>特种设备要有注册登记证；</a:t>
            </a:r>
          </a:p>
          <a:p>
            <a:pPr marL="0" lvl="0" indent="0" eaLnBrk="1" hangingPunct="1">
              <a:lnSpc>
                <a:spcPct val="150000"/>
              </a:lnSpc>
              <a:spcBef>
                <a:spcPct val="0"/>
              </a:spcBef>
              <a:buFont typeface="Wingdings" charset="2"/>
              <a:buChar char="Ø"/>
            </a:pPr>
            <a:r>
              <a:rPr lang="zh-CN" altLang="en-US" sz="2000" dirty="0">
                <a:latin typeface="微软雅黑" pitchFamily="34" charset="-122"/>
                <a:ea typeface="微软雅黑" pitchFamily="34" charset="-122"/>
              </a:rPr>
              <a:t>管理人员与操作人员要取得作业资格证； </a:t>
            </a:r>
            <a:endParaRPr lang="en-US" altLang="zh-CN" sz="2000" dirty="0">
              <a:latin typeface="微软雅黑" pitchFamily="34" charset="-122"/>
              <a:ea typeface="微软雅黑" pitchFamily="34" charset="-122"/>
            </a:endParaRPr>
          </a:p>
          <a:p>
            <a:pPr marL="0" lvl="0" indent="0" eaLnBrk="1" hangingPunct="1">
              <a:lnSpc>
                <a:spcPct val="150000"/>
              </a:lnSpc>
              <a:spcBef>
                <a:spcPct val="0"/>
              </a:spcBef>
              <a:buNone/>
            </a:pPr>
            <a:r>
              <a:rPr lang="zh-CN" altLang="en-US" sz="2000" b="1" dirty="0">
                <a:latin typeface="微软雅黑" pitchFamily="34" charset="-122"/>
                <a:ea typeface="微软雅黑" pitchFamily="34" charset="-122"/>
              </a:rPr>
              <a:t>“一检验”</a:t>
            </a:r>
          </a:p>
          <a:p>
            <a:pPr marL="0" lvl="0" indent="0" eaLnBrk="1" hangingPunct="1">
              <a:lnSpc>
                <a:spcPct val="150000"/>
              </a:lnSpc>
              <a:spcBef>
                <a:spcPct val="0"/>
              </a:spcBef>
              <a:buNone/>
            </a:pPr>
            <a:r>
              <a:rPr lang="zh-CN" altLang="en-US" sz="2000" dirty="0">
                <a:latin typeface="微软雅黑" pitchFamily="34" charset="-122"/>
                <a:ea typeface="微软雅黑" pitchFamily="34" charset="-122"/>
              </a:rPr>
              <a:t>要在检验有效期届满前</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个月主动申报定期检验。</a:t>
            </a:r>
          </a:p>
        </p:txBody>
      </p:sp>
      <p:sp>
        <p:nvSpPr>
          <p:cNvPr id="125955" name="矩形 2"/>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259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 calcmode="lin" valueType="num">
                                      <p:cBhvr additive="base">
                                        <p:cTn id="7" dur="500" fill="hold"/>
                                        <p:tgtEl>
                                          <p:spTgt spid="454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4658">
                                            <p:txEl>
                                              <p:pRg st="1" end="1"/>
                                            </p:txEl>
                                          </p:spTgt>
                                        </p:tgtEl>
                                        <p:attrNameLst>
                                          <p:attrName>style.visibility</p:attrName>
                                        </p:attrNameLst>
                                      </p:cBhvr>
                                      <p:to>
                                        <p:strVal val="visible"/>
                                      </p:to>
                                    </p:set>
                                    <p:anim calcmode="lin" valueType="num">
                                      <p:cBhvr additive="base">
                                        <p:cTn id="11" dur="500" fill="hold"/>
                                        <p:tgtEl>
                                          <p:spTgt spid="454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465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4658">
                                            <p:txEl>
                                              <p:pRg st="2" end="2"/>
                                            </p:txEl>
                                          </p:spTgt>
                                        </p:tgtEl>
                                        <p:attrNameLst>
                                          <p:attrName>style.visibility</p:attrName>
                                        </p:attrNameLst>
                                      </p:cBhvr>
                                      <p:to>
                                        <p:strVal val="visible"/>
                                      </p:to>
                                    </p:set>
                                    <p:anim calcmode="lin" valueType="num">
                                      <p:cBhvr additive="base">
                                        <p:cTn id="15" dur="500" fill="hold"/>
                                        <p:tgtEl>
                                          <p:spTgt spid="4546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465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4658">
                                            <p:txEl>
                                              <p:pRg st="3" end="3"/>
                                            </p:txEl>
                                          </p:spTgt>
                                        </p:tgtEl>
                                        <p:attrNameLst>
                                          <p:attrName>style.visibility</p:attrName>
                                        </p:attrNameLst>
                                      </p:cBhvr>
                                      <p:to>
                                        <p:strVal val="visible"/>
                                      </p:to>
                                    </p:set>
                                    <p:anim calcmode="lin" valueType="num">
                                      <p:cBhvr additive="base">
                                        <p:cTn id="19" dur="500" fill="hold"/>
                                        <p:tgtEl>
                                          <p:spTgt spid="454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4658">
                                            <p:txEl>
                                              <p:pRg st="4" end="4"/>
                                            </p:txEl>
                                          </p:spTgt>
                                        </p:tgtEl>
                                        <p:attrNameLst>
                                          <p:attrName>style.visibility</p:attrName>
                                        </p:attrNameLst>
                                      </p:cBhvr>
                                      <p:to>
                                        <p:strVal val="visible"/>
                                      </p:to>
                                    </p:set>
                                    <p:anim calcmode="lin" valueType="num">
                                      <p:cBhvr additive="base">
                                        <p:cTn id="25" dur="500" fill="hold"/>
                                        <p:tgtEl>
                                          <p:spTgt spid="4546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4658">
                                            <p:txEl>
                                              <p:pRg st="5" end="5"/>
                                            </p:txEl>
                                          </p:spTgt>
                                        </p:tgtEl>
                                        <p:attrNameLst>
                                          <p:attrName>style.visibility</p:attrName>
                                        </p:attrNameLst>
                                      </p:cBhvr>
                                      <p:to>
                                        <p:strVal val="visible"/>
                                      </p:to>
                                    </p:set>
                                    <p:anim calcmode="lin" valueType="num">
                                      <p:cBhvr additive="base">
                                        <p:cTn id="29" dur="500" fill="hold"/>
                                        <p:tgtEl>
                                          <p:spTgt spid="45465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465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4658">
                                            <p:txEl>
                                              <p:pRg st="6" end="6"/>
                                            </p:txEl>
                                          </p:spTgt>
                                        </p:tgtEl>
                                        <p:attrNameLst>
                                          <p:attrName>style.visibility</p:attrName>
                                        </p:attrNameLst>
                                      </p:cBhvr>
                                      <p:to>
                                        <p:strVal val="visible"/>
                                      </p:to>
                                    </p:set>
                                    <p:anim calcmode="lin" valueType="num">
                                      <p:cBhvr additive="base">
                                        <p:cTn id="33" dur="500" fill="hold"/>
                                        <p:tgtEl>
                                          <p:spTgt spid="45465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465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4658">
                                            <p:txEl>
                                              <p:pRg st="7" end="7"/>
                                            </p:txEl>
                                          </p:spTgt>
                                        </p:tgtEl>
                                        <p:attrNameLst>
                                          <p:attrName>style.visibility</p:attrName>
                                        </p:attrNameLst>
                                      </p:cBhvr>
                                      <p:to>
                                        <p:strVal val="visible"/>
                                      </p:to>
                                    </p:set>
                                    <p:anim calcmode="lin" valueType="num">
                                      <p:cBhvr additive="base">
                                        <p:cTn id="37" dur="500" fill="hold"/>
                                        <p:tgtEl>
                                          <p:spTgt spid="45465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4658">
                                            <p:txEl>
                                              <p:pRg st="8" end="8"/>
                                            </p:txEl>
                                          </p:spTgt>
                                        </p:tgtEl>
                                        <p:attrNameLst>
                                          <p:attrName>style.visibility</p:attrName>
                                        </p:attrNameLst>
                                      </p:cBhvr>
                                      <p:to>
                                        <p:strVal val="visible"/>
                                      </p:to>
                                    </p:set>
                                    <p:anim calcmode="lin" valueType="num">
                                      <p:cBhvr additive="base">
                                        <p:cTn id="41" dur="500" fill="hold"/>
                                        <p:tgtEl>
                                          <p:spTgt spid="45465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46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1042988" y="1989138"/>
            <a:ext cx="7058025"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⑴ </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合理确定使用条件，加强对使用过程 </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中</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技术要素的控制，严禁超规范、</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超负荷</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运转；</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⑵ 合理制定操作规程，严格按</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操作规程操作</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⑶ 合理选用安全保护装置，确保灵敏</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可靠</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⑷ 作业人员持证上岗，严禁违章作业。</a:t>
            </a:r>
          </a:p>
        </p:txBody>
      </p:sp>
      <p:sp>
        <p:nvSpPr>
          <p:cNvPr id="455683" name="Text Box 3"/>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正确使用</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endPar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12698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269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900113" y="2565400"/>
            <a:ext cx="6983413"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⑴ </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根据不同设备的不同时限要求，定期 </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自行</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检查和维护保养，发现异常情况 </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及时</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处理，做好记录；</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⑵ </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定期对特种设备的安全附件、安全</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保护装置</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、测量调控装置、仪器仪表</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进行</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定期校验、检修，做好记录。</a:t>
            </a:r>
          </a:p>
        </p:txBody>
      </p:sp>
      <p:sp>
        <p:nvSpPr>
          <p:cNvPr id="457731" name="Text Box 3"/>
          <p:cNvSpPr txBox="1">
            <a:spLocks noChangeArrowheads="1"/>
          </p:cNvSpPr>
          <p:nvPr/>
        </p:nvSpPr>
        <p:spPr bwMode="auto">
          <a:xfrm>
            <a:off x="5003800" y="44450"/>
            <a:ext cx="43910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“精心维护”</a:t>
            </a:r>
          </a:p>
        </p:txBody>
      </p:sp>
      <p:sp>
        <p:nvSpPr>
          <p:cNvPr id="12902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特种设备管理方法</a:t>
            </a:r>
          </a:p>
        </p:txBody>
      </p:sp>
      <p:sp>
        <p:nvSpPr>
          <p:cNvPr id="1290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二</a:t>
            </a:r>
          </a:p>
        </p:txBody>
      </p:sp>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图片 7"/>
          <p:cNvPicPr>
            <a:picLocks noChangeAspect="1"/>
          </p:cNvPicPr>
          <p:nvPr/>
        </p:nvPicPr>
        <p:blipFill>
          <a:blip r:embed="rId2" cstate="print"/>
          <a:srcRect l="23318" r="23843" b="6888"/>
          <a:stretch>
            <a:fillRect/>
          </a:stretch>
        </p:blipFill>
        <p:spPr>
          <a:xfrm>
            <a:off x="0" y="-19050"/>
            <a:ext cx="5486400" cy="6858000"/>
          </a:xfrm>
          <a:prstGeom prst="rect">
            <a:avLst/>
          </a:prstGeom>
          <a:noFill/>
          <a:ln w="9525">
            <a:noFill/>
          </a:ln>
        </p:spPr>
      </p:pic>
      <p:sp>
        <p:nvSpPr>
          <p:cNvPr id="3" name="等腰三角形 2"/>
          <p:cNvSpPr/>
          <p:nvPr/>
        </p:nvSpPr>
        <p:spPr bwMode="auto">
          <a:xfrm rot="5400000">
            <a:off x="-2223294" y="2223294"/>
            <a:ext cx="6858000" cy="2411413"/>
          </a:xfrm>
          <a:prstGeom prst="triangle">
            <a:avLst>
              <a:gd name="adj" fmla="val 49871"/>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 name="矩形 3"/>
          <p:cNvSpPr/>
          <p:nvPr/>
        </p:nvSpPr>
        <p:spPr bwMode="auto">
          <a:xfrm>
            <a:off x="5219700" y="-9525"/>
            <a:ext cx="392430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1077" name="任意多边形 4"/>
          <p:cNvSpPr/>
          <p:nvPr/>
        </p:nvSpPr>
        <p:spPr>
          <a:xfrm rot="5400000">
            <a:off x="1379538" y="-127000"/>
            <a:ext cx="6886575" cy="7085013"/>
          </a:xfrm>
          <a:custGeom>
            <a:avLst/>
            <a:gdLst/>
            <a:ahLst/>
            <a:cxnLst>
              <a:cxn ang="0">
                <a:pos x="0" y="57072"/>
              </a:cxn>
              <a:cxn ang="0">
                <a:pos x="0" y="25076"/>
              </a:cxn>
              <a:cxn ang="0">
                <a:pos x="44535" y="0"/>
              </a:cxn>
              <a:cxn ang="0">
                <a:pos x="5933" y="25076"/>
              </a:cxn>
              <a:cxn ang="0">
                <a:pos x="5933" y="57071"/>
              </a:cxn>
              <a:cxn ang="0">
                <a:pos x="40857" y="5223"/>
              </a:cxn>
              <a:cxn ang="0">
                <a:pos x="27943" y="57071"/>
              </a:cxn>
              <a:cxn ang="0">
                <a:pos x="5933" y="57071"/>
              </a:cxn>
              <a:cxn ang="0">
                <a:pos x="5933" y="57072"/>
              </a:cxn>
              <a:cxn ang="0">
                <a:pos x="0" y="57072"/>
              </a:cxn>
            </a:cxnLst>
            <a:rect l="0" t="0" r="0" b="0"/>
            <a:pathLst>
              <a:path w="6885937" h="5462514">
                <a:moveTo>
                  <a:pt x="0" y="5462514"/>
                </a:moveTo>
                <a:lnTo>
                  <a:pt x="0" y="2294162"/>
                </a:lnTo>
                <a:lnTo>
                  <a:pt x="3451767" y="0"/>
                </a:lnTo>
                <a:lnTo>
                  <a:pt x="6885937" y="2294162"/>
                </a:lnTo>
                <a:lnTo>
                  <a:pt x="6885937" y="5462513"/>
                </a:lnTo>
                <a:lnTo>
                  <a:pt x="3448090" y="3606609"/>
                </a:lnTo>
                <a:lnTo>
                  <a:pt x="27937" y="5462513"/>
                </a:lnTo>
                <a:lnTo>
                  <a:pt x="6885937" y="5462513"/>
                </a:lnTo>
                <a:lnTo>
                  <a:pt x="6885937" y="5462514"/>
                </a:lnTo>
                <a:lnTo>
                  <a:pt x="0" y="5462514"/>
                </a:lnTo>
                <a:close/>
              </a:path>
            </a:pathLst>
          </a:custGeom>
          <a:solidFill>
            <a:schemeClr val="bg1">
              <a:alpha val="100000"/>
            </a:schemeClr>
          </a:solidFill>
          <a:ln w="9525">
            <a:noFill/>
          </a:ln>
        </p:spPr>
        <p:txBody>
          <a:bodyPr/>
          <a:lstStyle/>
          <a:p>
            <a:endParaRPr lang="zh-CN" altLang="en-US"/>
          </a:p>
        </p:txBody>
      </p:sp>
      <p:sp>
        <p:nvSpPr>
          <p:cNvPr id="131078" name="五边形 5"/>
          <p:cNvSpPr/>
          <p:nvPr/>
        </p:nvSpPr>
        <p:spPr>
          <a:xfrm>
            <a:off x="1588" y="2892425"/>
            <a:ext cx="2409825" cy="1044575"/>
          </a:xfrm>
          <a:prstGeom prst="homePlate">
            <a:avLst>
              <a:gd name="adj" fmla="val 34818"/>
            </a:avLst>
          </a:prstGeom>
          <a:solidFill>
            <a:srgbClr val="FF9933"/>
          </a:solidFill>
          <a:ln w="9525">
            <a:noFill/>
          </a:ln>
        </p:spPr>
        <p:txBody>
          <a:bodyPr/>
          <a:lstStyle/>
          <a:p>
            <a:pPr lvl="0" eaLnBrk="1" hangingPunct="1"/>
            <a:endParaRPr lang="zh-CN" altLang="en-US" dirty="0">
              <a:latin typeface="Arial Black" pitchFamily="34" charset="0"/>
              <a:ea typeface="宋体" charset="-122"/>
            </a:endParaRPr>
          </a:p>
        </p:txBody>
      </p:sp>
      <p:sp>
        <p:nvSpPr>
          <p:cNvPr id="131079" name="文本框 6"/>
          <p:cNvSpPr txBox="1"/>
          <p:nvPr/>
        </p:nvSpPr>
        <p:spPr>
          <a:xfrm>
            <a:off x="169863" y="3092450"/>
            <a:ext cx="2673350" cy="646113"/>
          </a:xfrm>
          <a:prstGeom prst="rect">
            <a:avLst/>
          </a:prstGeom>
          <a:noFill/>
          <a:ln w="9525">
            <a:noFill/>
          </a:ln>
        </p:spPr>
        <p:txBody>
          <a:bodyPr>
            <a:spAutoFit/>
          </a:bodyPr>
          <a:lstStyle/>
          <a:p>
            <a:pPr lvl="0" eaLnBrk="1" hangingPunct="1"/>
            <a:r>
              <a:rPr lang="zh-CN" altLang="en-US" sz="3600" dirty="0">
                <a:solidFill>
                  <a:schemeClr val="bg1"/>
                </a:solidFill>
                <a:latin typeface="方正清刻本悦宋简体" pitchFamily="2" charset="-122"/>
                <a:ea typeface="方正清刻本悦宋简体" pitchFamily="2" charset="-122"/>
              </a:rPr>
              <a:t>第三部分</a:t>
            </a:r>
          </a:p>
        </p:txBody>
      </p:sp>
      <p:sp>
        <p:nvSpPr>
          <p:cNvPr id="131080" name="矩形 8"/>
          <p:cNvSpPr/>
          <p:nvPr/>
        </p:nvSpPr>
        <p:spPr>
          <a:xfrm>
            <a:off x="4432300" y="3074988"/>
            <a:ext cx="2243138" cy="708025"/>
          </a:xfrm>
          <a:prstGeom prst="rect">
            <a:avLst/>
          </a:prstGeom>
          <a:noFill/>
          <a:ln w="9525">
            <a:noFill/>
          </a:ln>
        </p:spPr>
        <p:txBody>
          <a:bodyPr wrap="none">
            <a:spAutoFit/>
          </a:bodyPr>
          <a:lstStyle/>
          <a:p>
            <a:pPr lvl="0" algn="ctr" eaLnBrk="1" hangingPunct="1">
              <a:spcBef>
                <a:spcPct val="50000"/>
              </a:spcBef>
            </a:pPr>
            <a:r>
              <a:rPr lang="zh-CN" altLang="en-US" sz="4000" dirty="0">
                <a:latin typeface="方正清刻本悦宋简体" pitchFamily="2" charset="-122"/>
                <a:ea typeface="方正清刻本悦宋简体" pitchFamily="2" charset="-122"/>
              </a:rPr>
              <a:t>重点工作</a:t>
            </a:r>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idx="1"/>
          </p:nvPr>
        </p:nvSpPr>
        <p:spPr>
          <a:xfrm>
            <a:off x="684213" y="1052513"/>
            <a:ext cx="6948488" cy="28622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、依法履行管理职责</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）提高认识，落实安全主体责任</a:t>
            </a:r>
            <a:b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b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生产</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、经营、使用单位是特种设备</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安全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的责任主体。</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主要</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负责人全面负责。</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各</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分管领导和各职能部门承担分管</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范围</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内的责任。</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各</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岗位员工对本岗位的安全负责。</a:t>
            </a:r>
          </a:p>
        </p:txBody>
      </p:sp>
      <p:sp>
        <p:nvSpPr>
          <p:cNvPr id="3" name="Rectangle 2"/>
          <p:cNvSpPr txBox="1">
            <a:spLocks noChangeArrowheads="1"/>
          </p:cNvSpPr>
          <p:nvPr/>
        </p:nvSpPr>
        <p:spPr>
          <a:xfrm>
            <a:off x="684213" y="4005263"/>
            <a:ext cx="8382000"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）健全机构，配备安全管理人员</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按规定</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要求建立健全安全管理机构，配备专、兼职安全管理人员。 </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明确</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管理职责、任务、目标。</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建立</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考核评比制度，实施目标管理。</a:t>
            </a:r>
          </a:p>
        </p:txBody>
      </p:sp>
      <p:sp>
        <p:nvSpPr>
          <p:cNvPr id="132100" name="矩形 1"/>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321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Text Box 4"/>
          <p:cNvSpPr txBox="1">
            <a:spLocks noChangeArrowheads="1"/>
          </p:cNvSpPr>
          <p:nvPr/>
        </p:nvSpPr>
        <p:spPr bwMode="auto">
          <a:xfrm>
            <a:off x="900113" y="1196975"/>
            <a:ext cx="7416800" cy="16891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342900" marR="0" lvl="0" indent="-342900" algn="l" defTabSz="914400" rtl="0" eaLnBrk="1" fontAlgn="base" latinLnBrk="0" hangingPunct="1">
              <a:lnSpc>
                <a:spcPct val="150000"/>
              </a:lnSpc>
              <a:spcBef>
                <a:spcPts val="0"/>
              </a:spcBef>
              <a:spcAft>
                <a:spcPct val="0"/>
              </a:spcAft>
              <a:buClrTx/>
              <a:buSzTx/>
              <a:buFont typeface="Wingdings"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过于倚重政府安全监察和检验机构，对企业安全主体责任强调不够。 </a:t>
            </a:r>
            <a:endParaRPr kumimoji="0" lang="en-US" altLang="zh-CN" sz="2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相关民事关系不规范 ，对违法行为的处罚力度不够。</a:t>
            </a:r>
          </a:p>
        </p:txBody>
      </p:sp>
      <p:pic>
        <p:nvPicPr>
          <p:cNvPr id="45059" name="Picture 5" descr="_20090922130931_JUI5JUFCJUQyJUU2JUQwJUZCJUI0JUFCJUM2JUFDJUJEJUQ4JUNEJUJDJUI2JUZF"/>
          <p:cNvPicPr>
            <a:picLocks noChangeAspect="1"/>
          </p:cNvPicPr>
          <p:nvPr/>
        </p:nvPicPr>
        <p:blipFill>
          <a:blip r:embed="rId3" cstate="print">
            <a:lum bright="-17999" contrast="12000"/>
          </a:blip>
          <a:srcRect t="29144"/>
          <a:stretch>
            <a:fillRect/>
          </a:stretch>
        </p:blipFill>
        <p:spPr>
          <a:xfrm>
            <a:off x="0" y="3789363"/>
            <a:ext cx="9144000" cy="2781300"/>
          </a:xfrm>
          <a:prstGeom prst="rect">
            <a:avLst/>
          </a:prstGeom>
          <a:noFill/>
          <a:ln w="9525">
            <a:noFill/>
          </a:ln>
        </p:spPr>
      </p:pic>
      <p:sp>
        <p:nvSpPr>
          <p:cNvPr id="351238" name="Text Box 6"/>
          <p:cNvSpPr txBox="1">
            <a:spLocks noChangeArrowheads="1"/>
          </p:cNvSpPr>
          <p:nvPr/>
        </p:nvSpPr>
        <p:spPr bwMode="auto">
          <a:xfrm>
            <a:off x="6227763" y="44450"/>
            <a:ext cx="2089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特种设备现状</a:t>
            </a:r>
          </a:p>
        </p:txBody>
      </p:sp>
      <p:sp>
        <p:nvSpPr>
          <p:cNvPr id="4506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45062"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Text Box 4"/>
          <p:cNvSpPr txBox="1">
            <a:spLocks noChangeArrowheads="1"/>
          </p:cNvSpPr>
          <p:nvPr/>
        </p:nvSpPr>
        <p:spPr bwMode="auto">
          <a:xfrm>
            <a:off x="719138" y="1484313"/>
            <a:ext cx="7705725" cy="4710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marL="0" indent="0" latinLnBrk="1">
              <a:lnSpc>
                <a:spcPct val="150000"/>
              </a:lnSpc>
              <a:buNone/>
              <a:defRPr sz="2000" b="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）建立健全制度、操作规程</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企业</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的制度和规程必须齐全、</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严密</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、具有可操作性，并认真落实</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4</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）加强使用登记、检验检测、操作、维护保养、安全技术档案等各</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环节</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、全过程的管理</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）遵守安全技术规范</a:t>
            </a:r>
            <a:endPar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安全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技术规范是对特种设备安全技术管理的基本要求和准则，同样具有法律地位，要加大安全技术规范（</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TSG</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）的学习和执行力度。</a:t>
            </a:r>
          </a:p>
          <a:p>
            <a:pPr marL="0" marR="0" lvl="0" indent="0" algn="l" defTabSz="914400" rtl="0" eaLnBrk="1" fontAlgn="base" latinLnBrk="1"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133123"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3312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rc 2"/>
          <p:cNvSpPr/>
          <p:nvPr/>
        </p:nvSpPr>
        <p:spPr>
          <a:xfrm rot="-170521">
            <a:off x="550863" y="2463800"/>
            <a:ext cx="8097837" cy="3862388"/>
          </a:xfrm>
          <a:custGeom>
            <a:avLst/>
            <a:gdLst/>
            <a:ahLst/>
            <a:cxnLst>
              <a:cxn ang="0">
                <a:pos x="0" y="65534"/>
              </a:cxn>
              <a:cxn ang="0">
                <a:pos x="65534" y="65534"/>
              </a:cxn>
              <a:cxn ang="0">
                <a:pos x="65534" y="65534"/>
              </a:cxn>
            </a:cxnLst>
            <a:rect l="0" t="0" r="0" b="0"/>
            <a:pathLst>
              <a:path w="39320" h="41382" fill="none">
                <a:moveTo>
                  <a:pt x="0" y="9248"/>
                </a:moveTo>
                <a:cubicBezTo>
                  <a:pt x="4039" y="3453"/>
                  <a:pt x="10656" y="0"/>
                  <a:pt x="17720" y="0"/>
                </a:cubicBezTo>
                <a:cubicBezTo>
                  <a:pt x="29649" y="0"/>
                  <a:pt x="39320" y="9670"/>
                  <a:pt x="39320" y="21600"/>
                </a:cubicBezTo>
                <a:cubicBezTo>
                  <a:pt x="39320" y="30175"/>
                  <a:pt x="34246" y="37938"/>
                  <a:pt x="26393" y="41382"/>
                </a:cubicBezTo>
              </a:path>
              <a:path w="39320" h="41382" stroke="0">
                <a:moveTo>
                  <a:pt x="0" y="9248"/>
                </a:moveTo>
                <a:cubicBezTo>
                  <a:pt x="4039" y="3453"/>
                  <a:pt x="10656" y="0"/>
                  <a:pt x="17720" y="0"/>
                </a:cubicBezTo>
                <a:cubicBezTo>
                  <a:pt x="29649" y="0"/>
                  <a:pt x="39320" y="9670"/>
                  <a:pt x="39320" y="21600"/>
                </a:cubicBezTo>
                <a:cubicBezTo>
                  <a:pt x="39320" y="30175"/>
                  <a:pt x="34246" y="37938"/>
                  <a:pt x="26393" y="41382"/>
                </a:cubicBezTo>
                <a:lnTo>
                  <a:pt x="17720" y="21600"/>
                </a:lnTo>
                <a:lnTo>
                  <a:pt x="0" y="9248"/>
                </a:lnTo>
                <a:close/>
              </a:path>
            </a:pathLst>
          </a:custGeom>
          <a:gradFill rotWithShape="1">
            <a:gsLst>
              <a:gs pos="0">
                <a:srgbClr val="99CCFF">
                  <a:alpha val="100000"/>
                </a:srgbClr>
              </a:gs>
              <a:gs pos="100000">
                <a:srgbClr val="6587A9">
                  <a:alpha val="100000"/>
                </a:srgbClr>
              </a:gs>
            </a:gsLst>
            <a:lin ang="2700000" scaled="1"/>
            <a:tileRect/>
          </a:gradFill>
          <a:ln w="38100">
            <a:noFill/>
          </a:ln>
        </p:spPr>
        <p:txBody>
          <a:bodyPr/>
          <a:lstStyle/>
          <a:p>
            <a:endParaRPr lang="zh-CN" altLang="en-US"/>
          </a:p>
        </p:txBody>
      </p:sp>
      <p:sp>
        <p:nvSpPr>
          <p:cNvPr id="135171" name="Oval 3"/>
          <p:cNvSpPr/>
          <p:nvPr/>
        </p:nvSpPr>
        <p:spPr>
          <a:xfrm>
            <a:off x="2813050" y="3897313"/>
            <a:ext cx="3670300" cy="1373187"/>
          </a:xfrm>
          <a:prstGeom prst="ellipse">
            <a:avLst/>
          </a:prstGeom>
          <a:gradFill rotWithShape="1">
            <a:gsLst>
              <a:gs pos="0">
                <a:srgbClr val="CBCBCB">
                  <a:alpha val="100000"/>
                </a:srgbClr>
              </a:gs>
              <a:gs pos="6500">
                <a:srgbClr val="5F5F5F">
                  <a:alpha val="100000"/>
                </a:srgbClr>
              </a:gs>
              <a:gs pos="10501">
                <a:srgbClr val="5F5F5F">
                  <a:alpha val="100000"/>
                </a:srgbClr>
              </a:gs>
              <a:gs pos="31500">
                <a:srgbClr val="FFFFFF">
                  <a:alpha val="100000"/>
                </a:srgbClr>
              </a:gs>
              <a:gs pos="33501">
                <a:srgbClr val="B2B2B2">
                  <a:alpha val="100000"/>
                </a:srgbClr>
              </a:gs>
              <a:gs pos="34500">
                <a:srgbClr val="292929">
                  <a:alpha val="100000"/>
                </a:srgbClr>
              </a:gs>
              <a:gs pos="41000">
                <a:srgbClr val="777777">
                  <a:alpha val="100000"/>
                </a:srgbClr>
              </a:gs>
              <a:gs pos="50000">
                <a:srgbClr val="EAEAEA">
                  <a:alpha val="100000"/>
                </a:srgbClr>
              </a:gs>
              <a:gs pos="59000">
                <a:srgbClr val="777777">
                  <a:alpha val="100000"/>
                </a:srgbClr>
              </a:gs>
              <a:gs pos="65500">
                <a:srgbClr val="292929">
                  <a:alpha val="100000"/>
                </a:srgbClr>
              </a:gs>
              <a:gs pos="66499">
                <a:srgbClr val="B2B2B2">
                  <a:alpha val="100000"/>
                </a:srgbClr>
              </a:gs>
              <a:gs pos="68500">
                <a:srgbClr val="FFFFFF">
                  <a:alpha val="100000"/>
                </a:srgbClr>
              </a:gs>
              <a:gs pos="89500">
                <a:srgbClr val="5F5F5F">
                  <a:alpha val="100000"/>
                </a:srgbClr>
              </a:gs>
              <a:gs pos="93500">
                <a:srgbClr val="5F5F5F">
                  <a:alpha val="100000"/>
                </a:srgbClr>
              </a:gs>
              <a:gs pos="100000">
                <a:srgbClr val="CBCBCB">
                  <a:alpha val="100000"/>
                </a:srgbClr>
              </a:gs>
            </a:gsLst>
            <a:lin ang="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itchFamily="34" charset="0"/>
            </a:endParaRPr>
          </a:p>
        </p:txBody>
      </p:sp>
      <p:sp>
        <p:nvSpPr>
          <p:cNvPr id="135172" name="Oval 5"/>
          <p:cNvSpPr/>
          <p:nvPr/>
        </p:nvSpPr>
        <p:spPr>
          <a:xfrm>
            <a:off x="2813050" y="3794125"/>
            <a:ext cx="3670300" cy="1373188"/>
          </a:xfrm>
          <a:prstGeom prst="ellipse">
            <a:avLst/>
          </a:prstGeom>
          <a:gradFill rotWithShape="1">
            <a:gsLst>
              <a:gs pos="0">
                <a:srgbClr val="FFCC00"/>
              </a:gs>
              <a:gs pos="100000">
                <a:srgbClr val="A98700"/>
              </a:gs>
            </a:gsLst>
            <a:lin ang="270000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latinLnBrk="0" hangingPunct="1">
              <a:spcBef>
                <a:spcPct val="0"/>
              </a:spcBef>
              <a:buNone/>
            </a:pPr>
            <a:endParaRPr lang="zh-CN" altLang="en-US" sz="2400" b="1" dirty="0">
              <a:latin typeface="Arial Black" pitchFamily="34" charset="0"/>
            </a:endParaRPr>
          </a:p>
        </p:txBody>
      </p:sp>
      <p:sp>
        <p:nvSpPr>
          <p:cNvPr id="135173" name="Arc 6"/>
          <p:cNvSpPr/>
          <p:nvPr/>
        </p:nvSpPr>
        <p:spPr>
          <a:xfrm>
            <a:off x="2136775" y="3009900"/>
            <a:ext cx="5605463" cy="2667000"/>
          </a:xfrm>
          <a:custGeom>
            <a:avLst/>
            <a:gdLst/>
            <a:ahLst/>
            <a:cxnLst>
              <a:cxn ang="0">
                <a:pos x="0" y="65534"/>
              </a:cxn>
              <a:cxn ang="0">
                <a:pos x="65534" y="65534"/>
              </a:cxn>
              <a:cxn ang="0">
                <a:pos x="65534" y="65534"/>
              </a:cxn>
            </a:cxnLst>
            <a:rect l="0" t="0" r="0" b="0"/>
            <a:pathLst>
              <a:path w="39723" h="41694" fill="none">
                <a:moveTo>
                  <a:pt x="-1" y="9847"/>
                </a:moveTo>
                <a:cubicBezTo>
                  <a:pt x="3982" y="3706"/>
                  <a:pt x="10803" y="0"/>
                  <a:pt x="18123" y="0"/>
                </a:cubicBezTo>
                <a:cubicBezTo>
                  <a:pt x="30052" y="0"/>
                  <a:pt x="39723" y="9670"/>
                  <a:pt x="39723" y="21600"/>
                </a:cubicBezTo>
                <a:cubicBezTo>
                  <a:pt x="39723" y="30470"/>
                  <a:pt x="34299" y="38439"/>
                  <a:pt x="26047" y="41694"/>
                </a:cubicBezTo>
              </a:path>
              <a:path w="39723" h="41694" stroke="0">
                <a:moveTo>
                  <a:pt x="-1" y="9847"/>
                </a:moveTo>
                <a:cubicBezTo>
                  <a:pt x="3982" y="3706"/>
                  <a:pt x="10803" y="0"/>
                  <a:pt x="18123" y="0"/>
                </a:cubicBezTo>
                <a:cubicBezTo>
                  <a:pt x="30052" y="0"/>
                  <a:pt x="39723" y="9670"/>
                  <a:pt x="39723" y="21600"/>
                </a:cubicBezTo>
                <a:cubicBezTo>
                  <a:pt x="39723" y="30470"/>
                  <a:pt x="34299" y="38439"/>
                  <a:pt x="26047" y="41694"/>
                </a:cubicBezTo>
                <a:lnTo>
                  <a:pt x="18123" y="21600"/>
                </a:lnTo>
                <a:lnTo>
                  <a:pt x="-1" y="9847"/>
                </a:lnTo>
                <a:close/>
              </a:path>
            </a:pathLst>
          </a:custGeom>
          <a:noFill/>
          <a:ln w="635000" cap="flat" cmpd="sng">
            <a:solidFill>
              <a:srgbClr val="000066">
                <a:alpha val="100000"/>
              </a:srgbClr>
            </a:solidFill>
            <a:prstDash val="solid"/>
            <a:round/>
            <a:headEnd type="none" w="med" len="med"/>
            <a:tailEnd type="none" w="med" len="med"/>
          </a:ln>
        </p:spPr>
        <p:txBody>
          <a:bodyPr/>
          <a:lstStyle/>
          <a:p>
            <a:endParaRPr lang="zh-CN" altLang="en-US"/>
          </a:p>
        </p:txBody>
      </p:sp>
      <p:sp>
        <p:nvSpPr>
          <p:cNvPr id="135174" name="Oval 7"/>
          <p:cNvSpPr/>
          <p:nvPr/>
        </p:nvSpPr>
        <p:spPr>
          <a:xfrm>
            <a:off x="5568950" y="5130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75" name="Oval 8"/>
          <p:cNvSpPr/>
          <p:nvPr/>
        </p:nvSpPr>
        <p:spPr>
          <a:xfrm>
            <a:off x="1590675" y="3101975"/>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76" name="Line 14"/>
          <p:cNvSpPr/>
          <p:nvPr/>
        </p:nvSpPr>
        <p:spPr>
          <a:xfrm>
            <a:off x="2562225" y="3989388"/>
            <a:ext cx="771525" cy="204787"/>
          </a:xfrm>
          <a:prstGeom prst="line">
            <a:avLst/>
          </a:prstGeom>
          <a:ln w="28575" cap="flat" cmpd="sng">
            <a:solidFill>
              <a:srgbClr val="FF6600"/>
            </a:solidFill>
            <a:prstDash val="solid"/>
            <a:headEnd type="triangle" w="sm" len="med"/>
            <a:tailEnd type="triangle" w="sm" len="med"/>
          </a:ln>
        </p:spPr>
      </p:sp>
      <p:sp>
        <p:nvSpPr>
          <p:cNvPr id="135177" name="Line 15"/>
          <p:cNvSpPr/>
          <p:nvPr/>
        </p:nvSpPr>
        <p:spPr>
          <a:xfrm>
            <a:off x="4179888" y="3556000"/>
            <a:ext cx="420687" cy="433388"/>
          </a:xfrm>
          <a:prstGeom prst="line">
            <a:avLst/>
          </a:prstGeom>
          <a:ln w="28575" cap="flat" cmpd="sng">
            <a:solidFill>
              <a:srgbClr val="FF6600"/>
            </a:solidFill>
            <a:prstDash val="solid"/>
            <a:headEnd type="triangle" w="sm" len="med"/>
            <a:tailEnd type="triangle" w="sm" len="med"/>
          </a:ln>
        </p:spPr>
      </p:sp>
      <p:sp>
        <p:nvSpPr>
          <p:cNvPr id="135178" name="Line 16"/>
          <p:cNvSpPr/>
          <p:nvPr/>
        </p:nvSpPr>
        <p:spPr>
          <a:xfrm flipH="1">
            <a:off x="5245100" y="3652838"/>
            <a:ext cx="717550" cy="336550"/>
          </a:xfrm>
          <a:prstGeom prst="line">
            <a:avLst/>
          </a:prstGeom>
          <a:ln w="28575" cap="flat" cmpd="sng">
            <a:solidFill>
              <a:srgbClr val="FF6600"/>
            </a:solidFill>
            <a:prstDash val="solid"/>
            <a:headEnd type="triangle" w="sm" len="med"/>
            <a:tailEnd type="triangle" w="sm" len="med"/>
          </a:ln>
        </p:spPr>
      </p:sp>
      <p:sp>
        <p:nvSpPr>
          <p:cNvPr id="135179" name="Line 17"/>
          <p:cNvSpPr/>
          <p:nvPr/>
        </p:nvSpPr>
        <p:spPr>
          <a:xfrm>
            <a:off x="6107113" y="4368800"/>
            <a:ext cx="1079500" cy="173038"/>
          </a:xfrm>
          <a:prstGeom prst="line">
            <a:avLst/>
          </a:prstGeom>
          <a:ln w="28575" cap="flat" cmpd="sng">
            <a:solidFill>
              <a:srgbClr val="FF6600"/>
            </a:solidFill>
            <a:prstDash val="solid"/>
            <a:headEnd type="triangle" w="sm" len="med"/>
            <a:tailEnd type="triangle" w="sm" len="med"/>
          </a:ln>
        </p:spPr>
      </p:sp>
      <p:sp>
        <p:nvSpPr>
          <p:cNvPr id="135180" name="Line 18"/>
          <p:cNvSpPr/>
          <p:nvPr/>
        </p:nvSpPr>
        <p:spPr>
          <a:xfrm>
            <a:off x="5362575" y="4937125"/>
            <a:ext cx="323850" cy="358775"/>
          </a:xfrm>
          <a:prstGeom prst="line">
            <a:avLst/>
          </a:prstGeom>
          <a:ln w="28575" cap="flat" cmpd="sng">
            <a:solidFill>
              <a:srgbClr val="FF6600"/>
            </a:solidFill>
            <a:prstDash val="solid"/>
            <a:headEnd type="triangle" w="sm" len="med"/>
            <a:tailEnd type="triangle" w="sm" len="med"/>
          </a:ln>
        </p:spPr>
      </p:sp>
      <p:sp>
        <p:nvSpPr>
          <p:cNvPr id="135181" name="Arc 46"/>
          <p:cNvSpPr/>
          <p:nvPr/>
        </p:nvSpPr>
        <p:spPr>
          <a:xfrm>
            <a:off x="2682875" y="3000375"/>
            <a:ext cx="5164138" cy="2462213"/>
          </a:xfrm>
          <a:custGeom>
            <a:avLst/>
            <a:gdLst/>
            <a:ahLst/>
            <a:cxnLst>
              <a:cxn ang="0">
                <a:pos x="0" y="22599"/>
              </a:cxn>
              <a:cxn ang="0">
                <a:pos x="65534" y="65534"/>
              </a:cxn>
              <a:cxn ang="0">
                <a:pos x="65534" y="65534"/>
              </a:cxn>
            </a:cxnLst>
            <a:rect l="0" t="0" r="0" b="0"/>
            <a:pathLst>
              <a:path w="36597" h="38500" fill="none">
                <a:moveTo>
                  <a:pt x="-1" y="6054"/>
                </a:moveTo>
                <a:cubicBezTo>
                  <a:pt x="4026" y="2170"/>
                  <a:pt x="9402" y="0"/>
                  <a:pt x="14997" y="0"/>
                </a:cubicBezTo>
                <a:cubicBezTo>
                  <a:pt x="26926" y="0"/>
                  <a:pt x="36597" y="9670"/>
                  <a:pt x="36597" y="21600"/>
                </a:cubicBezTo>
                <a:cubicBezTo>
                  <a:pt x="36597" y="28180"/>
                  <a:pt x="33597" y="34402"/>
                  <a:pt x="28448" y="38500"/>
                </a:cubicBezTo>
              </a:path>
              <a:path w="36597" h="38500" stroke="0">
                <a:moveTo>
                  <a:pt x="-1" y="6054"/>
                </a:moveTo>
                <a:cubicBezTo>
                  <a:pt x="4026" y="2170"/>
                  <a:pt x="9402" y="0"/>
                  <a:pt x="14997" y="0"/>
                </a:cubicBezTo>
                <a:cubicBezTo>
                  <a:pt x="26926" y="0"/>
                  <a:pt x="36597" y="9670"/>
                  <a:pt x="36597" y="21600"/>
                </a:cubicBezTo>
                <a:cubicBezTo>
                  <a:pt x="36597" y="28180"/>
                  <a:pt x="33597" y="34402"/>
                  <a:pt x="28448" y="38500"/>
                </a:cubicBezTo>
                <a:lnTo>
                  <a:pt x="14997" y="21600"/>
                </a:lnTo>
                <a:lnTo>
                  <a:pt x="-1" y="6054"/>
                </a:lnTo>
                <a:close/>
              </a:path>
            </a:pathLst>
          </a:custGeom>
          <a:noFill/>
          <a:ln w="38100" cap="flat" cmpd="sng">
            <a:solidFill>
              <a:srgbClr val="FF6600">
                <a:alpha val="100000"/>
              </a:srgbClr>
            </a:solidFill>
            <a:prstDash val="solid"/>
            <a:round/>
            <a:headEnd type="none" w="med" len="med"/>
            <a:tailEnd type="none" w="med" len="med"/>
          </a:ln>
        </p:spPr>
        <p:txBody>
          <a:bodyPr/>
          <a:lstStyle/>
          <a:p>
            <a:endParaRPr lang="zh-CN" altLang="en-US"/>
          </a:p>
        </p:txBody>
      </p:sp>
      <p:sp>
        <p:nvSpPr>
          <p:cNvPr id="135182" name="Oval 47"/>
          <p:cNvSpPr/>
          <p:nvPr/>
        </p:nvSpPr>
        <p:spPr>
          <a:xfrm>
            <a:off x="3508375" y="2463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83" name="Oval 48"/>
          <p:cNvSpPr/>
          <p:nvPr/>
        </p:nvSpPr>
        <p:spPr>
          <a:xfrm>
            <a:off x="5643563" y="2586038"/>
            <a:ext cx="1092200" cy="1090612"/>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84" name="Oval 49"/>
          <p:cNvSpPr/>
          <p:nvPr/>
        </p:nvSpPr>
        <p:spPr>
          <a:xfrm>
            <a:off x="7196138" y="3808413"/>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a:ea typeface="仿宋_GB2312"/>
            </a:endParaRPr>
          </a:p>
        </p:txBody>
      </p:sp>
      <p:sp>
        <p:nvSpPr>
          <p:cNvPr id="135185" name="Rectangle 2"/>
          <p:cNvSpPr>
            <a:spLocks noRot="1"/>
          </p:cNvSpPr>
          <p:nvPr/>
        </p:nvSpPr>
        <p:spPr>
          <a:xfrm>
            <a:off x="395288" y="422275"/>
            <a:ext cx="6265862" cy="720725"/>
          </a:xfrm>
          <a:prstGeom prst="rect">
            <a:avLst/>
          </a:prstGeom>
          <a:noFill/>
          <a:ln w="9525">
            <a:noFill/>
          </a:ln>
        </p:spPr>
        <p:txBody>
          <a:bodyPr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en-US" altLang="zh-CN" sz="4400" b="1" dirty="0">
                <a:solidFill>
                  <a:schemeClr val="bg1"/>
                </a:solidFill>
                <a:latin typeface="Times New Roman" pitchFamily="18" charset="0"/>
              </a:rPr>
              <a:t>2</a:t>
            </a:r>
            <a:r>
              <a:rPr lang="zh-CN" altLang="en-US" sz="4400" b="1" dirty="0">
                <a:solidFill>
                  <a:schemeClr val="bg1"/>
                </a:solidFill>
                <a:latin typeface="宋体" charset="-122"/>
              </a:rPr>
              <a:t>、扎实开展设备点检</a:t>
            </a:r>
          </a:p>
        </p:txBody>
      </p:sp>
      <p:sp>
        <p:nvSpPr>
          <p:cNvPr id="544826" name="Text Box 58"/>
          <p:cNvSpPr txBox="1">
            <a:spLocks noChangeArrowheads="1"/>
          </p:cNvSpPr>
          <p:nvPr/>
        </p:nvSpPr>
        <p:spPr bwMode="auto">
          <a:xfrm>
            <a:off x="3348038" y="4076700"/>
            <a:ext cx="2663825"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lvl="0" eaLnBrk="1" hangingPunct="1">
              <a:spcBef>
                <a:spcPct val="50000"/>
              </a:spcBef>
            </a:pPr>
            <a:r>
              <a:rPr lang="zh-CN" altLang="en-US" sz="4400" dirty="0">
                <a:latin typeface="仿宋_GB2312"/>
                <a:ea typeface="仿宋_GB2312"/>
              </a:rPr>
              <a:t>点检要求</a:t>
            </a:r>
          </a:p>
        </p:txBody>
      </p:sp>
      <p:sp>
        <p:nvSpPr>
          <p:cNvPr id="544827" name="Text Box 59"/>
          <p:cNvSpPr txBox="1">
            <a:spLocks noChangeArrowheads="1"/>
          </p:cNvSpPr>
          <p:nvPr/>
        </p:nvSpPr>
        <p:spPr bwMode="auto">
          <a:xfrm>
            <a:off x="1627188" y="3386138"/>
            <a:ext cx="108743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定人</a:t>
            </a:r>
          </a:p>
        </p:txBody>
      </p:sp>
      <p:sp>
        <p:nvSpPr>
          <p:cNvPr id="544828" name="Text Box 60"/>
          <p:cNvSpPr txBox="1">
            <a:spLocks noChangeArrowheads="1"/>
          </p:cNvSpPr>
          <p:nvPr/>
        </p:nvSpPr>
        <p:spPr bwMode="auto">
          <a:xfrm>
            <a:off x="3341688" y="2747963"/>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定点</a:t>
            </a:r>
          </a:p>
        </p:txBody>
      </p:sp>
      <p:sp>
        <p:nvSpPr>
          <p:cNvPr id="544829" name="Text Box 61"/>
          <p:cNvSpPr txBox="1">
            <a:spLocks noChangeArrowheads="1"/>
          </p:cNvSpPr>
          <p:nvPr/>
        </p:nvSpPr>
        <p:spPr bwMode="auto">
          <a:xfrm>
            <a:off x="5524500" y="2863850"/>
            <a:ext cx="13684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定标</a:t>
            </a:r>
          </a:p>
        </p:txBody>
      </p:sp>
      <p:sp>
        <p:nvSpPr>
          <p:cNvPr id="544830" name="Text Box 62"/>
          <p:cNvSpPr txBox="1">
            <a:spLocks noChangeArrowheads="1"/>
          </p:cNvSpPr>
          <p:nvPr/>
        </p:nvSpPr>
        <p:spPr bwMode="auto">
          <a:xfrm>
            <a:off x="7034213" y="4081463"/>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定法</a:t>
            </a:r>
          </a:p>
        </p:txBody>
      </p:sp>
      <p:sp>
        <p:nvSpPr>
          <p:cNvPr id="544831" name="Text Box 63"/>
          <p:cNvSpPr txBox="1">
            <a:spLocks noChangeArrowheads="1"/>
          </p:cNvSpPr>
          <p:nvPr/>
        </p:nvSpPr>
        <p:spPr bwMode="auto">
          <a:xfrm>
            <a:off x="5394325" y="5438775"/>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定期</a:t>
            </a:r>
          </a:p>
        </p:txBody>
      </p:sp>
      <p:sp>
        <p:nvSpPr>
          <p:cNvPr id="25" name="矩形 24"/>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6" name="任意多边形 25"/>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cxnSp>
        <p:nvCxnSpPr>
          <p:cNvPr id="27" name="直接连接符 26"/>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135195" name="矩形 27"/>
          <p:cNvSpPr/>
          <p:nvPr/>
        </p:nvSpPr>
        <p:spPr>
          <a:xfrm>
            <a:off x="1042988" y="87313"/>
            <a:ext cx="142240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zh-CN" altLang="en-US" sz="2400" b="1" dirty="0">
                <a:latin typeface="微软雅黑" pitchFamily="34" charset="-122"/>
                <a:ea typeface="微软雅黑" pitchFamily="34" charset="-122"/>
              </a:rPr>
              <a:t>重点工作</a:t>
            </a:r>
          </a:p>
        </p:txBody>
      </p:sp>
      <p:sp>
        <p:nvSpPr>
          <p:cNvPr id="135196" name="矩形 28"/>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pitchFamily="34" charset="-122"/>
                <a:ea typeface="微软雅黑" pitchFamily="34" charset="-122"/>
              </a:rPr>
              <a:t>三</a:t>
            </a: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idx="4294967295"/>
          </p:nvPr>
        </p:nvSpPr>
        <p:spPr>
          <a:xfrm>
            <a:off x="4140200" y="44450"/>
            <a:ext cx="61214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实行三级点检制</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定人</a:t>
            </a:r>
          </a:p>
        </p:txBody>
      </p:sp>
      <p:sp>
        <p:nvSpPr>
          <p:cNvPr id="467971" name="Rectangle 3"/>
          <p:cNvSpPr>
            <a:spLocks noGrp="1" noRot="1" noChangeArrowheads="1"/>
          </p:cNvSpPr>
          <p:nvPr>
            <p:ph type="body" idx="4294967295"/>
          </p:nvPr>
        </p:nvSpPr>
        <p:spPr>
          <a:xfrm>
            <a:off x="1582738" y="2024063"/>
            <a:ext cx="5978525" cy="2809875"/>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第</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一级：岗位日常点检（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C</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类）</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第二</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级：车间级点检（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类） 　</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第三级：厂</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类）</a:t>
            </a:r>
          </a:p>
        </p:txBody>
      </p:sp>
      <p:sp>
        <p:nvSpPr>
          <p:cNvPr id="13619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361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rrowheads="1"/>
          </p:cNvSpPr>
          <p:nvPr>
            <p:ph type="title" idx="4294967295"/>
          </p:nvPr>
        </p:nvSpPr>
        <p:spPr>
          <a:xfrm>
            <a:off x="5508625" y="44450"/>
            <a:ext cx="34925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完善两大标准</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定标准</a:t>
            </a:r>
          </a:p>
        </p:txBody>
      </p:sp>
      <p:sp>
        <p:nvSpPr>
          <p:cNvPr id="468995" name="Rectangle 3"/>
          <p:cNvSpPr>
            <a:spLocks noGrp="1" noRot="1" noChangeArrowheads="1"/>
          </p:cNvSpPr>
          <p:nvPr>
            <p:ph type="body" idx="4294967295"/>
          </p:nvPr>
        </p:nvSpPr>
        <p:spPr>
          <a:xfrm>
            <a:off x="900113" y="1916113"/>
            <a:ext cx="7343775" cy="31686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完好</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标准、点检标准，是对设备</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进行</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点检、维护、修理、技术管理等</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标准化</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作业的基础与重要技术依据。</a:t>
            </a: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点</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检判定基准</a:t>
            </a:r>
            <a:r>
              <a:rPr kumimoji="0" lang="en-US" altLang="zh-CN"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优先</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定量，其次定性。</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a:t>
            </a:r>
          </a:p>
        </p:txBody>
      </p:sp>
      <p:sp>
        <p:nvSpPr>
          <p:cNvPr id="13722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3722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70019"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470020" name="Text Box 4"/>
          <p:cNvSpPr txBox="1"/>
          <p:nvPr/>
        </p:nvSpPr>
        <p:spPr>
          <a:xfrm>
            <a:off x="611188" y="1666875"/>
            <a:ext cx="7921625" cy="3970338"/>
          </a:xfrm>
          <a:prstGeom prst="rect">
            <a:avLst/>
          </a:prstGeom>
          <a:noFill/>
          <a:ln w="9525">
            <a:noFill/>
          </a:ln>
        </p:spPr>
        <p:txBody>
          <a:bodyPr/>
          <a:lstStyle/>
          <a:p>
            <a:pPr lvl="0" indent="-342265" eaLnBrk="1" latinLnBrk="1" hangingPunct="1">
              <a:lnSpc>
                <a:spcPct val="150000"/>
              </a:lnSpc>
              <a:buFont typeface="Wingdings" charset="2"/>
              <a:buChar char="Ø"/>
            </a:pPr>
            <a:r>
              <a:rPr lang="zh-CN" altLang="en-US" dirty="0">
                <a:solidFill>
                  <a:srgbClr val="A6A6A6"/>
                </a:solidFill>
                <a:latin typeface="微软雅黑" pitchFamily="34" charset="-122"/>
                <a:ea typeface="微软雅黑" pitchFamily="34" charset="-122"/>
              </a:rPr>
              <a:t>机械设备点检十大要素：</a:t>
            </a:r>
          </a:p>
          <a:p>
            <a:pPr lvl="0" indent="-342265" eaLnBrk="1" latinLnBrk="1" hangingPunct="1">
              <a:lnSpc>
                <a:spcPct val="150000"/>
              </a:lnSpc>
            </a:pPr>
            <a:r>
              <a:rPr lang="zh-CN" altLang="en-US" dirty="0">
                <a:solidFill>
                  <a:srgbClr val="A6A6A6"/>
                </a:solidFill>
                <a:latin typeface="微软雅黑" pitchFamily="34" charset="-122"/>
                <a:ea typeface="微软雅黑" pitchFamily="34" charset="-122"/>
              </a:rPr>
              <a:t>压力、温度、流量、泄漏、润滑状况、异音、振动、磨损或腐蚀、裂纹或折损、变形或松弛。</a:t>
            </a:r>
          </a:p>
          <a:p>
            <a:pPr lvl="0" indent="-342265" eaLnBrk="1" latinLnBrk="1" hangingPunct="1">
              <a:lnSpc>
                <a:spcPct val="150000"/>
              </a:lnSpc>
            </a:pPr>
            <a:endParaRPr lang="zh-CN" altLang="en-US" dirty="0">
              <a:solidFill>
                <a:srgbClr val="A6A6A6"/>
              </a:solidFill>
              <a:latin typeface="微软雅黑" pitchFamily="34" charset="-122"/>
              <a:ea typeface="微软雅黑" pitchFamily="34" charset="-122"/>
            </a:endParaRPr>
          </a:p>
          <a:p>
            <a:pPr lvl="0" indent="-342265" eaLnBrk="1" latinLnBrk="1" hangingPunct="1">
              <a:lnSpc>
                <a:spcPct val="150000"/>
              </a:lnSpc>
              <a:buFont typeface="Wingdings" charset="2"/>
              <a:buChar char="Ø"/>
            </a:pPr>
            <a:r>
              <a:rPr lang="zh-CN" altLang="en-US" dirty="0">
                <a:solidFill>
                  <a:srgbClr val="A6A6A6"/>
                </a:solidFill>
                <a:latin typeface="微软雅黑" pitchFamily="34" charset="-122"/>
                <a:ea typeface="微软雅黑" pitchFamily="34" charset="-122"/>
              </a:rPr>
              <a:t>电气设备点检十大要素：</a:t>
            </a:r>
          </a:p>
          <a:p>
            <a:pPr lvl="0" indent="-342265" eaLnBrk="1" latinLnBrk="1" hangingPunct="1">
              <a:lnSpc>
                <a:spcPct val="150000"/>
              </a:lnSpc>
            </a:pPr>
            <a:r>
              <a:rPr lang="zh-CN" altLang="en-US" dirty="0">
                <a:solidFill>
                  <a:srgbClr val="A6A6A6"/>
                </a:solidFill>
                <a:latin typeface="微软雅黑" pitchFamily="34" charset="-122"/>
                <a:ea typeface="微软雅黑" pitchFamily="34" charset="-122"/>
              </a:rPr>
              <a:t>温度、湿度、灰尘、绝缘、异音、异味、氧化、连接松动、电流、电压。</a:t>
            </a:r>
          </a:p>
        </p:txBody>
      </p:sp>
      <p:sp>
        <p:nvSpPr>
          <p:cNvPr id="470021" name="Text Box 5"/>
          <p:cNvSpPr txBox="1">
            <a:spLocks noChangeArrowheads="1"/>
          </p:cNvSpPr>
          <p:nvPr/>
        </p:nvSpPr>
        <p:spPr bwMode="auto">
          <a:xfrm>
            <a:off x="5003800" y="44450"/>
            <a:ext cx="4248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点检内容</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定点</a:t>
            </a:r>
          </a:p>
        </p:txBody>
      </p:sp>
      <p:sp>
        <p:nvSpPr>
          <p:cNvPr id="13824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3824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0020">
                                            <p:txEl>
                                              <p:pRg st="0" end="0"/>
                                            </p:txEl>
                                          </p:spTgt>
                                        </p:tgtEl>
                                        <p:attrNameLst>
                                          <p:attrName>style.visibility</p:attrName>
                                        </p:attrNameLst>
                                      </p:cBhvr>
                                      <p:to>
                                        <p:strVal val="visible"/>
                                      </p:to>
                                    </p:set>
                                    <p:anim calcmode="lin" valueType="num">
                                      <p:cBhvr additive="base">
                                        <p:cTn id="7" dur="500" fill="hold"/>
                                        <p:tgtEl>
                                          <p:spTgt spid="470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00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0020">
                                            <p:txEl>
                                              <p:pRg st="1" end="1"/>
                                            </p:txEl>
                                          </p:spTgt>
                                        </p:tgtEl>
                                        <p:attrNameLst>
                                          <p:attrName>style.visibility</p:attrName>
                                        </p:attrNameLst>
                                      </p:cBhvr>
                                      <p:to>
                                        <p:strVal val="visible"/>
                                      </p:to>
                                    </p:set>
                                    <p:anim calcmode="lin" valueType="num">
                                      <p:cBhvr additive="base">
                                        <p:cTn id="11" dur="500" fill="hold"/>
                                        <p:tgtEl>
                                          <p:spTgt spid="4700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0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0020">
                                            <p:txEl>
                                              <p:pRg st="3" end="3"/>
                                            </p:txEl>
                                          </p:spTgt>
                                        </p:tgtEl>
                                        <p:attrNameLst>
                                          <p:attrName>style.visibility</p:attrName>
                                        </p:attrNameLst>
                                      </p:cBhvr>
                                      <p:to>
                                        <p:strVal val="visible"/>
                                      </p:to>
                                    </p:set>
                                    <p:anim calcmode="lin" valueType="num">
                                      <p:cBhvr additive="base">
                                        <p:cTn id="17" dur="500" fill="hold"/>
                                        <p:tgtEl>
                                          <p:spTgt spid="4700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002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0020">
                                            <p:txEl>
                                              <p:pRg st="4" end="4"/>
                                            </p:txEl>
                                          </p:spTgt>
                                        </p:tgtEl>
                                        <p:attrNameLst>
                                          <p:attrName>style.visibility</p:attrName>
                                        </p:attrNameLst>
                                      </p:cBhvr>
                                      <p:to>
                                        <p:strVal val="visible"/>
                                      </p:to>
                                    </p:set>
                                    <p:anim calcmode="lin" valueType="num">
                                      <p:cBhvr additive="base">
                                        <p:cTn id="21" dur="500" fill="hold"/>
                                        <p:tgtEl>
                                          <p:spTgt spid="4700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00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72068" name="Text Box 4"/>
          <p:cNvSpPr txBox="1">
            <a:spLocks noChangeArrowheads="1"/>
          </p:cNvSpPr>
          <p:nvPr/>
        </p:nvSpPr>
        <p:spPr bwMode="auto">
          <a:xfrm>
            <a:off x="1547813" y="2025650"/>
            <a:ext cx="5832475" cy="2806700"/>
          </a:xfrm>
          <a:prstGeom prst="rect">
            <a:avLst/>
          </a:prstGeom>
        </p:spPr>
        <p:txBody>
          <a:bodyPr/>
          <a:lstStyle>
            <a:lvl1pPr marL="0" indent="-342900" latinLnBrk="1">
              <a:lnSpc>
                <a:spcPct val="150000"/>
              </a:lnSpc>
              <a:spcBef>
                <a:spcPts val="0"/>
              </a:spcBef>
              <a:buFontTx/>
              <a:buNone/>
              <a:defRPr>
                <a:solidFill>
                  <a:schemeClr val="bg1">
                    <a:lumMod val="65000"/>
                  </a:schemeClr>
                </a:solidFill>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342900" algn="l" defTabSz="914400" rtl="0" eaLnBrk="1" fontAlgn="base" latinLnBrk="1" hangingPunct="1">
              <a:lnSpc>
                <a:spcPct val="150000"/>
              </a:lnSpc>
              <a:spcBef>
                <a:spcPts val="0"/>
              </a:spcBef>
              <a:spcAft>
                <a:spcPct val="0"/>
              </a:spcAft>
              <a:buClrTx/>
              <a:buSzTx/>
              <a:buFont typeface="Wingdings" charset="2"/>
              <a:buChar char="Ø"/>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视</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、听、触、味、嗅 “五感点</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检法</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a:t>
            </a:r>
          </a:p>
          <a:p>
            <a:pPr marL="0" marR="0" lvl="0" indent="-342900" algn="l" defTabSz="914400" rtl="0" eaLnBrk="1" fontAlgn="base" latinLnBrk="1" hangingPunct="1">
              <a:lnSpc>
                <a:spcPct val="150000"/>
              </a:lnSpc>
              <a:spcBef>
                <a:spcPts val="0"/>
              </a:spcBef>
              <a:spcAft>
                <a:spcPct val="0"/>
              </a:spcAft>
              <a:buClrTx/>
              <a:buSzTx/>
              <a:buFont typeface="Wingdings" charset="2"/>
              <a:buChar char="Ø"/>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借助于</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简单仪器、工具进行测量；</a:t>
            </a: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a:t>
            </a:r>
          </a:p>
          <a:p>
            <a:pPr marL="0" marR="0" lvl="0" indent="-342900" algn="l" defTabSz="914400" rtl="0" eaLnBrk="1" fontAlgn="base" latinLnBrk="1" hangingPunct="1">
              <a:lnSpc>
                <a:spcPct val="150000"/>
              </a:lnSpc>
              <a:spcBef>
                <a:spcPts val="0"/>
              </a:spcBef>
              <a:spcAft>
                <a:spcPct val="0"/>
              </a:spcAft>
              <a:buClrTx/>
              <a:buSzTx/>
              <a:buFont typeface="Wingdings" charset="2"/>
              <a:buChar char="Ø"/>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用</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专用仪器进行精密点检测量； </a:t>
            </a: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p:txBody>
      </p:sp>
      <p:sp>
        <p:nvSpPr>
          <p:cNvPr id="472069" name="Text Box 5"/>
          <p:cNvSpPr txBox="1">
            <a:spLocks noChangeArrowheads="1"/>
          </p:cNvSpPr>
          <p:nvPr/>
        </p:nvSpPr>
        <p:spPr bwMode="auto">
          <a:xfrm>
            <a:off x="5148263" y="44450"/>
            <a:ext cx="43211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点检方法</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定方法</a:t>
            </a:r>
          </a:p>
        </p:txBody>
      </p:sp>
      <p:sp>
        <p:nvSpPr>
          <p:cNvPr id="140293"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4029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74116" name="Rectangle 3"/>
          <p:cNvSpPr>
            <a:spLocks noRot="1" noChangeArrowheads="1"/>
          </p:cNvSpPr>
          <p:nvPr/>
        </p:nvSpPr>
        <p:spPr bwMode="auto">
          <a:xfrm>
            <a:off x="792163" y="2133600"/>
            <a:ext cx="7559675" cy="2230438"/>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依据设备作业率、使用条件、工作环境、润滑状况、对生产影响的程度、其他同类厂使用实际、制造厂家的推荐值等，先初设一个点检周期，以后随着生产情况的改变和实绩经验的积累逐步进行修正，使其逐渐趋向合理。</a:t>
            </a:r>
          </a:p>
        </p:txBody>
      </p:sp>
      <p:sp>
        <p:nvSpPr>
          <p:cNvPr id="474118" name="Text Box 6"/>
          <p:cNvSpPr txBox="1">
            <a:spLocks noChangeArrowheads="1"/>
          </p:cNvSpPr>
          <p:nvPr/>
        </p:nvSpPr>
        <p:spPr bwMode="auto">
          <a:xfrm>
            <a:off x="4787900" y="44450"/>
            <a:ext cx="49688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点检周期</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定周期</a:t>
            </a:r>
          </a:p>
        </p:txBody>
      </p:sp>
      <p:sp>
        <p:nvSpPr>
          <p:cNvPr id="142341"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4234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图片 1"/>
          <p:cNvPicPr>
            <a:picLocks noChangeAspect="1"/>
          </p:cNvPicPr>
          <p:nvPr/>
        </p:nvPicPr>
        <p:blipFill>
          <a:blip r:embed="rId3" cstate="print"/>
          <a:stretch>
            <a:fillRect/>
          </a:stretch>
        </p:blipFill>
        <p:spPr>
          <a:xfrm>
            <a:off x="4140200" y="1801813"/>
            <a:ext cx="4762500" cy="3686175"/>
          </a:xfrm>
          <a:prstGeom prst="rect">
            <a:avLst/>
          </a:prstGeom>
          <a:noFill/>
          <a:ln w="9525">
            <a:noFill/>
          </a:ln>
        </p:spPr>
      </p:pic>
      <p:sp>
        <p:nvSpPr>
          <p:cNvPr id="476164" name="Rectangle 3"/>
          <p:cNvSpPr>
            <a:spLocks noRot="1" noChangeArrowheads="1"/>
          </p:cNvSpPr>
          <p:nvPr/>
        </p:nvSpPr>
        <p:spPr bwMode="auto">
          <a:xfrm>
            <a:off x="682625" y="1628775"/>
            <a:ext cx="4716463" cy="40322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⑴无损检测技术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⑵振动和噪声诊断技术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⑶油液监测分析技术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⑷温度监测技术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⑸应力应变监测技术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⑹表面不解体检测技术</a:t>
            </a: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   ⑺电气设备检测技术</a:t>
            </a:r>
          </a:p>
        </p:txBody>
      </p:sp>
      <p:sp>
        <p:nvSpPr>
          <p:cNvPr id="476165" name="Text Box 5"/>
          <p:cNvSpPr txBox="1">
            <a:spLocks noChangeArrowheads="1"/>
          </p:cNvSpPr>
          <p:nvPr/>
        </p:nvSpPr>
        <p:spPr bwMode="auto">
          <a:xfrm>
            <a:off x="5399088" y="34925"/>
            <a:ext cx="37449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精密点检</a:t>
            </a:r>
          </a:p>
        </p:txBody>
      </p:sp>
      <p:sp>
        <p:nvSpPr>
          <p:cNvPr id="144389"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44390"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idx="1"/>
          </p:nvPr>
        </p:nvSpPr>
        <p:spPr>
          <a:xfrm>
            <a:off x="828675" y="1844675"/>
            <a:ext cx="7486650" cy="2951163"/>
          </a:xfrm>
        </p:spPr>
        <p:txBody>
          <a:bodyPr/>
          <a:lstStyle/>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通过</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识别风险、分析风险，从而有效</a:t>
            </a: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地控制风险，用最经济的方法来综合处理</a:t>
            </a: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风险，以实现最佳安全保障的科学管理</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方法</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a:t>
            </a: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风险</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管理是现代安全管理的一种</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重要方法</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，对预防和控制特种设备事故，</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实现特种</a:t>
            </a:r>
            <a:r>
              <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rPr>
              <a:t>设备安全具有重要的</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作用。</a:t>
            </a: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itchFamily="34" charset="-122"/>
                <a:ea typeface="微软雅黑" pitchFamily="3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itchFamily="34" charset="-122"/>
              <a:ea typeface="微软雅黑" pitchFamily="34" charset="-122"/>
              <a:cs typeface="+mn-cs"/>
            </a:endParaRPr>
          </a:p>
        </p:txBody>
      </p:sp>
      <p:sp>
        <p:nvSpPr>
          <p:cNvPr id="559107" name="Text Box 3"/>
          <p:cNvSpPr txBox="1">
            <a:spLocks noChangeArrowheads="1"/>
          </p:cNvSpPr>
          <p:nvPr/>
        </p:nvSpPr>
        <p:spPr bwMode="auto">
          <a:xfrm>
            <a:off x="5221288" y="87313"/>
            <a:ext cx="3959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、特种设备风险管理</a:t>
            </a:r>
          </a:p>
        </p:txBody>
      </p:sp>
      <p:sp>
        <p:nvSpPr>
          <p:cNvPr id="14643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464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106">
                                            <p:txEl>
                                              <p:pRg st="0" end="0"/>
                                            </p:txEl>
                                          </p:spTgt>
                                        </p:tgtEl>
                                        <p:attrNameLst>
                                          <p:attrName>style.visibility</p:attrName>
                                        </p:attrNameLst>
                                      </p:cBhvr>
                                      <p:to>
                                        <p:strVal val="visible"/>
                                      </p:to>
                                    </p:set>
                                    <p:anim calcmode="lin" valueType="num">
                                      <p:cBhvr additive="base">
                                        <p:cTn id="7" dur="500" fill="hold"/>
                                        <p:tgtEl>
                                          <p:spTgt spid="559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91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9106">
                                            <p:txEl>
                                              <p:pRg st="1" end="1"/>
                                            </p:txEl>
                                          </p:spTgt>
                                        </p:tgtEl>
                                        <p:attrNameLst>
                                          <p:attrName>style.visibility</p:attrName>
                                        </p:attrNameLst>
                                      </p:cBhvr>
                                      <p:to>
                                        <p:strVal val="visible"/>
                                      </p:to>
                                    </p:set>
                                    <p:anim calcmode="lin" valueType="num">
                                      <p:cBhvr additive="base">
                                        <p:cTn id="11" dur="500" fill="hold"/>
                                        <p:tgtEl>
                                          <p:spTgt spid="5591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91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9106">
                                            <p:txEl>
                                              <p:pRg st="2" end="2"/>
                                            </p:txEl>
                                          </p:spTgt>
                                        </p:tgtEl>
                                        <p:attrNameLst>
                                          <p:attrName>style.visibility</p:attrName>
                                        </p:attrNameLst>
                                      </p:cBhvr>
                                      <p:to>
                                        <p:strVal val="visible"/>
                                      </p:to>
                                    </p:set>
                                    <p:anim calcmode="lin" valueType="num">
                                      <p:cBhvr additive="base">
                                        <p:cTn id="15" dur="500" fill="hold"/>
                                        <p:tgtEl>
                                          <p:spTgt spid="5591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9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9106">
                                            <p:txEl>
                                              <p:pRg st="3" end="3"/>
                                            </p:txEl>
                                          </p:spTgt>
                                        </p:tgtEl>
                                        <p:attrNameLst>
                                          <p:attrName>style.visibility</p:attrName>
                                        </p:attrNameLst>
                                      </p:cBhvr>
                                      <p:to>
                                        <p:strVal val="visible"/>
                                      </p:to>
                                    </p:set>
                                    <p:anim calcmode="lin" valueType="num">
                                      <p:cBhvr additive="base">
                                        <p:cTn id="21" dur="500" fill="hold"/>
                                        <p:tgtEl>
                                          <p:spTgt spid="55910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91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61" name="Text Box 13"/>
          <p:cNvSpPr txBox="1">
            <a:spLocks noChangeArrowheads="1"/>
          </p:cNvSpPr>
          <p:nvPr/>
        </p:nvSpPr>
        <p:spPr bwMode="auto">
          <a:xfrm>
            <a:off x="6137275" y="87313"/>
            <a:ext cx="23050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辨识 评估 控制</a:t>
            </a:r>
          </a:p>
        </p:txBody>
      </p:sp>
      <p:grpSp>
        <p:nvGrpSpPr>
          <p:cNvPr id="147459" name="组合 11"/>
          <p:cNvGrpSpPr/>
          <p:nvPr/>
        </p:nvGrpSpPr>
        <p:grpSpPr>
          <a:xfrm>
            <a:off x="930275" y="1069975"/>
            <a:ext cx="1728788" cy="1730375"/>
            <a:chOff x="1906911" y="2335858"/>
            <a:chExt cx="1728985" cy="1729779"/>
          </a:xfrm>
        </p:grpSpPr>
        <p:sp>
          <p:nvSpPr>
            <p:cNvPr id="14" name="椭圆 13"/>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5" name="弦形 1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6" name="等腰三角形 15"/>
          <p:cNvSpPr/>
          <p:nvPr/>
        </p:nvSpPr>
        <p:spPr bwMode="auto">
          <a:xfrm rot="16200000" flipV="1">
            <a:off x="2932113" y="18303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 name="矩形 1"/>
          <p:cNvSpPr/>
          <p:nvPr/>
        </p:nvSpPr>
        <p:spPr>
          <a:xfrm>
            <a:off x="1085850" y="1800225"/>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风险辨识</a:t>
            </a:r>
          </a:p>
        </p:txBody>
      </p:sp>
      <p:sp>
        <p:nvSpPr>
          <p:cNvPr id="3" name="矩形 2"/>
          <p:cNvSpPr/>
          <p:nvPr/>
        </p:nvSpPr>
        <p:spPr>
          <a:xfrm>
            <a:off x="3851275" y="963613"/>
            <a:ext cx="4572000" cy="1884363"/>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有哪些事故、隐患、危害   和危险源、危险态？</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后果及影响是什么？</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原因和机理是什么？</a:t>
            </a:r>
          </a:p>
        </p:txBody>
      </p:sp>
      <p:grpSp>
        <p:nvGrpSpPr>
          <p:cNvPr id="147463" name="组合 17"/>
          <p:cNvGrpSpPr/>
          <p:nvPr/>
        </p:nvGrpSpPr>
        <p:grpSpPr>
          <a:xfrm>
            <a:off x="930275" y="2936875"/>
            <a:ext cx="1728788" cy="1730375"/>
            <a:chOff x="1906911" y="2335858"/>
            <a:chExt cx="1728985" cy="1729779"/>
          </a:xfrm>
        </p:grpSpPr>
        <p:sp>
          <p:nvSpPr>
            <p:cNvPr id="19" name="椭圆 18"/>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0" name="弦形 19"/>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1" name="等腰三角形 20"/>
          <p:cNvSpPr/>
          <p:nvPr/>
        </p:nvSpPr>
        <p:spPr bwMode="auto">
          <a:xfrm rot="16200000" flipV="1">
            <a:off x="2932113" y="36972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 name="矩形 3"/>
          <p:cNvSpPr/>
          <p:nvPr/>
        </p:nvSpPr>
        <p:spPr>
          <a:xfrm>
            <a:off x="1085850" y="3571875"/>
            <a:ext cx="1416050" cy="4603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风险评估</a:t>
            </a:r>
          </a:p>
        </p:txBody>
      </p:sp>
      <p:sp>
        <p:nvSpPr>
          <p:cNvPr id="5" name="矩形 4"/>
          <p:cNvSpPr/>
          <p:nvPr/>
        </p:nvSpPr>
        <p:spPr>
          <a:xfrm>
            <a:off x="3851275" y="2941638"/>
            <a:ext cx="4572000" cy="193992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后果严重程度有多大？</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 发生的可能性有多大？</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 确定风险程度或级别？</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 是否符合规范、标准或要求？</a:t>
            </a:r>
          </a:p>
        </p:txBody>
      </p:sp>
      <p:grpSp>
        <p:nvGrpSpPr>
          <p:cNvPr id="147467" name="组合 23"/>
          <p:cNvGrpSpPr/>
          <p:nvPr/>
        </p:nvGrpSpPr>
        <p:grpSpPr>
          <a:xfrm>
            <a:off x="931863" y="4749800"/>
            <a:ext cx="1728787" cy="1728788"/>
            <a:chOff x="1906911" y="2335858"/>
            <a:chExt cx="1728985" cy="1729779"/>
          </a:xfrm>
        </p:grpSpPr>
        <p:sp>
          <p:nvSpPr>
            <p:cNvPr id="25" name="椭圆 24"/>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6" name="弦形 25"/>
            <p:cNvSpPr/>
            <p:nvPr/>
          </p:nvSpPr>
          <p:spPr bwMode="auto">
            <a:xfrm rot="2734137">
              <a:off x="1906515" y="2336254"/>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6" name="矩形 5"/>
          <p:cNvSpPr/>
          <p:nvPr/>
        </p:nvSpPr>
        <p:spPr>
          <a:xfrm>
            <a:off x="1130300" y="5340350"/>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风险控制</a:t>
            </a:r>
          </a:p>
        </p:txBody>
      </p:sp>
      <p:sp>
        <p:nvSpPr>
          <p:cNvPr id="7" name="矩形 6"/>
          <p:cNvSpPr/>
          <p:nvPr/>
        </p:nvSpPr>
        <p:spPr>
          <a:xfrm>
            <a:off x="3851275" y="4948238"/>
            <a:ext cx="4572000" cy="147637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如何预警和预防风险？</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 什么方法控制和削减风险？</a:t>
            </a:r>
          </a:p>
          <a:p>
            <a:pPr marL="0" marR="0" lvl="0" indent="-342900" algn="l" defTabSz="914400" rtl="0" eaLnBrk="1" fontAlgn="base" latinLnBrk="0" hangingPunct="1">
              <a:lnSpc>
                <a:spcPct val="150000"/>
              </a:lnSpc>
              <a:spcBef>
                <a:spcPct val="0"/>
              </a:spcBef>
              <a:spcAft>
                <a:spcPct val="0"/>
              </a:spcAft>
              <a:buClrTx/>
              <a:buSzTx/>
              <a:buFont typeface="Wingdings"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 如何应急和消除危害？</a:t>
            </a:r>
          </a:p>
        </p:txBody>
      </p:sp>
      <p:sp>
        <p:nvSpPr>
          <p:cNvPr id="30" name="等腰三角形 29"/>
          <p:cNvSpPr/>
          <p:nvPr/>
        </p:nvSpPr>
        <p:spPr bwMode="auto">
          <a:xfrm rot="16200000" flipV="1">
            <a:off x="2931319" y="5520531"/>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47471" name="矩形 30"/>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47472" name="矩形 31"/>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p:nvPr/>
        </p:nvSpPr>
        <p:spPr>
          <a:xfrm>
            <a:off x="12833350" y="1384300"/>
            <a:ext cx="184150" cy="306388"/>
          </a:xfrm>
          <a:prstGeom prst="rect">
            <a:avLst/>
          </a:prstGeom>
          <a:noFill/>
          <a:ln w="19050">
            <a:noFill/>
          </a:ln>
        </p:spPr>
        <p:txBody>
          <a:bodyPr wrap="none" anchor="ctr">
            <a:spAutoFit/>
          </a:bodyPr>
          <a:lstStyle/>
          <a:p>
            <a:pPr lvl="0" algn="ctr"/>
            <a:endParaRPr lang="zh-CN" altLang="en-US" sz="1400" dirty="0">
              <a:solidFill>
                <a:schemeClr val="accent2"/>
              </a:solidFill>
              <a:latin typeface="Palatino"/>
              <a:ea typeface="HY신문명조"/>
            </a:endParaRPr>
          </a:p>
        </p:txBody>
      </p:sp>
      <p:sp>
        <p:nvSpPr>
          <p:cNvPr id="355351" name="Text Box 23"/>
          <p:cNvSpPr txBox="1">
            <a:spLocks noChangeArrowheads="1"/>
          </p:cNvSpPr>
          <p:nvPr/>
        </p:nvSpPr>
        <p:spPr bwMode="auto">
          <a:xfrm>
            <a:off x="6300788" y="47625"/>
            <a:ext cx="20161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安全形势严峻</a:t>
            </a:r>
          </a:p>
        </p:txBody>
      </p:sp>
      <p:sp>
        <p:nvSpPr>
          <p:cNvPr id="355358" name="Text Box 30"/>
          <p:cNvSpPr txBox="1">
            <a:spLocks noChangeArrowheads="1"/>
          </p:cNvSpPr>
          <p:nvPr/>
        </p:nvSpPr>
        <p:spPr bwMode="auto">
          <a:xfrm>
            <a:off x="14288" y="4833938"/>
            <a:ext cx="16827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   821</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万台  </a:t>
            </a:r>
          </a:p>
        </p:txBody>
      </p:sp>
      <p:sp>
        <p:nvSpPr>
          <p:cNvPr id="355359" name="Text Box 31"/>
          <p:cNvSpPr txBox="1">
            <a:spLocks noChangeArrowheads="1"/>
          </p:cNvSpPr>
          <p:nvPr/>
        </p:nvSpPr>
        <p:spPr bwMode="auto">
          <a:xfrm>
            <a:off x="1727200" y="4827588"/>
            <a:ext cx="19542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  13880</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万只</a:t>
            </a:r>
          </a:p>
        </p:txBody>
      </p:sp>
      <p:sp>
        <p:nvSpPr>
          <p:cNvPr id="355360" name="Text Box 32"/>
          <p:cNvSpPr txBox="1">
            <a:spLocks noChangeArrowheads="1"/>
          </p:cNvSpPr>
          <p:nvPr/>
        </p:nvSpPr>
        <p:spPr bwMode="auto">
          <a:xfrm>
            <a:off x="3794125" y="4840288"/>
            <a:ext cx="15843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 85</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万公里</a:t>
            </a:r>
          </a:p>
        </p:txBody>
      </p:sp>
      <p:sp>
        <p:nvSpPr>
          <p:cNvPr id="355361" name="Text Box 33"/>
          <p:cNvSpPr txBox="1">
            <a:spLocks noChangeArrowheads="1"/>
          </p:cNvSpPr>
          <p:nvPr/>
        </p:nvSpPr>
        <p:spPr bwMode="auto">
          <a:xfrm>
            <a:off x="5532438" y="4840288"/>
            <a:ext cx="1644650"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1538</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起</a:t>
            </a:r>
          </a:p>
        </p:txBody>
      </p:sp>
      <p:sp>
        <p:nvSpPr>
          <p:cNvPr id="355362" name="Text Box 34"/>
          <p:cNvSpPr txBox="1">
            <a:spLocks noChangeArrowheads="1"/>
          </p:cNvSpPr>
          <p:nvPr/>
        </p:nvSpPr>
        <p:spPr bwMode="auto">
          <a:xfrm>
            <a:off x="7340600" y="4829175"/>
            <a:ext cx="1574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3400</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人</a:t>
            </a:r>
          </a:p>
        </p:txBody>
      </p:sp>
      <p:grpSp>
        <p:nvGrpSpPr>
          <p:cNvPr id="47113" name="组合 3"/>
          <p:cNvGrpSpPr/>
          <p:nvPr/>
        </p:nvGrpSpPr>
        <p:grpSpPr>
          <a:xfrm>
            <a:off x="211138" y="2233613"/>
            <a:ext cx="1728787" cy="1728787"/>
            <a:chOff x="1906911" y="2335858"/>
            <a:chExt cx="1728985" cy="1729779"/>
          </a:xfrm>
        </p:grpSpPr>
        <p:sp>
          <p:nvSpPr>
            <p:cNvPr id="2" name="椭圆 1"/>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 name="弦形 2"/>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4" name="组合 28"/>
          <p:cNvGrpSpPr/>
          <p:nvPr/>
        </p:nvGrpSpPr>
        <p:grpSpPr>
          <a:xfrm>
            <a:off x="1968500" y="2233613"/>
            <a:ext cx="1728788" cy="1728787"/>
            <a:chOff x="1906911" y="2335858"/>
            <a:chExt cx="1728985" cy="1729779"/>
          </a:xfrm>
        </p:grpSpPr>
        <p:sp>
          <p:nvSpPr>
            <p:cNvPr id="30" name="椭圆 29"/>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1" name="弦形 30"/>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5" name="组合 31"/>
          <p:cNvGrpSpPr/>
          <p:nvPr/>
        </p:nvGrpSpPr>
        <p:grpSpPr>
          <a:xfrm>
            <a:off x="3725863" y="2233613"/>
            <a:ext cx="1728787" cy="1728787"/>
            <a:chOff x="1906911" y="2335858"/>
            <a:chExt cx="1728985" cy="1729779"/>
          </a:xfrm>
        </p:grpSpPr>
        <p:sp>
          <p:nvSpPr>
            <p:cNvPr id="33" name="椭圆 32"/>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4" name="弦形 33"/>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6" name="组合 34"/>
          <p:cNvGrpSpPr/>
          <p:nvPr/>
        </p:nvGrpSpPr>
        <p:grpSpPr>
          <a:xfrm>
            <a:off x="5483225" y="2233613"/>
            <a:ext cx="1728788" cy="1728787"/>
            <a:chOff x="1906911" y="2335858"/>
            <a:chExt cx="1728985" cy="1729779"/>
          </a:xfrm>
        </p:grpSpPr>
        <p:sp>
          <p:nvSpPr>
            <p:cNvPr id="36" name="椭圆 3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7" name="弦形 36"/>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grpSp>
        <p:nvGrpSpPr>
          <p:cNvPr id="47117" name="组合 37"/>
          <p:cNvGrpSpPr/>
          <p:nvPr/>
        </p:nvGrpSpPr>
        <p:grpSpPr>
          <a:xfrm>
            <a:off x="7240588" y="2233613"/>
            <a:ext cx="1728787" cy="1728787"/>
            <a:chOff x="1906911" y="2335858"/>
            <a:chExt cx="1728985" cy="1729779"/>
          </a:xfrm>
        </p:grpSpPr>
        <p:sp>
          <p:nvSpPr>
            <p:cNvPr id="39" name="椭圆 38"/>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355353" name="Text Box 25"/>
          <p:cNvSpPr txBox="1">
            <a:spLocks noChangeArrowheads="1"/>
          </p:cNvSpPr>
          <p:nvPr/>
        </p:nvSpPr>
        <p:spPr bwMode="auto">
          <a:xfrm>
            <a:off x="263525"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总 量</a:t>
            </a:r>
          </a:p>
        </p:txBody>
      </p:sp>
      <p:sp>
        <p:nvSpPr>
          <p:cNvPr id="355354" name="Text Box 26"/>
          <p:cNvSpPr txBox="1">
            <a:spLocks noChangeArrowheads="1"/>
          </p:cNvSpPr>
          <p:nvPr/>
        </p:nvSpPr>
        <p:spPr bwMode="auto">
          <a:xfrm>
            <a:off x="2020888"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气 瓶</a:t>
            </a:r>
          </a:p>
        </p:txBody>
      </p:sp>
      <p:sp>
        <p:nvSpPr>
          <p:cNvPr id="41" name="Text Box 27"/>
          <p:cNvSpPr txBox="1">
            <a:spLocks noChangeArrowheads="1"/>
          </p:cNvSpPr>
          <p:nvPr/>
        </p:nvSpPr>
        <p:spPr bwMode="auto">
          <a:xfrm>
            <a:off x="3649663" y="2801938"/>
            <a:ext cx="18732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管 道</a:t>
            </a:r>
          </a:p>
        </p:txBody>
      </p:sp>
      <p:sp>
        <p:nvSpPr>
          <p:cNvPr id="355356" name="Text Box 28"/>
          <p:cNvSpPr txBox="1">
            <a:spLocks noChangeArrowheads="1"/>
          </p:cNvSpPr>
          <p:nvPr/>
        </p:nvSpPr>
        <p:spPr bwMode="auto">
          <a:xfrm>
            <a:off x="5489575" y="2801938"/>
            <a:ext cx="17287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事 故</a:t>
            </a:r>
          </a:p>
        </p:txBody>
      </p:sp>
      <p:sp>
        <p:nvSpPr>
          <p:cNvPr id="355357" name="Text Box 29"/>
          <p:cNvSpPr txBox="1">
            <a:spLocks noChangeArrowheads="1"/>
          </p:cNvSpPr>
          <p:nvPr/>
        </p:nvSpPr>
        <p:spPr bwMode="auto">
          <a:xfrm>
            <a:off x="7262813" y="2798763"/>
            <a:ext cx="17287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伤 亡</a:t>
            </a:r>
          </a:p>
        </p:txBody>
      </p:sp>
      <p:sp>
        <p:nvSpPr>
          <p:cNvPr id="5" name="等腰三角形 4"/>
          <p:cNvSpPr/>
          <p:nvPr/>
        </p:nvSpPr>
        <p:spPr bwMode="auto">
          <a:xfrm flipV="1">
            <a:off x="91598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3" name="等腰三角形 42"/>
          <p:cNvSpPr/>
          <p:nvPr/>
        </p:nvSpPr>
        <p:spPr bwMode="auto">
          <a:xfrm flipV="1">
            <a:off x="2687638"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4" name="等腰三角形 43"/>
          <p:cNvSpPr/>
          <p:nvPr/>
        </p:nvSpPr>
        <p:spPr bwMode="auto">
          <a:xfrm flipV="1">
            <a:off x="4437063"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5" name="等腰三角形 44"/>
          <p:cNvSpPr/>
          <p:nvPr/>
        </p:nvSpPr>
        <p:spPr bwMode="auto">
          <a:xfrm flipV="1">
            <a:off x="6196013"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6" name="等腰三角形 45"/>
          <p:cNvSpPr/>
          <p:nvPr/>
        </p:nvSpPr>
        <p:spPr bwMode="auto">
          <a:xfrm flipV="1">
            <a:off x="797083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7128" name="矩形 4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47129" name="矩形 4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1187450" y="2133600"/>
            <a:ext cx="5976938" cy="2862263"/>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某</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一特定危险情况发生的可能性</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和后果</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的组合。</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一般</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用风险度来表示危险的程度。</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即：</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R= P×L</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式中：</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R——</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风险 ；</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P——</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发生事故的可能性；</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L——</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发生事故的严重度。</a:t>
            </a:r>
          </a:p>
        </p:txBody>
      </p:sp>
      <p:sp>
        <p:nvSpPr>
          <p:cNvPr id="478212" name="Text Box 4"/>
          <p:cNvSpPr txBox="1">
            <a:spLocks noChangeArrowheads="1"/>
          </p:cNvSpPr>
          <p:nvPr/>
        </p:nvSpPr>
        <p:spPr bwMode="auto">
          <a:xfrm>
            <a:off x="1042988" y="1557338"/>
            <a:ext cx="4319588"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）什么是风险</a:t>
            </a:r>
          </a:p>
        </p:txBody>
      </p:sp>
      <p:sp>
        <p:nvSpPr>
          <p:cNvPr id="14950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4950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idx="1"/>
          </p:nvPr>
        </p:nvSpPr>
        <p:spPr>
          <a:xfrm>
            <a:off x="755650" y="1825625"/>
            <a:ext cx="7632700" cy="554038"/>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对于特种设备安全管理，可分为人、机</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、环境</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、管理四方面的风险。</a:t>
            </a:r>
          </a:p>
        </p:txBody>
      </p:sp>
      <p:sp>
        <p:nvSpPr>
          <p:cNvPr id="479235" name="Rectangle 3"/>
          <p:cNvSpPr>
            <a:spLocks noChangeArrowheads="1"/>
          </p:cNvSpPr>
          <p:nvPr/>
        </p:nvSpPr>
        <p:spPr bwMode="auto">
          <a:xfrm>
            <a:off x="744538" y="3932238"/>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Arial" charset="0"/>
                <a:ea typeface="黑体" pitchFamily="49" charset="-122"/>
                <a:cs typeface="+mn-cs"/>
              </a:rPr>
              <a:t>隐患</a:t>
            </a:r>
          </a:p>
        </p:txBody>
      </p:sp>
      <p:sp>
        <p:nvSpPr>
          <p:cNvPr id="479236" name="Rectangle 4"/>
          <p:cNvSpPr>
            <a:spLocks noChangeArrowheads="1"/>
          </p:cNvSpPr>
          <p:nvPr/>
        </p:nvSpPr>
        <p:spPr bwMode="auto">
          <a:xfrm>
            <a:off x="4344988" y="3860800"/>
            <a:ext cx="1152525"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49" charset="-122"/>
                <a:cs typeface="+mn-cs"/>
              </a:rPr>
              <a:t>风险</a:t>
            </a:r>
          </a:p>
        </p:txBody>
      </p:sp>
      <p:sp>
        <p:nvSpPr>
          <p:cNvPr id="479237" name="Rectangle 5"/>
          <p:cNvSpPr>
            <a:spLocks noChangeArrowheads="1"/>
          </p:cNvSpPr>
          <p:nvPr/>
        </p:nvSpPr>
        <p:spPr bwMode="auto">
          <a:xfrm>
            <a:off x="7369175" y="3860800"/>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Arial" charset="0"/>
                <a:ea typeface="黑体" pitchFamily="49" charset="-122"/>
                <a:cs typeface="+mn-cs"/>
              </a:rPr>
              <a:t>事故</a:t>
            </a:r>
          </a:p>
        </p:txBody>
      </p:sp>
      <p:sp>
        <p:nvSpPr>
          <p:cNvPr id="479238" name="AutoShape 6"/>
          <p:cNvSpPr>
            <a:spLocks noChangeArrowheads="1"/>
          </p:cNvSpPr>
          <p:nvPr/>
        </p:nvSpPr>
        <p:spPr bwMode="auto">
          <a:xfrm>
            <a:off x="1968500" y="3571875"/>
            <a:ext cx="2160588" cy="1584325"/>
          </a:xfrm>
          <a:prstGeom prst="rightArrow">
            <a:avLst>
              <a:gd name="adj1" fmla="val 50000"/>
              <a:gd name="adj2" fmla="val 34093"/>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黑体" pitchFamily="49" charset="-122"/>
                <a:cs typeface="+mn-cs"/>
              </a:rPr>
              <a:t>暴露在人们</a:t>
            </a: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黑体" pitchFamily="49" charset="-122"/>
                <a:cs typeface="+mn-cs"/>
              </a:rPr>
              <a:t>生产作业活动中</a:t>
            </a:r>
          </a:p>
        </p:txBody>
      </p:sp>
      <p:sp>
        <p:nvSpPr>
          <p:cNvPr id="479239" name="AutoShape 7"/>
          <p:cNvSpPr>
            <a:spLocks noChangeArrowheads="1"/>
          </p:cNvSpPr>
          <p:nvPr/>
        </p:nvSpPr>
        <p:spPr bwMode="auto">
          <a:xfrm>
            <a:off x="5784850" y="3500438"/>
            <a:ext cx="1439863" cy="1655763"/>
          </a:xfrm>
          <a:prstGeom prst="rightArrow">
            <a:avLst>
              <a:gd name="adj1" fmla="val 50000"/>
              <a:gd name="adj2" fmla="val 25000"/>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charset="0"/>
                <a:ea typeface="黑体" pitchFamily="49" charset="-122"/>
                <a:cs typeface="+mn-cs"/>
              </a:rPr>
              <a:t>控制失败</a:t>
            </a:r>
          </a:p>
        </p:txBody>
      </p:sp>
      <p:sp>
        <p:nvSpPr>
          <p:cNvPr id="479240" name="Text Box 8"/>
          <p:cNvSpPr txBox="1">
            <a:spLocks noChangeArrowheads="1"/>
          </p:cNvSpPr>
          <p:nvPr/>
        </p:nvSpPr>
        <p:spPr bwMode="auto">
          <a:xfrm>
            <a:off x="4933950" y="44450"/>
            <a:ext cx="43926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  风险和隐患、事故的关系</a:t>
            </a:r>
          </a:p>
        </p:txBody>
      </p:sp>
      <p:sp>
        <p:nvSpPr>
          <p:cNvPr id="150537" name="矩形 8"/>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0538" name="矩形 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755650" y="1766888"/>
            <a:ext cx="8229600" cy="3324225"/>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）风险辨识</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是</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识别在特种设备管理中各个</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环节</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存在的风险并确定其性质的过程。</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风险</a:t>
            </a: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辨识要考虑以下问题</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什么地方存在风险？</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存在</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什么性质的风险？</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这种</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风险在什么条件下可能会</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造成什么样的事故？</a:t>
            </a: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151555"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15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idx="1"/>
          </p:nvPr>
        </p:nvSpPr>
        <p:spPr>
          <a:xfrm>
            <a:off x="785813" y="2924175"/>
            <a:ext cx="7315200" cy="1939925"/>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要</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覆盖活动的常规和非常规（</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临时性</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运行、检修和维护等）的全方位、</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全过程</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要</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包括作业场所的所有人员（</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包括合同</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方和访问者等）；</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要</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考虑作业场所的周围环境和</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设施。</a:t>
            </a:r>
            <a:endPar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482308" name="Text Box 4"/>
          <p:cNvSpPr txBox="1">
            <a:spLocks noChangeArrowheads="1"/>
          </p:cNvSpPr>
          <p:nvPr/>
        </p:nvSpPr>
        <p:spPr bwMode="auto">
          <a:xfrm>
            <a:off x="785813" y="1700213"/>
            <a:ext cx="457835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风险辨识必须全面、准确、系统、科学</a:t>
            </a:r>
          </a:p>
        </p:txBody>
      </p:sp>
      <p:sp>
        <p:nvSpPr>
          <p:cNvPr id="15258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25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1116013" y="1700213"/>
            <a:ext cx="5040313" cy="4248150"/>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）直观经验分析法：</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对照</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、经验法；</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类比</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方法。</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）系统安全分析法：</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预先</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危险性分析（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PHA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危险性</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与可操作性研究（</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HAZOP</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故障</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类型和影响分析（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FMEA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事件</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树分析（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ETA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342900" marR="0" lvl="0" indent="-342900" algn="l" defTabSz="914400" rtl="0" eaLnBrk="1" fontAlgn="base" latinLnBrk="1" hangingPunct="1">
              <a:lnSpc>
                <a:spcPct val="150000"/>
              </a:lnSpc>
              <a:spcBef>
                <a:spcPct val="0"/>
              </a:spcBef>
              <a:spcAft>
                <a:spcPct val="0"/>
              </a:spcAft>
              <a:buClrTx/>
              <a:buSzTx/>
              <a:buFont typeface="Wingdings"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事故</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树分析（</a:t>
            </a: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FTA</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p:txBody>
      </p:sp>
      <p:sp>
        <p:nvSpPr>
          <p:cNvPr id="483332" name="Text Box 4"/>
          <p:cNvSpPr txBox="1">
            <a:spLocks noChangeArrowheads="1"/>
          </p:cNvSpPr>
          <p:nvPr/>
        </p:nvSpPr>
        <p:spPr bwMode="auto">
          <a:xfrm>
            <a:off x="5580063" y="44450"/>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风险辨识方法</a:t>
            </a:r>
          </a:p>
        </p:txBody>
      </p:sp>
      <p:sp>
        <p:nvSpPr>
          <p:cNvPr id="1536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36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1008063" y="2133600"/>
            <a:ext cx="7127875" cy="2400300"/>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）目的和任务：</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风险评价</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是评价风险程度并确定</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其是否</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在可容许范围的全过程。</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）确定可容许风险：</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满足</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法规、标准、经验要求的</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风险</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p:txBody>
      </p:sp>
      <p:sp>
        <p:nvSpPr>
          <p:cNvPr id="484355" name="Text Box 3"/>
          <p:cNvSpPr txBox="1">
            <a:spLocks noChangeArrowheads="1"/>
          </p:cNvSpPr>
          <p:nvPr/>
        </p:nvSpPr>
        <p:spPr bwMode="auto">
          <a:xfrm>
            <a:off x="5183188" y="0"/>
            <a:ext cx="39608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a:t>
            </a:r>
            <a:r>
              <a:rPr kumimoji="0" lang="en-US" altLang="zh-CN"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）风险评价</a:t>
            </a:r>
          </a:p>
        </p:txBody>
      </p:sp>
      <p:sp>
        <p:nvSpPr>
          <p:cNvPr id="15462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46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灯片编号占位符 5"/>
          <p:cNvSpPr txBox="1">
            <a:spLocks noGrp="1"/>
          </p:cNvSpPr>
          <p:nvPr/>
        </p:nvSpPr>
        <p:spPr>
          <a:xfrm>
            <a:off x="6553200" y="6245225"/>
            <a:ext cx="2133600" cy="476250"/>
          </a:xfrm>
          <a:prstGeom prst="rect">
            <a:avLst/>
          </a:prstGeom>
          <a:noFill/>
          <a:ln w="9525">
            <a:noFill/>
          </a:ln>
        </p:spPr>
        <p:txBody>
          <a:bodyPr/>
          <a:lstStyle/>
          <a:p>
            <a:pPr lvl="0" algn="r" eaLnBrk="1" hangingPunct="1"/>
            <a:fld id="{9A0DB2DC-4C9A-4742-B13C-FB6460FD3503}" type="slidenum">
              <a:rPr lang="en-US" altLang="zh-CN" sz="1400" b="0" dirty="0">
                <a:latin typeface="Arial" charset="0"/>
                <a:ea typeface="宋体" charset="-122"/>
              </a:rPr>
              <a:pPr lvl="0" algn="r" eaLnBrk="1" hangingPunct="1"/>
              <a:t>76</a:t>
            </a:fld>
            <a:endParaRPr lang="en-US" altLang="zh-CN" sz="1400" b="0" dirty="0">
              <a:latin typeface="Arial" charset="0"/>
              <a:ea typeface="宋体" charset="-122"/>
            </a:endParaRPr>
          </a:p>
        </p:txBody>
      </p:sp>
      <p:graphicFrame>
        <p:nvGraphicFramePr>
          <p:cNvPr id="567401" name="Group 105"/>
          <p:cNvGraphicFramePr>
            <a:graphicFrameLocks noGrp="1"/>
          </p:cNvGraphicFramePr>
          <p:nvPr>
            <p:ph idx="4294967295"/>
          </p:nvPr>
        </p:nvGraphicFramePr>
        <p:xfrm>
          <a:off x="395288" y="957263"/>
          <a:ext cx="8493125" cy="5543551"/>
        </p:xfrm>
        <a:graphic>
          <a:graphicData uri="http://schemas.openxmlformats.org/drawingml/2006/table">
            <a:tbl>
              <a:tblPr/>
              <a:tblGrid>
                <a:gridCol w="1439863"/>
                <a:gridCol w="1152525"/>
                <a:gridCol w="1296987"/>
                <a:gridCol w="1223963"/>
                <a:gridCol w="1246187"/>
                <a:gridCol w="1066800"/>
                <a:gridCol w="1066800"/>
              </a:tblGrid>
              <a:tr h="1616075">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宋体" charset="-122"/>
                          <a:ea typeface="宋体" charset="-122"/>
                          <a:cs typeface="Times New Roman" pitchFamily="18" charset="0"/>
                        </a:rPr>
                        <a:t>    </a:t>
                      </a:r>
                      <a:r>
                        <a:rPr kumimoji="0" lang="zh-CN" altLang="en-US" sz="2000" b="1" i="0" u="none" strike="noStrike" cap="none" normalizeH="0" baseline="0" dirty="0" smtClean="0">
                          <a:ln>
                            <a:noFill/>
                          </a:ln>
                          <a:solidFill>
                            <a:srgbClr val="000000"/>
                          </a:solidFill>
                          <a:effectLst/>
                          <a:latin typeface="宋体" charset="-122"/>
                          <a:ea typeface="宋体" charset="-122"/>
                          <a:cs typeface="Times New Roman" pitchFamily="18" charset="0"/>
                        </a:rPr>
                        <a:t>可能性</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charset="-122"/>
                          <a:ea typeface="宋体" charset="-122"/>
                          <a:cs typeface="Times New Roman" pitchFamily="18" charset="0"/>
                        </a:rPr>
                        <a:t>    P</a:t>
                      </a:r>
                      <a:r>
                        <a:rPr kumimoji="0" lang="en-US" altLang="zh-CN" sz="1600" b="1" i="0" u="none" strike="noStrike" cap="none" normalizeH="0" baseline="0" dirty="0" smtClean="0">
                          <a:ln>
                            <a:noFill/>
                          </a:ln>
                          <a:solidFill>
                            <a:srgbClr val="000000"/>
                          </a:solidFill>
                          <a:effectLst/>
                          <a:latin typeface="宋体" charset="-122"/>
                          <a:ea typeface="宋体" charset="-122"/>
                          <a:cs typeface="Times New Roman" pitchFamily="18" charset="0"/>
                        </a:rPr>
                        <a:t>   </a:t>
                      </a:r>
                      <a:endParaRPr kumimoji="0" lang="zh-CN" altLang="en-US" sz="1600" b="1" i="0" u="none" strike="noStrike" cap="none" normalizeH="0" baseline="0" dirty="0" smtClean="0">
                        <a:ln>
                          <a:noFill/>
                        </a:ln>
                        <a:solidFill>
                          <a:srgbClr val="000000"/>
                        </a:solidFill>
                        <a:effectLst/>
                        <a:latin typeface="Times New Roman" pitchFamily="18" charset="0"/>
                        <a:ea typeface="宋体" charset="-122"/>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宋体" charset="-122"/>
                        <a:ea typeface="宋体" charset="-122"/>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charset="-122"/>
                          <a:ea typeface="宋体" charset="-122"/>
                          <a:cs typeface="Times New Roman" pitchFamily="18" charset="0"/>
                        </a:rPr>
                        <a:t>严重度</a:t>
                      </a:r>
                    </a:p>
                    <a:p>
                      <a:pPr marL="342900" marR="0" lvl="0" indent="-342900" algn="l"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charset="-122"/>
                          <a:ea typeface="宋体" charset="-122"/>
                          <a:cs typeface="Times New Roman" pitchFamily="18" charset="0"/>
                        </a:rPr>
                        <a:t>   L</a:t>
                      </a:r>
                      <a:endParaRPr kumimoji="0" lang="zh-CN" altLang="en-US" sz="2000" b="0" i="0" u="none" strike="noStrike" cap="none" normalizeH="0" baseline="0" dirty="0" smtClean="0">
                        <a:ln>
                          <a:noFill/>
                        </a:ln>
                        <a:solidFill>
                          <a:srgbClr val="000000"/>
                        </a:solidFill>
                        <a:effectLst/>
                        <a:latin typeface="宋体" charset="-122"/>
                        <a:ea typeface="宋体" charset="-122"/>
                        <a:cs typeface="Times New Roman" pitchFamily="18" charset="0"/>
                      </a:endParaRPr>
                    </a:p>
                  </a:txBody>
                  <a:tcPr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w="12700" cap="flat" cmpd="thickThin" algn="ctr">
                      <a:solidFill>
                        <a:schemeClr val="tx1"/>
                      </a:solidFill>
                      <a:prstDash val="solid"/>
                      <a:round/>
                      <a:headEnd type="none" w="med" len="med"/>
                      <a:tailEnd type="none" w="med" len="med"/>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charset="-122"/>
                          <a:ea typeface="宋体" charset="-122"/>
                          <a:cs typeface="Times New Roman" pitchFamily="18" charset="0"/>
                        </a:rPr>
                        <a:t>0</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不可能</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charset="-122"/>
                          <a:ea typeface="宋体" charset="-122"/>
                          <a:cs typeface="Times New Roman" pitchFamily="18" charset="0"/>
                        </a:rPr>
                        <a:t>A</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charset="-122"/>
                          <a:ea typeface="宋体" charset="-122"/>
                          <a:cs typeface="Times New Roman" pitchFamily="18" charset="0"/>
                        </a:rPr>
                        <a:t>几乎不</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dirty="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charset="-122"/>
                          <a:ea typeface="宋体" charset="-122"/>
                          <a:cs typeface="Times New Roman" pitchFamily="18" charset="0"/>
                        </a:rPr>
                        <a:t>B</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很少</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charset="-122"/>
                          <a:ea typeface="宋体" charset="-122"/>
                          <a:cs typeface="Times New Roman" pitchFamily="18" charset="0"/>
                        </a:rPr>
                        <a:t>C</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偶尔</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charset="-122"/>
                          <a:ea typeface="宋体" charset="-122"/>
                          <a:cs typeface="Times New Roman" pitchFamily="18" charset="0"/>
                        </a:rPr>
                        <a:t>D</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可能</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发生</a:t>
                      </a:r>
                      <a:endParaRPr kumimoji="0" lang="zh-CN" altLang="en-US" sz="2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1" i="0" u="none" strike="noStrike" cap="none" normalizeH="0" baseline="0" smtClean="0">
                        <a:ln>
                          <a:noFill/>
                        </a:ln>
                        <a:solidFill>
                          <a:srgbClr val="000000"/>
                        </a:solidFill>
                        <a:effectLst/>
                        <a:latin typeface="宋体" charset="-122"/>
                        <a:ea typeface="宋体" charset="-122"/>
                        <a:cs typeface="Times New Roman"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charset="-122"/>
                          <a:ea typeface="宋体" charset="-122"/>
                          <a:cs typeface="Times New Roman" pitchFamily="18" charset="0"/>
                        </a:rPr>
                        <a:t>E</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经常</a:t>
                      </a: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charset="-122"/>
                          <a:ea typeface="宋体" charset="-122"/>
                          <a:cs typeface="Times New Roman" pitchFamily="18" charset="0"/>
                        </a:rPr>
                        <a:t>发生</a:t>
                      </a:r>
                    </a:p>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574675">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宋体" charset="-122"/>
                          <a:ea typeface="宋体" charset="-122"/>
                          <a:cs typeface="Times New Roman" pitchFamily="18" charset="0"/>
                        </a:rPr>
                        <a:t>0</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无影响）</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r>
              <a:tr h="557213">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宋体" charset="-122"/>
                          <a:ea typeface="宋体" charset="-122"/>
                          <a:cs typeface="Times New Roman" pitchFamily="18" charset="0"/>
                        </a:rPr>
                        <a:t>1</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轻微的）</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dirty="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r>
              <a:tr h="558800">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itchFamily="18" charset="0"/>
                          <a:ea typeface="宋体" charset="-122"/>
                          <a:cs typeface="Times New Roman" pitchFamily="18" charset="0"/>
                        </a:rPr>
                        <a:t>2</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较小的</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r>
              <a:tr h="555625">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itchFamily="18" charset="0"/>
                          <a:ea typeface="宋体" charset="-122"/>
                          <a:cs typeface="Times New Roman" pitchFamily="18" charset="0"/>
                        </a:rPr>
                        <a:t>3</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较大的</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Ⅳ</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57213">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itchFamily="18" charset="0"/>
                          <a:ea typeface="宋体" charset="-122"/>
                          <a:cs typeface="Times New Roman" pitchFamily="18" charset="0"/>
                        </a:rPr>
                        <a:t>4</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重大的</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33400">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itchFamily="18" charset="0"/>
                          <a:ea typeface="宋体" charset="-122"/>
                          <a:cs typeface="Times New Roman" pitchFamily="18" charset="0"/>
                        </a:rPr>
                        <a:t>5</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特大的</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itchFamily="18" charset="0"/>
                        </a:rPr>
                        <a:t>Ⅲ</a:t>
                      </a:r>
                      <a:endParaRPr kumimoji="0" lang="en-US" altLang="zh-CN" sz="2000" b="0" i="0" u="none" strike="noStrike" cap="none" normalizeH="0" baseline="0" smtClean="0">
                        <a:ln>
                          <a:noFill/>
                        </a:ln>
                        <a:solidFill>
                          <a:schemeClr val="tx1"/>
                        </a:solidFill>
                        <a:effectLst/>
                        <a:latin typeface="Times New Roman" pitchFamily="18" charset="0"/>
                        <a:ea typeface="楷体_GB231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5715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90550">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itchFamily="18" charset="0"/>
                          <a:ea typeface="宋体" charset="-122"/>
                          <a:cs typeface="Times New Roman" pitchFamily="18" charset="0"/>
                        </a:rPr>
                        <a:t>6</a:t>
                      </a:r>
                      <a:r>
                        <a:rPr kumimoji="0" lang="zh-CN" altLang="en-US" sz="1600" b="1" i="0" u="none" strike="noStrike" cap="none" normalizeH="0" baseline="0" smtClean="0">
                          <a:ln>
                            <a:noFill/>
                          </a:ln>
                          <a:solidFill>
                            <a:srgbClr val="000000"/>
                          </a:solidFill>
                          <a:effectLst/>
                          <a:latin typeface="宋体" charset="-122"/>
                          <a:ea typeface="宋体" charset="-122"/>
                          <a:cs typeface="Times New Roman" pitchFamily="18" charset="0"/>
                        </a:rPr>
                        <a:t>（</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灾难的</a:t>
                      </a:r>
                      <a:r>
                        <a:rPr kumimoji="0" lang="zh-CN" altLang="en-US" sz="1600" b="0" i="0" u="none" strike="noStrike" cap="none" normalizeH="0" baseline="0" smtClean="0">
                          <a:ln>
                            <a:noFill/>
                          </a:ln>
                          <a:solidFill>
                            <a:srgbClr val="000000"/>
                          </a:solidFill>
                          <a:effectLst/>
                          <a:latin typeface="宋体" charset="-122"/>
                          <a:ea typeface="宋体" charset="-122"/>
                          <a:cs typeface="Times New Roman" pitchFamily="18" charset="0"/>
                        </a:rPr>
                        <a:t>）</a:t>
                      </a:r>
                      <a:endPar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charset="-122"/>
                        </a:rPr>
                        <a:t>Ⅱ</a:t>
                      </a:r>
                      <a:endParaRPr kumimoji="0" lang="en-US" altLang="zh-CN" sz="2000" b="0" i="0" u="none" strike="noStrike" cap="none" normalizeH="0" baseline="0" smtClean="0">
                        <a:ln>
                          <a:noFill/>
                        </a:ln>
                        <a:solidFill>
                          <a:schemeClr val="tx1"/>
                        </a:solidFill>
                        <a:effectLst/>
                        <a:latin typeface="Times New Roman" pitchFamily="18" charset="0"/>
                        <a:ea typeface="宋体"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latin typeface="宋体" charset="-122"/>
                          <a:ea typeface="宋体" charset="-122"/>
                          <a:cs typeface="Times New Roman" pitchFamily="18" charset="0"/>
                        </a:rPr>
                        <a:t>Ⅰ</a:t>
                      </a:r>
                      <a:endParaRPr kumimoji="0" lang="en-US" altLang="zh-CN" sz="2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567394" name="Text Box 98"/>
          <p:cNvSpPr txBox="1">
            <a:spLocks noChangeArrowheads="1"/>
          </p:cNvSpPr>
          <p:nvPr/>
        </p:nvSpPr>
        <p:spPr bwMode="auto">
          <a:xfrm>
            <a:off x="5003800" y="44450"/>
            <a:ext cx="45354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风险评价方法</a:t>
            </a:r>
          </a:p>
        </p:txBody>
      </p:sp>
      <p:sp>
        <p:nvSpPr>
          <p:cNvPr id="15574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574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72" name="Group 52"/>
          <p:cNvGraphicFramePr>
            <a:graphicFrameLocks noGrp="1"/>
          </p:cNvGraphicFramePr>
          <p:nvPr/>
        </p:nvGraphicFramePr>
        <p:xfrm>
          <a:off x="468313" y="1484313"/>
          <a:ext cx="8281987" cy="4398962"/>
        </p:xfrm>
        <a:graphic>
          <a:graphicData uri="http://schemas.openxmlformats.org/drawingml/2006/table">
            <a:tbl>
              <a:tblPr/>
              <a:tblGrid>
                <a:gridCol w="1450975"/>
                <a:gridCol w="1069975"/>
                <a:gridCol w="5761037"/>
              </a:tblGrid>
              <a:tr h="1158407">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FF0000"/>
                          </a:solidFill>
                          <a:effectLst/>
                          <a:latin typeface="Times New Roman" pitchFamily="18" charset="0"/>
                          <a:ea typeface="宋体" charset="-122"/>
                          <a:cs typeface="Times New Roman" pitchFamily="18" charset="0"/>
                        </a:rPr>
                        <a:t>             </a:t>
                      </a:r>
                      <a:endParaRPr kumimoji="0" lang="zh-CN" altLang="en-US" sz="1400" b="0"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endParaRP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Times New Roman" pitchFamily="18" charset="0"/>
                          <a:ea typeface="黑体" pitchFamily="49" charset="-122"/>
                        </a:rPr>
                        <a:t>      </a:t>
                      </a: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Times New Roman" pitchFamily="18" charset="0"/>
                          <a:ea typeface="黑体" pitchFamily="49" charset="-122"/>
                        </a:rPr>
                        <a:t>     </a:t>
                      </a:r>
                      <a:r>
                        <a:rPr kumimoji="0" lang="zh-CN" altLang="en-US" sz="2000" b="0" i="0" u="none" strike="noStrike" cap="none" normalizeH="0" baseline="0" dirty="0" smtClean="0">
                          <a:ln>
                            <a:noFill/>
                          </a:ln>
                          <a:solidFill>
                            <a:schemeClr val="tx1"/>
                          </a:solidFill>
                          <a:effectLst/>
                          <a:latin typeface="Times New Roman" pitchFamily="18" charset="0"/>
                          <a:ea typeface="黑体" pitchFamily="49" charset="-122"/>
                        </a:rPr>
                        <a:t>风险等级</a:t>
                      </a:r>
                      <a:endParaRPr kumimoji="0" lang="zh-CN" altLang="en-US" sz="2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smtClean="0">
                        <a:ln>
                          <a:noFill/>
                        </a:ln>
                        <a:solidFill>
                          <a:schemeClr val="tx1"/>
                        </a:solidFill>
                        <a:effectLst/>
                        <a:latin typeface="Times New Roman" pitchFamily="18" charset="0"/>
                        <a:ea typeface="黑体" pitchFamily="49" charset="-122"/>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smtClean="0">
                        <a:ln>
                          <a:noFill/>
                        </a:ln>
                        <a:solidFill>
                          <a:schemeClr val="tx1"/>
                        </a:solidFill>
                        <a:effectLst/>
                        <a:latin typeface="Times New Roman" pitchFamily="18" charset="0"/>
                        <a:ea typeface="黑体" pitchFamily="49" charset="-122"/>
                      </a:endParaRPr>
                    </a:p>
                  </a:txBody>
                  <a:tcPr marL="0" marR="0" marT="0" marB="0"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itchFamily="18" charset="0"/>
                          <a:ea typeface="黑体" pitchFamily="49" charset="-122"/>
                          <a:cs typeface="Times New Roman" pitchFamily="18" charset="0"/>
                        </a:rPr>
                        <a:t>预警色</a:t>
                      </a: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itchFamily="18" charset="0"/>
                          <a:ea typeface="黑体" pitchFamily="49" charset="-122"/>
                          <a:cs typeface="Times New Roman" pitchFamily="18" charset="0"/>
                        </a:rPr>
                        <a:t>风　险　预    警　</a:t>
                      </a:r>
                    </a:p>
                  </a:txBody>
                  <a:tcPr marL="0" marR="0" marT="0" marB="0" anchor="ctr" anchorCtr="1" horzOverflow="overflow">
                    <a:lnL w="12700" cap="flat" cmpd="thickThin" algn="ctr">
                      <a:solidFill>
                        <a:schemeClr val="tx1"/>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776400">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charset="-122"/>
                          <a:ea typeface="宋体" charset="-122"/>
                          <a:cs typeface="Times New Roman" pitchFamily="18" charset="0"/>
                        </a:rPr>
                        <a:t>Ⅰ</a:t>
                      </a:r>
                      <a:r>
                        <a:rPr kumimoji="0" lang="zh-CN" altLang="en-US" sz="1800" b="1" i="0" u="none" strike="noStrike" cap="none" normalizeH="0" baseline="0" smtClean="0">
                          <a:ln>
                            <a:noFill/>
                          </a:ln>
                          <a:solidFill>
                            <a:schemeClr val="tx1"/>
                          </a:solidFill>
                          <a:effectLst/>
                          <a:latin typeface="宋体" charset="-122"/>
                          <a:ea typeface="宋体" charset="-122"/>
                          <a:cs typeface="Times New Roman" pitchFamily="18" charset="0"/>
                        </a:rPr>
                        <a:t>（高）</a:t>
                      </a:r>
                      <a:endParaRPr kumimoji="0" lang="zh-CN" altLang="en-US"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smtClean="0">
                        <a:ln>
                          <a:noFill/>
                        </a:ln>
                        <a:solidFill>
                          <a:srgbClr val="0000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仿宋_GB2312"/>
                          <a:cs typeface="Times New Roman" pitchFamily="18" charset="0"/>
                        </a:rPr>
                        <a:t>不可以接受的风险：</a:t>
                      </a:r>
                      <a:r>
                        <a:rPr kumimoji="0" lang="zh-CN" altLang="en-US" sz="2000" b="1" i="0" u="none" strike="noStrike" cap="none" normalizeH="0" baseline="0" smtClean="0">
                          <a:ln>
                            <a:noFill/>
                          </a:ln>
                          <a:solidFill>
                            <a:schemeClr val="tx1"/>
                          </a:solidFill>
                          <a:effectLst/>
                          <a:latin typeface="굴림"/>
                          <a:ea typeface="仿宋_GB2312"/>
                          <a:cs typeface="Times New Roman" pitchFamily="18" charset="0"/>
                        </a:rPr>
                        <a:t>紧急出动，直至风险降低后才能恢复工作。</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790689">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charset="-122"/>
                          <a:ea typeface="宋体" charset="-122"/>
                          <a:cs typeface="Times New Roman" pitchFamily="18" charset="0"/>
                        </a:rPr>
                        <a:t>Ⅱ</a:t>
                      </a:r>
                      <a:r>
                        <a:rPr kumimoji="0" lang="zh-CN" altLang="en-US" sz="1800" b="1" i="0" u="none" strike="noStrike" cap="none" normalizeH="0" baseline="0" smtClean="0">
                          <a:ln>
                            <a:noFill/>
                          </a:ln>
                          <a:solidFill>
                            <a:schemeClr val="tx1"/>
                          </a:solidFill>
                          <a:effectLst/>
                          <a:latin typeface="宋体" charset="-122"/>
                          <a:ea typeface="宋体" charset="-122"/>
                          <a:cs typeface="Times New Roman" pitchFamily="18" charset="0"/>
                        </a:rPr>
                        <a:t>（中）</a:t>
                      </a: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smtClean="0">
                        <a:ln>
                          <a:noFill/>
                        </a:ln>
                        <a:solidFill>
                          <a:srgbClr val="0000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仿宋_GB2312"/>
                          <a:cs typeface="Times New Roman" pitchFamily="18" charset="0"/>
                        </a:rPr>
                        <a:t>不希望有的风险：</a:t>
                      </a:r>
                      <a:r>
                        <a:rPr kumimoji="0" lang="zh-CN" altLang="en-US" sz="2000" b="1" i="0" u="none" strike="noStrike" cap="none" normalizeH="0" baseline="0" smtClean="0">
                          <a:ln>
                            <a:noFill/>
                          </a:ln>
                          <a:solidFill>
                            <a:schemeClr val="tx1"/>
                          </a:solidFill>
                          <a:effectLst/>
                          <a:latin typeface="굴림"/>
                          <a:ea typeface="仿宋_GB2312"/>
                          <a:cs typeface="Times New Roman" pitchFamily="18" charset="0"/>
                        </a:rPr>
                        <a:t>集结待命，努力降低风险，在规定时间内恢复正常工作。</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838321">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charset="-122"/>
                          <a:ea typeface="宋体" charset="-122"/>
                          <a:cs typeface="Times New Roman" pitchFamily="18" charset="0"/>
                        </a:rPr>
                        <a:t>Ⅲ</a:t>
                      </a:r>
                      <a:r>
                        <a:rPr kumimoji="0" lang="zh-CN" altLang="en-US" sz="1800" b="1" i="0" u="none" strike="noStrike" cap="none" normalizeH="0" baseline="0" smtClean="0">
                          <a:ln>
                            <a:noFill/>
                          </a:ln>
                          <a:solidFill>
                            <a:schemeClr val="tx1"/>
                          </a:solidFill>
                          <a:effectLst/>
                          <a:latin typeface="宋体" charset="-122"/>
                          <a:ea typeface="宋体" charset="-122"/>
                          <a:cs typeface="Times New Roman" pitchFamily="18" charset="0"/>
                        </a:rPr>
                        <a:t>（较低）</a:t>
                      </a: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smtClean="0">
                        <a:ln>
                          <a:noFill/>
                        </a:ln>
                        <a:solidFill>
                          <a:srgbClr val="0000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仿宋_GB2312"/>
                          <a:cs typeface="Times New Roman" pitchFamily="18" charset="0"/>
                        </a:rPr>
                        <a:t>有条件接受的风险：</a:t>
                      </a:r>
                      <a:r>
                        <a:rPr kumimoji="0" lang="zh-CN" altLang="en-US" sz="2000" b="1" i="0" u="none" strike="noStrike" cap="none" normalizeH="0" baseline="0" smtClean="0">
                          <a:ln>
                            <a:noFill/>
                          </a:ln>
                          <a:solidFill>
                            <a:schemeClr val="tx1"/>
                          </a:solidFill>
                          <a:effectLst/>
                          <a:latin typeface="굴림"/>
                          <a:ea typeface="仿宋_GB2312"/>
                          <a:cs typeface="Times New Roman" pitchFamily="18" charset="0"/>
                        </a:rPr>
                        <a:t>原地待命，评审是否需要另外的控制措施。</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835145">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charset="-122"/>
                          <a:ea typeface="宋体" charset="-122"/>
                          <a:cs typeface="Times New Roman" pitchFamily="18" charset="0"/>
                        </a:rPr>
                        <a:t>Ⅳ</a:t>
                      </a:r>
                      <a:r>
                        <a:rPr kumimoji="0" lang="zh-CN" altLang="en-US" sz="1800" b="1" i="0" u="none" strike="noStrike" cap="none" normalizeH="0" baseline="0" smtClean="0">
                          <a:ln>
                            <a:noFill/>
                          </a:ln>
                          <a:solidFill>
                            <a:schemeClr val="tx1"/>
                          </a:solidFill>
                          <a:effectLst/>
                          <a:latin typeface="宋体" charset="-122"/>
                          <a:ea typeface="宋体" charset="-122"/>
                          <a:cs typeface="Times New Roman" pitchFamily="18" charset="0"/>
                        </a:rPr>
                        <a:t>（低）</a:t>
                      </a: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dirty="0" smtClean="0">
                        <a:ln>
                          <a:noFill/>
                        </a:ln>
                        <a:solidFill>
                          <a:srgbClr val="3399FF"/>
                        </a:solidFill>
                        <a:effectLst/>
                        <a:latin typeface="Times New Roman" pitchFamily="18" charset="0"/>
                        <a:ea typeface="楷体_GB2312"/>
                        <a:cs typeface="Times New Roman"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latinLnBrk="1">
                        <a:spcBef>
                          <a:spcPct val="20000"/>
                        </a:spcBef>
                        <a:defRPr sz="2800">
                          <a:solidFill>
                            <a:schemeClr val="tx1"/>
                          </a:solidFill>
                          <a:latin typeface="굴림"/>
                          <a:ea typeface="宋体" charset="-122"/>
                        </a:defRPr>
                      </a:lvl1pPr>
                      <a:lvl2pPr marL="742950" indent="-285750" latinLnBrk="1">
                        <a:spcBef>
                          <a:spcPct val="20000"/>
                        </a:spcBef>
                        <a:defRPr sz="2400">
                          <a:solidFill>
                            <a:schemeClr val="tx1"/>
                          </a:solidFill>
                          <a:latin typeface="굴림"/>
                          <a:ea typeface="宋体" charset="-122"/>
                        </a:defRPr>
                      </a:lvl2pPr>
                      <a:lvl3pPr marL="1143000" indent="-228600" latinLnBrk="1">
                        <a:spcBef>
                          <a:spcPct val="20000"/>
                        </a:spcBef>
                        <a:defRPr sz="2000">
                          <a:solidFill>
                            <a:schemeClr val="tx1"/>
                          </a:solidFill>
                          <a:latin typeface="굴림"/>
                          <a:ea typeface="宋体" charset="-122"/>
                        </a:defRPr>
                      </a:lvl3pPr>
                      <a:lvl4pPr marL="1600200" indent="-228600" latinLnBrk="1">
                        <a:spcBef>
                          <a:spcPct val="20000"/>
                        </a:spcBef>
                        <a:defRPr>
                          <a:solidFill>
                            <a:schemeClr val="tx1"/>
                          </a:solidFill>
                          <a:latin typeface="굴림"/>
                          <a:ea typeface="宋体" charset="-122"/>
                        </a:defRPr>
                      </a:lvl4pPr>
                      <a:lvl5pPr marL="2057400" indent="-228600" latinLnBrk="1">
                        <a:spcBef>
                          <a:spcPct val="20000"/>
                        </a:spcBef>
                        <a:defRPr>
                          <a:solidFill>
                            <a:schemeClr val="tx1"/>
                          </a:solidFill>
                          <a:latin typeface="굴림"/>
                          <a:ea typeface="宋体" charset="-122"/>
                        </a:defRPr>
                      </a:lvl5pPr>
                      <a:lvl6pPr marL="2514600" indent="-228600" fontAlgn="base" latinLnBrk="1">
                        <a:spcBef>
                          <a:spcPct val="20000"/>
                        </a:spcBef>
                        <a:spcAft>
                          <a:spcPct val="0"/>
                        </a:spcAft>
                        <a:defRPr>
                          <a:solidFill>
                            <a:schemeClr val="tx1"/>
                          </a:solidFill>
                          <a:latin typeface="굴림"/>
                          <a:ea typeface="宋体" charset="-122"/>
                        </a:defRPr>
                      </a:lvl6pPr>
                      <a:lvl7pPr marL="2971800" indent="-228600" fontAlgn="base" latinLnBrk="1">
                        <a:spcBef>
                          <a:spcPct val="20000"/>
                        </a:spcBef>
                        <a:spcAft>
                          <a:spcPct val="0"/>
                        </a:spcAft>
                        <a:defRPr>
                          <a:solidFill>
                            <a:schemeClr val="tx1"/>
                          </a:solidFill>
                          <a:latin typeface="굴림"/>
                          <a:ea typeface="宋体" charset="-122"/>
                        </a:defRPr>
                      </a:lvl7pPr>
                      <a:lvl8pPr marL="3429000" indent="-228600" fontAlgn="base" latinLnBrk="1">
                        <a:spcBef>
                          <a:spcPct val="20000"/>
                        </a:spcBef>
                        <a:spcAft>
                          <a:spcPct val="0"/>
                        </a:spcAft>
                        <a:defRPr>
                          <a:solidFill>
                            <a:schemeClr val="tx1"/>
                          </a:solidFill>
                          <a:latin typeface="굴림"/>
                          <a:ea typeface="宋体" charset="-122"/>
                        </a:defRPr>
                      </a:lvl8pPr>
                      <a:lvl9pPr marL="3886200" indent="-228600" fontAlgn="base" latinLnBrk="1">
                        <a:spcBef>
                          <a:spcPct val="20000"/>
                        </a:spcBef>
                        <a:spcAft>
                          <a:spcPct val="0"/>
                        </a:spcAft>
                        <a:defRPr>
                          <a:solidFill>
                            <a:schemeClr val="tx1"/>
                          </a:solidFill>
                          <a:latin typeface="굴림"/>
                          <a:ea typeface="宋体"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Times New Roman" pitchFamily="18" charset="0"/>
                          <a:ea typeface="仿宋_GB2312"/>
                          <a:cs typeface="Times New Roman" pitchFamily="18" charset="0"/>
                        </a:rPr>
                        <a:t>可以接受的风险：</a:t>
                      </a:r>
                      <a:r>
                        <a:rPr kumimoji="0" lang="zh-CN" altLang="en-US" sz="2000" b="1" i="0" u="none" strike="noStrike" cap="none" normalizeH="0" baseline="0" dirty="0" smtClean="0">
                          <a:ln>
                            <a:noFill/>
                          </a:ln>
                          <a:solidFill>
                            <a:schemeClr val="tx1"/>
                          </a:solidFill>
                          <a:effectLst/>
                          <a:latin typeface="굴림"/>
                          <a:ea typeface="仿宋_GB2312"/>
                          <a:cs typeface="Times New Roman" pitchFamily="18" charset="0"/>
                        </a:rPr>
                        <a:t>正常运行。</a:t>
                      </a: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68355" name="Rectangle 36"/>
          <p:cNvSpPr>
            <a:spLocks noGrp="1" noChangeArrowheads="1"/>
          </p:cNvSpPr>
          <p:nvPr>
            <p:ph type="body" idx="4294967295"/>
          </p:nvPr>
        </p:nvSpPr>
        <p:spPr>
          <a:xfrm>
            <a:off x="4640263" y="44450"/>
            <a:ext cx="5183188"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风险预警分级管理</a:t>
            </a:r>
          </a:p>
        </p:txBody>
      </p:sp>
      <p:sp>
        <p:nvSpPr>
          <p:cNvPr id="1567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67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19"/>
          <p:cNvSpPr/>
          <p:nvPr/>
        </p:nvSpPr>
        <p:spPr>
          <a:xfrm>
            <a:off x="611188" y="5310188"/>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6" name="流程图: 终止 19"/>
          <p:cNvSpPr/>
          <p:nvPr/>
        </p:nvSpPr>
        <p:spPr>
          <a:xfrm>
            <a:off x="1892300" y="4711700"/>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9" name="流程图: 终止 19"/>
          <p:cNvSpPr/>
          <p:nvPr/>
        </p:nvSpPr>
        <p:spPr>
          <a:xfrm>
            <a:off x="2968625" y="4106863"/>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终止 19"/>
          <p:cNvSpPr/>
          <p:nvPr/>
        </p:nvSpPr>
        <p:spPr>
          <a:xfrm>
            <a:off x="4140200" y="3511550"/>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终止 19"/>
          <p:cNvSpPr/>
          <p:nvPr/>
        </p:nvSpPr>
        <p:spPr>
          <a:xfrm>
            <a:off x="5192713" y="2898775"/>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grpSp>
        <p:nvGrpSpPr>
          <p:cNvPr id="157703" name="组合 19"/>
          <p:cNvGrpSpPr/>
          <p:nvPr/>
        </p:nvGrpSpPr>
        <p:grpSpPr>
          <a:xfrm>
            <a:off x="484188" y="3411538"/>
            <a:ext cx="1244600" cy="1787525"/>
            <a:chOff x="3875087" y="2165982"/>
            <a:chExt cx="582612" cy="912813"/>
          </a:xfrm>
        </p:grpSpPr>
        <p:sp>
          <p:nvSpPr>
            <p:cNvPr id="21" name="Freeform 13"/>
            <p:cNvSpPr/>
            <p:nvPr/>
          </p:nvSpPr>
          <p:spPr bwMode="auto">
            <a:xfrm>
              <a:off x="4127750" y="2165982"/>
              <a:ext cx="164974" cy="165376"/>
            </a:xfrm>
            <a:custGeom>
              <a:avLst/>
              <a:gdLst>
                <a:gd name="T0" fmla="*/ 13 w 17"/>
                <a:gd name="T1" fmla="*/ 3 h 17"/>
                <a:gd name="T2" fmla="*/ 3 w 17"/>
                <a:gd name="T3" fmla="*/ 4 h 17"/>
                <a:gd name="T4" fmla="*/ 3 w 17"/>
                <a:gd name="T5" fmla="*/ 14 h 17"/>
                <a:gd name="T6" fmla="*/ 14 w 17"/>
                <a:gd name="T7" fmla="*/ 13 h 17"/>
                <a:gd name="T8" fmla="*/ 13 w 17"/>
                <a:gd name="T9" fmla="*/ 3 h 17"/>
              </a:gdLst>
              <a:ahLst/>
              <a:cxnLst>
                <a:cxn ang="0">
                  <a:pos x="T0" y="T1"/>
                </a:cxn>
                <a:cxn ang="0">
                  <a:pos x="T2" y="T3"/>
                </a:cxn>
                <a:cxn ang="0">
                  <a:pos x="T4" y="T5"/>
                </a:cxn>
                <a:cxn ang="0">
                  <a:pos x="T6" y="T7"/>
                </a:cxn>
                <a:cxn ang="0">
                  <a:pos x="T8" y="T9"/>
                </a:cxn>
              </a:cxnLst>
              <a:rect l="0" t="0" r="r" b="b"/>
              <a:pathLst>
                <a:path w="17" h="17">
                  <a:moveTo>
                    <a:pt x="13" y="3"/>
                  </a:moveTo>
                  <a:cubicBezTo>
                    <a:pt x="10" y="0"/>
                    <a:pt x="5" y="0"/>
                    <a:pt x="3" y="4"/>
                  </a:cubicBezTo>
                  <a:cubicBezTo>
                    <a:pt x="0" y="7"/>
                    <a:pt x="0" y="12"/>
                    <a:pt x="3" y="14"/>
                  </a:cubicBezTo>
                  <a:cubicBezTo>
                    <a:pt x="7" y="17"/>
                    <a:pt x="11" y="17"/>
                    <a:pt x="14" y="13"/>
                  </a:cubicBezTo>
                  <a:cubicBezTo>
                    <a:pt x="17" y="10"/>
                    <a:pt x="16" y="6"/>
                    <a:pt x="13" y="3"/>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2" name="Freeform 14"/>
            <p:cNvSpPr/>
            <p:nvPr/>
          </p:nvSpPr>
          <p:spPr bwMode="auto">
            <a:xfrm>
              <a:off x="3875087" y="2331358"/>
              <a:ext cx="582612" cy="747437"/>
            </a:xfrm>
            <a:custGeom>
              <a:avLst/>
              <a:gdLst>
                <a:gd name="T0" fmla="*/ 38 w 60"/>
                <a:gd name="T1" fmla="*/ 6 h 77"/>
                <a:gd name="T2" fmla="*/ 26 w 60"/>
                <a:gd name="T3" fmla="*/ 3 h 77"/>
                <a:gd name="T4" fmla="*/ 19 w 60"/>
                <a:gd name="T5" fmla="*/ 9 h 77"/>
                <a:gd name="T6" fmla="*/ 0 w 60"/>
                <a:gd name="T7" fmla="*/ 25 h 77"/>
                <a:gd name="T8" fmla="*/ 6 w 60"/>
                <a:gd name="T9" fmla="*/ 32 h 77"/>
                <a:gd name="T10" fmla="*/ 19 w 60"/>
                <a:gd name="T11" fmla="*/ 19 h 77"/>
                <a:gd name="T12" fmla="*/ 18 w 60"/>
                <a:gd name="T13" fmla="*/ 33 h 77"/>
                <a:gd name="T14" fmla="*/ 21 w 60"/>
                <a:gd name="T15" fmla="*/ 52 h 77"/>
                <a:gd name="T16" fmla="*/ 8 w 60"/>
                <a:gd name="T17" fmla="*/ 67 h 77"/>
                <a:gd name="T18" fmla="*/ 14 w 60"/>
                <a:gd name="T19" fmla="*/ 75 h 77"/>
                <a:gd name="T20" fmla="*/ 32 w 60"/>
                <a:gd name="T21" fmla="*/ 55 h 77"/>
                <a:gd name="T22" fmla="*/ 30 w 60"/>
                <a:gd name="T23" fmla="*/ 43 h 77"/>
                <a:gd name="T24" fmla="*/ 47 w 60"/>
                <a:gd name="T25" fmla="*/ 56 h 77"/>
                <a:gd name="T26" fmla="*/ 51 w 60"/>
                <a:gd name="T27" fmla="*/ 77 h 77"/>
                <a:gd name="T28" fmla="*/ 60 w 60"/>
                <a:gd name="T29" fmla="*/ 76 h 77"/>
                <a:gd name="T30" fmla="*/ 55 w 60"/>
                <a:gd name="T31" fmla="*/ 51 h 77"/>
                <a:gd name="T32" fmla="*/ 39 w 60"/>
                <a:gd name="T33" fmla="*/ 38 h 77"/>
                <a:gd name="T34" fmla="*/ 39 w 60"/>
                <a:gd name="T35" fmla="*/ 29 h 77"/>
                <a:gd name="T36" fmla="*/ 54 w 60"/>
                <a:gd name="T37" fmla="*/ 29 h 77"/>
                <a:gd name="T38" fmla="*/ 54 w 60"/>
                <a:gd name="T39" fmla="*/ 20 h 77"/>
                <a:gd name="T40" fmla="*/ 39 w 60"/>
                <a:gd name="T41" fmla="*/ 20 h 77"/>
                <a:gd name="T42" fmla="*/ 38 w 60"/>
                <a:gd name="T43"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7">
                  <a:moveTo>
                    <a:pt x="38" y="6"/>
                  </a:moveTo>
                  <a:cubicBezTo>
                    <a:pt x="35" y="0"/>
                    <a:pt x="29" y="0"/>
                    <a:pt x="26" y="3"/>
                  </a:cubicBezTo>
                  <a:cubicBezTo>
                    <a:pt x="19" y="9"/>
                    <a:pt x="19" y="9"/>
                    <a:pt x="19" y="9"/>
                  </a:cubicBezTo>
                  <a:cubicBezTo>
                    <a:pt x="0" y="25"/>
                    <a:pt x="0" y="25"/>
                    <a:pt x="0" y="25"/>
                  </a:cubicBezTo>
                  <a:cubicBezTo>
                    <a:pt x="6" y="32"/>
                    <a:pt x="6" y="32"/>
                    <a:pt x="6" y="32"/>
                  </a:cubicBezTo>
                  <a:cubicBezTo>
                    <a:pt x="19" y="19"/>
                    <a:pt x="19" y="19"/>
                    <a:pt x="19" y="19"/>
                  </a:cubicBezTo>
                  <a:cubicBezTo>
                    <a:pt x="18" y="33"/>
                    <a:pt x="18" y="33"/>
                    <a:pt x="18" y="33"/>
                  </a:cubicBezTo>
                  <a:cubicBezTo>
                    <a:pt x="21" y="52"/>
                    <a:pt x="21" y="52"/>
                    <a:pt x="21" y="52"/>
                  </a:cubicBezTo>
                  <a:cubicBezTo>
                    <a:pt x="8" y="67"/>
                    <a:pt x="8" y="67"/>
                    <a:pt x="8" y="67"/>
                  </a:cubicBezTo>
                  <a:cubicBezTo>
                    <a:pt x="14" y="75"/>
                    <a:pt x="14" y="75"/>
                    <a:pt x="14" y="75"/>
                  </a:cubicBezTo>
                  <a:cubicBezTo>
                    <a:pt x="32" y="55"/>
                    <a:pt x="32" y="55"/>
                    <a:pt x="32" y="55"/>
                  </a:cubicBezTo>
                  <a:cubicBezTo>
                    <a:pt x="30" y="43"/>
                    <a:pt x="30" y="43"/>
                    <a:pt x="30" y="43"/>
                  </a:cubicBezTo>
                  <a:cubicBezTo>
                    <a:pt x="47" y="56"/>
                    <a:pt x="47" y="56"/>
                    <a:pt x="47" y="56"/>
                  </a:cubicBezTo>
                  <a:cubicBezTo>
                    <a:pt x="51" y="77"/>
                    <a:pt x="51" y="77"/>
                    <a:pt x="51" y="77"/>
                  </a:cubicBezTo>
                  <a:cubicBezTo>
                    <a:pt x="60" y="76"/>
                    <a:pt x="60" y="76"/>
                    <a:pt x="60" y="76"/>
                  </a:cubicBezTo>
                  <a:cubicBezTo>
                    <a:pt x="55" y="51"/>
                    <a:pt x="55" y="51"/>
                    <a:pt x="55" y="51"/>
                  </a:cubicBezTo>
                  <a:cubicBezTo>
                    <a:pt x="39" y="38"/>
                    <a:pt x="39" y="38"/>
                    <a:pt x="39" y="38"/>
                  </a:cubicBezTo>
                  <a:cubicBezTo>
                    <a:pt x="39" y="29"/>
                    <a:pt x="39" y="29"/>
                    <a:pt x="39" y="29"/>
                  </a:cubicBezTo>
                  <a:cubicBezTo>
                    <a:pt x="54" y="29"/>
                    <a:pt x="54" y="29"/>
                    <a:pt x="54" y="29"/>
                  </a:cubicBezTo>
                  <a:cubicBezTo>
                    <a:pt x="54" y="20"/>
                    <a:pt x="54" y="20"/>
                    <a:pt x="54" y="20"/>
                  </a:cubicBezTo>
                  <a:cubicBezTo>
                    <a:pt x="39" y="20"/>
                    <a:pt x="39" y="20"/>
                    <a:pt x="39" y="20"/>
                  </a:cubicBezTo>
                  <a:cubicBezTo>
                    <a:pt x="40" y="14"/>
                    <a:pt x="40" y="11"/>
                    <a:pt x="38" y="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3" name="手杖形箭头 22"/>
          <p:cNvSpPr/>
          <p:nvPr/>
        </p:nvSpPr>
        <p:spPr>
          <a:xfrm>
            <a:off x="2687638" y="3411538"/>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1" name="流程图: 终止 19"/>
          <p:cNvSpPr/>
          <p:nvPr/>
        </p:nvSpPr>
        <p:spPr>
          <a:xfrm>
            <a:off x="6340475" y="2289175"/>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33" name="手杖形箭头 32"/>
          <p:cNvSpPr/>
          <p:nvPr/>
        </p:nvSpPr>
        <p:spPr>
          <a:xfrm>
            <a:off x="3871913" y="27479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4" name="手杖形箭头 33"/>
          <p:cNvSpPr/>
          <p:nvPr/>
        </p:nvSpPr>
        <p:spPr>
          <a:xfrm>
            <a:off x="4883150" y="22145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5" name="手杖形箭头 34"/>
          <p:cNvSpPr/>
          <p:nvPr/>
        </p:nvSpPr>
        <p:spPr>
          <a:xfrm>
            <a:off x="6011863" y="1601788"/>
            <a:ext cx="779463" cy="914400"/>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6" name="矩形 35"/>
          <p:cNvSpPr/>
          <p:nvPr/>
        </p:nvSpPr>
        <p:spPr>
          <a:xfrm>
            <a:off x="974725" y="5335588"/>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停止使用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37" name="矩形 36"/>
          <p:cNvSpPr/>
          <p:nvPr/>
        </p:nvSpPr>
        <p:spPr>
          <a:xfrm>
            <a:off x="2184400" y="4716463"/>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更换设备 </a:t>
            </a:r>
            <a:endParaRPr kumimoji="0" lang="ko-KR"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38" name="矩形 37"/>
          <p:cNvSpPr/>
          <p:nvPr/>
        </p:nvSpPr>
        <p:spPr>
          <a:xfrm>
            <a:off x="3294063" y="4138613"/>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人机分离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39" name="矩形 38"/>
          <p:cNvSpPr/>
          <p:nvPr/>
        </p:nvSpPr>
        <p:spPr>
          <a:xfrm>
            <a:off x="4484688" y="3543300"/>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技术控制 </a:t>
            </a:r>
          </a:p>
        </p:txBody>
      </p:sp>
      <p:sp>
        <p:nvSpPr>
          <p:cNvPr id="40" name="矩形 39"/>
          <p:cNvSpPr/>
          <p:nvPr/>
        </p:nvSpPr>
        <p:spPr>
          <a:xfrm>
            <a:off x="5522913" y="2925763"/>
            <a:ext cx="1422400"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管理控制</a:t>
            </a:r>
          </a:p>
        </p:txBody>
      </p:sp>
      <p:sp>
        <p:nvSpPr>
          <p:cNvPr id="41" name="矩形 40"/>
          <p:cNvSpPr/>
          <p:nvPr/>
        </p:nvSpPr>
        <p:spPr>
          <a:xfrm>
            <a:off x="6715125" y="2311400"/>
            <a:ext cx="1506538"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rPr>
              <a:t>个体防护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42" name="Rectangle 33"/>
          <p:cNvSpPr>
            <a:spLocks noChangeArrowheads="1"/>
          </p:cNvSpPr>
          <p:nvPr/>
        </p:nvSpPr>
        <p:spPr bwMode="auto">
          <a:xfrm>
            <a:off x="5251450" y="87313"/>
            <a:ext cx="4068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风险控制选择原则</a:t>
            </a:r>
          </a:p>
        </p:txBody>
      </p:sp>
      <p:sp>
        <p:nvSpPr>
          <p:cNvPr id="157716" name="矩形 4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7717" name="矩形 4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814388" y="2420938"/>
            <a:ext cx="7515225" cy="1938338"/>
          </a:xfrm>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）风险控制措施实施前应当进行评审。</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）风险控制措施应该在现有技术和</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管理 </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水平上，以最小的消耗，达到最优</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的安全水平</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a:t>
            </a: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）遵循闭环、动态、分级、多层次</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控制原则</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p:txBody>
      </p:sp>
      <p:sp>
        <p:nvSpPr>
          <p:cNvPr id="486403" name="Text Box 3"/>
          <p:cNvSpPr txBox="1">
            <a:spLocks noChangeArrowheads="1"/>
          </p:cNvSpPr>
          <p:nvPr/>
        </p:nvSpPr>
        <p:spPr bwMode="auto">
          <a:xfrm>
            <a:off x="5614988" y="44450"/>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rPr>
              <a:t>风险控制的要求</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61" name="Text Box 9"/>
          <p:cNvSpPr txBox="1">
            <a:spLocks noChangeArrowheads="1"/>
          </p:cNvSpPr>
          <p:nvPr/>
        </p:nvSpPr>
        <p:spPr bwMode="auto">
          <a:xfrm>
            <a:off x="3779838" y="2366963"/>
            <a:ext cx="33115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爆炸</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a:t>
            </a:r>
            <a:r>
              <a:rPr kumimoji="0" lang="zh-CN" altLang="en-US"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泄漏、着火</a:t>
            </a:r>
            <a:endPar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endParaRPr>
          </a:p>
        </p:txBody>
      </p:sp>
      <p:sp>
        <p:nvSpPr>
          <p:cNvPr id="356362" name="Text Box 10"/>
          <p:cNvSpPr txBox="1">
            <a:spLocks noChangeArrowheads="1"/>
          </p:cNvSpPr>
          <p:nvPr/>
        </p:nvSpPr>
        <p:spPr bwMode="auto">
          <a:xfrm>
            <a:off x="3779838" y="4365625"/>
            <a:ext cx="3821113"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倒塌、坠落、撞击、剪切</a:t>
            </a:r>
            <a:endPar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endParaRPr>
          </a:p>
        </p:txBody>
      </p:sp>
      <p:sp>
        <p:nvSpPr>
          <p:cNvPr id="356363" name="Text Box 11"/>
          <p:cNvSpPr txBox="1">
            <a:spLocks noChangeArrowheads="1"/>
          </p:cNvSpPr>
          <p:nvPr/>
        </p:nvSpPr>
        <p:spPr bwMode="auto">
          <a:xfrm>
            <a:off x="6372225" y="87313"/>
            <a:ext cx="1655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事故特点</a:t>
            </a:r>
          </a:p>
        </p:txBody>
      </p:sp>
      <p:grpSp>
        <p:nvGrpSpPr>
          <p:cNvPr id="48133" name="组合 10"/>
          <p:cNvGrpSpPr/>
          <p:nvPr/>
        </p:nvGrpSpPr>
        <p:grpSpPr>
          <a:xfrm>
            <a:off x="1250950" y="1733550"/>
            <a:ext cx="1728788" cy="1730375"/>
            <a:chOff x="1906911" y="2335858"/>
            <a:chExt cx="1728985" cy="1729779"/>
          </a:xfrm>
        </p:grpSpPr>
        <p:sp>
          <p:nvSpPr>
            <p:cNvPr id="12" name="椭圆 11"/>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356364" name="Text Box 12"/>
          <p:cNvSpPr txBox="1">
            <a:spLocks noChangeArrowheads="1"/>
          </p:cNvSpPr>
          <p:nvPr/>
        </p:nvSpPr>
        <p:spPr bwMode="auto">
          <a:xfrm>
            <a:off x="1214438" y="2292350"/>
            <a:ext cx="18002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承压类</a:t>
            </a:r>
          </a:p>
        </p:txBody>
      </p:sp>
      <p:sp>
        <p:nvSpPr>
          <p:cNvPr id="14" name="等腰三角形 13"/>
          <p:cNvSpPr/>
          <p:nvPr/>
        </p:nvSpPr>
        <p:spPr bwMode="auto">
          <a:xfrm rot="16200000" flipV="1">
            <a:off x="3251994" y="2493169"/>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48136" name="组合 15"/>
          <p:cNvGrpSpPr/>
          <p:nvPr/>
        </p:nvGrpSpPr>
        <p:grpSpPr>
          <a:xfrm>
            <a:off x="1214438" y="3730625"/>
            <a:ext cx="1728787" cy="1730375"/>
            <a:chOff x="1906911" y="2335858"/>
            <a:chExt cx="1728985" cy="1729779"/>
          </a:xfrm>
        </p:grpSpPr>
        <p:sp>
          <p:nvSpPr>
            <p:cNvPr id="17" name="椭圆 16"/>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8" name="弦形 17"/>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356365" name="Text Box 13"/>
          <p:cNvSpPr txBox="1">
            <a:spLocks noChangeArrowheads="1"/>
          </p:cNvSpPr>
          <p:nvPr/>
        </p:nvSpPr>
        <p:spPr bwMode="auto">
          <a:xfrm>
            <a:off x="1168400" y="4333875"/>
            <a:ext cx="18002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机电类</a:t>
            </a:r>
          </a:p>
        </p:txBody>
      </p:sp>
      <p:sp>
        <p:nvSpPr>
          <p:cNvPr id="19" name="等腰三角形 18"/>
          <p:cNvSpPr/>
          <p:nvPr/>
        </p:nvSpPr>
        <p:spPr bwMode="auto">
          <a:xfrm rot="16200000" flipV="1">
            <a:off x="3258344" y="4491831"/>
            <a:ext cx="317500"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48139" name="矩形 1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48140" name="矩形 20"/>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538489abNd595722a"/>
          <p:cNvPicPr>
            <a:picLocks noChangeAspect="1"/>
          </p:cNvPicPr>
          <p:nvPr/>
        </p:nvPicPr>
        <p:blipFill>
          <a:blip r:embed="rId3" cstate="print"/>
          <a:srcRect l="34021" t="27417" r="33855" b="27229"/>
          <a:stretch>
            <a:fillRect/>
          </a:stretch>
        </p:blipFill>
        <p:spPr>
          <a:xfrm>
            <a:off x="0" y="908050"/>
            <a:ext cx="4572000" cy="5949950"/>
          </a:xfrm>
          <a:prstGeom prst="rect">
            <a:avLst/>
          </a:prstGeom>
          <a:noFill/>
          <a:ln w="9525">
            <a:noFill/>
          </a:ln>
        </p:spPr>
      </p:pic>
      <p:pic>
        <p:nvPicPr>
          <p:cNvPr id="487427" name="Picture 3" descr="36733-36744-201313013162347"/>
          <p:cNvPicPr>
            <a:picLocks noChangeAspect="1"/>
          </p:cNvPicPr>
          <p:nvPr/>
        </p:nvPicPr>
        <p:blipFill>
          <a:blip r:embed="rId4" cstate="print"/>
          <a:stretch>
            <a:fillRect/>
          </a:stretch>
        </p:blipFill>
        <p:spPr>
          <a:xfrm>
            <a:off x="4572000" y="908050"/>
            <a:ext cx="4572000" cy="5949950"/>
          </a:xfrm>
          <a:prstGeom prst="rect">
            <a:avLst/>
          </a:prstGeom>
          <a:noFill/>
          <a:ln w="9525">
            <a:noFill/>
          </a:ln>
        </p:spPr>
      </p:pic>
      <p:sp>
        <p:nvSpPr>
          <p:cNvPr id="487428" name="Text Box 4"/>
          <p:cNvSpPr txBox="1">
            <a:spLocks noChangeArrowheads="1"/>
          </p:cNvSpPr>
          <p:nvPr/>
        </p:nvSpPr>
        <p:spPr bwMode="auto">
          <a:xfrm>
            <a:off x="525621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 参考资料</a:t>
            </a:r>
          </a:p>
        </p:txBody>
      </p:sp>
      <p:sp>
        <p:nvSpPr>
          <p:cNvPr id="159749"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597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87426"/>
                                        </p:tgtEl>
                                        <p:attrNameLst>
                                          <p:attrName>style.visibility</p:attrName>
                                        </p:attrNameLst>
                                      </p:cBhvr>
                                      <p:to>
                                        <p:strVal val="visible"/>
                                      </p:to>
                                    </p:set>
                                    <p:anim calcmode="lin" valueType="num">
                                      <p:cBhvr>
                                        <p:cTn id="7" dur="500" fill="hold"/>
                                        <p:tgtEl>
                                          <p:spTgt spid="487426"/>
                                        </p:tgtEl>
                                        <p:attrNameLst>
                                          <p:attrName>ppt_w</p:attrName>
                                        </p:attrNameLst>
                                      </p:cBhvr>
                                      <p:tavLst>
                                        <p:tav tm="0">
                                          <p:val>
                                            <p:fltVal val="0"/>
                                          </p:val>
                                        </p:tav>
                                        <p:tav tm="100000">
                                          <p:val>
                                            <p:strVal val="#ppt_w"/>
                                          </p:val>
                                        </p:tav>
                                      </p:tavLst>
                                    </p:anim>
                                    <p:anim calcmode="lin" valueType="num">
                                      <p:cBhvr>
                                        <p:cTn id="8" dur="500" fill="hold"/>
                                        <p:tgtEl>
                                          <p:spTgt spid="4874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87427"/>
                                        </p:tgtEl>
                                        <p:attrNameLst>
                                          <p:attrName>style.visibility</p:attrName>
                                        </p:attrNameLst>
                                      </p:cBhvr>
                                      <p:to>
                                        <p:strVal val="visible"/>
                                      </p:to>
                                    </p:set>
                                    <p:anim calcmode="lin" valueType="num">
                                      <p:cBhvr>
                                        <p:cTn id="13" dur="500" fill="hold"/>
                                        <p:tgtEl>
                                          <p:spTgt spid="487427"/>
                                        </p:tgtEl>
                                        <p:attrNameLst>
                                          <p:attrName>ppt_w</p:attrName>
                                        </p:attrNameLst>
                                      </p:cBhvr>
                                      <p:tavLst>
                                        <p:tav tm="0">
                                          <p:val>
                                            <p:fltVal val="0"/>
                                          </p:val>
                                        </p:tav>
                                        <p:tav tm="100000">
                                          <p:val>
                                            <p:strVal val="#ppt_w"/>
                                          </p:val>
                                        </p:tav>
                                      </p:tavLst>
                                    </p:anim>
                                    <p:anim calcmode="lin" valueType="num">
                                      <p:cBhvr>
                                        <p:cTn id="14" dur="500" fill="hold"/>
                                        <p:tgtEl>
                                          <p:spTgt spid="4874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p:cNvSpPr txBox="1">
            <a:spLocks noChangeArrowheads="1"/>
          </p:cNvSpPr>
          <p:nvPr/>
        </p:nvSpPr>
        <p:spPr bwMode="auto">
          <a:xfrm>
            <a:off x="827088" y="1941513"/>
            <a:ext cx="446405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4</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cs typeface="+mn-cs"/>
              </a:rPr>
              <a:t>、高耗能特种设备节能管理</a:t>
            </a:r>
          </a:p>
        </p:txBody>
      </p:sp>
      <p:sp>
        <p:nvSpPr>
          <p:cNvPr id="489476" name="Text Box 4"/>
          <p:cNvSpPr txBox="1">
            <a:spLocks noChangeArrowheads="1"/>
          </p:cNvSpPr>
          <p:nvPr/>
        </p:nvSpPr>
        <p:spPr bwMode="auto">
          <a:xfrm>
            <a:off x="827088" y="2852738"/>
            <a:ext cx="6872288" cy="962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高耗能</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特种设备，应建立健全经济运行、能效计量监控与统计、能效考核等节能管理制度和岗位责任制度。</a:t>
            </a:r>
          </a:p>
        </p:txBody>
      </p:sp>
      <p:sp>
        <p:nvSpPr>
          <p:cNvPr id="16179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6179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1150938" y="2205038"/>
            <a:ext cx="684212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应当</a:t>
            </a: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使用符合能效指标要求的特种设备，按照有关特种设备安全技术规范、标准或者出厂文件的要求配备、安装辅机设备和能效监控装置、能源计量器具，并记录相关数据。 </a:t>
            </a:r>
          </a:p>
        </p:txBody>
      </p:sp>
      <p:sp>
        <p:nvSpPr>
          <p:cNvPr id="491523" name="Text Box 3"/>
          <p:cNvSpPr txBox="1">
            <a:spLocks noChangeArrowheads="1"/>
          </p:cNvSpPr>
          <p:nvPr/>
        </p:nvSpPr>
        <p:spPr bwMode="auto">
          <a:xfrm>
            <a:off x="6084888" y="44450"/>
            <a:ext cx="25193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能效监测</a:t>
            </a:r>
          </a:p>
        </p:txBody>
      </p:sp>
      <p:sp>
        <p:nvSpPr>
          <p:cNvPr id="16384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638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92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492548" name="Text Box 4"/>
          <p:cNvSpPr txBox="1">
            <a:spLocks noChangeArrowheads="1"/>
          </p:cNvSpPr>
          <p:nvPr/>
        </p:nvSpPr>
        <p:spPr bwMode="auto">
          <a:xfrm>
            <a:off x="1331913" y="1997075"/>
            <a:ext cx="6480175"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（一）含有设计能效指标的设计文件；</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（二）能效测试报告；</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（三）设备经济运行文件和操作说明  </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书</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（四）日常运行能效监控记录、能耗状 </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况</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记录；</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（五）节能改造技术资料；</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（六）能效定期检查记录。 </a:t>
            </a:r>
          </a:p>
        </p:txBody>
      </p:sp>
      <p:sp>
        <p:nvSpPr>
          <p:cNvPr id="492549" name="Text Box 5"/>
          <p:cNvSpPr txBox="1">
            <a:spLocks noChangeArrowheads="1"/>
          </p:cNvSpPr>
          <p:nvPr/>
        </p:nvSpPr>
        <p:spPr bwMode="auto">
          <a:xfrm>
            <a:off x="5219700" y="66675"/>
            <a:ext cx="41052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高耗能特种设备能效档案</a:t>
            </a:r>
          </a:p>
        </p:txBody>
      </p:sp>
      <p:sp>
        <p:nvSpPr>
          <p:cNvPr id="164870"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6487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anim calcmode="lin" valueType="num">
                                      <p:cBhvr additive="base">
                                        <p:cTn id="7" dur="500" fill="hold"/>
                                        <p:tgtEl>
                                          <p:spTgt spid="4925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25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2548">
                                            <p:txEl>
                                              <p:pRg st="1" end="1"/>
                                            </p:txEl>
                                          </p:spTgt>
                                        </p:tgtEl>
                                        <p:attrNameLst>
                                          <p:attrName>style.visibility</p:attrName>
                                        </p:attrNameLst>
                                      </p:cBhvr>
                                      <p:to>
                                        <p:strVal val="visible"/>
                                      </p:to>
                                    </p:set>
                                    <p:anim calcmode="lin" valueType="num">
                                      <p:cBhvr additive="base">
                                        <p:cTn id="11" dur="500" fill="hold"/>
                                        <p:tgtEl>
                                          <p:spTgt spid="4925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25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2548">
                                            <p:txEl>
                                              <p:pRg st="2" end="2"/>
                                            </p:txEl>
                                          </p:spTgt>
                                        </p:tgtEl>
                                        <p:attrNameLst>
                                          <p:attrName>style.visibility</p:attrName>
                                        </p:attrNameLst>
                                      </p:cBhvr>
                                      <p:to>
                                        <p:strVal val="visible"/>
                                      </p:to>
                                    </p:set>
                                    <p:anim calcmode="lin" valueType="num">
                                      <p:cBhvr additive="base">
                                        <p:cTn id="15" dur="500" fill="hold"/>
                                        <p:tgtEl>
                                          <p:spTgt spid="4925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25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92548">
                                            <p:txEl>
                                              <p:pRg st="3" end="3"/>
                                            </p:txEl>
                                          </p:spTgt>
                                        </p:tgtEl>
                                        <p:attrNameLst>
                                          <p:attrName>style.visibility</p:attrName>
                                        </p:attrNameLst>
                                      </p:cBhvr>
                                      <p:to>
                                        <p:strVal val="visible"/>
                                      </p:to>
                                    </p:set>
                                    <p:anim calcmode="lin" valueType="num">
                                      <p:cBhvr additive="base">
                                        <p:cTn id="21" dur="500" fill="hold"/>
                                        <p:tgtEl>
                                          <p:spTgt spid="49254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254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2548">
                                            <p:txEl>
                                              <p:pRg st="4" end="4"/>
                                            </p:txEl>
                                          </p:spTgt>
                                        </p:tgtEl>
                                        <p:attrNameLst>
                                          <p:attrName>style.visibility</p:attrName>
                                        </p:attrNameLst>
                                      </p:cBhvr>
                                      <p:to>
                                        <p:strVal val="visible"/>
                                      </p:to>
                                    </p:set>
                                    <p:anim calcmode="lin" valueType="num">
                                      <p:cBhvr additive="base">
                                        <p:cTn id="25" dur="500" fill="hold"/>
                                        <p:tgtEl>
                                          <p:spTgt spid="49254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254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2548">
                                            <p:txEl>
                                              <p:pRg st="5" end="5"/>
                                            </p:txEl>
                                          </p:spTgt>
                                        </p:tgtEl>
                                        <p:attrNameLst>
                                          <p:attrName>style.visibility</p:attrName>
                                        </p:attrNameLst>
                                      </p:cBhvr>
                                      <p:to>
                                        <p:strVal val="visible"/>
                                      </p:to>
                                    </p:set>
                                    <p:anim calcmode="lin" valueType="num">
                                      <p:cBhvr additive="base">
                                        <p:cTn id="29" dur="500" fill="hold"/>
                                        <p:tgtEl>
                                          <p:spTgt spid="49254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25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Text Box 4"/>
          <p:cNvSpPr txBox="1">
            <a:spLocks noChangeArrowheads="1"/>
          </p:cNvSpPr>
          <p:nvPr/>
        </p:nvSpPr>
        <p:spPr bwMode="auto">
          <a:xfrm>
            <a:off x="1095375" y="1844675"/>
            <a:ext cx="6953250"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开展节能教育和培训，提高作业人员的节能意识和操作水平，确保特种设备安全、经济运行。</a:t>
            </a: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高耗能</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特种设备的作业人员应当严格执行操作规程和节能管理制度。 </a:t>
            </a:r>
          </a:p>
        </p:txBody>
      </p:sp>
      <p:sp>
        <p:nvSpPr>
          <p:cNvPr id="494597" name="Text Box 5"/>
          <p:cNvSpPr txBox="1">
            <a:spLocks noChangeArrowheads="1"/>
          </p:cNvSpPr>
          <p:nvPr/>
        </p:nvSpPr>
        <p:spPr bwMode="auto">
          <a:xfrm>
            <a:off x="6011863" y="571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节能培训</a:t>
            </a:r>
          </a:p>
        </p:txBody>
      </p:sp>
      <p:sp>
        <p:nvSpPr>
          <p:cNvPr id="16691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6691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503238" y="2373313"/>
            <a:ext cx="8137525"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a:ea typeface="仿宋_GB2312"/>
                <a:cs typeface="+mn-cs"/>
              </a:rPr>
              <a:t>    </a:t>
            </a:r>
          </a:p>
        </p:txBody>
      </p:sp>
      <p:sp>
        <p:nvSpPr>
          <p:cNvPr id="496643"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itchFamily="34" charset="0"/>
              <a:ea typeface="宋体" charset="-122"/>
              <a:cs typeface="+mn-cs"/>
            </a:endParaRPr>
          </a:p>
        </p:txBody>
      </p:sp>
      <p:sp>
        <p:nvSpPr>
          <p:cNvPr id="496644" name="Text Box 4"/>
          <p:cNvSpPr txBox="1">
            <a:spLocks noChangeArrowheads="1"/>
          </p:cNvSpPr>
          <p:nvPr/>
        </p:nvSpPr>
        <p:spPr bwMode="auto">
          <a:xfrm>
            <a:off x="863600" y="2349500"/>
            <a:ext cx="7488238"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锅炉</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使用单位应当按照特种设备安全技术规范的要求进行锅炉水质处理，接受特种设备检验检测机构实施的水质处理定期检验，保障锅炉安全运行、提高能源利用效率。 </a:t>
            </a:r>
          </a:p>
        </p:txBody>
      </p:sp>
      <p:sp>
        <p:nvSpPr>
          <p:cNvPr id="496645" name="Text Box 5"/>
          <p:cNvSpPr txBox="1">
            <a:spLocks noChangeArrowheads="1"/>
          </p:cNvSpPr>
          <p:nvPr/>
        </p:nvSpPr>
        <p:spPr bwMode="auto">
          <a:xfrm>
            <a:off x="5724525" y="57150"/>
            <a:ext cx="31448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锅炉水质处理</a:t>
            </a:r>
          </a:p>
        </p:txBody>
      </p:sp>
      <p:sp>
        <p:nvSpPr>
          <p:cNvPr id="16896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6896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Text Box 3"/>
          <p:cNvSpPr txBox="1">
            <a:spLocks noChangeArrowheads="1"/>
          </p:cNvSpPr>
          <p:nvPr/>
        </p:nvSpPr>
        <p:spPr bwMode="auto">
          <a:xfrm>
            <a:off x="5456238" y="571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节能改造</a:t>
            </a:r>
          </a:p>
        </p:txBody>
      </p:sp>
      <p:sp>
        <p:nvSpPr>
          <p:cNvPr id="498695" name="Text Box 7"/>
          <p:cNvSpPr txBox="1">
            <a:spLocks noChangeArrowheads="1"/>
          </p:cNvSpPr>
          <p:nvPr/>
        </p:nvSpPr>
        <p:spPr bwMode="auto">
          <a:xfrm>
            <a:off x="684213" y="2420938"/>
            <a:ext cx="338455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0" indent="0" latinLnBrk="1">
              <a:lnSpc>
                <a:spcPct val="150000"/>
              </a:lnSpc>
              <a:buNone/>
              <a:defRPr sz="2000">
                <a:latin typeface="微软雅黑" pitchFamily="34" charset="-122"/>
                <a:ea typeface="微软雅黑" pitchFamily="3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charset="0"/>
              <a:buChar char="•"/>
              <a:defRPr sz="1800">
                <a:latin typeface="+mn-lt"/>
              </a:defRPr>
            </a:lvl6pPr>
            <a:lvl7pPr marL="2971800" indent="-228600">
              <a:lnSpc>
                <a:spcPct val="90000"/>
              </a:lnSpc>
              <a:spcBef>
                <a:spcPts val="500"/>
              </a:spcBef>
              <a:buFont typeface="Arial" charset="0"/>
              <a:buChar char="•"/>
              <a:defRPr sz="1800">
                <a:latin typeface="+mn-lt"/>
              </a:defRPr>
            </a:lvl7pPr>
            <a:lvl8pPr marL="3429000" indent="-228600">
              <a:lnSpc>
                <a:spcPct val="90000"/>
              </a:lnSpc>
              <a:spcBef>
                <a:spcPts val="500"/>
              </a:spcBef>
              <a:buFont typeface="Arial" charset="0"/>
              <a:buChar char="•"/>
              <a:defRPr sz="1800">
                <a:latin typeface="+mn-lt"/>
              </a:defRPr>
            </a:lvl8pPr>
            <a:lvl9pPr marL="3886200" indent="-228600">
              <a:lnSpc>
                <a:spcPct val="90000"/>
              </a:lnSpc>
              <a:spcBef>
                <a:spcPts val="500"/>
              </a:spcBef>
              <a:buFont typeface="Arial"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高耗能</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特种设备及其系统的运行能效不符合特种设备安全技术规范等有关规范和标准要求的，</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应当分析</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原因，采取</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有效措施</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，实施整改</a:t>
            </a:r>
            <a:r>
              <a:rPr kumimoji="0" lang="zh-CN" altLang="en-US" sz="20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或者节能</a:t>
            </a:r>
            <a:r>
              <a:rPr kumimoji="0" lang="zh-CN" altLang="en-US" sz="20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改造。 </a:t>
            </a:r>
          </a:p>
        </p:txBody>
      </p:sp>
      <p:pic>
        <p:nvPicPr>
          <p:cNvPr id="171012" name="Picture 9" descr="432f4ba97386437e9d4e02c6bbf8c122"/>
          <p:cNvPicPr>
            <a:picLocks noChangeAspect="1"/>
          </p:cNvPicPr>
          <p:nvPr/>
        </p:nvPicPr>
        <p:blipFill>
          <a:blip r:embed="rId3" cstate="print"/>
          <a:stretch>
            <a:fillRect/>
          </a:stretch>
        </p:blipFill>
        <p:spPr>
          <a:xfrm>
            <a:off x="4356100" y="2427288"/>
            <a:ext cx="4500563" cy="3429000"/>
          </a:xfrm>
          <a:prstGeom prst="rect">
            <a:avLst/>
          </a:prstGeom>
          <a:noFill/>
          <a:ln w="9525">
            <a:noFill/>
          </a:ln>
        </p:spPr>
      </p:pic>
      <p:sp>
        <p:nvSpPr>
          <p:cNvPr id="171013"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itchFamily="34" charset="-122"/>
                <a:ea typeface="微软雅黑" pitchFamily="34" charset="-122"/>
              </a:rPr>
              <a:t>重点工作</a:t>
            </a:r>
          </a:p>
        </p:txBody>
      </p:sp>
      <p:sp>
        <p:nvSpPr>
          <p:cNvPr id="171014"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三</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9" name="Text Box 9"/>
          <p:cNvSpPr txBox="1">
            <a:spLocks noChangeArrowheads="1"/>
          </p:cNvSpPr>
          <p:nvPr/>
        </p:nvSpPr>
        <p:spPr bwMode="auto">
          <a:xfrm>
            <a:off x="3582988" y="3457575"/>
            <a:ext cx="52927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违章作业、设备缺陷</a:t>
            </a:r>
            <a:r>
              <a:rPr kumimoji="0" lang="zh-CN" altLang="en-US" sz="2400" b="1" i="0" u="none" strike="noStrike" kern="1200" cap="none" spc="0" normalizeH="0" baseline="0" noProof="0" dirty="0" smtClean="0">
                <a:ln>
                  <a:noFill/>
                </a:ln>
                <a:solidFill>
                  <a:schemeClr val="bg2"/>
                </a:solidFill>
                <a:effectLst/>
                <a:uLnTx/>
                <a:uFillTx/>
                <a:latin typeface="微软雅黑" pitchFamily="34" charset="-122"/>
                <a:ea typeface="微软雅黑" pitchFamily="34" charset="-122"/>
                <a:cs typeface="+mn-cs"/>
              </a:rPr>
              <a:t>、安全</a:t>
            </a: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附件失效</a:t>
            </a:r>
          </a:p>
        </p:txBody>
      </p:sp>
      <p:sp>
        <p:nvSpPr>
          <p:cNvPr id="358410" name="Text Box 10"/>
          <p:cNvSpPr txBox="1">
            <a:spLocks noChangeArrowheads="1"/>
          </p:cNvSpPr>
          <p:nvPr/>
        </p:nvSpPr>
        <p:spPr bwMode="auto">
          <a:xfrm>
            <a:off x="3582988" y="4953000"/>
            <a:ext cx="5137150" cy="1200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混入可燃介质、非法改装、非法倒装、野蛮装卸</a:t>
            </a:r>
          </a:p>
        </p:txBody>
      </p:sp>
      <p:sp>
        <p:nvSpPr>
          <p:cNvPr id="358411" name="Text Box 11"/>
          <p:cNvSpPr txBox="1">
            <a:spLocks noChangeArrowheads="1"/>
          </p:cNvSpPr>
          <p:nvPr/>
        </p:nvSpPr>
        <p:spPr bwMode="auto">
          <a:xfrm>
            <a:off x="6372225" y="44450"/>
            <a:ext cx="1800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事故原因</a:t>
            </a:r>
          </a:p>
        </p:txBody>
      </p:sp>
      <p:sp>
        <p:nvSpPr>
          <p:cNvPr id="358413" name="Text Box 13"/>
          <p:cNvSpPr txBox="1">
            <a:spLocks noChangeArrowheads="1"/>
          </p:cNvSpPr>
          <p:nvPr/>
        </p:nvSpPr>
        <p:spPr bwMode="auto">
          <a:xfrm>
            <a:off x="3592513" y="1543050"/>
            <a:ext cx="53292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itchFamily="34" charset="-122"/>
                <a:ea typeface="微软雅黑" pitchFamily="34" charset="-122"/>
                <a:cs typeface="+mn-cs"/>
              </a:rPr>
              <a:t>操作不当、设备缺陷、安全附件失效</a:t>
            </a:r>
          </a:p>
        </p:txBody>
      </p:sp>
      <p:grpSp>
        <p:nvGrpSpPr>
          <p:cNvPr id="49158"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58412" name="Text Box 12"/>
          <p:cNvSpPr txBox="1">
            <a:spLocks noChangeArrowheads="1"/>
          </p:cNvSpPr>
          <p:nvPr/>
        </p:nvSpPr>
        <p:spPr bwMode="auto">
          <a:xfrm>
            <a:off x="1322388" y="1450975"/>
            <a:ext cx="1441450"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锅炉</a:t>
            </a:r>
          </a:p>
        </p:txBody>
      </p:sp>
      <p:grpSp>
        <p:nvGrpSpPr>
          <p:cNvPr id="49161"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nvGrpSpPr>
          <p:cNvPr id="49163"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itchFamily="34" charset="0"/>
              <a:ea typeface="+mn-ea"/>
              <a:cs typeface="+mn-cs"/>
            </a:endParaRPr>
          </a:p>
        </p:txBody>
      </p:sp>
      <p:sp>
        <p:nvSpPr>
          <p:cNvPr id="358414" name="Text Box 14"/>
          <p:cNvSpPr txBox="1">
            <a:spLocks noChangeArrowheads="1"/>
          </p:cNvSpPr>
          <p:nvPr/>
        </p:nvSpPr>
        <p:spPr bwMode="auto">
          <a:xfrm>
            <a:off x="1006475" y="3417888"/>
            <a:ext cx="20891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压力容器</a:t>
            </a:r>
          </a:p>
        </p:txBody>
      </p:sp>
      <p:sp>
        <p:nvSpPr>
          <p:cNvPr id="358416" name="Text Box 16"/>
          <p:cNvSpPr txBox="1">
            <a:spLocks noChangeArrowheads="1"/>
          </p:cNvSpPr>
          <p:nvPr/>
        </p:nvSpPr>
        <p:spPr bwMode="auto">
          <a:xfrm>
            <a:off x="1266825" y="5316538"/>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气瓶</a:t>
            </a:r>
          </a:p>
        </p:txBody>
      </p:sp>
      <p:sp>
        <p:nvSpPr>
          <p:cNvPr id="49167"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itchFamily="34" charset="-122"/>
                <a:ea typeface="微软雅黑" pitchFamily="34" charset="-122"/>
              </a:rPr>
              <a:t>一</a:t>
            </a:r>
          </a:p>
        </p:txBody>
      </p:sp>
      <p:sp>
        <p:nvSpPr>
          <p:cNvPr id="49168"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特种设备安全法</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解读</a:t>
            </a:r>
          </a:p>
        </p:txBody>
      </p:sp>
    </p:spTree>
  </p:cSld>
  <p:clrMapOvr>
    <a:masterClrMapping/>
  </p:clrMapOvr>
  <p:transition spd="slow">
    <p:push/>
  </p:transition>
</p:sld>
</file>

<file path=ppt/theme/theme1.xml><?xml version="1.0" encoding="utf-8"?>
<a:theme xmlns:a="http://schemas.openxmlformats.org/drawingml/2006/main" name="60_기본 디자인">
  <a:themeElements>
    <a:clrScheme name="60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60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60_기본 디자인 1">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60_기본 디자인 2">
        <a:dk1>
          <a:srgbClr val="000000"/>
        </a:dk1>
        <a:lt1>
          <a:srgbClr val="FFFFFF"/>
        </a:lt1>
        <a:dk2>
          <a:srgbClr val="FFFFCC"/>
        </a:dk2>
        <a:lt2>
          <a:srgbClr val="5F5F5F"/>
        </a:lt2>
        <a:accent1>
          <a:srgbClr val="5A9E65"/>
        </a:accent1>
        <a:accent2>
          <a:srgbClr val="CCCC00"/>
        </a:accent2>
        <a:accent3>
          <a:srgbClr val="FFFFFF"/>
        </a:accent3>
        <a:accent4>
          <a:srgbClr val="000000"/>
        </a:accent4>
        <a:accent5>
          <a:srgbClr val="B5CCB8"/>
        </a:accent5>
        <a:accent6>
          <a:srgbClr val="B9B900"/>
        </a:accent6>
        <a:hlink>
          <a:srgbClr val="DB8647"/>
        </a:hlink>
        <a:folHlink>
          <a:srgbClr val="90B7CA"/>
        </a:folHlink>
      </a:clrScheme>
      <a:clrMap bg1="lt1" tx1="dk1" bg2="lt2" tx2="dk2" accent1="accent1" accent2="accent2" accent3="accent3" accent4="accent4" accent5="accent5" accent6="accent6" hlink="hlink" folHlink="folHlink"/>
    </a:extraClrScheme>
    <a:extraClrScheme>
      <a:clrScheme name="60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clrMap bg1="lt1" tx1="dk1" bg2="lt2" tx2="dk2" accent1="accent1" accent2="accent2" accent3="accent3" accent4="accent4" accent5="accent5" accent6="accent6" hlink="hlink" folHlink="folHlink"/>
    </a:extraClrScheme>
    <a:extraClrScheme>
      <a:clrScheme name="60_기본 디자인 4">
        <a:dk1>
          <a:srgbClr val="000000"/>
        </a:dk1>
        <a:lt1>
          <a:srgbClr val="FFFFFF"/>
        </a:lt1>
        <a:dk2>
          <a:srgbClr val="FEE9DE"/>
        </a:dk2>
        <a:lt2>
          <a:srgbClr val="777777"/>
        </a:lt2>
        <a:accent1>
          <a:srgbClr val="6D5484"/>
        </a:accent1>
        <a:accent2>
          <a:srgbClr val="D88EC6"/>
        </a:accent2>
        <a:accent3>
          <a:srgbClr val="FFFFFF"/>
        </a:accent3>
        <a:accent4>
          <a:srgbClr val="000000"/>
        </a:accent4>
        <a:accent5>
          <a:srgbClr val="BAB3C2"/>
        </a:accent5>
        <a:accent6>
          <a:srgbClr val="C480B3"/>
        </a:accent6>
        <a:hlink>
          <a:srgbClr val="EA8484"/>
        </a:hlink>
        <a:folHlink>
          <a:srgbClr val="8BCF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0_기본 디자인">
  <a:themeElements>
    <a:clrScheme name="20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20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5_기본 디자인">
  <a:themeElements>
    <a:clrScheme name="2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2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기본 디자인">
  <a:themeElements>
    <a:clrScheme name="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5_기본 디자인">
  <a:themeElements>
    <a:clrScheme name="4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5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45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5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5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5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5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5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5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5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5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5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5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5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578tgp_cleancity_light_ani</Template>
  <TotalTime>1</TotalTime>
  <Words>3918</Words>
  <Application>Microsoft Office PowerPoint</Application>
  <PresentationFormat>全屏显示(4:3)</PresentationFormat>
  <Paragraphs>676</Paragraphs>
  <Slides>86</Slides>
  <Notes>44</Notes>
  <HiddenSlides>0</HiddenSlides>
  <MMClips>0</MMClips>
  <ScaleCrop>false</ScaleCrop>
  <HeadingPairs>
    <vt:vector size="4" baseType="variant">
      <vt:variant>
        <vt:lpstr>主题</vt:lpstr>
      </vt:variant>
      <vt:variant>
        <vt:i4>5</vt:i4>
      </vt:variant>
      <vt:variant>
        <vt:lpstr>幻灯片标题</vt:lpstr>
      </vt:variant>
      <vt:variant>
        <vt:i4>86</vt:i4>
      </vt:variant>
    </vt:vector>
  </HeadingPairs>
  <TitlesOfParts>
    <vt:vector size="91" baseType="lpstr">
      <vt:lpstr>60_기본 디자인</vt:lpstr>
      <vt:lpstr>20_기본 디자인</vt:lpstr>
      <vt:lpstr>25_기본 디자인</vt:lpstr>
      <vt:lpstr>5_기본 디자인</vt:lpstr>
      <vt:lpstr>45_기본 디자인</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特点4：明确了各方的责任</vt:lpstr>
      <vt:lpstr>幻灯片 21</vt:lpstr>
      <vt:lpstr>特点6：确立了可追塑制度</vt:lpstr>
      <vt:lpstr>幻灯片 23</vt:lpstr>
      <vt:lpstr>特点8：确立了报废制度</vt:lpstr>
      <vt:lpstr>特点9：事故陪偿  民事优先</vt:lpstr>
      <vt:lpstr>特点10：加大对违法行为的处罚力度</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场（厂）内机动车辆</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实行三级点检制·定人</vt:lpstr>
      <vt:lpstr>完善两大标准·定标准</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 用户</cp:lastModifiedBy>
  <cp:revision>720</cp:revision>
  <dcterms:created xsi:type="dcterms:W3CDTF">1900-01-01T00:00:00Z</dcterms:created>
  <dcterms:modified xsi:type="dcterms:W3CDTF">2018-06-10T12:37:55Z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2052-8.6.0</vt:lpwstr>
  </property>
</Properties>
</file>