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47028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975171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185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0090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4175407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262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65338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750763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433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600200"/>
            <a:ext cx="20574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19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22084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9B4A6C-1C12-4912-967B-E68AC69C33A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10161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b="1">
                <a:latin typeface="微软雅黑" pitchFamily="34" charset="-122"/>
                <a:ea typeface="微软雅黑" pitchFamily="34" charset="-122"/>
              </a:defRPr>
            </a:lvl1pPr>
            <a:lvl2pPr>
              <a:defRPr b="1">
                <a:latin typeface="微软雅黑" pitchFamily="34" charset="-122"/>
                <a:ea typeface="微软雅黑" pitchFamily="34" charset="-122"/>
              </a:defRPr>
            </a:lvl2pPr>
            <a:lvl3pPr>
              <a:defRPr b="1">
                <a:latin typeface="微软雅黑" pitchFamily="34" charset="-122"/>
                <a:ea typeface="微软雅黑" pitchFamily="34" charset="-122"/>
              </a:defRPr>
            </a:lvl3pPr>
            <a:lvl4pPr>
              <a:defRPr b="1">
                <a:latin typeface="微软雅黑" pitchFamily="34" charset="-122"/>
                <a:ea typeface="微软雅黑" pitchFamily="34" charset="-122"/>
              </a:defRPr>
            </a:lvl4pPr>
            <a:lvl5pPr>
              <a:defRPr b="1">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183D98-D55A-4DDC-A8BB-0ECDB821191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498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3E2E00-8FB3-4732-8006-3DB380C568B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77276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C3501-7F25-4F0C-9513-109A42180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40202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478BD4B-6AE3-495D-9508-28DA2BCDB40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585815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77CB4AA-1E05-440F-88BE-7F1F3C6999C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41209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5" name="标题 1"/>
          <p:cNvSpPr>
            <a:spLocks noGrp="1"/>
          </p:cNvSpPr>
          <p:nvPr>
            <p:ph type="title"/>
          </p:nvPr>
        </p:nvSpPr>
        <p:spPr>
          <a:xfrm>
            <a:off x="457200" y="758825"/>
            <a:ext cx="8229600" cy="725488"/>
          </a:xfrm>
        </p:spPr>
        <p:txBody>
          <a:bodyPr/>
          <a:lstStyle>
            <a:lvl1pPr>
              <a:defRPr>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6" name="内容占位符 2"/>
          <p:cNvSpPr>
            <a:spLocks noGrp="1"/>
          </p:cNvSpPr>
          <p:nvPr>
            <p:ph idx="1"/>
          </p:nvPr>
        </p:nvSpPr>
        <p:spPr>
          <a:xfrm>
            <a:off x="457200" y="1783357"/>
            <a:ext cx="8229600" cy="4525963"/>
          </a:xfrm>
        </p:spPr>
        <p:txBody>
          <a:bodyPr/>
          <a:lstStyle>
            <a:lvl1pPr>
              <a:defRPr b="1">
                <a:solidFill>
                  <a:schemeClr val="tx1"/>
                </a:solidFill>
                <a:latin typeface="微软雅黑" pitchFamily="34" charset="-122"/>
                <a:ea typeface="微软雅黑" pitchFamily="34" charset="-122"/>
              </a:defRPr>
            </a:lvl1pPr>
            <a:lvl2pPr>
              <a:defRPr b="1">
                <a:solidFill>
                  <a:schemeClr val="tx1"/>
                </a:solidFill>
                <a:latin typeface="微软雅黑" pitchFamily="34" charset="-122"/>
                <a:ea typeface="微软雅黑" pitchFamily="34" charset="-122"/>
              </a:defRPr>
            </a:lvl2pPr>
            <a:lvl3pPr>
              <a:defRPr b="1">
                <a:solidFill>
                  <a:schemeClr val="tx1"/>
                </a:solidFill>
                <a:latin typeface="微软雅黑" pitchFamily="34" charset="-122"/>
                <a:ea typeface="微软雅黑" pitchFamily="34" charset="-122"/>
              </a:defRPr>
            </a:lvl3pPr>
            <a:lvl4pPr>
              <a:defRPr b="1">
                <a:solidFill>
                  <a:schemeClr val="tx1"/>
                </a:solidFill>
                <a:latin typeface="微软雅黑" pitchFamily="34" charset="-122"/>
                <a:ea typeface="微软雅黑" pitchFamily="34" charset="-122"/>
              </a:defRPr>
            </a:lvl4pPr>
            <a:lvl5pPr>
              <a:defRPr b="1">
                <a:solidFill>
                  <a:schemeClr val="tx1"/>
                </a:solidFill>
                <a:latin typeface="微软雅黑" pitchFamily="34" charset="-122"/>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79709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768D27-E13B-4F9B-AC0B-858767A5C29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56462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429A35-AF0D-48EF-8BC3-B97E9FDE71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008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D67294-A88A-43E5-A0C8-02870C5169DC}"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33656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758825"/>
            <a:ext cx="2057400" cy="53673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58825"/>
            <a:ext cx="6019800" cy="53673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7F4A70-943F-45BD-9557-5D9F3F1B51D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519291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5192716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31341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934038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15934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1866548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81362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8427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35628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58102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701029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600200"/>
            <a:ext cx="2057400" cy="45259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6019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97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2013/10/20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2013/10/20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首页"/>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bwMode="auto">
          <a:xfrm>
            <a:off x="457200" y="3141663"/>
            <a:ext cx="82296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8" name="Text Box 8"/>
          <p:cNvSpPr txBox="1">
            <a:spLocks noChangeArrowheads="1"/>
          </p:cNvSpPr>
          <p:nvPr userDrawn="1"/>
        </p:nvSpPr>
        <p:spPr bwMode="auto">
          <a:xfrm>
            <a:off x="2411413" y="4581525"/>
            <a:ext cx="45370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000">
                <a:solidFill>
                  <a:schemeClr val="tx1"/>
                </a:solidFill>
                <a:latin typeface="Arial" charset="0"/>
                <a:ea typeface="宋体" pitchFamily="2" charset="-122"/>
              </a:defRPr>
            </a:lvl1pPr>
            <a:lvl2pPr marL="742950" indent="-285750" eaLnBrk="0" hangingPunct="0">
              <a:defRPr sz="3000">
                <a:solidFill>
                  <a:schemeClr val="tx1"/>
                </a:solidFill>
                <a:latin typeface="Arial" charset="0"/>
                <a:ea typeface="宋体" pitchFamily="2" charset="-122"/>
              </a:defRPr>
            </a:lvl2pPr>
            <a:lvl3pPr marL="1143000" indent="-228600" eaLnBrk="0" hangingPunct="0">
              <a:defRPr sz="3000">
                <a:solidFill>
                  <a:schemeClr val="tx1"/>
                </a:solidFill>
                <a:latin typeface="Arial" charset="0"/>
                <a:ea typeface="宋体" pitchFamily="2" charset="-122"/>
              </a:defRPr>
            </a:lvl3pPr>
            <a:lvl4pPr marL="1600200" indent="-228600" eaLnBrk="0" hangingPunct="0">
              <a:defRPr sz="3000">
                <a:solidFill>
                  <a:schemeClr val="tx1"/>
                </a:solidFill>
                <a:latin typeface="Arial" charset="0"/>
                <a:ea typeface="宋体" pitchFamily="2" charset="-122"/>
              </a:defRPr>
            </a:lvl4pPr>
            <a:lvl5pPr marL="2057400" indent="-228600" eaLnBrk="0" hangingPunct="0">
              <a:defRPr sz="3000">
                <a:solidFill>
                  <a:schemeClr val="tx1"/>
                </a:solidFill>
                <a:latin typeface="Arial" charset="0"/>
                <a:ea typeface="宋体" pitchFamily="2" charset="-122"/>
              </a:defRPr>
            </a:lvl5pPr>
            <a:lvl6pPr marL="2514600" indent="-228600" eaLnBrk="0" fontAlgn="base" hangingPunct="0">
              <a:spcBef>
                <a:spcPct val="0"/>
              </a:spcBef>
              <a:spcAft>
                <a:spcPct val="0"/>
              </a:spcAft>
              <a:defRPr sz="3000">
                <a:solidFill>
                  <a:schemeClr val="tx1"/>
                </a:solidFill>
                <a:latin typeface="Arial" charset="0"/>
                <a:ea typeface="宋体" pitchFamily="2" charset="-122"/>
              </a:defRPr>
            </a:lvl6pPr>
            <a:lvl7pPr marL="2971800" indent="-228600" eaLnBrk="0" fontAlgn="base" hangingPunct="0">
              <a:spcBef>
                <a:spcPct val="0"/>
              </a:spcBef>
              <a:spcAft>
                <a:spcPct val="0"/>
              </a:spcAft>
              <a:defRPr sz="3000">
                <a:solidFill>
                  <a:schemeClr val="tx1"/>
                </a:solidFill>
                <a:latin typeface="Arial" charset="0"/>
                <a:ea typeface="宋体" pitchFamily="2" charset="-122"/>
              </a:defRPr>
            </a:lvl7pPr>
            <a:lvl8pPr marL="3429000" indent="-228600" eaLnBrk="0" fontAlgn="base" hangingPunct="0">
              <a:spcBef>
                <a:spcPct val="0"/>
              </a:spcBef>
              <a:spcAft>
                <a:spcPct val="0"/>
              </a:spcAft>
              <a:defRPr sz="3000">
                <a:solidFill>
                  <a:schemeClr val="tx1"/>
                </a:solidFill>
                <a:latin typeface="Arial" charset="0"/>
                <a:ea typeface="宋体" pitchFamily="2" charset="-122"/>
              </a:defRPr>
            </a:lvl8pPr>
            <a:lvl9pPr marL="3886200" indent="-228600" eaLnBrk="0" fontAlgn="base" hangingPunct="0">
              <a:spcBef>
                <a:spcPct val="0"/>
              </a:spcBef>
              <a:spcAft>
                <a:spcPct val="0"/>
              </a:spcAft>
              <a:defRPr sz="3000">
                <a:solidFill>
                  <a:schemeClr val="tx1"/>
                </a:solidFill>
                <a:latin typeface="Arial" charset="0"/>
                <a:ea typeface="宋体" pitchFamily="2" charset="-122"/>
              </a:defRPr>
            </a:lvl9pPr>
          </a:lstStyle>
          <a:p>
            <a:pPr algn="ctr" eaLnBrk="1" fontAlgn="base" hangingPunct="1">
              <a:spcBef>
                <a:spcPct val="50000"/>
              </a:spcBef>
              <a:spcAft>
                <a:spcPct val="0"/>
              </a:spcAft>
              <a:defRPr/>
            </a:pPr>
            <a:r>
              <a:rPr lang="zh-CN" altLang="en-US" sz="3200" b="1" smtClean="0">
                <a:solidFill>
                  <a:srgbClr val="3399FF"/>
                </a:solidFill>
                <a:latin typeface="微软雅黑" pitchFamily="34" charset="-122"/>
                <a:ea typeface="微软雅黑" pitchFamily="34" charset="-122"/>
              </a:rPr>
              <a:t>单击此处编辑副标题</a:t>
            </a:r>
          </a:p>
        </p:txBody>
      </p:sp>
    </p:spTree>
    <p:extLst>
      <p:ext uri="{BB962C8B-B14F-4D97-AF65-F5344CB8AC3E}">
        <p14:creationId xmlns:p14="http://schemas.microsoft.com/office/powerpoint/2010/main" val="802621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b="1">
          <a:solidFill>
            <a:schemeClr val="bg1"/>
          </a:solidFill>
          <a:effectLst>
            <a:outerShdw blurRad="38100" dist="38100" dir="2700000" algn="tl">
              <a:srgbClr val="C0C0C0"/>
            </a:outerShdw>
          </a:effectLst>
          <a:latin typeface="微软雅黑" pitchFamily="34" charset="-122"/>
          <a:ea typeface="微软雅黑" pitchFamily="34" charset="-122"/>
          <a:cs typeface="+mj-cs"/>
        </a:defRPr>
      </a:lvl1pPr>
      <a:lvl2pPr algn="ctr" rtl="0" eaLnBrk="0" fontAlgn="base" hangingPunct="0">
        <a:spcBef>
          <a:spcPct val="0"/>
        </a:spcBef>
        <a:spcAft>
          <a:spcPct val="0"/>
        </a:spcAft>
        <a:defRPr sz="4000" b="1">
          <a:solidFill>
            <a:schemeClr val="bg1"/>
          </a:solidFill>
          <a:effectLst>
            <a:outerShdw blurRad="38100" dist="38100" dir="2700000" algn="tl">
              <a:srgbClr val="C0C0C0"/>
            </a:outerShdw>
          </a:effectLst>
          <a:latin typeface="微软雅黑" pitchFamily="34" charset="-122"/>
          <a:ea typeface="微软雅黑" pitchFamily="34" charset="-122"/>
        </a:defRPr>
      </a:lvl2pPr>
      <a:lvl3pPr algn="ctr" rtl="0" eaLnBrk="0" fontAlgn="base" hangingPunct="0">
        <a:spcBef>
          <a:spcPct val="0"/>
        </a:spcBef>
        <a:spcAft>
          <a:spcPct val="0"/>
        </a:spcAft>
        <a:defRPr sz="4000" b="1">
          <a:solidFill>
            <a:schemeClr val="bg1"/>
          </a:solidFill>
          <a:effectLst>
            <a:outerShdw blurRad="38100" dist="38100" dir="2700000" algn="tl">
              <a:srgbClr val="C0C0C0"/>
            </a:outerShdw>
          </a:effectLst>
          <a:latin typeface="微软雅黑" pitchFamily="34" charset="-122"/>
          <a:ea typeface="微软雅黑" pitchFamily="34" charset="-122"/>
        </a:defRPr>
      </a:lvl3pPr>
      <a:lvl4pPr algn="ctr" rtl="0" eaLnBrk="0" fontAlgn="base" hangingPunct="0">
        <a:spcBef>
          <a:spcPct val="0"/>
        </a:spcBef>
        <a:spcAft>
          <a:spcPct val="0"/>
        </a:spcAft>
        <a:defRPr sz="4000" b="1">
          <a:solidFill>
            <a:schemeClr val="bg1"/>
          </a:solidFill>
          <a:effectLst>
            <a:outerShdw blurRad="38100" dist="38100" dir="2700000" algn="tl">
              <a:srgbClr val="C0C0C0"/>
            </a:outerShdw>
          </a:effectLst>
          <a:latin typeface="微软雅黑" pitchFamily="34" charset="-122"/>
          <a:ea typeface="微软雅黑" pitchFamily="34" charset="-122"/>
        </a:defRPr>
      </a:lvl4pPr>
      <a:lvl5pPr algn="ctr" rtl="0" eaLnBrk="0" fontAlgn="base" hangingPunct="0">
        <a:spcBef>
          <a:spcPct val="0"/>
        </a:spcBef>
        <a:spcAft>
          <a:spcPct val="0"/>
        </a:spcAft>
        <a:defRPr sz="4000" b="1">
          <a:solidFill>
            <a:schemeClr val="bg1"/>
          </a:solidFill>
          <a:effectLst>
            <a:outerShdw blurRad="38100" dist="38100" dir="2700000" algn="tl">
              <a:srgbClr val="C0C0C0"/>
            </a:outerShdw>
          </a:effectLst>
          <a:latin typeface="微软雅黑" pitchFamily="34" charset="-122"/>
          <a:ea typeface="微软雅黑" pitchFamily="34" charset="-122"/>
        </a:defRPr>
      </a:lvl5pPr>
      <a:lvl6pPr marL="4572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华文中宋" pitchFamily="2" charset="-122"/>
        </a:defRPr>
      </a:lvl6pPr>
      <a:lvl7pPr marL="9144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华文中宋" pitchFamily="2" charset="-122"/>
        </a:defRPr>
      </a:lvl7pPr>
      <a:lvl8pPr marL="13716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华文中宋" pitchFamily="2" charset="-122"/>
        </a:defRPr>
      </a:lvl8pPr>
      <a:lvl9pPr marL="1828800" algn="ctr" rtl="0" fontAlgn="base">
        <a:spcBef>
          <a:spcPct val="0"/>
        </a:spcBef>
        <a:spcAft>
          <a:spcPct val="0"/>
        </a:spcAft>
        <a:defRPr sz="4000" b="1">
          <a:solidFill>
            <a:schemeClr val="bg1"/>
          </a:solidFill>
          <a:effectLst>
            <a:outerShdw blurRad="38100" dist="38100" dir="2700000" algn="tl">
              <a:srgbClr val="C0C0C0"/>
            </a:outerShdw>
          </a:effectLst>
          <a:latin typeface="Arial" charset="0"/>
          <a:ea typeface="华文中宋"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内页"/>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title"/>
          </p:nvPr>
        </p:nvSpPr>
        <p:spPr bwMode="auto">
          <a:xfrm>
            <a:off x="457200" y="758825"/>
            <a:ext cx="82296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zh-CN">
              <a:solidFill>
                <a:srgbClr val="000000"/>
              </a:solidFill>
              <a:ea typeface="宋体" pitchFamily="2" charset="-122"/>
            </a:endParaRP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zh-CN">
              <a:solidFill>
                <a:srgbClr val="000000"/>
              </a:solidFill>
              <a:ea typeface="宋体" pitchFamily="2" charset="-122"/>
            </a:endParaRP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46389665-F4C5-4C18-B3F9-176553EA9359}" type="slidenum">
              <a:rPr lang="en-US" altLang="zh-CN">
                <a:solidFill>
                  <a:srgbClr val="000000"/>
                </a:solidFill>
                <a:ea typeface="宋体" pitchFamily="2" charset="-122"/>
              </a:rPr>
              <a:pPr fontAlgn="base">
                <a:spcBef>
                  <a:spcPct val="0"/>
                </a:spcBef>
                <a:spcAft>
                  <a:spcPct val="0"/>
                </a:spcAft>
                <a:defRPr/>
              </a:pPr>
              <a:t>‹#›</a:t>
            </a:fld>
            <a:endParaRPr lang="en-US" altLang="zh-CN">
              <a:solidFill>
                <a:srgbClr val="000000"/>
              </a:solidFill>
              <a:ea typeface="宋体" pitchFamily="2" charset="-122"/>
            </a:endParaRPr>
          </a:p>
        </p:txBody>
      </p:sp>
    </p:spTree>
    <p:extLst>
      <p:ext uri="{BB962C8B-B14F-4D97-AF65-F5344CB8AC3E}">
        <p14:creationId xmlns:p14="http://schemas.microsoft.com/office/powerpoint/2010/main" val="2150679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2pPr>
      <a:lvl3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3pPr>
      <a:lvl4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4pPr>
      <a:lvl5pPr algn="ct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5pPr>
      <a:lvl6pPr marL="4572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6pPr>
      <a:lvl7pPr marL="9144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7pPr>
      <a:lvl8pPr marL="13716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8pPr>
      <a:lvl9pPr marL="1828800" algn="ctr" rtl="0" fontAlgn="base">
        <a:spcBef>
          <a:spcPct val="0"/>
        </a:spcBef>
        <a:spcAft>
          <a:spcPct val="0"/>
        </a:spcAft>
        <a:defRPr sz="3600" b="1">
          <a:solidFill>
            <a:schemeClr val="bg1"/>
          </a:solidFill>
          <a:effectLst>
            <a:outerShdw blurRad="38100" dist="38100" dir="2700000" algn="tl">
              <a:srgbClr val="C0C0C0"/>
            </a:outerShdw>
          </a:effectLst>
          <a:latin typeface="Arial" charset="0"/>
          <a:ea typeface="黑体" pitchFamily="2" charset="-122"/>
        </a:defRPr>
      </a:lvl9pPr>
    </p:titleStyle>
    <p:bodyStyle>
      <a:lvl1pPr marL="342900" indent="-342900" algn="l" rtl="0" eaLnBrk="0" fontAlgn="base" hangingPunct="0">
        <a:spcBef>
          <a:spcPct val="20000"/>
        </a:spcBef>
        <a:spcAft>
          <a:spcPct val="0"/>
        </a:spcAft>
        <a:buFont typeface="Wingdings" pitchFamily="2" charset="2"/>
        <a:buChar char="Y"/>
        <a:defRPr sz="2800">
          <a:solidFill>
            <a:srgbClr val="3399FF"/>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Y"/>
        <a:defRPr sz="2800">
          <a:solidFill>
            <a:srgbClr val="3399FF"/>
          </a:solidFill>
          <a:latin typeface="+mn-lt"/>
          <a:ea typeface="+mn-ea"/>
        </a:defRPr>
      </a:lvl2pPr>
      <a:lvl3pPr marL="1143000" indent="-228600" algn="l" rtl="0" eaLnBrk="0" fontAlgn="base" hangingPunct="0">
        <a:spcBef>
          <a:spcPct val="20000"/>
        </a:spcBef>
        <a:spcAft>
          <a:spcPct val="0"/>
        </a:spcAft>
        <a:buFont typeface="Wingdings" pitchFamily="2" charset="2"/>
        <a:buChar char="Y"/>
        <a:defRPr sz="2800">
          <a:solidFill>
            <a:srgbClr val="3399FF"/>
          </a:solidFill>
          <a:latin typeface="+mn-lt"/>
          <a:ea typeface="+mn-ea"/>
        </a:defRPr>
      </a:lvl3pPr>
      <a:lvl4pPr marL="1600200" indent="-228600" algn="l" rtl="0" eaLnBrk="0" fontAlgn="base" hangingPunct="0">
        <a:spcBef>
          <a:spcPct val="20000"/>
        </a:spcBef>
        <a:spcAft>
          <a:spcPct val="0"/>
        </a:spcAft>
        <a:buFont typeface="Wingdings" pitchFamily="2" charset="2"/>
        <a:buChar char="Y"/>
        <a:defRPr sz="2800">
          <a:solidFill>
            <a:srgbClr val="3399FF"/>
          </a:solidFill>
          <a:latin typeface="+mn-lt"/>
          <a:ea typeface="+mn-ea"/>
        </a:defRPr>
      </a:lvl4pPr>
      <a:lvl5pPr marL="2057400" indent="-228600" algn="l" rtl="0" eaLnBrk="0" fontAlgn="base" hangingPunct="0">
        <a:spcBef>
          <a:spcPct val="20000"/>
        </a:spcBef>
        <a:spcAft>
          <a:spcPct val="0"/>
        </a:spcAft>
        <a:buFont typeface="Wingdings" pitchFamily="2" charset="2"/>
        <a:buChar char="Y"/>
        <a:defRPr sz="2800">
          <a:solidFill>
            <a:srgbClr val="3399FF"/>
          </a:solidFill>
          <a:latin typeface="+mn-lt"/>
          <a:ea typeface="+mn-ea"/>
        </a:defRPr>
      </a:lvl5pPr>
      <a:lvl6pPr marL="2514600" indent="-228600" algn="l" rtl="0" fontAlgn="base">
        <a:spcBef>
          <a:spcPct val="20000"/>
        </a:spcBef>
        <a:spcAft>
          <a:spcPct val="0"/>
        </a:spcAft>
        <a:buFont typeface="Wingdings" pitchFamily="2" charset="2"/>
        <a:buChar char="Y"/>
        <a:defRPr sz="2800">
          <a:solidFill>
            <a:srgbClr val="3399FF"/>
          </a:solidFill>
          <a:latin typeface="+mn-lt"/>
          <a:ea typeface="+mn-ea"/>
        </a:defRPr>
      </a:lvl6pPr>
      <a:lvl7pPr marL="2971800" indent="-228600" algn="l" rtl="0" fontAlgn="base">
        <a:spcBef>
          <a:spcPct val="20000"/>
        </a:spcBef>
        <a:spcAft>
          <a:spcPct val="0"/>
        </a:spcAft>
        <a:buFont typeface="Wingdings" pitchFamily="2" charset="2"/>
        <a:buChar char="Y"/>
        <a:defRPr sz="2800">
          <a:solidFill>
            <a:srgbClr val="3399FF"/>
          </a:solidFill>
          <a:latin typeface="+mn-lt"/>
          <a:ea typeface="+mn-ea"/>
        </a:defRPr>
      </a:lvl7pPr>
      <a:lvl8pPr marL="3429000" indent="-228600" algn="l" rtl="0" fontAlgn="base">
        <a:spcBef>
          <a:spcPct val="20000"/>
        </a:spcBef>
        <a:spcAft>
          <a:spcPct val="0"/>
        </a:spcAft>
        <a:buFont typeface="Wingdings" pitchFamily="2" charset="2"/>
        <a:buChar char="Y"/>
        <a:defRPr sz="2800">
          <a:solidFill>
            <a:srgbClr val="3399FF"/>
          </a:solidFill>
          <a:latin typeface="+mn-lt"/>
          <a:ea typeface="+mn-ea"/>
        </a:defRPr>
      </a:lvl8pPr>
      <a:lvl9pPr marL="3886200" indent="-228600" algn="l" rtl="0" fontAlgn="base">
        <a:spcBef>
          <a:spcPct val="20000"/>
        </a:spcBef>
        <a:spcAft>
          <a:spcPct val="0"/>
        </a:spcAft>
        <a:buFont typeface="Wingdings" pitchFamily="2" charset="2"/>
        <a:buChar char="Y"/>
        <a:defRPr sz="2800">
          <a:solidFill>
            <a:srgbClr val="3399FF"/>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结束页"/>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p:nvPr>
        </p:nvSpPr>
        <p:spPr bwMode="auto">
          <a:xfrm>
            <a:off x="2195513" y="2636838"/>
            <a:ext cx="4978400" cy="99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谢谢！</a:t>
            </a:r>
          </a:p>
        </p:txBody>
      </p:sp>
    </p:spTree>
    <p:extLst>
      <p:ext uri="{BB962C8B-B14F-4D97-AF65-F5344CB8AC3E}">
        <p14:creationId xmlns:p14="http://schemas.microsoft.com/office/powerpoint/2010/main" val="42693682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5600" b="1">
          <a:solidFill>
            <a:schemeClr val="bg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2pPr>
      <a:lvl3pPr algn="ctr" rtl="0" eaLnBrk="0" fontAlgn="base" hangingPunct="0">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3pPr>
      <a:lvl4pPr algn="ctr" rtl="0" eaLnBrk="0" fontAlgn="base" hangingPunct="0">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4pPr>
      <a:lvl5pPr algn="ctr" rtl="0" eaLnBrk="0" fontAlgn="base" hangingPunct="0">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5pPr>
      <a:lvl6pPr marL="457200" algn="ctr" rtl="0" fontAlgn="base">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6pPr>
      <a:lvl7pPr marL="914400" algn="ctr" rtl="0" fontAlgn="base">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7pPr>
      <a:lvl8pPr marL="1371600" algn="ctr" rtl="0" fontAlgn="base">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8pPr>
      <a:lvl9pPr marL="1828800" algn="ctr" rtl="0" fontAlgn="base">
        <a:spcBef>
          <a:spcPct val="0"/>
        </a:spcBef>
        <a:spcAft>
          <a:spcPct val="0"/>
        </a:spcAft>
        <a:defRPr sz="5600" b="1">
          <a:solidFill>
            <a:schemeClr val="bg1"/>
          </a:solidFill>
          <a:effectLst>
            <a:outerShdw blurRad="38100" dist="38100" dir="2700000" algn="tl">
              <a:srgbClr val="C0C0C0"/>
            </a:outerShdw>
          </a:effectLst>
          <a:latin typeface="Arial" charset="0"/>
          <a:ea typeface="华文中宋"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3141663"/>
            <a:ext cx="7772400" cy="863600"/>
          </a:xfrm>
        </p:spPr>
        <p:txBody>
          <a:bodyPr/>
          <a:lstStyle/>
          <a:p>
            <a:pPr eaLnBrk="1" hangingPunct="1"/>
            <a:r>
              <a:rPr lang="zh-CN" altLang="en-US" smtClean="0">
                <a:effectLst/>
              </a:rPr>
              <a:t>压缩空气安全管理</a:t>
            </a:r>
            <a:endParaRPr lang="zh-CN" altLang="zh-CN" smtClean="0">
              <a:effectLst/>
            </a:endParaRPr>
          </a:p>
        </p:txBody>
      </p:sp>
      <p:sp>
        <p:nvSpPr>
          <p:cNvPr id="5123" name="Rectangle 3"/>
          <p:cNvSpPr>
            <a:spLocks noChangeArrowheads="1"/>
          </p:cNvSpPr>
          <p:nvPr>
            <p:ph type="subTitle" idx="1"/>
          </p:nvPr>
        </p:nvSpPr>
        <p:spPr bwMode="auto">
          <a:xfrm>
            <a:off x="1339850" y="4579938"/>
            <a:ext cx="6400800" cy="649287"/>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zh-CN" altLang="zh-CN" b="1" smtClean="0">
              <a:solidFill>
                <a:srgbClr val="3399FF"/>
              </a:solidFill>
              <a:latin typeface="微软雅黑" pitchFamily="34" charset="-122"/>
              <a:ea typeface="微软雅黑" pitchFamily="34" charset="-122"/>
            </a:endParaRPr>
          </a:p>
        </p:txBody>
      </p:sp>
      <p:sp>
        <p:nvSpPr>
          <p:cNvPr id="5124" name="Rectangle 2"/>
          <p:cNvSpPr txBox="1">
            <a:spLocks noChangeArrowheads="1"/>
          </p:cNvSpPr>
          <p:nvPr/>
        </p:nvSpPr>
        <p:spPr bwMode="auto">
          <a:xfrm>
            <a:off x="652463" y="2349500"/>
            <a:ext cx="77724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3000">
                <a:solidFill>
                  <a:schemeClr val="tx1"/>
                </a:solidFill>
                <a:latin typeface="Arial" charset="0"/>
                <a:ea typeface="宋体" pitchFamily="2" charset="-122"/>
              </a:defRPr>
            </a:lvl1pPr>
            <a:lvl2pPr marL="742950" indent="-285750" eaLnBrk="0" hangingPunct="0">
              <a:defRPr sz="3000">
                <a:solidFill>
                  <a:schemeClr val="tx1"/>
                </a:solidFill>
                <a:latin typeface="Arial" charset="0"/>
                <a:ea typeface="宋体" pitchFamily="2" charset="-122"/>
              </a:defRPr>
            </a:lvl2pPr>
            <a:lvl3pPr marL="1143000" indent="-228600" eaLnBrk="0" hangingPunct="0">
              <a:defRPr sz="3000">
                <a:solidFill>
                  <a:schemeClr val="tx1"/>
                </a:solidFill>
                <a:latin typeface="Arial" charset="0"/>
                <a:ea typeface="宋体" pitchFamily="2" charset="-122"/>
              </a:defRPr>
            </a:lvl3pPr>
            <a:lvl4pPr marL="1600200" indent="-228600" eaLnBrk="0" hangingPunct="0">
              <a:defRPr sz="3000">
                <a:solidFill>
                  <a:schemeClr val="tx1"/>
                </a:solidFill>
                <a:latin typeface="Arial" charset="0"/>
                <a:ea typeface="宋体" pitchFamily="2" charset="-122"/>
              </a:defRPr>
            </a:lvl4pPr>
            <a:lvl5pPr marL="2057400" indent="-228600" eaLnBrk="0" hangingPunct="0">
              <a:defRPr sz="3000">
                <a:solidFill>
                  <a:schemeClr val="tx1"/>
                </a:solidFill>
                <a:latin typeface="Arial" charset="0"/>
                <a:ea typeface="宋体" pitchFamily="2" charset="-122"/>
              </a:defRPr>
            </a:lvl5pPr>
            <a:lvl6pPr marL="2514600" indent="-228600" eaLnBrk="0" fontAlgn="base" hangingPunct="0">
              <a:spcBef>
                <a:spcPct val="0"/>
              </a:spcBef>
              <a:spcAft>
                <a:spcPct val="0"/>
              </a:spcAft>
              <a:defRPr sz="3000">
                <a:solidFill>
                  <a:schemeClr val="tx1"/>
                </a:solidFill>
                <a:latin typeface="Arial" charset="0"/>
                <a:ea typeface="宋体" pitchFamily="2" charset="-122"/>
              </a:defRPr>
            </a:lvl6pPr>
            <a:lvl7pPr marL="2971800" indent="-228600" eaLnBrk="0" fontAlgn="base" hangingPunct="0">
              <a:spcBef>
                <a:spcPct val="0"/>
              </a:spcBef>
              <a:spcAft>
                <a:spcPct val="0"/>
              </a:spcAft>
              <a:defRPr sz="3000">
                <a:solidFill>
                  <a:schemeClr val="tx1"/>
                </a:solidFill>
                <a:latin typeface="Arial" charset="0"/>
                <a:ea typeface="宋体" pitchFamily="2" charset="-122"/>
              </a:defRPr>
            </a:lvl7pPr>
            <a:lvl8pPr marL="3429000" indent="-228600" eaLnBrk="0" fontAlgn="base" hangingPunct="0">
              <a:spcBef>
                <a:spcPct val="0"/>
              </a:spcBef>
              <a:spcAft>
                <a:spcPct val="0"/>
              </a:spcAft>
              <a:defRPr sz="3000">
                <a:solidFill>
                  <a:schemeClr val="tx1"/>
                </a:solidFill>
                <a:latin typeface="Arial" charset="0"/>
                <a:ea typeface="宋体" pitchFamily="2" charset="-122"/>
              </a:defRPr>
            </a:lvl8pPr>
            <a:lvl9pPr marL="3886200" indent="-228600" eaLnBrk="0" fontAlgn="base" hangingPunct="0">
              <a:spcBef>
                <a:spcPct val="0"/>
              </a:spcBef>
              <a:spcAft>
                <a:spcPct val="0"/>
              </a:spcAft>
              <a:defRPr sz="3000">
                <a:solidFill>
                  <a:schemeClr val="tx1"/>
                </a:solidFill>
                <a:latin typeface="Arial" charset="0"/>
                <a:ea typeface="宋体" pitchFamily="2" charset="-122"/>
              </a:defRPr>
            </a:lvl9pPr>
          </a:lstStyle>
          <a:p>
            <a:pPr fontAlgn="base">
              <a:spcBef>
                <a:spcPct val="0"/>
              </a:spcBef>
              <a:spcAft>
                <a:spcPct val="0"/>
              </a:spcAft>
            </a:pPr>
            <a:r>
              <a:rPr lang="en-US" altLang="zh-CN" sz="2400" b="1" smtClean="0">
                <a:solidFill>
                  <a:srgbClr val="FF0000"/>
                </a:solidFill>
                <a:latin typeface="微软雅黑" pitchFamily="34" charset="-122"/>
                <a:ea typeface="微软雅黑" pitchFamily="34" charset="-122"/>
              </a:rPr>
              <a:t>HSE</a:t>
            </a:r>
            <a:r>
              <a:rPr lang="zh-CN" altLang="zh-CN" sz="2400" b="1" smtClean="0">
                <a:solidFill>
                  <a:srgbClr val="FF0000"/>
                </a:solidFill>
                <a:latin typeface="微软雅黑" pitchFamily="34" charset="-122"/>
                <a:ea typeface="微软雅黑" pitchFamily="34" charset="-122"/>
              </a:rPr>
              <a:t>－</a:t>
            </a:r>
            <a:r>
              <a:rPr lang="en-US" altLang="zh-CN" sz="2400" b="1" smtClean="0">
                <a:solidFill>
                  <a:srgbClr val="FF0000"/>
                </a:solidFill>
                <a:latin typeface="微软雅黑" pitchFamily="34" charset="-122"/>
                <a:ea typeface="微软雅黑" pitchFamily="34" charset="-122"/>
              </a:rPr>
              <a:t>W</a:t>
            </a:r>
            <a:r>
              <a:rPr lang="zh-CN" altLang="zh-CN" sz="2400" b="1" smtClean="0">
                <a:solidFill>
                  <a:srgbClr val="FF0000"/>
                </a:solidFill>
                <a:latin typeface="微软雅黑" pitchFamily="34" charset="-122"/>
                <a:ea typeface="微软雅黑" pitchFamily="34" charset="-122"/>
              </a:rPr>
              <a:t>－</a:t>
            </a:r>
            <a:r>
              <a:rPr lang="en-US" altLang="zh-CN" sz="2400" b="1" smtClean="0">
                <a:solidFill>
                  <a:srgbClr val="FF0000"/>
                </a:solidFill>
                <a:latin typeface="微软雅黑" pitchFamily="34" charset="-122"/>
                <a:ea typeface="微软雅黑" pitchFamily="34" charset="-122"/>
              </a:rPr>
              <a:t>313</a:t>
            </a:r>
            <a:endParaRPr lang="zh-CN" altLang="zh-CN" sz="2400" b="1" smtClean="0">
              <a:solidFill>
                <a:srgbClr val="FF0000"/>
              </a:solidFill>
              <a:latin typeface="微软雅黑" pitchFamily="34" charset="-122"/>
              <a:ea typeface="微软雅黑" pitchFamily="34" charset="-122"/>
            </a:endParaRPr>
          </a:p>
        </p:txBody>
      </p:sp>
      <p:sp>
        <p:nvSpPr>
          <p:cNvPr id="5" name="TextBox 4"/>
          <p:cNvSpPr txBox="1"/>
          <p:nvPr/>
        </p:nvSpPr>
        <p:spPr>
          <a:xfrm>
            <a:off x="1403350" y="5876925"/>
            <a:ext cx="6264275" cy="585788"/>
          </a:xfrm>
          <a:prstGeom prst="rect">
            <a:avLst/>
          </a:prstGeom>
          <a:noFill/>
        </p:spPr>
        <p:txBody>
          <a:bodyPr>
            <a:spAutoFit/>
          </a:bodyPr>
          <a:lstStyle/>
          <a:p>
            <a:pPr algn="ctr" fontAlgn="base">
              <a:spcBef>
                <a:spcPct val="0"/>
              </a:spcBef>
              <a:spcAft>
                <a:spcPct val="0"/>
              </a:spcAft>
              <a:defRPr/>
            </a:pPr>
            <a:r>
              <a:rPr lang="zh-CN" altLang="en-US" sz="3200" dirty="0">
                <a:solidFill>
                  <a:srgbClr val="FF0000"/>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中海油能源发展股份有限公司</a:t>
            </a:r>
          </a:p>
        </p:txBody>
      </p:sp>
    </p:spTree>
    <p:extLst>
      <p:ext uri="{BB962C8B-B14F-4D97-AF65-F5344CB8AC3E}">
        <p14:creationId xmlns:p14="http://schemas.microsoft.com/office/powerpoint/2010/main" val="2050928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主要内容</a:t>
            </a:r>
            <a:endParaRPr lang="zh-CN" altLang="en-US" dirty="0"/>
          </a:p>
        </p:txBody>
      </p:sp>
      <p:grpSp>
        <p:nvGrpSpPr>
          <p:cNvPr id="14339" name="Group 54"/>
          <p:cNvGrpSpPr>
            <a:grpSpLocks/>
          </p:cNvGrpSpPr>
          <p:nvPr/>
        </p:nvGrpSpPr>
        <p:grpSpPr bwMode="auto">
          <a:xfrm>
            <a:off x="1866900" y="2541588"/>
            <a:ext cx="5410200" cy="665162"/>
            <a:chOff x="1152" y="1131"/>
            <a:chExt cx="3408" cy="419"/>
          </a:xfrm>
        </p:grpSpPr>
        <p:grpSp>
          <p:nvGrpSpPr>
            <p:cNvPr id="14356" name="Group 3"/>
            <p:cNvGrpSpPr>
              <a:grpSpLocks/>
            </p:cNvGrpSpPr>
            <p:nvPr/>
          </p:nvGrpSpPr>
          <p:grpSpPr bwMode="auto">
            <a:xfrm>
              <a:off x="1152" y="1131"/>
              <a:ext cx="480" cy="419"/>
              <a:chOff x="1110" y="2656"/>
              <a:chExt cx="1549" cy="1351"/>
            </a:xfrm>
          </p:grpSpPr>
          <p:sp>
            <p:nvSpPr>
              <p:cNvPr id="1436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436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1" name="AutoShape 6"/>
              <p:cNvSpPr>
                <a:spLocks noChangeArrowheads="1"/>
              </p:cNvSpPr>
              <p:nvPr/>
            </p:nvSpPr>
            <p:spPr bwMode="gray">
              <a:xfrm>
                <a:off x="1200" y="2737"/>
                <a:ext cx="1349" cy="1167"/>
              </a:xfrm>
              <a:prstGeom prst="hexagon">
                <a:avLst>
                  <a:gd name="adj" fmla="val 28896"/>
                  <a:gd name="vf" fmla="val 115470"/>
                </a:avLst>
              </a:prstGeom>
              <a:solidFill>
                <a:schemeClr val="accent3">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000000"/>
                  </a:solidFill>
                  <a:ea typeface="宋体" charset="-122"/>
                </a:endParaRPr>
              </a:p>
            </p:txBody>
          </p:sp>
        </p:grpSp>
        <p:sp>
          <p:nvSpPr>
            <p:cNvPr id="14357" name="Line 11"/>
            <p:cNvSpPr>
              <a:spLocks noChangeShapeType="1"/>
            </p:cNvSpPr>
            <p:nvPr/>
          </p:nvSpPr>
          <p:spPr bwMode="auto">
            <a:xfrm>
              <a:off x="1536" y="1515"/>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14358" name="Text Box 12"/>
            <p:cNvSpPr txBox="1">
              <a:spLocks noChangeArrowheads="1"/>
            </p:cNvSpPr>
            <p:nvPr/>
          </p:nvSpPr>
          <p:spPr bwMode="auto">
            <a:xfrm>
              <a:off x="1680" y="1179"/>
              <a:ext cx="2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000000"/>
                  </a:solidFill>
                  <a:latin typeface="微软雅黑" pitchFamily="34" charset="-122"/>
                  <a:ea typeface="微软雅黑" pitchFamily="34" charset="-122"/>
                </a:rPr>
                <a:t>压缩气体存在的风险</a:t>
              </a:r>
              <a:endParaRPr lang="en-US" altLang="zh-CN" sz="2400" b="1" smtClean="0">
                <a:solidFill>
                  <a:srgbClr val="000000"/>
                </a:solidFill>
                <a:latin typeface="微软雅黑" pitchFamily="34" charset="-122"/>
                <a:ea typeface="微软雅黑" pitchFamily="34" charset="-122"/>
              </a:endParaRPr>
            </a:p>
          </p:txBody>
        </p:sp>
        <p:sp>
          <p:nvSpPr>
            <p:cNvPr id="14359" name="Text Box 13"/>
            <p:cNvSpPr txBox="1">
              <a:spLocks noChangeArrowheads="1"/>
            </p:cNvSpPr>
            <p:nvPr/>
          </p:nvSpPr>
          <p:spPr bwMode="gray">
            <a:xfrm>
              <a:off x="1270" y="1193"/>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1</a:t>
              </a:r>
            </a:p>
          </p:txBody>
        </p:sp>
      </p:grpSp>
      <p:grpSp>
        <p:nvGrpSpPr>
          <p:cNvPr id="14340" name="Group 55"/>
          <p:cNvGrpSpPr>
            <a:grpSpLocks/>
          </p:cNvGrpSpPr>
          <p:nvPr/>
        </p:nvGrpSpPr>
        <p:grpSpPr bwMode="auto">
          <a:xfrm>
            <a:off x="1866900" y="3455988"/>
            <a:ext cx="5410200" cy="665162"/>
            <a:chOff x="1152" y="1707"/>
            <a:chExt cx="3408" cy="419"/>
          </a:xfrm>
        </p:grpSpPr>
        <p:grpSp>
          <p:nvGrpSpPr>
            <p:cNvPr id="14349" name="Group 7"/>
            <p:cNvGrpSpPr>
              <a:grpSpLocks/>
            </p:cNvGrpSpPr>
            <p:nvPr/>
          </p:nvGrpSpPr>
          <p:grpSpPr bwMode="auto">
            <a:xfrm>
              <a:off x="1152" y="1707"/>
              <a:ext cx="480" cy="419"/>
              <a:chOff x="3174" y="2656"/>
              <a:chExt cx="1549" cy="1351"/>
            </a:xfrm>
          </p:grpSpPr>
          <p:sp>
            <p:nvSpPr>
              <p:cNvPr id="1435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435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4355" name="AutoShape 10"/>
              <p:cNvSpPr>
                <a:spLocks noChangeArrowheads="1"/>
              </p:cNvSpPr>
              <p:nvPr/>
            </p:nvSpPr>
            <p:spPr bwMode="gray">
              <a:xfrm>
                <a:off x="3264" y="2737"/>
                <a:ext cx="1349" cy="1167"/>
              </a:xfrm>
              <a:prstGeom prst="hexagon">
                <a:avLst>
                  <a:gd name="adj" fmla="val 28894"/>
                  <a:gd name="vf" fmla="val 115470"/>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FF0000"/>
                  </a:solidFill>
                  <a:ea typeface="宋体" pitchFamily="2" charset="-122"/>
                </a:endParaRPr>
              </a:p>
            </p:txBody>
          </p:sp>
        </p:grpSp>
        <p:sp>
          <p:nvSpPr>
            <p:cNvPr id="14350" name="Line 14"/>
            <p:cNvSpPr>
              <a:spLocks noChangeShapeType="1"/>
            </p:cNvSpPr>
            <p:nvPr/>
          </p:nvSpPr>
          <p:spPr bwMode="auto">
            <a:xfrm>
              <a:off x="1536" y="2091"/>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14351" name="Text Box 15"/>
            <p:cNvSpPr txBox="1">
              <a:spLocks noChangeArrowheads="1"/>
            </p:cNvSpPr>
            <p:nvPr/>
          </p:nvSpPr>
          <p:spPr bwMode="auto">
            <a:xfrm>
              <a:off x="1680" y="1755"/>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FF0000"/>
                  </a:solidFill>
                  <a:latin typeface="微软雅黑" pitchFamily="34" charset="-122"/>
                  <a:ea typeface="微软雅黑" pitchFamily="34" charset="-122"/>
                </a:rPr>
                <a:t>空气压缩设备</a:t>
              </a:r>
              <a:endParaRPr lang="en-US" altLang="zh-CN" sz="2400" b="1" smtClean="0">
                <a:solidFill>
                  <a:srgbClr val="FF0000"/>
                </a:solidFill>
                <a:latin typeface="微软雅黑" pitchFamily="34" charset="-122"/>
                <a:ea typeface="微软雅黑" pitchFamily="34" charset="-122"/>
              </a:endParaRPr>
            </a:p>
          </p:txBody>
        </p:sp>
        <p:sp>
          <p:nvSpPr>
            <p:cNvPr id="14352" name="Text Box 16"/>
            <p:cNvSpPr txBox="1">
              <a:spLocks noChangeArrowheads="1"/>
            </p:cNvSpPr>
            <p:nvPr/>
          </p:nvSpPr>
          <p:spPr bwMode="gray">
            <a:xfrm>
              <a:off x="1269" y="1769"/>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2</a:t>
              </a:r>
            </a:p>
          </p:txBody>
        </p:sp>
      </p:grpSp>
      <p:grpSp>
        <p:nvGrpSpPr>
          <p:cNvPr id="14341" name="Group 56"/>
          <p:cNvGrpSpPr>
            <a:grpSpLocks/>
          </p:cNvGrpSpPr>
          <p:nvPr/>
        </p:nvGrpSpPr>
        <p:grpSpPr bwMode="auto">
          <a:xfrm>
            <a:off x="1866900" y="4348163"/>
            <a:ext cx="5410200" cy="665162"/>
            <a:chOff x="1152" y="2269"/>
            <a:chExt cx="3408" cy="419"/>
          </a:xfrm>
        </p:grpSpPr>
        <p:grpSp>
          <p:nvGrpSpPr>
            <p:cNvPr id="14342" name="Group 17"/>
            <p:cNvGrpSpPr>
              <a:grpSpLocks/>
            </p:cNvGrpSpPr>
            <p:nvPr/>
          </p:nvGrpSpPr>
          <p:grpSpPr bwMode="auto">
            <a:xfrm>
              <a:off x="1152" y="2269"/>
              <a:ext cx="480" cy="419"/>
              <a:chOff x="1110" y="2656"/>
              <a:chExt cx="1549" cy="1351"/>
            </a:xfrm>
          </p:grpSpPr>
          <p:sp>
            <p:nvSpPr>
              <p:cNvPr id="1434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434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27" name="AutoShape 20"/>
              <p:cNvSpPr>
                <a:spLocks noChangeArrowheads="1"/>
              </p:cNvSpPr>
              <p:nvPr/>
            </p:nvSpPr>
            <p:spPr bwMode="gray">
              <a:xfrm>
                <a:off x="1200" y="2737"/>
                <a:ext cx="1349" cy="1167"/>
              </a:xfrm>
              <a:prstGeom prst="hexagon">
                <a:avLst>
                  <a:gd name="adj" fmla="val 28896"/>
                  <a:gd name="vf" fmla="val 115470"/>
                </a:avLst>
              </a:prstGeom>
              <a:solidFill>
                <a:schemeClr val="accent3">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000000"/>
                  </a:solidFill>
                  <a:ea typeface="宋体" charset="-122"/>
                </a:endParaRPr>
              </a:p>
            </p:txBody>
          </p:sp>
        </p:grpSp>
        <p:sp>
          <p:nvSpPr>
            <p:cNvPr id="14343" name="Line 25"/>
            <p:cNvSpPr>
              <a:spLocks noChangeShapeType="1"/>
            </p:cNvSpPr>
            <p:nvPr/>
          </p:nvSpPr>
          <p:spPr bwMode="auto">
            <a:xfrm>
              <a:off x="1536" y="2653"/>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14344" name="Text Box 26"/>
            <p:cNvSpPr txBox="1">
              <a:spLocks noChangeArrowheads="1"/>
            </p:cNvSpPr>
            <p:nvPr/>
          </p:nvSpPr>
          <p:spPr bwMode="auto">
            <a:xfrm>
              <a:off x="1680" y="2317"/>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000000"/>
                  </a:solidFill>
                  <a:latin typeface="微软雅黑" pitchFamily="34" charset="-122"/>
                  <a:ea typeface="微软雅黑" pitchFamily="34" charset="-122"/>
                </a:rPr>
                <a:t>压缩空气安全管理要求</a:t>
              </a:r>
              <a:endParaRPr lang="en-US" altLang="zh-CN" sz="2400" b="1" smtClean="0">
                <a:solidFill>
                  <a:srgbClr val="000000"/>
                </a:solidFill>
                <a:latin typeface="微软雅黑" pitchFamily="34" charset="-122"/>
                <a:ea typeface="微软雅黑" pitchFamily="34" charset="-122"/>
              </a:endParaRPr>
            </a:p>
          </p:txBody>
        </p:sp>
        <p:sp>
          <p:nvSpPr>
            <p:cNvPr id="14345" name="Text Box 27"/>
            <p:cNvSpPr txBox="1">
              <a:spLocks noChangeArrowheads="1"/>
            </p:cNvSpPr>
            <p:nvPr/>
          </p:nvSpPr>
          <p:spPr bwMode="gray">
            <a:xfrm>
              <a:off x="1269" y="2331"/>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3</a:t>
              </a:r>
            </a:p>
          </p:txBody>
        </p:sp>
      </p:grpSp>
    </p:spTree>
    <p:extLst>
      <p:ext uri="{BB962C8B-B14F-4D97-AF65-F5344CB8AC3E}">
        <p14:creationId xmlns:p14="http://schemas.microsoft.com/office/powerpoint/2010/main" val="238194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概述</a:t>
            </a:r>
            <a:endParaRPr lang="zh-CN" altLang="en-US" dirty="0"/>
          </a:p>
        </p:txBody>
      </p:sp>
      <p:sp>
        <p:nvSpPr>
          <p:cNvPr id="15363" name="内容占位符 2"/>
          <p:cNvSpPr>
            <a:spLocks noGrp="1"/>
          </p:cNvSpPr>
          <p:nvPr>
            <p:ph idx="1"/>
          </p:nvPr>
        </p:nvSpPr>
        <p:spPr>
          <a:xfrm>
            <a:off x="457200" y="1782763"/>
            <a:ext cx="8229600" cy="4525962"/>
          </a:xfrm>
        </p:spPr>
        <p:txBody>
          <a:bodyPr/>
          <a:lstStyle/>
          <a:p>
            <a:pPr>
              <a:lnSpc>
                <a:spcPct val="150000"/>
              </a:lnSpc>
              <a:buClr>
                <a:schemeClr val="hlink"/>
              </a:buClr>
              <a:buSzPct val="75000"/>
              <a:buFont typeface="Wingdings" pitchFamily="2" charset="2"/>
              <a:buChar char="Ø"/>
            </a:pPr>
            <a:r>
              <a:rPr lang="zh-CN" altLang="en-US" sz="2400" b="0" smtClean="0">
                <a:solidFill>
                  <a:srgbClr val="1E0694"/>
                </a:solidFill>
                <a:latin typeface="Arial" charset="0"/>
              </a:rPr>
              <a:t>压缩机：</a:t>
            </a:r>
            <a:r>
              <a:rPr lang="zh-CN" altLang="en-US" sz="2400" b="0" smtClean="0">
                <a:solidFill>
                  <a:schemeClr val="tx2"/>
                </a:solidFill>
                <a:latin typeface="Arial" charset="0"/>
              </a:rPr>
              <a:t>将机械能转化为气体能量，给气体增压或输送。</a:t>
            </a:r>
          </a:p>
          <a:p>
            <a:pPr>
              <a:lnSpc>
                <a:spcPct val="150000"/>
              </a:lnSpc>
              <a:buClr>
                <a:schemeClr val="hlink"/>
              </a:buClr>
              <a:buSzPct val="75000"/>
              <a:buFont typeface="Wingdings" pitchFamily="2" charset="2"/>
              <a:buChar char="Ø"/>
            </a:pPr>
            <a:r>
              <a:rPr lang="zh-CN" altLang="en-US" sz="2400" b="0" smtClean="0">
                <a:solidFill>
                  <a:srgbClr val="1E0694"/>
                </a:solidFill>
                <a:latin typeface="Arial" charset="0"/>
              </a:rPr>
              <a:t>气体压缩的目的：</a:t>
            </a:r>
            <a:r>
              <a:rPr lang="zh-CN" altLang="en-US" sz="2400" b="0" smtClean="0">
                <a:solidFill>
                  <a:schemeClr val="tx2"/>
                </a:solidFill>
                <a:latin typeface="Arial" charset="0"/>
              </a:rPr>
              <a:t>气体具有较大的</a:t>
            </a:r>
            <a:r>
              <a:rPr lang="zh-CN" altLang="en-US" sz="2400" b="0" smtClean="0">
                <a:solidFill>
                  <a:srgbClr val="FF0000"/>
                </a:solidFill>
                <a:latin typeface="Arial" charset="0"/>
              </a:rPr>
              <a:t>可压缩性</a:t>
            </a:r>
            <a:r>
              <a:rPr lang="zh-CN" altLang="en-US" sz="2400" b="0" smtClean="0">
                <a:solidFill>
                  <a:schemeClr val="tx2"/>
                </a:solidFill>
                <a:latin typeface="Arial" charset="0"/>
              </a:rPr>
              <a:t>，并且常温常压下气体的分子间距较大，往往占据较大的空间，这对于气体的储运及气体间的相互反应都相当不利。此外，气体的输送需要动力，动力的提供来源于气体压力或为气体增加动能。</a:t>
            </a:r>
          </a:p>
          <a:p>
            <a:pPr>
              <a:lnSpc>
                <a:spcPct val="150000"/>
              </a:lnSpc>
              <a:buFont typeface="Wingdings" pitchFamily="2" charset="2"/>
              <a:buChar char="Ø"/>
            </a:pPr>
            <a:endParaRPr lang="zh-CN" altLang="en-US" sz="2400" b="0" smtClean="0"/>
          </a:p>
        </p:txBody>
      </p:sp>
    </p:spTree>
    <p:extLst>
      <p:ext uri="{BB962C8B-B14F-4D97-AF65-F5344CB8AC3E}">
        <p14:creationId xmlns:p14="http://schemas.microsoft.com/office/powerpoint/2010/main" val="141832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空气压缩设备的构成</a:t>
            </a:r>
            <a:endParaRPr lang="zh-CN" altLang="en-US" dirty="0"/>
          </a:p>
        </p:txBody>
      </p:sp>
      <p:pic>
        <p:nvPicPr>
          <p:cNvPr id="4" name="Picture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975" y="1916113"/>
            <a:ext cx="4465638" cy="4176712"/>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955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空压机分类</a:t>
            </a:r>
            <a:endParaRPr lang="zh-CN" altLang="en-US" dirty="0"/>
          </a:p>
        </p:txBody>
      </p:sp>
      <p:pic>
        <p:nvPicPr>
          <p:cNvPr id="4"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7538" y="2349500"/>
            <a:ext cx="4321175" cy="3257550"/>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2" name="矩形 4"/>
          <p:cNvSpPr>
            <a:spLocks noChangeArrowheads="1"/>
          </p:cNvSpPr>
          <p:nvPr/>
        </p:nvSpPr>
        <p:spPr bwMode="auto">
          <a:xfrm>
            <a:off x="468313" y="2205038"/>
            <a:ext cx="3779837" cy="3754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lnSpc>
                <a:spcPct val="200000"/>
              </a:lnSpc>
              <a:spcAft>
                <a:spcPct val="0"/>
              </a:spcAft>
              <a:buClr>
                <a:srgbClr val="808080"/>
              </a:buClr>
              <a:buSzPct val="75000"/>
              <a:buFont typeface="Wingdings" pitchFamily="2" charset="2"/>
              <a:buNone/>
            </a:pPr>
            <a:r>
              <a:rPr lang="zh-CN" altLang="en-US" sz="2000" smtClean="0">
                <a:solidFill>
                  <a:srgbClr val="1E0694"/>
                </a:solidFill>
                <a:latin typeface="微软雅黑" pitchFamily="34" charset="-122"/>
                <a:ea typeface="微软雅黑" pitchFamily="34" charset="-122"/>
              </a:rPr>
              <a:t>容积式压缩机：</a:t>
            </a:r>
            <a:r>
              <a:rPr lang="zh-CN" altLang="en-US" sz="2000" smtClean="0">
                <a:solidFill>
                  <a:srgbClr val="000000"/>
                </a:solidFill>
                <a:latin typeface="微软雅黑" pitchFamily="34" charset="-122"/>
                <a:ea typeface="微软雅黑" pitchFamily="34" charset="-122"/>
              </a:rPr>
              <a:t>依靠改变工作腔容积的大小来提高气体的压力；</a:t>
            </a:r>
          </a:p>
          <a:p>
            <a:pPr eaLnBrk="1" fontAlgn="base" hangingPunct="1">
              <a:lnSpc>
                <a:spcPct val="200000"/>
              </a:lnSpc>
              <a:spcAft>
                <a:spcPct val="0"/>
              </a:spcAft>
              <a:buClr>
                <a:srgbClr val="808080"/>
              </a:buClr>
              <a:buSzPct val="75000"/>
              <a:buFont typeface="Wingdings" pitchFamily="2" charset="2"/>
              <a:buNone/>
            </a:pPr>
            <a:r>
              <a:rPr lang="zh-CN" altLang="en-US" sz="2000" smtClean="0">
                <a:solidFill>
                  <a:srgbClr val="1E0694"/>
                </a:solidFill>
                <a:latin typeface="微软雅黑" pitchFamily="34" charset="-122"/>
                <a:ea typeface="微软雅黑" pitchFamily="34" charset="-122"/>
              </a:rPr>
              <a:t>速度式压缩机：</a:t>
            </a:r>
            <a:r>
              <a:rPr lang="zh-CN" altLang="en-US" sz="2000" smtClean="0">
                <a:solidFill>
                  <a:srgbClr val="000000"/>
                </a:solidFill>
                <a:latin typeface="微软雅黑" pitchFamily="34" charset="-122"/>
                <a:ea typeface="微软雅黑" pitchFamily="34" charset="-122"/>
              </a:rPr>
              <a:t>利用高速转动叶片的动力学作用来给气体提供能量，而后部分气体的动能再转变为压力能。</a:t>
            </a:r>
          </a:p>
        </p:txBody>
      </p:sp>
    </p:spTree>
    <p:extLst>
      <p:ext uri="{BB962C8B-B14F-4D97-AF65-F5344CB8AC3E}">
        <p14:creationId xmlns:p14="http://schemas.microsoft.com/office/powerpoint/2010/main" val="2774799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常见压缩机型式</a:t>
            </a:r>
            <a:endParaRPr lang="zh-CN" altLang="en-US" dirty="0"/>
          </a:p>
        </p:txBody>
      </p:sp>
      <p:pic>
        <p:nvPicPr>
          <p:cNvPr id="18435" name="Picture 2" descr="L型水冷空压缩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3068638"/>
            <a:ext cx="302101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L型压缩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830388"/>
            <a:ext cx="262731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V型压缩机"/>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641725"/>
            <a:ext cx="3024188"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AutoShape 6"/>
          <p:cNvSpPr>
            <a:spLocks noChangeArrowheads="1"/>
          </p:cNvSpPr>
          <p:nvPr/>
        </p:nvSpPr>
        <p:spPr bwMode="auto">
          <a:xfrm flipH="1">
            <a:off x="827088" y="1905000"/>
            <a:ext cx="3646487" cy="731838"/>
          </a:xfrm>
          <a:prstGeom prst="wedgeEllipseCallout">
            <a:avLst>
              <a:gd name="adj1" fmla="val -60931"/>
              <a:gd name="adj2" fmla="val 139463"/>
            </a:avLst>
          </a:prstGeom>
          <a:solidFill>
            <a:srgbClr val="FF99CC"/>
          </a:solidFill>
          <a:ln w="9525">
            <a:solidFill>
              <a:srgbClr val="000000"/>
            </a:solidFill>
            <a:miter lim="800000"/>
            <a:headEnd/>
            <a:tailEnd/>
          </a:ln>
        </p:spPr>
        <p:txBody>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just" fontAlgn="base">
              <a:spcBef>
                <a:spcPct val="0"/>
              </a:spcBef>
              <a:spcAft>
                <a:spcPct val="0"/>
              </a:spcAft>
              <a:buFontTx/>
              <a:buNone/>
            </a:pPr>
            <a:r>
              <a:rPr lang="en-US" altLang="zh-CN" sz="2400" b="1" smtClean="0">
                <a:solidFill>
                  <a:srgbClr val="1E0694"/>
                </a:solidFill>
                <a:latin typeface="微软雅黑" pitchFamily="34" charset="-122"/>
                <a:ea typeface="微软雅黑" pitchFamily="34" charset="-122"/>
              </a:rPr>
              <a:t>L</a:t>
            </a:r>
            <a:r>
              <a:rPr lang="zh-CN" altLang="en-US" sz="2400" b="1" smtClean="0">
                <a:solidFill>
                  <a:srgbClr val="1E0694"/>
                </a:solidFill>
                <a:latin typeface="微软雅黑" pitchFamily="34" charset="-122"/>
                <a:ea typeface="微软雅黑" pitchFamily="34" charset="-122"/>
              </a:rPr>
              <a:t>型、</a:t>
            </a:r>
            <a:r>
              <a:rPr lang="en-US" altLang="zh-CN" sz="2400" b="1" smtClean="0">
                <a:solidFill>
                  <a:srgbClr val="1E0694"/>
                </a:solidFill>
                <a:latin typeface="微软雅黑" pitchFamily="34" charset="-122"/>
                <a:ea typeface="微软雅黑" pitchFamily="34" charset="-122"/>
              </a:rPr>
              <a:t>V</a:t>
            </a:r>
            <a:r>
              <a:rPr lang="zh-CN" altLang="en-US" sz="2400" b="1" smtClean="0">
                <a:solidFill>
                  <a:srgbClr val="1E0694"/>
                </a:solidFill>
                <a:latin typeface="微软雅黑" pitchFamily="34" charset="-122"/>
                <a:ea typeface="微软雅黑" pitchFamily="34" charset="-122"/>
              </a:rPr>
              <a:t>型压缩机</a:t>
            </a:r>
          </a:p>
        </p:txBody>
      </p:sp>
    </p:spTree>
    <p:extLst>
      <p:ext uri="{BB962C8B-B14F-4D97-AF65-F5344CB8AC3E}">
        <p14:creationId xmlns:p14="http://schemas.microsoft.com/office/powerpoint/2010/main" val="806122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t>常见压缩机型式</a:t>
            </a:r>
          </a:p>
        </p:txBody>
      </p:sp>
      <p:sp>
        <p:nvSpPr>
          <p:cNvPr id="19459" name="AutoShape 3"/>
          <p:cNvSpPr>
            <a:spLocks noChangeArrowheads="1"/>
          </p:cNvSpPr>
          <p:nvPr/>
        </p:nvSpPr>
        <p:spPr bwMode="auto">
          <a:xfrm flipH="1">
            <a:off x="1981200" y="1773238"/>
            <a:ext cx="3095625" cy="665162"/>
          </a:xfrm>
          <a:prstGeom prst="wedgeEllipseCallout">
            <a:avLst>
              <a:gd name="adj1" fmla="val -19569"/>
              <a:gd name="adj2" fmla="val 158148"/>
            </a:avLst>
          </a:prstGeom>
          <a:solidFill>
            <a:srgbClr val="FF99CC"/>
          </a:solidFill>
          <a:ln w="9525">
            <a:solidFill>
              <a:srgbClr val="000000"/>
            </a:solidFill>
            <a:miter lim="800000"/>
            <a:headEnd/>
            <a:tailEnd/>
          </a:ln>
        </p:spPr>
        <p:txBody>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just" fontAlgn="base">
              <a:spcBef>
                <a:spcPct val="0"/>
              </a:spcBef>
              <a:spcAft>
                <a:spcPct val="0"/>
              </a:spcAft>
              <a:buFontTx/>
              <a:buNone/>
            </a:pPr>
            <a:r>
              <a:rPr lang="zh-CN" altLang="en-US" sz="2000" b="1" smtClean="0">
                <a:solidFill>
                  <a:srgbClr val="1E0694"/>
                </a:solidFill>
                <a:latin typeface="微软雅黑" pitchFamily="34" charset="-122"/>
                <a:ea typeface="微软雅黑" pitchFamily="34" charset="-122"/>
              </a:rPr>
              <a:t>螺杆式、滑片式</a:t>
            </a:r>
          </a:p>
        </p:txBody>
      </p:sp>
      <p:pic>
        <p:nvPicPr>
          <p:cNvPr id="19460" name="Picture 4" descr="滑片式压缩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205038"/>
            <a:ext cx="3541713"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螺杆式压缩机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3167063"/>
            <a:ext cx="299402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08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hangingPunct="1">
              <a:spcBef>
                <a:spcPct val="0"/>
              </a:spcBef>
              <a:buFontTx/>
              <a:buNone/>
            </a:pPr>
            <a:fld id="{01661DFA-21FE-41A0-ADB2-EB8C3CD3E4C5}" type="slidenum">
              <a:rPr lang="en-US" altLang="zh-CN" sz="1400" smtClean="0">
                <a:solidFill>
                  <a:srgbClr val="000000"/>
                </a:solidFill>
                <a:ea typeface="宋体" pitchFamily="2" charset="-122"/>
              </a:rPr>
              <a:pPr eaLnBrk="1" hangingPunct="1">
                <a:spcBef>
                  <a:spcPct val="0"/>
                </a:spcBef>
                <a:buFontTx/>
                <a:buNone/>
              </a:pPr>
              <a:t>16</a:t>
            </a:fld>
            <a:endParaRPr lang="en-US" altLang="zh-CN" sz="1400" smtClean="0">
              <a:solidFill>
                <a:srgbClr val="000000"/>
              </a:solidFill>
              <a:ea typeface="宋体" pitchFamily="2" charset="-122"/>
            </a:endParaRPr>
          </a:p>
        </p:txBody>
      </p:sp>
      <p:sp>
        <p:nvSpPr>
          <p:cNvPr id="20483" name="Rectangle 2"/>
          <p:cNvSpPr>
            <a:spLocks noGrp="1" noChangeArrowheads="1"/>
          </p:cNvSpPr>
          <p:nvPr>
            <p:ph type="title"/>
          </p:nvPr>
        </p:nvSpPr>
        <p:spPr>
          <a:xfrm>
            <a:off x="2411413" y="981075"/>
            <a:ext cx="4248150" cy="360363"/>
          </a:xfrm>
          <a:noFill/>
        </p:spPr>
        <p:txBody>
          <a:bodyPr/>
          <a:lstStyle/>
          <a:p>
            <a:r>
              <a:rPr lang="zh-CN" altLang="en-US" smtClean="0"/>
              <a:t>常见的压缩机型式</a:t>
            </a:r>
          </a:p>
        </p:txBody>
      </p:sp>
      <p:sp>
        <p:nvSpPr>
          <p:cNvPr id="20484" name="AutoShape 3"/>
          <p:cNvSpPr>
            <a:spLocks noChangeArrowheads="1"/>
          </p:cNvSpPr>
          <p:nvPr/>
        </p:nvSpPr>
        <p:spPr bwMode="auto">
          <a:xfrm flipH="1">
            <a:off x="2051050" y="1989138"/>
            <a:ext cx="2743200" cy="665162"/>
          </a:xfrm>
          <a:prstGeom prst="wedgeEllipseCallout">
            <a:avLst>
              <a:gd name="adj1" fmla="val 20639"/>
              <a:gd name="adj2" fmla="val -134250"/>
            </a:avLst>
          </a:prstGeom>
          <a:solidFill>
            <a:srgbClr val="FF99CC"/>
          </a:solidFill>
          <a:ln w="9525">
            <a:solidFill>
              <a:srgbClr val="000000"/>
            </a:solidFill>
            <a:miter lim="800000"/>
            <a:headEnd/>
            <a:tailEnd/>
          </a:ln>
        </p:spPr>
        <p:txBody>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just" fontAlgn="base">
              <a:spcBef>
                <a:spcPct val="0"/>
              </a:spcBef>
              <a:spcAft>
                <a:spcPct val="0"/>
              </a:spcAft>
              <a:buFontTx/>
              <a:buNone/>
            </a:pPr>
            <a:r>
              <a:rPr lang="zh-CN" altLang="en-US" sz="1800" b="1" smtClean="0">
                <a:solidFill>
                  <a:srgbClr val="1E0694"/>
                </a:solidFill>
                <a:latin typeface="Times New Roman" pitchFamily="18" charset="0"/>
                <a:ea typeface="宋体" pitchFamily="2" charset="-122"/>
              </a:rPr>
              <a:t>螺杆式、滑片式</a:t>
            </a:r>
          </a:p>
        </p:txBody>
      </p:sp>
      <p:pic>
        <p:nvPicPr>
          <p:cNvPr id="20485" name="Picture 4" descr="滑片式压缩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57338"/>
            <a:ext cx="419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5" descr="螺杆式压缩机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652713"/>
            <a:ext cx="46482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02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r>
              <a:rPr lang="zh-CN" altLang="en-US" smtClean="0"/>
              <a:t>活塞式空压机</a:t>
            </a:r>
          </a:p>
        </p:txBody>
      </p:sp>
      <p:pic>
        <p:nvPicPr>
          <p:cNvPr id="7"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82738" y="1746250"/>
            <a:ext cx="6769100" cy="465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325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r>
              <a:rPr lang="en-US" altLang="zh-CN" smtClean="0"/>
              <a:t>L</a:t>
            </a:r>
            <a:r>
              <a:rPr lang="zh-CN" altLang="en-US" smtClean="0"/>
              <a:t>型空压机</a:t>
            </a:r>
          </a:p>
        </p:txBody>
      </p:sp>
      <p:sp>
        <p:nvSpPr>
          <p:cNvPr id="3" name="内容占位符 2"/>
          <p:cNvSpPr>
            <a:spLocks noGrp="1"/>
          </p:cNvSpPr>
          <p:nvPr>
            <p:ph idx="1"/>
          </p:nvPr>
        </p:nvSpPr>
        <p:spPr>
          <a:xfrm>
            <a:off x="684213" y="1916113"/>
            <a:ext cx="2601912" cy="4176712"/>
          </a:xfrm>
          <a:ln>
            <a:solidFill>
              <a:schemeClr val="accent2">
                <a:lumMod val="60000"/>
                <a:lumOff val="40000"/>
              </a:schemeClr>
            </a:solidFill>
          </a:ln>
        </p:spPr>
        <p:txBody>
          <a:bodyPr/>
          <a:lstStyle/>
          <a:p>
            <a:pPr marL="0" indent="0">
              <a:lnSpc>
                <a:spcPct val="150000"/>
              </a:lnSpc>
              <a:buFont typeface="Wingdings" pitchFamily="2" charset="2"/>
              <a:buNone/>
              <a:defRPr/>
            </a:pPr>
            <a:r>
              <a:rPr lang="en-US" altLang="zh-CN" sz="2000" b="0" dirty="0">
                <a:solidFill>
                  <a:schemeClr val="tx1"/>
                </a:solidFill>
              </a:rPr>
              <a:t>L</a:t>
            </a:r>
            <a:r>
              <a:rPr lang="zh-CN" altLang="en-US" sz="2000" b="0" dirty="0">
                <a:solidFill>
                  <a:schemeClr val="tx1"/>
                </a:solidFill>
              </a:rPr>
              <a:t>型空压机，由若干个具有特定作用的系统组成，它分别是：传动系统，气路系统，冷却系统，润滑系统，调节系统和控制保护系统。</a:t>
            </a:r>
          </a:p>
          <a:p>
            <a:pPr>
              <a:lnSpc>
                <a:spcPct val="150000"/>
              </a:lnSpc>
              <a:defRPr/>
            </a:pPr>
            <a:endParaRPr lang="zh-CN" altLang="en-US" sz="2000" b="0" dirty="0">
              <a:solidFill>
                <a:schemeClr val="tx1"/>
              </a:solidFill>
            </a:endParaRPr>
          </a:p>
        </p:txBody>
      </p:sp>
      <p:pic>
        <p:nvPicPr>
          <p:cNvPr id="4" name="Picture 4" descr="t71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838" y="1916113"/>
            <a:ext cx="5184775" cy="4105275"/>
          </a:xfrm>
          <a:prstGeom prst="rect">
            <a:avLst/>
          </a:prstGeom>
          <a:noFill/>
          <a:ln w="381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46938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r>
              <a:rPr lang="zh-CN" altLang="en-US" smtClean="0"/>
              <a:t>螺杆压缩机</a:t>
            </a:r>
          </a:p>
        </p:txBody>
      </p:sp>
      <p:pic>
        <p:nvPicPr>
          <p:cNvPr id="4" name="Picture 5" descr="screw%20compressor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75013" y="1773238"/>
            <a:ext cx="5618162" cy="43926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556" name="矩形 4"/>
          <p:cNvSpPr>
            <a:spLocks noChangeArrowheads="1"/>
          </p:cNvSpPr>
          <p:nvPr/>
        </p:nvSpPr>
        <p:spPr bwMode="auto">
          <a:xfrm>
            <a:off x="468313" y="1716088"/>
            <a:ext cx="2573337" cy="4424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lnSpc>
                <a:spcPct val="150000"/>
              </a:lnSpc>
              <a:spcBef>
                <a:spcPct val="0"/>
              </a:spcBef>
              <a:spcAft>
                <a:spcPct val="0"/>
              </a:spcAft>
              <a:buFontTx/>
              <a:buNone/>
            </a:pPr>
            <a:r>
              <a:rPr lang="zh-CN" altLang="en-US" sz="3000" smtClean="0">
                <a:solidFill>
                  <a:srgbClr val="000000"/>
                </a:solidFill>
                <a:ea typeface="宋体" pitchFamily="2" charset="-122"/>
              </a:rPr>
              <a:t> </a:t>
            </a:r>
            <a:r>
              <a:rPr lang="zh-CN" altLang="en-US" sz="2000" smtClean="0">
                <a:solidFill>
                  <a:srgbClr val="000000"/>
                </a:solidFill>
                <a:latin typeface="微软雅黑" pitchFamily="34" charset="-122"/>
                <a:ea typeface="微软雅黑" pitchFamily="34" charset="-122"/>
              </a:rPr>
              <a:t>螺杆压缩机具有一系列独特的优点</a:t>
            </a:r>
            <a:r>
              <a:rPr lang="en-US" altLang="zh-CN" sz="2000" smtClean="0">
                <a:solidFill>
                  <a:srgbClr val="000000"/>
                </a:solidFill>
                <a:latin typeface="微软雅黑" pitchFamily="34" charset="-122"/>
                <a:ea typeface="微软雅黑" pitchFamily="34" charset="-122"/>
              </a:rPr>
              <a:t>,</a:t>
            </a:r>
            <a:r>
              <a:rPr lang="zh-CN" altLang="en-US" sz="2000" smtClean="0">
                <a:solidFill>
                  <a:srgbClr val="000000"/>
                </a:solidFill>
                <a:latin typeface="微软雅黑" pitchFamily="34" charset="-122"/>
                <a:ea typeface="微软雅黑" pitchFamily="34" charset="-122"/>
              </a:rPr>
              <a:t>主要有：可靠性高、动力平衡好、适应性强、多相混输、无油压缩。螺杆压缩机的主要缺点是：造价高、系统复杂、不能用于高压场合、噪声大。 </a:t>
            </a:r>
          </a:p>
        </p:txBody>
      </p:sp>
    </p:spTree>
    <p:extLst>
      <p:ext uri="{BB962C8B-B14F-4D97-AF65-F5344CB8AC3E}">
        <p14:creationId xmlns:p14="http://schemas.microsoft.com/office/powerpoint/2010/main" val="1405775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主要内容</a:t>
            </a:r>
            <a:endParaRPr lang="zh-CN" altLang="en-US" dirty="0"/>
          </a:p>
        </p:txBody>
      </p:sp>
      <p:grpSp>
        <p:nvGrpSpPr>
          <p:cNvPr id="6147" name="Group 54"/>
          <p:cNvGrpSpPr>
            <a:grpSpLocks/>
          </p:cNvGrpSpPr>
          <p:nvPr/>
        </p:nvGrpSpPr>
        <p:grpSpPr bwMode="auto">
          <a:xfrm>
            <a:off x="1866900" y="2541588"/>
            <a:ext cx="5410200" cy="665162"/>
            <a:chOff x="1152" y="1131"/>
            <a:chExt cx="3408" cy="419"/>
          </a:xfrm>
        </p:grpSpPr>
        <p:grpSp>
          <p:nvGrpSpPr>
            <p:cNvPr id="6164" name="Group 3"/>
            <p:cNvGrpSpPr>
              <a:grpSpLocks/>
            </p:cNvGrpSpPr>
            <p:nvPr/>
          </p:nvGrpSpPr>
          <p:grpSpPr bwMode="auto">
            <a:xfrm>
              <a:off x="1152" y="1131"/>
              <a:ext cx="480" cy="419"/>
              <a:chOff x="1110" y="2656"/>
              <a:chExt cx="1549" cy="1351"/>
            </a:xfrm>
          </p:grpSpPr>
          <p:sp>
            <p:nvSpPr>
              <p:cNvPr id="6168"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6169"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1"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000000"/>
                  </a:solidFill>
                  <a:ea typeface="宋体" charset="-122"/>
                </a:endParaRPr>
              </a:p>
            </p:txBody>
          </p:sp>
        </p:grpSp>
        <p:sp>
          <p:nvSpPr>
            <p:cNvPr id="6165" name="Line 11"/>
            <p:cNvSpPr>
              <a:spLocks noChangeShapeType="1"/>
            </p:cNvSpPr>
            <p:nvPr/>
          </p:nvSpPr>
          <p:spPr bwMode="auto">
            <a:xfrm>
              <a:off x="1536" y="1515"/>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6166" name="Text Box 12"/>
            <p:cNvSpPr txBox="1">
              <a:spLocks noChangeArrowheads="1"/>
            </p:cNvSpPr>
            <p:nvPr/>
          </p:nvSpPr>
          <p:spPr bwMode="auto">
            <a:xfrm>
              <a:off x="1680" y="1179"/>
              <a:ext cx="2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FF0000"/>
                  </a:solidFill>
                  <a:latin typeface="微软雅黑" pitchFamily="34" charset="-122"/>
                  <a:ea typeface="微软雅黑" pitchFamily="34" charset="-122"/>
                </a:rPr>
                <a:t>压缩气体存在的风险</a:t>
              </a:r>
              <a:endParaRPr lang="en-US" altLang="zh-CN" sz="2400" b="1" smtClean="0">
                <a:solidFill>
                  <a:srgbClr val="FF0000"/>
                </a:solidFill>
                <a:latin typeface="微软雅黑" pitchFamily="34" charset="-122"/>
                <a:ea typeface="微软雅黑" pitchFamily="34" charset="-122"/>
              </a:endParaRPr>
            </a:p>
          </p:txBody>
        </p:sp>
        <p:sp>
          <p:nvSpPr>
            <p:cNvPr id="6167" name="Text Box 13"/>
            <p:cNvSpPr txBox="1">
              <a:spLocks noChangeArrowheads="1"/>
            </p:cNvSpPr>
            <p:nvPr/>
          </p:nvSpPr>
          <p:spPr bwMode="gray">
            <a:xfrm>
              <a:off x="1270" y="1193"/>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1</a:t>
              </a:r>
            </a:p>
          </p:txBody>
        </p:sp>
      </p:grpSp>
      <p:grpSp>
        <p:nvGrpSpPr>
          <p:cNvPr id="6148" name="Group 55"/>
          <p:cNvGrpSpPr>
            <a:grpSpLocks/>
          </p:cNvGrpSpPr>
          <p:nvPr/>
        </p:nvGrpSpPr>
        <p:grpSpPr bwMode="auto">
          <a:xfrm>
            <a:off x="1866900" y="3455988"/>
            <a:ext cx="5410200" cy="665162"/>
            <a:chOff x="1152" y="1707"/>
            <a:chExt cx="3408" cy="419"/>
          </a:xfrm>
        </p:grpSpPr>
        <p:grpSp>
          <p:nvGrpSpPr>
            <p:cNvPr id="6157" name="Group 7"/>
            <p:cNvGrpSpPr>
              <a:grpSpLocks/>
            </p:cNvGrpSpPr>
            <p:nvPr/>
          </p:nvGrpSpPr>
          <p:grpSpPr bwMode="auto">
            <a:xfrm>
              <a:off x="1152" y="1707"/>
              <a:ext cx="480" cy="419"/>
              <a:chOff x="3174" y="2656"/>
              <a:chExt cx="1549" cy="1351"/>
            </a:xfrm>
          </p:grpSpPr>
          <p:sp>
            <p:nvSpPr>
              <p:cNvPr id="6161"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6162"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9" name="AutoShape 10"/>
              <p:cNvSpPr>
                <a:spLocks noChangeArrowheads="1"/>
              </p:cNvSpPr>
              <p:nvPr/>
            </p:nvSpPr>
            <p:spPr bwMode="gray">
              <a:xfrm>
                <a:off x="3264" y="2737"/>
                <a:ext cx="1349" cy="1167"/>
              </a:xfrm>
              <a:prstGeom prst="hexagon">
                <a:avLst>
                  <a:gd name="adj" fmla="val 28896"/>
                  <a:gd name="vf" fmla="val 115470"/>
                </a:avLst>
              </a:prstGeom>
              <a:solidFill>
                <a:schemeClr val="accent3">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FF0000"/>
                  </a:solidFill>
                  <a:ea typeface="宋体" charset="-122"/>
                </a:endParaRPr>
              </a:p>
            </p:txBody>
          </p:sp>
        </p:grpSp>
        <p:sp>
          <p:nvSpPr>
            <p:cNvPr id="6158" name="Line 14"/>
            <p:cNvSpPr>
              <a:spLocks noChangeShapeType="1"/>
            </p:cNvSpPr>
            <p:nvPr/>
          </p:nvSpPr>
          <p:spPr bwMode="auto">
            <a:xfrm>
              <a:off x="1536" y="2091"/>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6159" name="Text Box 15"/>
            <p:cNvSpPr txBox="1">
              <a:spLocks noChangeArrowheads="1"/>
            </p:cNvSpPr>
            <p:nvPr/>
          </p:nvSpPr>
          <p:spPr bwMode="auto">
            <a:xfrm>
              <a:off x="1680" y="1755"/>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000000"/>
                  </a:solidFill>
                  <a:latin typeface="微软雅黑" pitchFamily="34" charset="-122"/>
                  <a:ea typeface="微软雅黑" pitchFamily="34" charset="-122"/>
                </a:rPr>
                <a:t>空气压缩设备</a:t>
              </a:r>
              <a:endParaRPr lang="en-US" altLang="zh-CN" sz="2400" b="1" smtClean="0">
                <a:solidFill>
                  <a:srgbClr val="000000"/>
                </a:solidFill>
                <a:latin typeface="微软雅黑" pitchFamily="34" charset="-122"/>
                <a:ea typeface="微软雅黑" pitchFamily="34" charset="-122"/>
              </a:endParaRPr>
            </a:p>
          </p:txBody>
        </p:sp>
        <p:sp>
          <p:nvSpPr>
            <p:cNvPr id="6160" name="Text Box 16"/>
            <p:cNvSpPr txBox="1">
              <a:spLocks noChangeArrowheads="1"/>
            </p:cNvSpPr>
            <p:nvPr/>
          </p:nvSpPr>
          <p:spPr bwMode="gray">
            <a:xfrm>
              <a:off x="1269" y="1769"/>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2</a:t>
              </a:r>
            </a:p>
          </p:txBody>
        </p:sp>
      </p:grpSp>
      <p:grpSp>
        <p:nvGrpSpPr>
          <p:cNvPr id="6149" name="Group 56"/>
          <p:cNvGrpSpPr>
            <a:grpSpLocks/>
          </p:cNvGrpSpPr>
          <p:nvPr/>
        </p:nvGrpSpPr>
        <p:grpSpPr bwMode="auto">
          <a:xfrm>
            <a:off x="1866900" y="4348163"/>
            <a:ext cx="5410200" cy="665162"/>
            <a:chOff x="1152" y="2269"/>
            <a:chExt cx="3408" cy="419"/>
          </a:xfrm>
        </p:grpSpPr>
        <p:grpSp>
          <p:nvGrpSpPr>
            <p:cNvPr id="6150" name="Group 17"/>
            <p:cNvGrpSpPr>
              <a:grpSpLocks/>
            </p:cNvGrpSpPr>
            <p:nvPr/>
          </p:nvGrpSpPr>
          <p:grpSpPr bwMode="auto">
            <a:xfrm>
              <a:off x="1152" y="2269"/>
              <a:ext cx="480" cy="419"/>
              <a:chOff x="1110" y="2656"/>
              <a:chExt cx="1549" cy="1351"/>
            </a:xfrm>
          </p:grpSpPr>
          <p:sp>
            <p:nvSpPr>
              <p:cNvPr id="6154"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6155"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27" name="AutoShape 20"/>
              <p:cNvSpPr>
                <a:spLocks noChangeArrowheads="1"/>
              </p:cNvSpPr>
              <p:nvPr/>
            </p:nvSpPr>
            <p:spPr bwMode="gray">
              <a:xfrm>
                <a:off x="1200" y="2737"/>
                <a:ext cx="1349" cy="1167"/>
              </a:xfrm>
              <a:prstGeom prst="hexagon">
                <a:avLst>
                  <a:gd name="adj" fmla="val 28896"/>
                  <a:gd name="vf" fmla="val 115470"/>
                </a:avLst>
              </a:prstGeom>
              <a:solidFill>
                <a:schemeClr val="accent3">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000000"/>
                  </a:solidFill>
                  <a:ea typeface="宋体" charset="-122"/>
                </a:endParaRPr>
              </a:p>
            </p:txBody>
          </p:sp>
        </p:grpSp>
        <p:sp>
          <p:nvSpPr>
            <p:cNvPr id="6151" name="Line 25"/>
            <p:cNvSpPr>
              <a:spLocks noChangeShapeType="1"/>
            </p:cNvSpPr>
            <p:nvPr/>
          </p:nvSpPr>
          <p:spPr bwMode="auto">
            <a:xfrm>
              <a:off x="1536" y="2653"/>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6152" name="Text Box 26"/>
            <p:cNvSpPr txBox="1">
              <a:spLocks noChangeArrowheads="1"/>
            </p:cNvSpPr>
            <p:nvPr/>
          </p:nvSpPr>
          <p:spPr bwMode="auto">
            <a:xfrm>
              <a:off x="1680" y="2317"/>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000000"/>
                  </a:solidFill>
                  <a:latin typeface="微软雅黑" pitchFamily="34" charset="-122"/>
                  <a:ea typeface="微软雅黑" pitchFamily="34" charset="-122"/>
                </a:rPr>
                <a:t>压缩空气安全管理要求</a:t>
              </a:r>
              <a:endParaRPr lang="en-US" altLang="zh-CN" sz="2400" b="1" smtClean="0">
                <a:solidFill>
                  <a:srgbClr val="000000"/>
                </a:solidFill>
                <a:latin typeface="微软雅黑" pitchFamily="34" charset="-122"/>
                <a:ea typeface="微软雅黑" pitchFamily="34" charset="-122"/>
              </a:endParaRPr>
            </a:p>
          </p:txBody>
        </p:sp>
        <p:sp>
          <p:nvSpPr>
            <p:cNvPr id="6153" name="Text Box 27"/>
            <p:cNvSpPr txBox="1">
              <a:spLocks noChangeArrowheads="1"/>
            </p:cNvSpPr>
            <p:nvPr/>
          </p:nvSpPr>
          <p:spPr bwMode="gray">
            <a:xfrm>
              <a:off x="1269" y="2331"/>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3</a:t>
              </a:r>
            </a:p>
          </p:txBody>
        </p:sp>
      </p:grpSp>
    </p:spTree>
    <p:extLst>
      <p:ext uri="{BB962C8B-B14F-4D97-AF65-F5344CB8AC3E}">
        <p14:creationId xmlns:p14="http://schemas.microsoft.com/office/powerpoint/2010/main" val="466435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主要内容</a:t>
            </a:r>
            <a:endParaRPr lang="zh-CN" altLang="en-US" dirty="0"/>
          </a:p>
        </p:txBody>
      </p:sp>
      <p:grpSp>
        <p:nvGrpSpPr>
          <p:cNvPr id="24579" name="Group 54"/>
          <p:cNvGrpSpPr>
            <a:grpSpLocks/>
          </p:cNvGrpSpPr>
          <p:nvPr/>
        </p:nvGrpSpPr>
        <p:grpSpPr bwMode="auto">
          <a:xfrm>
            <a:off x="1866900" y="2541588"/>
            <a:ext cx="5410200" cy="665162"/>
            <a:chOff x="1152" y="1131"/>
            <a:chExt cx="3408" cy="419"/>
          </a:xfrm>
        </p:grpSpPr>
        <p:grpSp>
          <p:nvGrpSpPr>
            <p:cNvPr id="24596" name="Group 3"/>
            <p:cNvGrpSpPr>
              <a:grpSpLocks/>
            </p:cNvGrpSpPr>
            <p:nvPr/>
          </p:nvGrpSpPr>
          <p:grpSpPr bwMode="auto">
            <a:xfrm>
              <a:off x="1152" y="1131"/>
              <a:ext cx="480" cy="419"/>
              <a:chOff x="1110" y="2656"/>
              <a:chExt cx="1549" cy="1351"/>
            </a:xfrm>
          </p:grpSpPr>
          <p:sp>
            <p:nvSpPr>
              <p:cNvPr id="24600"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24601"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1" name="AutoShape 6"/>
              <p:cNvSpPr>
                <a:spLocks noChangeArrowheads="1"/>
              </p:cNvSpPr>
              <p:nvPr/>
            </p:nvSpPr>
            <p:spPr bwMode="gray">
              <a:xfrm>
                <a:off x="1200" y="2737"/>
                <a:ext cx="1349" cy="1167"/>
              </a:xfrm>
              <a:prstGeom prst="hexagon">
                <a:avLst>
                  <a:gd name="adj" fmla="val 28896"/>
                  <a:gd name="vf" fmla="val 115470"/>
                </a:avLst>
              </a:prstGeom>
              <a:solidFill>
                <a:schemeClr val="accent3">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000000"/>
                  </a:solidFill>
                  <a:ea typeface="宋体" charset="-122"/>
                </a:endParaRPr>
              </a:p>
            </p:txBody>
          </p:sp>
        </p:grpSp>
        <p:sp>
          <p:nvSpPr>
            <p:cNvPr id="24597" name="Line 11"/>
            <p:cNvSpPr>
              <a:spLocks noChangeShapeType="1"/>
            </p:cNvSpPr>
            <p:nvPr/>
          </p:nvSpPr>
          <p:spPr bwMode="auto">
            <a:xfrm>
              <a:off x="1536" y="1515"/>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24598" name="Text Box 12"/>
            <p:cNvSpPr txBox="1">
              <a:spLocks noChangeArrowheads="1"/>
            </p:cNvSpPr>
            <p:nvPr/>
          </p:nvSpPr>
          <p:spPr bwMode="auto">
            <a:xfrm>
              <a:off x="1680" y="1179"/>
              <a:ext cx="264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000000"/>
                  </a:solidFill>
                  <a:latin typeface="微软雅黑" pitchFamily="34" charset="-122"/>
                  <a:ea typeface="微软雅黑" pitchFamily="34" charset="-122"/>
                </a:rPr>
                <a:t>压缩气体存在的风险</a:t>
              </a:r>
              <a:endParaRPr lang="en-US" altLang="zh-CN" sz="2400" b="1" smtClean="0">
                <a:solidFill>
                  <a:srgbClr val="000000"/>
                </a:solidFill>
                <a:latin typeface="微软雅黑" pitchFamily="34" charset="-122"/>
                <a:ea typeface="微软雅黑" pitchFamily="34" charset="-122"/>
              </a:endParaRPr>
            </a:p>
          </p:txBody>
        </p:sp>
        <p:sp>
          <p:nvSpPr>
            <p:cNvPr id="24599" name="Text Box 13"/>
            <p:cNvSpPr txBox="1">
              <a:spLocks noChangeArrowheads="1"/>
            </p:cNvSpPr>
            <p:nvPr/>
          </p:nvSpPr>
          <p:spPr bwMode="gray">
            <a:xfrm>
              <a:off x="1270" y="1193"/>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1</a:t>
              </a:r>
            </a:p>
          </p:txBody>
        </p:sp>
      </p:grpSp>
      <p:grpSp>
        <p:nvGrpSpPr>
          <p:cNvPr id="24580" name="Group 55"/>
          <p:cNvGrpSpPr>
            <a:grpSpLocks/>
          </p:cNvGrpSpPr>
          <p:nvPr/>
        </p:nvGrpSpPr>
        <p:grpSpPr bwMode="auto">
          <a:xfrm>
            <a:off x="1866900" y="3455988"/>
            <a:ext cx="5410200" cy="665162"/>
            <a:chOff x="1152" y="1707"/>
            <a:chExt cx="3408" cy="419"/>
          </a:xfrm>
        </p:grpSpPr>
        <p:grpSp>
          <p:nvGrpSpPr>
            <p:cNvPr id="24589" name="Group 7"/>
            <p:cNvGrpSpPr>
              <a:grpSpLocks/>
            </p:cNvGrpSpPr>
            <p:nvPr/>
          </p:nvGrpSpPr>
          <p:grpSpPr bwMode="auto">
            <a:xfrm>
              <a:off x="1152" y="1707"/>
              <a:ext cx="480" cy="419"/>
              <a:chOff x="3174" y="2656"/>
              <a:chExt cx="1549" cy="1351"/>
            </a:xfrm>
          </p:grpSpPr>
          <p:sp>
            <p:nvSpPr>
              <p:cNvPr id="24593"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24594"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19" name="AutoShape 10"/>
              <p:cNvSpPr>
                <a:spLocks noChangeArrowheads="1"/>
              </p:cNvSpPr>
              <p:nvPr/>
            </p:nvSpPr>
            <p:spPr bwMode="gray">
              <a:xfrm>
                <a:off x="3264" y="2737"/>
                <a:ext cx="1349" cy="1167"/>
              </a:xfrm>
              <a:prstGeom prst="hexagon">
                <a:avLst>
                  <a:gd name="adj" fmla="val 28896"/>
                  <a:gd name="vf" fmla="val 115470"/>
                </a:avLst>
              </a:prstGeom>
              <a:solidFill>
                <a:schemeClr val="accent3">
                  <a:lumMod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zh-CN" altLang="en-US" sz="3000">
                  <a:solidFill>
                    <a:srgbClr val="FF0000"/>
                  </a:solidFill>
                  <a:ea typeface="宋体" charset="-122"/>
                </a:endParaRPr>
              </a:p>
            </p:txBody>
          </p:sp>
        </p:grpSp>
        <p:sp>
          <p:nvSpPr>
            <p:cNvPr id="24590" name="Line 14"/>
            <p:cNvSpPr>
              <a:spLocks noChangeShapeType="1"/>
            </p:cNvSpPr>
            <p:nvPr/>
          </p:nvSpPr>
          <p:spPr bwMode="auto">
            <a:xfrm>
              <a:off x="1536" y="2091"/>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24591" name="Text Box 15"/>
            <p:cNvSpPr txBox="1">
              <a:spLocks noChangeArrowheads="1"/>
            </p:cNvSpPr>
            <p:nvPr/>
          </p:nvSpPr>
          <p:spPr bwMode="auto">
            <a:xfrm>
              <a:off x="1680" y="1755"/>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000000"/>
                  </a:solidFill>
                  <a:latin typeface="微软雅黑" pitchFamily="34" charset="-122"/>
                  <a:ea typeface="微软雅黑" pitchFamily="34" charset="-122"/>
                </a:rPr>
                <a:t>空气压缩设备</a:t>
              </a:r>
              <a:endParaRPr lang="en-US" altLang="zh-CN" sz="2400" b="1" smtClean="0">
                <a:solidFill>
                  <a:srgbClr val="000000"/>
                </a:solidFill>
                <a:latin typeface="微软雅黑" pitchFamily="34" charset="-122"/>
                <a:ea typeface="微软雅黑" pitchFamily="34" charset="-122"/>
              </a:endParaRPr>
            </a:p>
          </p:txBody>
        </p:sp>
        <p:sp>
          <p:nvSpPr>
            <p:cNvPr id="24592" name="Text Box 16"/>
            <p:cNvSpPr txBox="1">
              <a:spLocks noChangeArrowheads="1"/>
            </p:cNvSpPr>
            <p:nvPr/>
          </p:nvSpPr>
          <p:spPr bwMode="gray">
            <a:xfrm>
              <a:off x="1269" y="1769"/>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2</a:t>
              </a:r>
            </a:p>
          </p:txBody>
        </p:sp>
      </p:grpSp>
      <p:grpSp>
        <p:nvGrpSpPr>
          <p:cNvPr id="24581" name="Group 56"/>
          <p:cNvGrpSpPr>
            <a:grpSpLocks/>
          </p:cNvGrpSpPr>
          <p:nvPr/>
        </p:nvGrpSpPr>
        <p:grpSpPr bwMode="auto">
          <a:xfrm>
            <a:off x="1866900" y="4348163"/>
            <a:ext cx="5410200" cy="665162"/>
            <a:chOff x="1152" y="2269"/>
            <a:chExt cx="3408" cy="419"/>
          </a:xfrm>
        </p:grpSpPr>
        <p:grpSp>
          <p:nvGrpSpPr>
            <p:cNvPr id="24582" name="Group 17"/>
            <p:cNvGrpSpPr>
              <a:grpSpLocks/>
            </p:cNvGrpSpPr>
            <p:nvPr/>
          </p:nvGrpSpPr>
          <p:grpSpPr bwMode="auto">
            <a:xfrm>
              <a:off x="1152" y="2269"/>
              <a:ext cx="480" cy="419"/>
              <a:chOff x="1110" y="2656"/>
              <a:chExt cx="1549" cy="1351"/>
            </a:xfrm>
          </p:grpSpPr>
          <p:sp>
            <p:nvSpPr>
              <p:cNvPr id="24586"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24587"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sp>
            <p:nvSpPr>
              <p:cNvPr id="24588" name="AutoShape 20"/>
              <p:cNvSpPr>
                <a:spLocks noChangeArrowheads="1"/>
              </p:cNvSpPr>
              <p:nvPr/>
            </p:nvSpPr>
            <p:spPr bwMode="gray">
              <a:xfrm>
                <a:off x="1200" y="2737"/>
                <a:ext cx="1349" cy="1167"/>
              </a:xfrm>
              <a:prstGeom prst="hexagon">
                <a:avLst>
                  <a:gd name="adj" fmla="val 28894"/>
                  <a:gd name="vf" fmla="val 115470"/>
                </a:avLst>
              </a:prstGeom>
              <a:solidFill>
                <a:srgbClr val="00206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eaLnBrk="1" fontAlgn="base" hangingPunct="1">
                  <a:spcBef>
                    <a:spcPct val="0"/>
                  </a:spcBef>
                  <a:spcAft>
                    <a:spcPct val="0"/>
                  </a:spcAft>
                  <a:buFontTx/>
                  <a:buNone/>
                </a:pPr>
                <a:endParaRPr lang="zh-CN" altLang="en-US" sz="3000" smtClean="0">
                  <a:solidFill>
                    <a:srgbClr val="000000"/>
                  </a:solidFill>
                  <a:ea typeface="宋体" pitchFamily="2" charset="-122"/>
                </a:endParaRPr>
              </a:p>
            </p:txBody>
          </p:sp>
        </p:grpSp>
        <p:sp>
          <p:nvSpPr>
            <p:cNvPr id="24583" name="Line 25"/>
            <p:cNvSpPr>
              <a:spLocks noChangeShapeType="1"/>
            </p:cNvSpPr>
            <p:nvPr/>
          </p:nvSpPr>
          <p:spPr bwMode="auto">
            <a:xfrm>
              <a:off x="1536" y="2653"/>
              <a:ext cx="3024" cy="0"/>
            </a:xfrm>
            <a:prstGeom prst="line">
              <a:avLst/>
            </a:prstGeom>
            <a:noFill/>
            <a:ln w="25400">
              <a:solidFill>
                <a:srgbClr val="C0C0C0"/>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3000" smtClean="0">
                <a:solidFill>
                  <a:srgbClr val="000000"/>
                </a:solidFill>
                <a:ea typeface="宋体" pitchFamily="2" charset="-122"/>
              </a:endParaRPr>
            </a:p>
          </p:txBody>
        </p:sp>
        <p:sp>
          <p:nvSpPr>
            <p:cNvPr id="24584" name="Text Box 26"/>
            <p:cNvSpPr txBox="1">
              <a:spLocks noChangeArrowheads="1"/>
            </p:cNvSpPr>
            <p:nvPr/>
          </p:nvSpPr>
          <p:spPr bwMode="auto">
            <a:xfrm>
              <a:off x="1680" y="2317"/>
              <a:ext cx="26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zh-CN" altLang="en-US" sz="2400" b="1" smtClean="0">
                  <a:solidFill>
                    <a:srgbClr val="FF0000"/>
                  </a:solidFill>
                  <a:latin typeface="微软雅黑" pitchFamily="34" charset="-122"/>
                  <a:ea typeface="微软雅黑" pitchFamily="34" charset="-122"/>
                </a:rPr>
                <a:t>压缩空气安全管理要求</a:t>
              </a:r>
              <a:endParaRPr lang="en-US" altLang="zh-CN" sz="2400" b="1" smtClean="0">
                <a:solidFill>
                  <a:srgbClr val="FF0000"/>
                </a:solidFill>
                <a:latin typeface="微软雅黑" pitchFamily="34" charset="-122"/>
                <a:ea typeface="微软雅黑" pitchFamily="34" charset="-122"/>
              </a:endParaRPr>
            </a:p>
          </p:txBody>
        </p:sp>
        <p:sp>
          <p:nvSpPr>
            <p:cNvPr id="24585" name="Text Box 27"/>
            <p:cNvSpPr txBox="1">
              <a:spLocks noChangeArrowheads="1"/>
            </p:cNvSpPr>
            <p:nvPr/>
          </p:nvSpPr>
          <p:spPr bwMode="gray">
            <a:xfrm>
              <a:off x="1269" y="2331"/>
              <a:ext cx="235"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Y"/>
                <a:defRPr sz="2800">
                  <a:solidFill>
                    <a:srgbClr val="3399FF"/>
                  </a:solidFill>
                  <a:latin typeface="Arial" charset="0"/>
                  <a:ea typeface="黑体" pitchFamily="2" charset="-122"/>
                </a:defRPr>
              </a:lvl1pPr>
              <a:lvl2pPr marL="742950" indent="-285750" eaLnBrk="0" hangingPunct="0">
                <a:spcBef>
                  <a:spcPct val="20000"/>
                </a:spcBef>
                <a:buFont typeface="Wingdings" pitchFamily="2" charset="2"/>
                <a:buChar char="Y"/>
                <a:defRPr sz="2800">
                  <a:solidFill>
                    <a:srgbClr val="3399FF"/>
                  </a:solidFill>
                  <a:latin typeface="Arial" charset="0"/>
                  <a:ea typeface="黑体" pitchFamily="2" charset="-122"/>
                </a:defRPr>
              </a:lvl2pPr>
              <a:lvl3pPr marL="1143000" indent="-228600" eaLnBrk="0" hangingPunct="0">
                <a:spcBef>
                  <a:spcPct val="20000"/>
                </a:spcBef>
                <a:buFont typeface="Wingdings" pitchFamily="2" charset="2"/>
                <a:buChar char="Y"/>
                <a:defRPr sz="2800">
                  <a:solidFill>
                    <a:srgbClr val="3399FF"/>
                  </a:solidFill>
                  <a:latin typeface="Arial" charset="0"/>
                  <a:ea typeface="黑体" pitchFamily="2" charset="-122"/>
                </a:defRPr>
              </a:lvl3pPr>
              <a:lvl4pPr marL="1600200" indent="-228600" eaLnBrk="0" hangingPunct="0">
                <a:spcBef>
                  <a:spcPct val="20000"/>
                </a:spcBef>
                <a:buFont typeface="Wingdings" pitchFamily="2" charset="2"/>
                <a:buChar char="Y"/>
                <a:defRPr sz="2800">
                  <a:solidFill>
                    <a:srgbClr val="3399FF"/>
                  </a:solidFill>
                  <a:latin typeface="Arial" charset="0"/>
                  <a:ea typeface="黑体" pitchFamily="2" charset="-122"/>
                </a:defRPr>
              </a:lvl4pPr>
              <a:lvl5pPr marL="2057400" indent="-228600" eaLnBrk="0" hangingPunct="0">
                <a:spcBef>
                  <a:spcPct val="20000"/>
                </a:spcBef>
                <a:buFont typeface="Wingdings" pitchFamily="2" charset="2"/>
                <a:buChar char="Y"/>
                <a:defRPr sz="2800">
                  <a:solidFill>
                    <a:srgbClr val="3399FF"/>
                  </a:solidFill>
                  <a:latin typeface="Arial" charset="0"/>
                  <a:ea typeface="黑体" pitchFamily="2" charset="-122"/>
                </a:defRPr>
              </a:lvl5pPr>
              <a:lvl6pPr marL="25146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6pPr>
              <a:lvl7pPr marL="29718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7pPr>
              <a:lvl8pPr marL="34290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8pPr>
              <a:lvl9pPr marL="3886200" indent="-228600" eaLnBrk="0" fontAlgn="base" hangingPunct="0">
                <a:spcBef>
                  <a:spcPct val="20000"/>
                </a:spcBef>
                <a:spcAft>
                  <a:spcPct val="0"/>
                </a:spcAft>
                <a:buFont typeface="Wingdings" pitchFamily="2" charset="2"/>
                <a:buChar char="Y"/>
                <a:defRPr sz="2800">
                  <a:solidFill>
                    <a:srgbClr val="3399FF"/>
                  </a:solidFill>
                  <a:latin typeface="Arial" charset="0"/>
                  <a:ea typeface="黑体" pitchFamily="2" charset="-122"/>
                </a:defRPr>
              </a:lvl9pPr>
            </a:lstStyle>
            <a:p>
              <a:pPr algn="ctr" eaLnBrk="1" fontAlgn="base" hangingPunct="1">
                <a:spcBef>
                  <a:spcPct val="0"/>
                </a:spcBef>
                <a:spcAft>
                  <a:spcPct val="0"/>
                </a:spcAft>
                <a:buFontTx/>
                <a:buNone/>
              </a:pPr>
              <a:r>
                <a:rPr lang="en-US" altLang="zh-CN" sz="2400" b="1" smtClean="0">
                  <a:solidFill>
                    <a:srgbClr val="FFFFFF"/>
                  </a:solidFill>
                  <a:latin typeface="微软雅黑" pitchFamily="34" charset="-122"/>
                  <a:ea typeface="微软雅黑" pitchFamily="34" charset="-122"/>
                </a:rPr>
                <a:t>3</a:t>
              </a:r>
            </a:p>
          </p:txBody>
        </p:sp>
      </p:grpSp>
    </p:spTree>
    <p:extLst>
      <p:ext uri="{BB962C8B-B14F-4D97-AF65-F5344CB8AC3E}">
        <p14:creationId xmlns:p14="http://schemas.microsoft.com/office/powerpoint/2010/main" val="2075385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使用前</a:t>
            </a:r>
            <a:endParaRPr lang="zh-CN" altLang="en-US" dirty="0"/>
          </a:p>
        </p:txBody>
      </p:sp>
      <p:sp>
        <p:nvSpPr>
          <p:cNvPr id="3" name="内容占位符 2"/>
          <p:cNvSpPr>
            <a:spLocks noGrp="1"/>
          </p:cNvSpPr>
          <p:nvPr>
            <p:ph idx="1"/>
          </p:nvPr>
        </p:nvSpPr>
        <p:spPr>
          <a:xfrm>
            <a:off x="684213" y="1782763"/>
            <a:ext cx="3600450" cy="4525962"/>
          </a:xfrm>
          <a:ln>
            <a:solidFill>
              <a:schemeClr val="accent2">
                <a:lumMod val="60000"/>
                <a:lumOff val="40000"/>
              </a:schemeClr>
            </a:solidFill>
          </a:ln>
        </p:spPr>
        <p:txBody>
          <a:bodyPr/>
          <a:lstStyle/>
          <a:p>
            <a:pPr marL="0" indent="0">
              <a:lnSpc>
                <a:spcPct val="200000"/>
              </a:lnSpc>
              <a:buFont typeface="Wingdings" pitchFamily="2" charset="2"/>
              <a:buNone/>
              <a:defRPr/>
            </a:pPr>
            <a:r>
              <a:rPr lang="en-US" altLang="zh-CN" sz="2000" b="0" dirty="0" smtClean="0"/>
              <a:t>       </a:t>
            </a:r>
            <a:r>
              <a:rPr lang="zh-CN" altLang="zh-CN" sz="2000" b="0" dirty="0" smtClean="0"/>
              <a:t>在</a:t>
            </a:r>
            <a:r>
              <a:rPr lang="zh-CN" altLang="zh-CN" sz="2000" b="0" dirty="0"/>
              <a:t>使用压缩空气作业前，作业人员应做好作业前的准备，并得到作业负责人或指定人员的认可。作业负责人或指定人员可视实际情况对准备工作实行监督和检查。</a:t>
            </a:r>
          </a:p>
          <a:p>
            <a:pPr>
              <a:lnSpc>
                <a:spcPct val="200000"/>
              </a:lnSpc>
              <a:defRPr/>
            </a:pPr>
            <a:endParaRPr lang="zh-CN" altLang="en-US" sz="2400" b="0" dirty="0"/>
          </a:p>
        </p:txBody>
      </p:sp>
      <p:pic>
        <p:nvPicPr>
          <p:cNvPr id="88068" name="Picture 4" descr="http://image.rakuten.co.jp/shopworld/cabinet/02464586/img58247975.jpg"/>
          <p:cNvPicPr>
            <a:picLocks noChangeAspect="1" noChangeArrowheads="1"/>
          </p:cNvPicPr>
          <p:nvPr/>
        </p:nvPicPr>
        <p:blipFill>
          <a:blip r:embed="rId2"/>
          <a:srcRect/>
          <a:stretch>
            <a:fillRect/>
          </a:stretch>
        </p:blipFill>
        <p:spPr bwMode="auto">
          <a:xfrm>
            <a:off x="4572000" y="2060575"/>
            <a:ext cx="3986213" cy="398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29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作业现场检查</a:t>
            </a:r>
            <a:endParaRPr lang="zh-CN" altLang="en-US" dirty="0"/>
          </a:p>
        </p:txBody>
      </p:sp>
      <p:sp>
        <p:nvSpPr>
          <p:cNvPr id="3" name="内容占位符 2"/>
          <p:cNvSpPr>
            <a:spLocks noGrp="1"/>
          </p:cNvSpPr>
          <p:nvPr>
            <p:ph idx="1"/>
          </p:nvPr>
        </p:nvSpPr>
        <p:spPr>
          <a:xfrm>
            <a:off x="684213" y="1989138"/>
            <a:ext cx="4030662" cy="4165600"/>
          </a:xfrm>
          <a:ln>
            <a:solidFill>
              <a:schemeClr val="accent2">
                <a:lumMod val="60000"/>
                <a:lumOff val="40000"/>
              </a:schemeClr>
            </a:solidFill>
          </a:ln>
        </p:spPr>
        <p:txBody>
          <a:bodyPr/>
          <a:lstStyle/>
          <a:p>
            <a:pPr marL="0" indent="0">
              <a:lnSpc>
                <a:spcPct val="150000"/>
              </a:lnSpc>
              <a:buFont typeface="Wingdings" pitchFamily="2" charset="2"/>
              <a:buNone/>
              <a:defRPr/>
            </a:pPr>
            <a:r>
              <a:rPr lang="en-US" altLang="zh-CN" sz="2400" b="0" dirty="0" smtClean="0"/>
              <a:t>      </a:t>
            </a:r>
            <a:r>
              <a:rPr lang="zh-CN" altLang="zh-CN" sz="2400" b="0" dirty="0" smtClean="0"/>
              <a:t>若</a:t>
            </a:r>
            <a:r>
              <a:rPr lang="zh-CN" altLang="zh-CN" sz="2400" b="0" dirty="0"/>
              <a:t>在危险区使用压缩空气，在进行作业前，应使用便携式可燃空气探测器检测现场的可燃空气浓度，在可燃空气浓度值低于爆炸下限的</a:t>
            </a:r>
            <a:r>
              <a:rPr lang="en-US" altLang="zh-CN" sz="2400" b="0" dirty="0"/>
              <a:t>10%</a:t>
            </a:r>
            <a:r>
              <a:rPr lang="zh-CN" altLang="zh-CN" sz="2400" b="0" dirty="0"/>
              <a:t>时方能允许作业。</a:t>
            </a:r>
          </a:p>
          <a:p>
            <a:pPr>
              <a:defRPr/>
            </a:pPr>
            <a:endParaRPr lang="zh-CN" altLang="en-US" b="0" dirty="0"/>
          </a:p>
        </p:txBody>
      </p:sp>
      <p:pic>
        <p:nvPicPr>
          <p:cNvPr id="120834" name="Picture 2" descr="http://www.epoxy-c.com/4thesis/2011/03009.jpg"/>
          <p:cNvPicPr>
            <a:picLocks noChangeAspect="1" noChangeArrowheads="1"/>
          </p:cNvPicPr>
          <p:nvPr/>
        </p:nvPicPr>
        <p:blipFill>
          <a:blip r:embed="rId2"/>
          <a:srcRect/>
          <a:stretch>
            <a:fillRect/>
          </a:stretch>
        </p:blipFill>
        <p:spPr bwMode="auto">
          <a:xfrm>
            <a:off x="5292725" y="4032250"/>
            <a:ext cx="3165475" cy="2349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0836" name="Picture 4" descr="http://resource.sanygroup.com/images/201010100906483.jpg"/>
          <p:cNvPicPr>
            <a:picLocks noChangeAspect="1" noChangeArrowheads="1"/>
          </p:cNvPicPr>
          <p:nvPr/>
        </p:nvPicPr>
        <p:blipFill>
          <a:blip r:embed="rId3"/>
          <a:srcRect/>
          <a:stretch>
            <a:fillRect/>
          </a:stretch>
        </p:blipFill>
        <p:spPr bwMode="auto">
          <a:xfrm>
            <a:off x="5292725" y="1749425"/>
            <a:ext cx="3165475" cy="2111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7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zh-CN" dirty="0">
                <a:effectLst/>
              </a:rPr>
              <a:t>人员防护检查</a:t>
            </a:r>
            <a:endParaRPr lang="zh-CN" altLang="en-US" dirty="0"/>
          </a:p>
        </p:txBody>
      </p:sp>
      <p:sp>
        <p:nvSpPr>
          <p:cNvPr id="3" name="内容占位符 2"/>
          <p:cNvSpPr>
            <a:spLocks noGrp="1"/>
          </p:cNvSpPr>
          <p:nvPr>
            <p:ph idx="1"/>
          </p:nvPr>
        </p:nvSpPr>
        <p:spPr>
          <a:xfrm>
            <a:off x="457200" y="1782763"/>
            <a:ext cx="4114800" cy="2366962"/>
          </a:xfrm>
          <a:ln>
            <a:solidFill>
              <a:schemeClr val="accent2">
                <a:lumMod val="60000"/>
                <a:lumOff val="40000"/>
              </a:schemeClr>
            </a:solidFill>
          </a:ln>
        </p:spPr>
        <p:txBody>
          <a:bodyPr/>
          <a:lstStyle/>
          <a:p>
            <a:pPr marL="0" indent="0">
              <a:lnSpc>
                <a:spcPct val="150000"/>
              </a:lnSpc>
              <a:buFont typeface="Wingdings" pitchFamily="2" charset="2"/>
              <a:buNone/>
              <a:defRPr/>
            </a:pPr>
            <a:r>
              <a:rPr lang="zh-CN" altLang="zh-CN" b="0" dirty="0"/>
              <a:t>在使用压缩空气进行作业前，作业人员应穿戴防护用品（如护目镜等）。</a:t>
            </a:r>
          </a:p>
          <a:p>
            <a:pPr>
              <a:defRPr/>
            </a:pPr>
            <a:endParaRPr lang="zh-CN" altLang="en-US" b="0" dirty="0"/>
          </a:p>
        </p:txBody>
      </p:sp>
      <p:pic>
        <p:nvPicPr>
          <p:cNvPr id="121858" name="Picture 2" descr="http://t3.baidu.com/it/u=71652624,669294581&amp;fm=23&amp;gp=0.jpg"/>
          <p:cNvPicPr>
            <a:picLocks noChangeAspect="1" noChangeArrowheads="1"/>
          </p:cNvPicPr>
          <p:nvPr/>
        </p:nvPicPr>
        <p:blipFill>
          <a:blip r:embed="rId2"/>
          <a:srcRect/>
          <a:stretch>
            <a:fillRect/>
          </a:stretch>
        </p:blipFill>
        <p:spPr bwMode="auto">
          <a:xfrm>
            <a:off x="4430713" y="3213100"/>
            <a:ext cx="428625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79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使用注意事项</a:t>
            </a:r>
            <a:endParaRPr lang="zh-CN" altLang="en-US" dirty="0"/>
          </a:p>
        </p:txBody>
      </p:sp>
      <p:sp>
        <p:nvSpPr>
          <p:cNvPr id="28675" name="内容占位符 2"/>
          <p:cNvSpPr>
            <a:spLocks noGrp="1"/>
          </p:cNvSpPr>
          <p:nvPr>
            <p:ph idx="1"/>
          </p:nvPr>
        </p:nvSpPr>
        <p:spPr>
          <a:xfrm>
            <a:off x="457200" y="1782763"/>
            <a:ext cx="4835525" cy="4525962"/>
          </a:xfrm>
          <a:ln>
            <a:solidFill>
              <a:schemeClr val="accent2">
                <a:lumMod val="60000"/>
                <a:lumOff val="40000"/>
              </a:schemeClr>
            </a:solidFill>
          </a:ln>
        </p:spPr>
        <p:txBody>
          <a:bodyPr/>
          <a:lstStyle/>
          <a:p>
            <a:pPr eaLnBrk="1" hangingPunct="1">
              <a:lnSpc>
                <a:spcPct val="150000"/>
              </a:lnSpc>
              <a:buFont typeface="Wingdings" pitchFamily="2" charset="2"/>
              <a:buChar char="Ø"/>
              <a:defRPr/>
            </a:pPr>
            <a:r>
              <a:rPr lang="zh-CN" altLang="en-AU" sz="2000" b="0" dirty="0" smtClean="0"/>
              <a:t>使用前检查软管与接头是否正确连接。</a:t>
            </a:r>
          </a:p>
          <a:p>
            <a:pPr eaLnBrk="1" hangingPunct="1">
              <a:lnSpc>
                <a:spcPct val="150000"/>
              </a:lnSpc>
              <a:buFont typeface="Wingdings" pitchFamily="2" charset="2"/>
              <a:buChar char="Ø"/>
              <a:defRPr/>
            </a:pPr>
            <a:r>
              <a:rPr lang="zh-CN" altLang="en-AU" sz="2000" b="0" dirty="0" smtClean="0"/>
              <a:t>经常检查气管，发现损害立即修理或者更换 。</a:t>
            </a:r>
            <a:endParaRPr lang="en-US" altLang="zh-CN" sz="2000" b="0" dirty="0" smtClean="0"/>
          </a:p>
          <a:p>
            <a:pPr eaLnBrk="1" hangingPunct="1">
              <a:lnSpc>
                <a:spcPct val="150000"/>
              </a:lnSpc>
              <a:buFont typeface="Wingdings" pitchFamily="2" charset="2"/>
              <a:buChar char="Ø"/>
              <a:defRPr/>
            </a:pPr>
            <a:r>
              <a:rPr lang="zh-CN" altLang="en-AU" sz="2000" b="0" dirty="0" smtClean="0"/>
              <a:t>软管不要放置于可能引起绊倒伤害的地方。</a:t>
            </a:r>
          </a:p>
          <a:p>
            <a:pPr eaLnBrk="1" hangingPunct="1">
              <a:lnSpc>
                <a:spcPct val="150000"/>
              </a:lnSpc>
              <a:buFont typeface="Wingdings" pitchFamily="2" charset="2"/>
              <a:buChar char="Ø"/>
              <a:defRPr/>
            </a:pPr>
            <a:r>
              <a:rPr lang="zh-CN" altLang="en-US" sz="2000" b="0" dirty="0" smtClean="0"/>
              <a:t>如果要跨越通道，要不将气管挂于高处或者确保它有充分的警戒 。</a:t>
            </a:r>
          </a:p>
          <a:p>
            <a:pPr eaLnBrk="1" hangingPunct="1">
              <a:lnSpc>
                <a:spcPct val="150000"/>
              </a:lnSpc>
              <a:buFont typeface="Wingdings" pitchFamily="2" charset="2"/>
              <a:buChar char="Ø"/>
              <a:defRPr/>
            </a:pPr>
            <a:r>
              <a:rPr lang="zh-CN" altLang="en-AU" sz="2000" b="0" dirty="0" smtClean="0"/>
              <a:t>空压机系统零部件要定期检查 。</a:t>
            </a:r>
            <a:endParaRPr lang="zh-CN" altLang="en-US" sz="2000" b="0" dirty="0" smtClean="0"/>
          </a:p>
          <a:p>
            <a:pPr>
              <a:lnSpc>
                <a:spcPct val="150000"/>
              </a:lnSpc>
              <a:buFont typeface="Wingdings" pitchFamily="2" charset="2"/>
              <a:buChar char="Ø"/>
              <a:defRPr/>
            </a:pPr>
            <a:endParaRPr lang="zh-CN" altLang="en-US" sz="2000" b="0" dirty="0" smtClean="0"/>
          </a:p>
        </p:txBody>
      </p:sp>
      <p:pic>
        <p:nvPicPr>
          <p:cNvPr id="122882" name="Picture 2" descr="http://www.sdgongkuang.com/uploads/cp/20121031040236.jpg"/>
          <p:cNvPicPr>
            <a:picLocks noChangeAspect="1" noChangeArrowheads="1"/>
          </p:cNvPicPr>
          <p:nvPr/>
        </p:nvPicPr>
        <p:blipFill>
          <a:blip r:embed="rId2"/>
          <a:srcRect/>
          <a:stretch>
            <a:fillRect/>
          </a:stretch>
        </p:blipFill>
        <p:spPr bwMode="auto">
          <a:xfrm>
            <a:off x="5580063" y="2492375"/>
            <a:ext cx="2992437" cy="365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63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风险控制原则</a:t>
            </a:r>
            <a:endParaRPr lang="zh-CN" altLang="en-US" dirty="0"/>
          </a:p>
        </p:txBody>
      </p:sp>
      <p:sp>
        <p:nvSpPr>
          <p:cNvPr id="29699" name="内容占位符 2"/>
          <p:cNvSpPr>
            <a:spLocks noGrp="1"/>
          </p:cNvSpPr>
          <p:nvPr>
            <p:ph idx="1"/>
          </p:nvPr>
        </p:nvSpPr>
        <p:spPr>
          <a:xfrm>
            <a:off x="684213" y="1782763"/>
            <a:ext cx="8002587" cy="4525962"/>
          </a:xfrm>
        </p:spPr>
        <p:txBody>
          <a:bodyPr/>
          <a:lstStyle/>
          <a:p>
            <a:pPr eaLnBrk="1" hangingPunct="1">
              <a:lnSpc>
                <a:spcPct val="150000"/>
              </a:lnSpc>
              <a:buFont typeface="Wingdings" pitchFamily="2" charset="2"/>
              <a:buChar char="Ø"/>
            </a:pPr>
            <a:r>
              <a:rPr lang="zh-CN" altLang="en-AU" sz="2400" b="0" smtClean="0"/>
              <a:t>永远不要拿压缩空气来开玩笑，它有可能致命。</a:t>
            </a:r>
          </a:p>
          <a:p>
            <a:pPr eaLnBrk="1" hangingPunct="1">
              <a:lnSpc>
                <a:spcPct val="150000"/>
              </a:lnSpc>
              <a:buFont typeface="Wingdings" pitchFamily="2" charset="2"/>
              <a:buChar char="Ø"/>
            </a:pPr>
            <a:r>
              <a:rPr lang="zh-CN" altLang="en-AU" sz="2400" b="0" smtClean="0"/>
              <a:t>永远不要用压缩空气清洁衣物，头发和身体。</a:t>
            </a:r>
          </a:p>
          <a:p>
            <a:pPr eaLnBrk="1" hangingPunct="1">
              <a:lnSpc>
                <a:spcPct val="150000"/>
              </a:lnSpc>
              <a:buFont typeface="Wingdings" pitchFamily="2" charset="2"/>
              <a:buChar char="Ø"/>
            </a:pPr>
            <a:r>
              <a:rPr lang="zh-CN" altLang="en-AU" sz="2400" b="0" smtClean="0"/>
              <a:t>永远不要用气管直指任何人，随时注意身边人员不会处在高压气流之下。气管空闲时，将其向下指向脚底方向。</a:t>
            </a:r>
          </a:p>
          <a:p>
            <a:pPr eaLnBrk="1" hangingPunct="1">
              <a:lnSpc>
                <a:spcPct val="150000"/>
              </a:lnSpc>
              <a:buFont typeface="Wingdings" pitchFamily="2" charset="2"/>
              <a:buChar char="Ø"/>
            </a:pPr>
            <a:r>
              <a:rPr lang="zh-CN" altLang="en-AU" sz="2400" b="0" smtClean="0"/>
              <a:t>穿戴适当防护用品，使用压缩空气是一定要戴防护眼镜。请记住，普通工衣不足以防护高压空气。 </a:t>
            </a:r>
            <a:endParaRPr lang="zh-CN" altLang="en-US" sz="2400" b="0" smtClean="0"/>
          </a:p>
          <a:p>
            <a:pPr>
              <a:lnSpc>
                <a:spcPct val="150000"/>
              </a:lnSpc>
              <a:buFont typeface="Wingdings" pitchFamily="2" charset="2"/>
              <a:buChar char="Ø"/>
            </a:pPr>
            <a:endParaRPr lang="zh-CN" altLang="en-US" sz="2400" b="0" smtClean="0"/>
          </a:p>
        </p:txBody>
      </p:sp>
    </p:spTree>
    <p:extLst>
      <p:ext uri="{BB962C8B-B14F-4D97-AF65-F5344CB8AC3E}">
        <p14:creationId xmlns:p14="http://schemas.microsoft.com/office/powerpoint/2010/main" val="3082988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 name="内容占位符 2"/>
          <p:cNvSpPr>
            <a:spLocks noGrp="1"/>
          </p:cNvSpPr>
          <p:nvPr>
            <p:ph idx="1"/>
          </p:nvPr>
        </p:nvSpPr>
        <p:spPr>
          <a:xfrm>
            <a:off x="684213" y="1773238"/>
            <a:ext cx="5256212" cy="4525962"/>
          </a:xfrm>
          <a:ln>
            <a:solidFill>
              <a:schemeClr val="accent2">
                <a:lumMod val="60000"/>
                <a:lumOff val="40000"/>
              </a:schemeClr>
            </a:solidFill>
          </a:ln>
        </p:spPr>
        <p:txBody>
          <a:bodyPr/>
          <a:lstStyle/>
          <a:p>
            <a:pPr marL="711200" indent="-449263">
              <a:lnSpc>
                <a:spcPct val="150000"/>
              </a:lnSpc>
              <a:buFont typeface="Wingdings" pitchFamily="2" charset="2"/>
              <a:buChar char="Ø"/>
              <a:defRPr/>
            </a:pPr>
            <a:r>
              <a:rPr lang="zh-CN" altLang="zh-CN" sz="1800" b="0" dirty="0">
                <a:cs typeface="Times New Roman" pitchFamily="18" charset="0"/>
              </a:rPr>
              <a:t>使用危险化学品时应有必要安全防护措施和用具，防止长时间暴晒和泄漏。</a:t>
            </a:r>
            <a:endParaRPr lang="zh-CN" altLang="zh-CN" sz="1800" b="0" dirty="0"/>
          </a:p>
          <a:p>
            <a:pPr marL="711200" indent="-449263">
              <a:lnSpc>
                <a:spcPct val="150000"/>
              </a:lnSpc>
              <a:buFont typeface="Wingdings" pitchFamily="2" charset="2"/>
              <a:buChar char="Ø"/>
              <a:defRPr/>
            </a:pPr>
            <a:r>
              <a:rPr lang="zh-CN" altLang="zh-CN" sz="1800" b="0" dirty="0">
                <a:cs typeface="Times New Roman" pitchFamily="18" charset="0"/>
              </a:rPr>
              <a:t>氧气瓶和乙炔瓶使用时，要距离明火</a:t>
            </a:r>
            <a:r>
              <a:rPr lang="en-US" altLang="zh-CN" sz="1800" b="0" dirty="0">
                <a:cs typeface="Times New Roman" pitchFamily="18" charset="0"/>
              </a:rPr>
              <a:t>10m</a:t>
            </a:r>
            <a:r>
              <a:rPr lang="zh-CN" altLang="en-US" sz="1800" b="0" dirty="0">
                <a:cs typeface="Times New Roman" pitchFamily="18" charset="0"/>
              </a:rPr>
              <a:t>以上，乙炔瓶和氧气瓶工作间距不小于</a:t>
            </a:r>
            <a:r>
              <a:rPr lang="en-US" altLang="zh-CN" sz="1800" b="0" dirty="0">
                <a:cs typeface="Times New Roman" pitchFamily="18" charset="0"/>
              </a:rPr>
              <a:t>5m</a:t>
            </a:r>
            <a:r>
              <a:rPr lang="zh-CN" altLang="en-US" sz="1800" b="0" dirty="0">
                <a:cs typeface="Times New Roman" pitchFamily="18" charset="0"/>
              </a:rPr>
              <a:t>，搬动时不能碰撞。</a:t>
            </a:r>
            <a:endParaRPr lang="zh-CN" altLang="en-US" sz="1800" b="0" dirty="0"/>
          </a:p>
          <a:p>
            <a:pPr marL="711200" indent="-449263">
              <a:lnSpc>
                <a:spcPct val="150000"/>
              </a:lnSpc>
              <a:buFont typeface="Wingdings" pitchFamily="2" charset="2"/>
              <a:buChar char="Ø"/>
              <a:defRPr/>
            </a:pPr>
            <a:r>
              <a:rPr lang="zh-CN" altLang="en-US" sz="1800" b="0" dirty="0">
                <a:cs typeface="Times New Roman" pitchFamily="18" charset="0"/>
              </a:rPr>
              <a:t>气瓶要有瓶盖、防震圈，减压器上要有止回安全阀，严防沾染油脂。</a:t>
            </a:r>
            <a:endParaRPr lang="zh-CN" altLang="en-US" sz="1800" b="0" dirty="0"/>
          </a:p>
          <a:p>
            <a:pPr marL="711200" indent="-449263">
              <a:lnSpc>
                <a:spcPct val="150000"/>
              </a:lnSpc>
              <a:buFont typeface="Wingdings" pitchFamily="2" charset="2"/>
              <a:buChar char="Ø"/>
              <a:defRPr/>
            </a:pPr>
            <a:r>
              <a:rPr lang="zh-CN" altLang="en-US" sz="1800" b="0" dirty="0">
                <a:cs typeface="Times New Roman" pitchFamily="18" charset="0"/>
              </a:rPr>
              <a:t>若阀门上未装保护罩，不得搬移或存放气瓶。阀门保护罩应保留在气瓶上，使用气瓶时除外。</a:t>
            </a:r>
            <a:endParaRPr lang="zh-CN" altLang="en-US" sz="1800" b="0" dirty="0"/>
          </a:p>
          <a:p>
            <a:pPr>
              <a:defRPr/>
            </a:pPr>
            <a:endParaRPr lang="zh-CN" altLang="en-US" sz="2000" b="0" dirty="0"/>
          </a:p>
        </p:txBody>
      </p:sp>
      <p:pic>
        <p:nvPicPr>
          <p:cNvPr id="4" name="Picture 3"/>
          <p:cNvPicPr>
            <a:picLocks noChangeAspect="1" noChangeArrowheads="1"/>
          </p:cNvPicPr>
          <p:nvPr/>
        </p:nvPicPr>
        <p:blipFill>
          <a:blip r:embed="rId2"/>
          <a:srcRect/>
          <a:stretch>
            <a:fillRect/>
          </a:stretch>
        </p:blipFill>
        <p:spPr bwMode="auto">
          <a:xfrm>
            <a:off x="6281738" y="2924175"/>
            <a:ext cx="2593975" cy="2017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677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t1.baidu.com/it/u=2902534137,1581120265&amp;fm=23&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3068638"/>
            <a:ext cx="34036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1747" name="内容占位符 2"/>
          <p:cNvSpPr>
            <a:spLocks noGrp="1"/>
          </p:cNvSpPr>
          <p:nvPr>
            <p:ph idx="1"/>
          </p:nvPr>
        </p:nvSpPr>
        <p:spPr>
          <a:xfrm>
            <a:off x="755650" y="1782763"/>
            <a:ext cx="4895850" cy="4525962"/>
          </a:xfrm>
          <a:ln>
            <a:solidFill>
              <a:schemeClr val="accent2">
                <a:lumMod val="60000"/>
                <a:lumOff val="40000"/>
              </a:schemeClr>
            </a:solidFill>
          </a:ln>
        </p:spPr>
        <p:txBody>
          <a:bodyPr/>
          <a:lstStyle/>
          <a:p>
            <a:pPr>
              <a:lnSpc>
                <a:spcPct val="150000"/>
              </a:lnSpc>
              <a:buFont typeface="Wingdings" pitchFamily="2" charset="2"/>
              <a:buChar char="Ø"/>
              <a:defRPr/>
            </a:pPr>
            <a:r>
              <a:rPr lang="zh-CN" altLang="en-US" sz="2000" b="0" dirty="0" smtClean="0">
                <a:latin typeface="Arial" charset="0"/>
                <a:cs typeface="Times New Roman" pitchFamily="18" charset="0"/>
              </a:rPr>
              <a:t>在不使用气瓶时，要确保所有的阀门旋紧。如有漏气，及时处理并上报。</a:t>
            </a:r>
          </a:p>
          <a:p>
            <a:pPr>
              <a:lnSpc>
                <a:spcPct val="150000"/>
              </a:lnSpc>
              <a:buFont typeface="Wingdings" pitchFamily="2" charset="2"/>
              <a:buChar char="Ø"/>
              <a:defRPr/>
            </a:pPr>
            <a:r>
              <a:rPr lang="zh-CN" altLang="en-US" sz="2000" b="0" dirty="0" smtClean="0">
                <a:latin typeface="Arial" charset="0"/>
                <a:cs typeface="Times New Roman" pitchFamily="18" charset="0"/>
              </a:rPr>
              <a:t>气瓶重且光滑，很难用徒手搬运。如果必须搬移而又无小车的话，应使用装卸机或者找人帮忙。</a:t>
            </a:r>
            <a:endParaRPr lang="zh-CN" altLang="en-US" sz="2000" b="0" dirty="0" smtClean="0">
              <a:latin typeface="Arial" charset="0"/>
            </a:endParaRPr>
          </a:p>
          <a:p>
            <a:pPr>
              <a:lnSpc>
                <a:spcPct val="150000"/>
              </a:lnSpc>
              <a:buFont typeface="Wingdings" pitchFamily="2" charset="2"/>
              <a:buChar char="Ø"/>
              <a:defRPr/>
            </a:pPr>
            <a:r>
              <a:rPr lang="zh-CN" altLang="en-US" sz="2000" b="0" dirty="0" smtClean="0">
                <a:latin typeface="Arial" charset="0"/>
              </a:rPr>
              <a:t>气瓶用吊车搬移时应放在气瓶架上，严禁用吊索或绳子拖动气瓶。</a:t>
            </a:r>
          </a:p>
          <a:p>
            <a:pPr>
              <a:lnSpc>
                <a:spcPct val="150000"/>
              </a:lnSpc>
              <a:buFont typeface="Wingdings" pitchFamily="2" charset="2"/>
              <a:buChar char="Ø"/>
              <a:defRPr/>
            </a:pPr>
            <a:r>
              <a:rPr lang="zh-CN" altLang="en-US" sz="2000" b="0" dirty="0" smtClean="0">
                <a:latin typeface="Arial" charset="0"/>
              </a:rPr>
              <a:t>气瓶只能装气，不得用气瓶当滚筒、支撑或作它用。</a:t>
            </a:r>
          </a:p>
          <a:p>
            <a:pPr>
              <a:defRPr/>
            </a:pPr>
            <a:endParaRPr lang="zh-CN" altLang="en-US" b="0" dirty="0" smtClean="0"/>
          </a:p>
        </p:txBody>
      </p:sp>
    </p:spTree>
    <p:extLst>
      <p:ext uri="{BB962C8B-B14F-4D97-AF65-F5344CB8AC3E}">
        <p14:creationId xmlns:p14="http://schemas.microsoft.com/office/powerpoint/2010/main" val="1297297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2771" name="内容占位符 2"/>
          <p:cNvSpPr>
            <a:spLocks noGrp="1"/>
          </p:cNvSpPr>
          <p:nvPr>
            <p:ph idx="1"/>
          </p:nvPr>
        </p:nvSpPr>
        <p:spPr>
          <a:xfrm>
            <a:off x="684213" y="1782763"/>
            <a:ext cx="4751387" cy="4525962"/>
          </a:xfrm>
          <a:ln>
            <a:solidFill>
              <a:schemeClr val="accent2">
                <a:lumMod val="60000"/>
                <a:lumOff val="40000"/>
              </a:schemeClr>
            </a:solidFill>
          </a:ln>
        </p:spPr>
        <p:txBody>
          <a:bodyPr/>
          <a:lstStyle/>
          <a:p>
            <a:pPr>
              <a:lnSpc>
                <a:spcPct val="150000"/>
              </a:lnSpc>
              <a:buFont typeface="Wingdings" pitchFamily="2" charset="2"/>
              <a:buChar char="Ø"/>
              <a:defRPr/>
            </a:pPr>
            <a:r>
              <a:rPr lang="zh-CN" altLang="en-US" sz="2000" b="0" dirty="0" smtClean="0">
                <a:latin typeface="Arial" charset="0"/>
                <a:cs typeface="Times New Roman" pitchFamily="18" charset="0"/>
              </a:rPr>
              <a:t>调压阀或配件的丝扣应与气瓶阀的母扣相配，不要强行上扣或修改丝扣。</a:t>
            </a:r>
          </a:p>
          <a:p>
            <a:pPr>
              <a:lnSpc>
                <a:spcPct val="150000"/>
              </a:lnSpc>
              <a:buFont typeface="Wingdings" pitchFamily="2" charset="2"/>
              <a:buChar char="Ø"/>
              <a:defRPr/>
            </a:pPr>
            <a:r>
              <a:rPr lang="zh-CN" altLang="en-US" sz="2000" b="0" dirty="0" smtClean="0">
                <a:latin typeface="Arial" charset="0"/>
                <a:cs typeface="Times New Roman" pitchFamily="18" charset="0"/>
              </a:rPr>
              <a:t>除非总系统专门设计为可承受气瓶的最大压力，否则在气瓶阀上未安装减压器的情况下不得与压缩气瓶相连。</a:t>
            </a:r>
            <a:endParaRPr lang="zh-CN" altLang="en-US" sz="2000" b="0" dirty="0" smtClean="0">
              <a:latin typeface="Arial" charset="0"/>
            </a:endParaRPr>
          </a:p>
          <a:p>
            <a:pPr>
              <a:lnSpc>
                <a:spcPct val="150000"/>
              </a:lnSpc>
              <a:buFont typeface="Wingdings" pitchFamily="2" charset="2"/>
              <a:buChar char="Ø"/>
              <a:defRPr/>
            </a:pPr>
            <a:r>
              <a:rPr lang="zh-CN" altLang="en-US" sz="2000" b="0" dirty="0" smtClean="0">
                <a:latin typeface="Arial" charset="0"/>
              </a:rPr>
              <a:t>压缩气瓶如氧气瓶、乙炔气瓶和氩气瓶，存放场所必须保持通风。</a:t>
            </a:r>
          </a:p>
          <a:p>
            <a:pPr>
              <a:lnSpc>
                <a:spcPct val="150000"/>
              </a:lnSpc>
              <a:buFont typeface="Wingdings" pitchFamily="2" charset="2"/>
              <a:buChar char="Ø"/>
              <a:defRPr/>
            </a:pPr>
            <a:r>
              <a:rPr lang="zh-CN" altLang="en-US" sz="2000" b="0" dirty="0" smtClean="0">
                <a:latin typeface="Arial" charset="0"/>
              </a:rPr>
              <a:t>避免气瓶互相碰撞，乙炔瓶禁止暴晒、倒置。</a:t>
            </a:r>
          </a:p>
          <a:p>
            <a:pPr>
              <a:lnSpc>
                <a:spcPct val="150000"/>
              </a:lnSpc>
              <a:buFont typeface="Wingdings" pitchFamily="2" charset="2"/>
              <a:buChar char="Ø"/>
              <a:defRPr/>
            </a:pPr>
            <a:endParaRPr lang="zh-CN" altLang="en-US" sz="2000" b="0" dirty="0" smtClean="0"/>
          </a:p>
        </p:txBody>
      </p:sp>
      <p:pic>
        <p:nvPicPr>
          <p:cNvPr id="4" name="Picture 2"/>
          <p:cNvPicPr>
            <a:picLocks noChangeAspect="1" noChangeArrowheads="1"/>
          </p:cNvPicPr>
          <p:nvPr/>
        </p:nvPicPr>
        <p:blipFill>
          <a:blip r:embed="rId2"/>
          <a:srcRect/>
          <a:stretch>
            <a:fillRect/>
          </a:stretch>
        </p:blipFill>
        <p:spPr bwMode="auto">
          <a:xfrm>
            <a:off x="5816600" y="2924175"/>
            <a:ext cx="2836863" cy="2025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8026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3795" name="内容占位符 2"/>
          <p:cNvSpPr>
            <a:spLocks noGrp="1"/>
          </p:cNvSpPr>
          <p:nvPr>
            <p:ph idx="1"/>
          </p:nvPr>
        </p:nvSpPr>
        <p:spPr>
          <a:xfrm>
            <a:off x="457200" y="1782763"/>
            <a:ext cx="8229600" cy="4525962"/>
          </a:xfrm>
        </p:spPr>
        <p:txBody>
          <a:bodyPr/>
          <a:lstStyle/>
          <a:p>
            <a:pPr>
              <a:lnSpc>
                <a:spcPct val="150000"/>
              </a:lnSpc>
              <a:buFont typeface="Wingdings" pitchFamily="2" charset="2"/>
              <a:buChar char="Ø"/>
            </a:pPr>
            <a:r>
              <a:rPr lang="zh-CN" altLang="en-US" sz="2000" b="0" smtClean="0">
                <a:cs typeface="Times New Roman" pitchFamily="18" charset="0"/>
              </a:rPr>
              <a:t>气瓶的调压阀或压力表类型一定要符合其设计的用途和压力等级。</a:t>
            </a:r>
          </a:p>
          <a:p>
            <a:pPr>
              <a:lnSpc>
                <a:spcPct val="150000"/>
              </a:lnSpc>
              <a:buFont typeface="Wingdings" pitchFamily="2" charset="2"/>
              <a:buChar char="Ø"/>
            </a:pPr>
            <a:r>
              <a:rPr lang="zh-CN" altLang="en-US" sz="2000" b="0" smtClean="0">
                <a:cs typeface="Times New Roman" pitchFamily="18" charset="0"/>
              </a:rPr>
              <a:t>所有氧气</a:t>
            </a:r>
            <a:r>
              <a:rPr lang="en-US" altLang="zh-CN" sz="2000" b="0" smtClean="0">
                <a:cs typeface="Times New Roman" pitchFamily="18" charset="0"/>
              </a:rPr>
              <a:t>/</a:t>
            </a:r>
            <a:r>
              <a:rPr lang="zh-CN" altLang="en-US" sz="2000" b="0" smtClean="0">
                <a:cs typeface="Times New Roman" pitchFamily="18" charset="0"/>
              </a:rPr>
              <a:t>乙炔切割枪的稳压器必须装有回火捕集装置，并在每个切割枪</a:t>
            </a:r>
            <a:r>
              <a:rPr lang="en-US" altLang="zh-CN" sz="2000" b="0" smtClean="0">
                <a:cs typeface="Times New Roman" pitchFamily="18" charset="0"/>
              </a:rPr>
              <a:t>/</a:t>
            </a:r>
            <a:r>
              <a:rPr lang="zh-CN" altLang="en-US" sz="2000" b="0" smtClean="0">
                <a:cs typeface="Times New Roman" pitchFamily="18" charset="0"/>
              </a:rPr>
              <a:t>软管连接处装上一个单向阀。</a:t>
            </a:r>
          </a:p>
          <a:p>
            <a:pPr>
              <a:lnSpc>
                <a:spcPct val="150000"/>
              </a:lnSpc>
              <a:buFont typeface="Wingdings" pitchFamily="2" charset="2"/>
              <a:buChar char="Ø"/>
            </a:pPr>
            <a:r>
              <a:rPr lang="zh-CN" altLang="en-US" sz="2000" b="0" smtClean="0">
                <a:cs typeface="Times New Roman" pitchFamily="18" charset="0"/>
              </a:rPr>
              <a:t>在进行气瓶与调压阀之间的堵漏之前应先关闭气瓶阀。</a:t>
            </a:r>
          </a:p>
          <a:p>
            <a:pPr>
              <a:lnSpc>
                <a:spcPct val="150000"/>
              </a:lnSpc>
              <a:buFont typeface="Wingdings" pitchFamily="2" charset="2"/>
              <a:buChar char="Ø"/>
            </a:pPr>
            <a:r>
              <a:rPr lang="zh-CN" altLang="en-US" sz="2000" b="0" smtClean="0">
                <a:cs typeface="Times New Roman" pitchFamily="18" charset="0"/>
              </a:rPr>
              <a:t>决不允许火花、金属熔渣、电流、过热或者火焰触及气瓶或附件。</a:t>
            </a:r>
          </a:p>
          <a:p>
            <a:pPr>
              <a:lnSpc>
                <a:spcPct val="150000"/>
              </a:lnSpc>
              <a:buFont typeface="Wingdings" pitchFamily="2" charset="2"/>
              <a:buChar char="Ø"/>
            </a:pPr>
            <a:r>
              <a:rPr lang="zh-CN" altLang="en-US" sz="2000" b="0" smtClean="0">
                <a:cs typeface="Times New Roman" pitchFamily="18" charset="0"/>
              </a:rPr>
              <a:t>不得用机油或黄油来润滑氧气瓶的阀门或附件。不要用油手或油手套搬运氧气设备。</a:t>
            </a:r>
          </a:p>
          <a:p>
            <a:pPr>
              <a:lnSpc>
                <a:spcPct val="150000"/>
              </a:lnSpc>
              <a:buFont typeface="Wingdings" pitchFamily="2" charset="2"/>
              <a:buChar char="Ø"/>
            </a:pPr>
            <a:r>
              <a:rPr lang="zh-CN" altLang="en-US" sz="2000" b="0" smtClean="0">
                <a:cs typeface="Times New Roman" pitchFamily="18" charset="0"/>
              </a:rPr>
              <a:t>禁止使用漏气的气瓶。</a:t>
            </a:r>
          </a:p>
        </p:txBody>
      </p:sp>
    </p:spTree>
    <p:extLst>
      <p:ext uri="{BB962C8B-B14F-4D97-AF65-F5344CB8AC3E}">
        <p14:creationId xmlns:p14="http://schemas.microsoft.com/office/powerpoint/2010/main" val="1231884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压缩空气有哪些风险？</a:t>
            </a:r>
            <a:endParaRPr lang="zh-CN" altLang="en-US" dirty="0"/>
          </a:p>
        </p:txBody>
      </p:sp>
      <p:sp>
        <p:nvSpPr>
          <p:cNvPr id="7171" name="内容占位符 2"/>
          <p:cNvSpPr>
            <a:spLocks noGrp="1"/>
          </p:cNvSpPr>
          <p:nvPr>
            <p:ph idx="1"/>
          </p:nvPr>
        </p:nvSpPr>
        <p:spPr>
          <a:xfrm>
            <a:off x="457200" y="1782763"/>
            <a:ext cx="4114800" cy="4525962"/>
          </a:xfrm>
        </p:spPr>
        <p:txBody>
          <a:bodyPr/>
          <a:lstStyle/>
          <a:p>
            <a:pPr>
              <a:lnSpc>
                <a:spcPct val="150000"/>
              </a:lnSpc>
            </a:pPr>
            <a:endParaRPr lang="en-US" altLang="zh-CN" smtClean="0"/>
          </a:p>
          <a:p>
            <a:pPr>
              <a:lnSpc>
                <a:spcPct val="150000"/>
              </a:lnSpc>
            </a:pPr>
            <a:r>
              <a:rPr lang="zh-CN" altLang="en-AU" smtClean="0"/>
              <a:t>用压缩空气来吹走衣服上 或工作场所的赃物是不是个好主意，为什么？</a:t>
            </a:r>
            <a:endParaRPr lang="zh-CN" altLang="en-US" smtClean="0"/>
          </a:p>
          <a:p>
            <a:endParaRPr lang="zh-CN" altLang="en-US" smtClean="0"/>
          </a:p>
        </p:txBody>
      </p:sp>
      <p:pic>
        <p:nvPicPr>
          <p:cNvPr id="4" name="Picture 6" descr="DSC09846"/>
          <p:cNvPicPr>
            <a:picLocks noChangeAspect="1" noChangeArrowheads="1"/>
          </p:cNvPicPr>
          <p:nvPr/>
        </p:nvPicPr>
        <p:blipFill>
          <a:blip r:embed="rId2"/>
          <a:srcRect/>
          <a:stretch>
            <a:fillRect/>
          </a:stretch>
        </p:blipFill>
        <p:spPr bwMode="auto">
          <a:xfrm>
            <a:off x="5414963" y="4076700"/>
            <a:ext cx="2840037" cy="213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3" name="Picture 2" descr="cylin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773238"/>
            <a:ext cx="2819400" cy="208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733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 name="内容占位符 2"/>
          <p:cNvSpPr>
            <a:spLocks noGrp="1"/>
          </p:cNvSpPr>
          <p:nvPr>
            <p:ph idx="1"/>
          </p:nvPr>
        </p:nvSpPr>
        <p:spPr>
          <a:xfrm>
            <a:off x="457200" y="1782763"/>
            <a:ext cx="4186238" cy="4525962"/>
          </a:xfrm>
          <a:ln>
            <a:solidFill>
              <a:schemeClr val="accent2">
                <a:lumMod val="60000"/>
                <a:lumOff val="40000"/>
              </a:schemeClr>
            </a:solidFill>
          </a:ln>
        </p:spPr>
        <p:txBody>
          <a:bodyPr/>
          <a:lstStyle/>
          <a:p>
            <a:pPr marL="457200" indent="-457200">
              <a:lnSpc>
                <a:spcPct val="150000"/>
              </a:lnSpc>
              <a:buFont typeface="Arial" pitchFamily="34" charset="0"/>
              <a:buChar char="•"/>
              <a:defRPr/>
            </a:pPr>
            <a:r>
              <a:rPr lang="zh-CN" altLang="en-US" sz="2000" b="0" dirty="0"/>
              <a:t>氧气瓶在存放时应远离易燃易爆物品，特别是油料或油脂，也不可靠近乙炔或碳化物的存放区。</a:t>
            </a:r>
            <a:endParaRPr lang="en-US" altLang="zh-CN" sz="2000" b="0" dirty="0"/>
          </a:p>
          <a:p>
            <a:pPr marL="457200" indent="-457200">
              <a:lnSpc>
                <a:spcPct val="150000"/>
              </a:lnSpc>
              <a:buFont typeface="Arial" pitchFamily="34" charset="0"/>
              <a:buChar char="•"/>
              <a:defRPr/>
            </a:pPr>
            <a:r>
              <a:rPr lang="zh-CN" altLang="en-US" sz="2000" b="0" dirty="0"/>
              <a:t>压力气瓶在使用和存放时必须直立固定，或者同固定的物体相连或者放置在特制的气瓶架中。</a:t>
            </a:r>
          </a:p>
          <a:p>
            <a:pPr marL="457200" indent="-457200">
              <a:lnSpc>
                <a:spcPct val="150000"/>
              </a:lnSpc>
              <a:buFont typeface="Arial" pitchFamily="34" charset="0"/>
              <a:buChar char="•"/>
              <a:defRPr/>
            </a:pPr>
            <a:r>
              <a:rPr lang="zh-CN" altLang="en-US" sz="2000" b="0" dirty="0"/>
              <a:t>空瓶应标有“空置”的字样。</a:t>
            </a:r>
          </a:p>
          <a:p>
            <a:pPr marL="457200" indent="-457200">
              <a:lnSpc>
                <a:spcPct val="150000"/>
              </a:lnSpc>
              <a:buFont typeface="Arial" pitchFamily="34" charset="0"/>
              <a:buChar char="•"/>
              <a:defRPr/>
            </a:pPr>
            <a:endParaRPr lang="zh-CN" altLang="en-US" sz="2000" b="0" dirty="0"/>
          </a:p>
          <a:p>
            <a:pPr>
              <a:lnSpc>
                <a:spcPct val="150000"/>
              </a:lnSpc>
              <a:defRPr/>
            </a:pPr>
            <a:endParaRPr lang="zh-CN" altLang="en-US" sz="2000" b="0" dirty="0"/>
          </a:p>
        </p:txBody>
      </p:sp>
      <p:pic>
        <p:nvPicPr>
          <p:cNvPr id="130050" name="Picture 2" descr="http://t1.baidu.com/it/u=2916178365,3498455200&amp;fm=23&amp;gp=0.jpg"/>
          <p:cNvPicPr>
            <a:picLocks noChangeAspect="1" noChangeArrowheads="1"/>
          </p:cNvPicPr>
          <p:nvPr/>
        </p:nvPicPr>
        <p:blipFill>
          <a:blip r:embed="rId2"/>
          <a:srcRect/>
          <a:stretch>
            <a:fillRect/>
          </a:stretch>
        </p:blipFill>
        <p:spPr bwMode="auto">
          <a:xfrm>
            <a:off x="5210175" y="2011363"/>
            <a:ext cx="2808288" cy="3744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3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5843" name="内容占位符 2"/>
          <p:cNvSpPr>
            <a:spLocks noGrp="1"/>
          </p:cNvSpPr>
          <p:nvPr>
            <p:ph idx="1"/>
          </p:nvPr>
        </p:nvSpPr>
        <p:spPr>
          <a:xfrm>
            <a:off x="611188" y="1782763"/>
            <a:ext cx="4608512" cy="4525962"/>
          </a:xfrm>
          <a:ln>
            <a:solidFill>
              <a:schemeClr val="accent2">
                <a:lumMod val="60000"/>
                <a:lumOff val="40000"/>
              </a:schemeClr>
            </a:solidFill>
          </a:ln>
        </p:spPr>
        <p:txBody>
          <a:bodyPr/>
          <a:lstStyle/>
          <a:p>
            <a:pPr>
              <a:lnSpc>
                <a:spcPct val="150000"/>
              </a:lnSpc>
              <a:buFont typeface="Wingdings" pitchFamily="2" charset="2"/>
              <a:buChar char="Ø"/>
              <a:defRPr/>
            </a:pPr>
            <a:r>
              <a:rPr lang="zh-CN" altLang="en-US" sz="1800" b="0" dirty="0" smtClean="0"/>
              <a:t>空瓶必须用固定夹固定气瓶以防翻倒，做好“空瓶”或“</a:t>
            </a:r>
            <a:r>
              <a:rPr lang="en-US" altLang="zh-CN" sz="1800" b="0" dirty="0" smtClean="0"/>
              <a:t>EMPTY</a:t>
            </a:r>
            <a:r>
              <a:rPr lang="zh-CN" altLang="en-US" sz="1800" b="0" dirty="0" smtClean="0"/>
              <a:t>”的标记，并与满瓶分开存放。</a:t>
            </a:r>
          </a:p>
          <a:p>
            <a:pPr>
              <a:lnSpc>
                <a:spcPct val="150000"/>
              </a:lnSpc>
              <a:buFont typeface="Wingdings" pitchFamily="2" charset="2"/>
              <a:buChar char="Ø"/>
              <a:defRPr/>
            </a:pPr>
            <a:r>
              <a:rPr lang="zh-CN" altLang="en-US" sz="1800" b="0" dirty="0" smtClean="0"/>
              <a:t>易燃气体的气瓶必须永远直立存放并安全地固定。</a:t>
            </a:r>
          </a:p>
          <a:p>
            <a:pPr>
              <a:lnSpc>
                <a:spcPct val="150000"/>
              </a:lnSpc>
              <a:buFont typeface="Wingdings" pitchFamily="2" charset="2"/>
              <a:buChar char="Ø"/>
              <a:defRPr/>
            </a:pPr>
            <a:r>
              <a:rPr lang="zh-CN" altLang="en-US" sz="1800" b="0" dirty="0" smtClean="0"/>
              <a:t>离可燃气气瓶</a:t>
            </a:r>
            <a:r>
              <a:rPr lang="en-US" altLang="zh-CN" sz="1800" b="0" dirty="0" smtClean="0"/>
              <a:t>6</a:t>
            </a:r>
            <a:r>
              <a:rPr lang="zh-CN" altLang="en-US" sz="1800" b="0" dirty="0" smtClean="0"/>
              <a:t>米（</a:t>
            </a:r>
            <a:r>
              <a:rPr lang="en-US" altLang="zh-CN" sz="1800" b="0" dirty="0" smtClean="0"/>
              <a:t>20</a:t>
            </a:r>
            <a:r>
              <a:rPr lang="zh-CN" altLang="en-US" sz="1800" b="0" dirty="0" smtClean="0"/>
              <a:t>英尺）范围内或靠近其它任何可燃物质的地方不得存放氧气瓶，除非用一堵至少</a:t>
            </a:r>
            <a:r>
              <a:rPr lang="en-US" altLang="zh-CN" sz="1800" b="0" dirty="0" smtClean="0"/>
              <a:t>1.5</a:t>
            </a:r>
            <a:r>
              <a:rPr lang="zh-CN" altLang="en-US" sz="1800" b="0" dirty="0" smtClean="0"/>
              <a:t>米（</a:t>
            </a:r>
            <a:r>
              <a:rPr lang="en-US" altLang="zh-CN" sz="1800" b="0" dirty="0" smtClean="0"/>
              <a:t>5</a:t>
            </a:r>
            <a:r>
              <a:rPr lang="zh-CN" altLang="en-US" sz="1800" b="0" dirty="0" smtClean="0"/>
              <a:t>英尺）高、且防火等级至少达到阻火</a:t>
            </a:r>
            <a:r>
              <a:rPr lang="en-US" altLang="zh-CN" sz="1800" b="0" dirty="0" smtClean="0"/>
              <a:t>30</a:t>
            </a:r>
            <a:r>
              <a:rPr lang="zh-CN" altLang="en-US" sz="1800" b="0" dirty="0" smtClean="0"/>
              <a:t>分钟的墙来隔开。</a:t>
            </a:r>
          </a:p>
          <a:p>
            <a:pPr>
              <a:buFont typeface="Wingdings" pitchFamily="2" charset="2"/>
              <a:buChar char="Ø"/>
              <a:defRPr/>
            </a:pPr>
            <a:endParaRPr lang="zh-CN" altLang="en-US" sz="2400" b="0" dirty="0" smtClean="0"/>
          </a:p>
        </p:txBody>
      </p:sp>
      <p:pic>
        <p:nvPicPr>
          <p:cNvPr id="35844" name="Picture 2" descr="http://pro.user.img16.51sole.com/productImages3/20121023/1165219_20121023101839.jpg"/>
          <p:cNvPicPr>
            <a:picLocks noChangeAspect="1" noChangeArrowheads="1"/>
          </p:cNvPicPr>
          <p:nvPr/>
        </p:nvPicPr>
        <p:blipFill>
          <a:blip r:embed="rId2">
            <a:extLst>
              <a:ext uri="{28A0092B-C50C-407E-A947-70E740481C1C}">
                <a14:useLocalDpi xmlns:a14="http://schemas.microsoft.com/office/drawing/2010/main" val="0"/>
              </a:ext>
            </a:extLst>
          </a:blip>
          <a:srcRect l="17651" r="24445"/>
          <a:stretch>
            <a:fillRect/>
          </a:stretch>
        </p:blipFill>
        <p:spPr bwMode="auto">
          <a:xfrm>
            <a:off x="5508625" y="2060575"/>
            <a:ext cx="31496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1180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作业安全要求</a:t>
            </a:r>
            <a:endParaRPr lang="zh-CN" altLang="en-US" dirty="0"/>
          </a:p>
        </p:txBody>
      </p:sp>
      <p:sp>
        <p:nvSpPr>
          <p:cNvPr id="36867" name="内容占位符 2"/>
          <p:cNvSpPr>
            <a:spLocks noGrp="1"/>
          </p:cNvSpPr>
          <p:nvPr>
            <p:ph idx="1"/>
          </p:nvPr>
        </p:nvSpPr>
        <p:spPr>
          <a:xfrm>
            <a:off x="457200" y="1782763"/>
            <a:ext cx="4186238" cy="4525962"/>
          </a:xfrm>
          <a:ln>
            <a:solidFill>
              <a:schemeClr val="accent2">
                <a:lumMod val="60000"/>
                <a:lumOff val="40000"/>
              </a:schemeClr>
            </a:solidFill>
          </a:ln>
        </p:spPr>
        <p:txBody>
          <a:bodyPr/>
          <a:lstStyle/>
          <a:p>
            <a:pPr>
              <a:lnSpc>
                <a:spcPct val="150000"/>
              </a:lnSpc>
              <a:buFont typeface="Wingdings" pitchFamily="2" charset="2"/>
              <a:buChar char="Ø"/>
              <a:defRPr/>
            </a:pPr>
            <a:r>
              <a:rPr lang="zh-CN" altLang="en-US" sz="2000" b="0" dirty="0" smtClean="0"/>
              <a:t>应将气瓶存放在安全、干燥、通风良好的地方以防止腐蚀。气瓶的试压标记应是现时有效的。在气瓶存放区</a:t>
            </a:r>
            <a:r>
              <a:rPr lang="en-US" altLang="zh-CN" sz="2000" b="0" dirty="0" smtClean="0"/>
              <a:t>10</a:t>
            </a:r>
            <a:r>
              <a:rPr lang="zh-CN" altLang="en-US" sz="2000" b="0" dirty="0" smtClean="0"/>
              <a:t>米（</a:t>
            </a:r>
            <a:r>
              <a:rPr lang="en-US" altLang="zh-CN" sz="2000" b="0" dirty="0" smtClean="0"/>
              <a:t>35</a:t>
            </a:r>
            <a:r>
              <a:rPr lang="zh-CN" altLang="en-US" sz="2000" b="0" dirty="0" smtClean="0"/>
              <a:t>英尺）内及其周围应禁止吸烟，并且不得有其它火源。</a:t>
            </a:r>
          </a:p>
          <a:p>
            <a:pPr>
              <a:lnSpc>
                <a:spcPct val="150000"/>
              </a:lnSpc>
              <a:buFont typeface="Wingdings" pitchFamily="2" charset="2"/>
              <a:buChar char="Ø"/>
              <a:defRPr/>
            </a:pPr>
            <a:r>
              <a:rPr lang="zh-CN" altLang="en-US" sz="2000" b="0" dirty="0" smtClean="0"/>
              <a:t>空瓶和充满的气瓶应分开放。空瓶要有醒目标记以免混放。</a:t>
            </a:r>
          </a:p>
          <a:p>
            <a:pPr>
              <a:lnSpc>
                <a:spcPct val="150000"/>
              </a:lnSpc>
              <a:buFont typeface="Wingdings" pitchFamily="2" charset="2"/>
              <a:buChar char="Ø"/>
              <a:defRPr/>
            </a:pPr>
            <a:endParaRPr lang="zh-CN" altLang="en-US" sz="2000" b="0" dirty="0" smtClean="0"/>
          </a:p>
        </p:txBody>
      </p:sp>
      <p:pic>
        <p:nvPicPr>
          <p:cNvPr id="132098" name="Picture 2" descr="http://www.czssafety.gov.cn/photos/274_20121819160730.jpg"/>
          <p:cNvPicPr>
            <a:picLocks noChangeAspect="1" noChangeArrowheads="1"/>
          </p:cNvPicPr>
          <p:nvPr/>
        </p:nvPicPr>
        <p:blipFill rotWithShape="1">
          <a:blip r:embed="rId2"/>
          <a:srcRect l="21586"/>
          <a:stretch/>
        </p:blipFill>
        <p:spPr bwMode="auto">
          <a:xfrm>
            <a:off x="4932363" y="2133600"/>
            <a:ext cx="3797300" cy="363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19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检验要求</a:t>
            </a:r>
            <a:endParaRPr lang="zh-CN" altLang="en-US" dirty="0"/>
          </a:p>
        </p:txBody>
      </p:sp>
      <p:sp>
        <p:nvSpPr>
          <p:cNvPr id="37891" name="内容占位符 2"/>
          <p:cNvSpPr>
            <a:spLocks noGrp="1"/>
          </p:cNvSpPr>
          <p:nvPr>
            <p:ph idx="1"/>
          </p:nvPr>
        </p:nvSpPr>
        <p:spPr>
          <a:xfrm>
            <a:off x="468313" y="1700213"/>
            <a:ext cx="8229600" cy="4525962"/>
          </a:xfrm>
        </p:spPr>
        <p:txBody>
          <a:bodyPr/>
          <a:lstStyle/>
          <a:p>
            <a:pPr marL="0" indent="0">
              <a:lnSpc>
                <a:spcPct val="150000"/>
              </a:lnSpc>
              <a:buFont typeface="Wingdings" pitchFamily="2" charset="2"/>
              <a:buNone/>
              <a:tabLst>
                <a:tab pos="504825" algn="l"/>
              </a:tabLst>
            </a:pPr>
            <a:r>
              <a:rPr lang="zh-CN" altLang="en-US" sz="1800" b="0" smtClean="0">
                <a:cs typeface="Times New Roman" pitchFamily="18" charset="0"/>
              </a:rPr>
              <a:t>定期检验的分类及周期</a:t>
            </a:r>
          </a:p>
          <a:p>
            <a:pPr marL="914400" lvl="1" indent="-457200">
              <a:lnSpc>
                <a:spcPct val="150000"/>
              </a:lnSpc>
              <a:buFont typeface="Wingdings" pitchFamily="2" charset="2"/>
              <a:buChar char="Ø"/>
              <a:tabLst>
                <a:tab pos="504825" algn="l"/>
              </a:tabLst>
            </a:pPr>
            <a:r>
              <a:rPr lang="zh-CN" altLang="en-US" sz="1800" b="0" smtClean="0">
                <a:cs typeface="Times New Roman" pitchFamily="18" charset="0"/>
              </a:rPr>
              <a:t>外部检查：指专业人员在压力容器运行中定期的在线检查，每年至少一次。</a:t>
            </a:r>
            <a:endParaRPr lang="zh-CN" altLang="en-US" sz="1800" b="0" smtClean="0"/>
          </a:p>
          <a:p>
            <a:pPr marL="914400" lvl="1" indent="-457200">
              <a:lnSpc>
                <a:spcPct val="150000"/>
              </a:lnSpc>
              <a:buFont typeface="Wingdings" pitchFamily="2" charset="2"/>
              <a:buChar char="Ø"/>
              <a:tabLst>
                <a:tab pos="504825" algn="l"/>
              </a:tabLst>
            </a:pPr>
            <a:r>
              <a:rPr lang="zh-CN" altLang="en-US" sz="1800" b="0" smtClean="0"/>
              <a:t>内外部检验：指专业检验人员在压力容器停机时的检验，其期限分为：</a:t>
            </a:r>
          </a:p>
          <a:p>
            <a:pPr marL="1371600" lvl="2" indent="-457200">
              <a:lnSpc>
                <a:spcPct val="150000"/>
              </a:lnSpc>
              <a:buFont typeface="Wingdings" pitchFamily="2" charset="2"/>
              <a:buChar char="ü"/>
              <a:tabLst>
                <a:tab pos="504825" algn="l"/>
              </a:tabLst>
            </a:pPr>
            <a:r>
              <a:rPr lang="zh-CN" altLang="en-US" sz="1800" b="0" smtClean="0"/>
              <a:t>安全状态等级为</a:t>
            </a:r>
            <a:r>
              <a:rPr lang="en-US" altLang="zh-CN" sz="1800" b="0" smtClean="0"/>
              <a:t>1-3</a:t>
            </a:r>
            <a:r>
              <a:rPr lang="zh-CN" altLang="en-US" sz="1800" b="0" smtClean="0"/>
              <a:t>级的，每</a:t>
            </a:r>
            <a:r>
              <a:rPr lang="en-US" altLang="zh-CN" sz="1800" b="0" smtClean="0"/>
              <a:t>6</a:t>
            </a:r>
            <a:r>
              <a:rPr lang="zh-CN" altLang="en-US" sz="1800" b="0" smtClean="0"/>
              <a:t>年至少</a:t>
            </a:r>
            <a:r>
              <a:rPr lang="en-US" altLang="zh-CN" sz="1800" b="0" smtClean="0"/>
              <a:t>—</a:t>
            </a:r>
            <a:r>
              <a:rPr lang="zh-CN" altLang="en-US" sz="1800" b="0" smtClean="0"/>
              <a:t>次</a:t>
            </a:r>
          </a:p>
          <a:p>
            <a:pPr marL="1371600" lvl="2" indent="-457200">
              <a:lnSpc>
                <a:spcPct val="150000"/>
              </a:lnSpc>
              <a:buFont typeface="Wingdings" pitchFamily="2" charset="2"/>
              <a:buChar char="ü"/>
              <a:tabLst>
                <a:tab pos="504825" algn="l"/>
              </a:tabLst>
            </a:pPr>
            <a:r>
              <a:rPr lang="zh-CN" altLang="en-US" sz="1800" b="0" smtClean="0"/>
              <a:t>安全状况等级为</a:t>
            </a:r>
            <a:r>
              <a:rPr lang="en-US" altLang="zh-CN" sz="1800" b="0" smtClean="0"/>
              <a:t>3-4</a:t>
            </a:r>
            <a:r>
              <a:rPr lang="zh-CN" altLang="en-US" sz="1800" b="0" smtClean="0"/>
              <a:t>级的，每</a:t>
            </a:r>
            <a:r>
              <a:rPr lang="en-US" altLang="zh-CN" sz="1800" b="0" smtClean="0"/>
              <a:t>3</a:t>
            </a:r>
            <a:r>
              <a:rPr lang="zh-CN" altLang="en-US" sz="1800" b="0" smtClean="0"/>
              <a:t>年至少一次</a:t>
            </a:r>
          </a:p>
          <a:p>
            <a:pPr marL="1371600" lvl="2" indent="-457200">
              <a:lnSpc>
                <a:spcPct val="150000"/>
              </a:lnSpc>
              <a:buFont typeface="Wingdings" pitchFamily="2" charset="2"/>
              <a:buChar char="ü"/>
              <a:tabLst>
                <a:tab pos="504825" algn="l"/>
              </a:tabLst>
            </a:pPr>
            <a:r>
              <a:rPr lang="zh-CN" altLang="en-US" sz="1800" b="0" smtClean="0"/>
              <a:t>安全状态等级为</a:t>
            </a:r>
            <a:r>
              <a:rPr lang="en-US" altLang="zh-CN" sz="1800" b="0" smtClean="0"/>
              <a:t>3</a:t>
            </a:r>
            <a:r>
              <a:rPr lang="zh-CN" altLang="en-US" sz="1800" b="0" smtClean="0"/>
              <a:t>级的，可视缺陷严重程度．适当延长或缩短检验周期。</a:t>
            </a:r>
          </a:p>
          <a:p>
            <a:pPr marL="914400" lvl="1" indent="-457200">
              <a:lnSpc>
                <a:spcPct val="150000"/>
              </a:lnSpc>
              <a:buFont typeface="Wingdings" pitchFamily="2" charset="2"/>
              <a:buChar char="Ø"/>
              <a:tabLst>
                <a:tab pos="504825" algn="l"/>
              </a:tabLst>
            </a:pPr>
            <a:r>
              <a:rPr lang="zh-CN" altLang="en-US" sz="1800" b="0" smtClean="0"/>
              <a:t>耐压试验：是指压力容器停机检验时，进行的超过最高工作压力的液压成气压试验，其周期为每</a:t>
            </a:r>
            <a:r>
              <a:rPr lang="en-US" altLang="zh-CN" sz="1800" b="0" smtClean="0"/>
              <a:t>10</a:t>
            </a:r>
            <a:r>
              <a:rPr lang="zh-CN" altLang="en-US" sz="1800" b="0" smtClean="0"/>
              <a:t>年至少一次。</a:t>
            </a:r>
          </a:p>
          <a:p>
            <a:pPr marL="0" indent="0">
              <a:lnSpc>
                <a:spcPct val="150000"/>
              </a:lnSpc>
              <a:buFont typeface="Wingdings" pitchFamily="2" charset="2"/>
              <a:buNone/>
              <a:tabLst>
                <a:tab pos="504825" algn="l"/>
              </a:tabLst>
            </a:pPr>
            <a:endParaRPr lang="zh-CN" altLang="en-US" sz="2400" b="0" smtClean="0"/>
          </a:p>
        </p:txBody>
      </p:sp>
    </p:spTree>
    <p:extLst>
      <p:ext uri="{BB962C8B-B14F-4D97-AF65-F5344CB8AC3E}">
        <p14:creationId xmlns:p14="http://schemas.microsoft.com/office/powerpoint/2010/main" val="1854107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检验要求</a:t>
            </a:r>
            <a:endParaRPr lang="zh-CN" altLang="en-US" dirty="0"/>
          </a:p>
        </p:txBody>
      </p:sp>
      <p:sp>
        <p:nvSpPr>
          <p:cNvPr id="3" name="内容占位符 2"/>
          <p:cNvSpPr>
            <a:spLocks noGrp="1"/>
          </p:cNvSpPr>
          <p:nvPr>
            <p:ph idx="1"/>
          </p:nvPr>
        </p:nvSpPr>
        <p:spPr>
          <a:xfrm>
            <a:off x="457200" y="1782763"/>
            <a:ext cx="8229600" cy="4525962"/>
          </a:xfrm>
        </p:spPr>
        <p:txBody>
          <a:bodyPr/>
          <a:lstStyle/>
          <a:p>
            <a:pPr marL="0" indent="0">
              <a:lnSpc>
                <a:spcPct val="150000"/>
              </a:lnSpc>
              <a:buFont typeface="Wingdings" pitchFamily="2" charset="2"/>
              <a:buNone/>
              <a:tabLst>
                <a:tab pos="504825" algn="l"/>
              </a:tabLst>
              <a:defRPr/>
            </a:pPr>
            <a:r>
              <a:rPr lang="zh-CN" altLang="en-US" sz="2000" b="0" dirty="0" smtClean="0">
                <a:cs typeface="Times New Roman" pitchFamily="18" charset="0"/>
              </a:rPr>
              <a:t>       外</a:t>
            </a:r>
            <a:r>
              <a:rPr lang="zh-CN" altLang="en-US" sz="2000" b="0" dirty="0">
                <a:cs typeface="Times New Roman" pitchFamily="18" charset="0"/>
              </a:rPr>
              <a:t>部位查和内外部检验内容及安全状况等级的评定存在下列情况之一的，内外部检验期限应适当缩短：</a:t>
            </a:r>
            <a:endParaRPr lang="zh-CN" altLang="en-US" sz="2000" b="0" dirty="0"/>
          </a:p>
          <a:p>
            <a:pPr marL="914400" lvl="1" indent="-457200">
              <a:lnSpc>
                <a:spcPct val="150000"/>
              </a:lnSpc>
              <a:buFont typeface="Wingdings" pitchFamily="2" charset="2"/>
              <a:buChar char="Ø"/>
              <a:tabLst>
                <a:tab pos="504825" algn="l"/>
              </a:tabLst>
              <a:defRPr/>
            </a:pPr>
            <a:r>
              <a:rPr lang="zh-CN" altLang="en-US" sz="2000" b="0" dirty="0">
                <a:cs typeface="Times New Roman" pitchFamily="18" charset="0"/>
              </a:rPr>
              <a:t>介质对压力容器材料的腐蚀情况不明，介质对材料的腐蚀速率大于</a:t>
            </a:r>
            <a:r>
              <a:rPr lang="en-US" altLang="zh-CN" sz="2000" b="0" dirty="0">
                <a:cs typeface="Times New Roman" pitchFamily="18" charset="0"/>
              </a:rPr>
              <a:t>0</a:t>
            </a:r>
            <a:r>
              <a:rPr lang="zh-CN" altLang="en-US" sz="2000" b="0" dirty="0">
                <a:cs typeface="Times New Roman" pitchFamily="18" charset="0"/>
              </a:rPr>
              <a:t>．</a:t>
            </a:r>
            <a:r>
              <a:rPr lang="en-US" altLang="zh-CN" sz="2000" b="0" dirty="0">
                <a:cs typeface="Times New Roman" pitchFamily="18" charset="0"/>
              </a:rPr>
              <a:t>25mm</a:t>
            </a:r>
            <a:r>
              <a:rPr lang="zh-CN" altLang="en-US" sz="2000" b="0" dirty="0">
                <a:cs typeface="Times New Roman" pitchFamily="18" charset="0"/>
              </a:rPr>
              <a:t>／年，以及与设计所确定的腐蚀数据严重不附；</a:t>
            </a:r>
            <a:endParaRPr lang="zh-CN" altLang="en-US" sz="2000" b="0" dirty="0"/>
          </a:p>
          <a:p>
            <a:pPr marL="914400" lvl="1" indent="-457200">
              <a:lnSpc>
                <a:spcPct val="150000"/>
              </a:lnSpc>
              <a:buFont typeface="Wingdings" pitchFamily="2" charset="2"/>
              <a:buChar char="Ø"/>
              <a:tabLst>
                <a:tab pos="504825" algn="l"/>
              </a:tabLst>
              <a:defRPr/>
            </a:pPr>
            <a:r>
              <a:rPr lang="zh-CN" altLang="en-US" sz="2000" b="0" dirty="0">
                <a:cs typeface="Times New Roman" pitchFamily="18" charset="0"/>
              </a:rPr>
              <a:t>材料焊接性能差，制造时曾多次返修；</a:t>
            </a:r>
            <a:endParaRPr lang="zh-CN" altLang="en-US" sz="2000" b="0" dirty="0"/>
          </a:p>
          <a:p>
            <a:pPr marL="914400" lvl="1" indent="-457200">
              <a:lnSpc>
                <a:spcPct val="150000"/>
              </a:lnSpc>
              <a:buFont typeface="Wingdings" pitchFamily="2" charset="2"/>
              <a:buChar char="Ø"/>
              <a:tabLst>
                <a:tab pos="504825" algn="l"/>
              </a:tabLst>
              <a:defRPr/>
            </a:pPr>
            <a:r>
              <a:rPr lang="zh-CN" altLang="en-US" sz="2000" b="0" dirty="0">
                <a:cs typeface="Times New Roman" pitchFamily="18" charset="0"/>
              </a:rPr>
              <a:t>首次检验；</a:t>
            </a:r>
            <a:endParaRPr lang="zh-CN" altLang="en-US" sz="2000" b="0" dirty="0"/>
          </a:p>
          <a:p>
            <a:pPr marL="914400" lvl="1" indent="-457200">
              <a:lnSpc>
                <a:spcPct val="150000"/>
              </a:lnSpc>
              <a:buFont typeface="Wingdings" pitchFamily="2" charset="2"/>
              <a:buChar char="Ø"/>
              <a:tabLst>
                <a:tab pos="504825" algn="l"/>
              </a:tabLst>
              <a:defRPr/>
            </a:pPr>
            <a:r>
              <a:rPr lang="zh-CN" altLang="en-US" sz="2000" b="0" dirty="0">
                <a:cs typeface="Times New Roman" pitchFamily="18" charset="0"/>
              </a:rPr>
              <a:t>使用条件差；</a:t>
            </a:r>
            <a:endParaRPr lang="zh-CN" altLang="en-US" sz="2000" b="0" dirty="0"/>
          </a:p>
          <a:p>
            <a:pPr marL="914400" lvl="1" indent="-457200">
              <a:lnSpc>
                <a:spcPct val="150000"/>
              </a:lnSpc>
              <a:buFont typeface="Wingdings" pitchFamily="2" charset="2"/>
              <a:buChar char="Ø"/>
              <a:tabLst>
                <a:tab pos="504825" algn="l"/>
              </a:tabLst>
              <a:defRPr/>
            </a:pPr>
            <a:r>
              <a:rPr lang="zh-CN" altLang="en-US" sz="2000" b="0" dirty="0">
                <a:cs typeface="Times New Roman" pitchFamily="18" charset="0"/>
              </a:rPr>
              <a:t>使用期超过</a:t>
            </a:r>
            <a:r>
              <a:rPr lang="en-US" altLang="zh-CN" sz="2000" b="0" dirty="0">
                <a:cs typeface="Times New Roman" pitchFamily="18" charset="0"/>
              </a:rPr>
              <a:t>15</a:t>
            </a:r>
            <a:r>
              <a:rPr lang="zh-CN" altLang="en-US" sz="2000" b="0" dirty="0">
                <a:cs typeface="Times New Roman" pitchFamily="18" charset="0"/>
              </a:rPr>
              <a:t>年。</a:t>
            </a:r>
            <a:endParaRPr lang="zh-CN" altLang="en-US" sz="2000" b="0" dirty="0"/>
          </a:p>
          <a:p>
            <a:pPr>
              <a:defRPr/>
            </a:pPr>
            <a:endParaRPr lang="zh-CN" altLang="en-US" b="0" dirty="0"/>
          </a:p>
        </p:txBody>
      </p:sp>
    </p:spTree>
    <p:extLst>
      <p:ext uri="{BB962C8B-B14F-4D97-AF65-F5344CB8AC3E}">
        <p14:creationId xmlns:p14="http://schemas.microsoft.com/office/powerpoint/2010/main" val="370804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检验要求</a:t>
            </a:r>
            <a:endParaRPr lang="zh-CN" altLang="en-US" dirty="0"/>
          </a:p>
        </p:txBody>
      </p:sp>
      <p:sp>
        <p:nvSpPr>
          <p:cNvPr id="3" name="内容占位符 2"/>
          <p:cNvSpPr>
            <a:spLocks noGrp="1"/>
          </p:cNvSpPr>
          <p:nvPr>
            <p:ph idx="1"/>
          </p:nvPr>
        </p:nvSpPr>
        <p:spPr>
          <a:xfrm>
            <a:off x="457200" y="1782763"/>
            <a:ext cx="8229600" cy="4525962"/>
          </a:xfrm>
        </p:spPr>
        <p:txBody>
          <a:bodyPr/>
          <a:lstStyle/>
          <a:p>
            <a:pPr marL="0" indent="0">
              <a:lnSpc>
                <a:spcPct val="150000"/>
              </a:lnSpc>
              <a:buFont typeface="Wingdings" pitchFamily="2" charset="2"/>
              <a:buNone/>
              <a:tabLst>
                <a:tab pos="504825" algn="l"/>
              </a:tabLst>
              <a:defRPr/>
            </a:pPr>
            <a:r>
              <a:rPr lang="zh-CN" altLang="en-US" sz="2000" b="0" dirty="0">
                <a:latin typeface="Arial" charset="0"/>
                <a:cs typeface="Times New Roman" pitchFamily="18" charset="0"/>
              </a:rPr>
              <a:t>有下列情况之一的，内外检验合格后．必须进行耐压试验：</a:t>
            </a:r>
            <a:endParaRPr lang="zh-CN" altLang="en-US" sz="2000" b="0" dirty="0">
              <a:latin typeface="Arial" charset="0"/>
            </a:endParaRPr>
          </a:p>
          <a:p>
            <a:pPr marL="914400" lvl="1" indent="-457200">
              <a:lnSpc>
                <a:spcPct val="150000"/>
              </a:lnSpc>
              <a:buFont typeface="Wingdings" pitchFamily="2" charset="2"/>
              <a:buChar char="Ø"/>
              <a:tabLst>
                <a:tab pos="504825" algn="l"/>
              </a:tabLst>
              <a:defRPr/>
            </a:pPr>
            <a:r>
              <a:rPr lang="zh-CN" altLang="en-US" sz="2000" b="0" dirty="0">
                <a:latin typeface="Arial" charset="0"/>
                <a:cs typeface="Times New Roman" pitchFamily="18" charset="0"/>
              </a:rPr>
              <a:t>用焊接方法修理或更换主要受压元件；</a:t>
            </a:r>
            <a:endParaRPr lang="zh-CN" altLang="en-US" sz="2000" b="0" dirty="0">
              <a:latin typeface="Arial" charset="0"/>
            </a:endParaRPr>
          </a:p>
          <a:p>
            <a:pPr marL="914400" lvl="1" indent="-457200">
              <a:lnSpc>
                <a:spcPct val="150000"/>
              </a:lnSpc>
              <a:buFont typeface="Wingdings" pitchFamily="2" charset="2"/>
              <a:buChar char="Ø"/>
              <a:tabLst>
                <a:tab pos="504825" algn="l"/>
              </a:tabLst>
              <a:defRPr/>
            </a:pPr>
            <a:r>
              <a:rPr lang="zh-CN" altLang="en-US" sz="2000" b="0" dirty="0">
                <a:latin typeface="Arial" charset="0"/>
                <a:cs typeface="Times New Roman" pitchFamily="18" charset="0"/>
              </a:rPr>
              <a:t>改变使用条件且超过原设计参数；</a:t>
            </a:r>
            <a:endParaRPr lang="zh-CN" altLang="en-US" sz="2000" b="0" dirty="0">
              <a:latin typeface="Arial" charset="0"/>
            </a:endParaRPr>
          </a:p>
          <a:p>
            <a:pPr marL="914400" lvl="1" indent="-457200">
              <a:lnSpc>
                <a:spcPct val="150000"/>
              </a:lnSpc>
              <a:buFont typeface="Wingdings" pitchFamily="2" charset="2"/>
              <a:buChar char="Ø"/>
              <a:tabLst>
                <a:tab pos="504825" algn="l"/>
              </a:tabLst>
              <a:defRPr/>
            </a:pPr>
            <a:r>
              <a:rPr lang="zh-CN" altLang="en-US" sz="2000" b="0" dirty="0">
                <a:latin typeface="Arial" charset="0"/>
                <a:cs typeface="Times New Roman" pitchFamily="18" charset="0"/>
              </a:rPr>
              <a:t>停止使用两年后重新复用；</a:t>
            </a:r>
            <a:endParaRPr lang="zh-CN" altLang="en-US" sz="2000" b="0" dirty="0">
              <a:latin typeface="Arial" charset="0"/>
            </a:endParaRPr>
          </a:p>
          <a:p>
            <a:pPr marL="914400" lvl="1" indent="-457200">
              <a:lnSpc>
                <a:spcPct val="150000"/>
              </a:lnSpc>
              <a:buFont typeface="Wingdings" pitchFamily="2" charset="2"/>
              <a:buChar char="Ø"/>
              <a:tabLst>
                <a:tab pos="504825" algn="l"/>
              </a:tabLst>
              <a:defRPr/>
            </a:pPr>
            <a:r>
              <a:rPr lang="zh-CN" altLang="en-US" sz="2000" b="0" dirty="0">
                <a:latin typeface="Arial" charset="0"/>
                <a:cs typeface="Times New Roman" pitchFamily="18" charset="0"/>
              </a:rPr>
              <a:t>新安装或移装；</a:t>
            </a:r>
            <a:endParaRPr lang="zh-CN" altLang="en-US" sz="2000" b="0" dirty="0">
              <a:latin typeface="Arial" charset="0"/>
            </a:endParaRPr>
          </a:p>
          <a:p>
            <a:pPr marL="914400" lvl="1" indent="-457200">
              <a:lnSpc>
                <a:spcPct val="150000"/>
              </a:lnSpc>
              <a:buFont typeface="Wingdings" pitchFamily="2" charset="2"/>
              <a:buChar char="Ø"/>
              <a:tabLst>
                <a:tab pos="504825" algn="l"/>
              </a:tabLst>
              <a:defRPr/>
            </a:pPr>
            <a:r>
              <a:rPr lang="zh-CN" altLang="en-US" sz="2000" b="0" dirty="0">
                <a:latin typeface="Arial" charset="0"/>
                <a:cs typeface="Times New Roman" pitchFamily="18" charset="0"/>
              </a:rPr>
              <a:t>无法进行内部检验；</a:t>
            </a:r>
            <a:endParaRPr lang="zh-CN" altLang="en-US" sz="2000" b="0" dirty="0">
              <a:latin typeface="Arial" charset="0"/>
            </a:endParaRPr>
          </a:p>
          <a:p>
            <a:pPr marL="914400" lvl="1" indent="-457200">
              <a:lnSpc>
                <a:spcPct val="150000"/>
              </a:lnSpc>
              <a:buFont typeface="Wingdings" pitchFamily="2" charset="2"/>
              <a:buChar char="Ø"/>
              <a:tabLst>
                <a:tab pos="504825" algn="l"/>
              </a:tabLst>
              <a:defRPr/>
            </a:pPr>
            <a:r>
              <a:rPr lang="zh-CN" altLang="en-US" sz="2000" b="0" dirty="0">
                <a:latin typeface="Arial" charset="0"/>
                <a:cs typeface="Times New Roman" pitchFamily="18" charset="0"/>
              </a:rPr>
              <a:t>使用单位对压力容器的安全性能有怀疑。</a:t>
            </a:r>
            <a:endParaRPr lang="zh-CN" altLang="en-US" sz="2000" b="0" dirty="0">
              <a:latin typeface="Arial" charset="0"/>
            </a:endParaRPr>
          </a:p>
          <a:p>
            <a:pPr>
              <a:defRPr/>
            </a:pPr>
            <a:endParaRPr lang="zh-CN" altLang="en-US" b="0" dirty="0"/>
          </a:p>
        </p:txBody>
      </p:sp>
    </p:spTree>
    <p:extLst>
      <p:ext uri="{BB962C8B-B14F-4D97-AF65-F5344CB8AC3E}">
        <p14:creationId xmlns:p14="http://schemas.microsoft.com/office/powerpoint/2010/main" val="2100507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气瓶安全附件</a:t>
            </a:r>
            <a:endParaRPr lang="zh-CN" altLang="en-US" dirty="0"/>
          </a:p>
        </p:txBody>
      </p:sp>
      <p:sp>
        <p:nvSpPr>
          <p:cNvPr id="3" name="内容占位符 2"/>
          <p:cNvSpPr>
            <a:spLocks noGrp="1"/>
          </p:cNvSpPr>
          <p:nvPr>
            <p:ph idx="1"/>
          </p:nvPr>
        </p:nvSpPr>
        <p:spPr>
          <a:xfrm>
            <a:off x="457200" y="1782763"/>
            <a:ext cx="8229600" cy="4525962"/>
          </a:xfrm>
        </p:spPr>
        <p:txBody>
          <a:bodyPr/>
          <a:lstStyle/>
          <a:p>
            <a:pPr>
              <a:lnSpc>
                <a:spcPct val="150000"/>
              </a:lnSpc>
              <a:tabLst>
                <a:tab pos="504825" algn="l"/>
              </a:tabLst>
              <a:defRPr/>
            </a:pPr>
            <a:r>
              <a:rPr lang="zh-CN" altLang="zh-CN" sz="1800" b="0" dirty="0">
                <a:cs typeface="Times New Roman" pitchFamily="18" charset="0"/>
              </a:rPr>
              <a:t>气瓶安全附件</a:t>
            </a:r>
            <a:endParaRPr lang="en-US" altLang="zh-CN" sz="1800" b="0" dirty="0">
              <a:cs typeface="Times New Roman" pitchFamily="18" charset="0"/>
            </a:endParaRPr>
          </a:p>
          <a:p>
            <a:pPr marL="457200" indent="-457200">
              <a:lnSpc>
                <a:spcPct val="150000"/>
              </a:lnSpc>
              <a:buFont typeface="Arial" pitchFamily="34" charset="0"/>
              <a:buChar char="•"/>
              <a:tabLst>
                <a:tab pos="504825" algn="l"/>
              </a:tabLst>
              <a:defRPr/>
            </a:pPr>
            <a:r>
              <a:rPr lang="zh-CN" altLang="en-US" sz="1800" b="0" dirty="0">
                <a:cs typeface="Times New Roman" pitchFamily="18" charset="0"/>
              </a:rPr>
              <a:t>安全泄压装置：为防止气瓶遇到火灾等高温状况时，瓶内气体受热膨胀而发生破裂爆炸而设置的爆破片或易熔塞等附件。</a:t>
            </a:r>
            <a:endParaRPr lang="zh-CN" altLang="en-US" sz="1800" b="0" dirty="0"/>
          </a:p>
          <a:p>
            <a:pPr marL="457200" indent="-457200">
              <a:lnSpc>
                <a:spcPct val="150000"/>
              </a:lnSpc>
              <a:buFont typeface="Arial" pitchFamily="34" charset="0"/>
              <a:buChar char="•"/>
              <a:tabLst>
                <a:tab pos="504825" algn="l"/>
              </a:tabLst>
              <a:defRPr/>
            </a:pPr>
            <a:r>
              <a:rPr lang="zh-CN" altLang="en-US" sz="1800" b="0" dirty="0">
                <a:cs typeface="Times New Roman" pitchFamily="18" charset="0"/>
              </a:rPr>
              <a:t>其他附件：</a:t>
            </a:r>
            <a:endParaRPr lang="zh-CN" altLang="en-US" sz="1800" b="0" dirty="0"/>
          </a:p>
          <a:p>
            <a:pPr marL="914400" lvl="1" indent="-457200">
              <a:lnSpc>
                <a:spcPct val="150000"/>
              </a:lnSpc>
              <a:buFont typeface="Wingdings" pitchFamily="2" charset="2"/>
              <a:buChar char="Ø"/>
              <a:tabLst>
                <a:tab pos="504825" algn="l"/>
              </a:tabLst>
              <a:defRPr/>
            </a:pPr>
            <a:r>
              <a:rPr lang="zh-CN" altLang="en-US" sz="1800" b="0" dirty="0">
                <a:solidFill>
                  <a:srgbClr val="FF0000"/>
                </a:solidFill>
                <a:cs typeface="Times New Roman" pitchFamily="18" charset="0"/>
              </a:rPr>
              <a:t>防震圈：</a:t>
            </a:r>
            <a:r>
              <a:rPr lang="zh-CN" altLang="en-US" sz="1800" b="0" dirty="0">
                <a:cs typeface="Times New Roman" pitchFamily="18" charset="0"/>
              </a:rPr>
              <a:t>为防止气瓶在充装、使用、搬运过程中，因滚动、振动、碰撞损伤瓶壁，产生脆性破坏，在气瓶外侧装设的瓶体保护装置。</a:t>
            </a:r>
            <a:endParaRPr lang="zh-CN" altLang="en-US" sz="1800" b="0" dirty="0"/>
          </a:p>
          <a:p>
            <a:pPr marL="914400" lvl="1" indent="-457200">
              <a:lnSpc>
                <a:spcPct val="150000"/>
              </a:lnSpc>
              <a:buFont typeface="Wingdings" pitchFamily="2" charset="2"/>
              <a:buChar char="Ø"/>
              <a:tabLst>
                <a:tab pos="504825" algn="l"/>
              </a:tabLst>
              <a:defRPr/>
            </a:pPr>
            <a:r>
              <a:rPr lang="zh-CN" altLang="en-US" sz="1800" b="0" dirty="0">
                <a:solidFill>
                  <a:srgbClr val="FF0000"/>
                </a:solidFill>
                <a:cs typeface="Times New Roman" pitchFamily="18" charset="0"/>
              </a:rPr>
              <a:t>瓶帽：</a:t>
            </a:r>
            <a:r>
              <a:rPr lang="zh-CN" altLang="en-US" sz="1800" b="0" dirty="0">
                <a:cs typeface="Times New Roman" pitchFamily="18" charset="0"/>
              </a:rPr>
              <a:t>为防止瓶头阀在搬运时碰撞损坏或防止灰尘、水分和油类等杂物进入阀内，在瓶头装设的防护装置。</a:t>
            </a:r>
            <a:endParaRPr lang="zh-CN" altLang="en-US" sz="1800" b="0" dirty="0"/>
          </a:p>
          <a:p>
            <a:pPr marL="914400" lvl="1" indent="-457200">
              <a:lnSpc>
                <a:spcPct val="150000"/>
              </a:lnSpc>
              <a:buFont typeface="Wingdings" pitchFamily="2" charset="2"/>
              <a:buChar char="Ø"/>
              <a:tabLst>
                <a:tab pos="504825" algn="l"/>
              </a:tabLst>
              <a:defRPr/>
            </a:pPr>
            <a:r>
              <a:rPr lang="zh-CN" altLang="en-US" sz="1800" b="0" dirty="0">
                <a:solidFill>
                  <a:srgbClr val="FF0000"/>
                </a:solidFill>
                <a:cs typeface="Times New Roman" pitchFamily="18" charset="0"/>
              </a:rPr>
              <a:t>瓶阀：</a:t>
            </a:r>
            <a:r>
              <a:rPr lang="zh-CN" altLang="en-US" sz="1800" b="0" dirty="0">
                <a:cs typeface="Times New Roman" pitchFamily="18" charset="0"/>
              </a:rPr>
              <a:t>控制瓶内气体排出的装置，一般由黄铜制成，盛装可燃气体的瓶头阀接头丝扣为左旋。盛装助燃气体的瓶头阀接头丝扣为右旋。</a:t>
            </a:r>
            <a:endParaRPr lang="zh-CN" altLang="en-US" sz="1800" b="0" dirty="0"/>
          </a:p>
          <a:p>
            <a:pPr>
              <a:defRPr/>
            </a:pPr>
            <a:endParaRPr lang="zh-CN" altLang="en-US" sz="2400" b="0" dirty="0"/>
          </a:p>
        </p:txBody>
      </p:sp>
    </p:spTree>
    <p:extLst>
      <p:ext uri="{BB962C8B-B14F-4D97-AF65-F5344CB8AC3E}">
        <p14:creationId xmlns:p14="http://schemas.microsoft.com/office/powerpoint/2010/main" val="25107237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颜色要求</a:t>
            </a:r>
            <a:endParaRPr lang="zh-CN" altLang="en-US" dirty="0"/>
          </a:p>
        </p:txBody>
      </p:sp>
      <p:sp>
        <p:nvSpPr>
          <p:cNvPr id="41987" name="内容占位符 2"/>
          <p:cNvSpPr>
            <a:spLocks noGrp="1"/>
          </p:cNvSpPr>
          <p:nvPr>
            <p:ph idx="1"/>
          </p:nvPr>
        </p:nvSpPr>
        <p:spPr>
          <a:xfrm>
            <a:off x="755650" y="1782763"/>
            <a:ext cx="3816350" cy="4525962"/>
          </a:xfrm>
          <a:ln>
            <a:solidFill>
              <a:schemeClr val="accent2">
                <a:lumMod val="60000"/>
                <a:lumOff val="40000"/>
              </a:schemeClr>
            </a:solidFill>
          </a:ln>
        </p:spPr>
        <p:txBody>
          <a:bodyPr/>
          <a:lstStyle/>
          <a:p>
            <a:pPr marL="0" indent="0">
              <a:lnSpc>
                <a:spcPct val="150000"/>
              </a:lnSpc>
              <a:buFont typeface="Wingdings" pitchFamily="2" charset="2"/>
              <a:buNone/>
              <a:defRPr/>
            </a:pPr>
            <a:r>
              <a:rPr lang="en-US" altLang="zh-CN" sz="2000" b="0" dirty="0" smtClean="0"/>
              <a:t>1.</a:t>
            </a:r>
            <a:r>
              <a:rPr lang="zh-CN" altLang="zh-CN" sz="2000" b="0" dirty="0" smtClean="0"/>
              <a:t>气瓶的保管和使用者必须认真执行《气瓶安全监察规定》</a:t>
            </a:r>
            <a:r>
              <a:rPr lang="en-US" altLang="zh-CN" sz="2000" b="0" dirty="0" smtClean="0"/>
              <a:t>(</a:t>
            </a:r>
            <a:r>
              <a:rPr lang="zh-CN" altLang="zh-CN" sz="2000" b="0" dirty="0" smtClean="0"/>
              <a:t>国家质检总局第</a:t>
            </a:r>
            <a:r>
              <a:rPr lang="en-US" altLang="zh-CN" sz="2000" b="0" dirty="0" smtClean="0"/>
              <a:t>46</a:t>
            </a:r>
            <a:r>
              <a:rPr lang="zh-CN" altLang="zh-CN" sz="2000" b="0" dirty="0" smtClean="0"/>
              <a:t>号</a:t>
            </a:r>
            <a:r>
              <a:rPr lang="en-US" altLang="zh-CN" sz="2000" b="0" dirty="0" smtClean="0"/>
              <a:t>)</a:t>
            </a:r>
            <a:r>
              <a:rPr lang="zh-CN" altLang="zh-CN" sz="2000" b="0" dirty="0" smtClean="0"/>
              <a:t>各项规定。</a:t>
            </a:r>
          </a:p>
          <a:p>
            <a:pPr marL="0" indent="0">
              <a:lnSpc>
                <a:spcPct val="150000"/>
              </a:lnSpc>
              <a:buFont typeface="Wingdings" pitchFamily="2" charset="2"/>
              <a:buNone/>
              <a:defRPr/>
            </a:pPr>
            <a:r>
              <a:rPr lang="en-US" altLang="zh-CN" sz="2000" b="0" dirty="0" smtClean="0"/>
              <a:t>2.</a:t>
            </a:r>
            <a:r>
              <a:rPr lang="zh-CN" altLang="zh-CN" sz="2000" b="0" dirty="0" smtClean="0"/>
              <a:t>气瓶上的颜色字样均按国家统一规定，任何人不得涂改。</a:t>
            </a:r>
          </a:p>
          <a:p>
            <a:pPr marL="0" indent="0">
              <a:lnSpc>
                <a:spcPct val="150000"/>
              </a:lnSpc>
              <a:buFont typeface="Wingdings" pitchFamily="2" charset="2"/>
              <a:buNone/>
              <a:defRPr/>
            </a:pPr>
            <a:r>
              <a:rPr lang="en-US" altLang="zh-CN" sz="2000" b="0" dirty="0" smtClean="0"/>
              <a:t>3.</a:t>
            </a:r>
            <a:r>
              <a:rPr lang="zh-CN" altLang="zh-CN" sz="2000" b="0" dirty="0" smtClean="0"/>
              <a:t>气瓶保持清洁，并做到定期打压试验，气瓶的安全帽、防震胶圈应完整。</a:t>
            </a:r>
          </a:p>
        </p:txBody>
      </p:sp>
      <p:pic>
        <p:nvPicPr>
          <p:cNvPr id="41988" name="Picture 2" descr="http://image.cn.made-in-china.com/2f0j01GBuENSyPflqK/%E9%92%A2%E8%B4%A8%E6%97%A0%E7%BC%9D%E5%B7%A5%E4%B8%9A%E6%B0%94%E7%93%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916113"/>
            <a:ext cx="3894138"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9940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cs typeface="Times New Roman" pitchFamily="18" charset="0"/>
              </a:rPr>
              <a:t>颜色标记要求</a:t>
            </a:r>
            <a:endParaRPr lang="zh-CN" altLang="en-US" dirty="0"/>
          </a:p>
        </p:txBody>
      </p:sp>
      <p:graphicFrame>
        <p:nvGraphicFramePr>
          <p:cNvPr id="4" name="表格 3"/>
          <p:cNvGraphicFramePr>
            <a:graphicFrameLocks noGrp="1"/>
          </p:cNvGraphicFramePr>
          <p:nvPr/>
        </p:nvGraphicFramePr>
        <p:xfrm>
          <a:off x="1071563" y="2071688"/>
          <a:ext cx="7461250" cy="4021137"/>
        </p:xfrm>
        <a:graphic>
          <a:graphicData uri="http://schemas.openxmlformats.org/drawingml/2006/table">
            <a:tbl>
              <a:tblPr>
                <a:tableStyleId>{E8B1032C-EA38-4F05-BA0D-38AFFFC7BED3}</a:tableStyleId>
              </a:tblPr>
              <a:tblGrid>
                <a:gridCol w="2376921"/>
                <a:gridCol w="2029661"/>
                <a:gridCol w="3054668"/>
              </a:tblGrid>
              <a:tr h="731115">
                <a:tc>
                  <a:txBody>
                    <a:bodyPr/>
                    <a:lstStyle/>
                    <a:p>
                      <a:pPr indent="288290" algn="ctr">
                        <a:spcAft>
                          <a:spcPts val="0"/>
                        </a:spcAft>
                      </a:pPr>
                      <a:r>
                        <a:rPr lang="zh-CN" sz="1800" b="0" kern="100" dirty="0">
                          <a:latin typeface="微软雅黑" pitchFamily="34" charset="-122"/>
                          <a:ea typeface="微软雅黑" pitchFamily="34" charset="-122"/>
                        </a:rPr>
                        <a:t>气体种类</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0" algn="ctr">
                        <a:spcAft>
                          <a:spcPts val="0"/>
                        </a:spcAft>
                      </a:pPr>
                      <a:r>
                        <a:rPr lang="zh-CN" sz="1800" b="0" kern="100" dirty="0">
                          <a:latin typeface="微软雅黑" pitchFamily="34" charset="-122"/>
                          <a:ea typeface="微软雅黑" pitchFamily="34" charset="-122"/>
                        </a:rPr>
                        <a:t>气瓶颜色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0" algn="ctr">
                        <a:spcAft>
                          <a:spcPts val="0"/>
                        </a:spcAft>
                      </a:pPr>
                      <a:r>
                        <a:rPr lang="zh-CN" sz="1800" b="0" kern="100" dirty="0">
                          <a:latin typeface="微软雅黑" pitchFamily="34" charset="-122"/>
                          <a:ea typeface="微软雅黑" pitchFamily="34" charset="-122"/>
                        </a:rPr>
                        <a:t>气瓶上气体名称的颜色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365558">
                <a:tc>
                  <a:txBody>
                    <a:bodyPr/>
                    <a:lstStyle/>
                    <a:p>
                      <a:pPr indent="288290" algn="ctr">
                        <a:spcAft>
                          <a:spcPts val="0"/>
                        </a:spcAft>
                      </a:pPr>
                      <a:r>
                        <a:rPr lang="zh-CN" sz="1800" b="0" kern="100" dirty="0">
                          <a:latin typeface="微软雅黑" pitchFamily="34" charset="-122"/>
                          <a:ea typeface="微软雅黑" pitchFamily="34" charset="-122"/>
                        </a:rPr>
                        <a:t>氧气</a:t>
                      </a:r>
                      <a:r>
                        <a:rPr lang="en-US" sz="1800" b="0" kern="100" dirty="0">
                          <a:latin typeface="微软雅黑" pitchFamily="34" charset="-122"/>
                          <a:ea typeface="微软雅黑" pitchFamily="34" charset="-122"/>
                        </a:rPr>
                        <a:t> (O</a:t>
                      </a:r>
                      <a:r>
                        <a:rPr lang="en-US" sz="1800" b="0" kern="100" baseline="-25000" dirty="0">
                          <a:latin typeface="微软雅黑" pitchFamily="34" charset="-122"/>
                          <a:ea typeface="微软雅黑" pitchFamily="34" charset="-122"/>
                        </a:rPr>
                        <a:t>2</a:t>
                      </a:r>
                      <a:r>
                        <a:rPr lang="en-US" sz="1800" b="0" kern="100" dirty="0">
                          <a:latin typeface="微软雅黑" pitchFamily="34" charset="-122"/>
                          <a:ea typeface="微软雅黑" pitchFamily="34" charset="-122"/>
                        </a:rPr>
                        <a:t>)</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天蓝色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黑色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365558">
                <a:tc>
                  <a:txBody>
                    <a:bodyPr/>
                    <a:lstStyle/>
                    <a:p>
                      <a:pPr indent="288290" algn="ctr">
                        <a:spcAft>
                          <a:spcPts val="0"/>
                        </a:spcAft>
                      </a:pPr>
                      <a:r>
                        <a:rPr lang="zh-CN" sz="1800" b="0" kern="100" dirty="0">
                          <a:latin typeface="微软雅黑" pitchFamily="34" charset="-122"/>
                          <a:ea typeface="微软雅黑" pitchFamily="34" charset="-122"/>
                        </a:rPr>
                        <a:t>氮气</a:t>
                      </a:r>
                      <a:r>
                        <a:rPr lang="en-US" sz="1800" b="0" kern="100" dirty="0">
                          <a:latin typeface="微软雅黑" pitchFamily="34" charset="-122"/>
                          <a:ea typeface="微软雅黑" pitchFamily="34" charset="-122"/>
                        </a:rPr>
                        <a:t> (N</a:t>
                      </a:r>
                      <a:r>
                        <a:rPr lang="en-US" sz="1800" b="0" kern="100" baseline="-25000" dirty="0">
                          <a:latin typeface="微软雅黑" pitchFamily="34" charset="-122"/>
                          <a:ea typeface="微软雅黑" pitchFamily="34" charset="-122"/>
                        </a:rPr>
                        <a:t>2</a:t>
                      </a:r>
                      <a:r>
                        <a:rPr lang="en-US" sz="1800" b="0" kern="100" dirty="0">
                          <a:latin typeface="微软雅黑" pitchFamily="34" charset="-122"/>
                          <a:ea typeface="微软雅黑" pitchFamily="34" charset="-122"/>
                        </a:rPr>
                        <a:t>)</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黑色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黄色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731115">
                <a:tc>
                  <a:txBody>
                    <a:bodyPr/>
                    <a:lstStyle/>
                    <a:p>
                      <a:pPr indent="288290" algn="ctr">
                        <a:spcAft>
                          <a:spcPts val="0"/>
                        </a:spcAft>
                      </a:pPr>
                      <a:r>
                        <a:rPr lang="zh-CN" sz="1800" b="0" kern="100" dirty="0">
                          <a:latin typeface="微软雅黑" pitchFamily="34" charset="-122"/>
                          <a:ea typeface="微软雅黑" pitchFamily="34" charset="-122"/>
                        </a:rPr>
                        <a:t>二氧化碳</a:t>
                      </a:r>
                      <a:r>
                        <a:rPr lang="en-US" sz="1800" b="0" kern="100" dirty="0">
                          <a:latin typeface="微软雅黑" pitchFamily="34" charset="-122"/>
                          <a:ea typeface="微软雅黑" pitchFamily="34" charset="-122"/>
                        </a:rPr>
                        <a:t> (CO</a:t>
                      </a:r>
                      <a:r>
                        <a:rPr lang="en-US" sz="1800" b="0" kern="100" baseline="-25000" dirty="0">
                          <a:latin typeface="微软雅黑" pitchFamily="34" charset="-122"/>
                          <a:ea typeface="微软雅黑" pitchFamily="34" charset="-122"/>
                        </a:rPr>
                        <a:t>2</a:t>
                      </a:r>
                      <a:r>
                        <a:rPr lang="en-US" sz="1800" b="0" kern="100" dirty="0">
                          <a:latin typeface="微软雅黑" pitchFamily="34" charset="-122"/>
                          <a:ea typeface="微软雅黑" pitchFamily="34" charset="-122"/>
                        </a:rPr>
                        <a:t>)</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铝白色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黑色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731115">
                <a:tc>
                  <a:txBody>
                    <a:bodyPr/>
                    <a:lstStyle/>
                    <a:p>
                      <a:pPr indent="288290" algn="ctr">
                        <a:spcAft>
                          <a:spcPts val="0"/>
                        </a:spcAft>
                      </a:pPr>
                      <a:r>
                        <a:rPr lang="zh-CN" sz="1800" b="0" kern="100" dirty="0" smtClean="0">
                          <a:latin typeface="微软雅黑" pitchFamily="34" charset="-122"/>
                          <a:ea typeface="微软雅黑" pitchFamily="34" charset="-122"/>
                        </a:rPr>
                        <a:t>乙炔</a:t>
                      </a:r>
                      <a:r>
                        <a:rPr lang="en-US" sz="1800" b="0" kern="100" dirty="0" smtClean="0">
                          <a:latin typeface="微软雅黑" pitchFamily="34" charset="-122"/>
                          <a:ea typeface="微软雅黑" pitchFamily="34" charset="-122"/>
                        </a:rPr>
                        <a:t>(C</a:t>
                      </a:r>
                      <a:r>
                        <a:rPr lang="en-US" sz="1800" b="0" kern="100" baseline="-25000" dirty="0" smtClean="0">
                          <a:latin typeface="微软雅黑" pitchFamily="34" charset="-122"/>
                          <a:ea typeface="微软雅黑" pitchFamily="34" charset="-122"/>
                        </a:rPr>
                        <a:t>2</a:t>
                      </a:r>
                      <a:r>
                        <a:rPr lang="en-US" sz="1800" b="0" kern="100" dirty="0" smtClean="0">
                          <a:latin typeface="微软雅黑" pitchFamily="34" charset="-122"/>
                          <a:ea typeface="微软雅黑" pitchFamily="34" charset="-122"/>
                        </a:rPr>
                        <a:t>H</a:t>
                      </a:r>
                      <a:r>
                        <a:rPr lang="en-US" sz="1800" b="0" kern="100" baseline="-25000" dirty="0" smtClean="0">
                          <a:latin typeface="微软雅黑" pitchFamily="34" charset="-122"/>
                          <a:ea typeface="微软雅黑" pitchFamily="34" charset="-122"/>
                        </a:rPr>
                        <a:t>2</a:t>
                      </a:r>
                      <a:r>
                        <a:rPr lang="en-US" sz="1800" b="0" kern="100" dirty="0">
                          <a:latin typeface="微软雅黑" pitchFamily="34" charset="-122"/>
                          <a:ea typeface="微软雅黑" pitchFamily="34" charset="-122"/>
                        </a:rPr>
                        <a:t>)</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白色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红色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365558">
                <a:tc>
                  <a:txBody>
                    <a:bodyPr/>
                    <a:lstStyle/>
                    <a:p>
                      <a:pPr indent="288290" algn="ctr">
                        <a:spcAft>
                          <a:spcPts val="0"/>
                        </a:spcAft>
                      </a:pPr>
                      <a:r>
                        <a:rPr lang="zh-CN" sz="1800" b="0" kern="100">
                          <a:latin typeface="微软雅黑" pitchFamily="34" charset="-122"/>
                          <a:ea typeface="微软雅黑" pitchFamily="34" charset="-122"/>
                        </a:rPr>
                        <a:t>氩气</a:t>
                      </a:r>
                      <a:r>
                        <a:rPr lang="en-US" sz="1800" b="0" kern="100">
                          <a:latin typeface="微软雅黑" pitchFamily="34" charset="-122"/>
                          <a:ea typeface="微软雅黑" pitchFamily="34" charset="-122"/>
                        </a:rPr>
                        <a:t> (Ar)</a:t>
                      </a:r>
                      <a:endParaRPr lang="zh-CN" sz="1800" b="0" kern="10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银灰色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深绿色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365558">
                <a:tc>
                  <a:txBody>
                    <a:bodyPr/>
                    <a:lstStyle/>
                    <a:p>
                      <a:pPr indent="288290" algn="ctr">
                        <a:spcAft>
                          <a:spcPts val="0"/>
                        </a:spcAft>
                      </a:pPr>
                      <a:r>
                        <a:rPr lang="zh-CN" sz="1800" b="0" kern="100">
                          <a:latin typeface="微软雅黑" pitchFamily="34" charset="-122"/>
                          <a:ea typeface="微软雅黑" pitchFamily="34" charset="-122"/>
                        </a:rPr>
                        <a:t>氦气</a:t>
                      </a:r>
                      <a:r>
                        <a:rPr lang="en-US" sz="1800" b="0" kern="100">
                          <a:latin typeface="微软雅黑" pitchFamily="34" charset="-122"/>
                          <a:ea typeface="微软雅黑" pitchFamily="34" charset="-122"/>
                        </a:rPr>
                        <a:t> (He)</a:t>
                      </a:r>
                      <a:endParaRPr lang="zh-CN" sz="1800" b="0" kern="10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银灰色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深绿色</a:t>
                      </a:r>
                      <a:endParaRPr lang="zh-CN" sz="1800" b="0" kern="100" dirty="0">
                        <a:solidFill>
                          <a:schemeClr val="tx1"/>
                        </a:solidFill>
                        <a:latin typeface="微软雅黑" pitchFamily="34" charset="-122"/>
                        <a:ea typeface="微软雅黑" pitchFamily="34" charset="-122"/>
                      </a:endParaRPr>
                    </a:p>
                  </a:txBody>
                  <a:tcPr marL="60068" marR="60068" marT="0" marB="0" anchor="ctr"/>
                </a:tc>
              </a:tr>
              <a:tr h="365558">
                <a:tc>
                  <a:txBody>
                    <a:bodyPr/>
                    <a:lstStyle/>
                    <a:p>
                      <a:pPr indent="288290" algn="ctr">
                        <a:spcAft>
                          <a:spcPts val="0"/>
                        </a:spcAft>
                      </a:pPr>
                      <a:r>
                        <a:rPr lang="zh-CN" sz="1800" b="0" kern="100" dirty="0">
                          <a:latin typeface="微软雅黑" pitchFamily="34" charset="-122"/>
                          <a:ea typeface="微软雅黑" pitchFamily="34" charset="-122"/>
                        </a:rPr>
                        <a:t>氢气</a:t>
                      </a:r>
                      <a:r>
                        <a:rPr lang="en-US" sz="1800" b="0" kern="100" dirty="0">
                          <a:latin typeface="微软雅黑" pitchFamily="34" charset="-122"/>
                          <a:ea typeface="微软雅黑" pitchFamily="34" charset="-122"/>
                        </a:rPr>
                        <a:t> (H</a:t>
                      </a:r>
                      <a:r>
                        <a:rPr lang="en-US" sz="1800" b="0" kern="100" baseline="-25000" dirty="0">
                          <a:latin typeface="微软雅黑" pitchFamily="34" charset="-122"/>
                          <a:ea typeface="微软雅黑" pitchFamily="34" charset="-122"/>
                        </a:rPr>
                        <a:t>2</a:t>
                      </a:r>
                      <a:r>
                        <a:rPr lang="en-US" sz="1800" b="0" kern="100" dirty="0">
                          <a:latin typeface="微软雅黑" pitchFamily="34" charset="-122"/>
                          <a:ea typeface="微软雅黑" pitchFamily="34" charset="-122"/>
                        </a:rPr>
                        <a:t>)</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淡绿色</a:t>
                      </a:r>
                      <a:endParaRPr lang="zh-CN" sz="1800" b="0" kern="100" dirty="0">
                        <a:solidFill>
                          <a:schemeClr val="tx1"/>
                        </a:solidFill>
                        <a:latin typeface="微软雅黑" pitchFamily="34" charset="-122"/>
                        <a:ea typeface="微软雅黑" pitchFamily="34" charset="-122"/>
                      </a:endParaRPr>
                    </a:p>
                  </a:txBody>
                  <a:tcPr marL="60068" marR="60068" marT="0" marB="0" anchor="ctr"/>
                </a:tc>
                <a:tc>
                  <a:txBody>
                    <a:bodyPr/>
                    <a:lstStyle/>
                    <a:p>
                      <a:pPr indent="288290" algn="ctr">
                        <a:spcAft>
                          <a:spcPts val="0"/>
                        </a:spcAft>
                      </a:pPr>
                      <a:r>
                        <a:rPr lang="zh-CN" sz="1800" b="0" kern="100" dirty="0">
                          <a:latin typeface="微软雅黑" pitchFamily="34" charset="-122"/>
                          <a:ea typeface="微软雅黑" pitchFamily="34" charset="-122"/>
                        </a:rPr>
                        <a:t>红色</a:t>
                      </a:r>
                      <a:endParaRPr lang="zh-CN" sz="1800" b="0" kern="100" dirty="0">
                        <a:solidFill>
                          <a:schemeClr val="tx1"/>
                        </a:solidFill>
                        <a:latin typeface="微软雅黑" pitchFamily="34" charset="-122"/>
                        <a:ea typeface="微软雅黑" pitchFamily="34" charset="-122"/>
                      </a:endParaRPr>
                    </a:p>
                  </a:txBody>
                  <a:tcPr marL="60068" marR="60068" marT="0" marB="0" anchor="ctr"/>
                </a:tc>
              </a:tr>
            </a:tbl>
          </a:graphicData>
        </a:graphic>
      </p:graphicFrame>
    </p:spTree>
    <p:extLst>
      <p:ext uri="{BB962C8B-B14F-4D97-AF65-F5344CB8AC3E}">
        <p14:creationId xmlns:p14="http://schemas.microsoft.com/office/powerpoint/2010/main" val="223765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充装要求</a:t>
            </a:r>
            <a:endParaRPr lang="zh-CN" altLang="en-US" dirty="0"/>
          </a:p>
        </p:txBody>
      </p:sp>
      <p:graphicFrame>
        <p:nvGraphicFramePr>
          <p:cNvPr id="4" name="表格 3"/>
          <p:cNvGraphicFramePr>
            <a:graphicFrameLocks noGrp="1"/>
          </p:cNvGraphicFramePr>
          <p:nvPr/>
        </p:nvGraphicFramePr>
        <p:xfrm>
          <a:off x="1187450" y="1844675"/>
          <a:ext cx="7416800" cy="4321175"/>
        </p:xfrm>
        <a:graphic>
          <a:graphicData uri="http://schemas.openxmlformats.org/drawingml/2006/table">
            <a:tbl>
              <a:tblPr>
                <a:tableStyleId>{E8B1032C-EA38-4F05-BA0D-38AFFFC7BED3}</a:tableStyleId>
              </a:tblPr>
              <a:tblGrid>
                <a:gridCol w="1703863"/>
                <a:gridCol w="1703863"/>
                <a:gridCol w="1727645"/>
                <a:gridCol w="2281428"/>
              </a:tblGrid>
              <a:tr h="314124">
                <a:tc rowSpan="2">
                  <a:txBody>
                    <a:bodyPr/>
                    <a:lstStyle/>
                    <a:p>
                      <a:pPr algn="ctr">
                        <a:spcAft>
                          <a:spcPts val="0"/>
                        </a:spcAft>
                      </a:pPr>
                      <a:r>
                        <a:rPr lang="zh-CN" sz="1400" b="1" kern="0" dirty="0">
                          <a:latin typeface="微软雅黑" pitchFamily="34" charset="-122"/>
                          <a:ea typeface="微软雅黑" pitchFamily="34" charset="-122"/>
                        </a:rPr>
                        <a:t>气体</a:t>
                      </a:r>
                      <a:endParaRPr lang="zh-CN" sz="1400" b="1" kern="100" dirty="0">
                        <a:latin typeface="微软雅黑" pitchFamily="34" charset="-122"/>
                        <a:ea typeface="微软雅黑" pitchFamily="34" charset="-122"/>
                      </a:endParaRPr>
                    </a:p>
                    <a:p>
                      <a:pPr algn="ctr">
                        <a:spcAft>
                          <a:spcPts val="0"/>
                        </a:spcAft>
                      </a:pPr>
                      <a:r>
                        <a:rPr lang="zh-CN" sz="1400" b="1" kern="0" dirty="0">
                          <a:latin typeface="微软雅黑" pitchFamily="34" charset="-122"/>
                          <a:ea typeface="微软雅黑" pitchFamily="34" charset="-122"/>
                        </a:rPr>
                        <a:t>名称</a:t>
                      </a:r>
                      <a:endParaRPr lang="zh-CN" sz="1400" b="1" kern="100" dirty="0">
                        <a:solidFill>
                          <a:schemeClr val="tx1"/>
                        </a:solidFill>
                        <a:latin typeface="微软雅黑" pitchFamily="34" charset="-122"/>
                        <a:ea typeface="微软雅黑" pitchFamily="34" charset="-122"/>
                      </a:endParaRPr>
                    </a:p>
                  </a:txBody>
                  <a:tcPr marL="68580" marR="68580" marT="0" marB="0" anchor="ctr"/>
                </a:tc>
                <a:tc rowSpan="2">
                  <a:txBody>
                    <a:bodyPr/>
                    <a:lstStyle/>
                    <a:p>
                      <a:pPr algn="ctr">
                        <a:spcAft>
                          <a:spcPts val="0"/>
                        </a:spcAft>
                      </a:pPr>
                      <a:r>
                        <a:rPr lang="zh-CN" altLang="en-US" sz="1400" b="1" kern="100" dirty="0" smtClean="0">
                          <a:latin typeface="微软雅黑" pitchFamily="34" charset="-122"/>
                          <a:ea typeface="微软雅黑" pitchFamily="34" charset="-122"/>
                        </a:rPr>
                        <a:t>充装</a:t>
                      </a:r>
                      <a:endParaRPr lang="zh-CN" sz="1400" b="1" kern="100" dirty="0">
                        <a:latin typeface="微软雅黑" pitchFamily="34" charset="-122"/>
                        <a:ea typeface="微软雅黑" pitchFamily="34" charset="-122"/>
                      </a:endParaRPr>
                    </a:p>
                    <a:p>
                      <a:pPr algn="ctr">
                        <a:spcAft>
                          <a:spcPts val="0"/>
                        </a:spcAft>
                      </a:pPr>
                      <a:r>
                        <a:rPr lang="zh-CN" sz="1400" b="1" kern="0" dirty="0">
                          <a:latin typeface="微软雅黑" pitchFamily="34" charset="-122"/>
                          <a:ea typeface="微软雅黑" pitchFamily="34" charset="-122"/>
                        </a:rPr>
                        <a:t>温度</a:t>
                      </a:r>
                      <a:r>
                        <a:rPr lang="zh-CN" sz="1400" b="1" kern="0" baseline="30000" dirty="0">
                          <a:latin typeface="微软雅黑" pitchFamily="34" charset="-122"/>
                          <a:ea typeface="微软雅黑" pitchFamily="34" charset="-122"/>
                        </a:rPr>
                        <a:t>。</a:t>
                      </a:r>
                      <a:r>
                        <a:rPr lang="en-US" sz="1400" b="1" kern="0" dirty="0">
                          <a:latin typeface="微软雅黑" pitchFamily="34" charset="-122"/>
                          <a:ea typeface="微软雅黑" pitchFamily="34" charset="-122"/>
                        </a:rPr>
                        <a:t>C</a:t>
                      </a:r>
                      <a:endParaRPr lang="zh-CN" sz="1400" b="1" kern="100" dirty="0">
                        <a:solidFill>
                          <a:schemeClr val="tx1"/>
                        </a:solidFill>
                        <a:latin typeface="微软雅黑" pitchFamily="34" charset="-122"/>
                        <a:ea typeface="微软雅黑" pitchFamily="34" charset="-122"/>
                      </a:endParaRPr>
                    </a:p>
                  </a:txBody>
                  <a:tcPr marL="68580" marR="68580" marT="0" marB="0" anchor="ctr"/>
                </a:tc>
                <a:tc gridSpan="2">
                  <a:txBody>
                    <a:bodyPr/>
                    <a:lstStyle/>
                    <a:p>
                      <a:pPr algn="ctr">
                        <a:spcAft>
                          <a:spcPts val="0"/>
                        </a:spcAft>
                      </a:pPr>
                      <a:r>
                        <a:rPr lang="zh-CN" sz="1400" b="1" kern="0" dirty="0">
                          <a:latin typeface="微软雅黑" pitchFamily="34" charset="-122"/>
                          <a:ea typeface="微软雅黑" pitchFamily="34" charset="-122"/>
                        </a:rPr>
                        <a:t>气瓶公称工作压力</a:t>
                      </a:r>
                      <a:endParaRPr lang="zh-CN" sz="1600" b="1" kern="100" dirty="0">
                        <a:solidFill>
                          <a:schemeClr val="tx1"/>
                        </a:solidFill>
                        <a:latin typeface="微软雅黑" pitchFamily="34" charset="-122"/>
                        <a:ea typeface="微软雅黑" pitchFamily="34" charset="-122"/>
                      </a:endParaRPr>
                    </a:p>
                  </a:txBody>
                  <a:tcPr marL="68580" marR="68580" marT="0" marB="0" anchor="ctr"/>
                </a:tc>
                <a:tc hMerge="1">
                  <a:txBody>
                    <a:bodyPr/>
                    <a:lstStyle/>
                    <a:p>
                      <a:endParaRPr lang="zh-CN" altLang="en-US"/>
                    </a:p>
                  </a:txBody>
                  <a:tcPr/>
                </a:tc>
              </a:tr>
              <a:tr h="570172">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en-US" sz="1400" b="1" kern="0" dirty="0" smtClean="0">
                          <a:latin typeface="微软雅黑" pitchFamily="34" charset="-122"/>
                          <a:ea typeface="微软雅黑" pitchFamily="34" charset="-122"/>
                        </a:rPr>
                        <a:t>15Mpa</a:t>
                      </a:r>
                      <a:r>
                        <a:rPr lang="zh-CN" sz="1400" b="1" kern="0" dirty="0">
                          <a:latin typeface="微软雅黑" pitchFamily="34" charset="-122"/>
                          <a:ea typeface="微软雅黑" pitchFamily="34" charset="-122"/>
                        </a:rPr>
                        <a:t>气瓶最高充装压力</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20Mpa</a:t>
                      </a:r>
                      <a:r>
                        <a:rPr lang="zh-CN" sz="1400" b="1" kern="0" dirty="0">
                          <a:latin typeface="微软雅黑" pitchFamily="34" charset="-122"/>
                          <a:ea typeface="微软雅黑" pitchFamily="34" charset="-122"/>
                        </a:rPr>
                        <a:t>气瓶最高充装压力</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93006">
                <a:tc rowSpan="3">
                  <a:txBody>
                    <a:bodyPr/>
                    <a:lstStyle/>
                    <a:p>
                      <a:pPr algn="ctr">
                        <a:spcAft>
                          <a:spcPts val="0"/>
                        </a:spcAft>
                      </a:pPr>
                      <a:r>
                        <a:rPr lang="zh-CN" sz="1400" b="1" kern="0">
                          <a:latin typeface="微软雅黑" pitchFamily="34" charset="-122"/>
                          <a:ea typeface="微软雅黑" pitchFamily="34" charset="-122"/>
                        </a:rPr>
                        <a:t>氧气</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14.3</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18.7</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20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15.1</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19.8</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30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15.8</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20.8</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rowSpan="3">
                  <a:txBody>
                    <a:bodyPr/>
                    <a:lstStyle/>
                    <a:p>
                      <a:pPr algn="ctr">
                        <a:spcAft>
                          <a:spcPts val="0"/>
                        </a:spcAft>
                      </a:pPr>
                      <a:r>
                        <a:rPr lang="zh-CN" sz="1400" b="1" kern="0">
                          <a:latin typeface="微软雅黑" pitchFamily="34" charset="-122"/>
                          <a:ea typeface="微软雅黑" pitchFamily="34" charset="-122"/>
                        </a:rPr>
                        <a:t>氢气</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15.0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20.1</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20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15.6</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20.8</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30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16.2</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21.6</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rowSpan="3">
                  <a:txBody>
                    <a:bodyPr/>
                    <a:lstStyle/>
                    <a:p>
                      <a:pPr algn="ctr">
                        <a:spcAft>
                          <a:spcPts val="0"/>
                        </a:spcAft>
                      </a:pPr>
                      <a:r>
                        <a:rPr lang="zh-CN" sz="1400" b="1" kern="0">
                          <a:latin typeface="微软雅黑" pitchFamily="34" charset="-122"/>
                          <a:ea typeface="微软雅黑" pitchFamily="34" charset="-122"/>
                        </a:rPr>
                        <a:t>氮气</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14.5</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19.0</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20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15.2</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19.0</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30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15.9</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21.0</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93006">
                <a:tc rowSpan="3">
                  <a:txBody>
                    <a:bodyPr/>
                    <a:lstStyle/>
                    <a:p>
                      <a:pPr algn="ctr">
                        <a:spcAft>
                          <a:spcPts val="0"/>
                        </a:spcAft>
                      </a:pPr>
                      <a:r>
                        <a:rPr lang="zh-CN" sz="1400" b="1" kern="0">
                          <a:latin typeface="微软雅黑" pitchFamily="34" charset="-122"/>
                          <a:ea typeface="微软雅黑" pitchFamily="34" charset="-122"/>
                        </a:rPr>
                        <a:t>氩气</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14.4</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18.8</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20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a:latin typeface="微软雅黑" pitchFamily="34" charset="-122"/>
                          <a:ea typeface="微软雅黑" pitchFamily="34" charset="-122"/>
                        </a:rPr>
                        <a:t>15.1</a:t>
                      </a:r>
                      <a:endParaRPr lang="zh-CN" sz="1400" b="1" kern="10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19.9</a:t>
                      </a:r>
                      <a:endParaRPr lang="zh-CN" sz="1400" b="1" kern="100" dirty="0">
                        <a:solidFill>
                          <a:schemeClr val="tx1"/>
                        </a:solidFill>
                        <a:latin typeface="微软雅黑" pitchFamily="34" charset="-122"/>
                        <a:ea typeface="微软雅黑" pitchFamily="34" charset="-122"/>
                      </a:endParaRPr>
                    </a:p>
                  </a:txBody>
                  <a:tcPr marL="68580" marR="68580" marT="0" marB="0" anchor="ctr"/>
                </a:tc>
              </a:tr>
              <a:tr h="285087">
                <a:tc vMerge="1">
                  <a:txBody>
                    <a:bodyPr/>
                    <a:lstStyle/>
                    <a:p>
                      <a:endParaRPr lang="zh-CN" altLang="en-US"/>
                    </a:p>
                  </a:txBody>
                  <a:tcPr/>
                </a:tc>
                <a:tc>
                  <a:txBody>
                    <a:bodyPr/>
                    <a:lstStyle/>
                    <a:p>
                      <a:pPr algn="ctr">
                        <a:spcAft>
                          <a:spcPts val="0"/>
                        </a:spcAft>
                      </a:pPr>
                      <a:r>
                        <a:rPr lang="en-US" sz="1400" b="1" kern="0" dirty="0">
                          <a:latin typeface="微软雅黑" pitchFamily="34" charset="-122"/>
                          <a:ea typeface="微软雅黑" pitchFamily="34" charset="-122"/>
                        </a:rPr>
                        <a:t>30</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15.8</a:t>
                      </a:r>
                      <a:endParaRPr lang="zh-CN" sz="1400" b="1" kern="100" dirty="0">
                        <a:solidFill>
                          <a:schemeClr val="tx1"/>
                        </a:solidFill>
                        <a:latin typeface="微软雅黑" pitchFamily="34" charset="-122"/>
                        <a:ea typeface="微软雅黑" pitchFamily="34" charset="-122"/>
                      </a:endParaRPr>
                    </a:p>
                  </a:txBody>
                  <a:tcPr marL="68580" marR="68580" marT="0" marB="0" anchor="ctr"/>
                </a:tc>
                <a:tc>
                  <a:txBody>
                    <a:bodyPr/>
                    <a:lstStyle/>
                    <a:p>
                      <a:pPr algn="ctr">
                        <a:spcAft>
                          <a:spcPts val="0"/>
                        </a:spcAft>
                      </a:pPr>
                      <a:r>
                        <a:rPr lang="en-US" sz="1400" b="1" kern="0" dirty="0">
                          <a:latin typeface="微软雅黑" pitchFamily="34" charset="-122"/>
                          <a:ea typeface="微软雅黑" pitchFamily="34" charset="-122"/>
                        </a:rPr>
                        <a:t>20.9</a:t>
                      </a:r>
                      <a:endParaRPr lang="zh-CN" sz="1400" b="1" kern="100" dirty="0">
                        <a:solidFill>
                          <a:schemeClr val="tx1"/>
                        </a:solidFill>
                        <a:latin typeface="微软雅黑" pitchFamily="34" charset="-122"/>
                        <a:ea typeface="微软雅黑" pitchFamily="34" charset="-122"/>
                      </a:endParaRPr>
                    </a:p>
                  </a:txBody>
                  <a:tcPr marL="68580" marR="68580" marT="0" marB="0" anchor="ctr"/>
                </a:tc>
              </a:tr>
            </a:tbl>
          </a:graphicData>
        </a:graphic>
      </p:graphicFrame>
    </p:spTree>
    <p:extLst>
      <p:ext uri="{BB962C8B-B14F-4D97-AF65-F5344CB8AC3E}">
        <p14:creationId xmlns:p14="http://schemas.microsoft.com/office/powerpoint/2010/main" val="115563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压缩空气的风险</a:t>
            </a:r>
            <a:endParaRPr lang="zh-CN" altLang="en-US" dirty="0"/>
          </a:p>
        </p:txBody>
      </p:sp>
      <p:sp>
        <p:nvSpPr>
          <p:cNvPr id="8195" name="内容占位符 2"/>
          <p:cNvSpPr>
            <a:spLocks noGrp="1"/>
          </p:cNvSpPr>
          <p:nvPr>
            <p:ph idx="1"/>
          </p:nvPr>
        </p:nvSpPr>
        <p:spPr>
          <a:xfrm>
            <a:off x="457200" y="1782763"/>
            <a:ext cx="8229600" cy="4525962"/>
          </a:xfrm>
        </p:spPr>
        <p:txBody>
          <a:bodyPr/>
          <a:lstStyle/>
          <a:p>
            <a:pPr eaLnBrk="1" hangingPunct="1">
              <a:lnSpc>
                <a:spcPct val="150000"/>
              </a:lnSpc>
              <a:buFont typeface="Wingdings" pitchFamily="2" charset="2"/>
              <a:buChar char="Ø"/>
            </a:pPr>
            <a:r>
              <a:rPr lang="zh-CN" altLang="en-AU" sz="2000" b="0" smtClean="0"/>
              <a:t>很多人虽然知道用压缩空气来清理碎屑或衣服会引起伤害，但由于旧的坏习惯和工作场所里方便的压缩空气，它仍然给人这样不当地使用。然而，必须记住，使用压缩空气来清洁物体、机器、工作台、衣服和其它东西是危险的，强气流或压缩空气中的细小颗粒会引起人身伤害。</a:t>
            </a:r>
            <a:endParaRPr lang="en-US" altLang="zh-CN" sz="2000" b="0" smtClean="0"/>
          </a:p>
          <a:p>
            <a:pPr eaLnBrk="1" hangingPunct="1">
              <a:lnSpc>
                <a:spcPct val="150000"/>
              </a:lnSpc>
              <a:buFont typeface="Wingdings" pitchFamily="2" charset="2"/>
              <a:buChar char="Ø"/>
            </a:pPr>
            <a:r>
              <a:rPr lang="zh-CN" altLang="en-AU" sz="2000" b="0" smtClean="0"/>
              <a:t>工作场所压缩空气工具使用的压缩空气压力大约在</a:t>
            </a:r>
            <a:r>
              <a:rPr lang="en-AU" altLang="zh-CN" sz="2000" b="0" smtClean="0">
                <a:solidFill>
                  <a:srgbClr val="FF0000"/>
                </a:solidFill>
              </a:rPr>
              <a:t>0.6-0.8MPa</a:t>
            </a:r>
            <a:r>
              <a:rPr lang="zh-CN" altLang="en-AU" sz="2000" b="0" smtClean="0"/>
              <a:t>，它相当于完全充满气的</a:t>
            </a:r>
            <a:r>
              <a:rPr lang="zh-CN" altLang="en-AU" sz="2000" b="0" smtClean="0">
                <a:solidFill>
                  <a:srgbClr val="FF0000"/>
                </a:solidFill>
              </a:rPr>
              <a:t>汽车轮胎压力的</a:t>
            </a:r>
            <a:r>
              <a:rPr lang="en-AU" altLang="zh-CN" sz="2000" b="0" smtClean="0">
                <a:solidFill>
                  <a:srgbClr val="FF0000"/>
                </a:solidFill>
              </a:rPr>
              <a:t>3-4</a:t>
            </a:r>
            <a:r>
              <a:rPr lang="zh-CN" altLang="en-AU" sz="2000" b="0" smtClean="0">
                <a:solidFill>
                  <a:srgbClr val="FF0000"/>
                </a:solidFill>
              </a:rPr>
              <a:t>倍</a:t>
            </a:r>
            <a:r>
              <a:rPr lang="zh-CN" altLang="en-AU" sz="2000" b="0" smtClean="0"/>
              <a:t>。</a:t>
            </a:r>
            <a:endParaRPr lang="en-US" altLang="zh-CN" sz="2000" b="0" smtClean="0"/>
          </a:p>
          <a:p>
            <a:pPr eaLnBrk="1" hangingPunct="1">
              <a:lnSpc>
                <a:spcPct val="150000"/>
              </a:lnSpc>
              <a:buFont typeface="Wingdings" pitchFamily="2" charset="2"/>
              <a:buChar char="Ø"/>
            </a:pPr>
            <a:r>
              <a:rPr lang="zh-CN" altLang="en-AU" sz="2000" b="0" smtClean="0"/>
              <a:t>压缩空气是很有用的能源</a:t>
            </a:r>
            <a:r>
              <a:rPr lang="en-AU" altLang="zh-CN" sz="2000" b="0" smtClean="0"/>
              <a:t>,</a:t>
            </a:r>
            <a:r>
              <a:rPr lang="zh-CN" altLang="en-AU" sz="2000" b="0" smtClean="0"/>
              <a:t>但是如果不能正确使用或使用目的错误</a:t>
            </a:r>
            <a:r>
              <a:rPr lang="en-AU" altLang="zh-CN" sz="2000" b="0" smtClean="0"/>
              <a:t>,</a:t>
            </a:r>
            <a:r>
              <a:rPr lang="zh-CN" altLang="en-AU" sz="2000" b="0" smtClean="0"/>
              <a:t>它很容易引起严重的伤害和灾难。</a:t>
            </a:r>
            <a:endParaRPr lang="zh-CN" altLang="en-US" sz="2000" b="0" smtClean="0"/>
          </a:p>
        </p:txBody>
      </p:sp>
    </p:spTree>
    <p:extLst>
      <p:ext uri="{BB962C8B-B14F-4D97-AF65-F5344CB8AC3E}">
        <p14:creationId xmlns:p14="http://schemas.microsoft.com/office/powerpoint/2010/main" val="21067542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68538" y="2492375"/>
            <a:ext cx="4978400" cy="998538"/>
          </a:xfrm>
        </p:spPr>
        <p:txBody>
          <a:bodyPr/>
          <a:lstStyle/>
          <a:p>
            <a:pPr eaLnBrk="1" hangingPunct="1"/>
            <a:r>
              <a:rPr lang="zh-CN" altLang="en-US" sz="7200" smtClean="0">
                <a:effectLst/>
                <a:latin typeface="微软雅黑" pitchFamily="34" charset="-122"/>
                <a:ea typeface="微软雅黑" pitchFamily="34" charset="-122"/>
              </a:rPr>
              <a:t>谢谢！</a:t>
            </a:r>
          </a:p>
        </p:txBody>
      </p:sp>
    </p:spTree>
    <p:extLst>
      <p:ext uri="{BB962C8B-B14F-4D97-AF65-F5344CB8AC3E}">
        <p14:creationId xmlns:p14="http://schemas.microsoft.com/office/powerpoint/2010/main" val="3584221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a:t>压缩空气的风险</a:t>
            </a:r>
          </a:p>
        </p:txBody>
      </p:sp>
      <p:sp>
        <p:nvSpPr>
          <p:cNvPr id="3" name="内容占位符 2"/>
          <p:cNvSpPr>
            <a:spLocks noGrp="1"/>
          </p:cNvSpPr>
          <p:nvPr>
            <p:ph idx="1"/>
          </p:nvPr>
        </p:nvSpPr>
        <p:spPr>
          <a:xfrm>
            <a:off x="684213" y="1782763"/>
            <a:ext cx="8135937" cy="4525962"/>
          </a:xfrm>
        </p:spPr>
        <p:txBody>
          <a:bodyPr/>
          <a:lstStyle/>
          <a:p>
            <a:pPr marL="457200" indent="-457200">
              <a:lnSpc>
                <a:spcPct val="150000"/>
              </a:lnSpc>
              <a:buFont typeface="+mj-lt"/>
              <a:buAutoNum type="arabicPeriod"/>
              <a:defRPr/>
            </a:pPr>
            <a:r>
              <a:rPr lang="zh-CN" altLang="en-AU" sz="2000" b="0" dirty="0" smtClean="0"/>
              <a:t>依靠压力</a:t>
            </a:r>
            <a:r>
              <a:rPr lang="zh-CN" altLang="en-AU" sz="2000" b="0" dirty="0"/>
              <a:t>，</a:t>
            </a:r>
            <a:r>
              <a:rPr lang="zh-CN" altLang="en-AU" sz="2000" b="0" dirty="0" smtClean="0"/>
              <a:t>压缩空气</a:t>
            </a:r>
            <a:r>
              <a:rPr lang="zh-CN" altLang="en-US" sz="2000" b="0" dirty="0"/>
              <a:t>能</a:t>
            </a:r>
            <a:r>
              <a:rPr lang="zh-CN" altLang="en-AU" sz="2000" b="0" dirty="0" smtClean="0"/>
              <a:t>冲走</a:t>
            </a:r>
            <a:r>
              <a:rPr lang="zh-CN" altLang="en-AU" sz="2000" b="0" dirty="0"/>
              <a:t>小颗粒灰屑。但这些灰屑</a:t>
            </a:r>
            <a:r>
              <a:rPr lang="zh-CN" altLang="en-AU" sz="2000" b="0" dirty="0" smtClean="0"/>
              <a:t>却能</a:t>
            </a:r>
            <a:r>
              <a:rPr lang="zh-CN" altLang="en-AU" sz="2000" b="0" dirty="0"/>
              <a:t>冲进你的眼睛或者擦破的皮肤。可能的破坏程度取决于这些被吹起颗粒的大小、重量、形状、成分和速度</a:t>
            </a:r>
            <a:r>
              <a:rPr lang="zh-CN" altLang="en-AU" sz="2000" b="0" dirty="0" smtClean="0"/>
              <a:t>。</a:t>
            </a:r>
            <a:endParaRPr lang="en-US" altLang="zh-CN" sz="2000" b="0" dirty="0" smtClean="0"/>
          </a:p>
          <a:p>
            <a:pPr marL="457200" indent="-457200">
              <a:lnSpc>
                <a:spcPct val="150000"/>
              </a:lnSpc>
              <a:buFont typeface="+mj-lt"/>
              <a:buAutoNum type="arabicPeriod"/>
              <a:defRPr/>
            </a:pPr>
            <a:r>
              <a:rPr lang="zh-CN" altLang="en-AU" sz="2000" b="0" dirty="0" smtClean="0"/>
              <a:t>压缩空气</a:t>
            </a:r>
            <a:r>
              <a:rPr lang="zh-CN" altLang="en-AU" sz="2000" b="0" dirty="0"/>
              <a:t>本身是一个严重有害源。在极端情况下，压缩空气能通过皮肤创口或身体开放组织进入血流。在医学上，血流里的气泡就如血栓一样，形成危险的血流阻断。动脉里的血栓由于大小、持续时间和位置的不同，能引起昏迷、瘫痪或者死亡。</a:t>
            </a:r>
            <a:endParaRPr lang="zh-CN" altLang="en-US" sz="2000" b="0" dirty="0"/>
          </a:p>
          <a:p>
            <a:pPr>
              <a:lnSpc>
                <a:spcPct val="150000"/>
              </a:lnSpc>
              <a:defRPr/>
            </a:pPr>
            <a:endParaRPr lang="zh-CN" altLang="en-US" sz="2000" b="0" dirty="0"/>
          </a:p>
          <a:p>
            <a:pPr>
              <a:defRPr/>
            </a:pPr>
            <a:endParaRPr lang="zh-CN" altLang="en-US" sz="2400" b="0" dirty="0"/>
          </a:p>
        </p:txBody>
      </p:sp>
    </p:spTree>
    <p:extLst>
      <p:ext uri="{BB962C8B-B14F-4D97-AF65-F5344CB8AC3E}">
        <p14:creationId xmlns:p14="http://schemas.microsoft.com/office/powerpoint/2010/main" val="29539325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压缩空气的风险</a:t>
            </a:r>
            <a:endParaRPr lang="zh-CN" altLang="en-US" dirty="0"/>
          </a:p>
        </p:txBody>
      </p:sp>
      <p:sp>
        <p:nvSpPr>
          <p:cNvPr id="10243" name="内容占位符 2"/>
          <p:cNvSpPr>
            <a:spLocks noGrp="1"/>
          </p:cNvSpPr>
          <p:nvPr>
            <p:ph idx="1"/>
          </p:nvPr>
        </p:nvSpPr>
        <p:spPr>
          <a:xfrm>
            <a:off x="827088" y="1782763"/>
            <a:ext cx="7859712" cy="4525962"/>
          </a:xfrm>
        </p:spPr>
        <p:txBody>
          <a:bodyPr/>
          <a:lstStyle/>
          <a:p>
            <a:pPr marL="514350" indent="-514350" eaLnBrk="1" hangingPunct="1">
              <a:lnSpc>
                <a:spcPct val="150000"/>
              </a:lnSpc>
              <a:buFont typeface="Arial" charset="0"/>
              <a:buAutoNum type="arabicPeriod"/>
            </a:pPr>
            <a:r>
              <a:rPr lang="zh-CN" altLang="en-AU" sz="2000" b="0" smtClean="0"/>
              <a:t>在</a:t>
            </a:r>
            <a:r>
              <a:rPr lang="en-AU" altLang="zh-CN" sz="2000" b="0" smtClean="0"/>
              <a:t>40 psi</a:t>
            </a:r>
            <a:r>
              <a:rPr lang="zh-CN" altLang="en-AU" sz="2000" b="0" smtClean="0"/>
              <a:t>（约</a:t>
            </a:r>
            <a:r>
              <a:rPr lang="en-AU" altLang="zh-CN" sz="2000" b="0" smtClean="0"/>
              <a:t>2.7</a:t>
            </a:r>
            <a:r>
              <a:rPr lang="zh-CN" altLang="en-AU" sz="2000" b="0" smtClean="0"/>
              <a:t>标准气压）压力下从离耳朵</a:t>
            </a:r>
            <a:r>
              <a:rPr lang="en-AU" altLang="zh-CN" sz="2000" b="0" smtClean="0"/>
              <a:t>4</a:t>
            </a:r>
            <a:r>
              <a:rPr lang="zh-CN" altLang="en-AU" sz="2000" b="0" smtClean="0"/>
              <a:t>英寸（约</a:t>
            </a:r>
            <a:r>
              <a:rPr lang="en-AU" altLang="zh-CN" sz="2000" b="0" smtClean="0"/>
              <a:t>10</a:t>
            </a:r>
            <a:r>
              <a:rPr lang="zh-CN" altLang="en-AU" sz="2000" b="0" smtClean="0"/>
              <a:t>厘米）处能把耳膜吹破或导致大脑损伤。</a:t>
            </a:r>
          </a:p>
          <a:p>
            <a:pPr marL="514350" indent="-514350" eaLnBrk="1" hangingPunct="1">
              <a:lnSpc>
                <a:spcPct val="150000"/>
              </a:lnSpc>
              <a:buFont typeface="Arial" charset="0"/>
              <a:buAutoNum type="arabicPeriod"/>
            </a:pPr>
            <a:r>
              <a:rPr lang="zh-CN" altLang="en-AU" sz="2000" b="0" smtClean="0"/>
              <a:t>在小致</a:t>
            </a:r>
            <a:r>
              <a:rPr lang="en-AU" altLang="zh-CN" sz="2000" b="0" smtClean="0"/>
              <a:t>12 psi</a:t>
            </a:r>
            <a:r>
              <a:rPr lang="zh-CN" altLang="en-AU" sz="2000" b="0" smtClean="0"/>
              <a:t>（约</a:t>
            </a:r>
            <a:r>
              <a:rPr lang="en-AU" altLang="zh-CN" sz="2000" b="0" smtClean="0"/>
              <a:t>0.82</a:t>
            </a:r>
            <a:r>
              <a:rPr lang="zh-CN" altLang="en-AU" sz="2000" b="0" smtClean="0"/>
              <a:t>标准大气压）的压力，能把眼球从眼眶里吹出。 </a:t>
            </a:r>
          </a:p>
          <a:p>
            <a:pPr marL="514350" indent="-514350" eaLnBrk="1" hangingPunct="1">
              <a:lnSpc>
                <a:spcPct val="150000"/>
              </a:lnSpc>
              <a:buFont typeface="Arial" charset="0"/>
              <a:buAutoNum type="arabicPeriod"/>
            </a:pPr>
            <a:r>
              <a:rPr lang="zh-CN" altLang="en-AU" sz="2000" b="0" smtClean="0"/>
              <a:t>压缩空气甚至可以通过衣服吹进肚脐，而导致肠子爆裂。</a:t>
            </a:r>
          </a:p>
          <a:p>
            <a:pPr marL="514350" indent="-514350" eaLnBrk="1" hangingPunct="1">
              <a:lnSpc>
                <a:spcPct val="150000"/>
              </a:lnSpc>
              <a:buFont typeface="Arial" charset="0"/>
              <a:buAutoNum type="arabicPeriod"/>
            </a:pPr>
            <a:r>
              <a:rPr lang="zh-CN" altLang="en-AU" sz="2000" b="0" smtClean="0"/>
              <a:t>对着嘴直吹，压缩空气能吹裂肺部。 </a:t>
            </a:r>
            <a:endParaRPr lang="zh-CN" altLang="en-US" sz="2000" b="0" smtClean="0"/>
          </a:p>
          <a:p>
            <a:pPr marL="514350" indent="-514350">
              <a:lnSpc>
                <a:spcPct val="150000"/>
              </a:lnSpc>
              <a:buFont typeface="Arial" charset="0"/>
              <a:buAutoNum type="arabicPeriod"/>
            </a:pPr>
            <a:endParaRPr lang="zh-CN" altLang="en-US" sz="2000" b="0" smtClean="0"/>
          </a:p>
        </p:txBody>
      </p:sp>
    </p:spTree>
    <p:extLst>
      <p:ext uri="{BB962C8B-B14F-4D97-AF65-F5344CB8AC3E}">
        <p14:creationId xmlns:p14="http://schemas.microsoft.com/office/powerpoint/2010/main" val="212921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压缩空气的风险</a:t>
            </a:r>
            <a:endParaRPr lang="zh-CN" altLang="en-US" dirty="0"/>
          </a:p>
        </p:txBody>
      </p:sp>
      <p:sp>
        <p:nvSpPr>
          <p:cNvPr id="3" name="内容占位符 2"/>
          <p:cNvSpPr>
            <a:spLocks noGrp="1"/>
          </p:cNvSpPr>
          <p:nvPr>
            <p:ph idx="1"/>
          </p:nvPr>
        </p:nvSpPr>
        <p:spPr>
          <a:xfrm>
            <a:off x="684213" y="1782763"/>
            <a:ext cx="4319587" cy="4525962"/>
          </a:xfrm>
          <a:ln>
            <a:solidFill>
              <a:schemeClr val="accent2">
                <a:lumMod val="60000"/>
                <a:lumOff val="40000"/>
              </a:schemeClr>
            </a:solidFill>
          </a:ln>
        </p:spPr>
        <p:txBody>
          <a:bodyPr/>
          <a:lstStyle/>
          <a:p>
            <a:pPr eaLnBrk="1" hangingPunct="1">
              <a:lnSpc>
                <a:spcPct val="150000"/>
              </a:lnSpc>
              <a:spcAft>
                <a:spcPts val="600"/>
              </a:spcAft>
              <a:buFont typeface="Wingdings" pitchFamily="2" charset="2"/>
              <a:buChar char="Ø"/>
              <a:defRPr/>
            </a:pPr>
            <a:r>
              <a:rPr lang="zh-CN" altLang="en-US" sz="2000" b="0" dirty="0"/>
              <a:t>爆炸</a:t>
            </a:r>
            <a:r>
              <a:rPr lang="zh-CN" altLang="en-US" sz="2000" b="0" dirty="0" smtClean="0"/>
              <a:t>：</a:t>
            </a:r>
            <a:endParaRPr lang="en-US" altLang="zh-CN" sz="2000" b="0" dirty="0" smtClean="0"/>
          </a:p>
          <a:p>
            <a:pPr marL="0" indent="0" eaLnBrk="1" hangingPunct="1">
              <a:lnSpc>
                <a:spcPct val="150000"/>
              </a:lnSpc>
              <a:spcAft>
                <a:spcPts val="600"/>
              </a:spcAft>
              <a:buFont typeface="Wingdings" pitchFamily="2" charset="2"/>
              <a:buNone/>
              <a:defRPr/>
            </a:pPr>
            <a:r>
              <a:rPr lang="zh-CN" altLang="en-US" sz="2000" b="0" dirty="0" smtClean="0"/>
              <a:t>   压缩气体</a:t>
            </a:r>
            <a:r>
              <a:rPr lang="zh-CN" altLang="en-US" sz="2000" b="0" dirty="0"/>
              <a:t>有能量，一旦破裂被压缩气体就会迅速泄漏可能会引起气体爆炸</a:t>
            </a:r>
            <a:r>
              <a:rPr lang="zh-CN" altLang="en-US" sz="2000" b="0" dirty="0" smtClean="0"/>
              <a:t>。</a:t>
            </a:r>
            <a:endParaRPr lang="en-US" altLang="zh-CN" sz="2000" b="0" dirty="0" smtClean="0"/>
          </a:p>
          <a:p>
            <a:pPr>
              <a:lnSpc>
                <a:spcPct val="150000"/>
              </a:lnSpc>
              <a:buFont typeface="Wingdings" pitchFamily="2" charset="2"/>
              <a:buChar char="Ø"/>
              <a:defRPr/>
            </a:pPr>
            <a:r>
              <a:rPr lang="zh-CN" altLang="en-US" sz="2000" b="0" dirty="0"/>
              <a:t>眼面部伤害：</a:t>
            </a:r>
            <a:endParaRPr lang="en-US" altLang="zh-CN" sz="2000" b="0" dirty="0"/>
          </a:p>
          <a:p>
            <a:pPr marL="0" indent="0">
              <a:lnSpc>
                <a:spcPct val="150000"/>
              </a:lnSpc>
              <a:buFont typeface="Wingdings" pitchFamily="2" charset="2"/>
              <a:buNone/>
              <a:defRPr/>
            </a:pPr>
            <a:r>
              <a:rPr lang="zh-CN" altLang="en-US" sz="2000" b="0" dirty="0" smtClean="0"/>
              <a:t>  压缩</a:t>
            </a:r>
            <a:r>
              <a:rPr lang="zh-CN" altLang="en-US" sz="2000" b="0" dirty="0"/>
              <a:t>软管作业时，软管中突然升起  的高压空气会使软管弹起导致作业人员眼面部伤害。</a:t>
            </a:r>
          </a:p>
          <a:p>
            <a:pPr eaLnBrk="1" hangingPunct="1">
              <a:lnSpc>
                <a:spcPct val="150000"/>
              </a:lnSpc>
              <a:buFont typeface="Wingdings" pitchFamily="2" charset="2"/>
              <a:buChar char="Ø"/>
              <a:defRPr/>
            </a:pPr>
            <a:endParaRPr lang="zh-CN" altLang="en-US" sz="2000" b="0" dirty="0"/>
          </a:p>
          <a:p>
            <a:pPr>
              <a:buFont typeface="Wingdings" pitchFamily="2" charset="2"/>
              <a:buChar char="Ø"/>
              <a:defRPr/>
            </a:pPr>
            <a:endParaRPr lang="zh-CN" altLang="en-US" sz="2400" b="0" dirty="0"/>
          </a:p>
        </p:txBody>
      </p:sp>
      <p:pic>
        <p:nvPicPr>
          <p:cNvPr id="4" name="图片 10" descr="D:\niecong\作业图片\危化品\压缩气体软管.JPG"/>
          <p:cNvPicPr>
            <a:picLocks noChangeAspect="1" noChangeArrowheads="1"/>
          </p:cNvPicPr>
          <p:nvPr/>
        </p:nvPicPr>
        <p:blipFill>
          <a:blip r:embed="rId2"/>
          <a:srcRect/>
          <a:stretch>
            <a:fillRect/>
          </a:stretch>
        </p:blipFill>
        <p:spPr bwMode="auto">
          <a:xfrm>
            <a:off x="5076825" y="2276475"/>
            <a:ext cx="3833813" cy="3673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512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新闻案例</a:t>
            </a:r>
            <a:r>
              <a:rPr lang="en-US" altLang="zh-CN" dirty="0" smtClean="0"/>
              <a:t>1</a:t>
            </a:r>
            <a:endParaRPr lang="zh-CN" altLang="en-US" dirty="0"/>
          </a:p>
        </p:txBody>
      </p:sp>
      <p:sp>
        <p:nvSpPr>
          <p:cNvPr id="12291" name="内容占位符 2"/>
          <p:cNvSpPr>
            <a:spLocks noGrp="1"/>
          </p:cNvSpPr>
          <p:nvPr>
            <p:ph idx="1"/>
          </p:nvPr>
        </p:nvSpPr>
        <p:spPr>
          <a:xfrm>
            <a:off x="684213" y="1782763"/>
            <a:ext cx="7775575" cy="4525962"/>
          </a:xfrm>
        </p:spPr>
        <p:txBody>
          <a:bodyPr/>
          <a:lstStyle/>
          <a:p>
            <a:pPr eaLnBrk="1" hangingPunct="1">
              <a:lnSpc>
                <a:spcPct val="150000"/>
              </a:lnSpc>
            </a:pPr>
            <a:r>
              <a:rPr lang="zh-CN" altLang="en-AU" sz="2000" smtClean="0">
                <a:solidFill>
                  <a:srgbClr val="FF0000"/>
                </a:solidFill>
              </a:rPr>
              <a:t>空气管插入肛门吹破肠　朋友间恶作剧酿重伤</a:t>
            </a:r>
          </a:p>
          <a:p>
            <a:pPr eaLnBrk="1" hangingPunct="1">
              <a:lnSpc>
                <a:spcPct val="150000"/>
              </a:lnSpc>
              <a:buFont typeface="Wingdings" pitchFamily="2" charset="2"/>
              <a:buNone/>
            </a:pPr>
            <a:r>
              <a:rPr lang="zh-CN" altLang="en-AU" sz="1800" b="0" smtClean="0"/>
              <a:t>            工友间恶作剧，竟用压缩空气管将对方肠子吹破。</a:t>
            </a:r>
          </a:p>
          <a:p>
            <a:pPr eaLnBrk="1" hangingPunct="1">
              <a:lnSpc>
                <a:spcPct val="150000"/>
              </a:lnSpc>
              <a:buFont typeface="Wingdings" pitchFamily="2" charset="2"/>
              <a:buNone/>
            </a:pPr>
            <a:r>
              <a:rPr lang="zh-CN" altLang="en-AU" sz="1800" b="0" smtClean="0"/>
              <a:t>　　     方某和罗某同在某合金制品公司铸造车间工作，平时关系较好。方某在工作间隙，见罗某蹲在地上干活，便打算捉弄一下罗某。他从工友手中拿过吹除模具垃圾用的压缩空气管，走到罗某身后朝其屁股上一吹。谁知罗某当即倒地，手捂腹部脸色苍白。方某慌了手脚，赶紧报告厂方，厂方即将罗某送至医院。医院检查发现罗某大肠破裂，已构成重伤，经两次手术才将破裂的大肠补接好，前后花费</a:t>
            </a:r>
            <a:r>
              <a:rPr lang="en-AU" altLang="zh-CN" sz="1800" b="0" smtClean="0"/>
              <a:t>4</a:t>
            </a:r>
            <a:r>
              <a:rPr lang="zh-CN" altLang="en-AU" sz="1800" b="0" smtClean="0"/>
              <a:t>万余元，均由方某负担。 </a:t>
            </a:r>
            <a:endParaRPr lang="zh-CN" altLang="en-US" sz="1800" b="0" smtClean="0"/>
          </a:p>
          <a:p>
            <a:pPr>
              <a:lnSpc>
                <a:spcPct val="150000"/>
              </a:lnSpc>
            </a:pPr>
            <a:endParaRPr lang="zh-CN" altLang="en-US" sz="1800" b="0" smtClean="0"/>
          </a:p>
        </p:txBody>
      </p:sp>
    </p:spTree>
    <p:extLst>
      <p:ext uri="{BB962C8B-B14F-4D97-AF65-F5344CB8AC3E}">
        <p14:creationId xmlns:p14="http://schemas.microsoft.com/office/powerpoint/2010/main" val="234604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zh-CN" altLang="en-US" dirty="0" smtClean="0"/>
              <a:t>新闻案例</a:t>
            </a:r>
            <a:r>
              <a:rPr lang="en-US" altLang="zh-CN" dirty="0" smtClean="0"/>
              <a:t>2</a:t>
            </a:r>
            <a:endParaRPr lang="zh-CN" altLang="en-US" dirty="0"/>
          </a:p>
        </p:txBody>
      </p:sp>
      <p:sp>
        <p:nvSpPr>
          <p:cNvPr id="3" name="内容占位符 2"/>
          <p:cNvSpPr>
            <a:spLocks noGrp="1"/>
          </p:cNvSpPr>
          <p:nvPr>
            <p:ph idx="1"/>
          </p:nvPr>
        </p:nvSpPr>
        <p:spPr>
          <a:xfrm>
            <a:off x="684213" y="1782763"/>
            <a:ext cx="8002587" cy="4525962"/>
          </a:xfrm>
        </p:spPr>
        <p:txBody>
          <a:bodyPr/>
          <a:lstStyle/>
          <a:p>
            <a:pPr marL="0" indent="0" eaLnBrk="1" hangingPunct="1">
              <a:lnSpc>
                <a:spcPct val="150000"/>
              </a:lnSpc>
              <a:buFont typeface="Wingdings" pitchFamily="2" charset="2"/>
              <a:buNone/>
              <a:defRPr/>
            </a:pPr>
            <a:r>
              <a:rPr lang="zh-CN" altLang="en-AU" sz="1800" dirty="0">
                <a:solidFill>
                  <a:srgbClr val="FF0000"/>
                </a:solidFill>
              </a:rPr>
              <a:t>工人开玩笑将空气注入工友肛门 致肠穿孔急救</a:t>
            </a:r>
            <a:endParaRPr lang="zh-CN" altLang="en-US" sz="1800" dirty="0">
              <a:solidFill>
                <a:srgbClr val="FF0000"/>
              </a:solidFill>
            </a:endParaRPr>
          </a:p>
          <a:p>
            <a:pPr eaLnBrk="1" hangingPunct="1">
              <a:lnSpc>
                <a:spcPct val="150000"/>
              </a:lnSpc>
              <a:buFont typeface="Wingdings" pitchFamily="2" charset="2"/>
              <a:buNone/>
              <a:defRPr/>
            </a:pPr>
            <a:r>
              <a:rPr lang="zh-CN" altLang="en-US" sz="1400" b="0" dirty="0" smtClean="0"/>
              <a:t>           一家</a:t>
            </a:r>
            <a:r>
              <a:rPr lang="zh-CN" altLang="en-US" sz="1400" b="0" dirty="0"/>
              <a:t>单位的几位工人扶着一个表情痛苦、腹胀如鼓的工友来到吴泾医院，称病人被同事从肛门处注入压缩空气，疼痛难忍，要求诊治。急诊间立即将病人送到摄片室。经初步诊断，病人已经肠穿孔。医生当即向院领导作了汇报，启动了应急抢救方案。</a:t>
            </a:r>
          </a:p>
          <a:p>
            <a:pPr eaLnBrk="1" hangingPunct="1">
              <a:lnSpc>
                <a:spcPct val="150000"/>
              </a:lnSpc>
              <a:buFont typeface="Wingdings" pitchFamily="2" charset="2"/>
              <a:buNone/>
              <a:defRPr/>
            </a:pPr>
            <a:r>
              <a:rPr lang="zh-CN" altLang="en-US" sz="1400" b="0" dirty="0"/>
              <a:t>　　     经过一个半小时紧张抢救，这位病人才转危为安。</a:t>
            </a:r>
          </a:p>
          <a:p>
            <a:pPr eaLnBrk="1" hangingPunct="1">
              <a:lnSpc>
                <a:spcPct val="150000"/>
              </a:lnSpc>
              <a:buFont typeface="Wingdings" pitchFamily="2" charset="2"/>
              <a:buNone/>
              <a:defRPr/>
            </a:pPr>
            <a:r>
              <a:rPr lang="zh-CN" altLang="en-US" sz="1400" b="0" dirty="0"/>
              <a:t>　　     原来，当天早班下班前，陈师傅正在用车间里的压缩空气吹去衣服上的灰尘，在身后的民工吴某觉得好玩，竟然将另外一根压缩空气的管子捅进没有防备的陈师傅肛门，顿时一股压力极强的气流注入其身体。</a:t>
            </a:r>
          </a:p>
          <a:p>
            <a:pPr eaLnBrk="1" hangingPunct="1">
              <a:lnSpc>
                <a:spcPct val="150000"/>
              </a:lnSpc>
              <a:buFont typeface="Wingdings" pitchFamily="2" charset="2"/>
              <a:buNone/>
              <a:defRPr/>
            </a:pPr>
            <a:r>
              <a:rPr lang="zh-CN" altLang="en-US" sz="1400" b="0" dirty="0"/>
              <a:t>　　     陈师傅立即觉得腹部很胀，十分痛苦，被工友送到吴泾医院救治。医生说，压缩空气被注入身体十分危险，如果救治得晚，很容易形成急性继发性腹膜炎，引起感染死亡。赵医生告诫说，压缩空气不能进入人体，除去病人极端痛苦以外，还容易因此引起感染而死亡。 </a:t>
            </a:r>
          </a:p>
          <a:p>
            <a:pPr>
              <a:lnSpc>
                <a:spcPct val="150000"/>
              </a:lnSpc>
              <a:defRPr/>
            </a:pPr>
            <a:endParaRPr lang="zh-CN" altLang="en-US" sz="1400" b="0" dirty="0"/>
          </a:p>
        </p:txBody>
      </p:sp>
    </p:spTree>
    <p:extLst>
      <p:ext uri="{BB962C8B-B14F-4D97-AF65-F5344CB8AC3E}">
        <p14:creationId xmlns:p14="http://schemas.microsoft.com/office/powerpoint/2010/main" val="1334000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中宋"/>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华文中宋"/>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全屏显示(4:3)</PresentationFormat>
  <Paragraphs>231</Paragraphs>
  <Slides>40</Slides>
  <Notes>0</Notes>
  <HiddenSlides>0</HiddenSlides>
  <MMClips>0</MMClips>
  <ScaleCrop>false</ScaleCrop>
  <HeadingPairs>
    <vt:vector size="4" baseType="variant">
      <vt:variant>
        <vt:lpstr>主题</vt:lpstr>
      </vt:variant>
      <vt:variant>
        <vt:i4>4</vt:i4>
      </vt:variant>
      <vt:variant>
        <vt:lpstr>幻灯片标题</vt:lpstr>
      </vt:variant>
      <vt:variant>
        <vt:i4>40</vt:i4>
      </vt:variant>
    </vt:vector>
  </HeadingPairs>
  <TitlesOfParts>
    <vt:vector size="44" baseType="lpstr">
      <vt:lpstr>Office 主题</vt:lpstr>
      <vt:lpstr>默认设计模板</vt:lpstr>
      <vt:lpstr>自定义设计方案</vt:lpstr>
      <vt:lpstr>1_自定义设计方案</vt:lpstr>
      <vt:lpstr>压缩空气安全管理</vt:lpstr>
      <vt:lpstr>主要内容</vt:lpstr>
      <vt:lpstr>压缩空气有哪些风险？</vt:lpstr>
      <vt:lpstr>压缩空气的风险</vt:lpstr>
      <vt:lpstr>压缩空气的风险</vt:lpstr>
      <vt:lpstr>压缩空气的风险</vt:lpstr>
      <vt:lpstr>压缩空气的风险</vt:lpstr>
      <vt:lpstr>新闻案例1</vt:lpstr>
      <vt:lpstr>新闻案例2</vt:lpstr>
      <vt:lpstr>主要内容</vt:lpstr>
      <vt:lpstr>概述</vt:lpstr>
      <vt:lpstr>空气压缩设备的构成</vt:lpstr>
      <vt:lpstr>空压机分类</vt:lpstr>
      <vt:lpstr>常见压缩机型式</vt:lpstr>
      <vt:lpstr>常见压缩机型式</vt:lpstr>
      <vt:lpstr>常见的压缩机型式</vt:lpstr>
      <vt:lpstr>活塞式空压机</vt:lpstr>
      <vt:lpstr>L型空压机</vt:lpstr>
      <vt:lpstr>螺杆压缩机</vt:lpstr>
      <vt:lpstr>主要内容</vt:lpstr>
      <vt:lpstr>使用前</vt:lpstr>
      <vt:lpstr>作业现场检查</vt:lpstr>
      <vt:lpstr>人员防护检查</vt:lpstr>
      <vt:lpstr>使用注意事项</vt:lpstr>
      <vt:lpstr>风险控制原则</vt:lpstr>
      <vt:lpstr>作业安全要求</vt:lpstr>
      <vt:lpstr>作业安全要求</vt:lpstr>
      <vt:lpstr>作业安全要求</vt:lpstr>
      <vt:lpstr>作业安全要求</vt:lpstr>
      <vt:lpstr>作业安全要求</vt:lpstr>
      <vt:lpstr>作业安全要求</vt:lpstr>
      <vt:lpstr>作业安全要求</vt:lpstr>
      <vt:lpstr>检验要求</vt:lpstr>
      <vt:lpstr>检验要求</vt:lpstr>
      <vt:lpstr>检验要求</vt:lpstr>
      <vt:lpstr>气瓶安全附件</vt:lpstr>
      <vt:lpstr>颜色要求</vt:lpstr>
      <vt:lpstr>颜色标记要求</vt:lpstr>
      <vt:lpstr>充装要求</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压缩空气安全管理</dc:title>
  <dc:creator>Administrator</dc:creator>
  <cp:lastModifiedBy>tclsevers</cp:lastModifiedBy>
  <cp:revision>1</cp:revision>
  <dcterms:created xsi:type="dcterms:W3CDTF">2013-10-20T02:28:52Z</dcterms:created>
  <dcterms:modified xsi:type="dcterms:W3CDTF">2013-10-20T02:29:32Z</dcterms:modified>
</cp:coreProperties>
</file>