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2"/>
  </p:notesMasterIdLst>
  <p:sldIdLst>
    <p:sldId id="310" r:id="rId2"/>
    <p:sldId id="340" r:id="rId3"/>
    <p:sldId id="259" r:id="rId4"/>
    <p:sldId id="258" r:id="rId5"/>
    <p:sldId id="325" r:id="rId6"/>
    <p:sldId id="327" r:id="rId7"/>
    <p:sldId id="326" r:id="rId8"/>
    <p:sldId id="329" r:id="rId9"/>
    <p:sldId id="330" r:id="rId10"/>
    <p:sldId id="331" r:id="rId11"/>
    <p:sldId id="332" r:id="rId12"/>
    <p:sldId id="333" r:id="rId13"/>
    <p:sldId id="334" r:id="rId14"/>
    <p:sldId id="328" r:id="rId15"/>
    <p:sldId id="335" r:id="rId16"/>
    <p:sldId id="336" r:id="rId17"/>
    <p:sldId id="338" r:id="rId18"/>
    <p:sldId id="337" r:id="rId19"/>
    <p:sldId id="339" r:id="rId20"/>
    <p:sldId id="315" r:id="rId21"/>
  </p:sldIdLst>
  <p:sldSz cx="12195175"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6"/>
    <a:srgbClr val="809BC6"/>
    <a:srgbClr val="DB5253"/>
    <a:srgbClr val="AC2839"/>
    <a:srgbClr val="262626"/>
    <a:srgbClr val="C9050B"/>
    <a:srgbClr val="405F8F"/>
    <a:srgbClr val="F1F1F1"/>
    <a:srgbClr val="6082B8"/>
    <a:srgbClr val="2DB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p:scale>
          <a:sx n="66" d="100"/>
          <a:sy n="66" d="100"/>
        </p:scale>
        <p:origin x="2274" y="1140"/>
      </p:cViewPr>
      <p:guideLst>
        <p:guide orient="horz" pos="2296"/>
        <p:guide pos="3841"/>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9F697-7B3E-4B61-BA36-BBED2B79610F}" type="datetimeFigureOut">
              <a:rPr lang="zh-CN" altLang="en-US" smtClean="0"/>
              <a:t>2022/1/25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1919F-01AF-46C7-8CD3-5043392422FD}" type="slidenum">
              <a:rPr lang="zh-CN" altLang="en-US" smtClean="0"/>
              <a:t>‹#›</a:t>
            </a:fld>
            <a:endParaRPr lang="zh-CN" altLang="en-US"/>
          </a:p>
        </p:txBody>
      </p:sp>
    </p:spTree>
    <p:extLst>
      <p:ext uri="{BB962C8B-B14F-4D97-AF65-F5344CB8AC3E}">
        <p14:creationId xmlns:p14="http://schemas.microsoft.com/office/powerpoint/2010/main" val="345869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3</a:t>
            </a:fld>
            <a:endParaRPr lang="zh-CN" altLang="en-US"/>
          </a:p>
        </p:txBody>
      </p:sp>
    </p:spTree>
    <p:extLst>
      <p:ext uri="{BB962C8B-B14F-4D97-AF65-F5344CB8AC3E}">
        <p14:creationId xmlns:p14="http://schemas.microsoft.com/office/powerpoint/2010/main" val="236296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12</a:t>
            </a:fld>
            <a:endParaRPr lang="zh-CN" altLang="en-US"/>
          </a:p>
        </p:txBody>
      </p:sp>
    </p:spTree>
    <p:extLst>
      <p:ext uri="{BB962C8B-B14F-4D97-AF65-F5344CB8AC3E}">
        <p14:creationId xmlns:p14="http://schemas.microsoft.com/office/powerpoint/2010/main" val="3246460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13</a:t>
            </a:fld>
            <a:endParaRPr lang="zh-CN" altLang="en-US"/>
          </a:p>
        </p:txBody>
      </p:sp>
    </p:spTree>
    <p:extLst>
      <p:ext uri="{BB962C8B-B14F-4D97-AF65-F5344CB8AC3E}">
        <p14:creationId xmlns:p14="http://schemas.microsoft.com/office/powerpoint/2010/main" val="365650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14</a:t>
            </a:fld>
            <a:endParaRPr lang="zh-CN" altLang="en-US"/>
          </a:p>
        </p:txBody>
      </p:sp>
    </p:spTree>
    <p:extLst>
      <p:ext uri="{BB962C8B-B14F-4D97-AF65-F5344CB8AC3E}">
        <p14:creationId xmlns:p14="http://schemas.microsoft.com/office/powerpoint/2010/main" val="97593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15</a:t>
            </a:fld>
            <a:endParaRPr lang="zh-CN" altLang="en-US"/>
          </a:p>
        </p:txBody>
      </p:sp>
    </p:spTree>
    <p:extLst>
      <p:ext uri="{BB962C8B-B14F-4D97-AF65-F5344CB8AC3E}">
        <p14:creationId xmlns:p14="http://schemas.microsoft.com/office/powerpoint/2010/main" val="404196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16</a:t>
            </a:fld>
            <a:endParaRPr lang="zh-CN" altLang="en-US"/>
          </a:p>
        </p:txBody>
      </p:sp>
    </p:spTree>
    <p:extLst>
      <p:ext uri="{BB962C8B-B14F-4D97-AF65-F5344CB8AC3E}">
        <p14:creationId xmlns:p14="http://schemas.microsoft.com/office/powerpoint/2010/main" val="260587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17</a:t>
            </a:fld>
            <a:endParaRPr lang="zh-CN" altLang="en-US"/>
          </a:p>
        </p:txBody>
      </p:sp>
    </p:spTree>
    <p:extLst>
      <p:ext uri="{BB962C8B-B14F-4D97-AF65-F5344CB8AC3E}">
        <p14:creationId xmlns:p14="http://schemas.microsoft.com/office/powerpoint/2010/main" val="3229077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18</a:t>
            </a:fld>
            <a:endParaRPr lang="zh-CN" altLang="en-US"/>
          </a:p>
        </p:txBody>
      </p:sp>
    </p:spTree>
    <p:extLst>
      <p:ext uri="{BB962C8B-B14F-4D97-AF65-F5344CB8AC3E}">
        <p14:creationId xmlns:p14="http://schemas.microsoft.com/office/powerpoint/2010/main" val="1179382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19</a:t>
            </a:fld>
            <a:endParaRPr lang="zh-CN" altLang="en-US"/>
          </a:p>
        </p:txBody>
      </p:sp>
    </p:spTree>
    <p:extLst>
      <p:ext uri="{BB962C8B-B14F-4D97-AF65-F5344CB8AC3E}">
        <p14:creationId xmlns:p14="http://schemas.microsoft.com/office/powerpoint/2010/main" val="366060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4</a:t>
            </a:fld>
            <a:endParaRPr lang="zh-CN" altLang="en-US"/>
          </a:p>
        </p:txBody>
      </p:sp>
    </p:spTree>
    <p:extLst>
      <p:ext uri="{BB962C8B-B14F-4D97-AF65-F5344CB8AC3E}">
        <p14:creationId xmlns:p14="http://schemas.microsoft.com/office/powerpoint/2010/main" val="188984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5</a:t>
            </a:fld>
            <a:endParaRPr lang="zh-CN" altLang="en-US"/>
          </a:p>
        </p:txBody>
      </p:sp>
    </p:spTree>
    <p:extLst>
      <p:ext uri="{BB962C8B-B14F-4D97-AF65-F5344CB8AC3E}">
        <p14:creationId xmlns:p14="http://schemas.microsoft.com/office/powerpoint/2010/main" val="2547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6</a:t>
            </a:fld>
            <a:endParaRPr lang="zh-CN" altLang="en-US"/>
          </a:p>
        </p:txBody>
      </p:sp>
    </p:spTree>
    <p:extLst>
      <p:ext uri="{BB962C8B-B14F-4D97-AF65-F5344CB8AC3E}">
        <p14:creationId xmlns:p14="http://schemas.microsoft.com/office/powerpoint/2010/main" val="422815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7</a:t>
            </a:fld>
            <a:endParaRPr lang="zh-CN" altLang="en-US"/>
          </a:p>
        </p:txBody>
      </p:sp>
    </p:spTree>
    <p:extLst>
      <p:ext uri="{BB962C8B-B14F-4D97-AF65-F5344CB8AC3E}">
        <p14:creationId xmlns:p14="http://schemas.microsoft.com/office/powerpoint/2010/main" val="205136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8</a:t>
            </a:fld>
            <a:endParaRPr lang="zh-CN" altLang="en-US"/>
          </a:p>
        </p:txBody>
      </p:sp>
    </p:spTree>
    <p:extLst>
      <p:ext uri="{BB962C8B-B14F-4D97-AF65-F5344CB8AC3E}">
        <p14:creationId xmlns:p14="http://schemas.microsoft.com/office/powerpoint/2010/main" val="226855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9</a:t>
            </a:fld>
            <a:endParaRPr lang="zh-CN" altLang="en-US"/>
          </a:p>
        </p:txBody>
      </p:sp>
    </p:spTree>
    <p:extLst>
      <p:ext uri="{BB962C8B-B14F-4D97-AF65-F5344CB8AC3E}">
        <p14:creationId xmlns:p14="http://schemas.microsoft.com/office/powerpoint/2010/main" val="133614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10</a:t>
            </a:fld>
            <a:endParaRPr lang="zh-CN" altLang="en-US"/>
          </a:p>
        </p:txBody>
      </p:sp>
    </p:spTree>
    <p:extLst>
      <p:ext uri="{BB962C8B-B14F-4D97-AF65-F5344CB8AC3E}">
        <p14:creationId xmlns:p14="http://schemas.microsoft.com/office/powerpoint/2010/main" val="358464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1919F-01AF-46C7-8CD3-5043392422FD}" type="slidenum">
              <a:rPr lang="zh-CN" altLang="en-US" smtClean="0"/>
              <a:t>11</a:t>
            </a:fld>
            <a:endParaRPr lang="zh-CN" altLang="en-US"/>
          </a:p>
        </p:txBody>
      </p:sp>
    </p:spTree>
    <p:extLst>
      <p:ext uri="{BB962C8B-B14F-4D97-AF65-F5344CB8AC3E}">
        <p14:creationId xmlns:p14="http://schemas.microsoft.com/office/powerpoint/2010/main" val="214719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p:cNvGrpSpPr/>
          <p:nvPr userDrawn="1"/>
        </p:nvGrpSpPr>
        <p:grpSpPr>
          <a:xfrm>
            <a:off x="348979" y="248488"/>
            <a:ext cx="936104" cy="936232"/>
            <a:chOff x="408955" y="116632"/>
            <a:chExt cx="936104" cy="936232"/>
          </a:xfrm>
        </p:grpSpPr>
        <p:grpSp>
          <p:nvGrpSpPr>
            <p:cNvPr id="21" name="组合 20"/>
            <p:cNvGrpSpPr/>
            <p:nvPr/>
          </p:nvGrpSpPr>
          <p:grpSpPr>
            <a:xfrm rot="5400000">
              <a:off x="458417" y="160626"/>
              <a:ext cx="773826" cy="685837"/>
              <a:chOff x="3385822" y="2342962"/>
              <a:chExt cx="2463822" cy="2183669"/>
            </a:xfrm>
          </p:grpSpPr>
          <p:sp>
            <p:nvSpPr>
              <p:cNvPr id="23"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24"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grpSp>
          <p:nvGrpSpPr>
            <p:cNvPr id="15" name="组合 14"/>
            <p:cNvGrpSpPr/>
            <p:nvPr/>
          </p:nvGrpSpPr>
          <p:grpSpPr>
            <a:xfrm rot="5400000">
              <a:off x="399071" y="888902"/>
              <a:ext cx="173846" cy="154078"/>
              <a:chOff x="3385822" y="2342962"/>
              <a:chExt cx="2463822" cy="2183669"/>
            </a:xfrm>
          </p:grpSpPr>
          <p:sp>
            <p:nvSpPr>
              <p:cNvPr id="19"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20" name="Freeform 5"/>
              <p:cNvSpPr>
                <a:spLocks/>
              </p:cNvSpPr>
              <p:nvPr/>
            </p:nvSpPr>
            <p:spPr bwMode="auto">
              <a:xfrm rot="10800000">
                <a:off x="3662375" y="2588036"/>
                <a:ext cx="1910732" cy="169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77000">
                    <a:schemeClr val="bg1">
                      <a:lumMod val="95000"/>
                    </a:schemeClr>
                  </a:gs>
                </a:gsLst>
                <a:lin ang="8400000" scaled="0"/>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grpSp>
          <p:nvGrpSpPr>
            <p:cNvPr id="16" name="组合 15"/>
            <p:cNvGrpSpPr/>
            <p:nvPr/>
          </p:nvGrpSpPr>
          <p:grpSpPr>
            <a:xfrm rot="5400000">
              <a:off x="1203922" y="767583"/>
              <a:ext cx="149645" cy="132629"/>
              <a:chOff x="3385822" y="2342962"/>
              <a:chExt cx="2463822" cy="2183669"/>
            </a:xfrm>
          </p:grpSpPr>
          <p:sp>
            <p:nvSpPr>
              <p:cNvPr id="17"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18" name="Freeform 5"/>
              <p:cNvSpPr>
                <a:spLocks/>
              </p:cNvSpPr>
              <p:nvPr/>
            </p:nvSpPr>
            <p:spPr bwMode="auto">
              <a:xfrm rot="10800000">
                <a:off x="3662375" y="2588036"/>
                <a:ext cx="1910732" cy="169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77000">
                    <a:schemeClr val="bg1">
                      <a:lumMod val="95000"/>
                    </a:schemeClr>
                  </a:gs>
                </a:gsLst>
                <a:lin ang="8400000" scaled="0"/>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grpSp>
        <p:nvGrpSpPr>
          <p:cNvPr id="13" name="组合 12"/>
          <p:cNvGrpSpPr/>
          <p:nvPr userDrawn="1"/>
        </p:nvGrpSpPr>
        <p:grpSpPr>
          <a:xfrm>
            <a:off x="348979" y="248488"/>
            <a:ext cx="936104" cy="936232"/>
            <a:chOff x="408955" y="116632"/>
            <a:chExt cx="936104" cy="936232"/>
          </a:xfrm>
        </p:grpSpPr>
        <p:grpSp>
          <p:nvGrpSpPr>
            <p:cNvPr id="14" name="组合 13"/>
            <p:cNvGrpSpPr/>
            <p:nvPr/>
          </p:nvGrpSpPr>
          <p:grpSpPr>
            <a:xfrm>
              <a:off x="480963" y="116632"/>
              <a:ext cx="730050" cy="773826"/>
              <a:chOff x="2383479" y="1784885"/>
              <a:chExt cx="3094484" cy="3280036"/>
            </a:xfrm>
          </p:grpSpPr>
          <p:grpSp>
            <p:nvGrpSpPr>
              <p:cNvPr id="21" name="组合 20"/>
              <p:cNvGrpSpPr/>
              <p:nvPr/>
            </p:nvGrpSpPr>
            <p:grpSpPr>
              <a:xfrm rot="5400000">
                <a:off x="2287916" y="1971364"/>
                <a:ext cx="3280036" cy="2907078"/>
                <a:chOff x="3385822" y="2342962"/>
                <a:chExt cx="2463822" cy="2183669"/>
              </a:xfrm>
            </p:grpSpPr>
            <p:sp>
              <p:nvSpPr>
                <p:cNvPr id="23"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24"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sp>
            <p:nvSpPr>
              <p:cNvPr id="22" name="文本框 32"/>
              <p:cNvSpPr txBox="1"/>
              <p:nvPr/>
            </p:nvSpPr>
            <p:spPr>
              <a:xfrm>
                <a:off x="2383479" y="2126102"/>
                <a:ext cx="3094484" cy="2217786"/>
              </a:xfrm>
              <a:prstGeom prst="rect">
                <a:avLst/>
              </a:prstGeom>
              <a:noFill/>
            </p:spPr>
            <p:txBody>
              <a:bodyPr wrap="square" rtlCol="0">
                <a:spAutoFit/>
              </a:bodyPr>
              <a:lstStyle/>
              <a:p>
                <a:pPr algn="ctr"/>
                <a:r>
                  <a:rPr lang="en-US" altLang="zh-CN" sz="28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rPr>
                  <a:t>02</a:t>
                </a:r>
                <a:endParaRPr lang="zh-CN" altLang="en-US" sz="28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endParaRPr>
              </a:p>
            </p:txBody>
          </p:sp>
        </p:grpSp>
        <p:grpSp>
          <p:nvGrpSpPr>
            <p:cNvPr id="15" name="组合 14"/>
            <p:cNvGrpSpPr/>
            <p:nvPr/>
          </p:nvGrpSpPr>
          <p:grpSpPr>
            <a:xfrm rot="5400000">
              <a:off x="399071" y="888902"/>
              <a:ext cx="173846" cy="154078"/>
              <a:chOff x="3385822" y="2342962"/>
              <a:chExt cx="2463822" cy="2183669"/>
            </a:xfrm>
          </p:grpSpPr>
          <p:sp>
            <p:nvSpPr>
              <p:cNvPr id="19"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20" name="Freeform 5"/>
              <p:cNvSpPr>
                <a:spLocks/>
              </p:cNvSpPr>
              <p:nvPr/>
            </p:nvSpPr>
            <p:spPr bwMode="auto">
              <a:xfrm rot="10800000">
                <a:off x="3662375" y="2588036"/>
                <a:ext cx="1910732" cy="169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77000">
                    <a:schemeClr val="bg1">
                      <a:lumMod val="95000"/>
                    </a:schemeClr>
                  </a:gs>
                </a:gsLst>
                <a:lin ang="8400000" scaled="0"/>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grpSp>
          <p:nvGrpSpPr>
            <p:cNvPr id="16" name="组合 15"/>
            <p:cNvGrpSpPr/>
            <p:nvPr/>
          </p:nvGrpSpPr>
          <p:grpSpPr>
            <a:xfrm rot="5400000">
              <a:off x="1203922" y="767583"/>
              <a:ext cx="149645" cy="132629"/>
              <a:chOff x="3385822" y="2342962"/>
              <a:chExt cx="2463822" cy="2183669"/>
            </a:xfrm>
          </p:grpSpPr>
          <p:sp>
            <p:nvSpPr>
              <p:cNvPr id="17"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18" name="Freeform 5"/>
              <p:cNvSpPr>
                <a:spLocks/>
              </p:cNvSpPr>
              <p:nvPr/>
            </p:nvSpPr>
            <p:spPr bwMode="auto">
              <a:xfrm rot="10800000">
                <a:off x="3662375" y="2588036"/>
                <a:ext cx="1910732" cy="169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77000">
                    <a:schemeClr val="bg1">
                      <a:lumMod val="95000"/>
                    </a:schemeClr>
                  </a:gs>
                </a:gsLst>
                <a:lin ang="8400000" scaled="0"/>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grpSp>
      <p:sp>
        <p:nvSpPr>
          <p:cNvPr id="25" name="矩形 24"/>
          <p:cNvSpPr/>
          <p:nvPr userDrawn="1"/>
        </p:nvSpPr>
        <p:spPr>
          <a:xfrm>
            <a:off x="3949379" y="704728"/>
            <a:ext cx="2765501" cy="246221"/>
          </a:xfrm>
          <a:prstGeom prst="rect">
            <a:avLst/>
          </a:prstGeom>
        </p:spPr>
        <p:txBody>
          <a:bodyPr wrap="none">
            <a:spAutoFit/>
          </a:bodyPr>
          <a:lstStyle/>
          <a:p>
            <a:r>
              <a:rPr lang="zh-CN" altLang="en-US" sz="1000" dirty="0">
                <a:solidFill>
                  <a:schemeClr val="tx1">
                    <a:lumMod val="50000"/>
                    <a:lumOff val="50000"/>
                  </a:schemeClr>
                </a:solidFill>
                <a:ea typeface="思源黑体" panose="020B0500000000000000" pitchFamily="34" charset="-122"/>
              </a:rPr>
              <a:t>Microsome annual work summary plan</a:t>
            </a:r>
          </a:p>
        </p:txBody>
      </p:sp>
    </p:spTree>
    <p:extLst>
      <p:ext uri="{BB962C8B-B14F-4D97-AF65-F5344CB8AC3E}">
        <p14:creationId xmlns:p14="http://schemas.microsoft.com/office/powerpoint/2010/main" val="136363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grpSp>
        <p:nvGrpSpPr>
          <p:cNvPr id="13" name="组合 12"/>
          <p:cNvGrpSpPr/>
          <p:nvPr userDrawn="1"/>
        </p:nvGrpSpPr>
        <p:grpSpPr>
          <a:xfrm>
            <a:off x="348979" y="248488"/>
            <a:ext cx="936104" cy="936232"/>
            <a:chOff x="408955" y="116632"/>
            <a:chExt cx="936104" cy="936232"/>
          </a:xfrm>
        </p:grpSpPr>
        <p:grpSp>
          <p:nvGrpSpPr>
            <p:cNvPr id="14" name="组合 13"/>
            <p:cNvGrpSpPr/>
            <p:nvPr/>
          </p:nvGrpSpPr>
          <p:grpSpPr>
            <a:xfrm>
              <a:off x="480963" y="116632"/>
              <a:ext cx="730050" cy="773826"/>
              <a:chOff x="2383479" y="1784885"/>
              <a:chExt cx="3094484" cy="3280036"/>
            </a:xfrm>
          </p:grpSpPr>
          <p:grpSp>
            <p:nvGrpSpPr>
              <p:cNvPr id="21" name="组合 20"/>
              <p:cNvGrpSpPr/>
              <p:nvPr/>
            </p:nvGrpSpPr>
            <p:grpSpPr>
              <a:xfrm rot="5400000">
                <a:off x="2287916" y="1971364"/>
                <a:ext cx="3280036" cy="2907078"/>
                <a:chOff x="3385822" y="2342962"/>
                <a:chExt cx="2463822" cy="2183669"/>
              </a:xfrm>
            </p:grpSpPr>
            <p:sp>
              <p:nvSpPr>
                <p:cNvPr id="23"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24"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sp>
            <p:nvSpPr>
              <p:cNvPr id="22" name="文本框 32"/>
              <p:cNvSpPr txBox="1"/>
              <p:nvPr/>
            </p:nvSpPr>
            <p:spPr>
              <a:xfrm>
                <a:off x="2383479" y="2126102"/>
                <a:ext cx="3094484" cy="2217786"/>
              </a:xfrm>
              <a:prstGeom prst="rect">
                <a:avLst/>
              </a:prstGeom>
              <a:noFill/>
            </p:spPr>
            <p:txBody>
              <a:bodyPr wrap="square" rtlCol="0">
                <a:spAutoFit/>
              </a:bodyPr>
              <a:lstStyle/>
              <a:p>
                <a:pPr algn="ctr"/>
                <a:r>
                  <a:rPr lang="en-US" altLang="zh-CN" sz="28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rPr>
                  <a:t>03</a:t>
                </a:r>
                <a:endParaRPr lang="zh-CN" altLang="en-US" sz="28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endParaRPr>
              </a:p>
            </p:txBody>
          </p:sp>
        </p:grpSp>
        <p:grpSp>
          <p:nvGrpSpPr>
            <p:cNvPr id="15" name="组合 14"/>
            <p:cNvGrpSpPr/>
            <p:nvPr/>
          </p:nvGrpSpPr>
          <p:grpSpPr>
            <a:xfrm rot="5400000">
              <a:off x="399071" y="888902"/>
              <a:ext cx="173846" cy="154078"/>
              <a:chOff x="3385822" y="2342962"/>
              <a:chExt cx="2463822" cy="2183669"/>
            </a:xfrm>
          </p:grpSpPr>
          <p:sp>
            <p:nvSpPr>
              <p:cNvPr id="19"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20" name="Freeform 5"/>
              <p:cNvSpPr>
                <a:spLocks/>
              </p:cNvSpPr>
              <p:nvPr/>
            </p:nvSpPr>
            <p:spPr bwMode="auto">
              <a:xfrm rot="10800000">
                <a:off x="3662375" y="2588036"/>
                <a:ext cx="1910732" cy="169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77000">
                    <a:schemeClr val="bg1">
                      <a:lumMod val="95000"/>
                    </a:schemeClr>
                  </a:gs>
                </a:gsLst>
                <a:lin ang="8400000" scaled="0"/>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grpSp>
          <p:nvGrpSpPr>
            <p:cNvPr id="16" name="组合 15"/>
            <p:cNvGrpSpPr/>
            <p:nvPr/>
          </p:nvGrpSpPr>
          <p:grpSpPr>
            <a:xfrm rot="5400000">
              <a:off x="1203922" y="767583"/>
              <a:ext cx="149645" cy="132629"/>
              <a:chOff x="3385822" y="2342962"/>
              <a:chExt cx="2463822" cy="2183669"/>
            </a:xfrm>
          </p:grpSpPr>
          <p:sp>
            <p:nvSpPr>
              <p:cNvPr id="17"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18" name="Freeform 5"/>
              <p:cNvSpPr>
                <a:spLocks/>
              </p:cNvSpPr>
              <p:nvPr/>
            </p:nvSpPr>
            <p:spPr bwMode="auto">
              <a:xfrm rot="10800000">
                <a:off x="3662375" y="2588036"/>
                <a:ext cx="1910732" cy="169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77000">
                    <a:schemeClr val="bg1">
                      <a:lumMod val="95000"/>
                    </a:schemeClr>
                  </a:gs>
                </a:gsLst>
                <a:lin ang="8400000" scaled="0"/>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grpSp>
      <p:sp>
        <p:nvSpPr>
          <p:cNvPr id="25" name="矩形 24"/>
          <p:cNvSpPr/>
          <p:nvPr userDrawn="1"/>
        </p:nvSpPr>
        <p:spPr>
          <a:xfrm>
            <a:off x="3949379" y="704728"/>
            <a:ext cx="2765501" cy="246221"/>
          </a:xfrm>
          <a:prstGeom prst="rect">
            <a:avLst/>
          </a:prstGeom>
        </p:spPr>
        <p:txBody>
          <a:bodyPr wrap="none">
            <a:spAutoFit/>
          </a:bodyPr>
          <a:lstStyle/>
          <a:p>
            <a:r>
              <a:rPr lang="zh-CN" altLang="en-US" sz="1000" dirty="0">
                <a:solidFill>
                  <a:schemeClr val="tx1">
                    <a:lumMod val="50000"/>
                    <a:lumOff val="50000"/>
                  </a:schemeClr>
                </a:solidFill>
                <a:ea typeface="思源黑体" panose="020B0500000000000000" pitchFamily="34" charset="-122"/>
              </a:rPr>
              <a:t>Microsome annual work summary plan</a:t>
            </a:r>
          </a:p>
        </p:txBody>
      </p:sp>
    </p:spTree>
    <p:extLst>
      <p:ext uri="{BB962C8B-B14F-4D97-AF65-F5344CB8AC3E}">
        <p14:creationId xmlns:p14="http://schemas.microsoft.com/office/powerpoint/2010/main" val="58940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grpSp>
        <p:nvGrpSpPr>
          <p:cNvPr id="13" name="组合 12"/>
          <p:cNvGrpSpPr/>
          <p:nvPr userDrawn="1"/>
        </p:nvGrpSpPr>
        <p:grpSpPr>
          <a:xfrm>
            <a:off x="348979" y="248488"/>
            <a:ext cx="936104" cy="936232"/>
            <a:chOff x="408955" y="116632"/>
            <a:chExt cx="936104" cy="936232"/>
          </a:xfrm>
        </p:grpSpPr>
        <p:grpSp>
          <p:nvGrpSpPr>
            <p:cNvPr id="14" name="组合 13"/>
            <p:cNvGrpSpPr/>
            <p:nvPr/>
          </p:nvGrpSpPr>
          <p:grpSpPr>
            <a:xfrm>
              <a:off x="480963" y="116632"/>
              <a:ext cx="730050" cy="773826"/>
              <a:chOff x="2383479" y="1784885"/>
              <a:chExt cx="3094484" cy="3280036"/>
            </a:xfrm>
          </p:grpSpPr>
          <p:grpSp>
            <p:nvGrpSpPr>
              <p:cNvPr id="21" name="组合 20"/>
              <p:cNvGrpSpPr/>
              <p:nvPr/>
            </p:nvGrpSpPr>
            <p:grpSpPr>
              <a:xfrm rot="5400000">
                <a:off x="2287916" y="1971364"/>
                <a:ext cx="3280036" cy="2907078"/>
                <a:chOff x="3385822" y="2342962"/>
                <a:chExt cx="2463822" cy="2183669"/>
              </a:xfrm>
            </p:grpSpPr>
            <p:sp>
              <p:nvSpPr>
                <p:cNvPr id="23"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24"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sp>
            <p:nvSpPr>
              <p:cNvPr id="22" name="文本框 32"/>
              <p:cNvSpPr txBox="1"/>
              <p:nvPr/>
            </p:nvSpPr>
            <p:spPr>
              <a:xfrm>
                <a:off x="2383479" y="2126102"/>
                <a:ext cx="3094484" cy="2217786"/>
              </a:xfrm>
              <a:prstGeom prst="rect">
                <a:avLst/>
              </a:prstGeom>
              <a:noFill/>
            </p:spPr>
            <p:txBody>
              <a:bodyPr wrap="square" rtlCol="0">
                <a:spAutoFit/>
              </a:bodyPr>
              <a:lstStyle/>
              <a:p>
                <a:pPr algn="ctr"/>
                <a:r>
                  <a:rPr lang="en-US" altLang="zh-CN" sz="28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rPr>
                  <a:t>04</a:t>
                </a:r>
                <a:endParaRPr lang="zh-CN" altLang="en-US" sz="28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endParaRPr>
              </a:p>
            </p:txBody>
          </p:sp>
        </p:grpSp>
        <p:grpSp>
          <p:nvGrpSpPr>
            <p:cNvPr id="15" name="组合 14"/>
            <p:cNvGrpSpPr/>
            <p:nvPr/>
          </p:nvGrpSpPr>
          <p:grpSpPr>
            <a:xfrm rot="5400000">
              <a:off x="399071" y="888902"/>
              <a:ext cx="173846" cy="154078"/>
              <a:chOff x="3385822" y="2342962"/>
              <a:chExt cx="2463822" cy="2183669"/>
            </a:xfrm>
          </p:grpSpPr>
          <p:sp>
            <p:nvSpPr>
              <p:cNvPr id="19"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20" name="Freeform 5"/>
              <p:cNvSpPr>
                <a:spLocks/>
              </p:cNvSpPr>
              <p:nvPr/>
            </p:nvSpPr>
            <p:spPr bwMode="auto">
              <a:xfrm rot="10800000">
                <a:off x="3662375" y="2588036"/>
                <a:ext cx="1910732" cy="169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77000">
                    <a:schemeClr val="bg1">
                      <a:lumMod val="95000"/>
                    </a:schemeClr>
                  </a:gs>
                </a:gsLst>
                <a:lin ang="8400000" scaled="0"/>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grpSp>
          <p:nvGrpSpPr>
            <p:cNvPr id="16" name="组合 15"/>
            <p:cNvGrpSpPr/>
            <p:nvPr/>
          </p:nvGrpSpPr>
          <p:grpSpPr>
            <a:xfrm rot="5400000">
              <a:off x="1203922" y="767583"/>
              <a:ext cx="149645" cy="132629"/>
              <a:chOff x="3385822" y="2342962"/>
              <a:chExt cx="2463822" cy="2183669"/>
            </a:xfrm>
          </p:grpSpPr>
          <p:sp>
            <p:nvSpPr>
              <p:cNvPr id="17"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sp>
            <p:nvSpPr>
              <p:cNvPr id="18" name="Freeform 5"/>
              <p:cNvSpPr>
                <a:spLocks/>
              </p:cNvSpPr>
              <p:nvPr/>
            </p:nvSpPr>
            <p:spPr bwMode="auto">
              <a:xfrm rot="10800000">
                <a:off x="3662375" y="2588036"/>
                <a:ext cx="1910732" cy="169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77000">
                    <a:schemeClr val="bg1">
                      <a:lumMod val="95000"/>
                    </a:schemeClr>
                  </a:gs>
                </a:gsLst>
                <a:lin ang="8400000" scaled="0"/>
              </a:gradFill>
              <a:ln w="25400">
                <a:noFill/>
              </a:ln>
              <a:effectLst>
                <a:outerShdw blurRad="101600" dist="381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200" dirty="0">
                  <a:solidFill>
                    <a:prstClr val="black"/>
                  </a:solidFill>
                  <a:ea typeface="思源黑体" panose="020B0500000000000000" pitchFamily="34" charset="-122"/>
                </a:endParaRPr>
              </a:p>
            </p:txBody>
          </p:sp>
        </p:grpSp>
      </p:grpSp>
      <p:sp>
        <p:nvSpPr>
          <p:cNvPr id="25" name="矩形 24"/>
          <p:cNvSpPr/>
          <p:nvPr userDrawn="1"/>
        </p:nvSpPr>
        <p:spPr>
          <a:xfrm>
            <a:off x="3949379" y="704728"/>
            <a:ext cx="2765501" cy="246221"/>
          </a:xfrm>
          <a:prstGeom prst="rect">
            <a:avLst/>
          </a:prstGeom>
        </p:spPr>
        <p:txBody>
          <a:bodyPr wrap="none">
            <a:spAutoFit/>
          </a:bodyPr>
          <a:lstStyle/>
          <a:p>
            <a:r>
              <a:rPr lang="zh-CN" altLang="en-US" sz="1000" dirty="0">
                <a:solidFill>
                  <a:schemeClr val="tx1">
                    <a:lumMod val="50000"/>
                    <a:lumOff val="50000"/>
                  </a:schemeClr>
                </a:solidFill>
                <a:ea typeface="思源黑体" panose="020B0500000000000000" pitchFamily="34" charset="-122"/>
              </a:rPr>
              <a:t>Microsome annual work summary plan</a:t>
            </a:r>
          </a:p>
        </p:txBody>
      </p:sp>
    </p:spTree>
    <p:extLst>
      <p:ext uri="{BB962C8B-B14F-4D97-AF65-F5344CB8AC3E}">
        <p14:creationId xmlns:p14="http://schemas.microsoft.com/office/powerpoint/2010/main" val="369727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5" name="矩形 14"/>
          <p:cNvSpPr/>
          <p:nvPr userDrawn="1"/>
        </p:nvSpPr>
        <p:spPr>
          <a:xfrm rot="2700000">
            <a:off x="-200109" y="-542693"/>
            <a:ext cx="1247416" cy="1247741"/>
          </a:xfrm>
          <a:prstGeom prst="rect">
            <a:avLst/>
          </a:prstGeom>
          <a:solidFill>
            <a:srgbClr val="2F5597"/>
          </a:solidFill>
          <a:ln w="76200" cap="flat" cmpd="sng" algn="ctr">
            <a:noFill/>
            <a:prstDash val="solid"/>
            <a:miter lim="800000"/>
          </a:ln>
          <a:effectLst>
            <a:outerShdw blurRad="355600" dist="88900" dir="2700000" algn="tl" rotWithShape="0">
              <a:prstClr val="black">
                <a:alpha val="28000"/>
              </a:prst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CN" altLang="en-US" sz="1800" b="0" i="0" u="none" strike="noStrike" kern="0" cap="none" spc="0" normalizeH="0" baseline="0" noProof="0" dirty="0">
              <a:ln>
                <a:noFill/>
              </a:ln>
              <a:solidFill>
                <a:prstClr val="white"/>
              </a:solidFill>
              <a:effectLst/>
              <a:uLnTx/>
              <a:uFillTx/>
              <a:latin typeface="Arial"/>
              <a:ea typeface="思源黑体" panose="020B0500000000000000" pitchFamily="34" charset="-122"/>
            </a:endParaRPr>
          </a:p>
        </p:txBody>
      </p:sp>
      <p:sp>
        <p:nvSpPr>
          <p:cNvPr id="16" name="矩形 15"/>
          <p:cNvSpPr/>
          <p:nvPr userDrawn="1"/>
        </p:nvSpPr>
        <p:spPr>
          <a:xfrm rot="2700000">
            <a:off x="-572609" y="-222474"/>
            <a:ext cx="1016268" cy="1016533"/>
          </a:xfrm>
          <a:prstGeom prst="rect">
            <a:avLst/>
          </a:prstGeom>
          <a:gradFill>
            <a:gsLst>
              <a:gs pos="0">
                <a:srgbClr val="E0E0E0"/>
              </a:gs>
              <a:gs pos="100000">
                <a:schemeClr val="bg1">
                  <a:lumMod val="95000"/>
                </a:schemeClr>
              </a:gs>
            </a:gsLst>
            <a:lin ang="10800000" scaled="0"/>
          </a:gradFill>
          <a:ln w="76200" cap="flat" cmpd="sng" algn="ctr">
            <a:noFill/>
            <a:prstDash val="solid"/>
            <a:miter lim="800000"/>
          </a:ln>
          <a:effectLst>
            <a:outerShdw blurRad="355600" dist="88900" dir="2700000" algn="tl" rotWithShape="0">
              <a:prstClr val="black">
                <a:alpha val="59000"/>
              </a:prst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CN" altLang="en-US" sz="1800" b="0" i="0" u="none" strike="noStrike" kern="0" cap="none" spc="0" normalizeH="0" baseline="0" noProof="0" dirty="0">
              <a:ln>
                <a:noFill/>
              </a:ln>
              <a:solidFill>
                <a:prstClr val="white"/>
              </a:solidFill>
              <a:effectLst/>
              <a:uLnTx/>
              <a:uFillTx/>
              <a:latin typeface="Arial"/>
              <a:ea typeface="思源黑体" panose="020B0500000000000000" pitchFamily="34" charset="-122"/>
            </a:endParaRPr>
          </a:p>
        </p:txBody>
      </p:sp>
      <p:sp>
        <p:nvSpPr>
          <p:cNvPr id="17" name="矩形 16"/>
          <p:cNvSpPr/>
          <p:nvPr userDrawn="1"/>
        </p:nvSpPr>
        <p:spPr>
          <a:xfrm rot="2700000">
            <a:off x="747943" y="235896"/>
            <a:ext cx="602483" cy="602640"/>
          </a:xfrm>
          <a:prstGeom prst="rect">
            <a:avLst/>
          </a:prstGeom>
          <a:gradFill>
            <a:gsLst>
              <a:gs pos="0">
                <a:srgbClr val="E0E0E0"/>
              </a:gs>
              <a:gs pos="100000">
                <a:schemeClr val="bg1">
                  <a:lumMod val="95000"/>
                </a:schemeClr>
              </a:gs>
            </a:gsLst>
            <a:lin ang="10800000" scaled="0"/>
          </a:gradFill>
          <a:ln w="76200" cap="flat" cmpd="sng" algn="ctr">
            <a:noFill/>
            <a:prstDash val="solid"/>
            <a:miter lim="800000"/>
          </a:ln>
          <a:effectLst>
            <a:outerShdw blurRad="355600" dist="88900" dir="2700000" algn="tl" rotWithShape="0">
              <a:prstClr val="black">
                <a:alpha val="51000"/>
              </a:prst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CN" altLang="en-US" sz="1800" b="0" i="0" u="none" strike="noStrike" kern="0" cap="none" spc="0" normalizeH="0" baseline="0" noProof="0" dirty="0">
              <a:ln>
                <a:noFill/>
              </a:ln>
              <a:solidFill>
                <a:prstClr val="white"/>
              </a:solidFill>
              <a:effectLst/>
              <a:uLnTx/>
              <a:uFillTx/>
              <a:latin typeface="Arial"/>
              <a:ea typeface="思源黑体" panose="020B0500000000000000" pitchFamily="34" charset="-122"/>
            </a:endParaRPr>
          </a:p>
        </p:txBody>
      </p:sp>
      <p:sp>
        <p:nvSpPr>
          <p:cNvPr id="18" name="矩形 17"/>
          <p:cNvSpPr/>
          <p:nvPr userDrawn="1"/>
        </p:nvSpPr>
        <p:spPr>
          <a:xfrm rot="2700000">
            <a:off x="605800" y="1023488"/>
            <a:ext cx="266477" cy="266546"/>
          </a:xfrm>
          <a:prstGeom prst="rect">
            <a:avLst/>
          </a:prstGeom>
          <a:solidFill>
            <a:srgbClr val="2F5597"/>
          </a:solidFill>
          <a:ln w="76200" cap="flat" cmpd="sng" algn="ctr">
            <a:noFill/>
            <a:prstDash val="solid"/>
            <a:miter lim="800000"/>
          </a:ln>
          <a:effectLst>
            <a:outerShdw blurRad="355600" dist="88900" dir="2700000" algn="tl" rotWithShape="0">
              <a:prstClr val="black">
                <a:alpha val="59000"/>
              </a:prst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CN" altLang="en-US" sz="1800" b="0" i="0" u="none" strike="noStrike" kern="0" cap="none" spc="0" normalizeH="0" baseline="0" noProof="0" dirty="0">
              <a:ln>
                <a:noFill/>
              </a:ln>
              <a:solidFill>
                <a:prstClr val="white"/>
              </a:solidFill>
              <a:effectLst/>
              <a:uLnTx/>
              <a:uFillTx/>
              <a:latin typeface="Arial"/>
              <a:ea typeface="思源黑体" panose="020B0500000000000000" pitchFamily="34" charset="-122"/>
            </a:endParaRPr>
          </a:p>
        </p:txBody>
      </p:sp>
    </p:spTree>
    <p:extLst>
      <p:ext uri="{BB962C8B-B14F-4D97-AF65-F5344CB8AC3E}">
        <p14:creationId xmlns:p14="http://schemas.microsoft.com/office/powerpoint/2010/main" val="64343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 y="0"/>
            <a:ext cx="12195175" cy="6857999"/>
          </a:xfrm>
          <a:prstGeom prst="rect">
            <a:avLst/>
          </a:prstGeom>
          <a:gradFill>
            <a:gsLst>
              <a:gs pos="0">
                <a:schemeClr val="bg1"/>
              </a:gs>
              <a:gs pos="88000">
                <a:schemeClr val="bg1">
                  <a:lumMod val="9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8" r:id="rId6"/>
    <p:sldLayoutId id="2147483659" r:id="rId7"/>
  </p:sldLayoutIdLst>
  <p:txStyles>
    <p:titleStyle>
      <a:lvl1pPr algn="ctr" defTabSz="914400" rtl="0" eaLnBrk="1" latinLnBrk="0" hangingPunct="1">
        <a:spcBef>
          <a:spcPct val="0"/>
        </a:spcBef>
        <a:buNone/>
        <a:defRPr sz="4400" kern="1200">
          <a:solidFill>
            <a:schemeClr val="tx1"/>
          </a:solidFill>
          <a:latin typeface="方正黑体简体" panose="02010601030101010101" pitchFamily="2" charset="-122"/>
          <a:ea typeface="方正黑体简体" panose="02010601030101010101"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方正黑体简体" panose="02010601030101010101" pitchFamily="2" charset="-122"/>
          <a:ea typeface="方正黑体简体" panose="02010601030101010101"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方正黑体简体" panose="02010601030101010101" pitchFamily="2" charset="-122"/>
          <a:ea typeface="方正黑体简体" panose="02010601030101010101"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方正黑体简体" panose="02010601030101010101" pitchFamily="2" charset="-122"/>
          <a:ea typeface="方正黑体简体" panose="02010601030101010101"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方正黑体简体" panose="02010601030101010101" pitchFamily="2" charset="-122"/>
          <a:ea typeface="方正黑体简体" panose="02010601030101010101"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方正黑体简体" panose="02010601030101010101" pitchFamily="2" charset="-122"/>
          <a:ea typeface="方正黑体简体" panose="02010601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gfmh.meescc.cn/solidPort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lum bright="11000"/>
            <a:extLst>
              <a:ext uri="{28A0092B-C50C-407E-A947-70E740481C1C}">
                <a14:useLocalDpi xmlns:a14="http://schemas.microsoft.com/office/drawing/2010/main" val="0"/>
              </a:ext>
            </a:extLst>
          </a:blip>
          <a:stretch>
            <a:fillRect/>
          </a:stretch>
        </p:blipFill>
        <p:spPr>
          <a:xfrm>
            <a:off x="-95101" y="1718971"/>
            <a:ext cx="13105456" cy="6534565"/>
          </a:xfrm>
          <a:prstGeom prst="rect">
            <a:avLst/>
          </a:prstGeom>
        </p:spPr>
      </p:pic>
      <p:sp>
        <p:nvSpPr>
          <p:cNvPr id="3" name="Freeform 5"/>
          <p:cNvSpPr>
            <a:spLocks/>
          </p:cNvSpPr>
          <p:nvPr/>
        </p:nvSpPr>
        <p:spPr bwMode="auto">
          <a:xfrm rot="16200000">
            <a:off x="3555162" y="1115506"/>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0">
            <a:blip r:embed="rId3">
              <a:extLst>
                <a:ext uri="{28A0092B-C50C-407E-A947-70E740481C1C}">
                  <a14:useLocalDpi xmlns:a14="http://schemas.microsoft.com/office/drawing/2010/main" val="0"/>
                </a:ext>
              </a:extLst>
            </a:blip>
            <a:srcRect/>
            <a:stretch>
              <a:fillRect l="-34022" r="-34022"/>
            </a:stretch>
          </a:blip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5" name="Freeform 5"/>
          <p:cNvSpPr>
            <a:spLocks/>
          </p:cNvSpPr>
          <p:nvPr/>
        </p:nvSpPr>
        <p:spPr bwMode="auto">
          <a:xfrm rot="16200000">
            <a:off x="3555162" y="1115506"/>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2F5596">
                  <a:alpha val="58000"/>
                </a:srgbClr>
              </a:gs>
              <a:gs pos="100000">
                <a:srgbClr val="2F5596"/>
              </a:gs>
            </a:gsLst>
            <a:lin ang="9600000" scaled="0"/>
          </a:gradFill>
          <a:ln w="25400">
            <a:noFill/>
          </a:ln>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4" name="Freeform 5"/>
          <p:cNvSpPr>
            <a:spLocks/>
          </p:cNvSpPr>
          <p:nvPr/>
        </p:nvSpPr>
        <p:spPr bwMode="auto">
          <a:xfrm rot="16200000">
            <a:off x="4041614" y="1546647"/>
            <a:ext cx="4159786"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3" name="文本框 12"/>
          <p:cNvSpPr txBox="1"/>
          <p:nvPr/>
        </p:nvSpPr>
        <p:spPr>
          <a:xfrm>
            <a:off x="4414189" y="3189708"/>
            <a:ext cx="3366791" cy="1446550"/>
          </a:xfrm>
          <a:prstGeom prst="rect">
            <a:avLst/>
          </a:prstGeom>
          <a:noFill/>
        </p:spPr>
        <p:txBody>
          <a:bodyPr wrap="square" rtlCol="0">
            <a:spAutoFit/>
          </a:bodyPr>
          <a:lstStyle/>
          <a:p>
            <a:pPr algn="dist"/>
            <a:r>
              <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rPr>
              <a:t>危险废物转移管理办法</a:t>
            </a:r>
            <a:endParaRPr lang="zh-CN" altLang="en-US" sz="4400" b="1" dirty="0">
              <a:gradFill>
                <a:gsLst>
                  <a:gs pos="0">
                    <a:schemeClr val="tx1">
                      <a:lumMod val="75000"/>
                      <a:lumOff val="25000"/>
                    </a:schemeClr>
                  </a:gs>
                  <a:gs pos="100000">
                    <a:schemeClr val="tx1">
                      <a:lumMod val="95000"/>
                      <a:lumOff val="5000"/>
                    </a:schemeClr>
                  </a:gs>
                </a:gsLst>
                <a:lin ang="5400000" scaled="0"/>
              </a:gradFill>
              <a:effectLst>
                <a:outerShdw blurRad="25400" dist="25400" dir="2700000" algn="tl">
                  <a:srgbClr val="000000">
                    <a:alpha val="34000"/>
                  </a:srgbClr>
                </a:outerShdw>
              </a:effectLst>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76707" y="4769492"/>
            <a:ext cx="2453814" cy="2768621"/>
            <a:chOff x="-1246321" y="823697"/>
            <a:chExt cx="4549076" cy="5132692"/>
          </a:xfrm>
        </p:grpSpPr>
        <p:sp>
          <p:nvSpPr>
            <p:cNvPr id="20"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22"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32" name="组合 31"/>
          <p:cNvGrpSpPr/>
          <p:nvPr/>
        </p:nvGrpSpPr>
        <p:grpSpPr>
          <a:xfrm>
            <a:off x="9409955" y="-1755576"/>
            <a:ext cx="3763812" cy="4246683"/>
            <a:chOff x="-1246321" y="823697"/>
            <a:chExt cx="4549076" cy="5132692"/>
          </a:xfrm>
        </p:grpSpPr>
        <p:sp>
          <p:nvSpPr>
            <p:cNvPr id="33"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34" name="Freeform 5"/>
            <p:cNvSpPr>
              <a:spLocks/>
            </p:cNvSpPr>
            <p:nvPr/>
          </p:nvSpPr>
          <p:spPr bwMode="auto">
            <a:xfrm rot="16200000">
              <a:off x="-1051677" y="1546646"/>
              <a:ext cx="4159786"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36" name="组合 35"/>
          <p:cNvGrpSpPr/>
          <p:nvPr/>
        </p:nvGrpSpPr>
        <p:grpSpPr>
          <a:xfrm>
            <a:off x="2236228" y="5524931"/>
            <a:ext cx="575810" cy="649682"/>
            <a:chOff x="-1246321" y="823697"/>
            <a:chExt cx="4549076" cy="5132692"/>
          </a:xfrm>
        </p:grpSpPr>
        <p:sp>
          <p:nvSpPr>
            <p:cNvPr id="37"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38"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4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sp>
        <p:nvSpPr>
          <p:cNvPr id="7" name="文本框 6">
            <a:extLst>
              <a:ext uri="{FF2B5EF4-FFF2-40B4-BE49-F238E27FC236}">
                <a16:creationId xmlns:a16="http://schemas.microsoft.com/office/drawing/2014/main" id="{9CBE4CA1-54E7-4A60-929C-B35D2DB53227}"/>
              </a:ext>
            </a:extLst>
          </p:cNvPr>
          <p:cNvSpPr txBox="1"/>
          <p:nvPr/>
        </p:nvSpPr>
        <p:spPr>
          <a:xfrm>
            <a:off x="4949181" y="1792620"/>
            <a:ext cx="2296805" cy="1323439"/>
          </a:xfrm>
          <a:prstGeom prst="rect">
            <a:avLst/>
          </a:prstGeom>
          <a:noFill/>
        </p:spPr>
        <p:txBody>
          <a:bodyPr wrap="square" rtlCol="0">
            <a:spAutoFit/>
          </a:bodyPr>
          <a:lstStyle/>
          <a:p>
            <a:pPr algn="ctr"/>
            <a:r>
              <a:rPr lang="zh-CN" altLang="en-US" sz="8000" dirty="0">
                <a:solidFill>
                  <a:srgbClr val="2F5596"/>
                </a:solidFill>
                <a:latin typeface="汉仪程行简" panose="00020600040101010101" pitchFamily="18" charset="-122"/>
                <a:ea typeface="汉仪程行简" panose="00020600040101010101" pitchFamily="18" charset="-122"/>
              </a:rPr>
              <a:t>解读</a:t>
            </a:r>
          </a:p>
        </p:txBody>
      </p:sp>
    </p:spTree>
    <p:extLst>
      <p:ext uri="{BB962C8B-B14F-4D97-AF65-F5344CB8AC3E}">
        <p14:creationId xmlns:p14="http://schemas.microsoft.com/office/powerpoint/2010/main" val="1605110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90">
            <a:extLst>
              <a:ext uri="{FF2B5EF4-FFF2-40B4-BE49-F238E27FC236}">
                <a16:creationId xmlns:a16="http://schemas.microsoft.com/office/drawing/2014/main" id="{D9CD51AB-A504-417B-A4FA-FA62FB1E05BD}"/>
              </a:ext>
            </a:extLst>
          </p:cNvPr>
          <p:cNvSpPr txBox="1"/>
          <p:nvPr/>
        </p:nvSpPr>
        <p:spPr>
          <a:xfrm>
            <a:off x="1602296" y="420032"/>
            <a:ext cx="2911115"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zh-CN" altLang="en-US" dirty="0"/>
              <a:t>危废承运人义务</a:t>
            </a:r>
          </a:p>
        </p:txBody>
      </p:sp>
      <p:grpSp>
        <p:nvGrpSpPr>
          <p:cNvPr id="2" name="组合 1">
            <a:extLst>
              <a:ext uri="{FF2B5EF4-FFF2-40B4-BE49-F238E27FC236}">
                <a16:creationId xmlns:a16="http://schemas.microsoft.com/office/drawing/2014/main" id="{39B343B1-886C-43AE-9B7E-30F6D2D7096B}"/>
              </a:ext>
            </a:extLst>
          </p:cNvPr>
          <p:cNvGrpSpPr/>
          <p:nvPr/>
        </p:nvGrpSpPr>
        <p:grpSpPr>
          <a:xfrm>
            <a:off x="1011777" y="2132856"/>
            <a:ext cx="10171620" cy="3840987"/>
            <a:chOff x="1706243" y="2108293"/>
            <a:chExt cx="8710699" cy="3289317"/>
          </a:xfrm>
        </p:grpSpPr>
        <p:sp>
          <p:nvSpPr>
            <p:cNvPr id="17" name="圆角矩形 11">
              <a:extLst>
                <a:ext uri="{FF2B5EF4-FFF2-40B4-BE49-F238E27FC236}">
                  <a16:creationId xmlns:a16="http://schemas.microsoft.com/office/drawing/2014/main" id="{D706787C-738F-46E3-A524-06B660919C17}"/>
                </a:ext>
              </a:extLst>
            </p:cNvPr>
            <p:cNvSpPr/>
            <p:nvPr/>
          </p:nvSpPr>
          <p:spPr>
            <a:xfrm>
              <a:off x="4549819" y="2967555"/>
              <a:ext cx="3095538" cy="151177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070C0"/>
                </a:solidFill>
              </a:endParaRPr>
            </a:p>
          </p:txBody>
        </p:sp>
        <p:sp>
          <p:nvSpPr>
            <p:cNvPr id="19" name="圆角矩形 13">
              <a:extLst>
                <a:ext uri="{FF2B5EF4-FFF2-40B4-BE49-F238E27FC236}">
                  <a16:creationId xmlns:a16="http://schemas.microsoft.com/office/drawing/2014/main" id="{1442229E-C2CD-4078-A954-A04B7186CBB5}"/>
                </a:ext>
              </a:extLst>
            </p:cNvPr>
            <p:cNvSpPr/>
            <p:nvPr/>
          </p:nvSpPr>
          <p:spPr>
            <a:xfrm>
              <a:off x="6853474" y="2108293"/>
              <a:ext cx="3095538" cy="1273618"/>
            </a:xfrm>
            <a:prstGeom prst="roundRect">
              <a:avLst>
                <a:gd name="adj" fmla="val 11271"/>
              </a:avLst>
            </a:prstGeom>
            <a:solidFill>
              <a:srgbClr val="2F5596"/>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0B0F0"/>
                </a:solidFill>
              </a:endParaRPr>
            </a:p>
          </p:txBody>
        </p:sp>
        <p:sp>
          <p:nvSpPr>
            <p:cNvPr id="26" name="圆角矩形 14">
              <a:extLst>
                <a:ext uri="{FF2B5EF4-FFF2-40B4-BE49-F238E27FC236}">
                  <a16:creationId xmlns:a16="http://schemas.microsoft.com/office/drawing/2014/main" id="{286A8AFE-BDCB-4D78-8326-59F05168BCC6}"/>
                </a:ext>
              </a:extLst>
            </p:cNvPr>
            <p:cNvSpPr/>
            <p:nvPr/>
          </p:nvSpPr>
          <p:spPr>
            <a:xfrm>
              <a:off x="7321404" y="2187187"/>
              <a:ext cx="3095538" cy="1115833"/>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8" name="圆角矩形 15">
              <a:extLst>
                <a:ext uri="{FF2B5EF4-FFF2-40B4-BE49-F238E27FC236}">
                  <a16:creationId xmlns:a16="http://schemas.microsoft.com/office/drawing/2014/main" id="{5894FF62-996E-40FA-A5DB-01A5B14C3E35}"/>
                </a:ext>
              </a:extLst>
            </p:cNvPr>
            <p:cNvSpPr/>
            <p:nvPr/>
          </p:nvSpPr>
          <p:spPr>
            <a:xfrm>
              <a:off x="2138178" y="2108293"/>
              <a:ext cx="3095538" cy="1273618"/>
            </a:xfrm>
            <a:prstGeom prst="roundRect">
              <a:avLst>
                <a:gd name="adj" fmla="val 11271"/>
              </a:avLst>
            </a:prstGeom>
            <a:solidFill>
              <a:srgbClr val="2F5596"/>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0B0F0"/>
                </a:solidFill>
              </a:endParaRPr>
            </a:p>
          </p:txBody>
        </p:sp>
        <p:sp>
          <p:nvSpPr>
            <p:cNvPr id="35" name="圆角矩形 16">
              <a:extLst>
                <a:ext uri="{FF2B5EF4-FFF2-40B4-BE49-F238E27FC236}">
                  <a16:creationId xmlns:a16="http://schemas.microsoft.com/office/drawing/2014/main" id="{1B4E4BAD-9F9F-465B-B1AB-535E5A47CE50}"/>
                </a:ext>
              </a:extLst>
            </p:cNvPr>
            <p:cNvSpPr/>
            <p:nvPr/>
          </p:nvSpPr>
          <p:spPr>
            <a:xfrm>
              <a:off x="1706243" y="2187187"/>
              <a:ext cx="3095538" cy="1115833"/>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圆角矩形 21">
              <a:extLst>
                <a:ext uri="{FF2B5EF4-FFF2-40B4-BE49-F238E27FC236}">
                  <a16:creationId xmlns:a16="http://schemas.microsoft.com/office/drawing/2014/main" id="{7F959AAA-C041-4C7C-996F-BC81FA197B0F}"/>
                </a:ext>
              </a:extLst>
            </p:cNvPr>
            <p:cNvSpPr/>
            <p:nvPr/>
          </p:nvSpPr>
          <p:spPr>
            <a:xfrm>
              <a:off x="6853474" y="4123992"/>
              <a:ext cx="3095538" cy="1273618"/>
            </a:xfrm>
            <a:prstGeom prst="roundRect">
              <a:avLst>
                <a:gd name="adj" fmla="val 11271"/>
              </a:avLst>
            </a:prstGeom>
            <a:solidFill>
              <a:srgbClr val="2F5596"/>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0B0F0"/>
                </a:solidFill>
              </a:endParaRPr>
            </a:p>
          </p:txBody>
        </p:sp>
        <p:sp>
          <p:nvSpPr>
            <p:cNvPr id="41" name="圆角矩形 22">
              <a:extLst>
                <a:ext uri="{FF2B5EF4-FFF2-40B4-BE49-F238E27FC236}">
                  <a16:creationId xmlns:a16="http://schemas.microsoft.com/office/drawing/2014/main" id="{E40E0A26-3C87-4397-BE6D-7AAC48154079}"/>
                </a:ext>
              </a:extLst>
            </p:cNvPr>
            <p:cNvSpPr/>
            <p:nvPr/>
          </p:nvSpPr>
          <p:spPr>
            <a:xfrm>
              <a:off x="7321404" y="4202886"/>
              <a:ext cx="3095538" cy="1115833"/>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2" name="圆角矩形 23">
              <a:extLst>
                <a:ext uri="{FF2B5EF4-FFF2-40B4-BE49-F238E27FC236}">
                  <a16:creationId xmlns:a16="http://schemas.microsoft.com/office/drawing/2014/main" id="{342959B9-5DF4-4F9F-A013-EA1170F885B5}"/>
                </a:ext>
              </a:extLst>
            </p:cNvPr>
            <p:cNvSpPr/>
            <p:nvPr/>
          </p:nvSpPr>
          <p:spPr>
            <a:xfrm>
              <a:off x="2138178" y="4123992"/>
              <a:ext cx="3095538" cy="1273618"/>
            </a:xfrm>
            <a:prstGeom prst="roundRect">
              <a:avLst>
                <a:gd name="adj" fmla="val 11271"/>
              </a:avLst>
            </a:prstGeom>
            <a:solidFill>
              <a:srgbClr val="2F5596"/>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rgbClr val="00B0F0"/>
                </a:solidFill>
              </a:endParaRPr>
            </a:p>
          </p:txBody>
        </p:sp>
        <p:sp>
          <p:nvSpPr>
            <p:cNvPr id="44" name="圆角矩形 24">
              <a:extLst>
                <a:ext uri="{FF2B5EF4-FFF2-40B4-BE49-F238E27FC236}">
                  <a16:creationId xmlns:a16="http://schemas.microsoft.com/office/drawing/2014/main" id="{871BB8FF-CBF5-4ED8-B328-F810ECE823FD}"/>
                </a:ext>
              </a:extLst>
            </p:cNvPr>
            <p:cNvSpPr/>
            <p:nvPr/>
          </p:nvSpPr>
          <p:spPr>
            <a:xfrm>
              <a:off x="1706243" y="4202886"/>
              <a:ext cx="3095538" cy="1115833"/>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37" name="矩形 36">
            <a:extLst>
              <a:ext uri="{FF2B5EF4-FFF2-40B4-BE49-F238E27FC236}">
                <a16:creationId xmlns:a16="http://schemas.microsoft.com/office/drawing/2014/main" id="{843DBD26-F011-4CF9-8AEE-6B73D5428F19}"/>
              </a:ext>
            </a:extLst>
          </p:cNvPr>
          <p:cNvSpPr/>
          <p:nvPr/>
        </p:nvSpPr>
        <p:spPr>
          <a:xfrm>
            <a:off x="1129035" y="2482706"/>
            <a:ext cx="3384376" cy="700576"/>
          </a:xfrm>
          <a:prstGeom prst="rect">
            <a:avLst/>
          </a:prstGeom>
          <a:noFill/>
        </p:spPr>
        <p:txBody>
          <a:bodyPr wrap="square">
            <a:spAutoFit/>
          </a:bodyPr>
          <a:lstStyle/>
          <a:p>
            <a:pPr>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思源宋体 CN Heavy" panose="02020900000000000000" pitchFamily="18" charset="-122"/>
              </a:rPr>
              <a:t>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思源宋体 CN Heavy" panose="02020900000000000000" pitchFamily="18" charset="-122"/>
              </a:rPr>
              <a:t>、核实危险废物转移联单，没有转移联单的，拒绝运输</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329756E9-2BC1-4130-94B4-1110B6D1537C}"/>
              </a:ext>
            </a:extLst>
          </p:cNvPr>
          <p:cNvSpPr/>
          <p:nvPr/>
        </p:nvSpPr>
        <p:spPr>
          <a:xfrm>
            <a:off x="7662579" y="2296133"/>
            <a:ext cx="3426927" cy="1185324"/>
          </a:xfrm>
          <a:prstGeom prst="rect">
            <a:avLst/>
          </a:prstGeom>
          <a:noFill/>
        </p:spPr>
        <p:txBody>
          <a:bodyPr wrap="square">
            <a:spAutoFit/>
          </a:bodyPr>
          <a:lstStyle/>
          <a:p>
            <a:pPr algn="just">
              <a:lnSpc>
                <a:spcPct val="13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思源宋体 CN Heavy" panose="02020900000000000000" pitchFamily="18" charset="-122"/>
              </a:rPr>
              <a:t>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思源宋体 CN Heavy" panose="02020900000000000000" pitchFamily="18" charset="-122"/>
              </a:rPr>
              <a:t>、填写、运行危险废物转移联单，如实填写承运人名称、运输工具及其营运证件号，以及运输起点和终点等运输相关信息，并与危险货物运单一并随运输工具携带</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矩形 46">
            <a:extLst>
              <a:ext uri="{FF2B5EF4-FFF2-40B4-BE49-F238E27FC236}">
                <a16:creationId xmlns:a16="http://schemas.microsoft.com/office/drawing/2014/main" id="{D5D1386E-2E15-4336-BFDF-085373150F45}"/>
              </a:ext>
            </a:extLst>
          </p:cNvPr>
          <p:cNvSpPr/>
          <p:nvPr/>
        </p:nvSpPr>
        <p:spPr>
          <a:xfrm>
            <a:off x="1129035" y="4637569"/>
            <a:ext cx="3426927" cy="1185324"/>
          </a:xfrm>
          <a:prstGeom prst="rect">
            <a:avLst/>
          </a:prstGeom>
          <a:noFill/>
        </p:spPr>
        <p:txBody>
          <a:bodyPr wrap="square">
            <a:spAutoFit/>
          </a:bodyPr>
          <a:lstStyle/>
          <a:p>
            <a:pPr algn="just">
              <a:lnSpc>
                <a:spcPct val="13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思源宋体 CN Heavy" panose="02020900000000000000" pitchFamily="18" charset="-122"/>
              </a:rPr>
              <a:t>3</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思源宋体 CN Heavy" panose="02020900000000000000" pitchFamily="18" charset="-122"/>
              </a:rPr>
              <a:t>、按照危险废物污染环境防治和危险货物运输相关规定运输危险废物，记录运输轨迹，防范危险废物丢失、包装破损、泄漏或者发生突发环境事件</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矩形 47">
            <a:extLst>
              <a:ext uri="{FF2B5EF4-FFF2-40B4-BE49-F238E27FC236}">
                <a16:creationId xmlns:a16="http://schemas.microsoft.com/office/drawing/2014/main" id="{EE0C9F7E-BF7E-40B3-8294-5B4ED710465B}"/>
              </a:ext>
            </a:extLst>
          </p:cNvPr>
          <p:cNvSpPr/>
          <p:nvPr/>
        </p:nvSpPr>
        <p:spPr>
          <a:xfrm>
            <a:off x="7662579" y="4777607"/>
            <a:ext cx="3384376" cy="905248"/>
          </a:xfrm>
          <a:prstGeom prst="rect">
            <a:avLst/>
          </a:prstGeom>
          <a:noFill/>
        </p:spPr>
        <p:txBody>
          <a:bodyPr wrap="square">
            <a:spAutoFit/>
          </a:bodyPr>
          <a:lstStyle/>
          <a:p>
            <a:pPr algn="just">
              <a:lnSpc>
                <a:spcPct val="13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思源宋体 CN Heavy" panose="02020900000000000000" pitchFamily="18" charset="-122"/>
              </a:rPr>
              <a:t>4</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思源宋体 CN Heavy" panose="02020900000000000000" pitchFamily="18" charset="-122"/>
              </a:rPr>
              <a:t>、将运输的危险废物运抵接受人地址，交付给危险废物转移联单上指定的接受人，并将运输情况及时告知移出人</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Freeform 5">
            <a:extLst>
              <a:ext uri="{FF2B5EF4-FFF2-40B4-BE49-F238E27FC236}">
                <a16:creationId xmlns:a16="http://schemas.microsoft.com/office/drawing/2014/main" id="{0F9483AB-794B-4F2D-9A3D-2ED7E78E1584}"/>
              </a:ext>
            </a:extLst>
          </p:cNvPr>
          <p:cNvSpPr>
            <a:spLocks noEditPoints="1"/>
          </p:cNvSpPr>
          <p:nvPr/>
        </p:nvSpPr>
        <p:spPr bwMode="auto">
          <a:xfrm>
            <a:off x="5450495" y="3372355"/>
            <a:ext cx="1252150" cy="1114264"/>
          </a:xfrm>
          <a:custGeom>
            <a:avLst/>
            <a:gdLst>
              <a:gd name="T0" fmla="*/ 2414 w 2764"/>
              <a:gd name="T1" fmla="*/ 1841 h 2458"/>
              <a:gd name="T2" fmla="*/ 1639 w 2764"/>
              <a:gd name="T3" fmla="*/ 1514 h 2458"/>
              <a:gd name="T4" fmla="*/ 1880 w 2764"/>
              <a:gd name="T5" fmla="*/ 1053 h 2458"/>
              <a:gd name="T6" fmla="*/ 1915 w 2764"/>
              <a:gd name="T7" fmla="*/ 717 h 2458"/>
              <a:gd name="T8" fmla="*/ 1910 w 2764"/>
              <a:gd name="T9" fmla="*/ 374 h 2458"/>
              <a:gd name="T10" fmla="*/ 1378 w 2764"/>
              <a:gd name="T11" fmla="*/ 0 h 2458"/>
              <a:gd name="T12" fmla="*/ 847 w 2764"/>
              <a:gd name="T13" fmla="*/ 375 h 2458"/>
              <a:gd name="T14" fmla="*/ 841 w 2764"/>
              <a:gd name="T15" fmla="*/ 717 h 2458"/>
              <a:gd name="T16" fmla="*/ 877 w 2764"/>
              <a:gd name="T17" fmla="*/ 1054 h 2458"/>
              <a:gd name="T18" fmla="*/ 1117 w 2764"/>
              <a:gd name="T19" fmla="*/ 1515 h 2458"/>
              <a:gd name="T20" fmla="*/ 348 w 2764"/>
              <a:gd name="T21" fmla="*/ 1842 h 2458"/>
              <a:gd name="T22" fmla="*/ 0 w 2764"/>
              <a:gd name="T23" fmla="*/ 2168 h 2458"/>
              <a:gd name="T24" fmla="*/ 0 w 2764"/>
              <a:gd name="T25" fmla="*/ 2458 h 2458"/>
              <a:gd name="T26" fmla="*/ 2764 w 2764"/>
              <a:gd name="T27" fmla="*/ 2457 h 2458"/>
              <a:gd name="T28" fmla="*/ 2764 w 2764"/>
              <a:gd name="T29" fmla="*/ 2168 h 2458"/>
              <a:gd name="T30" fmla="*/ 2414 w 2764"/>
              <a:gd name="T31" fmla="*/ 1841 h 2458"/>
              <a:gd name="T32" fmla="*/ 2414 w 2764"/>
              <a:gd name="T33" fmla="*/ 1841 h 2458"/>
              <a:gd name="T34" fmla="*/ 2414 w 2764"/>
              <a:gd name="T35" fmla="*/ 1841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64" h="2458">
                <a:moveTo>
                  <a:pt x="2414" y="1841"/>
                </a:moveTo>
                <a:cubicBezTo>
                  <a:pt x="2245" y="1766"/>
                  <a:pt x="2004" y="1600"/>
                  <a:pt x="1639" y="1514"/>
                </a:cubicBezTo>
                <a:cubicBezTo>
                  <a:pt x="1734" y="1412"/>
                  <a:pt x="1806" y="1243"/>
                  <a:pt x="1880" y="1053"/>
                </a:cubicBezTo>
                <a:cubicBezTo>
                  <a:pt x="1923" y="944"/>
                  <a:pt x="1915" y="850"/>
                  <a:pt x="1915" y="717"/>
                </a:cubicBezTo>
                <a:cubicBezTo>
                  <a:pt x="1915" y="619"/>
                  <a:pt x="1934" y="461"/>
                  <a:pt x="1910" y="374"/>
                </a:cubicBezTo>
                <a:cubicBezTo>
                  <a:pt x="1827" y="81"/>
                  <a:pt x="1621" y="0"/>
                  <a:pt x="1378" y="0"/>
                </a:cubicBezTo>
                <a:cubicBezTo>
                  <a:pt x="1136" y="0"/>
                  <a:pt x="929" y="82"/>
                  <a:pt x="847" y="375"/>
                </a:cubicBezTo>
                <a:cubicBezTo>
                  <a:pt x="823" y="461"/>
                  <a:pt x="841" y="619"/>
                  <a:pt x="841" y="717"/>
                </a:cubicBezTo>
                <a:cubicBezTo>
                  <a:pt x="841" y="850"/>
                  <a:pt x="834" y="944"/>
                  <a:pt x="877" y="1054"/>
                </a:cubicBezTo>
                <a:cubicBezTo>
                  <a:pt x="952" y="1244"/>
                  <a:pt x="1023" y="1413"/>
                  <a:pt x="1117" y="1515"/>
                </a:cubicBezTo>
                <a:cubicBezTo>
                  <a:pt x="765" y="1616"/>
                  <a:pt x="516" y="1766"/>
                  <a:pt x="348" y="1842"/>
                </a:cubicBezTo>
                <a:cubicBezTo>
                  <a:pt x="1" y="1997"/>
                  <a:pt x="0" y="2168"/>
                  <a:pt x="0" y="2168"/>
                </a:cubicBezTo>
                <a:cubicBezTo>
                  <a:pt x="0" y="2458"/>
                  <a:pt x="0" y="2458"/>
                  <a:pt x="0" y="2458"/>
                </a:cubicBezTo>
                <a:cubicBezTo>
                  <a:pt x="2764" y="2457"/>
                  <a:pt x="2764" y="2457"/>
                  <a:pt x="2764" y="2457"/>
                </a:cubicBezTo>
                <a:cubicBezTo>
                  <a:pt x="2764" y="2168"/>
                  <a:pt x="2764" y="2168"/>
                  <a:pt x="2764" y="2168"/>
                </a:cubicBezTo>
                <a:cubicBezTo>
                  <a:pt x="2764" y="2168"/>
                  <a:pt x="2762" y="1997"/>
                  <a:pt x="2414" y="1841"/>
                </a:cubicBezTo>
                <a:close/>
                <a:moveTo>
                  <a:pt x="2414" y="1841"/>
                </a:moveTo>
                <a:cubicBezTo>
                  <a:pt x="2414" y="1841"/>
                  <a:pt x="2414" y="1841"/>
                  <a:pt x="2414" y="1841"/>
                </a:cubicBezTo>
              </a:path>
            </a:pathLst>
          </a:custGeom>
          <a:solidFill>
            <a:srgbClr val="2F5596"/>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15717244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90">
            <a:extLst>
              <a:ext uri="{FF2B5EF4-FFF2-40B4-BE49-F238E27FC236}">
                <a16:creationId xmlns:a16="http://schemas.microsoft.com/office/drawing/2014/main" id="{D9CD51AB-A504-417B-A4FA-FA62FB1E05BD}"/>
              </a:ext>
            </a:extLst>
          </p:cNvPr>
          <p:cNvSpPr txBox="1"/>
          <p:nvPr/>
        </p:nvSpPr>
        <p:spPr>
          <a:xfrm>
            <a:off x="1602296" y="420032"/>
            <a:ext cx="2911115"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zh-CN" altLang="en-US" dirty="0"/>
              <a:t>危废接受人义务</a:t>
            </a:r>
          </a:p>
        </p:txBody>
      </p:sp>
      <p:grpSp>
        <p:nvGrpSpPr>
          <p:cNvPr id="18" name="组合 17">
            <a:extLst>
              <a:ext uri="{FF2B5EF4-FFF2-40B4-BE49-F238E27FC236}">
                <a16:creationId xmlns:a16="http://schemas.microsoft.com/office/drawing/2014/main" id="{D79CA4E2-79FB-42A0-9FD5-C53FDEEDDF57}"/>
              </a:ext>
            </a:extLst>
          </p:cNvPr>
          <p:cNvGrpSpPr/>
          <p:nvPr/>
        </p:nvGrpSpPr>
        <p:grpSpPr>
          <a:xfrm>
            <a:off x="4481468" y="1850192"/>
            <a:ext cx="1237382" cy="1115636"/>
            <a:chOff x="2713211" y="1988840"/>
            <a:chExt cx="1610824" cy="1452335"/>
          </a:xfrm>
        </p:grpSpPr>
        <p:sp>
          <p:nvSpPr>
            <p:cNvPr id="21" name="Freeform 5">
              <a:extLst>
                <a:ext uri="{FF2B5EF4-FFF2-40B4-BE49-F238E27FC236}">
                  <a16:creationId xmlns:a16="http://schemas.microsoft.com/office/drawing/2014/main" id="{222B70FB-1882-4659-A891-0292E3440C03}"/>
                </a:ext>
              </a:extLst>
            </p:cNvPr>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596"/>
            </a:solidFill>
            <a:ln w="9525" cap="flat">
              <a:noFill/>
              <a:prstDash val="solid"/>
              <a:miter lim="800000"/>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2" name="Freeform 5">
              <a:extLst>
                <a:ext uri="{FF2B5EF4-FFF2-40B4-BE49-F238E27FC236}">
                  <a16:creationId xmlns:a16="http://schemas.microsoft.com/office/drawing/2014/main" id="{7B87080A-9FA5-49B9-8151-69B5DC2F1D7F}"/>
                </a:ext>
              </a:extLst>
            </p:cNvPr>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grpSp>
      <p:grpSp>
        <p:nvGrpSpPr>
          <p:cNvPr id="23" name="组合 22">
            <a:extLst>
              <a:ext uri="{FF2B5EF4-FFF2-40B4-BE49-F238E27FC236}">
                <a16:creationId xmlns:a16="http://schemas.microsoft.com/office/drawing/2014/main" id="{2FA93AD9-473F-4E55-9F5E-B5ECBB219CC7}"/>
              </a:ext>
            </a:extLst>
          </p:cNvPr>
          <p:cNvGrpSpPr/>
          <p:nvPr/>
        </p:nvGrpSpPr>
        <p:grpSpPr>
          <a:xfrm>
            <a:off x="4769127" y="2060848"/>
            <a:ext cx="2656919" cy="3678811"/>
            <a:chOff x="4674014" y="2630509"/>
            <a:chExt cx="2656919" cy="3678811"/>
          </a:xfrm>
        </p:grpSpPr>
        <p:pic>
          <p:nvPicPr>
            <p:cNvPr id="24" name="图片 23">
              <a:extLst>
                <a:ext uri="{FF2B5EF4-FFF2-40B4-BE49-F238E27FC236}">
                  <a16:creationId xmlns:a16="http://schemas.microsoft.com/office/drawing/2014/main" id="{B9FFC71E-852D-4C1A-8D3C-2DDB6CA953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705" t="21705" r="27227" b="14508"/>
            <a:stretch/>
          </p:blipFill>
          <p:spPr>
            <a:xfrm>
              <a:off x="4674014" y="2630509"/>
              <a:ext cx="2656919" cy="3678811"/>
            </a:xfrm>
            <a:prstGeom prst="rect">
              <a:avLst/>
            </a:prstGeom>
          </p:spPr>
        </p:pic>
        <p:sp>
          <p:nvSpPr>
            <p:cNvPr id="25" name="Rectangle 4">
              <a:extLst>
                <a:ext uri="{FF2B5EF4-FFF2-40B4-BE49-F238E27FC236}">
                  <a16:creationId xmlns:a16="http://schemas.microsoft.com/office/drawing/2014/main" id="{BA00AE49-2E86-4B41-84AC-3D619043552B}"/>
                </a:ext>
              </a:extLst>
            </p:cNvPr>
            <p:cNvSpPr/>
            <p:nvPr/>
          </p:nvSpPr>
          <p:spPr>
            <a:xfrm>
              <a:off x="5105328" y="3213373"/>
              <a:ext cx="1851160" cy="2380639"/>
            </a:xfrm>
            <a:prstGeom prst="rect">
              <a:avLst/>
            </a:prstGeom>
            <a:blipFill dpi="0" rotWithShape="1">
              <a:blip r:embed="rId5" cstate="print">
                <a:extLst>
                  <a:ext uri="{28A0092B-C50C-407E-A947-70E740481C1C}">
                    <a14:useLocalDpi xmlns:a14="http://schemas.microsoft.com/office/drawing/2010/main" val="0"/>
                  </a:ext>
                </a:extLst>
              </a:blip>
              <a:srcRect/>
              <a:stretch>
                <a:fillRect l="-35735" r="-357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思源黑体" panose="020B0500000000000000" pitchFamily="34" charset="-122"/>
                <a:ea typeface="思源黑体" panose="020B0500000000000000" pitchFamily="34" charset="-122"/>
                <a:cs typeface="+mn-ea"/>
                <a:sym typeface="+mn-lt"/>
              </a:endParaRPr>
            </a:p>
          </p:txBody>
        </p:sp>
      </p:grpSp>
      <p:grpSp>
        <p:nvGrpSpPr>
          <p:cNvPr id="27" name="组合 26">
            <a:extLst>
              <a:ext uri="{FF2B5EF4-FFF2-40B4-BE49-F238E27FC236}">
                <a16:creationId xmlns:a16="http://schemas.microsoft.com/office/drawing/2014/main" id="{4BF21177-E213-41A9-A28E-AAFAC3A9C5C5}"/>
              </a:ext>
            </a:extLst>
          </p:cNvPr>
          <p:cNvGrpSpPr/>
          <p:nvPr/>
        </p:nvGrpSpPr>
        <p:grpSpPr>
          <a:xfrm>
            <a:off x="6654875" y="4832020"/>
            <a:ext cx="926821" cy="835631"/>
            <a:chOff x="2713211" y="1988840"/>
            <a:chExt cx="1610824" cy="1452335"/>
          </a:xfrm>
        </p:grpSpPr>
        <p:sp>
          <p:nvSpPr>
            <p:cNvPr id="29" name="Freeform 5">
              <a:extLst>
                <a:ext uri="{FF2B5EF4-FFF2-40B4-BE49-F238E27FC236}">
                  <a16:creationId xmlns:a16="http://schemas.microsoft.com/office/drawing/2014/main" id="{BE25BBBD-572A-48D5-A6F2-16F3AE95333A}"/>
                </a:ext>
              </a:extLst>
            </p:cNvPr>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596"/>
            </a:solidFill>
            <a:ln w="9525" cap="flat">
              <a:noFill/>
              <a:prstDash val="solid"/>
              <a:miter lim="800000"/>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30" name="Freeform 5">
              <a:extLst>
                <a:ext uri="{FF2B5EF4-FFF2-40B4-BE49-F238E27FC236}">
                  <a16:creationId xmlns:a16="http://schemas.microsoft.com/office/drawing/2014/main" id="{E8E30ED4-9D4B-4C38-8A2C-38BA95FCC2B3}"/>
                </a:ext>
              </a:extLst>
            </p:cNvPr>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grpSp>
      <p:cxnSp>
        <p:nvCxnSpPr>
          <p:cNvPr id="31" name="直接连接符 30">
            <a:extLst>
              <a:ext uri="{FF2B5EF4-FFF2-40B4-BE49-F238E27FC236}">
                <a16:creationId xmlns:a16="http://schemas.microsoft.com/office/drawing/2014/main" id="{1B8A50A3-59ED-4D89-99A1-C7F7C24FAB7D}"/>
              </a:ext>
            </a:extLst>
          </p:cNvPr>
          <p:cNvCxnSpPr/>
          <p:nvPr/>
        </p:nvCxnSpPr>
        <p:spPr>
          <a:xfrm>
            <a:off x="1673151" y="2158459"/>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87C5585F-E192-49FF-9AD6-E9623D7E1BE9}"/>
              </a:ext>
            </a:extLst>
          </p:cNvPr>
          <p:cNvSpPr/>
          <p:nvPr/>
        </p:nvSpPr>
        <p:spPr>
          <a:xfrm>
            <a:off x="1961183" y="1781040"/>
            <a:ext cx="2088231" cy="369324"/>
          </a:xfrm>
          <a:prstGeom prst="rect">
            <a:avLst/>
          </a:prstGeom>
        </p:spPr>
        <p:txBody>
          <a:bodyPr wrap="square" lIns="91431" tIns="45716" rIns="91431" bIns="45716">
            <a:spAutoFit/>
          </a:bodyPr>
          <a:lstStyle/>
          <a:p>
            <a:pPr>
              <a:spcBef>
                <a:spcPct val="0"/>
              </a:spcBef>
            </a:pPr>
            <a:r>
              <a:rPr lang="zh-CN" altLang="en-US" b="1" dirty="0">
                <a:solidFill>
                  <a:srgbClr val="262626"/>
                </a:solidFill>
                <a:ea typeface="思源黑体" panose="020B0500000000000000" pitchFamily="34" charset="-122"/>
                <a:cs typeface="+mn-ea"/>
                <a:sym typeface="Source Han Serif SC" panose="02020400000000000000" pitchFamily="18" charset="-122"/>
              </a:rPr>
              <a:t>核实危废信息</a:t>
            </a:r>
            <a:endParaRPr lang="en-US" altLang="zh-CN" b="1" dirty="0">
              <a:solidFill>
                <a:srgbClr val="262626"/>
              </a:solidFill>
              <a:ea typeface="思源黑体" panose="020B0500000000000000" pitchFamily="34" charset="-122"/>
              <a:cs typeface="+mn-ea"/>
              <a:sym typeface="Source Han Serif SC" panose="02020400000000000000" pitchFamily="18" charset="-122"/>
            </a:endParaRPr>
          </a:p>
        </p:txBody>
      </p:sp>
      <p:grpSp>
        <p:nvGrpSpPr>
          <p:cNvPr id="34" name="组合 33">
            <a:extLst>
              <a:ext uri="{FF2B5EF4-FFF2-40B4-BE49-F238E27FC236}">
                <a16:creationId xmlns:a16="http://schemas.microsoft.com/office/drawing/2014/main" id="{2021161A-5017-4F18-85D0-66401D7E47CD}"/>
              </a:ext>
            </a:extLst>
          </p:cNvPr>
          <p:cNvGrpSpPr/>
          <p:nvPr/>
        </p:nvGrpSpPr>
        <p:grpSpPr>
          <a:xfrm>
            <a:off x="953071" y="1901452"/>
            <a:ext cx="968654" cy="956034"/>
            <a:chOff x="6217935" y="1158425"/>
            <a:chExt cx="527724" cy="520849"/>
          </a:xfrm>
        </p:grpSpPr>
        <p:grpSp>
          <p:nvGrpSpPr>
            <p:cNvPr id="38" name="组合 37">
              <a:extLst>
                <a:ext uri="{FF2B5EF4-FFF2-40B4-BE49-F238E27FC236}">
                  <a16:creationId xmlns:a16="http://schemas.microsoft.com/office/drawing/2014/main" id="{5DFF95E3-CED4-443A-AFD0-97F1163BADA8}"/>
                </a:ext>
              </a:extLst>
            </p:cNvPr>
            <p:cNvGrpSpPr/>
            <p:nvPr/>
          </p:nvGrpSpPr>
          <p:grpSpPr>
            <a:xfrm>
              <a:off x="6219351" y="1158425"/>
              <a:ext cx="520849" cy="520849"/>
              <a:chOff x="1705099" y="2564904"/>
              <a:chExt cx="1800200" cy="1800200"/>
            </a:xfrm>
          </p:grpSpPr>
          <p:sp>
            <p:nvSpPr>
              <p:cNvPr id="43" name="椭圆 42">
                <a:extLst>
                  <a:ext uri="{FF2B5EF4-FFF2-40B4-BE49-F238E27FC236}">
                    <a16:creationId xmlns:a16="http://schemas.microsoft.com/office/drawing/2014/main" id="{0714F4BF-5041-4B2A-874B-087B8B51081B}"/>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45" name="椭圆 44">
                <a:extLst>
                  <a:ext uri="{FF2B5EF4-FFF2-40B4-BE49-F238E27FC236}">
                    <a16:creationId xmlns:a16="http://schemas.microsoft.com/office/drawing/2014/main" id="{804A6D42-C15D-495B-963F-ED7C40B91F12}"/>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39" name="TextBox 33">
              <a:extLst>
                <a:ext uri="{FF2B5EF4-FFF2-40B4-BE49-F238E27FC236}">
                  <a16:creationId xmlns:a16="http://schemas.microsoft.com/office/drawing/2014/main" id="{0C75982E-229B-4848-82D7-7A1669DF48BD}"/>
                </a:ext>
              </a:extLst>
            </p:cNvPr>
            <p:cNvSpPr txBox="1"/>
            <p:nvPr/>
          </p:nvSpPr>
          <p:spPr>
            <a:xfrm>
              <a:off x="6217935" y="1271633"/>
              <a:ext cx="527724" cy="285051"/>
            </a:xfrm>
            <a:prstGeom prst="rect">
              <a:avLst/>
            </a:prstGeom>
            <a:noFill/>
          </p:spPr>
          <p:txBody>
            <a:bodyPr wrap="square" rtlCol="0">
              <a:spAutoFit/>
            </a:bodyPr>
            <a:lstStyle/>
            <a:p>
              <a:pPr algn="ctr"/>
              <a:r>
                <a:rPr lang="en-US" altLang="zh-CN" sz="2800" b="1" dirty="0">
                  <a:solidFill>
                    <a:srgbClr val="262626"/>
                  </a:solidFill>
                  <a:latin typeface="思源黑体" panose="020B0500000000000000" pitchFamily="34" charset="-122"/>
                  <a:ea typeface="思源黑体" panose="020B0500000000000000" pitchFamily="34" charset="-122"/>
                  <a:cs typeface="+mn-ea"/>
                  <a:sym typeface="+mn-lt"/>
                </a:rPr>
                <a:t>01</a:t>
              </a:r>
              <a:endParaRPr lang="zh-CN" altLang="en-US" sz="2800" b="1" dirty="0">
                <a:solidFill>
                  <a:srgbClr val="262626"/>
                </a:solidFill>
                <a:latin typeface="思源黑体" panose="020B0500000000000000" pitchFamily="34" charset="-122"/>
                <a:ea typeface="思源黑体" panose="020B0500000000000000" pitchFamily="34" charset="-122"/>
                <a:cs typeface="+mn-ea"/>
                <a:sym typeface="+mn-lt"/>
              </a:endParaRPr>
            </a:p>
          </p:txBody>
        </p:sp>
      </p:grpSp>
      <p:cxnSp>
        <p:nvCxnSpPr>
          <p:cNvPr id="46" name="直接连接符 45">
            <a:extLst>
              <a:ext uri="{FF2B5EF4-FFF2-40B4-BE49-F238E27FC236}">
                <a16:creationId xmlns:a16="http://schemas.microsoft.com/office/drawing/2014/main" id="{0236F594-8EB3-4040-892E-83492B21D1C8}"/>
              </a:ext>
            </a:extLst>
          </p:cNvPr>
          <p:cNvCxnSpPr/>
          <p:nvPr/>
        </p:nvCxnSpPr>
        <p:spPr>
          <a:xfrm>
            <a:off x="1673151" y="4601532"/>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E8660D4C-378F-4703-A584-B50CB5E07D62}"/>
              </a:ext>
            </a:extLst>
          </p:cNvPr>
          <p:cNvSpPr/>
          <p:nvPr/>
        </p:nvSpPr>
        <p:spPr>
          <a:xfrm>
            <a:off x="1961183" y="4224113"/>
            <a:ext cx="2088231" cy="369324"/>
          </a:xfrm>
          <a:prstGeom prst="rect">
            <a:avLst/>
          </a:prstGeom>
        </p:spPr>
        <p:txBody>
          <a:bodyPr wrap="square" lIns="91431" tIns="45716" rIns="91431" bIns="45716">
            <a:spAutoFit/>
          </a:bodyPr>
          <a:lstStyle/>
          <a:p>
            <a:pPr>
              <a:spcBef>
                <a:spcPct val="0"/>
              </a:spcBef>
            </a:pPr>
            <a:r>
              <a:rPr lang="zh-CN" altLang="en-US" b="1" dirty="0">
                <a:solidFill>
                  <a:srgbClr val="262626"/>
                </a:solidFill>
                <a:ea typeface="思源黑体" panose="020B0500000000000000" pitchFamily="34" charset="-122"/>
                <a:cs typeface="+mn-ea"/>
                <a:sym typeface="Source Han Serif SC" panose="02020400000000000000" pitchFamily="18" charset="-122"/>
              </a:rPr>
              <a:t>填写、运行联单</a:t>
            </a:r>
            <a:endParaRPr lang="en-US" altLang="zh-CN" b="1" dirty="0">
              <a:solidFill>
                <a:srgbClr val="262626"/>
              </a:solidFill>
              <a:ea typeface="思源黑体" panose="020B0500000000000000" pitchFamily="34" charset="-122"/>
              <a:cs typeface="+mn-ea"/>
              <a:sym typeface="Source Han Serif SC" panose="02020400000000000000" pitchFamily="18" charset="-122"/>
            </a:endParaRPr>
          </a:p>
        </p:txBody>
      </p:sp>
      <p:grpSp>
        <p:nvGrpSpPr>
          <p:cNvPr id="51" name="组合 50">
            <a:extLst>
              <a:ext uri="{FF2B5EF4-FFF2-40B4-BE49-F238E27FC236}">
                <a16:creationId xmlns:a16="http://schemas.microsoft.com/office/drawing/2014/main" id="{67F078CC-B8D7-4220-A467-EC7E5CEA30C6}"/>
              </a:ext>
            </a:extLst>
          </p:cNvPr>
          <p:cNvGrpSpPr/>
          <p:nvPr/>
        </p:nvGrpSpPr>
        <p:grpSpPr>
          <a:xfrm>
            <a:off x="953071" y="4344525"/>
            <a:ext cx="968654" cy="956034"/>
            <a:chOff x="6217935" y="1158425"/>
            <a:chExt cx="527724" cy="520849"/>
          </a:xfrm>
        </p:grpSpPr>
        <p:grpSp>
          <p:nvGrpSpPr>
            <p:cNvPr id="52" name="组合 51">
              <a:extLst>
                <a:ext uri="{FF2B5EF4-FFF2-40B4-BE49-F238E27FC236}">
                  <a16:creationId xmlns:a16="http://schemas.microsoft.com/office/drawing/2014/main" id="{B449C3EC-6746-415E-BD40-E02F4F39CF5F}"/>
                </a:ext>
              </a:extLst>
            </p:cNvPr>
            <p:cNvGrpSpPr/>
            <p:nvPr/>
          </p:nvGrpSpPr>
          <p:grpSpPr>
            <a:xfrm>
              <a:off x="6219351" y="1158425"/>
              <a:ext cx="520849" cy="520849"/>
              <a:chOff x="1705099" y="2564904"/>
              <a:chExt cx="1800200" cy="1800200"/>
            </a:xfrm>
          </p:grpSpPr>
          <p:sp>
            <p:nvSpPr>
              <p:cNvPr id="54" name="椭圆 53">
                <a:extLst>
                  <a:ext uri="{FF2B5EF4-FFF2-40B4-BE49-F238E27FC236}">
                    <a16:creationId xmlns:a16="http://schemas.microsoft.com/office/drawing/2014/main" id="{0D1EAC3A-A73E-4389-9C2A-091F1659FEDF}"/>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55" name="椭圆 54">
                <a:extLst>
                  <a:ext uri="{FF2B5EF4-FFF2-40B4-BE49-F238E27FC236}">
                    <a16:creationId xmlns:a16="http://schemas.microsoft.com/office/drawing/2014/main" id="{E94FB0FC-0DA1-43B4-B037-033C4CCB93AD}"/>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53" name="TextBox 41">
              <a:extLst>
                <a:ext uri="{FF2B5EF4-FFF2-40B4-BE49-F238E27FC236}">
                  <a16:creationId xmlns:a16="http://schemas.microsoft.com/office/drawing/2014/main" id="{B734A1E2-39F2-4BE2-AE86-9CD7EFEF5593}"/>
                </a:ext>
              </a:extLst>
            </p:cNvPr>
            <p:cNvSpPr txBox="1"/>
            <p:nvPr/>
          </p:nvSpPr>
          <p:spPr>
            <a:xfrm>
              <a:off x="6217935" y="1271633"/>
              <a:ext cx="527724" cy="285051"/>
            </a:xfrm>
            <a:prstGeom prst="rect">
              <a:avLst/>
            </a:prstGeom>
            <a:noFill/>
          </p:spPr>
          <p:txBody>
            <a:bodyPr wrap="square" rtlCol="0">
              <a:spAutoFit/>
            </a:bodyPr>
            <a:lstStyle/>
            <a:p>
              <a:pPr algn="ctr"/>
              <a:r>
                <a:rPr lang="en-US" altLang="zh-CN" sz="2800" b="1" dirty="0">
                  <a:solidFill>
                    <a:srgbClr val="262626"/>
                  </a:solidFill>
                  <a:latin typeface="思源黑体" panose="020B0500000000000000" pitchFamily="34" charset="-122"/>
                  <a:ea typeface="思源黑体" panose="020B0500000000000000" pitchFamily="34" charset="-122"/>
                  <a:cs typeface="+mn-ea"/>
                  <a:sym typeface="+mn-lt"/>
                </a:rPr>
                <a:t>02</a:t>
              </a:r>
              <a:endParaRPr lang="zh-CN" altLang="en-US" sz="2800" b="1" dirty="0">
                <a:solidFill>
                  <a:srgbClr val="262626"/>
                </a:solidFill>
                <a:latin typeface="思源黑体" panose="020B0500000000000000" pitchFamily="34" charset="-122"/>
                <a:ea typeface="思源黑体" panose="020B0500000000000000" pitchFamily="34" charset="-122"/>
                <a:cs typeface="+mn-ea"/>
                <a:sym typeface="+mn-lt"/>
              </a:endParaRPr>
            </a:p>
          </p:txBody>
        </p:sp>
      </p:grpSp>
      <p:cxnSp>
        <p:nvCxnSpPr>
          <p:cNvPr id="56" name="直接连接符 55">
            <a:extLst>
              <a:ext uri="{FF2B5EF4-FFF2-40B4-BE49-F238E27FC236}">
                <a16:creationId xmlns:a16="http://schemas.microsoft.com/office/drawing/2014/main" id="{49101F85-7A74-4193-AFC4-379923BDD47B}"/>
              </a:ext>
            </a:extLst>
          </p:cNvPr>
          <p:cNvCxnSpPr/>
          <p:nvPr/>
        </p:nvCxnSpPr>
        <p:spPr>
          <a:xfrm>
            <a:off x="8678363" y="2158459"/>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矩形 56">
            <a:extLst>
              <a:ext uri="{FF2B5EF4-FFF2-40B4-BE49-F238E27FC236}">
                <a16:creationId xmlns:a16="http://schemas.microsoft.com/office/drawing/2014/main" id="{CCBE08DA-E411-423A-B366-0A1D9A44983C}"/>
              </a:ext>
            </a:extLst>
          </p:cNvPr>
          <p:cNvSpPr/>
          <p:nvPr/>
        </p:nvSpPr>
        <p:spPr>
          <a:xfrm>
            <a:off x="8966395" y="1781040"/>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262626"/>
                </a:solidFill>
                <a:latin typeface="思源黑体" panose="020B0500000000000000" pitchFamily="34" charset="-122"/>
                <a:ea typeface="思源黑体" panose="020B0500000000000000" pitchFamily="34" charset="-122"/>
                <a:cs typeface="+mn-ea"/>
                <a:sym typeface="+mn-lt"/>
              </a:rPr>
              <a:t>第三项重点工作</a:t>
            </a:r>
          </a:p>
        </p:txBody>
      </p:sp>
      <p:grpSp>
        <p:nvGrpSpPr>
          <p:cNvPr id="59" name="组合 58">
            <a:extLst>
              <a:ext uri="{FF2B5EF4-FFF2-40B4-BE49-F238E27FC236}">
                <a16:creationId xmlns:a16="http://schemas.microsoft.com/office/drawing/2014/main" id="{B0548F6A-45DD-4A6D-9A59-FD92FEFCADC9}"/>
              </a:ext>
            </a:extLst>
          </p:cNvPr>
          <p:cNvGrpSpPr/>
          <p:nvPr/>
        </p:nvGrpSpPr>
        <p:grpSpPr>
          <a:xfrm>
            <a:off x="7958283" y="1901452"/>
            <a:ext cx="968654" cy="956034"/>
            <a:chOff x="6217935" y="1158425"/>
            <a:chExt cx="527724" cy="520849"/>
          </a:xfrm>
        </p:grpSpPr>
        <p:grpSp>
          <p:nvGrpSpPr>
            <p:cNvPr id="60" name="组合 59">
              <a:extLst>
                <a:ext uri="{FF2B5EF4-FFF2-40B4-BE49-F238E27FC236}">
                  <a16:creationId xmlns:a16="http://schemas.microsoft.com/office/drawing/2014/main" id="{0B9ECCBC-6C78-4410-917E-FF09C01715EC}"/>
                </a:ext>
              </a:extLst>
            </p:cNvPr>
            <p:cNvGrpSpPr/>
            <p:nvPr/>
          </p:nvGrpSpPr>
          <p:grpSpPr>
            <a:xfrm>
              <a:off x="6219351" y="1158425"/>
              <a:ext cx="520849" cy="520849"/>
              <a:chOff x="1705099" y="2564904"/>
              <a:chExt cx="1800200" cy="1800200"/>
            </a:xfrm>
          </p:grpSpPr>
          <p:sp>
            <p:nvSpPr>
              <p:cNvPr id="62" name="椭圆 61">
                <a:extLst>
                  <a:ext uri="{FF2B5EF4-FFF2-40B4-BE49-F238E27FC236}">
                    <a16:creationId xmlns:a16="http://schemas.microsoft.com/office/drawing/2014/main" id="{642A2AE4-A826-4229-B719-2660CC807E0A}"/>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63" name="椭圆 62">
                <a:extLst>
                  <a:ext uri="{FF2B5EF4-FFF2-40B4-BE49-F238E27FC236}">
                    <a16:creationId xmlns:a16="http://schemas.microsoft.com/office/drawing/2014/main" id="{315BE8A5-D283-4B72-8F1B-2816F6D5B864}"/>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61" name="TextBox 49">
              <a:extLst>
                <a:ext uri="{FF2B5EF4-FFF2-40B4-BE49-F238E27FC236}">
                  <a16:creationId xmlns:a16="http://schemas.microsoft.com/office/drawing/2014/main" id="{3942F14A-7A64-46C5-9B1D-D200F4DB5981}"/>
                </a:ext>
              </a:extLst>
            </p:cNvPr>
            <p:cNvSpPr txBox="1"/>
            <p:nvPr/>
          </p:nvSpPr>
          <p:spPr>
            <a:xfrm>
              <a:off x="6217935" y="1271633"/>
              <a:ext cx="527724" cy="285051"/>
            </a:xfrm>
            <a:prstGeom prst="rect">
              <a:avLst/>
            </a:prstGeom>
            <a:noFill/>
          </p:spPr>
          <p:txBody>
            <a:bodyPr wrap="square" rtlCol="0">
              <a:spAutoFit/>
            </a:bodyPr>
            <a:lstStyle/>
            <a:p>
              <a:pPr algn="ctr"/>
              <a:r>
                <a:rPr lang="en-US" altLang="zh-CN" sz="2800" b="1" dirty="0">
                  <a:solidFill>
                    <a:srgbClr val="262626"/>
                  </a:solidFill>
                  <a:latin typeface="思源黑体" panose="020B0500000000000000" pitchFamily="34" charset="-122"/>
                  <a:ea typeface="思源黑体" panose="020B0500000000000000" pitchFamily="34" charset="-122"/>
                  <a:cs typeface="+mn-ea"/>
                  <a:sym typeface="+mn-lt"/>
                </a:rPr>
                <a:t>03</a:t>
              </a:r>
              <a:endParaRPr lang="zh-CN" altLang="en-US" sz="2800" b="1" dirty="0">
                <a:solidFill>
                  <a:srgbClr val="262626"/>
                </a:solidFill>
                <a:latin typeface="思源黑体" panose="020B0500000000000000" pitchFamily="34" charset="-122"/>
                <a:ea typeface="思源黑体" panose="020B0500000000000000" pitchFamily="34" charset="-122"/>
                <a:cs typeface="+mn-ea"/>
                <a:sym typeface="+mn-lt"/>
              </a:endParaRPr>
            </a:p>
          </p:txBody>
        </p:sp>
      </p:grpSp>
      <p:cxnSp>
        <p:nvCxnSpPr>
          <p:cNvPr id="64" name="直接连接符 63">
            <a:extLst>
              <a:ext uri="{FF2B5EF4-FFF2-40B4-BE49-F238E27FC236}">
                <a16:creationId xmlns:a16="http://schemas.microsoft.com/office/drawing/2014/main" id="{92172328-0AEB-4BB4-A86C-EF9E15D12995}"/>
              </a:ext>
            </a:extLst>
          </p:cNvPr>
          <p:cNvCxnSpPr/>
          <p:nvPr/>
        </p:nvCxnSpPr>
        <p:spPr>
          <a:xfrm>
            <a:off x="8674652" y="4557324"/>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矩形 64">
            <a:extLst>
              <a:ext uri="{FF2B5EF4-FFF2-40B4-BE49-F238E27FC236}">
                <a16:creationId xmlns:a16="http://schemas.microsoft.com/office/drawing/2014/main" id="{3D8D53F8-FA62-4BB3-9FE3-69864B76413A}"/>
              </a:ext>
            </a:extLst>
          </p:cNvPr>
          <p:cNvSpPr/>
          <p:nvPr/>
        </p:nvSpPr>
        <p:spPr>
          <a:xfrm>
            <a:off x="8962684" y="4179905"/>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262626"/>
                </a:solidFill>
                <a:latin typeface="思源黑体" panose="020B0500000000000000" pitchFamily="34" charset="-122"/>
                <a:ea typeface="思源黑体" panose="020B0500000000000000" pitchFamily="34" charset="-122"/>
                <a:cs typeface="+mn-ea"/>
                <a:sym typeface="+mn-lt"/>
              </a:rPr>
              <a:t>第四项重点工作</a:t>
            </a:r>
          </a:p>
        </p:txBody>
      </p:sp>
      <p:grpSp>
        <p:nvGrpSpPr>
          <p:cNvPr id="67" name="组合 66">
            <a:extLst>
              <a:ext uri="{FF2B5EF4-FFF2-40B4-BE49-F238E27FC236}">
                <a16:creationId xmlns:a16="http://schemas.microsoft.com/office/drawing/2014/main" id="{A04D5AAA-5BFF-4090-B5C4-1B404EBDE713}"/>
              </a:ext>
            </a:extLst>
          </p:cNvPr>
          <p:cNvGrpSpPr/>
          <p:nvPr/>
        </p:nvGrpSpPr>
        <p:grpSpPr>
          <a:xfrm>
            <a:off x="7954572" y="4300317"/>
            <a:ext cx="968654" cy="956034"/>
            <a:chOff x="6217935" y="1158425"/>
            <a:chExt cx="527724" cy="520849"/>
          </a:xfrm>
        </p:grpSpPr>
        <p:grpSp>
          <p:nvGrpSpPr>
            <p:cNvPr id="68" name="组合 67">
              <a:extLst>
                <a:ext uri="{FF2B5EF4-FFF2-40B4-BE49-F238E27FC236}">
                  <a16:creationId xmlns:a16="http://schemas.microsoft.com/office/drawing/2014/main" id="{5B48691B-71D2-4954-94DC-6D4CAE2119C8}"/>
                </a:ext>
              </a:extLst>
            </p:cNvPr>
            <p:cNvGrpSpPr/>
            <p:nvPr/>
          </p:nvGrpSpPr>
          <p:grpSpPr>
            <a:xfrm>
              <a:off x="6219351" y="1158425"/>
              <a:ext cx="520849" cy="520849"/>
              <a:chOff x="1705099" y="2564904"/>
              <a:chExt cx="1800200" cy="1800200"/>
            </a:xfrm>
          </p:grpSpPr>
          <p:sp>
            <p:nvSpPr>
              <p:cNvPr id="70" name="椭圆 69">
                <a:extLst>
                  <a:ext uri="{FF2B5EF4-FFF2-40B4-BE49-F238E27FC236}">
                    <a16:creationId xmlns:a16="http://schemas.microsoft.com/office/drawing/2014/main" id="{592EC030-06AD-4712-9663-086DA1700966}"/>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71" name="椭圆 70">
                <a:extLst>
                  <a:ext uri="{FF2B5EF4-FFF2-40B4-BE49-F238E27FC236}">
                    <a16:creationId xmlns:a16="http://schemas.microsoft.com/office/drawing/2014/main" id="{C3EBF10B-EA06-4B3A-8EBE-27432725E2C8}"/>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69" name="TextBox 57">
              <a:extLst>
                <a:ext uri="{FF2B5EF4-FFF2-40B4-BE49-F238E27FC236}">
                  <a16:creationId xmlns:a16="http://schemas.microsoft.com/office/drawing/2014/main" id="{E23C0914-1607-4F96-8A2E-C3F8051F6AF8}"/>
                </a:ext>
              </a:extLst>
            </p:cNvPr>
            <p:cNvSpPr txBox="1"/>
            <p:nvPr/>
          </p:nvSpPr>
          <p:spPr>
            <a:xfrm>
              <a:off x="6217935" y="1271633"/>
              <a:ext cx="527724" cy="285051"/>
            </a:xfrm>
            <a:prstGeom prst="rect">
              <a:avLst/>
            </a:prstGeom>
            <a:noFill/>
          </p:spPr>
          <p:txBody>
            <a:bodyPr wrap="square" rtlCol="0">
              <a:spAutoFit/>
            </a:bodyPr>
            <a:lstStyle/>
            <a:p>
              <a:pPr algn="ctr"/>
              <a:r>
                <a:rPr lang="en-US" altLang="zh-CN" sz="2800" b="1" dirty="0">
                  <a:solidFill>
                    <a:srgbClr val="262626"/>
                  </a:solidFill>
                  <a:latin typeface="思源黑体" panose="020B0500000000000000" pitchFamily="34" charset="-122"/>
                  <a:ea typeface="思源黑体" panose="020B0500000000000000" pitchFamily="34" charset="-122"/>
                  <a:cs typeface="+mn-ea"/>
                  <a:sym typeface="+mn-lt"/>
                </a:rPr>
                <a:t>04</a:t>
              </a:r>
              <a:endParaRPr lang="zh-CN" altLang="en-US" sz="2800" b="1"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72" name="文本框 71">
            <a:extLst>
              <a:ext uri="{FF2B5EF4-FFF2-40B4-BE49-F238E27FC236}">
                <a16:creationId xmlns:a16="http://schemas.microsoft.com/office/drawing/2014/main" id="{50578BB6-2F80-41F5-8AD0-C9CF5F43F362}"/>
              </a:ext>
            </a:extLst>
          </p:cNvPr>
          <p:cNvSpPr txBox="1"/>
          <p:nvPr/>
        </p:nvSpPr>
        <p:spPr>
          <a:xfrm>
            <a:off x="1947388" y="2335478"/>
            <a:ext cx="2551797" cy="1393779"/>
          </a:xfrm>
          <a:prstGeom prst="rect">
            <a:avLst/>
          </a:prstGeom>
          <a:noFill/>
        </p:spPr>
        <p:txBody>
          <a:bodyPr wrap="square">
            <a:spAutoFit/>
          </a:bodyPr>
          <a:lstStyle/>
          <a:p>
            <a:pPr lvl="0">
              <a:lnSpc>
                <a:spcPct val="120000"/>
              </a:lnSpc>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lt"/>
              </a:rPr>
              <a:t>核拟接受实的危险废物的种类、重量（数量）、包装、识别标志等相关信息</a:t>
            </a:r>
          </a:p>
        </p:txBody>
      </p:sp>
      <p:sp>
        <p:nvSpPr>
          <p:cNvPr id="73" name="文本框 72">
            <a:extLst>
              <a:ext uri="{FF2B5EF4-FFF2-40B4-BE49-F238E27FC236}">
                <a16:creationId xmlns:a16="http://schemas.microsoft.com/office/drawing/2014/main" id="{064553DB-A5A6-4954-9162-7D1628C06518}"/>
              </a:ext>
            </a:extLst>
          </p:cNvPr>
          <p:cNvSpPr txBox="1"/>
          <p:nvPr/>
        </p:nvSpPr>
        <p:spPr>
          <a:xfrm>
            <a:off x="1933165" y="4727158"/>
            <a:ext cx="2796607" cy="1726178"/>
          </a:xfrm>
          <a:prstGeom prst="rect">
            <a:avLst/>
          </a:prstGeom>
          <a:noFill/>
        </p:spPr>
        <p:txBody>
          <a:bodyPr wrap="square">
            <a:spAutoFit/>
          </a:bodyPr>
          <a:lstStyle>
            <a:defPPr>
              <a:defRPr lang="zh-CN"/>
            </a:defPPr>
            <a:lvl1pPr lvl="0">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ym typeface="+mn-lt"/>
              </a:rPr>
              <a:t>填写、运行危险废物转移联单，在危险废物转移联单中如实填写是否接受的意见，以及利用、处置方式和接受量等信息</a:t>
            </a:r>
          </a:p>
        </p:txBody>
      </p:sp>
      <p:sp>
        <p:nvSpPr>
          <p:cNvPr id="74" name="文本框 73">
            <a:extLst>
              <a:ext uri="{FF2B5EF4-FFF2-40B4-BE49-F238E27FC236}">
                <a16:creationId xmlns:a16="http://schemas.microsoft.com/office/drawing/2014/main" id="{062A2FFF-905B-4E6A-A187-E38673660DB3}"/>
              </a:ext>
            </a:extLst>
          </p:cNvPr>
          <p:cNvSpPr txBox="1"/>
          <p:nvPr/>
        </p:nvSpPr>
        <p:spPr>
          <a:xfrm>
            <a:off x="9005646" y="2251121"/>
            <a:ext cx="2551797" cy="1705403"/>
          </a:xfrm>
          <a:prstGeom prst="rect">
            <a:avLst/>
          </a:prstGeom>
          <a:noFill/>
        </p:spPr>
        <p:txBody>
          <a:bodyPr wrap="square">
            <a:spAutoFit/>
          </a:bodyPr>
          <a:lstStyle>
            <a:defPPr>
              <a:defRPr lang="zh-CN"/>
            </a:defPPr>
            <a:lvl1pPr lvl="0">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ym typeface="+mn-lt"/>
              </a:rPr>
              <a:t>按照国家和地方有关规定和标准，对接受的危险废物进行贮存、利用或者处置</a:t>
            </a:r>
          </a:p>
        </p:txBody>
      </p:sp>
      <p:sp>
        <p:nvSpPr>
          <p:cNvPr id="75" name="文本框 74">
            <a:extLst>
              <a:ext uri="{FF2B5EF4-FFF2-40B4-BE49-F238E27FC236}">
                <a16:creationId xmlns:a16="http://schemas.microsoft.com/office/drawing/2014/main" id="{83BC1BFA-0E2E-4803-8AB3-9D245EBE92E1}"/>
              </a:ext>
            </a:extLst>
          </p:cNvPr>
          <p:cNvSpPr txBox="1"/>
          <p:nvPr/>
        </p:nvSpPr>
        <p:spPr>
          <a:xfrm>
            <a:off x="9005646" y="4646951"/>
            <a:ext cx="2551797" cy="1061381"/>
          </a:xfrm>
          <a:prstGeom prst="rect">
            <a:avLst/>
          </a:prstGeom>
          <a:noFill/>
        </p:spPr>
        <p:txBody>
          <a:bodyPr wrap="square">
            <a:spAutoFit/>
          </a:bodyPr>
          <a:lstStyle>
            <a:defPPr>
              <a:defRPr lang="zh-CN"/>
            </a:defPPr>
            <a:lvl1pPr lvl="0">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ym typeface="+mn-lt"/>
              </a:rPr>
              <a:t>将危险废物接受情况、利用或者处置结果及时告知移出人</a:t>
            </a:r>
          </a:p>
        </p:txBody>
      </p:sp>
    </p:spTree>
    <p:extLst>
      <p:ext uri="{BB962C8B-B14F-4D97-AF65-F5344CB8AC3E}">
        <p14:creationId xmlns:p14="http://schemas.microsoft.com/office/powerpoint/2010/main" val="109739009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90">
            <a:extLst>
              <a:ext uri="{FF2B5EF4-FFF2-40B4-BE49-F238E27FC236}">
                <a16:creationId xmlns:a16="http://schemas.microsoft.com/office/drawing/2014/main" id="{D9CD51AB-A504-417B-A4FA-FA62FB1E05BD}"/>
              </a:ext>
            </a:extLst>
          </p:cNvPr>
          <p:cNvSpPr txBox="1"/>
          <p:nvPr/>
        </p:nvSpPr>
        <p:spPr>
          <a:xfrm>
            <a:off x="1602296" y="420032"/>
            <a:ext cx="9175811"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zh-CN" altLang="en-US" dirty="0"/>
              <a:t>危废托运人义务（只能由移出人或者接受人担任）</a:t>
            </a:r>
          </a:p>
        </p:txBody>
      </p:sp>
      <p:pic>
        <p:nvPicPr>
          <p:cNvPr id="44" name="Picture 2">
            <a:extLst>
              <a:ext uri="{FF2B5EF4-FFF2-40B4-BE49-F238E27FC236}">
                <a16:creationId xmlns:a16="http://schemas.microsoft.com/office/drawing/2014/main" id="{9A3C6115-D938-4D97-BE9E-C7FEFAAF87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33" r="6987"/>
          <a:stretch/>
        </p:blipFill>
        <p:spPr bwMode="auto">
          <a:xfrm>
            <a:off x="8401843" y="2348880"/>
            <a:ext cx="3431704" cy="3057444"/>
          </a:xfrm>
          <a:prstGeom prst="rect">
            <a:avLst/>
          </a:prstGeom>
          <a:noFill/>
          <a:extLst>
            <a:ext uri="{909E8E84-426E-40DD-AFC4-6F175D3DCCD1}">
              <a14:hiddenFill xmlns:a14="http://schemas.microsoft.com/office/drawing/2010/main">
                <a:solidFill>
                  <a:srgbClr val="FFFFFF"/>
                </a:solidFill>
              </a14:hiddenFill>
            </a:ext>
          </a:extLst>
        </p:spPr>
      </p:pic>
      <p:pic>
        <p:nvPicPr>
          <p:cNvPr id="47" name="图片 46">
            <a:extLst>
              <a:ext uri="{FF2B5EF4-FFF2-40B4-BE49-F238E27FC236}">
                <a16:creationId xmlns:a16="http://schemas.microsoft.com/office/drawing/2014/main" id="{F2776DCF-ED27-4171-8AFC-67DCDF68A705}"/>
              </a:ext>
            </a:extLst>
          </p:cNvPr>
          <p:cNvPicPr>
            <a:picLocks noChangeAspect="1"/>
          </p:cNvPicPr>
          <p:nvPr/>
        </p:nvPicPr>
        <p:blipFill>
          <a:blip r:embed="rId4"/>
          <a:stretch>
            <a:fillRect/>
          </a:stretch>
        </p:blipFill>
        <p:spPr>
          <a:xfrm>
            <a:off x="4906608" y="2348880"/>
            <a:ext cx="3067339" cy="3057444"/>
          </a:xfrm>
          <a:prstGeom prst="rect">
            <a:avLst/>
          </a:prstGeom>
        </p:spPr>
      </p:pic>
      <p:sp>
        <p:nvSpPr>
          <p:cNvPr id="58" name="文本框 57">
            <a:extLst>
              <a:ext uri="{FF2B5EF4-FFF2-40B4-BE49-F238E27FC236}">
                <a16:creationId xmlns:a16="http://schemas.microsoft.com/office/drawing/2014/main" id="{795CE588-228F-42C6-9A19-2271DC860F03}"/>
              </a:ext>
            </a:extLst>
          </p:cNvPr>
          <p:cNvSpPr txBox="1"/>
          <p:nvPr/>
        </p:nvSpPr>
        <p:spPr>
          <a:xfrm>
            <a:off x="529562" y="2158406"/>
            <a:ext cx="4149561" cy="1572354"/>
          </a:xfrm>
          <a:prstGeom prst="rect">
            <a:avLst/>
          </a:prstGeom>
          <a:noFill/>
        </p:spPr>
        <p:txBody>
          <a:bodyPr wrap="square">
            <a:spAutoFit/>
          </a:bodyPr>
          <a:lstStyle/>
          <a:p>
            <a:pPr algn="just">
              <a:lnSpc>
                <a:spcPct val="150000"/>
              </a:lnSpc>
            </a:pPr>
            <a:r>
              <a:rPr lang="en-US" altLang="zh-CN" b="1" dirty="0">
                <a:solidFill>
                  <a:schemeClr val="tx1">
                    <a:lumMod val="85000"/>
                    <a:lumOff val="15000"/>
                  </a:schemeClr>
                </a:solidFill>
                <a:latin typeface="思源宋体 CN" panose="02020400000000000000" pitchFamily="18" charset="-122"/>
                <a:ea typeface="思源宋体 CN" panose="02020400000000000000" pitchFamily="18" charset="-122"/>
              </a:rPr>
              <a:t>(1)</a:t>
            </a:r>
            <a:r>
              <a:rPr lang="zh-CN" altLang="en-US" b="1" dirty="0">
                <a:solidFill>
                  <a:schemeClr val="tx1">
                    <a:lumMod val="85000"/>
                    <a:lumOff val="15000"/>
                  </a:schemeClr>
                </a:solidFill>
                <a:latin typeface="思源宋体 CN" panose="02020400000000000000" pitchFamily="18" charset="-122"/>
                <a:ea typeface="思源宋体 CN" panose="02020400000000000000" pitchFamily="18" charset="-122"/>
              </a:rPr>
              <a:t>签订运输合同</a:t>
            </a:r>
            <a:endParaRPr lang="en-US" altLang="zh-CN" b="1" dirty="0">
              <a:solidFill>
                <a:schemeClr val="tx1">
                  <a:lumMod val="85000"/>
                  <a:lumOff val="15000"/>
                </a:schemeClr>
              </a:solidFill>
              <a:latin typeface="思源宋体 CN" panose="02020400000000000000" pitchFamily="18" charset="-122"/>
              <a:ea typeface="思源宋体 CN" panose="02020400000000000000" pitchFamily="18" charset="-122"/>
            </a:endParaRPr>
          </a:p>
          <a:p>
            <a:pPr algn="just">
              <a:lnSpc>
                <a:spcPct val="150000"/>
              </a:lnSpc>
            </a:pPr>
            <a:r>
              <a:rPr lang="zh-CN" altLang="en-US" sz="1600" dirty="0">
                <a:solidFill>
                  <a:schemeClr val="tx1">
                    <a:lumMod val="85000"/>
                    <a:lumOff val="15000"/>
                  </a:schemeClr>
                </a:solidFill>
                <a:latin typeface="思源宋体 CN" panose="02020400000000000000" pitchFamily="18" charset="-122"/>
                <a:ea typeface="思源宋体 CN" panose="02020400000000000000" pitchFamily="18" charset="-122"/>
              </a:rPr>
              <a:t>确定危废对应的危险货物的类别、项别、编号，并委托具相应危险货物运输资质的单位承运。</a:t>
            </a:r>
          </a:p>
        </p:txBody>
      </p:sp>
      <p:sp>
        <p:nvSpPr>
          <p:cNvPr id="66" name="文本框 65">
            <a:extLst>
              <a:ext uri="{FF2B5EF4-FFF2-40B4-BE49-F238E27FC236}">
                <a16:creationId xmlns:a16="http://schemas.microsoft.com/office/drawing/2014/main" id="{7D7A6701-C09B-466A-A506-02EF13A797DB}"/>
              </a:ext>
            </a:extLst>
          </p:cNvPr>
          <p:cNvSpPr txBox="1"/>
          <p:nvPr/>
        </p:nvSpPr>
        <p:spPr>
          <a:xfrm>
            <a:off x="529562" y="3821359"/>
            <a:ext cx="4149561" cy="1576457"/>
          </a:xfrm>
          <a:prstGeom prst="rect">
            <a:avLst/>
          </a:prstGeom>
          <a:noFill/>
        </p:spPr>
        <p:txBody>
          <a:bodyPr wrap="square">
            <a:spAutoFit/>
          </a:bodyPr>
          <a:lstStyle/>
          <a:p>
            <a:pPr>
              <a:lnSpc>
                <a:spcPct val="150000"/>
              </a:lnSpc>
            </a:pPr>
            <a:r>
              <a:rPr lang="en-US" altLang="zh-CN" b="1" dirty="0">
                <a:solidFill>
                  <a:schemeClr val="tx1">
                    <a:lumMod val="85000"/>
                    <a:lumOff val="15000"/>
                  </a:schemeClr>
                </a:solidFill>
                <a:latin typeface="思源宋体 CN" panose="02020400000000000000" pitchFamily="18" charset="-122"/>
                <a:ea typeface="思源宋体 CN" panose="02020400000000000000" pitchFamily="18" charset="-122"/>
              </a:rPr>
              <a:t>(2)</a:t>
            </a:r>
            <a:r>
              <a:rPr lang="zh-CN" altLang="en-US" b="1" dirty="0">
                <a:solidFill>
                  <a:schemeClr val="tx1">
                    <a:lumMod val="85000"/>
                    <a:lumOff val="15000"/>
                  </a:schemeClr>
                </a:solidFill>
                <a:latin typeface="思源宋体 CN" panose="02020400000000000000" pitchFamily="18" charset="-122"/>
                <a:ea typeface="思源宋体 CN" panose="02020400000000000000" pitchFamily="18" charset="-122"/>
              </a:rPr>
              <a:t>危废运输</a:t>
            </a:r>
            <a:endParaRPr lang="en-US" altLang="zh-CN" b="1" dirty="0">
              <a:solidFill>
                <a:schemeClr val="tx1">
                  <a:lumMod val="85000"/>
                  <a:lumOff val="15000"/>
                </a:schemeClr>
              </a:solidFill>
              <a:latin typeface="思源宋体 CN" panose="02020400000000000000" pitchFamily="18" charset="-122"/>
              <a:ea typeface="思源宋体 CN" panose="02020400000000000000" pitchFamily="18" charset="-122"/>
            </a:endParaRPr>
          </a:p>
          <a:p>
            <a:pPr algn="just">
              <a:lnSpc>
                <a:spcPct val="150000"/>
              </a:lnSpc>
            </a:pPr>
            <a:r>
              <a:rPr lang="zh-CN" altLang="en-US" sz="1600" dirty="0">
                <a:solidFill>
                  <a:schemeClr val="tx1">
                    <a:lumMod val="85000"/>
                    <a:lumOff val="15000"/>
                  </a:schemeClr>
                </a:solidFill>
                <a:ea typeface="思源宋体 CN" panose="02020400000000000000" pitchFamily="18" charset="-122"/>
              </a:rPr>
              <a:t>在外包装上设置相应的识别标志；</a:t>
            </a:r>
            <a:endParaRPr lang="en-US" altLang="zh-CN" sz="1600" dirty="0">
              <a:solidFill>
                <a:schemeClr val="tx1">
                  <a:lumMod val="85000"/>
                  <a:lumOff val="15000"/>
                </a:schemeClr>
              </a:solidFill>
              <a:ea typeface="思源宋体 CN" panose="02020400000000000000" pitchFamily="18" charset="-122"/>
            </a:endParaRPr>
          </a:p>
          <a:p>
            <a:pPr algn="just">
              <a:lnSpc>
                <a:spcPct val="150000"/>
              </a:lnSpc>
            </a:pPr>
            <a:r>
              <a:rPr lang="zh-CN" altLang="en-US" sz="1600" dirty="0">
                <a:solidFill>
                  <a:schemeClr val="tx1">
                    <a:lumMod val="85000"/>
                    <a:lumOff val="15000"/>
                  </a:schemeClr>
                </a:solidFill>
                <a:ea typeface="思源宋体 CN" panose="02020400000000000000" pitchFamily="18" charset="-122"/>
              </a:rPr>
              <a:t>核实承运人、运输工具及收运人员是否具有相应经营范围的有效危险货物运输许可证件。</a:t>
            </a:r>
          </a:p>
        </p:txBody>
      </p:sp>
    </p:spTree>
    <p:extLst>
      <p:ext uri="{BB962C8B-B14F-4D97-AF65-F5344CB8AC3E}">
        <p14:creationId xmlns:p14="http://schemas.microsoft.com/office/powerpoint/2010/main" val="2892960618"/>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90">
            <a:extLst>
              <a:ext uri="{FF2B5EF4-FFF2-40B4-BE49-F238E27FC236}">
                <a16:creationId xmlns:a16="http://schemas.microsoft.com/office/drawing/2014/main" id="{D9CD51AB-A504-417B-A4FA-FA62FB1E05BD}"/>
              </a:ext>
            </a:extLst>
          </p:cNvPr>
          <p:cNvSpPr txBox="1"/>
          <p:nvPr/>
        </p:nvSpPr>
        <p:spPr>
          <a:xfrm>
            <a:off x="1602296" y="420032"/>
            <a:ext cx="3703203"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zh-CN" altLang="en-US" dirty="0"/>
              <a:t>三方简易关系图</a:t>
            </a:r>
          </a:p>
        </p:txBody>
      </p:sp>
      <p:grpSp>
        <p:nvGrpSpPr>
          <p:cNvPr id="7" name="组合 6">
            <a:extLst>
              <a:ext uri="{FF2B5EF4-FFF2-40B4-BE49-F238E27FC236}">
                <a16:creationId xmlns:a16="http://schemas.microsoft.com/office/drawing/2014/main" id="{314E8A82-21BC-408B-9A46-2464EE1BA67A}"/>
              </a:ext>
            </a:extLst>
          </p:cNvPr>
          <p:cNvGrpSpPr/>
          <p:nvPr/>
        </p:nvGrpSpPr>
        <p:grpSpPr>
          <a:xfrm>
            <a:off x="5513943" y="5337944"/>
            <a:ext cx="914400" cy="1150257"/>
            <a:chOff x="5638800" y="4550229"/>
            <a:chExt cx="914400" cy="1150257"/>
          </a:xfrm>
        </p:grpSpPr>
        <p:pic>
          <p:nvPicPr>
            <p:cNvPr id="25" name="图形 11" descr="收件箱 纯色填充">
              <a:extLst>
                <a:ext uri="{FF2B5EF4-FFF2-40B4-BE49-F238E27FC236}">
                  <a16:creationId xmlns:a16="http://schemas.microsoft.com/office/drawing/2014/main" id="{43BE4056-BAC8-490D-B494-3123FB8B8C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4786086"/>
              <a:ext cx="914400" cy="914400"/>
            </a:xfrm>
            <a:prstGeom prst="rect">
              <a:avLst/>
            </a:prstGeom>
          </p:spPr>
        </p:pic>
        <p:pic>
          <p:nvPicPr>
            <p:cNvPr id="26" name="图形 17" descr="盒子 纯色填充">
              <a:extLst>
                <a:ext uri="{FF2B5EF4-FFF2-40B4-BE49-F238E27FC236}">
                  <a16:creationId xmlns:a16="http://schemas.microsoft.com/office/drawing/2014/main" id="{9AD7756A-9626-49DE-9E08-F42AD06F21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4828" y="4550229"/>
              <a:ext cx="602343" cy="602343"/>
            </a:xfrm>
            <a:prstGeom prst="rect">
              <a:avLst/>
            </a:prstGeom>
          </p:spPr>
        </p:pic>
      </p:grpSp>
      <p:grpSp>
        <p:nvGrpSpPr>
          <p:cNvPr id="8" name="组合 7">
            <a:extLst>
              <a:ext uri="{FF2B5EF4-FFF2-40B4-BE49-F238E27FC236}">
                <a16:creationId xmlns:a16="http://schemas.microsoft.com/office/drawing/2014/main" id="{CD9F2CC0-A288-4B7C-B568-7DF55732B1CE}"/>
              </a:ext>
            </a:extLst>
          </p:cNvPr>
          <p:cNvGrpSpPr/>
          <p:nvPr/>
        </p:nvGrpSpPr>
        <p:grpSpPr>
          <a:xfrm>
            <a:off x="2025261" y="2549263"/>
            <a:ext cx="1049750" cy="1116755"/>
            <a:chOff x="2184399" y="1877662"/>
            <a:chExt cx="1049750" cy="1116755"/>
          </a:xfrm>
        </p:grpSpPr>
        <p:pic>
          <p:nvPicPr>
            <p:cNvPr id="22" name="图形 2" descr="困惑的人 纯色填充">
              <a:extLst>
                <a:ext uri="{FF2B5EF4-FFF2-40B4-BE49-F238E27FC236}">
                  <a16:creationId xmlns:a16="http://schemas.microsoft.com/office/drawing/2014/main" id="{C6C9384A-E7A4-4BED-A3C1-3D05D5CAFE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4399" y="1877662"/>
              <a:ext cx="914400" cy="914400"/>
            </a:xfrm>
            <a:prstGeom prst="rect">
              <a:avLst/>
            </a:prstGeom>
          </p:spPr>
        </p:pic>
        <p:pic>
          <p:nvPicPr>
            <p:cNvPr id="23" name="图形 9" descr="盒子 纯色填充">
              <a:extLst>
                <a:ext uri="{FF2B5EF4-FFF2-40B4-BE49-F238E27FC236}">
                  <a16:creationId xmlns:a16="http://schemas.microsoft.com/office/drawing/2014/main" id="{ED522B68-FE61-40B0-B172-74A2D810C4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42353" y="2295589"/>
              <a:ext cx="491796" cy="491796"/>
            </a:xfrm>
            <a:prstGeom prst="rect">
              <a:avLst/>
            </a:prstGeom>
          </p:spPr>
        </p:pic>
        <p:pic>
          <p:nvPicPr>
            <p:cNvPr id="24" name="图形 13" descr="右箭头 纯色填充">
              <a:extLst>
                <a:ext uri="{FF2B5EF4-FFF2-40B4-BE49-F238E27FC236}">
                  <a16:creationId xmlns:a16="http://schemas.microsoft.com/office/drawing/2014/main" id="{0E67F4C0-6164-46EA-BFD2-E574A5A487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42354" y="2502622"/>
              <a:ext cx="491795" cy="491795"/>
            </a:xfrm>
            <a:prstGeom prst="rect">
              <a:avLst/>
            </a:prstGeom>
          </p:spPr>
        </p:pic>
      </p:grpSp>
      <p:grpSp>
        <p:nvGrpSpPr>
          <p:cNvPr id="9" name="组合 8">
            <a:extLst>
              <a:ext uri="{FF2B5EF4-FFF2-40B4-BE49-F238E27FC236}">
                <a16:creationId xmlns:a16="http://schemas.microsoft.com/office/drawing/2014/main" id="{17C4A6DC-9B74-4E1E-9B59-6401B22340F0}"/>
              </a:ext>
            </a:extLst>
          </p:cNvPr>
          <p:cNvGrpSpPr/>
          <p:nvPr/>
        </p:nvGrpSpPr>
        <p:grpSpPr>
          <a:xfrm>
            <a:off x="8601119" y="2563733"/>
            <a:ext cx="914400" cy="1004472"/>
            <a:chOff x="8535246" y="1920112"/>
            <a:chExt cx="914400" cy="1004472"/>
          </a:xfrm>
        </p:grpSpPr>
        <p:pic>
          <p:nvPicPr>
            <p:cNvPr id="19" name="图形 26" descr="盒子 纯色填充">
              <a:extLst>
                <a:ext uri="{FF2B5EF4-FFF2-40B4-BE49-F238E27FC236}">
                  <a16:creationId xmlns:a16="http://schemas.microsoft.com/office/drawing/2014/main" id="{3092891B-0811-43E8-9271-847B894BFD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5246" y="1920112"/>
              <a:ext cx="602343" cy="602343"/>
            </a:xfrm>
            <a:prstGeom prst="rect">
              <a:avLst/>
            </a:prstGeom>
          </p:spPr>
        </p:pic>
        <p:pic>
          <p:nvPicPr>
            <p:cNvPr id="21" name="图形 16" descr="卡车 纯色填充">
              <a:extLst>
                <a:ext uri="{FF2B5EF4-FFF2-40B4-BE49-F238E27FC236}">
                  <a16:creationId xmlns:a16="http://schemas.microsoft.com/office/drawing/2014/main" id="{45523F2E-1558-4630-B9AF-72BFBB533F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35246" y="2010184"/>
              <a:ext cx="914400" cy="914400"/>
            </a:xfrm>
            <a:prstGeom prst="rect">
              <a:avLst/>
            </a:prstGeom>
          </p:spPr>
        </p:pic>
      </p:grpSp>
      <p:cxnSp>
        <p:nvCxnSpPr>
          <p:cNvPr id="10" name="直接箭头连接符 9">
            <a:extLst>
              <a:ext uri="{FF2B5EF4-FFF2-40B4-BE49-F238E27FC236}">
                <a16:creationId xmlns:a16="http://schemas.microsoft.com/office/drawing/2014/main" id="{2D61DD8C-9C12-42B5-975A-3B1058C49AEB}"/>
              </a:ext>
            </a:extLst>
          </p:cNvPr>
          <p:cNvCxnSpPr/>
          <p:nvPr/>
        </p:nvCxnSpPr>
        <p:spPr>
          <a:xfrm>
            <a:off x="4454399" y="3254604"/>
            <a:ext cx="3033485"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5681D328-4590-4FA3-8048-567D63FE3E91}"/>
              </a:ext>
            </a:extLst>
          </p:cNvPr>
          <p:cNvCxnSpPr/>
          <p:nvPr/>
        </p:nvCxnSpPr>
        <p:spPr>
          <a:xfrm>
            <a:off x="3075011" y="4069364"/>
            <a:ext cx="1926771" cy="1676938"/>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41668F78-94BB-4157-9EB3-A007B3FB52E4}"/>
              </a:ext>
            </a:extLst>
          </p:cNvPr>
          <p:cNvCxnSpPr/>
          <p:nvPr/>
        </p:nvCxnSpPr>
        <p:spPr>
          <a:xfrm flipH="1">
            <a:off x="6795361" y="4100601"/>
            <a:ext cx="1805758" cy="1628435"/>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文本框 41">
            <a:extLst>
              <a:ext uri="{FF2B5EF4-FFF2-40B4-BE49-F238E27FC236}">
                <a16:creationId xmlns:a16="http://schemas.microsoft.com/office/drawing/2014/main" id="{4D49954E-1DA1-4BA3-AFBE-A288A72A7798}"/>
              </a:ext>
            </a:extLst>
          </p:cNvPr>
          <p:cNvSpPr txBox="1"/>
          <p:nvPr/>
        </p:nvSpPr>
        <p:spPr>
          <a:xfrm>
            <a:off x="3561922" y="1518906"/>
            <a:ext cx="2535666"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latin typeface="微软雅黑" panose="020B0503020204020204" pitchFamily="34" charset="-122"/>
                <a:ea typeface="微软雅黑" panose="020B0503020204020204" pitchFamily="34" charset="-122"/>
              </a:rPr>
              <a:t>移出人：</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张贴标识</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核实承运人资质</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填写转移联单</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签订合同</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（也可由接受人签订）</a:t>
            </a:r>
          </a:p>
        </p:txBody>
      </p:sp>
      <p:sp>
        <p:nvSpPr>
          <p:cNvPr id="14" name="文本框 44">
            <a:extLst>
              <a:ext uri="{FF2B5EF4-FFF2-40B4-BE49-F238E27FC236}">
                <a16:creationId xmlns:a16="http://schemas.microsoft.com/office/drawing/2014/main" id="{18BD227E-C7D5-4679-A2DA-F12CEBDC889D}"/>
              </a:ext>
            </a:extLst>
          </p:cNvPr>
          <p:cNvSpPr txBox="1"/>
          <p:nvPr/>
        </p:nvSpPr>
        <p:spPr>
          <a:xfrm>
            <a:off x="641068" y="4100601"/>
            <a:ext cx="2323962" cy="8617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latin typeface="微软雅黑" panose="020B0503020204020204" pitchFamily="34" charset="-122"/>
                <a:ea typeface="微软雅黑" panose="020B0503020204020204" pitchFamily="34" charset="-122"/>
              </a:rPr>
              <a:t>移出人：</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核实接受方资质</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签订合同</a:t>
            </a:r>
          </a:p>
        </p:txBody>
      </p:sp>
      <p:sp>
        <p:nvSpPr>
          <p:cNvPr id="15" name="文本框 46">
            <a:extLst>
              <a:ext uri="{FF2B5EF4-FFF2-40B4-BE49-F238E27FC236}">
                <a16:creationId xmlns:a16="http://schemas.microsoft.com/office/drawing/2014/main" id="{9EE51192-B43E-4B2D-9DB0-2392F901579E}"/>
              </a:ext>
            </a:extLst>
          </p:cNvPr>
          <p:cNvSpPr txBox="1"/>
          <p:nvPr/>
        </p:nvSpPr>
        <p:spPr>
          <a:xfrm>
            <a:off x="6097588" y="1557749"/>
            <a:ext cx="2638881" cy="13542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latin typeface="微软雅黑" panose="020B0503020204020204" pitchFamily="34" charset="-122"/>
                <a:ea typeface="微软雅黑" panose="020B0503020204020204" pitchFamily="34" charset="-122"/>
              </a:rPr>
              <a:t>承运人：</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核实包装标识、无破损</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填写转移联单</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告知移出人运输情况</a:t>
            </a:r>
            <a:endParaRPr lang="en-US" altLang="zh-CN"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p:txBody>
      </p:sp>
      <p:sp>
        <p:nvSpPr>
          <p:cNvPr id="16" name="文本框 47">
            <a:extLst>
              <a:ext uri="{FF2B5EF4-FFF2-40B4-BE49-F238E27FC236}">
                <a16:creationId xmlns:a16="http://schemas.microsoft.com/office/drawing/2014/main" id="{7CBA88B7-F895-4D50-A2C5-B12D2073D4DF}"/>
              </a:ext>
            </a:extLst>
          </p:cNvPr>
          <p:cNvSpPr txBox="1"/>
          <p:nvPr/>
        </p:nvSpPr>
        <p:spPr>
          <a:xfrm>
            <a:off x="1261347" y="5221208"/>
            <a:ext cx="2543332"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latin typeface="微软雅黑" panose="020B0503020204020204" pitchFamily="34" charset="-122"/>
                <a:ea typeface="微软雅黑" panose="020B0503020204020204" pitchFamily="34" charset="-122"/>
              </a:rPr>
              <a:t>接受人：</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危废接受、利用、处置结果告知移出人</a:t>
            </a:r>
          </a:p>
        </p:txBody>
      </p:sp>
      <p:sp>
        <p:nvSpPr>
          <p:cNvPr id="17" name="文本框 48">
            <a:extLst>
              <a:ext uri="{FF2B5EF4-FFF2-40B4-BE49-F238E27FC236}">
                <a16:creationId xmlns:a16="http://schemas.microsoft.com/office/drawing/2014/main" id="{3D991E01-DD6F-4E83-B51C-1BBEB0BFAC00}"/>
              </a:ext>
            </a:extLst>
          </p:cNvPr>
          <p:cNvSpPr txBox="1"/>
          <p:nvPr/>
        </p:nvSpPr>
        <p:spPr>
          <a:xfrm>
            <a:off x="8750245" y="4047589"/>
            <a:ext cx="3037853"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latin typeface="微软雅黑" panose="020B0503020204020204" pitchFamily="34" charset="-122"/>
                <a:ea typeface="微软雅黑" panose="020B0503020204020204" pitchFamily="34" charset="-122"/>
              </a:rPr>
              <a:t>承运人：</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将危废运抵接受人地址</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记录运输轨迹，防范危废丢失、包装破损、泄漏</a:t>
            </a:r>
          </a:p>
        </p:txBody>
      </p:sp>
      <p:sp>
        <p:nvSpPr>
          <p:cNvPr id="18" name="文本框 49">
            <a:extLst>
              <a:ext uri="{FF2B5EF4-FFF2-40B4-BE49-F238E27FC236}">
                <a16:creationId xmlns:a16="http://schemas.microsoft.com/office/drawing/2014/main" id="{29205B8E-BCAD-4732-AE3A-BFC795FB9F65}"/>
              </a:ext>
            </a:extLst>
          </p:cNvPr>
          <p:cNvSpPr txBox="1"/>
          <p:nvPr/>
        </p:nvSpPr>
        <p:spPr>
          <a:xfrm>
            <a:off x="8065893" y="5272485"/>
            <a:ext cx="3037852"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latin typeface="微软雅黑" panose="020B0503020204020204" pitchFamily="34" charset="-122"/>
                <a:ea typeface="微软雅黑" panose="020B0503020204020204" pitchFamily="34" charset="-122"/>
              </a:rPr>
              <a:t>接受人：</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核实接受的危废信息</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填写转移联单</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签订合同</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（也可由移出人签订）</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185065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3371">
            <a:off x="-2331913" y="2384175"/>
            <a:ext cx="8284290" cy="7568146"/>
          </a:xfrm>
          <a:prstGeom prst="rect">
            <a:avLst/>
          </a:prstGeom>
        </p:spPr>
      </p:pic>
      <p:grpSp>
        <p:nvGrpSpPr>
          <p:cNvPr id="54" name="组合 53"/>
          <p:cNvGrpSpPr/>
          <p:nvPr/>
        </p:nvGrpSpPr>
        <p:grpSpPr>
          <a:xfrm>
            <a:off x="1945777" y="1932839"/>
            <a:ext cx="2908958" cy="3083386"/>
            <a:chOff x="2333105" y="1784885"/>
            <a:chExt cx="3094484" cy="3280036"/>
          </a:xfrm>
        </p:grpSpPr>
        <p:grpSp>
          <p:nvGrpSpPr>
            <p:cNvPr id="55" name="组合 54"/>
            <p:cNvGrpSpPr/>
            <p:nvPr/>
          </p:nvGrpSpPr>
          <p:grpSpPr>
            <a:xfrm rot="5400000">
              <a:off x="2287916" y="1971364"/>
              <a:ext cx="3280036" cy="2907078"/>
              <a:chOff x="3385822" y="2342962"/>
              <a:chExt cx="2463822" cy="2183669"/>
            </a:xfrm>
          </p:grpSpPr>
          <p:sp>
            <p:nvSpPr>
              <p:cNvPr id="57"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prstClr val="black"/>
                  </a:solidFill>
                  <a:ea typeface="思源黑体" panose="020B0500000000000000" pitchFamily="34" charset="-122"/>
                </a:endParaRPr>
              </a:p>
            </p:txBody>
          </p:sp>
          <p:sp>
            <p:nvSpPr>
              <p:cNvPr id="58"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prstClr val="black"/>
                  </a:solidFill>
                  <a:ea typeface="思源黑体" panose="020B0500000000000000" pitchFamily="34" charset="-122"/>
                </a:endParaRPr>
              </a:p>
            </p:txBody>
          </p:sp>
        </p:grpSp>
        <p:sp>
          <p:nvSpPr>
            <p:cNvPr id="56" name="文本框 32"/>
            <p:cNvSpPr txBox="1"/>
            <p:nvPr/>
          </p:nvSpPr>
          <p:spPr>
            <a:xfrm>
              <a:off x="2333105" y="2281787"/>
              <a:ext cx="3094484" cy="1980804"/>
            </a:xfrm>
            <a:prstGeom prst="rect">
              <a:avLst/>
            </a:prstGeom>
            <a:noFill/>
          </p:spPr>
          <p:txBody>
            <a:bodyPr wrap="square" rtlCol="0">
              <a:spAutoFit/>
            </a:bodyPr>
            <a:lstStyle/>
            <a:p>
              <a:pPr algn="ctr"/>
              <a:r>
                <a:rPr lang="en-US" altLang="zh-CN" sz="115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rPr>
                <a:t>Q</a:t>
              </a:r>
              <a:endParaRPr lang="zh-CN" altLang="en-US" sz="115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endParaRPr>
            </a:p>
          </p:txBody>
        </p:sp>
      </p:grpSp>
      <p:sp>
        <p:nvSpPr>
          <p:cNvPr id="5" name="圆角矩形 4"/>
          <p:cNvSpPr/>
          <p:nvPr/>
        </p:nvSpPr>
        <p:spPr>
          <a:xfrm>
            <a:off x="5183227" y="2647104"/>
            <a:ext cx="5718095" cy="1654852"/>
          </a:xfrm>
          <a:prstGeom prst="roundRect">
            <a:avLst>
              <a:gd name="adj" fmla="val 50000"/>
            </a:avLst>
          </a:prstGeom>
          <a:gradFill>
            <a:gsLst>
              <a:gs pos="0">
                <a:schemeClr val="bg1"/>
              </a:gs>
              <a:gs pos="100000">
                <a:schemeClr val="bg1">
                  <a:lumMod val="95000"/>
                </a:schemeClr>
              </a:gs>
            </a:gsLst>
            <a:lin ang="5400000" scaled="0"/>
          </a:gradFill>
          <a:ln>
            <a:solidFill>
              <a:schemeClr val="bg1">
                <a:lumMod val="8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grpSp>
        <p:nvGrpSpPr>
          <p:cNvPr id="115" name="组合 114"/>
          <p:cNvGrpSpPr/>
          <p:nvPr/>
        </p:nvGrpSpPr>
        <p:grpSpPr>
          <a:xfrm>
            <a:off x="2045261" y="5178631"/>
            <a:ext cx="518287" cy="584779"/>
            <a:chOff x="-1246321" y="823697"/>
            <a:chExt cx="4549076" cy="5132692"/>
          </a:xfrm>
        </p:grpSpPr>
        <p:sp>
          <p:nvSpPr>
            <p:cNvPr id="116"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17"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4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18" name="组合 117"/>
          <p:cNvGrpSpPr/>
          <p:nvPr/>
        </p:nvGrpSpPr>
        <p:grpSpPr>
          <a:xfrm>
            <a:off x="4309572" y="1412776"/>
            <a:ext cx="282134" cy="318330"/>
            <a:chOff x="-1246321" y="823697"/>
            <a:chExt cx="4549076" cy="5132692"/>
          </a:xfrm>
        </p:grpSpPr>
        <p:sp>
          <p:nvSpPr>
            <p:cNvPr id="119"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0"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4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22" name="组合 121"/>
          <p:cNvGrpSpPr/>
          <p:nvPr/>
        </p:nvGrpSpPr>
        <p:grpSpPr>
          <a:xfrm flipH="1">
            <a:off x="-979949" y="-1105670"/>
            <a:ext cx="1959898" cy="2211339"/>
            <a:chOff x="-1246321" y="823697"/>
            <a:chExt cx="4549076" cy="5132692"/>
          </a:xfrm>
        </p:grpSpPr>
        <p:sp>
          <p:nvSpPr>
            <p:cNvPr id="123"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4"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25" name="组合 124"/>
          <p:cNvGrpSpPr/>
          <p:nvPr/>
        </p:nvGrpSpPr>
        <p:grpSpPr>
          <a:xfrm flipH="1">
            <a:off x="11236008" y="5702812"/>
            <a:ext cx="1959898" cy="2211339"/>
            <a:chOff x="-1246321" y="823697"/>
            <a:chExt cx="4549076" cy="5132692"/>
          </a:xfrm>
        </p:grpSpPr>
        <p:sp>
          <p:nvSpPr>
            <p:cNvPr id="126"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7"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3371">
            <a:off x="7476453" y="-3787652"/>
            <a:ext cx="8284290" cy="7568146"/>
          </a:xfrm>
          <a:prstGeom prst="rect">
            <a:avLst/>
          </a:prstGeom>
        </p:spPr>
      </p:pic>
      <p:sp>
        <p:nvSpPr>
          <p:cNvPr id="41" name="文本框 40">
            <a:extLst>
              <a:ext uri="{FF2B5EF4-FFF2-40B4-BE49-F238E27FC236}">
                <a16:creationId xmlns:a16="http://schemas.microsoft.com/office/drawing/2014/main" id="{F527B4EB-0B45-4EDE-BCF4-C11D09E30CEE}"/>
              </a:ext>
            </a:extLst>
          </p:cNvPr>
          <p:cNvSpPr txBox="1"/>
          <p:nvPr/>
        </p:nvSpPr>
        <p:spPr>
          <a:xfrm>
            <a:off x="5760957" y="2849963"/>
            <a:ext cx="4801126" cy="1158074"/>
          </a:xfrm>
          <a:prstGeom prst="rect">
            <a:avLst/>
          </a:prstGeom>
          <a:noFill/>
        </p:spPr>
        <p:txBody>
          <a:bodyPr wrap="square">
            <a:spAutoFit/>
          </a:bodyPr>
          <a:lstStyle>
            <a:defPPr>
              <a:defRPr lang="zh-CN"/>
            </a:defPPr>
            <a:lvl1pPr algn="just">
              <a:lnSpc>
                <a:spcPct val="130000"/>
              </a:lnSpc>
              <a:defRPr sz="2800" b="1">
                <a:solidFill>
                  <a:srgbClr val="000000">
                    <a:lumMod val="65000"/>
                    <a:lumOff val="35000"/>
                  </a:srgbClr>
                </a:solidFill>
                <a:latin typeface="宋体" panose="02010600030101010101" pitchFamily="2" charset="-122"/>
                <a:ea typeface="宋体" panose="02010600030101010101" pitchFamily="2" charset="-122"/>
              </a:defRPr>
            </a:lvl1pPr>
          </a:lstStyle>
          <a:p>
            <a:r>
              <a:rPr lang="zh-CN" altLang="en-US" dirty="0">
                <a:sym typeface="庞门正道标题体" panose="02010600030101010101" pitchFamily="2" charset="-122"/>
              </a:rPr>
              <a:t>如何填写、运行危险废物转移联单？</a:t>
            </a:r>
          </a:p>
        </p:txBody>
      </p:sp>
    </p:spTree>
    <p:extLst>
      <p:ext uri="{BB962C8B-B14F-4D97-AF65-F5344CB8AC3E}">
        <p14:creationId xmlns:p14="http://schemas.microsoft.com/office/powerpoint/2010/main" val="1859128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90">
            <a:extLst>
              <a:ext uri="{FF2B5EF4-FFF2-40B4-BE49-F238E27FC236}">
                <a16:creationId xmlns:a16="http://schemas.microsoft.com/office/drawing/2014/main" id="{D9CD51AB-A504-417B-A4FA-FA62FB1E05BD}"/>
              </a:ext>
            </a:extLst>
          </p:cNvPr>
          <p:cNvSpPr txBox="1"/>
          <p:nvPr/>
        </p:nvSpPr>
        <p:spPr>
          <a:xfrm>
            <a:off x="1602296" y="420032"/>
            <a:ext cx="3703203"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zh-CN" altLang="en-US" dirty="0"/>
              <a:t>转移联单运行规则</a:t>
            </a:r>
          </a:p>
        </p:txBody>
      </p:sp>
      <p:sp>
        <p:nvSpPr>
          <p:cNvPr id="27" name="文本框 26">
            <a:extLst>
              <a:ext uri="{FF2B5EF4-FFF2-40B4-BE49-F238E27FC236}">
                <a16:creationId xmlns:a16="http://schemas.microsoft.com/office/drawing/2014/main" id="{8E2EC202-5B7E-4627-8CE9-5BA62A56B675}"/>
              </a:ext>
            </a:extLst>
          </p:cNvPr>
          <p:cNvSpPr txBox="1"/>
          <p:nvPr/>
        </p:nvSpPr>
        <p:spPr>
          <a:xfrm>
            <a:off x="552971" y="1545703"/>
            <a:ext cx="6048672" cy="4198393"/>
          </a:xfrm>
          <a:prstGeom prst="rect">
            <a:avLst/>
          </a:prstGeom>
          <a:noFill/>
        </p:spPr>
        <p:txBody>
          <a:bodyPr wrap="square">
            <a:spAutoFit/>
          </a:bodyPr>
          <a:lstStyle/>
          <a:p>
            <a:pPr marL="285750" indent="-285750" defTabSz="914400">
              <a:lnSpc>
                <a:spcPct val="150000"/>
              </a:lnSpc>
              <a:buFont typeface="Wingdings" panose="05000000000000000000" pitchFamily="2" charset="2"/>
              <a:buChar char="Ø"/>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危险废物转移联单实行全国统一编号</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危险废物转移联单按管理计划备案信息填写、运行</a:t>
            </a:r>
          </a:p>
          <a:p>
            <a:pPr marL="285750" indent="-285750" defTabSz="914400">
              <a:lnSpc>
                <a:spcPct val="150000"/>
              </a:lnSpc>
              <a:buFont typeface="Wingdings" panose="05000000000000000000" pitchFamily="2" charset="2"/>
              <a:buChar char="Ø"/>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同一移出人同类危废一车次填写一份联单；</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defTabSz="914400">
              <a:lnSpc>
                <a:spcPct val="150000"/>
              </a:lnSpc>
              <a:buFont typeface="Wingdings" panose="05000000000000000000" pitchFamily="2" charset="2"/>
              <a:buChar char="Ø"/>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同一移出人多类危废一车次可填写一份联单，也可按危废类别填写多份联单；</a:t>
            </a:r>
            <a:endParaRPr lang="en-US" altLang="zh-CN" kern="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defTabSz="914400">
              <a:lnSpc>
                <a:spcPct val="150000"/>
              </a:lnSpc>
              <a:buFont typeface="Wingdings" panose="05000000000000000000" pitchFamily="2" charset="2"/>
              <a:buChar char="Ø"/>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不同移出人同一车次，每个移出人分别填写联单</a:t>
            </a:r>
          </a:p>
          <a:p>
            <a:pPr marL="285750" indent="-285750">
              <a:lnSpc>
                <a:spcPct val="150000"/>
              </a:lnSpc>
              <a:buFont typeface="Wingdings" panose="05000000000000000000" pitchFamily="2" charset="2"/>
              <a:buChar char="Ø"/>
              <a:defRPr/>
            </a:pPr>
            <a:r>
              <a:rPr kumimoji="0" lang="zh-CN" altLang="en-US"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危废联运，明确运输交接地点和时间；后承运人核实联单信息</a:t>
            </a:r>
          </a:p>
          <a:p>
            <a:pPr marL="285750" indent="-285750">
              <a:lnSpc>
                <a:spcPct val="150000"/>
              </a:lnSpc>
              <a:buFont typeface="Wingdings" panose="05000000000000000000" pitchFamily="2" charset="2"/>
              <a:buChar char="Ø"/>
              <a:defRPr/>
            </a:pPr>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接受人应当对运抵的危险废物进行核实验收，并在接受之日起五个工作日内通过信息系统确认接受</a:t>
            </a:r>
            <a:endParaRPr kumimoji="0" lang="zh-CN" altLang="en-US"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216D1FA3-C0D5-4355-9BA4-F19862805232}"/>
              </a:ext>
            </a:extLst>
          </p:cNvPr>
          <p:cNvPicPr>
            <a:picLocks noChangeAspect="1"/>
          </p:cNvPicPr>
          <p:nvPr/>
        </p:nvPicPr>
        <p:blipFill rotWithShape="1">
          <a:blip r:embed="rId3">
            <a:extLst>
              <a:ext uri="{28A0092B-C50C-407E-A947-70E740481C1C}">
                <a14:useLocalDpi xmlns:a14="http://schemas.microsoft.com/office/drawing/2010/main" val="0"/>
              </a:ext>
            </a:extLst>
          </a:blip>
          <a:srcRect r="29210"/>
          <a:stretch/>
        </p:blipFill>
        <p:spPr>
          <a:xfrm>
            <a:off x="7105699" y="1679834"/>
            <a:ext cx="4392488" cy="4064262"/>
          </a:xfrm>
          <a:prstGeom prst="rect">
            <a:avLst/>
          </a:prstGeom>
        </p:spPr>
      </p:pic>
    </p:spTree>
    <p:extLst>
      <p:ext uri="{BB962C8B-B14F-4D97-AF65-F5344CB8AC3E}">
        <p14:creationId xmlns:p14="http://schemas.microsoft.com/office/powerpoint/2010/main" val="4275060166"/>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90">
            <a:extLst>
              <a:ext uri="{FF2B5EF4-FFF2-40B4-BE49-F238E27FC236}">
                <a16:creationId xmlns:a16="http://schemas.microsoft.com/office/drawing/2014/main" id="{D9CD51AB-A504-417B-A4FA-FA62FB1E05BD}"/>
              </a:ext>
            </a:extLst>
          </p:cNvPr>
          <p:cNvSpPr txBox="1"/>
          <p:nvPr/>
        </p:nvSpPr>
        <p:spPr>
          <a:xfrm>
            <a:off x="1602296" y="420032"/>
            <a:ext cx="5935451"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zh-CN" altLang="en-US" dirty="0"/>
              <a:t>转移联单运行规则</a:t>
            </a:r>
            <a:r>
              <a:rPr lang="en-US" altLang="zh-CN" dirty="0"/>
              <a:t>—</a:t>
            </a:r>
            <a:r>
              <a:rPr lang="zh-CN" altLang="en-US" dirty="0"/>
              <a:t>特殊情况</a:t>
            </a:r>
          </a:p>
        </p:txBody>
      </p:sp>
      <p:sp>
        <p:nvSpPr>
          <p:cNvPr id="7" name="文本框 6">
            <a:extLst>
              <a:ext uri="{FF2B5EF4-FFF2-40B4-BE49-F238E27FC236}">
                <a16:creationId xmlns:a16="http://schemas.microsoft.com/office/drawing/2014/main" id="{372FF951-7E27-404E-8DF4-A36EA885BE0C}"/>
              </a:ext>
            </a:extLst>
          </p:cNvPr>
          <p:cNvSpPr txBox="1"/>
          <p:nvPr/>
        </p:nvSpPr>
        <p:spPr>
          <a:xfrm>
            <a:off x="480963" y="1862957"/>
            <a:ext cx="7056784" cy="3782895"/>
          </a:xfrm>
          <a:prstGeom prst="rect">
            <a:avLst/>
          </a:prstGeom>
          <a:noFill/>
        </p:spPr>
        <p:txBody>
          <a:bodyPr wrap="square">
            <a:spAutoFit/>
          </a:bodyPr>
          <a:lstStyle>
            <a:defPPr>
              <a:defRPr lang="zh-CN"/>
            </a:defPPr>
            <a:lvl1pPr marL="285750" indent="-285750">
              <a:lnSpc>
                <a:spcPct val="150000"/>
              </a:lnSpc>
              <a:buFont typeface="Wingdings" panose="05000000000000000000" pitchFamily="2" charset="2"/>
              <a:buChar char="Ø"/>
              <a:defRPr kern="0">
                <a:solidFill>
                  <a:schemeClr val="tx1">
                    <a:lumMod val="85000"/>
                    <a:lumOff val="15000"/>
                  </a:schemeClr>
                </a:solidFill>
                <a:latin typeface="微软雅黑" panose="020B0503020204020204" pitchFamily="34" charset="-122"/>
                <a:ea typeface="微软雅黑" panose="020B0503020204020204" pitchFamily="34" charset="-122"/>
              </a:defRPr>
            </a:lvl1pPr>
          </a:lstStyle>
          <a:p>
            <a:pPr algn="just"/>
            <a:r>
              <a:rPr lang="zh-CN" altLang="en-US" dirty="0"/>
              <a:t>对不通过车（船或者其他运输工具），且无法按次对危险废物计量的其他方式转移危险废物的，移出人和接受人应当分别配备计量记录设备，将每天危险废物转移的种类、重量（数量）、形态和危险特性等信息纳入相关台账记录，并根据所在地设区的市级以上地方生态环境主管部门的要求填写、运行危险废物转移联单。</a:t>
            </a:r>
            <a:endParaRPr lang="en-US" altLang="zh-CN" dirty="0"/>
          </a:p>
          <a:p>
            <a:pPr algn="just"/>
            <a:endParaRPr lang="en-US" altLang="zh-CN" dirty="0"/>
          </a:p>
          <a:p>
            <a:pPr algn="just"/>
            <a:r>
              <a:rPr lang="zh-CN" altLang="en-US" dirty="0"/>
              <a:t>因特殊原因无法运行危险废物电子转移联单的，可以先使用纸质转移联单，并于转移活动完成后十个工作日内在信息系统中补录电子转移联单。</a:t>
            </a:r>
          </a:p>
        </p:txBody>
      </p:sp>
      <p:pic>
        <p:nvPicPr>
          <p:cNvPr id="3074" name="Picture 2" descr="在化工厂工作的女人图片素材">
            <a:extLst>
              <a:ext uri="{FF2B5EF4-FFF2-40B4-BE49-F238E27FC236}">
                <a16:creationId xmlns:a16="http://schemas.microsoft.com/office/drawing/2014/main" id="{E35488FB-8830-4BAD-9136-E5A6F83DAC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59" r="30072"/>
          <a:stretch/>
        </p:blipFill>
        <p:spPr bwMode="auto">
          <a:xfrm>
            <a:off x="7825779" y="1628800"/>
            <a:ext cx="3682560" cy="425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78392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3371">
            <a:off x="-2331913" y="2384175"/>
            <a:ext cx="8284290" cy="7568146"/>
          </a:xfrm>
          <a:prstGeom prst="rect">
            <a:avLst/>
          </a:prstGeom>
        </p:spPr>
      </p:pic>
      <p:grpSp>
        <p:nvGrpSpPr>
          <p:cNvPr id="54" name="组合 53"/>
          <p:cNvGrpSpPr/>
          <p:nvPr/>
        </p:nvGrpSpPr>
        <p:grpSpPr>
          <a:xfrm>
            <a:off x="1945777" y="1932839"/>
            <a:ext cx="2908958" cy="3083386"/>
            <a:chOff x="2333105" y="1784885"/>
            <a:chExt cx="3094484" cy="3280036"/>
          </a:xfrm>
        </p:grpSpPr>
        <p:grpSp>
          <p:nvGrpSpPr>
            <p:cNvPr id="55" name="组合 54"/>
            <p:cNvGrpSpPr/>
            <p:nvPr/>
          </p:nvGrpSpPr>
          <p:grpSpPr>
            <a:xfrm rot="5400000">
              <a:off x="2287916" y="1971364"/>
              <a:ext cx="3280036" cy="2907078"/>
              <a:chOff x="3385822" y="2342962"/>
              <a:chExt cx="2463822" cy="2183669"/>
            </a:xfrm>
          </p:grpSpPr>
          <p:sp>
            <p:nvSpPr>
              <p:cNvPr id="57"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prstClr val="black"/>
                  </a:solidFill>
                  <a:ea typeface="思源黑体" panose="020B0500000000000000" pitchFamily="34" charset="-122"/>
                </a:endParaRPr>
              </a:p>
            </p:txBody>
          </p:sp>
          <p:sp>
            <p:nvSpPr>
              <p:cNvPr id="58"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prstClr val="black"/>
                  </a:solidFill>
                  <a:ea typeface="思源黑体" panose="020B0500000000000000" pitchFamily="34" charset="-122"/>
                </a:endParaRPr>
              </a:p>
            </p:txBody>
          </p:sp>
        </p:grpSp>
        <p:sp>
          <p:nvSpPr>
            <p:cNvPr id="56" name="文本框 32"/>
            <p:cNvSpPr txBox="1"/>
            <p:nvPr/>
          </p:nvSpPr>
          <p:spPr>
            <a:xfrm>
              <a:off x="2333105" y="2281787"/>
              <a:ext cx="3094484" cy="1980804"/>
            </a:xfrm>
            <a:prstGeom prst="rect">
              <a:avLst/>
            </a:prstGeom>
            <a:noFill/>
          </p:spPr>
          <p:txBody>
            <a:bodyPr wrap="square" rtlCol="0">
              <a:spAutoFit/>
            </a:bodyPr>
            <a:lstStyle/>
            <a:p>
              <a:pPr algn="ctr"/>
              <a:r>
                <a:rPr lang="en-US" altLang="zh-CN" sz="115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rPr>
                <a:t>Q</a:t>
              </a:r>
              <a:endParaRPr lang="zh-CN" altLang="en-US" sz="115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endParaRPr>
            </a:p>
          </p:txBody>
        </p:sp>
      </p:grpSp>
      <p:sp>
        <p:nvSpPr>
          <p:cNvPr id="5" name="圆角矩形 4"/>
          <p:cNvSpPr/>
          <p:nvPr/>
        </p:nvSpPr>
        <p:spPr>
          <a:xfrm>
            <a:off x="5183227" y="2647104"/>
            <a:ext cx="5718095" cy="1654852"/>
          </a:xfrm>
          <a:prstGeom prst="roundRect">
            <a:avLst>
              <a:gd name="adj" fmla="val 50000"/>
            </a:avLst>
          </a:prstGeom>
          <a:gradFill>
            <a:gsLst>
              <a:gs pos="0">
                <a:schemeClr val="bg1"/>
              </a:gs>
              <a:gs pos="100000">
                <a:schemeClr val="bg1">
                  <a:lumMod val="95000"/>
                </a:schemeClr>
              </a:gs>
            </a:gsLst>
            <a:lin ang="5400000" scaled="0"/>
          </a:gradFill>
          <a:ln>
            <a:solidFill>
              <a:schemeClr val="bg1">
                <a:lumMod val="8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grpSp>
        <p:nvGrpSpPr>
          <p:cNvPr id="115" name="组合 114"/>
          <p:cNvGrpSpPr/>
          <p:nvPr/>
        </p:nvGrpSpPr>
        <p:grpSpPr>
          <a:xfrm>
            <a:off x="2045261" y="5178631"/>
            <a:ext cx="518287" cy="584779"/>
            <a:chOff x="-1246321" y="823697"/>
            <a:chExt cx="4549076" cy="5132692"/>
          </a:xfrm>
        </p:grpSpPr>
        <p:sp>
          <p:nvSpPr>
            <p:cNvPr id="116"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17"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4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18" name="组合 117"/>
          <p:cNvGrpSpPr/>
          <p:nvPr/>
        </p:nvGrpSpPr>
        <p:grpSpPr>
          <a:xfrm>
            <a:off x="4309572" y="1412776"/>
            <a:ext cx="282134" cy="318330"/>
            <a:chOff x="-1246321" y="823697"/>
            <a:chExt cx="4549076" cy="5132692"/>
          </a:xfrm>
        </p:grpSpPr>
        <p:sp>
          <p:nvSpPr>
            <p:cNvPr id="119"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0"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4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22" name="组合 121"/>
          <p:cNvGrpSpPr/>
          <p:nvPr/>
        </p:nvGrpSpPr>
        <p:grpSpPr>
          <a:xfrm flipH="1">
            <a:off x="-979949" y="-1105670"/>
            <a:ext cx="1959898" cy="2211339"/>
            <a:chOff x="-1246321" y="823697"/>
            <a:chExt cx="4549076" cy="5132692"/>
          </a:xfrm>
        </p:grpSpPr>
        <p:sp>
          <p:nvSpPr>
            <p:cNvPr id="123"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4"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25" name="组合 124"/>
          <p:cNvGrpSpPr/>
          <p:nvPr/>
        </p:nvGrpSpPr>
        <p:grpSpPr>
          <a:xfrm flipH="1">
            <a:off x="11236008" y="5702812"/>
            <a:ext cx="1959898" cy="2211339"/>
            <a:chOff x="-1246321" y="823697"/>
            <a:chExt cx="4549076" cy="5132692"/>
          </a:xfrm>
        </p:grpSpPr>
        <p:sp>
          <p:nvSpPr>
            <p:cNvPr id="126"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7"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3371">
            <a:off x="7476453" y="-3787652"/>
            <a:ext cx="8284290" cy="7568146"/>
          </a:xfrm>
          <a:prstGeom prst="rect">
            <a:avLst/>
          </a:prstGeom>
        </p:spPr>
      </p:pic>
      <p:sp>
        <p:nvSpPr>
          <p:cNvPr id="41" name="文本框 40">
            <a:extLst>
              <a:ext uri="{FF2B5EF4-FFF2-40B4-BE49-F238E27FC236}">
                <a16:creationId xmlns:a16="http://schemas.microsoft.com/office/drawing/2014/main" id="{F527B4EB-0B45-4EDE-BCF4-C11D09E30CEE}"/>
              </a:ext>
            </a:extLst>
          </p:cNvPr>
          <p:cNvSpPr txBox="1"/>
          <p:nvPr/>
        </p:nvSpPr>
        <p:spPr>
          <a:xfrm>
            <a:off x="5845040" y="3142479"/>
            <a:ext cx="4045730" cy="523220"/>
          </a:xfrm>
          <a:prstGeom prst="rect">
            <a:avLst/>
          </a:prstGeom>
          <a:noFill/>
        </p:spPr>
        <p:txBody>
          <a:bodyPr wrap="square">
            <a:spAutoFit/>
          </a:bodyPr>
          <a:lstStyle>
            <a:defPPr>
              <a:defRPr lang="zh-CN"/>
            </a:defPPr>
            <a:lvl1pPr algn="just">
              <a:lnSpc>
                <a:spcPct val="130000"/>
              </a:lnSpc>
              <a:defRPr sz="2800" b="1">
                <a:solidFill>
                  <a:srgbClr val="000000">
                    <a:lumMod val="65000"/>
                    <a:lumOff val="35000"/>
                  </a:srgbClr>
                </a:solidFill>
                <a:latin typeface="宋体" panose="02010600030101010101" pitchFamily="2" charset="-122"/>
                <a:ea typeface="宋体" panose="02010600030101010101" pitchFamily="2" charset="-122"/>
              </a:defRPr>
            </a:lvl1pPr>
          </a:lstStyle>
          <a:p>
            <a:pPr>
              <a:lnSpc>
                <a:spcPct val="100000"/>
              </a:lnSpc>
            </a:pPr>
            <a:r>
              <a:rPr lang="zh-CN" altLang="en-US" dirty="0">
                <a:sym typeface="庞门正道标题体" panose="02010600030101010101" pitchFamily="2" charset="-122"/>
              </a:rPr>
              <a:t>危废可以跨省转移吗？</a:t>
            </a:r>
          </a:p>
        </p:txBody>
      </p:sp>
    </p:spTree>
    <p:extLst>
      <p:ext uri="{BB962C8B-B14F-4D97-AF65-F5344CB8AC3E}">
        <p14:creationId xmlns:p14="http://schemas.microsoft.com/office/powerpoint/2010/main" val="22053090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id="{A1335C4B-25EE-48C3-9A76-FD3CB8DA86CA}"/>
              </a:ext>
            </a:extLst>
          </p:cNvPr>
          <p:cNvSpPr/>
          <p:nvPr/>
        </p:nvSpPr>
        <p:spPr>
          <a:xfrm>
            <a:off x="0" y="4830938"/>
            <a:ext cx="12195175" cy="20270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0">
            <a:extLst>
              <a:ext uri="{FF2B5EF4-FFF2-40B4-BE49-F238E27FC236}">
                <a16:creationId xmlns:a16="http://schemas.microsoft.com/office/drawing/2014/main" id="{D9CD51AB-A504-417B-A4FA-FA62FB1E05BD}"/>
              </a:ext>
            </a:extLst>
          </p:cNvPr>
          <p:cNvSpPr txBox="1"/>
          <p:nvPr/>
        </p:nvSpPr>
        <p:spPr>
          <a:xfrm>
            <a:off x="1602296" y="420032"/>
            <a:ext cx="2983123"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zh-CN" altLang="en-US" dirty="0"/>
              <a:t>危废跨省转移</a:t>
            </a:r>
          </a:p>
        </p:txBody>
      </p:sp>
      <p:sp>
        <p:nvSpPr>
          <p:cNvPr id="22" name="任意多边形 126">
            <a:extLst>
              <a:ext uri="{FF2B5EF4-FFF2-40B4-BE49-F238E27FC236}">
                <a16:creationId xmlns:a16="http://schemas.microsoft.com/office/drawing/2014/main" id="{C0975FAA-226D-4294-844B-E63F766C7030}"/>
              </a:ext>
            </a:extLst>
          </p:cNvPr>
          <p:cNvSpPr/>
          <p:nvPr/>
        </p:nvSpPr>
        <p:spPr>
          <a:xfrm rot="21593252">
            <a:off x="1339705" y="1509867"/>
            <a:ext cx="9521184" cy="1816108"/>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solidFill>
            <a:srgbClr val="2F5596"/>
          </a:solidFill>
          <a:ln w="15875">
            <a:gradFill>
              <a:gsLst>
                <a:gs pos="0">
                  <a:schemeClr val="bg1"/>
                </a:gs>
                <a:gs pos="100000">
                  <a:schemeClr val="bg1">
                    <a:lumMod val="75000"/>
                  </a:schemeClr>
                </a:gs>
              </a:gsLst>
              <a:lin ang="5400000" scaled="1"/>
            </a:grad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chemeClr val="tx1">
                  <a:lumMod val="75000"/>
                  <a:lumOff val="25000"/>
                </a:schemeClr>
              </a:solidFill>
              <a:latin typeface="字魂45号-冰宇雅宋" panose="00000500000000000000" pitchFamily="2" charset="-122"/>
              <a:ea typeface="思源黑体" panose="020B0500000000000000" pitchFamily="34" charset="-122"/>
            </a:endParaRPr>
          </a:p>
        </p:txBody>
      </p:sp>
      <p:grpSp>
        <p:nvGrpSpPr>
          <p:cNvPr id="23" name="组合 22">
            <a:extLst>
              <a:ext uri="{FF2B5EF4-FFF2-40B4-BE49-F238E27FC236}">
                <a16:creationId xmlns:a16="http://schemas.microsoft.com/office/drawing/2014/main" id="{854544E8-6BE1-495F-BFD7-7F825EB7D371}"/>
              </a:ext>
            </a:extLst>
          </p:cNvPr>
          <p:cNvGrpSpPr/>
          <p:nvPr/>
        </p:nvGrpSpPr>
        <p:grpSpPr>
          <a:xfrm>
            <a:off x="1470514" y="1633572"/>
            <a:ext cx="1521120" cy="1521121"/>
            <a:chOff x="1980293" y="2133924"/>
            <a:chExt cx="1307070" cy="1307071"/>
          </a:xfrm>
        </p:grpSpPr>
        <p:sp>
          <p:nvSpPr>
            <p:cNvPr id="24" name="圆角矩形 128">
              <a:extLst>
                <a:ext uri="{FF2B5EF4-FFF2-40B4-BE49-F238E27FC236}">
                  <a16:creationId xmlns:a16="http://schemas.microsoft.com/office/drawing/2014/main" id="{152FF20E-BB5F-48EC-B76D-24DE6D7D795E}"/>
                </a:ext>
              </a:extLst>
            </p:cNvPr>
            <p:cNvSpPr/>
            <p:nvPr/>
          </p:nvSpPr>
          <p:spPr>
            <a:xfrm rot="2693252">
              <a:off x="1980293" y="2133924"/>
              <a:ext cx="1307070" cy="1307071"/>
            </a:xfrm>
            <a:prstGeom prst="roundRect">
              <a:avLst>
                <a:gd name="adj" fmla="val 50000"/>
              </a:avLst>
            </a:prstGeom>
            <a:gradFill>
              <a:gsLst>
                <a:gs pos="0">
                  <a:schemeClr val="bg1"/>
                </a:gs>
                <a:gs pos="100000">
                  <a:schemeClr val="bg1">
                    <a:lumMod val="75000"/>
                  </a:schemeClr>
                </a:gs>
              </a:gsLst>
              <a:lin ang="5400000" scaled="1"/>
            </a:gradFill>
            <a:ln w="2540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endParaRPr lang="zh-CN" altLang="en-US" sz="12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5" name="TextBox 129">
              <a:extLst>
                <a:ext uri="{FF2B5EF4-FFF2-40B4-BE49-F238E27FC236}">
                  <a16:creationId xmlns:a16="http://schemas.microsoft.com/office/drawing/2014/main" id="{67A9F069-5AA5-411F-8E51-00E4EBCC8C0F}"/>
                </a:ext>
              </a:extLst>
            </p:cNvPr>
            <p:cNvSpPr txBox="1"/>
            <p:nvPr/>
          </p:nvSpPr>
          <p:spPr>
            <a:xfrm>
              <a:off x="2003307" y="2589718"/>
              <a:ext cx="1261041" cy="343807"/>
            </a:xfrm>
            <a:prstGeom prst="rect">
              <a:avLst/>
            </a:prstGeom>
            <a:noFill/>
          </p:spPr>
          <p:txBody>
            <a:bodyPr wrap="square" rtlCol="0">
              <a:spAutoFit/>
            </a:bodyPr>
            <a:lstStyle/>
            <a:p>
              <a:pPr lvl="0" algn="ctr">
                <a:defRPr/>
              </a:pPr>
              <a:r>
                <a:rPr lang="zh-CN" altLang="en-US" sz="2000" b="1" kern="0" dirty="0">
                  <a:solidFill>
                    <a:schemeClr val="tx1">
                      <a:lumMod val="85000"/>
                      <a:lumOff val="15000"/>
                    </a:schemeClr>
                  </a:solidFill>
                  <a:latin typeface="思源宋体 CN" panose="02020400000000000000" pitchFamily="18" charset="-122"/>
                  <a:ea typeface="思源宋体 CN" panose="02020400000000000000" pitchFamily="18" charset="-122"/>
                </a:rPr>
                <a:t>移出人</a:t>
              </a:r>
            </a:p>
          </p:txBody>
        </p:sp>
      </p:grpSp>
      <p:grpSp>
        <p:nvGrpSpPr>
          <p:cNvPr id="26" name="组合 25">
            <a:extLst>
              <a:ext uri="{FF2B5EF4-FFF2-40B4-BE49-F238E27FC236}">
                <a16:creationId xmlns:a16="http://schemas.microsoft.com/office/drawing/2014/main" id="{44131365-3AFE-4FCF-889F-1CEF9859218B}"/>
              </a:ext>
            </a:extLst>
          </p:cNvPr>
          <p:cNvGrpSpPr/>
          <p:nvPr/>
        </p:nvGrpSpPr>
        <p:grpSpPr>
          <a:xfrm>
            <a:off x="3976370" y="1627476"/>
            <a:ext cx="1676754" cy="1521121"/>
            <a:chOff x="4126014" y="2127828"/>
            <a:chExt cx="1440803" cy="1307071"/>
          </a:xfrm>
        </p:grpSpPr>
        <p:sp>
          <p:nvSpPr>
            <p:cNvPr id="27" name="圆角矩形 131">
              <a:extLst>
                <a:ext uri="{FF2B5EF4-FFF2-40B4-BE49-F238E27FC236}">
                  <a16:creationId xmlns:a16="http://schemas.microsoft.com/office/drawing/2014/main" id="{6CDF1F70-2389-4C85-AB83-A62AFFE3C498}"/>
                </a:ext>
              </a:extLst>
            </p:cNvPr>
            <p:cNvSpPr/>
            <p:nvPr/>
          </p:nvSpPr>
          <p:spPr>
            <a:xfrm rot="2693252">
              <a:off x="4192881" y="2127828"/>
              <a:ext cx="1307070" cy="1307071"/>
            </a:xfrm>
            <a:prstGeom prst="roundRect">
              <a:avLst>
                <a:gd name="adj" fmla="val 50000"/>
              </a:avLst>
            </a:prstGeom>
            <a:gradFill>
              <a:gsLst>
                <a:gs pos="0">
                  <a:schemeClr val="bg1"/>
                </a:gs>
                <a:gs pos="100000">
                  <a:schemeClr val="bg1">
                    <a:lumMod val="75000"/>
                  </a:schemeClr>
                </a:gs>
              </a:gsLst>
              <a:lin ang="5400000" scaled="1"/>
            </a:gradFill>
            <a:ln w="2540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endParaRPr lang="zh-CN" altLang="en-US" sz="12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8" name="TextBox 144">
              <a:extLst>
                <a:ext uri="{FF2B5EF4-FFF2-40B4-BE49-F238E27FC236}">
                  <a16:creationId xmlns:a16="http://schemas.microsoft.com/office/drawing/2014/main" id="{131CCC56-0A19-4C17-87EA-FD29CC0EB988}"/>
                </a:ext>
              </a:extLst>
            </p:cNvPr>
            <p:cNvSpPr txBox="1"/>
            <p:nvPr/>
          </p:nvSpPr>
          <p:spPr>
            <a:xfrm>
              <a:off x="4126014" y="2370672"/>
              <a:ext cx="1440803" cy="872740"/>
            </a:xfrm>
            <a:prstGeom prst="rect">
              <a:avLst/>
            </a:prstGeom>
            <a:noFill/>
          </p:spPr>
          <p:txBody>
            <a:bodyPr wrap="square" rtlCol="0">
              <a:spAutoFit/>
            </a:bodyPr>
            <a:lstStyle/>
            <a:p>
              <a:pPr algn="ctr">
                <a:defRPr/>
              </a:pPr>
              <a:r>
                <a:rPr lang="zh-CN" altLang="en-US" sz="2000" b="1" kern="0" dirty="0">
                  <a:solidFill>
                    <a:schemeClr val="tx1">
                      <a:lumMod val="85000"/>
                      <a:lumOff val="15000"/>
                    </a:schemeClr>
                  </a:solidFill>
                  <a:ea typeface="思源宋体 CN" panose="02020400000000000000" pitchFamily="18" charset="-122"/>
                </a:rPr>
                <a:t>移出地省级生态环境主管部门</a:t>
              </a:r>
            </a:p>
          </p:txBody>
        </p:sp>
      </p:grpSp>
      <p:grpSp>
        <p:nvGrpSpPr>
          <p:cNvPr id="29" name="组合 28">
            <a:extLst>
              <a:ext uri="{FF2B5EF4-FFF2-40B4-BE49-F238E27FC236}">
                <a16:creationId xmlns:a16="http://schemas.microsoft.com/office/drawing/2014/main" id="{BD1646F6-EEAE-4827-BB3C-812215082CF5}"/>
              </a:ext>
            </a:extLst>
          </p:cNvPr>
          <p:cNvGrpSpPr/>
          <p:nvPr/>
        </p:nvGrpSpPr>
        <p:grpSpPr>
          <a:xfrm>
            <a:off x="6616724" y="1633847"/>
            <a:ext cx="1521121" cy="1521122"/>
            <a:chOff x="6406852" y="2134200"/>
            <a:chExt cx="1307070" cy="1307071"/>
          </a:xfrm>
        </p:grpSpPr>
        <p:sp>
          <p:nvSpPr>
            <p:cNvPr id="30" name="圆角矩形 146">
              <a:extLst>
                <a:ext uri="{FF2B5EF4-FFF2-40B4-BE49-F238E27FC236}">
                  <a16:creationId xmlns:a16="http://schemas.microsoft.com/office/drawing/2014/main" id="{FE3F6060-C753-4EF0-9F06-BB2784C05BB9}"/>
                </a:ext>
              </a:extLst>
            </p:cNvPr>
            <p:cNvSpPr/>
            <p:nvPr/>
          </p:nvSpPr>
          <p:spPr>
            <a:xfrm rot="2693252">
              <a:off x="6406852" y="2134200"/>
              <a:ext cx="1307070" cy="1307071"/>
            </a:xfrm>
            <a:prstGeom prst="roundRect">
              <a:avLst>
                <a:gd name="adj" fmla="val 50000"/>
              </a:avLst>
            </a:prstGeom>
            <a:gradFill>
              <a:gsLst>
                <a:gs pos="0">
                  <a:schemeClr val="bg1"/>
                </a:gs>
                <a:gs pos="100000">
                  <a:schemeClr val="bg1">
                    <a:lumMod val="75000"/>
                  </a:schemeClr>
                </a:gs>
              </a:gsLst>
              <a:lin ang="5400000" scaled="1"/>
            </a:gradFill>
            <a:ln w="2540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endParaRPr lang="zh-CN" altLang="en-US" sz="12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1" name="TextBox 147">
              <a:extLst>
                <a:ext uri="{FF2B5EF4-FFF2-40B4-BE49-F238E27FC236}">
                  <a16:creationId xmlns:a16="http://schemas.microsoft.com/office/drawing/2014/main" id="{D1DCE2BF-AFB8-4195-8E98-400C915F4C80}"/>
                </a:ext>
              </a:extLst>
            </p:cNvPr>
            <p:cNvSpPr txBox="1"/>
            <p:nvPr/>
          </p:nvSpPr>
          <p:spPr>
            <a:xfrm>
              <a:off x="6415590" y="2371569"/>
              <a:ext cx="1289593" cy="872740"/>
            </a:xfrm>
            <a:prstGeom prst="rect">
              <a:avLst/>
            </a:prstGeom>
            <a:noFill/>
          </p:spPr>
          <p:txBody>
            <a:bodyPr wrap="square" rtlCol="0">
              <a:spAutoFit/>
            </a:bodyPr>
            <a:lstStyle/>
            <a:p>
              <a:pPr lvl="0" algn="ctr">
                <a:defRPr/>
              </a:pPr>
              <a:r>
                <a:rPr lang="zh-CN" altLang="en-US" sz="2000" b="1" kern="0" dirty="0">
                  <a:solidFill>
                    <a:schemeClr val="tx1">
                      <a:lumMod val="85000"/>
                      <a:lumOff val="15000"/>
                    </a:schemeClr>
                  </a:solidFill>
                  <a:latin typeface="思源宋体 CN" panose="02020400000000000000" pitchFamily="18" charset="-122"/>
                  <a:ea typeface="思源宋体 CN" panose="02020400000000000000" pitchFamily="18" charset="-122"/>
                </a:rPr>
                <a:t>接受地省级生态环境主管部门</a:t>
              </a:r>
            </a:p>
          </p:txBody>
        </p:sp>
      </p:grpSp>
      <p:grpSp>
        <p:nvGrpSpPr>
          <p:cNvPr id="32" name="组合 31">
            <a:extLst>
              <a:ext uri="{FF2B5EF4-FFF2-40B4-BE49-F238E27FC236}">
                <a16:creationId xmlns:a16="http://schemas.microsoft.com/office/drawing/2014/main" id="{4E6CEE81-6A28-46E9-B6DD-0E533479CFF5}"/>
              </a:ext>
            </a:extLst>
          </p:cNvPr>
          <p:cNvGrpSpPr/>
          <p:nvPr/>
        </p:nvGrpSpPr>
        <p:grpSpPr>
          <a:xfrm>
            <a:off x="9200062" y="1627720"/>
            <a:ext cx="1521120" cy="1521121"/>
            <a:chOff x="8603995" y="2128072"/>
            <a:chExt cx="1307070" cy="1307071"/>
          </a:xfrm>
        </p:grpSpPr>
        <p:sp>
          <p:nvSpPr>
            <p:cNvPr id="33" name="圆角矩形 189">
              <a:extLst>
                <a:ext uri="{FF2B5EF4-FFF2-40B4-BE49-F238E27FC236}">
                  <a16:creationId xmlns:a16="http://schemas.microsoft.com/office/drawing/2014/main" id="{AD682E77-4E7E-4AE0-8C1D-91964D1F6B35}"/>
                </a:ext>
              </a:extLst>
            </p:cNvPr>
            <p:cNvSpPr/>
            <p:nvPr/>
          </p:nvSpPr>
          <p:spPr>
            <a:xfrm rot="2693252">
              <a:off x="8603995" y="2128072"/>
              <a:ext cx="1307070" cy="1307071"/>
            </a:xfrm>
            <a:prstGeom prst="roundRect">
              <a:avLst>
                <a:gd name="adj" fmla="val 50000"/>
              </a:avLst>
            </a:prstGeom>
            <a:gradFill>
              <a:gsLst>
                <a:gs pos="0">
                  <a:schemeClr val="bg1"/>
                </a:gs>
                <a:gs pos="100000">
                  <a:schemeClr val="bg1">
                    <a:lumMod val="75000"/>
                  </a:schemeClr>
                </a:gs>
              </a:gsLst>
              <a:lin ang="5400000" scaled="1"/>
            </a:gradFill>
            <a:ln w="2540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endParaRPr lang="zh-CN" altLang="en-US" sz="1200"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4" name="TextBox 190">
              <a:extLst>
                <a:ext uri="{FF2B5EF4-FFF2-40B4-BE49-F238E27FC236}">
                  <a16:creationId xmlns:a16="http://schemas.microsoft.com/office/drawing/2014/main" id="{C8E54F7D-914E-4E4B-ADDF-FD7E0A3B848C}"/>
                </a:ext>
              </a:extLst>
            </p:cNvPr>
            <p:cNvSpPr txBox="1"/>
            <p:nvPr/>
          </p:nvSpPr>
          <p:spPr>
            <a:xfrm>
              <a:off x="8611695" y="2370706"/>
              <a:ext cx="1291670" cy="872740"/>
            </a:xfrm>
            <a:prstGeom prst="rect">
              <a:avLst/>
            </a:prstGeom>
            <a:noFill/>
          </p:spPr>
          <p:txBody>
            <a:bodyPr wrap="square" rtlCol="0">
              <a:spAutoFit/>
            </a:bodyPr>
            <a:lstStyle/>
            <a:p>
              <a:pPr lvl="0" algn="ctr">
                <a:defRPr/>
              </a:pPr>
              <a:r>
                <a:rPr lang="zh-CN" altLang="en-US" sz="2000" b="1" kern="0" dirty="0">
                  <a:solidFill>
                    <a:schemeClr val="tx1">
                      <a:lumMod val="85000"/>
                      <a:lumOff val="15000"/>
                    </a:schemeClr>
                  </a:solidFill>
                  <a:latin typeface="思源宋体 CN" panose="02020400000000000000" pitchFamily="18" charset="-122"/>
                  <a:ea typeface="思源宋体 CN" panose="02020400000000000000" pitchFamily="18" charset="-122"/>
                </a:rPr>
                <a:t>批准跨省转移危险废物的决定</a:t>
              </a:r>
            </a:p>
          </p:txBody>
        </p:sp>
      </p:grpSp>
      <p:cxnSp>
        <p:nvCxnSpPr>
          <p:cNvPr id="3" name="直接箭头连接符 2">
            <a:extLst>
              <a:ext uri="{FF2B5EF4-FFF2-40B4-BE49-F238E27FC236}">
                <a16:creationId xmlns:a16="http://schemas.microsoft.com/office/drawing/2014/main" id="{2E2A839C-2B32-49ED-9D7F-A64551009AE0}"/>
              </a:ext>
            </a:extLst>
          </p:cNvPr>
          <p:cNvCxnSpPr/>
          <p:nvPr/>
        </p:nvCxnSpPr>
        <p:spPr>
          <a:xfrm>
            <a:off x="3202066" y="2394408"/>
            <a:ext cx="646480" cy="0"/>
          </a:xfrm>
          <a:prstGeom prst="straightConnector1">
            <a:avLst/>
          </a:prstGeom>
          <a:ln w="22225">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3DEC317E-2C8A-486B-9B62-43DA56E24DAF}"/>
              </a:ext>
            </a:extLst>
          </p:cNvPr>
          <p:cNvCxnSpPr/>
          <p:nvPr/>
        </p:nvCxnSpPr>
        <p:spPr>
          <a:xfrm>
            <a:off x="5864630" y="2384726"/>
            <a:ext cx="646480" cy="0"/>
          </a:xfrm>
          <a:prstGeom prst="straightConnector1">
            <a:avLst/>
          </a:prstGeom>
          <a:ln w="22225">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57C67875-7663-4456-8D17-B8307EC9D762}"/>
              </a:ext>
            </a:extLst>
          </p:cNvPr>
          <p:cNvCxnSpPr/>
          <p:nvPr/>
        </p:nvCxnSpPr>
        <p:spPr>
          <a:xfrm>
            <a:off x="8376718" y="2402753"/>
            <a:ext cx="646480" cy="0"/>
          </a:xfrm>
          <a:prstGeom prst="straightConnector1">
            <a:avLst/>
          </a:prstGeom>
          <a:ln w="22225">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连接符: 肘形 36">
            <a:extLst>
              <a:ext uri="{FF2B5EF4-FFF2-40B4-BE49-F238E27FC236}">
                <a16:creationId xmlns:a16="http://schemas.microsoft.com/office/drawing/2014/main" id="{3B14B9BC-578C-473A-A822-0EEAA922640C}"/>
              </a:ext>
            </a:extLst>
          </p:cNvPr>
          <p:cNvCxnSpPr/>
          <p:nvPr/>
        </p:nvCxnSpPr>
        <p:spPr>
          <a:xfrm rot="10800000" flipV="1">
            <a:off x="2281056" y="3385808"/>
            <a:ext cx="2432831" cy="6351"/>
          </a:xfrm>
          <a:prstGeom prst="bentConnector4">
            <a:avLst>
              <a:gd name="adj1" fmla="val -542"/>
              <a:gd name="adj2" fmla="val 3699433"/>
            </a:avLst>
          </a:prstGeom>
          <a:ln w="158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文本框 32">
            <a:extLst>
              <a:ext uri="{FF2B5EF4-FFF2-40B4-BE49-F238E27FC236}">
                <a16:creationId xmlns:a16="http://schemas.microsoft.com/office/drawing/2014/main" id="{4C78CDEB-E04E-4DA2-A11E-44F897B059BE}"/>
              </a:ext>
            </a:extLst>
          </p:cNvPr>
          <p:cNvSpPr txBox="1"/>
          <p:nvPr/>
        </p:nvSpPr>
        <p:spPr>
          <a:xfrm>
            <a:off x="1698129" y="3777202"/>
            <a:ext cx="359868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cs typeface="Arial" panose="020B0604020202020204" pitchFamily="34" charset="0"/>
              </a:rPr>
              <a:t>不同意，书面答复，说明理由</a:t>
            </a:r>
          </a:p>
        </p:txBody>
      </p:sp>
      <p:cxnSp>
        <p:nvCxnSpPr>
          <p:cNvPr id="39" name="连接符: 肘形 38">
            <a:extLst>
              <a:ext uri="{FF2B5EF4-FFF2-40B4-BE49-F238E27FC236}">
                <a16:creationId xmlns:a16="http://schemas.microsoft.com/office/drawing/2014/main" id="{6083F311-EE9B-4012-8902-A5D74D911681}"/>
              </a:ext>
            </a:extLst>
          </p:cNvPr>
          <p:cNvCxnSpPr/>
          <p:nvPr/>
        </p:nvCxnSpPr>
        <p:spPr>
          <a:xfrm rot="10800000" flipV="1">
            <a:off x="5019707" y="3385809"/>
            <a:ext cx="2432831" cy="6351"/>
          </a:xfrm>
          <a:prstGeom prst="bentConnector4">
            <a:avLst>
              <a:gd name="adj1" fmla="val -542"/>
              <a:gd name="adj2" fmla="val 3699433"/>
            </a:avLst>
          </a:prstGeom>
          <a:ln w="158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BFDBCD21-4D44-472D-91BF-FB66F2647CB8}"/>
              </a:ext>
            </a:extLst>
          </p:cNvPr>
          <p:cNvSpPr txBox="1"/>
          <p:nvPr/>
        </p:nvSpPr>
        <p:spPr>
          <a:xfrm>
            <a:off x="4942459" y="3783574"/>
            <a:ext cx="2587326" cy="338554"/>
          </a:xfrm>
          <a:prstGeom prst="rect">
            <a:avLst/>
          </a:prstGeom>
          <a:noFill/>
        </p:spPr>
        <p:txBody>
          <a:bodyPr wrap="square" rtlCol="0">
            <a:spAutoFit/>
          </a:bodyPr>
          <a:lstStyle>
            <a:defPPr>
              <a:defRPr lang="zh-CN"/>
            </a:defPPr>
            <a:lvl1pPr algn="ctr">
              <a:defRPr sz="1600">
                <a:latin typeface="微软雅黑" panose="020B0503020204020204" pitchFamily="34" charset="-122"/>
                <a:ea typeface="微软雅黑" panose="020B0503020204020204" pitchFamily="34" charset="-122"/>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不同意接收，说明理由</a:t>
            </a:r>
          </a:p>
        </p:txBody>
      </p:sp>
      <p:sp>
        <p:nvSpPr>
          <p:cNvPr id="41" name="文本框 27">
            <a:extLst>
              <a:ext uri="{FF2B5EF4-FFF2-40B4-BE49-F238E27FC236}">
                <a16:creationId xmlns:a16="http://schemas.microsoft.com/office/drawing/2014/main" id="{F1E67774-B78F-4015-9B99-FC128EBA387D}"/>
              </a:ext>
            </a:extLst>
          </p:cNvPr>
          <p:cNvSpPr txBox="1"/>
          <p:nvPr/>
        </p:nvSpPr>
        <p:spPr>
          <a:xfrm>
            <a:off x="3019699" y="1567166"/>
            <a:ext cx="1038628" cy="338554"/>
          </a:xfrm>
          <a:prstGeom prst="rect">
            <a:avLst/>
          </a:prstGeom>
          <a:noFill/>
        </p:spPr>
        <p:txBody>
          <a:bodyPr wrap="square" rtlCol="0">
            <a:spAutoFit/>
          </a:bodyPr>
          <a:lstStyle>
            <a:defPPr>
              <a:defRPr lang="zh-CN"/>
            </a:defPPr>
            <a:lvl1pPr algn="ctr">
              <a:defRPr sz="1600">
                <a:latin typeface="微软雅黑" panose="020B0503020204020204" pitchFamily="34" charset="-122"/>
                <a:ea typeface="微软雅黑" panose="020B0503020204020204" pitchFamily="34" charset="-122"/>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提出申请</a:t>
            </a:r>
          </a:p>
        </p:txBody>
      </p:sp>
      <p:sp>
        <p:nvSpPr>
          <p:cNvPr id="42" name="文本框 28">
            <a:extLst>
              <a:ext uri="{FF2B5EF4-FFF2-40B4-BE49-F238E27FC236}">
                <a16:creationId xmlns:a16="http://schemas.microsoft.com/office/drawing/2014/main" id="{7A4BBE0C-5C68-48EE-84C2-E6CF3DE1EEA5}"/>
              </a:ext>
            </a:extLst>
          </p:cNvPr>
          <p:cNvSpPr txBox="1"/>
          <p:nvPr/>
        </p:nvSpPr>
        <p:spPr>
          <a:xfrm>
            <a:off x="5636156" y="1412918"/>
            <a:ext cx="1002859" cy="584775"/>
          </a:xfrm>
          <a:prstGeom prst="rect">
            <a:avLst/>
          </a:prstGeom>
          <a:noFill/>
        </p:spPr>
        <p:txBody>
          <a:bodyPr wrap="square" rtlCol="0">
            <a:spAutoFit/>
          </a:bodyPr>
          <a:lstStyle>
            <a:defPPr>
              <a:defRPr lang="zh-CN"/>
            </a:defPPr>
            <a:lvl1pPr algn="ctr">
              <a:defRPr sz="1600">
                <a:latin typeface="微软雅黑" panose="020B0503020204020204" pitchFamily="34" charset="-122"/>
                <a:ea typeface="微软雅黑" panose="020B0503020204020204" pitchFamily="34" charset="-122"/>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同意</a:t>
            </a:r>
            <a:endParaRPr lang="en-US" altLang="zh-CN" dirty="0"/>
          </a:p>
          <a:p>
            <a:r>
              <a:rPr lang="zh-CN" altLang="en-US" dirty="0"/>
              <a:t>商请函</a:t>
            </a:r>
          </a:p>
        </p:txBody>
      </p:sp>
      <p:sp>
        <p:nvSpPr>
          <p:cNvPr id="43" name="文本框 29">
            <a:extLst>
              <a:ext uri="{FF2B5EF4-FFF2-40B4-BE49-F238E27FC236}">
                <a16:creationId xmlns:a16="http://schemas.microsoft.com/office/drawing/2014/main" id="{33D6B63D-41A1-409A-BD56-5D5147978D08}"/>
              </a:ext>
            </a:extLst>
          </p:cNvPr>
          <p:cNvSpPr txBox="1"/>
          <p:nvPr/>
        </p:nvSpPr>
        <p:spPr>
          <a:xfrm>
            <a:off x="8127675" y="1604536"/>
            <a:ext cx="1140877" cy="338554"/>
          </a:xfrm>
          <a:prstGeom prst="rect">
            <a:avLst/>
          </a:prstGeom>
          <a:noFill/>
        </p:spPr>
        <p:txBody>
          <a:bodyPr wrap="square" rtlCol="0">
            <a:spAutoFit/>
          </a:bodyPr>
          <a:lstStyle>
            <a:defPPr>
              <a:defRPr lang="zh-CN"/>
            </a:defPPr>
            <a:lvl1pPr algn="ctr">
              <a:defRPr sz="1600">
                <a:latin typeface="微软雅黑" panose="020B0503020204020204" pitchFamily="34" charset="-122"/>
                <a:ea typeface="微软雅黑" panose="020B0503020204020204" pitchFamily="34" charset="-122"/>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同意接收</a:t>
            </a:r>
          </a:p>
        </p:txBody>
      </p:sp>
      <p:sp>
        <p:nvSpPr>
          <p:cNvPr id="46" name="任意多边形 15">
            <a:extLst>
              <a:ext uri="{FF2B5EF4-FFF2-40B4-BE49-F238E27FC236}">
                <a16:creationId xmlns:a16="http://schemas.microsoft.com/office/drawing/2014/main" id="{33B379F1-DC3A-4B7F-861E-6EB97897DB38}"/>
              </a:ext>
            </a:extLst>
          </p:cNvPr>
          <p:cNvSpPr>
            <a:spLocks/>
          </p:cNvSpPr>
          <p:nvPr/>
        </p:nvSpPr>
        <p:spPr bwMode="auto">
          <a:xfrm rot="16200000">
            <a:off x="1545696" y="4713925"/>
            <a:ext cx="1596330" cy="2106950"/>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2708"/>
              <a:gd name="T55" fmla="*/ 0 h 2331146"/>
              <a:gd name="T56" fmla="*/ 1762708 w 1762708"/>
              <a:gd name="T57" fmla="*/ 2331146 h 2331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2F5596"/>
          </a:solidFill>
          <a:ln>
            <a:noFill/>
          </a:ln>
        </p:spPr>
        <p:txBody>
          <a:bodyPr/>
          <a:lstStyle/>
          <a:p>
            <a:pPr>
              <a:lnSpc>
                <a:spcPct val="130000"/>
              </a:lnSpc>
            </a:pPr>
            <a:endParaRPr lang="zh-CN" altLang="en-US" dirty="0">
              <a:latin typeface="思源黑体" panose="020B0500000000000000" pitchFamily="34" charset="-122"/>
              <a:ea typeface="思源黑体" panose="020B0500000000000000" pitchFamily="34" charset="-122"/>
              <a:cs typeface="+mn-ea"/>
              <a:sym typeface="+mn-lt"/>
            </a:endParaRPr>
          </a:p>
        </p:txBody>
      </p:sp>
      <p:pic>
        <p:nvPicPr>
          <p:cNvPr id="47" name="Oval 53">
            <a:extLst>
              <a:ext uri="{FF2B5EF4-FFF2-40B4-BE49-F238E27FC236}">
                <a16:creationId xmlns:a16="http://schemas.microsoft.com/office/drawing/2014/main" id="{100C7958-E63D-4FF8-8343-5F82130B5D0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99221" y="4827356"/>
            <a:ext cx="2016896" cy="2024060"/>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21">
            <a:extLst>
              <a:ext uri="{FF2B5EF4-FFF2-40B4-BE49-F238E27FC236}">
                <a16:creationId xmlns:a16="http://schemas.microsoft.com/office/drawing/2014/main" id="{24658163-B64A-4CF1-8636-D6E0E0E1BAF4}"/>
              </a:ext>
            </a:extLst>
          </p:cNvPr>
          <p:cNvSpPr txBox="1">
            <a:spLocks noChangeArrowheads="1"/>
          </p:cNvSpPr>
          <p:nvPr/>
        </p:nvSpPr>
        <p:spPr bwMode="auto">
          <a:xfrm>
            <a:off x="1373872" y="5404727"/>
            <a:ext cx="1445111" cy="707886"/>
          </a:xfrm>
          <a:prstGeom prst="rect">
            <a:avLst/>
          </a:prstGeom>
          <a:noFill/>
        </p:spPr>
        <p:txBody>
          <a:bodyPr wrap="square" rtlCol="0">
            <a:spAutoFit/>
          </a:bodyPr>
          <a:lstStyle>
            <a:defPPr>
              <a:defRPr lang="zh-CN"/>
            </a:defPPr>
            <a:lvl1pPr lvl="0" algn="ctr">
              <a:defRPr sz="2000" b="1" kern="0">
                <a:solidFill>
                  <a:schemeClr val="tx1">
                    <a:lumMod val="85000"/>
                    <a:lumOff val="15000"/>
                  </a:schemeClr>
                </a:solidFill>
                <a:latin typeface="思源宋体 CN" panose="02020400000000000000" pitchFamily="18" charset="-122"/>
                <a:ea typeface="思源宋体 CN" panose="02020400000000000000" pitchFamily="18" charset="-122"/>
              </a:defRPr>
            </a:lvl1pPr>
          </a:lstStyle>
          <a:p>
            <a:r>
              <a:rPr lang="zh-CN" altLang="en-US" dirty="0"/>
              <a:t>申请提交的资料：</a:t>
            </a:r>
          </a:p>
        </p:txBody>
      </p:sp>
      <p:sp>
        <p:nvSpPr>
          <p:cNvPr id="50" name="文本框 49">
            <a:extLst>
              <a:ext uri="{FF2B5EF4-FFF2-40B4-BE49-F238E27FC236}">
                <a16:creationId xmlns:a16="http://schemas.microsoft.com/office/drawing/2014/main" id="{B303F60B-61A7-486B-9219-2245CC94AB23}"/>
              </a:ext>
            </a:extLst>
          </p:cNvPr>
          <p:cNvSpPr txBox="1"/>
          <p:nvPr/>
        </p:nvSpPr>
        <p:spPr>
          <a:xfrm>
            <a:off x="3848546" y="4974491"/>
            <a:ext cx="7734097" cy="1705403"/>
          </a:xfrm>
          <a:prstGeom prst="rect">
            <a:avLst/>
          </a:prstGeom>
          <a:noFill/>
        </p:spPr>
        <p:txBody>
          <a:bodyPr wrap="square">
            <a:spAutoFit/>
          </a:bodyPr>
          <a:lstStyle/>
          <a:p>
            <a:pPr marL="285750" lvl="0">
              <a:lnSpc>
                <a:spcPct val="150000"/>
              </a:lnSpc>
              <a:defRPr/>
            </a:pPr>
            <a:r>
              <a:rPr lang="zh-CN" altLang="en-US" sz="1800" kern="0" dirty="0">
                <a:solidFill>
                  <a:schemeClr val="tx1">
                    <a:lumMod val="85000"/>
                    <a:lumOff val="15000"/>
                  </a:schemeClr>
                </a:solidFill>
                <a:latin typeface="思源宋体 CN" panose="02020400000000000000" pitchFamily="18" charset="-122"/>
                <a:ea typeface="思源宋体 CN" panose="02020400000000000000" pitchFamily="18" charset="-122"/>
                <a:sym typeface="思源黑体 CN Bold" panose="020B0800000000000000" pitchFamily="34" charset="-122"/>
              </a:rPr>
              <a:t>（一）接受人的危险废物经营许可证复印件；</a:t>
            </a:r>
          </a:p>
          <a:p>
            <a:pPr marL="285750" lvl="0">
              <a:lnSpc>
                <a:spcPct val="150000"/>
              </a:lnSpc>
              <a:defRPr/>
            </a:pPr>
            <a:r>
              <a:rPr lang="zh-CN" altLang="en-US" sz="1800" kern="0" dirty="0">
                <a:solidFill>
                  <a:schemeClr val="tx1">
                    <a:lumMod val="85000"/>
                    <a:lumOff val="15000"/>
                  </a:schemeClr>
                </a:solidFill>
                <a:latin typeface="思源宋体 CN" panose="02020400000000000000" pitchFamily="18" charset="-122"/>
                <a:ea typeface="思源宋体 CN" panose="02020400000000000000" pitchFamily="18" charset="-122"/>
                <a:sym typeface="思源黑体 CN Bold" panose="020B0800000000000000" pitchFamily="34" charset="-122"/>
              </a:rPr>
              <a:t>（二）接受人提供的贮存、利用或者处置危险废物方式的说明；</a:t>
            </a:r>
          </a:p>
          <a:p>
            <a:pPr marL="285750" lvl="0">
              <a:lnSpc>
                <a:spcPct val="150000"/>
              </a:lnSpc>
              <a:defRPr/>
            </a:pPr>
            <a:r>
              <a:rPr lang="zh-CN" altLang="en-US" sz="1800" kern="0" dirty="0">
                <a:solidFill>
                  <a:schemeClr val="tx1">
                    <a:lumMod val="85000"/>
                    <a:lumOff val="15000"/>
                  </a:schemeClr>
                </a:solidFill>
                <a:latin typeface="思源宋体 CN" panose="02020400000000000000" pitchFamily="18" charset="-122"/>
                <a:ea typeface="思源宋体 CN" panose="02020400000000000000" pitchFamily="18" charset="-122"/>
                <a:sym typeface="思源黑体 CN Bold" panose="020B0800000000000000" pitchFamily="34" charset="-122"/>
              </a:rPr>
              <a:t>（三）移出人与接受人签订的委托协议、意向或者合同；</a:t>
            </a:r>
          </a:p>
          <a:p>
            <a:pPr marL="285750" lvl="0">
              <a:lnSpc>
                <a:spcPct val="150000"/>
              </a:lnSpc>
              <a:defRPr/>
            </a:pPr>
            <a:r>
              <a:rPr lang="zh-CN" altLang="en-US" sz="1800" kern="0" dirty="0">
                <a:solidFill>
                  <a:schemeClr val="tx1">
                    <a:lumMod val="85000"/>
                    <a:lumOff val="15000"/>
                  </a:schemeClr>
                </a:solidFill>
                <a:latin typeface="思源宋体 CN" panose="02020400000000000000" pitchFamily="18" charset="-122"/>
                <a:ea typeface="思源宋体 CN" panose="02020400000000000000" pitchFamily="18" charset="-122"/>
                <a:sym typeface="思源黑体 CN Bold" panose="020B0800000000000000" pitchFamily="34" charset="-122"/>
              </a:rPr>
              <a:t>（四）危险废物移出地的地方性法规规定的其他材料。</a:t>
            </a:r>
          </a:p>
        </p:txBody>
      </p:sp>
    </p:spTree>
    <p:extLst>
      <p:ext uri="{BB962C8B-B14F-4D97-AF65-F5344CB8AC3E}">
        <p14:creationId xmlns:p14="http://schemas.microsoft.com/office/powerpoint/2010/main" val="2038811907"/>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90">
            <a:extLst>
              <a:ext uri="{FF2B5EF4-FFF2-40B4-BE49-F238E27FC236}">
                <a16:creationId xmlns:a16="http://schemas.microsoft.com/office/drawing/2014/main" id="{D9CD51AB-A504-417B-A4FA-FA62FB1E05BD}"/>
              </a:ext>
            </a:extLst>
          </p:cNvPr>
          <p:cNvSpPr txBox="1"/>
          <p:nvPr/>
        </p:nvSpPr>
        <p:spPr>
          <a:xfrm>
            <a:off x="1602296" y="420032"/>
            <a:ext cx="2983123"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zh-CN" altLang="en-US" dirty="0"/>
              <a:t>危废跨省转移</a:t>
            </a:r>
          </a:p>
        </p:txBody>
      </p:sp>
      <p:sp>
        <p:nvSpPr>
          <p:cNvPr id="44" name="文本框 43">
            <a:extLst>
              <a:ext uri="{FF2B5EF4-FFF2-40B4-BE49-F238E27FC236}">
                <a16:creationId xmlns:a16="http://schemas.microsoft.com/office/drawing/2014/main" id="{7DEEAC2A-BC01-4B9E-BC8E-599D76D3641F}"/>
              </a:ext>
            </a:extLst>
          </p:cNvPr>
          <p:cNvSpPr txBox="1"/>
          <p:nvPr/>
        </p:nvSpPr>
        <p:spPr>
          <a:xfrm>
            <a:off x="2628549" y="1387090"/>
            <a:ext cx="6984776" cy="369332"/>
          </a:xfrm>
          <a:prstGeom prst="rect">
            <a:avLst/>
          </a:prstGeom>
          <a:noFill/>
        </p:spPr>
        <p:txBody>
          <a:bodyPr wrap="square">
            <a:spAutoFit/>
          </a:bodyPr>
          <a:lstStyle/>
          <a:p>
            <a:pPr algn="ctr">
              <a:defRPr/>
            </a:pPr>
            <a:r>
              <a:rPr lang="zh-CN" altLang="en-US" sz="1800" b="1" kern="0" dirty="0">
                <a:solidFill>
                  <a:schemeClr val="tx1">
                    <a:lumMod val="85000"/>
                    <a:lumOff val="15000"/>
                  </a:schemeClr>
                </a:solidFill>
                <a:latin typeface="微软雅黑" panose="020B0503020204020204" pitchFamily="34" charset="-122"/>
                <a:ea typeface="微软雅黑" panose="020B0503020204020204" pitchFamily="34" charset="-122"/>
              </a:rPr>
              <a:t>发生下列情形之一的，移出人应当重新提出危险废物跨省转移申请：</a:t>
            </a:r>
          </a:p>
        </p:txBody>
      </p:sp>
      <p:sp>
        <p:nvSpPr>
          <p:cNvPr id="45" name="圆角矩形 11">
            <a:extLst>
              <a:ext uri="{FF2B5EF4-FFF2-40B4-BE49-F238E27FC236}">
                <a16:creationId xmlns:a16="http://schemas.microsoft.com/office/drawing/2014/main" id="{AB71F4FD-65D7-46CC-AF88-CDB100A9FE1E}"/>
              </a:ext>
            </a:extLst>
          </p:cNvPr>
          <p:cNvSpPr/>
          <p:nvPr/>
        </p:nvSpPr>
        <p:spPr>
          <a:xfrm>
            <a:off x="1885803" y="3485142"/>
            <a:ext cx="2664296" cy="276565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51" name="组合 50">
            <a:extLst>
              <a:ext uri="{FF2B5EF4-FFF2-40B4-BE49-F238E27FC236}">
                <a16:creationId xmlns:a16="http://schemas.microsoft.com/office/drawing/2014/main" id="{7A14136B-1A49-4BFF-83AB-48D87A4CE50A}"/>
              </a:ext>
            </a:extLst>
          </p:cNvPr>
          <p:cNvGrpSpPr/>
          <p:nvPr/>
        </p:nvGrpSpPr>
        <p:grpSpPr>
          <a:xfrm>
            <a:off x="2425179" y="2276872"/>
            <a:ext cx="1585543" cy="1585543"/>
            <a:chOff x="1705099" y="2564904"/>
            <a:chExt cx="1800200" cy="1800200"/>
          </a:xfrm>
        </p:grpSpPr>
        <p:sp>
          <p:nvSpPr>
            <p:cNvPr id="52" name="椭圆 51">
              <a:extLst>
                <a:ext uri="{FF2B5EF4-FFF2-40B4-BE49-F238E27FC236}">
                  <a16:creationId xmlns:a16="http://schemas.microsoft.com/office/drawing/2014/main" id="{061F9F69-811B-4D34-8FD5-C349DA4E41E2}"/>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53" name="椭圆 52">
              <a:extLst>
                <a:ext uri="{FF2B5EF4-FFF2-40B4-BE49-F238E27FC236}">
                  <a16:creationId xmlns:a16="http://schemas.microsoft.com/office/drawing/2014/main" id="{75107037-078D-44AF-8C68-8106829CA6D1}"/>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grpSp>
      <p:grpSp>
        <p:nvGrpSpPr>
          <p:cNvPr id="55" name="组合 54">
            <a:extLst>
              <a:ext uri="{FF2B5EF4-FFF2-40B4-BE49-F238E27FC236}">
                <a16:creationId xmlns:a16="http://schemas.microsoft.com/office/drawing/2014/main" id="{5DB2D91F-E86C-4250-8767-D7AF0794D454}"/>
              </a:ext>
            </a:extLst>
          </p:cNvPr>
          <p:cNvGrpSpPr/>
          <p:nvPr/>
        </p:nvGrpSpPr>
        <p:grpSpPr>
          <a:xfrm>
            <a:off x="3532287" y="3154448"/>
            <a:ext cx="711242" cy="701976"/>
            <a:chOff x="6217935" y="1158425"/>
            <a:chExt cx="527724" cy="520849"/>
          </a:xfrm>
        </p:grpSpPr>
        <p:grpSp>
          <p:nvGrpSpPr>
            <p:cNvPr id="56" name="组合 55">
              <a:extLst>
                <a:ext uri="{FF2B5EF4-FFF2-40B4-BE49-F238E27FC236}">
                  <a16:creationId xmlns:a16="http://schemas.microsoft.com/office/drawing/2014/main" id="{2244732D-15F1-45BA-9E09-B2A2D8731818}"/>
                </a:ext>
              </a:extLst>
            </p:cNvPr>
            <p:cNvGrpSpPr/>
            <p:nvPr/>
          </p:nvGrpSpPr>
          <p:grpSpPr>
            <a:xfrm>
              <a:off x="6219351" y="1158425"/>
              <a:ext cx="520849" cy="520849"/>
              <a:chOff x="1705099" y="2564904"/>
              <a:chExt cx="1800200" cy="1800200"/>
            </a:xfrm>
          </p:grpSpPr>
          <p:sp>
            <p:nvSpPr>
              <p:cNvPr id="58" name="椭圆 57">
                <a:extLst>
                  <a:ext uri="{FF2B5EF4-FFF2-40B4-BE49-F238E27FC236}">
                    <a16:creationId xmlns:a16="http://schemas.microsoft.com/office/drawing/2014/main" id="{DE49CD89-D037-40C5-8182-EA5CD512ACFF}"/>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59" name="椭圆 58">
                <a:extLst>
                  <a:ext uri="{FF2B5EF4-FFF2-40B4-BE49-F238E27FC236}">
                    <a16:creationId xmlns:a16="http://schemas.microsoft.com/office/drawing/2014/main" id="{F521AE0B-D6EC-4273-BEE5-E47BDA2776D8}"/>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57" name="TextBox 18">
              <a:extLst>
                <a:ext uri="{FF2B5EF4-FFF2-40B4-BE49-F238E27FC236}">
                  <a16:creationId xmlns:a16="http://schemas.microsoft.com/office/drawing/2014/main" id="{91683270-0E28-425D-A479-316644136EA4}"/>
                </a:ext>
              </a:extLst>
            </p:cNvPr>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262626"/>
                  </a:solidFill>
                  <a:latin typeface="思源黑体" panose="020B0500000000000000" pitchFamily="34" charset="-122"/>
                  <a:ea typeface="思源黑体" panose="020B0500000000000000" pitchFamily="34" charset="-122"/>
                  <a:cs typeface="+mn-ea"/>
                  <a:sym typeface="+mn-lt"/>
                </a:rPr>
                <a:t>01</a:t>
              </a:r>
              <a:endParaRPr lang="zh-CN" altLang="en-US" sz="2000" b="1"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61" name="圆角矩形 22">
            <a:extLst>
              <a:ext uri="{FF2B5EF4-FFF2-40B4-BE49-F238E27FC236}">
                <a16:creationId xmlns:a16="http://schemas.microsoft.com/office/drawing/2014/main" id="{D8B36C74-D4CA-4BC5-8C67-2F1E29C813A3}"/>
              </a:ext>
            </a:extLst>
          </p:cNvPr>
          <p:cNvSpPr/>
          <p:nvPr/>
        </p:nvSpPr>
        <p:spPr>
          <a:xfrm>
            <a:off x="4766123" y="3485142"/>
            <a:ext cx="2664296" cy="276565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62" name="组合 61">
            <a:extLst>
              <a:ext uri="{FF2B5EF4-FFF2-40B4-BE49-F238E27FC236}">
                <a16:creationId xmlns:a16="http://schemas.microsoft.com/office/drawing/2014/main" id="{AE864876-99E0-4E37-A28F-030363C02874}"/>
              </a:ext>
            </a:extLst>
          </p:cNvPr>
          <p:cNvGrpSpPr/>
          <p:nvPr/>
        </p:nvGrpSpPr>
        <p:grpSpPr>
          <a:xfrm>
            <a:off x="5305499" y="2276872"/>
            <a:ext cx="1585543" cy="1585543"/>
            <a:chOff x="1705099" y="2564904"/>
            <a:chExt cx="1800200" cy="1800200"/>
          </a:xfrm>
        </p:grpSpPr>
        <p:sp>
          <p:nvSpPr>
            <p:cNvPr id="63" name="椭圆 62">
              <a:extLst>
                <a:ext uri="{FF2B5EF4-FFF2-40B4-BE49-F238E27FC236}">
                  <a16:creationId xmlns:a16="http://schemas.microsoft.com/office/drawing/2014/main" id="{85D4FBE6-7D1F-4C88-B921-7309448CC76F}"/>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64" name="椭圆 63">
              <a:extLst>
                <a:ext uri="{FF2B5EF4-FFF2-40B4-BE49-F238E27FC236}">
                  <a16:creationId xmlns:a16="http://schemas.microsoft.com/office/drawing/2014/main" id="{A2C1127F-3A99-449B-B5BA-66726FE427AC}"/>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grpSp>
      <p:grpSp>
        <p:nvGrpSpPr>
          <p:cNvPr id="66" name="组合 65">
            <a:extLst>
              <a:ext uri="{FF2B5EF4-FFF2-40B4-BE49-F238E27FC236}">
                <a16:creationId xmlns:a16="http://schemas.microsoft.com/office/drawing/2014/main" id="{B1093B44-F9EA-4B2F-9E90-F7A0A75F7FA7}"/>
              </a:ext>
            </a:extLst>
          </p:cNvPr>
          <p:cNvGrpSpPr/>
          <p:nvPr/>
        </p:nvGrpSpPr>
        <p:grpSpPr>
          <a:xfrm>
            <a:off x="6412607" y="3154448"/>
            <a:ext cx="711242" cy="701976"/>
            <a:chOff x="6217935" y="1158425"/>
            <a:chExt cx="527724" cy="520849"/>
          </a:xfrm>
        </p:grpSpPr>
        <p:grpSp>
          <p:nvGrpSpPr>
            <p:cNvPr id="67" name="组合 66">
              <a:extLst>
                <a:ext uri="{FF2B5EF4-FFF2-40B4-BE49-F238E27FC236}">
                  <a16:creationId xmlns:a16="http://schemas.microsoft.com/office/drawing/2014/main" id="{3964E159-2804-4F66-984D-B18A54268C9A}"/>
                </a:ext>
              </a:extLst>
            </p:cNvPr>
            <p:cNvGrpSpPr/>
            <p:nvPr/>
          </p:nvGrpSpPr>
          <p:grpSpPr>
            <a:xfrm>
              <a:off x="6219351" y="1158425"/>
              <a:ext cx="520849" cy="520849"/>
              <a:chOff x="1705099" y="2564904"/>
              <a:chExt cx="1800200" cy="1800200"/>
            </a:xfrm>
          </p:grpSpPr>
          <p:sp>
            <p:nvSpPr>
              <p:cNvPr id="69" name="椭圆 68">
                <a:extLst>
                  <a:ext uri="{FF2B5EF4-FFF2-40B4-BE49-F238E27FC236}">
                    <a16:creationId xmlns:a16="http://schemas.microsoft.com/office/drawing/2014/main" id="{298CF82E-8FF0-489B-8AFE-A6F78BA9BFC1}"/>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70" name="椭圆 69">
                <a:extLst>
                  <a:ext uri="{FF2B5EF4-FFF2-40B4-BE49-F238E27FC236}">
                    <a16:creationId xmlns:a16="http://schemas.microsoft.com/office/drawing/2014/main" id="{263DBB62-5C87-4F9B-BD19-AD59D1BAFBC3}"/>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68" name="TextBox 29">
              <a:extLst>
                <a:ext uri="{FF2B5EF4-FFF2-40B4-BE49-F238E27FC236}">
                  <a16:creationId xmlns:a16="http://schemas.microsoft.com/office/drawing/2014/main" id="{3FDEC4C9-27D9-403A-990A-D4CCCEC9C379}"/>
                </a:ext>
              </a:extLst>
            </p:cNvPr>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262626"/>
                  </a:solidFill>
                  <a:latin typeface="思源黑体" panose="020B0500000000000000" pitchFamily="34" charset="-122"/>
                  <a:ea typeface="思源黑体" panose="020B0500000000000000" pitchFamily="34" charset="-122"/>
                  <a:cs typeface="+mn-ea"/>
                  <a:sym typeface="+mn-lt"/>
                </a:rPr>
                <a:t>02</a:t>
              </a:r>
              <a:endParaRPr lang="zh-CN" altLang="en-US" sz="2000" b="1"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72" name="圆角矩形 33">
            <a:extLst>
              <a:ext uri="{FF2B5EF4-FFF2-40B4-BE49-F238E27FC236}">
                <a16:creationId xmlns:a16="http://schemas.microsoft.com/office/drawing/2014/main" id="{4B3D7927-C0C4-4766-877C-F2D4ED2788D1}"/>
              </a:ext>
            </a:extLst>
          </p:cNvPr>
          <p:cNvSpPr/>
          <p:nvPr/>
        </p:nvSpPr>
        <p:spPr>
          <a:xfrm>
            <a:off x="7646443" y="3485142"/>
            <a:ext cx="2664296" cy="276565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73" name="组合 72">
            <a:extLst>
              <a:ext uri="{FF2B5EF4-FFF2-40B4-BE49-F238E27FC236}">
                <a16:creationId xmlns:a16="http://schemas.microsoft.com/office/drawing/2014/main" id="{D8753BE3-4719-4003-BA3A-B7149E25D58B}"/>
              </a:ext>
            </a:extLst>
          </p:cNvPr>
          <p:cNvGrpSpPr/>
          <p:nvPr/>
        </p:nvGrpSpPr>
        <p:grpSpPr>
          <a:xfrm>
            <a:off x="8185819" y="2276872"/>
            <a:ext cx="1585543" cy="1585543"/>
            <a:chOff x="1705099" y="2564904"/>
            <a:chExt cx="1800200" cy="1800200"/>
          </a:xfrm>
        </p:grpSpPr>
        <p:sp>
          <p:nvSpPr>
            <p:cNvPr id="74" name="椭圆 73">
              <a:extLst>
                <a:ext uri="{FF2B5EF4-FFF2-40B4-BE49-F238E27FC236}">
                  <a16:creationId xmlns:a16="http://schemas.microsoft.com/office/drawing/2014/main" id="{5A018E1E-E0E8-4BED-A5D4-1ACB066D89AE}"/>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75" name="椭圆 74">
              <a:extLst>
                <a:ext uri="{FF2B5EF4-FFF2-40B4-BE49-F238E27FC236}">
                  <a16:creationId xmlns:a16="http://schemas.microsoft.com/office/drawing/2014/main" id="{BD558B2B-73A3-4855-908F-0779BA80A95E}"/>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grpSp>
      <p:grpSp>
        <p:nvGrpSpPr>
          <p:cNvPr id="77" name="组合 76">
            <a:extLst>
              <a:ext uri="{FF2B5EF4-FFF2-40B4-BE49-F238E27FC236}">
                <a16:creationId xmlns:a16="http://schemas.microsoft.com/office/drawing/2014/main" id="{864B13C7-F274-40CF-8907-80569878353F}"/>
              </a:ext>
            </a:extLst>
          </p:cNvPr>
          <p:cNvGrpSpPr/>
          <p:nvPr/>
        </p:nvGrpSpPr>
        <p:grpSpPr>
          <a:xfrm>
            <a:off x="9292927" y="3154448"/>
            <a:ext cx="711242" cy="701976"/>
            <a:chOff x="6217935" y="1158425"/>
            <a:chExt cx="527724" cy="520849"/>
          </a:xfrm>
        </p:grpSpPr>
        <p:grpSp>
          <p:nvGrpSpPr>
            <p:cNvPr id="78" name="组合 77">
              <a:extLst>
                <a:ext uri="{FF2B5EF4-FFF2-40B4-BE49-F238E27FC236}">
                  <a16:creationId xmlns:a16="http://schemas.microsoft.com/office/drawing/2014/main" id="{3EB339BA-5FD8-4476-B754-C51039510FBC}"/>
                </a:ext>
              </a:extLst>
            </p:cNvPr>
            <p:cNvGrpSpPr/>
            <p:nvPr/>
          </p:nvGrpSpPr>
          <p:grpSpPr>
            <a:xfrm>
              <a:off x="6219351" y="1158425"/>
              <a:ext cx="520849" cy="520849"/>
              <a:chOff x="1705099" y="2564904"/>
              <a:chExt cx="1800200" cy="1800200"/>
            </a:xfrm>
          </p:grpSpPr>
          <p:sp>
            <p:nvSpPr>
              <p:cNvPr id="80" name="椭圆 79">
                <a:extLst>
                  <a:ext uri="{FF2B5EF4-FFF2-40B4-BE49-F238E27FC236}">
                    <a16:creationId xmlns:a16="http://schemas.microsoft.com/office/drawing/2014/main" id="{687976B6-F5F8-4835-AD70-4D4A7E97BA30}"/>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81" name="椭圆 80">
                <a:extLst>
                  <a:ext uri="{FF2B5EF4-FFF2-40B4-BE49-F238E27FC236}">
                    <a16:creationId xmlns:a16="http://schemas.microsoft.com/office/drawing/2014/main" id="{231DD893-A272-49B3-9D1B-FF5285DC81CB}"/>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79" name="TextBox 40">
              <a:extLst>
                <a:ext uri="{FF2B5EF4-FFF2-40B4-BE49-F238E27FC236}">
                  <a16:creationId xmlns:a16="http://schemas.microsoft.com/office/drawing/2014/main" id="{D051ED6B-7080-41C6-87EB-C73B2A41DF79}"/>
                </a:ext>
              </a:extLst>
            </p:cNvPr>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262626"/>
                  </a:solidFill>
                  <a:latin typeface="思源黑体" panose="020B0500000000000000" pitchFamily="34" charset="-122"/>
                  <a:ea typeface="思源黑体" panose="020B0500000000000000" pitchFamily="34" charset="-122"/>
                  <a:cs typeface="+mn-ea"/>
                  <a:sym typeface="+mn-lt"/>
                </a:rPr>
                <a:t>03</a:t>
              </a:r>
              <a:endParaRPr lang="zh-CN" altLang="en-US" sz="2000" b="1"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7" name="Freeform 5">
            <a:extLst>
              <a:ext uri="{FF2B5EF4-FFF2-40B4-BE49-F238E27FC236}">
                <a16:creationId xmlns:a16="http://schemas.microsoft.com/office/drawing/2014/main" id="{D9959074-674E-4D06-A30F-2479E4C8E3E0}"/>
              </a:ext>
            </a:extLst>
          </p:cNvPr>
          <p:cNvSpPr>
            <a:spLocks noEditPoints="1"/>
          </p:cNvSpPr>
          <p:nvPr/>
        </p:nvSpPr>
        <p:spPr bwMode="auto">
          <a:xfrm>
            <a:off x="2821578" y="2685232"/>
            <a:ext cx="827088" cy="723622"/>
          </a:xfrm>
          <a:custGeom>
            <a:avLst/>
            <a:gdLst>
              <a:gd name="T0" fmla="*/ 2880 w 3279"/>
              <a:gd name="T1" fmla="*/ 706 h 2867"/>
              <a:gd name="T2" fmla="*/ 2899 w 3279"/>
              <a:gd name="T3" fmla="*/ 767 h 2867"/>
              <a:gd name="T4" fmla="*/ 2795 w 3279"/>
              <a:gd name="T5" fmla="*/ 871 h 2867"/>
              <a:gd name="T6" fmla="*/ 2704 w 3279"/>
              <a:gd name="T7" fmla="*/ 817 h 2867"/>
              <a:gd name="T8" fmla="*/ 2704 w 3279"/>
              <a:gd name="T9" fmla="*/ 817 h 2867"/>
              <a:gd name="T10" fmla="*/ 1650 w 3279"/>
              <a:gd name="T11" fmla="*/ 205 h 2867"/>
              <a:gd name="T12" fmla="*/ 439 w 3279"/>
              <a:gd name="T13" fmla="*/ 1351 h 2867"/>
              <a:gd name="T14" fmla="*/ 616 w 3279"/>
              <a:gd name="T15" fmla="*/ 1351 h 2867"/>
              <a:gd name="T16" fmla="*/ 667 w 3279"/>
              <a:gd name="T17" fmla="*/ 1402 h 2867"/>
              <a:gd name="T18" fmla="*/ 654 w 3279"/>
              <a:gd name="T19" fmla="*/ 1436 h 2867"/>
              <a:gd name="T20" fmla="*/ 375 w 3279"/>
              <a:gd name="T21" fmla="*/ 1755 h 2867"/>
              <a:gd name="T22" fmla="*/ 303 w 3279"/>
              <a:gd name="T23" fmla="*/ 1759 h 2867"/>
              <a:gd name="T24" fmla="*/ 298 w 3279"/>
              <a:gd name="T25" fmla="*/ 1755 h 2867"/>
              <a:gd name="T26" fmla="*/ 19 w 3279"/>
              <a:gd name="T27" fmla="*/ 1436 h 2867"/>
              <a:gd name="T28" fmla="*/ 23 w 3279"/>
              <a:gd name="T29" fmla="*/ 1363 h 2867"/>
              <a:gd name="T30" fmla="*/ 57 w 3279"/>
              <a:gd name="T31" fmla="*/ 1351 h 2867"/>
              <a:gd name="T32" fmla="*/ 234 w 3279"/>
              <a:gd name="T33" fmla="*/ 1351 h 2867"/>
              <a:gd name="T34" fmla="*/ 1650 w 3279"/>
              <a:gd name="T35" fmla="*/ 0 h 2867"/>
              <a:gd name="T36" fmla="*/ 2880 w 3279"/>
              <a:gd name="T37" fmla="*/ 706 h 2867"/>
              <a:gd name="T38" fmla="*/ 400 w 3279"/>
              <a:gd name="T39" fmla="*/ 2160 h 2867"/>
              <a:gd name="T40" fmla="*/ 380 w 3279"/>
              <a:gd name="T41" fmla="*/ 2100 h 2867"/>
              <a:gd name="T42" fmla="*/ 484 w 3279"/>
              <a:gd name="T43" fmla="*/ 1996 h 2867"/>
              <a:gd name="T44" fmla="*/ 576 w 3279"/>
              <a:gd name="T45" fmla="*/ 2050 h 2867"/>
              <a:gd name="T46" fmla="*/ 576 w 3279"/>
              <a:gd name="T47" fmla="*/ 2050 h 2867"/>
              <a:gd name="T48" fmla="*/ 1629 w 3279"/>
              <a:gd name="T49" fmla="*/ 2662 h 2867"/>
              <a:gd name="T50" fmla="*/ 2840 w 3279"/>
              <a:gd name="T51" fmla="*/ 1516 h 2867"/>
              <a:gd name="T52" fmla="*/ 2664 w 3279"/>
              <a:gd name="T53" fmla="*/ 1516 h 2867"/>
              <a:gd name="T54" fmla="*/ 2612 w 3279"/>
              <a:gd name="T55" fmla="*/ 1465 h 2867"/>
              <a:gd name="T56" fmla="*/ 2625 w 3279"/>
              <a:gd name="T57" fmla="*/ 1431 h 2867"/>
              <a:gd name="T58" fmla="*/ 2904 w 3279"/>
              <a:gd name="T59" fmla="*/ 1112 h 2867"/>
              <a:gd name="T60" fmla="*/ 2977 w 3279"/>
              <a:gd name="T61" fmla="*/ 1107 h 2867"/>
              <a:gd name="T62" fmla="*/ 2981 w 3279"/>
              <a:gd name="T63" fmla="*/ 1112 h 2867"/>
              <a:gd name="T64" fmla="*/ 3261 w 3279"/>
              <a:gd name="T65" fmla="*/ 1431 h 2867"/>
              <a:gd name="T66" fmla="*/ 3256 w 3279"/>
              <a:gd name="T67" fmla="*/ 1503 h 2867"/>
              <a:gd name="T68" fmla="*/ 3222 w 3279"/>
              <a:gd name="T69" fmla="*/ 1516 h 2867"/>
              <a:gd name="T70" fmla="*/ 3045 w 3279"/>
              <a:gd name="T71" fmla="*/ 1516 h 2867"/>
              <a:gd name="T72" fmla="*/ 1629 w 3279"/>
              <a:gd name="T73" fmla="*/ 2867 h 2867"/>
              <a:gd name="T74" fmla="*/ 400 w 3279"/>
              <a:gd name="T75" fmla="*/ 2160 h 2867"/>
              <a:gd name="T76" fmla="*/ 400 w 3279"/>
              <a:gd name="T77" fmla="*/ 2160 h 2867"/>
              <a:gd name="T78" fmla="*/ 400 w 3279"/>
              <a:gd name="T79" fmla="*/ 216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9" h="2867">
                <a:moveTo>
                  <a:pt x="2880" y="706"/>
                </a:moveTo>
                <a:cubicBezTo>
                  <a:pt x="2892" y="724"/>
                  <a:pt x="2899" y="745"/>
                  <a:pt x="2899" y="767"/>
                </a:cubicBezTo>
                <a:cubicBezTo>
                  <a:pt x="2899" y="824"/>
                  <a:pt x="2852" y="871"/>
                  <a:pt x="2795" y="871"/>
                </a:cubicBezTo>
                <a:cubicBezTo>
                  <a:pt x="2756" y="871"/>
                  <a:pt x="2721" y="849"/>
                  <a:pt x="2704" y="817"/>
                </a:cubicBezTo>
                <a:cubicBezTo>
                  <a:pt x="2704" y="817"/>
                  <a:pt x="2704" y="817"/>
                  <a:pt x="2704" y="817"/>
                </a:cubicBezTo>
                <a:cubicBezTo>
                  <a:pt x="2495" y="451"/>
                  <a:pt x="2101" y="205"/>
                  <a:pt x="1650" y="205"/>
                </a:cubicBezTo>
                <a:cubicBezTo>
                  <a:pt x="1003" y="205"/>
                  <a:pt x="474" y="712"/>
                  <a:pt x="439" y="1351"/>
                </a:cubicBezTo>
                <a:cubicBezTo>
                  <a:pt x="616" y="1351"/>
                  <a:pt x="616" y="1351"/>
                  <a:pt x="616" y="1351"/>
                </a:cubicBezTo>
                <a:cubicBezTo>
                  <a:pt x="644" y="1351"/>
                  <a:pt x="667" y="1374"/>
                  <a:pt x="667" y="1402"/>
                </a:cubicBezTo>
                <a:cubicBezTo>
                  <a:pt x="667" y="1414"/>
                  <a:pt x="662" y="1426"/>
                  <a:pt x="654" y="1436"/>
                </a:cubicBezTo>
                <a:cubicBezTo>
                  <a:pt x="375" y="1755"/>
                  <a:pt x="375" y="1755"/>
                  <a:pt x="375" y="1755"/>
                </a:cubicBezTo>
                <a:cubicBezTo>
                  <a:pt x="356" y="1776"/>
                  <a:pt x="324" y="1778"/>
                  <a:pt x="303" y="1759"/>
                </a:cubicBezTo>
                <a:cubicBezTo>
                  <a:pt x="301" y="1758"/>
                  <a:pt x="299" y="1756"/>
                  <a:pt x="298" y="1755"/>
                </a:cubicBezTo>
                <a:cubicBezTo>
                  <a:pt x="19" y="1436"/>
                  <a:pt x="19" y="1436"/>
                  <a:pt x="19" y="1436"/>
                </a:cubicBezTo>
                <a:cubicBezTo>
                  <a:pt x="0" y="1414"/>
                  <a:pt x="2" y="1382"/>
                  <a:pt x="23" y="1363"/>
                </a:cubicBezTo>
                <a:cubicBezTo>
                  <a:pt x="33" y="1355"/>
                  <a:pt x="45" y="1351"/>
                  <a:pt x="57" y="1351"/>
                </a:cubicBezTo>
                <a:cubicBezTo>
                  <a:pt x="234" y="1351"/>
                  <a:pt x="234" y="1351"/>
                  <a:pt x="234" y="1351"/>
                </a:cubicBezTo>
                <a:cubicBezTo>
                  <a:pt x="269" y="599"/>
                  <a:pt x="890" y="0"/>
                  <a:pt x="1650" y="0"/>
                </a:cubicBezTo>
                <a:cubicBezTo>
                  <a:pt x="2186" y="0"/>
                  <a:pt x="2641" y="273"/>
                  <a:pt x="2880" y="706"/>
                </a:cubicBezTo>
                <a:close/>
                <a:moveTo>
                  <a:pt x="400" y="2160"/>
                </a:moveTo>
                <a:cubicBezTo>
                  <a:pt x="387" y="2143"/>
                  <a:pt x="380" y="2122"/>
                  <a:pt x="380" y="2100"/>
                </a:cubicBezTo>
                <a:cubicBezTo>
                  <a:pt x="380" y="2043"/>
                  <a:pt x="427" y="1996"/>
                  <a:pt x="484" y="1996"/>
                </a:cubicBezTo>
                <a:cubicBezTo>
                  <a:pt x="524" y="1996"/>
                  <a:pt x="558" y="2018"/>
                  <a:pt x="576" y="2050"/>
                </a:cubicBezTo>
                <a:cubicBezTo>
                  <a:pt x="576" y="2050"/>
                  <a:pt x="576" y="2050"/>
                  <a:pt x="576" y="2050"/>
                </a:cubicBezTo>
                <a:cubicBezTo>
                  <a:pt x="785" y="2415"/>
                  <a:pt x="1178" y="2662"/>
                  <a:pt x="1629" y="2662"/>
                </a:cubicBezTo>
                <a:cubicBezTo>
                  <a:pt x="2277" y="2662"/>
                  <a:pt x="2805" y="2155"/>
                  <a:pt x="2840" y="1516"/>
                </a:cubicBezTo>
                <a:cubicBezTo>
                  <a:pt x="2664" y="1516"/>
                  <a:pt x="2664" y="1516"/>
                  <a:pt x="2664" y="1516"/>
                </a:cubicBezTo>
                <a:cubicBezTo>
                  <a:pt x="2635" y="1516"/>
                  <a:pt x="2612" y="1493"/>
                  <a:pt x="2612" y="1465"/>
                </a:cubicBezTo>
                <a:cubicBezTo>
                  <a:pt x="2612" y="1453"/>
                  <a:pt x="2617" y="1441"/>
                  <a:pt x="2625" y="1431"/>
                </a:cubicBezTo>
                <a:cubicBezTo>
                  <a:pt x="2904" y="1112"/>
                  <a:pt x="2904" y="1112"/>
                  <a:pt x="2904" y="1112"/>
                </a:cubicBezTo>
                <a:cubicBezTo>
                  <a:pt x="2923" y="1091"/>
                  <a:pt x="2955" y="1089"/>
                  <a:pt x="2977" y="1107"/>
                </a:cubicBezTo>
                <a:cubicBezTo>
                  <a:pt x="2978" y="1109"/>
                  <a:pt x="2980" y="1110"/>
                  <a:pt x="2981" y="1112"/>
                </a:cubicBezTo>
                <a:cubicBezTo>
                  <a:pt x="3261" y="1431"/>
                  <a:pt x="3261" y="1431"/>
                  <a:pt x="3261" y="1431"/>
                </a:cubicBezTo>
                <a:cubicBezTo>
                  <a:pt x="3279" y="1452"/>
                  <a:pt x="3277" y="1485"/>
                  <a:pt x="3256" y="1503"/>
                </a:cubicBezTo>
                <a:cubicBezTo>
                  <a:pt x="3246" y="1512"/>
                  <a:pt x="3234" y="1516"/>
                  <a:pt x="3222" y="1516"/>
                </a:cubicBezTo>
                <a:cubicBezTo>
                  <a:pt x="3045" y="1516"/>
                  <a:pt x="3045" y="1516"/>
                  <a:pt x="3045" y="1516"/>
                </a:cubicBezTo>
                <a:cubicBezTo>
                  <a:pt x="3010" y="2268"/>
                  <a:pt x="2390" y="2867"/>
                  <a:pt x="1629" y="2867"/>
                </a:cubicBezTo>
                <a:cubicBezTo>
                  <a:pt x="1093" y="2867"/>
                  <a:pt x="638" y="2593"/>
                  <a:pt x="400" y="2160"/>
                </a:cubicBezTo>
                <a:close/>
                <a:moveTo>
                  <a:pt x="400" y="2160"/>
                </a:moveTo>
                <a:cubicBezTo>
                  <a:pt x="400" y="2160"/>
                  <a:pt x="400" y="2160"/>
                  <a:pt x="400" y="2160"/>
                </a:cubicBezTo>
              </a:path>
            </a:pathLst>
          </a:custGeom>
          <a:solidFill>
            <a:srgbClr val="2F559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文本框 82">
            <a:extLst>
              <a:ext uri="{FF2B5EF4-FFF2-40B4-BE49-F238E27FC236}">
                <a16:creationId xmlns:a16="http://schemas.microsoft.com/office/drawing/2014/main" id="{CBC40766-AAE7-4D57-BAE0-3ADA7B504BC6}"/>
              </a:ext>
            </a:extLst>
          </p:cNvPr>
          <p:cNvSpPr txBox="1"/>
          <p:nvPr/>
        </p:nvSpPr>
        <p:spPr>
          <a:xfrm>
            <a:off x="2119443" y="4140239"/>
            <a:ext cx="2430656" cy="1705403"/>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思源黑体 CN Bold" panose="020B0800000000000000" pitchFamily="34" charset="-122"/>
              </a:rPr>
              <a:t>计划转移的危险废物的种类发生变化或者重量（数量）超过原批准重量（数量）的</a:t>
            </a:r>
            <a:endParaRPr kumimoji="0" lang="zh-CN" altLang="en-US" sz="140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字魂35号-经典雅黑" panose="00000500000000000000" pitchFamily="2" charset="-122"/>
            </a:endParaRPr>
          </a:p>
        </p:txBody>
      </p:sp>
      <p:sp>
        <p:nvSpPr>
          <p:cNvPr id="84" name="文本框 83">
            <a:extLst>
              <a:ext uri="{FF2B5EF4-FFF2-40B4-BE49-F238E27FC236}">
                <a16:creationId xmlns:a16="http://schemas.microsoft.com/office/drawing/2014/main" id="{33B72FC4-6F94-4A50-8A5C-4BB72BFB58CB}"/>
              </a:ext>
            </a:extLst>
          </p:cNvPr>
          <p:cNvSpPr txBox="1"/>
          <p:nvPr/>
        </p:nvSpPr>
        <p:spPr>
          <a:xfrm>
            <a:off x="4999763" y="4156719"/>
            <a:ext cx="2430656" cy="1289905"/>
          </a:xfrm>
          <a:prstGeom prst="rect">
            <a:avLst/>
          </a:prstGeom>
          <a:noFill/>
        </p:spPr>
        <p:txBody>
          <a:bodyPr wrap="square">
            <a:spAutoFit/>
          </a:bodyPr>
          <a:lstStyle>
            <a:defPPr>
              <a:defRPr lang="zh-CN"/>
            </a:defPPr>
            <a:lvl1pPr marR="0" lvl="0" indent="0" fontAlgn="auto">
              <a:lnSpc>
                <a:spcPct val="150000"/>
              </a:lnSpc>
              <a:spcBef>
                <a:spcPts val="0"/>
              </a:spcBef>
              <a:spcAft>
                <a:spcPts val="0"/>
              </a:spcAft>
              <a:buClrTx/>
              <a:buSzTx/>
              <a:buFontTx/>
              <a:buNone/>
              <a:defRPr kumimoji="0" i="0" u="none" strike="noStrike" kern="0" cap="none" spc="0" normalizeH="0" baseline="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defRPr>
            </a:lvl1pPr>
          </a:lstStyle>
          <a:p>
            <a:r>
              <a:rPr lang="zh-CN" altLang="en-US" dirty="0">
                <a:sym typeface="思源黑体 CN Bold" panose="020B0800000000000000" pitchFamily="34" charset="-122"/>
              </a:rPr>
              <a:t>计划转移的危险废物的贮存、利用、处置方式发生变化的</a:t>
            </a:r>
            <a:endParaRPr lang="en-US" altLang="zh-CN" dirty="0">
              <a:sym typeface="思源黑体 CN Bold" panose="020B0800000000000000" pitchFamily="34" charset="-122"/>
            </a:endParaRPr>
          </a:p>
        </p:txBody>
      </p:sp>
      <p:sp>
        <p:nvSpPr>
          <p:cNvPr id="85" name="文本框 84">
            <a:extLst>
              <a:ext uri="{FF2B5EF4-FFF2-40B4-BE49-F238E27FC236}">
                <a16:creationId xmlns:a16="http://schemas.microsoft.com/office/drawing/2014/main" id="{686E57A5-40A3-4986-AA8B-1976E18963D0}"/>
              </a:ext>
            </a:extLst>
          </p:cNvPr>
          <p:cNvSpPr txBox="1"/>
          <p:nvPr/>
        </p:nvSpPr>
        <p:spPr>
          <a:xfrm>
            <a:off x="7763262" y="4187118"/>
            <a:ext cx="2430656" cy="1705403"/>
          </a:xfrm>
          <a:prstGeom prst="rect">
            <a:avLst/>
          </a:prstGeom>
          <a:noFill/>
        </p:spPr>
        <p:txBody>
          <a:bodyPr wrap="square">
            <a:spAutoFit/>
          </a:bodyPr>
          <a:lstStyle>
            <a:defPPr>
              <a:defRPr lang="zh-CN"/>
            </a:defPPr>
            <a:lvl1pPr marR="0" lvl="0" indent="0" fontAlgn="auto">
              <a:lnSpc>
                <a:spcPct val="150000"/>
              </a:lnSpc>
              <a:spcBef>
                <a:spcPts val="0"/>
              </a:spcBef>
              <a:spcAft>
                <a:spcPts val="0"/>
              </a:spcAft>
              <a:buClrTx/>
              <a:buSzTx/>
              <a:buFontTx/>
              <a:buNone/>
              <a:defRPr kumimoji="0" i="0" u="none" strike="noStrike" kern="0" cap="none" spc="0" normalizeH="0" baseline="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defRPr>
            </a:lvl1pPr>
          </a:lstStyle>
          <a:p>
            <a:r>
              <a:rPr lang="zh-CN" altLang="en-US" dirty="0">
                <a:sym typeface="思源黑体 CN Bold" panose="020B0800000000000000" pitchFamily="34" charset="-122"/>
              </a:rPr>
              <a:t>接受人发生变更或者接受人不再具备拟接受危险废物的贮存、利用或者处置条件的</a:t>
            </a:r>
            <a:endParaRPr lang="zh-CN" altLang="en-US" dirty="0">
              <a:sym typeface="字魂35号-经典雅黑" panose="00000500000000000000" pitchFamily="2" charset="-122"/>
            </a:endParaRPr>
          </a:p>
        </p:txBody>
      </p:sp>
      <p:grpSp>
        <p:nvGrpSpPr>
          <p:cNvPr id="10" name="Group 8">
            <a:extLst>
              <a:ext uri="{FF2B5EF4-FFF2-40B4-BE49-F238E27FC236}">
                <a16:creationId xmlns:a16="http://schemas.microsoft.com/office/drawing/2014/main" id="{85F30F40-D943-4EA4-A328-497B5D08CEE5}"/>
              </a:ext>
            </a:extLst>
          </p:cNvPr>
          <p:cNvGrpSpPr>
            <a:grpSpLocks noChangeAspect="1"/>
          </p:cNvGrpSpPr>
          <p:nvPr/>
        </p:nvGrpSpPr>
        <p:grpSpPr bwMode="auto">
          <a:xfrm>
            <a:off x="5765498" y="2680974"/>
            <a:ext cx="681077" cy="679624"/>
            <a:chOff x="5558" y="94"/>
            <a:chExt cx="937" cy="935"/>
          </a:xfrm>
          <a:solidFill>
            <a:srgbClr val="2F5596"/>
          </a:solidFill>
        </p:grpSpPr>
        <p:sp>
          <p:nvSpPr>
            <p:cNvPr id="12" name="Freeform 9">
              <a:extLst>
                <a:ext uri="{FF2B5EF4-FFF2-40B4-BE49-F238E27FC236}">
                  <a16:creationId xmlns:a16="http://schemas.microsoft.com/office/drawing/2014/main" id="{E4DED865-7F08-40D5-9339-4C752D3E0790}"/>
                </a:ext>
              </a:extLst>
            </p:cNvPr>
            <p:cNvSpPr>
              <a:spLocks noEditPoints="1"/>
            </p:cNvSpPr>
            <p:nvPr/>
          </p:nvSpPr>
          <p:spPr bwMode="auto">
            <a:xfrm>
              <a:off x="5558" y="94"/>
              <a:ext cx="937" cy="935"/>
            </a:xfrm>
            <a:custGeom>
              <a:avLst/>
              <a:gdLst>
                <a:gd name="T0" fmla="*/ 2192 w 2871"/>
                <a:gd name="T1" fmla="*/ 438 h 2865"/>
                <a:gd name="T2" fmla="*/ 2192 w 2871"/>
                <a:gd name="T3" fmla="*/ 447 h 2865"/>
                <a:gd name="T4" fmla="*/ 2798 w 2871"/>
                <a:gd name="T5" fmla="*/ 447 h 2865"/>
                <a:gd name="T6" fmla="*/ 2825 w 2871"/>
                <a:gd name="T7" fmla="*/ 452 h 2865"/>
                <a:gd name="T8" fmla="*/ 2847 w 2871"/>
                <a:gd name="T9" fmla="*/ 469 h 2865"/>
                <a:gd name="T10" fmla="*/ 2871 w 2871"/>
                <a:gd name="T11" fmla="*/ 519 h 2865"/>
                <a:gd name="T12" fmla="*/ 2865 w 2871"/>
                <a:gd name="T13" fmla="*/ 546 h 2865"/>
                <a:gd name="T14" fmla="*/ 2849 w 2871"/>
                <a:gd name="T15" fmla="*/ 569 h 2865"/>
                <a:gd name="T16" fmla="*/ 2826 w 2871"/>
                <a:gd name="T17" fmla="*/ 584 h 2865"/>
                <a:gd name="T18" fmla="*/ 2798 w 2871"/>
                <a:gd name="T19" fmla="*/ 589 h 2865"/>
                <a:gd name="T20" fmla="*/ 2628 w 2871"/>
                <a:gd name="T21" fmla="*/ 589 h 2865"/>
                <a:gd name="T22" fmla="*/ 2628 w 2871"/>
                <a:gd name="T23" fmla="*/ 2565 h 2865"/>
                <a:gd name="T24" fmla="*/ 2322 w 2871"/>
                <a:gd name="T25" fmla="*/ 2865 h 2865"/>
                <a:gd name="T26" fmla="*/ 580 w 2871"/>
                <a:gd name="T27" fmla="*/ 2865 h 2865"/>
                <a:gd name="T28" fmla="*/ 275 w 2871"/>
                <a:gd name="T29" fmla="*/ 2565 h 2865"/>
                <a:gd name="T30" fmla="*/ 275 w 2871"/>
                <a:gd name="T31" fmla="*/ 589 h 2865"/>
                <a:gd name="T32" fmla="*/ 74 w 2871"/>
                <a:gd name="T33" fmla="*/ 589 h 2865"/>
                <a:gd name="T34" fmla="*/ 46 w 2871"/>
                <a:gd name="T35" fmla="*/ 585 h 2865"/>
                <a:gd name="T36" fmla="*/ 22 w 2871"/>
                <a:gd name="T37" fmla="*/ 570 h 2865"/>
                <a:gd name="T38" fmla="*/ 6 w 2871"/>
                <a:gd name="T39" fmla="*/ 546 h 2865"/>
                <a:gd name="T40" fmla="*/ 0 w 2871"/>
                <a:gd name="T41" fmla="*/ 518 h 2865"/>
                <a:gd name="T42" fmla="*/ 6 w 2871"/>
                <a:gd name="T43" fmla="*/ 490 h 2865"/>
                <a:gd name="T44" fmla="*/ 22 w 2871"/>
                <a:gd name="T45" fmla="*/ 467 h 2865"/>
                <a:gd name="T46" fmla="*/ 46 w 2871"/>
                <a:gd name="T47" fmla="*/ 452 h 2865"/>
                <a:gd name="T48" fmla="*/ 74 w 2871"/>
                <a:gd name="T49" fmla="*/ 447 h 2865"/>
                <a:gd name="T50" fmla="*/ 650 w 2871"/>
                <a:gd name="T51" fmla="*/ 447 h 2865"/>
                <a:gd name="T52" fmla="*/ 650 w 2871"/>
                <a:gd name="T53" fmla="*/ 300 h 2865"/>
                <a:gd name="T54" fmla="*/ 955 w 2871"/>
                <a:gd name="T55" fmla="*/ 0 h 2865"/>
                <a:gd name="T56" fmla="*/ 1887 w 2871"/>
                <a:gd name="T57" fmla="*/ 0 h 2865"/>
                <a:gd name="T58" fmla="*/ 2192 w 2871"/>
                <a:gd name="T59" fmla="*/ 300 h 2865"/>
                <a:gd name="T60" fmla="*/ 2192 w 2871"/>
                <a:gd name="T61" fmla="*/ 438 h 2865"/>
                <a:gd name="T62" fmla="*/ 2049 w 2871"/>
                <a:gd name="T63" fmla="*/ 447 h 2865"/>
                <a:gd name="T64" fmla="*/ 2057 w 2871"/>
                <a:gd name="T65" fmla="*/ 447 h 2865"/>
                <a:gd name="T66" fmla="*/ 2057 w 2871"/>
                <a:gd name="T67" fmla="*/ 300 h 2865"/>
                <a:gd name="T68" fmla="*/ 2008 w 2871"/>
                <a:gd name="T69" fmla="*/ 188 h 2865"/>
                <a:gd name="T70" fmla="*/ 1897 w 2871"/>
                <a:gd name="T71" fmla="*/ 142 h 2865"/>
                <a:gd name="T72" fmla="*/ 966 w 2871"/>
                <a:gd name="T73" fmla="*/ 142 h 2865"/>
                <a:gd name="T74" fmla="*/ 854 w 2871"/>
                <a:gd name="T75" fmla="*/ 188 h 2865"/>
                <a:gd name="T76" fmla="*/ 806 w 2871"/>
                <a:gd name="T77" fmla="*/ 300 h 2865"/>
                <a:gd name="T78" fmla="*/ 806 w 2871"/>
                <a:gd name="T79" fmla="*/ 447 h 2865"/>
                <a:gd name="T80" fmla="*/ 2050 w 2871"/>
                <a:gd name="T81" fmla="*/ 447 h 2865"/>
                <a:gd name="T82" fmla="*/ 2049 w 2871"/>
                <a:gd name="T83" fmla="*/ 447 h 2865"/>
                <a:gd name="T84" fmla="*/ 420 w 2871"/>
                <a:gd name="T85" fmla="*/ 2575 h 2865"/>
                <a:gd name="T86" fmla="*/ 437 w 2871"/>
                <a:gd name="T87" fmla="*/ 2636 h 2865"/>
                <a:gd name="T88" fmla="*/ 479 w 2871"/>
                <a:gd name="T89" fmla="*/ 2682 h 2865"/>
                <a:gd name="T90" fmla="*/ 601 w 2871"/>
                <a:gd name="T91" fmla="*/ 2723 h 2865"/>
                <a:gd name="T92" fmla="*/ 2342 w 2871"/>
                <a:gd name="T93" fmla="*/ 2723 h 2865"/>
                <a:gd name="T94" fmla="*/ 2401 w 2871"/>
                <a:gd name="T95" fmla="*/ 2707 h 2865"/>
                <a:gd name="T96" fmla="*/ 2445 w 2871"/>
                <a:gd name="T97" fmla="*/ 2664 h 2865"/>
                <a:gd name="T98" fmla="*/ 2482 w 2871"/>
                <a:gd name="T99" fmla="*/ 2536 h 2865"/>
                <a:gd name="T100" fmla="*/ 2482 w 2871"/>
                <a:gd name="T101" fmla="*/ 589 h 2865"/>
                <a:gd name="T102" fmla="*/ 430 w 2871"/>
                <a:gd name="T103" fmla="*/ 589 h 2865"/>
                <a:gd name="T104" fmla="*/ 430 w 2871"/>
                <a:gd name="T105" fmla="*/ 598 h 2865"/>
                <a:gd name="T106" fmla="*/ 420 w 2871"/>
                <a:gd name="T107" fmla="*/ 2575 h 2865"/>
                <a:gd name="T108" fmla="*/ 420 w 2871"/>
                <a:gd name="T109" fmla="*/ 2575 h 2865"/>
                <a:gd name="T110" fmla="*/ 420 w 2871"/>
                <a:gd name="T111" fmla="*/ 2575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71" h="2865">
                  <a:moveTo>
                    <a:pt x="2192" y="438"/>
                  </a:moveTo>
                  <a:cubicBezTo>
                    <a:pt x="2192" y="447"/>
                    <a:pt x="2192" y="447"/>
                    <a:pt x="2192" y="447"/>
                  </a:cubicBezTo>
                  <a:cubicBezTo>
                    <a:pt x="2798" y="447"/>
                    <a:pt x="2798" y="447"/>
                    <a:pt x="2798" y="447"/>
                  </a:cubicBezTo>
                  <a:cubicBezTo>
                    <a:pt x="2807" y="447"/>
                    <a:pt x="2817" y="448"/>
                    <a:pt x="2825" y="452"/>
                  </a:cubicBezTo>
                  <a:cubicBezTo>
                    <a:pt x="2834" y="456"/>
                    <a:pt x="2841" y="462"/>
                    <a:pt x="2847" y="469"/>
                  </a:cubicBezTo>
                  <a:cubicBezTo>
                    <a:pt x="2859" y="484"/>
                    <a:pt x="2867" y="501"/>
                    <a:pt x="2871" y="519"/>
                  </a:cubicBezTo>
                  <a:cubicBezTo>
                    <a:pt x="2871" y="528"/>
                    <a:pt x="2868" y="538"/>
                    <a:pt x="2865" y="546"/>
                  </a:cubicBezTo>
                  <a:cubicBezTo>
                    <a:pt x="2861" y="555"/>
                    <a:pt x="2856" y="563"/>
                    <a:pt x="2849" y="569"/>
                  </a:cubicBezTo>
                  <a:cubicBezTo>
                    <a:pt x="2842" y="576"/>
                    <a:pt x="2834" y="581"/>
                    <a:pt x="2826" y="584"/>
                  </a:cubicBezTo>
                  <a:cubicBezTo>
                    <a:pt x="2817" y="588"/>
                    <a:pt x="2808" y="589"/>
                    <a:pt x="2798" y="589"/>
                  </a:cubicBezTo>
                  <a:cubicBezTo>
                    <a:pt x="2628" y="589"/>
                    <a:pt x="2628" y="589"/>
                    <a:pt x="2628" y="589"/>
                  </a:cubicBezTo>
                  <a:cubicBezTo>
                    <a:pt x="2628" y="2565"/>
                    <a:pt x="2628" y="2565"/>
                    <a:pt x="2628" y="2565"/>
                  </a:cubicBezTo>
                  <a:cubicBezTo>
                    <a:pt x="2628" y="2729"/>
                    <a:pt x="2490" y="2865"/>
                    <a:pt x="2322" y="2865"/>
                  </a:cubicBezTo>
                  <a:cubicBezTo>
                    <a:pt x="580" y="2865"/>
                    <a:pt x="580" y="2865"/>
                    <a:pt x="580" y="2865"/>
                  </a:cubicBezTo>
                  <a:cubicBezTo>
                    <a:pt x="413" y="2865"/>
                    <a:pt x="275" y="2729"/>
                    <a:pt x="275" y="2565"/>
                  </a:cubicBezTo>
                  <a:cubicBezTo>
                    <a:pt x="275" y="589"/>
                    <a:pt x="275" y="589"/>
                    <a:pt x="275" y="589"/>
                  </a:cubicBezTo>
                  <a:cubicBezTo>
                    <a:pt x="74" y="589"/>
                    <a:pt x="74" y="589"/>
                    <a:pt x="74" y="589"/>
                  </a:cubicBezTo>
                  <a:cubicBezTo>
                    <a:pt x="65" y="589"/>
                    <a:pt x="55" y="588"/>
                    <a:pt x="46" y="585"/>
                  </a:cubicBezTo>
                  <a:cubicBezTo>
                    <a:pt x="37" y="581"/>
                    <a:pt x="29" y="576"/>
                    <a:pt x="22" y="570"/>
                  </a:cubicBezTo>
                  <a:cubicBezTo>
                    <a:pt x="15" y="563"/>
                    <a:pt x="10" y="555"/>
                    <a:pt x="6" y="546"/>
                  </a:cubicBezTo>
                  <a:cubicBezTo>
                    <a:pt x="2" y="537"/>
                    <a:pt x="0" y="528"/>
                    <a:pt x="0" y="518"/>
                  </a:cubicBezTo>
                  <a:cubicBezTo>
                    <a:pt x="0" y="508"/>
                    <a:pt x="2" y="499"/>
                    <a:pt x="6" y="490"/>
                  </a:cubicBezTo>
                  <a:cubicBezTo>
                    <a:pt x="10" y="481"/>
                    <a:pt x="15" y="473"/>
                    <a:pt x="22" y="467"/>
                  </a:cubicBezTo>
                  <a:cubicBezTo>
                    <a:pt x="29" y="460"/>
                    <a:pt x="37" y="455"/>
                    <a:pt x="46" y="452"/>
                  </a:cubicBezTo>
                  <a:cubicBezTo>
                    <a:pt x="55" y="448"/>
                    <a:pt x="65" y="447"/>
                    <a:pt x="74" y="447"/>
                  </a:cubicBezTo>
                  <a:cubicBezTo>
                    <a:pt x="650" y="447"/>
                    <a:pt x="650" y="447"/>
                    <a:pt x="650" y="447"/>
                  </a:cubicBezTo>
                  <a:cubicBezTo>
                    <a:pt x="650" y="300"/>
                    <a:pt x="650" y="300"/>
                    <a:pt x="650" y="300"/>
                  </a:cubicBezTo>
                  <a:cubicBezTo>
                    <a:pt x="650" y="135"/>
                    <a:pt x="787" y="0"/>
                    <a:pt x="955" y="0"/>
                  </a:cubicBezTo>
                  <a:cubicBezTo>
                    <a:pt x="1887" y="0"/>
                    <a:pt x="1887" y="0"/>
                    <a:pt x="1887" y="0"/>
                  </a:cubicBezTo>
                  <a:cubicBezTo>
                    <a:pt x="2054" y="0"/>
                    <a:pt x="2192" y="136"/>
                    <a:pt x="2192" y="300"/>
                  </a:cubicBezTo>
                  <a:lnTo>
                    <a:pt x="2192" y="438"/>
                  </a:lnTo>
                  <a:close/>
                  <a:moveTo>
                    <a:pt x="2049" y="447"/>
                  </a:moveTo>
                  <a:cubicBezTo>
                    <a:pt x="2057" y="447"/>
                    <a:pt x="2057" y="447"/>
                    <a:pt x="2057" y="447"/>
                  </a:cubicBezTo>
                  <a:cubicBezTo>
                    <a:pt x="2057" y="300"/>
                    <a:pt x="2057" y="300"/>
                    <a:pt x="2057" y="300"/>
                  </a:cubicBezTo>
                  <a:cubicBezTo>
                    <a:pt x="2055" y="258"/>
                    <a:pt x="2038" y="218"/>
                    <a:pt x="2008" y="188"/>
                  </a:cubicBezTo>
                  <a:cubicBezTo>
                    <a:pt x="1978" y="159"/>
                    <a:pt x="1938" y="142"/>
                    <a:pt x="1897" y="142"/>
                  </a:cubicBezTo>
                  <a:cubicBezTo>
                    <a:pt x="966" y="142"/>
                    <a:pt x="966" y="142"/>
                    <a:pt x="966" y="142"/>
                  </a:cubicBezTo>
                  <a:cubicBezTo>
                    <a:pt x="924" y="142"/>
                    <a:pt x="884" y="159"/>
                    <a:pt x="854" y="188"/>
                  </a:cubicBezTo>
                  <a:cubicBezTo>
                    <a:pt x="824" y="218"/>
                    <a:pt x="807" y="258"/>
                    <a:pt x="806" y="300"/>
                  </a:cubicBezTo>
                  <a:cubicBezTo>
                    <a:pt x="806" y="447"/>
                    <a:pt x="806" y="447"/>
                    <a:pt x="806" y="447"/>
                  </a:cubicBezTo>
                  <a:cubicBezTo>
                    <a:pt x="2050" y="447"/>
                    <a:pt x="2050" y="447"/>
                    <a:pt x="2050" y="447"/>
                  </a:cubicBezTo>
                  <a:lnTo>
                    <a:pt x="2049" y="447"/>
                  </a:lnTo>
                  <a:close/>
                  <a:moveTo>
                    <a:pt x="420" y="2575"/>
                  </a:moveTo>
                  <a:cubicBezTo>
                    <a:pt x="421" y="2596"/>
                    <a:pt x="427" y="2617"/>
                    <a:pt x="437" y="2636"/>
                  </a:cubicBezTo>
                  <a:cubicBezTo>
                    <a:pt x="447" y="2654"/>
                    <a:pt x="462" y="2670"/>
                    <a:pt x="479" y="2682"/>
                  </a:cubicBezTo>
                  <a:cubicBezTo>
                    <a:pt x="514" y="2708"/>
                    <a:pt x="557" y="2723"/>
                    <a:pt x="601" y="2723"/>
                  </a:cubicBezTo>
                  <a:cubicBezTo>
                    <a:pt x="2342" y="2723"/>
                    <a:pt x="2342" y="2723"/>
                    <a:pt x="2342" y="2723"/>
                  </a:cubicBezTo>
                  <a:cubicBezTo>
                    <a:pt x="2363" y="2723"/>
                    <a:pt x="2383" y="2717"/>
                    <a:pt x="2401" y="2707"/>
                  </a:cubicBezTo>
                  <a:cubicBezTo>
                    <a:pt x="2419" y="2696"/>
                    <a:pt x="2435" y="2681"/>
                    <a:pt x="2445" y="2664"/>
                  </a:cubicBezTo>
                  <a:cubicBezTo>
                    <a:pt x="2470" y="2626"/>
                    <a:pt x="2483" y="2581"/>
                    <a:pt x="2482" y="2536"/>
                  </a:cubicBezTo>
                  <a:cubicBezTo>
                    <a:pt x="2482" y="589"/>
                    <a:pt x="2482" y="589"/>
                    <a:pt x="2482" y="589"/>
                  </a:cubicBezTo>
                  <a:cubicBezTo>
                    <a:pt x="430" y="589"/>
                    <a:pt x="430" y="589"/>
                    <a:pt x="430" y="589"/>
                  </a:cubicBezTo>
                  <a:cubicBezTo>
                    <a:pt x="430" y="598"/>
                    <a:pt x="430" y="598"/>
                    <a:pt x="430" y="598"/>
                  </a:cubicBezTo>
                  <a:lnTo>
                    <a:pt x="420" y="2575"/>
                  </a:lnTo>
                  <a:close/>
                  <a:moveTo>
                    <a:pt x="420" y="2575"/>
                  </a:moveTo>
                  <a:cubicBezTo>
                    <a:pt x="420" y="2575"/>
                    <a:pt x="420" y="2575"/>
                    <a:pt x="420" y="25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a:extLst>
                <a:ext uri="{FF2B5EF4-FFF2-40B4-BE49-F238E27FC236}">
                  <a16:creationId xmlns:a16="http://schemas.microsoft.com/office/drawing/2014/main" id="{C1C9D553-7CAE-4558-82BC-4FF321925AF3}"/>
                </a:ext>
              </a:extLst>
            </p:cNvPr>
            <p:cNvSpPr>
              <a:spLocks noEditPoints="1"/>
            </p:cNvSpPr>
            <p:nvPr/>
          </p:nvSpPr>
          <p:spPr bwMode="auto">
            <a:xfrm>
              <a:off x="5725" y="334"/>
              <a:ext cx="590" cy="501"/>
            </a:xfrm>
            <a:custGeom>
              <a:avLst/>
              <a:gdLst>
                <a:gd name="T0" fmla="*/ 1687 w 1806"/>
                <a:gd name="T1" fmla="*/ 1536 h 1536"/>
                <a:gd name="T2" fmla="*/ 119 w 1806"/>
                <a:gd name="T3" fmla="*/ 1536 h 1536"/>
                <a:gd name="T4" fmla="*/ 60 w 1806"/>
                <a:gd name="T5" fmla="*/ 1520 h 1536"/>
                <a:gd name="T6" fmla="*/ 16 w 1806"/>
                <a:gd name="T7" fmla="*/ 1475 h 1536"/>
                <a:gd name="T8" fmla="*/ 1 w 1806"/>
                <a:gd name="T9" fmla="*/ 1415 h 1536"/>
                <a:gd name="T10" fmla="*/ 18 w 1806"/>
                <a:gd name="T11" fmla="*/ 1355 h 1536"/>
                <a:gd name="T12" fmla="*/ 802 w 1806"/>
                <a:gd name="T13" fmla="*/ 58 h 1536"/>
                <a:gd name="T14" fmla="*/ 845 w 1806"/>
                <a:gd name="T15" fmla="*/ 15 h 1536"/>
                <a:gd name="T16" fmla="*/ 903 w 1806"/>
                <a:gd name="T17" fmla="*/ 0 h 1536"/>
                <a:gd name="T18" fmla="*/ 961 w 1806"/>
                <a:gd name="T19" fmla="*/ 15 h 1536"/>
                <a:gd name="T20" fmla="*/ 1005 w 1806"/>
                <a:gd name="T21" fmla="*/ 58 h 1536"/>
                <a:gd name="T22" fmla="*/ 1789 w 1806"/>
                <a:gd name="T23" fmla="*/ 1355 h 1536"/>
                <a:gd name="T24" fmla="*/ 1806 w 1806"/>
                <a:gd name="T25" fmla="*/ 1415 h 1536"/>
                <a:gd name="T26" fmla="*/ 1790 w 1806"/>
                <a:gd name="T27" fmla="*/ 1475 h 1536"/>
                <a:gd name="T28" fmla="*/ 1747 w 1806"/>
                <a:gd name="T29" fmla="*/ 1520 h 1536"/>
                <a:gd name="T30" fmla="*/ 1687 w 1806"/>
                <a:gd name="T31" fmla="*/ 1536 h 1536"/>
                <a:gd name="T32" fmla="*/ 180 w 1806"/>
                <a:gd name="T33" fmla="*/ 1383 h 1536"/>
                <a:gd name="T34" fmla="*/ 1627 w 1806"/>
                <a:gd name="T35" fmla="*/ 1383 h 1536"/>
                <a:gd name="T36" fmla="*/ 903 w 1806"/>
                <a:gd name="T37" fmla="*/ 185 h 1536"/>
                <a:gd name="T38" fmla="*/ 180 w 1806"/>
                <a:gd name="T39" fmla="*/ 1383 h 1536"/>
                <a:gd name="T40" fmla="*/ 180 w 1806"/>
                <a:gd name="T41" fmla="*/ 1383 h 1536"/>
                <a:gd name="T42" fmla="*/ 180 w 1806"/>
                <a:gd name="T43" fmla="*/ 1383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6" h="1536">
                  <a:moveTo>
                    <a:pt x="1687" y="1536"/>
                  </a:moveTo>
                  <a:cubicBezTo>
                    <a:pt x="119" y="1536"/>
                    <a:pt x="119" y="1536"/>
                    <a:pt x="119" y="1536"/>
                  </a:cubicBezTo>
                  <a:cubicBezTo>
                    <a:pt x="98" y="1536"/>
                    <a:pt x="78" y="1531"/>
                    <a:pt x="60" y="1520"/>
                  </a:cubicBezTo>
                  <a:cubicBezTo>
                    <a:pt x="41" y="1509"/>
                    <a:pt x="26" y="1494"/>
                    <a:pt x="16" y="1475"/>
                  </a:cubicBezTo>
                  <a:cubicBezTo>
                    <a:pt x="6" y="1457"/>
                    <a:pt x="0" y="1436"/>
                    <a:pt x="1" y="1415"/>
                  </a:cubicBezTo>
                  <a:cubicBezTo>
                    <a:pt x="1" y="1394"/>
                    <a:pt x="7" y="1373"/>
                    <a:pt x="18" y="1355"/>
                  </a:cubicBezTo>
                  <a:cubicBezTo>
                    <a:pt x="802" y="58"/>
                    <a:pt x="802" y="58"/>
                    <a:pt x="802" y="58"/>
                  </a:cubicBezTo>
                  <a:cubicBezTo>
                    <a:pt x="812" y="40"/>
                    <a:pt x="827" y="25"/>
                    <a:pt x="845" y="15"/>
                  </a:cubicBezTo>
                  <a:cubicBezTo>
                    <a:pt x="862" y="5"/>
                    <a:pt x="883" y="0"/>
                    <a:pt x="903" y="0"/>
                  </a:cubicBezTo>
                  <a:cubicBezTo>
                    <a:pt x="924" y="0"/>
                    <a:pt x="943" y="6"/>
                    <a:pt x="961" y="15"/>
                  </a:cubicBezTo>
                  <a:cubicBezTo>
                    <a:pt x="979" y="26"/>
                    <a:pt x="994" y="40"/>
                    <a:pt x="1005" y="58"/>
                  </a:cubicBezTo>
                  <a:cubicBezTo>
                    <a:pt x="1789" y="1355"/>
                    <a:pt x="1789" y="1355"/>
                    <a:pt x="1789" y="1355"/>
                  </a:cubicBezTo>
                  <a:cubicBezTo>
                    <a:pt x="1799" y="1373"/>
                    <a:pt x="1805" y="1394"/>
                    <a:pt x="1806" y="1415"/>
                  </a:cubicBezTo>
                  <a:cubicBezTo>
                    <a:pt x="1806" y="1436"/>
                    <a:pt x="1801" y="1457"/>
                    <a:pt x="1790" y="1475"/>
                  </a:cubicBezTo>
                  <a:cubicBezTo>
                    <a:pt x="1780" y="1494"/>
                    <a:pt x="1765" y="1509"/>
                    <a:pt x="1747" y="1520"/>
                  </a:cubicBezTo>
                  <a:cubicBezTo>
                    <a:pt x="1729" y="1530"/>
                    <a:pt x="1708" y="1536"/>
                    <a:pt x="1687" y="1536"/>
                  </a:cubicBezTo>
                  <a:close/>
                  <a:moveTo>
                    <a:pt x="180" y="1383"/>
                  </a:moveTo>
                  <a:cubicBezTo>
                    <a:pt x="1627" y="1383"/>
                    <a:pt x="1627" y="1383"/>
                    <a:pt x="1627" y="1383"/>
                  </a:cubicBezTo>
                  <a:cubicBezTo>
                    <a:pt x="903" y="185"/>
                    <a:pt x="903" y="185"/>
                    <a:pt x="903" y="185"/>
                  </a:cubicBezTo>
                  <a:lnTo>
                    <a:pt x="180" y="1383"/>
                  </a:lnTo>
                  <a:close/>
                  <a:moveTo>
                    <a:pt x="180" y="1383"/>
                  </a:moveTo>
                  <a:cubicBezTo>
                    <a:pt x="180" y="1383"/>
                    <a:pt x="180" y="1383"/>
                    <a:pt x="180" y="13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a:extLst>
                <a:ext uri="{FF2B5EF4-FFF2-40B4-BE49-F238E27FC236}">
                  <a16:creationId xmlns:a16="http://schemas.microsoft.com/office/drawing/2014/main" id="{05A81E6D-CD4A-487F-BB12-7C42D2219DDD}"/>
                </a:ext>
              </a:extLst>
            </p:cNvPr>
            <p:cNvSpPr>
              <a:spLocks noEditPoints="1"/>
            </p:cNvSpPr>
            <p:nvPr/>
          </p:nvSpPr>
          <p:spPr bwMode="auto">
            <a:xfrm>
              <a:off x="5995" y="503"/>
              <a:ext cx="52" cy="226"/>
            </a:xfrm>
            <a:custGeom>
              <a:avLst/>
              <a:gdLst>
                <a:gd name="T0" fmla="*/ 150 w 160"/>
                <a:gd name="T1" fmla="*/ 0 h 694"/>
                <a:gd name="T2" fmla="*/ 133 w 160"/>
                <a:gd name="T3" fmla="*/ 475 h 694"/>
                <a:gd name="T4" fmla="*/ 25 w 160"/>
                <a:gd name="T5" fmla="*/ 475 h 694"/>
                <a:gd name="T6" fmla="*/ 10 w 160"/>
                <a:gd name="T7" fmla="*/ 0 h 694"/>
                <a:gd name="T8" fmla="*/ 150 w 160"/>
                <a:gd name="T9" fmla="*/ 0 h 694"/>
                <a:gd name="T10" fmla="*/ 79 w 160"/>
                <a:gd name="T11" fmla="*/ 547 h 694"/>
                <a:gd name="T12" fmla="*/ 136 w 160"/>
                <a:gd name="T13" fmla="*/ 568 h 694"/>
                <a:gd name="T14" fmla="*/ 154 w 160"/>
                <a:gd name="T15" fmla="*/ 592 h 694"/>
                <a:gd name="T16" fmla="*/ 160 w 160"/>
                <a:gd name="T17" fmla="*/ 621 h 694"/>
                <a:gd name="T18" fmla="*/ 153 w 160"/>
                <a:gd name="T19" fmla="*/ 649 h 694"/>
                <a:gd name="T20" fmla="*/ 136 w 160"/>
                <a:gd name="T21" fmla="*/ 672 h 694"/>
                <a:gd name="T22" fmla="*/ 79 w 160"/>
                <a:gd name="T23" fmla="*/ 694 h 694"/>
                <a:gd name="T24" fmla="*/ 23 w 160"/>
                <a:gd name="T25" fmla="*/ 672 h 694"/>
                <a:gd name="T26" fmla="*/ 6 w 160"/>
                <a:gd name="T27" fmla="*/ 649 h 694"/>
                <a:gd name="T28" fmla="*/ 0 w 160"/>
                <a:gd name="T29" fmla="*/ 621 h 694"/>
                <a:gd name="T30" fmla="*/ 6 w 160"/>
                <a:gd name="T31" fmla="*/ 592 h 694"/>
                <a:gd name="T32" fmla="*/ 23 w 160"/>
                <a:gd name="T33" fmla="*/ 568 h 694"/>
                <a:gd name="T34" fmla="*/ 79 w 160"/>
                <a:gd name="T35" fmla="*/ 547 h 694"/>
                <a:gd name="T36" fmla="*/ 79 w 160"/>
                <a:gd name="T37" fmla="*/ 547 h 694"/>
                <a:gd name="T38" fmla="*/ 79 w 160"/>
                <a:gd name="T39" fmla="*/ 54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694">
                  <a:moveTo>
                    <a:pt x="150" y="0"/>
                  </a:moveTo>
                  <a:cubicBezTo>
                    <a:pt x="133" y="475"/>
                    <a:pt x="133" y="475"/>
                    <a:pt x="133" y="475"/>
                  </a:cubicBezTo>
                  <a:cubicBezTo>
                    <a:pt x="25" y="475"/>
                    <a:pt x="25" y="475"/>
                    <a:pt x="25" y="475"/>
                  </a:cubicBezTo>
                  <a:cubicBezTo>
                    <a:pt x="10" y="0"/>
                    <a:pt x="10" y="0"/>
                    <a:pt x="10" y="0"/>
                  </a:cubicBezTo>
                  <a:lnTo>
                    <a:pt x="150" y="0"/>
                  </a:lnTo>
                  <a:close/>
                  <a:moveTo>
                    <a:pt x="79" y="547"/>
                  </a:moveTo>
                  <a:cubicBezTo>
                    <a:pt x="100" y="546"/>
                    <a:pt x="121" y="554"/>
                    <a:pt x="136" y="568"/>
                  </a:cubicBezTo>
                  <a:cubicBezTo>
                    <a:pt x="143" y="575"/>
                    <a:pt x="149" y="583"/>
                    <a:pt x="154" y="592"/>
                  </a:cubicBezTo>
                  <a:cubicBezTo>
                    <a:pt x="158" y="601"/>
                    <a:pt x="160" y="611"/>
                    <a:pt x="160" y="621"/>
                  </a:cubicBezTo>
                  <a:cubicBezTo>
                    <a:pt x="160" y="631"/>
                    <a:pt x="157" y="640"/>
                    <a:pt x="153" y="649"/>
                  </a:cubicBezTo>
                  <a:cubicBezTo>
                    <a:pt x="149" y="658"/>
                    <a:pt x="143" y="666"/>
                    <a:pt x="136" y="672"/>
                  </a:cubicBezTo>
                  <a:cubicBezTo>
                    <a:pt x="121" y="687"/>
                    <a:pt x="100" y="694"/>
                    <a:pt x="79" y="694"/>
                  </a:cubicBezTo>
                  <a:cubicBezTo>
                    <a:pt x="58" y="694"/>
                    <a:pt x="38" y="686"/>
                    <a:pt x="23" y="672"/>
                  </a:cubicBezTo>
                  <a:cubicBezTo>
                    <a:pt x="16" y="666"/>
                    <a:pt x="10" y="658"/>
                    <a:pt x="6" y="649"/>
                  </a:cubicBezTo>
                  <a:cubicBezTo>
                    <a:pt x="2" y="640"/>
                    <a:pt x="0" y="631"/>
                    <a:pt x="0" y="621"/>
                  </a:cubicBezTo>
                  <a:cubicBezTo>
                    <a:pt x="0" y="611"/>
                    <a:pt x="2" y="601"/>
                    <a:pt x="6" y="592"/>
                  </a:cubicBezTo>
                  <a:cubicBezTo>
                    <a:pt x="10" y="583"/>
                    <a:pt x="16" y="575"/>
                    <a:pt x="23" y="568"/>
                  </a:cubicBezTo>
                  <a:cubicBezTo>
                    <a:pt x="38" y="554"/>
                    <a:pt x="58" y="546"/>
                    <a:pt x="79" y="547"/>
                  </a:cubicBezTo>
                  <a:close/>
                  <a:moveTo>
                    <a:pt x="79" y="547"/>
                  </a:moveTo>
                  <a:cubicBezTo>
                    <a:pt x="79" y="547"/>
                    <a:pt x="79" y="547"/>
                    <a:pt x="79" y="5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6" name="组合 85">
            <a:extLst>
              <a:ext uri="{FF2B5EF4-FFF2-40B4-BE49-F238E27FC236}">
                <a16:creationId xmlns:a16="http://schemas.microsoft.com/office/drawing/2014/main" id="{AE4CBDE5-ABD6-4DC8-8DCD-89523E70620A}"/>
              </a:ext>
            </a:extLst>
          </p:cNvPr>
          <p:cNvGrpSpPr/>
          <p:nvPr/>
        </p:nvGrpSpPr>
        <p:grpSpPr>
          <a:xfrm>
            <a:off x="8707531" y="2753642"/>
            <a:ext cx="587304" cy="586801"/>
            <a:chOff x="7641162" y="1209302"/>
            <a:chExt cx="740926" cy="740292"/>
          </a:xfrm>
        </p:grpSpPr>
        <p:sp>
          <p:nvSpPr>
            <p:cNvPr id="87" name="Freeform 5">
              <a:extLst>
                <a:ext uri="{FF2B5EF4-FFF2-40B4-BE49-F238E27FC236}">
                  <a16:creationId xmlns:a16="http://schemas.microsoft.com/office/drawing/2014/main" id="{968FDDE9-615C-4466-A860-FEECD9D7DA31}"/>
                </a:ext>
              </a:extLst>
            </p:cNvPr>
            <p:cNvSpPr>
              <a:spLocks noEditPoints="1"/>
            </p:cNvSpPr>
            <p:nvPr/>
          </p:nvSpPr>
          <p:spPr bwMode="auto">
            <a:xfrm>
              <a:off x="7641162" y="1209302"/>
              <a:ext cx="506771" cy="740292"/>
            </a:xfrm>
            <a:custGeom>
              <a:avLst/>
              <a:gdLst>
                <a:gd name="T0" fmla="*/ 1235 w 2021"/>
                <a:gd name="T1" fmla="*/ 1575 h 2953"/>
                <a:gd name="T2" fmla="*/ 448 w 2021"/>
                <a:gd name="T3" fmla="*/ 788 h 2953"/>
                <a:gd name="T4" fmla="*/ 1235 w 2021"/>
                <a:gd name="T5" fmla="*/ 0 h 2953"/>
                <a:gd name="T6" fmla="*/ 2021 w 2021"/>
                <a:gd name="T7" fmla="*/ 786 h 2953"/>
                <a:gd name="T8" fmla="*/ 1235 w 2021"/>
                <a:gd name="T9" fmla="*/ 1575 h 2953"/>
                <a:gd name="T10" fmla="*/ 1235 w 2021"/>
                <a:gd name="T11" fmla="*/ 123 h 2953"/>
                <a:gd name="T12" fmla="*/ 571 w 2021"/>
                <a:gd name="T13" fmla="*/ 786 h 2953"/>
                <a:gd name="T14" fmla="*/ 1235 w 2021"/>
                <a:gd name="T15" fmla="*/ 1450 h 2953"/>
                <a:gd name="T16" fmla="*/ 1898 w 2021"/>
                <a:gd name="T17" fmla="*/ 786 h 2953"/>
                <a:gd name="T18" fmla="*/ 1235 w 2021"/>
                <a:gd name="T19" fmla="*/ 123 h 2953"/>
                <a:gd name="T20" fmla="*/ 1593 w 2021"/>
                <a:gd name="T21" fmla="*/ 2828 h 2953"/>
                <a:gd name="T22" fmla="*/ 397 w 2021"/>
                <a:gd name="T23" fmla="*/ 2828 h 2953"/>
                <a:gd name="T24" fmla="*/ 125 w 2021"/>
                <a:gd name="T25" fmla="*/ 2515 h 2953"/>
                <a:gd name="T26" fmla="*/ 157 w 2021"/>
                <a:gd name="T27" fmla="*/ 2373 h 2953"/>
                <a:gd name="T28" fmla="*/ 1243 w 2021"/>
                <a:gd name="T29" fmla="*/ 1697 h 2953"/>
                <a:gd name="T30" fmla="*/ 1503 w 2021"/>
                <a:gd name="T31" fmla="*/ 1724 h 2953"/>
                <a:gd name="T32" fmla="*/ 1589 w 2021"/>
                <a:gd name="T33" fmla="*/ 1620 h 2953"/>
                <a:gd name="T34" fmla="*/ 1243 w 2021"/>
                <a:gd name="T35" fmla="*/ 1577 h 2953"/>
                <a:gd name="T36" fmla="*/ 47 w 2021"/>
                <a:gd name="T37" fmla="*/ 2322 h 2953"/>
                <a:gd name="T38" fmla="*/ 2 w 2021"/>
                <a:gd name="T39" fmla="*/ 2521 h 2953"/>
                <a:gd name="T40" fmla="*/ 393 w 2021"/>
                <a:gd name="T41" fmla="*/ 2953 h 2953"/>
                <a:gd name="T42" fmla="*/ 1736 w 2021"/>
                <a:gd name="T43" fmla="*/ 2953 h 2953"/>
                <a:gd name="T44" fmla="*/ 1593 w 2021"/>
                <a:gd name="T45" fmla="*/ 2828 h 2953"/>
                <a:gd name="T46" fmla="*/ 1593 w 2021"/>
                <a:gd name="T47" fmla="*/ 2828 h 2953"/>
                <a:gd name="T48" fmla="*/ 1593 w 2021"/>
                <a:gd name="T49" fmla="*/ 2828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1" h="2953">
                  <a:moveTo>
                    <a:pt x="1235" y="1575"/>
                  </a:moveTo>
                  <a:cubicBezTo>
                    <a:pt x="800" y="1575"/>
                    <a:pt x="448" y="1222"/>
                    <a:pt x="448" y="788"/>
                  </a:cubicBezTo>
                  <a:cubicBezTo>
                    <a:pt x="448" y="354"/>
                    <a:pt x="800" y="0"/>
                    <a:pt x="1235" y="0"/>
                  </a:cubicBezTo>
                  <a:cubicBezTo>
                    <a:pt x="1669" y="0"/>
                    <a:pt x="2021" y="352"/>
                    <a:pt x="2021" y="786"/>
                  </a:cubicBezTo>
                  <a:cubicBezTo>
                    <a:pt x="2021" y="1220"/>
                    <a:pt x="1669" y="1575"/>
                    <a:pt x="1235" y="1575"/>
                  </a:cubicBezTo>
                  <a:close/>
                  <a:moveTo>
                    <a:pt x="1235" y="123"/>
                  </a:moveTo>
                  <a:cubicBezTo>
                    <a:pt x="868" y="123"/>
                    <a:pt x="571" y="422"/>
                    <a:pt x="571" y="786"/>
                  </a:cubicBezTo>
                  <a:cubicBezTo>
                    <a:pt x="571" y="1153"/>
                    <a:pt x="868" y="1450"/>
                    <a:pt x="1235" y="1450"/>
                  </a:cubicBezTo>
                  <a:cubicBezTo>
                    <a:pt x="1601" y="1450"/>
                    <a:pt x="1898" y="1151"/>
                    <a:pt x="1898" y="786"/>
                  </a:cubicBezTo>
                  <a:cubicBezTo>
                    <a:pt x="1898" y="422"/>
                    <a:pt x="1601" y="123"/>
                    <a:pt x="1235" y="123"/>
                  </a:cubicBezTo>
                  <a:close/>
                  <a:moveTo>
                    <a:pt x="1593" y="2828"/>
                  </a:moveTo>
                  <a:cubicBezTo>
                    <a:pt x="397" y="2828"/>
                    <a:pt x="397" y="2828"/>
                    <a:pt x="397" y="2828"/>
                  </a:cubicBezTo>
                  <a:cubicBezTo>
                    <a:pt x="223" y="2818"/>
                    <a:pt x="131" y="2713"/>
                    <a:pt x="125" y="2515"/>
                  </a:cubicBezTo>
                  <a:cubicBezTo>
                    <a:pt x="122" y="2476"/>
                    <a:pt x="147" y="2396"/>
                    <a:pt x="157" y="2373"/>
                  </a:cubicBezTo>
                  <a:cubicBezTo>
                    <a:pt x="362" y="1955"/>
                    <a:pt x="778" y="1697"/>
                    <a:pt x="1243" y="1697"/>
                  </a:cubicBezTo>
                  <a:cubicBezTo>
                    <a:pt x="1331" y="1697"/>
                    <a:pt x="1419" y="1708"/>
                    <a:pt x="1503" y="1724"/>
                  </a:cubicBezTo>
                  <a:cubicBezTo>
                    <a:pt x="1529" y="1687"/>
                    <a:pt x="1558" y="1652"/>
                    <a:pt x="1589" y="1620"/>
                  </a:cubicBezTo>
                  <a:cubicBezTo>
                    <a:pt x="1478" y="1591"/>
                    <a:pt x="1361" y="1577"/>
                    <a:pt x="1243" y="1577"/>
                  </a:cubicBezTo>
                  <a:cubicBezTo>
                    <a:pt x="731" y="1577"/>
                    <a:pt x="272" y="1863"/>
                    <a:pt x="47" y="2322"/>
                  </a:cubicBezTo>
                  <a:cubicBezTo>
                    <a:pt x="30" y="2357"/>
                    <a:pt x="0" y="2457"/>
                    <a:pt x="2" y="2521"/>
                  </a:cubicBezTo>
                  <a:cubicBezTo>
                    <a:pt x="12" y="2783"/>
                    <a:pt x="153" y="2939"/>
                    <a:pt x="393" y="2953"/>
                  </a:cubicBezTo>
                  <a:cubicBezTo>
                    <a:pt x="1736" y="2953"/>
                    <a:pt x="1736" y="2953"/>
                    <a:pt x="1736" y="2953"/>
                  </a:cubicBezTo>
                  <a:cubicBezTo>
                    <a:pt x="1683" y="2916"/>
                    <a:pt x="1636" y="2875"/>
                    <a:pt x="1593" y="2828"/>
                  </a:cubicBezTo>
                  <a:close/>
                  <a:moveTo>
                    <a:pt x="1593" y="2828"/>
                  </a:moveTo>
                  <a:cubicBezTo>
                    <a:pt x="1593" y="2828"/>
                    <a:pt x="1593" y="2828"/>
                    <a:pt x="1593" y="2828"/>
                  </a:cubicBezTo>
                </a:path>
              </a:pathLst>
            </a:custGeom>
            <a:solidFill>
              <a:srgbClr val="2F559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6">
              <a:extLst>
                <a:ext uri="{FF2B5EF4-FFF2-40B4-BE49-F238E27FC236}">
                  <a16:creationId xmlns:a16="http://schemas.microsoft.com/office/drawing/2014/main" id="{66A9CFA9-45CB-4968-9F40-D9A8B74B7C00}"/>
                </a:ext>
              </a:extLst>
            </p:cNvPr>
            <p:cNvSpPr>
              <a:spLocks noEditPoints="1"/>
            </p:cNvSpPr>
            <p:nvPr/>
          </p:nvSpPr>
          <p:spPr bwMode="auto">
            <a:xfrm>
              <a:off x="8011836" y="1597305"/>
              <a:ext cx="370252" cy="350809"/>
            </a:xfrm>
            <a:custGeom>
              <a:avLst/>
              <a:gdLst>
                <a:gd name="T0" fmla="*/ 893 w 1477"/>
                <a:gd name="T1" fmla="*/ 1368 h 1399"/>
                <a:gd name="T2" fmla="*/ 584 w 1477"/>
                <a:gd name="T3" fmla="*/ 1366 h 1399"/>
                <a:gd name="T4" fmla="*/ 479 w 1477"/>
                <a:gd name="T5" fmla="*/ 1386 h 1399"/>
                <a:gd name="T6" fmla="*/ 295 w 1477"/>
                <a:gd name="T7" fmla="*/ 1286 h 1399"/>
                <a:gd name="T8" fmla="*/ 264 w 1477"/>
                <a:gd name="T9" fmla="*/ 1180 h 1399"/>
                <a:gd name="T10" fmla="*/ 88 w 1477"/>
                <a:gd name="T11" fmla="*/ 913 h 1399"/>
                <a:gd name="T12" fmla="*/ 17 w 1477"/>
                <a:gd name="T13" fmla="*/ 844 h 1399"/>
                <a:gd name="T14" fmla="*/ 17 w 1477"/>
                <a:gd name="T15" fmla="*/ 553 h 1399"/>
                <a:gd name="T16" fmla="*/ 86 w 1477"/>
                <a:gd name="T17" fmla="*/ 483 h 1399"/>
                <a:gd name="T18" fmla="*/ 262 w 1477"/>
                <a:gd name="T19" fmla="*/ 217 h 1399"/>
                <a:gd name="T20" fmla="*/ 293 w 1477"/>
                <a:gd name="T21" fmla="*/ 111 h 1399"/>
                <a:gd name="T22" fmla="*/ 486 w 1477"/>
                <a:gd name="T23" fmla="*/ 6 h 1399"/>
                <a:gd name="T24" fmla="*/ 590 w 1477"/>
                <a:gd name="T25" fmla="*/ 29 h 1399"/>
                <a:gd name="T26" fmla="*/ 893 w 1477"/>
                <a:gd name="T27" fmla="*/ 31 h 1399"/>
                <a:gd name="T28" fmla="*/ 998 w 1477"/>
                <a:gd name="T29" fmla="*/ 10 h 1399"/>
                <a:gd name="T30" fmla="*/ 1184 w 1477"/>
                <a:gd name="T31" fmla="*/ 113 h 1399"/>
                <a:gd name="T32" fmla="*/ 1215 w 1477"/>
                <a:gd name="T33" fmla="*/ 219 h 1399"/>
                <a:gd name="T34" fmla="*/ 1391 w 1477"/>
                <a:gd name="T35" fmla="*/ 485 h 1399"/>
                <a:gd name="T36" fmla="*/ 1460 w 1477"/>
                <a:gd name="T37" fmla="*/ 555 h 1399"/>
                <a:gd name="T38" fmla="*/ 1460 w 1477"/>
                <a:gd name="T39" fmla="*/ 846 h 1399"/>
                <a:gd name="T40" fmla="*/ 1391 w 1477"/>
                <a:gd name="T41" fmla="*/ 915 h 1399"/>
                <a:gd name="T42" fmla="*/ 1215 w 1477"/>
                <a:gd name="T43" fmla="*/ 1182 h 1399"/>
                <a:gd name="T44" fmla="*/ 1184 w 1477"/>
                <a:gd name="T45" fmla="*/ 1288 h 1399"/>
                <a:gd name="T46" fmla="*/ 994 w 1477"/>
                <a:gd name="T47" fmla="*/ 1393 h 1399"/>
                <a:gd name="T48" fmla="*/ 957 w 1477"/>
                <a:gd name="T49" fmla="*/ 1311 h 1399"/>
                <a:gd name="T50" fmla="*/ 1139 w 1477"/>
                <a:gd name="T51" fmla="*/ 1216 h 1399"/>
                <a:gd name="T52" fmla="*/ 1379 w 1477"/>
                <a:gd name="T53" fmla="*/ 831 h 1399"/>
                <a:gd name="T54" fmla="*/ 1379 w 1477"/>
                <a:gd name="T55" fmla="*/ 577 h 1399"/>
                <a:gd name="T56" fmla="*/ 1139 w 1477"/>
                <a:gd name="T57" fmla="*/ 192 h 1399"/>
                <a:gd name="T58" fmla="*/ 961 w 1477"/>
                <a:gd name="T59" fmla="*/ 98 h 1399"/>
                <a:gd name="T60" fmla="*/ 748 w 1477"/>
                <a:gd name="T61" fmla="*/ 209 h 1399"/>
                <a:gd name="T62" fmla="*/ 533 w 1477"/>
                <a:gd name="T63" fmla="*/ 96 h 1399"/>
                <a:gd name="T64" fmla="*/ 348 w 1477"/>
                <a:gd name="T65" fmla="*/ 192 h 1399"/>
                <a:gd name="T66" fmla="*/ 109 w 1477"/>
                <a:gd name="T67" fmla="*/ 577 h 1399"/>
                <a:gd name="T68" fmla="*/ 109 w 1477"/>
                <a:gd name="T69" fmla="*/ 831 h 1399"/>
                <a:gd name="T70" fmla="*/ 348 w 1477"/>
                <a:gd name="T71" fmla="*/ 1218 h 1399"/>
                <a:gd name="T72" fmla="*/ 525 w 1477"/>
                <a:gd name="T73" fmla="*/ 1311 h 1399"/>
                <a:gd name="T74" fmla="*/ 744 w 1477"/>
                <a:gd name="T75" fmla="*/ 1194 h 1399"/>
                <a:gd name="T76" fmla="*/ 957 w 1477"/>
                <a:gd name="T77" fmla="*/ 1311 h 1399"/>
                <a:gd name="T78" fmla="*/ 957 w 1477"/>
                <a:gd name="T79" fmla="*/ 1311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7" h="1399">
                  <a:moveTo>
                    <a:pt x="963" y="1399"/>
                  </a:moveTo>
                  <a:cubicBezTo>
                    <a:pt x="936" y="1399"/>
                    <a:pt x="910" y="1388"/>
                    <a:pt x="893" y="1368"/>
                  </a:cubicBezTo>
                  <a:cubicBezTo>
                    <a:pt x="871" y="1343"/>
                    <a:pt x="797" y="1278"/>
                    <a:pt x="738" y="1278"/>
                  </a:cubicBezTo>
                  <a:cubicBezTo>
                    <a:pt x="678" y="1278"/>
                    <a:pt x="604" y="1343"/>
                    <a:pt x="584" y="1366"/>
                  </a:cubicBezTo>
                  <a:cubicBezTo>
                    <a:pt x="568" y="1384"/>
                    <a:pt x="541" y="1395"/>
                    <a:pt x="514" y="1395"/>
                  </a:cubicBezTo>
                  <a:cubicBezTo>
                    <a:pt x="502" y="1395"/>
                    <a:pt x="490" y="1393"/>
                    <a:pt x="479" y="1386"/>
                  </a:cubicBezTo>
                  <a:cubicBezTo>
                    <a:pt x="477" y="1386"/>
                    <a:pt x="477" y="1386"/>
                    <a:pt x="477" y="1386"/>
                  </a:cubicBezTo>
                  <a:cubicBezTo>
                    <a:pt x="295" y="1286"/>
                    <a:pt x="295" y="1286"/>
                    <a:pt x="295" y="1286"/>
                  </a:cubicBezTo>
                  <a:cubicBezTo>
                    <a:pt x="293" y="1284"/>
                    <a:pt x="293" y="1284"/>
                    <a:pt x="293" y="1284"/>
                  </a:cubicBezTo>
                  <a:cubicBezTo>
                    <a:pt x="260" y="1261"/>
                    <a:pt x="248" y="1216"/>
                    <a:pt x="264" y="1180"/>
                  </a:cubicBezTo>
                  <a:cubicBezTo>
                    <a:pt x="264" y="1180"/>
                    <a:pt x="281" y="1141"/>
                    <a:pt x="281" y="1106"/>
                  </a:cubicBezTo>
                  <a:cubicBezTo>
                    <a:pt x="281" y="999"/>
                    <a:pt x="195" y="913"/>
                    <a:pt x="88" y="913"/>
                  </a:cubicBezTo>
                  <a:cubicBezTo>
                    <a:pt x="80" y="913"/>
                    <a:pt x="80" y="913"/>
                    <a:pt x="80" y="913"/>
                  </a:cubicBezTo>
                  <a:cubicBezTo>
                    <a:pt x="49" y="913"/>
                    <a:pt x="25" y="887"/>
                    <a:pt x="17" y="844"/>
                  </a:cubicBezTo>
                  <a:cubicBezTo>
                    <a:pt x="17" y="840"/>
                    <a:pt x="0" y="762"/>
                    <a:pt x="0" y="698"/>
                  </a:cubicBezTo>
                  <a:cubicBezTo>
                    <a:pt x="0" y="637"/>
                    <a:pt x="15" y="557"/>
                    <a:pt x="17" y="553"/>
                  </a:cubicBezTo>
                  <a:cubicBezTo>
                    <a:pt x="25" y="510"/>
                    <a:pt x="49" y="483"/>
                    <a:pt x="80" y="483"/>
                  </a:cubicBezTo>
                  <a:cubicBezTo>
                    <a:pt x="86" y="483"/>
                    <a:pt x="86" y="483"/>
                    <a:pt x="86" y="483"/>
                  </a:cubicBezTo>
                  <a:cubicBezTo>
                    <a:pt x="193" y="483"/>
                    <a:pt x="279" y="397"/>
                    <a:pt x="279" y="291"/>
                  </a:cubicBezTo>
                  <a:cubicBezTo>
                    <a:pt x="279" y="256"/>
                    <a:pt x="262" y="217"/>
                    <a:pt x="262" y="217"/>
                  </a:cubicBezTo>
                  <a:cubicBezTo>
                    <a:pt x="246" y="180"/>
                    <a:pt x="258" y="135"/>
                    <a:pt x="291" y="113"/>
                  </a:cubicBezTo>
                  <a:cubicBezTo>
                    <a:pt x="293" y="111"/>
                    <a:pt x="293" y="111"/>
                    <a:pt x="293" y="111"/>
                  </a:cubicBezTo>
                  <a:cubicBezTo>
                    <a:pt x="484" y="6"/>
                    <a:pt x="484" y="6"/>
                    <a:pt x="484" y="6"/>
                  </a:cubicBezTo>
                  <a:cubicBezTo>
                    <a:pt x="486" y="6"/>
                    <a:pt x="486" y="6"/>
                    <a:pt x="486" y="6"/>
                  </a:cubicBezTo>
                  <a:cubicBezTo>
                    <a:pt x="496" y="2"/>
                    <a:pt x="508" y="0"/>
                    <a:pt x="520" y="0"/>
                  </a:cubicBezTo>
                  <a:cubicBezTo>
                    <a:pt x="547" y="0"/>
                    <a:pt x="574" y="10"/>
                    <a:pt x="590" y="29"/>
                  </a:cubicBezTo>
                  <a:cubicBezTo>
                    <a:pt x="613" y="53"/>
                    <a:pt x="684" y="115"/>
                    <a:pt x="742" y="115"/>
                  </a:cubicBezTo>
                  <a:cubicBezTo>
                    <a:pt x="799" y="115"/>
                    <a:pt x="871" y="53"/>
                    <a:pt x="893" y="31"/>
                  </a:cubicBezTo>
                  <a:cubicBezTo>
                    <a:pt x="910" y="12"/>
                    <a:pt x="936" y="2"/>
                    <a:pt x="963" y="2"/>
                  </a:cubicBezTo>
                  <a:cubicBezTo>
                    <a:pt x="975" y="2"/>
                    <a:pt x="987" y="4"/>
                    <a:pt x="998" y="10"/>
                  </a:cubicBezTo>
                  <a:cubicBezTo>
                    <a:pt x="1000" y="10"/>
                    <a:pt x="1000" y="10"/>
                    <a:pt x="1000" y="10"/>
                  </a:cubicBezTo>
                  <a:cubicBezTo>
                    <a:pt x="1184" y="113"/>
                    <a:pt x="1184" y="113"/>
                    <a:pt x="1184" y="113"/>
                  </a:cubicBezTo>
                  <a:cubicBezTo>
                    <a:pt x="1186" y="115"/>
                    <a:pt x="1186" y="115"/>
                    <a:pt x="1186" y="115"/>
                  </a:cubicBezTo>
                  <a:cubicBezTo>
                    <a:pt x="1219" y="137"/>
                    <a:pt x="1231" y="182"/>
                    <a:pt x="1215" y="219"/>
                  </a:cubicBezTo>
                  <a:cubicBezTo>
                    <a:pt x="1215" y="219"/>
                    <a:pt x="1198" y="258"/>
                    <a:pt x="1198" y="293"/>
                  </a:cubicBezTo>
                  <a:cubicBezTo>
                    <a:pt x="1198" y="399"/>
                    <a:pt x="1284" y="485"/>
                    <a:pt x="1391" y="485"/>
                  </a:cubicBezTo>
                  <a:cubicBezTo>
                    <a:pt x="1397" y="485"/>
                    <a:pt x="1397" y="485"/>
                    <a:pt x="1397" y="485"/>
                  </a:cubicBezTo>
                  <a:cubicBezTo>
                    <a:pt x="1428" y="485"/>
                    <a:pt x="1452" y="512"/>
                    <a:pt x="1460" y="555"/>
                  </a:cubicBezTo>
                  <a:cubicBezTo>
                    <a:pt x="1460" y="559"/>
                    <a:pt x="1477" y="637"/>
                    <a:pt x="1477" y="700"/>
                  </a:cubicBezTo>
                  <a:cubicBezTo>
                    <a:pt x="1477" y="762"/>
                    <a:pt x="1463" y="842"/>
                    <a:pt x="1460" y="846"/>
                  </a:cubicBezTo>
                  <a:cubicBezTo>
                    <a:pt x="1452" y="889"/>
                    <a:pt x="1428" y="915"/>
                    <a:pt x="1397" y="915"/>
                  </a:cubicBezTo>
                  <a:cubicBezTo>
                    <a:pt x="1391" y="915"/>
                    <a:pt x="1391" y="915"/>
                    <a:pt x="1391" y="915"/>
                  </a:cubicBezTo>
                  <a:cubicBezTo>
                    <a:pt x="1284" y="915"/>
                    <a:pt x="1198" y="1001"/>
                    <a:pt x="1198" y="1108"/>
                  </a:cubicBezTo>
                  <a:cubicBezTo>
                    <a:pt x="1198" y="1143"/>
                    <a:pt x="1215" y="1182"/>
                    <a:pt x="1215" y="1182"/>
                  </a:cubicBezTo>
                  <a:cubicBezTo>
                    <a:pt x="1231" y="1218"/>
                    <a:pt x="1219" y="1264"/>
                    <a:pt x="1186" y="1286"/>
                  </a:cubicBezTo>
                  <a:cubicBezTo>
                    <a:pt x="1184" y="1288"/>
                    <a:pt x="1184" y="1288"/>
                    <a:pt x="1184" y="1288"/>
                  </a:cubicBezTo>
                  <a:cubicBezTo>
                    <a:pt x="996" y="1393"/>
                    <a:pt x="996" y="1393"/>
                    <a:pt x="996" y="1393"/>
                  </a:cubicBezTo>
                  <a:cubicBezTo>
                    <a:pt x="994" y="1393"/>
                    <a:pt x="994" y="1393"/>
                    <a:pt x="994" y="1393"/>
                  </a:cubicBezTo>
                  <a:cubicBezTo>
                    <a:pt x="985" y="1397"/>
                    <a:pt x="975" y="1399"/>
                    <a:pt x="963" y="1399"/>
                  </a:cubicBezTo>
                  <a:close/>
                  <a:moveTo>
                    <a:pt x="957" y="1311"/>
                  </a:moveTo>
                  <a:cubicBezTo>
                    <a:pt x="957" y="1311"/>
                    <a:pt x="961" y="1313"/>
                    <a:pt x="963" y="1313"/>
                  </a:cubicBezTo>
                  <a:cubicBezTo>
                    <a:pt x="1139" y="1216"/>
                    <a:pt x="1139" y="1216"/>
                    <a:pt x="1139" y="1216"/>
                  </a:cubicBezTo>
                  <a:cubicBezTo>
                    <a:pt x="1135" y="1206"/>
                    <a:pt x="1114" y="1159"/>
                    <a:pt x="1114" y="1110"/>
                  </a:cubicBezTo>
                  <a:cubicBezTo>
                    <a:pt x="1114" y="960"/>
                    <a:pt x="1231" y="840"/>
                    <a:pt x="1379" y="831"/>
                  </a:cubicBezTo>
                  <a:cubicBezTo>
                    <a:pt x="1381" y="819"/>
                    <a:pt x="1393" y="754"/>
                    <a:pt x="1393" y="704"/>
                  </a:cubicBezTo>
                  <a:cubicBezTo>
                    <a:pt x="1393" y="655"/>
                    <a:pt x="1381" y="590"/>
                    <a:pt x="1379" y="577"/>
                  </a:cubicBezTo>
                  <a:cubicBezTo>
                    <a:pt x="1231" y="569"/>
                    <a:pt x="1114" y="448"/>
                    <a:pt x="1114" y="299"/>
                  </a:cubicBezTo>
                  <a:cubicBezTo>
                    <a:pt x="1114" y="250"/>
                    <a:pt x="1133" y="201"/>
                    <a:pt x="1139" y="192"/>
                  </a:cubicBezTo>
                  <a:cubicBezTo>
                    <a:pt x="967" y="96"/>
                    <a:pt x="967" y="96"/>
                    <a:pt x="967" y="96"/>
                  </a:cubicBezTo>
                  <a:cubicBezTo>
                    <a:pt x="965" y="96"/>
                    <a:pt x="961" y="98"/>
                    <a:pt x="961" y="98"/>
                  </a:cubicBezTo>
                  <a:cubicBezTo>
                    <a:pt x="959" y="100"/>
                    <a:pt x="932" y="127"/>
                    <a:pt x="897" y="151"/>
                  </a:cubicBezTo>
                  <a:cubicBezTo>
                    <a:pt x="844" y="188"/>
                    <a:pt x="793" y="209"/>
                    <a:pt x="748" y="209"/>
                  </a:cubicBezTo>
                  <a:cubicBezTo>
                    <a:pt x="701" y="209"/>
                    <a:pt x="651" y="190"/>
                    <a:pt x="596" y="151"/>
                  </a:cubicBezTo>
                  <a:cubicBezTo>
                    <a:pt x="559" y="125"/>
                    <a:pt x="535" y="100"/>
                    <a:pt x="533" y="96"/>
                  </a:cubicBezTo>
                  <a:cubicBezTo>
                    <a:pt x="533" y="96"/>
                    <a:pt x="529" y="94"/>
                    <a:pt x="527" y="94"/>
                  </a:cubicBezTo>
                  <a:cubicBezTo>
                    <a:pt x="348" y="192"/>
                    <a:pt x="348" y="192"/>
                    <a:pt x="348" y="192"/>
                  </a:cubicBezTo>
                  <a:cubicBezTo>
                    <a:pt x="352" y="203"/>
                    <a:pt x="373" y="250"/>
                    <a:pt x="373" y="299"/>
                  </a:cubicBezTo>
                  <a:cubicBezTo>
                    <a:pt x="373" y="448"/>
                    <a:pt x="256" y="569"/>
                    <a:pt x="109" y="577"/>
                  </a:cubicBezTo>
                  <a:cubicBezTo>
                    <a:pt x="107" y="590"/>
                    <a:pt x="94" y="655"/>
                    <a:pt x="94" y="704"/>
                  </a:cubicBezTo>
                  <a:cubicBezTo>
                    <a:pt x="94" y="754"/>
                    <a:pt x="107" y="819"/>
                    <a:pt x="109" y="831"/>
                  </a:cubicBezTo>
                  <a:cubicBezTo>
                    <a:pt x="256" y="840"/>
                    <a:pt x="373" y="960"/>
                    <a:pt x="373" y="1110"/>
                  </a:cubicBezTo>
                  <a:cubicBezTo>
                    <a:pt x="373" y="1159"/>
                    <a:pt x="352" y="1208"/>
                    <a:pt x="348" y="1218"/>
                  </a:cubicBezTo>
                  <a:cubicBezTo>
                    <a:pt x="518" y="1313"/>
                    <a:pt x="518" y="1313"/>
                    <a:pt x="518" y="1313"/>
                  </a:cubicBezTo>
                  <a:cubicBezTo>
                    <a:pt x="520" y="1313"/>
                    <a:pt x="522" y="1313"/>
                    <a:pt x="525" y="1311"/>
                  </a:cubicBezTo>
                  <a:cubicBezTo>
                    <a:pt x="529" y="1307"/>
                    <a:pt x="553" y="1280"/>
                    <a:pt x="590" y="1253"/>
                  </a:cubicBezTo>
                  <a:cubicBezTo>
                    <a:pt x="645" y="1214"/>
                    <a:pt x="697" y="1194"/>
                    <a:pt x="744" y="1194"/>
                  </a:cubicBezTo>
                  <a:cubicBezTo>
                    <a:pt x="791" y="1194"/>
                    <a:pt x="844" y="1214"/>
                    <a:pt x="897" y="1255"/>
                  </a:cubicBezTo>
                  <a:cubicBezTo>
                    <a:pt x="928" y="1280"/>
                    <a:pt x="953" y="1307"/>
                    <a:pt x="957" y="1311"/>
                  </a:cubicBezTo>
                  <a:close/>
                  <a:moveTo>
                    <a:pt x="957" y="1311"/>
                  </a:moveTo>
                  <a:cubicBezTo>
                    <a:pt x="957" y="1311"/>
                    <a:pt x="957" y="1311"/>
                    <a:pt x="957" y="1311"/>
                  </a:cubicBezTo>
                </a:path>
              </a:pathLst>
            </a:custGeom>
            <a:solidFill>
              <a:srgbClr val="2F559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7">
              <a:extLst>
                <a:ext uri="{FF2B5EF4-FFF2-40B4-BE49-F238E27FC236}">
                  <a16:creationId xmlns:a16="http://schemas.microsoft.com/office/drawing/2014/main" id="{8FF69B4E-4E37-44F7-ACBB-1C4DC508C80E}"/>
                </a:ext>
              </a:extLst>
            </p:cNvPr>
            <p:cNvSpPr>
              <a:spLocks noEditPoints="1"/>
            </p:cNvSpPr>
            <p:nvPr/>
          </p:nvSpPr>
          <p:spPr bwMode="auto">
            <a:xfrm>
              <a:off x="8132612" y="1708677"/>
              <a:ext cx="128383" cy="128383"/>
            </a:xfrm>
            <a:custGeom>
              <a:avLst/>
              <a:gdLst>
                <a:gd name="T0" fmla="*/ 256 w 512"/>
                <a:gd name="T1" fmla="*/ 512 h 512"/>
                <a:gd name="T2" fmla="*/ 0 w 512"/>
                <a:gd name="T3" fmla="*/ 256 h 512"/>
                <a:gd name="T4" fmla="*/ 256 w 512"/>
                <a:gd name="T5" fmla="*/ 0 h 512"/>
                <a:gd name="T6" fmla="*/ 512 w 512"/>
                <a:gd name="T7" fmla="*/ 256 h 512"/>
                <a:gd name="T8" fmla="*/ 256 w 512"/>
                <a:gd name="T9" fmla="*/ 512 h 512"/>
                <a:gd name="T10" fmla="*/ 256 w 512"/>
                <a:gd name="T11" fmla="*/ 88 h 512"/>
                <a:gd name="T12" fmla="*/ 88 w 512"/>
                <a:gd name="T13" fmla="*/ 256 h 512"/>
                <a:gd name="T14" fmla="*/ 256 w 512"/>
                <a:gd name="T15" fmla="*/ 424 h 512"/>
                <a:gd name="T16" fmla="*/ 423 w 512"/>
                <a:gd name="T17" fmla="*/ 256 h 512"/>
                <a:gd name="T18" fmla="*/ 256 w 512"/>
                <a:gd name="T19" fmla="*/ 88 h 512"/>
                <a:gd name="T20" fmla="*/ 256 w 512"/>
                <a:gd name="T21" fmla="*/ 88 h 512"/>
                <a:gd name="T22" fmla="*/ 256 w 512"/>
                <a:gd name="T23" fmla="*/ 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2" h="512">
                  <a:moveTo>
                    <a:pt x="256" y="512"/>
                  </a:moveTo>
                  <a:cubicBezTo>
                    <a:pt x="114" y="512"/>
                    <a:pt x="0" y="398"/>
                    <a:pt x="0" y="256"/>
                  </a:cubicBezTo>
                  <a:cubicBezTo>
                    <a:pt x="0" y="115"/>
                    <a:pt x="114" y="0"/>
                    <a:pt x="256" y="0"/>
                  </a:cubicBezTo>
                  <a:cubicBezTo>
                    <a:pt x="397" y="0"/>
                    <a:pt x="512" y="115"/>
                    <a:pt x="512" y="256"/>
                  </a:cubicBezTo>
                  <a:cubicBezTo>
                    <a:pt x="512" y="398"/>
                    <a:pt x="397" y="512"/>
                    <a:pt x="256" y="512"/>
                  </a:cubicBezTo>
                  <a:close/>
                  <a:moveTo>
                    <a:pt x="256" y="88"/>
                  </a:moveTo>
                  <a:cubicBezTo>
                    <a:pt x="163" y="88"/>
                    <a:pt x="88" y="164"/>
                    <a:pt x="88" y="256"/>
                  </a:cubicBezTo>
                  <a:cubicBezTo>
                    <a:pt x="88" y="348"/>
                    <a:pt x="163" y="424"/>
                    <a:pt x="256" y="424"/>
                  </a:cubicBezTo>
                  <a:cubicBezTo>
                    <a:pt x="348" y="424"/>
                    <a:pt x="423" y="348"/>
                    <a:pt x="423" y="256"/>
                  </a:cubicBezTo>
                  <a:cubicBezTo>
                    <a:pt x="423" y="164"/>
                    <a:pt x="348" y="88"/>
                    <a:pt x="256" y="88"/>
                  </a:cubicBezTo>
                  <a:close/>
                  <a:moveTo>
                    <a:pt x="256" y="88"/>
                  </a:moveTo>
                  <a:cubicBezTo>
                    <a:pt x="256" y="88"/>
                    <a:pt x="256" y="88"/>
                    <a:pt x="256" y="88"/>
                  </a:cubicBezTo>
                </a:path>
              </a:pathLst>
            </a:custGeom>
            <a:solidFill>
              <a:srgbClr val="2F5596"/>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58007339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87AAA52-D792-40C0-A0FB-F40E49DB5051}"/>
              </a:ext>
            </a:extLst>
          </p:cNvPr>
          <p:cNvPicPr>
            <a:picLocks noChangeAspect="1"/>
          </p:cNvPicPr>
          <p:nvPr/>
        </p:nvPicPr>
        <p:blipFill>
          <a:blip r:embed="rId2">
            <a:lum bright="11000"/>
            <a:extLst>
              <a:ext uri="{28A0092B-C50C-407E-A947-70E740481C1C}">
                <a14:useLocalDpi xmlns:a14="http://schemas.microsoft.com/office/drawing/2010/main" val="0"/>
              </a:ext>
            </a:extLst>
          </a:blip>
          <a:stretch>
            <a:fillRect/>
          </a:stretch>
        </p:blipFill>
        <p:spPr>
          <a:xfrm>
            <a:off x="-95101" y="1718971"/>
            <a:ext cx="13105456" cy="6534565"/>
          </a:xfrm>
          <a:prstGeom prst="rect">
            <a:avLst/>
          </a:prstGeom>
        </p:spPr>
      </p:pic>
      <p:pic>
        <p:nvPicPr>
          <p:cNvPr id="3" name="图片 2">
            <a:extLst>
              <a:ext uri="{FF2B5EF4-FFF2-40B4-BE49-F238E27FC236}">
                <a16:creationId xmlns:a16="http://schemas.microsoft.com/office/drawing/2014/main" id="{78368828-92CB-48B0-8375-18059A0CC771}"/>
              </a:ext>
            </a:extLst>
          </p:cNvPr>
          <p:cNvPicPr>
            <a:picLocks noChangeAspect="1"/>
          </p:cNvPicPr>
          <p:nvPr/>
        </p:nvPicPr>
        <p:blipFill>
          <a:blip r:embed="rId3"/>
          <a:stretch>
            <a:fillRect/>
          </a:stretch>
        </p:blipFill>
        <p:spPr>
          <a:xfrm>
            <a:off x="1822681" y="1016732"/>
            <a:ext cx="8549811" cy="4824536"/>
          </a:xfrm>
          <a:prstGeom prst="rect">
            <a:avLst/>
          </a:prstGeom>
        </p:spPr>
      </p:pic>
    </p:spTree>
    <p:extLst>
      <p:ext uri="{BB962C8B-B14F-4D97-AF65-F5344CB8AC3E}">
        <p14:creationId xmlns:p14="http://schemas.microsoft.com/office/powerpoint/2010/main" val="3303110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lum bright="11000"/>
            <a:extLst>
              <a:ext uri="{28A0092B-C50C-407E-A947-70E740481C1C}">
                <a14:useLocalDpi xmlns:a14="http://schemas.microsoft.com/office/drawing/2010/main" val="0"/>
              </a:ext>
            </a:extLst>
          </a:blip>
          <a:stretch>
            <a:fillRect/>
          </a:stretch>
        </p:blipFill>
        <p:spPr>
          <a:xfrm>
            <a:off x="-95101" y="1718971"/>
            <a:ext cx="13105456" cy="6534565"/>
          </a:xfrm>
          <a:prstGeom prst="rect">
            <a:avLst/>
          </a:prstGeom>
        </p:spPr>
      </p:pic>
      <p:sp>
        <p:nvSpPr>
          <p:cNvPr id="3" name="Freeform 5"/>
          <p:cNvSpPr>
            <a:spLocks/>
          </p:cNvSpPr>
          <p:nvPr/>
        </p:nvSpPr>
        <p:spPr bwMode="auto">
          <a:xfrm rot="16200000">
            <a:off x="3555162" y="1115506"/>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0">
            <a:blip r:embed="rId3">
              <a:extLst>
                <a:ext uri="{28A0092B-C50C-407E-A947-70E740481C1C}">
                  <a14:useLocalDpi xmlns:a14="http://schemas.microsoft.com/office/drawing/2010/main" val="0"/>
                </a:ext>
              </a:extLst>
            </a:blip>
            <a:srcRect/>
            <a:stretch>
              <a:fillRect l="-34022" r="-34022"/>
            </a:stretch>
          </a:blip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5" name="Freeform 5"/>
          <p:cNvSpPr>
            <a:spLocks/>
          </p:cNvSpPr>
          <p:nvPr/>
        </p:nvSpPr>
        <p:spPr bwMode="auto">
          <a:xfrm rot="16200000">
            <a:off x="3555162" y="1115506"/>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2F5596">
                  <a:alpha val="51000"/>
                </a:srgbClr>
              </a:gs>
              <a:gs pos="100000">
                <a:srgbClr val="2F5596"/>
              </a:gs>
            </a:gsLst>
            <a:lin ang="9600000" scaled="0"/>
          </a:gradFill>
          <a:ln w="25400">
            <a:noFill/>
          </a:ln>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4" name="Freeform 5"/>
          <p:cNvSpPr>
            <a:spLocks/>
          </p:cNvSpPr>
          <p:nvPr/>
        </p:nvSpPr>
        <p:spPr bwMode="auto">
          <a:xfrm rot="16200000">
            <a:off x="4041614" y="1546647"/>
            <a:ext cx="4159786"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3" name="文本框 12"/>
          <p:cNvSpPr txBox="1"/>
          <p:nvPr/>
        </p:nvSpPr>
        <p:spPr>
          <a:xfrm>
            <a:off x="4452833" y="3323526"/>
            <a:ext cx="3366791" cy="769441"/>
          </a:xfrm>
          <a:prstGeom prst="rect">
            <a:avLst/>
          </a:prstGeom>
          <a:noFill/>
        </p:spPr>
        <p:txBody>
          <a:bodyPr wrap="square" rtlCol="0">
            <a:spAutoFit/>
          </a:bodyPr>
          <a:lstStyle/>
          <a:p>
            <a:pPr algn="ctr"/>
            <a:r>
              <a:rPr lang="zh-CN" altLang="en-US" sz="4400" dirty="0">
                <a:gradFill>
                  <a:gsLst>
                    <a:gs pos="0">
                      <a:schemeClr val="tx1">
                        <a:lumMod val="75000"/>
                        <a:lumOff val="25000"/>
                      </a:schemeClr>
                    </a:gs>
                    <a:gs pos="100000">
                      <a:schemeClr val="tx1">
                        <a:lumMod val="95000"/>
                        <a:lumOff val="5000"/>
                      </a:schemeClr>
                    </a:gs>
                  </a:gsLst>
                  <a:lin ang="5400000" scaled="0"/>
                </a:gradFill>
                <a:effectLst>
                  <a:outerShdw blurRad="25400" dist="25400" dir="2700000" algn="tl">
                    <a:srgbClr val="000000">
                      <a:alpha val="34000"/>
                    </a:srgbClr>
                  </a:outerShdw>
                </a:effectLst>
                <a:latin typeface="思源黑体" panose="020B0500000000000000" pitchFamily="34" charset="-122"/>
                <a:ea typeface="思源黑体" panose="020B0500000000000000" pitchFamily="34" charset="-122"/>
              </a:rPr>
              <a:t>谢谢观看</a:t>
            </a:r>
          </a:p>
        </p:txBody>
      </p:sp>
      <p:sp>
        <p:nvSpPr>
          <p:cNvPr id="16" name="文本框 15"/>
          <p:cNvSpPr txBox="1"/>
          <p:nvPr/>
        </p:nvSpPr>
        <p:spPr>
          <a:xfrm>
            <a:off x="4444130" y="2519022"/>
            <a:ext cx="3366791" cy="1015663"/>
          </a:xfrm>
          <a:prstGeom prst="rect">
            <a:avLst/>
          </a:prstGeom>
          <a:noFill/>
        </p:spPr>
        <p:txBody>
          <a:bodyPr wrap="square" rtlCol="0">
            <a:spAutoFit/>
          </a:bodyPr>
          <a:lstStyle/>
          <a:p>
            <a:pPr algn="ctr"/>
            <a:r>
              <a:rPr lang="en-US" altLang="zh-CN" sz="6000" dirty="0">
                <a:solidFill>
                  <a:srgbClr val="2F5596"/>
                </a:solidFill>
                <a:effectLst>
                  <a:outerShdw blurRad="25400" dist="25400" dir="2700000" algn="tl">
                    <a:srgbClr val="000000">
                      <a:alpha val="34000"/>
                    </a:srgbClr>
                  </a:outerShdw>
                </a:effectLst>
                <a:latin typeface="思源黑体" panose="020B0500000000000000" pitchFamily="34" charset="-122"/>
                <a:ea typeface="思源黑体" panose="020B0500000000000000" pitchFamily="34" charset="-122"/>
              </a:rPr>
              <a:t>THANKS</a:t>
            </a:r>
            <a:endParaRPr lang="zh-CN" altLang="en-US" sz="6000" dirty="0">
              <a:solidFill>
                <a:srgbClr val="2F5596"/>
              </a:solidFill>
              <a:effectLst>
                <a:outerShdw blurRad="25400" dist="25400" dir="2700000" algn="tl">
                  <a:srgbClr val="000000">
                    <a:alpha val="34000"/>
                  </a:srgbClr>
                </a:outerShdw>
              </a:effectLst>
              <a:latin typeface="思源黑体" panose="020B0500000000000000" pitchFamily="34" charset="-122"/>
              <a:ea typeface="思源黑体" panose="020B0500000000000000" pitchFamily="34" charset="-122"/>
            </a:endParaRPr>
          </a:p>
        </p:txBody>
      </p:sp>
      <p:grpSp>
        <p:nvGrpSpPr>
          <p:cNvPr id="31" name="组合 30"/>
          <p:cNvGrpSpPr/>
          <p:nvPr/>
        </p:nvGrpSpPr>
        <p:grpSpPr>
          <a:xfrm>
            <a:off x="-676707" y="4769492"/>
            <a:ext cx="2453814" cy="2768621"/>
            <a:chOff x="-1246321" y="823697"/>
            <a:chExt cx="4549076" cy="5132692"/>
          </a:xfrm>
        </p:grpSpPr>
        <p:sp>
          <p:nvSpPr>
            <p:cNvPr id="20"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22"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32" name="组合 31"/>
          <p:cNvGrpSpPr/>
          <p:nvPr/>
        </p:nvGrpSpPr>
        <p:grpSpPr>
          <a:xfrm>
            <a:off x="9409955" y="-1755576"/>
            <a:ext cx="3763812" cy="4246683"/>
            <a:chOff x="-1246321" y="823697"/>
            <a:chExt cx="4549076" cy="5132692"/>
          </a:xfrm>
        </p:grpSpPr>
        <p:sp>
          <p:nvSpPr>
            <p:cNvPr id="33"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34" name="Freeform 5"/>
            <p:cNvSpPr>
              <a:spLocks/>
            </p:cNvSpPr>
            <p:nvPr/>
          </p:nvSpPr>
          <p:spPr bwMode="auto">
            <a:xfrm rot="16200000">
              <a:off x="-1051677" y="1546646"/>
              <a:ext cx="4159786"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36" name="组合 35"/>
          <p:cNvGrpSpPr/>
          <p:nvPr/>
        </p:nvGrpSpPr>
        <p:grpSpPr>
          <a:xfrm>
            <a:off x="2236228" y="5524931"/>
            <a:ext cx="575810" cy="649682"/>
            <a:chOff x="-1246321" y="823697"/>
            <a:chExt cx="4549076" cy="5132692"/>
          </a:xfrm>
        </p:grpSpPr>
        <p:sp>
          <p:nvSpPr>
            <p:cNvPr id="37"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38"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4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spTree>
    <p:extLst>
      <p:ext uri="{BB962C8B-B14F-4D97-AF65-F5344CB8AC3E}">
        <p14:creationId xmlns:p14="http://schemas.microsoft.com/office/powerpoint/2010/main" val="33773875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3371">
            <a:off x="-2331913" y="2384175"/>
            <a:ext cx="8284290" cy="7568146"/>
          </a:xfrm>
          <a:prstGeom prst="rect">
            <a:avLst/>
          </a:prstGeom>
        </p:spPr>
      </p:pic>
      <p:grpSp>
        <p:nvGrpSpPr>
          <p:cNvPr id="54" name="组合 53"/>
          <p:cNvGrpSpPr/>
          <p:nvPr/>
        </p:nvGrpSpPr>
        <p:grpSpPr>
          <a:xfrm>
            <a:off x="1945777" y="1932839"/>
            <a:ext cx="2908958" cy="3083386"/>
            <a:chOff x="2333105" y="1784885"/>
            <a:chExt cx="3094484" cy="3280036"/>
          </a:xfrm>
        </p:grpSpPr>
        <p:grpSp>
          <p:nvGrpSpPr>
            <p:cNvPr id="55" name="组合 54"/>
            <p:cNvGrpSpPr/>
            <p:nvPr/>
          </p:nvGrpSpPr>
          <p:grpSpPr>
            <a:xfrm rot="5400000">
              <a:off x="2287916" y="1971364"/>
              <a:ext cx="3280036" cy="2907078"/>
              <a:chOff x="3385822" y="2342962"/>
              <a:chExt cx="2463822" cy="2183669"/>
            </a:xfrm>
          </p:grpSpPr>
          <p:sp>
            <p:nvSpPr>
              <p:cNvPr id="57"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prstClr val="black"/>
                  </a:solidFill>
                  <a:ea typeface="思源黑体" panose="020B0500000000000000" pitchFamily="34" charset="-122"/>
                </a:endParaRPr>
              </a:p>
            </p:txBody>
          </p:sp>
          <p:sp>
            <p:nvSpPr>
              <p:cNvPr id="58"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prstClr val="black"/>
                  </a:solidFill>
                  <a:ea typeface="思源黑体" panose="020B0500000000000000" pitchFamily="34" charset="-122"/>
                </a:endParaRPr>
              </a:p>
            </p:txBody>
          </p:sp>
        </p:grpSp>
        <p:sp>
          <p:nvSpPr>
            <p:cNvPr id="56" name="文本框 32"/>
            <p:cNvSpPr txBox="1"/>
            <p:nvPr/>
          </p:nvSpPr>
          <p:spPr>
            <a:xfrm>
              <a:off x="2333105" y="2281787"/>
              <a:ext cx="3094484" cy="1980804"/>
            </a:xfrm>
            <a:prstGeom prst="rect">
              <a:avLst/>
            </a:prstGeom>
            <a:noFill/>
          </p:spPr>
          <p:txBody>
            <a:bodyPr wrap="square" rtlCol="0">
              <a:spAutoFit/>
            </a:bodyPr>
            <a:lstStyle/>
            <a:p>
              <a:pPr algn="ctr"/>
              <a:r>
                <a:rPr lang="en-US" altLang="zh-CN" sz="115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rPr>
                <a:t>Q</a:t>
              </a:r>
              <a:endParaRPr lang="zh-CN" altLang="en-US" sz="115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endParaRPr>
            </a:p>
          </p:txBody>
        </p:sp>
      </p:grpSp>
      <p:sp>
        <p:nvSpPr>
          <p:cNvPr id="5" name="圆角矩形 4"/>
          <p:cNvSpPr/>
          <p:nvPr/>
        </p:nvSpPr>
        <p:spPr>
          <a:xfrm>
            <a:off x="5183227" y="2647104"/>
            <a:ext cx="5718095" cy="1654852"/>
          </a:xfrm>
          <a:prstGeom prst="roundRect">
            <a:avLst>
              <a:gd name="adj" fmla="val 50000"/>
            </a:avLst>
          </a:prstGeom>
          <a:gradFill>
            <a:gsLst>
              <a:gs pos="0">
                <a:schemeClr val="bg1"/>
              </a:gs>
              <a:gs pos="100000">
                <a:schemeClr val="bg1">
                  <a:lumMod val="95000"/>
                </a:schemeClr>
              </a:gs>
            </a:gsLst>
            <a:lin ang="5400000" scaled="0"/>
          </a:gradFill>
          <a:ln>
            <a:solidFill>
              <a:schemeClr val="bg1">
                <a:lumMod val="8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grpSp>
        <p:nvGrpSpPr>
          <p:cNvPr id="115" name="组合 114"/>
          <p:cNvGrpSpPr/>
          <p:nvPr/>
        </p:nvGrpSpPr>
        <p:grpSpPr>
          <a:xfrm>
            <a:off x="2045261" y="5178631"/>
            <a:ext cx="518287" cy="584779"/>
            <a:chOff x="-1246321" y="823697"/>
            <a:chExt cx="4549076" cy="5132692"/>
          </a:xfrm>
        </p:grpSpPr>
        <p:sp>
          <p:nvSpPr>
            <p:cNvPr id="116"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17"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4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18" name="组合 117"/>
          <p:cNvGrpSpPr/>
          <p:nvPr/>
        </p:nvGrpSpPr>
        <p:grpSpPr>
          <a:xfrm>
            <a:off x="4309572" y="1412776"/>
            <a:ext cx="282134" cy="318330"/>
            <a:chOff x="-1246321" y="823697"/>
            <a:chExt cx="4549076" cy="5132692"/>
          </a:xfrm>
        </p:grpSpPr>
        <p:sp>
          <p:nvSpPr>
            <p:cNvPr id="119"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0"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4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22" name="组合 121"/>
          <p:cNvGrpSpPr/>
          <p:nvPr/>
        </p:nvGrpSpPr>
        <p:grpSpPr>
          <a:xfrm flipH="1">
            <a:off x="-979949" y="-1105670"/>
            <a:ext cx="1959898" cy="2211339"/>
            <a:chOff x="-1246321" y="823697"/>
            <a:chExt cx="4549076" cy="5132692"/>
          </a:xfrm>
        </p:grpSpPr>
        <p:sp>
          <p:nvSpPr>
            <p:cNvPr id="123"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4"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25" name="组合 124"/>
          <p:cNvGrpSpPr/>
          <p:nvPr/>
        </p:nvGrpSpPr>
        <p:grpSpPr>
          <a:xfrm flipH="1">
            <a:off x="11236008" y="5702812"/>
            <a:ext cx="1959898" cy="2211339"/>
            <a:chOff x="-1246321" y="823697"/>
            <a:chExt cx="4549076" cy="5132692"/>
          </a:xfrm>
        </p:grpSpPr>
        <p:sp>
          <p:nvSpPr>
            <p:cNvPr id="126"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7"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3371">
            <a:off x="7476453" y="-3787652"/>
            <a:ext cx="8284290" cy="7568146"/>
          </a:xfrm>
          <a:prstGeom prst="rect">
            <a:avLst/>
          </a:prstGeom>
        </p:spPr>
      </p:pic>
      <p:sp>
        <p:nvSpPr>
          <p:cNvPr id="41" name="文本框 40">
            <a:extLst>
              <a:ext uri="{FF2B5EF4-FFF2-40B4-BE49-F238E27FC236}">
                <a16:creationId xmlns:a16="http://schemas.microsoft.com/office/drawing/2014/main" id="{F527B4EB-0B45-4EDE-BCF4-C11D09E30CEE}"/>
              </a:ext>
            </a:extLst>
          </p:cNvPr>
          <p:cNvSpPr txBox="1"/>
          <p:nvPr/>
        </p:nvSpPr>
        <p:spPr>
          <a:xfrm>
            <a:off x="5559856" y="2907932"/>
            <a:ext cx="4964835" cy="1133195"/>
          </a:xfrm>
          <a:prstGeom prst="rect">
            <a:avLst/>
          </a:prstGeom>
          <a:noFill/>
        </p:spPr>
        <p:txBody>
          <a:bodyPr wrap="square">
            <a:spAutoFit/>
          </a:bodyPr>
          <a:lstStyle/>
          <a:p>
            <a:pPr algn="just">
              <a:lnSpc>
                <a:spcPct val="130000"/>
              </a:lnSpc>
            </a:pPr>
            <a:r>
              <a:rPr lang="zh-CN" altLang="en-US" sz="2800" b="1" dirty="0">
                <a:solidFill>
                  <a:srgbClr val="000000">
                    <a:lumMod val="65000"/>
                    <a:lumOff val="35000"/>
                  </a:srgbClr>
                </a:solidFill>
                <a:latin typeface="宋体" panose="02010600030101010101" pitchFamily="2" charset="-122"/>
                <a:ea typeface="宋体" panose="02010600030101010101" pitchFamily="2" charset="-122"/>
                <a:sym typeface="庞门正道标题体" panose="02010600030101010101" pitchFamily="2" charset="-122"/>
              </a:rPr>
              <a:t>与</a:t>
            </a:r>
            <a:r>
              <a:rPr lang="en-US" altLang="zh-CN" sz="2800" b="1" dirty="0">
                <a:solidFill>
                  <a:srgbClr val="000000">
                    <a:lumMod val="65000"/>
                    <a:lumOff val="35000"/>
                  </a:srgbClr>
                </a:solidFill>
                <a:latin typeface="宋体" panose="02010600030101010101" pitchFamily="2" charset="-122"/>
                <a:ea typeface="宋体" panose="02010600030101010101" pitchFamily="2" charset="-122"/>
                <a:sym typeface="庞门正道标题体" panose="02010600030101010101" pitchFamily="2" charset="-122"/>
              </a:rPr>
              <a:t>《</a:t>
            </a:r>
            <a:r>
              <a:rPr lang="zh-CN" altLang="en-US" sz="2800" b="1" dirty="0">
                <a:solidFill>
                  <a:srgbClr val="000000">
                    <a:lumMod val="65000"/>
                    <a:lumOff val="35000"/>
                  </a:srgbClr>
                </a:solidFill>
                <a:latin typeface="宋体" panose="02010600030101010101" pitchFamily="2" charset="-122"/>
                <a:ea typeface="宋体" panose="02010600030101010101" pitchFamily="2" charset="-122"/>
                <a:sym typeface="庞门正道标题体" panose="02010600030101010101" pitchFamily="2" charset="-122"/>
              </a:rPr>
              <a:t>危险废物转移联单管理办法</a:t>
            </a:r>
            <a:r>
              <a:rPr lang="en-US" altLang="zh-CN" sz="2800" b="1" dirty="0">
                <a:solidFill>
                  <a:srgbClr val="000000">
                    <a:lumMod val="65000"/>
                    <a:lumOff val="35000"/>
                  </a:srgbClr>
                </a:solidFill>
                <a:latin typeface="宋体" panose="02010600030101010101" pitchFamily="2" charset="-122"/>
                <a:ea typeface="宋体" panose="02010600030101010101" pitchFamily="2" charset="-122"/>
                <a:sym typeface="庞门正道标题体" panose="02010600030101010101" pitchFamily="2" charset="-122"/>
              </a:rPr>
              <a:t>》</a:t>
            </a:r>
            <a:r>
              <a:rPr lang="zh-CN" altLang="en-US" sz="2800" b="1" dirty="0">
                <a:solidFill>
                  <a:srgbClr val="000000">
                    <a:lumMod val="65000"/>
                    <a:lumOff val="35000"/>
                  </a:srgbClr>
                </a:solidFill>
                <a:latin typeface="宋体" panose="02010600030101010101" pitchFamily="2" charset="-122"/>
                <a:ea typeface="宋体" panose="02010600030101010101" pitchFamily="2" charset="-122"/>
                <a:sym typeface="庞门正道标题体" panose="02010600030101010101" pitchFamily="2" charset="-122"/>
              </a:rPr>
              <a:t>有什么区别？</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602296" y="420032"/>
            <a:ext cx="5071355"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en-US" altLang="zh-CN" dirty="0"/>
              <a:t>《</a:t>
            </a:r>
            <a:r>
              <a:rPr lang="zh-CN" altLang="en-US" dirty="0"/>
              <a:t>危险废物转移管理办法</a:t>
            </a:r>
            <a:r>
              <a:rPr lang="en-US" altLang="zh-CN" dirty="0"/>
              <a:t>》</a:t>
            </a:r>
            <a:endParaRPr lang="zh-CN" altLang="en-US" dirty="0"/>
          </a:p>
        </p:txBody>
      </p:sp>
      <p:grpSp>
        <p:nvGrpSpPr>
          <p:cNvPr id="71" name="组合 70">
            <a:extLst>
              <a:ext uri="{FF2B5EF4-FFF2-40B4-BE49-F238E27FC236}">
                <a16:creationId xmlns:a16="http://schemas.microsoft.com/office/drawing/2014/main" id="{D2BA9D03-B6CD-410D-86E9-02664F9DB665}"/>
              </a:ext>
            </a:extLst>
          </p:cNvPr>
          <p:cNvGrpSpPr/>
          <p:nvPr/>
        </p:nvGrpSpPr>
        <p:grpSpPr>
          <a:xfrm>
            <a:off x="4736468" y="1362793"/>
            <a:ext cx="1613372" cy="1827513"/>
            <a:chOff x="4394113" y="1705998"/>
            <a:chExt cx="1613372" cy="1827513"/>
          </a:xfrm>
        </p:grpSpPr>
        <p:sp>
          <p:nvSpPr>
            <p:cNvPr id="72" name="Freeform 5">
              <a:extLst>
                <a:ext uri="{FF2B5EF4-FFF2-40B4-BE49-F238E27FC236}">
                  <a16:creationId xmlns:a16="http://schemas.microsoft.com/office/drawing/2014/main" id="{78834AD9-2931-4A07-AE4F-4A5A60B28B44}"/>
                </a:ext>
              </a:extLst>
            </p:cNvPr>
            <p:cNvSpPr/>
            <p:nvPr/>
          </p:nvSpPr>
          <p:spPr bwMode="auto">
            <a:xfrm>
              <a:off x="4394113" y="1705998"/>
              <a:ext cx="1613372" cy="1827513"/>
            </a:xfrm>
            <a:custGeom>
              <a:avLst/>
              <a:gdLst>
                <a:gd name="T0" fmla="*/ 932 w 932"/>
                <a:gd name="T1" fmla="*/ 466 h 1056"/>
                <a:gd name="T2" fmla="*/ 466 w 932"/>
                <a:gd name="T3" fmla="*/ 0 h 1056"/>
                <a:gd name="T4" fmla="*/ 0 w 932"/>
                <a:gd name="T5" fmla="*/ 466 h 1056"/>
                <a:gd name="T6" fmla="*/ 466 w 932"/>
                <a:gd name="T7" fmla="*/ 931 h 1056"/>
                <a:gd name="T8" fmla="*/ 560 w 932"/>
                <a:gd name="T9" fmla="*/ 922 h 1056"/>
                <a:gd name="T10" fmla="*/ 557 w 932"/>
                <a:gd name="T11" fmla="*/ 1056 h 1056"/>
                <a:gd name="T12" fmla="*/ 899 w 932"/>
                <a:gd name="T13" fmla="*/ 644 h 1056"/>
                <a:gd name="T14" fmla="*/ 932 w 932"/>
                <a:gd name="T15" fmla="*/ 466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056">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solidFill>
              <a:srgbClr val="2F5596"/>
            </a:solidFill>
            <a:ln>
              <a:noFill/>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73" name="Freeform 5">
              <a:extLst>
                <a:ext uri="{FF2B5EF4-FFF2-40B4-BE49-F238E27FC236}">
                  <a16:creationId xmlns:a16="http://schemas.microsoft.com/office/drawing/2014/main" id="{08427843-44DF-4021-983D-8AF5CC0D702B}"/>
                </a:ext>
              </a:extLst>
            </p:cNvPr>
            <p:cNvSpPr/>
            <p:nvPr/>
          </p:nvSpPr>
          <p:spPr bwMode="auto">
            <a:xfrm rot="21299021">
              <a:off x="4546513" y="1858398"/>
              <a:ext cx="1322994" cy="1498593"/>
            </a:xfrm>
            <a:custGeom>
              <a:avLst/>
              <a:gdLst>
                <a:gd name="T0" fmla="*/ 932 w 932"/>
                <a:gd name="T1" fmla="*/ 466 h 1056"/>
                <a:gd name="T2" fmla="*/ 466 w 932"/>
                <a:gd name="T3" fmla="*/ 0 h 1056"/>
                <a:gd name="T4" fmla="*/ 0 w 932"/>
                <a:gd name="T5" fmla="*/ 466 h 1056"/>
                <a:gd name="T6" fmla="*/ 466 w 932"/>
                <a:gd name="T7" fmla="*/ 931 h 1056"/>
                <a:gd name="T8" fmla="*/ 560 w 932"/>
                <a:gd name="T9" fmla="*/ 922 h 1056"/>
                <a:gd name="T10" fmla="*/ 557 w 932"/>
                <a:gd name="T11" fmla="*/ 1056 h 1056"/>
                <a:gd name="T12" fmla="*/ 899 w 932"/>
                <a:gd name="T13" fmla="*/ 644 h 1056"/>
                <a:gd name="T14" fmla="*/ 932 w 932"/>
                <a:gd name="T15" fmla="*/ 466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056">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blipFill>
              <a:blip r:embed="rId3"/>
              <a:stretch>
                <a:fillRect l="-167158" t="-31921" r="-198372" b="-151558"/>
              </a:stretch>
            </a:blip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grpSp>
      <p:grpSp>
        <p:nvGrpSpPr>
          <p:cNvPr id="79" name="组合 78">
            <a:extLst>
              <a:ext uri="{FF2B5EF4-FFF2-40B4-BE49-F238E27FC236}">
                <a16:creationId xmlns:a16="http://schemas.microsoft.com/office/drawing/2014/main" id="{53EFC089-C3F2-4BDB-9CD9-E41D24A7D618}"/>
              </a:ext>
            </a:extLst>
          </p:cNvPr>
          <p:cNvGrpSpPr/>
          <p:nvPr/>
        </p:nvGrpSpPr>
        <p:grpSpPr>
          <a:xfrm flipH="1">
            <a:off x="6053066" y="2359312"/>
            <a:ext cx="1584176" cy="1827513"/>
            <a:chOff x="4394113" y="1705998"/>
            <a:chExt cx="1613372" cy="1827513"/>
          </a:xfrm>
        </p:grpSpPr>
        <p:sp>
          <p:nvSpPr>
            <p:cNvPr id="80" name="Freeform 5">
              <a:extLst>
                <a:ext uri="{FF2B5EF4-FFF2-40B4-BE49-F238E27FC236}">
                  <a16:creationId xmlns:a16="http://schemas.microsoft.com/office/drawing/2014/main" id="{E21E40FD-EBBB-426C-B240-F75FB7117A84}"/>
                </a:ext>
              </a:extLst>
            </p:cNvPr>
            <p:cNvSpPr/>
            <p:nvPr/>
          </p:nvSpPr>
          <p:spPr bwMode="auto">
            <a:xfrm>
              <a:off x="4394113" y="1705998"/>
              <a:ext cx="1613372" cy="1827513"/>
            </a:xfrm>
            <a:custGeom>
              <a:avLst/>
              <a:gdLst>
                <a:gd name="T0" fmla="*/ 932 w 932"/>
                <a:gd name="T1" fmla="*/ 466 h 1056"/>
                <a:gd name="T2" fmla="*/ 466 w 932"/>
                <a:gd name="T3" fmla="*/ 0 h 1056"/>
                <a:gd name="T4" fmla="*/ 0 w 932"/>
                <a:gd name="T5" fmla="*/ 466 h 1056"/>
                <a:gd name="T6" fmla="*/ 466 w 932"/>
                <a:gd name="T7" fmla="*/ 931 h 1056"/>
                <a:gd name="T8" fmla="*/ 560 w 932"/>
                <a:gd name="T9" fmla="*/ 922 h 1056"/>
                <a:gd name="T10" fmla="*/ 557 w 932"/>
                <a:gd name="T11" fmla="*/ 1056 h 1056"/>
                <a:gd name="T12" fmla="*/ 899 w 932"/>
                <a:gd name="T13" fmla="*/ 644 h 1056"/>
                <a:gd name="T14" fmla="*/ 932 w 932"/>
                <a:gd name="T15" fmla="*/ 466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056">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solidFill>
              <a:srgbClr val="2F5596"/>
            </a:solidFill>
            <a:ln>
              <a:noFill/>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81" name="Freeform 5">
              <a:extLst>
                <a:ext uri="{FF2B5EF4-FFF2-40B4-BE49-F238E27FC236}">
                  <a16:creationId xmlns:a16="http://schemas.microsoft.com/office/drawing/2014/main" id="{9D7C526F-3207-45B1-B444-C0D004773CA3}"/>
                </a:ext>
              </a:extLst>
            </p:cNvPr>
            <p:cNvSpPr/>
            <p:nvPr/>
          </p:nvSpPr>
          <p:spPr bwMode="auto">
            <a:xfrm rot="21299021">
              <a:off x="4546513" y="1858398"/>
              <a:ext cx="1322994" cy="1498593"/>
            </a:xfrm>
            <a:custGeom>
              <a:avLst/>
              <a:gdLst>
                <a:gd name="T0" fmla="*/ 932 w 932"/>
                <a:gd name="T1" fmla="*/ 466 h 1056"/>
                <a:gd name="T2" fmla="*/ 466 w 932"/>
                <a:gd name="T3" fmla="*/ 0 h 1056"/>
                <a:gd name="T4" fmla="*/ 0 w 932"/>
                <a:gd name="T5" fmla="*/ 466 h 1056"/>
                <a:gd name="T6" fmla="*/ 466 w 932"/>
                <a:gd name="T7" fmla="*/ 931 h 1056"/>
                <a:gd name="T8" fmla="*/ 560 w 932"/>
                <a:gd name="T9" fmla="*/ 922 h 1056"/>
                <a:gd name="T10" fmla="*/ 557 w 932"/>
                <a:gd name="T11" fmla="*/ 1056 h 1056"/>
                <a:gd name="T12" fmla="*/ 899 w 932"/>
                <a:gd name="T13" fmla="*/ 644 h 1056"/>
                <a:gd name="T14" fmla="*/ 932 w 932"/>
                <a:gd name="T15" fmla="*/ 466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056">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blipFill>
              <a:blip r:embed="rId3"/>
              <a:stretch>
                <a:fillRect l="-167158" t="-31921" r="-198372" b="-151558"/>
              </a:stretch>
            </a:blip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grpSp>
      <p:grpSp>
        <p:nvGrpSpPr>
          <p:cNvPr id="87" name="组合 86">
            <a:extLst>
              <a:ext uri="{FF2B5EF4-FFF2-40B4-BE49-F238E27FC236}">
                <a16:creationId xmlns:a16="http://schemas.microsoft.com/office/drawing/2014/main" id="{DE77420E-EA10-42B4-8FF1-3608FF508073}"/>
              </a:ext>
            </a:extLst>
          </p:cNvPr>
          <p:cNvGrpSpPr/>
          <p:nvPr/>
        </p:nvGrpSpPr>
        <p:grpSpPr>
          <a:xfrm>
            <a:off x="4639742" y="3135680"/>
            <a:ext cx="1613372" cy="1827513"/>
            <a:chOff x="4394113" y="1705998"/>
            <a:chExt cx="1613372" cy="1827513"/>
          </a:xfrm>
        </p:grpSpPr>
        <p:sp>
          <p:nvSpPr>
            <p:cNvPr id="88" name="Freeform 5">
              <a:extLst>
                <a:ext uri="{FF2B5EF4-FFF2-40B4-BE49-F238E27FC236}">
                  <a16:creationId xmlns:a16="http://schemas.microsoft.com/office/drawing/2014/main" id="{747482C0-7A1C-4805-9DA2-50859B1A2030}"/>
                </a:ext>
              </a:extLst>
            </p:cNvPr>
            <p:cNvSpPr/>
            <p:nvPr/>
          </p:nvSpPr>
          <p:spPr bwMode="auto">
            <a:xfrm>
              <a:off x="4394113" y="1705998"/>
              <a:ext cx="1613372" cy="1827513"/>
            </a:xfrm>
            <a:custGeom>
              <a:avLst/>
              <a:gdLst>
                <a:gd name="T0" fmla="*/ 932 w 932"/>
                <a:gd name="T1" fmla="*/ 466 h 1056"/>
                <a:gd name="T2" fmla="*/ 466 w 932"/>
                <a:gd name="T3" fmla="*/ 0 h 1056"/>
                <a:gd name="T4" fmla="*/ 0 w 932"/>
                <a:gd name="T5" fmla="*/ 466 h 1056"/>
                <a:gd name="T6" fmla="*/ 466 w 932"/>
                <a:gd name="T7" fmla="*/ 931 h 1056"/>
                <a:gd name="T8" fmla="*/ 560 w 932"/>
                <a:gd name="T9" fmla="*/ 922 h 1056"/>
                <a:gd name="T10" fmla="*/ 557 w 932"/>
                <a:gd name="T11" fmla="*/ 1056 h 1056"/>
                <a:gd name="T12" fmla="*/ 899 w 932"/>
                <a:gd name="T13" fmla="*/ 644 h 1056"/>
                <a:gd name="T14" fmla="*/ 932 w 932"/>
                <a:gd name="T15" fmla="*/ 466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056">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solidFill>
              <a:srgbClr val="2F5596"/>
            </a:solidFill>
            <a:ln>
              <a:noFill/>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89" name="Freeform 5">
              <a:extLst>
                <a:ext uri="{FF2B5EF4-FFF2-40B4-BE49-F238E27FC236}">
                  <a16:creationId xmlns:a16="http://schemas.microsoft.com/office/drawing/2014/main" id="{FDC7A43F-FFE5-497E-B360-4528ECE19202}"/>
                </a:ext>
              </a:extLst>
            </p:cNvPr>
            <p:cNvSpPr/>
            <p:nvPr/>
          </p:nvSpPr>
          <p:spPr bwMode="auto">
            <a:xfrm rot="21299021">
              <a:off x="4546513" y="1858398"/>
              <a:ext cx="1322994" cy="1498593"/>
            </a:xfrm>
            <a:custGeom>
              <a:avLst/>
              <a:gdLst>
                <a:gd name="T0" fmla="*/ 932 w 932"/>
                <a:gd name="T1" fmla="*/ 466 h 1056"/>
                <a:gd name="T2" fmla="*/ 466 w 932"/>
                <a:gd name="T3" fmla="*/ 0 h 1056"/>
                <a:gd name="T4" fmla="*/ 0 w 932"/>
                <a:gd name="T5" fmla="*/ 466 h 1056"/>
                <a:gd name="T6" fmla="*/ 466 w 932"/>
                <a:gd name="T7" fmla="*/ 931 h 1056"/>
                <a:gd name="T8" fmla="*/ 560 w 932"/>
                <a:gd name="T9" fmla="*/ 922 h 1056"/>
                <a:gd name="T10" fmla="*/ 557 w 932"/>
                <a:gd name="T11" fmla="*/ 1056 h 1056"/>
                <a:gd name="T12" fmla="*/ 899 w 932"/>
                <a:gd name="T13" fmla="*/ 644 h 1056"/>
                <a:gd name="T14" fmla="*/ 932 w 932"/>
                <a:gd name="T15" fmla="*/ 466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056">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blipFill>
              <a:blip r:embed="rId3"/>
              <a:stretch>
                <a:fillRect l="-167158" t="-31921" r="-198372" b="-151558"/>
              </a:stretch>
            </a:blip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grpSp>
      <p:grpSp>
        <p:nvGrpSpPr>
          <p:cNvPr id="98" name="组合 97">
            <a:extLst>
              <a:ext uri="{FF2B5EF4-FFF2-40B4-BE49-F238E27FC236}">
                <a16:creationId xmlns:a16="http://schemas.microsoft.com/office/drawing/2014/main" id="{2C491860-70FC-4EC5-8C5E-9E3AFD0B0529}"/>
              </a:ext>
            </a:extLst>
          </p:cNvPr>
          <p:cNvGrpSpPr/>
          <p:nvPr/>
        </p:nvGrpSpPr>
        <p:grpSpPr>
          <a:xfrm flipH="1">
            <a:off x="5870064" y="4176088"/>
            <a:ext cx="1584176" cy="1827513"/>
            <a:chOff x="4394113" y="1705998"/>
            <a:chExt cx="1613372" cy="1827513"/>
          </a:xfrm>
        </p:grpSpPr>
        <p:sp>
          <p:nvSpPr>
            <p:cNvPr id="99" name="Freeform 5">
              <a:extLst>
                <a:ext uri="{FF2B5EF4-FFF2-40B4-BE49-F238E27FC236}">
                  <a16:creationId xmlns:a16="http://schemas.microsoft.com/office/drawing/2014/main" id="{47ACFAC4-0DBA-453B-95DE-5E0815971D4F}"/>
                </a:ext>
              </a:extLst>
            </p:cNvPr>
            <p:cNvSpPr/>
            <p:nvPr/>
          </p:nvSpPr>
          <p:spPr bwMode="auto">
            <a:xfrm>
              <a:off x="4394113" y="1705998"/>
              <a:ext cx="1613372" cy="1827513"/>
            </a:xfrm>
            <a:custGeom>
              <a:avLst/>
              <a:gdLst>
                <a:gd name="T0" fmla="*/ 932 w 932"/>
                <a:gd name="T1" fmla="*/ 466 h 1056"/>
                <a:gd name="T2" fmla="*/ 466 w 932"/>
                <a:gd name="T3" fmla="*/ 0 h 1056"/>
                <a:gd name="T4" fmla="*/ 0 w 932"/>
                <a:gd name="T5" fmla="*/ 466 h 1056"/>
                <a:gd name="T6" fmla="*/ 466 w 932"/>
                <a:gd name="T7" fmla="*/ 931 h 1056"/>
                <a:gd name="T8" fmla="*/ 560 w 932"/>
                <a:gd name="T9" fmla="*/ 922 h 1056"/>
                <a:gd name="T10" fmla="*/ 557 w 932"/>
                <a:gd name="T11" fmla="*/ 1056 h 1056"/>
                <a:gd name="T12" fmla="*/ 899 w 932"/>
                <a:gd name="T13" fmla="*/ 644 h 1056"/>
                <a:gd name="T14" fmla="*/ 932 w 932"/>
                <a:gd name="T15" fmla="*/ 466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056">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solidFill>
              <a:srgbClr val="2F5596"/>
            </a:solidFill>
            <a:ln>
              <a:noFill/>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100" name="Freeform 5">
              <a:extLst>
                <a:ext uri="{FF2B5EF4-FFF2-40B4-BE49-F238E27FC236}">
                  <a16:creationId xmlns:a16="http://schemas.microsoft.com/office/drawing/2014/main" id="{B530DE71-BE0A-45D1-AC5F-7597307D11DE}"/>
                </a:ext>
              </a:extLst>
            </p:cNvPr>
            <p:cNvSpPr/>
            <p:nvPr/>
          </p:nvSpPr>
          <p:spPr bwMode="auto">
            <a:xfrm rot="21299021">
              <a:off x="4546513" y="1858398"/>
              <a:ext cx="1322994" cy="1498593"/>
            </a:xfrm>
            <a:custGeom>
              <a:avLst/>
              <a:gdLst>
                <a:gd name="T0" fmla="*/ 932 w 932"/>
                <a:gd name="T1" fmla="*/ 466 h 1056"/>
                <a:gd name="T2" fmla="*/ 466 w 932"/>
                <a:gd name="T3" fmla="*/ 0 h 1056"/>
                <a:gd name="T4" fmla="*/ 0 w 932"/>
                <a:gd name="T5" fmla="*/ 466 h 1056"/>
                <a:gd name="T6" fmla="*/ 466 w 932"/>
                <a:gd name="T7" fmla="*/ 931 h 1056"/>
                <a:gd name="T8" fmla="*/ 560 w 932"/>
                <a:gd name="T9" fmla="*/ 922 h 1056"/>
                <a:gd name="T10" fmla="*/ 557 w 932"/>
                <a:gd name="T11" fmla="*/ 1056 h 1056"/>
                <a:gd name="T12" fmla="*/ 899 w 932"/>
                <a:gd name="T13" fmla="*/ 644 h 1056"/>
                <a:gd name="T14" fmla="*/ 932 w 932"/>
                <a:gd name="T15" fmla="*/ 466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056">
                  <a:moveTo>
                    <a:pt x="932" y="466"/>
                  </a:moveTo>
                  <a:cubicBezTo>
                    <a:pt x="932" y="208"/>
                    <a:pt x="723" y="0"/>
                    <a:pt x="466" y="0"/>
                  </a:cubicBezTo>
                  <a:cubicBezTo>
                    <a:pt x="209" y="0"/>
                    <a:pt x="0" y="208"/>
                    <a:pt x="0" y="466"/>
                  </a:cubicBezTo>
                  <a:cubicBezTo>
                    <a:pt x="0" y="723"/>
                    <a:pt x="209" y="931"/>
                    <a:pt x="466" y="931"/>
                  </a:cubicBezTo>
                  <a:cubicBezTo>
                    <a:pt x="498" y="931"/>
                    <a:pt x="529" y="928"/>
                    <a:pt x="560" y="922"/>
                  </a:cubicBezTo>
                  <a:cubicBezTo>
                    <a:pt x="557" y="1056"/>
                    <a:pt x="557" y="1056"/>
                    <a:pt x="557" y="1056"/>
                  </a:cubicBezTo>
                  <a:cubicBezTo>
                    <a:pt x="788" y="907"/>
                    <a:pt x="875" y="713"/>
                    <a:pt x="899" y="644"/>
                  </a:cubicBezTo>
                  <a:cubicBezTo>
                    <a:pt x="920" y="591"/>
                    <a:pt x="932" y="526"/>
                    <a:pt x="932" y="466"/>
                  </a:cubicBezTo>
                </a:path>
              </a:pathLst>
            </a:custGeom>
            <a:blipFill>
              <a:blip r:embed="rId3"/>
              <a:stretch>
                <a:fillRect l="-167158" t="-31921" r="-198372" b="-151558"/>
              </a:stretch>
            </a:blip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grpSp>
      <p:grpSp>
        <p:nvGrpSpPr>
          <p:cNvPr id="129" name="组合 128">
            <a:extLst>
              <a:ext uri="{FF2B5EF4-FFF2-40B4-BE49-F238E27FC236}">
                <a16:creationId xmlns:a16="http://schemas.microsoft.com/office/drawing/2014/main" id="{B92DB560-1AD3-48A2-9CC5-FA81D0512BB9}"/>
              </a:ext>
            </a:extLst>
          </p:cNvPr>
          <p:cNvGrpSpPr/>
          <p:nvPr/>
        </p:nvGrpSpPr>
        <p:grpSpPr>
          <a:xfrm>
            <a:off x="4373536" y="2370905"/>
            <a:ext cx="711242" cy="701976"/>
            <a:chOff x="6217935" y="1158425"/>
            <a:chExt cx="527724" cy="520849"/>
          </a:xfrm>
        </p:grpSpPr>
        <p:grpSp>
          <p:nvGrpSpPr>
            <p:cNvPr id="151" name="组合 150">
              <a:extLst>
                <a:ext uri="{FF2B5EF4-FFF2-40B4-BE49-F238E27FC236}">
                  <a16:creationId xmlns:a16="http://schemas.microsoft.com/office/drawing/2014/main" id="{46E95130-AD72-46F5-A884-8331CF633F15}"/>
                </a:ext>
              </a:extLst>
            </p:cNvPr>
            <p:cNvGrpSpPr/>
            <p:nvPr/>
          </p:nvGrpSpPr>
          <p:grpSpPr>
            <a:xfrm>
              <a:off x="6219351" y="1158425"/>
              <a:ext cx="520849" cy="520849"/>
              <a:chOff x="1705099" y="2564904"/>
              <a:chExt cx="1800200" cy="1800200"/>
            </a:xfrm>
          </p:grpSpPr>
          <p:sp>
            <p:nvSpPr>
              <p:cNvPr id="172" name="椭圆 171">
                <a:extLst>
                  <a:ext uri="{FF2B5EF4-FFF2-40B4-BE49-F238E27FC236}">
                    <a16:creationId xmlns:a16="http://schemas.microsoft.com/office/drawing/2014/main" id="{3F0EC9F9-9D0E-41EA-858D-5B200863AFBF}"/>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173" name="椭圆 172">
                <a:extLst>
                  <a:ext uri="{FF2B5EF4-FFF2-40B4-BE49-F238E27FC236}">
                    <a16:creationId xmlns:a16="http://schemas.microsoft.com/office/drawing/2014/main" id="{DBE16FB0-9CC3-465D-9E74-518466D5075C}"/>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171" name="TextBox 45">
              <a:extLst>
                <a:ext uri="{FF2B5EF4-FFF2-40B4-BE49-F238E27FC236}">
                  <a16:creationId xmlns:a16="http://schemas.microsoft.com/office/drawing/2014/main" id="{BB4690EE-C8FC-4251-B038-E478425A39E5}"/>
                </a:ext>
              </a:extLst>
            </p:cNvPr>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262626"/>
                  </a:solidFill>
                  <a:latin typeface="思源黑体" panose="020B0500000000000000" pitchFamily="34" charset="-122"/>
                  <a:ea typeface="思源黑体" panose="020B0500000000000000" pitchFamily="34" charset="-122"/>
                  <a:cs typeface="+mn-ea"/>
                  <a:sym typeface="+mn-lt"/>
                </a:rPr>
                <a:t>01</a:t>
              </a:r>
              <a:endParaRPr lang="zh-CN" altLang="en-US" sz="2000" b="1" dirty="0">
                <a:solidFill>
                  <a:srgbClr val="262626"/>
                </a:solidFill>
                <a:latin typeface="思源黑体" panose="020B0500000000000000" pitchFamily="34" charset="-122"/>
                <a:ea typeface="思源黑体" panose="020B0500000000000000" pitchFamily="34" charset="-122"/>
                <a:cs typeface="+mn-ea"/>
                <a:sym typeface="+mn-lt"/>
              </a:endParaRPr>
            </a:p>
          </p:txBody>
        </p:sp>
      </p:grpSp>
      <p:grpSp>
        <p:nvGrpSpPr>
          <p:cNvPr id="174" name="组合 173">
            <a:extLst>
              <a:ext uri="{FF2B5EF4-FFF2-40B4-BE49-F238E27FC236}">
                <a16:creationId xmlns:a16="http://schemas.microsoft.com/office/drawing/2014/main" id="{AE812FF1-1FDF-4518-A9AD-CB877C78BE57}"/>
              </a:ext>
            </a:extLst>
          </p:cNvPr>
          <p:cNvGrpSpPr/>
          <p:nvPr/>
        </p:nvGrpSpPr>
        <p:grpSpPr>
          <a:xfrm>
            <a:off x="7240868" y="3379017"/>
            <a:ext cx="711242" cy="701976"/>
            <a:chOff x="6217935" y="1158425"/>
            <a:chExt cx="527724" cy="520849"/>
          </a:xfrm>
        </p:grpSpPr>
        <p:grpSp>
          <p:nvGrpSpPr>
            <p:cNvPr id="175" name="组合 174">
              <a:extLst>
                <a:ext uri="{FF2B5EF4-FFF2-40B4-BE49-F238E27FC236}">
                  <a16:creationId xmlns:a16="http://schemas.microsoft.com/office/drawing/2014/main" id="{8F270D7F-6A39-4B85-9686-6357622D4264}"/>
                </a:ext>
              </a:extLst>
            </p:cNvPr>
            <p:cNvGrpSpPr/>
            <p:nvPr/>
          </p:nvGrpSpPr>
          <p:grpSpPr>
            <a:xfrm>
              <a:off x="6219351" y="1158425"/>
              <a:ext cx="520849" cy="520849"/>
              <a:chOff x="1705099" y="2564904"/>
              <a:chExt cx="1800200" cy="1800200"/>
            </a:xfrm>
          </p:grpSpPr>
          <p:sp>
            <p:nvSpPr>
              <p:cNvPr id="177" name="椭圆 176">
                <a:extLst>
                  <a:ext uri="{FF2B5EF4-FFF2-40B4-BE49-F238E27FC236}">
                    <a16:creationId xmlns:a16="http://schemas.microsoft.com/office/drawing/2014/main" id="{6939AAB9-C9C4-4550-872F-8A032437F161}"/>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178" name="椭圆 177">
                <a:extLst>
                  <a:ext uri="{FF2B5EF4-FFF2-40B4-BE49-F238E27FC236}">
                    <a16:creationId xmlns:a16="http://schemas.microsoft.com/office/drawing/2014/main" id="{2769A350-5EBE-4813-A7AA-583C2B3EFC7B}"/>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176" name="TextBox 53">
              <a:extLst>
                <a:ext uri="{FF2B5EF4-FFF2-40B4-BE49-F238E27FC236}">
                  <a16:creationId xmlns:a16="http://schemas.microsoft.com/office/drawing/2014/main" id="{8C873D80-C0EF-45B1-B727-37C456998CA0}"/>
                </a:ext>
              </a:extLst>
            </p:cNvPr>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262626"/>
                  </a:solidFill>
                  <a:latin typeface="思源黑体" panose="020B0500000000000000" pitchFamily="34" charset="-122"/>
                  <a:ea typeface="思源黑体" panose="020B0500000000000000" pitchFamily="34" charset="-122"/>
                  <a:cs typeface="+mn-ea"/>
                  <a:sym typeface="+mn-lt"/>
                </a:rPr>
                <a:t>02</a:t>
              </a:r>
              <a:endParaRPr lang="zh-CN" altLang="en-US" sz="2000" b="1" dirty="0">
                <a:solidFill>
                  <a:srgbClr val="262626"/>
                </a:solidFill>
                <a:latin typeface="思源黑体" panose="020B0500000000000000" pitchFamily="34" charset="-122"/>
                <a:ea typeface="思源黑体" panose="020B0500000000000000" pitchFamily="34" charset="-122"/>
                <a:cs typeface="+mn-ea"/>
                <a:sym typeface="+mn-lt"/>
              </a:endParaRPr>
            </a:p>
          </p:txBody>
        </p:sp>
      </p:grpSp>
      <p:grpSp>
        <p:nvGrpSpPr>
          <p:cNvPr id="179" name="组合 178">
            <a:extLst>
              <a:ext uri="{FF2B5EF4-FFF2-40B4-BE49-F238E27FC236}">
                <a16:creationId xmlns:a16="http://schemas.microsoft.com/office/drawing/2014/main" id="{C18842C3-FF54-4441-B78D-A11D6618FD87}"/>
              </a:ext>
            </a:extLst>
          </p:cNvPr>
          <p:cNvGrpSpPr/>
          <p:nvPr/>
        </p:nvGrpSpPr>
        <p:grpSpPr>
          <a:xfrm>
            <a:off x="4373536" y="4243113"/>
            <a:ext cx="711242" cy="701976"/>
            <a:chOff x="6217935" y="1158425"/>
            <a:chExt cx="527724" cy="520849"/>
          </a:xfrm>
        </p:grpSpPr>
        <p:grpSp>
          <p:nvGrpSpPr>
            <p:cNvPr id="180" name="组合 179">
              <a:extLst>
                <a:ext uri="{FF2B5EF4-FFF2-40B4-BE49-F238E27FC236}">
                  <a16:creationId xmlns:a16="http://schemas.microsoft.com/office/drawing/2014/main" id="{0BED3E1B-C229-429C-814D-0A4DCEF3D2E2}"/>
                </a:ext>
              </a:extLst>
            </p:cNvPr>
            <p:cNvGrpSpPr/>
            <p:nvPr/>
          </p:nvGrpSpPr>
          <p:grpSpPr>
            <a:xfrm>
              <a:off x="6219351" y="1158425"/>
              <a:ext cx="520849" cy="520849"/>
              <a:chOff x="1705099" y="2564904"/>
              <a:chExt cx="1800200" cy="1800200"/>
            </a:xfrm>
          </p:grpSpPr>
          <p:sp>
            <p:nvSpPr>
              <p:cNvPr id="182" name="椭圆 181">
                <a:extLst>
                  <a:ext uri="{FF2B5EF4-FFF2-40B4-BE49-F238E27FC236}">
                    <a16:creationId xmlns:a16="http://schemas.microsoft.com/office/drawing/2014/main" id="{7827074D-1C3F-4E0F-BABA-DC54F9F077BA}"/>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183" name="椭圆 182">
                <a:extLst>
                  <a:ext uri="{FF2B5EF4-FFF2-40B4-BE49-F238E27FC236}">
                    <a16:creationId xmlns:a16="http://schemas.microsoft.com/office/drawing/2014/main" id="{25DD1422-ED8D-44F0-A3D6-2226C8584F07}"/>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181" name="TextBox 61">
              <a:extLst>
                <a:ext uri="{FF2B5EF4-FFF2-40B4-BE49-F238E27FC236}">
                  <a16:creationId xmlns:a16="http://schemas.microsoft.com/office/drawing/2014/main" id="{92BF6058-9F86-4977-A67A-E0BC4D19BE0A}"/>
                </a:ext>
              </a:extLst>
            </p:cNvPr>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262626"/>
                  </a:solidFill>
                  <a:latin typeface="思源黑体" panose="020B0500000000000000" pitchFamily="34" charset="-122"/>
                  <a:ea typeface="思源黑体" panose="020B0500000000000000" pitchFamily="34" charset="-122"/>
                  <a:cs typeface="+mn-ea"/>
                  <a:sym typeface="+mn-lt"/>
                </a:rPr>
                <a:t>03</a:t>
              </a:r>
              <a:endParaRPr lang="zh-CN" altLang="en-US" sz="2000" b="1" dirty="0">
                <a:solidFill>
                  <a:srgbClr val="262626"/>
                </a:solidFill>
                <a:latin typeface="思源黑体" panose="020B0500000000000000" pitchFamily="34" charset="-122"/>
                <a:ea typeface="思源黑体" panose="020B0500000000000000" pitchFamily="34" charset="-122"/>
                <a:cs typeface="+mn-ea"/>
                <a:sym typeface="+mn-lt"/>
              </a:endParaRPr>
            </a:p>
          </p:txBody>
        </p:sp>
      </p:grpSp>
      <p:grpSp>
        <p:nvGrpSpPr>
          <p:cNvPr id="184" name="组合 183">
            <a:extLst>
              <a:ext uri="{FF2B5EF4-FFF2-40B4-BE49-F238E27FC236}">
                <a16:creationId xmlns:a16="http://schemas.microsoft.com/office/drawing/2014/main" id="{4656F5E5-F818-484F-8C86-A13850F625DC}"/>
              </a:ext>
            </a:extLst>
          </p:cNvPr>
          <p:cNvGrpSpPr/>
          <p:nvPr/>
        </p:nvGrpSpPr>
        <p:grpSpPr>
          <a:xfrm>
            <a:off x="7232030" y="4981297"/>
            <a:ext cx="711242" cy="701976"/>
            <a:chOff x="6217935" y="1158425"/>
            <a:chExt cx="527724" cy="520849"/>
          </a:xfrm>
        </p:grpSpPr>
        <p:grpSp>
          <p:nvGrpSpPr>
            <p:cNvPr id="185" name="组合 184">
              <a:extLst>
                <a:ext uri="{FF2B5EF4-FFF2-40B4-BE49-F238E27FC236}">
                  <a16:creationId xmlns:a16="http://schemas.microsoft.com/office/drawing/2014/main" id="{AB0BD369-A6BD-4DEC-A97E-E450AB88527E}"/>
                </a:ext>
              </a:extLst>
            </p:cNvPr>
            <p:cNvGrpSpPr/>
            <p:nvPr/>
          </p:nvGrpSpPr>
          <p:grpSpPr>
            <a:xfrm>
              <a:off x="6219351" y="1158425"/>
              <a:ext cx="520849" cy="520849"/>
              <a:chOff x="1705099" y="2564904"/>
              <a:chExt cx="1800200" cy="1800200"/>
            </a:xfrm>
          </p:grpSpPr>
          <p:sp>
            <p:nvSpPr>
              <p:cNvPr id="187" name="椭圆 186">
                <a:extLst>
                  <a:ext uri="{FF2B5EF4-FFF2-40B4-BE49-F238E27FC236}">
                    <a16:creationId xmlns:a16="http://schemas.microsoft.com/office/drawing/2014/main" id="{36F6D8E1-84D4-463D-996D-84B49FFAA7C4}"/>
                  </a:ext>
                </a:extLst>
              </p:cNvPr>
              <p:cNvSpPr/>
              <p:nvPr/>
            </p:nvSpPr>
            <p:spPr>
              <a:xfrm>
                <a:off x="1705099" y="2564904"/>
                <a:ext cx="1800200" cy="1800200"/>
              </a:xfrm>
              <a:prstGeom prst="ellipse">
                <a:avLst/>
              </a:prstGeom>
              <a:solidFill>
                <a:srgbClr val="2F5596"/>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sp>
            <p:nvSpPr>
              <p:cNvPr id="188" name="椭圆 187">
                <a:extLst>
                  <a:ext uri="{FF2B5EF4-FFF2-40B4-BE49-F238E27FC236}">
                    <a16:creationId xmlns:a16="http://schemas.microsoft.com/office/drawing/2014/main" id="{046A2913-C880-4970-8C87-DCE6B007D164}"/>
                  </a:ext>
                </a:extLst>
              </p:cNvPr>
              <p:cNvSpPr/>
              <p:nvPr/>
            </p:nvSpPr>
            <p:spPr>
              <a:xfrm>
                <a:off x="1853307" y="2713112"/>
                <a:ext cx="1503784" cy="1503784"/>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186" name="TextBox 69">
              <a:extLst>
                <a:ext uri="{FF2B5EF4-FFF2-40B4-BE49-F238E27FC236}">
                  <a16:creationId xmlns:a16="http://schemas.microsoft.com/office/drawing/2014/main" id="{9802A7EF-0FA3-40E7-B342-99E22B6468A5}"/>
                </a:ext>
              </a:extLst>
            </p:cNvPr>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262626"/>
                  </a:solidFill>
                  <a:latin typeface="思源黑体" panose="020B0500000000000000" pitchFamily="34" charset="-122"/>
                  <a:ea typeface="思源黑体" panose="020B0500000000000000" pitchFamily="34" charset="-122"/>
                  <a:cs typeface="+mn-ea"/>
                  <a:sym typeface="+mn-lt"/>
                </a:rPr>
                <a:t>04</a:t>
              </a:r>
              <a:endParaRPr lang="zh-CN" altLang="en-US" sz="2000" b="1" dirty="0">
                <a:solidFill>
                  <a:srgbClr val="262626"/>
                </a:solidFill>
                <a:latin typeface="思源黑体" panose="020B0500000000000000" pitchFamily="34" charset="-122"/>
                <a:ea typeface="思源黑体" panose="020B0500000000000000" pitchFamily="34" charset="-122"/>
                <a:cs typeface="+mn-ea"/>
                <a:sym typeface="+mn-lt"/>
              </a:endParaRPr>
            </a:p>
          </p:txBody>
        </p:sp>
      </p:grpSp>
      <p:sp>
        <p:nvSpPr>
          <p:cNvPr id="189" name="文本框 188">
            <a:extLst>
              <a:ext uri="{FF2B5EF4-FFF2-40B4-BE49-F238E27FC236}">
                <a16:creationId xmlns:a16="http://schemas.microsoft.com/office/drawing/2014/main" id="{72A86C3C-A2C1-47B5-B7ED-9D751DDFF254}"/>
              </a:ext>
            </a:extLst>
          </p:cNvPr>
          <p:cNvSpPr txBox="1"/>
          <p:nvPr/>
        </p:nvSpPr>
        <p:spPr>
          <a:xfrm>
            <a:off x="413066" y="2342617"/>
            <a:ext cx="3868556" cy="787523"/>
          </a:xfrm>
          <a:prstGeom prst="rect">
            <a:avLst/>
          </a:prstGeom>
          <a:noFill/>
        </p:spPr>
        <p:txBody>
          <a:bodyPr wrap="square">
            <a:spAutoFit/>
          </a:bodyPr>
          <a:lstStyle/>
          <a:p>
            <a:pPr algn="just" hangingPunct="0">
              <a:lnSpc>
                <a:spcPct val="15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思源黑体 CN Bold" panose="020B0800000000000000" pitchFamily="34" charset="-122"/>
              </a:rPr>
              <a:t>明确危险废物转移相关方的一般责任，细化了从移出到接受各环节的转移管理要求</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思源黑体 CN Bold" panose="020B0800000000000000" pitchFamily="34" charset="-122"/>
            </a:endParaRPr>
          </a:p>
        </p:txBody>
      </p:sp>
      <p:sp>
        <p:nvSpPr>
          <p:cNvPr id="190" name="文本框 189">
            <a:extLst>
              <a:ext uri="{FF2B5EF4-FFF2-40B4-BE49-F238E27FC236}">
                <a16:creationId xmlns:a16="http://schemas.microsoft.com/office/drawing/2014/main" id="{E39D693C-FE16-415E-8BE8-09B7FCB0C2EC}"/>
              </a:ext>
            </a:extLst>
          </p:cNvPr>
          <p:cNvSpPr txBox="1"/>
          <p:nvPr/>
        </p:nvSpPr>
        <p:spPr>
          <a:xfrm>
            <a:off x="8011625" y="3336243"/>
            <a:ext cx="3774594" cy="787523"/>
          </a:xfrm>
          <a:prstGeom prst="rect">
            <a:avLst/>
          </a:prstGeom>
          <a:noFill/>
        </p:spPr>
        <p:txBody>
          <a:bodyPr wrap="square">
            <a:spAutoFit/>
          </a:bodyPr>
          <a:lstStyle>
            <a:defPPr>
              <a:defRPr lang="zh-CN"/>
            </a:defPPr>
            <a:lvl1pPr algn="just" hangingPunct="0">
              <a:lnSpc>
                <a:spcPct val="150000"/>
              </a:lnSpc>
              <a:defRPr sz="1600">
                <a:solidFill>
                  <a:schemeClr val="tx1">
                    <a:lumMod val="85000"/>
                    <a:lumOff val="1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思源黑体 CN Bold" panose="020B0800000000000000" pitchFamily="34" charset="-122"/>
              </a:rPr>
              <a:t>明确危险废物转移遵循就近原则，尽可能减少大规模、长距离运输。</a:t>
            </a:r>
          </a:p>
        </p:txBody>
      </p:sp>
      <p:sp>
        <p:nvSpPr>
          <p:cNvPr id="191" name="文本框 190">
            <a:extLst>
              <a:ext uri="{FF2B5EF4-FFF2-40B4-BE49-F238E27FC236}">
                <a16:creationId xmlns:a16="http://schemas.microsoft.com/office/drawing/2014/main" id="{18E87259-E3A6-4CF1-B629-F7BA6B138EAF}"/>
              </a:ext>
            </a:extLst>
          </p:cNvPr>
          <p:cNvSpPr txBox="1"/>
          <p:nvPr/>
        </p:nvSpPr>
        <p:spPr>
          <a:xfrm>
            <a:off x="408956" y="4123766"/>
            <a:ext cx="3806904" cy="1156855"/>
          </a:xfrm>
          <a:prstGeom prst="rect">
            <a:avLst/>
          </a:prstGeom>
          <a:noFill/>
        </p:spPr>
        <p:txBody>
          <a:bodyPr wrap="square">
            <a:spAutoFit/>
          </a:bodyPr>
          <a:lstStyle>
            <a:defPPr>
              <a:defRPr lang="zh-CN"/>
            </a:defPPr>
            <a:lvl1pPr algn="just" hangingPunct="0">
              <a:lnSpc>
                <a:spcPct val="150000"/>
              </a:lnSpc>
              <a:defRPr sz="1600">
                <a:solidFill>
                  <a:schemeClr val="tx1">
                    <a:lumMod val="85000"/>
                    <a:lumOff val="1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思源黑体 CN Bold" panose="020B0800000000000000" pitchFamily="34" charset="-122"/>
              </a:rPr>
              <a:t>强化危险废物转移环节信息化管理，推动实现危险废物收集、转移、处置等全过程监控和信息化追溯。 </a:t>
            </a:r>
          </a:p>
        </p:txBody>
      </p:sp>
      <p:sp>
        <p:nvSpPr>
          <p:cNvPr id="192" name="文本框 191">
            <a:extLst>
              <a:ext uri="{FF2B5EF4-FFF2-40B4-BE49-F238E27FC236}">
                <a16:creationId xmlns:a16="http://schemas.microsoft.com/office/drawing/2014/main" id="{CDF9908E-5808-4A91-9A2E-0441FA2529D8}"/>
              </a:ext>
            </a:extLst>
          </p:cNvPr>
          <p:cNvSpPr txBox="1"/>
          <p:nvPr/>
        </p:nvSpPr>
        <p:spPr>
          <a:xfrm>
            <a:off x="8011625" y="4660794"/>
            <a:ext cx="3774594" cy="1526187"/>
          </a:xfrm>
          <a:prstGeom prst="rect">
            <a:avLst/>
          </a:prstGeom>
          <a:noFill/>
        </p:spPr>
        <p:txBody>
          <a:bodyPr wrap="square">
            <a:spAutoFit/>
          </a:bodyPr>
          <a:lstStyle>
            <a:defPPr>
              <a:defRPr lang="zh-CN"/>
            </a:defPPr>
            <a:lvl1pPr algn="just" hangingPunct="0">
              <a:lnSpc>
                <a:spcPct val="150000"/>
              </a:lnSpc>
              <a:defRPr sz="1600">
                <a:solidFill>
                  <a:schemeClr val="tx1">
                    <a:lumMod val="85000"/>
                    <a:lumOff val="15000"/>
                  </a:schemeClr>
                </a:solidFill>
                <a:latin typeface="微软雅黑" panose="020B0503020204020204" pitchFamily="34" charset="-122"/>
                <a:ea typeface="微软雅黑" panose="020B0503020204020204" pitchFamily="34" charset="-122"/>
                <a:cs typeface="+mn-ea"/>
              </a:defRPr>
            </a:lvl1pPr>
          </a:lstStyle>
          <a:p>
            <a:r>
              <a:rPr lang="zh-CN" altLang="en-US" dirty="0">
                <a:sym typeface="思源黑体 CN Bold" panose="020B0800000000000000" pitchFamily="34" charset="-122"/>
              </a:rPr>
              <a:t>优化危险废物跨省转移审批服务，落实“放管服”改革要求，对申请材料、审批流程进行了简化，提高审批效率，加强服务措施。</a:t>
            </a:r>
          </a:p>
        </p:txBody>
      </p:sp>
      <p:grpSp>
        <p:nvGrpSpPr>
          <p:cNvPr id="15" name="组合 14">
            <a:extLst>
              <a:ext uri="{FF2B5EF4-FFF2-40B4-BE49-F238E27FC236}">
                <a16:creationId xmlns:a16="http://schemas.microsoft.com/office/drawing/2014/main" id="{57B42FE5-B5CB-41D8-82EB-07AAAC180A35}"/>
              </a:ext>
            </a:extLst>
          </p:cNvPr>
          <p:cNvGrpSpPr/>
          <p:nvPr/>
        </p:nvGrpSpPr>
        <p:grpSpPr>
          <a:xfrm>
            <a:off x="5268198" y="1870986"/>
            <a:ext cx="587304" cy="586801"/>
            <a:chOff x="7641162" y="1209302"/>
            <a:chExt cx="740926" cy="740292"/>
          </a:xfrm>
        </p:grpSpPr>
        <p:sp>
          <p:nvSpPr>
            <p:cNvPr id="12" name="Freeform 5">
              <a:extLst>
                <a:ext uri="{FF2B5EF4-FFF2-40B4-BE49-F238E27FC236}">
                  <a16:creationId xmlns:a16="http://schemas.microsoft.com/office/drawing/2014/main" id="{4DA55D58-BF34-4EF6-9052-52B77E86A95C}"/>
                </a:ext>
              </a:extLst>
            </p:cNvPr>
            <p:cNvSpPr>
              <a:spLocks noEditPoints="1"/>
            </p:cNvSpPr>
            <p:nvPr/>
          </p:nvSpPr>
          <p:spPr bwMode="auto">
            <a:xfrm>
              <a:off x="7641162" y="1209302"/>
              <a:ext cx="506771" cy="740292"/>
            </a:xfrm>
            <a:custGeom>
              <a:avLst/>
              <a:gdLst>
                <a:gd name="T0" fmla="*/ 1235 w 2021"/>
                <a:gd name="T1" fmla="*/ 1575 h 2953"/>
                <a:gd name="T2" fmla="*/ 448 w 2021"/>
                <a:gd name="T3" fmla="*/ 788 h 2953"/>
                <a:gd name="T4" fmla="*/ 1235 w 2021"/>
                <a:gd name="T5" fmla="*/ 0 h 2953"/>
                <a:gd name="T6" fmla="*/ 2021 w 2021"/>
                <a:gd name="T7" fmla="*/ 786 h 2953"/>
                <a:gd name="T8" fmla="*/ 1235 w 2021"/>
                <a:gd name="T9" fmla="*/ 1575 h 2953"/>
                <a:gd name="T10" fmla="*/ 1235 w 2021"/>
                <a:gd name="T11" fmla="*/ 123 h 2953"/>
                <a:gd name="T12" fmla="*/ 571 w 2021"/>
                <a:gd name="T13" fmla="*/ 786 h 2953"/>
                <a:gd name="T14" fmla="*/ 1235 w 2021"/>
                <a:gd name="T15" fmla="*/ 1450 h 2953"/>
                <a:gd name="T16" fmla="*/ 1898 w 2021"/>
                <a:gd name="T17" fmla="*/ 786 h 2953"/>
                <a:gd name="T18" fmla="*/ 1235 w 2021"/>
                <a:gd name="T19" fmla="*/ 123 h 2953"/>
                <a:gd name="T20" fmla="*/ 1593 w 2021"/>
                <a:gd name="T21" fmla="*/ 2828 h 2953"/>
                <a:gd name="T22" fmla="*/ 397 w 2021"/>
                <a:gd name="T23" fmla="*/ 2828 h 2953"/>
                <a:gd name="T24" fmla="*/ 125 w 2021"/>
                <a:gd name="T25" fmla="*/ 2515 h 2953"/>
                <a:gd name="T26" fmla="*/ 157 w 2021"/>
                <a:gd name="T27" fmla="*/ 2373 h 2953"/>
                <a:gd name="T28" fmla="*/ 1243 w 2021"/>
                <a:gd name="T29" fmla="*/ 1697 h 2953"/>
                <a:gd name="T30" fmla="*/ 1503 w 2021"/>
                <a:gd name="T31" fmla="*/ 1724 h 2953"/>
                <a:gd name="T32" fmla="*/ 1589 w 2021"/>
                <a:gd name="T33" fmla="*/ 1620 h 2953"/>
                <a:gd name="T34" fmla="*/ 1243 w 2021"/>
                <a:gd name="T35" fmla="*/ 1577 h 2953"/>
                <a:gd name="T36" fmla="*/ 47 w 2021"/>
                <a:gd name="T37" fmla="*/ 2322 h 2953"/>
                <a:gd name="T38" fmla="*/ 2 w 2021"/>
                <a:gd name="T39" fmla="*/ 2521 h 2953"/>
                <a:gd name="T40" fmla="*/ 393 w 2021"/>
                <a:gd name="T41" fmla="*/ 2953 h 2953"/>
                <a:gd name="T42" fmla="*/ 1736 w 2021"/>
                <a:gd name="T43" fmla="*/ 2953 h 2953"/>
                <a:gd name="T44" fmla="*/ 1593 w 2021"/>
                <a:gd name="T45" fmla="*/ 2828 h 2953"/>
                <a:gd name="T46" fmla="*/ 1593 w 2021"/>
                <a:gd name="T47" fmla="*/ 2828 h 2953"/>
                <a:gd name="T48" fmla="*/ 1593 w 2021"/>
                <a:gd name="T49" fmla="*/ 2828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1" h="2953">
                  <a:moveTo>
                    <a:pt x="1235" y="1575"/>
                  </a:moveTo>
                  <a:cubicBezTo>
                    <a:pt x="800" y="1575"/>
                    <a:pt x="448" y="1222"/>
                    <a:pt x="448" y="788"/>
                  </a:cubicBezTo>
                  <a:cubicBezTo>
                    <a:pt x="448" y="354"/>
                    <a:pt x="800" y="0"/>
                    <a:pt x="1235" y="0"/>
                  </a:cubicBezTo>
                  <a:cubicBezTo>
                    <a:pt x="1669" y="0"/>
                    <a:pt x="2021" y="352"/>
                    <a:pt x="2021" y="786"/>
                  </a:cubicBezTo>
                  <a:cubicBezTo>
                    <a:pt x="2021" y="1220"/>
                    <a:pt x="1669" y="1575"/>
                    <a:pt x="1235" y="1575"/>
                  </a:cubicBezTo>
                  <a:close/>
                  <a:moveTo>
                    <a:pt x="1235" y="123"/>
                  </a:moveTo>
                  <a:cubicBezTo>
                    <a:pt x="868" y="123"/>
                    <a:pt x="571" y="422"/>
                    <a:pt x="571" y="786"/>
                  </a:cubicBezTo>
                  <a:cubicBezTo>
                    <a:pt x="571" y="1153"/>
                    <a:pt x="868" y="1450"/>
                    <a:pt x="1235" y="1450"/>
                  </a:cubicBezTo>
                  <a:cubicBezTo>
                    <a:pt x="1601" y="1450"/>
                    <a:pt x="1898" y="1151"/>
                    <a:pt x="1898" y="786"/>
                  </a:cubicBezTo>
                  <a:cubicBezTo>
                    <a:pt x="1898" y="422"/>
                    <a:pt x="1601" y="123"/>
                    <a:pt x="1235" y="123"/>
                  </a:cubicBezTo>
                  <a:close/>
                  <a:moveTo>
                    <a:pt x="1593" y="2828"/>
                  </a:moveTo>
                  <a:cubicBezTo>
                    <a:pt x="397" y="2828"/>
                    <a:pt x="397" y="2828"/>
                    <a:pt x="397" y="2828"/>
                  </a:cubicBezTo>
                  <a:cubicBezTo>
                    <a:pt x="223" y="2818"/>
                    <a:pt x="131" y="2713"/>
                    <a:pt x="125" y="2515"/>
                  </a:cubicBezTo>
                  <a:cubicBezTo>
                    <a:pt x="122" y="2476"/>
                    <a:pt x="147" y="2396"/>
                    <a:pt x="157" y="2373"/>
                  </a:cubicBezTo>
                  <a:cubicBezTo>
                    <a:pt x="362" y="1955"/>
                    <a:pt x="778" y="1697"/>
                    <a:pt x="1243" y="1697"/>
                  </a:cubicBezTo>
                  <a:cubicBezTo>
                    <a:pt x="1331" y="1697"/>
                    <a:pt x="1419" y="1708"/>
                    <a:pt x="1503" y="1724"/>
                  </a:cubicBezTo>
                  <a:cubicBezTo>
                    <a:pt x="1529" y="1687"/>
                    <a:pt x="1558" y="1652"/>
                    <a:pt x="1589" y="1620"/>
                  </a:cubicBezTo>
                  <a:cubicBezTo>
                    <a:pt x="1478" y="1591"/>
                    <a:pt x="1361" y="1577"/>
                    <a:pt x="1243" y="1577"/>
                  </a:cubicBezTo>
                  <a:cubicBezTo>
                    <a:pt x="731" y="1577"/>
                    <a:pt x="272" y="1863"/>
                    <a:pt x="47" y="2322"/>
                  </a:cubicBezTo>
                  <a:cubicBezTo>
                    <a:pt x="30" y="2357"/>
                    <a:pt x="0" y="2457"/>
                    <a:pt x="2" y="2521"/>
                  </a:cubicBezTo>
                  <a:cubicBezTo>
                    <a:pt x="12" y="2783"/>
                    <a:pt x="153" y="2939"/>
                    <a:pt x="393" y="2953"/>
                  </a:cubicBezTo>
                  <a:cubicBezTo>
                    <a:pt x="1736" y="2953"/>
                    <a:pt x="1736" y="2953"/>
                    <a:pt x="1736" y="2953"/>
                  </a:cubicBezTo>
                  <a:cubicBezTo>
                    <a:pt x="1683" y="2916"/>
                    <a:pt x="1636" y="2875"/>
                    <a:pt x="1593" y="2828"/>
                  </a:cubicBezTo>
                  <a:close/>
                  <a:moveTo>
                    <a:pt x="1593" y="2828"/>
                  </a:moveTo>
                  <a:cubicBezTo>
                    <a:pt x="1593" y="2828"/>
                    <a:pt x="1593" y="2828"/>
                    <a:pt x="1593" y="2828"/>
                  </a:cubicBezTo>
                </a:path>
              </a:pathLst>
            </a:custGeom>
            <a:solidFill>
              <a:srgbClr val="2F559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6">
              <a:extLst>
                <a:ext uri="{FF2B5EF4-FFF2-40B4-BE49-F238E27FC236}">
                  <a16:creationId xmlns:a16="http://schemas.microsoft.com/office/drawing/2014/main" id="{3C8A4392-32E2-4880-B8CA-829713707DFE}"/>
                </a:ext>
              </a:extLst>
            </p:cNvPr>
            <p:cNvSpPr>
              <a:spLocks noEditPoints="1"/>
            </p:cNvSpPr>
            <p:nvPr/>
          </p:nvSpPr>
          <p:spPr bwMode="auto">
            <a:xfrm>
              <a:off x="8011836" y="1597305"/>
              <a:ext cx="370252" cy="350809"/>
            </a:xfrm>
            <a:custGeom>
              <a:avLst/>
              <a:gdLst>
                <a:gd name="T0" fmla="*/ 893 w 1477"/>
                <a:gd name="T1" fmla="*/ 1368 h 1399"/>
                <a:gd name="T2" fmla="*/ 584 w 1477"/>
                <a:gd name="T3" fmla="*/ 1366 h 1399"/>
                <a:gd name="T4" fmla="*/ 479 w 1477"/>
                <a:gd name="T5" fmla="*/ 1386 h 1399"/>
                <a:gd name="T6" fmla="*/ 295 w 1477"/>
                <a:gd name="T7" fmla="*/ 1286 h 1399"/>
                <a:gd name="T8" fmla="*/ 264 w 1477"/>
                <a:gd name="T9" fmla="*/ 1180 h 1399"/>
                <a:gd name="T10" fmla="*/ 88 w 1477"/>
                <a:gd name="T11" fmla="*/ 913 h 1399"/>
                <a:gd name="T12" fmla="*/ 17 w 1477"/>
                <a:gd name="T13" fmla="*/ 844 h 1399"/>
                <a:gd name="T14" fmla="*/ 17 w 1477"/>
                <a:gd name="T15" fmla="*/ 553 h 1399"/>
                <a:gd name="T16" fmla="*/ 86 w 1477"/>
                <a:gd name="T17" fmla="*/ 483 h 1399"/>
                <a:gd name="T18" fmla="*/ 262 w 1477"/>
                <a:gd name="T19" fmla="*/ 217 h 1399"/>
                <a:gd name="T20" fmla="*/ 293 w 1477"/>
                <a:gd name="T21" fmla="*/ 111 h 1399"/>
                <a:gd name="T22" fmla="*/ 486 w 1477"/>
                <a:gd name="T23" fmla="*/ 6 h 1399"/>
                <a:gd name="T24" fmla="*/ 590 w 1477"/>
                <a:gd name="T25" fmla="*/ 29 h 1399"/>
                <a:gd name="T26" fmla="*/ 893 w 1477"/>
                <a:gd name="T27" fmla="*/ 31 h 1399"/>
                <a:gd name="T28" fmla="*/ 998 w 1477"/>
                <a:gd name="T29" fmla="*/ 10 h 1399"/>
                <a:gd name="T30" fmla="*/ 1184 w 1477"/>
                <a:gd name="T31" fmla="*/ 113 h 1399"/>
                <a:gd name="T32" fmla="*/ 1215 w 1477"/>
                <a:gd name="T33" fmla="*/ 219 h 1399"/>
                <a:gd name="T34" fmla="*/ 1391 w 1477"/>
                <a:gd name="T35" fmla="*/ 485 h 1399"/>
                <a:gd name="T36" fmla="*/ 1460 w 1477"/>
                <a:gd name="T37" fmla="*/ 555 h 1399"/>
                <a:gd name="T38" fmla="*/ 1460 w 1477"/>
                <a:gd name="T39" fmla="*/ 846 h 1399"/>
                <a:gd name="T40" fmla="*/ 1391 w 1477"/>
                <a:gd name="T41" fmla="*/ 915 h 1399"/>
                <a:gd name="T42" fmla="*/ 1215 w 1477"/>
                <a:gd name="T43" fmla="*/ 1182 h 1399"/>
                <a:gd name="T44" fmla="*/ 1184 w 1477"/>
                <a:gd name="T45" fmla="*/ 1288 h 1399"/>
                <a:gd name="T46" fmla="*/ 994 w 1477"/>
                <a:gd name="T47" fmla="*/ 1393 h 1399"/>
                <a:gd name="T48" fmla="*/ 957 w 1477"/>
                <a:gd name="T49" fmla="*/ 1311 h 1399"/>
                <a:gd name="T50" fmla="*/ 1139 w 1477"/>
                <a:gd name="T51" fmla="*/ 1216 h 1399"/>
                <a:gd name="T52" fmla="*/ 1379 w 1477"/>
                <a:gd name="T53" fmla="*/ 831 h 1399"/>
                <a:gd name="T54" fmla="*/ 1379 w 1477"/>
                <a:gd name="T55" fmla="*/ 577 h 1399"/>
                <a:gd name="T56" fmla="*/ 1139 w 1477"/>
                <a:gd name="T57" fmla="*/ 192 h 1399"/>
                <a:gd name="T58" fmla="*/ 961 w 1477"/>
                <a:gd name="T59" fmla="*/ 98 h 1399"/>
                <a:gd name="T60" fmla="*/ 748 w 1477"/>
                <a:gd name="T61" fmla="*/ 209 h 1399"/>
                <a:gd name="T62" fmla="*/ 533 w 1477"/>
                <a:gd name="T63" fmla="*/ 96 h 1399"/>
                <a:gd name="T64" fmla="*/ 348 w 1477"/>
                <a:gd name="T65" fmla="*/ 192 h 1399"/>
                <a:gd name="T66" fmla="*/ 109 w 1477"/>
                <a:gd name="T67" fmla="*/ 577 h 1399"/>
                <a:gd name="T68" fmla="*/ 109 w 1477"/>
                <a:gd name="T69" fmla="*/ 831 h 1399"/>
                <a:gd name="T70" fmla="*/ 348 w 1477"/>
                <a:gd name="T71" fmla="*/ 1218 h 1399"/>
                <a:gd name="T72" fmla="*/ 525 w 1477"/>
                <a:gd name="T73" fmla="*/ 1311 h 1399"/>
                <a:gd name="T74" fmla="*/ 744 w 1477"/>
                <a:gd name="T75" fmla="*/ 1194 h 1399"/>
                <a:gd name="T76" fmla="*/ 957 w 1477"/>
                <a:gd name="T77" fmla="*/ 1311 h 1399"/>
                <a:gd name="T78" fmla="*/ 957 w 1477"/>
                <a:gd name="T79" fmla="*/ 1311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7" h="1399">
                  <a:moveTo>
                    <a:pt x="963" y="1399"/>
                  </a:moveTo>
                  <a:cubicBezTo>
                    <a:pt x="936" y="1399"/>
                    <a:pt x="910" y="1388"/>
                    <a:pt x="893" y="1368"/>
                  </a:cubicBezTo>
                  <a:cubicBezTo>
                    <a:pt x="871" y="1343"/>
                    <a:pt x="797" y="1278"/>
                    <a:pt x="738" y="1278"/>
                  </a:cubicBezTo>
                  <a:cubicBezTo>
                    <a:pt x="678" y="1278"/>
                    <a:pt x="604" y="1343"/>
                    <a:pt x="584" y="1366"/>
                  </a:cubicBezTo>
                  <a:cubicBezTo>
                    <a:pt x="568" y="1384"/>
                    <a:pt x="541" y="1395"/>
                    <a:pt x="514" y="1395"/>
                  </a:cubicBezTo>
                  <a:cubicBezTo>
                    <a:pt x="502" y="1395"/>
                    <a:pt x="490" y="1393"/>
                    <a:pt x="479" y="1386"/>
                  </a:cubicBezTo>
                  <a:cubicBezTo>
                    <a:pt x="477" y="1386"/>
                    <a:pt x="477" y="1386"/>
                    <a:pt x="477" y="1386"/>
                  </a:cubicBezTo>
                  <a:cubicBezTo>
                    <a:pt x="295" y="1286"/>
                    <a:pt x="295" y="1286"/>
                    <a:pt x="295" y="1286"/>
                  </a:cubicBezTo>
                  <a:cubicBezTo>
                    <a:pt x="293" y="1284"/>
                    <a:pt x="293" y="1284"/>
                    <a:pt x="293" y="1284"/>
                  </a:cubicBezTo>
                  <a:cubicBezTo>
                    <a:pt x="260" y="1261"/>
                    <a:pt x="248" y="1216"/>
                    <a:pt x="264" y="1180"/>
                  </a:cubicBezTo>
                  <a:cubicBezTo>
                    <a:pt x="264" y="1180"/>
                    <a:pt x="281" y="1141"/>
                    <a:pt x="281" y="1106"/>
                  </a:cubicBezTo>
                  <a:cubicBezTo>
                    <a:pt x="281" y="999"/>
                    <a:pt x="195" y="913"/>
                    <a:pt x="88" y="913"/>
                  </a:cubicBezTo>
                  <a:cubicBezTo>
                    <a:pt x="80" y="913"/>
                    <a:pt x="80" y="913"/>
                    <a:pt x="80" y="913"/>
                  </a:cubicBezTo>
                  <a:cubicBezTo>
                    <a:pt x="49" y="913"/>
                    <a:pt x="25" y="887"/>
                    <a:pt x="17" y="844"/>
                  </a:cubicBezTo>
                  <a:cubicBezTo>
                    <a:pt x="17" y="840"/>
                    <a:pt x="0" y="762"/>
                    <a:pt x="0" y="698"/>
                  </a:cubicBezTo>
                  <a:cubicBezTo>
                    <a:pt x="0" y="637"/>
                    <a:pt x="15" y="557"/>
                    <a:pt x="17" y="553"/>
                  </a:cubicBezTo>
                  <a:cubicBezTo>
                    <a:pt x="25" y="510"/>
                    <a:pt x="49" y="483"/>
                    <a:pt x="80" y="483"/>
                  </a:cubicBezTo>
                  <a:cubicBezTo>
                    <a:pt x="86" y="483"/>
                    <a:pt x="86" y="483"/>
                    <a:pt x="86" y="483"/>
                  </a:cubicBezTo>
                  <a:cubicBezTo>
                    <a:pt x="193" y="483"/>
                    <a:pt x="279" y="397"/>
                    <a:pt x="279" y="291"/>
                  </a:cubicBezTo>
                  <a:cubicBezTo>
                    <a:pt x="279" y="256"/>
                    <a:pt x="262" y="217"/>
                    <a:pt x="262" y="217"/>
                  </a:cubicBezTo>
                  <a:cubicBezTo>
                    <a:pt x="246" y="180"/>
                    <a:pt x="258" y="135"/>
                    <a:pt x="291" y="113"/>
                  </a:cubicBezTo>
                  <a:cubicBezTo>
                    <a:pt x="293" y="111"/>
                    <a:pt x="293" y="111"/>
                    <a:pt x="293" y="111"/>
                  </a:cubicBezTo>
                  <a:cubicBezTo>
                    <a:pt x="484" y="6"/>
                    <a:pt x="484" y="6"/>
                    <a:pt x="484" y="6"/>
                  </a:cubicBezTo>
                  <a:cubicBezTo>
                    <a:pt x="486" y="6"/>
                    <a:pt x="486" y="6"/>
                    <a:pt x="486" y="6"/>
                  </a:cubicBezTo>
                  <a:cubicBezTo>
                    <a:pt x="496" y="2"/>
                    <a:pt x="508" y="0"/>
                    <a:pt x="520" y="0"/>
                  </a:cubicBezTo>
                  <a:cubicBezTo>
                    <a:pt x="547" y="0"/>
                    <a:pt x="574" y="10"/>
                    <a:pt x="590" y="29"/>
                  </a:cubicBezTo>
                  <a:cubicBezTo>
                    <a:pt x="613" y="53"/>
                    <a:pt x="684" y="115"/>
                    <a:pt x="742" y="115"/>
                  </a:cubicBezTo>
                  <a:cubicBezTo>
                    <a:pt x="799" y="115"/>
                    <a:pt x="871" y="53"/>
                    <a:pt x="893" y="31"/>
                  </a:cubicBezTo>
                  <a:cubicBezTo>
                    <a:pt x="910" y="12"/>
                    <a:pt x="936" y="2"/>
                    <a:pt x="963" y="2"/>
                  </a:cubicBezTo>
                  <a:cubicBezTo>
                    <a:pt x="975" y="2"/>
                    <a:pt x="987" y="4"/>
                    <a:pt x="998" y="10"/>
                  </a:cubicBezTo>
                  <a:cubicBezTo>
                    <a:pt x="1000" y="10"/>
                    <a:pt x="1000" y="10"/>
                    <a:pt x="1000" y="10"/>
                  </a:cubicBezTo>
                  <a:cubicBezTo>
                    <a:pt x="1184" y="113"/>
                    <a:pt x="1184" y="113"/>
                    <a:pt x="1184" y="113"/>
                  </a:cubicBezTo>
                  <a:cubicBezTo>
                    <a:pt x="1186" y="115"/>
                    <a:pt x="1186" y="115"/>
                    <a:pt x="1186" y="115"/>
                  </a:cubicBezTo>
                  <a:cubicBezTo>
                    <a:pt x="1219" y="137"/>
                    <a:pt x="1231" y="182"/>
                    <a:pt x="1215" y="219"/>
                  </a:cubicBezTo>
                  <a:cubicBezTo>
                    <a:pt x="1215" y="219"/>
                    <a:pt x="1198" y="258"/>
                    <a:pt x="1198" y="293"/>
                  </a:cubicBezTo>
                  <a:cubicBezTo>
                    <a:pt x="1198" y="399"/>
                    <a:pt x="1284" y="485"/>
                    <a:pt x="1391" y="485"/>
                  </a:cubicBezTo>
                  <a:cubicBezTo>
                    <a:pt x="1397" y="485"/>
                    <a:pt x="1397" y="485"/>
                    <a:pt x="1397" y="485"/>
                  </a:cubicBezTo>
                  <a:cubicBezTo>
                    <a:pt x="1428" y="485"/>
                    <a:pt x="1452" y="512"/>
                    <a:pt x="1460" y="555"/>
                  </a:cubicBezTo>
                  <a:cubicBezTo>
                    <a:pt x="1460" y="559"/>
                    <a:pt x="1477" y="637"/>
                    <a:pt x="1477" y="700"/>
                  </a:cubicBezTo>
                  <a:cubicBezTo>
                    <a:pt x="1477" y="762"/>
                    <a:pt x="1463" y="842"/>
                    <a:pt x="1460" y="846"/>
                  </a:cubicBezTo>
                  <a:cubicBezTo>
                    <a:pt x="1452" y="889"/>
                    <a:pt x="1428" y="915"/>
                    <a:pt x="1397" y="915"/>
                  </a:cubicBezTo>
                  <a:cubicBezTo>
                    <a:pt x="1391" y="915"/>
                    <a:pt x="1391" y="915"/>
                    <a:pt x="1391" y="915"/>
                  </a:cubicBezTo>
                  <a:cubicBezTo>
                    <a:pt x="1284" y="915"/>
                    <a:pt x="1198" y="1001"/>
                    <a:pt x="1198" y="1108"/>
                  </a:cubicBezTo>
                  <a:cubicBezTo>
                    <a:pt x="1198" y="1143"/>
                    <a:pt x="1215" y="1182"/>
                    <a:pt x="1215" y="1182"/>
                  </a:cubicBezTo>
                  <a:cubicBezTo>
                    <a:pt x="1231" y="1218"/>
                    <a:pt x="1219" y="1264"/>
                    <a:pt x="1186" y="1286"/>
                  </a:cubicBezTo>
                  <a:cubicBezTo>
                    <a:pt x="1184" y="1288"/>
                    <a:pt x="1184" y="1288"/>
                    <a:pt x="1184" y="1288"/>
                  </a:cubicBezTo>
                  <a:cubicBezTo>
                    <a:pt x="996" y="1393"/>
                    <a:pt x="996" y="1393"/>
                    <a:pt x="996" y="1393"/>
                  </a:cubicBezTo>
                  <a:cubicBezTo>
                    <a:pt x="994" y="1393"/>
                    <a:pt x="994" y="1393"/>
                    <a:pt x="994" y="1393"/>
                  </a:cubicBezTo>
                  <a:cubicBezTo>
                    <a:pt x="985" y="1397"/>
                    <a:pt x="975" y="1399"/>
                    <a:pt x="963" y="1399"/>
                  </a:cubicBezTo>
                  <a:close/>
                  <a:moveTo>
                    <a:pt x="957" y="1311"/>
                  </a:moveTo>
                  <a:cubicBezTo>
                    <a:pt x="957" y="1311"/>
                    <a:pt x="961" y="1313"/>
                    <a:pt x="963" y="1313"/>
                  </a:cubicBezTo>
                  <a:cubicBezTo>
                    <a:pt x="1139" y="1216"/>
                    <a:pt x="1139" y="1216"/>
                    <a:pt x="1139" y="1216"/>
                  </a:cubicBezTo>
                  <a:cubicBezTo>
                    <a:pt x="1135" y="1206"/>
                    <a:pt x="1114" y="1159"/>
                    <a:pt x="1114" y="1110"/>
                  </a:cubicBezTo>
                  <a:cubicBezTo>
                    <a:pt x="1114" y="960"/>
                    <a:pt x="1231" y="840"/>
                    <a:pt x="1379" y="831"/>
                  </a:cubicBezTo>
                  <a:cubicBezTo>
                    <a:pt x="1381" y="819"/>
                    <a:pt x="1393" y="754"/>
                    <a:pt x="1393" y="704"/>
                  </a:cubicBezTo>
                  <a:cubicBezTo>
                    <a:pt x="1393" y="655"/>
                    <a:pt x="1381" y="590"/>
                    <a:pt x="1379" y="577"/>
                  </a:cubicBezTo>
                  <a:cubicBezTo>
                    <a:pt x="1231" y="569"/>
                    <a:pt x="1114" y="448"/>
                    <a:pt x="1114" y="299"/>
                  </a:cubicBezTo>
                  <a:cubicBezTo>
                    <a:pt x="1114" y="250"/>
                    <a:pt x="1133" y="201"/>
                    <a:pt x="1139" y="192"/>
                  </a:cubicBezTo>
                  <a:cubicBezTo>
                    <a:pt x="967" y="96"/>
                    <a:pt x="967" y="96"/>
                    <a:pt x="967" y="96"/>
                  </a:cubicBezTo>
                  <a:cubicBezTo>
                    <a:pt x="965" y="96"/>
                    <a:pt x="961" y="98"/>
                    <a:pt x="961" y="98"/>
                  </a:cubicBezTo>
                  <a:cubicBezTo>
                    <a:pt x="959" y="100"/>
                    <a:pt x="932" y="127"/>
                    <a:pt x="897" y="151"/>
                  </a:cubicBezTo>
                  <a:cubicBezTo>
                    <a:pt x="844" y="188"/>
                    <a:pt x="793" y="209"/>
                    <a:pt x="748" y="209"/>
                  </a:cubicBezTo>
                  <a:cubicBezTo>
                    <a:pt x="701" y="209"/>
                    <a:pt x="651" y="190"/>
                    <a:pt x="596" y="151"/>
                  </a:cubicBezTo>
                  <a:cubicBezTo>
                    <a:pt x="559" y="125"/>
                    <a:pt x="535" y="100"/>
                    <a:pt x="533" y="96"/>
                  </a:cubicBezTo>
                  <a:cubicBezTo>
                    <a:pt x="533" y="96"/>
                    <a:pt x="529" y="94"/>
                    <a:pt x="527" y="94"/>
                  </a:cubicBezTo>
                  <a:cubicBezTo>
                    <a:pt x="348" y="192"/>
                    <a:pt x="348" y="192"/>
                    <a:pt x="348" y="192"/>
                  </a:cubicBezTo>
                  <a:cubicBezTo>
                    <a:pt x="352" y="203"/>
                    <a:pt x="373" y="250"/>
                    <a:pt x="373" y="299"/>
                  </a:cubicBezTo>
                  <a:cubicBezTo>
                    <a:pt x="373" y="448"/>
                    <a:pt x="256" y="569"/>
                    <a:pt x="109" y="577"/>
                  </a:cubicBezTo>
                  <a:cubicBezTo>
                    <a:pt x="107" y="590"/>
                    <a:pt x="94" y="655"/>
                    <a:pt x="94" y="704"/>
                  </a:cubicBezTo>
                  <a:cubicBezTo>
                    <a:pt x="94" y="754"/>
                    <a:pt x="107" y="819"/>
                    <a:pt x="109" y="831"/>
                  </a:cubicBezTo>
                  <a:cubicBezTo>
                    <a:pt x="256" y="840"/>
                    <a:pt x="373" y="960"/>
                    <a:pt x="373" y="1110"/>
                  </a:cubicBezTo>
                  <a:cubicBezTo>
                    <a:pt x="373" y="1159"/>
                    <a:pt x="352" y="1208"/>
                    <a:pt x="348" y="1218"/>
                  </a:cubicBezTo>
                  <a:cubicBezTo>
                    <a:pt x="518" y="1313"/>
                    <a:pt x="518" y="1313"/>
                    <a:pt x="518" y="1313"/>
                  </a:cubicBezTo>
                  <a:cubicBezTo>
                    <a:pt x="520" y="1313"/>
                    <a:pt x="522" y="1313"/>
                    <a:pt x="525" y="1311"/>
                  </a:cubicBezTo>
                  <a:cubicBezTo>
                    <a:pt x="529" y="1307"/>
                    <a:pt x="553" y="1280"/>
                    <a:pt x="590" y="1253"/>
                  </a:cubicBezTo>
                  <a:cubicBezTo>
                    <a:pt x="645" y="1214"/>
                    <a:pt x="697" y="1194"/>
                    <a:pt x="744" y="1194"/>
                  </a:cubicBezTo>
                  <a:cubicBezTo>
                    <a:pt x="791" y="1194"/>
                    <a:pt x="844" y="1214"/>
                    <a:pt x="897" y="1255"/>
                  </a:cubicBezTo>
                  <a:cubicBezTo>
                    <a:pt x="928" y="1280"/>
                    <a:pt x="953" y="1307"/>
                    <a:pt x="957" y="1311"/>
                  </a:cubicBezTo>
                  <a:close/>
                  <a:moveTo>
                    <a:pt x="957" y="1311"/>
                  </a:moveTo>
                  <a:cubicBezTo>
                    <a:pt x="957" y="1311"/>
                    <a:pt x="957" y="1311"/>
                    <a:pt x="957" y="1311"/>
                  </a:cubicBezTo>
                </a:path>
              </a:pathLst>
            </a:custGeom>
            <a:solidFill>
              <a:srgbClr val="2F559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7">
              <a:extLst>
                <a:ext uri="{FF2B5EF4-FFF2-40B4-BE49-F238E27FC236}">
                  <a16:creationId xmlns:a16="http://schemas.microsoft.com/office/drawing/2014/main" id="{C8195A4C-26D7-44C2-A2DD-144E7F2BCD9C}"/>
                </a:ext>
              </a:extLst>
            </p:cNvPr>
            <p:cNvSpPr>
              <a:spLocks noEditPoints="1"/>
            </p:cNvSpPr>
            <p:nvPr/>
          </p:nvSpPr>
          <p:spPr bwMode="auto">
            <a:xfrm>
              <a:off x="8132612" y="1708677"/>
              <a:ext cx="128383" cy="128383"/>
            </a:xfrm>
            <a:custGeom>
              <a:avLst/>
              <a:gdLst>
                <a:gd name="T0" fmla="*/ 256 w 512"/>
                <a:gd name="T1" fmla="*/ 512 h 512"/>
                <a:gd name="T2" fmla="*/ 0 w 512"/>
                <a:gd name="T3" fmla="*/ 256 h 512"/>
                <a:gd name="T4" fmla="*/ 256 w 512"/>
                <a:gd name="T5" fmla="*/ 0 h 512"/>
                <a:gd name="T6" fmla="*/ 512 w 512"/>
                <a:gd name="T7" fmla="*/ 256 h 512"/>
                <a:gd name="T8" fmla="*/ 256 w 512"/>
                <a:gd name="T9" fmla="*/ 512 h 512"/>
                <a:gd name="T10" fmla="*/ 256 w 512"/>
                <a:gd name="T11" fmla="*/ 88 h 512"/>
                <a:gd name="T12" fmla="*/ 88 w 512"/>
                <a:gd name="T13" fmla="*/ 256 h 512"/>
                <a:gd name="T14" fmla="*/ 256 w 512"/>
                <a:gd name="T15" fmla="*/ 424 h 512"/>
                <a:gd name="T16" fmla="*/ 423 w 512"/>
                <a:gd name="T17" fmla="*/ 256 h 512"/>
                <a:gd name="T18" fmla="*/ 256 w 512"/>
                <a:gd name="T19" fmla="*/ 88 h 512"/>
                <a:gd name="T20" fmla="*/ 256 w 512"/>
                <a:gd name="T21" fmla="*/ 88 h 512"/>
                <a:gd name="T22" fmla="*/ 256 w 512"/>
                <a:gd name="T23" fmla="*/ 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2" h="512">
                  <a:moveTo>
                    <a:pt x="256" y="512"/>
                  </a:moveTo>
                  <a:cubicBezTo>
                    <a:pt x="114" y="512"/>
                    <a:pt x="0" y="398"/>
                    <a:pt x="0" y="256"/>
                  </a:cubicBezTo>
                  <a:cubicBezTo>
                    <a:pt x="0" y="115"/>
                    <a:pt x="114" y="0"/>
                    <a:pt x="256" y="0"/>
                  </a:cubicBezTo>
                  <a:cubicBezTo>
                    <a:pt x="397" y="0"/>
                    <a:pt x="512" y="115"/>
                    <a:pt x="512" y="256"/>
                  </a:cubicBezTo>
                  <a:cubicBezTo>
                    <a:pt x="512" y="398"/>
                    <a:pt x="397" y="512"/>
                    <a:pt x="256" y="512"/>
                  </a:cubicBezTo>
                  <a:close/>
                  <a:moveTo>
                    <a:pt x="256" y="88"/>
                  </a:moveTo>
                  <a:cubicBezTo>
                    <a:pt x="163" y="88"/>
                    <a:pt x="88" y="164"/>
                    <a:pt x="88" y="256"/>
                  </a:cubicBezTo>
                  <a:cubicBezTo>
                    <a:pt x="88" y="348"/>
                    <a:pt x="163" y="424"/>
                    <a:pt x="256" y="424"/>
                  </a:cubicBezTo>
                  <a:cubicBezTo>
                    <a:pt x="348" y="424"/>
                    <a:pt x="423" y="348"/>
                    <a:pt x="423" y="256"/>
                  </a:cubicBezTo>
                  <a:cubicBezTo>
                    <a:pt x="423" y="164"/>
                    <a:pt x="348" y="88"/>
                    <a:pt x="256" y="88"/>
                  </a:cubicBezTo>
                  <a:close/>
                  <a:moveTo>
                    <a:pt x="256" y="88"/>
                  </a:moveTo>
                  <a:cubicBezTo>
                    <a:pt x="256" y="88"/>
                    <a:pt x="256" y="88"/>
                    <a:pt x="256" y="88"/>
                  </a:cubicBezTo>
                </a:path>
              </a:pathLst>
            </a:custGeom>
            <a:solidFill>
              <a:srgbClr val="2F5596"/>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9" name="Freeform 11">
            <a:extLst>
              <a:ext uri="{FF2B5EF4-FFF2-40B4-BE49-F238E27FC236}">
                <a16:creationId xmlns:a16="http://schemas.microsoft.com/office/drawing/2014/main" id="{0808ADFF-B9B0-46CA-A5F4-3D5E1817D29E}"/>
              </a:ext>
            </a:extLst>
          </p:cNvPr>
          <p:cNvSpPr>
            <a:spLocks noEditPoints="1"/>
          </p:cNvSpPr>
          <p:nvPr/>
        </p:nvSpPr>
        <p:spPr bwMode="auto">
          <a:xfrm>
            <a:off x="6481352" y="2905862"/>
            <a:ext cx="757002" cy="540545"/>
          </a:xfrm>
          <a:custGeom>
            <a:avLst/>
            <a:gdLst>
              <a:gd name="T0" fmla="*/ 2860 w 2867"/>
              <a:gd name="T1" fmla="*/ 1219 h 2048"/>
              <a:gd name="T2" fmla="*/ 2473 w 2867"/>
              <a:gd name="T3" fmla="*/ 637 h 2048"/>
              <a:gd name="T4" fmla="*/ 2429 w 2867"/>
              <a:gd name="T5" fmla="*/ 614 h 2048"/>
              <a:gd name="T6" fmla="*/ 2048 w 2867"/>
              <a:gd name="T7" fmla="*/ 614 h 2048"/>
              <a:gd name="T8" fmla="*/ 2048 w 2867"/>
              <a:gd name="T9" fmla="*/ 102 h 2048"/>
              <a:gd name="T10" fmla="*/ 1946 w 2867"/>
              <a:gd name="T11" fmla="*/ 0 h 2048"/>
              <a:gd name="T12" fmla="*/ 102 w 2867"/>
              <a:gd name="T13" fmla="*/ 0 h 2048"/>
              <a:gd name="T14" fmla="*/ 0 w 2867"/>
              <a:gd name="T15" fmla="*/ 102 h 2048"/>
              <a:gd name="T16" fmla="*/ 0 w 2867"/>
              <a:gd name="T17" fmla="*/ 1536 h 2048"/>
              <a:gd name="T18" fmla="*/ 102 w 2867"/>
              <a:gd name="T19" fmla="*/ 1638 h 2048"/>
              <a:gd name="T20" fmla="*/ 205 w 2867"/>
              <a:gd name="T21" fmla="*/ 1638 h 2048"/>
              <a:gd name="T22" fmla="*/ 614 w 2867"/>
              <a:gd name="T23" fmla="*/ 2048 h 2048"/>
              <a:gd name="T24" fmla="*/ 1024 w 2867"/>
              <a:gd name="T25" fmla="*/ 1638 h 2048"/>
              <a:gd name="T26" fmla="*/ 1843 w 2867"/>
              <a:gd name="T27" fmla="*/ 1638 h 2048"/>
              <a:gd name="T28" fmla="*/ 2253 w 2867"/>
              <a:gd name="T29" fmla="*/ 2048 h 2048"/>
              <a:gd name="T30" fmla="*/ 2662 w 2867"/>
              <a:gd name="T31" fmla="*/ 1638 h 2048"/>
              <a:gd name="T32" fmla="*/ 2765 w 2867"/>
              <a:gd name="T33" fmla="*/ 1638 h 2048"/>
              <a:gd name="T34" fmla="*/ 2867 w 2867"/>
              <a:gd name="T35" fmla="*/ 1536 h 2048"/>
              <a:gd name="T36" fmla="*/ 2867 w 2867"/>
              <a:gd name="T37" fmla="*/ 1247 h 2048"/>
              <a:gd name="T38" fmla="*/ 2860 w 2867"/>
              <a:gd name="T39" fmla="*/ 1219 h 2048"/>
              <a:gd name="T40" fmla="*/ 614 w 2867"/>
              <a:gd name="T41" fmla="*/ 1843 h 2048"/>
              <a:gd name="T42" fmla="*/ 410 w 2867"/>
              <a:gd name="T43" fmla="*/ 1638 h 2048"/>
              <a:gd name="T44" fmla="*/ 614 w 2867"/>
              <a:gd name="T45" fmla="*/ 1434 h 2048"/>
              <a:gd name="T46" fmla="*/ 819 w 2867"/>
              <a:gd name="T47" fmla="*/ 1638 h 2048"/>
              <a:gd name="T48" fmla="*/ 614 w 2867"/>
              <a:gd name="T49" fmla="*/ 1843 h 2048"/>
              <a:gd name="T50" fmla="*/ 1843 w 2867"/>
              <a:gd name="T51" fmla="*/ 1434 h 2048"/>
              <a:gd name="T52" fmla="*/ 968 w 2867"/>
              <a:gd name="T53" fmla="*/ 1434 h 2048"/>
              <a:gd name="T54" fmla="*/ 614 w 2867"/>
              <a:gd name="T55" fmla="*/ 1229 h 2048"/>
              <a:gd name="T56" fmla="*/ 261 w 2867"/>
              <a:gd name="T57" fmla="*/ 1434 h 2048"/>
              <a:gd name="T58" fmla="*/ 205 w 2867"/>
              <a:gd name="T59" fmla="*/ 1434 h 2048"/>
              <a:gd name="T60" fmla="*/ 205 w 2867"/>
              <a:gd name="T61" fmla="*/ 205 h 2048"/>
              <a:gd name="T62" fmla="*/ 1843 w 2867"/>
              <a:gd name="T63" fmla="*/ 205 h 2048"/>
              <a:gd name="T64" fmla="*/ 1843 w 2867"/>
              <a:gd name="T65" fmla="*/ 1434 h 2048"/>
              <a:gd name="T66" fmla="*/ 2253 w 2867"/>
              <a:gd name="T67" fmla="*/ 1843 h 2048"/>
              <a:gd name="T68" fmla="*/ 2048 w 2867"/>
              <a:gd name="T69" fmla="*/ 1638 h 2048"/>
              <a:gd name="T70" fmla="*/ 2253 w 2867"/>
              <a:gd name="T71" fmla="*/ 1434 h 2048"/>
              <a:gd name="T72" fmla="*/ 2458 w 2867"/>
              <a:gd name="T73" fmla="*/ 1638 h 2048"/>
              <a:gd name="T74" fmla="*/ 2253 w 2867"/>
              <a:gd name="T75" fmla="*/ 1843 h 2048"/>
              <a:gd name="T76" fmla="*/ 2662 w 2867"/>
              <a:gd name="T77" fmla="*/ 1434 h 2048"/>
              <a:gd name="T78" fmla="*/ 2606 w 2867"/>
              <a:gd name="T79" fmla="*/ 1434 h 2048"/>
              <a:gd name="T80" fmla="*/ 2253 w 2867"/>
              <a:gd name="T81" fmla="*/ 1229 h 2048"/>
              <a:gd name="T82" fmla="*/ 2048 w 2867"/>
              <a:gd name="T83" fmla="*/ 1285 h 2048"/>
              <a:gd name="T84" fmla="*/ 2048 w 2867"/>
              <a:gd name="T85" fmla="*/ 819 h 2048"/>
              <a:gd name="T86" fmla="*/ 2353 w 2867"/>
              <a:gd name="T87" fmla="*/ 819 h 2048"/>
              <a:gd name="T88" fmla="*/ 2394 w 2867"/>
              <a:gd name="T89" fmla="*/ 842 h 2048"/>
              <a:gd name="T90" fmla="*/ 2652 w 2867"/>
              <a:gd name="T91" fmla="*/ 1216 h 2048"/>
              <a:gd name="T92" fmla="*/ 2662 w 2867"/>
              <a:gd name="T93" fmla="*/ 1244 h 2048"/>
              <a:gd name="T94" fmla="*/ 2662 w 2867"/>
              <a:gd name="T95" fmla="*/ 1434 h 2048"/>
              <a:gd name="T96" fmla="*/ 2662 w 2867"/>
              <a:gd name="T97" fmla="*/ 1434 h 2048"/>
              <a:gd name="T98" fmla="*/ 2662 w 2867"/>
              <a:gd name="T99" fmla="*/ 14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67" h="2048">
                <a:moveTo>
                  <a:pt x="2860" y="1219"/>
                </a:moveTo>
                <a:cubicBezTo>
                  <a:pt x="2473" y="637"/>
                  <a:pt x="2473" y="637"/>
                  <a:pt x="2473" y="637"/>
                </a:cubicBezTo>
                <a:cubicBezTo>
                  <a:pt x="2463" y="622"/>
                  <a:pt x="2447" y="614"/>
                  <a:pt x="2429" y="614"/>
                </a:cubicBezTo>
                <a:cubicBezTo>
                  <a:pt x="2048" y="614"/>
                  <a:pt x="2048" y="614"/>
                  <a:pt x="2048" y="614"/>
                </a:cubicBezTo>
                <a:cubicBezTo>
                  <a:pt x="2048" y="102"/>
                  <a:pt x="2048" y="102"/>
                  <a:pt x="2048" y="102"/>
                </a:cubicBezTo>
                <a:cubicBezTo>
                  <a:pt x="2048" y="46"/>
                  <a:pt x="2002" y="0"/>
                  <a:pt x="1946" y="0"/>
                </a:cubicBezTo>
                <a:cubicBezTo>
                  <a:pt x="102" y="0"/>
                  <a:pt x="102" y="0"/>
                  <a:pt x="102" y="0"/>
                </a:cubicBezTo>
                <a:cubicBezTo>
                  <a:pt x="46" y="0"/>
                  <a:pt x="0" y="46"/>
                  <a:pt x="0" y="102"/>
                </a:cubicBezTo>
                <a:cubicBezTo>
                  <a:pt x="0" y="1536"/>
                  <a:pt x="0" y="1536"/>
                  <a:pt x="0" y="1536"/>
                </a:cubicBezTo>
                <a:cubicBezTo>
                  <a:pt x="0" y="1592"/>
                  <a:pt x="46" y="1638"/>
                  <a:pt x="102" y="1638"/>
                </a:cubicBezTo>
                <a:cubicBezTo>
                  <a:pt x="205" y="1638"/>
                  <a:pt x="205" y="1638"/>
                  <a:pt x="205" y="1638"/>
                </a:cubicBezTo>
                <a:cubicBezTo>
                  <a:pt x="205" y="1864"/>
                  <a:pt x="389" y="2048"/>
                  <a:pt x="614" y="2048"/>
                </a:cubicBezTo>
                <a:cubicBezTo>
                  <a:pt x="840" y="2048"/>
                  <a:pt x="1024" y="1864"/>
                  <a:pt x="1024" y="1638"/>
                </a:cubicBezTo>
                <a:cubicBezTo>
                  <a:pt x="1843" y="1638"/>
                  <a:pt x="1843" y="1638"/>
                  <a:pt x="1843" y="1638"/>
                </a:cubicBezTo>
                <a:cubicBezTo>
                  <a:pt x="1843" y="1864"/>
                  <a:pt x="2028" y="2048"/>
                  <a:pt x="2253" y="2048"/>
                </a:cubicBezTo>
                <a:cubicBezTo>
                  <a:pt x="2478" y="2048"/>
                  <a:pt x="2662" y="1864"/>
                  <a:pt x="2662" y="1638"/>
                </a:cubicBezTo>
                <a:cubicBezTo>
                  <a:pt x="2765" y="1638"/>
                  <a:pt x="2765" y="1638"/>
                  <a:pt x="2765" y="1638"/>
                </a:cubicBezTo>
                <a:cubicBezTo>
                  <a:pt x="2821" y="1638"/>
                  <a:pt x="2867" y="1592"/>
                  <a:pt x="2867" y="1536"/>
                </a:cubicBezTo>
                <a:cubicBezTo>
                  <a:pt x="2867" y="1247"/>
                  <a:pt x="2867" y="1247"/>
                  <a:pt x="2867" y="1247"/>
                </a:cubicBezTo>
                <a:cubicBezTo>
                  <a:pt x="2867" y="1236"/>
                  <a:pt x="2865" y="1226"/>
                  <a:pt x="2860" y="1219"/>
                </a:cubicBezTo>
                <a:close/>
                <a:moveTo>
                  <a:pt x="614" y="1843"/>
                </a:moveTo>
                <a:cubicBezTo>
                  <a:pt x="502" y="1843"/>
                  <a:pt x="410" y="1751"/>
                  <a:pt x="410" y="1638"/>
                </a:cubicBezTo>
                <a:cubicBezTo>
                  <a:pt x="410" y="1526"/>
                  <a:pt x="502" y="1434"/>
                  <a:pt x="614" y="1434"/>
                </a:cubicBezTo>
                <a:cubicBezTo>
                  <a:pt x="727" y="1434"/>
                  <a:pt x="819" y="1526"/>
                  <a:pt x="819" y="1638"/>
                </a:cubicBezTo>
                <a:cubicBezTo>
                  <a:pt x="819" y="1751"/>
                  <a:pt x="727" y="1843"/>
                  <a:pt x="614" y="1843"/>
                </a:cubicBezTo>
                <a:close/>
                <a:moveTo>
                  <a:pt x="1843" y="1434"/>
                </a:moveTo>
                <a:cubicBezTo>
                  <a:pt x="968" y="1434"/>
                  <a:pt x="968" y="1434"/>
                  <a:pt x="968" y="1434"/>
                </a:cubicBezTo>
                <a:cubicBezTo>
                  <a:pt x="896" y="1311"/>
                  <a:pt x="765" y="1229"/>
                  <a:pt x="614" y="1229"/>
                </a:cubicBezTo>
                <a:cubicBezTo>
                  <a:pt x="463" y="1229"/>
                  <a:pt x="330" y="1311"/>
                  <a:pt x="261" y="1434"/>
                </a:cubicBezTo>
                <a:cubicBezTo>
                  <a:pt x="205" y="1434"/>
                  <a:pt x="205" y="1434"/>
                  <a:pt x="205" y="1434"/>
                </a:cubicBezTo>
                <a:cubicBezTo>
                  <a:pt x="205" y="205"/>
                  <a:pt x="205" y="205"/>
                  <a:pt x="205" y="205"/>
                </a:cubicBezTo>
                <a:cubicBezTo>
                  <a:pt x="1843" y="205"/>
                  <a:pt x="1843" y="205"/>
                  <a:pt x="1843" y="205"/>
                </a:cubicBezTo>
                <a:lnTo>
                  <a:pt x="1843" y="1434"/>
                </a:lnTo>
                <a:close/>
                <a:moveTo>
                  <a:pt x="2253" y="1843"/>
                </a:moveTo>
                <a:cubicBezTo>
                  <a:pt x="2140" y="1843"/>
                  <a:pt x="2048" y="1751"/>
                  <a:pt x="2048" y="1638"/>
                </a:cubicBezTo>
                <a:cubicBezTo>
                  <a:pt x="2048" y="1526"/>
                  <a:pt x="2140" y="1434"/>
                  <a:pt x="2253" y="1434"/>
                </a:cubicBezTo>
                <a:cubicBezTo>
                  <a:pt x="2365" y="1434"/>
                  <a:pt x="2458" y="1526"/>
                  <a:pt x="2458" y="1638"/>
                </a:cubicBezTo>
                <a:cubicBezTo>
                  <a:pt x="2458" y="1751"/>
                  <a:pt x="2365" y="1843"/>
                  <a:pt x="2253" y="1843"/>
                </a:cubicBezTo>
                <a:close/>
                <a:moveTo>
                  <a:pt x="2662" y="1434"/>
                </a:moveTo>
                <a:cubicBezTo>
                  <a:pt x="2606" y="1434"/>
                  <a:pt x="2606" y="1434"/>
                  <a:pt x="2606" y="1434"/>
                </a:cubicBezTo>
                <a:cubicBezTo>
                  <a:pt x="2534" y="1311"/>
                  <a:pt x="2404" y="1229"/>
                  <a:pt x="2253" y="1229"/>
                </a:cubicBezTo>
                <a:cubicBezTo>
                  <a:pt x="2179" y="1229"/>
                  <a:pt x="2109" y="1249"/>
                  <a:pt x="2048" y="1285"/>
                </a:cubicBezTo>
                <a:cubicBezTo>
                  <a:pt x="2048" y="819"/>
                  <a:pt x="2048" y="819"/>
                  <a:pt x="2048" y="819"/>
                </a:cubicBezTo>
                <a:cubicBezTo>
                  <a:pt x="2353" y="819"/>
                  <a:pt x="2353" y="819"/>
                  <a:pt x="2353" y="819"/>
                </a:cubicBezTo>
                <a:cubicBezTo>
                  <a:pt x="2371" y="819"/>
                  <a:pt x="2386" y="827"/>
                  <a:pt x="2394" y="842"/>
                </a:cubicBezTo>
                <a:cubicBezTo>
                  <a:pt x="2652" y="1216"/>
                  <a:pt x="2652" y="1216"/>
                  <a:pt x="2652" y="1216"/>
                </a:cubicBezTo>
                <a:cubicBezTo>
                  <a:pt x="2657" y="1224"/>
                  <a:pt x="2662" y="1234"/>
                  <a:pt x="2662" y="1244"/>
                </a:cubicBezTo>
                <a:lnTo>
                  <a:pt x="2662" y="1434"/>
                </a:lnTo>
                <a:close/>
                <a:moveTo>
                  <a:pt x="2662" y="1434"/>
                </a:moveTo>
                <a:cubicBezTo>
                  <a:pt x="2662" y="1434"/>
                  <a:pt x="2662" y="1434"/>
                  <a:pt x="2662" y="1434"/>
                </a:cubicBezTo>
              </a:path>
            </a:pathLst>
          </a:custGeom>
          <a:solidFill>
            <a:srgbClr val="2F559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5">
            <a:extLst>
              <a:ext uri="{FF2B5EF4-FFF2-40B4-BE49-F238E27FC236}">
                <a16:creationId xmlns:a16="http://schemas.microsoft.com/office/drawing/2014/main" id="{78443011-F63E-448B-ACAC-8ABEE0245709}"/>
              </a:ext>
            </a:extLst>
          </p:cNvPr>
          <p:cNvSpPr>
            <a:spLocks noEditPoints="1"/>
          </p:cNvSpPr>
          <p:nvPr/>
        </p:nvSpPr>
        <p:spPr bwMode="auto">
          <a:xfrm>
            <a:off x="5144293" y="3601070"/>
            <a:ext cx="576263" cy="700088"/>
          </a:xfrm>
          <a:custGeom>
            <a:avLst/>
            <a:gdLst>
              <a:gd name="T0" fmla="*/ 1092 w 1911"/>
              <a:gd name="T1" fmla="*/ 1898 h 2321"/>
              <a:gd name="T2" fmla="*/ 1092 w 1911"/>
              <a:gd name="T3" fmla="*/ 2048 h 2321"/>
              <a:gd name="T4" fmla="*/ 1502 w 1911"/>
              <a:gd name="T5" fmla="*/ 2048 h 2321"/>
              <a:gd name="T6" fmla="*/ 1502 w 1911"/>
              <a:gd name="T7" fmla="*/ 2321 h 2321"/>
              <a:gd name="T8" fmla="*/ 410 w 1911"/>
              <a:gd name="T9" fmla="*/ 2321 h 2321"/>
              <a:gd name="T10" fmla="*/ 410 w 1911"/>
              <a:gd name="T11" fmla="*/ 2048 h 2321"/>
              <a:gd name="T12" fmla="*/ 819 w 1911"/>
              <a:gd name="T13" fmla="*/ 2048 h 2321"/>
              <a:gd name="T14" fmla="*/ 819 w 1911"/>
              <a:gd name="T15" fmla="*/ 1898 h 2321"/>
              <a:gd name="T16" fmla="*/ 0 w 1911"/>
              <a:gd name="T17" fmla="*/ 956 h 2321"/>
              <a:gd name="T18" fmla="*/ 819 w 1911"/>
              <a:gd name="T19" fmla="*/ 14 h 2321"/>
              <a:gd name="T20" fmla="*/ 819 w 1911"/>
              <a:gd name="T21" fmla="*/ 0 h 2321"/>
              <a:gd name="T22" fmla="*/ 1092 w 1911"/>
              <a:gd name="T23" fmla="*/ 0 h 2321"/>
              <a:gd name="T24" fmla="*/ 1092 w 1911"/>
              <a:gd name="T25" fmla="*/ 14 h 2321"/>
              <a:gd name="T26" fmla="*/ 1911 w 1911"/>
              <a:gd name="T27" fmla="*/ 956 h 2321"/>
              <a:gd name="T28" fmla="*/ 1092 w 1911"/>
              <a:gd name="T29" fmla="*/ 1898 h 2321"/>
              <a:gd name="T30" fmla="*/ 956 w 1911"/>
              <a:gd name="T31" fmla="*/ 1639 h 2321"/>
              <a:gd name="T32" fmla="*/ 1638 w 1911"/>
              <a:gd name="T33" fmla="*/ 956 h 2321"/>
              <a:gd name="T34" fmla="*/ 956 w 1911"/>
              <a:gd name="T35" fmla="*/ 273 h 2321"/>
              <a:gd name="T36" fmla="*/ 273 w 1911"/>
              <a:gd name="T37" fmla="*/ 956 h 2321"/>
              <a:gd name="T38" fmla="*/ 956 w 1911"/>
              <a:gd name="T39" fmla="*/ 1639 h 2321"/>
              <a:gd name="T40" fmla="*/ 956 w 1911"/>
              <a:gd name="T41" fmla="*/ 1229 h 2321"/>
              <a:gd name="T42" fmla="*/ 683 w 1911"/>
              <a:gd name="T43" fmla="*/ 956 h 2321"/>
              <a:gd name="T44" fmla="*/ 956 w 1911"/>
              <a:gd name="T45" fmla="*/ 683 h 2321"/>
              <a:gd name="T46" fmla="*/ 1229 w 1911"/>
              <a:gd name="T47" fmla="*/ 956 h 2321"/>
              <a:gd name="T48" fmla="*/ 956 w 1911"/>
              <a:gd name="T49" fmla="*/ 1229 h 2321"/>
              <a:gd name="T50" fmla="*/ 956 w 1911"/>
              <a:gd name="T51" fmla="*/ 1229 h 2321"/>
              <a:gd name="T52" fmla="*/ 956 w 1911"/>
              <a:gd name="T53" fmla="*/ 1229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11" h="2321">
                <a:moveTo>
                  <a:pt x="1092" y="1898"/>
                </a:moveTo>
                <a:cubicBezTo>
                  <a:pt x="1092" y="2048"/>
                  <a:pt x="1092" y="2048"/>
                  <a:pt x="1092" y="2048"/>
                </a:cubicBezTo>
                <a:cubicBezTo>
                  <a:pt x="1502" y="2048"/>
                  <a:pt x="1502" y="2048"/>
                  <a:pt x="1502" y="2048"/>
                </a:cubicBezTo>
                <a:cubicBezTo>
                  <a:pt x="1502" y="2321"/>
                  <a:pt x="1502" y="2321"/>
                  <a:pt x="1502" y="2321"/>
                </a:cubicBezTo>
                <a:cubicBezTo>
                  <a:pt x="410" y="2321"/>
                  <a:pt x="410" y="2321"/>
                  <a:pt x="410" y="2321"/>
                </a:cubicBezTo>
                <a:cubicBezTo>
                  <a:pt x="410" y="2048"/>
                  <a:pt x="410" y="2048"/>
                  <a:pt x="410" y="2048"/>
                </a:cubicBezTo>
                <a:cubicBezTo>
                  <a:pt x="819" y="2048"/>
                  <a:pt x="819" y="2048"/>
                  <a:pt x="819" y="2048"/>
                </a:cubicBezTo>
                <a:cubicBezTo>
                  <a:pt x="819" y="1898"/>
                  <a:pt x="819" y="1898"/>
                  <a:pt x="819" y="1898"/>
                </a:cubicBezTo>
                <a:cubicBezTo>
                  <a:pt x="355" y="1830"/>
                  <a:pt x="0" y="1434"/>
                  <a:pt x="0" y="956"/>
                </a:cubicBezTo>
                <a:cubicBezTo>
                  <a:pt x="0" y="478"/>
                  <a:pt x="355" y="82"/>
                  <a:pt x="819" y="14"/>
                </a:cubicBezTo>
                <a:cubicBezTo>
                  <a:pt x="819" y="0"/>
                  <a:pt x="819" y="0"/>
                  <a:pt x="819" y="0"/>
                </a:cubicBezTo>
                <a:cubicBezTo>
                  <a:pt x="1092" y="0"/>
                  <a:pt x="1092" y="0"/>
                  <a:pt x="1092" y="0"/>
                </a:cubicBezTo>
                <a:cubicBezTo>
                  <a:pt x="1092" y="14"/>
                  <a:pt x="1092" y="14"/>
                  <a:pt x="1092" y="14"/>
                </a:cubicBezTo>
                <a:cubicBezTo>
                  <a:pt x="1556" y="82"/>
                  <a:pt x="1911" y="478"/>
                  <a:pt x="1911" y="956"/>
                </a:cubicBezTo>
                <a:cubicBezTo>
                  <a:pt x="1911" y="1434"/>
                  <a:pt x="1556" y="1830"/>
                  <a:pt x="1092" y="1898"/>
                </a:cubicBezTo>
                <a:close/>
                <a:moveTo>
                  <a:pt x="956" y="1639"/>
                </a:moveTo>
                <a:cubicBezTo>
                  <a:pt x="1338" y="1639"/>
                  <a:pt x="1638" y="1338"/>
                  <a:pt x="1638" y="956"/>
                </a:cubicBezTo>
                <a:cubicBezTo>
                  <a:pt x="1638" y="574"/>
                  <a:pt x="1338" y="273"/>
                  <a:pt x="956" y="273"/>
                </a:cubicBezTo>
                <a:cubicBezTo>
                  <a:pt x="573" y="273"/>
                  <a:pt x="273" y="574"/>
                  <a:pt x="273" y="956"/>
                </a:cubicBezTo>
                <a:cubicBezTo>
                  <a:pt x="273" y="1338"/>
                  <a:pt x="573" y="1639"/>
                  <a:pt x="956" y="1639"/>
                </a:cubicBezTo>
                <a:close/>
                <a:moveTo>
                  <a:pt x="956" y="1229"/>
                </a:moveTo>
                <a:cubicBezTo>
                  <a:pt x="806" y="1229"/>
                  <a:pt x="683" y="1106"/>
                  <a:pt x="683" y="956"/>
                </a:cubicBezTo>
                <a:cubicBezTo>
                  <a:pt x="683" y="806"/>
                  <a:pt x="806" y="683"/>
                  <a:pt x="956" y="683"/>
                </a:cubicBezTo>
                <a:cubicBezTo>
                  <a:pt x="1106" y="683"/>
                  <a:pt x="1229" y="806"/>
                  <a:pt x="1229" y="956"/>
                </a:cubicBezTo>
                <a:cubicBezTo>
                  <a:pt x="1229" y="1106"/>
                  <a:pt x="1106" y="1229"/>
                  <a:pt x="956" y="1229"/>
                </a:cubicBezTo>
                <a:close/>
                <a:moveTo>
                  <a:pt x="956" y="1229"/>
                </a:moveTo>
                <a:cubicBezTo>
                  <a:pt x="956" y="1229"/>
                  <a:pt x="956" y="1229"/>
                  <a:pt x="956" y="1229"/>
                </a:cubicBezTo>
              </a:path>
            </a:pathLst>
          </a:custGeom>
          <a:solidFill>
            <a:srgbClr val="2F5596"/>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9" name="组合 28">
            <a:extLst>
              <a:ext uri="{FF2B5EF4-FFF2-40B4-BE49-F238E27FC236}">
                <a16:creationId xmlns:a16="http://schemas.microsoft.com/office/drawing/2014/main" id="{4CEF803C-E5CE-41ED-BBFB-AE3A7E84B74D}"/>
              </a:ext>
            </a:extLst>
          </p:cNvPr>
          <p:cNvGrpSpPr/>
          <p:nvPr/>
        </p:nvGrpSpPr>
        <p:grpSpPr>
          <a:xfrm>
            <a:off x="6394687" y="4693555"/>
            <a:ext cx="640862" cy="640474"/>
            <a:chOff x="6394687" y="4693555"/>
            <a:chExt cx="640862" cy="640474"/>
          </a:xfrm>
        </p:grpSpPr>
        <p:sp>
          <p:nvSpPr>
            <p:cNvPr id="27" name="Freeform 19">
              <a:extLst>
                <a:ext uri="{FF2B5EF4-FFF2-40B4-BE49-F238E27FC236}">
                  <a16:creationId xmlns:a16="http://schemas.microsoft.com/office/drawing/2014/main" id="{89586A10-3225-440B-BAE9-AD28CA03E179}"/>
                </a:ext>
              </a:extLst>
            </p:cNvPr>
            <p:cNvSpPr>
              <a:spLocks noEditPoints="1"/>
            </p:cNvSpPr>
            <p:nvPr/>
          </p:nvSpPr>
          <p:spPr bwMode="auto">
            <a:xfrm>
              <a:off x="6394687" y="4693555"/>
              <a:ext cx="526353" cy="640474"/>
            </a:xfrm>
            <a:custGeom>
              <a:avLst/>
              <a:gdLst>
                <a:gd name="T0" fmla="*/ 1636 w 2355"/>
                <a:gd name="T1" fmla="*/ 2662 h 2867"/>
                <a:gd name="T2" fmla="*/ 307 w 2355"/>
                <a:gd name="T3" fmla="*/ 2662 h 2867"/>
                <a:gd name="T4" fmla="*/ 205 w 2355"/>
                <a:gd name="T5" fmla="*/ 2560 h 2867"/>
                <a:gd name="T6" fmla="*/ 205 w 2355"/>
                <a:gd name="T7" fmla="*/ 307 h 2867"/>
                <a:gd name="T8" fmla="*/ 307 w 2355"/>
                <a:gd name="T9" fmla="*/ 205 h 2867"/>
                <a:gd name="T10" fmla="*/ 2048 w 2355"/>
                <a:gd name="T11" fmla="*/ 205 h 2867"/>
                <a:gd name="T12" fmla="*/ 2150 w 2355"/>
                <a:gd name="T13" fmla="*/ 307 h 2867"/>
                <a:gd name="T14" fmla="*/ 2253 w 2355"/>
                <a:gd name="T15" fmla="*/ 410 h 2867"/>
                <a:gd name="T16" fmla="*/ 2355 w 2355"/>
                <a:gd name="T17" fmla="*/ 307 h 2867"/>
                <a:gd name="T18" fmla="*/ 2048 w 2355"/>
                <a:gd name="T19" fmla="*/ 0 h 2867"/>
                <a:gd name="T20" fmla="*/ 307 w 2355"/>
                <a:gd name="T21" fmla="*/ 0 h 2867"/>
                <a:gd name="T22" fmla="*/ 0 w 2355"/>
                <a:gd name="T23" fmla="*/ 307 h 2867"/>
                <a:gd name="T24" fmla="*/ 0 w 2355"/>
                <a:gd name="T25" fmla="*/ 2560 h 2867"/>
                <a:gd name="T26" fmla="*/ 307 w 2355"/>
                <a:gd name="T27" fmla="*/ 2867 h 2867"/>
                <a:gd name="T28" fmla="*/ 1636 w 2355"/>
                <a:gd name="T29" fmla="*/ 2867 h 2867"/>
                <a:gd name="T30" fmla="*/ 1738 w 2355"/>
                <a:gd name="T31" fmla="*/ 2765 h 2867"/>
                <a:gd name="T32" fmla="*/ 1636 w 2355"/>
                <a:gd name="T33" fmla="*/ 2662 h 2867"/>
                <a:gd name="T34" fmla="*/ 1636 w 2355"/>
                <a:gd name="T35" fmla="*/ 2662 h 2867"/>
                <a:gd name="T36" fmla="*/ 1636 w 2355"/>
                <a:gd name="T37" fmla="*/ 2662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5" h="2867">
                  <a:moveTo>
                    <a:pt x="1636" y="2662"/>
                  </a:moveTo>
                  <a:cubicBezTo>
                    <a:pt x="307" y="2662"/>
                    <a:pt x="307" y="2662"/>
                    <a:pt x="307" y="2662"/>
                  </a:cubicBezTo>
                  <a:cubicBezTo>
                    <a:pt x="251" y="2662"/>
                    <a:pt x="205" y="2617"/>
                    <a:pt x="205" y="2560"/>
                  </a:cubicBezTo>
                  <a:cubicBezTo>
                    <a:pt x="205" y="307"/>
                    <a:pt x="205" y="307"/>
                    <a:pt x="205" y="307"/>
                  </a:cubicBezTo>
                  <a:cubicBezTo>
                    <a:pt x="205" y="251"/>
                    <a:pt x="251" y="205"/>
                    <a:pt x="307" y="205"/>
                  </a:cubicBezTo>
                  <a:cubicBezTo>
                    <a:pt x="2048" y="205"/>
                    <a:pt x="2048" y="205"/>
                    <a:pt x="2048" y="205"/>
                  </a:cubicBezTo>
                  <a:cubicBezTo>
                    <a:pt x="2105" y="205"/>
                    <a:pt x="2150" y="251"/>
                    <a:pt x="2150" y="307"/>
                  </a:cubicBezTo>
                  <a:cubicBezTo>
                    <a:pt x="2150" y="364"/>
                    <a:pt x="2196" y="410"/>
                    <a:pt x="2253" y="410"/>
                  </a:cubicBezTo>
                  <a:cubicBezTo>
                    <a:pt x="2309" y="410"/>
                    <a:pt x="2355" y="364"/>
                    <a:pt x="2355" y="307"/>
                  </a:cubicBezTo>
                  <a:cubicBezTo>
                    <a:pt x="2355" y="138"/>
                    <a:pt x="2218" y="0"/>
                    <a:pt x="2048" y="0"/>
                  </a:cubicBezTo>
                  <a:cubicBezTo>
                    <a:pt x="307" y="0"/>
                    <a:pt x="307" y="0"/>
                    <a:pt x="307" y="0"/>
                  </a:cubicBezTo>
                  <a:cubicBezTo>
                    <a:pt x="138" y="0"/>
                    <a:pt x="0" y="138"/>
                    <a:pt x="0" y="307"/>
                  </a:cubicBezTo>
                  <a:cubicBezTo>
                    <a:pt x="0" y="2560"/>
                    <a:pt x="0" y="2560"/>
                    <a:pt x="0" y="2560"/>
                  </a:cubicBezTo>
                  <a:cubicBezTo>
                    <a:pt x="0" y="2730"/>
                    <a:pt x="138" y="2867"/>
                    <a:pt x="307" y="2867"/>
                  </a:cubicBezTo>
                  <a:cubicBezTo>
                    <a:pt x="1636" y="2867"/>
                    <a:pt x="1636" y="2867"/>
                    <a:pt x="1636" y="2867"/>
                  </a:cubicBezTo>
                  <a:cubicBezTo>
                    <a:pt x="1693" y="2867"/>
                    <a:pt x="1738" y="2821"/>
                    <a:pt x="1738" y="2765"/>
                  </a:cubicBezTo>
                  <a:cubicBezTo>
                    <a:pt x="1738" y="2708"/>
                    <a:pt x="1693" y="2662"/>
                    <a:pt x="1636" y="2662"/>
                  </a:cubicBezTo>
                  <a:close/>
                  <a:moveTo>
                    <a:pt x="1636" y="2662"/>
                  </a:moveTo>
                  <a:cubicBezTo>
                    <a:pt x="1636" y="2662"/>
                    <a:pt x="1636" y="2662"/>
                    <a:pt x="1636" y="2662"/>
                  </a:cubicBezTo>
                </a:path>
              </a:pathLst>
            </a:custGeom>
            <a:solidFill>
              <a:srgbClr val="2F559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0">
              <a:extLst>
                <a:ext uri="{FF2B5EF4-FFF2-40B4-BE49-F238E27FC236}">
                  <a16:creationId xmlns:a16="http://schemas.microsoft.com/office/drawing/2014/main" id="{C649D4F6-BBA8-4D0E-9509-32826DE580A6}"/>
                </a:ext>
              </a:extLst>
            </p:cNvPr>
            <p:cNvSpPr>
              <a:spLocks noEditPoints="1"/>
            </p:cNvSpPr>
            <p:nvPr/>
          </p:nvSpPr>
          <p:spPr bwMode="auto">
            <a:xfrm>
              <a:off x="6486294" y="4830578"/>
              <a:ext cx="549255" cy="423489"/>
            </a:xfrm>
            <a:custGeom>
              <a:avLst/>
              <a:gdLst>
                <a:gd name="T0" fmla="*/ 1024 w 2457"/>
                <a:gd name="T1" fmla="*/ 103 h 1895"/>
                <a:gd name="T2" fmla="*/ 921 w 2457"/>
                <a:gd name="T3" fmla="*/ 0 h 1895"/>
                <a:gd name="T4" fmla="*/ 102 w 2457"/>
                <a:gd name="T5" fmla="*/ 0 h 1895"/>
                <a:gd name="T6" fmla="*/ 0 w 2457"/>
                <a:gd name="T7" fmla="*/ 103 h 1895"/>
                <a:gd name="T8" fmla="*/ 102 w 2457"/>
                <a:gd name="T9" fmla="*/ 205 h 1895"/>
                <a:gd name="T10" fmla="*/ 921 w 2457"/>
                <a:gd name="T11" fmla="*/ 205 h 1895"/>
                <a:gd name="T12" fmla="*/ 1024 w 2457"/>
                <a:gd name="T13" fmla="*/ 103 h 1895"/>
                <a:gd name="T14" fmla="*/ 921 w 2457"/>
                <a:gd name="T15" fmla="*/ 717 h 1895"/>
                <a:gd name="T16" fmla="*/ 819 w 2457"/>
                <a:gd name="T17" fmla="*/ 615 h 1895"/>
                <a:gd name="T18" fmla="*/ 102 w 2457"/>
                <a:gd name="T19" fmla="*/ 615 h 1895"/>
                <a:gd name="T20" fmla="*/ 0 w 2457"/>
                <a:gd name="T21" fmla="*/ 717 h 1895"/>
                <a:gd name="T22" fmla="*/ 102 w 2457"/>
                <a:gd name="T23" fmla="*/ 820 h 1895"/>
                <a:gd name="T24" fmla="*/ 819 w 2457"/>
                <a:gd name="T25" fmla="*/ 820 h 1895"/>
                <a:gd name="T26" fmla="*/ 921 w 2457"/>
                <a:gd name="T27" fmla="*/ 717 h 1895"/>
                <a:gd name="T28" fmla="*/ 102 w 2457"/>
                <a:gd name="T29" fmla="*/ 1332 h 1895"/>
                <a:gd name="T30" fmla="*/ 0 w 2457"/>
                <a:gd name="T31" fmla="*/ 1434 h 1895"/>
                <a:gd name="T32" fmla="*/ 102 w 2457"/>
                <a:gd name="T33" fmla="*/ 1536 h 1895"/>
                <a:gd name="T34" fmla="*/ 512 w 2457"/>
                <a:gd name="T35" fmla="*/ 1536 h 1895"/>
                <a:gd name="T36" fmla="*/ 614 w 2457"/>
                <a:gd name="T37" fmla="*/ 1434 h 1895"/>
                <a:gd name="T38" fmla="*/ 512 w 2457"/>
                <a:gd name="T39" fmla="*/ 1332 h 1895"/>
                <a:gd name="T40" fmla="*/ 102 w 2457"/>
                <a:gd name="T41" fmla="*/ 1332 h 1895"/>
                <a:gd name="T42" fmla="*/ 2150 w 2457"/>
                <a:gd name="T43" fmla="*/ 1178 h 1895"/>
                <a:gd name="T44" fmla="*/ 1938 w 2457"/>
                <a:gd name="T45" fmla="*/ 1178 h 1895"/>
                <a:gd name="T46" fmla="*/ 2150 w 2457"/>
                <a:gd name="T47" fmla="*/ 512 h 1895"/>
                <a:gd name="T48" fmla="*/ 1638 w 2457"/>
                <a:gd name="T49" fmla="*/ 0 h 1895"/>
                <a:gd name="T50" fmla="*/ 1126 w 2457"/>
                <a:gd name="T51" fmla="*/ 512 h 1895"/>
                <a:gd name="T52" fmla="*/ 1336 w 2457"/>
                <a:gd name="T53" fmla="*/ 1178 h 1895"/>
                <a:gd name="T54" fmla="*/ 1126 w 2457"/>
                <a:gd name="T55" fmla="*/ 1178 h 1895"/>
                <a:gd name="T56" fmla="*/ 819 w 2457"/>
                <a:gd name="T57" fmla="*/ 1485 h 1895"/>
                <a:gd name="T58" fmla="*/ 819 w 2457"/>
                <a:gd name="T59" fmla="*/ 1588 h 1895"/>
                <a:gd name="T60" fmla="*/ 1126 w 2457"/>
                <a:gd name="T61" fmla="*/ 1895 h 1895"/>
                <a:gd name="T62" fmla="*/ 2150 w 2457"/>
                <a:gd name="T63" fmla="*/ 1895 h 1895"/>
                <a:gd name="T64" fmla="*/ 2457 w 2457"/>
                <a:gd name="T65" fmla="*/ 1588 h 1895"/>
                <a:gd name="T66" fmla="*/ 2457 w 2457"/>
                <a:gd name="T67" fmla="*/ 1485 h 1895"/>
                <a:gd name="T68" fmla="*/ 2150 w 2457"/>
                <a:gd name="T69" fmla="*/ 1178 h 1895"/>
                <a:gd name="T70" fmla="*/ 1441 w 2457"/>
                <a:gd name="T71" fmla="*/ 863 h 1895"/>
                <a:gd name="T72" fmla="*/ 1331 w 2457"/>
                <a:gd name="T73" fmla="*/ 512 h 1895"/>
                <a:gd name="T74" fmla="*/ 1638 w 2457"/>
                <a:gd name="T75" fmla="*/ 205 h 1895"/>
                <a:gd name="T76" fmla="*/ 1945 w 2457"/>
                <a:gd name="T77" fmla="*/ 512 h 1895"/>
                <a:gd name="T78" fmla="*/ 1720 w 2457"/>
                <a:gd name="T79" fmla="*/ 1178 h 1895"/>
                <a:gd name="T80" fmla="*/ 1556 w 2457"/>
                <a:gd name="T81" fmla="*/ 1178 h 1895"/>
                <a:gd name="T82" fmla="*/ 1441 w 2457"/>
                <a:gd name="T83" fmla="*/ 863 h 1895"/>
                <a:gd name="T84" fmla="*/ 2252 w 2457"/>
                <a:gd name="T85" fmla="*/ 1588 h 1895"/>
                <a:gd name="T86" fmla="*/ 2150 w 2457"/>
                <a:gd name="T87" fmla="*/ 1690 h 1895"/>
                <a:gd name="T88" fmla="*/ 1126 w 2457"/>
                <a:gd name="T89" fmla="*/ 1690 h 1895"/>
                <a:gd name="T90" fmla="*/ 1024 w 2457"/>
                <a:gd name="T91" fmla="*/ 1588 h 1895"/>
                <a:gd name="T92" fmla="*/ 1024 w 2457"/>
                <a:gd name="T93" fmla="*/ 1485 h 1895"/>
                <a:gd name="T94" fmla="*/ 1126 w 2457"/>
                <a:gd name="T95" fmla="*/ 1383 h 1895"/>
                <a:gd name="T96" fmla="*/ 2150 w 2457"/>
                <a:gd name="T97" fmla="*/ 1383 h 1895"/>
                <a:gd name="T98" fmla="*/ 2252 w 2457"/>
                <a:gd name="T99" fmla="*/ 1485 h 1895"/>
                <a:gd name="T100" fmla="*/ 2252 w 2457"/>
                <a:gd name="T101" fmla="*/ 1588 h 1895"/>
                <a:gd name="T102" fmla="*/ 2252 w 2457"/>
                <a:gd name="T103" fmla="*/ 1588 h 1895"/>
                <a:gd name="T104" fmla="*/ 2252 w 2457"/>
                <a:gd name="T105" fmla="*/ 1588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7" h="1895">
                  <a:moveTo>
                    <a:pt x="1024" y="103"/>
                  </a:moveTo>
                  <a:cubicBezTo>
                    <a:pt x="1024" y="46"/>
                    <a:pt x="978" y="0"/>
                    <a:pt x="921" y="0"/>
                  </a:cubicBezTo>
                  <a:cubicBezTo>
                    <a:pt x="102" y="0"/>
                    <a:pt x="102" y="0"/>
                    <a:pt x="102" y="0"/>
                  </a:cubicBezTo>
                  <a:cubicBezTo>
                    <a:pt x="45" y="0"/>
                    <a:pt x="0" y="46"/>
                    <a:pt x="0" y="103"/>
                  </a:cubicBezTo>
                  <a:cubicBezTo>
                    <a:pt x="0" y="159"/>
                    <a:pt x="45" y="205"/>
                    <a:pt x="102" y="205"/>
                  </a:cubicBezTo>
                  <a:cubicBezTo>
                    <a:pt x="921" y="205"/>
                    <a:pt x="921" y="205"/>
                    <a:pt x="921" y="205"/>
                  </a:cubicBezTo>
                  <a:cubicBezTo>
                    <a:pt x="978" y="205"/>
                    <a:pt x="1024" y="159"/>
                    <a:pt x="1024" y="103"/>
                  </a:cubicBezTo>
                  <a:close/>
                  <a:moveTo>
                    <a:pt x="921" y="717"/>
                  </a:moveTo>
                  <a:cubicBezTo>
                    <a:pt x="921" y="661"/>
                    <a:pt x="875" y="615"/>
                    <a:pt x="819" y="615"/>
                  </a:cubicBezTo>
                  <a:cubicBezTo>
                    <a:pt x="102" y="615"/>
                    <a:pt x="102" y="615"/>
                    <a:pt x="102" y="615"/>
                  </a:cubicBezTo>
                  <a:cubicBezTo>
                    <a:pt x="45" y="615"/>
                    <a:pt x="0" y="661"/>
                    <a:pt x="0" y="717"/>
                  </a:cubicBezTo>
                  <a:cubicBezTo>
                    <a:pt x="0" y="774"/>
                    <a:pt x="45" y="820"/>
                    <a:pt x="102" y="820"/>
                  </a:cubicBezTo>
                  <a:cubicBezTo>
                    <a:pt x="819" y="820"/>
                    <a:pt x="819" y="820"/>
                    <a:pt x="819" y="820"/>
                  </a:cubicBezTo>
                  <a:cubicBezTo>
                    <a:pt x="875" y="820"/>
                    <a:pt x="921" y="774"/>
                    <a:pt x="921" y="717"/>
                  </a:cubicBezTo>
                  <a:close/>
                  <a:moveTo>
                    <a:pt x="102" y="1332"/>
                  </a:moveTo>
                  <a:cubicBezTo>
                    <a:pt x="45" y="1332"/>
                    <a:pt x="0" y="1377"/>
                    <a:pt x="0" y="1434"/>
                  </a:cubicBezTo>
                  <a:cubicBezTo>
                    <a:pt x="0" y="1491"/>
                    <a:pt x="45" y="1536"/>
                    <a:pt x="102" y="1536"/>
                  </a:cubicBezTo>
                  <a:cubicBezTo>
                    <a:pt x="512" y="1536"/>
                    <a:pt x="512" y="1536"/>
                    <a:pt x="512" y="1536"/>
                  </a:cubicBezTo>
                  <a:cubicBezTo>
                    <a:pt x="568" y="1536"/>
                    <a:pt x="614" y="1491"/>
                    <a:pt x="614" y="1434"/>
                  </a:cubicBezTo>
                  <a:cubicBezTo>
                    <a:pt x="614" y="1377"/>
                    <a:pt x="568" y="1332"/>
                    <a:pt x="512" y="1332"/>
                  </a:cubicBezTo>
                  <a:lnTo>
                    <a:pt x="102" y="1332"/>
                  </a:lnTo>
                  <a:close/>
                  <a:moveTo>
                    <a:pt x="2150" y="1178"/>
                  </a:moveTo>
                  <a:cubicBezTo>
                    <a:pt x="1938" y="1178"/>
                    <a:pt x="1938" y="1178"/>
                    <a:pt x="1938" y="1178"/>
                  </a:cubicBezTo>
                  <a:cubicBezTo>
                    <a:pt x="2016" y="961"/>
                    <a:pt x="2150" y="562"/>
                    <a:pt x="2150" y="512"/>
                  </a:cubicBezTo>
                  <a:cubicBezTo>
                    <a:pt x="2150" y="230"/>
                    <a:pt x="1921" y="0"/>
                    <a:pt x="1638" y="0"/>
                  </a:cubicBezTo>
                  <a:cubicBezTo>
                    <a:pt x="1355" y="0"/>
                    <a:pt x="1126" y="230"/>
                    <a:pt x="1126" y="512"/>
                  </a:cubicBezTo>
                  <a:cubicBezTo>
                    <a:pt x="1126" y="577"/>
                    <a:pt x="1253" y="960"/>
                    <a:pt x="1336" y="1178"/>
                  </a:cubicBezTo>
                  <a:cubicBezTo>
                    <a:pt x="1126" y="1178"/>
                    <a:pt x="1126" y="1178"/>
                    <a:pt x="1126" y="1178"/>
                  </a:cubicBezTo>
                  <a:cubicBezTo>
                    <a:pt x="956" y="1178"/>
                    <a:pt x="819" y="1316"/>
                    <a:pt x="819" y="1485"/>
                  </a:cubicBezTo>
                  <a:cubicBezTo>
                    <a:pt x="819" y="1588"/>
                    <a:pt x="819" y="1588"/>
                    <a:pt x="819" y="1588"/>
                  </a:cubicBezTo>
                  <a:cubicBezTo>
                    <a:pt x="819" y="1757"/>
                    <a:pt x="956" y="1895"/>
                    <a:pt x="1126" y="1895"/>
                  </a:cubicBezTo>
                  <a:cubicBezTo>
                    <a:pt x="2150" y="1895"/>
                    <a:pt x="2150" y="1895"/>
                    <a:pt x="2150" y="1895"/>
                  </a:cubicBezTo>
                  <a:cubicBezTo>
                    <a:pt x="2320" y="1895"/>
                    <a:pt x="2457" y="1757"/>
                    <a:pt x="2457" y="1588"/>
                  </a:cubicBezTo>
                  <a:cubicBezTo>
                    <a:pt x="2457" y="1485"/>
                    <a:pt x="2457" y="1485"/>
                    <a:pt x="2457" y="1485"/>
                  </a:cubicBezTo>
                  <a:cubicBezTo>
                    <a:pt x="2457" y="1316"/>
                    <a:pt x="2320" y="1178"/>
                    <a:pt x="2150" y="1178"/>
                  </a:cubicBezTo>
                  <a:close/>
                  <a:moveTo>
                    <a:pt x="1441" y="863"/>
                  </a:moveTo>
                  <a:cubicBezTo>
                    <a:pt x="1379" y="684"/>
                    <a:pt x="1331" y="527"/>
                    <a:pt x="1331" y="512"/>
                  </a:cubicBezTo>
                  <a:cubicBezTo>
                    <a:pt x="1331" y="343"/>
                    <a:pt x="1468" y="205"/>
                    <a:pt x="1638" y="205"/>
                  </a:cubicBezTo>
                  <a:cubicBezTo>
                    <a:pt x="1808" y="205"/>
                    <a:pt x="1945" y="343"/>
                    <a:pt x="1945" y="512"/>
                  </a:cubicBezTo>
                  <a:cubicBezTo>
                    <a:pt x="1945" y="533"/>
                    <a:pt x="1778" y="1019"/>
                    <a:pt x="1720" y="1178"/>
                  </a:cubicBezTo>
                  <a:cubicBezTo>
                    <a:pt x="1556" y="1178"/>
                    <a:pt x="1556" y="1178"/>
                    <a:pt x="1556" y="1178"/>
                  </a:cubicBezTo>
                  <a:cubicBezTo>
                    <a:pt x="1531" y="1113"/>
                    <a:pt x="1485" y="988"/>
                    <a:pt x="1441" y="863"/>
                  </a:cubicBezTo>
                  <a:close/>
                  <a:moveTo>
                    <a:pt x="2252" y="1588"/>
                  </a:moveTo>
                  <a:cubicBezTo>
                    <a:pt x="2252" y="1644"/>
                    <a:pt x="2207" y="1690"/>
                    <a:pt x="2150" y="1690"/>
                  </a:cubicBezTo>
                  <a:cubicBezTo>
                    <a:pt x="1126" y="1690"/>
                    <a:pt x="1126" y="1690"/>
                    <a:pt x="1126" y="1690"/>
                  </a:cubicBezTo>
                  <a:cubicBezTo>
                    <a:pt x="1069" y="1690"/>
                    <a:pt x="1024" y="1644"/>
                    <a:pt x="1024" y="1588"/>
                  </a:cubicBezTo>
                  <a:cubicBezTo>
                    <a:pt x="1024" y="1485"/>
                    <a:pt x="1024" y="1485"/>
                    <a:pt x="1024" y="1485"/>
                  </a:cubicBezTo>
                  <a:cubicBezTo>
                    <a:pt x="1024" y="1429"/>
                    <a:pt x="1069" y="1383"/>
                    <a:pt x="1126" y="1383"/>
                  </a:cubicBezTo>
                  <a:cubicBezTo>
                    <a:pt x="2150" y="1383"/>
                    <a:pt x="2150" y="1383"/>
                    <a:pt x="2150" y="1383"/>
                  </a:cubicBezTo>
                  <a:cubicBezTo>
                    <a:pt x="2207" y="1383"/>
                    <a:pt x="2252" y="1429"/>
                    <a:pt x="2252" y="1485"/>
                  </a:cubicBezTo>
                  <a:lnTo>
                    <a:pt x="2252" y="1588"/>
                  </a:lnTo>
                  <a:close/>
                  <a:moveTo>
                    <a:pt x="2252" y="1588"/>
                  </a:moveTo>
                  <a:cubicBezTo>
                    <a:pt x="2252" y="1588"/>
                    <a:pt x="2252" y="1588"/>
                    <a:pt x="2252" y="1588"/>
                  </a:cubicBezTo>
                </a:path>
              </a:pathLst>
            </a:custGeom>
            <a:solidFill>
              <a:srgbClr val="2F5596"/>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ransition spd="slow" advClick="0" advTm="0">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602296" y="420032"/>
            <a:ext cx="6284664"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en-US" altLang="zh-CN" dirty="0"/>
              <a:t>《</a:t>
            </a:r>
            <a:r>
              <a:rPr lang="zh-CN" altLang="en-US" dirty="0"/>
              <a:t>危险废物转移管理办法</a:t>
            </a:r>
            <a:r>
              <a:rPr lang="en-US" altLang="zh-CN" dirty="0"/>
              <a:t>》</a:t>
            </a:r>
            <a:r>
              <a:rPr lang="zh-CN" altLang="en-US" dirty="0"/>
              <a:t>新要求</a:t>
            </a:r>
          </a:p>
        </p:txBody>
      </p:sp>
      <p:sp>
        <p:nvSpPr>
          <p:cNvPr id="51" name="矩形 50">
            <a:extLst>
              <a:ext uri="{FF2B5EF4-FFF2-40B4-BE49-F238E27FC236}">
                <a16:creationId xmlns:a16="http://schemas.microsoft.com/office/drawing/2014/main" id="{648C4E0E-73A4-4DD9-A64E-A9A25F57592F}"/>
              </a:ext>
            </a:extLst>
          </p:cNvPr>
          <p:cNvSpPr/>
          <p:nvPr/>
        </p:nvSpPr>
        <p:spPr>
          <a:xfrm>
            <a:off x="768995" y="3284984"/>
            <a:ext cx="2304256" cy="2304256"/>
          </a:xfrm>
          <a:prstGeom prst="rect">
            <a:avLst/>
          </a:prstGeom>
          <a:gradFill>
            <a:gsLst>
              <a:gs pos="100000">
                <a:schemeClr val="bg1">
                  <a:lumMod val="88000"/>
                </a:schemeClr>
              </a:gs>
              <a:gs pos="65000">
                <a:srgbClr val="F2F2F2">
                  <a:lumMod val="96000"/>
                </a:srgbClr>
              </a:gs>
              <a:gs pos="0">
                <a:schemeClr val="bg1"/>
              </a:gs>
            </a:gsLst>
            <a:path path="circle">
              <a:fillToRect l="100000" b="100000"/>
            </a:path>
          </a:gra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dirty="0">
              <a:latin typeface="字魂45号-冰宇雅宋" panose="00000500000000000000" pitchFamily="2" charset="-122"/>
              <a:ea typeface="思源黑体" panose="020B0500000000000000" pitchFamily="34" charset="-122"/>
            </a:endParaRPr>
          </a:p>
        </p:txBody>
      </p:sp>
      <p:grpSp>
        <p:nvGrpSpPr>
          <p:cNvPr id="52" name="组合 51">
            <a:extLst>
              <a:ext uri="{FF2B5EF4-FFF2-40B4-BE49-F238E27FC236}">
                <a16:creationId xmlns:a16="http://schemas.microsoft.com/office/drawing/2014/main" id="{3A88EAAA-0559-4CCA-8D8C-7F509104831C}"/>
              </a:ext>
            </a:extLst>
          </p:cNvPr>
          <p:cNvGrpSpPr/>
          <p:nvPr/>
        </p:nvGrpSpPr>
        <p:grpSpPr>
          <a:xfrm>
            <a:off x="1291739" y="2124402"/>
            <a:ext cx="1320962" cy="1320963"/>
            <a:chOff x="3492241" y="4568934"/>
            <a:chExt cx="1320962" cy="1320963"/>
          </a:xfrm>
          <a:solidFill>
            <a:srgbClr val="2F5596"/>
          </a:solidFill>
        </p:grpSpPr>
        <p:sp>
          <p:nvSpPr>
            <p:cNvPr id="53" name="Oval 54">
              <a:extLst>
                <a:ext uri="{FF2B5EF4-FFF2-40B4-BE49-F238E27FC236}">
                  <a16:creationId xmlns:a16="http://schemas.microsoft.com/office/drawing/2014/main" id="{5229818E-48D9-4990-AA44-1215067D8452}"/>
                </a:ext>
              </a:extLst>
            </p:cNvPr>
            <p:cNvSpPr>
              <a:spLocks noChangeArrowheads="1"/>
            </p:cNvSpPr>
            <p:nvPr/>
          </p:nvSpPr>
          <p:spPr bwMode="auto">
            <a:xfrm>
              <a:off x="3492241" y="4568934"/>
              <a:ext cx="1320962" cy="1320963"/>
            </a:xfrm>
            <a:prstGeom prst="ellipse">
              <a:avLst/>
            </a:prstGeom>
            <a:grp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endParaRPr>
            </a:p>
          </p:txBody>
        </p:sp>
        <p:sp>
          <p:nvSpPr>
            <p:cNvPr id="54" name="Oval 54">
              <a:extLst>
                <a:ext uri="{FF2B5EF4-FFF2-40B4-BE49-F238E27FC236}">
                  <a16:creationId xmlns:a16="http://schemas.microsoft.com/office/drawing/2014/main" id="{C3144501-7F14-4561-B1CF-001D4499B9EF}"/>
                </a:ext>
              </a:extLst>
            </p:cNvPr>
            <p:cNvSpPr>
              <a:spLocks noChangeArrowheads="1"/>
            </p:cNvSpPr>
            <p:nvPr/>
          </p:nvSpPr>
          <p:spPr bwMode="auto">
            <a:xfrm>
              <a:off x="3640236" y="4734387"/>
              <a:ext cx="1051865" cy="1051865"/>
            </a:xfrm>
            <a:prstGeom prst="ellipse">
              <a:avLst/>
            </a:prstGeom>
            <a:gradFill>
              <a:gsLst>
                <a:gs pos="0">
                  <a:schemeClr val="bg1"/>
                </a:gs>
                <a:gs pos="100000">
                  <a:schemeClr val="bg1">
                    <a:lumMod val="95000"/>
                  </a:schemeClr>
                </a:gs>
              </a:gsLst>
              <a:lin ang="9600000" scaled="0"/>
            </a:gradFill>
            <a:ln w="25400">
              <a:solidFill>
                <a:schemeClr val="bg1"/>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字魂45号-冰宇雅宋" panose="00000500000000000000" pitchFamily="2" charset="-122"/>
                <a:ea typeface="思源黑体" panose="020B0500000000000000" pitchFamily="34" charset="-122"/>
              </a:endParaRPr>
            </a:p>
          </p:txBody>
        </p:sp>
        <p:grpSp>
          <p:nvGrpSpPr>
            <p:cNvPr id="55" name="组合 54">
              <a:extLst>
                <a:ext uri="{FF2B5EF4-FFF2-40B4-BE49-F238E27FC236}">
                  <a16:creationId xmlns:a16="http://schemas.microsoft.com/office/drawing/2014/main" id="{16D5482B-5972-4F31-A921-E1638A28D0FE}"/>
                </a:ext>
              </a:extLst>
            </p:cNvPr>
            <p:cNvGrpSpPr/>
            <p:nvPr/>
          </p:nvGrpSpPr>
          <p:grpSpPr>
            <a:xfrm>
              <a:off x="3894970" y="4898035"/>
              <a:ext cx="518921" cy="680142"/>
              <a:chOff x="3014791" y="4593194"/>
              <a:chExt cx="623949" cy="817801"/>
            </a:xfrm>
            <a:grpFill/>
          </p:grpSpPr>
          <p:grpSp>
            <p:nvGrpSpPr>
              <p:cNvPr id="56" name="Group 4681">
                <a:extLst>
                  <a:ext uri="{FF2B5EF4-FFF2-40B4-BE49-F238E27FC236}">
                    <a16:creationId xmlns:a16="http://schemas.microsoft.com/office/drawing/2014/main" id="{6FAD557D-BCFF-4511-A5D0-4A01DEB115E3}"/>
                  </a:ext>
                </a:extLst>
              </p:cNvPr>
              <p:cNvGrpSpPr>
                <a:grpSpLocks noChangeAspect="1"/>
              </p:cNvGrpSpPr>
              <p:nvPr/>
            </p:nvGrpSpPr>
            <p:grpSpPr bwMode="auto">
              <a:xfrm>
                <a:off x="3014791" y="4593194"/>
                <a:ext cx="623949" cy="817801"/>
                <a:chOff x="4576763" y="2300287"/>
                <a:chExt cx="276225" cy="361950"/>
              </a:xfrm>
              <a:grpFill/>
            </p:grpSpPr>
            <p:sp>
              <p:nvSpPr>
                <p:cNvPr id="58" name="Freeform 250">
                  <a:extLst>
                    <a:ext uri="{FF2B5EF4-FFF2-40B4-BE49-F238E27FC236}">
                      <a16:creationId xmlns:a16="http://schemas.microsoft.com/office/drawing/2014/main" id="{60A9C827-D7E5-458F-A5F0-7C92CFBF4497}"/>
                    </a:ext>
                  </a:extLst>
                </p:cNvPr>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59" name="Freeform 251">
                  <a:extLst>
                    <a:ext uri="{FF2B5EF4-FFF2-40B4-BE49-F238E27FC236}">
                      <a16:creationId xmlns:a16="http://schemas.microsoft.com/office/drawing/2014/main" id="{6B924CC2-CEA5-42C1-A085-8E3F97A4DE6B}"/>
                    </a:ext>
                  </a:extLst>
                </p:cNvPr>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60" name="Freeform 252">
                  <a:extLst>
                    <a:ext uri="{FF2B5EF4-FFF2-40B4-BE49-F238E27FC236}">
                      <a16:creationId xmlns:a16="http://schemas.microsoft.com/office/drawing/2014/main" id="{583B6622-FC65-4D96-8A22-C4AC4C9415A6}"/>
                    </a:ext>
                  </a:extLst>
                </p:cNvPr>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61" name="Freeform 253">
                  <a:extLst>
                    <a:ext uri="{FF2B5EF4-FFF2-40B4-BE49-F238E27FC236}">
                      <a16:creationId xmlns:a16="http://schemas.microsoft.com/office/drawing/2014/main" id="{D9992594-C3B2-4123-9F65-7AFD598BE8E5}"/>
                    </a:ext>
                  </a:extLst>
                </p:cNvPr>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62" name="Freeform 254">
                  <a:extLst>
                    <a:ext uri="{FF2B5EF4-FFF2-40B4-BE49-F238E27FC236}">
                      <a16:creationId xmlns:a16="http://schemas.microsoft.com/office/drawing/2014/main" id="{1E748CE9-A7A6-430F-AE36-46E51E6690A4}"/>
                    </a:ext>
                  </a:extLst>
                </p:cNvPr>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63" name="Freeform 255">
                  <a:extLst>
                    <a:ext uri="{FF2B5EF4-FFF2-40B4-BE49-F238E27FC236}">
                      <a16:creationId xmlns:a16="http://schemas.microsoft.com/office/drawing/2014/main" id="{00CA67F1-A6C7-4A08-A559-AE9AD9748B77}"/>
                    </a:ext>
                  </a:extLst>
                </p:cNvPr>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64" name="Freeform 256">
                  <a:extLst>
                    <a:ext uri="{FF2B5EF4-FFF2-40B4-BE49-F238E27FC236}">
                      <a16:creationId xmlns:a16="http://schemas.microsoft.com/office/drawing/2014/main" id="{FE0B129D-3105-46E8-AB1A-8E22F90A0884}"/>
                    </a:ext>
                  </a:extLst>
                </p:cNvPr>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65" name="Freeform 259">
                  <a:extLst>
                    <a:ext uri="{FF2B5EF4-FFF2-40B4-BE49-F238E27FC236}">
                      <a16:creationId xmlns:a16="http://schemas.microsoft.com/office/drawing/2014/main" id="{17E9836D-7FA1-4A90-93F6-ECD65C9EA818}"/>
                    </a:ext>
                  </a:extLst>
                </p:cNvPr>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grpSp>
          <p:sp>
            <p:nvSpPr>
              <p:cNvPr id="57" name="文本框 49">
                <a:extLst>
                  <a:ext uri="{FF2B5EF4-FFF2-40B4-BE49-F238E27FC236}">
                    <a16:creationId xmlns:a16="http://schemas.microsoft.com/office/drawing/2014/main" id="{3890500E-573F-4BF5-9D06-C5EA5C5445EE}"/>
                  </a:ext>
                </a:extLst>
              </p:cNvPr>
              <p:cNvSpPr txBox="1"/>
              <p:nvPr/>
            </p:nvSpPr>
            <p:spPr>
              <a:xfrm>
                <a:off x="3138206" y="4690177"/>
                <a:ext cx="351182" cy="407076"/>
              </a:xfrm>
              <a:prstGeom prst="rect">
                <a:avLst/>
              </a:prstGeom>
              <a:grpFill/>
            </p:spPr>
            <p:txBody>
              <a:bodyPr wrap="none" rtlCol="0">
                <a:spAutoFit/>
              </a:bodyPr>
              <a:lstStyle/>
              <a:p>
                <a:pPr algn="dist"/>
                <a:r>
                  <a:rPr lang="en-US" altLang="zh-CN" sz="1600" b="1" spc="-150" dirty="0">
                    <a:solidFill>
                      <a:schemeClr val="bg1"/>
                    </a:solidFill>
                    <a:latin typeface="思源黑体" panose="020B0500000000000000" pitchFamily="34" charset="-122"/>
                    <a:ea typeface="思源黑体" panose="020B0500000000000000" pitchFamily="34" charset="-122"/>
                  </a:rPr>
                  <a:t>1</a:t>
                </a:r>
                <a:endParaRPr lang="zh-CN" altLang="en-US" sz="1600" b="1" spc="-150" dirty="0">
                  <a:solidFill>
                    <a:schemeClr val="bg1"/>
                  </a:solidFill>
                  <a:latin typeface="思源黑体" panose="020B0500000000000000" pitchFamily="34" charset="-122"/>
                  <a:ea typeface="思源黑体" panose="020B0500000000000000" pitchFamily="34" charset="-122"/>
                </a:endParaRPr>
              </a:p>
            </p:txBody>
          </p:sp>
        </p:grpSp>
      </p:grpSp>
      <p:sp>
        <p:nvSpPr>
          <p:cNvPr id="125" name="矩形 124">
            <a:extLst>
              <a:ext uri="{FF2B5EF4-FFF2-40B4-BE49-F238E27FC236}">
                <a16:creationId xmlns:a16="http://schemas.microsoft.com/office/drawing/2014/main" id="{25F415A0-C16D-4D9A-B803-E56012CCE90B}"/>
              </a:ext>
            </a:extLst>
          </p:cNvPr>
          <p:cNvSpPr/>
          <p:nvPr/>
        </p:nvSpPr>
        <p:spPr>
          <a:xfrm>
            <a:off x="910309" y="3587073"/>
            <a:ext cx="2021628" cy="1661609"/>
          </a:xfrm>
          <a:prstGeom prst="rect">
            <a:avLst/>
          </a:prstGeom>
        </p:spPr>
        <p:txBody>
          <a:bodyPr wrap="square">
            <a:spAutoFit/>
          </a:bodyPr>
          <a:lstStyle/>
          <a:p>
            <a:pPr algn="just">
              <a:lnSpc>
                <a:spcPct val="130000"/>
              </a:lnSpc>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sym typeface="思源黑体 CN Bold" panose="020B0800000000000000" pitchFamily="34" charset="-122"/>
              </a:rPr>
              <a:t>全面运行危险废物电子转移联单。通过国家危险废物信息管理系统填写、运行危险废物电子转移联单。</a:t>
            </a:r>
          </a:p>
        </p:txBody>
      </p:sp>
      <p:sp>
        <p:nvSpPr>
          <p:cNvPr id="130" name="矩形 129">
            <a:extLst>
              <a:ext uri="{FF2B5EF4-FFF2-40B4-BE49-F238E27FC236}">
                <a16:creationId xmlns:a16="http://schemas.microsoft.com/office/drawing/2014/main" id="{6BBB1015-5710-4040-8169-6A2FD36B87AF}"/>
              </a:ext>
            </a:extLst>
          </p:cNvPr>
          <p:cNvSpPr/>
          <p:nvPr/>
        </p:nvSpPr>
        <p:spPr>
          <a:xfrm>
            <a:off x="3577307" y="3284984"/>
            <a:ext cx="2304256" cy="2304256"/>
          </a:xfrm>
          <a:prstGeom prst="rect">
            <a:avLst/>
          </a:prstGeom>
          <a:gradFill>
            <a:gsLst>
              <a:gs pos="100000">
                <a:schemeClr val="bg1">
                  <a:lumMod val="88000"/>
                </a:schemeClr>
              </a:gs>
              <a:gs pos="65000">
                <a:srgbClr val="F2F2F2">
                  <a:lumMod val="96000"/>
                </a:srgbClr>
              </a:gs>
              <a:gs pos="0">
                <a:schemeClr val="bg1"/>
              </a:gs>
            </a:gsLst>
            <a:path path="circle">
              <a:fillToRect l="100000" b="100000"/>
            </a:path>
          </a:gra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dirty="0">
              <a:latin typeface="字魂45号-冰宇雅宋" panose="00000500000000000000" pitchFamily="2" charset="-122"/>
              <a:ea typeface="思源黑体" panose="020B0500000000000000" pitchFamily="34" charset="-122"/>
            </a:endParaRPr>
          </a:p>
        </p:txBody>
      </p:sp>
      <p:grpSp>
        <p:nvGrpSpPr>
          <p:cNvPr id="131" name="组合 130">
            <a:extLst>
              <a:ext uri="{FF2B5EF4-FFF2-40B4-BE49-F238E27FC236}">
                <a16:creationId xmlns:a16="http://schemas.microsoft.com/office/drawing/2014/main" id="{EE5FE7C3-0D53-4F64-BB90-E559516CDC5E}"/>
              </a:ext>
            </a:extLst>
          </p:cNvPr>
          <p:cNvGrpSpPr/>
          <p:nvPr/>
        </p:nvGrpSpPr>
        <p:grpSpPr>
          <a:xfrm>
            <a:off x="4100051" y="2124402"/>
            <a:ext cx="1320962" cy="1320963"/>
            <a:chOff x="3492241" y="4568934"/>
            <a:chExt cx="1320962" cy="1320963"/>
          </a:xfrm>
          <a:solidFill>
            <a:srgbClr val="2F5596"/>
          </a:solidFill>
        </p:grpSpPr>
        <p:sp>
          <p:nvSpPr>
            <p:cNvPr id="132" name="Oval 54">
              <a:extLst>
                <a:ext uri="{FF2B5EF4-FFF2-40B4-BE49-F238E27FC236}">
                  <a16:creationId xmlns:a16="http://schemas.microsoft.com/office/drawing/2014/main" id="{6319BF1F-2200-4BE6-88F2-28F9A9E79A74}"/>
                </a:ext>
              </a:extLst>
            </p:cNvPr>
            <p:cNvSpPr>
              <a:spLocks noChangeArrowheads="1"/>
            </p:cNvSpPr>
            <p:nvPr/>
          </p:nvSpPr>
          <p:spPr bwMode="auto">
            <a:xfrm>
              <a:off x="3492241" y="4568934"/>
              <a:ext cx="1320962" cy="1320963"/>
            </a:xfrm>
            <a:prstGeom prst="ellipse">
              <a:avLst/>
            </a:prstGeom>
            <a:grp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endParaRPr>
            </a:p>
          </p:txBody>
        </p:sp>
        <p:sp>
          <p:nvSpPr>
            <p:cNvPr id="133" name="Oval 54">
              <a:extLst>
                <a:ext uri="{FF2B5EF4-FFF2-40B4-BE49-F238E27FC236}">
                  <a16:creationId xmlns:a16="http://schemas.microsoft.com/office/drawing/2014/main" id="{3FB45127-1C35-459C-8B7A-A795E6BB86DE}"/>
                </a:ext>
              </a:extLst>
            </p:cNvPr>
            <p:cNvSpPr>
              <a:spLocks noChangeArrowheads="1"/>
            </p:cNvSpPr>
            <p:nvPr/>
          </p:nvSpPr>
          <p:spPr bwMode="auto">
            <a:xfrm>
              <a:off x="3640236" y="4734387"/>
              <a:ext cx="1051865" cy="1051865"/>
            </a:xfrm>
            <a:prstGeom prst="ellipse">
              <a:avLst/>
            </a:prstGeom>
            <a:gradFill>
              <a:gsLst>
                <a:gs pos="0">
                  <a:schemeClr val="bg1"/>
                </a:gs>
                <a:gs pos="100000">
                  <a:schemeClr val="bg1">
                    <a:lumMod val="95000"/>
                  </a:schemeClr>
                </a:gs>
              </a:gsLst>
              <a:lin ang="9600000" scaled="0"/>
            </a:gradFill>
            <a:ln w="25400">
              <a:solidFill>
                <a:schemeClr val="bg1"/>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字魂45号-冰宇雅宋" panose="00000500000000000000" pitchFamily="2" charset="-122"/>
                <a:ea typeface="思源黑体" panose="020B0500000000000000" pitchFamily="34" charset="-122"/>
              </a:endParaRPr>
            </a:p>
          </p:txBody>
        </p:sp>
        <p:grpSp>
          <p:nvGrpSpPr>
            <p:cNvPr id="134" name="组合 133">
              <a:extLst>
                <a:ext uri="{FF2B5EF4-FFF2-40B4-BE49-F238E27FC236}">
                  <a16:creationId xmlns:a16="http://schemas.microsoft.com/office/drawing/2014/main" id="{338CCD23-1F9C-4182-8930-3370EC7FB627}"/>
                </a:ext>
              </a:extLst>
            </p:cNvPr>
            <p:cNvGrpSpPr/>
            <p:nvPr/>
          </p:nvGrpSpPr>
          <p:grpSpPr>
            <a:xfrm>
              <a:off x="3894970" y="4898035"/>
              <a:ext cx="518921" cy="680142"/>
              <a:chOff x="3014791" y="4593194"/>
              <a:chExt cx="623949" cy="817801"/>
            </a:xfrm>
            <a:grpFill/>
          </p:grpSpPr>
          <p:grpSp>
            <p:nvGrpSpPr>
              <p:cNvPr id="135" name="Group 4681">
                <a:extLst>
                  <a:ext uri="{FF2B5EF4-FFF2-40B4-BE49-F238E27FC236}">
                    <a16:creationId xmlns:a16="http://schemas.microsoft.com/office/drawing/2014/main" id="{26C3A502-AA31-4F96-8AA0-E1C5D040E84C}"/>
                  </a:ext>
                </a:extLst>
              </p:cNvPr>
              <p:cNvGrpSpPr>
                <a:grpSpLocks noChangeAspect="1"/>
              </p:cNvGrpSpPr>
              <p:nvPr/>
            </p:nvGrpSpPr>
            <p:grpSpPr bwMode="auto">
              <a:xfrm>
                <a:off x="3014791" y="4593194"/>
                <a:ext cx="623949" cy="817801"/>
                <a:chOff x="4576763" y="2300287"/>
                <a:chExt cx="276225" cy="361950"/>
              </a:xfrm>
              <a:grpFill/>
            </p:grpSpPr>
            <p:sp>
              <p:nvSpPr>
                <p:cNvPr id="137" name="Freeform 250">
                  <a:extLst>
                    <a:ext uri="{FF2B5EF4-FFF2-40B4-BE49-F238E27FC236}">
                      <a16:creationId xmlns:a16="http://schemas.microsoft.com/office/drawing/2014/main" id="{7A8B8866-3A4D-4E42-8113-E27AACC30570}"/>
                    </a:ext>
                  </a:extLst>
                </p:cNvPr>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38" name="Freeform 251">
                  <a:extLst>
                    <a:ext uri="{FF2B5EF4-FFF2-40B4-BE49-F238E27FC236}">
                      <a16:creationId xmlns:a16="http://schemas.microsoft.com/office/drawing/2014/main" id="{137ECD0C-ED0A-4C31-8A99-2AF4EB8FF021}"/>
                    </a:ext>
                  </a:extLst>
                </p:cNvPr>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39" name="Freeform 252">
                  <a:extLst>
                    <a:ext uri="{FF2B5EF4-FFF2-40B4-BE49-F238E27FC236}">
                      <a16:creationId xmlns:a16="http://schemas.microsoft.com/office/drawing/2014/main" id="{6B0C3994-9206-4EAB-8E5D-DAB93E1C202E}"/>
                    </a:ext>
                  </a:extLst>
                </p:cNvPr>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40" name="Freeform 253">
                  <a:extLst>
                    <a:ext uri="{FF2B5EF4-FFF2-40B4-BE49-F238E27FC236}">
                      <a16:creationId xmlns:a16="http://schemas.microsoft.com/office/drawing/2014/main" id="{34903240-BC34-4DDD-92DC-CB1EE12ABC4D}"/>
                    </a:ext>
                  </a:extLst>
                </p:cNvPr>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41" name="Freeform 254">
                  <a:extLst>
                    <a:ext uri="{FF2B5EF4-FFF2-40B4-BE49-F238E27FC236}">
                      <a16:creationId xmlns:a16="http://schemas.microsoft.com/office/drawing/2014/main" id="{F159F148-8AD9-4D41-A024-80342EE7920C}"/>
                    </a:ext>
                  </a:extLst>
                </p:cNvPr>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42" name="Freeform 255">
                  <a:extLst>
                    <a:ext uri="{FF2B5EF4-FFF2-40B4-BE49-F238E27FC236}">
                      <a16:creationId xmlns:a16="http://schemas.microsoft.com/office/drawing/2014/main" id="{64A1D824-0F64-48F6-82EB-E699BC2582ED}"/>
                    </a:ext>
                  </a:extLst>
                </p:cNvPr>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43" name="Freeform 256">
                  <a:extLst>
                    <a:ext uri="{FF2B5EF4-FFF2-40B4-BE49-F238E27FC236}">
                      <a16:creationId xmlns:a16="http://schemas.microsoft.com/office/drawing/2014/main" id="{E09B9948-4477-4A7A-8B04-E3946E2164C8}"/>
                    </a:ext>
                  </a:extLst>
                </p:cNvPr>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44" name="Freeform 259">
                  <a:extLst>
                    <a:ext uri="{FF2B5EF4-FFF2-40B4-BE49-F238E27FC236}">
                      <a16:creationId xmlns:a16="http://schemas.microsoft.com/office/drawing/2014/main" id="{0AE85486-0A26-48CD-ACA3-0050239B736A}"/>
                    </a:ext>
                  </a:extLst>
                </p:cNvPr>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grpSp>
          <p:sp>
            <p:nvSpPr>
              <p:cNvPr id="136" name="文本框 49">
                <a:extLst>
                  <a:ext uri="{FF2B5EF4-FFF2-40B4-BE49-F238E27FC236}">
                    <a16:creationId xmlns:a16="http://schemas.microsoft.com/office/drawing/2014/main" id="{307B135D-323D-47A9-8AF7-3EFBAB494837}"/>
                  </a:ext>
                </a:extLst>
              </p:cNvPr>
              <p:cNvSpPr txBox="1"/>
              <p:nvPr/>
            </p:nvSpPr>
            <p:spPr>
              <a:xfrm>
                <a:off x="3138206" y="4690177"/>
                <a:ext cx="351182" cy="407076"/>
              </a:xfrm>
              <a:prstGeom prst="rect">
                <a:avLst/>
              </a:prstGeom>
              <a:grpFill/>
            </p:spPr>
            <p:txBody>
              <a:bodyPr wrap="none" rtlCol="0">
                <a:spAutoFit/>
              </a:bodyPr>
              <a:lstStyle/>
              <a:p>
                <a:pPr algn="dist"/>
                <a:r>
                  <a:rPr lang="en-US" altLang="zh-CN" sz="1600" b="1" spc="-150" dirty="0">
                    <a:solidFill>
                      <a:schemeClr val="bg1"/>
                    </a:solidFill>
                    <a:latin typeface="思源黑体" panose="020B0500000000000000" pitchFamily="34" charset="-122"/>
                    <a:ea typeface="思源黑体" panose="020B0500000000000000" pitchFamily="34" charset="-122"/>
                  </a:rPr>
                  <a:t>2</a:t>
                </a:r>
                <a:endParaRPr lang="zh-CN" altLang="en-US" sz="1600" b="1" spc="-150" dirty="0">
                  <a:solidFill>
                    <a:schemeClr val="bg1"/>
                  </a:solidFill>
                  <a:latin typeface="思源黑体" panose="020B0500000000000000" pitchFamily="34" charset="-122"/>
                  <a:ea typeface="思源黑体" panose="020B0500000000000000" pitchFamily="34" charset="-122"/>
                </a:endParaRPr>
              </a:p>
            </p:txBody>
          </p:sp>
        </p:grpSp>
      </p:grpSp>
      <p:sp>
        <p:nvSpPr>
          <p:cNvPr id="145" name="矩形 144">
            <a:extLst>
              <a:ext uri="{FF2B5EF4-FFF2-40B4-BE49-F238E27FC236}">
                <a16:creationId xmlns:a16="http://schemas.microsoft.com/office/drawing/2014/main" id="{3AD77C5E-A045-482B-9E4F-1C5DB0E1905B}"/>
              </a:ext>
            </a:extLst>
          </p:cNvPr>
          <p:cNvSpPr/>
          <p:nvPr/>
        </p:nvSpPr>
        <p:spPr>
          <a:xfrm>
            <a:off x="3718621" y="3522663"/>
            <a:ext cx="2021628" cy="1981696"/>
          </a:xfrm>
          <a:prstGeom prst="rect">
            <a:avLst/>
          </a:prstGeom>
        </p:spPr>
        <p:txBody>
          <a:bodyPr wrap="square">
            <a:spAutoFit/>
          </a:bodyPr>
          <a:lstStyle/>
          <a:p>
            <a:pPr algn="just">
              <a:lnSpc>
                <a:spcPct val="130000"/>
              </a:lnSpc>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sym typeface="思源黑体 CN Bold" panose="020B0800000000000000" pitchFamily="34" charset="-122"/>
              </a:rPr>
              <a:t>危险废物电子转移联单数据应当在信息系统中至少保存十年。依照国家有关规定公开危险废物转移相关污染环境防治信息。</a:t>
            </a:r>
          </a:p>
        </p:txBody>
      </p:sp>
      <p:sp>
        <p:nvSpPr>
          <p:cNvPr id="146" name="矩形 145">
            <a:extLst>
              <a:ext uri="{FF2B5EF4-FFF2-40B4-BE49-F238E27FC236}">
                <a16:creationId xmlns:a16="http://schemas.microsoft.com/office/drawing/2014/main" id="{2026D5A7-0866-4FFC-B238-DC7A60A735C8}"/>
              </a:ext>
            </a:extLst>
          </p:cNvPr>
          <p:cNvSpPr/>
          <p:nvPr/>
        </p:nvSpPr>
        <p:spPr>
          <a:xfrm>
            <a:off x="6313613" y="3284984"/>
            <a:ext cx="2304256" cy="2304256"/>
          </a:xfrm>
          <a:prstGeom prst="rect">
            <a:avLst/>
          </a:prstGeom>
          <a:gradFill>
            <a:gsLst>
              <a:gs pos="100000">
                <a:schemeClr val="bg1">
                  <a:lumMod val="88000"/>
                </a:schemeClr>
              </a:gs>
              <a:gs pos="65000">
                <a:srgbClr val="F2F2F2">
                  <a:lumMod val="96000"/>
                </a:srgbClr>
              </a:gs>
              <a:gs pos="0">
                <a:schemeClr val="bg1"/>
              </a:gs>
            </a:gsLst>
            <a:path path="circle">
              <a:fillToRect l="100000" b="100000"/>
            </a:path>
          </a:gra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dirty="0">
              <a:latin typeface="字魂45号-冰宇雅宋" panose="00000500000000000000" pitchFamily="2" charset="-122"/>
              <a:ea typeface="思源黑体" panose="020B0500000000000000" pitchFamily="34" charset="-122"/>
            </a:endParaRPr>
          </a:p>
        </p:txBody>
      </p:sp>
      <p:grpSp>
        <p:nvGrpSpPr>
          <p:cNvPr id="147" name="组合 146">
            <a:extLst>
              <a:ext uri="{FF2B5EF4-FFF2-40B4-BE49-F238E27FC236}">
                <a16:creationId xmlns:a16="http://schemas.microsoft.com/office/drawing/2014/main" id="{7ADDB23C-93B3-45B9-B2E4-CB837249E407}"/>
              </a:ext>
            </a:extLst>
          </p:cNvPr>
          <p:cNvGrpSpPr/>
          <p:nvPr/>
        </p:nvGrpSpPr>
        <p:grpSpPr>
          <a:xfrm>
            <a:off x="6836357" y="2124402"/>
            <a:ext cx="1320962" cy="1320963"/>
            <a:chOff x="3492241" y="4568934"/>
            <a:chExt cx="1320962" cy="1320963"/>
          </a:xfrm>
          <a:solidFill>
            <a:srgbClr val="2F5596"/>
          </a:solidFill>
        </p:grpSpPr>
        <p:sp>
          <p:nvSpPr>
            <p:cNvPr id="148" name="Oval 54">
              <a:extLst>
                <a:ext uri="{FF2B5EF4-FFF2-40B4-BE49-F238E27FC236}">
                  <a16:creationId xmlns:a16="http://schemas.microsoft.com/office/drawing/2014/main" id="{7E40B642-14E7-4ED8-B1DD-1C28E55DD926}"/>
                </a:ext>
              </a:extLst>
            </p:cNvPr>
            <p:cNvSpPr>
              <a:spLocks noChangeArrowheads="1"/>
            </p:cNvSpPr>
            <p:nvPr/>
          </p:nvSpPr>
          <p:spPr bwMode="auto">
            <a:xfrm>
              <a:off x="3492241" y="4568934"/>
              <a:ext cx="1320962" cy="1320963"/>
            </a:xfrm>
            <a:prstGeom prst="ellipse">
              <a:avLst/>
            </a:prstGeom>
            <a:grp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endParaRPr>
            </a:p>
          </p:txBody>
        </p:sp>
        <p:sp>
          <p:nvSpPr>
            <p:cNvPr id="149" name="Oval 54">
              <a:extLst>
                <a:ext uri="{FF2B5EF4-FFF2-40B4-BE49-F238E27FC236}">
                  <a16:creationId xmlns:a16="http://schemas.microsoft.com/office/drawing/2014/main" id="{D6235EFF-1DF2-4448-BBBF-50550B2D2FD0}"/>
                </a:ext>
              </a:extLst>
            </p:cNvPr>
            <p:cNvSpPr>
              <a:spLocks noChangeArrowheads="1"/>
            </p:cNvSpPr>
            <p:nvPr/>
          </p:nvSpPr>
          <p:spPr bwMode="auto">
            <a:xfrm>
              <a:off x="3640236" y="4734387"/>
              <a:ext cx="1051865" cy="1051865"/>
            </a:xfrm>
            <a:prstGeom prst="ellipse">
              <a:avLst/>
            </a:prstGeom>
            <a:gradFill>
              <a:gsLst>
                <a:gs pos="0">
                  <a:schemeClr val="bg1"/>
                </a:gs>
                <a:gs pos="100000">
                  <a:schemeClr val="bg1">
                    <a:lumMod val="95000"/>
                  </a:schemeClr>
                </a:gs>
              </a:gsLst>
              <a:lin ang="9600000" scaled="0"/>
            </a:gradFill>
            <a:ln w="25400">
              <a:solidFill>
                <a:schemeClr val="bg1"/>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字魂45号-冰宇雅宋" panose="00000500000000000000" pitchFamily="2" charset="-122"/>
                <a:ea typeface="思源黑体" panose="020B0500000000000000" pitchFamily="34" charset="-122"/>
              </a:endParaRPr>
            </a:p>
          </p:txBody>
        </p:sp>
        <p:grpSp>
          <p:nvGrpSpPr>
            <p:cNvPr id="150" name="组合 149">
              <a:extLst>
                <a:ext uri="{FF2B5EF4-FFF2-40B4-BE49-F238E27FC236}">
                  <a16:creationId xmlns:a16="http://schemas.microsoft.com/office/drawing/2014/main" id="{8038EFA7-94F6-4349-BC1A-244720346453}"/>
                </a:ext>
              </a:extLst>
            </p:cNvPr>
            <p:cNvGrpSpPr/>
            <p:nvPr/>
          </p:nvGrpSpPr>
          <p:grpSpPr>
            <a:xfrm>
              <a:off x="3894970" y="4898035"/>
              <a:ext cx="518921" cy="680142"/>
              <a:chOff x="3014791" y="4593194"/>
              <a:chExt cx="623949" cy="817801"/>
            </a:xfrm>
            <a:grpFill/>
          </p:grpSpPr>
          <p:grpSp>
            <p:nvGrpSpPr>
              <p:cNvPr id="152" name="Group 4681">
                <a:extLst>
                  <a:ext uri="{FF2B5EF4-FFF2-40B4-BE49-F238E27FC236}">
                    <a16:creationId xmlns:a16="http://schemas.microsoft.com/office/drawing/2014/main" id="{B199E12F-BA96-4452-BB05-32A755ECE2BA}"/>
                  </a:ext>
                </a:extLst>
              </p:cNvPr>
              <p:cNvGrpSpPr>
                <a:grpSpLocks noChangeAspect="1"/>
              </p:cNvGrpSpPr>
              <p:nvPr/>
            </p:nvGrpSpPr>
            <p:grpSpPr bwMode="auto">
              <a:xfrm>
                <a:off x="3014791" y="4593194"/>
                <a:ext cx="623949" cy="817801"/>
                <a:chOff x="4576763" y="2300287"/>
                <a:chExt cx="276225" cy="361950"/>
              </a:xfrm>
              <a:grpFill/>
            </p:grpSpPr>
            <p:sp>
              <p:nvSpPr>
                <p:cNvPr id="154" name="Freeform 250">
                  <a:extLst>
                    <a:ext uri="{FF2B5EF4-FFF2-40B4-BE49-F238E27FC236}">
                      <a16:creationId xmlns:a16="http://schemas.microsoft.com/office/drawing/2014/main" id="{FB0B6C24-C22E-49F5-B26A-960B73FD3FD5}"/>
                    </a:ext>
                  </a:extLst>
                </p:cNvPr>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55" name="Freeform 251">
                  <a:extLst>
                    <a:ext uri="{FF2B5EF4-FFF2-40B4-BE49-F238E27FC236}">
                      <a16:creationId xmlns:a16="http://schemas.microsoft.com/office/drawing/2014/main" id="{259F467C-F423-4719-BD28-BC3960378EBC}"/>
                    </a:ext>
                  </a:extLst>
                </p:cNvPr>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56" name="Freeform 252">
                  <a:extLst>
                    <a:ext uri="{FF2B5EF4-FFF2-40B4-BE49-F238E27FC236}">
                      <a16:creationId xmlns:a16="http://schemas.microsoft.com/office/drawing/2014/main" id="{566FEA83-7428-41A2-A382-71B9A3DAF5EE}"/>
                    </a:ext>
                  </a:extLst>
                </p:cNvPr>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57" name="Freeform 253">
                  <a:extLst>
                    <a:ext uri="{FF2B5EF4-FFF2-40B4-BE49-F238E27FC236}">
                      <a16:creationId xmlns:a16="http://schemas.microsoft.com/office/drawing/2014/main" id="{434C510C-5AAE-4D0E-9E5A-D9A487B4C165}"/>
                    </a:ext>
                  </a:extLst>
                </p:cNvPr>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58" name="Freeform 254">
                  <a:extLst>
                    <a:ext uri="{FF2B5EF4-FFF2-40B4-BE49-F238E27FC236}">
                      <a16:creationId xmlns:a16="http://schemas.microsoft.com/office/drawing/2014/main" id="{47543FDC-5FF3-4427-A0DB-F5DC95861133}"/>
                    </a:ext>
                  </a:extLst>
                </p:cNvPr>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59" name="Freeform 255">
                  <a:extLst>
                    <a:ext uri="{FF2B5EF4-FFF2-40B4-BE49-F238E27FC236}">
                      <a16:creationId xmlns:a16="http://schemas.microsoft.com/office/drawing/2014/main" id="{E0ACF08D-D693-4714-A573-C0A8EF68C0E2}"/>
                    </a:ext>
                  </a:extLst>
                </p:cNvPr>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60" name="Freeform 256">
                  <a:extLst>
                    <a:ext uri="{FF2B5EF4-FFF2-40B4-BE49-F238E27FC236}">
                      <a16:creationId xmlns:a16="http://schemas.microsoft.com/office/drawing/2014/main" id="{1CF954C8-A89C-4079-AE2B-45B9EF4C01A0}"/>
                    </a:ext>
                  </a:extLst>
                </p:cNvPr>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61" name="Freeform 259">
                  <a:extLst>
                    <a:ext uri="{FF2B5EF4-FFF2-40B4-BE49-F238E27FC236}">
                      <a16:creationId xmlns:a16="http://schemas.microsoft.com/office/drawing/2014/main" id="{4D3C2BAD-4326-47FC-990F-56263F0C55A4}"/>
                    </a:ext>
                  </a:extLst>
                </p:cNvPr>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grpSp>
          <p:sp>
            <p:nvSpPr>
              <p:cNvPr id="153" name="文本框 49">
                <a:extLst>
                  <a:ext uri="{FF2B5EF4-FFF2-40B4-BE49-F238E27FC236}">
                    <a16:creationId xmlns:a16="http://schemas.microsoft.com/office/drawing/2014/main" id="{A75CF582-3F0B-4805-AF56-14F1ECD47E9C}"/>
                  </a:ext>
                </a:extLst>
              </p:cNvPr>
              <p:cNvSpPr txBox="1"/>
              <p:nvPr/>
            </p:nvSpPr>
            <p:spPr>
              <a:xfrm>
                <a:off x="3138206" y="4690177"/>
                <a:ext cx="351182" cy="407076"/>
              </a:xfrm>
              <a:prstGeom prst="rect">
                <a:avLst/>
              </a:prstGeom>
              <a:grpFill/>
            </p:spPr>
            <p:txBody>
              <a:bodyPr wrap="none" rtlCol="0">
                <a:spAutoFit/>
              </a:bodyPr>
              <a:lstStyle/>
              <a:p>
                <a:pPr algn="dist"/>
                <a:r>
                  <a:rPr lang="en-US" altLang="zh-CN" sz="1600" b="1" spc="-150" dirty="0">
                    <a:solidFill>
                      <a:schemeClr val="bg1"/>
                    </a:solidFill>
                    <a:latin typeface="思源黑体" panose="020B0500000000000000" pitchFamily="34" charset="-122"/>
                    <a:ea typeface="思源黑体" panose="020B0500000000000000" pitchFamily="34" charset="-122"/>
                  </a:rPr>
                  <a:t>3</a:t>
                </a:r>
                <a:endParaRPr lang="zh-CN" altLang="en-US" sz="1600" b="1" spc="-150" dirty="0">
                  <a:solidFill>
                    <a:schemeClr val="bg1"/>
                  </a:solidFill>
                  <a:latin typeface="思源黑体" panose="020B0500000000000000" pitchFamily="34" charset="-122"/>
                  <a:ea typeface="思源黑体" panose="020B0500000000000000" pitchFamily="34" charset="-122"/>
                </a:endParaRPr>
              </a:p>
            </p:txBody>
          </p:sp>
        </p:grpSp>
      </p:grpSp>
      <p:sp>
        <p:nvSpPr>
          <p:cNvPr id="162" name="矩形 161">
            <a:extLst>
              <a:ext uri="{FF2B5EF4-FFF2-40B4-BE49-F238E27FC236}">
                <a16:creationId xmlns:a16="http://schemas.microsoft.com/office/drawing/2014/main" id="{9B506D2A-CA44-4391-ADAC-28AD77F3FAF6}"/>
              </a:ext>
            </a:extLst>
          </p:cNvPr>
          <p:cNvSpPr/>
          <p:nvPr/>
        </p:nvSpPr>
        <p:spPr>
          <a:xfrm>
            <a:off x="6454927" y="3587072"/>
            <a:ext cx="2021628" cy="1661609"/>
          </a:xfrm>
          <a:prstGeom prst="rect">
            <a:avLst/>
          </a:prstGeom>
        </p:spPr>
        <p:txBody>
          <a:bodyPr wrap="square">
            <a:spAutoFit/>
          </a:bodyPr>
          <a:lstStyle/>
          <a:p>
            <a:pPr algn="just">
              <a:lnSpc>
                <a:spcPct val="130000"/>
              </a:lnSpc>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sym typeface="思源黑体 CN Bold" panose="020B0800000000000000" pitchFamily="34" charset="-122"/>
              </a:rPr>
              <a:t>实行危险废物转移联单全国统一编号，危险废物转移联单编号由国家危险废物信息管理系统统一发放。</a:t>
            </a:r>
          </a:p>
        </p:txBody>
      </p:sp>
      <p:sp>
        <p:nvSpPr>
          <p:cNvPr id="163" name="矩形 162">
            <a:extLst>
              <a:ext uri="{FF2B5EF4-FFF2-40B4-BE49-F238E27FC236}">
                <a16:creationId xmlns:a16="http://schemas.microsoft.com/office/drawing/2014/main" id="{C07571E9-0113-4AED-8E38-51EDB209E470}"/>
              </a:ext>
            </a:extLst>
          </p:cNvPr>
          <p:cNvSpPr/>
          <p:nvPr/>
        </p:nvSpPr>
        <p:spPr>
          <a:xfrm>
            <a:off x="9140613" y="3284984"/>
            <a:ext cx="2304256" cy="2304256"/>
          </a:xfrm>
          <a:prstGeom prst="rect">
            <a:avLst/>
          </a:prstGeom>
          <a:gradFill>
            <a:gsLst>
              <a:gs pos="100000">
                <a:schemeClr val="bg1">
                  <a:lumMod val="88000"/>
                </a:schemeClr>
              </a:gs>
              <a:gs pos="65000">
                <a:srgbClr val="F2F2F2">
                  <a:lumMod val="96000"/>
                </a:srgbClr>
              </a:gs>
              <a:gs pos="0">
                <a:schemeClr val="bg1"/>
              </a:gs>
            </a:gsLst>
            <a:path path="circle">
              <a:fillToRect l="100000" b="100000"/>
            </a:path>
          </a:gra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dirty="0">
              <a:latin typeface="字魂45号-冰宇雅宋" panose="00000500000000000000" pitchFamily="2" charset="-122"/>
              <a:ea typeface="思源黑体" panose="020B0500000000000000" pitchFamily="34" charset="-122"/>
            </a:endParaRPr>
          </a:p>
        </p:txBody>
      </p:sp>
      <p:grpSp>
        <p:nvGrpSpPr>
          <p:cNvPr id="164" name="组合 163">
            <a:extLst>
              <a:ext uri="{FF2B5EF4-FFF2-40B4-BE49-F238E27FC236}">
                <a16:creationId xmlns:a16="http://schemas.microsoft.com/office/drawing/2014/main" id="{64B5FE9B-6C3B-406B-A0C3-29894CDD668E}"/>
              </a:ext>
            </a:extLst>
          </p:cNvPr>
          <p:cNvGrpSpPr/>
          <p:nvPr/>
        </p:nvGrpSpPr>
        <p:grpSpPr>
          <a:xfrm>
            <a:off x="9663357" y="2124402"/>
            <a:ext cx="1320962" cy="1320963"/>
            <a:chOff x="3492241" y="4568934"/>
            <a:chExt cx="1320962" cy="1320963"/>
          </a:xfrm>
          <a:solidFill>
            <a:srgbClr val="2F5596"/>
          </a:solidFill>
        </p:grpSpPr>
        <p:sp>
          <p:nvSpPr>
            <p:cNvPr id="165" name="Oval 54">
              <a:extLst>
                <a:ext uri="{FF2B5EF4-FFF2-40B4-BE49-F238E27FC236}">
                  <a16:creationId xmlns:a16="http://schemas.microsoft.com/office/drawing/2014/main" id="{BBB929B2-1034-40B2-ADAD-10C8F2CA3E0B}"/>
                </a:ext>
              </a:extLst>
            </p:cNvPr>
            <p:cNvSpPr>
              <a:spLocks noChangeArrowheads="1"/>
            </p:cNvSpPr>
            <p:nvPr/>
          </p:nvSpPr>
          <p:spPr bwMode="auto">
            <a:xfrm>
              <a:off x="3492241" y="4568934"/>
              <a:ext cx="1320962" cy="1320963"/>
            </a:xfrm>
            <a:prstGeom prst="ellipse">
              <a:avLst/>
            </a:prstGeom>
            <a:grp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endParaRPr>
            </a:p>
          </p:txBody>
        </p:sp>
        <p:sp>
          <p:nvSpPr>
            <p:cNvPr id="166" name="Oval 54">
              <a:extLst>
                <a:ext uri="{FF2B5EF4-FFF2-40B4-BE49-F238E27FC236}">
                  <a16:creationId xmlns:a16="http://schemas.microsoft.com/office/drawing/2014/main" id="{94327778-3462-4B70-BB5C-FD2331F6F86E}"/>
                </a:ext>
              </a:extLst>
            </p:cNvPr>
            <p:cNvSpPr>
              <a:spLocks noChangeArrowheads="1"/>
            </p:cNvSpPr>
            <p:nvPr/>
          </p:nvSpPr>
          <p:spPr bwMode="auto">
            <a:xfrm>
              <a:off x="3640236" y="4734387"/>
              <a:ext cx="1051865" cy="1051865"/>
            </a:xfrm>
            <a:prstGeom prst="ellipse">
              <a:avLst/>
            </a:prstGeom>
            <a:gradFill>
              <a:gsLst>
                <a:gs pos="0">
                  <a:schemeClr val="bg1"/>
                </a:gs>
                <a:gs pos="100000">
                  <a:schemeClr val="bg1">
                    <a:lumMod val="95000"/>
                  </a:schemeClr>
                </a:gs>
              </a:gsLst>
              <a:lin ang="9600000" scaled="0"/>
            </a:gradFill>
            <a:ln w="25400">
              <a:solidFill>
                <a:schemeClr val="bg1"/>
              </a:soli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US" sz="2400" dirty="0">
                <a:solidFill>
                  <a:prstClr val="black"/>
                </a:solidFill>
                <a:latin typeface="字魂45号-冰宇雅宋" panose="00000500000000000000" pitchFamily="2" charset="-122"/>
                <a:ea typeface="思源黑体" panose="020B0500000000000000" pitchFamily="34" charset="-122"/>
              </a:endParaRPr>
            </a:p>
          </p:txBody>
        </p:sp>
        <p:grpSp>
          <p:nvGrpSpPr>
            <p:cNvPr id="167" name="组合 166">
              <a:extLst>
                <a:ext uri="{FF2B5EF4-FFF2-40B4-BE49-F238E27FC236}">
                  <a16:creationId xmlns:a16="http://schemas.microsoft.com/office/drawing/2014/main" id="{EA2F7572-B3D8-4AAA-9AE1-56FB28453F74}"/>
                </a:ext>
              </a:extLst>
            </p:cNvPr>
            <p:cNvGrpSpPr/>
            <p:nvPr/>
          </p:nvGrpSpPr>
          <p:grpSpPr>
            <a:xfrm>
              <a:off x="3894970" y="4898035"/>
              <a:ext cx="518921" cy="680142"/>
              <a:chOff x="3014791" y="4593194"/>
              <a:chExt cx="623949" cy="817801"/>
            </a:xfrm>
            <a:grpFill/>
          </p:grpSpPr>
          <p:grpSp>
            <p:nvGrpSpPr>
              <p:cNvPr id="168" name="Group 4681">
                <a:extLst>
                  <a:ext uri="{FF2B5EF4-FFF2-40B4-BE49-F238E27FC236}">
                    <a16:creationId xmlns:a16="http://schemas.microsoft.com/office/drawing/2014/main" id="{1CAD61C4-CFD8-42ED-9D21-B32F75041B10}"/>
                  </a:ext>
                </a:extLst>
              </p:cNvPr>
              <p:cNvGrpSpPr>
                <a:grpSpLocks noChangeAspect="1"/>
              </p:cNvGrpSpPr>
              <p:nvPr/>
            </p:nvGrpSpPr>
            <p:grpSpPr bwMode="auto">
              <a:xfrm>
                <a:off x="3014791" y="4593194"/>
                <a:ext cx="623949" cy="817801"/>
                <a:chOff x="4576763" y="2300287"/>
                <a:chExt cx="276225" cy="361950"/>
              </a:xfrm>
              <a:grpFill/>
            </p:grpSpPr>
            <p:sp>
              <p:nvSpPr>
                <p:cNvPr id="170" name="Freeform 250">
                  <a:extLst>
                    <a:ext uri="{FF2B5EF4-FFF2-40B4-BE49-F238E27FC236}">
                      <a16:creationId xmlns:a16="http://schemas.microsoft.com/office/drawing/2014/main" id="{BBFF187F-91C8-42BD-9D8B-49918BCCF593}"/>
                    </a:ext>
                  </a:extLst>
                </p:cNvPr>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93" name="Freeform 251">
                  <a:extLst>
                    <a:ext uri="{FF2B5EF4-FFF2-40B4-BE49-F238E27FC236}">
                      <a16:creationId xmlns:a16="http://schemas.microsoft.com/office/drawing/2014/main" id="{8DC1FA4F-F60D-40B7-9E3D-51C9604136C0}"/>
                    </a:ext>
                  </a:extLst>
                </p:cNvPr>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94" name="Freeform 252">
                  <a:extLst>
                    <a:ext uri="{FF2B5EF4-FFF2-40B4-BE49-F238E27FC236}">
                      <a16:creationId xmlns:a16="http://schemas.microsoft.com/office/drawing/2014/main" id="{2DA50E6C-0F35-4514-850E-5C43198A0FE4}"/>
                    </a:ext>
                  </a:extLst>
                </p:cNvPr>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95" name="Freeform 253">
                  <a:extLst>
                    <a:ext uri="{FF2B5EF4-FFF2-40B4-BE49-F238E27FC236}">
                      <a16:creationId xmlns:a16="http://schemas.microsoft.com/office/drawing/2014/main" id="{2DEC9324-19DE-4A94-ACB2-2FF618395625}"/>
                    </a:ext>
                  </a:extLst>
                </p:cNvPr>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96" name="Freeform 254">
                  <a:extLst>
                    <a:ext uri="{FF2B5EF4-FFF2-40B4-BE49-F238E27FC236}">
                      <a16:creationId xmlns:a16="http://schemas.microsoft.com/office/drawing/2014/main" id="{FE020BD3-836C-46AF-B5DC-720D1DDA717B}"/>
                    </a:ext>
                  </a:extLst>
                </p:cNvPr>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97" name="Freeform 255">
                  <a:extLst>
                    <a:ext uri="{FF2B5EF4-FFF2-40B4-BE49-F238E27FC236}">
                      <a16:creationId xmlns:a16="http://schemas.microsoft.com/office/drawing/2014/main" id="{021660B3-3DB2-4DD4-A4CF-43C316168EAC}"/>
                    </a:ext>
                  </a:extLst>
                </p:cNvPr>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98" name="Freeform 256">
                  <a:extLst>
                    <a:ext uri="{FF2B5EF4-FFF2-40B4-BE49-F238E27FC236}">
                      <a16:creationId xmlns:a16="http://schemas.microsoft.com/office/drawing/2014/main" id="{81BEFEC7-80EF-40C7-8B33-A0F751BE3231}"/>
                    </a:ext>
                  </a:extLst>
                </p:cNvPr>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sp>
              <p:nvSpPr>
                <p:cNvPr id="199" name="Freeform 259">
                  <a:extLst>
                    <a:ext uri="{FF2B5EF4-FFF2-40B4-BE49-F238E27FC236}">
                      <a16:creationId xmlns:a16="http://schemas.microsoft.com/office/drawing/2014/main" id="{5E8CF63A-87EE-491E-8633-396E8F55D5A2}"/>
                    </a:ext>
                  </a:extLst>
                </p:cNvPr>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b="1" dirty="0">
                    <a:latin typeface="字魂45号-冰宇雅宋" panose="00000500000000000000" pitchFamily="2" charset="-122"/>
                    <a:ea typeface="思源黑体" panose="020B0500000000000000" pitchFamily="34" charset="-122"/>
                  </a:endParaRPr>
                </a:p>
              </p:txBody>
            </p:sp>
          </p:grpSp>
          <p:sp>
            <p:nvSpPr>
              <p:cNvPr id="169" name="文本框 49">
                <a:extLst>
                  <a:ext uri="{FF2B5EF4-FFF2-40B4-BE49-F238E27FC236}">
                    <a16:creationId xmlns:a16="http://schemas.microsoft.com/office/drawing/2014/main" id="{2C80DBBD-FA31-49E1-93EE-98BC63AB342C}"/>
                  </a:ext>
                </a:extLst>
              </p:cNvPr>
              <p:cNvSpPr txBox="1"/>
              <p:nvPr/>
            </p:nvSpPr>
            <p:spPr>
              <a:xfrm>
                <a:off x="3138206" y="4690177"/>
                <a:ext cx="351182" cy="407076"/>
              </a:xfrm>
              <a:prstGeom prst="rect">
                <a:avLst/>
              </a:prstGeom>
              <a:grpFill/>
            </p:spPr>
            <p:txBody>
              <a:bodyPr wrap="none" rtlCol="0">
                <a:spAutoFit/>
              </a:bodyPr>
              <a:lstStyle/>
              <a:p>
                <a:pPr algn="dist"/>
                <a:r>
                  <a:rPr lang="en-US" altLang="zh-CN" sz="1600" b="1" spc="-150" dirty="0">
                    <a:solidFill>
                      <a:schemeClr val="bg1"/>
                    </a:solidFill>
                    <a:latin typeface="思源黑体" panose="020B0500000000000000" pitchFamily="34" charset="-122"/>
                    <a:ea typeface="思源黑体" panose="020B0500000000000000" pitchFamily="34" charset="-122"/>
                  </a:rPr>
                  <a:t>4</a:t>
                </a:r>
                <a:endParaRPr lang="zh-CN" altLang="en-US" sz="1600" b="1" spc="-150" dirty="0">
                  <a:solidFill>
                    <a:schemeClr val="bg1"/>
                  </a:solidFill>
                  <a:latin typeface="思源黑体" panose="020B0500000000000000" pitchFamily="34" charset="-122"/>
                  <a:ea typeface="思源黑体" panose="020B0500000000000000" pitchFamily="34" charset="-122"/>
                </a:endParaRPr>
              </a:p>
            </p:txBody>
          </p:sp>
        </p:grpSp>
      </p:grpSp>
      <p:sp>
        <p:nvSpPr>
          <p:cNvPr id="200" name="矩形 199">
            <a:extLst>
              <a:ext uri="{FF2B5EF4-FFF2-40B4-BE49-F238E27FC236}">
                <a16:creationId xmlns:a16="http://schemas.microsoft.com/office/drawing/2014/main" id="{AFEEDFD8-7840-4913-B994-DB135860AD13}"/>
              </a:ext>
            </a:extLst>
          </p:cNvPr>
          <p:cNvSpPr/>
          <p:nvPr/>
        </p:nvSpPr>
        <p:spPr>
          <a:xfrm>
            <a:off x="9188422" y="3369473"/>
            <a:ext cx="2224254" cy="2305631"/>
          </a:xfrm>
          <a:prstGeom prst="rect">
            <a:avLst/>
          </a:prstGeom>
        </p:spPr>
        <p:txBody>
          <a:bodyPr wrap="square">
            <a:spAutoFit/>
          </a:bodyPr>
          <a:lstStyle/>
          <a:p>
            <a:pPr algn="just">
              <a:lnSpc>
                <a:spcPct val="130000"/>
              </a:lnSpc>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sym typeface="思源黑体 CN Bold" panose="020B0800000000000000" pitchFamily="34" charset="-122"/>
              </a:rPr>
              <a:t>优化转移联单运行规则，允许同一份危险废物转移联单转移一个或多个类别危险废物，增加了不通过车（船或者其他运输工具）且无法按次对危险废物计量的其他转移方式的联单运行要求。</a:t>
            </a:r>
          </a:p>
        </p:txBody>
      </p:sp>
    </p:spTree>
    <p:extLst>
      <p:ext uri="{BB962C8B-B14F-4D97-AF65-F5344CB8AC3E}">
        <p14:creationId xmlns:p14="http://schemas.microsoft.com/office/powerpoint/2010/main" val="164230016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3371">
            <a:off x="-2331913" y="2384175"/>
            <a:ext cx="8284290" cy="7568146"/>
          </a:xfrm>
          <a:prstGeom prst="rect">
            <a:avLst/>
          </a:prstGeom>
        </p:spPr>
      </p:pic>
      <p:grpSp>
        <p:nvGrpSpPr>
          <p:cNvPr id="54" name="组合 53"/>
          <p:cNvGrpSpPr/>
          <p:nvPr/>
        </p:nvGrpSpPr>
        <p:grpSpPr>
          <a:xfrm>
            <a:off x="1945777" y="1932839"/>
            <a:ext cx="2908958" cy="3083386"/>
            <a:chOff x="2333105" y="1784885"/>
            <a:chExt cx="3094484" cy="3280036"/>
          </a:xfrm>
        </p:grpSpPr>
        <p:grpSp>
          <p:nvGrpSpPr>
            <p:cNvPr id="55" name="组合 54"/>
            <p:cNvGrpSpPr/>
            <p:nvPr/>
          </p:nvGrpSpPr>
          <p:grpSpPr>
            <a:xfrm rot="5400000">
              <a:off x="2287916" y="1971364"/>
              <a:ext cx="3280036" cy="2907078"/>
              <a:chOff x="3385822" y="2342962"/>
              <a:chExt cx="2463822" cy="2183669"/>
            </a:xfrm>
          </p:grpSpPr>
          <p:sp>
            <p:nvSpPr>
              <p:cNvPr id="57" name="Freeform 5"/>
              <p:cNvSpPr>
                <a:spLocks/>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prstClr val="black"/>
                  </a:solidFill>
                  <a:ea typeface="思源黑体" panose="020B0500000000000000" pitchFamily="34" charset="-122"/>
                </a:endParaRPr>
              </a:p>
            </p:txBody>
          </p:sp>
          <p:sp>
            <p:nvSpPr>
              <p:cNvPr id="58"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prstClr val="black"/>
                  </a:solidFill>
                  <a:ea typeface="思源黑体" panose="020B0500000000000000" pitchFamily="34" charset="-122"/>
                </a:endParaRPr>
              </a:p>
            </p:txBody>
          </p:sp>
        </p:grpSp>
        <p:sp>
          <p:nvSpPr>
            <p:cNvPr id="56" name="文本框 32"/>
            <p:cNvSpPr txBox="1"/>
            <p:nvPr/>
          </p:nvSpPr>
          <p:spPr>
            <a:xfrm>
              <a:off x="2333105" y="2281787"/>
              <a:ext cx="3094484" cy="1980804"/>
            </a:xfrm>
            <a:prstGeom prst="rect">
              <a:avLst/>
            </a:prstGeom>
            <a:noFill/>
          </p:spPr>
          <p:txBody>
            <a:bodyPr wrap="square" rtlCol="0">
              <a:spAutoFit/>
            </a:bodyPr>
            <a:lstStyle/>
            <a:p>
              <a:pPr algn="ctr"/>
              <a:r>
                <a:rPr lang="en-US" altLang="zh-CN" sz="115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rPr>
                <a:t>Q</a:t>
              </a:r>
              <a:endParaRPr lang="zh-CN" altLang="en-US" sz="11500" dirty="0">
                <a:solidFill>
                  <a:schemeClr val="bg1"/>
                </a:solidFill>
                <a:effectLst>
                  <a:outerShdw blurRad="38100" dist="38100" dir="2700000" algn="tl">
                    <a:srgbClr val="000000">
                      <a:alpha val="43137"/>
                    </a:srgbClr>
                  </a:outerShdw>
                </a:effectLst>
                <a:latin typeface="字魂45号-冰宇雅宋" panose="00000500000000000000" pitchFamily="2" charset="-122"/>
                <a:ea typeface="字魂45号-冰宇雅宋" panose="00000500000000000000" pitchFamily="2" charset="-122"/>
                <a:cs typeface="Aparajita" panose="020B0604020202020204" pitchFamily="34" charset="0"/>
              </a:endParaRPr>
            </a:p>
          </p:txBody>
        </p:sp>
      </p:grpSp>
      <p:sp>
        <p:nvSpPr>
          <p:cNvPr id="5" name="圆角矩形 4"/>
          <p:cNvSpPr/>
          <p:nvPr/>
        </p:nvSpPr>
        <p:spPr>
          <a:xfrm>
            <a:off x="5183227" y="2647104"/>
            <a:ext cx="5718095" cy="1654852"/>
          </a:xfrm>
          <a:prstGeom prst="roundRect">
            <a:avLst>
              <a:gd name="adj" fmla="val 50000"/>
            </a:avLst>
          </a:prstGeom>
          <a:gradFill>
            <a:gsLst>
              <a:gs pos="0">
                <a:schemeClr val="bg1"/>
              </a:gs>
              <a:gs pos="100000">
                <a:schemeClr val="bg1">
                  <a:lumMod val="95000"/>
                </a:schemeClr>
              </a:gs>
            </a:gsLst>
            <a:lin ang="5400000" scaled="0"/>
          </a:gradFill>
          <a:ln>
            <a:solidFill>
              <a:schemeClr val="bg1">
                <a:lumMod val="8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grpSp>
        <p:nvGrpSpPr>
          <p:cNvPr id="115" name="组合 114"/>
          <p:cNvGrpSpPr/>
          <p:nvPr/>
        </p:nvGrpSpPr>
        <p:grpSpPr>
          <a:xfrm>
            <a:off x="2045261" y="5178631"/>
            <a:ext cx="518287" cy="584779"/>
            <a:chOff x="-1246321" y="823697"/>
            <a:chExt cx="4549076" cy="5132692"/>
          </a:xfrm>
        </p:grpSpPr>
        <p:sp>
          <p:nvSpPr>
            <p:cNvPr id="116"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17"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4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18" name="组合 117"/>
          <p:cNvGrpSpPr/>
          <p:nvPr/>
        </p:nvGrpSpPr>
        <p:grpSpPr>
          <a:xfrm>
            <a:off x="4309572" y="1412776"/>
            <a:ext cx="282134" cy="318330"/>
            <a:chOff x="-1246321" y="823697"/>
            <a:chExt cx="4549076" cy="5132692"/>
          </a:xfrm>
        </p:grpSpPr>
        <p:sp>
          <p:nvSpPr>
            <p:cNvPr id="119"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0"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54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22" name="组合 121"/>
          <p:cNvGrpSpPr/>
          <p:nvPr/>
        </p:nvGrpSpPr>
        <p:grpSpPr>
          <a:xfrm flipH="1">
            <a:off x="-979949" y="-1105670"/>
            <a:ext cx="1959898" cy="2211339"/>
            <a:chOff x="-1246321" y="823697"/>
            <a:chExt cx="4549076" cy="5132692"/>
          </a:xfrm>
        </p:grpSpPr>
        <p:sp>
          <p:nvSpPr>
            <p:cNvPr id="123"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4"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grpSp>
        <p:nvGrpSpPr>
          <p:cNvPr id="125" name="组合 124"/>
          <p:cNvGrpSpPr/>
          <p:nvPr/>
        </p:nvGrpSpPr>
        <p:grpSpPr>
          <a:xfrm flipH="1">
            <a:off x="11236008" y="5702812"/>
            <a:ext cx="1959898" cy="2211339"/>
            <a:chOff x="-1246321" y="823697"/>
            <a:chExt cx="4549076" cy="5132692"/>
          </a:xfrm>
        </p:grpSpPr>
        <p:sp>
          <p:nvSpPr>
            <p:cNvPr id="126" name="Freeform 5"/>
            <p:cNvSpPr>
              <a:spLocks/>
            </p:cNvSpPr>
            <p:nvPr/>
          </p:nvSpPr>
          <p:spPr bwMode="auto">
            <a:xfrm rot="16200000">
              <a:off x="-1538129" y="1115505"/>
              <a:ext cx="5132692" cy="45490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F5596"/>
            </a:soli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sp>
          <p:nvSpPr>
            <p:cNvPr id="127" name="Freeform 5"/>
            <p:cNvSpPr>
              <a:spLocks/>
            </p:cNvSpPr>
            <p:nvPr/>
          </p:nvSpPr>
          <p:spPr bwMode="auto">
            <a:xfrm rot="16200000">
              <a:off x="-1051677" y="1546646"/>
              <a:ext cx="4159787" cy="3686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30000">
                  <a:schemeClr val="bg1"/>
                </a:gs>
                <a:gs pos="100000">
                  <a:schemeClr val="bg1">
                    <a:lumMod val="95000"/>
                  </a:schemeClr>
                </a:gs>
              </a:gsLst>
              <a:lin ang="9600000" scaled="0"/>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4800" dirty="0">
                <a:solidFill>
                  <a:schemeClr val="tx1">
                    <a:lumMod val="75000"/>
                    <a:lumOff val="25000"/>
                  </a:schemeClr>
                </a:solidFill>
                <a:ea typeface="思源黑体" panose="020B0500000000000000" pitchFamily="34" charset="-122"/>
              </a:endParaRPr>
            </a:p>
          </p:txBody>
        </p:sp>
      </p:grp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23371">
            <a:off x="7476453" y="-3787652"/>
            <a:ext cx="8284290" cy="7568146"/>
          </a:xfrm>
          <a:prstGeom prst="rect">
            <a:avLst/>
          </a:prstGeom>
        </p:spPr>
      </p:pic>
      <p:sp>
        <p:nvSpPr>
          <p:cNvPr id="41" name="文本框 40">
            <a:extLst>
              <a:ext uri="{FF2B5EF4-FFF2-40B4-BE49-F238E27FC236}">
                <a16:creationId xmlns:a16="http://schemas.microsoft.com/office/drawing/2014/main" id="{F527B4EB-0B45-4EDE-BCF4-C11D09E30CEE}"/>
              </a:ext>
            </a:extLst>
          </p:cNvPr>
          <p:cNvSpPr txBox="1"/>
          <p:nvPr/>
        </p:nvSpPr>
        <p:spPr>
          <a:xfrm>
            <a:off x="5845040" y="3167390"/>
            <a:ext cx="4801126" cy="523220"/>
          </a:xfrm>
          <a:prstGeom prst="rect">
            <a:avLst/>
          </a:prstGeom>
          <a:noFill/>
        </p:spPr>
        <p:txBody>
          <a:bodyPr wrap="square">
            <a:spAutoFit/>
          </a:bodyPr>
          <a:lstStyle>
            <a:defPPr>
              <a:defRPr lang="zh-CN"/>
            </a:defPPr>
            <a:lvl1pPr algn="just">
              <a:lnSpc>
                <a:spcPct val="130000"/>
              </a:lnSpc>
              <a:defRPr sz="2800" b="1">
                <a:solidFill>
                  <a:srgbClr val="000000">
                    <a:lumMod val="65000"/>
                    <a:lumOff val="35000"/>
                  </a:srgbClr>
                </a:solidFill>
                <a:latin typeface="宋体" panose="02010600030101010101" pitchFamily="2" charset="-122"/>
                <a:ea typeface="宋体" panose="02010600030101010101" pitchFamily="2" charset="-122"/>
              </a:defRPr>
            </a:lvl1pPr>
          </a:lstStyle>
          <a:p>
            <a:pPr>
              <a:lnSpc>
                <a:spcPct val="100000"/>
              </a:lnSpc>
            </a:pPr>
            <a:r>
              <a:rPr lang="zh-CN" altLang="en-US" dirty="0">
                <a:sym typeface="庞门正道标题体" panose="02010600030101010101" pitchFamily="2" charset="-122"/>
              </a:rPr>
              <a:t>相关方的责任分别有哪些？</a:t>
            </a:r>
          </a:p>
        </p:txBody>
      </p:sp>
    </p:spTree>
    <p:extLst>
      <p:ext uri="{BB962C8B-B14F-4D97-AF65-F5344CB8AC3E}">
        <p14:creationId xmlns:p14="http://schemas.microsoft.com/office/powerpoint/2010/main" val="305523537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633091" y="260648"/>
            <a:ext cx="9895891" cy="954107"/>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zh-CN" altLang="en-US" dirty="0"/>
              <a:t>危废移出人（产废单位、收集单位）、承运人（运输单位）、接受人（贮存、利用、处置等接受单位）的共同义务</a:t>
            </a:r>
          </a:p>
        </p:txBody>
      </p:sp>
      <p:sp>
        <p:nvSpPr>
          <p:cNvPr id="68" name="文本框 67">
            <a:extLst>
              <a:ext uri="{FF2B5EF4-FFF2-40B4-BE49-F238E27FC236}">
                <a16:creationId xmlns:a16="http://schemas.microsoft.com/office/drawing/2014/main" id="{3E39024B-C7AE-46E6-BE29-36CB9F885841}"/>
              </a:ext>
            </a:extLst>
          </p:cNvPr>
          <p:cNvSpPr txBox="1"/>
          <p:nvPr/>
        </p:nvSpPr>
        <p:spPr>
          <a:xfrm>
            <a:off x="5164227" y="2213502"/>
            <a:ext cx="6694001" cy="3753015"/>
          </a:xfrm>
          <a:prstGeom prst="rect">
            <a:avLst/>
          </a:prstGeom>
          <a:noFill/>
        </p:spPr>
        <p:txBody>
          <a:bodyPr wrap="square">
            <a:spAutoFit/>
          </a:bodyPr>
          <a:lstStyle/>
          <a:p>
            <a:pPr marL="457200" lvl="0" indent="-457200" algn="just" defTabSz="914400">
              <a:lnSpc>
                <a:spcPct val="150000"/>
              </a:lnSpc>
              <a:spcBef>
                <a:spcPts val="1200"/>
              </a:spcBef>
              <a:spcAft>
                <a:spcPts val="0"/>
              </a:spcAft>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在危险废物转移过程中应当采取防扬散、防流失、防渗漏或者其他防止污染环境的措施</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457200" lvl="0" indent="-457200" algn="just" defTabSz="914400">
              <a:lnSpc>
                <a:spcPct val="150000"/>
              </a:lnSpc>
              <a:spcBef>
                <a:spcPts val="1200"/>
              </a:spcBef>
              <a:spcAft>
                <a:spcPts val="0"/>
              </a:spcAft>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不得擅自倾倒、堆放、丢弃、遗撒危险废物，并对所造成的环境污染及生态破坏依法承担责任</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457200" lvl="0" indent="-457200" algn="just" defTabSz="914400">
              <a:lnSpc>
                <a:spcPct val="150000"/>
              </a:lnSpc>
              <a:spcBef>
                <a:spcPts val="1200"/>
              </a:spcBef>
              <a:spcAft>
                <a:spcPts val="0"/>
              </a:spcAft>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制定突发环境事件的防范措施和应急预案，并报有关部门备案</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457200" lvl="0" indent="-457200" algn="just" defTabSz="914400">
              <a:lnSpc>
                <a:spcPct val="150000"/>
              </a:lnSpc>
              <a:spcBef>
                <a:spcPts val="1200"/>
              </a:spcBef>
              <a:spcAft>
                <a:spcPts val="0"/>
              </a:spcAft>
              <a:buFont typeface="+mj-ea"/>
              <a:buAutoNum type="circleNumDbPlai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发生危险废物突发环境事件时，应当立即采取有效措施消除或者减轻对环境的污染危害，并按相关规定向事故发生地有关部门报告，接受调查处理</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0" indent="0" algn="just" defTabSz="914400">
              <a:lnSpc>
                <a:spcPct val="150000"/>
              </a:lnSpc>
              <a:spcAft>
                <a:spcPts val="0"/>
              </a:spcAft>
              <a:buNone/>
            </a:pP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9" name="组合 68">
            <a:extLst>
              <a:ext uri="{FF2B5EF4-FFF2-40B4-BE49-F238E27FC236}">
                <a16:creationId xmlns:a16="http://schemas.microsoft.com/office/drawing/2014/main" id="{F430399C-EDC2-4AB6-82F1-E9D84157B7B5}"/>
              </a:ext>
            </a:extLst>
          </p:cNvPr>
          <p:cNvGrpSpPr/>
          <p:nvPr/>
        </p:nvGrpSpPr>
        <p:grpSpPr>
          <a:xfrm>
            <a:off x="336947" y="1844824"/>
            <a:ext cx="4315926" cy="4064268"/>
            <a:chOff x="6532416" y="1279979"/>
            <a:chExt cx="4796518" cy="4516837"/>
          </a:xfrm>
        </p:grpSpPr>
        <p:grpSp>
          <p:nvGrpSpPr>
            <p:cNvPr id="73" name="Group 34">
              <a:extLst>
                <a:ext uri="{FF2B5EF4-FFF2-40B4-BE49-F238E27FC236}">
                  <a16:creationId xmlns:a16="http://schemas.microsoft.com/office/drawing/2014/main" id="{C8015C1B-6978-4664-89F4-18B3A532F376}"/>
                </a:ext>
              </a:extLst>
            </p:cNvPr>
            <p:cNvGrpSpPr/>
            <p:nvPr/>
          </p:nvGrpSpPr>
          <p:grpSpPr>
            <a:xfrm>
              <a:off x="7588210" y="1279979"/>
              <a:ext cx="2662556" cy="2651370"/>
              <a:chOff x="7925094" y="1898711"/>
              <a:chExt cx="2662556" cy="2651370"/>
            </a:xfrm>
          </p:grpSpPr>
          <p:sp>
            <p:nvSpPr>
              <p:cNvPr id="83" name="Freeform 5">
                <a:extLst>
                  <a:ext uri="{FF2B5EF4-FFF2-40B4-BE49-F238E27FC236}">
                    <a16:creationId xmlns:a16="http://schemas.microsoft.com/office/drawing/2014/main" id="{38CC9537-A297-43AC-B29F-2BD32638CBB3}"/>
                  </a:ext>
                </a:extLst>
              </p:cNvPr>
              <p:cNvSpPr/>
              <p:nvPr/>
            </p:nvSpPr>
            <p:spPr bwMode="auto">
              <a:xfrm>
                <a:off x="7925094" y="1898711"/>
                <a:ext cx="2662556" cy="2592636"/>
              </a:xfrm>
              <a:custGeom>
                <a:avLst/>
                <a:gdLst>
                  <a:gd name="T0" fmla="*/ 405 w 948"/>
                  <a:gd name="T1" fmla="*/ 893 h 923"/>
                  <a:gd name="T2" fmla="*/ 416 w 948"/>
                  <a:gd name="T3" fmla="*/ 910 h 923"/>
                  <a:gd name="T4" fmla="*/ 399 w 948"/>
                  <a:gd name="T5" fmla="*/ 921 h 923"/>
                  <a:gd name="T6" fmla="*/ 116 w 948"/>
                  <a:gd name="T7" fmla="*/ 709 h 923"/>
                  <a:gd name="T8" fmla="*/ 285 w 948"/>
                  <a:gd name="T9" fmla="*/ 117 h 923"/>
                  <a:gd name="T10" fmla="*/ 876 w 948"/>
                  <a:gd name="T11" fmla="*/ 286 h 923"/>
                  <a:gd name="T12" fmla="*/ 905 w 948"/>
                  <a:gd name="T13" fmla="*/ 646 h 923"/>
                  <a:gd name="T14" fmla="*/ 887 w 948"/>
                  <a:gd name="T15" fmla="*/ 654 h 923"/>
                  <a:gd name="T16" fmla="*/ 878 w 948"/>
                  <a:gd name="T17" fmla="*/ 636 h 923"/>
                  <a:gd name="T18" fmla="*/ 852 w 948"/>
                  <a:gd name="T19" fmla="*/ 299 h 923"/>
                  <a:gd name="T20" fmla="*/ 299 w 948"/>
                  <a:gd name="T21" fmla="*/ 142 h 923"/>
                  <a:gd name="T22" fmla="*/ 141 w 948"/>
                  <a:gd name="T23" fmla="*/ 695 h 923"/>
                  <a:gd name="T24" fmla="*/ 405 w 948"/>
                  <a:gd name="T25" fmla="*/ 89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 h="923">
                    <a:moveTo>
                      <a:pt x="405" y="893"/>
                    </a:moveTo>
                    <a:cubicBezTo>
                      <a:pt x="413" y="895"/>
                      <a:pt x="418" y="903"/>
                      <a:pt x="416" y="910"/>
                    </a:cubicBezTo>
                    <a:cubicBezTo>
                      <a:pt x="414" y="918"/>
                      <a:pt x="406" y="923"/>
                      <a:pt x="399" y="921"/>
                    </a:cubicBezTo>
                    <a:cubicBezTo>
                      <a:pt x="279" y="893"/>
                      <a:pt x="176" y="816"/>
                      <a:pt x="116" y="709"/>
                    </a:cubicBezTo>
                    <a:cubicBezTo>
                      <a:pt x="0" y="499"/>
                      <a:pt x="75" y="234"/>
                      <a:pt x="285" y="117"/>
                    </a:cubicBezTo>
                    <a:cubicBezTo>
                      <a:pt x="495" y="0"/>
                      <a:pt x="760" y="76"/>
                      <a:pt x="876" y="286"/>
                    </a:cubicBezTo>
                    <a:cubicBezTo>
                      <a:pt x="938" y="396"/>
                      <a:pt x="948" y="527"/>
                      <a:pt x="905" y="646"/>
                    </a:cubicBezTo>
                    <a:cubicBezTo>
                      <a:pt x="902" y="653"/>
                      <a:pt x="894" y="657"/>
                      <a:pt x="887" y="654"/>
                    </a:cubicBezTo>
                    <a:cubicBezTo>
                      <a:pt x="879" y="652"/>
                      <a:pt x="876" y="643"/>
                      <a:pt x="878" y="636"/>
                    </a:cubicBezTo>
                    <a:cubicBezTo>
                      <a:pt x="919" y="525"/>
                      <a:pt x="909" y="402"/>
                      <a:pt x="852" y="299"/>
                    </a:cubicBezTo>
                    <a:cubicBezTo>
                      <a:pt x="742" y="103"/>
                      <a:pt x="495" y="33"/>
                      <a:pt x="299" y="142"/>
                    </a:cubicBezTo>
                    <a:cubicBezTo>
                      <a:pt x="103" y="251"/>
                      <a:pt x="32" y="499"/>
                      <a:pt x="141" y="695"/>
                    </a:cubicBezTo>
                    <a:cubicBezTo>
                      <a:pt x="197" y="795"/>
                      <a:pt x="293" y="867"/>
                      <a:pt x="405" y="893"/>
                    </a:cubicBezTo>
                    <a:close/>
                  </a:path>
                </a:pathLst>
              </a:custGeom>
              <a:solidFill>
                <a:srgbClr val="809BC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宋体 CN" panose="02020400000000000000" pitchFamily="18" charset="-122"/>
                </a:endParaRPr>
              </a:p>
            </p:txBody>
          </p:sp>
          <p:sp>
            <p:nvSpPr>
              <p:cNvPr id="84" name="Freeform 6">
                <a:extLst>
                  <a:ext uri="{FF2B5EF4-FFF2-40B4-BE49-F238E27FC236}">
                    <a16:creationId xmlns:a16="http://schemas.microsoft.com/office/drawing/2014/main" id="{1D9BA08A-6286-426B-AB6C-1F28111C7BED}"/>
                  </a:ext>
                </a:extLst>
              </p:cNvPr>
              <p:cNvSpPr/>
              <p:nvPr/>
            </p:nvSpPr>
            <p:spPr bwMode="auto">
              <a:xfrm>
                <a:off x="8945327" y="4348711"/>
                <a:ext cx="199972" cy="201370"/>
              </a:xfrm>
              <a:custGeom>
                <a:avLst/>
                <a:gdLst>
                  <a:gd name="T0" fmla="*/ 8 w 71"/>
                  <a:gd name="T1" fmla="*/ 51 h 72"/>
                  <a:gd name="T2" fmla="*/ 20 w 71"/>
                  <a:gd name="T3" fmla="*/ 8 h 72"/>
                  <a:gd name="T4" fmla="*/ 63 w 71"/>
                  <a:gd name="T5" fmla="*/ 21 h 72"/>
                  <a:gd name="T6" fmla="*/ 51 w 71"/>
                  <a:gd name="T7" fmla="*/ 63 h 72"/>
                  <a:gd name="T8" fmla="*/ 8 w 71"/>
                  <a:gd name="T9" fmla="*/ 51 h 72"/>
                </a:gdLst>
                <a:ahLst/>
                <a:cxnLst>
                  <a:cxn ang="0">
                    <a:pos x="T0" y="T1"/>
                  </a:cxn>
                  <a:cxn ang="0">
                    <a:pos x="T2" y="T3"/>
                  </a:cxn>
                  <a:cxn ang="0">
                    <a:pos x="T4" y="T5"/>
                  </a:cxn>
                  <a:cxn ang="0">
                    <a:pos x="T6" y="T7"/>
                  </a:cxn>
                  <a:cxn ang="0">
                    <a:pos x="T8" y="T9"/>
                  </a:cxn>
                </a:cxnLst>
                <a:rect l="0" t="0" r="r" b="b"/>
                <a:pathLst>
                  <a:path w="71" h="72">
                    <a:moveTo>
                      <a:pt x="8" y="51"/>
                    </a:moveTo>
                    <a:cubicBezTo>
                      <a:pt x="0" y="36"/>
                      <a:pt x="5" y="17"/>
                      <a:pt x="20" y="8"/>
                    </a:cubicBezTo>
                    <a:cubicBezTo>
                      <a:pt x="35" y="0"/>
                      <a:pt x="55" y="5"/>
                      <a:pt x="63" y="21"/>
                    </a:cubicBezTo>
                    <a:cubicBezTo>
                      <a:pt x="71" y="36"/>
                      <a:pt x="66" y="55"/>
                      <a:pt x="51" y="63"/>
                    </a:cubicBezTo>
                    <a:cubicBezTo>
                      <a:pt x="36" y="72"/>
                      <a:pt x="17" y="66"/>
                      <a:pt x="8" y="51"/>
                    </a:cubicBezTo>
                    <a:close/>
                  </a:path>
                </a:pathLst>
              </a:custGeom>
              <a:solidFill>
                <a:srgbClr val="6069E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宋体 CN" panose="02020400000000000000" pitchFamily="18" charset="-122"/>
                </a:endParaRPr>
              </a:p>
            </p:txBody>
          </p:sp>
        </p:grpSp>
        <p:grpSp>
          <p:nvGrpSpPr>
            <p:cNvPr id="74" name="Group 35">
              <a:extLst>
                <a:ext uri="{FF2B5EF4-FFF2-40B4-BE49-F238E27FC236}">
                  <a16:creationId xmlns:a16="http://schemas.microsoft.com/office/drawing/2014/main" id="{578D5DAB-71B5-47D8-AFA1-4C977D8920BB}"/>
                </a:ext>
              </a:extLst>
            </p:cNvPr>
            <p:cNvGrpSpPr/>
            <p:nvPr/>
          </p:nvGrpSpPr>
          <p:grpSpPr>
            <a:xfrm>
              <a:off x="8911896" y="3165024"/>
              <a:ext cx="2417038" cy="2615011"/>
              <a:chOff x="9248780" y="3783756"/>
              <a:chExt cx="2417038" cy="2615011"/>
            </a:xfrm>
          </p:grpSpPr>
          <p:sp>
            <p:nvSpPr>
              <p:cNvPr id="81" name="Freeform 7">
                <a:extLst>
                  <a:ext uri="{FF2B5EF4-FFF2-40B4-BE49-F238E27FC236}">
                    <a16:creationId xmlns:a16="http://schemas.microsoft.com/office/drawing/2014/main" id="{5902633A-E867-419E-B73B-6F913AA477FF}"/>
                  </a:ext>
                </a:extLst>
              </p:cNvPr>
              <p:cNvSpPr/>
              <p:nvPr/>
            </p:nvSpPr>
            <p:spPr bwMode="auto">
              <a:xfrm>
                <a:off x="9317901" y="3783756"/>
                <a:ext cx="2347917" cy="2615011"/>
              </a:xfrm>
              <a:custGeom>
                <a:avLst/>
                <a:gdLst>
                  <a:gd name="T0" fmla="*/ 35 w 836"/>
                  <a:gd name="T1" fmla="*/ 204 h 931"/>
                  <a:gd name="T2" fmla="*/ 16 w 836"/>
                  <a:gd name="T3" fmla="*/ 206 h 931"/>
                  <a:gd name="T4" fmla="*/ 13 w 836"/>
                  <a:gd name="T5" fmla="*/ 186 h 931"/>
                  <a:gd name="T6" fmla="*/ 72 w 836"/>
                  <a:gd name="T7" fmla="*/ 126 h 931"/>
                  <a:gd name="T8" fmla="*/ 471 w 836"/>
                  <a:gd name="T9" fmla="*/ 40 h 931"/>
                  <a:gd name="T10" fmla="*/ 771 w 836"/>
                  <a:gd name="T11" fmla="*/ 577 h 931"/>
                  <a:gd name="T12" fmla="*/ 262 w 836"/>
                  <a:gd name="T13" fmla="*/ 884 h 931"/>
                  <a:gd name="T14" fmla="*/ 4 w 836"/>
                  <a:gd name="T15" fmla="*/ 719 h 931"/>
                  <a:gd name="T16" fmla="*/ 7 w 836"/>
                  <a:gd name="T17" fmla="*/ 699 h 931"/>
                  <a:gd name="T18" fmla="*/ 27 w 836"/>
                  <a:gd name="T19" fmla="*/ 702 h 931"/>
                  <a:gd name="T20" fmla="*/ 268 w 836"/>
                  <a:gd name="T21" fmla="*/ 856 h 931"/>
                  <a:gd name="T22" fmla="*/ 743 w 836"/>
                  <a:gd name="T23" fmla="*/ 570 h 931"/>
                  <a:gd name="T24" fmla="*/ 464 w 836"/>
                  <a:gd name="T25" fmla="*/ 67 h 931"/>
                  <a:gd name="T26" fmla="*/ 90 w 836"/>
                  <a:gd name="T27" fmla="*/ 148 h 931"/>
                  <a:gd name="T28" fmla="*/ 35 w 836"/>
                  <a:gd name="T29" fmla="*/ 204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6" h="931">
                    <a:moveTo>
                      <a:pt x="35" y="204"/>
                    </a:moveTo>
                    <a:cubicBezTo>
                      <a:pt x="31" y="210"/>
                      <a:pt x="22" y="211"/>
                      <a:pt x="16" y="206"/>
                    </a:cubicBezTo>
                    <a:cubicBezTo>
                      <a:pt x="9" y="201"/>
                      <a:pt x="9" y="192"/>
                      <a:pt x="13" y="186"/>
                    </a:cubicBezTo>
                    <a:cubicBezTo>
                      <a:pt x="31" y="164"/>
                      <a:pt x="51" y="144"/>
                      <a:pt x="72" y="126"/>
                    </a:cubicBezTo>
                    <a:cubicBezTo>
                      <a:pt x="182" y="33"/>
                      <a:pt x="332" y="0"/>
                      <a:pt x="471" y="40"/>
                    </a:cubicBezTo>
                    <a:cubicBezTo>
                      <a:pt x="702" y="106"/>
                      <a:pt x="836" y="347"/>
                      <a:pt x="771" y="577"/>
                    </a:cubicBezTo>
                    <a:cubicBezTo>
                      <a:pt x="708" y="798"/>
                      <a:pt x="485" y="931"/>
                      <a:pt x="262" y="884"/>
                    </a:cubicBezTo>
                    <a:cubicBezTo>
                      <a:pt x="162" y="862"/>
                      <a:pt x="70" y="806"/>
                      <a:pt x="4" y="719"/>
                    </a:cubicBezTo>
                    <a:cubicBezTo>
                      <a:pt x="0" y="713"/>
                      <a:pt x="1" y="704"/>
                      <a:pt x="7" y="699"/>
                    </a:cubicBezTo>
                    <a:cubicBezTo>
                      <a:pt x="13" y="695"/>
                      <a:pt x="22" y="696"/>
                      <a:pt x="27" y="702"/>
                    </a:cubicBezTo>
                    <a:cubicBezTo>
                      <a:pt x="88" y="783"/>
                      <a:pt x="174" y="836"/>
                      <a:pt x="268" y="856"/>
                    </a:cubicBezTo>
                    <a:cubicBezTo>
                      <a:pt x="477" y="900"/>
                      <a:pt x="685" y="776"/>
                      <a:pt x="743" y="570"/>
                    </a:cubicBezTo>
                    <a:cubicBezTo>
                      <a:pt x="805" y="354"/>
                      <a:pt x="680" y="129"/>
                      <a:pt x="464" y="67"/>
                    </a:cubicBezTo>
                    <a:cubicBezTo>
                      <a:pt x="333" y="30"/>
                      <a:pt x="193" y="61"/>
                      <a:pt x="90" y="148"/>
                    </a:cubicBezTo>
                    <a:cubicBezTo>
                      <a:pt x="70" y="164"/>
                      <a:pt x="52" y="183"/>
                      <a:pt x="35" y="204"/>
                    </a:cubicBezTo>
                    <a:close/>
                  </a:path>
                </a:pathLst>
              </a:custGeom>
              <a:solidFill>
                <a:srgbClr val="2F559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宋体 CN" panose="02020400000000000000" pitchFamily="18" charset="-122"/>
                </a:endParaRPr>
              </a:p>
            </p:txBody>
          </p:sp>
          <p:sp>
            <p:nvSpPr>
              <p:cNvPr id="82" name="Freeform 8">
                <a:extLst>
                  <a:ext uri="{FF2B5EF4-FFF2-40B4-BE49-F238E27FC236}">
                    <a16:creationId xmlns:a16="http://schemas.microsoft.com/office/drawing/2014/main" id="{B5133D6D-9F46-4AD4-9F8F-F92F065AAB1B}"/>
                  </a:ext>
                </a:extLst>
              </p:cNvPr>
              <p:cNvSpPr/>
              <p:nvPr/>
            </p:nvSpPr>
            <p:spPr bwMode="auto">
              <a:xfrm>
                <a:off x="9248780" y="4229847"/>
                <a:ext cx="199972" cy="202769"/>
              </a:xfrm>
              <a:custGeom>
                <a:avLst/>
                <a:gdLst>
                  <a:gd name="T0" fmla="*/ 8 w 71"/>
                  <a:gd name="T1" fmla="*/ 51 h 72"/>
                  <a:gd name="T2" fmla="*/ 20 w 71"/>
                  <a:gd name="T3" fmla="*/ 8 h 72"/>
                  <a:gd name="T4" fmla="*/ 63 w 71"/>
                  <a:gd name="T5" fmla="*/ 21 h 72"/>
                  <a:gd name="T6" fmla="*/ 51 w 71"/>
                  <a:gd name="T7" fmla="*/ 63 h 72"/>
                  <a:gd name="T8" fmla="*/ 8 w 71"/>
                  <a:gd name="T9" fmla="*/ 51 h 72"/>
                </a:gdLst>
                <a:ahLst/>
                <a:cxnLst>
                  <a:cxn ang="0">
                    <a:pos x="T0" y="T1"/>
                  </a:cxn>
                  <a:cxn ang="0">
                    <a:pos x="T2" y="T3"/>
                  </a:cxn>
                  <a:cxn ang="0">
                    <a:pos x="T4" y="T5"/>
                  </a:cxn>
                  <a:cxn ang="0">
                    <a:pos x="T6" y="T7"/>
                  </a:cxn>
                  <a:cxn ang="0">
                    <a:pos x="T8" y="T9"/>
                  </a:cxn>
                </a:cxnLst>
                <a:rect l="0" t="0" r="r" b="b"/>
                <a:pathLst>
                  <a:path w="71" h="72">
                    <a:moveTo>
                      <a:pt x="8" y="51"/>
                    </a:moveTo>
                    <a:cubicBezTo>
                      <a:pt x="0" y="36"/>
                      <a:pt x="5" y="17"/>
                      <a:pt x="20" y="8"/>
                    </a:cubicBezTo>
                    <a:cubicBezTo>
                      <a:pt x="35" y="0"/>
                      <a:pt x="54" y="5"/>
                      <a:pt x="63" y="21"/>
                    </a:cubicBezTo>
                    <a:cubicBezTo>
                      <a:pt x="71" y="36"/>
                      <a:pt x="66" y="55"/>
                      <a:pt x="51" y="63"/>
                    </a:cubicBezTo>
                    <a:cubicBezTo>
                      <a:pt x="36" y="72"/>
                      <a:pt x="16" y="66"/>
                      <a:pt x="8" y="51"/>
                    </a:cubicBezTo>
                    <a:close/>
                  </a:path>
                </a:pathLst>
              </a:custGeom>
              <a:solidFill>
                <a:srgbClr val="0AAFFE"/>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宋体 CN" panose="02020400000000000000" pitchFamily="18" charset="-122"/>
                </a:endParaRPr>
              </a:p>
            </p:txBody>
          </p:sp>
        </p:grpSp>
        <p:grpSp>
          <p:nvGrpSpPr>
            <p:cNvPr id="75" name="Group 36">
              <a:extLst>
                <a:ext uri="{FF2B5EF4-FFF2-40B4-BE49-F238E27FC236}">
                  <a16:creationId xmlns:a16="http://schemas.microsoft.com/office/drawing/2014/main" id="{B1590030-C7F9-4AB5-BD7D-2E3A8A230411}"/>
                </a:ext>
              </a:extLst>
            </p:cNvPr>
            <p:cNvGrpSpPr/>
            <p:nvPr/>
          </p:nvGrpSpPr>
          <p:grpSpPr>
            <a:xfrm>
              <a:off x="6532416" y="3229351"/>
              <a:ext cx="2609417" cy="2567465"/>
              <a:chOff x="6869300" y="3848083"/>
              <a:chExt cx="2609417" cy="2567465"/>
            </a:xfrm>
          </p:grpSpPr>
          <p:sp>
            <p:nvSpPr>
              <p:cNvPr id="79" name="Freeform 9">
                <a:extLst>
                  <a:ext uri="{FF2B5EF4-FFF2-40B4-BE49-F238E27FC236}">
                    <a16:creationId xmlns:a16="http://schemas.microsoft.com/office/drawing/2014/main" id="{27FB946D-9D06-44BC-926B-74EAA73A8A83}"/>
                  </a:ext>
                </a:extLst>
              </p:cNvPr>
              <p:cNvSpPr/>
              <p:nvPr/>
            </p:nvSpPr>
            <p:spPr bwMode="auto">
              <a:xfrm>
                <a:off x="6869300" y="3848083"/>
                <a:ext cx="2609417" cy="2567465"/>
              </a:xfrm>
              <a:custGeom>
                <a:avLst/>
                <a:gdLst>
                  <a:gd name="T0" fmla="*/ 865 w 929"/>
                  <a:gd name="T1" fmla="*/ 292 h 914"/>
                  <a:gd name="T2" fmla="*/ 873 w 929"/>
                  <a:gd name="T3" fmla="*/ 274 h 914"/>
                  <a:gd name="T4" fmla="*/ 892 w 929"/>
                  <a:gd name="T5" fmla="*/ 282 h 914"/>
                  <a:gd name="T6" fmla="*/ 892 w 929"/>
                  <a:gd name="T7" fmla="*/ 584 h 914"/>
                  <a:gd name="T8" fmla="*/ 365 w 929"/>
                  <a:gd name="T9" fmla="*/ 852 h 914"/>
                  <a:gd name="T10" fmla="*/ 66 w 929"/>
                  <a:gd name="T11" fmla="*/ 314 h 914"/>
                  <a:gd name="T12" fmla="*/ 354 w 929"/>
                  <a:gd name="T13" fmla="*/ 19 h 914"/>
                  <a:gd name="T14" fmla="*/ 440 w 929"/>
                  <a:gd name="T15" fmla="*/ 1 h 914"/>
                  <a:gd name="T16" fmla="*/ 456 w 929"/>
                  <a:gd name="T17" fmla="*/ 14 h 914"/>
                  <a:gd name="T18" fmla="*/ 443 w 929"/>
                  <a:gd name="T19" fmla="*/ 29 h 914"/>
                  <a:gd name="T20" fmla="*/ 362 w 929"/>
                  <a:gd name="T21" fmla="*/ 46 h 914"/>
                  <a:gd name="T22" fmla="*/ 93 w 929"/>
                  <a:gd name="T23" fmla="*/ 322 h 914"/>
                  <a:gd name="T24" fmla="*/ 373 w 929"/>
                  <a:gd name="T25" fmla="*/ 824 h 914"/>
                  <a:gd name="T26" fmla="*/ 865 w 929"/>
                  <a:gd name="T27" fmla="*/ 574 h 914"/>
                  <a:gd name="T28" fmla="*/ 865 w 929"/>
                  <a:gd name="T29" fmla="*/ 29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9" h="914">
                    <a:moveTo>
                      <a:pt x="865" y="292"/>
                    </a:moveTo>
                    <a:cubicBezTo>
                      <a:pt x="862" y="285"/>
                      <a:pt x="866" y="277"/>
                      <a:pt x="873" y="274"/>
                    </a:cubicBezTo>
                    <a:cubicBezTo>
                      <a:pt x="881" y="271"/>
                      <a:pt x="889" y="275"/>
                      <a:pt x="892" y="282"/>
                    </a:cubicBezTo>
                    <a:cubicBezTo>
                      <a:pt x="929" y="383"/>
                      <a:pt x="927" y="490"/>
                      <a:pt x="892" y="584"/>
                    </a:cubicBezTo>
                    <a:cubicBezTo>
                      <a:pt x="813" y="797"/>
                      <a:pt x="583" y="914"/>
                      <a:pt x="365" y="852"/>
                    </a:cubicBezTo>
                    <a:cubicBezTo>
                      <a:pt x="134" y="786"/>
                      <a:pt x="0" y="545"/>
                      <a:pt x="66" y="314"/>
                    </a:cubicBezTo>
                    <a:cubicBezTo>
                      <a:pt x="106" y="173"/>
                      <a:pt x="215" y="62"/>
                      <a:pt x="354" y="19"/>
                    </a:cubicBezTo>
                    <a:cubicBezTo>
                      <a:pt x="382" y="10"/>
                      <a:pt x="411" y="4"/>
                      <a:pt x="440" y="1"/>
                    </a:cubicBezTo>
                    <a:cubicBezTo>
                      <a:pt x="448" y="0"/>
                      <a:pt x="455" y="6"/>
                      <a:pt x="456" y="14"/>
                    </a:cubicBezTo>
                    <a:cubicBezTo>
                      <a:pt x="456" y="21"/>
                      <a:pt x="451" y="28"/>
                      <a:pt x="443" y="29"/>
                    </a:cubicBezTo>
                    <a:cubicBezTo>
                      <a:pt x="415" y="32"/>
                      <a:pt x="388" y="37"/>
                      <a:pt x="362" y="46"/>
                    </a:cubicBezTo>
                    <a:cubicBezTo>
                      <a:pt x="232" y="86"/>
                      <a:pt x="131" y="190"/>
                      <a:pt x="93" y="322"/>
                    </a:cubicBezTo>
                    <a:cubicBezTo>
                      <a:pt x="31" y="538"/>
                      <a:pt x="157" y="763"/>
                      <a:pt x="373" y="824"/>
                    </a:cubicBezTo>
                    <a:cubicBezTo>
                      <a:pt x="577" y="883"/>
                      <a:pt x="792" y="773"/>
                      <a:pt x="865" y="574"/>
                    </a:cubicBezTo>
                    <a:cubicBezTo>
                      <a:pt x="898" y="486"/>
                      <a:pt x="900" y="386"/>
                      <a:pt x="865" y="292"/>
                    </a:cubicBezTo>
                    <a:close/>
                  </a:path>
                </a:pathLst>
              </a:custGeom>
              <a:solidFill>
                <a:schemeClr val="accent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宋体 CN" panose="02020400000000000000" pitchFamily="18" charset="-122"/>
                </a:endParaRPr>
              </a:p>
            </p:txBody>
          </p:sp>
          <p:sp>
            <p:nvSpPr>
              <p:cNvPr id="80" name="Freeform 10">
                <a:extLst>
                  <a:ext uri="{FF2B5EF4-FFF2-40B4-BE49-F238E27FC236}">
                    <a16:creationId xmlns:a16="http://schemas.microsoft.com/office/drawing/2014/main" id="{6792E5FD-E9FE-4CE0-A829-A00DF6BFF91F}"/>
                  </a:ext>
                </a:extLst>
              </p:cNvPr>
              <p:cNvSpPr/>
              <p:nvPr/>
            </p:nvSpPr>
            <p:spPr bwMode="auto">
              <a:xfrm>
                <a:off x="9195641" y="4575252"/>
                <a:ext cx="202769" cy="199972"/>
              </a:xfrm>
              <a:custGeom>
                <a:avLst/>
                <a:gdLst>
                  <a:gd name="T0" fmla="*/ 8 w 72"/>
                  <a:gd name="T1" fmla="*/ 51 h 71"/>
                  <a:gd name="T2" fmla="*/ 21 w 72"/>
                  <a:gd name="T3" fmla="*/ 8 h 71"/>
                  <a:gd name="T4" fmla="*/ 63 w 72"/>
                  <a:gd name="T5" fmla="*/ 20 h 71"/>
                  <a:gd name="T6" fmla="*/ 51 w 72"/>
                  <a:gd name="T7" fmla="*/ 63 h 71"/>
                  <a:gd name="T8" fmla="*/ 8 w 72"/>
                  <a:gd name="T9" fmla="*/ 51 h 71"/>
                </a:gdLst>
                <a:ahLst/>
                <a:cxnLst>
                  <a:cxn ang="0">
                    <a:pos x="T0" y="T1"/>
                  </a:cxn>
                  <a:cxn ang="0">
                    <a:pos x="T2" y="T3"/>
                  </a:cxn>
                  <a:cxn ang="0">
                    <a:pos x="T4" y="T5"/>
                  </a:cxn>
                  <a:cxn ang="0">
                    <a:pos x="T6" y="T7"/>
                  </a:cxn>
                  <a:cxn ang="0">
                    <a:pos x="T8" y="T9"/>
                  </a:cxn>
                </a:cxnLst>
                <a:rect l="0" t="0" r="r" b="b"/>
                <a:pathLst>
                  <a:path w="72" h="71">
                    <a:moveTo>
                      <a:pt x="8" y="51"/>
                    </a:moveTo>
                    <a:cubicBezTo>
                      <a:pt x="0" y="36"/>
                      <a:pt x="5" y="16"/>
                      <a:pt x="21" y="8"/>
                    </a:cubicBezTo>
                    <a:cubicBezTo>
                      <a:pt x="36" y="0"/>
                      <a:pt x="55" y="5"/>
                      <a:pt x="63" y="20"/>
                    </a:cubicBezTo>
                    <a:cubicBezTo>
                      <a:pt x="72" y="35"/>
                      <a:pt x="66" y="54"/>
                      <a:pt x="51" y="63"/>
                    </a:cubicBezTo>
                    <a:cubicBezTo>
                      <a:pt x="36" y="71"/>
                      <a:pt x="17" y="66"/>
                      <a:pt x="8" y="51"/>
                    </a:cubicBezTo>
                    <a:close/>
                  </a:path>
                </a:pathLst>
              </a:custGeom>
              <a:solidFill>
                <a:srgbClr val="0AAFFE"/>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宋体 CN" panose="02020400000000000000" pitchFamily="18" charset="-122"/>
                </a:endParaRPr>
              </a:p>
            </p:txBody>
          </p:sp>
        </p:grpSp>
        <p:sp>
          <p:nvSpPr>
            <p:cNvPr id="76" name="Freeform 11">
              <a:extLst>
                <a:ext uri="{FF2B5EF4-FFF2-40B4-BE49-F238E27FC236}">
                  <a16:creationId xmlns:a16="http://schemas.microsoft.com/office/drawing/2014/main" id="{9A734D68-F517-4D46-8EA9-1ADC196BF697}"/>
                </a:ext>
              </a:extLst>
            </p:cNvPr>
            <p:cNvSpPr/>
            <p:nvPr/>
          </p:nvSpPr>
          <p:spPr bwMode="auto">
            <a:xfrm>
              <a:off x="7997941" y="1689711"/>
              <a:ext cx="1963356" cy="983077"/>
            </a:xfrm>
            <a:custGeom>
              <a:avLst/>
              <a:gdLst>
                <a:gd name="T0" fmla="*/ 350 w 699"/>
                <a:gd name="T1" fmla="*/ 350 h 350"/>
                <a:gd name="T2" fmla="*/ 0 w 699"/>
                <a:gd name="T3" fmla="*/ 350 h 350"/>
                <a:gd name="T4" fmla="*/ 350 w 699"/>
                <a:gd name="T5" fmla="*/ 0 h 350"/>
                <a:gd name="T6" fmla="*/ 699 w 699"/>
                <a:gd name="T7" fmla="*/ 350 h 350"/>
                <a:gd name="T8" fmla="*/ 350 w 699"/>
                <a:gd name="T9" fmla="*/ 350 h 350"/>
              </a:gdLst>
              <a:ahLst/>
              <a:cxnLst>
                <a:cxn ang="0">
                  <a:pos x="T0" y="T1"/>
                </a:cxn>
                <a:cxn ang="0">
                  <a:pos x="T2" y="T3"/>
                </a:cxn>
                <a:cxn ang="0">
                  <a:pos x="T4" y="T5"/>
                </a:cxn>
                <a:cxn ang="0">
                  <a:pos x="T6" y="T7"/>
                </a:cxn>
                <a:cxn ang="0">
                  <a:pos x="T8" y="T9"/>
                </a:cxn>
              </a:cxnLst>
              <a:rect l="0" t="0" r="r" b="b"/>
              <a:pathLst>
                <a:path w="699" h="350">
                  <a:moveTo>
                    <a:pt x="350" y="350"/>
                  </a:moveTo>
                  <a:cubicBezTo>
                    <a:pt x="0" y="350"/>
                    <a:pt x="0" y="350"/>
                    <a:pt x="0" y="350"/>
                  </a:cubicBezTo>
                  <a:cubicBezTo>
                    <a:pt x="0" y="157"/>
                    <a:pt x="157" y="0"/>
                    <a:pt x="350" y="0"/>
                  </a:cubicBezTo>
                  <a:cubicBezTo>
                    <a:pt x="543" y="0"/>
                    <a:pt x="699" y="157"/>
                    <a:pt x="699" y="350"/>
                  </a:cubicBezTo>
                  <a:cubicBezTo>
                    <a:pt x="350" y="350"/>
                    <a:pt x="350" y="350"/>
                    <a:pt x="350" y="350"/>
                  </a:cubicBezTo>
                  <a:close/>
                </a:path>
              </a:pathLst>
            </a:custGeom>
            <a:solidFill>
              <a:srgbClr val="809BC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宋体 CN" panose="02020400000000000000" pitchFamily="18" charset="-122"/>
              </a:endParaRPr>
            </a:p>
          </p:txBody>
        </p:sp>
        <p:sp>
          <p:nvSpPr>
            <p:cNvPr id="77" name="Freeform 12">
              <a:extLst>
                <a:ext uri="{FF2B5EF4-FFF2-40B4-BE49-F238E27FC236}">
                  <a16:creationId xmlns:a16="http://schemas.microsoft.com/office/drawing/2014/main" id="{CC7E2140-CE2C-4B54-991E-2BE1FCAB290B}"/>
                </a:ext>
              </a:extLst>
            </p:cNvPr>
            <p:cNvSpPr/>
            <p:nvPr/>
          </p:nvSpPr>
          <p:spPr bwMode="auto">
            <a:xfrm>
              <a:off x="6758957" y="3605521"/>
              <a:ext cx="1612357" cy="1973145"/>
            </a:xfrm>
            <a:custGeom>
              <a:avLst/>
              <a:gdLst>
                <a:gd name="T0" fmla="*/ 399 w 574"/>
                <a:gd name="T1" fmla="*/ 303 h 702"/>
                <a:gd name="T2" fmla="*/ 574 w 574"/>
                <a:gd name="T3" fmla="*/ 605 h 702"/>
                <a:gd name="T4" fmla="*/ 97 w 574"/>
                <a:gd name="T5" fmla="*/ 477 h 702"/>
                <a:gd name="T6" fmla="*/ 225 w 574"/>
                <a:gd name="T7" fmla="*/ 0 h 702"/>
                <a:gd name="T8" fmla="*/ 399 w 574"/>
                <a:gd name="T9" fmla="*/ 303 h 702"/>
              </a:gdLst>
              <a:ahLst/>
              <a:cxnLst>
                <a:cxn ang="0">
                  <a:pos x="T0" y="T1"/>
                </a:cxn>
                <a:cxn ang="0">
                  <a:pos x="T2" y="T3"/>
                </a:cxn>
                <a:cxn ang="0">
                  <a:pos x="T4" y="T5"/>
                </a:cxn>
                <a:cxn ang="0">
                  <a:pos x="T6" y="T7"/>
                </a:cxn>
                <a:cxn ang="0">
                  <a:pos x="T8" y="T9"/>
                </a:cxn>
              </a:cxnLst>
              <a:rect l="0" t="0" r="r" b="b"/>
              <a:pathLst>
                <a:path w="574" h="702">
                  <a:moveTo>
                    <a:pt x="399" y="303"/>
                  </a:moveTo>
                  <a:cubicBezTo>
                    <a:pt x="574" y="605"/>
                    <a:pt x="574" y="605"/>
                    <a:pt x="574" y="605"/>
                  </a:cubicBezTo>
                  <a:cubicBezTo>
                    <a:pt x="407" y="702"/>
                    <a:pt x="193" y="645"/>
                    <a:pt x="97" y="477"/>
                  </a:cubicBezTo>
                  <a:cubicBezTo>
                    <a:pt x="0" y="310"/>
                    <a:pt x="57" y="96"/>
                    <a:pt x="225" y="0"/>
                  </a:cubicBezTo>
                  <a:cubicBezTo>
                    <a:pt x="399" y="303"/>
                    <a:pt x="399" y="303"/>
                    <a:pt x="399" y="303"/>
                  </a:cubicBezTo>
                  <a:close/>
                </a:path>
              </a:pathLst>
            </a:custGeom>
            <a:solidFill>
              <a:schemeClr val="accent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宋体 CN" panose="02020400000000000000" pitchFamily="18" charset="-122"/>
              </a:endParaRPr>
            </a:p>
          </p:txBody>
        </p:sp>
        <p:sp>
          <p:nvSpPr>
            <p:cNvPr id="78" name="Freeform 13">
              <a:extLst>
                <a:ext uri="{FF2B5EF4-FFF2-40B4-BE49-F238E27FC236}">
                  <a16:creationId xmlns:a16="http://schemas.microsoft.com/office/drawing/2014/main" id="{8C96CB53-2B39-4451-919F-638FE5413B8E}"/>
                </a:ext>
              </a:extLst>
            </p:cNvPr>
            <p:cNvSpPr/>
            <p:nvPr/>
          </p:nvSpPr>
          <p:spPr bwMode="auto">
            <a:xfrm>
              <a:off x="9478848" y="3605521"/>
              <a:ext cx="1612357" cy="1973145"/>
            </a:xfrm>
            <a:custGeom>
              <a:avLst/>
              <a:gdLst>
                <a:gd name="T0" fmla="*/ 175 w 574"/>
                <a:gd name="T1" fmla="*/ 303 h 702"/>
                <a:gd name="T2" fmla="*/ 0 w 574"/>
                <a:gd name="T3" fmla="*/ 605 h 702"/>
                <a:gd name="T4" fmla="*/ 478 w 574"/>
                <a:gd name="T5" fmla="*/ 477 h 702"/>
                <a:gd name="T6" fmla="*/ 350 w 574"/>
                <a:gd name="T7" fmla="*/ 0 h 702"/>
                <a:gd name="T8" fmla="*/ 175 w 574"/>
                <a:gd name="T9" fmla="*/ 303 h 702"/>
              </a:gdLst>
              <a:ahLst/>
              <a:cxnLst>
                <a:cxn ang="0">
                  <a:pos x="T0" y="T1"/>
                </a:cxn>
                <a:cxn ang="0">
                  <a:pos x="T2" y="T3"/>
                </a:cxn>
                <a:cxn ang="0">
                  <a:pos x="T4" y="T5"/>
                </a:cxn>
                <a:cxn ang="0">
                  <a:pos x="T6" y="T7"/>
                </a:cxn>
                <a:cxn ang="0">
                  <a:pos x="T8" y="T9"/>
                </a:cxn>
              </a:cxnLst>
              <a:rect l="0" t="0" r="r" b="b"/>
              <a:pathLst>
                <a:path w="574" h="702">
                  <a:moveTo>
                    <a:pt x="175" y="303"/>
                  </a:moveTo>
                  <a:cubicBezTo>
                    <a:pt x="0" y="605"/>
                    <a:pt x="0" y="605"/>
                    <a:pt x="0" y="605"/>
                  </a:cubicBezTo>
                  <a:cubicBezTo>
                    <a:pt x="168" y="702"/>
                    <a:pt x="381" y="645"/>
                    <a:pt x="478" y="477"/>
                  </a:cubicBezTo>
                  <a:cubicBezTo>
                    <a:pt x="574" y="310"/>
                    <a:pt x="517" y="96"/>
                    <a:pt x="350" y="0"/>
                  </a:cubicBezTo>
                  <a:cubicBezTo>
                    <a:pt x="175" y="303"/>
                    <a:pt x="175" y="303"/>
                    <a:pt x="175" y="303"/>
                  </a:cubicBezTo>
                  <a:close/>
                </a:path>
              </a:pathLst>
            </a:custGeom>
            <a:solidFill>
              <a:srgbClr val="2F559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思源宋体 CN" panose="02020400000000000000" pitchFamily="18" charset="-122"/>
              </a:endParaRPr>
            </a:p>
          </p:txBody>
        </p:sp>
      </p:grpSp>
      <p:sp>
        <p:nvSpPr>
          <p:cNvPr id="70" name="文本框 55">
            <a:extLst>
              <a:ext uri="{FF2B5EF4-FFF2-40B4-BE49-F238E27FC236}">
                <a16:creationId xmlns:a16="http://schemas.microsoft.com/office/drawing/2014/main" id="{571FF02B-709A-4E87-8856-E55AE87FD91D}"/>
              </a:ext>
            </a:extLst>
          </p:cNvPr>
          <p:cNvSpPr txBox="1"/>
          <p:nvPr/>
        </p:nvSpPr>
        <p:spPr>
          <a:xfrm>
            <a:off x="1968253" y="2535271"/>
            <a:ext cx="1199455"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i="0" dirty="0">
                <a:solidFill>
                  <a:schemeClr val="bg1"/>
                </a:solidFill>
                <a:effectLst/>
                <a:latin typeface="微软雅黑" panose="020B0503020204020204" pitchFamily="34" charset="-122"/>
                <a:ea typeface="微软雅黑" panose="020B0503020204020204" pitchFamily="34" charset="-122"/>
              </a:rPr>
              <a:t>移出人</a:t>
            </a:r>
            <a:endParaRPr lang="zh-CN" altLang="en-US" sz="2400" b="1" dirty="0">
              <a:solidFill>
                <a:schemeClr val="bg1"/>
              </a:solidFill>
            </a:endParaRPr>
          </a:p>
        </p:txBody>
      </p:sp>
      <p:sp>
        <p:nvSpPr>
          <p:cNvPr id="71" name="文本框 56">
            <a:extLst>
              <a:ext uri="{FF2B5EF4-FFF2-40B4-BE49-F238E27FC236}">
                <a16:creationId xmlns:a16="http://schemas.microsoft.com/office/drawing/2014/main" id="{2AFC974C-2118-4F1F-B5D3-4FAAE1C6EE06}"/>
              </a:ext>
            </a:extLst>
          </p:cNvPr>
          <p:cNvSpPr txBox="1"/>
          <p:nvPr/>
        </p:nvSpPr>
        <p:spPr>
          <a:xfrm>
            <a:off x="3292714" y="4666762"/>
            <a:ext cx="1199455"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i="0" dirty="0">
                <a:solidFill>
                  <a:schemeClr val="bg1"/>
                </a:solidFill>
                <a:effectLst/>
                <a:latin typeface="微软雅黑" panose="020B0503020204020204" pitchFamily="34" charset="-122"/>
                <a:ea typeface="微软雅黑" panose="020B0503020204020204" pitchFamily="34" charset="-122"/>
              </a:rPr>
              <a:t>承运人</a:t>
            </a:r>
            <a:endParaRPr lang="zh-CN" altLang="en-US" sz="2400" b="1" dirty="0">
              <a:solidFill>
                <a:schemeClr val="bg1"/>
              </a:solidFill>
            </a:endParaRPr>
          </a:p>
        </p:txBody>
      </p:sp>
      <p:sp>
        <p:nvSpPr>
          <p:cNvPr id="72" name="文本框 57">
            <a:extLst>
              <a:ext uri="{FF2B5EF4-FFF2-40B4-BE49-F238E27FC236}">
                <a16:creationId xmlns:a16="http://schemas.microsoft.com/office/drawing/2014/main" id="{09AA5C1B-6467-400E-A31A-4DCE5280B3F7}"/>
              </a:ext>
            </a:extLst>
          </p:cNvPr>
          <p:cNvSpPr txBox="1"/>
          <p:nvPr/>
        </p:nvSpPr>
        <p:spPr>
          <a:xfrm>
            <a:off x="642580" y="4666761"/>
            <a:ext cx="1199455"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i="0" dirty="0">
                <a:solidFill>
                  <a:schemeClr val="bg1"/>
                </a:solidFill>
                <a:effectLst/>
                <a:latin typeface="微软雅黑" panose="020B0503020204020204" pitchFamily="34" charset="-122"/>
                <a:ea typeface="微软雅黑" panose="020B0503020204020204" pitchFamily="34" charset="-122"/>
              </a:rPr>
              <a:t>接受人</a:t>
            </a:r>
            <a:endParaRPr lang="zh-CN" altLang="en-US" sz="2400" b="1" dirty="0">
              <a:solidFill>
                <a:schemeClr val="bg1"/>
              </a:solidFill>
            </a:endParaRPr>
          </a:p>
        </p:txBody>
      </p:sp>
    </p:spTree>
    <p:extLst>
      <p:ext uri="{BB962C8B-B14F-4D97-AF65-F5344CB8AC3E}">
        <p14:creationId xmlns:p14="http://schemas.microsoft.com/office/powerpoint/2010/main" val="233819720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90">
            <a:extLst>
              <a:ext uri="{FF2B5EF4-FFF2-40B4-BE49-F238E27FC236}">
                <a16:creationId xmlns:a16="http://schemas.microsoft.com/office/drawing/2014/main" id="{D9CD51AB-A504-417B-A4FA-FA62FB1E05BD}"/>
              </a:ext>
            </a:extLst>
          </p:cNvPr>
          <p:cNvSpPr txBox="1"/>
          <p:nvPr/>
        </p:nvSpPr>
        <p:spPr>
          <a:xfrm>
            <a:off x="1602296" y="420032"/>
            <a:ext cx="2911115"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zh-CN" altLang="en-US" dirty="0"/>
              <a:t>危废移出人义务</a:t>
            </a:r>
          </a:p>
        </p:txBody>
      </p:sp>
      <p:sp>
        <p:nvSpPr>
          <p:cNvPr id="21" name="矩形 3">
            <a:extLst>
              <a:ext uri="{FF2B5EF4-FFF2-40B4-BE49-F238E27FC236}">
                <a16:creationId xmlns:a16="http://schemas.microsoft.com/office/drawing/2014/main" id="{CB6A26DA-4B55-4EF2-87B0-3730FAF5D4EA}"/>
              </a:ext>
            </a:extLst>
          </p:cNvPr>
          <p:cNvSpPr/>
          <p:nvPr/>
        </p:nvSpPr>
        <p:spPr>
          <a:xfrm>
            <a:off x="2425179" y="1484784"/>
            <a:ext cx="8604955" cy="13795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22" name="组合 21">
            <a:extLst>
              <a:ext uri="{FF2B5EF4-FFF2-40B4-BE49-F238E27FC236}">
                <a16:creationId xmlns:a16="http://schemas.microsoft.com/office/drawing/2014/main" id="{ACA21ACD-6E4B-4498-B9A8-64D5AACF9CE7}"/>
              </a:ext>
            </a:extLst>
          </p:cNvPr>
          <p:cNvGrpSpPr/>
          <p:nvPr/>
        </p:nvGrpSpPr>
        <p:grpSpPr>
          <a:xfrm>
            <a:off x="1052178" y="1654286"/>
            <a:ext cx="1187667" cy="1070812"/>
            <a:chOff x="2713211" y="1988840"/>
            <a:chExt cx="1610824" cy="1452335"/>
          </a:xfrm>
        </p:grpSpPr>
        <p:sp>
          <p:nvSpPr>
            <p:cNvPr id="23" name="Freeform 5">
              <a:extLst>
                <a:ext uri="{FF2B5EF4-FFF2-40B4-BE49-F238E27FC236}">
                  <a16:creationId xmlns:a16="http://schemas.microsoft.com/office/drawing/2014/main" id="{5E6A3320-E43A-4297-A8AC-67719EA84F68}"/>
                </a:ext>
              </a:extLst>
            </p:cNvPr>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596"/>
            </a:solidFill>
            <a:ln w="9525" cap="flat">
              <a:noFill/>
              <a:prstDash val="solid"/>
              <a:miter lim="800000"/>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4" name="Freeform 5">
              <a:extLst>
                <a:ext uri="{FF2B5EF4-FFF2-40B4-BE49-F238E27FC236}">
                  <a16:creationId xmlns:a16="http://schemas.microsoft.com/office/drawing/2014/main" id="{80E63369-EAA6-4716-A709-536E7575F065}"/>
                </a:ext>
              </a:extLst>
            </p:cNvPr>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grpSp>
      <p:sp>
        <p:nvSpPr>
          <p:cNvPr id="27" name="文本框 26">
            <a:extLst>
              <a:ext uri="{FF2B5EF4-FFF2-40B4-BE49-F238E27FC236}">
                <a16:creationId xmlns:a16="http://schemas.microsoft.com/office/drawing/2014/main" id="{CCC9F5F0-A9AE-423E-87EC-585224F486BD}"/>
              </a:ext>
            </a:extLst>
          </p:cNvPr>
          <p:cNvSpPr txBox="1"/>
          <p:nvPr/>
        </p:nvSpPr>
        <p:spPr>
          <a:xfrm>
            <a:off x="2965239" y="1654286"/>
            <a:ext cx="6096000" cy="369332"/>
          </a:xfrm>
          <a:prstGeom prst="rect">
            <a:avLst/>
          </a:prstGeom>
          <a:noFill/>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签订危废转移或危废处置合同</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id="{24ABC9BC-5F35-4829-9BA7-68374B19E9DF}"/>
              </a:ext>
            </a:extLst>
          </p:cNvPr>
          <p:cNvSpPr txBox="1"/>
          <p:nvPr/>
        </p:nvSpPr>
        <p:spPr>
          <a:xfrm>
            <a:off x="2965239" y="1986053"/>
            <a:ext cx="7195593" cy="791627"/>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zh-CN" altLang="en-US" sz="1600" b="0" i="0" dirty="0">
                <a:solidFill>
                  <a:schemeClr val="tx1">
                    <a:lumMod val="85000"/>
                    <a:lumOff val="15000"/>
                  </a:schemeClr>
                </a:solidFill>
                <a:effectLst/>
                <a:latin typeface="微软雅黑" panose="020B0503020204020204" pitchFamily="34" charset="-122"/>
                <a:ea typeface="微软雅黑" panose="020B0503020204020204" pitchFamily="34" charset="-122"/>
              </a:rPr>
              <a:t>核实运输单位和处置单位的资质</a:t>
            </a:r>
            <a:endParaRPr lang="en-US" altLang="zh-CN" sz="1600" b="0" i="0" dirty="0">
              <a:solidFill>
                <a:schemeClr val="tx1">
                  <a:lumMod val="85000"/>
                  <a:lumOff val="15000"/>
                </a:schemeClr>
              </a:solidFill>
              <a:effectLst/>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600" b="0" i="0" dirty="0">
                <a:solidFill>
                  <a:schemeClr val="tx1">
                    <a:lumMod val="85000"/>
                    <a:lumOff val="15000"/>
                  </a:schemeClr>
                </a:solidFill>
                <a:effectLst/>
                <a:latin typeface="微软雅黑" panose="020B0503020204020204" pitchFamily="34" charset="-122"/>
                <a:ea typeface="微软雅黑" panose="020B0503020204020204" pitchFamily="34" charset="-122"/>
              </a:rPr>
              <a:t>在合同中约定运输、贮存、利用、处置危险废物的污染防治要求及相关责任</a:t>
            </a:r>
            <a:endParaRPr lang="zh-CN" altLang="en-US" sz="1600" dirty="0">
              <a:solidFill>
                <a:schemeClr val="tx1">
                  <a:lumMod val="85000"/>
                  <a:lumOff val="15000"/>
                </a:schemeClr>
              </a:solidFill>
            </a:endParaRPr>
          </a:p>
        </p:txBody>
      </p:sp>
      <p:sp>
        <p:nvSpPr>
          <p:cNvPr id="30" name="矩形 3">
            <a:extLst>
              <a:ext uri="{FF2B5EF4-FFF2-40B4-BE49-F238E27FC236}">
                <a16:creationId xmlns:a16="http://schemas.microsoft.com/office/drawing/2014/main" id="{410B7D9F-7003-4468-8D4C-498FD0D22194}"/>
              </a:ext>
            </a:extLst>
          </p:cNvPr>
          <p:cNvSpPr/>
          <p:nvPr/>
        </p:nvSpPr>
        <p:spPr>
          <a:xfrm>
            <a:off x="2425179" y="3109446"/>
            <a:ext cx="8604955" cy="1615698"/>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31" name="组合 30">
            <a:extLst>
              <a:ext uri="{FF2B5EF4-FFF2-40B4-BE49-F238E27FC236}">
                <a16:creationId xmlns:a16="http://schemas.microsoft.com/office/drawing/2014/main" id="{964BBB56-A9C9-458D-BF2A-67627880CD02}"/>
              </a:ext>
            </a:extLst>
          </p:cNvPr>
          <p:cNvGrpSpPr/>
          <p:nvPr/>
        </p:nvGrpSpPr>
        <p:grpSpPr>
          <a:xfrm>
            <a:off x="1052178" y="3381889"/>
            <a:ext cx="1187667" cy="1070812"/>
            <a:chOff x="2713211" y="1988840"/>
            <a:chExt cx="1610824" cy="1452335"/>
          </a:xfrm>
        </p:grpSpPr>
        <p:sp>
          <p:nvSpPr>
            <p:cNvPr id="32" name="Freeform 5">
              <a:extLst>
                <a:ext uri="{FF2B5EF4-FFF2-40B4-BE49-F238E27FC236}">
                  <a16:creationId xmlns:a16="http://schemas.microsoft.com/office/drawing/2014/main" id="{C34AC3FE-FEDB-4512-8FC2-9FA23F959B59}"/>
                </a:ext>
              </a:extLst>
            </p:cNvPr>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596"/>
            </a:solidFill>
            <a:ln w="9525" cap="flat">
              <a:noFill/>
              <a:prstDash val="solid"/>
              <a:miter lim="800000"/>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33" name="Freeform 5">
              <a:extLst>
                <a:ext uri="{FF2B5EF4-FFF2-40B4-BE49-F238E27FC236}">
                  <a16:creationId xmlns:a16="http://schemas.microsoft.com/office/drawing/2014/main" id="{21051572-1D4B-4633-9557-537002FB7CD4}"/>
                </a:ext>
              </a:extLst>
            </p:cNvPr>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grpSp>
      <p:sp>
        <p:nvSpPr>
          <p:cNvPr id="34" name="文本框 33">
            <a:extLst>
              <a:ext uri="{FF2B5EF4-FFF2-40B4-BE49-F238E27FC236}">
                <a16:creationId xmlns:a16="http://schemas.microsoft.com/office/drawing/2014/main" id="{4F05D760-F81D-4F38-9F68-7F53218D0985}"/>
              </a:ext>
            </a:extLst>
          </p:cNvPr>
          <p:cNvSpPr txBox="1"/>
          <p:nvPr/>
        </p:nvSpPr>
        <p:spPr>
          <a:xfrm>
            <a:off x="2965239" y="3221200"/>
            <a:ext cx="2700300" cy="369332"/>
          </a:xfrm>
          <a:prstGeom prst="rect">
            <a:avLst/>
          </a:prstGeom>
          <a:noFill/>
        </p:spPr>
        <p:txBody>
          <a:bodyPr wrap="square">
            <a:spAutoFit/>
          </a:bodyPr>
          <a:lstStyle>
            <a:defPPr>
              <a:defRPr lang="zh-CN"/>
            </a:defPPr>
            <a:lvl1pP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制定危险废物管理计划</a:t>
            </a:r>
            <a:endParaRPr lang="en-US" altLang="zh-CN" dirty="0"/>
          </a:p>
        </p:txBody>
      </p:sp>
      <p:sp>
        <p:nvSpPr>
          <p:cNvPr id="35" name="文本框 34">
            <a:extLst>
              <a:ext uri="{FF2B5EF4-FFF2-40B4-BE49-F238E27FC236}">
                <a16:creationId xmlns:a16="http://schemas.microsoft.com/office/drawing/2014/main" id="{339A12CE-E23A-4729-857E-E0615B5F7237}"/>
              </a:ext>
            </a:extLst>
          </p:cNvPr>
          <p:cNvSpPr txBox="1"/>
          <p:nvPr/>
        </p:nvSpPr>
        <p:spPr>
          <a:xfrm>
            <a:off x="2965239" y="3552967"/>
            <a:ext cx="7812868" cy="1156855"/>
          </a:xfrm>
          <a:prstGeom prst="rect">
            <a:avLst/>
          </a:prstGeom>
          <a:noFill/>
        </p:spPr>
        <p:txBody>
          <a:bodyPr wrap="square">
            <a:spAutoFit/>
          </a:bodyPr>
          <a:lstStyle>
            <a:defPPr>
              <a:defRPr lang="zh-CN"/>
            </a:defPPr>
            <a:lvl1pPr marL="285750" indent="-285750">
              <a:lnSpc>
                <a:spcPct val="150000"/>
              </a:lnSpc>
              <a:buFont typeface="Arial" panose="020B0604020202020204" pitchFamily="34" charset="0"/>
              <a:buChar char="•"/>
              <a:defRPr sz="1600" b="0" i="0">
                <a:solidFill>
                  <a:schemeClr val="tx1">
                    <a:lumMod val="85000"/>
                    <a:lumOff val="15000"/>
                  </a:schemeClr>
                </a:solidFill>
                <a:effectLst/>
                <a:latin typeface="微软雅黑" panose="020B0503020204020204" pitchFamily="34" charset="-122"/>
                <a:ea typeface="微软雅黑" panose="020B0503020204020204" pitchFamily="34" charset="-122"/>
              </a:defRPr>
            </a:lvl1pPr>
          </a:lstStyle>
          <a:p>
            <a:r>
              <a:rPr lang="zh-CN" altLang="en-US" dirty="0"/>
              <a:t>明确拟转移危险废物的种类、重量（数量）和流向等信息</a:t>
            </a:r>
            <a:endParaRPr lang="en-US" altLang="zh-CN" dirty="0"/>
          </a:p>
          <a:p>
            <a:r>
              <a:rPr lang="zh-CN" altLang="en-US" dirty="0">
                <a:hlinkClick r:id="rId4"/>
              </a:rPr>
              <a:t>全国固体废物和化学品管理信息系统统一登录门户 </a:t>
            </a:r>
            <a:r>
              <a:rPr lang="en-US" altLang="zh-CN" dirty="0">
                <a:hlinkClick r:id="rId4"/>
              </a:rPr>
              <a:t>(https://gfmh.meescc.cn/solidPortal/#/)</a:t>
            </a:r>
            <a:endParaRPr lang="zh-CN" altLang="en-US" dirty="0"/>
          </a:p>
        </p:txBody>
      </p:sp>
      <p:sp>
        <p:nvSpPr>
          <p:cNvPr id="36" name="矩形 3">
            <a:extLst>
              <a:ext uri="{FF2B5EF4-FFF2-40B4-BE49-F238E27FC236}">
                <a16:creationId xmlns:a16="http://schemas.microsoft.com/office/drawing/2014/main" id="{E9B98598-7F1A-4877-8281-F41B5E1CBDC7}"/>
              </a:ext>
            </a:extLst>
          </p:cNvPr>
          <p:cNvSpPr/>
          <p:nvPr/>
        </p:nvSpPr>
        <p:spPr>
          <a:xfrm>
            <a:off x="2425179" y="4970256"/>
            <a:ext cx="8604955" cy="13795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37" name="组合 36">
            <a:extLst>
              <a:ext uri="{FF2B5EF4-FFF2-40B4-BE49-F238E27FC236}">
                <a16:creationId xmlns:a16="http://schemas.microsoft.com/office/drawing/2014/main" id="{9827CB1C-B0B5-4698-88A1-4A87E7D242C3}"/>
              </a:ext>
            </a:extLst>
          </p:cNvPr>
          <p:cNvGrpSpPr/>
          <p:nvPr/>
        </p:nvGrpSpPr>
        <p:grpSpPr>
          <a:xfrm>
            <a:off x="1052178" y="5139758"/>
            <a:ext cx="1187667" cy="1070812"/>
            <a:chOff x="2713211" y="1988840"/>
            <a:chExt cx="1610824" cy="1452335"/>
          </a:xfrm>
        </p:grpSpPr>
        <p:sp>
          <p:nvSpPr>
            <p:cNvPr id="38" name="Freeform 5">
              <a:extLst>
                <a:ext uri="{FF2B5EF4-FFF2-40B4-BE49-F238E27FC236}">
                  <a16:creationId xmlns:a16="http://schemas.microsoft.com/office/drawing/2014/main" id="{4776B0FF-9D57-464E-8DA9-D5E34D5295C1}"/>
                </a:ext>
              </a:extLst>
            </p:cNvPr>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596"/>
            </a:solidFill>
            <a:ln w="9525" cap="flat">
              <a:noFill/>
              <a:prstDash val="solid"/>
              <a:miter lim="800000"/>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39" name="Freeform 5">
              <a:extLst>
                <a:ext uri="{FF2B5EF4-FFF2-40B4-BE49-F238E27FC236}">
                  <a16:creationId xmlns:a16="http://schemas.microsoft.com/office/drawing/2014/main" id="{61486C8A-933E-4A83-A8D5-35C1C9C20D67}"/>
                </a:ext>
              </a:extLst>
            </p:cNvPr>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grpSp>
      <p:sp>
        <p:nvSpPr>
          <p:cNvPr id="40" name="文本框 39">
            <a:extLst>
              <a:ext uri="{FF2B5EF4-FFF2-40B4-BE49-F238E27FC236}">
                <a16:creationId xmlns:a16="http://schemas.microsoft.com/office/drawing/2014/main" id="{53DE1E2E-762A-4724-92C4-3A85E4F903E7}"/>
              </a:ext>
            </a:extLst>
          </p:cNvPr>
          <p:cNvSpPr txBox="1"/>
          <p:nvPr/>
        </p:nvSpPr>
        <p:spPr>
          <a:xfrm>
            <a:off x="2970150" y="5121781"/>
            <a:ext cx="2700300" cy="369332"/>
          </a:xfrm>
          <a:prstGeom prst="rect">
            <a:avLst/>
          </a:prstGeom>
          <a:noFill/>
        </p:spPr>
        <p:txBody>
          <a:bodyPr wrap="square">
            <a:spAutoFit/>
          </a:bodyPr>
          <a:lstStyle>
            <a:defPPr>
              <a:defRPr lang="zh-CN"/>
            </a:defPPr>
            <a:lvl1pP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建立危险废物管理台账</a:t>
            </a:r>
            <a:endParaRPr lang="en-US" altLang="zh-CN" dirty="0"/>
          </a:p>
        </p:txBody>
      </p:sp>
      <p:sp>
        <p:nvSpPr>
          <p:cNvPr id="41" name="文本框 40">
            <a:extLst>
              <a:ext uri="{FF2B5EF4-FFF2-40B4-BE49-F238E27FC236}">
                <a16:creationId xmlns:a16="http://schemas.microsoft.com/office/drawing/2014/main" id="{BD0DCEEB-A06B-435F-B5A2-99900FE82FD6}"/>
              </a:ext>
            </a:extLst>
          </p:cNvPr>
          <p:cNvSpPr txBox="1"/>
          <p:nvPr/>
        </p:nvSpPr>
        <p:spPr>
          <a:xfrm>
            <a:off x="2965238" y="5474669"/>
            <a:ext cx="7812869" cy="791627"/>
          </a:xfrm>
          <a:prstGeom prst="rect">
            <a:avLst/>
          </a:prstGeom>
          <a:noFill/>
        </p:spPr>
        <p:txBody>
          <a:bodyPr wrap="square">
            <a:spAutoFit/>
          </a:bodyPr>
          <a:lstStyle>
            <a:defPPr>
              <a:defRPr lang="zh-CN"/>
            </a:defPPr>
            <a:lvl1pPr marL="285750" indent="-285750">
              <a:lnSpc>
                <a:spcPct val="150000"/>
              </a:lnSpc>
              <a:buFont typeface="Arial" panose="020B0604020202020204" pitchFamily="34" charset="0"/>
              <a:buChar char="•"/>
              <a:defRPr sz="1600" b="0" i="0">
                <a:solidFill>
                  <a:schemeClr val="tx1">
                    <a:lumMod val="85000"/>
                    <a:lumOff val="15000"/>
                  </a:schemeClr>
                </a:solidFill>
                <a:effectLst/>
                <a:latin typeface="微软雅黑" panose="020B0503020204020204" pitchFamily="34" charset="-122"/>
                <a:ea typeface="微软雅黑" panose="020B0503020204020204" pitchFamily="34" charset="-122"/>
              </a:defRPr>
            </a:lvl1pPr>
          </a:lstStyle>
          <a:p>
            <a:pPr marL="0" indent="0">
              <a:buNone/>
            </a:pPr>
            <a:r>
              <a:rPr lang="zh-CN" altLang="en-US" dirty="0"/>
              <a:t>对转移的危险废物进行计量称重，如实记录、妥善保管转移危险废物的种类、重量（数量）和接受人等相关信息</a:t>
            </a:r>
          </a:p>
        </p:txBody>
      </p:sp>
      <p:sp>
        <p:nvSpPr>
          <p:cNvPr id="4" name="文本框 3">
            <a:extLst>
              <a:ext uri="{FF2B5EF4-FFF2-40B4-BE49-F238E27FC236}">
                <a16:creationId xmlns:a16="http://schemas.microsoft.com/office/drawing/2014/main" id="{1176BF9A-60C8-4992-BDB9-2F70AC5DABE8}"/>
              </a:ext>
            </a:extLst>
          </p:cNvPr>
          <p:cNvSpPr txBox="1"/>
          <p:nvPr/>
        </p:nvSpPr>
        <p:spPr>
          <a:xfrm>
            <a:off x="1213963" y="1777850"/>
            <a:ext cx="864096" cy="769441"/>
          </a:xfrm>
          <a:prstGeom prst="rect">
            <a:avLst/>
          </a:prstGeom>
          <a:noFill/>
        </p:spPr>
        <p:txBody>
          <a:bodyPr wrap="square" rtlCol="0">
            <a:spAutoFit/>
          </a:bodyPr>
          <a:lstStyle/>
          <a:p>
            <a:pPr algn="ctr"/>
            <a:r>
              <a:rPr lang="en-US" altLang="zh-CN" sz="4400" dirty="0">
                <a:solidFill>
                  <a:schemeClr val="tx1">
                    <a:lumMod val="75000"/>
                    <a:lumOff val="25000"/>
                  </a:schemeClr>
                </a:solidFill>
                <a:latin typeface="Arial" panose="020B0604020202020204" pitchFamily="34" charset="0"/>
                <a:cs typeface="Arial" panose="020B0604020202020204" pitchFamily="34" charset="0"/>
              </a:rPr>
              <a:t>1</a:t>
            </a:r>
            <a:endParaRPr lang="zh-CN" alt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3" name="文本框 42">
            <a:extLst>
              <a:ext uri="{FF2B5EF4-FFF2-40B4-BE49-F238E27FC236}">
                <a16:creationId xmlns:a16="http://schemas.microsoft.com/office/drawing/2014/main" id="{A82393FA-367C-4C80-BA3F-FE0BF78D3E8B}"/>
              </a:ext>
            </a:extLst>
          </p:cNvPr>
          <p:cNvSpPr txBox="1"/>
          <p:nvPr/>
        </p:nvSpPr>
        <p:spPr>
          <a:xfrm>
            <a:off x="1213963" y="3532574"/>
            <a:ext cx="864096" cy="769441"/>
          </a:xfrm>
          <a:prstGeom prst="rect">
            <a:avLst/>
          </a:prstGeom>
          <a:noFill/>
        </p:spPr>
        <p:txBody>
          <a:bodyPr wrap="square" rtlCol="0">
            <a:spAutoFit/>
          </a:bodyPr>
          <a:lstStyle/>
          <a:p>
            <a:pPr algn="ctr"/>
            <a:r>
              <a:rPr lang="en-US" altLang="zh-CN" sz="4400" dirty="0">
                <a:solidFill>
                  <a:schemeClr val="tx1">
                    <a:lumMod val="75000"/>
                    <a:lumOff val="25000"/>
                  </a:schemeClr>
                </a:solidFill>
                <a:latin typeface="Arial" panose="020B0604020202020204" pitchFamily="34" charset="0"/>
                <a:cs typeface="Arial" panose="020B0604020202020204" pitchFamily="34" charset="0"/>
              </a:rPr>
              <a:t>2</a:t>
            </a:r>
            <a:endParaRPr lang="zh-CN" alt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64902B52-4F8E-4D8A-8CF8-E5E0BF587087}"/>
              </a:ext>
            </a:extLst>
          </p:cNvPr>
          <p:cNvSpPr txBox="1"/>
          <p:nvPr/>
        </p:nvSpPr>
        <p:spPr>
          <a:xfrm>
            <a:off x="1213963" y="5290443"/>
            <a:ext cx="864096" cy="769441"/>
          </a:xfrm>
          <a:prstGeom prst="rect">
            <a:avLst/>
          </a:prstGeom>
          <a:noFill/>
        </p:spPr>
        <p:txBody>
          <a:bodyPr wrap="square" rtlCol="0">
            <a:spAutoFit/>
          </a:bodyPr>
          <a:lstStyle/>
          <a:p>
            <a:pPr algn="ctr"/>
            <a:r>
              <a:rPr lang="en-US" altLang="zh-CN" sz="4400" dirty="0">
                <a:solidFill>
                  <a:schemeClr val="tx1">
                    <a:lumMod val="75000"/>
                    <a:lumOff val="25000"/>
                  </a:schemeClr>
                </a:solidFill>
                <a:latin typeface="Arial" panose="020B0604020202020204" pitchFamily="34" charset="0"/>
                <a:cs typeface="Arial" panose="020B0604020202020204" pitchFamily="34" charset="0"/>
              </a:rPr>
              <a:t>3</a:t>
            </a:r>
            <a:endParaRPr lang="zh-CN" altLang="en-US" sz="4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42153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90">
            <a:extLst>
              <a:ext uri="{FF2B5EF4-FFF2-40B4-BE49-F238E27FC236}">
                <a16:creationId xmlns:a16="http://schemas.microsoft.com/office/drawing/2014/main" id="{D9CD51AB-A504-417B-A4FA-FA62FB1E05BD}"/>
              </a:ext>
            </a:extLst>
          </p:cNvPr>
          <p:cNvSpPr txBox="1"/>
          <p:nvPr/>
        </p:nvSpPr>
        <p:spPr>
          <a:xfrm>
            <a:off x="1602296" y="420032"/>
            <a:ext cx="2911115" cy="523220"/>
          </a:xfrm>
          <a:prstGeom prst="rect">
            <a:avLst/>
          </a:prstGeom>
          <a:noFill/>
        </p:spPr>
        <p:txBody>
          <a:bodyPr wrap="square" rtlCol="0">
            <a:spAutoFit/>
          </a:bodyPr>
          <a:lstStyle>
            <a:defPPr>
              <a:defRPr lang="zh-CN"/>
            </a:defPPr>
            <a:lvl1pPr>
              <a:defRPr sz="2800" b="1">
                <a:gradFill>
                  <a:gsLst>
                    <a:gs pos="0">
                      <a:schemeClr val="tx1">
                        <a:lumMod val="75000"/>
                        <a:lumOff val="25000"/>
                      </a:schemeClr>
                    </a:gs>
                    <a:gs pos="77000">
                      <a:schemeClr val="tx1">
                        <a:lumMod val="85000"/>
                        <a:lumOff val="15000"/>
                      </a:schemeClr>
                    </a:gs>
                  </a:gsLst>
                  <a:lin ang="5400000" scaled="0"/>
                </a:gra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cs typeface="+mn-ea"/>
              </a:defRPr>
            </a:lvl1pPr>
          </a:lstStyle>
          <a:p>
            <a:r>
              <a:rPr lang="zh-CN" altLang="en-US" dirty="0"/>
              <a:t>危废移出人义务</a:t>
            </a:r>
          </a:p>
        </p:txBody>
      </p:sp>
      <p:sp>
        <p:nvSpPr>
          <p:cNvPr id="21" name="矩形 3">
            <a:extLst>
              <a:ext uri="{FF2B5EF4-FFF2-40B4-BE49-F238E27FC236}">
                <a16:creationId xmlns:a16="http://schemas.microsoft.com/office/drawing/2014/main" id="{CB6A26DA-4B55-4EF2-87B0-3730FAF5D4EA}"/>
              </a:ext>
            </a:extLst>
          </p:cNvPr>
          <p:cNvSpPr/>
          <p:nvPr/>
        </p:nvSpPr>
        <p:spPr>
          <a:xfrm>
            <a:off x="2425179" y="2076811"/>
            <a:ext cx="8604955" cy="13795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22" name="组合 21">
            <a:extLst>
              <a:ext uri="{FF2B5EF4-FFF2-40B4-BE49-F238E27FC236}">
                <a16:creationId xmlns:a16="http://schemas.microsoft.com/office/drawing/2014/main" id="{ACA21ACD-6E4B-4498-B9A8-64D5AACF9CE7}"/>
              </a:ext>
            </a:extLst>
          </p:cNvPr>
          <p:cNvGrpSpPr/>
          <p:nvPr/>
        </p:nvGrpSpPr>
        <p:grpSpPr>
          <a:xfrm>
            <a:off x="1052178" y="2246313"/>
            <a:ext cx="1187667" cy="1070812"/>
            <a:chOff x="2713211" y="1988840"/>
            <a:chExt cx="1610824" cy="1452335"/>
          </a:xfrm>
        </p:grpSpPr>
        <p:sp>
          <p:nvSpPr>
            <p:cNvPr id="23" name="Freeform 5">
              <a:extLst>
                <a:ext uri="{FF2B5EF4-FFF2-40B4-BE49-F238E27FC236}">
                  <a16:creationId xmlns:a16="http://schemas.microsoft.com/office/drawing/2014/main" id="{5E6A3320-E43A-4297-A8AC-67719EA84F68}"/>
                </a:ext>
              </a:extLst>
            </p:cNvPr>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596"/>
            </a:solidFill>
            <a:ln w="9525" cap="flat">
              <a:noFill/>
              <a:prstDash val="solid"/>
              <a:miter lim="800000"/>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4" name="Freeform 5">
              <a:extLst>
                <a:ext uri="{FF2B5EF4-FFF2-40B4-BE49-F238E27FC236}">
                  <a16:creationId xmlns:a16="http://schemas.microsoft.com/office/drawing/2014/main" id="{80E63369-EAA6-4716-A709-536E7575F065}"/>
                </a:ext>
              </a:extLst>
            </p:cNvPr>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grpSp>
      <p:sp>
        <p:nvSpPr>
          <p:cNvPr id="27" name="文本框 26">
            <a:extLst>
              <a:ext uri="{FF2B5EF4-FFF2-40B4-BE49-F238E27FC236}">
                <a16:creationId xmlns:a16="http://schemas.microsoft.com/office/drawing/2014/main" id="{CCC9F5F0-A9AE-423E-87EC-585224F486BD}"/>
              </a:ext>
            </a:extLst>
          </p:cNvPr>
          <p:cNvSpPr txBox="1"/>
          <p:nvPr/>
        </p:nvSpPr>
        <p:spPr>
          <a:xfrm>
            <a:off x="2965239" y="2246313"/>
            <a:ext cx="6096000" cy="369332"/>
          </a:xfrm>
          <a:prstGeom prst="rect">
            <a:avLst/>
          </a:prstGeom>
          <a:noFill/>
        </p:spPr>
        <p:txBody>
          <a:bodyPr wrap="square">
            <a:spAutoFit/>
          </a:bodyPr>
          <a:lstStyle>
            <a:defPPr>
              <a:defRPr lang="zh-CN"/>
            </a:defPPr>
            <a:lvl1pP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填写、运行危险废物转移联单</a:t>
            </a:r>
            <a:endParaRPr lang="en-US" altLang="zh-CN" dirty="0"/>
          </a:p>
        </p:txBody>
      </p:sp>
      <p:sp>
        <p:nvSpPr>
          <p:cNvPr id="29" name="文本框 28">
            <a:extLst>
              <a:ext uri="{FF2B5EF4-FFF2-40B4-BE49-F238E27FC236}">
                <a16:creationId xmlns:a16="http://schemas.microsoft.com/office/drawing/2014/main" id="{24ABC9BC-5F35-4829-9BA7-68374B19E9DF}"/>
              </a:ext>
            </a:extLst>
          </p:cNvPr>
          <p:cNvSpPr txBox="1"/>
          <p:nvPr/>
        </p:nvSpPr>
        <p:spPr>
          <a:xfrm>
            <a:off x="2965239" y="2578080"/>
            <a:ext cx="7884876" cy="787523"/>
          </a:xfrm>
          <a:prstGeom prst="rect">
            <a:avLst/>
          </a:prstGeom>
          <a:noFill/>
        </p:spPr>
        <p:txBody>
          <a:bodyPr wrap="square">
            <a:spAutoFit/>
          </a:bodyPr>
          <a:lstStyle>
            <a:defPPr>
              <a:defRPr lang="zh-CN"/>
            </a:defPPr>
            <a:lvl1pPr indent="0">
              <a:lnSpc>
                <a:spcPct val="150000"/>
              </a:lnSpc>
              <a:buFont typeface="Arial" panose="020B0604020202020204" pitchFamily="34" charset="0"/>
              <a:buNone/>
              <a:defRPr sz="1600" b="0" i="0">
                <a:solidFill>
                  <a:schemeClr val="tx1">
                    <a:lumMod val="85000"/>
                    <a:lumOff val="15000"/>
                  </a:schemeClr>
                </a:solidFill>
                <a:effectLst/>
                <a:latin typeface="微软雅黑" panose="020B0503020204020204" pitchFamily="34" charset="-122"/>
                <a:ea typeface="微软雅黑" panose="020B0503020204020204" pitchFamily="34" charset="-122"/>
              </a:defRPr>
            </a:lvl1pPr>
          </a:lstStyle>
          <a:p>
            <a:r>
              <a:rPr lang="zh-CN" altLang="en-US" dirty="0"/>
              <a:t>在危险废物转移联单中如实填写移出人、承运人、接受人信息，转移危险废物的种类、重量（数量）、危险特性等信息，以及突发环境事件的防范措施等</a:t>
            </a:r>
          </a:p>
        </p:txBody>
      </p:sp>
      <p:sp>
        <p:nvSpPr>
          <p:cNvPr id="30" name="矩形 3">
            <a:extLst>
              <a:ext uri="{FF2B5EF4-FFF2-40B4-BE49-F238E27FC236}">
                <a16:creationId xmlns:a16="http://schemas.microsoft.com/office/drawing/2014/main" id="{410B7D9F-7003-4468-8D4C-498FD0D22194}"/>
              </a:ext>
            </a:extLst>
          </p:cNvPr>
          <p:cNvSpPr/>
          <p:nvPr/>
        </p:nvSpPr>
        <p:spPr>
          <a:xfrm>
            <a:off x="2425179" y="3849650"/>
            <a:ext cx="8604955" cy="13795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grpSp>
        <p:nvGrpSpPr>
          <p:cNvPr id="31" name="组合 30">
            <a:extLst>
              <a:ext uri="{FF2B5EF4-FFF2-40B4-BE49-F238E27FC236}">
                <a16:creationId xmlns:a16="http://schemas.microsoft.com/office/drawing/2014/main" id="{964BBB56-A9C9-458D-BF2A-67627880CD02}"/>
              </a:ext>
            </a:extLst>
          </p:cNvPr>
          <p:cNvGrpSpPr/>
          <p:nvPr/>
        </p:nvGrpSpPr>
        <p:grpSpPr>
          <a:xfrm>
            <a:off x="1052178" y="3973916"/>
            <a:ext cx="1187667" cy="1070812"/>
            <a:chOff x="2713211" y="1988840"/>
            <a:chExt cx="1610824" cy="1452335"/>
          </a:xfrm>
        </p:grpSpPr>
        <p:sp>
          <p:nvSpPr>
            <p:cNvPr id="32" name="Freeform 5">
              <a:extLst>
                <a:ext uri="{FF2B5EF4-FFF2-40B4-BE49-F238E27FC236}">
                  <a16:creationId xmlns:a16="http://schemas.microsoft.com/office/drawing/2014/main" id="{C34AC3FE-FEDB-4512-8FC2-9FA23F959B59}"/>
                </a:ext>
              </a:extLst>
            </p:cNvPr>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596"/>
            </a:solidFill>
            <a:ln w="9525" cap="flat">
              <a:noFill/>
              <a:prstDash val="solid"/>
              <a:miter lim="800000"/>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33" name="Freeform 5">
              <a:extLst>
                <a:ext uri="{FF2B5EF4-FFF2-40B4-BE49-F238E27FC236}">
                  <a16:creationId xmlns:a16="http://schemas.microsoft.com/office/drawing/2014/main" id="{21051572-1D4B-4633-9557-537002FB7CD4}"/>
                </a:ext>
              </a:extLst>
            </p:cNvPr>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panose="020B0500000000000000" pitchFamily="34" charset="-122"/>
                <a:ea typeface="思源黑体" panose="020B0500000000000000" pitchFamily="34" charset="-122"/>
                <a:cs typeface="+mn-ea"/>
                <a:sym typeface="+mn-lt"/>
              </a:endParaRPr>
            </a:p>
          </p:txBody>
        </p:sp>
      </p:grpSp>
      <p:sp>
        <p:nvSpPr>
          <p:cNvPr id="34" name="文本框 33">
            <a:extLst>
              <a:ext uri="{FF2B5EF4-FFF2-40B4-BE49-F238E27FC236}">
                <a16:creationId xmlns:a16="http://schemas.microsoft.com/office/drawing/2014/main" id="{4F05D760-F81D-4F38-9F68-7F53218D0985}"/>
              </a:ext>
            </a:extLst>
          </p:cNvPr>
          <p:cNvSpPr txBox="1"/>
          <p:nvPr/>
        </p:nvSpPr>
        <p:spPr>
          <a:xfrm>
            <a:off x="2965239" y="4087612"/>
            <a:ext cx="2700300" cy="369332"/>
          </a:xfrm>
          <a:prstGeom prst="rect">
            <a:avLst/>
          </a:prstGeom>
          <a:noFill/>
        </p:spPr>
        <p:txBody>
          <a:bodyPr wrap="square">
            <a:spAutoFit/>
          </a:bodyPr>
          <a:lstStyle>
            <a:defPPr>
              <a:defRPr lang="zh-CN"/>
            </a:defPPr>
            <a:lvl1pP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建立危险废物管理台账</a:t>
            </a:r>
            <a:endParaRPr lang="en-US" altLang="zh-CN" dirty="0"/>
          </a:p>
        </p:txBody>
      </p:sp>
      <p:sp>
        <p:nvSpPr>
          <p:cNvPr id="4" name="文本框 3">
            <a:extLst>
              <a:ext uri="{FF2B5EF4-FFF2-40B4-BE49-F238E27FC236}">
                <a16:creationId xmlns:a16="http://schemas.microsoft.com/office/drawing/2014/main" id="{1176BF9A-60C8-4992-BDB9-2F70AC5DABE8}"/>
              </a:ext>
            </a:extLst>
          </p:cNvPr>
          <p:cNvSpPr txBox="1"/>
          <p:nvPr/>
        </p:nvSpPr>
        <p:spPr>
          <a:xfrm>
            <a:off x="1213963" y="2369877"/>
            <a:ext cx="864096" cy="769441"/>
          </a:xfrm>
          <a:prstGeom prst="rect">
            <a:avLst/>
          </a:prstGeom>
          <a:noFill/>
        </p:spPr>
        <p:txBody>
          <a:bodyPr wrap="square" rtlCol="0">
            <a:spAutoFit/>
          </a:bodyPr>
          <a:lstStyle/>
          <a:p>
            <a:pPr algn="ctr"/>
            <a:r>
              <a:rPr lang="en-US" altLang="zh-CN" sz="4400" dirty="0">
                <a:solidFill>
                  <a:schemeClr val="tx1">
                    <a:lumMod val="75000"/>
                    <a:lumOff val="25000"/>
                  </a:schemeClr>
                </a:solidFill>
                <a:latin typeface="Arial" panose="020B0604020202020204" pitchFamily="34" charset="0"/>
                <a:cs typeface="Arial" panose="020B0604020202020204" pitchFamily="34" charset="0"/>
              </a:rPr>
              <a:t>4</a:t>
            </a:r>
            <a:endParaRPr lang="zh-CN" alt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3" name="文本框 42">
            <a:extLst>
              <a:ext uri="{FF2B5EF4-FFF2-40B4-BE49-F238E27FC236}">
                <a16:creationId xmlns:a16="http://schemas.microsoft.com/office/drawing/2014/main" id="{A82393FA-367C-4C80-BA3F-FE0BF78D3E8B}"/>
              </a:ext>
            </a:extLst>
          </p:cNvPr>
          <p:cNvSpPr txBox="1"/>
          <p:nvPr/>
        </p:nvSpPr>
        <p:spPr>
          <a:xfrm>
            <a:off x="1213963" y="4124601"/>
            <a:ext cx="864096" cy="769441"/>
          </a:xfrm>
          <a:prstGeom prst="rect">
            <a:avLst/>
          </a:prstGeom>
          <a:noFill/>
        </p:spPr>
        <p:txBody>
          <a:bodyPr wrap="square" rtlCol="0">
            <a:spAutoFit/>
          </a:bodyPr>
          <a:lstStyle/>
          <a:p>
            <a:pPr algn="ctr"/>
            <a:r>
              <a:rPr lang="en-US" altLang="zh-CN" sz="4400" dirty="0">
                <a:solidFill>
                  <a:schemeClr val="tx1">
                    <a:lumMod val="75000"/>
                    <a:lumOff val="25000"/>
                  </a:schemeClr>
                </a:solidFill>
                <a:latin typeface="Arial" panose="020B0604020202020204" pitchFamily="34" charset="0"/>
                <a:cs typeface="Arial" panose="020B0604020202020204" pitchFamily="34" charset="0"/>
              </a:rPr>
              <a:t>5</a:t>
            </a:r>
            <a:endParaRPr lang="zh-CN" alt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52036229-B30F-4813-BEBE-4F2268BB86B4}"/>
              </a:ext>
            </a:extLst>
          </p:cNvPr>
          <p:cNvSpPr txBox="1"/>
          <p:nvPr/>
        </p:nvSpPr>
        <p:spPr>
          <a:xfrm>
            <a:off x="2965239" y="4488551"/>
            <a:ext cx="7884876" cy="418191"/>
          </a:xfrm>
          <a:prstGeom prst="rect">
            <a:avLst/>
          </a:prstGeom>
          <a:noFill/>
        </p:spPr>
        <p:txBody>
          <a:bodyPr wrap="square">
            <a:spAutoFit/>
          </a:bodyPr>
          <a:lstStyle>
            <a:defPPr>
              <a:defRPr lang="zh-CN"/>
            </a:defPPr>
            <a:lvl1pPr indent="0">
              <a:lnSpc>
                <a:spcPct val="150000"/>
              </a:lnSpc>
              <a:buFont typeface="Arial" panose="020B0604020202020204" pitchFamily="34" charset="0"/>
              <a:buNone/>
              <a:defRPr sz="1600" b="0" i="0">
                <a:solidFill>
                  <a:schemeClr val="tx1">
                    <a:lumMod val="85000"/>
                    <a:lumOff val="15000"/>
                  </a:schemeClr>
                </a:solidFill>
                <a:effectLst/>
                <a:latin typeface="微软雅黑" panose="020B0503020204020204" pitchFamily="34" charset="-122"/>
                <a:ea typeface="微软雅黑" panose="020B0503020204020204" pitchFamily="34" charset="-122"/>
              </a:defRPr>
            </a:lvl1pPr>
          </a:lstStyle>
          <a:p>
            <a:r>
              <a:rPr lang="zh-CN" altLang="en-US" dirty="0"/>
              <a:t>及时核实接受人贮存、利用或者处置相关危险废物情况</a:t>
            </a:r>
          </a:p>
        </p:txBody>
      </p:sp>
    </p:spTree>
    <p:extLst>
      <p:ext uri="{BB962C8B-B14F-4D97-AF65-F5344CB8AC3E}">
        <p14:creationId xmlns:p14="http://schemas.microsoft.com/office/powerpoint/2010/main" val="1092065441"/>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EE693D3-6CB5-4A87-B8C8-F9879B44F82A"/>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总结.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ixtnfs3">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1548</Words>
  <Application>Microsoft Office PowerPoint</Application>
  <PresentationFormat>自定义</PresentationFormat>
  <Paragraphs>156</Paragraphs>
  <Slides>20</Slides>
  <Notes>17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FZZhengHeiS-R-GB</vt:lpstr>
      <vt:lpstr>方正黑体简体</vt:lpstr>
      <vt:lpstr>汉仪程行简</vt:lpstr>
      <vt:lpstr>思源黑体</vt:lpstr>
      <vt:lpstr>思源宋体 CN</vt:lpstr>
      <vt:lpstr>宋体</vt:lpstr>
      <vt:lpstr>微软雅黑</vt:lpstr>
      <vt:lpstr>字魂45号-冰宇雅宋</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危险废物转移</dc:title>
  <dc:subject/>
  <dc:creator/>
  <cp:keywords/>
  <dc:description/>
  <cp:lastModifiedBy/>
  <cp:revision>1</cp:revision>
  <dcterms:created xsi:type="dcterms:W3CDTF">2019-03-14T07:08:20Z</dcterms:created>
  <dcterms:modified xsi:type="dcterms:W3CDTF">2022-01-25T02:49:05Z</dcterms:modified>
  <cp:category/>
</cp:coreProperties>
</file>