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66" r:id="rId2"/>
  </p:sldMasterIdLst>
  <p:notesMasterIdLst>
    <p:notesMasterId r:id="rId41"/>
  </p:notesMasterIdLst>
  <p:sldIdLst>
    <p:sldId id="259" r:id="rId3"/>
    <p:sldId id="278" r:id="rId4"/>
    <p:sldId id="279" r:id="rId5"/>
    <p:sldId id="280" r:id="rId6"/>
    <p:sldId id="295" r:id="rId7"/>
    <p:sldId id="310" r:id="rId8"/>
    <p:sldId id="296" r:id="rId9"/>
    <p:sldId id="281" r:id="rId10"/>
    <p:sldId id="282" r:id="rId11"/>
    <p:sldId id="297" r:id="rId12"/>
    <p:sldId id="283" r:id="rId13"/>
    <p:sldId id="299" r:id="rId14"/>
    <p:sldId id="308" r:id="rId15"/>
    <p:sldId id="300" r:id="rId16"/>
    <p:sldId id="301" r:id="rId17"/>
    <p:sldId id="302" r:id="rId18"/>
    <p:sldId id="312" r:id="rId19"/>
    <p:sldId id="303" r:id="rId20"/>
    <p:sldId id="304" r:id="rId21"/>
    <p:sldId id="305" r:id="rId22"/>
    <p:sldId id="284" r:id="rId23"/>
    <p:sldId id="285" r:id="rId24"/>
    <p:sldId id="286" r:id="rId25"/>
    <p:sldId id="313" r:id="rId26"/>
    <p:sldId id="314" r:id="rId27"/>
    <p:sldId id="287" r:id="rId28"/>
    <p:sldId id="288" r:id="rId29"/>
    <p:sldId id="289" r:id="rId30"/>
    <p:sldId id="290" r:id="rId31"/>
    <p:sldId id="291" r:id="rId32"/>
    <p:sldId id="315" r:id="rId33"/>
    <p:sldId id="292" r:id="rId34"/>
    <p:sldId id="293" r:id="rId35"/>
    <p:sldId id="294" r:id="rId36"/>
    <p:sldId id="309" r:id="rId37"/>
    <p:sldId id="306" r:id="rId38"/>
    <p:sldId id="307" r:id="rId39"/>
    <p:sldId id="311" r:id="rId40"/>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charset="0"/>
        <a:ea typeface="宋体" charset="-122"/>
        <a:cs typeface="+mn-cs"/>
      </a:defRPr>
    </a:lvl1pPr>
    <a:lvl2pPr marL="457200" algn="l" rtl="0" fontAlgn="base">
      <a:spcBef>
        <a:spcPct val="0"/>
      </a:spcBef>
      <a:spcAft>
        <a:spcPct val="0"/>
      </a:spcAft>
      <a:defRPr b="1" kern="1200">
        <a:solidFill>
          <a:schemeClr val="tx1"/>
        </a:solidFill>
        <a:latin typeface="Arial" charset="0"/>
        <a:ea typeface="宋体" charset="-122"/>
        <a:cs typeface="+mn-cs"/>
      </a:defRPr>
    </a:lvl2pPr>
    <a:lvl3pPr marL="914400" algn="l" rtl="0" fontAlgn="base">
      <a:spcBef>
        <a:spcPct val="0"/>
      </a:spcBef>
      <a:spcAft>
        <a:spcPct val="0"/>
      </a:spcAft>
      <a:defRPr b="1" kern="1200">
        <a:solidFill>
          <a:schemeClr val="tx1"/>
        </a:solidFill>
        <a:latin typeface="Arial" charset="0"/>
        <a:ea typeface="宋体" charset="-122"/>
        <a:cs typeface="+mn-cs"/>
      </a:defRPr>
    </a:lvl3pPr>
    <a:lvl4pPr marL="1371600" algn="l" rtl="0" fontAlgn="base">
      <a:spcBef>
        <a:spcPct val="0"/>
      </a:spcBef>
      <a:spcAft>
        <a:spcPct val="0"/>
      </a:spcAft>
      <a:defRPr b="1" kern="1200">
        <a:solidFill>
          <a:schemeClr val="tx1"/>
        </a:solidFill>
        <a:latin typeface="Arial" charset="0"/>
        <a:ea typeface="宋体" charset="-122"/>
        <a:cs typeface="+mn-cs"/>
      </a:defRPr>
    </a:lvl4pPr>
    <a:lvl5pPr marL="1828800" algn="l" rtl="0" fontAlgn="base">
      <a:spcBef>
        <a:spcPct val="0"/>
      </a:spcBef>
      <a:spcAft>
        <a:spcPct val="0"/>
      </a:spcAft>
      <a:defRPr b="1" kern="1200">
        <a:solidFill>
          <a:schemeClr val="tx1"/>
        </a:solidFill>
        <a:latin typeface="Arial" charset="0"/>
        <a:ea typeface="宋体" charset="-122"/>
        <a:cs typeface="+mn-cs"/>
      </a:defRPr>
    </a:lvl5pPr>
    <a:lvl6pPr marL="2286000" algn="l" defTabSz="914400" rtl="0" eaLnBrk="1" latinLnBrk="0" hangingPunct="1">
      <a:defRPr b="1" kern="1200">
        <a:solidFill>
          <a:schemeClr val="tx1"/>
        </a:solidFill>
        <a:latin typeface="Arial" charset="0"/>
        <a:ea typeface="宋体" charset="-122"/>
        <a:cs typeface="+mn-cs"/>
      </a:defRPr>
    </a:lvl6pPr>
    <a:lvl7pPr marL="2743200" algn="l" defTabSz="914400" rtl="0" eaLnBrk="1" latinLnBrk="0" hangingPunct="1">
      <a:defRPr b="1" kern="1200">
        <a:solidFill>
          <a:schemeClr val="tx1"/>
        </a:solidFill>
        <a:latin typeface="Arial" charset="0"/>
        <a:ea typeface="宋体" charset="-122"/>
        <a:cs typeface="+mn-cs"/>
      </a:defRPr>
    </a:lvl7pPr>
    <a:lvl8pPr marL="3200400" algn="l" defTabSz="914400" rtl="0" eaLnBrk="1" latinLnBrk="0" hangingPunct="1">
      <a:defRPr b="1" kern="1200">
        <a:solidFill>
          <a:schemeClr val="tx1"/>
        </a:solidFill>
        <a:latin typeface="Arial" charset="0"/>
        <a:ea typeface="宋体" charset="-122"/>
        <a:cs typeface="+mn-cs"/>
      </a:defRPr>
    </a:lvl8pPr>
    <a:lvl9pPr marL="3657600" algn="l" defTabSz="914400" rtl="0" eaLnBrk="1" latinLnBrk="0" hangingPunct="1">
      <a:defRPr b="1"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99"/>
    <a:srgbClr val="66FF33"/>
    <a:srgbClr val="CCECFF"/>
    <a:srgbClr val="FF3300"/>
    <a:srgbClr val="00A9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p:cViewPr>
        <p:scale>
          <a:sx n="66" d="100"/>
          <a:sy n="66" d="100"/>
        </p:scale>
        <p:origin x="-1596" y="-90"/>
      </p:cViewPr>
      <p:guideLst>
        <p:guide orient="horz" pos="436"/>
        <p:guide pos="43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defRPr>
            </a:lvl1pPr>
          </a:lstStyle>
          <a:p>
            <a:pPr>
              <a:defRPr/>
            </a:pPr>
            <a:fld id="{FFE96FBA-3938-4A5D-BA94-0A970F8627BE}" type="datetimeFigureOut">
              <a:rPr lang="zh-CN" altLang="en-US"/>
              <a:pPr>
                <a:defRPr/>
              </a:pPr>
              <a:t>2018/10/3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defRPr>
            </a:lvl1pPr>
          </a:lstStyle>
          <a:p>
            <a:pPr>
              <a:defRPr/>
            </a:pPr>
            <a:fld id="{3B8AD443-3AE9-414E-9254-5A3D2AB3BF5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54BC82-A792-441C-B55B-3F07B76504E3}" type="slidenum">
              <a:rPr kumimoji="1" lang="en-US" altLang="zh-TW" sz="1200" b="0">
                <a:ea typeface="PMingLiU" pitchFamily="18" charset="-120"/>
              </a:rPr>
              <a:pPr algn="r"/>
              <a:t>21</a:t>
            </a:fld>
            <a:endParaRPr kumimoji="1" lang="en-US" altLang="zh-TW" sz="1200" b="0">
              <a:ea typeface="PMingLiU" pitchFamily="18" charset="-12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zh-CN" altLang="en-US" smtClean="0"/>
              <a:t>这是</a:t>
            </a:r>
            <a:r>
              <a:rPr lang="en-US" altLang="zh-CN" smtClean="0"/>
              <a:t>1912</a:t>
            </a:r>
            <a:r>
              <a:rPr lang="zh-CN" altLang="en-US" smtClean="0"/>
              <a:t>年在美国纽约建造洛克费洛大厦时拍摄的一张照片请大家认真看一下，在这么高的地方没有一个人系上安全带没有任何的防护措施；甚至有人在抽烟，喝酒看报，据报道在建造这</a:t>
            </a:r>
            <a:r>
              <a:rPr lang="en-US" altLang="zh-CN" smtClean="0"/>
              <a:t>32</a:t>
            </a:r>
            <a:r>
              <a:rPr lang="zh-CN" altLang="en-US" smtClean="0"/>
              <a:t>层死了</a:t>
            </a:r>
            <a:r>
              <a:rPr lang="en-US" altLang="zh-CN" smtClean="0"/>
              <a:t>32</a:t>
            </a:r>
            <a:r>
              <a:rPr lang="zh-CN" altLang="en-US" smtClean="0"/>
              <a:t>个人平均建造一层就死一个人。以前这样做人们觉得很正常，今天我们觉得不可思议，所以随着人类社会的发展，科学技术的进步人们对安全的要求越来越高以前能认可的今天我们就不能接受，今天能够接受的明天也许不能接受。</a:t>
            </a:r>
          </a:p>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A5E8B4-84E1-4487-B3D5-9C9F0BF92AC0}" type="slidenum">
              <a:rPr kumimoji="1" lang="en-US" altLang="zh-TW" sz="1200" b="0">
                <a:ea typeface="PMingLiU" pitchFamily="18" charset="-120"/>
              </a:rPr>
              <a:pPr algn="r"/>
              <a:t>22</a:t>
            </a:fld>
            <a:endParaRPr kumimoji="1" lang="en-US" altLang="zh-TW" sz="1200" b="0">
              <a:ea typeface="PMingLiU" pitchFamily="18" charset="-12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1FF41F-E93C-48DF-B421-2E060218503F}" type="slidenum">
              <a:rPr kumimoji="1" lang="en-US" altLang="zh-TW" sz="1200" b="0">
                <a:ea typeface="PMingLiU" pitchFamily="18" charset="-120"/>
              </a:rPr>
              <a:pPr algn="r"/>
              <a:t>23</a:t>
            </a:fld>
            <a:endParaRPr kumimoji="1" lang="en-US" altLang="zh-TW" sz="1200" b="0">
              <a:ea typeface="PMingLiU" pitchFamily="18" charset="-12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83D847-99A7-45F6-BD08-B28D03430C04}" type="slidenum">
              <a:rPr kumimoji="1" lang="en-US" altLang="zh-TW" sz="1200" b="0">
                <a:ea typeface="PMingLiU" pitchFamily="18" charset="-120"/>
              </a:rPr>
              <a:pPr algn="r"/>
              <a:t>26</a:t>
            </a:fld>
            <a:endParaRPr kumimoji="1" lang="en-US" altLang="zh-TW" sz="1200" b="0">
              <a:ea typeface="PMingLiU" pitchFamily="18" charset="-12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0BE784-02E5-4273-9ADF-0690438517D3}" type="slidenum">
              <a:rPr kumimoji="1" lang="en-US" altLang="zh-TW" sz="1200" b="0">
                <a:ea typeface="PMingLiU" pitchFamily="18" charset="-120"/>
              </a:rPr>
              <a:pPr algn="r"/>
              <a:t>27</a:t>
            </a:fld>
            <a:endParaRPr kumimoji="1" lang="en-US" altLang="zh-TW" sz="1200" b="0">
              <a:ea typeface="PMingLiU" pitchFamily="18" charset="-120"/>
            </a:endParaRP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F1B0D1-841D-4DD2-A0AB-AB3519DBFC14}" type="slidenum">
              <a:rPr kumimoji="1" lang="en-US" altLang="zh-TW" sz="1200" b="0">
                <a:ea typeface="PMingLiU" pitchFamily="18" charset="-120"/>
              </a:rPr>
              <a:pPr algn="r"/>
              <a:t>29</a:t>
            </a:fld>
            <a:endParaRPr kumimoji="1" lang="en-US" altLang="zh-TW" sz="1200" b="0">
              <a:ea typeface="PMingLiU" pitchFamily="18" charset="-120"/>
            </a:endParaRPr>
          </a:p>
        </p:txBody>
      </p:sp>
      <p:sp>
        <p:nvSpPr>
          <p:cNvPr id="104450"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lnSpc>
                <a:spcPct val="90000"/>
              </a:lnSpc>
            </a:pPr>
            <a:endParaRPr lang="en-US" altLang="zh-CN" sz="4800" b="1" smtClean="0">
              <a:solidFill>
                <a:srgbClr val="3333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754188" y="709613"/>
            <a:ext cx="3703637" cy="2778125"/>
          </a:xfrm>
          <a:noFill/>
          <a:ln cap="flat">
            <a:solidFill>
              <a:schemeClr val="tx1"/>
            </a:solidFill>
            <a:miter lim="800000"/>
            <a:headEnd/>
            <a:tailEnd/>
          </a:ln>
        </p:spPr>
      </p:sp>
      <p:sp>
        <p:nvSpPr>
          <p:cNvPr id="110594" name="Rectangle 3"/>
          <p:cNvSpPr>
            <a:spLocks noGrp="1" noChangeArrowheads="1"/>
          </p:cNvSpPr>
          <p:nvPr>
            <p:ph type="body" idx="1"/>
          </p:nvPr>
        </p:nvSpPr>
        <p:spPr bwMode="auto">
          <a:xfrm>
            <a:off x="912813" y="4370388"/>
            <a:ext cx="5030787" cy="3797300"/>
          </a:xfrm>
          <a:noFill/>
        </p:spPr>
        <p:txBody>
          <a:bodyPr wrap="square" lIns="91587" tIns="45793" rIns="91587" bIns="45793" numCol="1" anchor="t" anchorCtr="0" compatLnSpc="1">
            <a:prstTxWarp prst="textNoShape">
              <a:avLst/>
            </a:prstTxWarp>
          </a:bodyPr>
          <a:lstStyle/>
          <a:p>
            <a:endParaRPr lang="en-GB"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1"/>
          <p:cNvSpPr>
            <a:spLocks noGrp="1"/>
          </p:cNvSpPr>
          <p:nvPr>
            <p:ph type="ctrTitle"/>
          </p:nvPr>
        </p:nvSpPr>
        <p:spPr>
          <a:xfrm>
            <a:off x="685800" y="2357430"/>
            <a:ext cx="7772400" cy="928694"/>
          </a:xfrm>
        </p:spPr>
        <p:txBody>
          <a:bodyPr/>
          <a:lstStyle>
            <a:lvl1pPr algn="ctr">
              <a:defRPr b="1">
                <a:solidFill>
                  <a:srgbClr val="00A94F"/>
                </a:solidFill>
              </a:defRPr>
            </a:lvl1pPr>
          </a:lstStyle>
          <a:p>
            <a:r>
              <a:rPr lang="zh-CN" altLang="en-US" dirty="0" smtClean="0"/>
              <a:t>单击此处编辑母版标题样式</a:t>
            </a:r>
            <a:endParaRPr lang="zh-CN" altLang="en-US" dirty="0"/>
          </a:p>
        </p:txBody>
      </p:sp>
      <p:sp>
        <p:nvSpPr>
          <p:cNvPr id="8" name="副标题 2"/>
          <p:cNvSpPr>
            <a:spLocks noGrp="1"/>
          </p:cNvSpPr>
          <p:nvPr>
            <p:ph type="subTitle" idx="1"/>
          </p:nvPr>
        </p:nvSpPr>
        <p:spPr>
          <a:xfrm>
            <a:off x="1371600" y="3429000"/>
            <a:ext cx="6400800" cy="16097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Chart Placeholder 2"/>
          <p:cNvSpPr>
            <a:spLocks noGrp="1"/>
          </p:cNvSpPr>
          <p:nvPr>
            <p:ph type="chart" idx="1"/>
          </p:nvPr>
        </p:nvSpPr>
        <p:spPr>
          <a:xfrm>
            <a:off x="457200" y="1071563"/>
            <a:ext cx="8229600" cy="5054600"/>
          </a:xfrm>
        </p:spPr>
        <p:txBody>
          <a:bodyPr/>
          <a:lstStyle/>
          <a:p>
            <a:pPr lvl="0"/>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071563"/>
            <a:ext cx="4038600" cy="50546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071563"/>
            <a:ext cx="4038600" cy="50546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071563"/>
            <a:ext cx="4038600" cy="50546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quarter" idx="2"/>
          </p:nvPr>
        </p:nvSpPr>
        <p:spPr>
          <a:xfrm>
            <a:off x="4648200" y="1071563"/>
            <a:ext cx="4038600" cy="24511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Content Placeholder 4"/>
          <p:cNvSpPr>
            <a:spLocks noGrp="1"/>
          </p:cNvSpPr>
          <p:nvPr>
            <p:ph sz="quarter" idx="3"/>
          </p:nvPr>
        </p:nvSpPr>
        <p:spPr>
          <a:xfrm>
            <a:off x="4648200" y="3675063"/>
            <a:ext cx="4038600" cy="24511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071563"/>
            <a:ext cx="4038600" cy="50546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quarter" idx="2"/>
          </p:nvPr>
        </p:nvSpPr>
        <p:spPr>
          <a:xfrm>
            <a:off x="4648200" y="1071563"/>
            <a:ext cx="4038600" cy="24511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Content Placeholder 4"/>
          <p:cNvSpPr>
            <a:spLocks noGrp="1"/>
          </p:cNvSpPr>
          <p:nvPr>
            <p:ph sz="quarter" idx="3"/>
          </p:nvPr>
        </p:nvSpPr>
        <p:spPr>
          <a:xfrm>
            <a:off x="4648200" y="3675063"/>
            <a:ext cx="4038600" cy="24511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2875"/>
            <a:ext cx="8229600" cy="59832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ClipArt Placeholder 2"/>
          <p:cNvSpPr>
            <a:spLocks noGrp="1"/>
          </p:cNvSpPr>
          <p:nvPr>
            <p:ph type="clipArt" sz="half" idx="1"/>
          </p:nvPr>
        </p:nvSpPr>
        <p:spPr>
          <a:xfrm>
            <a:off x="457200" y="1071563"/>
            <a:ext cx="4038600" cy="5054600"/>
          </a:xfrm>
        </p:spPr>
        <p:txBody>
          <a:bodyPr/>
          <a:lstStyle/>
          <a:p>
            <a:pPr lvl="0"/>
            <a:endParaRPr lang="zh-CN" altLang="en-US" noProof="0"/>
          </a:p>
        </p:txBody>
      </p:sp>
      <p:sp>
        <p:nvSpPr>
          <p:cNvPr id="4" name="Text Placeholder 3"/>
          <p:cNvSpPr>
            <a:spLocks noGrp="1"/>
          </p:cNvSpPr>
          <p:nvPr>
            <p:ph type="body" sz="half" idx="2"/>
          </p:nvPr>
        </p:nvSpPr>
        <p:spPr>
          <a:xfrm>
            <a:off x="4648200" y="1071563"/>
            <a:ext cx="4038600" cy="50546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SmartArt Placeholder 2"/>
          <p:cNvSpPr>
            <a:spLocks noGrp="1"/>
          </p:cNvSpPr>
          <p:nvPr>
            <p:ph type="dgm" idx="1"/>
          </p:nvPr>
        </p:nvSpPr>
        <p:spPr>
          <a:xfrm>
            <a:off x="457200" y="1071563"/>
            <a:ext cx="8229600" cy="5054600"/>
          </a:xfrm>
        </p:spPr>
        <p:txBody>
          <a:bodyPr/>
          <a:lstStyle/>
          <a:p>
            <a:pPr lvl="0"/>
            <a:endParaRPr lang="zh-CN" alt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Table Placeholder 2"/>
          <p:cNvSpPr>
            <a:spLocks noGrp="1"/>
          </p:cNvSpPr>
          <p:nvPr>
            <p:ph type="tbl" idx="1"/>
          </p:nvPr>
        </p:nvSpPr>
        <p:spPr>
          <a:xfrm>
            <a:off x="457200" y="1071563"/>
            <a:ext cx="8229600" cy="5054600"/>
          </a:xfrm>
        </p:spPr>
        <p:txBody>
          <a:bodyPr/>
          <a:lstStyle/>
          <a:p>
            <a:pPr lvl="0"/>
            <a:endParaRPr lang="zh-CN" alt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71472" y="2428868"/>
            <a:ext cx="7772400" cy="785818"/>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600092" y="3319474"/>
            <a:ext cx="6400800" cy="1752600"/>
          </a:xfrm>
          <a:prstGeom prst="rect">
            <a:avLst/>
          </a:prstGeo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4" name="Picture 2" descr="D:\AnnieLuo\Alcan\GeneralCableCI\Stationery-STABILOY\PPTMaster\CorporateUse\CorporatePPT-Cover.jpg"/>
          <p:cNvPicPr>
            <a:picLocks noChangeAspect="1" noChangeArrowheads="1"/>
          </p:cNvPicPr>
          <p:nvPr userDrawn="1"/>
        </p:nvPicPr>
        <p:blipFill>
          <a:blip r:embed="rId2" cstate="print"/>
          <a:srcRect/>
          <a:stretch>
            <a:fillRect/>
          </a:stretch>
        </p:blipFill>
        <p:spPr bwMode="auto">
          <a:xfrm>
            <a:off x="-36513" y="0"/>
            <a:ext cx="9180513" cy="6858000"/>
          </a:xfrm>
          <a:prstGeom prst="rect">
            <a:avLst/>
          </a:prstGeom>
          <a:noFill/>
          <a:ln w="9525">
            <a:noFill/>
            <a:miter lim="800000"/>
            <a:headEnd/>
            <a:tailEnd/>
          </a:ln>
        </p:spPr>
      </p:pic>
      <p:sp>
        <p:nvSpPr>
          <p:cNvPr id="2" name="标题 1"/>
          <p:cNvSpPr>
            <a:spLocks noGrp="1"/>
          </p:cNvSpPr>
          <p:nvPr>
            <p:ph type="ctrTitle"/>
          </p:nvPr>
        </p:nvSpPr>
        <p:spPr>
          <a:xfrm>
            <a:off x="3714744" y="214290"/>
            <a:ext cx="5286412" cy="549298"/>
          </a:xfrm>
        </p:spPr>
        <p:txBody>
          <a:bodyPr>
            <a:noAutofit/>
          </a:bodyPr>
          <a:lstStyle>
            <a:lvl1pPr>
              <a:defRPr sz="3200" b="1">
                <a:solidFill>
                  <a:schemeClr val="tx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3786182" y="857232"/>
            <a:ext cx="4214842" cy="428628"/>
          </a:xfrm>
          <a:prstGeom prst="rect">
            <a:avLst/>
          </a:prstGeo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Click to edit Master subtitle style</a:t>
            </a:r>
            <a:endParaRPr lang="zh-CN" altLang="en-US" dirty="0"/>
          </a:p>
        </p:txBody>
      </p:sp>
    </p:spTree>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标题 1"/>
          <p:cNvSpPr>
            <a:spLocks noGrp="1"/>
          </p:cNvSpPr>
          <p:nvPr>
            <p:ph type="title"/>
          </p:nvPr>
        </p:nvSpPr>
        <p:spPr>
          <a:xfrm>
            <a:off x="722313" y="3571876"/>
            <a:ext cx="7772400" cy="1362075"/>
          </a:xfrm>
        </p:spPr>
        <p:txBody>
          <a:bodyPr anchor="t">
            <a:normAutofit/>
          </a:bodyPr>
          <a:lstStyle>
            <a:lvl1pPr algn="l">
              <a:defRPr sz="3200" b="1" cap="all">
                <a:solidFill>
                  <a:srgbClr val="00A94F"/>
                </a:solidFill>
              </a:defRPr>
            </a:lvl1pPr>
          </a:lstStyle>
          <a:p>
            <a:r>
              <a:rPr lang="zh-CN" altLang="en-US" dirty="0" smtClean="0"/>
              <a:t>单击此处编辑母版标题样式</a:t>
            </a:r>
            <a:endParaRPr lang="zh-CN" altLang="en-US" dirty="0"/>
          </a:p>
        </p:txBody>
      </p:sp>
      <p:sp>
        <p:nvSpPr>
          <p:cNvPr id="8" name="文本占位符 2"/>
          <p:cNvSpPr>
            <a:spLocks noGrp="1"/>
          </p:cNvSpPr>
          <p:nvPr>
            <p:ph type="body" idx="1"/>
          </p:nvPr>
        </p:nvSpPr>
        <p:spPr>
          <a:xfrm>
            <a:off x="722313" y="2906713"/>
            <a:ext cx="7772400" cy="5222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ea typeface="+mn-ea"/>
              </a:defRPr>
            </a:lvl1pPr>
          </a:lstStyle>
          <a:p>
            <a:pPr>
              <a:defRPr/>
            </a:pPr>
            <a:fld id="{E25FDE0D-8AE4-4453-AE5D-7B9F0EB43422}" type="datetime1">
              <a:rPr lang="zh-CN" altLang="en-US"/>
              <a:pPr>
                <a:defRPr/>
              </a:pPr>
              <a:t>2018/10/3</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b="0">
                <a:latin typeface="Calibri" pitchFamily="34" charset="0"/>
                <a:ea typeface="宋体" charset="-122"/>
              </a:defRPr>
            </a:lvl1pPr>
          </a:lstStyle>
          <a:p>
            <a:pPr>
              <a:defRPr/>
            </a:pPr>
            <a:endParaRPr lang="en-US" altLang="zh-CN"/>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b="0">
                <a:latin typeface="+mn-lt"/>
                <a:ea typeface="+mn-ea"/>
              </a:defRPr>
            </a:lvl1pPr>
          </a:lstStyle>
          <a:p>
            <a:pPr>
              <a:defRPr/>
            </a:pPr>
            <a:fld id="{6C8D3288-86CC-4564-BC62-E4881F7EEBF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785813"/>
          </a:xfrm>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071563"/>
            <a:ext cx="4038600"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071563"/>
            <a:ext cx="4038600"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D:\AnnieLuo\Alcan\GeneralCableCI\Stationery-STABILOY\PPTMaster\CorporateUse\CorporatePPT-Slide2.jpg"/>
          <p:cNvPicPr>
            <a:picLocks noChangeAspect="1" noChangeArrowheads="1"/>
          </p:cNvPicPr>
          <p:nvPr userDrawn="1"/>
        </p:nvPicPr>
        <p:blipFill>
          <a:blip r:embed="rId19" cstate="print"/>
          <a:srcRect/>
          <a:stretch>
            <a:fillRect/>
          </a:stretch>
        </p:blipFill>
        <p:spPr bwMode="auto">
          <a:xfrm>
            <a:off x="0" y="0"/>
            <a:ext cx="9188450" cy="6858000"/>
          </a:xfrm>
          <a:prstGeom prst="rect">
            <a:avLst/>
          </a:prstGeom>
          <a:noFill/>
          <a:ln w="9525">
            <a:noFill/>
            <a:miter lim="800000"/>
            <a:headEnd/>
            <a:tailEnd/>
          </a:ln>
        </p:spPr>
      </p:pic>
      <p:sp>
        <p:nvSpPr>
          <p:cNvPr id="1027" name="标题占位符 1"/>
          <p:cNvSpPr>
            <a:spLocks noGrp="1"/>
          </p:cNvSpPr>
          <p:nvPr>
            <p:ph type="title"/>
          </p:nvPr>
        </p:nvSpPr>
        <p:spPr bwMode="auto">
          <a:xfrm>
            <a:off x="457200" y="142875"/>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2"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ctr" rtl="0" eaLnBrk="0" fontAlgn="base" hangingPunct="0">
        <a:spcBef>
          <a:spcPct val="0"/>
        </a:spcBef>
        <a:spcAft>
          <a:spcPct val="0"/>
        </a:spcAft>
        <a:defRPr lang="zh-CN" altLang="en-US" sz="3200" kern="1200" dirty="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Calibri" pitchFamily="34" charset="0"/>
          <a:ea typeface="宋体" charset="-122"/>
        </a:defRPr>
      </a:lvl2pPr>
      <a:lvl3pPr algn="ctr" rtl="0" eaLnBrk="0" fontAlgn="base" hangingPunct="0">
        <a:spcBef>
          <a:spcPct val="0"/>
        </a:spcBef>
        <a:spcAft>
          <a:spcPct val="0"/>
        </a:spcAft>
        <a:defRPr sz="3200">
          <a:solidFill>
            <a:schemeClr val="bg1"/>
          </a:solidFill>
          <a:latin typeface="Calibri" pitchFamily="34" charset="0"/>
          <a:ea typeface="宋体" charset="-122"/>
        </a:defRPr>
      </a:lvl3pPr>
      <a:lvl4pPr algn="ctr" rtl="0" eaLnBrk="0" fontAlgn="base" hangingPunct="0">
        <a:spcBef>
          <a:spcPct val="0"/>
        </a:spcBef>
        <a:spcAft>
          <a:spcPct val="0"/>
        </a:spcAft>
        <a:defRPr sz="3200">
          <a:solidFill>
            <a:schemeClr val="bg1"/>
          </a:solidFill>
          <a:latin typeface="Calibri" pitchFamily="34" charset="0"/>
          <a:ea typeface="宋体" charset="-122"/>
        </a:defRPr>
      </a:lvl4pPr>
      <a:lvl5pPr algn="ctr" rtl="0" eaLnBrk="0" fontAlgn="base" hangingPunct="0">
        <a:spcBef>
          <a:spcPct val="0"/>
        </a:spcBef>
        <a:spcAft>
          <a:spcPct val="0"/>
        </a:spcAft>
        <a:defRPr sz="3200">
          <a:solidFill>
            <a:schemeClr val="bg1"/>
          </a:solidFill>
          <a:latin typeface="Calibri" pitchFamily="34" charset="0"/>
          <a:ea typeface="宋体" charset="-122"/>
        </a:defRPr>
      </a:lvl5pPr>
      <a:lvl6pPr marL="457200" algn="ctr" rtl="0" fontAlgn="base">
        <a:spcBef>
          <a:spcPct val="0"/>
        </a:spcBef>
        <a:spcAft>
          <a:spcPct val="0"/>
        </a:spcAft>
        <a:defRPr sz="3200">
          <a:solidFill>
            <a:schemeClr val="bg1"/>
          </a:solidFill>
          <a:latin typeface="Calibri" pitchFamily="34" charset="0"/>
          <a:ea typeface="宋体" charset="-122"/>
        </a:defRPr>
      </a:lvl6pPr>
      <a:lvl7pPr marL="914400" algn="ctr" rtl="0" fontAlgn="base">
        <a:spcBef>
          <a:spcPct val="0"/>
        </a:spcBef>
        <a:spcAft>
          <a:spcPct val="0"/>
        </a:spcAft>
        <a:defRPr sz="3200">
          <a:solidFill>
            <a:schemeClr val="bg1"/>
          </a:solidFill>
          <a:latin typeface="Calibri" pitchFamily="34" charset="0"/>
          <a:ea typeface="宋体" charset="-122"/>
        </a:defRPr>
      </a:lvl7pPr>
      <a:lvl8pPr marL="1371600" algn="ctr" rtl="0" fontAlgn="base">
        <a:spcBef>
          <a:spcPct val="0"/>
        </a:spcBef>
        <a:spcAft>
          <a:spcPct val="0"/>
        </a:spcAft>
        <a:defRPr sz="3200">
          <a:solidFill>
            <a:schemeClr val="bg1"/>
          </a:solidFill>
          <a:latin typeface="Calibri" pitchFamily="34" charset="0"/>
          <a:ea typeface="宋体" charset="-122"/>
        </a:defRPr>
      </a:lvl8pPr>
      <a:lvl9pPr marL="1828800" algn="ctr" rtl="0" fontAlgn="base">
        <a:spcBef>
          <a:spcPct val="0"/>
        </a:spcBef>
        <a:spcAft>
          <a:spcPct val="0"/>
        </a:spcAft>
        <a:defRPr sz="3200">
          <a:solidFill>
            <a:schemeClr val="bg1"/>
          </a:solidFill>
          <a:latin typeface="Calibri" pitchFamily="34" charset="0"/>
          <a:ea typeface="宋体" charset="-122"/>
        </a:defRPr>
      </a:lvl9pPr>
    </p:titleStyle>
    <p:bodyStyle>
      <a:lvl1pPr marL="342900" indent="-342900" algn="l" rtl="0" eaLnBrk="0" fontAlgn="base" hangingPunct="0">
        <a:spcBef>
          <a:spcPts val="1200"/>
        </a:spcBef>
        <a:spcAft>
          <a:spcPct val="0"/>
        </a:spcAft>
        <a:buFont typeface="Arial" charset="0"/>
        <a:buChar char="•"/>
        <a:defRPr lang="zh-CN" altLang="en-US" sz="2400" b="1" kern="1200">
          <a:solidFill>
            <a:schemeClr val="tx1"/>
          </a:solidFill>
          <a:latin typeface="+mn-lt"/>
          <a:ea typeface="+mn-ea"/>
          <a:cs typeface="+mn-cs"/>
        </a:defRPr>
      </a:lvl1pPr>
      <a:lvl2pPr marL="742950" indent="-285750" algn="l" rtl="0" eaLnBrk="0" fontAlgn="base" hangingPunct="0">
        <a:spcBef>
          <a:spcPts val="1200"/>
        </a:spcBef>
        <a:spcAft>
          <a:spcPct val="0"/>
        </a:spcAft>
        <a:buFont typeface="Arial" charset="0"/>
        <a:buChar char="–"/>
        <a:defRPr lang="zh-CN" altLang="en-US" sz="2400" b="1" kern="1200">
          <a:solidFill>
            <a:schemeClr val="tx1"/>
          </a:solidFill>
          <a:latin typeface="+mn-lt"/>
          <a:ea typeface="+mn-ea"/>
          <a:cs typeface="+mn-cs"/>
        </a:defRPr>
      </a:lvl2pPr>
      <a:lvl3pPr marL="1143000" indent="-228600" algn="l" rtl="0" eaLnBrk="0" fontAlgn="base" hangingPunct="0">
        <a:spcBef>
          <a:spcPts val="1200"/>
        </a:spcBef>
        <a:spcAft>
          <a:spcPct val="0"/>
        </a:spcAft>
        <a:buFont typeface="Arial" charset="0"/>
        <a:buChar char="•"/>
        <a:defRPr lang="zh-CN" altLang="en-US" sz="2400" b="1" kern="1200">
          <a:solidFill>
            <a:schemeClr val="tx1"/>
          </a:solidFill>
          <a:latin typeface="+mn-lt"/>
          <a:ea typeface="+mn-ea"/>
          <a:cs typeface="+mn-cs"/>
        </a:defRPr>
      </a:lvl3pPr>
      <a:lvl4pPr marL="1600200" indent="-228600" algn="l" rtl="0" eaLnBrk="0" fontAlgn="base" hangingPunct="0">
        <a:spcBef>
          <a:spcPts val="1200"/>
        </a:spcBef>
        <a:spcAft>
          <a:spcPct val="0"/>
        </a:spcAft>
        <a:buFont typeface="Arial" charset="0"/>
        <a:buChar char="–"/>
        <a:defRPr lang="zh-CN" altLang="en-US" sz="2400" b="1" kern="1200">
          <a:solidFill>
            <a:schemeClr val="tx1"/>
          </a:solidFill>
          <a:latin typeface="+mn-lt"/>
          <a:ea typeface="+mn-ea"/>
          <a:cs typeface="+mn-cs"/>
        </a:defRPr>
      </a:lvl4pPr>
      <a:lvl5pPr marL="2057400" indent="-228600" algn="l" rtl="0" eaLnBrk="0" fontAlgn="base" hangingPunct="0">
        <a:spcBef>
          <a:spcPts val="1200"/>
        </a:spcBef>
        <a:spcAft>
          <a:spcPct val="0"/>
        </a:spcAft>
        <a:buFont typeface="Arial" charset="0"/>
        <a:buChar char="»"/>
        <a:defRPr lang="zh-CN" altLang="en-US" sz="2400" b="1"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458" name="Picture 2" descr="D:\AnnieLuo\Alcan\GeneralCableCI\Stationery-STABILOY\PPTMaster\CorporateUse\CorporatePPT-Title.jpg"/>
          <p:cNvPicPr>
            <a:picLocks noChangeAspect="1" noChangeArrowheads="1"/>
          </p:cNvPicPr>
          <p:nvPr userDrawn="1"/>
        </p:nvPicPr>
        <p:blipFill>
          <a:blip r:embed="rId6" cstate="print"/>
          <a:srcRect/>
          <a:stretch>
            <a:fillRect/>
          </a:stretch>
        </p:blipFill>
        <p:spPr bwMode="auto">
          <a:xfrm>
            <a:off x="0" y="6350"/>
            <a:ext cx="9193213" cy="6851650"/>
          </a:xfrm>
          <a:prstGeom prst="rect">
            <a:avLst/>
          </a:prstGeom>
          <a:noFill/>
          <a:ln w="9525">
            <a:noFill/>
            <a:miter lim="800000"/>
            <a:headEnd/>
            <a:tailEnd/>
          </a:ln>
        </p:spPr>
      </p:pic>
      <p:sp>
        <p:nvSpPr>
          <p:cNvPr id="19459" name="标题占位符 1"/>
          <p:cNvSpPr>
            <a:spLocks noGrp="1"/>
          </p:cNvSpPr>
          <p:nvPr>
            <p:ph type="title"/>
          </p:nvPr>
        </p:nvSpPr>
        <p:spPr bwMode="auto">
          <a:xfrm>
            <a:off x="571500" y="1643063"/>
            <a:ext cx="8115300" cy="1571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3" r:id="rId3"/>
    <p:sldLayoutId id="2147483691" r:id="rId4"/>
  </p:sldLayoutIdLst>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ea typeface="宋体" charset="-122"/>
        </a:defRPr>
      </a:lvl2pPr>
      <a:lvl3pPr algn="l" rtl="0" eaLnBrk="0" fontAlgn="base" hangingPunct="0">
        <a:spcBef>
          <a:spcPct val="0"/>
        </a:spcBef>
        <a:spcAft>
          <a:spcPct val="0"/>
        </a:spcAft>
        <a:defRPr sz="3200">
          <a:solidFill>
            <a:schemeClr val="bg1"/>
          </a:solidFill>
          <a:latin typeface="Calibri" pitchFamily="34" charset="0"/>
          <a:ea typeface="宋体" charset="-122"/>
        </a:defRPr>
      </a:lvl3pPr>
      <a:lvl4pPr algn="l" rtl="0" eaLnBrk="0" fontAlgn="base" hangingPunct="0">
        <a:spcBef>
          <a:spcPct val="0"/>
        </a:spcBef>
        <a:spcAft>
          <a:spcPct val="0"/>
        </a:spcAft>
        <a:defRPr sz="3200">
          <a:solidFill>
            <a:schemeClr val="bg1"/>
          </a:solidFill>
          <a:latin typeface="Calibri" pitchFamily="34" charset="0"/>
          <a:ea typeface="宋体" charset="-122"/>
        </a:defRPr>
      </a:lvl4pPr>
      <a:lvl5pPr algn="l" rtl="0" eaLnBrk="0" fontAlgn="base" hangingPunct="0">
        <a:spcBef>
          <a:spcPct val="0"/>
        </a:spcBef>
        <a:spcAft>
          <a:spcPct val="0"/>
        </a:spcAft>
        <a:defRPr sz="3200">
          <a:solidFill>
            <a:schemeClr val="bg1"/>
          </a:solidFill>
          <a:latin typeface="Calibri" pitchFamily="34" charset="0"/>
          <a:ea typeface="宋体" charset="-122"/>
        </a:defRPr>
      </a:lvl5pPr>
      <a:lvl6pPr marL="457200" algn="l" rtl="0" fontAlgn="base">
        <a:spcBef>
          <a:spcPct val="0"/>
        </a:spcBef>
        <a:spcAft>
          <a:spcPct val="0"/>
        </a:spcAft>
        <a:defRPr sz="3200">
          <a:solidFill>
            <a:schemeClr val="bg1"/>
          </a:solidFill>
          <a:latin typeface="Calibri" pitchFamily="34" charset="0"/>
          <a:ea typeface="宋体" charset="-122"/>
        </a:defRPr>
      </a:lvl6pPr>
      <a:lvl7pPr marL="914400" algn="l" rtl="0" fontAlgn="base">
        <a:spcBef>
          <a:spcPct val="0"/>
        </a:spcBef>
        <a:spcAft>
          <a:spcPct val="0"/>
        </a:spcAft>
        <a:defRPr sz="3200">
          <a:solidFill>
            <a:schemeClr val="bg1"/>
          </a:solidFill>
          <a:latin typeface="Calibri" pitchFamily="34" charset="0"/>
          <a:ea typeface="宋体" charset="-122"/>
        </a:defRPr>
      </a:lvl7pPr>
      <a:lvl8pPr marL="1371600" algn="l" rtl="0" fontAlgn="base">
        <a:spcBef>
          <a:spcPct val="0"/>
        </a:spcBef>
        <a:spcAft>
          <a:spcPct val="0"/>
        </a:spcAft>
        <a:defRPr sz="3200">
          <a:solidFill>
            <a:schemeClr val="bg1"/>
          </a:solidFill>
          <a:latin typeface="Calibri" pitchFamily="34" charset="0"/>
          <a:ea typeface="宋体" charset="-122"/>
        </a:defRPr>
      </a:lvl8pPr>
      <a:lvl9pPr marL="1828800" algn="l" rtl="0" fontAlgn="base">
        <a:spcBef>
          <a:spcPct val="0"/>
        </a:spcBef>
        <a:spcAft>
          <a:spcPct val="0"/>
        </a:spcAft>
        <a:defRPr sz="3200">
          <a:solidFill>
            <a:schemeClr val="bg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baidu.com/i?ct=503316480&amp;z=&amp;tn=baiduimagedetail&amp;word=%B0%B2%C8%AB%C9%FA%B2%FA+%C8%CB%C8%CB%D3%D0%D4%F0&amp;in=31191&amp;cl=2&amp;lm=-1&amp;pn=0&amp;rn=1&amp;di=20332659600&amp;ln=1699&amp;fr=&amp;fm=&amp;fmq=1324169042576_R&amp;ic=&amp;s=&amp;se=&amp;sme=0&amp;tab=&amp;width=&amp;height=&amp;face=&amp;is=&amp;istype="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photo.blog.sina.com.cn/showpic.html"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tzsx.com.cn/student_td/student_web/qidiweb/kexue/kexuechangshi.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image.baidu.com/i?ct=503316480&amp;z=0&amp;tn=baiduimagedetail&amp;word=%C0%EE%D4%C6%C1%FA&amp;in=4&amp;cl=2&amp;cm=1&amp;sc=0&amp;lm=-1&amp;pn=3&amp;rn=1" TargetMode="External"/><Relationship Id="rId1" Type="http://schemas.openxmlformats.org/officeDocument/2006/relationships/slideLayout" Target="../slideLayouts/slideLayout7.xml"/><Relationship Id="rId6" Type="http://schemas.openxmlformats.org/officeDocument/2006/relationships/hyperlink" Target="http://image.baidu.com/i?ct=503316480&amp;z=0&amp;tn=baiduimagedetail&amp;word=%C0%EE%D4%C6%C1%FA&amp;in=6&amp;cl=2&amp;cm=1&amp;sc=0&amp;lm=-1&amp;pn=5&amp;rn=1" TargetMode="External"/><Relationship Id="rId5" Type="http://schemas.openxmlformats.org/officeDocument/2006/relationships/image" Target="../media/image11.jpeg"/><Relationship Id="rId4" Type="http://schemas.openxmlformats.org/officeDocument/2006/relationships/hyperlink" Target="http://image.baidu.com/i?ct=503316480&amp;z=0&amp;tn=baiduimagedetail&amp;word=%C0%EE%D4%C6%C1%FA&amp;in=8&amp;cl=2&amp;cm=1&amp;sc=0&amp;lm=-1&amp;pn=7&amp;rn=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ctrTitle"/>
          </p:nvPr>
        </p:nvSpPr>
        <p:spPr>
          <a:xfrm>
            <a:off x="1691680" y="3429000"/>
            <a:ext cx="5651500" cy="1052513"/>
          </a:xfrm>
        </p:spPr>
        <p:txBody>
          <a:bodyPr/>
          <a:lstStyle/>
          <a:p>
            <a:pPr algn="ctr" eaLnBrk="1" hangingPunct="1"/>
            <a:r>
              <a:rPr lang="zh-CN" altLang="en-US" dirty="0" smtClean="0">
                <a:solidFill>
                  <a:srgbClr val="006600"/>
                </a:solidFill>
              </a:rPr>
              <a:t>如何成为一名合格的</a:t>
            </a:r>
            <a:br>
              <a:rPr lang="zh-CN" altLang="en-US" dirty="0" smtClean="0">
                <a:solidFill>
                  <a:srgbClr val="006600"/>
                </a:solidFill>
              </a:rPr>
            </a:br>
            <a:r>
              <a:rPr lang="zh-CN" altLang="en-US" dirty="0" smtClean="0">
                <a:solidFill>
                  <a:srgbClr val="006600"/>
                </a:solidFill>
              </a:rPr>
              <a:t>安全管理人员</a:t>
            </a:r>
            <a:endParaRPr lang="zh-CN" altLang="en-US" b="0" dirty="0" smtClean="0">
              <a:solidFill>
                <a:srgbClr val="00660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t2.baidu.com/it/u=3383977393,811167006&amp;fm=0&amp;gp=0.jpg">
            <a:hlinkClick r:id="rId2"/>
          </p:cNvPr>
          <p:cNvPicPr>
            <a:picLocks noChangeAspect="1" noChangeArrowheads="1"/>
          </p:cNvPicPr>
          <p:nvPr/>
        </p:nvPicPr>
        <p:blipFill>
          <a:blip r:embed="rId3" cstate="print"/>
          <a:srcRect/>
          <a:stretch>
            <a:fillRect/>
          </a:stretch>
        </p:blipFill>
        <p:spPr bwMode="auto">
          <a:xfrm>
            <a:off x="179388" y="981075"/>
            <a:ext cx="4084637" cy="3600450"/>
          </a:xfrm>
          <a:prstGeom prst="rect">
            <a:avLst/>
          </a:prstGeom>
          <a:noFill/>
          <a:ln w="9525">
            <a:noFill/>
            <a:miter lim="800000"/>
            <a:headEnd/>
            <a:tailEnd/>
          </a:ln>
        </p:spPr>
      </p:pic>
      <p:sp>
        <p:nvSpPr>
          <p:cNvPr id="34818" name="TextBox 2"/>
          <p:cNvSpPr txBox="1">
            <a:spLocks noChangeArrowheads="1"/>
          </p:cNvSpPr>
          <p:nvPr/>
        </p:nvSpPr>
        <p:spPr bwMode="auto">
          <a:xfrm>
            <a:off x="4343400" y="1905000"/>
            <a:ext cx="4800600" cy="2289175"/>
          </a:xfrm>
          <a:prstGeom prst="rect">
            <a:avLst/>
          </a:prstGeom>
          <a:solidFill>
            <a:srgbClr val="FFFF00"/>
          </a:solidFill>
          <a:ln w="9525">
            <a:noFill/>
            <a:miter lim="800000"/>
            <a:headEnd/>
            <a:tailEnd/>
          </a:ln>
        </p:spPr>
        <p:txBody>
          <a:bodyPr>
            <a:spAutoFit/>
          </a:bodyPr>
          <a:lstStyle/>
          <a:p>
            <a:r>
              <a:rPr lang="zh-CN" altLang="en-US" sz="3600"/>
              <a:t>安全生产  人人有奖</a:t>
            </a:r>
            <a:endParaRPr lang="en-US" altLang="zh-CN" sz="3600"/>
          </a:p>
          <a:p>
            <a:r>
              <a:rPr lang="zh-CN" altLang="en-US" sz="3600"/>
              <a:t>奖一份平安   </a:t>
            </a:r>
            <a:endParaRPr lang="en-US" altLang="zh-CN" sz="3600"/>
          </a:p>
          <a:p>
            <a:r>
              <a:rPr lang="zh-CN" altLang="en-US" sz="3600"/>
              <a:t>奖一份关心</a:t>
            </a:r>
          </a:p>
          <a:p>
            <a:r>
              <a:rPr lang="zh-CN" altLang="en-US" sz="3600"/>
              <a:t>将一份关怀</a:t>
            </a:r>
          </a:p>
        </p:txBody>
      </p:sp>
      <p:pic>
        <p:nvPicPr>
          <p:cNvPr id="34819" name="Picture 5"/>
          <p:cNvPicPr>
            <a:picLocks noChangeAspect="1" noChangeArrowheads="1"/>
          </p:cNvPicPr>
          <p:nvPr/>
        </p:nvPicPr>
        <p:blipFill>
          <a:blip r:embed="rId4" cstate="print"/>
          <a:srcRect/>
          <a:stretch>
            <a:fillRect/>
          </a:stretch>
        </p:blipFill>
        <p:spPr bwMode="auto">
          <a:xfrm>
            <a:off x="2667000" y="4648200"/>
            <a:ext cx="4343400" cy="1970088"/>
          </a:xfrm>
          <a:prstGeom prst="rect">
            <a:avLst/>
          </a:prstGeom>
          <a:noFill/>
          <a:ln w="9525">
            <a:noFill/>
            <a:miter lim="800000"/>
            <a:headEnd/>
            <a:tailEnd/>
          </a:ln>
        </p:spPr>
      </p:pic>
      <p:sp>
        <p:nvSpPr>
          <p:cNvPr id="34820" name="TextBox 8"/>
          <p:cNvSpPr txBox="1">
            <a:spLocks noChangeArrowheads="1"/>
          </p:cNvSpPr>
          <p:nvPr/>
        </p:nvSpPr>
        <p:spPr bwMode="auto">
          <a:xfrm>
            <a:off x="5867400" y="260350"/>
            <a:ext cx="2881313"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安全生产人人有责</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http://www.anquanren.com/attachment/201105/13/418799_1305286726Bjnj.png"/>
          <p:cNvPicPr>
            <a:picLocks noChangeAspect="1" noChangeArrowheads="1"/>
          </p:cNvPicPr>
          <p:nvPr/>
        </p:nvPicPr>
        <p:blipFill>
          <a:blip r:embed="rId2" cstate="print"/>
          <a:srcRect/>
          <a:stretch>
            <a:fillRect/>
          </a:stretch>
        </p:blipFill>
        <p:spPr bwMode="auto">
          <a:xfrm>
            <a:off x="6372225" y="2492375"/>
            <a:ext cx="2216150" cy="3455988"/>
          </a:xfrm>
          <a:prstGeom prst="rect">
            <a:avLst/>
          </a:prstGeom>
          <a:noFill/>
          <a:ln w="9525">
            <a:noFill/>
            <a:miter lim="800000"/>
            <a:headEnd/>
            <a:tailEnd/>
          </a:ln>
        </p:spPr>
      </p:pic>
      <p:sp>
        <p:nvSpPr>
          <p:cNvPr id="35842" name="TextBox 8"/>
          <p:cNvSpPr txBox="1">
            <a:spLocks noChangeArrowheads="1"/>
          </p:cNvSpPr>
          <p:nvPr/>
        </p:nvSpPr>
        <p:spPr bwMode="auto">
          <a:xfrm>
            <a:off x="2339975" y="1196975"/>
            <a:ext cx="4537075" cy="823913"/>
          </a:xfrm>
          <a:prstGeom prst="rect">
            <a:avLst/>
          </a:prstGeom>
          <a:noFill/>
          <a:ln w="9525">
            <a:noFill/>
            <a:miter lim="800000"/>
            <a:headEnd/>
            <a:tailEnd/>
          </a:ln>
        </p:spPr>
        <p:txBody>
          <a:bodyPr lIns="91432" tIns="45715" rIns="91432" bIns="45715">
            <a:spAutoFit/>
          </a:bodyPr>
          <a:lstStyle/>
          <a:p>
            <a:pPr eaLnBrk="0" hangingPunct="0"/>
            <a:r>
              <a:rPr lang="zh-CN" altLang="en-US" sz="4800">
                <a:solidFill>
                  <a:srgbClr val="0068AE"/>
                </a:solidFill>
                <a:latin typeface="A bite"/>
              </a:rPr>
              <a:t>有效的双向沟通</a:t>
            </a:r>
          </a:p>
        </p:txBody>
      </p:sp>
      <p:pic>
        <p:nvPicPr>
          <p:cNvPr id="35843" name="Picture 2" descr="安全培训师曹贤龙老师培训语录（1-10）">
            <a:hlinkClick r:id="rId3"/>
          </p:cNvPr>
          <p:cNvPicPr>
            <a:picLocks noChangeAspect="1" noChangeArrowheads="1"/>
          </p:cNvPicPr>
          <p:nvPr/>
        </p:nvPicPr>
        <p:blipFill>
          <a:blip r:embed="rId4" cstate="print"/>
          <a:srcRect b="6880"/>
          <a:stretch>
            <a:fillRect/>
          </a:stretch>
        </p:blipFill>
        <p:spPr bwMode="auto">
          <a:xfrm>
            <a:off x="323850" y="2205038"/>
            <a:ext cx="5543550" cy="3959225"/>
          </a:xfrm>
          <a:prstGeom prst="rect">
            <a:avLst/>
          </a:prstGeom>
          <a:noFill/>
          <a:ln w="9525">
            <a:noFill/>
            <a:miter lim="800000"/>
            <a:headEnd/>
            <a:tailEnd/>
          </a:ln>
        </p:spPr>
      </p:pic>
      <p:sp>
        <p:nvSpPr>
          <p:cNvPr id="35844" name="TextBox 8"/>
          <p:cNvSpPr txBox="1">
            <a:spLocks noChangeArrowheads="1"/>
          </p:cNvSpPr>
          <p:nvPr/>
        </p:nvSpPr>
        <p:spPr bwMode="auto">
          <a:xfrm>
            <a:off x="6300788" y="260350"/>
            <a:ext cx="2592387"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有效的双向沟通</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安全培训师曹贤龙老师培训语录（1-10）">
            <a:hlinkClick r:id="rId2"/>
          </p:cNvPr>
          <p:cNvPicPr>
            <a:picLocks noChangeAspect="1" noChangeArrowheads="1"/>
          </p:cNvPicPr>
          <p:nvPr/>
        </p:nvPicPr>
        <p:blipFill>
          <a:blip r:embed="rId3" cstate="print"/>
          <a:srcRect/>
          <a:stretch>
            <a:fillRect/>
          </a:stretch>
        </p:blipFill>
        <p:spPr bwMode="auto">
          <a:xfrm>
            <a:off x="109538" y="981075"/>
            <a:ext cx="9034462" cy="5184775"/>
          </a:xfrm>
          <a:prstGeom prst="rect">
            <a:avLst/>
          </a:prstGeom>
          <a:noFill/>
          <a:ln w="9525">
            <a:noFill/>
            <a:miter lim="800000"/>
            <a:headEnd/>
            <a:tailEnd/>
          </a:ln>
        </p:spPr>
      </p:pic>
      <p:sp>
        <p:nvSpPr>
          <p:cNvPr id="36866" name="TextBox 8"/>
          <p:cNvSpPr txBox="1">
            <a:spLocks noChangeArrowheads="1"/>
          </p:cNvSpPr>
          <p:nvPr/>
        </p:nvSpPr>
        <p:spPr bwMode="auto">
          <a:xfrm>
            <a:off x="6084888" y="260350"/>
            <a:ext cx="3060700"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关注安全未遂事件</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2938463"/>
            <a:ext cx="7391400" cy="1371600"/>
          </a:xfrm>
          <a:prstGeom prst="rect">
            <a:avLst/>
          </a:prstGeom>
          <a:gradFill rotWithShape="1">
            <a:gsLst>
              <a:gs pos="0">
                <a:srgbClr val="FFFFFF"/>
              </a:gs>
              <a:gs pos="100000">
                <a:srgbClr val="FFFFCC"/>
              </a:gs>
            </a:gsLst>
            <a:lin ang="5400000" scaled="1"/>
          </a:gradFill>
          <a:ln w="57150" cmpd="thinThick" algn="ctr">
            <a:solidFill>
              <a:srgbClr val="B2B2B2"/>
            </a:solidFill>
            <a:miter lim="800000"/>
            <a:headEnd/>
            <a:tailEnd/>
          </a:ln>
        </p:spPr>
        <p:txBody>
          <a:bodyPr wrap="none" anchor="ctr"/>
          <a:lstStyle/>
          <a:p>
            <a:endParaRPr lang="zh-CN" altLang="en-US"/>
          </a:p>
        </p:txBody>
      </p:sp>
      <p:sp>
        <p:nvSpPr>
          <p:cNvPr id="79875" name="Text Box 3"/>
          <p:cNvSpPr txBox="1">
            <a:spLocks noChangeArrowheads="1"/>
          </p:cNvSpPr>
          <p:nvPr/>
        </p:nvSpPr>
        <p:spPr bwMode="auto">
          <a:xfrm>
            <a:off x="2195513" y="3068638"/>
            <a:ext cx="5181600" cy="1006475"/>
          </a:xfrm>
          <a:prstGeom prst="rect">
            <a:avLst/>
          </a:prstGeom>
          <a:noFill/>
          <a:ln w="9525" algn="ctr">
            <a:noFill/>
            <a:miter lim="800000"/>
            <a:headEnd/>
            <a:tailEnd/>
          </a:ln>
          <a:effectLst>
            <a:outerShdw dist="35921" dir="2700000" algn="ctr" rotWithShape="0">
              <a:schemeClr val="bg1">
                <a:alpha val="50000"/>
              </a:schemeClr>
            </a:outerShdw>
          </a:effectLst>
        </p:spPr>
        <p:txBody>
          <a:bodyPr>
            <a:spAutoFit/>
          </a:bodyPr>
          <a:lstStyle/>
          <a:p>
            <a:pPr>
              <a:spcBef>
                <a:spcPct val="50000"/>
              </a:spcBef>
              <a:defRPr/>
            </a:pPr>
            <a:r>
              <a:rPr lang="en-US" altLang="zh-CN" sz="6000" i="1">
                <a:solidFill>
                  <a:srgbClr val="D60093"/>
                </a:solidFill>
                <a:ea typeface="楷体_GB2312" pitchFamily="49" charset="-122"/>
              </a:rPr>
              <a:t>100 </a:t>
            </a:r>
            <a:r>
              <a:rPr lang="en-US" altLang="zh-CN" sz="6000" i="1">
                <a:solidFill>
                  <a:srgbClr val="D60093"/>
                </a:solidFill>
                <a:ea typeface="楷体_GB2312" pitchFamily="49" charset="-122"/>
                <a:cs typeface="Arial" charset="0"/>
              </a:rPr>
              <a:t>-</a:t>
            </a:r>
            <a:r>
              <a:rPr lang="en-US" altLang="zh-CN" sz="6000" i="1">
                <a:solidFill>
                  <a:srgbClr val="D60093"/>
                </a:solidFill>
                <a:ea typeface="楷体_GB2312" pitchFamily="49" charset="-122"/>
              </a:rPr>
              <a:t>1= 0</a:t>
            </a:r>
            <a:endParaRPr lang="en-US" altLang="en-US" sz="6000" i="1">
              <a:solidFill>
                <a:srgbClr val="D60093"/>
              </a:solidFill>
              <a:ea typeface="楷体_GB2312" pitchFamily="49" charset="-122"/>
            </a:endParaRPr>
          </a:p>
        </p:txBody>
      </p:sp>
      <p:sp>
        <p:nvSpPr>
          <p:cNvPr id="37891" name="Rectangle 4"/>
          <p:cNvSpPr>
            <a:spLocks noChangeArrowheads="1"/>
          </p:cNvSpPr>
          <p:nvPr/>
        </p:nvSpPr>
        <p:spPr bwMode="auto">
          <a:xfrm>
            <a:off x="685800" y="1717675"/>
            <a:ext cx="7543800" cy="793750"/>
          </a:xfrm>
          <a:prstGeom prst="rect">
            <a:avLst/>
          </a:prstGeom>
          <a:noFill/>
          <a:ln w="9525" algn="ctr">
            <a:noFill/>
            <a:miter lim="800000"/>
            <a:headEnd/>
            <a:tailEnd/>
          </a:ln>
        </p:spPr>
        <p:txBody>
          <a:bodyPr anchor="ctr">
            <a:spAutoFit/>
          </a:bodyPr>
          <a:lstStyle/>
          <a:p>
            <a:pPr>
              <a:lnSpc>
                <a:spcPct val="115000"/>
              </a:lnSpc>
              <a:buClr>
                <a:schemeClr val="accent2"/>
              </a:buClr>
              <a:buFont typeface="Wingdings" pitchFamily="2" charset="2"/>
              <a:buChar char="l"/>
            </a:pPr>
            <a:r>
              <a:rPr lang="zh-CN" altLang="en-US" sz="2000">
                <a:latin typeface="华文中宋"/>
                <a:ea typeface="华文中宋"/>
                <a:cs typeface="华文中宋"/>
              </a:rPr>
              <a:t>    </a:t>
            </a:r>
            <a:r>
              <a:rPr lang="zh-CN" altLang="en-US" sz="2000" b="0">
                <a:latin typeface="宋体" charset="-122"/>
              </a:rPr>
              <a:t>任何一件事情，如果客观存在着发生某种事故的可能性，不管这个可能性有多小，如果重复去做时，事故总会在某一时刻发生。  </a:t>
            </a:r>
          </a:p>
        </p:txBody>
      </p:sp>
      <p:sp>
        <p:nvSpPr>
          <p:cNvPr id="79877" name="Rectangle 5"/>
          <p:cNvSpPr>
            <a:spLocks noChangeArrowheads="1"/>
          </p:cNvSpPr>
          <p:nvPr/>
        </p:nvSpPr>
        <p:spPr bwMode="auto">
          <a:xfrm>
            <a:off x="838200" y="3014663"/>
            <a:ext cx="1212850" cy="473075"/>
          </a:xfrm>
          <a:prstGeom prst="rect">
            <a:avLst/>
          </a:prstGeom>
          <a:noFill/>
          <a:ln w="19050" algn="ctr">
            <a:noFill/>
            <a:miter lim="800000"/>
            <a:headEnd/>
            <a:tailEnd/>
          </a:ln>
        </p:spPr>
        <p:txBody>
          <a:bodyPr>
            <a:spAutoFit/>
          </a:bodyPr>
          <a:lstStyle/>
          <a:p>
            <a:pPr algn="ctr">
              <a:lnSpc>
                <a:spcPct val="125000"/>
              </a:lnSpc>
            </a:pPr>
            <a:r>
              <a:rPr lang="zh-CN" altLang="en-US" sz="2000" b="0" u="sng">
                <a:solidFill>
                  <a:srgbClr val="009999"/>
                </a:solidFill>
                <a:ea typeface="华文琥珀"/>
                <a:cs typeface="华文琥珀"/>
              </a:rPr>
              <a:t>墨菲定律</a:t>
            </a:r>
          </a:p>
        </p:txBody>
      </p:sp>
      <p:sp>
        <p:nvSpPr>
          <p:cNvPr id="79878" name="Rectangle 6"/>
          <p:cNvSpPr>
            <a:spLocks noChangeArrowheads="1"/>
          </p:cNvSpPr>
          <p:nvPr/>
        </p:nvSpPr>
        <p:spPr bwMode="auto">
          <a:xfrm>
            <a:off x="506413" y="4402138"/>
            <a:ext cx="8178800" cy="1552575"/>
          </a:xfrm>
          <a:prstGeom prst="rect">
            <a:avLst/>
          </a:prstGeom>
          <a:noFill/>
          <a:ln w="9525" algn="ctr">
            <a:noFill/>
            <a:miter lim="800000"/>
            <a:headEnd/>
            <a:tailEnd/>
          </a:ln>
        </p:spPr>
        <p:txBody>
          <a:bodyPr anchor="ctr">
            <a:spAutoFit/>
          </a:bodyPr>
          <a:lstStyle/>
          <a:p>
            <a:pPr>
              <a:lnSpc>
                <a:spcPct val="120000"/>
              </a:lnSpc>
            </a:pPr>
            <a:r>
              <a:rPr lang="zh-CN" altLang="en-US" sz="2000">
                <a:latin typeface="华文中宋"/>
                <a:ea typeface="华文中宋"/>
                <a:cs typeface="华文中宋"/>
              </a:rPr>
              <a:t>         </a:t>
            </a:r>
            <a:r>
              <a:rPr lang="zh-CN" altLang="en-US" sz="2000">
                <a:latin typeface="宋体" charset="-122"/>
              </a:rPr>
              <a:t>在安全生产中，有些小的不安全行为在一次或数十次过程中也许不能导致事故。但是总维持这样终究是会发生事故的。</a:t>
            </a:r>
          </a:p>
          <a:p>
            <a:pPr>
              <a:lnSpc>
                <a:spcPct val="120000"/>
              </a:lnSpc>
            </a:pPr>
            <a:endParaRPr lang="zh-CN" altLang="en-US" sz="2000">
              <a:latin typeface="宋体" charset="-122"/>
            </a:endParaRPr>
          </a:p>
          <a:p>
            <a:pPr>
              <a:lnSpc>
                <a:spcPct val="120000"/>
              </a:lnSpc>
              <a:buFont typeface="Wingdings" pitchFamily="2" charset="2"/>
              <a:buChar char="F"/>
            </a:pPr>
            <a:r>
              <a:rPr lang="zh-CN" altLang="en-US" sz="2000" i="1" u="sng">
                <a:latin typeface="宋体" charset="-122"/>
              </a:rPr>
              <a:t> 及时发现并纠正不安全行为是避免事故发生最为重要的工作。</a:t>
            </a:r>
          </a:p>
        </p:txBody>
      </p:sp>
      <p:sp>
        <p:nvSpPr>
          <p:cNvPr id="79879" name="AutoShape 7"/>
          <p:cNvSpPr>
            <a:spLocks noChangeArrowheads="1"/>
          </p:cNvSpPr>
          <p:nvPr/>
        </p:nvSpPr>
        <p:spPr bwMode="auto">
          <a:xfrm>
            <a:off x="395288" y="4508500"/>
            <a:ext cx="838200" cy="257175"/>
          </a:xfrm>
          <a:prstGeom prst="rightArrow">
            <a:avLst>
              <a:gd name="adj1" fmla="val 50000"/>
              <a:gd name="adj2" fmla="val 81481"/>
            </a:avLst>
          </a:prstGeom>
          <a:gradFill rotWithShape="1">
            <a:gsLst>
              <a:gs pos="0">
                <a:srgbClr val="FFFFFF"/>
              </a:gs>
              <a:gs pos="100000">
                <a:srgbClr val="FF0000"/>
              </a:gs>
            </a:gsLst>
            <a:lin ang="0" scaled="1"/>
          </a:gradFill>
          <a:ln w="19050" algn="ctr">
            <a:noFill/>
            <a:miter lim="800000"/>
            <a:headEnd/>
            <a:tailEnd/>
          </a:ln>
        </p:spPr>
        <p:txBody>
          <a:bodyPr wrap="none" anchor="ctr"/>
          <a:lstStyle/>
          <a:p>
            <a:endParaRPr lang="zh-CN" altLang="en-US"/>
          </a:p>
        </p:txBody>
      </p:sp>
      <p:sp>
        <p:nvSpPr>
          <p:cNvPr id="79880" name="AutoShape 8"/>
          <p:cNvSpPr>
            <a:spLocks noChangeArrowheads="1"/>
          </p:cNvSpPr>
          <p:nvPr/>
        </p:nvSpPr>
        <p:spPr bwMode="auto">
          <a:xfrm>
            <a:off x="3924300" y="2492375"/>
            <a:ext cx="228600" cy="685800"/>
          </a:xfrm>
          <a:prstGeom prst="downArrow">
            <a:avLst>
              <a:gd name="adj1" fmla="val 50000"/>
              <a:gd name="adj2" fmla="val 75000"/>
            </a:avLst>
          </a:prstGeom>
          <a:solidFill>
            <a:schemeClr val="accent2"/>
          </a:solidFill>
          <a:ln w="19050" algn="ctr">
            <a:noFill/>
            <a:miter lim="800000"/>
            <a:headEnd/>
            <a:tailEnd/>
          </a:ln>
        </p:spPr>
        <p:txBody>
          <a:bodyPr wrap="none" anchor="ctr"/>
          <a:lstStyle/>
          <a:p>
            <a:endParaRPr lang="zh-CN" altLang="en-US"/>
          </a:p>
        </p:txBody>
      </p:sp>
      <p:sp>
        <p:nvSpPr>
          <p:cNvPr id="79881" name="Text Box 9"/>
          <p:cNvSpPr txBox="1">
            <a:spLocks noChangeArrowheads="1"/>
          </p:cNvSpPr>
          <p:nvPr/>
        </p:nvSpPr>
        <p:spPr bwMode="auto">
          <a:xfrm>
            <a:off x="6084888" y="3284538"/>
            <a:ext cx="1295400" cy="396875"/>
          </a:xfrm>
          <a:prstGeom prst="rect">
            <a:avLst/>
          </a:prstGeom>
          <a:noFill/>
          <a:ln w="19050" algn="ctr">
            <a:noFill/>
            <a:miter lim="800000"/>
            <a:headEnd/>
            <a:tailEnd/>
          </a:ln>
        </p:spPr>
        <p:txBody>
          <a:bodyPr>
            <a:spAutoFit/>
          </a:bodyPr>
          <a:lstStyle/>
          <a:p>
            <a:pPr algn="ctr">
              <a:spcBef>
                <a:spcPct val="50000"/>
              </a:spcBef>
            </a:pPr>
            <a:r>
              <a:rPr lang="zh-CN" altLang="en-US" sz="2000">
                <a:solidFill>
                  <a:schemeClr val="accent2"/>
                </a:solidFill>
                <a:ea typeface="华文琥珀"/>
                <a:cs typeface="华文琥珀"/>
              </a:rPr>
              <a:t>的关系</a:t>
            </a:r>
          </a:p>
        </p:txBody>
      </p:sp>
      <p:sp>
        <p:nvSpPr>
          <p:cNvPr id="37897" name="Rectangle 10"/>
          <p:cNvSpPr>
            <a:spLocks noChangeArrowheads="1"/>
          </p:cNvSpPr>
          <p:nvPr/>
        </p:nvSpPr>
        <p:spPr bwMode="auto">
          <a:xfrm>
            <a:off x="2700338" y="404813"/>
            <a:ext cx="6343650" cy="508000"/>
          </a:xfrm>
          <a:prstGeom prst="rect">
            <a:avLst/>
          </a:prstGeom>
          <a:noFill/>
          <a:ln w="6350" algn="ctr">
            <a:noFill/>
            <a:miter lim="800000"/>
            <a:headEnd/>
            <a:tailEnd/>
          </a:ln>
        </p:spPr>
        <p:txBody>
          <a:bodyPr wrap="none" lIns="144000" tIns="72000" rIns="72000" bIns="72000">
            <a:spAutoFit/>
          </a:bodyPr>
          <a:lstStyle/>
          <a:p>
            <a:r>
              <a:rPr lang="zh-CN" altLang="en-US" sz="2400">
                <a:solidFill>
                  <a:schemeClr val="bg1"/>
                </a:solidFill>
              </a:rPr>
              <a:t>不安全行为是导致事故发生的最为重要的原因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ox(in)">
                                      <p:cBhvr>
                                        <p:cTn id="7" dur="500"/>
                                        <p:tgtEl>
                                          <p:spTgt spid="798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9874"/>
                                        </p:tgtEl>
                                        <p:attrNameLst>
                                          <p:attrName>style.visibility</p:attrName>
                                        </p:attrNameLst>
                                      </p:cBhvr>
                                      <p:to>
                                        <p:strVal val="visible"/>
                                      </p:to>
                                    </p:set>
                                    <p:animEffect transition="in" filter="box(in)">
                                      <p:cBhvr>
                                        <p:cTn id="10" dur="500"/>
                                        <p:tgtEl>
                                          <p:spTgt spid="7987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9875"/>
                                        </p:tgtEl>
                                        <p:attrNameLst>
                                          <p:attrName>style.visibility</p:attrName>
                                        </p:attrNameLst>
                                      </p:cBhvr>
                                      <p:to>
                                        <p:strVal val="visible"/>
                                      </p:to>
                                    </p:set>
                                    <p:animEffect transition="in" filter="box(in)">
                                      <p:cBhvr>
                                        <p:cTn id="13" dur="500"/>
                                        <p:tgtEl>
                                          <p:spTgt spid="7987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9877"/>
                                        </p:tgtEl>
                                        <p:attrNameLst>
                                          <p:attrName>style.visibility</p:attrName>
                                        </p:attrNameLst>
                                      </p:cBhvr>
                                      <p:to>
                                        <p:strVal val="visible"/>
                                      </p:to>
                                    </p:set>
                                    <p:animEffect transition="in" filter="box(in)">
                                      <p:cBhvr>
                                        <p:cTn id="16" dur="500"/>
                                        <p:tgtEl>
                                          <p:spTgt spid="7987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9881"/>
                                        </p:tgtEl>
                                        <p:attrNameLst>
                                          <p:attrName>style.visibility</p:attrName>
                                        </p:attrNameLst>
                                      </p:cBhvr>
                                      <p:to>
                                        <p:strVal val="visible"/>
                                      </p:to>
                                    </p:set>
                                    <p:animEffect transition="in" filter="box(in)">
                                      <p:cBhvr>
                                        <p:cTn id="19" dur="500"/>
                                        <p:tgtEl>
                                          <p:spTgt spid="7988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9879"/>
                                        </p:tgtEl>
                                        <p:attrNameLst>
                                          <p:attrName>style.visibility</p:attrName>
                                        </p:attrNameLst>
                                      </p:cBhvr>
                                      <p:to>
                                        <p:strVal val="visible"/>
                                      </p:to>
                                    </p:set>
                                    <p:anim calcmode="lin" valueType="num">
                                      <p:cBhvr additive="base">
                                        <p:cTn id="24" dur="500" fill="hold"/>
                                        <p:tgtEl>
                                          <p:spTgt spid="79879"/>
                                        </p:tgtEl>
                                        <p:attrNameLst>
                                          <p:attrName>ppt_x</p:attrName>
                                        </p:attrNameLst>
                                      </p:cBhvr>
                                      <p:tavLst>
                                        <p:tav tm="0">
                                          <p:val>
                                            <p:strVal val="0-#ppt_w/2"/>
                                          </p:val>
                                        </p:tav>
                                        <p:tav tm="100000">
                                          <p:val>
                                            <p:strVal val="#ppt_x"/>
                                          </p:val>
                                        </p:tav>
                                      </p:tavLst>
                                    </p:anim>
                                    <p:anim calcmode="lin" valueType="num">
                                      <p:cBhvr additive="base">
                                        <p:cTn id="25"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9878"/>
                                        </p:tgtEl>
                                        <p:attrNameLst>
                                          <p:attrName>style.visibility</p:attrName>
                                        </p:attrNameLst>
                                      </p:cBhvr>
                                      <p:to>
                                        <p:strVal val="visible"/>
                                      </p:to>
                                    </p:set>
                                    <p:anim calcmode="lin" valueType="num">
                                      <p:cBhvr additive="base">
                                        <p:cTn id="30" dur="500" fill="hold"/>
                                        <p:tgtEl>
                                          <p:spTgt spid="79878"/>
                                        </p:tgtEl>
                                        <p:attrNameLst>
                                          <p:attrName>ppt_x</p:attrName>
                                        </p:attrNameLst>
                                      </p:cBhvr>
                                      <p:tavLst>
                                        <p:tav tm="0">
                                          <p:val>
                                            <p:strVal val="1+#ppt_w/2"/>
                                          </p:val>
                                        </p:tav>
                                        <p:tav tm="100000">
                                          <p:val>
                                            <p:strVal val="#ppt_x"/>
                                          </p:val>
                                        </p:tav>
                                      </p:tavLst>
                                    </p:anim>
                                    <p:anim calcmode="lin" valueType="num">
                                      <p:cBhvr additive="base">
                                        <p:cTn id="31" dur="500" fill="hold"/>
                                        <p:tgtEl>
                                          <p:spTgt spid="798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p:bldP spid="79877" grpId="0"/>
      <p:bldP spid="79878" grpId="0"/>
      <p:bldP spid="79879" grpId="0" animBg="1"/>
      <p:bldP spid="79880" grpId="0" animBg="1"/>
      <p:bldP spid="798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安全培训师曹贤龙老师培训语录（1-10）">
            <a:hlinkClick r:id="rId2"/>
          </p:cNvPr>
          <p:cNvPicPr>
            <a:picLocks noChangeAspect="1" noChangeArrowheads="1"/>
          </p:cNvPicPr>
          <p:nvPr/>
        </p:nvPicPr>
        <p:blipFill>
          <a:blip r:embed="rId3" cstate="print"/>
          <a:srcRect t="5902"/>
          <a:stretch>
            <a:fillRect/>
          </a:stretch>
        </p:blipFill>
        <p:spPr bwMode="auto">
          <a:xfrm>
            <a:off x="93663" y="908050"/>
            <a:ext cx="9086850" cy="5184775"/>
          </a:xfrm>
          <a:prstGeom prst="rect">
            <a:avLst/>
          </a:prstGeom>
          <a:noFill/>
          <a:ln w="9525">
            <a:noFill/>
            <a:miter lim="800000"/>
            <a:headEnd/>
            <a:tailEnd/>
          </a:ln>
        </p:spPr>
      </p:pic>
      <p:sp>
        <p:nvSpPr>
          <p:cNvPr id="38914" name="TextBox 8"/>
          <p:cNvSpPr txBox="1">
            <a:spLocks noChangeArrowheads="1"/>
          </p:cNvSpPr>
          <p:nvPr/>
        </p:nvSpPr>
        <p:spPr bwMode="auto">
          <a:xfrm>
            <a:off x="6084888" y="260350"/>
            <a:ext cx="3060700"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对于安全培训的态度</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安全培训师曹贤龙老师培训语录（1-10）">
            <a:hlinkClick r:id="rId2"/>
          </p:cNvPr>
          <p:cNvPicPr>
            <a:picLocks noChangeAspect="1" noChangeArrowheads="1"/>
          </p:cNvPicPr>
          <p:nvPr/>
        </p:nvPicPr>
        <p:blipFill>
          <a:blip r:embed="rId3" cstate="print"/>
          <a:srcRect t="7976"/>
          <a:stretch>
            <a:fillRect/>
          </a:stretch>
        </p:blipFill>
        <p:spPr bwMode="auto">
          <a:xfrm>
            <a:off x="0" y="954088"/>
            <a:ext cx="9144000" cy="5211762"/>
          </a:xfrm>
          <a:prstGeom prst="rect">
            <a:avLst/>
          </a:prstGeom>
          <a:noFill/>
          <a:ln w="9525">
            <a:noFill/>
            <a:miter lim="800000"/>
            <a:headEnd/>
            <a:tailEnd/>
          </a:ln>
        </p:spPr>
      </p:pic>
      <p:sp>
        <p:nvSpPr>
          <p:cNvPr id="39938" name="TextBox 8"/>
          <p:cNvSpPr txBox="1">
            <a:spLocks noChangeArrowheads="1"/>
          </p:cNvSpPr>
          <p:nvPr/>
        </p:nvSpPr>
        <p:spPr bwMode="auto">
          <a:xfrm>
            <a:off x="5292725" y="307975"/>
            <a:ext cx="3671888"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学法、懂法、知法、用法</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安全培训师曹贤龙老师培训语录（1-10）">
            <a:hlinkClick r:id="rId2"/>
          </p:cNvPr>
          <p:cNvPicPr>
            <a:picLocks noChangeAspect="1" noChangeArrowheads="1"/>
          </p:cNvPicPr>
          <p:nvPr/>
        </p:nvPicPr>
        <p:blipFill>
          <a:blip r:embed="rId3" cstate="print"/>
          <a:srcRect b="11157"/>
          <a:stretch>
            <a:fillRect/>
          </a:stretch>
        </p:blipFill>
        <p:spPr bwMode="auto">
          <a:xfrm>
            <a:off x="9525" y="908050"/>
            <a:ext cx="9099550" cy="5184775"/>
          </a:xfrm>
          <a:prstGeom prst="rect">
            <a:avLst/>
          </a:prstGeom>
          <a:noFill/>
          <a:ln w="9525">
            <a:noFill/>
            <a:miter lim="800000"/>
            <a:headEnd/>
            <a:tailEnd/>
          </a:ln>
        </p:spPr>
      </p:pic>
      <p:sp>
        <p:nvSpPr>
          <p:cNvPr id="40962" name="TextBox 8"/>
          <p:cNvSpPr txBox="1">
            <a:spLocks noChangeArrowheads="1"/>
          </p:cNvSpPr>
          <p:nvPr/>
        </p:nvSpPr>
        <p:spPr bwMode="auto">
          <a:xfrm>
            <a:off x="5940425" y="333375"/>
            <a:ext cx="2808288"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安全管理创造效益</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ChangeArrowheads="1"/>
          </p:cNvSpPr>
          <p:nvPr/>
        </p:nvSpPr>
        <p:spPr bwMode="auto">
          <a:xfrm>
            <a:off x="4140200" y="288925"/>
            <a:ext cx="4878388" cy="457200"/>
          </a:xfrm>
          <a:prstGeom prst="rect">
            <a:avLst/>
          </a:prstGeom>
          <a:noFill/>
          <a:ln w="9525">
            <a:noFill/>
            <a:miter lim="800000"/>
            <a:headEnd/>
            <a:tailEnd/>
          </a:ln>
        </p:spPr>
        <p:txBody>
          <a:bodyPr wrap="none" anchor="ctr">
            <a:spAutoFit/>
          </a:bodyPr>
          <a:lstStyle/>
          <a:p>
            <a:pPr algn="ctr"/>
            <a:r>
              <a:rPr lang="zh-CN" altLang="en-US" sz="2400">
                <a:solidFill>
                  <a:schemeClr val="bg1"/>
                </a:solidFill>
              </a:rPr>
              <a:t>用“</a:t>
            </a:r>
            <a:r>
              <a:rPr lang="en-US" altLang="zh-CN" sz="2400">
                <a:solidFill>
                  <a:schemeClr val="bg1"/>
                </a:solidFill>
              </a:rPr>
              <a:t>1</a:t>
            </a:r>
            <a:r>
              <a:rPr lang="zh-CN" altLang="en-US" sz="2400">
                <a:solidFill>
                  <a:schemeClr val="bg1"/>
                </a:solidFill>
              </a:rPr>
              <a:t>：</a:t>
            </a:r>
            <a:r>
              <a:rPr lang="en-US" altLang="zh-CN" sz="2400">
                <a:solidFill>
                  <a:schemeClr val="bg1"/>
                </a:solidFill>
              </a:rPr>
              <a:t>10</a:t>
            </a:r>
            <a:r>
              <a:rPr lang="zh-CN" altLang="en-US" sz="2400">
                <a:solidFill>
                  <a:schemeClr val="bg1"/>
                </a:solidFill>
              </a:rPr>
              <a:t>：</a:t>
            </a:r>
            <a:r>
              <a:rPr lang="en-US" altLang="zh-CN" sz="2400">
                <a:solidFill>
                  <a:schemeClr val="bg1"/>
                </a:solidFill>
              </a:rPr>
              <a:t>100”</a:t>
            </a:r>
            <a:r>
              <a:rPr lang="zh-CN" altLang="en-US" sz="2400">
                <a:solidFill>
                  <a:schemeClr val="bg1"/>
                </a:solidFill>
              </a:rPr>
              <a:t>成本法则预防事故</a:t>
            </a:r>
          </a:p>
        </p:txBody>
      </p:sp>
      <p:sp>
        <p:nvSpPr>
          <p:cNvPr id="84998" name="Text Box 3"/>
          <p:cNvSpPr txBox="1">
            <a:spLocks noChangeArrowheads="1"/>
          </p:cNvSpPr>
          <p:nvPr/>
        </p:nvSpPr>
        <p:spPr bwMode="auto">
          <a:xfrm>
            <a:off x="1908175" y="1341438"/>
            <a:ext cx="5473700" cy="4116387"/>
          </a:xfrm>
          <a:prstGeom prst="rect">
            <a:avLst/>
          </a:prstGeom>
          <a:noFill/>
          <a:ln w="9525">
            <a:noFill/>
            <a:miter lim="800000"/>
            <a:headEnd/>
            <a:tailEnd/>
          </a:ln>
        </p:spPr>
        <p:txBody>
          <a:bodyPr>
            <a:spAutoFit/>
          </a:bodyPr>
          <a:lstStyle/>
          <a:p>
            <a:r>
              <a:rPr lang="en-US" altLang="zh-CN" sz="8800"/>
              <a:t>       1</a:t>
            </a:r>
          </a:p>
          <a:p>
            <a:r>
              <a:rPr lang="en-US" altLang="zh-CN" sz="8800"/>
              <a:t>    1    0</a:t>
            </a:r>
          </a:p>
          <a:p>
            <a:r>
              <a:rPr lang="en-US" altLang="zh-CN" sz="8800"/>
              <a:t> 1    0    0</a:t>
            </a:r>
          </a:p>
        </p:txBody>
      </p:sp>
      <p:graphicFrame>
        <p:nvGraphicFramePr>
          <p:cNvPr id="84996" name="Object 4"/>
          <p:cNvGraphicFramePr>
            <a:graphicFrameLocks noChangeAspect="1"/>
          </p:cNvGraphicFramePr>
          <p:nvPr/>
        </p:nvGraphicFramePr>
        <p:xfrm>
          <a:off x="7380288" y="5157788"/>
          <a:ext cx="914400" cy="714375"/>
        </p:xfrm>
        <a:graphic>
          <a:graphicData uri="http://schemas.openxmlformats.org/presentationml/2006/ole">
            <p:oleObj spid="_x0000_s84996" name="Document" showAsIcon="1" r:id="rId3" imgW="914400" imgH="71424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安全培训师曹贤龙老师培训语录（1-10）">
            <a:hlinkClick r:id="rId2"/>
          </p:cNvPr>
          <p:cNvPicPr>
            <a:picLocks noChangeAspect="1" noChangeArrowheads="1"/>
          </p:cNvPicPr>
          <p:nvPr/>
        </p:nvPicPr>
        <p:blipFill>
          <a:blip r:embed="rId3" cstate="print"/>
          <a:srcRect t="6969"/>
          <a:stretch>
            <a:fillRect/>
          </a:stretch>
        </p:blipFill>
        <p:spPr bwMode="auto">
          <a:xfrm>
            <a:off x="34925" y="908050"/>
            <a:ext cx="9144000" cy="5184775"/>
          </a:xfrm>
          <a:prstGeom prst="rect">
            <a:avLst/>
          </a:prstGeom>
          <a:noFill/>
          <a:ln w="9525">
            <a:noFill/>
            <a:miter lim="800000"/>
            <a:headEnd/>
            <a:tailEnd/>
          </a:ln>
        </p:spPr>
      </p:pic>
      <p:sp>
        <p:nvSpPr>
          <p:cNvPr id="86018" name="TextBox 8"/>
          <p:cNvSpPr txBox="1">
            <a:spLocks noChangeArrowheads="1"/>
          </p:cNvSpPr>
          <p:nvPr/>
        </p:nvSpPr>
        <p:spPr bwMode="auto">
          <a:xfrm>
            <a:off x="5292725" y="307975"/>
            <a:ext cx="3671888"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有效地执行安全管理制度</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安全培训师谈弟子规与安全教育">
            <a:hlinkClick r:id="rId2"/>
          </p:cNvPr>
          <p:cNvPicPr>
            <a:picLocks noChangeAspect="1" noChangeArrowheads="1"/>
          </p:cNvPicPr>
          <p:nvPr/>
        </p:nvPicPr>
        <p:blipFill>
          <a:blip r:embed="rId3" cstate="print"/>
          <a:srcRect/>
          <a:stretch>
            <a:fillRect/>
          </a:stretch>
        </p:blipFill>
        <p:spPr bwMode="auto">
          <a:xfrm>
            <a:off x="0" y="908050"/>
            <a:ext cx="4787900" cy="5329238"/>
          </a:xfrm>
          <a:prstGeom prst="rect">
            <a:avLst/>
          </a:prstGeom>
          <a:noFill/>
          <a:ln w="9525">
            <a:noFill/>
            <a:miter lim="800000"/>
            <a:headEnd/>
            <a:tailEnd/>
          </a:ln>
        </p:spPr>
      </p:pic>
      <p:sp>
        <p:nvSpPr>
          <p:cNvPr id="87042" name="TextBox 2"/>
          <p:cNvSpPr txBox="1">
            <a:spLocks noChangeArrowheads="1"/>
          </p:cNvSpPr>
          <p:nvPr/>
        </p:nvSpPr>
        <p:spPr bwMode="auto">
          <a:xfrm>
            <a:off x="6372225" y="260350"/>
            <a:ext cx="2054225" cy="457200"/>
          </a:xfrm>
          <a:prstGeom prst="rect">
            <a:avLst/>
          </a:prstGeom>
          <a:noFill/>
          <a:ln w="9525">
            <a:noFill/>
            <a:miter lim="800000"/>
            <a:headEnd/>
            <a:tailEnd/>
          </a:ln>
        </p:spPr>
        <p:txBody>
          <a:bodyPr>
            <a:spAutoFit/>
          </a:bodyPr>
          <a:lstStyle/>
          <a:p>
            <a:r>
              <a:rPr lang="zh-CN" altLang="en-US" sz="2400" b="0">
                <a:solidFill>
                  <a:srgbClr val="FFFFFF"/>
                </a:solidFill>
              </a:rPr>
              <a:t>安全领导力</a:t>
            </a:r>
          </a:p>
        </p:txBody>
      </p:sp>
      <p:pic>
        <p:nvPicPr>
          <p:cNvPr id="87043" name="Picture 3"/>
          <p:cNvPicPr>
            <a:picLocks noChangeAspect="1" noChangeArrowheads="1"/>
          </p:cNvPicPr>
          <p:nvPr/>
        </p:nvPicPr>
        <p:blipFill>
          <a:blip r:embed="rId4" cstate="print"/>
          <a:srcRect/>
          <a:stretch>
            <a:fillRect/>
          </a:stretch>
        </p:blipFill>
        <p:spPr bwMode="auto">
          <a:xfrm>
            <a:off x="5105400" y="923925"/>
            <a:ext cx="40274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755650" y="981075"/>
            <a:ext cx="4770438" cy="1311275"/>
          </a:xfrm>
          <a:prstGeom prst="rect">
            <a:avLst/>
          </a:prstGeom>
          <a:noFill/>
          <a:ln w="9525">
            <a:noFill/>
            <a:miter lim="800000"/>
            <a:headEnd/>
            <a:tailEnd/>
          </a:ln>
        </p:spPr>
        <p:txBody>
          <a:bodyPr wrap="none">
            <a:spAutoFit/>
          </a:bodyPr>
          <a:lstStyle/>
          <a:p>
            <a:r>
              <a:rPr lang="zh-CN" altLang="en-US" sz="4000">
                <a:solidFill>
                  <a:srgbClr val="0068AE"/>
                </a:solidFill>
              </a:rPr>
              <a:t>安全管理人员具备：</a:t>
            </a:r>
          </a:p>
          <a:p>
            <a:r>
              <a:rPr lang="zh-CN" altLang="en-US" sz="4000">
                <a:solidFill>
                  <a:srgbClr val="0068AE"/>
                </a:solidFill>
              </a:rPr>
              <a:t>     </a:t>
            </a:r>
          </a:p>
        </p:txBody>
      </p:sp>
      <p:pic>
        <p:nvPicPr>
          <p:cNvPr id="43011" name="Picture 3" descr="u=206688908,2412508939&amp;fm=15&amp;gp=0"/>
          <p:cNvPicPr>
            <a:picLocks noChangeAspect="1" noChangeArrowheads="1"/>
          </p:cNvPicPr>
          <p:nvPr/>
        </p:nvPicPr>
        <p:blipFill>
          <a:blip r:embed="rId2" cstate="print"/>
          <a:srcRect/>
          <a:stretch>
            <a:fillRect/>
          </a:stretch>
        </p:blipFill>
        <p:spPr bwMode="auto">
          <a:xfrm>
            <a:off x="971550" y="2492375"/>
            <a:ext cx="2303463" cy="1512888"/>
          </a:xfrm>
          <a:prstGeom prst="rect">
            <a:avLst/>
          </a:prstGeom>
          <a:noFill/>
          <a:ln w="9525">
            <a:noFill/>
            <a:miter lim="800000"/>
            <a:headEnd/>
            <a:tailEnd/>
          </a:ln>
        </p:spPr>
      </p:pic>
      <p:pic>
        <p:nvPicPr>
          <p:cNvPr id="43012" name="Picture 4" descr="u=1412989454,3240310262&amp;fm=23&amp;gp=0"/>
          <p:cNvPicPr>
            <a:picLocks noChangeAspect="1" noChangeArrowheads="1"/>
          </p:cNvPicPr>
          <p:nvPr/>
        </p:nvPicPr>
        <p:blipFill>
          <a:blip r:embed="rId3" cstate="print"/>
          <a:srcRect/>
          <a:stretch>
            <a:fillRect/>
          </a:stretch>
        </p:blipFill>
        <p:spPr bwMode="auto">
          <a:xfrm>
            <a:off x="3348038" y="2492375"/>
            <a:ext cx="1728787" cy="2160588"/>
          </a:xfrm>
          <a:prstGeom prst="rect">
            <a:avLst/>
          </a:prstGeom>
          <a:noFill/>
          <a:ln w="9525">
            <a:noFill/>
            <a:miter lim="800000"/>
            <a:headEnd/>
            <a:tailEnd/>
          </a:ln>
        </p:spPr>
      </p:pic>
      <p:pic>
        <p:nvPicPr>
          <p:cNvPr id="43013" name="Picture 5" descr="u=2129498051,468133829&amp;fm=52&amp;gp=0"/>
          <p:cNvPicPr>
            <a:picLocks noChangeAspect="1" noChangeArrowheads="1"/>
          </p:cNvPicPr>
          <p:nvPr/>
        </p:nvPicPr>
        <p:blipFill>
          <a:blip r:embed="rId4" cstate="print"/>
          <a:srcRect/>
          <a:stretch>
            <a:fillRect/>
          </a:stretch>
        </p:blipFill>
        <p:spPr bwMode="auto">
          <a:xfrm>
            <a:off x="5292725" y="2420938"/>
            <a:ext cx="1655763" cy="2232025"/>
          </a:xfrm>
          <a:prstGeom prst="rect">
            <a:avLst/>
          </a:prstGeom>
          <a:noFill/>
          <a:ln w="9525">
            <a:noFill/>
            <a:miter lim="800000"/>
            <a:headEnd/>
            <a:tailEnd/>
          </a:ln>
        </p:spPr>
      </p:pic>
      <p:sp>
        <p:nvSpPr>
          <p:cNvPr id="43014" name="Rectangle 6"/>
          <p:cNvSpPr>
            <a:spLocks noChangeArrowheads="1"/>
          </p:cNvSpPr>
          <p:nvPr/>
        </p:nvSpPr>
        <p:spPr bwMode="auto">
          <a:xfrm>
            <a:off x="1763713" y="5157788"/>
            <a:ext cx="5881687" cy="762000"/>
          </a:xfrm>
          <a:prstGeom prst="rect">
            <a:avLst/>
          </a:prstGeom>
          <a:noFill/>
          <a:ln w="9525">
            <a:noFill/>
            <a:miter lim="800000"/>
            <a:headEnd/>
            <a:tailEnd/>
          </a:ln>
        </p:spPr>
        <p:txBody>
          <a:bodyPr wrap="none">
            <a:spAutoFit/>
          </a:bodyPr>
          <a:lstStyle/>
          <a:p>
            <a:r>
              <a:rPr lang="zh-CN" altLang="en-US" sz="4400">
                <a:solidFill>
                  <a:srgbClr val="0068AE"/>
                </a:solidFill>
              </a:rPr>
              <a:t>婆婆嘴</a:t>
            </a:r>
            <a:r>
              <a:rPr lang="en-US" altLang="zh-CN" sz="4400">
                <a:solidFill>
                  <a:srgbClr val="0068AE"/>
                </a:solidFill>
              </a:rPr>
              <a:t>+</a:t>
            </a:r>
            <a:r>
              <a:rPr lang="zh-CN" altLang="en-US" sz="4400">
                <a:solidFill>
                  <a:srgbClr val="0068AE"/>
                </a:solidFill>
              </a:rPr>
              <a:t>包公脸</a:t>
            </a:r>
            <a:r>
              <a:rPr lang="en-US" altLang="zh-CN" sz="4400">
                <a:solidFill>
                  <a:srgbClr val="0068AE"/>
                </a:solidFill>
              </a:rPr>
              <a:t>+</a:t>
            </a:r>
            <a:r>
              <a:rPr lang="zh-CN" altLang="en-US" sz="4400">
                <a:solidFill>
                  <a:srgbClr val="0068AE"/>
                </a:solidFill>
              </a:rPr>
              <a:t>菩萨心</a:t>
            </a:r>
          </a:p>
        </p:txBody>
      </p:sp>
      <p:sp>
        <p:nvSpPr>
          <p:cNvPr id="26630" name="Text Box 7"/>
          <p:cNvSpPr txBox="1">
            <a:spLocks noChangeArrowheads="1"/>
          </p:cNvSpPr>
          <p:nvPr/>
        </p:nvSpPr>
        <p:spPr bwMode="auto">
          <a:xfrm>
            <a:off x="5626100" y="423863"/>
            <a:ext cx="3554413" cy="701675"/>
          </a:xfrm>
          <a:prstGeom prst="rect">
            <a:avLst/>
          </a:prstGeom>
          <a:noFill/>
          <a:ln w="9525">
            <a:noFill/>
            <a:miter lim="800000"/>
            <a:headEnd/>
            <a:tailEnd/>
          </a:ln>
        </p:spPr>
        <p:txBody>
          <a:bodyPr>
            <a:spAutoFit/>
          </a:bodyPr>
          <a:lstStyle/>
          <a:p>
            <a:r>
              <a:rPr lang="zh-CN" altLang="en-US" sz="2000">
                <a:solidFill>
                  <a:schemeClr val="bg1"/>
                </a:solidFill>
              </a:rPr>
              <a:t>安全管理人员具备的素质</a:t>
            </a:r>
          </a:p>
          <a:p>
            <a:r>
              <a:rPr lang="zh-CN" altLang="en-US" sz="20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500" fill="hold"/>
                                        <p:tgtEl>
                                          <p:spTgt spid="43012"/>
                                        </p:tgtEl>
                                        <p:attrNameLst>
                                          <p:attrName>ppt_x</p:attrName>
                                        </p:attrNameLst>
                                      </p:cBhvr>
                                      <p:tavLst>
                                        <p:tav tm="0">
                                          <p:val>
                                            <p:strVal val="#ppt_x"/>
                                          </p:val>
                                        </p:tav>
                                        <p:tav tm="100000">
                                          <p:val>
                                            <p:strVal val="#ppt_x"/>
                                          </p:val>
                                        </p:tav>
                                      </p:tavLst>
                                    </p:anim>
                                    <p:anim calcmode="lin" valueType="num">
                                      <p:cBhvr additive="base">
                                        <p:cTn id="14"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additive="base">
                                        <p:cTn id="19" dur="500" fill="hold"/>
                                        <p:tgtEl>
                                          <p:spTgt spid="43013"/>
                                        </p:tgtEl>
                                        <p:attrNameLst>
                                          <p:attrName>ppt_x</p:attrName>
                                        </p:attrNameLst>
                                      </p:cBhvr>
                                      <p:tavLst>
                                        <p:tav tm="0">
                                          <p:val>
                                            <p:strVal val="#ppt_x"/>
                                          </p:val>
                                        </p:tav>
                                        <p:tav tm="100000">
                                          <p:val>
                                            <p:strVal val="#ppt_x"/>
                                          </p:val>
                                        </p:tav>
                                      </p:tavLst>
                                    </p:anim>
                                    <p:anim calcmode="lin" valueType="num">
                                      <p:cBhvr additive="base">
                                        <p:cTn id="20"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4"/>
                                        </p:tgtEl>
                                        <p:attrNameLst>
                                          <p:attrName>style.visibility</p:attrName>
                                        </p:attrNameLst>
                                      </p:cBhvr>
                                      <p:to>
                                        <p:strVal val="visible"/>
                                      </p:to>
                                    </p:set>
                                    <p:anim calcmode="lin" valueType="num">
                                      <p:cBhvr additive="base">
                                        <p:cTn id="25" dur="500" fill="hold"/>
                                        <p:tgtEl>
                                          <p:spTgt spid="43014"/>
                                        </p:tgtEl>
                                        <p:attrNameLst>
                                          <p:attrName>ppt_x</p:attrName>
                                        </p:attrNameLst>
                                      </p:cBhvr>
                                      <p:tavLst>
                                        <p:tav tm="0">
                                          <p:val>
                                            <p:strVal val="#ppt_x"/>
                                          </p:val>
                                        </p:tav>
                                        <p:tav tm="100000">
                                          <p:val>
                                            <p:strVal val="#ppt_x"/>
                                          </p:val>
                                        </p:tav>
                                      </p:tavLst>
                                    </p:anim>
                                    <p:anim calcmode="lin" valueType="num">
                                      <p:cBhvr additive="base">
                                        <p:cTn id="26"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http://ww3.sinaimg.cn/bmiddle/6458985dtw1dnrxxxy7jgj.jpg"/>
          <p:cNvPicPr>
            <a:picLocks noChangeAspect="1" noChangeArrowheads="1"/>
          </p:cNvPicPr>
          <p:nvPr/>
        </p:nvPicPr>
        <p:blipFill>
          <a:blip r:embed="rId2" cstate="print"/>
          <a:srcRect/>
          <a:stretch>
            <a:fillRect/>
          </a:stretch>
        </p:blipFill>
        <p:spPr bwMode="auto">
          <a:xfrm>
            <a:off x="684213" y="1628775"/>
            <a:ext cx="7632700" cy="3529013"/>
          </a:xfrm>
          <a:prstGeom prst="rect">
            <a:avLst/>
          </a:prstGeom>
          <a:noFill/>
          <a:ln w="9525">
            <a:noFill/>
            <a:miter lim="800000"/>
            <a:headEnd/>
            <a:tailEnd/>
          </a:ln>
        </p:spPr>
      </p:pic>
      <p:sp>
        <p:nvSpPr>
          <p:cNvPr id="88066" name="Line 3"/>
          <p:cNvSpPr>
            <a:spLocks noChangeShapeType="1"/>
          </p:cNvSpPr>
          <p:nvPr/>
        </p:nvSpPr>
        <p:spPr bwMode="auto">
          <a:xfrm>
            <a:off x="431800" y="5373688"/>
            <a:ext cx="8243888" cy="0"/>
          </a:xfrm>
          <a:prstGeom prst="line">
            <a:avLst/>
          </a:prstGeom>
          <a:noFill/>
          <a:ln w="76200">
            <a:solidFill>
              <a:schemeClr val="folHlink"/>
            </a:solidFill>
            <a:round/>
            <a:headEnd/>
            <a:tailEnd type="triangle" w="med" len="med"/>
          </a:ln>
        </p:spPr>
        <p:txBody>
          <a:bodyPr/>
          <a:lstStyle/>
          <a:p>
            <a:endParaRPr lang="zh-CN" altLang="en-US"/>
          </a:p>
        </p:txBody>
      </p:sp>
      <p:sp>
        <p:nvSpPr>
          <p:cNvPr id="88067" name="TextBox 2"/>
          <p:cNvSpPr txBox="1">
            <a:spLocks noChangeArrowheads="1"/>
          </p:cNvSpPr>
          <p:nvPr/>
        </p:nvSpPr>
        <p:spPr bwMode="auto">
          <a:xfrm>
            <a:off x="6372225" y="260350"/>
            <a:ext cx="2054225" cy="457200"/>
          </a:xfrm>
          <a:prstGeom prst="rect">
            <a:avLst/>
          </a:prstGeom>
          <a:noFill/>
          <a:ln w="9525">
            <a:noFill/>
            <a:miter lim="800000"/>
            <a:headEnd/>
            <a:tailEnd/>
          </a:ln>
        </p:spPr>
        <p:txBody>
          <a:bodyPr>
            <a:spAutoFit/>
          </a:bodyPr>
          <a:lstStyle/>
          <a:p>
            <a:r>
              <a:rPr lang="zh-CN" altLang="en-US" sz="2400" b="0">
                <a:solidFill>
                  <a:srgbClr val="FFFFFF"/>
                </a:solidFill>
              </a:rPr>
              <a:t>安全素质提升</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图片1"/>
          <p:cNvPicPr>
            <a:picLocks noChangeAspect="1" noChangeArrowheads="1"/>
          </p:cNvPicPr>
          <p:nvPr/>
        </p:nvPicPr>
        <p:blipFill>
          <a:blip r:embed="rId3" cstate="print"/>
          <a:srcRect/>
          <a:stretch>
            <a:fillRect/>
          </a:stretch>
        </p:blipFill>
        <p:spPr bwMode="auto">
          <a:xfrm>
            <a:off x="0" y="908050"/>
            <a:ext cx="9144000" cy="5589588"/>
          </a:xfrm>
          <a:prstGeom prst="rect">
            <a:avLst/>
          </a:prstGeom>
          <a:noFill/>
          <a:ln w="9525">
            <a:noFill/>
            <a:miter lim="800000"/>
            <a:headEnd/>
            <a:tailEnd/>
          </a:ln>
        </p:spPr>
      </p:pic>
      <p:sp>
        <p:nvSpPr>
          <p:cNvPr id="1810437" name="Rectangle 5"/>
          <p:cNvSpPr>
            <a:spLocks noChangeArrowheads="1"/>
          </p:cNvSpPr>
          <p:nvPr/>
        </p:nvSpPr>
        <p:spPr bwMode="auto">
          <a:xfrm>
            <a:off x="0" y="5694363"/>
            <a:ext cx="9144000" cy="1190625"/>
          </a:xfrm>
          <a:prstGeom prst="rect">
            <a:avLst/>
          </a:prstGeom>
          <a:solidFill>
            <a:srgbClr val="FFFF00"/>
          </a:solidFill>
          <a:ln w="9525">
            <a:noFill/>
            <a:miter lim="800000"/>
            <a:headEnd/>
            <a:tailEnd/>
          </a:ln>
        </p:spPr>
        <p:txBody>
          <a:bodyPr lIns="0" tIns="0" rIns="0" bIns="0">
            <a:spAutoFit/>
          </a:bodyPr>
          <a:lstStyle/>
          <a:p>
            <a:pPr>
              <a:buFontTx/>
              <a:buChar char="•"/>
            </a:pPr>
            <a:endParaRPr lang="en-US" altLang="zh-CN" sz="2600"/>
          </a:p>
          <a:p>
            <a:pPr>
              <a:buFontTx/>
              <a:buChar char="•"/>
            </a:pPr>
            <a:r>
              <a:rPr lang="zh-CN" altLang="en-US" sz="2600">
                <a:solidFill>
                  <a:srgbClr val="FF3300"/>
                </a:solidFill>
              </a:rPr>
              <a:t>昨天认可的，我们今天不能接受，我们今天接受的，未来也许不再接受？</a:t>
            </a:r>
            <a:endParaRPr lang="en-US" altLang="zh-CN" sz="2600">
              <a:solidFill>
                <a:srgbClr val="FF3300"/>
              </a:solidFill>
            </a:endParaRPr>
          </a:p>
        </p:txBody>
      </p:sp>
      <p:sp>
        <p:nvSpPr>
          <p:cNvPr id="89091" name="Text Box 6"/>
          <p:cNvSpPr txBox="1">
            <a:spLocks noChangeArrowheads="1"/>
          </p:cNvSpPr>
          <p:nvPr/>
        </p:nvSpPr>
        <p:spPr bwMode="auto">
          <a:xfrm>
            <a:off x="7164388" y="333375"/>
            <a:ext cx="1409700" cy="457200"/>
          </a:xfrm>
          <a:prstGeom prst="rect">
            <a:avLst/>
          </a:prstGeom>
          <a:noFill/>
          <a:ln w="9525">
            <a:noFill/>
            <a:miter lim="800000"/>
            <a:headEnd/>
            <a:tailEnd/>
          </a:ln>
        </p:spPr>
        <p:txBody>
          <a:bodyPr wrap="none">
            <a:spAutoFit/>
          </a:bodyPr>
          <a:lstStyle/>
          <a:p>
            <a:r>
              <a:rPr lang="zh-CN" altLang="en-US" sz="2400">
                <a:solidFill>
                  <a:schemeClr val="bg1"/>
                </a:solidFill>
                <a:latin typeface="宋体" charset="-122"/>
              </a:rPr>
              <a:t>与时俱进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0437"/>
                                        </p:tgtEl>
                                        <p:attrNameLst>
                                          <p:attrName>style.visibility</p:attrName>
                                        </p:attrNameLst>
                                      </p:cBhvr>
                                      <p:to>
                                        <p:strVal val="visible"/>
                                      </p:to>
                                    </p:set>
                                    <p:anim calcmode="lin" valueType="num">
                                      <p:cBhvr additive="base">
                                        <p:cTn id="7" dur="1000" fill="hold"/>
                                        <p:tgtEl>
                                          <p:spTgt spid="1810437"/>
                                        </p:tgtEl>
                                        <p:attrNameLst>
                                          <p:attrName>ppt_x</p:attrName>
                                        </p:attrNameLst>
                                      </p:cBhvr>
                                      <p:tavLst>
                                        <p:tav tm="0">
                                          <p:val>
                                            <p:strVal val="1+#ppt_w/2"/>
                                          </p:val>
                                        </p:tav>
                                        <p:tav tm="100000">
                                          <p:val>
                                            <p:strVal val="#ppt_x"/>
                                          </p:val>
                                        </p:tav>
                                      </p:tavLst>
                                    </p:anim>
                                    <p:anim calcmode="lin" valueType="num">
                                      <p:cBhvr additive="base">
                                        <p:cTn id="8" dur="1000" fill="hold"/>
                                        <p:tgtEl>
                                          <p:spTgt spid="1810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4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2"/>
          <p:cNvSpPr txBox="1">
            <a:spLocks noChangeArrowheads="1"/>
          </p:cNvSpPr>
          <p:nvPr/>
        </p:nvSpPr>
        <p:spPr bwMode="auto">
          <a:xfrm>
            <a:off x="323850" y="1773238"/>
            <a:ext cx="8424863" cy="3378200"/>
          </a:xfrm>
          <a:prstGeom prst="rect">
            <a:avLst/>
          </a:prstGeom>
          <a:noFill/>
          <a:ln w="9525" algn="ctr">
            <a:noFill/>
            <a:miter lim="800000"/>
            <a:headEnd/>
            <a:tailEnd/>
          </a:ln>
        </p:spPr>
        <p:txBody>
          <a:bodyPr>
            <a:spAutoFit/>
          </a:bodyPr>
          <a:lstStyle/>
          <a:p>
            <a:pPr>
              <a:buFont typeface="Wingdings" pitchFamily="2" charset="2"/>
              <a:buChar char="ü"/>
            </a:pPr>
            <a:r>
              <a:rPr lang="zh-CN" altLang="en-US" sz="2400">
                <a:solidFill>
                  <a:schemeClr val="accent2"/>
                </a:solidFill>
                <a:latin typeface="宋体" charset="-122"/>
              </a:rPr>
              <a:t>认真履行自己的职责：</a:t>
            </a:r>
          </a:p>
          <a:p>
            <a:pPr>
              <a:buFont typeface="Wingdings" pitchFamily="2" charset="2"/>
              <a:buChar char="ü"/>
            </a:pPr>
            <a:endParaRPr lang="zh-CN" altLang="en-US" sz="2400">
              <a:solidFill>
                <a:schemeClr val="accent2"/>
              </a:solidFill>
              <a:latin typeface="宋体" charset="-122"/>
            </a:endParaRPr>
          </a:p>
          <a:p>
            <a:pPr>
              <a:buClr>
                <a:srgbClr val="FF0000"/>
              </a:buClr>
              <a:buFont typeface="Wingdings" pitchFamily="2" charset="2"/>
              <a:buChar char=""/>
            </a:pPr>
            <a:r>
              <a:rPr lang="zh-CN" altLang="en-US" sz="2400">
                <a:solidFill>
                  <a:schemeClr val="hlink"/>
                </a:solidFill>
                <a:latin typeface="宋体" charset="-122"/>
              </a:rPr>
              <a:t> </a:t>
            </a:r>
            <a:r>
              <a:rPr lang="zh-CN" altLang="en-US" sz="2400">
                <a:latin typeface="宋体" charset="-122"/>
              </a:rPr>
              <a:t>树立对公司和员工安全健康高度负责的精神</a:t>
            </a:r>
            <a:r>
              <a:rPr lang="zh-CN" altLang="en-US" sz="2400">
                <a:solidFill>
                  <a:srgbClr val="9900CC"/>
                </a:solidFill>
                <a:latin typeface="宋体" charset="-122"/>
              </a:rPr>
              <a:t>（正能量）</a:t>
            </a:r>
          </a:p>
          <a:p>
            <a:pPr>
              <a:buClr>
                <a:srgbClr val="FF0000"/>
              </a:buClr>
              <a:buFont typeface="Wingdings" pitchFamily="2" charset="2"/>
              <a:buChar char=""/>
            </a:pPr>
            <a:endParaRPr lang="zh-CN" altLang="en-US" sz="2400">
              <a:solidFill>
                <a:srgbClr val="9900CC"/>
              </a:solidFill>
              <a:latin typeface="宋体" charset="-122"/>
            </a:endParaRPr>
          </a:p>
          <a:p>
            <a:pPr>
              <a:buClr>
                <a:srgbClr val="FF0000"/>
              </a:buClr>
              <a:buFont typeface="Wingdings" pitchFamily="2" charset="2"/>
              <a:buChar char=""/>
            </a:pPr>
            <a:endParaRPr lang="zh-CN" altLang="en-US" sz="2400">
              <a:solidFill>
                <a:srgbClr val="9900CC"/>
              </a:solidFill>
              <a:latin typeface="宋体" charset="-122"/>
            </a:endParaRPr>
          </a:p>
          <a:p>
            <a:pPr>
              <a:buClr>
                <a:srgbClr val="FF0000"/>
              </a:buClr>
              <a:buFont typeface="Wingdings" pitchFamily="2" charset="2"/>
              <a:buChar char=""/>
            </a:pPr>
            <a:r>
              <a:rPr lang="zh-CN" altLang="en-US" sz="2400">
                <a:solidFill>
                  <a:schemeClr val="hlink"/>
                </a:solidFill>
                <a:latin typeface="宋体" charset="-122"/>
              </a:rPr>
              <a:t> </a:t>
            </a:r>
            <a:r>
              <a:rPr lang="zh-CN" altLang="en-US" sz="2400">
                <a:latin typeface="宋体" charset="-122"/>
              </a:rPr>
              <a:t>加强学习，勇于实践</a:t>
            </a:r>
            <a:r>
              <a:rPr lang="zh-CN" altLang="en-US" sz="2400">
                <a:solidFill>
                  <a:srgbClr val="9900CC"/>
                </a:solidFill>
                <a:latin typeface="宋体" charset="-122"/>
              </a:rPr>
              <a:t>（接地气）</a:t>
            </a:r>
          </a:p>
          <a:p>
            <a:pPr>
              <a:buClr>
                <a:srgbClr val="FF0000"/>
              </a:buClr>
              <a:buFont typeface="Wingdings" pitchFamily="2" charset="2"/>
              <a:buChar char=""/>
            </a:pPr>
            <a:endParaRPr lang="zh-CN" altLang="en-US" sz="2400">
              <a:solidFill>
                <a:srgbClr val="9900CC"/>
              </a:solidFill>
              <a:latin typeface="宋体" charset="-122"/>
            </a:endParaRPr>
          </a:p>
          <a:p>
            <a:pPr>
              <a:buClr>
                <a:srgbClr val="FF0000"/>
              </a:buClr>
              <a:buFont typeface="Wingdings" pitchFamily="2" charset="2"/>
              <a:buChar char=""/>
            </a:pPr>
            <a:endParaRPr lang="zh-CN" altLang="en-US" sz="2400">
              <a:solidFill>
                <a:srgbClr val="9900CC"/>
              </a:solidFill>
              <a:latin typeface="宋体" charset="-122"/>
            </a:endParaRPr>
          </a:p>
          <a:p>
            <a:pPr>
              <a:buClr>
                <a:srgbClr val="FF0000"/>
              </a:buClr>
              <a:buFont typeface="Wingdings" pitchFamily="2" charset="2"/>
              <a:buChar char=""/>
            </a:pPr>
            <a:r>
              <a:rPr lang="zh-CN" altLang="en-US" sz="2400">
                <a:latin typeface="宋体" charset="-122"/>
              </a:rPr>
              <a:t> 多做耐心细致的工作</a:t>
            </a:r>
            <a:r>
              <a:rPr lang="zh-CN" altLang="en-US" sz="2400">
                <a:solidFill>
                  <a:srgbClr val="9900CC"/>
                </a:solidFill>
                <a:latin typeface="宋体" charset="-122"/>
              </a:rPr>
              <a:t>（细节决定成败）</a:t>
            </a:r>
          </a:p>
        </p:txBody>
      </p:sp>
      <p:sp>
        <p:nvSpPr>
          <p:cNvPr id="91138" name="TextBox 8"/>
          <p:cNvSpPr txBox="1">
            <a:spLocks noChangeArrowheads="1"/>
          </p:cNvSpPr>
          <p:nvPr/>
        </p:nvSpPr>
        <p:spPr bwMode="auto">
          <a:xfrm>
            <a:off x="6877050" y="333375"/>
            <a:ext cx="2266950"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认真履行职责</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8"/>
          <p:cNvSpPr txBox="1">
            <a:spLocks noChangeArrowheads="1"/>
          </p:cNvSpPr>
          <p:nvPr/>
        </p:nvSpPr>
        <p:spPr bwMode="auto">
          <a:xfrm>
            <a:off x="6877050" y="333375"/>
            <a:ext cx="1728788"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工作方法</a:t>
            </a:r>
          </a:p>
        </p:txBody>
      </p:sp>
      <p:sp>
        <p:nvSpPr>
          <p:cNvPr id="93186" name="Text Box 3"/>
          <p:cNvSpPr txBox="1">
            <a:spLocks noChangeArrowheads="1"/>
          </p:cNvSpPr>
          <p:nvPr/>
        </p:nvSpPr>
        <p:spPr bwMode="auto">
          <a:xfrm>
            <a:off x="179388" y="1676400"/>
            <a:ext cx="8459787" cy="3013075"/>
          </a:xfrm>
          <a:prstGeom prst="rect">
            <a:avLst/>
          </a:prstGeom>
          <a:noFill/>
          <a:ln w="9525" algn="ctr">
            <a:noFill/>
            <a:miter lim="800000"/>
            <a:headEnd/>
            <a:tailEnd/>
          </a:ln>
        </p:spPr>
        <p:txBody>
          <a:bodyPr>
            <a:spAutoFit/>
          </a:bodyPr>
          <a:lstStyle/>
          <a:p>
            <a:pPr>
              <a:buFont typeface="Wingdings" pitchFamily="2" charset="2"/>
              <a:buChar char="ü"/>
            </a:pPr>
            <a:r>
              <a:rPr lang="zh-CN" altLang="en-US" sz="2400">
                <a:solidFill>
                  <a:schemeClr val="accent2"/>
                </a:solidFill>
                <a:latin typeface="楷体_GB2312"/>
                <a:ea typeface="楷体_GB2312"/>
                <a:cs typeface="楷体_GB2312"/>
              </a:rPr>
              <a:t>应具备的工作方法：</a:t>
            </a:r>
          </a:p>
          <a:p>
            <a:pPr>
              <a:buFont typeface="Wingdings" pitchFamily="2" charset="2"/>
              <a:buNone/>
            </a:pPr>
            <a:endParaRPr lang="zh-CN" altLang="en-US" sz="2400">
              <a:solidFill>
                <a:schemeClr val="accent2"/>
              </a:solidFill>
              <a:latin typeface="楷体_GB2312"/>
              <a:ea typeface="楷体_GB2312"/>
              <a:cs typeface="楷体_GB2312"/>
            </a:endParaRPr>
          </a:p>
          <a:p>
            <a:pPr>
              <a:buClr>
                <a:srgbClr val="FF0000"/>
              </a:buClr>
              <a:buFont typeface="Wingdings" pitchFamily="2" charset="2"/>
              <a:buChar char="Ä"/>
            </a:pPr>
            <a:r>
              <a:rPr lang="zh-CN" altLang="en-US" sz="2400">
                <a:solidFill>
                  <a:schemeClr val="hlink"/>
                </a:solidFill>
                <a:latin typeface="楷体_GB2312"/>
                <a:ea typeface="楷体_GB2312"/>
                <a:cs typeface="楷体_GB2312"/>
              </a:rPr>
              <a:t> 善于学习</a:t>
            </a:r>
          </a:p>
          <a:p>
            <a:pPr>
              <a:buClr>
                <a:srgbClr val="FF0000"/>
              </a:buClr>
              <a:buFont typeface="Wingdings" pitchFamily="2" charset="2"/>
              <a:buChar char="Ä"/>
            </a:pPr>
            <a:r>
              <a:rPr lang="zh-CN" altLang="en-US" sz="2400">
                <a:solidFill>
                  <a:schemeClr val="hlink"/>
                </a:solidFill>
                <a:latin typeface="楷体_GB2312"/>
                <a:ea typeface="楷体_GB2312"/>
                <a:cs typeface="楷体_GB2312"/>
              </a:rPr>
              <a:t> 刻苦钻研</a:t>
            </a:r>
          </a:p>
          <a:p>
            <a:pPr>
              <a:buClr>
                <a:srgbClr val="FF0000"/>
              </a:buClr>
              <a:buFont typeface="Wingdings" pitchFamily="2" charset="2"/>
              <a:buChar char="Ä"/>
            </a:pPr>
            <a:r>
              <a:rPr lang="zh-CN" altLang="en-US" sz="2400">
                <a:solidFill>
                  <a:schemeClr val="hlink"/>
                </a:solidFill>
                <a:latin typeface="楷体_GB2312"/>
                <a:ea typeface="楷体_GB2312"/>
                <a:cs typeface="楷体_GB2312"/>
              </a:rPr>
              <a:t> 与时俱进</a:t>
            </a:r>
          </a:p>
          <a:p>
            <a:pPr>
              <a:buClr>
                <a:srgbClr val="FF0000"/>
              </a:buClr>
              <a:buFont typeface="Wingdings" pitchFamily="2" charset="2"/>
              <a:buChar char="Ä"/>
            </a:pPr>
            <a:r>
              <a:rPr lang="zh-CN" altLang="en-US" sz="2400">
                <a:solidFill>
                  <a:schemeClr val="hlink"/>
                </a:solidFill>
                <a:latin typeface="楷体_GB2312"/>
                <a:ea typeface="楷体_GB2312"/>
                <a:cs typeface="楷体_GB2312"/>
              </a:rPr>
              <a:t> 讲究艺术</a:t>
            </a:r>
          </a:p>
          <a:p>
            <a:pPr>
              <a:buClr>
                <a:srgbClr val="FF0000"/>
              </a:buClr>
              <a:buFont typeface="Wingdings" pitchFamily="2" charset="2"/>
              <a:buChar char="Ä"/>
            </a:pPr>
            <a:r>
              <a:rPr lang="zh-CN" altLang="en-US" sz="2400">
                <a:solidFill>
                  <a:schemeClr val="hlink"/>
                </a:solidFill>
                <a:latin typeface="楷体_GB2312"/>
                <a:ea typeface="楷体_GB2312"/>
                <a:cs typeface="楷体_GB2312"/>
              </a:rPr>
              <a:t> 持续改进</a:t>
            </a:r>
          </a:p>
          <a:p>
            <a:pPr>
              <a:buClr>
                <a:srgbClr val="FF0000"/>
              </a:buClr>
              <a:buFont typeface="Wingdings" pitchFamily="2" charset="2"/>
              <a:buNone/>
            </a:pPr>
            <a:endParaRPr lang="zh-CN" altLang="en-US" sz="2400">
              <a:solidFill>
                <a:schemeClr val="hlink"/>
              </a:solidFill>
              <a:latin typeface="楷体_GB2312"/>
              <a:ea typeface="楷体_GB2312"/>
              <a:cs typeface="楷体_GB2312"/>
            </a:endParaRPr>
          </a:p>
        </p:txBody>
      </p:sp>
      <p:sp>
        <p:nvSpPr>
          <p:cNvPr id="93187" name="Text Box 4"/>
          <p:cNvSpPr txBox="1">
            <a:spLocks noChangeArrowheads="1"/>
          </p:cNvSpPr>
          <p:nvPr/>
        </p:nvSpPr>
        <p:spPr bwMode="auto">
          <a:xfrm>
            <a:off x="684213" y="5086350"/>
            <a:ext cx="7913687" cy="914400"/>
          </a:xfrm>
          <a:prstGeom prst="rect">
            <a:avLst/>
          </a:prstGeom>
          <a:noFill/>
          <a:ln w="9525">
            <a:noFill/>
            <a:miter lim="800000"/>
            <a:headEnd/>
            <a:tailEnd/>
          </a:ln>
        </p:spPr>
        <p:txBody>
          <a:bodyPr wrap="none">
            <a:spAutoFit/>
          </a:bodyPr>
          <a:lstStyle/>
          <a:p>
            <a:pPr>
              <a:buFontTx/>
              <a:buChar char="•"/>
            </a:pPr>
            <a:r>
              <a:rPr lang="zh-CN" altLang="en-US" sz="3600">
                <a:solidFill>
                  <a:srgbClr val="0068AE"/>
                </a:solidFill>
              </a:rPr>
              <a:t>专家管理</a:t>
            </a:r>
            <a:r>
              <a:rPr lang="en-US" altLang="zh-CN" sz="3600">
                <a:solidFill>
                  <a:srgbClr val="0068AE"/>
                </a:solidFill>
              </a:rPr>
              <a:t>+</a:t>
            </a:r>
            <a:r>
              <a:rPr lang="zh-CN" altLang="en-US" sz="3600">
                <a:solidFill>
                  <a:srgbClr val="0068AE"/>
                </a:solidFill>
              </a:rPr>
              <a:t>现场服务 </a:t>
            </a:r>
            <a:r>
              <a:rPr lang="zh-CN" altLang="en-US" sz="5400">
                <a:solidFill>
                  <a:srgbClr val="9900CC"/>
                </a:solidFill>
              </a:rPr>
              <a:t>确保</a:t>
            </a:r>
            <a:r>
              <a:rPr lang="zh-CN" altLang="en-US" sz="4800">
                <a:solidFill>
                  <a:srgbClr val="9900CC"/>
                </a:solidFill>
              </a:rPr>
              <a:t>  </a:t>
            </a:r>
            <a:r>
              <a:rPr lang="zh-CN" altLang="en-US" sz="4000">
                <a:solidFill>
                  <a:srgbClr val="FF3300"/>
                </a:solidFill>
              </a:rPr>
              <a:t>“</a:t>
            </a:r>
            <a:r>
              <a:rPr lang="en-US" altLang="zh-CN" sz="4000">
                <a:solidFill>
                  <a:srgbClr val="FF3300"/>
                </a:solidFill>
              </a:rPr>
              <a:t>0</a:t>
            </a:r>
            <a:r>
              <a:rPr lang="zh-CN" altLang="en-US" sz="4000">
                <a:solidFill>
                  <a:srgbClr val="FF3300"/>
                </a:solidFill>
              </a:rPr>
              <a:t>事故”</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6145213" y="298450"/>
            <a:ext cx="2819400" cy="682625"/>
          </a:xfrm>
        </p:spPr>
        <p:txBody>
          <a:bodyPr/>
          <a:lstStyle/>
          <a:p>
            <a:pPr algn="l"/>
            <a:r>
              <a:rPr sz="2400" smtClean="0">
                <a:ea typeface="宋体" charset="-122"/>
              </a:rPr>
              <a:t>送人玫瑰手有余香</a:t>
            </a:r>
            <a:br>
              <a:rPr sz="2400" smtClean="0">
                <a:ea typeface="宋体" charset="-122"/>
              </a:rPr>
            </a:br>
            <a:endParaRPr sz="2400" smtClean="0">
              <a:ea typeface="宋体" charset="-122"/>
            </a:endParaRPr>
          </a:p>
        </p:txBody>
      </p:sp>
      <p:sp>
        <p:nvSpPr>
          <p:cNvPr id="95234" name="Rectangle 3"/>
          <p:cNvSpPr>
            <a:spLocks noGrp="1" noChangeArrowheads="1"/>
          </p:cNvSpPr>
          <p:nvPr>
            <p:ph type="body" idx="1"/>
          </p:nvPr>
        </p:nvSpPr>
        <p:spPr/>
        <p:txBody>
          <a:bodyPr/>
          <a:lstStyle/>
          <a:p>
            <a:pPr>
              <a:lnSpc>
                <a:spcPct val="90000"/>
              </a:lnSpc>
            </a:pPr>
            <a:r>
              <a:rPr sz="1800" smtClean="0">
                <a:ea typeface="宋体" charset="-122"/>
              </a:rPr>
              <a:t>安全</a:t>
            </a:r>
            <a:r>
              <a:rPr lang="en-US" sz="1800" smtClean="0">
                <a:ea typeface="宋体" charset="-122"/>
              </a:rPr>
              <a:t>=</a:t>
            </a:r>
            <a:r>
              <a:rPr sz="1800" smtClean="0">
                <a:ea typeface="宋体" charset="-122"/>
              </a:rPr>
              <a:t>人权</a:t>
            </a:r>
          </a:p>
          <a:p>
            <a:pPr>
              <a:lnSpc>
                <a:spcPct val="90000"/>
              </a:lnSpc>
            </a:pPr>
            <a:r>
              <a:rPr sz="1800" smtClean="0">
                <a:ea typeface="宋体" charset="-122"/>
              </a:rPr>
              <a:t>管理</a:t>
            </a:r>
            <a:r>
              <a:rPr lang="en-US" sz="1800" smtClean="0">
                <a:ea typeface="宋体" charset="-122"/>
              </a:rPr>
              <a:t>=</a:t>
            </a:r>
            <a:r>
              <a:rPr sz="1800" smtClean="0">
                <a:ea typeface="宋体" charset="-122"/>
              </a:rPr>
              <a:t>关怀</a:t>
            </a:r>
          </a:p>
          <a:p>
            <a:pPr>
              <a:lnSpc>
                <a:spcPct val="90000"/>
              </a:lnSpc>
            </a:pPr>
            <a:r>
              <a:rPr sz="1800" smtClean="0">
                <a:ea typeface="宋体" charset="-122"/>
              </a:rPr>
              <a:t>真诚关爱员工、促进企业发展</a:t>
            </a:r>
          </a:p>
          <a:p>
            <a:pPr>
              <a:lnSpc>
                <a:spcPct val="90000"/>
              </a:lnSpc>
            </a:pPr>
            <a:r>
              <a:rPr sz="1800" smtClean="0">
                <a:ea typeface="宋体" charset="-122"/>
              </a:rPr>
              <a:t>分享</a:t>
            </a:r>
            <a:r>
              <a:rPr lang="en-US" sz="1800" smtClean="0">
                <a:ea typeface="宋体" charset="-122"/>
              </a:rPr>
              <a:t>-</a:t>
            </a:r>
            <a:r>
              <a:rPr sz="1800" smtClean="0">
                <a:ea typeface="宋体" charset="-122"/>
              </a:rPr>
              <a:t>经验、智慧、事故案例</a:t>
            </a:r>
          </a:p>
          <a:p>
            <a:pPr>
              <a:lnSpc>
                <a:spcPct val="90000"/>
              </a:lnSpc>
            </a:pPr>
            <a:r>
              <a:rPr sz="1800" smtClean="0">
                <a:ea typeface="宋体" charset="-122"/>
              </a:rPr>
              <a:t>一切为了员工</a:t>
            </a:r>
          </a:p>
          <a:p>
            <a:pPr>
              <a:lnSpc>
                <a:spcPct val="90000"/>
              </a:lnSpc>
            </a:pPr>
            <a:r>
              <a:rPr sz="1800" smtClean="0">
                <a:ea typeface="宋体" charset="-122"/>
              </a:rPr>
              <a:t>一切为了企业</a:t>
            </a:r>
          </a:p>
          <a:p>
            <a:pPr>
              <a:lnSpc>
                <a:spcPct val="90000"/>
              </a:lnSpc>
            </a:pPr>
            <a:r>
              <a:rPr sz="1800" smtClean="0">
                <a:ea typeface="宋体" charset="-122"/>
              </a:rPr>
              <a:t>一切为了零事故</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5219700" y="50800"/>
            <a:ext cx="3609975" cy="785813"/>
          </a:xfrm>
        </p:spPr>
        <p:txBody>
          <a:bodyPr/>
          <a:lstStyle/>
          <a:p>
            <a:pPr algn="l"/>
            <a:r>
              <a:rPr sz="2400" smtClean="0">
                <a:ea typeface="宋体" charset="-122"/>
              </a:rPr>
              <a:t>安全管理人员的学习要求</a:t>
            </a:r>
          </a:p>
        </p:txBody>
      </p:sp>
      <p:sp>
        <p:nvSpPr>
          <p:cNvPr id="96258" name="Rectangle 3"/>
          <p:cNvSpPr>
            <a:spLocks noGrp="1" noChangeArrowheads="1"/>
          </p:cNvSpPr>
          <p:nvPr>
            <p:ph type="body" idx="1"/>
          </p:nvPr>
        </p:nvSpPr>
        <p:spPr>
          <a:xfrm>
            <a:off x="250825" y="1052513"/>
            <a:ext cx="8497888" cy="5054600"/>
          </a:xfrm>
        </p:spPr>
        <p:txBody>
          <a:bodyPr/>
          <a:lstStyle/>
          <a:p>
            <a:pPr>
              <a:lnSpc>
                <a:spcPct val="90000"/>
              </a:lnSpc>
            </a:pPr>
            <a:r>
              <a:rPr smtClean="0">
                <a:ea typeface="宋体" charset="-122"/>
              </a:rPr>
              <a:t>学安全技术、学安全管理、学安全法律、学安全文化、学安全案例</a:t>
            </a:r>
          </a:p>
          <a:p>
            <a:pPr>
              <a:lnSpc>
                <a:spcPct val="90000"/>
              </a:lnSpc>
            </a:pPr>
            <a:r>
              <a:rPr smtClean="0">
                <a:ea typeface="宋体" charset="-122"/>
              </a:rPr>
              <a:t>日常工作</a:t>
            </a:r>
          </a:p>
          <a:p>
            <a:pPr>
              <a:lnSpc>
                <a:spcPct val="90000"/>
              </a:lnSpc>
            </a:pPr>
            <a:r>
              <a:rPr smtClean="0">
                <a:ea typeface="宋体" charset="-122"/>
              </a:rPr>
              <a:t>开会、检查、整改、评比、</a:t>
            </a:r>
          </a:p>
          <a:p>
            <a:pPr>
              <a:lnSpc>
                <a:spcPct val="90000"/>
              </a:lnSpc>
            </a:pPr>
            <a:r>
              <a:rPr smtClean="0">
                <a:ea typeface="宋体" charset="-122"/>
              </a:rPr>
              <a:t>危险、风险、隐患、</a:t>
            </a:r>
          </a:p>
          <a:p>
            <a:pPr>
              <a:lnSpc>
                <a:spcPct val="90000"/>
              </a:lnSpc>
            </a:pPr>
            <a:r>
              <a:rPr smtClean="0">
                <a:ea typeface="宋体" charset="-122"/>
              </a:rPr>
              <a:t>事故处理、事故应急、</a:t>
            </a:r>
          </a:p>
          <a:p>
            <a:pPr>
              <a:lnSpc>
                <a:spcPct val="90000"/>
              </a:lnSpc>
            </a:pPr>
            <a:r>
              <a:rPr smtClean="0">
                <a:ea typeface="宋体" charset="-122"/>
              </a:rPr>
              <a:t>宣传、教育、培训、</a:t>
            </a:r>
          </a:p>
          <a:p>
            <a:pPr>
              <a:lnSpc>
                <a:spcPct val="90000"/>
              </a:lnSpc>
            </a:pPr>
            <a:r>
              <a:rPr smtClean="0">
                <a:ea typeface="宋体" charset="-122"/>
              </a:rPr>
              <a:t>计划、总结、汇报、请示</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74" name="Rectangle 2"/>
          <p:cNvSpPr>
            <a:spLocks noGrp="1" noChangeArrowheads="1"/>
          </p:cNvSpPr>
          <p:nvPr>
            <p:ph type="body" idx="4294967295"/>
          </p:nvPr>
        </p:nvSpPr>
        <p:spPr>
          <a:xfrm>
            <a:off x="0" y="1341438"/>
            <a:ext cx="9144000" cy="4392612"/>
          </a:xfrm>
        </p:spPr>
        <p:txBody>
          <a:bodyPr/>
          <a:lstStyle/>
          <a:p>
            <a:pPr>
              <a:lnSpc>
                <a:spcPct val="110000"/>
              </a:lnSpc>
              <a:buFont typeface="Arial" charset="0"/>
              <a:buNone/>
            </a:pPr>
            <a:endParaRPr sz="3200" b="0" smtClean="0">
              <a:solidFill>
                <a:srgbClr val="FF0000"/>
              </a:solidFill>
              <a:latin typeface="黑体" pitchFamily="2" charset="-122"/>
              <a:ea typeface="黑体" pitchFamily="2" charset="-122"/>
            </a:endParaRPr>
          </a:p>
          <a:p>
            <a:pPr>
              <a:lnSpc>
                <a:spcPct val="110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1</a:t>
            </a:r>
            <a:r>
              <a:rPr b="0" smtClean="0">
                <a:solidFill>
                  <a:srgbClr val="000066"/>
                </a:solidFill>
                <a:latin typeface="宋体" charset="-122"/>
                <a:ea typeface="宋体" charset="-122"/>
              </a:rPr>
              <a:t>、所有安全事故都是可以预防的；</a:t>
            </a:r>
          </a:p>
          <a:p>
            <a:pPr>
              <a:lnSpc>
                <a:spcPct val="105000"/>
              </a:lnSpc>
              <a:buFont typeface="Arial" charset="0"/>
              <a:buNone/>
            </a:pPr>
            <a:r>
              <a:rPr b="0" smtClean="0">
                <a:solidFill>
                  <a:srgbClr val="000066"/>
                </a:solidFill>
                <a:latin typeface="宋体" charset="-122"/>
                <a:ea typeface="宋体" charset="-122"/>
              </a:rPr>
              <a:t>   </a:t>
            </a:r>
            <a:r>
              <a:rPr lang="en-US" altLang="zh-CN" b="0" smtClean="0">
                <a:solidFill>
                  <a:srgbClr val="FF0000"/>
                </a:solidFill>
                <a:latin typeface="宋体" charset="-122"/>
              </a:rPr>
              <a:t>2</a:t>
            </a:r>
            <a:r>
              <a:rPr b="0" smtClean="0">
                <a:solidFill>
                  <a:srgbClr val="FF0000"/>
                </a:solidFill>
                <a:latin typeface="宋体" charset="-122"/>
                <a:ea typeface="宋体" charset="-122"/>
              </a:rPr>
              <a:t>、各级管理层对各自区域的安全直接负责；</a:t>
            </a:r>
          </a:p>
          <a:p>
            <a:pPr>
              <a:lnSpc>
                <a:spcPct val="105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3</a:t>
            </a:r>
            <a:r>
              <a:rPr b="0" smtClean="0">
                <a:solidFill>
                  <a:srgbClr val="000066"/>
                </a:solidFill>
                <a:latin typeface="宋体" charset="-122"/>
                <a:ea typeface="宋体" charset="-122"/>
              </a:rPr>
              <a:t>、所有安全操作隐患是可以控制的；</a:t>
            </a:r>
          </a:p>
          <a:p>
            <a:pPr>
              <a:lnSpc>
                <a:spcPct val="105000"/>
              </a:lnSpc>
              <a:buFont typeface="Arial" charset="0"/>
              <a:buNone/>
            </a:pPr>
            <a:r>
              <a:rPr b="0" smtClean="0">
                <a:solidFill>
                  <a:srgbClr val="000066"/>
                </a:solidFill>
                <a:latin typeface="宋体" charset="-122"/>
                <a:ea typeface="宋体" charset="-122"/>
              </a:rPr>
              <a:t>   </a:t>
            </a:r>
            <a:r>
              <a:rPr lang="en-US" altLang="zh-CN" b="0" smtClean="0">
                <a:solidFill>
                  <a:srgbClr val="FF0000"/>
                </a:solidFill>
                <a:latin typeface="宋体" charset="-122"/>
              </a:rPr>
              <a:t>4</a:t>
            </a:r>
            <a:r>
              <a:rPr b="0" smtClean="0">
                <a:solidFill>
                  <a:srgbClr val="FF0000"/>
                </a:solidFill>
                <a:latin typeface="宋体" charset="-122"/>
                <a:ea typeface="宋体" charset="-122"/>
              </a:rPr>
              <a:t>、安全是被雇佣的一个条件；</a:t>
            </a:r>
          </a:p>
          <a:p>
            <a:pPr>
              <a:lnSpc>
                <a:spcPct val="105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5</a:t>
            </a:r>
            <a:r>
              <a:rPr b="0" smtClean="0">
                <a:solidFill>
                  <a:srgbClr val="000066"/>
                </a:solidFill>
                <a:latin typeface="宋体" charset="-122"/>
                <a:ea typeface="宋体" charset="-122"/>
              </a:rPr>
              <a:t>、员工必须接受严格的安全培训；</a:t>
            </a:r>
          </a:p>
          <a:p>
            <a:pPr>
              <a:buFont typeface="Arial" charset="0"/>
              <a:buNone/>
            </a:pPr>
            <a:r>
              <a:rPr b="0" smtClean="0">
                <a:solidFill>
                  <a:srgbClr val="000066"/>
                </a:solidFill>
                <a:latin typeface="宋体" charset="-122"/>
                <a:ea typeface="宋体" charset="-122"/>
              </a:rPr>
              <a:t>         </a:t>
            </a:r>
          </a:p>
        </p:txBody>
      </p:sp>
      <p:sp>
        <p:nvSpPr>
          <p:cNvPr id="98306" name="Rectangle 3"/>
          <p:cNvSpPr>
            <a:spLocks noChangeArrowheads="1"/>
          </p:cNvSpPr>
          <p:nvPr/>
        </p:nvSpPr>
        <p:spPr bwMode="auto">
          <a:xfrm>
            <a:off x="5343525" y="404813"/>
            <a:ext cx="3332163" cy="457200"/>
          </a:xfrm>
          <a:prstGeom prst="rect">
            <a:avLst/>
          </a:prstGeom>
          <a:noFill/>
          <a:ln w="9525">
            <a:noFill/>
            <a:miter lim="800000"/>
            <a:headEnd/>
            <a:tailEnd/>
          </a:ln>
        </p:spPr>
        <p:txBody>
          <a:bodyPr wrap="none">
            <a:spAutoFit/>
          </a:bodyPr>
          <a:lstStyle/>
          <a:p>
            <a:r>
              <a:rPr lang="zh-CN" altLang="en-US" sz="2400">
                <a:solidFill>
                  <a:schemeClr val="bg1"/>
                </a:solidFill>
              </a:rPr>
              <a:t> 现代安全管理十大理念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1874">
                                            <p:txEl>
                                              <p:pRg st="1" end="1"/>
                                            </p:txEl>
                                          </p:spTgt>
                                        </p:tgtEl>
                                        <p:attrNameLst>
                                          <p:attrName>style.visibility</p:attrName>
                                        </p:attrNameLst>
                                      </p:cBhvr>
                                      <p:to>
                                        <p:strVal val="visible"/>
                                      </p:to>
                                    </p:set>
                                    <p:anim calcmode="lin" valueType="num">
                                      <p:cBhvr additive="base">
                                        <p:cTn id="7" dur="500" fill="hold"/>
                                        <p:tgtEl>
                                          <p:spTgt spid="123187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187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1874">
                                            <p:txEl>
                                              <p:pRg st="2" end="2"/>
                                            </p:txEl>
                                          </p:spTgt>
                                        </p:tgtEl>
                                        <p:attrNameLst>
                                          <p:attrName>style.visibility</p:attrName>
                                        </p:attrNameLst>
                                      </p:cBhvr>
                                      <p:to>
                                        <p:strVal val="visible"/>
                                      </p:to>
                                    </p:set>
                                    <p:anim calcmode="lin" valueType="num">
                                      <p:cBhvr additive="base">
                                        <p:cTn id="13" dur="500" fill="hold"/>
                                        <p:tgtEl>
                                          <p:spTgt spid="123187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187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1874">
                                            <p:txEl>
                                              <p:pRg st="3" end="3"/>
                                            </p:txEl>
                                          </p:spTgt>
                                        </p:tgtEl>
                                        <p:attrNameLst>
                                          <p:attrName>style.visibility</p:attrName>
                                        </p:attrNameLst>
                                      </p:cBhvr>
                                      <p:to>
                                        <p:strVal val="visible"/>
                                      </p:to>
                                    </p:set>
                                    <p:anim calcmode="lin" valueType="num">
                                      <p:cBhvr additive="base">
                                        <p:cTn id="19" dur="500" fill="hold"/>
                                        <p:tgtEl>
                                          <p:spTgt spid="123187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187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1874">
                                            <p:txEl>
                                              <p:pRg st="4" end="4"/>
                                            </p:txEl>
                                          </p:spTgt>
                                        </p:tgtEl>
                                        <p:attrNameLst>
                                          <p:attrName>style.visibility</p:attrName>
                                        </p:attrNameLst>
                                      </p:cBhvr>
                                      <p:to>
                                        <p:strVal val="visible"/>
                                      </p:to>
                                    </p:set>
                                    <p:anim calcmode="lin" valueType="num">
                                      <p:cBhvr additive="base">
                                        <p:cTn id="25" dur="500" fill="hold"/>
                                        <p:tgtEl>
                                          <p:spTgt spid="123187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187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1874">
                                            <p:txEl>
                                              <p:pRg st="5" end="5"/>
                                            </p:txEl>
                                          </p:spTgt>
                                        </p:tgtEl>
                                        <p:attrNameLst>
                                          <p:attrName>style.visibility</p:attrName>
                                        </p:attrNameLst>
                                      </p:cBhvr>
                                      <p:to>
                                        <p:strVal val="visible"/>
                                      </p:to>
                                    </p:set>
                                    <p:anim calcmode="lin" valueType="num">
                                      <p:cBhvr additive="base">
                                        <p:cTn id="31" dur="500" fill="hold"/>
                                        <p:tgtEl>
                                          <p:spTgt spid="123187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187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1874">
                                            <p:txEl>
                                              <p:pRg st="6" end="6"/>
                                            </p:txEl>
                                          </p:spTgt>
                                        </p:tgtEl>
                                        <p:attrNameLst>
                                          <p:attrName>style.visibility</p:attrName>
                                        </p:attrNameLst>
                                      </p:cBhvr>
                                      <p:to>
                                        <p:strVal val="visible"/>
                                      </p:to>
                                    </p:set>
                                    <p:anim calcmode="lin" valueType="num">
                                      <p:cBhvr additive="base">
                                        <p:cTn id="37" dur="500" fill="hold"/>
                                        <p:tgtEl>
                                          <p:spTgt spid="123187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3187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body" idx="4294967295"/>
          </p:nvPr>
        </p:nvSpPr>
        <p:spPr>
          <a:xfrm>
            <a:off x="457200" y="1530350"/>
            <a:ext cx="8458200" cy="4114800"/>
          </a:xfrm>
        </p:spPr>
        <p:txBody>
          <a:bodyPr/>
          <a:lstStyle/>
          <a:p>
            <a:pPr>
              <a:lnSpc>
                <a:spcPct val="145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6</a:t>
            </a:r>
            <a:r>
              <a:rPr b="0" smtClean="0">
                <a:solidFill>
                  <a:srgbClr val="000066"/>
                </a:solidFill>
                <a:latin typeface="宋体" charset="-122"/>
                <a:ea typeface="宋体" charset="-122"/>
              </a:rPr>
              <a:t>、</a:t>
            </a:r>
            <a:r>
              <a:rPr b="0" smtClean="0">
                <a:solidFill>
                  <a:srgbClr val="FF0000"/>
                </a:solidFill>
                <a:latin typeface="宋体" charset="-122"/>
                <a:ea typeface="宋体" charset="-122"/>
              </a:rPr>
              <a:t>各级主管必须进行安全检查；</a:t>
            </a:r>
          </a:p>
          <a:p>
            <a:pPr>
              <a:lnSpc>
                <a:spcPct val="145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7</a:t>
            </a:r>
            <a:r>
              <a:rPr b="0" smtClean="0">
                <a:solidFill>
                  <a:srgbClr val="000066"/>
                </a:solidFill>
                <a:latin typeface="宋体" charset="-122"/>
                <a:ea typeface="宋体" charset="-122"/>
              </a:rPr>
              <a:t>、发现的安全隐患必须及时更正；</a:t>
            </a:r>
          </a:p>
          <a:p>
            <a:pPr>
              <a:lnSpc>
                <a:spcPct val="145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8</a:t>
            </a:r>
            <a:r>
              <a:rPr b="0" smtClean="0">
                <a:solidFill>
                  <a:srgbClr val="000066"/>
                </a:solidFill>
                <a:latin typeface="宋体" charset="-122"/>
                <a:ea typeface="宋体" charset="-122"/>
              </a:rPr>
              <a:t>、工作外的安全和工作中的安全同样重要； </a:t>
            </a:r>
          </a:p>
          <a:p>
            <a:pPr>
              <a:lnSpc>
                <a:spcPct val="145000"/>
              </a:lnSpc>
              <a:buFont typeface="Arial" charset="0"/>
              <a:buNone/>
            </a:pPr>
            <a:r>
              <a:rPr b="0" smtClean="0">
                <a:solidFill>
                  <a:srgbClr val="000066"/>
                </a:solidFill>
                <a:latin typeface="宋体" charset="-122"/>
                <a:ea typeface="宋体" charset="-122"/>
              </a:rPr>
              <a:t> </a:t>
            </a:r>
            <a:r>
              <a:rPr lang="en-US" altLang="zh-CN" b="0" smtClean="0">
                <a:solidFill>
                  <a:srgbClr val="FF0000"/>
                </a:solidFill>
                <a:latin typeface="宋体" charset="-122"/>
              </a:rPr>
              <a:t>9</a:t>
            </a:r>
            <a:r>
              <a:rPr b="0" smtClean="0">
                <a:solidFill>
                  <a:srgbClr val="FF0000"/>
                </a:solidFill>
                <a:latin typeface="宋体" charset="-122"/>
                <a:ea typeface="宋体" charset="-122"/>
              </a:rPr>
              <a:t>、员工的直接参与是关键；</a:t>
            </a:r>
          </a:p>
          <a:p>
            <a:pPr>
              <a:lnSpc>
                <a:spcPct val="145000"/>
              </a:lnSpc>
              <a:buFont typeface="Arial" charset="0"/>
              <a:buNone/>
            </a:pPr>
            <a:r>
              <a:rPr b="0" smtClean="0">
                <a:solidFill>
                  <a:srgbClr val="000066"/>
                </a:solidFill>
                <a:latin typeface="宋体" charset="-122"/>
                <a:ea typeface="宋体" charset="-122"/>
              </a:rPr>
              <a:t> </a:t>
            </a:r>
            <a:r>
              <a:rPr lang="en-US" altLang="zh-CN" b="0" smtClean="0">
                <a:solidFill>
                  <a:srgbClr val="000066"/>
                </a:solidFill>
                <a:latin typeface="宋体" charset="-122"/>
              </a:rPr>
              <a:t>10</a:t>
            </a:r>
            <a:r>
              <a:rPr b="0" smtClean="0">
                <a:solidFill>
                  <a:srgbClr val="000066"/>
                </a:solidFill>
                <a:latin typeface="宋体" charset="-122"/>
                <a:ea typeface="宋体" charset="-122"/>
              </a:rPr>
              <a:t>、良好的安全创造良好的业绩。 </a:t>
            </a:r>
          </a:p>
          <a:p>
            <a:pPr>
              <a:lnSpc>
                <a:spcPct val="90000"/>
              </a:lnSpc>
            </a:pPr>
            <a:endParaRPr b="0" smtClean="0">
              <a:solidFill>
                <a:srgbClr val="000066"/>
              </a:solidFill>
              <a:latin typeface="宋体" charset="-122"/>
              <a:ea typeface="宋体" charset="-122"/>
            </a:endParaRPr>
          </a:p>
        </p:txBody>
      </p:sp>
      <p:pic>
        <p:nvPicPr>
          <p:cNvPr id="100354" name="Picture 9" descr="图片240"/>
          <p:cNvPicPr>
            <a:picLocks noChangeAspect="1" noChangeArrowheads="1"/>
          </p:cNvPicPr>
          <p:nvPr/>
        </p:nvPicPr>
        <p:blipFill>
          <a:blip r:embed="rId4" cstate="print"/>
          <a:srcRect/>
          <a:stretch>
            <a:fillRect/>
          </a:stretch>
        </p:blipFill>
        <p:spPr bwMode="auto">
          <a:xfrm>
            <a:off x="6877050" y="3860800"/>
            <a:ext cx="2266950" cy="2663825"/>
          </a:xfrm>
          <a:prstGeom prst="rect">
            <a:avLst/>
          </a:prstGeom>
          <a:noFill/>
          <a:ln w="9525">
            <a:noFill/>
            <a:miter lim="800000"/>
            <a:headEnd/>
            <a:tailEnd/>
          </a:ln>
        </p:spPr>
      </p:pic>
      <p:sp>
        <p:nvSpPr>
          <p:cNvPr id="100355" name="Rectangle 4"/>
          <p:cNvSpPr>
            <a:spLocks noChangeArrowheads="1"/>
          </p:cNvSpPr>
          <p:nvPr/>
        </p:nvSpPr>
        <p:spPr bwMode="auto">
          <a:xfrm>
            <a:off x="5343525" y="404813"/>
            <a:ext cx="3332163" cy="457200"/>
          </a:xfrm>
          <a:prstGeom prst="rect">
            <a:avLst/>
          </a:prstGeom>
          <a:noFill/>
          <a:ln w="9525">
            <a:noFill/>
            <a:miter lim="800000"/>
            <a:headEnd/>
            <a:tailEnd/>
          </a:ln>
        </p:spPr>
        <p:txBody>
          <a:bodyPr wrap="none">
            <a:spAutoFit/>
          </a:bodyPr>
          <a:lstStyle/>
          <a:p>
            <a:r>
              <a:rPr lang="zh-CN" altLang="en-US" sz="2400">
                <a:solidFill>
                  <a:schemeClr val="bg1"/>
                </a:solidFill>
              </a:rPr>
              <a:t> 现代安全管理十大理念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3922">
                                            <p:txEl>
                                              <p:pRg st="0" end="0"/>
                                            </p:txEl>
                                          </p:spTgt>
                                        </p:tgtEl>
                                        <p:attrNameLst>
                                          <p:attrName>style.visibility</p:attrName>
                                        </p:attrNameLst>
                                      </p:cBhvr>
                                      <p:to>
                                        <p:strVal val="visible"/>
                                      </p:to>
                                    </p:set>
                                    <p:anim calcmode="lin" valueType="num">
                                      <p:cBhvr additive="base">
                                        <p:cTn id="7" dur="500" fill="hold"/>
                                        <p:tgtEl>
                                          <p:spTgt spid="12339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39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3922">
                                            <p:txEl>
                                              <p:pRg st="1" end="1"/>
                                            </p:txEl>
                                          </p:spTgt>
                                        </p:tgtEl>
                                        <p:attrNameLst>
                                          <p:attrName>style.visibility</p:attrName>
                                        </p:attrNameLst>
                                      </p:cBhvr>
                                      <p:to>
                                        <p:strVal val="visible"/>
                                      </p:to>
                                    </p:set>
                                    <p:anim calcmode="lin" valueType="num">
                                      <p:cBhvr additive="base">
                                        <p:cTn id="13" dur="500" fill="hold"/>
                                        <p:tgtEl>
                                          <p:spTgt spid="12339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392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3922">
                                            <p:txEl>
                                              <p:pRg st="2" end="2"/>
                                            </p:txEl>
                                          </p:spTgt>
                                        </p:tgtEl>
                                        <p:attrNameLst>
                                          <p:attrName>style.visibility</p:attrName>
                                        </p:attrNameLst>
                                      </p:cBhvr>
                                      <p:to>
                                        <p:strVal val="visible"/>
                                      </p:to>
                                    </p:set>
                                    <p:anim calcmode="lin" valueType="num">
                                      <p:cBhvr additive="base">
                                        <p:cTn id="19" dur="500" fill="hold"/>
                                        <p:tgtEl>
                                          <p:spTgt spid="12339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392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3922">
                                            <p:txEl>
                                              <p:pRg st="3" end="3"/>
                                            </p:txEl>
                                          </p:spTgt>
                                        </p:tgtEl>
                                        <p:attrNameLst>
                                          <p:attrName>style.visibility</p:attrName>
                                        </p:attrNameLst>
                                      </p:cBhvr>
                                      <p:to>
                                        <p:strVal val="visible"/>
                                      </p:to>
                                    </p:set>
                                    <p:anim calcmode="lin" valueType="num">
                                      <p:cBhvr additive="base">
                                        <p:cTn id="25" dur="500" fill="hold"/>
                                        <p:tgtEl>
                                          <p:spTgt spid="12339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392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3922">
                                            <p:txEl>
                                              <p:pRg st="4" end="4"/>
                                            </p:txEl>
                                          </p:spTgt>
                                        </p:tgtEl>
                                        <p:attrNameLst>
                                          <p:attrName>style.visibility</p:attrName>
                                        </p:attrNameLst>
                                      </p:cBhvr>
                                      <p:to>
                                        <p:strVal val="visible"/>
                                      </p:to>
                                    </p:set>
                                    <p:anim calcmode="lin" valueType="num">
                                      <p:cBhvr additive="base">
                                        <p:cTn id="31" dur="500" fill="hold"/>
                                        <p:tgtEl>
                                          <p:spTgt spid="123392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392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7088" y="1557338"/>
            <a:ext cx="7337425" cy="4392612"/>
            <a:chOff x="644" y="1032"/>
            <a:chExt cx="4854" cy="2992"/>
          </a:xfrm>
        </p:grpSpPr>
        <p:grpSp>
          <p:nvGrpSpPr>
            <p:cNvPr id="102403" name="Group 3"/>
            <p:cNvGrpSpPr>
              <a:grpSpLocks/>
            </p:cNvGrpSpPr>
            <p:nvPr/>
          </p:nvGrpSpPr>
          <p:grpSpPr bwMode="auto">
            <a:xfrm>
              <a:off x="644" y="1032"/>
              <a:ext cx="4854" cy="2992"/>
              <a:chOff x="657" y="1026"/>
              <a:chExt cx="4854" cy="2992"/>
            </a:xfrm>
          </p:grpSpPr>
          <p:sp>
            <p:nvSpPr>
              <p:cNvPr id="102407" name="Oval 4"/>
              <p:cNvSpPr>
                <a:spLocks noChangeArrowheads="1"/>
              </p:cNvSpPr>
              <p:nvPr/>
            </p:nvSpPr>
            <p:spPr bwMode="auto">
              <a:xfrm>
                <a:off x="885" y="1544"/>
                <a:ext cx="1912" cy="1950"/>
              </a:xfrm>
              <a:prstGeom prst="ellipse">
                <a:avLst/>
              </a:prstGeom>
              <a:solidFill>
                <a:schemeClr val="bg1"/>
              </a:solidFill>
              <a:ln w="127000">
                <a:solidFill>
                  <a:schemeClr val="tx1"/>
                </a:solidFill>
                <a:round/>
                <a:headEnd/>
                <a:tailEnd/>
              </a:ln>
            </p:spPr>
            <p:txBody>
              <a:bodyPr wrap="none" anchor="ctr"/>
              <a:lstStyle/>
              <a:p>
                <a:endParaRPr kumimoji="1" lang="zh-CN" altLang="en-US" sz="6000">
                  <a:solidFill>
                    <a:srgbClr val="FF0000"/>
                  </a:solidFill>
                  <a:ea typeface="黑体" pitchFamily="2" charset="-122"/>
                </a:endParaRPr>
              </a:p>
            </p:txBody>
          </p:sp>
          <p:sp>
            <p:nvSpPr>
              <p:cNvPr id="1284101" name="Rectangle 5"/>
              <p:cNvSpPr>
                <a:spLocks noChangeArrowheads="1"/>
              </p:cNvSpPr>
              <p:nvPr/>
            </p:nvSpPr>
            <p:spPr bwMode="auto">
              <a:xfrm>
                <a:off x="657" y="2250"/>
                <a:ext cx="2172" cy="439"/>
              </a:xfrm>
              <a:prstGeom prst="rect">
                <a:avLst/>
              </a:prstGeom>
              <a:noFill/>
              <a:ln w="9525">
                <a:noFill/>
                <a:miter lim="800000"/>
                <a:headEnd/>
                <a:tailEnd/>
              </a:ln>
              <a:effectLst/>
            </p:spPr>
            <p:txBody>
              <a:bodyPr lIns="73025" tIns="38100" rIns="73025" bIns="38100">
                <a:spAutoFit/>
              </a:bodyPr>
              <a:lstStyle/>
              <a:p>
                <a:pPr algn="ctr" defTabSz="534988" eaLnBrk="0" hangingPunct="0">
                  <a:lnSpc>
                    <a:spcPct val="120000"/>
                  </a:lnSpc>
                  <a:defRPr/>
                </a:pPr>
                <a:r>
                  <a:rPr lang="zh-CN" altLang="en-US" sz="3100">
                    <a:solidFill>
                      <a:srgbClr val="FF3300"/>
                    </a:solidFill>
                    <a:effectLst>
                      <a:outerShdw blurRad="38100" dist="38100" dir="2700000" algn="tl">
                        <a:srgbClr val="C0C0C0"/>
                      </a:outerShdw>
                    </a:effectLst>
                    <a:ea typeface="Taipei"/>
                    <a:cs typeface="Taipei"/>
                  </a:rPr>
                  <a:t>安全要诀</a:t>
                </a:r>
              </a:p>
            </p:txBody>
          </p:sp>
          <p:sp>
            <p:nvSpPr>
              <p:cNvPr id="102409" name="Freeform 6"/>
              <p:cNvSpPr>
                <a:spLocks/>
              </p:cNvSpPr>
              <p:nvPr/>
            </p:nvSpPr>
            <p:spPr bwMode="auto">
              <a:xfrm>
                <a:off x="2344" y="1026"/>
                <a:ext cx="2785" cy="1338"/>
              </a:xfrm>
              <a:custGeom>
                <a:avLst/>
                <a:gdLst>
                  <a:gd name="T0" fmla="*/ 91 w 3008"/>
                  <a:gd name="T1" fmla="*/ 970 h 1338"/>
                  <a:gd name="T2" fmla="*/ 0 w 3008"/>
                  <a:gd name="T3" fmla="*/ 591 h 1338"/>
                  <a:gd name="T4" fmla="*/ 116 w 3008"/>
                  <a:gd name="T5" fmla="*/ 642 h 1338"/>
                  <a:gd name="T6" fmla="*/ 168 w 3008"/>
                  <a:gd name="T7" fmla="*/ 862 h 1338"/>
                  <a:gd name="T8" fmla="*/ 343 w 3008"/>
                  <a:gd name="T9" fmla="*/ 910 h 1338"/>
                  <a:gd name="T10" fmla="*/ 251 w 3008"/>
                  <a:gd name="T11" fmla="*/ 530 h 1338"/>
                  <a:gd name="T12" fmla="*/ 118 w 3008"/>
                  <a:gd name="T13" fmla="*/ 643 h 1338"/>
                  <a:gd name="T14" fmla="*/ 2 w 3008"/>
                  <a:gd name="T15" fmla="*/ 591 h 1338"/>
                  <a:gd name="T16" fmla="*/ 210 w 3008"/>
                  <a:gd name="T17" fmla="*/ 402 h 1338"/>
                  <a:gd name="T18" fmla="*/ 194 w 3008"/>
                  <a:gd name="T19" fmla="*/ 331 h 1338"/>
                  <a:gd name="T20" fmla="*/ 271 w 3008"/>
                  <a:gd name="T21" fmla="*/ 289 h 1338"/>
                  <a:gd name="T22" fmla="*/ 244 w 3008"/>
                  <a:gd name="T23" fmla="*/ 176 h 1338"/>
                  <a:gd name="T24" fmla="*/ 302 w 3008"/>
                  <a:gd name="T25" fmla="*/ 161 h 1338"/>
                  <a:gd name="T26" fmla="*/ 294 w 3008"/>
                  <a:gd name="T27" fmla="*/ 120 h 1338"/>
                  <a:gd name="T28" fmla="*/ 283 w 3008"/>
                  <a:gd name="T29" fmla="*/ 79 h 1338"/>
                  <a:gd name="T30" fmla="*/ 638 w 3008"/>
                  <a:gd name="T31" fmla="*/ 0 h 1338"/>
                  <a:gd name="T32" fmla="*/ 660 w 3008"/>
                  <a:gd name="T33" fmla="*/ 84 h 1338"/>
                  <a:gd name="T34" fmla="*/ 735 w 3008"/>
                  <a:gd name="T35" fmla="*/ 69 h 1338"/>
                  <a:gd name="T36" fmla="*/ 761 w 3008"/>
                  <a:gd name="T37" fmla="*/ 174 h 1338"/>
                  <a:gd name="T38" fmla="*/ 857 w 3008"/>
                  <a:gd name="T39" fmla="*/ 186 h 1338"/>
                  <a:gd name="T40" fmla="*/ 873 w 3008"/>
                  <a:gd name="T41" fmla="*/ 244 h 1338"/>
                  <a:gd name="T42" fmla="*/ 1055 w 3008"/>
                  <a:gd name="T43" fmla="*/ 209 h 1338"/>
                  <a:gd name="T44" fmla="*/ 1064 w 3008"/>
                  <a:gd name="T45" fmla="*/ 248 h 1338"/>
                  <a:gd name="T46" fmla="*/ 1080 w 3008"/>
                  <a:gd name="T47" fmla="*/ 256 h 1338"/>
                  <a:gd name="T48" fmla="*/ 1275 w 3008"/>
                  <a:gd name="T49" fmla="*/ 213 h 1338"/>
                  <a:gd name="T50" fmla="*/ 1292 w 3008"/>
                  <a:gd name="T51" fmla="*/ 286 h 1338"/>
                  <a:gd name="T52" fmla="*/ 2373 w 3008"/>
                  <a:gd name="T53" fmla="*/ 41 h 1338"/>
                  <a:gd name="T54" fmla="*/ 2578 w 3008"/>
                  <a:gd name="T55" fmla="*/ 170 h 1338"/>
                  <a:gd name="T56" fmla="*/ 2439 w 3008"/>
                  <a:gd name="T57" fmla="*/ 427 h 1338"/>
                  <a:gd name="T58" fmla="*/ 2368 w 3008"/>
                  <a:gd name="T59" fmla="*/ 363 h 1338"/>
                  <a:gd name="T60" fmla="*/ 2305 w 3008"/>
                  <a:gd name="T61" fmla="*/ 377 h 1338"/>
                  <a:gd name="T62" fmla="*/ 2267 w 3008"/>
                  <a:gd name="T63" fmla="*/ 465 h 1338"/>
                  <a:gd name="T64" fmla="*/ 2201 w 3008"/>
                  <a:gd name="T65" fmla="*/ 400 h 1338"/>
                  <a:gd name="T66" fmla="*/ 2183 w 3008"/>
                  <a:gd name="T67" fmla="*/ 415 h 1338"/>
                  <a:gd name="T68" fmla="*/ 2155 w 3008"/>
                  <a:gd name="T69" fmla="*/ 491 h 1338"/>
                  <a:gd name="T70" fmla="*/ 2017 w 3008"/>
                  <a:gd name="T71" fmla="*/ 534 h 1338"/>
                  <a:gd name="T72" fmla="*/ 2006 w 3008"/>
                  <a:gd name="T73" fmla="*/ 546 h 1338"/>
                  <a:gd name="T74" fmla="*/ 1902 w 3008"/>
                  <a:gd name="T75" fmla="*/ 465 h 1338"/>
                  <a:gd name="T76" fmla="*/ 1832 w 3008"/>
                  <a:gd name="T77" fmla="*/ 480 h 1338"/>
                  <a:gd name="T78" fmla="*/ 1767 w 3008"/>
                  <a:gd name="T79" fmla="*/ 577 h 1338"/>
                  <a:gd name="T80" fmla="*/ 1676 w 3008"/>
                  <a:gd name="T81" fmla="*/ 517 h 1338"/>
                  <a:gd name="T82" fmla="*/ 1603 w 3008"/>
                  <a:gd name="T83" fmla="*/ 533 h 1338"/>
                  <a:gd name="T84" fmla="*/ 1527 w 3008"/>
                  <a:gd name="T85" fmla="*/ 629 h 1338"/>
                  <a:gd name="T86" fmla="*/ 1376 w 3008"/>
                  <a:gd name="T87" fmla="*/ 677 h 1338"/>
                  <a:gd name="T88" fmla="*/ 1398 w 3008"/>
                  <a:gd name="T89" fmla="*/ 770 h 1338"/>
                  <a:gd name="T90" fmla="*/ 1191 w 3008"/>
                  <a:gd name="T91" fmla="*/ 816 h 1338"/>
                  <a:gd name="T92" fmla="*/ 1204 w 3008"/>
                  <a:gd name="T93" fmla="*/ 870 h 1338"/>
                  <a:gd name="T94" fmla="*/ 1022 w 3008"/>
                  <a:gd name="T95" fmla="*/ 910 h 1338"/>
                  <a:gd name="T96" fmla="*/ 1036 w 3008"/>
                  <a:gd name="T97" fmla="*/ 973 h 1338"/>
                  <a:gd name="T98" fmla="*/ 958 w 3008"/>
                  <a:gd name="T99" fmla="*/ 1021 h 1338"/>
                  <a:gd name="T100" fmla="*/ 988 w 3008"/>
                  <a:gd name="T101" fmla="*/ 1144 h 1338"/>
                  <a:gd name="T102" fmla="*/ 911 w 3008"/>
                  <a:gd name="T103" fmla="*/ 1161 h 1338"/>
                  <a:gd name="T104" fmla="*/ 934 w 3008"/>
                  <a:gd name="T105" fmla="*/ 1257 h 1338"/>
                  <a:gd name="T106" fmla="*/ 576 w 3008"/>
                  <a:gd name="T107" fmla="*/ 1337 h 1338"/>
                  <a:gd name="T108" fmla="*/ 554 w 3008"/>
                  <a:gd name="T109" fmla="*/ 1243 h 1338"/>
                  <a:gd name="T110" fmla="*/ 500 w 3008"/>
                  <a:gd name="T111" fmla="*/ 1254 h 1338"/>
                  <a:gd name="T112" fmla="*/ 476 w 3008"/>
                  <a:gd name="T113" fmla="*/ 1150 h 1338"/>
                  <a:gd name="T114" fmla="*/ 447 w 3008"/>
                  <a:gd name="T115" fmla="*/ 1128 h 1338"/>
                  <a:gd name="T116" fmla="*/ 383 w 3008"/>
                  <a:gd name="T117" fmla="*/ 1118 h 1338"/>
                  <a:gd name="T118" fmla="*/ 368 w 3008"/>
                  <a:gd name="T119" fmla="*/ 1056 h 1338"/>
                  <a:gd name="T120" fmla="*/ 91 w 3008"/>
                  <a:gd name="T121" fmla="*/ 970 h 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8"/>
                  <a:gd name="T184" fmla="*/ 0 h 1338"/>
                  <a:gd name="T185" fmla="*/ 3008 w 3008"/>
                  <a:gd name="T186" fmla="*/ 1338 h 13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8" h="1338">
                    <a:moveTo>
                      <a:pt x="106" y="970"/>
                    </a:moveTo>
                    <a:lnTo>
                      <a:pt x="0" y="591"/>
                    </a:lnTo>
                    <a:lnTo>
                      <a:pt x="135" y="642"/>
                    </a:lnTo>
                    <a:lnTo>
                      <a:pt x="196" y="862"/>
                    </a:lnTo>
                    <a:lnTo>
                      <a:pt x="400" y="910"/>
                    </a:lnTo>
                    <a:lnTo>
                      <a:pt x="293" y="530"/>
                    </a:lnTo>
                    <a:lnTo>
                      <a:pt x="137" y="643"/>
                    </a:lnTo>
                    <a:lnTo>
                      <a:pt x="2" y="591"/>
                    </a:lnTo>
                    <a:lnTo>
                      <a:pt x="245" y="402"/>
                    </a:lnTo>
                    <a:lnTo>
                      <a:pt x="227" y="331"/>
                    </a:lnTo>
                    <a:lnTo>
                      <a:pt x="316" y="289"/>
                    </a:lnTo>
                    <a:lnTo>
                      <a:pt x="284" y="176"/>
                    </a:lnTo>
                    <a:lnTo>
                      <a:pt x="352" y="161"/>
                    </a:lnTo>
                    <a:lnTo>
                      <a:pt x="343" y="120"/>
                    </a:lnTo>
                    <a:lnTo>
                      <a:pt x="331" y="79"/>
                    </a:lnTo>
                    <a:lnTo>
                      <a:pt x="744" y="0"/>
                    </a:lnTo>
                    <a:lnTo>
                      <a:pt x="770" y="84"/>
                    </a:lnTo>
                    <a:lnTo>
                      <a:pt x="858" y="69"/>
                    </a:lnTo>
                    <a:lnTo>
                      <a:pt x="888" y="174"/>
                    </a:lnTo>
                    <a:lnTo>
                      <a:pt x="1000" y="186"/>
                    </a:lnTo>
                    <a:lnTo>
                      <a:pt x="1018" y="244"/>
                    </a:lnTo>
                    <a:lnTo>
                      <a:pt x="1230" y="209"/>
                    </a:lnTo>
                    <a:lnTo>
                      <a:pt x="1241" y="248"/>
                    </a:lnTo>
                    <a:lnTo>
                      <a:pt x="1260" y="256"/>
                    </a:lnTo>
                    <a:lnTo>
                      <a:pt x="1487" y="213"/>
                    </a:lnTo>
                    <a:lnTo>
                      <a:pt x="1507" y="286"/>
                    </a:lnTo>
                    <a:lnTo>
                      <a:pt x="2768" y="41"/>
                    </a:lnTo>
                    <a:lnTo>
                      <a:pt x="3007" y="170"/>
                    </a:lnTo>
                    <a:lnTo>
                      <a:pt x="2845" y="427"/>
                    </a:lnTo>
                    <a:lnTo>
                      <a:pt x="2763" y="363"/>
                    </a:lnTo>
                    <a:lnTo>
                      <a:pt x="2689" y="377"/>
                    </a:lnTo>
                    <a:lnTo>
                      <a:pt x="2644" y="465"/>
                    </a:lnTo>
                    <a:lnTo>
                      <a:pt x="2567" y="400"/>
                    </a:lnTo>
                    <a:lnTo>
                      <a:pt x="2547" y="415"/>
                    </a:lnTo>
                    <a:lnTo>
                      <a:pt x="2514" y="491"/>
                    </a:lnTo>
                    <a:lnTo>
                      <a:pt x="2353" y="534"/>
                    </a:lnTo>
                    <a:lnTo>
                      <a:pt x="2341" y="546"/>
                    </a:lnTo>
                    <a:lnTo>
                      <a:pt x="2218" y="465"/>
                    </a:lnTo>
                    <a:lnTo>
                      <a:pt x="2137" y="480"/>
                    </a:lnTo>
                    <a:lnTo>
                      <a:pt x="2061" y="577"/>
                    </a:lnTo>
                    <a:lnTo>
                      <a:pt x="1955" y="517"/>
                    </a:lnTo>
                    <a:lnTo>
                      <a:pt x="1870" y="533"/>
                    </a:lnTo>
                    <a:lnTo>
                      <a:pt x="1781" y="629"/>
                    </a:lnTo>
                    <a:lnTo>
                      <a:pt x="1605" y="677"/>
                    </a:lnTo>
                    <a:lnTo>
                      <a:pt x="1631" y="770"/>
                    </a:lnTo>
                    <a:lnTo>
                      <a:pt x="1389" y="816"/>
                    </a:lnTo>
                    <a:lnTo>
                      <a:pt x="1404" y="870"/>
                    </a:lnTo>
                    <a:lnTo>
                      <a:pt x="1192" y="910"/>
                    </a:lnTo>
                    <a:lnTo>
                      <a:pt x="1209" y="973"/>
                    </a:lnTo>
                    <a:lnTo>
                      <a:pt x="1118" y="1021"/>
                    </a:lnTo>
                    <a:lnTo>
                      <a:pt x="1152" y="1144"/>
                    </a:lnTo>
                    <a:lnTo>
                      <a:pt x="1063" y="1161"/>
                    </a:lnTo>
                    <a:lnTo>
                      <a:pt x="1090" y="1257"/>
                    </a:lnTo>
                    <a:lnTo>
                      <a:pt x="672" y="1337"/>
                    </a:lnTo>
                    <a:lnTo>
                      <a:pt x="646" y="1243"/>
                    </a:lnTo>
                    <a:lnTo>
                      <a:pt x="583" y="1254"/>
                    </a:lnTo>
                    <a:lnTo>
                      <a:pt x="555" y="1150"/>
                    </a:lnTo>
                    <a:lnTo>
                      <a:pt x="522" y="1128"/>
                    </a:lnTo>
                    <a:lnTo>
                      <a:pt x="447" y="1118"/>
                    </a:lnTo>
                    <a:lnTo>
                      <a:pt x="429" y="1056"/>
                    </a:lnTo>
                    <a:lnTo>
                      <a:pt x="106" y="970"/>
                    </a:lnTo>
                  </a:path>
                </a:pathLst>
              </a:custGeom>
              <a:solidFill>
                <a:srgbClr val="9999FF"/>
              </a:solidFill>
              <a:ln w="12700" cap="rnd">
                <a:solidFill>
                  <a:schemeClr val="tx1"/>
                </a:solidFill>
                <a:round/>
                <a:headEnd/>
                <a:tailEnd/>
              </a:ln>
            </p:spPr>
            <p:txBody>
              <a:bodyPr/>
              <a:lstStyle/>
              <a:p>
                <a:endParaRPr kumimoji="1" lang="zh-CN" altLang="en-US" sz="6000">
                  <a:solidFill>
                    <a:srgbClr val="FF0000"/>
                  </a:solidFill>
                  <a:ea typeface="黑体" pitchFamily="2" charset="-122"/>
                </a:endParaRPr>
              </a:p>
            </p:txBody>
          </p:sp>
          <p:sp>
            <p:nvSpPr>
              <p:cNvPr id="102410" name="Rectangle 7"/>
              <p:cNvSpPr>
                <a:spLocks noChangeArrowheads="1"/>
              </p:cNvSpPr>
              <p:nvPr/>
            </p:nvSpPr>
            <p:spPr bwMode="auto">
              <a:xfrm rot="-780000">
                <a:off x="2739" y="1300"/>
                <a:ext cx="2772" cy="235"/>
              </a:xfrm>
              <a:prstGeom prst="rect">
                <a:avLst/>
              </a:prstGeom>
              <a:noFill/>
              <a:ln w="9525">
                <a:noFill/>
                <a:miter lim="800000"/>
                <a:headEnd/>
                <a:tailEnd/>
              </a:ln>
            </p:spPr>
            <p:txBody>
              <a:bodyPr lIns="42863" tIns="20638" rIns="42863" bIns="20638">
                <a:spAutoFit/>
              </a:bodyPr>
              <a:lstStyle/>
              <a:p>
                <a:pPr defTabSz="196850" eaLnBrk="0" hangingPunct="0">
                  <a:spcBef>
                    <a:spcPct val="50000"/>
                  </a:spcBef>
                </a:pPr>
                <a:r>
                  <a:rPr lang="zh-CN" altLang="en-US" sz="2000">
                    <a:ea typeface="Taipei"/>
                    <a:cs typeface="Taipei"/>
                  </a:rPr>
                  <a:t>所有事故都是可以预防的</a:t>
                </a:r>
                <a:r>
                  <a:rPr lang="zh-CN" altLang="en-US" sz="1300">
                    <a:ea typeface="Taipei"/>
                    <a:cs typeface="Taipei"/>
                  </a:rPr>
                  <a:t> </a:t>
                </a:r>
              </a:p>
            </p:txBody>
          </p:sp>
          <p:grpSp>
            <p:nvGrpSpPr>
              <p:cNvPr id="102411" name="Group 8"/>
              <p:cNvGrpSpPr>
                <a:grpSpLocks/>
              </p:cNvGrpSpPr>
              <p:nvPr/>
            </p:nvGrpSpPr>
            <p:grpSpPr bwMode="auto">
              <a:xfrm>
                <a:off x="2536" y="1841"/>
                <a:ext cx="2879" cy="1349"/>
                <a:chOff x="2315" y="1754"/>
                <a:chExt cx="3110" cy="1349"/>
              </a:xfrm>
            </p:grpSpPr>
            <p:sp>
              <p:nvSpPr>
                <p:cNvPr id="102417" name="Freeform 9"/>
                <p:cNvSpPr>
                  <a:spLocks/>
                </p:cNvSpPr>
                <p:nvPr/>
              </p:nvSpPr>
              <p:spPr bwMode="auto">
                <a:xfrm>
                  <a:off x="2315" y="1786"/>
                  <a:ext cx="3091" cy="1317"/>
                </a:xfrm>
                <a:custGeom>
                  <a:avLst/>
                  <a:gdLst>
                    <a:gd name="T0" fmla="*/ 0 w 3091"/>
                    <a:gd name="T1" fmla="*/ 843 h 1317"/>
                    <a:gd name="T2" fmla="*/ 0 w 3091"/>
                    <a:gd name="T3" fmla="*/ 447 h 1317"/>
                    <a:gd name="T4" fmla="*/ 119 w 3091"/>
                    <a:gd name="T5" fmla="*/ 522 h 1317"/>
                    <a:gd name="T6" fmla="*/ 119 w 3091"/>
                    <a:gd name="T7" fmla="*/ 752 h 1317"/>
                    <a:gd name="T8" fmla="*/ 309 w 3091"/>
                    <a:gd name="T9" fmla="*/ 840 h 1317"/>
                    <a:gd name="T10" fmla="*/ 309 w 3091"/>
                    <a:gd name="T11" fmla="*/ 441 h 1317"/>
                    <a:gd name="T12" fmla="*/ 121 w 3091"/>
                    <a:gd name="T13" fmla="*/ 522 h 1317"/>
                    <a:gd name="T14" fmla="*/ 2 w 3091"/>
                    <a:gd name="T15" fmla="*/ 447 h 1317"/>
                    <a:gd name="T16" fmla="*/ 296 w 3091"/>
                    <a:gd name="T17" fmla="*/ 307 h 1317"/>
                    <a:gd name="T18" fmla="*/ 296 w 3091"/>
                    <a:gd name="T19" fmla="*/ 231 h 1317"/>
                    <a:gd name="T20" fmla="*/ 398 w 3091"/>
                    <a:gd name="T21" fmla="*/ 206 h 1317"/>
                    <a:gd name="T22" fmla="*/ 398 w 3091"/>
                    <a:gd name="T23" fmla="*/ 87 h 1317"/>
                    <a:gd name="T24" fmla="*/ 467 w 3091"/>
                    <a:gd name="T25" fmla="*/ 86 h 1317"/>
                    <a:gd name="T26" fmla="*/ 469 w 3091"/>
                    <a:gd name="T27" fmla="*/ 43 h 1317"/>
                    <a:gd name="T28" fmla="*/ 469 w 3091"/>
                    <a:gd name="T29" fmla="*/ 0 h 1317"/>
                    <a:gd name="T30" fmla="*/ 902 w 3091"/>
                    <a:gd name="T31" fmla="*/ 0 h 1317"/>
                    <a:gd name="T32" fmla="*/ 902 w 3091"/>
                    <a:gd name="T33" fmla="*/ 87 h 1317"/>
                    <a:gd name="T34" fmla="*/ 993 w 3091"/>
                    <a:gd name="T35" fmla="*/ 89 h 1317"/>
                    <a:gd name="T36" fmla="*/ 993 w 3091"/>
                    <a:gd name="T37" fmla="*/ 201 h 1317"/>
                    <a:gd name="T38" fmla="*/ 1101 w 3091"/>
                    <a:gd name="T39" fmla="*/ 233 h 1317"/>
                    <a:gd name="T40" fmla="*/ 1103 w 3091"/>
                    <a:gd name="T41" fmla="*/ 294 h 1317"/>
                    <a:gd name="T42" fmla="*/ 1322 w 3091"/>
                    <a:gd name="T43" fmla="*/ 299 h 1317"/>
                    <a:gd name="T44" fmla="*/ 1322 w 3091"/>
                    <a:gd name="T45" fmla="*/ 341 h 1317"/>
                    <a:gd name="T46" fmla="*/ 1354 w 3091"/>
                    <a:gd name="T47" fmla="*/ 355 h 1317"/>
                    <a:gd name="T48" fmla="*/ 1573 w 3091"/>
                    <a:gd name="T49" fmla="*/ 355 h 1317"/>
                    <a:gd name="T50" fmla="*/ 1575 w 3091"/>
                    <a:gd name="T51" fmla="*/ 429 h 1317"/>
                    <a:gd name="T52" fmla="*/ 2890 w 3091"/>
                    <a:gd name="T53" fmla="*/ 423 h 1317"/>
                    <a:gd name="T54" fmla="*/ 3090 w 3091"/>
                    <a:gd name="T55" fmla="*/ 597 h 1317"/>
                    <a:gd name="T56" fmla="*/ 2860 w 3091"/>
                    <a:gd name="T57" fmla="*/ 822 h 1317"/>
                    <a:gd name="T58" fmla="*/ 2795 w 3091"/>
                    <a:gd name="T59" fmla="*/ 741 h 1317"/>
                    <a:gd name="T60" fmla="*/ 2719 w 3091"/>
                    <a:gd name="T61" fmla="*/ 741 h 1317"/>
                    <a:gd name="T62" fmla="*/ 2652 w 3091"/>
                    <a:gd name="T63" fmla="*/ 822 h 1317"/>
                    <a:gd name="T64" fmla="*/ 2592 w 3091"/>
                    <a:gd name="T65" fmla="*/ 741 h 1317"/>
                    <a:gd name="T66" fmla="*/ 2568 w 3091"/>
                    <a:gd name="T67" fmla="*/ 754 h 1317"/>
                    <a:gd name="T68" fmla="*/ 2514 w 3091"/>
                    <a:gd name="T69" fmla="*/ 824 h 1317"/>
                    <a:gd name="T70" fmla="*/ 2343 w 3091"/>
                    <a:gd name="T71" fmla="*/ 834 h 1317"/>
                    <a:gd name="T72" fmla="*/ 2328 w 3091"/>
                    <a:gd name="T73" fmla="*/ 845 h 1317"/>
                    <a:gd name="T74" fmla="*/ 2228 w 3091"/>
                    <a:gd name="T75" fmla="*/ 741 h 1317"/>
                    <a:gd name="T76" fmla="*/ 2144 w 3091"/>
                    <a:gd name="T77" fmla="*/ 741 h 1317"/>
                    <a:gd name="T78" fmla="*/ 2044 w 3091"/>
                    <a:gd name="T79" fmla="*/ 824 h 1317"/>
                    <a:gd name="T80" fmla="*/ 1956 w 3091"/>
                    <a:gd name="T81" fmla="*/ 741 h 1317"/>
                    <a:gd name="T82" fmla="*/ 1867 w 3091"/>
                    <a:gd name="T83" fmla="*/ 741 h 1317"/>
                    <a:gd name="T84" fmla="*/ 1750 w 3091"/>
                    <a:gd name="T85" fmla="*/ 822 h 1317"/>
                    <a:gd name="T86" fmla="*/ 1564 w 3091"/>
                    <a:gd name="T87" fmla="*/ 836 h 1317"/>
                    <a:gd name="T88" fmla="*/ 1564 w 3091"/>
                    <a:gd name="T89" fmla="*/ 933 h 1317"/>
                    <a:gd name="T90" fmla="*/ 1313 w 3091"/>
                    <a:gd name="T91" fmla="*/ 933 h 1317"/>
                    <a:gd name="T92" fmla="*/ 1313 w 3091"/>
                    <a:gd name="T93" fmla="*/ 992 h 1317"/>
                    <a:gd name="T94" fmla="*/ 1092 w 3091"/>
                    <a:gd name="T95" fmla="*/ 992 h 1317"/>
                    <a:gd name="T96" fmla="*/ 1092 w 3091"/>
                    <a:gd name="T97" fmla="*/ 1055 h 1317"/>
                    <a:gd name="T98" fmla="*/ 986 w 3091"/>
                    <a:gd name="T99" fmla="*/ 1086 h 1317"/>
                    <a:gd name="T100" fmla="*/ 986 w 3091"/>
                    <a:gd name="T101" fmla="*/ 1215 h 1317"/>
                    <a:gd name="T102" fmla="*/ 893 w 3091"/>
                    <a:gd name="T103" fmla="*/ 1215 h 1317"/>
                    <a:gd name="T104" fmla="*/ 893 w 3091"/>
                    <a:gd name="T105" fmla="*/ 1316 h 1317"/>
                    <a:gd name="T106" fmla="*/ 458 w 3091"/>
                    <a:gd name="T107" fmla="*/ 1316 h 1317"/>
                    <a:gd name="T108" fmla="*/ 458 w 3091"/>
                    <a:gd name="T109" fmla="*/ 1217 h 1317"/>
                    <a:gd name="T110" fmla="*/ 395 w 3091"/>
                    <a:gd name="T111" fmla="*/ 1217 h 1317"/>
                    <a:gd name="T112" fmla="*/ 395 w 3091"/>
                    <a:gd name="T113" fmla="*/ 1107 h 1317"/>
                    <a:gd name="T114" fmla="*/ 367 w 3091"/>
                    <a:gd name="T115" fmla="*/ 1080 h 1317"/>
                    <a:gd name="T116" fmla="*/ 296 w 3091"/>
                    <a:gd name="T117" fmla="*/ 1055 h 1317"/>
                    <a:gd name="T118" fmla="*/ 296 w 3091"/>
                    <a:gd name="T119" fmla="*/ 992 h 1317"/>
                    <a:gd name="T120" fmla="*/ 0 w 3091"/>
                    <a:gd name="T121" fmla="*/ 843 h 13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91"/>
                    <a:gd name="T184" fmla="*/ 0 h 1317"/>
                    <a:gd name="T185" fmla="*/ 3091 w 3091"/>
                    <a:gd name="T186" fmla="*/ 1317 h 13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91" h="1317">
                      <a:moveTo>
                        <a:pt x="0" y="843"/>
                      </a:moveTo>
                      <a:lnTo>
                        <a:pt x="0" y="447"/>
                      </a:lnTo>
                      <a:lnTo>
                        <a:pt x="119" y="522"/>
                      </a:lnTo>
                      <a:lnTo>
                        <a:pt x="119" y="752"/>
                      </a:lnTo>
                      <a:lnTo>
                        <a:pt x="309" y="840"/>
                      </a:lnTo>
                      <a:lnTo>
                        <a:pt x="309" y="441"/>
                      </a:lnTo>
                      <a:lnTo>
                        <a:pt x="121" y="522"/>
                      </a:lnTo>
                      <a:lnTo>
                        <a:pt x="2" y="447"/>
                      </a:lnTo>
                      <a:lnTo>
                        <a:pt x="296" y="307"/>
                      </a:lnTo>
                      <a:lnTo>
                        <a:pt x="296" y="231"/>
                      </a:lnTo>
                      <a:lnTo>
                        <a:pt x="398" y="206"/>
                      </a:lnTo>
                      <a:lnTo>
                        <a:pt x="398" y="87"/>
                      </a:lnTo>
                      <a:lnTo>
                        <a:pt x="467" y="86"/>
                      </a:lnTo>
                      <a:lnTo>
                        <a:pt x="469" y="43"/>
                      </a:lnTo>
                      <a:lnTo>
                        <a:pt x="469" y="0"/>
                      </a:lnTo>
                      <a:lnTo>
                        <a:pt x="902" y="0"/>
                      </a:lnTo>
                      <a:lnTo>
                        <a:pt x="902" y="87"/>
                      </a:lnTo>
                      <a:lnTo>
                        <a:pt x="993" y="89"/>
                      </a:lnTo>
                      <a:lnTo>
                        <a:pt x="993" y="201"/>
                      </a:lnTo>
                      <a:lnTo>
                        <a:pt x="1101" y="233"/>
                      </a:lnTo>
                      <a:lnTo>
                        <a:pt x="1103" y="294"/>
                      </a:lnTo>
                      <a:lnTo>
                        <a:pt x="1322" y="299"/>
                      </a:lnTo>
                      <a:lnTo>
                        <a:pt x="1322" y="341"/>
                      </a:lnTo>
                      <a:lnTo>
                        <a:pt x="1354" y="355"/>
                      </a:lnTo>
                      <a:lnTo>
                        <a:pt x="1573" y="355"/>
                      </a:lnTo>
                      <a:lnTo>
                        <a:pt x="1575" y="429"/>
                      </a:lnTo>
                      <a:lnTo>
                        <a:pt x="2890" y="423"/>
                      </a:lnTo>
                      <a:lnTo>
                        <a:pt x="3090" y="597"/>
                      </a:lnTo>
                      <a:lnTo>
                        <a:pt x="2860" y="822"/>
                      </a:lnTo>
                      <a:lnTo>
                        <a:pt x="2795" y="741"/>
                      </a:lnTo>
                      <a:lnTo>
                        <a:pt x="2719" y="741"/>
                      </a:lnTo>
                      <a:lnTo>
                        <a:pt x="2652" y="822"/>
                      </a:lnTo>
                      <a:lnTo>
                        <a:pt x="2592" y="741"/>
                      </a:lnTo>
                      <a:lnTo>
                        <a:pt x="2568" y="754"/>
                      </a:lnTo>
                      <a:lnTo>
                        <a:pt x="2514" y="824"/>
                      </a:lnTo>
                      <a:lnTo>
                        <a:pt x="2343" y="834"/>
                      </a:lnTo>
                      <a:lnTo>
                        <a:pt x="2328" y="845"/>
                      </a:lnTo>
                      <a:lnTo>
                        <a:pt x="2228" y="741"/>
                      </a:lnTo>
                      <a:lnTo>
                        <a:pt x="2144" y="741"/>
                      </a:lnTo>
                      <a:lnTo>
                        <a:pt x="2044" y="824"/>
                      </a:lnTo>
                      <a:lnTo>
                        <a:pt x="1956" y="741"/>
                      </a:lnTo>
                      <a:lnTo>
                        <a:pt x="1867" y="741"/>
                      </a:lnTo>
                      <a:lnTo>
                        <a:pt x="1750" y="822"/>
                      </a:lnTo>
                      <a:lnTo>
                        <a:pt x="1564" y="836"/>
                      </a:lnTo>
                      <a:lnTo>
                        <a:pt x="1564" y="933"/>
                      </a:lnTo>
                      <a:lnTo>
                        <a:pt x="1313" y="933"/>
                      </a:lnTo>
                      <a:lnTo>
                        <a:pt x="1313" y="992"/>
                      </a:lnTo>
                      <a:lnTo>
                        <a:pt x="1092" y="992"/>
                      </a:lnTo>
                      <a:lnTo>
                        <a:pt x="1092" y="1055"/>
                      </a:lnTo>
                      <a:lnTo>
                        <a:pt x="986" y="1086"/>
                      </a:lnTo>
                      <a:lnTo>
                        <a:pt x="986" y="1215"/>
                      </a:lnTo>
                      <a:lnTo>
                        <a:pt x="893" y="1215"/>
                      </a:lnTo>
                      <a:lnTo>
                        <a:pt x="893" y="1316"/>
                      </a:lnTo>
                      <a:lnTo>
                        <a:pt x="458" y="1316"/>
                      </a:lnTo>
                      <a:lnTo>
                        <a:pt x="458" y="1217"/>
                      </a:lnTo>
                      <a:lnTo>
                        <a:pt x="395" y="1217"/>
                      </a:lnTo>
                      <a:lnTo>
                        <a:pt x="395" y="1107"/>
                      </a:lnTo>
                      <a:lnTo>
                        <a:pt x="367" y="1080"/>
                      </a:lnTo>
                      <a:lnTo>
                        <a:pt x="296" y="1055"/>
                      </a:lnTo>
                      <a:lnTo>
                        <a:pt x="296" y="992"/>
                      </a:lnTo>
                      <a:lnTo>
                        <a:pt x="0" y="843"/>
                      </a:lnTo>
                    </a:path>
                  </a:pathLst>
                </a:custGeom>
                <a:solidFill>
                  <a:srgbClr val="FF0066"/>
                </a:solidFill>
                <a:ln w="12700" cap="rnd">
                  <a:solidFill>
                    <a:schemeClr val="tx1"/>
                  </a:solidFill>
                  <a:round/>
                  <a:headEnd/>
                  <a:tailEnd/>
                </a:ln>
              </p:spPr>
              <p:txBody>
                <a:bodyPr/>
                <a:lstStyle/>
                <a:p>
                  <a:endParaRPr kumimoji="1" lang="zh-CN" altLang="en-US" sz="6000">
                    <a:solidFill>
                      <a:srgbClr val="FF0000"/>
                    </a:solidFill>
                    <a:ea typeface="黑体" pitchFamily="2" charset="-122"/>
                  </a:endParaRPr>
                </a:p>
              </p:txBody>
            </p:sp>
            <p:sp>
              <p:nvSpPr>
                <p:cNvPr id="102418" name="Freeform 10"/>
                <p:cNvSpPr>
                  <a:spLocks/>
                </p:cNvSpPr>
                <p:nvPr/>
              </p:nvSpPr>
              <p:spPr bwMode="auto">
                <a:xfrm>
                  <a:off x="2338" y="1754"/>
                  <a:ext cx="3087" cy="1316"/>
                </a:xfrm>
                <a:custGeom>
                  <a:avLst/>
                  <a:gdLst>
                    <a:gd name="T0" fmla="*/ 0 w 3087"/>
                    <a:gd name="T1" fmla="*/ 843 h 1316"/>
                    <a:gd name="T2" fmla="*/ 0 w 3087"/>
                    <a:gd name="T3" fmla="*/ 446 h 1316"/>
                    <a:gd name="T4" fmla="*/ 118 w 3087"/>
                    <a:gd name="T5" fmla="*/ 522 h 1316"/>
                    <a:gd name="T6" fmla="*/ 118 w 3087"/>
                    <a:gd name="T7" fmla="*/ 753 h 1316"/>
                    <a:gd name="T8" fmla="*/ 306 w 3087"/>
                    <a:gd name="T9" fmla="*/ 839 h 1316"/>
                    <a:gd name="T10" fmla="*/ 306 w 3087"/>
                    <a:gd name="T11" fmla="*/ 441 h 1316"/>
                    <a:gd name="T12" fmla="*/ 121 w 3087"/>
                    <a:gd name="T13" fmla="*/ 523 h 1316"/>
                    <a:gd name="T14" fmla="*/ 2 w 3087"/>
                    <a:gd name="T15" fmla="*/ 446 h 1316"/>
                    <a:gd name="T16" fmla="*/ 293 w 3087"/>
                    <a:gd name="T17" fmla="*/ 304 h 1316"/>
                    <a:gd name="T18" fmla="*/ 296 w 3087"/>
                    <a:gd name="T19" fmla="*/ 231 h 1316"/>
                    <a:gd name="T20" fmla="*/ 395 w 3087"/>
                    <a:gd name="T21" fmla="*/ 206 h 1316"/>
                    <a:gd name="T22" fmla="*/ 395 w 3087"/>
                    <a:gd name="T23" fmla="*/ 87 h 1316"/>
                    <a:gd name="T24" fmla="*/ 466 w 3087"/>
                    <a:gd name="T25" fmla="*/ 86 h 1316"/>
                    <a:gd name="T26" fmla="*/ 468 w 3087"/>
                    <a:gd name="T27" fmla="*/ 43 h 1316"/>
                    <a:gd name="T28" fmla="*/ 468 w 3087"/>
                    <a:gd name="T29" fmla="*/ 0 h 1316"/>
                    <a:gd name="T30" fmla="*/ 899 w 3087"/>
                    <a:gd name="T31" fmla="*/ 0 h 1316"/>
                    <a:gd name="T32" fmla="*/ 901 w 3087"/>
                    <a:gd name="T33" fmla="*/ 87 h 1316"/>
                    <a:gd name="T34" fmla="*/ 991 w 3087"/>
                    <a:gd name="T35" fmla="*/ 89 h 1316"/>
                    <a:gd name="T36" fmla="*/ 991 w 3087"/>
                    <a:gd name="T37" fmla="*/ 200 h 1316"/>
                    <a:gd name="T38" fmla="*/ 1099 w 3087"/>
                    <a:gd name="T39" fmla="*/ 233 h 1316"/>
                    <a:gd name="T40" fmla="*/ 1102 w 3087"/>
                    <a:gd name="T41" fmla="*/ 294 h 1316"/>
                    <a:gd name="T42" fmla="*/ 1320 w 3087"/>
                    <a:gd name="T43" fmla="*/ 299 h 1316"/>
                    <a:gd name="T44" fmla="*/ 1320 w 3087"/>
                    <a:gd name="T45" fmla="*/ 340 h 1316"/>
                    <a:gd name="T46" fmla="*/ 1337 w 3087"/>
                    <a:gd name="T47" fmla="*/ 351 h 1316"/>
                    <a:gd name="T48" fmla="*/ 1573 w 3087"/>
                    <a:gd name="T49" fmla="*/ 351 h 1316"/>
                    <a:gd name="T50" fmla="*/ 1573 w 3087"/>
                    <a:gd name="T51" fmla="*/ 428 h 1316"/>
                    <a:gd name="T52" fmla="*/ 2887 w 3087"/>
                    <a:gd name="T53" fmla="*/ 423 h 1316"/>
                    <a:gd name="T54" fmla="*/ 3086 w 3087"/>
                    <a:gd name="T55" fmla="*/ 597 h 1316"/>
                    <a:gd name="T56" fmla="*/ 2856 w 3087"/>
                    <a:gd name="T57" fmla="*/ 821 h 1316"/>
                    <a:gd name="T58" fmla="*/ 2792 w 3087"/>
                    <a:gd name="T59" fmla="*/ 742 h 1316"/>
                    <a:gd name="T60" fmla="*/ 2716 w 3087"/>
                    <a:gd name="T61" fmla="*/ 742 h 1316"/>
                    <a:gd name="T62" fmla="*/ 2647 w 3087"/>
                    <a:gd name="T63" fmla="*/ 821 h 1316"/>
                    <a:gd name="T64" fmla="*/ 2588 w 3087"/>
                    <a:gd name="T65" fmla="*/ 742 h 1316"/>
                    <a:gd name="T66" fmla="*/ 2565 w 3087"/>
                    <a:gd name="T67" fmla="*/ 753 h 1316"/>
                    <a:gd name="T68" fmla="*/ 2511 w 3087"/>
                    <a:gd name="T69" fmla="*/ 823 h 1316"/>
                    <a:gd name="T70" fmla="*/ 2340 w 3087"/>
                    <a:gd name="T71" fmla="*/ 836 h 1316"/>
                    <a:gd name="T72" fmla="*/ 2325 w 3087"/>
                    <a:gd name="T73" fmla="*/ 844 h 1316"/>
                    <a:gd name="T74" fmla="*/ 2225 w 3087"/>
                    <a:gd name="T75" fmla="*/ 740 h 1316"/>
                    <a:gd name="T76" fmla="*/ 2141 w 3087"/>
                    <a:gd name="T77" fmla="*/ 740 h 1316"/>
                    <a:gd name="T78" fmla="*/ 2040 w 3087"/>
                    <a:gd name="T79" fmla="*/ 823 h 1316"/>
                    <a:gd name="T80" fmla="*/ 1951 w 3087"/>
                    <a:gd name="T81" fmla="*/ 742 h 1316"/>
                    <a:gd name="T82" fmla="*/ 1862 w 3087"/>
                    <a:gd name="T83" fmla="*/ 742 h 1316"/>
                    <a:gd name="T84" fmla="*/ 1748 w 3087"/>
                    <a:gd name="T85" fmla="*/ 821 h 1316"/>
                    <a:gd name="T86" fmla="*/ 1562 w 3087"/>
                    <a:gd name="T87" fmla="*/ 836 h 1316"/>
                    <a:gd name="T88" fmla="*/ 1562 w 3087"/>
                    <a:gd name="T89" fmla="*/ 932 h 1316"/>
                    <a:gd name="T90" fmla="*/ 1309 w 3087"/>
                    <a:gd name="T91" fmla="*/ 932 h 1316"/>
                    <a:gd name="T92" fmla="*/ 1309 w 3087"/>
                    <a:gd name="T93" fmla="*/ 990 h 1316"/>
                    <a:gd name="T94" fmla="*/ 1089 w 3087"/>
                    <a:gd name="T95" fmla="*/ 990 h 1316"/>
                    <a:gd name="T96" fmla="*/ 1089 w 3087"/>
                    <a:gd name="T97" fmla="*/ 1054 h 1316"/>
                    <a:gd name="T98" fmla="*/ 985 w 3087"/>
                    <a:gd name="T99" fmla="*/ 1085 h 1316"/>
                    <a:gd name="T100" fmla="*/ 985 w 3087"/>
                    <a:gd name="T101" fmla="*/ 1214 h 1316"/>
                    <a:gd name="T102" fmla="*/ 892 w 3087"/>
                    <a:gd name="T103" fmla="*/ 1214 h 1316"/>
                    <a:gd name="T104" fmla="*/ 892 w 3087"/>
                    <a:gd name="T105" fmla="*/ 1315 h 1316"/>
                    <a:gd name="T106" fmla="*/ 458 w 3087"/>
                    <a:gd name="T107" fmla="*/ 1315 h 1316"/>
                    <a:gd name="T108" fmla="*/ 458 w 3087"/>
                    <a:gd name="T109" fmla="*/ 1216 h 1316"/>
                    <a:gd name="T110" fmla="*/ 393 w 3087"/>
                    <a:gd name="T111" fmla="*/ 1216 h 1316"/>
                    <a:gd name="T112" fmla="*/ 393 w 3087"/>
                    <a:gd name="T113" fmla="*/ 1106 h 1316"/>
                    <a:gd name="T114" fmla="*/ 367 w 3087"/>
                    <a:gd name="T115" fmla="*/ 1079 h 1316"/>
                    <a:gd name="T116" fmla="*/ 296 w 3087"/>
                    <a:gd name="T117" fmla="*/ 1054 h 1316"/>
                    <a:gd name="T118" fmla="*/ 296 w 3087"/>
                    <a:gd name="T119" fmla="*/ 990 h 1316"/>
                    <a:gd name="T120" fmla="*/ 0 w 3087"/>
                    <a:gd name="T121" fmla="*/ 843 h 13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87"/>
                    <a:gd name="T184" fmla="*/ 0 h 1316"/>
                    <a:gd name="T185" fmla="*/ 3087 w 3087"/>
                    <a:gd name="T186" fmla="*/ 1316 h 13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87" h="1316">
                      <a:moveTo>
                        <a:pt x="0" y="843"/>
                      </a:moveTo>
                      <a:lnTo>
                        <a:pt x="0" y="446"/>
                      </a:lnTo>
                      <a:lnTo>
                        <a:pt x="118" y="522"/>
                      </a:lnTo>
                      <a:lnTo>
                        <a:pt x="118" y="753"/>
                      </a:lnTo>
                      <a:lnTo>
                        <a:pt x="306" y="839"/>
                      </a:lnTo>
                      <a:lnTo>
                        <a:pt x="306" y="441"/>
                      </a:lnTo>
                      <a:lnTo>
                        <a:pt x="121" y="523"/>
                      </a:lnTo>
                      <a:lnTo>
                        <a:pt x="2" y="446"/>
                      </a:lnTo>
                      <a:lnTo>
                        <a:pt x="293" y="304"/>
                      </a:lnTo>
                      <a:lnTo>
                        <a:pt x="296" y="231"/>
                      </a:lnTo>
                      <a:lnTo>
                        <a:pt x="395" y="206"/>
                      </a:lnTo>
                      <a:lnTo>
                        <a:pt x="395" y="87"/>
                      </a:lnTo>
                      <a:lnTo>
                        <a:pt x="466" y="86"/>
                      </a:lnTo>
                      <a:lnTo>
                        <a:pt x="468" y="43"/>
                      </a:lnTo>
                      <a:lnTo>
                        <a:pt x="468" y="0"/>
                      </a:lnTo>
                      <a:lnTo>
                        <a:pt x="899" y="0"/>
                      </a:lnTo>
                      <a:lnTo>
                        <a:pt x="901" y="87"/>
                      </a:lnTo>
                      <a:lnTo>
                        <a:pt x="991" y="89"/>
                      </a:lnTo>
                      <a:lnTo>
                        <a:pt x="991" y="200"/>
                      </a:lnTo>
                      <a:lnTo>
                        <a:pt x="1099" y="233"/>
                      </a:lnTo>
                      <a:lnTo>
                        <a:pt x="1102" y="294"/>
                      </a:lnTo>
                      <a:lnTo>
                        <a:pt x="1320" y="299"/>
                      </a:lnTo>
                      <a:lnTo>
                        <a:pt x="1320" y="340"/>
                      </a:lnTo>
                      <a:lnTo>
                        <a:pt x="1337" y="351"/>
                      </a:lnTo>
                      <a:lnTo>
                        <a:pt x="1573" y="351"/>
                      </a:lnTo>
                      <a:lnTo>
                        <a:pt x="1573" y="428"/>
                      </a:lnTo>
                      <a:lnTo>
                        <a:pt x="2887" y="423"/>
                      </a:lnTo>
                      <a:lnTo>
                        <a:pt x="3086" y="597"/>
                      </a:lnTo>
                      <a:lnTo>
                        <a:pt x="2856" y="821"/>
                      </a:lnTo>
                      <a:lnTo>
                        <a:pt x="2792" y="742"/>
                      </a:lnTo>
                      <a:lnTo>
                        <a:pt x="2716" y="742"/>
                      </a:lnTo>
                      <a:lnTo>
                        <a:pt x="2647" y="821"/>
                      </a:lnTo>
                      <a:lnTo>
                        <a:pt x="2588" y="742"/>
                      </a:lnTo>
                      <a:lnTo>
                        <a:pt x="2565" y="753"/>
                      </a:lnTo>
                      <a:lnTo>
                        <a:pt x="2511" y="823"/>
                      </a:lnTo>
                      <a:lnTo>
                        <a:pt x="2340" y="836"/>
                      </a:lnTo>
                      <a:lnTo>
                        <a:pt x="2325" y="844"/>
                      </a:lnTo>
                      <a:lnTo>
                        <a:pt x="2225" y="740"/>
                      </a:lnTo>
                      <a:lnTo>
                        <a:pt x="2141" y="740"/>
                      </a:lnTo>
                      <a:lnTo>
                        <a:pt x="2040" y="823"/>
                      </a:lnTo>
                      <a:lnTo>
                        <a:pt x="1951" y="742"/>
                      </a:lnTo>
                      <a:lnTo>
                        <a:pt x="1862" y="742"/>
                      </a:lnTo>
                      <a:lnTo>
                        <a:pt x="1748" y="821"/>
                      </a:lnTo>
                      <a:lnTo>
                        <a:pt x="1562" y="836"/>
                      </a:lnTo>
                      <a:lnTo>
                        <a:pt x="1562" y="932"/>
                      </a:lnTo>
                      <a:lnTo>
                        <a:pt x="1309" y="932"/>
                      </a:lnTo>
                      <a:lnTo>
                        <a:pt x="1309" y="990"/>
                      </a:lnTo>
                      <a:lnTo>
                        <a:pt x="1089" y="990"/>
                      </a:lnTo>
                      <a:lnTo>
                        <a:pt x="1089" y="1054"/>
                      </a:lnTo>
                      <a:lnTo>
                        <a:pt x="985" y="1085"/>
                      </a:lnTo>
                      <a:lnTo>
                        <a:pt x="985" y="1214"/>
                      </a:lnTo>
                      <a:lnTo>
                        <a:pt x="892" y="1214"/>
                      </a:lnTo>
                      <a:lnTo>
                        <a:pt x="892" y="1315"/>
                      </a:lnTo>
                      <a:lnTo>
                        <a:pt x="458" y="1315"/>
                      </a:lnTo>
                      <a:lnTo>
                        <a:pt x="458" y="1216"/>
                      </a:lnTo>
                      <a:lnTo>
                        <a:pt x="393" y="1216"/>
                      </a:lnTo>
                      <a:lnTo>
                        <a:pt x="393" y="1106"/>
                      </a:lnTo>
                      <a:lnTo>
                        <a:pt x="367" y="1079"/>
                      </a:lnTo>
                      <a:lnTo>
                        <a:pt x="296" y="1054"/>
                      </a:lnTo>
                      <a:lnTo>
                        <a:pt x="296" y="990"/>
                      </a:lnTo>
                      <a:lnTo>
                        <a:pt x="0" y="843"/>
                      </a:lnTo>
                    </a:path>
                  </a:pathLst>
                </a:custGeom>
                <a:solidFill>
                  <a:srgbClr val="FF0066"/>
                </a:solidFill>
                <a:ln w="12700" cap="rnd">
                  <a:solidFill>
                    <a:schemeClr val="tx1"/>
                  </a:solidFill>
                  <a:round/>
                  <a:headEnd/>
                  <a:tailEnd/>
                </a:ln>
              </p:spPr>
              <p:txBody>
                <a:bodyPr/>
                <a:lstStyle/>
                <a:p>
                  <a:endParaRPr kumimoji="1" lang="zh-CN" altLang="en-US" sz="6000">
                    <a:solidFill>
                      <a:srgbClr val="FF0000"/>
                    </a:solidFill>
                    <a:ea typeface="黑体" pitchFamily="2" charset="-122"/>
                  </a:endParaRPr>
                </a:p>
              </p:txBody>
            </p:sp>
          </p:grpSp>
          <p:sp>
            <p:nvSpPr>
              <p:cNvPr id="102412" name="Rectangle 11"/>
              <p:cNvSpPr>
                <a:spLocks noChangeArrowheads="1"/>
              </p:cNvSpPr>
              <p:nvPr/>
            </p:nvSpPr>
            <p:spPr bwMode="auto">
              <a:xfrm>
                <a:off x="2964" y="2300"/>
                <a:ext cx="2267" cy="223"/>
              </a:xfrm>
              <a:prstGeom prst="rect">
                <a:avLst/>
              </a:prstGeom>
              <a:noFill/>
              <a:ln w="9525">
                <a:noFill/>
                <a:miter lim="800000"/>
                <a:headEnd/>
                <a:tailEnd/>
              </a:ln>
            </p:spPr>
            <p:txBody>
              <a:bodyPr lIns="20638" tIns="11113" rIns="20638" bIns="11113">
                <a:spAutoFit/>
              </a:bodyPr>
              <a:lstStyle/>
              <a:p>
                <a:pPr defTabSz="47625" eaLnBrk="0" hangingPunct="0">
                  <a:spcBef>
                    <a:spcPct val="50000"/>
                  </a:spcBef>
                </a:pPr>
                <a:r>
                  <a:rPr lang="zh-CN" altLang="en-US" sz="2000">
                    <a:ea typeface="Taipei"/>
                    <a:cs typeface="Taipei"/>
                  </a:rPr>
                  <a:t>安全是雇佣的首要条件</a:t>
                </a:r>
              </a:p>
            </p:txBody>
          </p:sp>
          <p:grpSp>
            <p:nvGrpSpPr>
              <p:cNvPr id="102413" name="Group 12"/>
              <p:cNvGrpSpPr>
                <a:grpSpLocks/>
              </p:cNvGrpSpPr>
              <p:nvPr/>
            </p:nvGrpSpPr>
            <p:grpSpPr bwMode="auto">
              <a:xfrm>
                <a:off x="2274" y="2669"/>
                <a:ext cx="2807" cy="1349"/>
                <a:chOff x="2032" y="2582"/>
                <a:chExt cx="3032" cy="1349"/>
              </a:xfrm>
            </p:grpSpPr>
            <p:sp>
              <p:nvSpPr>
                <p:cNvPr id="102415" name="Freeform 13"/>
                <p:cNvSpPr>
                  <a:spLocks/>
                </p:cNvSpPr>
                <p:nvPr/>
              </p:nvSpPr>
              <p:spPr bwMode="auto">
                <a:xfrm>
                  <a:off x="2032" y="2609"/>
                  <a:ext cx="3008" cy="1322"/>
                </a:xfrm>
                <a:custGeom>
                  <a:avLst/>
                  <a:gdLst>
                    <a:gd name="T0" fmla="*/ 0 w 3008"/>
                    <a:gd name="T1" fmla="*/ 712 h 1322"/>
                    <a:gd name="T2" fmla="*/ 105 w 3008"/>
                    <a:gd name="T3" fmla="*/ 337 h 1322"/>
                    <a:gd name="T4" fmla="*/ 197 w 3008"/>
                    <a:gd name="T5" fmla="*/ 430 h 1322"/>
                    <a:gd name="T6" fmla="*/ 137 w 3008"/>
                    <a:gd name="T7" fmla="*/ 647 h 1322"/>
                    <a:gd name="T8" fmla="*/ 294 w 3008"/>
                    <a:gd name="T9" fmla="*/ 765 h 1322"/>
                    <a:gd name="T10" fmla="*/ 401 w 3008"/>
                    <a:gd name="T11" fmla="*/ 388 h 1322"/>
                    <a:gd name="T12" fmla="*/ 200 w 3008"/>
                    <a:gd name="T13" fmla="*/ 430 h 1322"/>
                    <a:gd name="T14" fmla="*/ 107 w 3008"/>
                    <a:gd name="T15" fmla="*/ 337 h 1322"/>
                    <a:gd name="T16" fmla="*/ 424 w 3008"/>
                    <a:gd name="T17" fmla="*/ 259 h 1322"/>
                    <a:gd name="T18" fmla="*/ 444 w 3008"/>
                    <a:gd name="T19" fmla="*/ 187 h 1322"/>
                    <a:gd name="T20" fmla="*/ 547 w 3008"/>
                    <a:gd name="T21" fmla="*/ 182 h 1322"/>
                    <a:gd name="T22" fmla="*/ 578 w 3008"/>
                    <a:gd name="T23" fmla="*/ 70 h 1322"/>
                    <a:gd name="T24" fmla="*/ 644 w 3008"/>
                    <a:gd name="T25" fmla="*/ 80 h 1322"/>
                    <a:gd name="T26" fmla="*/ 658 w 3008"/>
                    <a:gd name="T27" fmla="*/ 40 h 1322"/>
                    <a:gd name="T28" fmla="*/ 669 w 3008"/>
                    <a:gd name="T29" fmla="*/ 0 h 1322"/>
                    <a:gd name="T30" fmla="*/ 1082 w 3008"/>
                    <a:gd name="T31" fmla="*/ 77 h 1322"/>
                    <a:gd name="T32" fmla="*/ 1059 w 3008"/>
                    <a:gd name="T33" fmla="*/ 161 h 1322"/>
                    <a:gd name="T34" fmla="*/ 1145 w 3008"/>
                    <a:gd name="T35" fmla="*/ 179 h 1322"/>
                    <a:gd name="T36" fmla="*/ 1115 w 3008"/>
                    <a:gd name="T37" fmla="*/ 285 h 1322"/>
                    <a:gd name="T38" fmla="*/ 1209 w 3008"/>
                    <a:gd name="T39" fmla="*/ 335 h 1322"/>
                    <a:gd name="T40" fmla="*/ 1195 w 3008"/>
                    <a:gd name="T41" fmla="*/ 393 h 1322"/>
                    <a:gd name="T42" fmla="*/ 1402 w 3008"/>
                    <a:gd name="T43" fmla="*/ 437 h 1322"/>
                    <a:gd name="T44" fmla="*/ 1392 w 3008"/>
                    <a:gd name="T45" fmla="*/ 476 h 1322"/>
                    <a:gd name="T46" fmla="*/ 1418 w 3008"/>
                    <a:gd name="T47" fmla="*/ 496 h 1322"/>
                    <a:gd name="T48" fmla="*/ 1626 w 3008"/>
                    <a:gd name="T49" fmla="*/ 536 h 1322"/>
                    <a:gd name="T50" fmla="*/ 1608 w 3008"/>
                    <a:gd name="T51" fmla="*/ 606 h 1322"/>
                    <a:gd name="T52" fmla="*/ 2863 w 3008"/>
                    <a:gd name="T53" fmla="*/ 839 h 1322"/>
                    <a:gd name="T54" fmla="*/ 3007 w 3008"/>
                    <a:gd name="T55" fmla="*/ 1039 h 1322"/>
                    <a:gd name="T56" fmla="*/ 2727 w 3008"/>
                    <a:gd name="T57" fmla="*/ 1210 h 1322"/>
                    <a:gd name="T58" fmla="*/ 2687 w 3008"/>
                    <a:gd name="T59" fmla="*/ 1122 h 1322"/>
                    <a:gd name="T60" fmla="*/ 2616 w 3008"/>
                    <a:gd name="T61" fmla="*/ 1108 h 1322"/>
                    <a:gd name="T62" fmla="*/ 2530 w 3008"/>
                    <a:gd name="T63" fmla="*/ 1172 h 1322"/>
                    <a:gd name="T64" fmla="*/ 2494 w 3008"/>
                    <a:gd name="T65" fmla="*/ 1085 h 1322"/>
                    <a:gd name="T66" fmla="*/ 2469 w 3008"/>
                    <a:gd name="T67" fmla="*/ 1092 h 1322"/>
                    <a:gd name="T68" fmla="*/ 2398 w 3008"/>
                    <a:gd name="T69" fmla="*/ 1149 h 1322"/>
                    <a:gd name="T70" fmla="*/ 2233 w 3008"/>
                    <a:gd name="T71" fmla="*/ 1128 h 1322"/>
                    <a:gd name="T72" fmla="*/ 2216 w 3008"/>
                    <a:gd name="T73" fmla="*/ 1136 h 1322"/>
                    <a:gd name="T74" fmla="*/ 2149 w 3008"/>
                    <a:gd name="T75" fmla="*/ 1018 h 1322"/>
                    <a:gd name="T76" fmla="*/ 2067 w 3008"/>
                    <a:gd name="T77" fmla="*/ 1004 h 1322"/>
                    <a:gd name="T78" fmla="*/ 1951 w 3008"/>
                    <a:gd name="T79" fmla="*/ 1064 h 1322"/>
                    <a:gd name="T80" fmla="*/ 1889 w 3008"/>
                    <a:gd name="T81" fmla="*/ 969 h 1322"/>
                    <a:gd name="T82" fmla="*/ 1804 w 3008"/>
                    <a:gd name="T83" fmla="*/ 953 h 1322"/>
                    <a:gd name="T84" fmla="*/ 1672 w 3008"/>
                    <a:gd name="T85" fmla="*/ 1010 h 1322"/>
                    <a:gd name="T86" fmla="*/ 1490 w 3008"/>
                    <a:gd name="T87" fmla="*/ 989 h 1322"/>
                    <a:gd name="T88" fmla="*/ 1465 w 3008"/>
                    <a:gd name="T89" fmla="*/ 1081 h 1322"/>
                    <a:gd name="T90" fmla="*/ 1226 w 3008"/>
                    <a:gd name="T91" fmla="*/ 1035 h 1322"/>
                    <a:gd name="T92" fmla="*/ 1211 w 3008"/>
                    <a:gd name="T93" fmla="*/ 1090 h 1322"/>
                    <a:gd name="T94" fmla="*/ 1000 w 3008"/>
                    <a:gd name="T95" fmla="*/ 1050 h 1322"/>
                    <a:gd name="T96" fmla="*/ 983 w 3008"/>
                    <a:gd name="T97" fmla="*/ 1110 h 1322"/>
                    <a:gd name="T98" fmla="*/ 874 w 3008"/>
                    <a:gd name="T99" fmla="*/ 1120 h 1322"/>
                    <a:gd name="T100" fmla="*/ 839 w 3008"/>
                    <a:gd name="T101" fmla="*/ 1242 h 1322"/>
                    <a:gd name="T102" fmla="*/ 752 w 3008"/>
                    <a:gd name="T103" fmla="*/ 1226 h 1322"/>
                    <a:gd name="T104" fmla="*/ 724 w 3008"/>
                    <a:gd name="T105" fmla="*/ 1321 h 1322"/>
                    <a:gd name="T106" fmla="*/ 311 w 3008"/>
                    <a:gd name="T107" fmla="*/ 1242 h 1322"/>
                    <a:gd name="T108" fmla="*/ 337 w 3008"/>
                    <a:gd name="T109" fmla="*/ 1148 h 1322"/>
                    <a:gd name="T110" fmla="*/ 277 w 3008"/>
                    <a:gd name="T111" fmla="*/ 1137 h 1322"/>
                    <a:gd name="T112" fmla="*/ 306 w 3008"/>
                    <a:gd name="T113" fmla="*/ 1033 h 1322"/>
                    <a:gd name="T114" fmla="*/ 287 w 3008"/>
                    <a:gd name="T115" fmla="*/ 1003 h 1322"/>
                    <a:gd name="T116" fmla="*/ 226 w 3008"/>
                    <a:gd name="T117" fmla="*/ 966 h 1322"/>
                    <a:gd name="T118" fmla="*/ 241 w 3008"/>
                    <a:gd name="T119" fmla="*/ 906 h 1322"/>
                    <a:gd name="T120" fmla="*/ 0 w 3008"/>
                    <a:gd name="T121" fmla="*/ 712 h 13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8"/>
                    <a:gd name="T184" fmla="*/ 0 h 1322"/>
                    <a:gd name="T185" fmla="*/ 3008 w 3008"/>
                    <a:gd name="T186" fmla="*/ 1322 h 13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8" h="1322">
                      <a:moveTo>
                        <a:pt x="0" y="712"/>
                      </a:moveTo>
                      <a:lnTo>
                        <a:pt x="105" y="337"/>
                      </a:lnTo>
                      <a:lnTo>
                        <a:pt x="197" y="430"/>
                      </a:lnTo>
                      <a:lnTo>
                        <a:pt x="137" y="647"/>
                      </a:lnTo>
                      <a:lnTo>
                        <a:pt x="294" y="765"/>
                      </a:lnTo>
                      <a:lnTo>
                        <a:pt x="401" y="388"/>
                      </a:lnTo>
                      <a:lnTo>
                        <a:pt x="200" y="430"/>
                      </a:lnTo>
                      <a:lnTo>
                        <a:pt x="107" y="337"/>
                      </a:lnTo>
                      <a:lnTo>
                        <a:pt x="424" y="259"/>
                      </a:lnTo>
                      <a:lnTo>
                        <a:pt x="444" y="187"/>
                      </a:lnTo>
                      <a:lnTo>
                        <a:pt x="547" y="182"/>
                      </a:lnTo>
                      <a:lnTo>
                        <a:pt x="578" y="70"/>
                      </a:lnTo>
                      <a:lnTo>
                        <a:pt x="644" y="80"/>
                      </a:lnTo>
                      <a:lnTo>
                        <a:pt x="658" y="40"/>
                      </a:lnTo>
                      <a:lnTo>
                        <a:pt x="669" y="0"/>
                      </a:lnTo>
                      <a:lnTo>
                        <a:pt x="1082" y="77"/>
                      </a:lnTo>
                      <a:lnTo>
                        <a:pt x="1059" y="161"/>
                      </a:lnTo>
                      <a:lnTo>
                        <a:pt x="1145" y="179"/>
                      </a:lnTo>
                      <a:lnTo>
                        <a:pt x="1115" y="285"/>
                      </a:lnTo>
                      <a:lnTo>
                        <a:pt x="1209" y="335"/>
                      </a:lnTo>
                      <a:lnTo>
                        <a:pt x="1195" y="393"/>
                      </a:lnTo>
                      <a:lnTo>
                        <a:pt x="1402" y="437"/>
                      </a:lnTo>
                      <a:lnTo>
                        <a:pt x="1392" y="476"/>
                      </a:lnTo>
                      <a:lnTo>
                        <a:pt x="1418" y="496"/>
                      </a:lnTo>
                      <a:lnTo>
                        <a:pt x="1626" y="536"/>
                      </a:lnTo>
                      <a:lnTo>
                        <a:pt x="1608" y="606"/>
                      </a:lnTo>
                      <a:lnTo>
                        <a:pt x="2863" y="839"/>
                      </a:lnTo>
                      <a:lnTo>
                        <a:pt x="3007" y="1039"/>
                      </a:lnTo>
                      <a:lnTo>
                        <a:pt x="2727" y="1210"/>
                      </a:lnTo>
                      <a:lnTo>
                        <a:pt x="2687" y="1122"/>
                      </a:lnTo>
                      <a:lnTo>
                        <a:pt x="2616" y="1108"/>
                      </a:lnTo>
                      <a:lnTo>
                        <a:pt x="2530" y="1172"/>
                      </a:lnTo>
                      <a:lnTo>
                        <a:pt x="2494" y="1085"/>
                      </a:lnTo>
                      <a:lnTo>
                        <a:pt x="2469" y="1092"/>
                      </a:lnTo>
                      <a:lnTo>
                        <a:pt x="2398" y="1149"/>
                      </a:lnTo>
                      <a:lnTo>
                        <a:pt x="2233" y="1128"/>
                      </a:lnTo>
                      <a:lnTo>
                        <a:pt x="2216" y="1136"/>
                      </a:lnTo>
                      <a:lnTo>
                        <a:pt x="2149" y="1018"/>
                      </a:lnTo>
                      <a:lnTo>
                        <a:pt x="2067" y="1004"/>
                      </a:lnTo>
                      <a:lnTo>
                        <a:pt x="1951" y="1064"/>
                      </a:lnTo>
                      <a:lnTo>
                        <a:pt x="1889" y="969"/>
                      </a:lnTo>
                      <a:lnTo>
                        <a:pt x="1804" y="953"/>
                      </a:lnTo>
                      <a:lnTo>
                        <a:pt x="1672" y="1010"/>
                      </a:lnTo>
                      <a:lnTo>
                        <a:pt x="1490" y="989"/>
                      </a:lnTo>
                      <a:lnTo>
                        <a:pt x="1465" y="1081"/>
                      </a:lnTo>
                      <a:lnTo>
                        <a:pt x="1226" y="1035"/>
                      </a:lnTo>
                      <a:lnTo>
                        <a:pt x="1211" y="1090"/>
                      </a:lnTo>
                      <a:lnTo>
                        <a:pt x="1000" y="1050"/>
                      </a:lnTo>
                      <a:lnTo>
                        <a:pt x="983" y="1110"/>
                      </a:lnTo>
                      <a:lnTo>
                        <a:pt x="874" y="1120"/>
                      </a:lnTo>
                      <a:lnTo>
                        <a:pt x="839" y="1242"/>
                      </a:lnTo>
                      <a:lnTo>
                        <a:pt x="752" y="1226"/>
                      </a:lnTo>
                      <a:lnTo>
                        <a:pt x="724" y="1321"/>
                      </a:lnTo>
                      <a:lnTo>
                        <a:pt x="311" y="1242"/>
                      </a:lnTo>
                      <a:lnTo>
                        <a:pt x="337" y="1148"/>
                      </a:lnTo>
                      <a:lnTo>
                        <a:pt x="277" y="1137"/>
                      </a:lnTo>
                      <a:lnTo>
                        <a:pt x="306" y="1033"/>
                      </a:lnTo>
                      <a:lnTo>
                        <a:pt x="287" y="1003"/>
                      </a:lnTo>
                      <a:lnTo>
                        <a:pt x="226" y="966"/>
                      </a:lnTo>
                      <a:lnTo>
                        <a:pt x="241" y="906"/>
                      </a:lnTo>
                      <a:lnTo>
                        <a:pt x="0" y="712"/>
                      </a:lnTo>
                    </a:path>
                  </a:pathLst>
                </a:custGeom>
                <a:solidFill>
                  <a:srgbClr val="00CC66"/>
                </a:solidFill>
                <a:ln w="12700" cap="rnd">
                  <a:solidFill>
                    <a:schemeClr val="tx1"/>
                  </a:solidFill>
                  <a:round/>
                  <a:headEnd/>
                  <a:tailEnd/>
                </a:ln>
              </p:spPr>
              <p:txBody>
                <a:bodyPr/>
                <a:lstStyle/>
                <a:p>
                  <a:endParaRPr kumimoji="1" lang="zh-CN" altLang="en-US" sz="6000">
                    <a:solidFill>
                      <a:srgbClr val="FF0000"/>
                    </a:solidFill>
                    <a:ea typeface="黑体" pitchFamily="2" charset="-122"/>
                  </a:endParaRPr>
                </a:p>
              </p:txBody>
            </p:sp>
            <p:sp>
              <p:nvSpPr>
                <p:cNvPr id="102416" name="Freeform 14"/>
                <p:cNvSpPr>
                  <a:spLocks/>
                </p:cNvSpPr>
                <p:nvPr/>
              </p:nvSpPr>
              <p:spPr bwMode="auto">
                <a:xfrm>
                  <a:off x="2059" y="2582"/>
                  <a:ext cx="3005" cy="1319"/>
                </a:xfrm>
                <a:custGeom>
                  <a:avLst/>
                  <a:gdLst>
                    <a:gd name="T0" fmla="*/ 0 w 3005"/>
                    <a:gd name="T1" fmla="*/ 710 h 1319"/>
                    <a:gd name="T2" fmla="*/ 105 w 3005"/>
                    <a:gd name="T3" fmla="*/ 336 h 1319"/>
                    <a:gd name="T4" fmla="*/ 197 w 3005"/>
                    <a:gd name="T5" fmla="*/ 429 h 1319"/>
                    <a:gd name="T6" fmla="*/ 136 w 3005"/>
                    <a:gd name="T7" fmla="*/ 648 h 1319"/>
                    <a:gd name="T8" fmla="*/ 292 w 3005"/>
                    <a:gd name="T9" fmla="*/ 762 h 1319"/>
                    <a:gd name="T10" fmla="*/ 398 w 3005"/>
                    <a:gd name="T11" fmla="*/ 386 h 1319"/>
                    <a:gd name="T12" fmla="*/ 198 w 3005"/>
                    <a:gd name="T13" fmla="*/ 431 h 1319"/>
                    <a:gd name="T14" fmla="*/ 106 w 3005"/>
                    <a:gd name="T15" fmla="*/ 336 h 1319"/>
                    <a:gd name="T16" fmla="*/ 422 w 3005"/>
                    <a:gd name="T17" fmla="*/ 256 h 1319"/>
                    <a:gd name="T18" fmla="*/ 442 w 3005"/>
                    <a:gd name="T19" fmla="*/ 187 h 1319"/>
                    <a:gd name="T20" fmla="*/ 544 w 3005"/>
                    <a:gd name="T21" fmla="*/ 181 h 1319"/>
                    <a:gd name="T22" fmla="*/ 575 w 3005"/>
                    <a:gd name="T23" fmla="*/ 70 h 1319"/>
                    <a:gd name="T24" fmla="*/ 643 w 3005"/>
                    <a:gd name="T25" fmla="*/ 80 h 1319"/>
                    <a:gd name="T26" fmla="*/ 658 w 3005"/>
                    <a:gd name="T27" fmla="*/ 40 h 1319"/>
                    <a:gd name="T28" fmla="*/ 669 w 3005"/>
                    <a:gd name="T29" fmla="*/ 0 h 1319"/>
                    <a:gd name="T30" fmla="*/ 1079 w 3005"/>
                    <a:gd name="T31" fmla="*/ 77 h 1319"/>
                    <a:gd name="T32" fmla="*/ 1057 w 3005"/>
                    <a:gd name="T33" fmla="*/ 161 h 1319"/>
                    <a:gd name="T34" fmla="*/ 1142 w 3005"/>
                    <a:gd name="T35" fmla="*/ 179 h 1319"/>
                    <a:gd name="T36" fmla="*/ 1114 w 3005"/>
                    <a:gd name="T37" fmla="*/ 284 h 1319"/>
                    <a:gd name="T38" fmla="*/ 1208 w 3005"/>
                    <a:gd name="T39" fmla="*/ 334 h 1319"/>
                    <a:gd name="T40" fmla="*/ 1194 w 3005"/>
                    <a:gd name="T41" fmla="*/ 392 h 1319"/>
                    <a:gd name="T42" fmla="*/ 1400 w 3005"/>
                    <a:gd name="T43" fmla="*/ 437 h 1319"/>
                    <a:gd name="T44" fmla="*/ 1389 w 3005"/>
                    <a:gd name="T45" fmla="*/ 475 h 1319"/>
                    <a:gd name="T46" fmla="*/ 1403 w 3005"/>
                    <a:gd name="T47" fmla="*/ 489 h 1319"/>
                    <a:gd name="T48" fmla="*/ 1627 w 3005"/>
                    <a:gd name="T49" fmla="*/ 531 h 1319"/>
                    <a:gd name="T50" fmla="*/ 1607 w 3005"/>
                    <a:gd name="T51" fmla="*/ 604 h 1319"/>
                    <a:gd name="T52" fmla="*/ 2859 w 3005"/>
                    <a:gd name="T53" fmla="*/ 837 h 1319"/>
                    <a:gd name="T54" fmla="*/ 3004 w 3005"/>
                    <a:gd name="T55" fmla="*/ 1037 h 1319"/>
                    <a:gd name="T56" fmla="*/ 2725 w 3005"/>
                    <a:gd name="T57" fmla="*/ 1208 h 1319"/>
                    <a:gd name="T58" fmla="*/ 2684 w 3005"/>
                    <a:gd name="T59" fmla="*/ 1121 h 1319"/>
                    <a:gd name="T60" fmla="*/ 2612 w 3005"/>
                    <a:gd name="T61" fmla="*/ 1108 h 1319"/>
                    <a:gd name="T62" fmla="*/ 2525 w 3005"/>
                    <a:gd name="T63" fmla="*/ 1170 h 1319"/>
                    <a:gd name="T64" fmla="*/ 2490 w 3005"/>
                    <a:gd name="T65" fmla="*/ 1085 h 1319"/>
                    <a:gd name="T66" fmla="*/ 2466 w 3005"/>
                    <a:gd name="T67" fmla="*/ 1091 h 1319"/>
                    <a:gd name="T68" fmla="*/ 2396 w 3005"/>
                    <a:gd name="T69" fmla="*/ 1147 h 1319"/>
                    <a:gd name="T70" fmla="*/ 2230 w 3005"/>
                    <a:gd name="T71" fmla="*/ 1127 h 1319"/>
                    <a:gd name="T72" fmla="*/ 2214 w 3005"/>
                    <a:gd name="T73" fmla="*/ 1133 h 1319"/>
                    <a:gd name="T74" fmla="*/ 2145 w 3005"/>
                    <a:gd name="T75" fmla="*/ 1017 h 1319"/>
                    <a:gd name="T76" fmla="*/ 2065 w 3005"/>
                    <a:gd name="T77" fmla="*/ 1002 h 1319"/>
                    <a:gd name="T78" fmla="*/ 1947 w 3005"/>
                    <a:gd name="T79" fmla="*/ 1061 h 1319"/>
                    <a:gd name="T80" fmla="*/ 1884 w 3005"/>
                    <a:gd name="T81" fmla="*/ 969 h 1319"/>
                    <a:gd name="T82" fmla="*/ 1800 w 3005"/>
                    <a:gd name="T83" fmla="*/ 953 h 1319"/>
                    <a:gd name="T84" fmla="*/ 1670 w 3005"/>
                    <a:gd name="T85" fmla="*/ 1007 h 1319"/>
                    <a:gd name="T86" fmla="*/ 1488 w 3005"/>
                    <a:gd name="T87" fmla="*/ 987 h 1319"/>
                    <a:gd name="T88" fmla="*/ 1463 w 3005"/>
                    <a:gd name="T89" fmla="*/ 1078 h 1319"/>
                    <a:gd name="T90" fmla="*/ 1223 w 3005"/>
                    <a:gd name="T91" fmla="*/ 1032 h 1319"/>
                    <a:gd name="T92" fmla="*/ 1207 w 3005"/>
                    <a:gd name="T93" fmla="*/ 1087 h 1319"/>
                    <a:gd name="T94" fmla="*/ 998 w 3005"/>
                    <a:gd name="T95" fmla="*/ 1046 h 1319"/>
                    <a:gd name="T96" fmla="*/ 981 w 3005"/>
                    <a:gd name="T97" fmla="*/ 1107 h 1319"/>
                    <a:gd name="T98" fmla="*/ 874 w 3005"/>
                    <a:gd name="T99" fmla="*/ 1117 h 1319"/>
                    <a:gd name="T100" fmla="*/ 838 w 3005"/>
                    <a:gd name="T101" fmla="*/ 1239 h 1319"/>
                    <a:gd name="T102" fmla="*/ 751 w 3005"/>
                    <a:gd name="T103" fmla="*/ 1223 h 1319"/>
                    <a:gd name="T104" fmla="*/ 725 w 3005"/>
                    <a:gd name="T105" fmla="*/ 1318 h 1319"/>
                    <a:gd name="T106" fmla="*/ 311 w 3005"/>
                    <a:gd name="T107" fmla="*/ 1239 h 1319"/>
                    <a:gd name="T108" fmla="*/ 337 w 3005"/>
                    <a:gd name="T109" fmla="*/ 1145 h 1319"/>
                    <a:gd name="T110" fmla="*/ 275 w 3005"/>
                    <a:gd name="T111" fmla="*/ 1134 h 1319"/>
                    <a:gd name="T112" fmla="*/ 303 w 3005"/>
                    <a:gd name="T113" fmla="*/ 1030 h 1319"/>
                    <a:gd name="T114" fmla="*/ 287 w 3005"/>
                    <a:gd name="T115" fmla="*/ 1001 h 1319"/>
                    <a:gd name="T116" fmla="*/ 226 w 3005"/>
                    <a:gd name="T117" fmla="*/ 963 h 1319"/>
                    <a:gd name="T118" fmla="*/ 241 w 3005"/>
                    <a:gd name="T119" fmla="*/ 902 h 1319"/>
                    <a:gd name="T120" fmla="*/ 0 w 3005"/>
                    <a:gd name="T121" fmla="*/ 710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5"/>
                    <a:gd name="T184" fmla="*/ 0 h 1319"/>
                    <a:gd name="T185" fmla="*/ 3005 w 3005"/>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5" h="1319">
                      <a:moveTo>
                        <a:pt x="0" y="710"/>
                      </a:moveTo>
                      <a:lnTo>
                        <a:pt x="105" y="336"/>
                      </a:lnTo>
                      <a:lnTo>
                        <a:pt x="197" y="429"/>
                      </a:lnTo>
                      <a:lnTo>
                        <a:pt x="136" y="648"/>
                      </a:lnTo>
                      <a:lnTo>
                        <a:pt x="292" y="762"/>
                      </a:lnTo>
                      <a:lnTo>
                        <a:pt x="398" y="386"/>
                      </a:lnTo>
                      <a:lnTo>
                        <a:pt x="198" y="431"/>
                      </a:lnTo>
                      <a:lnTo>
                        <a:pt x="106" y="336"/>
                      </a:lnTo>
                      <a:lnTo>
                        <a:pt x="422" y="256"/>
                      </a:lnTo>
                      <a:lnTo>
                        <a:pt x="442" y="187"/>
                      </a:lnTo>
                      <a:lnTo>
                        <a:pt x="544" y="181"/>
                      </a:lnTo>
                      <a:lnTo>
                        <a:pt x="575" y="70"/>
                      </a:lnTo>
                      <a:lnTo>
                        <a:pt x="643" y="80"/>
                      </a:lnTo>
                      <a:lnTo>
                        <a:pt x="658" y="40"/>
                      </a:lnTo>
                      <a:lnTo>
                        <a:pt x="669" y="0"/>
                      </a:lnTo>
                      <a:lnTo>
                        <a:pt x="1079" y="77"/>
                      </a:lnTo>
                      <a:lnTo>
                        <a:pt x="1057" y="161"/>
                      </a:lnTo>
                      <a:lnTo>
                        <a:pt x="1142" y="179"/>
                      </a:lnTo>
                      <a:lnTo>
                        <a:pt x="1114" y="284"/>
                      </a:lnTo>
                      <a:lnTo>
                        <a:pt x="1208" y="334"/>
                      </a:lnTo>
                      <a:lnTo>
                        <a:pt x="1194" y="392"/>
                      </a:lnTo>
                      <a:lnTo>
                        <a:pt x="1400" y="437"/>
                      </a:lnTo>
                      <a:lnTo>
                        <a:pt x="1389" y="475"/>
                      </a:lnTo>
                      <a:lnTo>
                        <a:pt x="1403" y="489"/>
                      </a:lnTo>
                      <a:lnTo>
                        <a:pt x="1627" y="531"/>
                      </a:lnTo>
                      <a:lnTo>
                        <a:pt x="1607" y="604"/>
                      </a:lnTo>
                      <a:lnTo>
                        <a:pt x="2859" y="837"/>
                      </a:lnTo>
                      <a:lnTo>
                        <a:pt x="3004" y="1037"/>
                      </a:lnTo>
                      <a:lnTo>
                        <a:pt x="2725" y="1208"/>
                      </a:lnTo>
                      <a:lnTo>
                        <a:pt x="2684" y="1121"/>
                      </a:lnTo>
                      <a:lnTo>
                        <a:pt x="2612" y="1108"/>
                      </a:lnTo>
                      <a:lnTo>
                        <a:pt x="2525" y="1170"/>
                      </a:lnTo>
                      <a:lnTo>
                        <a:pt x="2490" y="1085"/>
                      </a:lnTo>
                      <a:lnTo>
                        <a:pt x="2466" y="1091"/>
                      </a:lnTo>
                      <a:lnTo>
                        <a:pt x="2396" y="1147"/>
                      </a:lnTo>
                      <a:lnTo>
                        <a:pt x="2230" y="1127"/>
                      </a:lnTo>
                      <a:lnTo>
                        <a:pt x="2214" y="1133"/>
                      </a:lnTo>
                      <a:lnTo>
                        <a:pt x="2145" y="1017"/>
                      </a:lnTo>
                      <a:lnTo>
                        <a:pt x="2065" y="1002"/>
                      </a:lnTo>
                      <a:lnTo>
                        <a:pt x="1947" y="1061"/>
                      </a:lnTo>
                      <a:lnTo>
                        <a:pt x="1884" y="969"/>
                      </a:lnTo>
                      <a:lnTo>
                        <a:pt x="1800" y="953"/>
                      </a:lnTo>
                      <a:lnTo>
                        <a:pt x="1670" y="1007"/>
                      </a:lnTo>
                      <a:lnTo>
                        <a:pt x="1488" y="987"/>
                      </a:lnTo>
                      <a:lnTo>
                        <a:pt x="1463" y="1078"/>
                      </a:lnTo>
                      <a:lnTo>
                        <a:pt x="1223" y="1032"/>
                      </a:lnTo>
                      <a:lnTo>
                        <a:pt x="1207" y="1087"/>
                      </a:lnTo>
                      <a:lnTo>
                        <a:pt x="998" y="1046"/>
                      </a:lnTo>
                      <a:lnTo>
                        <a:pt x="981" y="1107"/>
                      </a:lnTo>
                      <a:lnTo>
                        <a:pt x="874" y="1117"/>
                      </a:lnTo>
                      <a:lnTo>
                        <a:pt x="838" y="1239"/>
                      </a:lnTo>
                      <a:lnTo>
                        <a:pt x="751" y="1223"/>
                      </a:lnTo>
                      <a:lnTo>
                        <a:pt x="725" y="1318"/>
                      </a:lnTo>
                      <a:lnTo>
                        <a:pt x="311" y="1239"/>
                      </a:lnTo>
                      <a:lnTo>
                        <a:pt x="337" y="1145"/>
                      </a:lnTo>
                      <a:lnTo>
                        <a:pt x="275" y="1134"/>
                      </a:lnTo>
                      <a:lnTo>
                        <a:pt x="303" y="1030"/>
                      </a:lnTo>
                      <a:lnTo>
                        <a:pt x="287" y="1001"/>
                      </a:lnTo>
                      <a:lnTo>
                        <a:pt x="226" y="963"/>
                      </a:lnTo>
                      <a:lnTo>
                        <a:pt x="241" y="902"/>
                      </a:lnTo>
                      <a:lnTo>
                        <a:pt x="0" y="710"/>
                      </a:lnTo>
                    </a:path>
                  </a:pathLst>
                </a:custGeom>
                <a:solidFill>
                  <a:srgbClr val="00CC66"/>
                </a:solidFill>
                <a:ln w="12700" cap="rnd">
                  <a:solidFill>
                    <a:schemeClr val="tx1"/>
                  </a:solidFill>
                  <a:round/>
                  <a:headEnd/>
                  <a:tailEnd/>
                </a:ln>
              </p:spPr>
              <p:txBody>
                <a:bodyPr/>
                <a:lstStyle/>
                <a:p>
                  <a:endParaRPr kumimoji="1" lang="zh-CN" altLang="en-US" sz="6000">
                    <a:solidFill>
                      <a:srgbClr val="FF0000"/>
                    </a:solidFill>
                    <a:ea typeface="黑体" pitchFamily="2" charset="-122"/>
                  </a:endParaRPr>
                </a:p>
              </p:txBody>
            </p:sp>
          </p:grpSp>
          <p:sp>
            <p:nvSpPr>
              <p:cNvPr id="102414" name="Rectangle 15"/>
              <p:cNvSpPr>
                <a:spLocks noChangeArrowheads="1"/>
              </p:cNvSpPr>
              <p:nvPr/>
            </p:nvSpPr>
            <p:spPr bwMode="auto">
              <a:xfrm rot="780000">
                <a:off x="2630" y="3294"/>
                <a:ext cx="2153" cy="430"/>
              </a:xfrm>
              <a:prstGeom prst="rect">
                <a:avLst/>
              </a:prstGeom>
              <a:noFill/>
              <a:ln w="9525">
                <a:noFill/>
                <a:miter lim="800000"/>
                <a:headEnd/>
                <a:tailEnd/>
              </a:ln>
            </p:spPr>
            <p:txBody>
              <a:bodyPr lIns="25400" tIns="11113" rIns="25400" bIns="11113">
                <a:spAutoFit/>
              </a:bodyPr>
              <a:lstStyle/>
              <a:p>
                <a:pPr defTabSz="52388" eaLnBrk="0" hangingPunct="0">
                  <a:spcBef>
                    <a:spcPct val="50000"/>
                  </a:spcBef>
                </a:pPr>
                <a:r>
                  <a:rPr lang="zh-CN" altLang="en-US" sz="2000">
                    <a:ea typeface="Taipei"/>
                    <a:cs typeface="Taipei"/>
                  </a:rPr>
                  <a:t>安全是所有工作开始的前提条件</a:t>
                </a:r>
              </a:p>
            </p:txBody>
          </p:sp>
        </p:grpSp>
        <p:sp>
          <p:nvSpPr>
            <p:cNvPr id="102404" name="Line 16"/>
            <p:cNvSpPr>
              <a:spLocks noChangeShapeType="1"/>
            </p:cNvSpPr>
            <p:nvPr/>
          </p:nvSpPr>
          <p:spPr bwMode="auto">
            <a:xfrm flipH="1" flipV="1">
              <a:off x="2371" y="1682"/>
              <a:ext cx="214" cy="227"/>
            </a:xfrm>
            <a:prstGeom prst="line">
              <a:avLst/>
            </a:prstGeom>
            <a:noFill/>
            <a:ln w="127000">
              <a:solidFill>
                <a:schemeClr val="tx1"/>
              </a:solidFill>
              <a:round/>
              <a:headEnd type="none" w="sm" len="sm"/>
              <a:tailEnd type="none" w="sm" len="sm"/>
            </a:ln>
          </p:spPr>
          <p:txBody>
            <a:bodyPr/>
            <a:lstStyle/>
            <a:p>
              <a:endParaRPr lang="zh-CN" altLang="en-US"/>
            </a:p>
          </p:txBody>
        </p:sp>
        <p:sp>
          <p:nvSpPr>
            <p:cNvPr id="102405" name="Line 17"/>
            <p:cNvSpPr>
              <a:spLocks noChangeShapeType="1"/>
            </p:cNvSpPr>
            <p:nvPr/>
          </p:nvSpPr>
          <p:spPr bwMode="auto">
            <a:xfrm flipV="1">
              <a:off x="2744" y="2523"/>
              <a:ext cx="19" cy="284"/>
            </a:xfrm>
            <a:prstGeom prst="line">
              <a:avLst/>
            </a:prstGeom>
            <a:noFill/>
            <a:ln w="101600">
              <a:solidFill>
                <a:schemeClr val="tx1"/>
              </a:solidFill>
              <a:round/>
              <a:headEnd type="none" w="sm" len="sm"/>
              <a:tailEnd type="none" w="sm" len="sm"/>
            </a:ln>
          </p:spPr>
          <p:txBody>
            <a:bodyPr/>
            <a:lstStyle/>
            <a:p>
              <a:endParaRPr lang="zh-CN" altLang="en-US"/>
            </a:p>
          </p:txBody>
        </p:sp>
        <p:sp>
          <p:nvSpPr>
            <p:cNvPr id="102406" name="Line 18"/>
            <p:cNvSpPr>
              <a:spLocks noChangeShapeType="1"/>
            </p:cNvSpPr>
            <p:nvPr/>
          </p:nvSpPr>
          <p:spPr bwMode="auto">
            <a:xfrm flipV="1">
              <a:off x="2203" y="3187"/>
              <a:ext cx="318" cy="233"/>
            </a:xfrm>
            <a:prstGeom prst="line">
              <a:avLst/>
            </a:prstGeom>
            <a:noFill/>
            <a:ln w="101600">
              <a:solidFill>
                <a:schemeClr val="tx1"/>
              </a:solidFill>
              <a:round/>
              <a:headEnd type="none" w="sm" len="sm"/>
              <a:tailEnd type="none" w="sm" len="sm"/>
            </a:ln>
          </p:spPr>
          <p:txBody>
            <a:bodyPr/>
            <a:lstStyle/>
            <a:p>
              <a:endParaRPr lang="zh-CN" altLang="en-US"/>
            </a:p>
          </p:txBody>
        </p:sp>
      </p:grpSp>
      <p:sp>
        <p:nvSpPr>
          <p:cNvPr id="102402" name="Rectangle 36"/>
          <p:cNvSpPr>
            <a:spLocks noChangeArrowheads="1"/>
          </p:cNvSpPr>
          <p:nvPr/>
        </p:nvSpPr>
        <p:spPr bwMode="auto">
          <a:xfrm>
            <a:off x="7019925" y="333375"/>
            <a:ext cx="1409700" cy="457200"/>
          </a:xfrm>
          <a:prstGeom prst="rect">
            <a:avLst/>
          </a:prstGeom>
          <a:noFill/>
          <a:ln w="9525">
            <a:noFill/>
            <a:miter lim="800000"/>
            <a:headEnd/>
            <a:tailEnd/>
          </a:ln>
        </p:spPr>
        <p:txBody>
          <a:bodyPr wrap="none">
            <a:spAutoFit/>
          </a:bodyPr>
          <a:lstStyle/>
          <a:p>
            <a:r>
              <a:rPr lang="zh-CN" altLang="en-US" sz="2400">
                <a:solidFill>
                  <a:schemeClr val="bg1"/>
                </a:solidFill>
              </a:rPr>
              <a:t>安全要诀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3"/>
          <p:cNvSpPr txBox="1">
            <a:spLocks noChangeArrowheads="1"/>
          </p:cNvSpPr>
          <p:nvPr/>
        </p:nvSpPr>
        <p:spPr bwMode="auto">
          <a:xfrm>
            <a:off x="611188" y="908050"/>
            <a:ext cx="7561262" cy="1325563"/>
          </a:xfrm>
          <a:prstGeom prst="rect">
            <a:avLst/>
          </a:prstGeom>
          <a:noFill/>
          <a:ln w="12700">
            <a:noFill/>
            <a:miter lim="800000"/>
            <a:headEnd type="none" w="sm" len="sm"/>
            <a:tailEnd type="none" w="sm" len="sm"/>
          </a:ln>
        </p:spPr>
        <p:txBody>
          <a:bodyPr>
            <a:spAutoFit/>
          </a:bodyPr>
          <a:lstStyle/>
          <a:p>
            <a:pPr marL="457200" indent="-457200" eaLnBrk="0" hangingPunct="0">
              <a:lnSpc>
                <a:spcPct val="150000"/>
              </a:lnSpc>
              <a:buSzPct val="75000"/>
              <a:buFontTx/>
              <a:buChar char="•"/>
            </a:pPr>
            <a:r>
              <a:rPr lang="zh-CN" altLang="en-US" sz="4000">
                <a:solidFill>
                  <a:srgbClr val="000066"/>
                </a:solidFill>
                <a:latin typeface="楷体_GB2312"/>
                <a:ea typeface="楷体_GB2312"/>
                <a:cs typeface="楷体_GB2312"/>
              </a:rPr>
              <a:t>安全是一份</a:t>
            </a:r>
            <a:r>
              <a:rPr lang="zh-CN" altLang="en-US" sz="5400">
                <a:solidFill>
                  <a:srgbClr val="FF0000"/>
                </a:solidFill>
                <a:latin typeface="华文新魏"/>
                <a:ea typeface="华文新魏"/>
                <a:cs typeface="华文新魏"/>
              </a:rPr>
              <a:t>责任</a:t>
            </a:r>
            <a:endParaRPr lang="zh-CN" altLang="zh-CN" sz="5400">
              <a:solidFill>
                <a:srgbClr val="FF0000"/>
              </a:solidFill>
              <a:latin typeface="华文新魏"/>
              <a:ea typeface="华文新魏"/>
              <a:cs typeface="华文新魏"/>
            </a:endParaRPr>
          </a:p>
        </p:txBody>
      </p:sp>
      <p:sp>
        <p:nvSpPr>
          <p:cNvPr id="1613828" name="Text Box 4"/>
          <p:cNvSpPr txBox="1">
            <a:spLocks noChangeArrowheads="1"/>
          </p:cNvSpPr>
          <p:nvPr/>
        </p:nvSpPr>
        <p:spPr bwMode="auto">
          <a:xfrm>
            <a:off x="611188" y="2997200"/>
            <a:ext cx="7561262" cy="1325563"/>
          </a:xfrm>
          <a:prstGeom prst="rect">
            <a:avLst/>
          </a:prstGeom>
          <a:noFill/>
          <a:ln w="12700">
            <a:noFill/>
            <a:miter lim="800000"/>
            <a:headEnd type="none" w="sm" len="sm"/>
            <a:tailEnd type="none" w="sm" len="sm"/>
          </a:ln>
        </p:spPr>
        <p:txBody>
          <a:bodyPr>
            <a:spAutoFit/>
          </a:bodyPr>
          <a:lstStyle/>
          <a:p>
            <a:pPr marL="457200" indent="-457200" eaLnBrk="0" hangingPunct="0">
              <a:lnSpc>
                <a:spcPct val="150000"/>
              </a:lnSpc>
              <a:buSzPct val="75000"/>
              <a:buFontTx/>
              <a:buChar char="•"/>
            </a:pPr>
            <a:r>
              <a:rPr lang="zh-CN" altLang="en-US" sz="4000">
                <a:solidFill>
                  <a:srgbClr val="000066"/>
                </a:solidFill>
                <a:latin typeface="楷体_GB2312"/>
                <a:ea typeface="楷体_GB2312"/>
                <a:cs typeface="楷体_GB2312"/>
              </a:rPr>
              <a:t>安全是一种</a:t>
            </a:r>
            <a:r>
              <a:rPr lang="zh-CN" altLang="en-US" sz="5400">
                <a:solidFill>
                  <a:srgbClr val="FF0000"/>
                </a:solidFill>
                <a:latin typeface="华文新魏"/>
                <a:ea typeface="华文新魏"/>
                <a:cs typeface="华文新魏"/>
              </a:rPr>
              <a:t>幸福</a:t>
            </a:r>
            <a:endParaRPr lang="zh-CN" altLang="zh-CN" sz="5400">
              <a:solidFill>
                <a:srgbClr val="FF0000"/>
              </a:solidFill>
              <a:latin typeface="华文新魏"/>
              <a:ea typeface="华文新魏"/>
              <a:cs typeface="华文新魏"/>
            </a:endParaRPr>
          </a:p>
        </p:txBody>
      </p:sp>
      <p:sp>
        <p:nvSpPr>
          <p:cNvPr id="1613829" name="Rectangle 5"/>
          <p:cNvSpPr>
            <a:spLocks noChangeArrowheads="1"/>
          </p:cNvSpPr>
          <p:nvPr/>
        </p:nvSpPr>
        <p:spPr bwMode="auto">
          <a:xfrm>
            <a:off x="1698625" y="2205038"/>
            <a:ext cx="6307138" cy="914400"/>
          </a:xfrm>
          <a:prstGeom prst="rect">
            <a:avLst/>
          </a:prstGeom>
          <a:noFill/>
          <a:ln w="9525" algn="ctr">
            <a:noFill/>
            <a:miter lim="800000"/>
            <a:headEnd/>
            <a:tailEnd/>
          </a:ln>
        </p:spPr>
        <p:txBody>
          <a:bodyPr wrap="none" anchor="ctr">
            <a:spAutoFit/>
          </a:bodyPr>
          <a:lstStyle/>
          <a:p>
            <a:pPr algn="ctr" eaLnBrk="0" hangingPunct="0"/>
            <a:r>
              <a:rPr kumimoji="1" lang="en-US" altLang="zh-CN" sz="5400">
                <a:solidFill>
                  <a:srgbClr val="000066"/>
                </a:solidFill>
                <a:ea typeface="华文新魏"/>
                <a:cs typeface="华文新魏"/>
              </a:rPr>
              <a:t>—</a:t>
            </a:r>
            <a:r>
              <a:rPr kumimoji="1" lang="zh-CN" altLang="en-US" sz="4000">
                <a:solidFill>
                  <a:srgbClr val="000066"/>
                </a:solidFill>
                <a:latin typeface="楷体_GB2312"/>
                <a:ea typeface="楷体_GB2312"/>
                <a:cs typeface="楷体_GB2312"/>
              </a:rPr>
              <a:t>安全</a:t>
            </a:r>
            <a:r>
              <a:rPr kumimoji="1" lang="zh-CN" altLang="en-US" sz="5400">
                <a:solidFill>
                  <a:srgbClr val="FF0000"/>
                </a:solidFill>
                <a:latin typeface="华文新魏"/>
                <a:ea typeface="华文新魏"/>
                <a:cs typeface="华文新魏"/>
              </a:rPr>
              <a:t>责任</a:t>
            </a:r>
            <a:r>
              <a:rPr kumimoji="1" lang="zh-CN" altLang="en-US" sz="4000">
                <a:solidFill>
                  <a:srgbClr val="000066"/>
                </a:solidFill>
                <a:latin typeface="楷体_GB2312"/>
                <a:ea typeface="楷体_GB2312"/>
                <a:cs typeface="楷体_GB2312"/>
              </a:rPr>
              <a:t>重于泰山</a:t>
            </a:r>
            <a:r>
              <a:rPr kumimoji="1" lang="zh-CN" altLang="en-US" sz="4000">
                <a:solidFill>
                  <a:srgbClr val="000066"/>
                </a:solidFill>
                <a:latin typeface="宋体" charset="-122"/>
                <a:ea typeface="楷体_GB2312"/>
                <a:cs typeface="楷体_GB2312"/>
              </a:rPr>
              <a:t> </a:t>
            </a:r>
            <a:r>
              <a:rPr kumimoji="1" lang="zh-CN" altLang="en-US" sz="4000">
                <a:solidFill>
                  <a:srgbClr val="000066"/>
                </a:solidFill>
                <a:latin typeface="楷体_GB2312"/>
                <a:ea typeface="楷体_GB2312"/>
                <a:cs typeface="楷体_GB2312"/>
              </a:rPr>
              <a:t>　</a:t>
            </a:r>
            <a:r>
              <a:rPr kumimoji="1" lang="zh-CN" altLang="en-US" sz="4000">
                <a:solidFill>
                  <a:srgbClr val="0000CC"/>
                </a:solidFill>
                <a:latin typeface="楷体_GB2312"/>
                <a:ea typeface="楷体_GB2312"/>
                <a:cs typeface="楷体_GB2312"/>
              </a:rPr>
              <a:t> </a:t>
            </a:r>
          </a:p>
        </p:txBody>
      </p:sp>
      <p:sp>
        <p:nvSpPr>
          <p:cNvPr id="1613830" name="Rectangle 6"/>
          <p:cNvSpPr>
            <a:spLocks noChangeArrowheads="1"/>
          </p:cNvSpPr>
          <p:nvPr/>
        </p:nvSpPr>
        <p:spPr bwMode="auto">
          <a:xfrm>
            <a:off x="1763713" y="4221163"/>
            <a:ext cx="8640762" cy="914400"/>
          </a:xfrm>
          <a:prstGeom prst="rect">
            <a:avLst/>
          </a:prstGeom>
          <a:noFill/>
          <a:ln w="9525" algn="ctr">
            <a:noFill/>
            <a:miter lim="800000"/>
            <a:headEnd/>
            <a:tailEnd/>
          </a:ln>
        </p:spPr>
        <p:txBody>
          <a:bodyPr anchor="ctr">
            <a:spAutoFit/>
          </a:bodyPr>
          <a:lstStyle/>
          <a:p>
            <a:pPr eaLnBrk="0" hangingPunct="0"/>
            <a:r>
              <a:rPr kumimoji="1" lang="en-US" altLang="zh-CN" sz="5400">
                <a:solidFill>
                  <a:srgbClr val="000066"/>
                </a:solidFill>
                <a:ea typeface="华文新魏"/>
                <a:cs typeface="华文新魏"/>
              </a:rPr>
              <a:t>—</a:t>
            </a:r>
            <a:r>
              <a:rPr kumimoji="1" lang="zh-CN" altLang="en-US" sz="4000">
                <a:solidFill>
                  <a:srgbClr val="000066"/>
                </a:solidFill>
                <a:latin typeface="楷体_GB2312"/>
                <a:ea typeface="楷体_GB2312"/>
                <a:cs typeface="楷体_GB2312"/>
              </a:rPr>
              <a:t>家庭的</a:t>
            </a:r>
            <a:r>
              <a:rPr lang="zh-CN" altLang="en-US" sz="5400">
                <a:solidFill>
                  <a:srgbClr val="FF0000"/>
                </a:solidFill>
                <a:ea typeface="华文新魏"/>
                <a:cs typeface="华文新魏"/>
              </a:rPr>
              <a:t>幸福</a:t>
            </a:r>
            <a:r>
              <a:rPr kumimoji="1" lang="zh-CN" altLang="en-US" sz="4000">
                <a:solidFill>
                  <a:srgbClr val="000066"/>
                </a:solidFill>
                <a:latin typeface="楷体_GB2312"/>
                <a:ea typeface="楷体_GB2312"/>
                <a:cs typeface="楷体_GB2312"/>
              </a:rPr>
              <a:t>离不开</a:t>
            </a:r>
            <a:r>
              <a:rPr kumimoji="1" lang="zh-CN" altLang="en-US" sz="5400">
                <a:solidFill>
                  <a:srgbClr val="FF0000"/>
                </a:solidFill>
                <a:latin typeface="华文新魏"/>
                <a:ea typeface="华文新魏"/>
                <a:cs typeface="华文新魏"/>
              </a:rPr>
              <a:t>安全</a:t>
            </a:r>
            <a:r>
              <a:rPr kumimoji="1" lang="zh-CN" altLang="en-US" sz="4000">
                <a:solidFill>
                  <a:srgbClr val="000066"/>
                </a:solidFill>
                <a:latin typeface="楷体_GB2312"/>
                <a:ea typeface="楷体_GB2312"/>
                <a:cs typeface="楷体_GB2312"/>
              </a:rPr>
              <a:t>  </a:t>
            </a:r>
          </a:p>
        </p:txBody>
      </p:sp>
      <p:sp>
        <p:nvSpPr>
          <p:cNvPr id="1613832" name="Rectangle 8"/>
          <p:cNvSpPr>
            <a:spLocks noChangeArrowheads="1"/>
          </p:cNvSpPr>
          <p:nvPr/>
        </p:nvSpPr>
        <p:spPr bwMode="auto">
          <a:xfrm>
            <a:off x="684213" y="5229225"/>
            <a:ext cx="7777162" cy="833438"/>
          </a:xfrm>
          <a:prstGeom prst="rect">
            <a:avLst/>
          </a:prstGeom>
          <a:solidFill>
            <a:srgbClr val="FF0000"/>
          </a:solidFill>
          <a:ln w="9525" algn="ctr">
            <a:pattFill prst="sphere">
              <a:fgClr>
                <a:srgbClr val="33CC33"/>
              </a:fgClr>
              <a:bgClr>
                <a:srgbClr val="FFFFFF"/>
              </a:bgClr>
            </a:pattFill>
            <a:miter lim="800000"/>
            <a:headEnd/>
            <a:tailEnd/>
          </a:ln>
        </p:spPr>
        <p:txBody>
          <a:bodyPr anchor="ctr">
            <a:spAutoFit/>
          </a:bodyPr>
          <a:lstStyle/>
          <a:p>
            <a:pPr eaLnBrk="0" hangingPunct="0"/>
            <a:r>
              <a:rPr kumimoji="1" lang="zh-CN" altLang="en-US" sz="4800">
                <a:solidFill>
                  <a:schemeClr val="tx2"/>
                </a:solidFill>
                <a:latin typeface="华文新魏"/>
                <a:ea typeface="华文新魏"/>
                <a:cs typeface="华文新魏"/>
              </a:rPr>
              <a:t>安全是伴随着人的一生旅程</a:t>
            </a:r>
            <a:r>
              <a:rPr kumimoji="1" lang="en-US" altLang="zh-CN" sz="4000">
                <a:solidFill>
                  <a:srgbClr val="000066"/>
                </a:solidFill>
                <a:latin typeface="楷体_GB2312"/>
                <a:ea typeface="楷体_GB2312"/>
                <a:cs typeface="楷体_GB2312"/>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13829"/>
                                        </p:tgtEl>
                                        <p:attrNameLst>
                                          <p:attrName>style.visibility</p:attrName>
                                        </p:attrNameLst>
                                      </p:cBhvr>
                                      <p:to>
                                        <p:strVal val="visible"/>
                                      </p:to>
                                    </p:set>
                                    <p:anim calcmode="lin" valueType="num">
                                      <p:cBhvr additive="base">
                                        <p:cTn id="7" dur="500" fill="hold"/>
                                        <p:tgtEl>
                                          <p:spTgt spid="1613829"/>
                                        </p:tgtEl>
                                        <p:attrNameLst>
                                          <p:attrName>ppt_x</p:attrName>
                                        </p:attrNameLst>
                                      </p:cBhvr>
                                      <p:tavLst>
                                        <p:tav tm="0">
                                          <p:val>
                                            <p:strVal val="1+#ppt_w/2"/>
                                          </p:val>
                                        </p:tav>
                                        <p:tav tm="100000">
                                          <p:val>
                                            <p:strVal val="#ppt_x"/>
                                          </p:val>
                                        </p:tav>
                                      </p:tavLst>
                                    </p:anim>
                                    <p:anim calcmode="lin" valueType="num">
                                      <p:cBhvr additive="base">
                                        <p:cTn id="8" dur="500" fill="hold"/>
                                        <p:tgtEl>
                                          <p:spTgt spid="16138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13828"/>
                                        </p:tgtEl>
                                        <p:attrNameLst>
                                          <p:attrName>style.visibility</p:attrName>
                                        </p:attrNameLst>
                                      </p:cBhvr>
                                      <p:to>
                                        <p:strVal val="visible"/>
                                      </p:to>
                                    </p:set>
                                    <p:animEffect transition="in" filter="fade">
                                      <p:cBhvr>
                                        <p:cTn id="13" dur="500"/>
                                        <p:tgtEl>
                                          <p:spTgt spid="16138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613830"/>
                                        </p:tgtEl>
                                        <p:attrNameLst>
                                          <p:attrName>style.visibility</p:attrName>
                                        </p:attrNameLst>
                                      </p:cBhvr>
                                      <p:to>
                                        <p:strVal val="visible"/>
                                      </p:to>
                                    </p:set>
                                    <p:anim calcmode="lin" valueType="num">
                                      <p:cBhvr additive="base">
                                        <p:cTn id="18" dur="500" fill="hold"/>
                                        <p:tgtEl>
                                          <p:spTgt spid="1613830"/>
                                        </p:tgtEl>
                                        <p:attrNameLst>
                                          <p:attrName>ppt_x</p:attrName>
                                        </p:attrNameLst>
                                      </p:cBhvr>
                                      <p:tavLst>
                                        <p:tav tm="0">
                                          <p:val>
                                            <p:strVal val="1+#ppt_w/2"/>
                                          </p:val>
                                        </p:tav>
                                        <p:tav tm="100000">
                                          <p:val>
                                            <p:strVal val="#ppt_x"/>
                                          </p:val>
                                        </p:tav>
                                      </p:tavLst>
                                    </p:anim>
                                    <p:anim calcmode="lin" valueType="num">
                                      <p:cBhvr additive="base">
                                        <p:cTn id="19" dur="500" fill="hold"/>
                                        <p:tgtEl>
                                          <p:spTgt spid="16138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613832"/>
                                        </p:tgtEl>
                                        <p:attrNameLst>
                                          <p:attrName>style.visibility</p:attrName>
                                        </p:attrNameLst>
                                      </p:cBhvr>
                                      <p:to>
                                        <p:strVal val="visible"/>
                                      </p:to>
                                    </p:set>
                                    <p:anim calcmode="lin" valueType="num">
                                      <p:cBhvr additive="base">
                                        <p:cTn id="24" dur="500" fill="hold"/>
                                        <p:tgtEl>
                                          <p:spTgt spid="1613832"/>
                                        </p:tgtEl>
                                        <p:attrNameLst>
                                          <p:attrName>ppt_x</p:attrName>
                                        </p:attrNameLst>
                                      </p:cBhvr>
                                      <p:tavLst>
                                        <p:tav tm="0">
                                          <p:val>
                                            <p:strVal val="1+#ppt_w/2"/>
                                          </p:val>
                                        </p:tav>
                                        <p:tav tm="100000">
                                          <p:val>
                                            <p:strVal val="#ppt_x"/>
                                          </p:val>
                                        </p:tav>
                                      </p:tavLst>
                                    </p:anim>
                                    <p:anim calcmode="lin" valueType="num">
                                      <p:cBhvr additive="base">
                                        <p:cTn id="25" dur="500" fill="hold"/>
                                        <p:tgtEl>
                                          <p:spTgt spid="16138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3828" grpId="0"/>
      <p:bldP spid="1613829" grpId="0"/>
      <p:bldP spid="1613830" grpId="0"/>
      <p:bldP spid="16138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468313" y="1557338"/>
            <a:ext cx="7848600" cy="2833687"/>
          </a:xfrm>
          <a:prstGeom prst="rect">
            <a:avLst/>
          </a:prstGeom>
          <a:noFill/>
          <a:ln w="9525">
            <a:noFill/>
            <a:miter lim="800000"/>
            <a:headEnd/>
            <a:tailEnd/>
          </a:ln>
        </p:spPr>
        <p:txBody>
          <a:bodyPr>
            <a:spAutoFit/>
          </a:bodyPr>
          <a:lstStyle/>
          <a:p>
            <a:r>
              <a:rPr lang="zh-CN" altLang="en-US" sz="5400" dirty="0">
                <a:solidFill>
                  <a:srgbClr val="0068AE"/>
                </a:solidFill>
              </a:rPr>
              <a:t>安全管理人员要做到：</a:t>
            </a:r>
          </a:p>
          <a:p>
            <a:endParaRPr lang="zh-CN" altLang="en-US" sz="5400" dirty="0">
              <a:solidFill>
                <a:srgbClr val="0068AE"/>
              </a:solidFill>
            </a:endParaRPr>
          </a:p>
          <a:p>
            <a:r>
              <a:rPr lang="zh-CN" altLang="en-US" sz="7200" dirty="0">
                <a:solidFill>
                  <a:srgbClr val="0068AE"/>
                </a:solidFill>
              </a:rPr>
              <a:t>  眼勤</a:t>
            </a:r>
            <a:r>
              <a:rPr lang="en-US" altLang="zh-CN" sz="7200" dirty="0">
                <a:solidFill>
                  <a:srgbClr val="0068AE"/>
                </a:solidFill>
              </a:rPr>
              <a:t>+</a:t>
            </a:r>
            <a:r>
              <a:rPr lang="zh-CN" altLang="en-US" sz="7200" dirty="0">
                <a:solidFill>
                  <a:srgbClr val="0068AE"/>
                </a:solidFill>
              </a:rPr>
              <a:t>嘴勤</a:t>
            </a:r>
            <a:r>
              <a:rPr lang="en-US" altLang="zh-CN" sz="7200" dirty="0">
                <a:solidFill>
                  <a:srgbClr val="0068AE"/>
                </a:solidFill>
              </a:rPr>
              <a:t>+</a:t>
            </a:r>
            <a:r>
              <a:rPr lang="zh-CN" altLang="en-US" sz="7200" dirty="0">
                <a:solidFill>
                  <a:srgbClr val="0068AE"/>
                </a:solidFill>
              </a:rPr>
              <a:t>腿勤</a:t>
            </a:r>
          </a:p>
        </p:txBody>
      </p:sp>
      <p:pic>
        <p:nvPicPr>
          <p:cNvPr id="27650" name="Picture 2" descr="http://www.anquanren.com/attachment/201105/13/418799_1305286736a5ie.png"/>
          <p:cNvPicPr>
            <a:picLocks noChangeAspect="1" noChangeArrowheads="1"/>
          </p:cNvPicPr>
          <p:nvPr/>
        </p:nvPicPr>
        <p:blipFill>
          <a:blip r:embed="rId2" cstate="print"/>
          <a:srcRect/>
          <a:stretch>
            <a:fillRect/>
          </a:stretch>
        </p:blipFill>
        <p:spPr bwMode="auto">
          <a:xfrm>
            <a:off x="3348038" y="4508500"/>
            <a:ext cx="2376487" cy="2016125"/>
          </a:xfrm>
          <a:prstGeom prst="rect">
            <a:avLst/>
          </a:prstGeom>
          <a:noFill/>
          <a:ln w="9525">
            <a:noFill/>
            <a:miter lim="800000"/>
            <a:headEnd/>
            <a:tailEnd/>
          </a:ln>
        </p:spPr>
      </p:pic>
      <p:sp>
        <p:nvSpPr>
          <p:cNvPr id="27651" name="Text Box 4"/>
          <p:cNvSpPr txBox="1">
            <a:spLocks noChangeArrowheads="1"/>
          </p:cNvSpPr>
          <p:nvPr/>
        </p:nvSpPr>
        <p:spPr bwMode="auto">
          <a:xfrm>
            <a:off x="5626100" y="423863"/>
            <a:ext cx="3554413" cy="701675"/>
          </a:xfrm>
          <a:prstGeom prst="rect">
            <a:avLst/>
          </a:prstGeom>
          <a:noFill/>
          <a:ln w="9525">
            <a:noFill/>
            <a:miter lim="800000"/>
            <a:headEnd/>
            <a:tailEnd/>
          </a:ln>
        </p:spPr>
        <p:txBody>
          <a:bodyPr>
            <a:spAutoFit/>
          </a:bodyPr>
          <a:lstStyle/>
          <a:p>
            <a:r>
              <a:rPr lang="zh-CN" altLang="en-US" sz="2000">
                <a:solidFill>
                  <a:schemeClr val="bg1"/>
                </a:solidFill>
              </a:rPr>
              <a:t>安全管理人员具备的素质</a:t>
            </a:r>
          </a:p>
          <a:p>
            <a:r>
              <a:rPr lang="zh-CN" altLang="en-US" sz="2000">
                <a:solidFill>
                  <a:schemeClr val="bg1"/>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u=1967659378,2564826642&amp;fm=52&amp;gp=0"/>
          <p:cNvPicPr>
            <a:picLocks noChangeAspect="1" noChangeArrowheads="1"/>
          </p:cNvPicPr>
          <p:nvPr/>
        </p:nvPicPr>
        <p:blipFill>
          <a:blip r:embed="rId2" cstate="print"/>
          <a:srcRect/>
          <a:stretch>
            <a:fillRect/>
          </a:stretch>
        </p:blipFill>
        <p:spPr bwMode="auto">
          <a:xfrm>
            <a:off x="3059113" y="1557338"/>
            <a:ext cx="2879725" cy="2227262"/>
          </a:xfrm>
          <a:prstGeom prst="rect">
            <a:avLst/>
          </a:prstGeom>
          <a:noFill/>
          <a:ln w="9525">
            <a:noFill/>
            <a:miter lim="800000"/>
            <a:headEnd/>
            <a:tailEnd/>
          </a:ln>
        </p:spPr>
      </p:pic>
      <p:sp>
        <p:nvSpPr>
          <p:cNvPr id="105474" name="Text Box 3"/>
          <p:cNvSpPr txBox="1">
            <a:spLocks noChangeArrowheads="1"/>
          </p:cNvSpPr>
          <p:nvPr/>
        </p:nvSpPr>
        <p:spPr bwMode="auto">
          <a:xfrm>
            <a:off x="2339975" y="4149725"/>
            <a:ext cx="5080000" cy="1189038"/>
          </a:xfrm>
          <a:prstGeom prst="rect">
            <a:avLst/>
          </a:prstGeom>
          <a:noFill/>
          <a:ln w="9525">
            <a:noFill/>
            <a:miter lim="800000"/>
            <a:headEnd/>
            <a:tailEnd/>
          </a:ln>
        </p:spPr>
        <p:txBody>
          <a:bodyPr wrap="none">
            <a:spAutoFit/>
          </a:bodyPr>
          <a:lstStyle/>
          <a:p>
            <a:r>
              <a:rPr lang="en-US" altLang="zh-CN" sz="4400">
                <a:solidFill>
                  <a:srgbClr val="9900CC"/>
                </a:solidFill>
              </a:rPr>
              <a:t>E</a:t>
            </a:r>
            <a:r>
              <a:rPr lang="en-US" altLang="zh-CN" sz="3200">
                <a:solidFill>
                  <a:srgbClr val="0068AE"/>
                </a:solidFill>
              </a:rPr>
              <a:t>nhance</a:t>
            </a:r>
            <a:r>
              <a:rPr lang="en-US" altLang="zh-CN" sz="2400">
                <a:solidFill>
                  <a:srgbClr val="0068AE"/>
                </a:solidFill>
              </a:rPr>
              <a:t>   </a:t>
            </a:r>
            <a:r>
              <a:rPr lang="en-US" altLang="zh-CN" sz="3600">
                <a:solidFill>
                  <a:srgbClr val="9900CC"/>
                </a:solidFill>
              </a:rPr>
              <a:t>Y</a:t>
            </a:r>
            <a:r>
              <a:rPr lang="en-US" altLang="zh-CN" sz="3200">
                <a:solidFill>
                  <a:srgbClr val="0068AE"/>
                </a:solidFill>
              </a:rPr>
              <a:t>ou </a:t>
            </a:r>
            <a:r>
              <a:rPr lang="en-US" altLang="zh-CN" sz="2400">
                <a:solidFill>
                  <a:srgbClr val="0068AE"/>
                </a:solidFill>
              </a:rPr>
              <a:t>   </a:t>
            </a:r>
            <a:r>
              <a:rPr lang="en-US" altLang="zh-CN" sz="4000">
                <a:solidFill>
                  <a:srgbClr val="9900CC"/>
                </a:solidFill>
              </a:rPr>
              <a:t>E</a:t>
            </a:r>
            <a:r>
              <a:rPr lang="en-US" altLang="zh-CN" sz="2800">
                <a:solidFill>
                  <a:srgbClr val="0068AE"/>
                </a:solidFill>
              </a:rPr>
              <a:t>veryday</a:t>
            </a:r>
          </a:p>
          <a:p>
            <a:r>
              <a:rPr lang="zh-CN" altLang="en-US" sz="2800">
                <a:solidFill>
                  <a:srgbClr val="0068AE"/>
                </a:solidFill>
              </a:rPr>
              <a:t>                    日日新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24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descr="10dfa9ec8a136327f3566e02908fa0ec08fac74c"/>
          <p:cNvSpPr>
            <a:spLocks noChangeAspect="1" noChangeArrowheads="1"/>
          </p:cNvSpPr>
          <p:nvPr/>
        </p:nvSpPr>
        <p:spPr bwMode="auto">
          <a:xfrm>
            <a:off x="2124075" y="1878013"/>
            <a:ext cx="4281488" cy="2713037"/>
          </a:xfrm>
          <a:prstGeom prst="rect">
            <a:avLst/>
          </a:prstGeom>
          <a:noFill/>
          <a:ln w="9525">
            <a:noFill/>
            <a:miter lim="800000"/>
            <a:headEnd/>
            <a:tailEnd/>
          </a:ln>
        </p:spPr>
        <p:txBody>
          <a:bodyPr/>
          <a:lstStyle/>
          <a:p>
            <a:endParaRPr lang="zh-CN" altLang="en-US"/>
          </a:p>
        </p:txBody>
      </p:sp>
      <p:sp>
        <p:nvSpPr>
          <p:cNvPr id="116739" name="AutoShape 3" descr="10dfa9ec8a136327f3566e02908fa0ec08fac74c"/>
          <p:cNvSpPr>
            <a:spLocks noChangeAspect="1" noChangeArrowheads="1"/>
          </p:cNvSpPr>
          <p:nvPr/>
        </p:nvSpPr>
        <p:spPr bwMode="auto">
          <a:xfrm>
            <a:off x="2124075" y="1878013"/>
            <a:ext cx="4281488" cy="2713037"/>
          </a:xfrm>
          <a:prstGeom prst="rect">
            <a:avLst/>
          </a:prstGeom>
          <a:noFill/>
          <a:ln w="9525">
            <a:noFill/>
            <a:miter lim="800000"/>
            <a:headEnd/>
            <a:tailEnd/>
          </a:ln>
        </p:spPr>
        <p:txBody>
          <a:bodyPr/>
          <a:lstStyle/>
          <a:p>
            <a:endParaRPr lang="zh-CN" altLang="en-US"/>
          </a:p>
        </p:txBody>
      </p:sp>
      <p:sp>
        <p:nvSpPr>
          <p:cNvPr id="116740" name="AutoShape 4" descr="10dfa9ec8a136327f3566e02908fa0ec08fac74c"/>
          <p:cNvSpPr>
            <a:spLocks noChangeAspect="1" noChangeArrowheads="1"/>
          </p:cNvSpPr>
          <p:nvPr/>
        </p:nvSpPr>
        <p:spPr bwMode="auto">
          <a:xfrm>
            <a:off x="2124075" y="1878013"/>
            <a:ext cx="4281488" cy="2713037"/>
          </a:xfrm>
          <a:prstGeom prst="rect">
            <a:avLst/>
          </a:prstGeom>
          <a:noFill/>
          <a:ln w="9525">
            <a:noFill/>
            <a:miter lim="800000"/>
            <a:headEnd/>
            <a:tailEnd/>
          </a:ln>
        </p:spPr>
        <p:txBody>
          <a:bodyPr/>
          <a:lstStyle/>
          <a:p>
            <a:endParaRPr lang="zh-CN" altLang="en-US"/>
          </a:p>
        </p:txBody>
      </p:sp>
      <p:sp>
        <p:nvSpPr>
          <p:cNvPr id="116741" name="AutoShape 5" descr="3edc500fd9f9d72af1dfbc2cd52a2834359bbbd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sp>
        <p:nvSpPr>
          <p:cNvPr id="116742" name="Text Box 6"/>
          <p:cNvSpPr txBox="1">
            <a:spLocks noChangeArrowheads="1"/>
          </p:cNvSpPr>
          <p:nvPr/>
        </p:nvSpPr>
        <p:spPr bwMode="auto">
          <a:xfrm>
            <a:off x="5940425" y="1844675"/>
            <a:ext cx="2987675" cy="2100263"/>
          </a:xfrm>
          <a:prstGeom prst="rect">
            <a:avLst/>
          </a:prstGeom>
          <a:noFill/>
          <a:ln w="9525">
            <a:noFill/>
            <a:miter lim="800000"/>
            <a:headEnd/>
            <a:tailEnd/>
          </a:ln>
        </p:spPr>
        <p:txBody>
          <a:bodyPr>
            <a:spAutoFit/>
          </a:bodyPr>
          <a:lstStyle/>
          <a:p>
            <a:pPr>
              <a:spcBef>
                <a:spcPct val="50000"/>
              </a:spcBef>
              <a:buFontTx/>
              <a:buChar char="•"/>
            </a:pPr>
            <a:r>
              <a:rPr lang="zh-CN" altLang="en-US" sz="2400"/>
              <a:t>每天进步一点点，</a:t>
            </a:r>
          </a:p>
          <a:p>
            <a:pPr>
              <a:spcBef>
                <a:spcPct val="50000"/>
              </a:spcBef>
              <a:buFontTx/>
              <a:buChar char="•"/>
            </a:pPr>
            <a:r>
              <a:rPr lang="zh-CN" altLang="en-US" sz="2400"/>
              <a:t>穷人一年变富帅； </a:t>
            </a:r>
          </a:p>
          <a:p>
            <a:pPr>
              <a:spcBef>
                <a:spcPct val="50000"/>
              </a:spcBef>
              <a:buFontTx/>
              <a:buChar char="•"/>
            </a:pPr>
            <a:r>
              <a:rPr lang="zh-CN" altLang="en-US" sz="2400"/>
              <a:t>每天退步一点点，</a:t>
            </a:r>
          </a:p>
          <a:p>
            <a:pPr>
              <a:spcBef>
                <a:spcPct val="50000"/>
              </a:spcBef>
              <a:buFontTx/>
              <a:buChar char="•"/>
            </a:pPr>
            <a:r>
              <a:rPr lang="zh-CN" altLang="en-US" sz="2400"/>
              <a:t>富帅一年变矮挫。</a:t>
            </a:r>
            <a:r>
              <a:rPr lang="zh-CN" altLang="en-US" b="0"/>
              <a:t> </a:t>
            </a:r>
          </a:p>
        </p:txBody>
      </p:sp>
      <p:sp>
        <p:nvSpPr>
          <p:cNvPr id="116743" name="Text Box 7"/>
          <p:cNvSpPr txBox="1">
            <a:spLocks noChangeArrowheads="1"/>
          </p:cNvSpPr>
          <p:nvPr/>
        </p:nvSpPr>
        <p:spPr bwMode="auto">
          <a:xfrm>
            <a:off x="6372225" y="260350"/>
            <a:ext cx="2447925" cy="457200"/>
          </a:xfrm>
          <a:prstGeom prst="rect">
            <a:avLst/>
          </a:prstGeom>
          <a:noFill/>
          <a:ln w="9525">
            <a:noFill/>
            <a:miter lim="800000"/>
            <a:headEnd/>
            <a:tailEnd/>
          </a:ln>
        </p:spPr>
        <p:txBody>
          <a:bodyPr>
            <a:spAutoFit/>
          </a:bodyPr>
          <a:lstStyle/>
          <a:p>
            <a:pPr>
              <a:spcBef>
                <a:spcPct val="50000"/>
              </a:spcBef>
            </a:pPr>
            <a:r>
              <a:rPr lang="zh-CN" altLang="en-US" sz="2400">
                <a:solidFill>
                  <a:schemeClr val="bg1"/>
                </a:solidFill>
              </a:rPr>
              <a:t>每天进步一点点</a:t>
            </a:r>
          </a:p>
        </p:txBody>
      </p:sp>
      <p:sp>
        <p:nvSpPr>
          <p:cNvPr id="116744" name="Text Box 8"/>
          <p:cNvSpPr txBox="1">
            <a:spLocks noChangeArrowheads="1"/>
          </p:cNvSpPr>
          <p:nvPr/>
        </p:nvSpPr>
        <p:spPr bwMode="auto">
          <a:xfrm>
            <a:off x="107950" y="5829300"/>
            <a:ext cx="9036050" cy="336550"/>
          </a:xfrm>
          <a:prstGeom prst="rect">
            <a:avLst/>
          </a:prstGeom>
          <a:solidFill>
            <a:srgbClr val="FF3300"/>
          </a:solidFill>
          <a:ln w="9525">
            <a:noFill/>
            <a:miter lim="800000"/>
            <a:headEnd/>
            <a:tailEnd/>
          </a:ln>
        </p:spPr>
        <p:txBody>
          <a:bodyPr>
            <a:spAutoFit/>
          </a:bodyPr>
          <a:lstStyle/>
          <a:p>
            <a:pPr>
              <a:spcBef>
                <a:spcPct val="50000"/>
              </a:spcBef>
              <a:buFontTx/>
              <a:buChar char="•"/>
            </a:pPr>
            <a:r>
              <a:rPr lang="zh-CN" altLang="en-US" sz="1600" b="0">
                <a:solidFill>
                  <a:schemeClr val="bg1"/>
                </a:solidFill>
              </a:rPr>
              <a:t>每天进步</a:t>
            </a:r>
            <a:r>
              <a:rPr lang="en-US" altLang="zh-CN" sz="1600" b="0">
                <a:solidFill>
                  <a:schemeClr val="bg1"/>
                </a:solidFill>
              </a:rPr>
              <a:t>0,1</a:t>
            </a:r>
            <a:r>
              <a:rPr lang="zh-CN" altLang="en-US" sz="1600" b="0">
                <a:solidFill>
                  <a:schemeClr val="bg1"/>
                </a:solidFill>
              </a:rPr>
              <a:t>一年</a:t>
            </a:r>
            <a:r>
              <a:rPr lang="en-US" altLang="zh-CN" sz="1600" b="0">
                <a:solidFill>
                  <a:schemeClr val="bg1"/>
                </a:solidFill>
              </a:rPr>
              <a:t>365</a:t>
            </a:r>
            <a:r>
              <a:rPr lang="zh-CN" altLang="en-US" sz="1600" b="0">
                <a:solidFill>
                  <a:schemeClr val="bg1"/>
                </a:solidFill>
              </a:rPr>
              <a:t>天增长到</a:t>
            </a:r>
            <a:r>
              <a:rPr lang="en-US" altLang="zh-CN" sz="1600" b="0">
                <a:solidFill>
                  <a:schemeClr val="bg1"/>
                </a:solidFill>
              </a:rPr>
              <a:t>37.8</a:t>
            </a:r>
            <a:r>
              <a:rPr lang="zh-CN" altLang="en-US" sz="1600" b="0">
                <a:solidFill>
                  <a:schemeClr val="bg1"/>
                </a:solidFill>
              </a:rPr>
              <a:t>，每天退步</a:t>
            </a:r>
            <a:r>
              <a:rPr lang="en-US" altLang="zh-CN" sz="1600" b="0">
                <a:solidFill>
                  <a:schemeClr val="bg1"/>
                </a:solidFill>
              </a:rPr>
              <a:t>0.1,365</a:t>
            </a:r>
            <a:r>
              <a:rPr lang="zh-CN" altLang="en-US" sz="1600" b="0">
                <a:solidFill>
                  <a:schemeClr val="bg1"/>
                </a:solidFill>
              </a:rPr>
              <a:t>天后减少到</a:t>
            </a:r>
            <a:r>
              <a:rPr lang="en-US" altLang="zh-CN" sz="1600" b="0">
                <a:solidFill>
                  <a:schemeClr val="bg1"/>
                </a:solidFill>
              </a:rPr>
              <a:t>0.03</a:t>
            </a:r>
            <a:r>
              <a:rPr lang="zh-CN" altLang="en-US" sz="1600" b="0">
                <a:solidFill>
                  <a:schemeClr val="bg1"/>
                </a:solidFill>
              </a:rPr>
              <a:t>，而</a:t>
            </a:r>
            <a:r>
              <a:rPr lang="en-US" altLang="zh-CN" sz="1600" b="0">
                <a:solidFill>
                  <a:schemeClr val="bg1"/>
                </a:solidFill>
              </a:rPr>
              <a:t>37.8</a:t>
            </a:r>
            <a:r>
              <a:rPr lang="zh-CN" altLang="en-US" sz="1600" b="0">
                <a:solidFill>
                  <a:schemeClr val="bg1"/>
                </a:solidFill>
              </a:rPr>
              <a:t>是</a:t>
            </a:r>
            <a:r>
              <a:rPr lang="en-US" altLang="zh-CN" sz="1600" b="0">
                <a:solidFill>
                  <a:schemeClr val="bg1"/>
                </a:solidFill>
              </a:rPr>
              <a:t>0.03</a:t>
            </a:r>
            <a:r>
              <a:rPr lang="zh-CN" altLang="en-US" sz="1600" b="0">
                <a:solidFill>
                  <a:schemeClr val="bg1"/>
                </a:solidFill>
              </a:rPr>
              <a:t>的</a:t>
            </a:r>
            <a:r>
              <a:rPr lang="en-US" altLang="zh-CN" sz="1600" b="0">
                <a:solidFill>
                  <a:schemeClr val="bg1"/>
                </a:solidFill>
              </a:rPr>
              <a:t>1260</a:t>
            </a:r>
            <a:r>
              <a:rPr lang="zh-CN" altLang="en-US" sz="1600" b="0">
                <a:solidFill>
                  <a:schemeClr val="bg1"/>
                </a:solidFill>
              </a:rPr>
              <a:t>倍 。</a:t>
            </a:r>
          </a:p>
        </p:txBody>
      </p:sp>
      <p:pic>
        <p:nvPicPr>
          <p:cNvPr id="116745" name="Picture 9" descr="u=1395225619,2929124678&amp;fm=11&amp;gp=0"/>
          <p:cNvPicPr>
            <a:picLocks noChangeAspect="1" noChangeArrowheads="1"/>
          </p:cNvPicPr>
          <p:nvPr/>
        </p:nvPicPr>
        <p:blipFill>
          <a:blip r:embed="rId2" cstate="print"/>
          <a:srcRect/>
          <a:stretch>
            <a:fillRect/>
          </a:stretch>
        </p:blipFill>
        <p:spPr bwMode="auto">
          <a:xfrm>
            <a:off x="250825" y="1341438"/>
            <a:ext cx="5327650" cy="4321175"/>
          </a:xfrm>
          <a:prstGeom prst="rect">
            <a:avLst/>
          </a:prstGeom>
          <a:noFill/>
          <a:ln w="9525">
            <a:noFill/>
            <a:miter lim="800000"/>
            <a:headEnd/>
            <a:tailEnd/>
          </a:ln>
        </p:spPr>
      </p:pic>
    </p:spTree>
  </p:cSld>
  <p:clrMapOvr>
    <a:masterClrMapping/>
  </p:clrMapOvr>
  <p:transition advTm="464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u=640474847,707197846&amp;fm=23&amp;gp=0"/>
          <p:cNvPicPr>
            <a:picLocks noChangeAspect="1" noChangeArrowheads="1"/>
          </p:cNvPicPr>
          <p:nvPr/>
        </p:nvPicPr>
        <p:blipFill>
          <a:blip r:embed="rId2" cstate="print"/>
          <a:srcRect/>
          <a:stretch>
            <a:fillRect/>
          </a:stretch>
        </p:blipFill>
        <p:spPr bwMode="auto">
          <a:xfrm>
            <a:off x="1042988" y="1125538"/>
            <a:ext cx="7058025" cy="3568700"/>
          </a:xfrm>
          <a:prstGeom prst="rect">
            <a:avLst/>
          </a:prstGeom>
          <a:noFill/>
          <a:ln w="9525">
            <a:noFill/>
            <a:miter lim="800000"/>
            <a:headEnd/>
            <a:tailEnd/>
          </a:ln>
        </p:spPr>
      </p:pic>
      <p:pic>
        <p:nvPicPr>
          <p:cNvPr id="106498" name="Picture 3" descr="u=4284257555,997538159&amp;fm=51&amp;gp=0"/>
          <p:cNvPicPr>
            <a:picLocks noChangeAspect="1" noChangeArrowheads="1"/>
          </p:cNvPicPr>
          <p:nvPr/>
        </p:nvPicPr>
        <p:blipFill>
          <a:blip r:embed="rId3" cstate="print"/>
          <a:srcRect/>
          <a:stretch>
            <a:fillRect/>
          </a:stretch>
        </p:blipFill>
        <p:spPr bwMode="auto">
          <a:xfrm>
            <a:off x="3708400" y="5013325"/>
            <a:ext cx="1619250" cy="1428750"/>
          </a:xfrm>
          <a:prstGeom prst="rect">
            <a:avLst/>
          </a:prstGeom>
          <a:noFill/>
          <a:ln w="9525">
            <a:noFill/>
            <a:miter lim="800000"/>
            <a:headEnd/>
            <a:tailEnd/>
          </a:ln>
        </p:spPr>
      </p:pic>
      <p:sp>
        <p:nvSpPr>
          <p:cNvPr id="106499" name="Rectangle 4"/>
          <p:cNvSpPr>
            <a:spLocks noChangeArrowheads="1"/>
          </p:cNvSpPr>
          <p:nvPr/>
        </p:nvSpPr>
        <p:spPr bwMode="auto">
          <a:xfrm>
            <a:off x="7019925" y="333375"/>
            <a:ext cx="1409700" cy="457200"/>
          </a:xfrm>
          <a:prstGeom prst="rect">
            <a:avLst/>
          </a:prstGeom>
          <a:noFill/>
          <a:ln w="9525">
            <a:noFill/>
            <a:miter lim="800000"/>
            <a:headEnd/>
            <a:tailEnd/>
          </a:ln>
        </p:spPr>
        <p:txBody>
          <a:bodyPr wrap="none">
            <a:spAutoFit/>
          </a:bodyPr>
          <a:lstStyle/>
          <a:p>
            <a:r>
              <a:rPr lang="zh-CN" altLang="en-US" sz="2400">
                <a:solidFill>
                  <a:schemeClr val="bg1"/>
                </a:solidFill>
              </a:rPr>
              <a:t>用心做事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
          <p:cNvSpPr txBox="1">
            <a:spLocks noChangeArrowheads="1"/>
          </p:cNvSpPr>
          <p:nvPr/>
        </p:nvSpPr>
        <p:spPr bwMode="auto">
          <a:xfrm>
            <a:off x="1835150" y="2205038"/>
            <a:ext cx="5400675" cy="3381375"/>
          </a:xfrm>
          <a:prstGeom prst="rect">
            <a:avLst/>
          </a:prstGeom>
          <a:noFill/>
          <a:ln w="9525">
            <a:noFill/>
            <a:miter lim="800000"/>
            <a:headEnd/>
            <a:tailEnd/>
          </a:ln>
        </p:spPr>
        <p:txBody>
          <a:bodyPr>
            <a:spAutoFit/>
          </a:bodyPr>
          <a:lstStyle/>
          <a:p>
            <a:r>
              <a:rPr lang="zh-CN" altLang="en-US" sz="5400">
                <a:solidFill>
                  <a:srgbClr val="0068AE"/>
                </a:solidFill>
              </a:rPr>
              <a:t>我们  </a:t>
            </a:r>
            <a:r>
              <a:rPr lang="en-US" altLang="zh-CN" sz="5400">
                <a:solidFill>
                  <a:srgbClr val="0068AE"/>
                </a:solidFill>
              </a:rPr>
              <a:t>--  “</a:t>
            </a:r>
            <a:r>
              <a:rPr lang="zh-CN" altLang="en-US" sz="5400">
                <a:solidFill>
                  <a:srgbClr val="0068AE"/>
                </a:solidFill>
              </a:rPr>
              <a:t>专业”</a:t>
            </a:r>
          </a:p>
          <a:p>
            <a:r>
              <a:rPr lang="zh-CN" altLang="en-US" sz="5400">
                <a:solidFill>
                  <a:srgbClr val="0068AE"/>
                </a:solidFill>
              </a:rPr>
              <a:t>我们  </a:t>
            </a:r>
            <a:r>
              <a:rPr lang="en-US" altLang="zh-CN" sz="5400">
                <a:solidFill>
                  <a:srgbClr val="0068AE"/>
                </a:solidFill>
              </a:rPr>
              <a:t>--  “</a:t>
            </a:r>
            <a:r>
              <a:rPr lang="zh-CN" altLang="en-US" sz="5400">
                <a:solidFill>
                  <a:srgbClr val="0068AE"/>
                </a:solidFill>
              </a:rPr>
              <a:t>用心”</a:t>
            </a:r>
          </a:p>
          <a:p>
            <a:r>
              <a:rPr lang="zh-CN" altLang="en-US" sz="5400">
                <a:solidFill>
                  <a:srgbClr val="0068AE"/>
                </a:solidFill>
              </a:rPr>
              <a:t>我们  </a:t>
            </a:r>
            <a:r>
              <a:rPr lang="en-US" altLang="zh-CN" sz="5400">
                <a:solidFill>
                  <a:srgbClr val="0068AE"/>
                </a:solidFill>
              </a:rPr>
              <a:t>--  “</a:t>
            </a:r>
            <a:r>
              <a:rPr lang="zh-CN" altLang="en-US" sz="5400">
                <a:solidFill>
                  <a:srgbClr val="0068AE"/>
                </a:solidFill>
              </a:rPr>
              <a:t>热情”</a:t>
            </a:r>
          </a:p>
          <a:p>
            <a:r>
              <a:rPr lang="zh-CN" altLang="en-US" sz="5400">
                <a:solidFill>
                  <a:srgbClr val="0068AE"/>
                </a:solidFill>
              </a:rPr>
              <a:t>我们  </a:t>
            </a:r>
            <a:r>
              <a:rPr lang="en-US" altLang="zh-CN" sz="5400">
                <a:solidFill>
                  <a:srgbClr val="0068AE"/>
                </a:solidFill>
              </a:rPr>
              <a:t>--  “</a:t>
            </a:r>
            <a:r>
              <a:rPr lang="zh-CN" altLang="en-US" sz="5400">
                <a:solidFill>
                  <a:srgbClr val="0068AE"/>
                </a:solidFill>
              </a:rPr>
              <a:t>团结”</a:t>
            </a:r>
          </a:p>
        </p:txBody>
      </p:sp>
      <p:sp>
        <p:nvSpPr>
          <p:cNvPr id="107522" name="Text Box 3"/>
          <p:cNvSpPr txBox="1">
            <a:spLocks noChangeArrowheads="1"/>
          </p:cNvSpPr>
          <p:nvPr/>
        </p:nvSpPr>
        <p:spPr bwMode="auto">
          <a:xfrm>
            <a:off x="7235825" y="379413"/>
            <a:ext cx="1409700" cy="457200"/>
          </a:xfrm>
          <a:prstGeom prst="rect">
            <a:avLst/>
          </a:prstGeom>
          <a:noFill/>
          <a:ln w="9525">
            <a:noFill/>
            <a:miter lim="800000"/>
            <a:headEnd/>
            <a:tailEnd/>
          </a:ln>
        </p:spPr>
        <p:txBody>
          <a:bodyPr wrap="none">
            <a:spAutoFit/>
          </a:bodyPr>
          <a:lstStyle/>
          <a:p>
            <a:r>
              <a:rPr lang="zh-CN" altLang="en-US" sz="2400">
                <a:solidFill>
                  <a:schemeClr val="bg1"/>
                </a:solidFill>
              </a:rPr>
              <a:t>工作格言</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900113" y="1773238"/>
            <a:ext cx="7480300" cy="914400"/>
          </a:xfrm>
          <a:prstGeom prst="rect">
            <a:avLst/>
          </a:prstGeom>
          <a:noFill/>
          <a:ln w="9525">
            <a:noFill/>
            <a:miter lim="800000"/>
            <a:headEnd/>
            <a:tailEnd/>
          </a:ln>
        </p:spPr>
        <p:txBody>
          <a:bodyPr wrap="none">
            <a:spAutoFit/>
          </a:bodyPr>
          <a:lstStyle/>
          <a:p>
            <a:r>
              <a:rPr lang="en-US" altLang="zh-CN" sz="5400">
                <a:solidFill>
                  <a:srgbClr val="0068AE"/>
                </a:solidFill>
              </a:rPr>
              <a:t>99%</a:t>
            </a:r>
            <a:r>
              <a:rPr lang="zh-CN" altLang="en-US" sz="5400">
                <a:solidFill>
                  <a:srgbClr val="0068AE"/>
                </a:solidFill>
              </a:rPr>
              <a:t>勤奋</a:t>
            </a:r>
            <a:r>
              <a:rPr lang="en-US" altLang="zh-CN" sz="5400">
                <a:solidFill>
                  <a:srgbClr val="0068AE"/>
                </a:solidFill>
              </a:rPr>
              <a:t>+1%</a:t>
            </a:r>
            <a:r>
              <a:rPr lang="zh-CN" altLang="en-US" sz="5400">
                <a:solidFill>
                  <a:srgbClr val="0068AE"/>
                </a:solidFill>
              </a:rPr>
              <a:t>天才</a:t>
            </a:r>
            <a:r>
              <a:rPr lang="en-US" altLang="zh-CN" sz="5400">
                <a:solidFill>
                  <a:srgbClr val="0068AE"/>
                </a:solidFill>
              </a:rPr>
              <a:t>=</a:t>
            </a:r>
            <a:r>
              <a:rPr lang="zh-CN" altLang="en-US" sz="5400">
                <a:solidFill>
                  <a:srgbClr val="0068AE"/>
                </a:solidFill>
              </a:rPr>
              <a:t>成功</a:t>
            </a:r>
          </a:p>
        </p:txBody>
      </p:sp>
      <p:pic>
        <p:nvPicPr>
          <p:cNvPr id="108546" name="Picture 3" descr="Picture1"/>
          <p:cNvPicPr>
            <a:picLocks noChangeAspect="1" noChangeArrowheads="1"/>
          </p:cNvPicPr>
          <p:nvPr/>
        </p:nvPicPr>
        <p:blipFill>
          <a:blip r:embed="rId2" cstate="print"/>
          <a:srcRect r="2702"/>
          <a:stretch>
            <a:fillRect/>
          </a:stretch>
        </p:blipFill>
        <p:spPr bwMode="auto">
          <a:xfrm>
            <a:off x="2555875" y="3141663"/>
            <a:ext cx="3887788" cy="338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ChangeArrowheads="1"/>
          </p:cNvSpPr>
          <p:nvPr/>
        </p:nvSpPr>
        <p:spPr bwMode="auto">
          <a:xfrm>
            <a:off x="1042988" y="1649413"/>
            <a:ext cx="7315200" cy="3657600"/>
          </a:xfrm>
          <a:prstGeom prst="rect">
            <a:avLst/>
          </a:prstGeom>
          <a:gradFill rotWithShape="0">
            <a:gsLst>
              <a:gs pos="0">
                <a:srgbClr val="5E9EFF"/>
              </a:gs>
              <a:gs pos="39999">
                <a:srgbClr val="85C2FF"/>
              </a:gs>
              <a:gs pos="70000">
                <a:srgbClr val="C4D6EB"/>
              </a:gs>
              <a:gs pos="100000">
                <a:srgbClr val="FFEBFA"/>
              </a:gs>
            </a:gsLst>
            <a:path path="rect">
              <a:fillToRect l="100000" b="100000"/>
            </a:path>
          </a:gradFill>
          <a:ln w="9525">
            <a:noFill/>
            <a:miter lim="800000"/>
            <a:headEnd/>
            <a:tailEnd/>
          </a:ln>
        </p:spPr>
        <p:txBody>
          <a:bodyPr wrap="none" anchor="ctr"/>
          <a:lstStyle/>
          <a:p>
            <a:endParaRPr lang="zh-CN" altLang="en-US" sz="1000"/>
          </a:p>
        </p:txBody>
      </p:sp>
      <p:sp>
        <p:nvSpPr>
          <p:cNvPr id="1274883" name="Freeform 3"/>
          <p:cNvSpPr>
            <a:spLocks/>
          </p:cNvSpPr>
          <p:nvPr/>
        </p:nvSpPr>
        <p:spPr bwMode="auto">
          <a:xfrm>
            <a:off x="1219200" y="1649413"/>
            <a:ext cx="6781800" cy="3505200"/>
          </a:xfrm>
          <a:custGeom>
            <a:avLst/>
            <a:gdLst>
              <a:gd name="T0" fmla="*/ 0 w 4272"/>
              <a:gd name="T1" fmla="*/ 0 h 2176"/>
              <a:gd name="T2" fmla="*/ 2147483647 w 4272"/>
              <a:gd name="T3" fmla="*/ 2147483647 h 2176"/>
              <a:gd name="T4" fmla="*/ 2147483647 w 4272"/>
              <a:gd name="T5" fmla="*/ 2147483647 h 2176"/>
              <a:gd name="T6" fmla="*/ 2147483647 w 4272"/>
              <a:gd name="T7" fmla="*/ 2147483647 h 2176"/>
              <a:gd name="T8" fmla="*/ 2147483647 w 4272"/>
              <a:gd name="T9" fmla="*/ 2147483647 h 2176"/>
              <a:gd name="T10" fmla="*/ 0 60000 65536"/>
              <a:gd name="T11" fmla="*/ 0 60000 65536"/>
              <a:gd name="T12" fmla="*/ 0 60000 65536"/>
              <a:gd name="T13" fmla="*/ 0 60000 65536"/>
              <a:gd name="T14" fmla="*/ 0 60000 65536"/>
              <a:gd name="T15" fmla="*/ 0 w 4272"/>
              <a:gd name="T16" fmla="*/ 0 h 2176"/>
              <a:gd name="T17" fmla="*/ 4272 w 4272"/>
              <a:gd name="T18" fmla="*/ 2176 h 2176"/>
            </a:gdLst>
            <a:ahLst/>
            <a:cxnLst>
              <a:cxn ang="T10">
                <a:pos x="T0" y="T1"/>
              </a:cxn>
              <a:cxn ang="T11">
                <a:pos x="T2" y="T3"/>
              </a:cxn>
              <a:cxn ang="T12">
                <a:pos x="T4" y="T5"/>
              </a:cxn>
              <a:cxn ang="T13">
                <a:pos x="T6" y="T7"/>
              </a:cxn>
              <a:cxn ang="T14">
                <a:pos x="T8" y="T9"/>
              </a:cxn>
            </a:cxnLst>
            <a:rect l="T15" t="T16" r="T17" b="T18"/>
            <a:pathLst>
              <a:path w="4272" h="2176">
                <a:moveTo>
                  <a:pt x="0" y="0"/>
                </a:moveTo>
                <a:cubicBezTo>
                  <a:pt x="4" y="380"/>
                  <a:pt x="8" y="760"/>
                  <a:pt x="240" y="1056"/>
                </a:cubicBezTo>
                <a:cubicBezTo>
                  <a:pt x="472" y="1352"/>
                  <a:pt x="936" y="1600"/>
                  <a:pt x="1392" y="1776"/>
                </a:cubicBezTo>
                <a:cubicBezTo>
                  <a:pt x="1848" y="1952"/>
                  <a:pt x="2496" y="2048"/>
                  <a:pt x="2976" y="2112"/>
                </a:cubicBezTo>
                <a:cubicBezTo>
                  <a:pt x="3456" y="2176"/>
                  <a:pt x="3864" y="2168"/>
                  <a:pt x="4272" y="2160"/>
                </a:cubicBezTo>
              </a:path>
            </a:pathLst>
          </a:custGeom>
          <a:noFill/>
          <a:ln w="44450">
            <a:solidFill>
              <a:srgbClr val="FF0000"/>
            </a:solidFill>
            <a:round/>
            <a:headEnd/>
            <a:tailEnd type="triangle" w="med" len="lg"/>
          </a:ln>
        </p:spPr>
        <p:txBody>
          <a:bodyPr wrap="none" anchor="ctr"/>
          <a:lstStyle/>
          <a:p>
            <a:endParaRPr lang="zh-CN" altLang="en-US"/>
          </a:p>
        </p:txBody>
      </p:sp>
      <p:sp>
        <p:nvSpPr>
          <p:cNvPr id="1274884" name="AutoShape 4"/>
          <p:cNvSpPr>
            <a:spLocks noChangeArrowheads="1"/>
          </p:cNvSpPr>
          <p:nvPr/>
        </p:nvSpPr>
        <p:spPr bwMode="auto">
          <a:xfrm>
            <a:off x="1219200" y="1268413"/>
            <a:ext cx="7567613" cy="3962400"/>
          </a:xfrm>
          <a:prstGeom prst="rightArrow">
            <a:avLst>
              <a:gd name="adj1" fmla="val 50000"/>
              <a:gd name="adj2" fmla="val 47746"/>
            </a:avLst>
          </a:prstGeom>
          <a:gradFill rotWithShape="0">
            <a:gsLst>
              <a:gs pos="0">
                <a:srgbClr val="FFFF99"/>
              </a:gs>
              <a:gs pos="100000">
                <a:srgbClr val="99FF66"/>
              </a:gs>
            </a:gsLst>
            <a:lin ang="0" scaled="1"/>
          </a:gradFill>
          <a:ln w="9525">
            <a:solidFill>
              <a:schemeClr val="tx1"/>
            </a:solidFill>
            <a:miter lim="800000"/>
            <a:headEnd/>
            <a:tailEnd/>
          </a:ln>
        </p:spPr>
        <p:txBody>
          <a:bodyPr wrap="none" anchor="ctr"/>
          <a:lstStyle/>
          <a:p>
            <a:endParaRPr lang="zh-CN" altLang="en-US" sz="1000"/>
          </a:p>
        </p:txBody>
      </p:sp>
      <p:sp>
        <p:nvSpPr>
          <p:cNvPr id="1274885" name="Line 5"/>
          <p:cNvSpPr>
            <a:spLocks noChangeShapeType="1"/>
          </p:cNvSpPr>
          <p:nvPr/>
        </p:nvSpPr>
        <p:spPr bwMode="auto">
          <a:xfrm flipV="1">
            <a:off x="1055688" y="1568450"/>
            <a:ext cx="0" cy="3752850"/>
          </a:xfrm>
          <a:prstGeom prst="line">
            <a:avLst/>
          </a:prstGeom>
          <a:noFill/>
          <a:ln w="50800">
            <a:solidFill>
              <a:srgbClr val="0000FF"/>
            </a:solidFill>
            <a:round/>
            <a:headEnd type="none" w="sm" len="sm"/>
            <a:tailEnd type="stealth" w="med" len="lg"/>
          </a:ln>
        </p:spPr>
        <p:txBody>
          <a:bodyPr wrap="none" anchor="ctr"/>
          <a:lstStyle/>
          <a:p>
            <a:endParaRPr lang="zh-CN" altLang="en-US"/>
          </a:p>
        </p:txBody>
      </p:sp>
      <p:sp>
        <p:nvSpPr>
          <p:cNvPr id="1274886" name="Line 6"/>
          <p:cNvSpPr>
            <a:spLocks noChangeShapeType="1"/>
          </p:cNvSpPr>
          <p:nvPr/>
        </p:nvSpPr>
        <p:spPr bwMode="auto">
          <a:xfrm>
            <a:off x="1055688" y="5302250"/>
            <a:ext cx="7388225" cy="0"/>
          </a:xfrm>
          <a:prstGeom prst="line">
            <a:avLst/>
          </a:prstGeom>
          <a:noFill/>
          <a:ln w="50800">
            <a:solidFill>
              <a:schemeClr val="accent2"/>
            </a:solidFill>
            <a:round/>
            <a:headEnd type="none" w="sm" len="sm"/>
            <a:tailEnd type="stealth" w="lg" len="lg"/>
          </a:ln>
        </p:spPr>
        <p:txBody>
          <a:bodyPr wrap="none" anchor="ctr"/>
          <a:lstStyle/>
          <a:p>
            <a:endParaRPr lang="zh-CN" altLang="en-US"/>
          </a:p>
        </p:txBody>
      </p:sp>
      <p:sp>
        <p:nvSpPr>
          <p:cNvPr id="1274887" name="Line 7"/>
          <p:cNvSpPr>
            <a:spLocks noChangeShapeType="1"/>
          </p:cNvSpPr>
          <p:nvPr/>
        </p:nvSpPr>
        <p:spPr bwMode="auto">
          <a:xfrm>
            <a:off x="2655888" y="1636713"/>
            <a:ext cx="0" cy="352425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1274888" name="Line 8"/>
          <p:cNvSpPr>
            <a:spLocks noChangeShapeType="1"/>
          </p:cNvSpPr>
          <p:nvPr/>
        </p:nvSpPr>
        <p:spPr bwMode="auto">
          <a:xfrm>
            <a:off x="6219825" y="1636713"/>
            <a:ext cx="0" cy="352425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1274889" name="Rectangle 9"/>
          <p:cNvSpPr>
            <a:spLocks noChangeArrowheads="1"/>
          </p:cNvSpPr>
          <p:nvPr/>
        </p:nvSpPr>
        <p:spPr bwMode="auto">
          <a:xfrm>
            <a:off x="2735263" y="2546350"/>
            <a:ext cx="936625" cy="1370013"/>
          </a:xfrm>
          <a:prstGeom prst="rect">
            <a:avLst/>
          </a:prstGeom>
          <a:noFill/>
          <a:ln w="9525">
            <a:noFill/>
            <a:miter lim="800000"/>
            <a:headEnd/>
            <a:tailEnd/>
          </a:ln>
        </p:spPr>
        <p:txBody>
          <a:bodyPr lIns="92075" tIns="46038" rIns="92075" bIns="46038">
            <a:spAutoFit/>
          </a:bodyPr>
          <a:lstStyle/>
          <a:p>
            <a:pPr>
              <a:buClr>
                <a:srgbClr val="FF3300"/>
              </a:buClr>
              <a:buFontTx/>
              <a:buChar char="•"/>
            </a:pPr>
            <a:r>
              <a:rPr lang="zh-CN" altLang="de-DE" sz="1200" b="0"/>
              <a:t>管理承诺</a:t>
            </a:r>
          </a:p>
          <a:p>
            <a:pPr>
              <a:buClr>
                <a:srgbClr val="FF3300"/>
              </a:buClr>
              <a:buFontTx/>
              <a:buChar char="•"/>
            </a:pPr>
            <a:r>
              <a:rPr lang="zh-CN" altLang="de-DE" sz="1200" b="0"/>
              <a:t>雇佣条件 </a:t>
            </a:r>
          </a:p>
          <a:p>
            <a:pPr>
              <a:buClr>
                <a:srgbClr val="FF3300"/>
              </a:buClr>
              <a:buFontTx/>
              <a:buChar char="•"/>
            </a:pPr>
            <a:r>
              <a:rPr lang="zh-CN" altLang="en-US" sz="1200" b="0"/>
              <a:t>纪律约束</a:t>
            </a:r>
          </a:p>
          <a:p>
            <a:pPr>
              <a:buClr>
                <a:srgbClr val="FF3300"/>
              </a:buClr>
              <a:buFontTx/>
              <a:buChar char="•"/>
            </a:pPr>
            <a:r>
              <a:rPr lang="zh-CN" altLang="en-US" sz="1200" b="0"/>
              <a:t>规则程序</a:t>
            </a:r>
          </a:p>
          <a:p>
            <a:pPr>
              <a:buClr>
                <a:srgbClr val="FF3300"/>
              </a:buClr>
              <a:buFontTx/>
              <a:buChar char="•"/>
            </a:pPr>
            <a:r>
              <a:rPr lang="zh-CN" altLang="en-US" sz="1200" b="0"/>
              <a:t>监督控制</a:t>
            </a:r>
          </a:p>
          <a:p>
            <a:pPr>
              <a:buClr>
                <a:srgbClr val="FF3300"/>
              </a:buClr>
              <a:buFontTx/>
              <a:buChar char="•"/>
            </a:pPr>
            <a:endParaRPr lang="en-US" altLang="zh-CN" sz="1200" b="0"/>
          </a:p>
          <a:p>
            <a:pPr>
              <a:buClr>
                <a:srgbClr val="FF3300"/>
              </a:buClr>
              <a:buFontTx/>
              <a:buChar char="•"/>
            </a:pPr>
            <a:endParaRPr lang="zh-CN" altLang="en-US" sz="1200" b="0"/>
          </a:p>
        </p:txBody>
      </p:sp>
      <p:sp>
        <p:nvSpPr>
          <p:cNvPr id="1274890" name="Rectangle 10"/>
          <p:cNvSpPr>
            <a:spLocks noChangeArrowheads="1"/>
          </p:cNvSpPr>
          <p:nvPr/>
        </p:nvSpPr>
        <p:spPr bwMode="auto">
          <a:xfrm>
            <a:off x="4392613" y="2519363"/>
            <a:ext cx="1871662" cy="1187450"/>
          </a:xfrm>
          <a:prstGeom prst="rect">
            <a:avLst/>
          </a:prstGeom>
          <a:noFill/>
          <a:ln w="9525">
            <a:noFill/>
            <a:miter lim="800000"/>
            <a:headEnd/>
            <a:tailEnd/>
          </a:ln>
        </p:spPr>
        <p:txBody>
          <a:bodyPr lIns="92075" tIns="46038" rIns="92075" bIns="46038">
            <a:spAutoFit/>
          </a:bodyPr>
          <a:lstStyle/>
          <a:p>
            <a:pPr>
              <a:buClr>
                <a:srgbClr val="FF3300"/>
              </a:buClr>
              <a:buFontTx/>
              <a:buChar char="•"/>
            </a:pPr>
            <a:r>
              <a:rPr lang="zh-CN" altLang="de-DE" sz="1200" b="0"/>
              <a:t>个人承诺</a:t>
            </a:r>
          </a:p>
          <a:p>
            <a:pPr>
              <a:buClr>
                <a:srgbClr val="FF3300"/>
              </a:buClr>
              <a:buFontTx/>
              <a:buChar char="•"/>
            </a:pPr>
            <a:r>
              <a:rPr lang="zh-CN" altLang="de-DE" sz="1200" b="0"/>
              <a:t>个人价值</a:t>
            </a:r>
          </a:p>
          <a:p>
            <a:pPr>
              <a:buClr>
                <a:srgbClr val="FF3300"/>
              </a:buClr>
              <a:buFontTx/>
              <a:buChar char="•"/>
            </a:pPr>
            <a:r>
              <a:rPr lang="zh-CN" altLang="de-DE" sz="1200" b="0"/>
              <a:t>自主管理</a:t>
            </a:r>
          </a:p>
          <a:p>
            <a:pPr>
              <a:buClr>
                <a:srgbClr val="FF3300"/>
              </a:buClr>
              <a:buFontTx/>
              <a:buChar char="•"/>
            </a:pPr>
            <a:r>
              <a:rPr lang="zh-CN" altLang="de-DE" sz="1200" b="0"/>
              <a:t>自我保护能力和习惯</a:t>
            </a:r>
          </a:p>
          <a:p>
            <a:pPr>
              <a:buClr>
                <a:srgbClr val="FF3300"/>
              </a:buClr>
              <a:buFontTx/>
              <a:buChar char="•"/>
            </a:pPr>
            <a:r>
              <a:rPr lang="zh-CN" altLang="en-US" sz="1200" b="0"/>
              <a:t>自我约束</a:t>
            </a:r>
          </a:p>
          <a:p>
            <a:pPr>
              <a:buClr>
                <a:srgbClr val="FF3300"/>
              </a:buClr>
              <a:buFontTx/>
              <a:buChar char="•"/>
            </a:pPr>
            <a:endParaRPr lang="en-GB" altLang="zh-CN" sz="1200" b="0"/>
          </a:p>
        </p:txBody>
      </p:sp>
      <p:sp>
        <p:nvSpPr>
          <p:cNvPr id="1274891" name="Rectangle 11"/>
          <p:cNvSpPr>
            <a:spLocks noChangeArrowheads="1"/>
          </p:cNvSpPr>
          <p:nvPr/>
        </p:nvSpPr>
        <p:spPr bwMode="auto">
          <a:xfrm>
            <a:off x="6207125" y="2520950"/>
            <a:ext cx="2044700" cy="1004888"/>
          </a:xfrm>
          <a:prstGeom prst="rect">
            <a:avLst/>
          </a:prstGeom>
          <a:noFill/>
          <a:ln w="9525">
            <a:noFill/>
            <a:miter lim="800000"/>
            <a:headEnd/>
            <a:tailEnd/>
          </a:ln>
        </p:spPr>
        <p:txBody>
          <a:bodyPr lIns="92075" tIns="46038" rIns="92075" bIns="46038">
            <a:spAutoFit/>
          </a:bodyPr>
          <a:lstStyle/>
          <a:p>
            <a:pPr>
              <a:buClr>
                <a:srgbClr val="FF3300"/>
              </a:buClr>
              <a:buFontTx/>
              <a:buChar char="•"/>
            </a:pPr>
            <a:r>
              <a:rPr lang="zh-CN" altLang="de-DE" sz="1200" b="0"/>
              <a:t>团队承诺和目标</a:t>
            </a:r>
          </a:p>
          <a:p>
            <a:pPr>
              <a:buClr>
                <a:srgbClr val="FF3300"/>
              </a:buClr>
              <a:buFontTx/>
              <a:buChar char="•"/>
            </a:pPr>
            <a:r>
              <a:rPr lang="zh-CN" altLang="de-DE" sz="1200" b="0"/>
              <a:t>留心他人</a:t>
            </a:r>
          </a:p>
          <a:p>
            <a:pPr>
              <a:buClr>
                <a:srgbClr val="FF3300"/>
              </a:buClr>
              <a:buFontTx/>
              <a:buChar char="•"/>
            </a:pPr>
            <a:r>
              <a:rPr lang="zh-CN" altLang="de-DE" sz="1200" b="0"/>
              <a:t>团队贡献</a:t>
            </a:r>
          </a:p>
          <a:p>
            <a:pPr>
              <a:buClr>
                <a:srgbClr val="FF3300"/>
              </a:buClr>
              <a:buFontTx/>
              <a:buChar char="•"/>
            </a:pPr>
            <a:r>
              <a:rPr lang="zh-CN" altLang="de-DE" sz="1200" b="0"/>
              <a:t>关注他人</a:t>
            </a:r>
          </a:p>
          <a:p>
            <a:pPr>
              <a:buClr>
                <a:srgbClr val="FF3300"/>
              </a:buClr>
              <a:buFontTx/>
              <a:buChar char="•"/>
            </a:pPr>
            <a:r>
              <a:rPr lang="zh-CN" altLang="de-DE" sz="1200" b="0"/>
              <a:t>集体荣誉</a:t>
            </a:r>
            <a:endParaRPr lang="zh-CN" altLang="en-US" sz="1200" b="0"/>
          </a:p>
        </p:txBody>
      </p:sp>
      <p:sp>
        <p:nvSpPr>
          <p:cNvPr id="1274892" name="Rectangle 12"/>
          <p:cNvSpPr>
            <a:spLocks noChangeArrowheads="1"/>
          </p:cNvSpPr>
          <p:nvPr/>
        </p:nvSpPr>
        <p:spPr bwMode="auto">
          <a:xfrm>
            <a:off x="8426450" y="5153025"/>
            <a:ext cx="539750" cy="274638"/>
          </a:xfrm>
          <a:prstGeom prst="rect">
            <a:avLst/>
          </a:prstGeom>
          <a:noFill/>
          <a:ln w="9525">
            <a:noFill/>
            <a:miter lim="800000"/>
            <a:headEnd/>
            <a:tailEnd/>
          </a:ln>
        </p:spPr>
        <p:txBody>
          <a:bodyPr wrap="none" lIns="92075" tIns="46038" rIns="92075" bIns="46038">
            <a:spAutoFit/>
          </a:bodyPr>
          <a:lstStyle/>
          <a:p>
            <a:pPr eaLnBrk="0" hangingPunct="0"/>
            <a:r>
              <a:rPr lang="en-GB" altLang="zh-CN" sz="1200"/>
              <a:t>Time</a:t>
            </a:r>
          </a:p>
        </p:txBody>
      </p:sp>
      <p:sp>
        <p:nvSpPr>
          <p:cNvPr id="1274893" name="Line 13"/>
          <p:cNvSpPr>
            <a:spLocks noChangeShapeType="1"/>
          </p:cNvSpPr>
          <p:nvPr/>
        </p:nvSpPr>
        <p:spPr bwMode="auto">
          <a:xfrm>
            <a:off x="4425950" y="1712913"/>
            <a:ext cx="0" cy="352425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1274894" name="Text Box 14"/>
          <p:cNvSpPr txBox="1">
            <a:spLocks noChangeArrowheads="1"/>
          </p:cNvSpPr>
          <p:nvPr/>
        </p:nvSpPr>
        <p:spPr bwMode="auto">
          <a:xfrm>
            <a:off x="1212850" y="2551113"/>
            <a:ext cx="1450975" cy="1166812"/>
          </a:xfrm>
          <a:prstGeom prst="rect">
            <a:avLst/>
          </a:prstGeom>
          <a:noFill/>
          <a:ln w="12700">
            <a:noFill/>
            <a:miter lim="800000"/>
            <a:headEnd type="none" w="sm" len="sm"/>
            <a:tailEnd type="none" w="med" len="lg"/>
          </a:ln>
        </p:spPr>
        <p:txBody>
          <a:bodyPr lIns="90004" tIns="45002" rIns="90004" bIns="45002">
            <a:spAutoFit/>
          </a:bodyPr>
          <a:lstStyle/>
          <a:p>
            <a:pPr marL="112713" indent="-112713" defTabSz="900113">
              <a:buClr>
                <a:srgbClr val="FF3300"/>
              </a:buClr>
              <a:buFontTx/>
              <a:buChar char="•"/>
            </a:pPr>
            <a:r>
              <a:rPr lang="zh-CN" altLang="en-US" sz="1200" b="0"/>
              <a:t>依靠人的本能</a:t>
            </a:r>
          </a:p>
          <a:p>
            <a:pPr marL="112713" indent="-112713" defTabSz="900113">
              <a:buClr>
                <a:srgbClr val="FF3300"/>
              </a:buClr>
              <a:buFontTx/>
              <a:buChar char="•"/>
            </a:pPr>
            <a:r>
              <a:rPr lang="zh-CN" altLang="en-US" sz="1200" b="0"/>
              <a:t>以顺从为目标</a:t>
            </a:r>
          </a:p>
          <a:p>
            <a:pPr marL="112713" indent="-112713" defTabSz="900113">
              <a:buClr>
                <a:srgbClr val="FF3300"/>
              </a:buClr>
              <a:buFontTx/>
              <a:buChar char="•"/>
            </a:pPr>
            <a:r>
              <a:rPr lang="zh-CN" altLang="en-US" sz="1200" b="0"/>
              <a:t>主要依靠安全管理人</a:t>
            </a:r>
            <a:endParaRPr lang="en-US" altLang="zh-CN" sz="1200" b="0"/>
          </a:p>
          <a:p>
            <a:pPr marL="112713" indent="-112713" defTabSz="900113">
              <a:buClr>
                <a:srgbClr val="FF3300"/>
              </a:buClr>
              <a:buFontTx/>
              <a:buChar char="•"/>
            </a:pPr>
            <a:r>
              <a:rPr lang="zh-CN" altLang="en-US" sz="1200" b="0"/>
              <a:t>管理层参与欠缺</a:t>
            </a:r>
            <a:endParaRPr lang="zh-CN" altLang="en-US" sz="1200" b="0">
              <a:solidFill>
                <a:srgbClr val="003399"/>
              </a:solidFill>
              <a:ea typeface="黑体" pitchFamily="2" charset="-122"/>
            </a:endParaRPr>
          </a:p>
          <a:p>
            <a:pPr marL="112713" indent="-112713" defTabSz="900113" eaLnBrk="0" hangingPunct="0">
              <a:lnSpc>
                <a:spcPct val="90000"/>
              </a:lnSpc>
              <a:buClr>
                <a:srgbClr val="FF3300"/>
              </a:buClr>
              <a:buFontTx/>
              <a:buChar char="•"/>
            </a:pPr>
            <a:endParaRPr lang="en-US" altLang="zh-CN" sz="1200" b="0">
              <a:solidFill>
                <a:srgbClr val="003399"/>
              </a:solidFill>
              <a:ea typeface="黑体" pitchFamily="2" charset="-122"/>
            </a:endParaRPr>
          </a:p>
        </p:txBody>
      </p:sp>
      <p:sp>
        <p:nvSpPr>
          <p:cNvPr id="1274895" name="Text Box 13"/>
          <p:cNvSpPr txBox="1">
            <a:spLocks noChangeArrowheads="1"/>
          </p:cNvSpPr>
          <p:nvPr/>
        </p:nvSpPr>
        <p:spPr bwMode="auto">
          <a:xfrm>
            <a:off x="1187450" y="5326063"/>
            <a:ext cx="1466850" cy="517525"/>
          </a:xfrm>
          <a:prstGeom prst="rect">
            <a:avLst/>
          </a:prstGeom>
          <a:noFill/>
          <a:ln w="9525" algn="ctr">
            <a:noFill/>
            <a:miter lim="800000"/>
            <a:headEnd/>
            <a:tailEnd/>
          </a:ln>
        </p:spPr>
        <p:txBody>
          <a:bodyPr lIns="90000" tIns="46800" rIns="90000" bIns="46800">
            <a:spAutoFit/>
          </a:bodyPr>
          <a:lstStyle/>
          <a:p>
            <a:pPr algn="ctr" eaLnBrk="0" hangingPunct="0"/>
            <a:r>
              <a:rPr lang="en-AU" altLang="zh-CN" sz="1400" b="0"/>
              <a:t>Natural Instincts</a:t>
            </a:r>
          </a:p>
          <a:p>
            <a:pPr algn="ctr" eaLnBrk="0" hangingPunct="0"/>
            <a:r>
              <a:rPr lang="zh-CN" altLang="en-US" sz="1400" b="0"/>
              <a:t>本能阶段</a:t>
            </a:r>
          </a:p>
        </p:txBody>
      </p:sp>
      <p:sp>
        <p:nvSpPr>
          <p:cNvPr id="1274896" name="Text Box 14"/>
          <p:cNvSpPr txBox="1">
            <a:spLocks noChangeArrowheads="1"/>
          </p:cNvSpPr>
          <p:nvPr/>
        </p:nvSpPr>
        <p:spPr bwMode="auto">
          <a:xfrm>
            <a:off x="2916238" y="5326063"/>
            <a:ext cx="1290637" cy="517525"/>
          </a:xfrm>
          <a:prstGeom prst="rect">
            <a:avLst/>
          </a:prstGeom>
          <a:noFill/>
          <a:ln w="9525" algn="ctr">
            <a:noFill/>
            <a:miter lim="800000"/>
            <a:headEnd/>
            <a:tailEnd/>
          </a:ln>
        </p:spPr>
        <p:txBody>
          <a:bodyPr lIns="90000" tIns="46800" rIns="90000" bIns="46800">
            <a:spAutoFit/>
          </a:bodyPr>
          <a:lstStyle/>
          <a:p>
            <a:pPr algn="ctr" eaLnBrk="0" hangingPunct="0"/>
            <a:r>
              <a:rPr lang="en-AU" altLang="zh-CN" sz="1400" b="0"/>
              <a:t>Dependent</a:t>
            </a:r>
          </a:p>
          <a:p>
            <a:pPr algn="ctr" eaLnBrk="0" hangingPunct="0"/>
            <a:r>
              <a:rPr lang="zh-CN" altLang="en-AU" sz="1400" b="0"/>
              <a:t>依赖阶段</a:t>
            </a:r>
          </a:p>
        </p:txBody>
      </p:sp>
      <p:sp>
        <p:nvSpPr>
          <p:cNvPr id="1274897" name="Text Box 15"/>
          <p:cNvSpPr txBox="1">
            <a:spLocks noChangeArrowheads="1"/>
          </p:cNvSpPr>
          <p:nvPr/>
        </p:nvSpPr>
        <p:spPr bwMode="auto">
          <a:xfrm>
            <a:off x="4643438" y="5383213"/>
            <a:ext cx="1435100" cy="517525"/>
          </a:xfrm>
          <a:prstGeom prst="rect">
            <a:avLst/>
          </a:prstGeom>
          <a:noFill/>
          <a:ln w="9525" algn="ctr">
            <a:noFill/>
            <a:miter lim="800000"/>
            <a:headEnd/>
            <a:tailEnd/>
          </a:ln>
        </p:spPr>
        <p:txBody>
          <a:bodyPr lIns="90000" tIns="46800" rIns="90000" bIns="46800">
            <a:spAutoFit/>
          </a:bodyPr>
          <a:lstStyle/>
          <a:p>
            <a:pPr algn="ctr" eaLnBrk="0" hangingPunct="0"/>
            <a:r>
              <a:rPr lang="en-AU" altLang="zh-CN" sz="1400" b="0"/>
              <a:t>Independent</a:t>
            </a:r>
          </a:p>
          <a:p>
            <a:pPr algn="ctr" eaLnBrk="0" hangingPunct="0"/>
            <a:r>
              <a:rPr lang="zh-CN" altLang="en-AU" sz="1400" b="0"/>
              <a:t>独立阶段</a:t>
            </a:r>
          </a:p>
        </p:txBody>
      </p:sp>
      <p:sp>
        <p:nvSpPr>
          <p:cNvPr id="1274898" name="Text Box 16"/>
          <p:cNvSpPr txBox="1">
            <a:spLocks noChangeArrowheads="1"/>
          </p:cNvSpPr>
          <p:nvPr/>
        </p:nvSpPr>
        <p:spPr bwMode="auto">
          <a:xfrm>
            <a:off x="6443663" y="5397500"/>
            <a:ext cx="1708150" cy="517525"/>
          </a:xfrm>
          <a:prstGeom prst="rect">
            <a:avLst/>
          </a:prstGeom>
          <a:noFill/>
          <a:ln w="9525" algn="ctr">
            <a:noFill/>
            <a:miter lim="800000"/>
            <a:headEnd/>
            <a:tailEnd/>
          </a:ln>
        </p:spPr>
        <p:txBody>
          <a:bodyPr lIns="90000" tIns="46800" rIns="90000" bIns="46800">
            <a:spAutoFit/>
          </a:bodyPr>
          <a:lstStyle/>
          <a:p>
            <a:pPr algn="ctr" eaLnBrk="0" hangingPunct="0"/>
            <a:r>
              <a:rPr lang="en-AU" altLang="zh-CN" sz="1400" b="0"/>
              <a:t>Interdependent</a:t>
            </a:r>
          </a:p>
          <a:p>
            <a:pPr algn="ctr" eaLnBrk="0" hangingPunct="0"/>
            <a:r>
              <a:rPr lang="zh-CN" altLang="en-AU" sz="1400" b="0"/>
              <a:t>互助阶段</a:t>
            </a:r>
          </a:p>
        </p:txBody>
      </p:sp>
      <p:sp>
        <p:nvSpPr>
          <p:cNvPr id="1274899" name="Text Box 12"/>
          <p:cNvSpPr txBox="1">
            <a:spLocks noChangeArrowheads="1"/>
          </p:cNvSpPr>
          <p:nvPr/>
        </p:nvSpPr>
        <p:spPr bwMode="auto">
          <a:xfrm rot="-5400000">
            <a:off x="-805656" y="3142457"/>
            <a:ext cx="2706687" cy="304800"/>
          </a:xfrm>
          <a:prstGeom prst="rect">
            <a:avLst/>
          </a:prstGeom>
          <a:noFill/>
          <a:ln w="9525" algn="ctr">
            <a:noFill/>
            <a:miter lim="800000"/>
            <a:headEnd/>
            <a:tailEnd/>
          </a:ln>
        </p:spPr>
        <p:txBody>
          <a:bodyPr wrap="none" lIns="90000" tIns="46800" rIns="90000" bIns="46800">
            <a:spAutoFit/>
          </a:bodyPr>
          <a:lstStyle/>
          <a:p>
            <a:pPr algn="ctr" eaLnBrk="0" hangingPunct="0"/>
            <a:r>
              <a:rPr lang="en-AU" altLang="zh-CN" sz="1400">
                <a:latin typeface="Tahoma" pitchFamily="34" charset="0"/>
              </a:rPr>
              <a:t>Number of incidents</a:t>
            </a:r>
            <a:r>
              <a:rPr lang="zh-CN" altLang="en-US" sz="1400">
                <a:latin typeface="Tahoma" pitchFamily="34" charset="0"/>
              </a:rPr>
              <a:t>事故数量</a:t>
            </a:r>
            <a:endParaRPr lang="en-AU" altLang="zh-CN" sz="1400">
              <a:latin typeface="Tahoma" pitchFamily="34" charset="0"/>
            </a:endParaRPr>
          </a:p>
        </p:txBody>
      </p:sp>
      <p:sp>
        <p:nvSpPr>
          <p:cNvPr id="109587" name="Rectangle 21"/>
          <p:cNvSpPr>
            <a:spLocks noChangeArrowheads="1"/>
          </p:cNvSpPr>
          <p:nvPr/>
        </p:nvSpPr>
        <p:spPr bwMode="auto">
          <a:xfrm>
            <a:off x="5435600" y="404813"/>
            <a:ext cx="3384550" cy="557212"/>
          </a:xfrm>
          <a:prstGeom prst="rect">
            <a:avLst/>
          </a:prstGeom>
          <a:noFill/>
          <a:ln w="9525">
            <a:noFill/>
            <a:miter lim="800000"/>
            <a:headEnd/>
            <a:tailEnd/>
          </a:ln>
        </p:spPr>
        <p:txBody>
          <a:bodyPr/>
          <a:lstStyle/>
          <a:p>
            <a:pPr>
              <a:lnSpc>
                <a:spcPct val="85000"/>
              </a:lnSpc>
            </a:pPr>
            <a:r>
              <a:rPr lang="zh-CN" altLang="en-US" sz="2000">
                <a:solidFill>
                  <a:schemeClr val="bg1"/>
                </a:solidFill>
                <a:latin typeface="Georgia" pitchFamily="18" charset="0"/>
              </a:rPr>
              <a:t>让我们踏上“相互依存”之旅</a:t>
            </a:r>
            <a:endParaRPr lang="en-AU" altLang="zh-CN" sz="2000">
              <a:solidFill>
                <a:schemeClr val="bg1"/>
              </a:solidFill>
              <a:latin typeface="Georgia" pitchFamily="18" charset="0"/>
            </a:endParaRPr>
          </a:p>
        </p:txBody>
      </p:sp>
      <p:pic>
        <p:nvPicPr>
          <p:cNvPr id="1274901" name="Picture 21"/>
          <p:cNvPicPr>
            <a:picLocks noChangeAspect="1" noChangeArrowheads="1"/>
          </p:cNvPicPr>
          <p:nvPr/>
        </p:nvPicPr>
        <p:blipFill>
          <a:blip r:embed="rId3" cstate="print"/>
          <a:srcRect/>
          <a:stretch>
            <a:fillRect/>
          </a:stretch>
        </p:blipFill>
        <p:spPr bwMode="auto">
          <a:xfrm>
            <a:off x="7524750" y="3452813"/>
            <a:ext cx="1443038" cy="1543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4882"/>
                                        </p:tgtEl>
                                        <p:attrNameLst>
                                          <p:attrName>style.visibility</p:attrName>
                                        </p:attrNameLst>
                                      </p:cBhvr>
                                      <p:to>
                                        <p:strVal val="visible"/>
                                      </p:to>
                                    </p:set>
                                    <p:anim calcmode="lin" valueType="num">
                                      <p:cBhvr additive="base">
                                        <p:cTn id="7" dur="500" fill="hold"/>
                                        <p:tgtEl>
                                          <p:spTgt spid="1274882"/>
                                        </p:tgtEl>
                                        <p:attrNameLst>
                                          <p:attrName>ppt_x</p:attrName>
                                        </p:attrNameLst>
                                      </p:cBhvr>
                                      <p:tavLst>
                                        <p:tav tm="0">
                                          <p:val>
                                            <p:strVal val="#ppt_x"/>
                                          </p:val>
                                        </p:tav>
                                        <p:tav tm="100000">
                                          <p:val>
                                            <p:strVal val="#ppt_x"/>
                                          </p:val>
                                        </p:tav>
                                      </p:tavLst>
                                    </p:anim>
                                    <p:anim calcmode="lin" valueType="num">
                                      <p:cBhvr additive="base">
                                        <p:cTn id="8" dur="500" fill="hold"/>
                                        <p:tgtEl>
                                          <p:spTgt spid="12748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74883"/>
                                        </p:tgtEl>
                                        <p:attrNameLst>
                                          <p:attrName>style.visibility</p:attrName>
                                        </p:attrNameLst>
                                      </p:cBhvr>
                                      <p:to>
                                        <p:strVal val="visible"/>
                                      </p:to>
                                    </p:set>
                                    <p:anim calcmode="lin" valueType="num">
                                      <p:cBhvr additive="base">
                                        <p:cTn id="11" dur="500" fill="hold"/>
                                        <p:tgtEl>
                                          <p:spTgt spid="1274883"/>
                                        </p:tgtEl>
                                        <p:attrNameLst>
                                          <p:attrName>ppt_x</p:attrName>
                                        </p:attrNameLst>
                                      </p:cBhvr>
                                      <p:tavLst>
                                        <p:tav tm="0">
                                          <p:val>
                                            <p:strVal val="#ppt_x"/>
                                          </p:val>
                                        </p:tav>
                                        <p:tav tm="100000">
                                          <p:val>
                                            <p:strVal val="#ppt_x"/>
                                          </p:val>
                                        </p:tav>
                                      </p:tavLst>
                                    </p:anim>
                                    <p:anim calcmode="lin" valueType="num">
                                      <p:cBhvr additive="base">
                                        <p:cTn id="12" dur="500" fill="hold"/>
                                        <p:tgtEl>
                                          <p:spTgt spid="12748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4884"/>
                                        </p:tgtEl>
                                        <p:attrNameLst>
                                          <p:attrName>style.visibility</p:attrName>
                                        </p:attrNameLst>
                                      </p:cBhvr>
                                      <p:to>
                                        <p:strVal val="visible"/>
                                      </p:to>
                                    </p:set>
                                    <p:anim calcmode="lin" valueType="num">
                                      <p:cBhvr additive="base">
                                        <p:cTn id="15" dur="500" fill="hold"/>
                                        <p:tgtEl>
                                          <p:spTgt spid="1274884"/>
                                        </p:tgtEl>
                                        <p:attrNameLst>
                                          <p:attrName>ppt_x</p:attrName>
                                        </p:attrNameLst>
                                      </p:cBhvr>
                                      <p:tavLst>
                                        <p:tav tm="0">
                                          <p:val>
                                            <p:strVal val="#ppt_x"/>
                                          </p:val>
                                        </p:tav>
                                        <p:tav tm="100000">
                                          <p:val>
                                            <p:strVal val="#ppt_x"/>
                                          </p:val>
                                        </p:tav>
                                      </p:tavLst>
                                    </p:anim>
                                    <p:anim calcmode="lin" valueType="num">
                                      <p:cBhvr additive="base">
                                        <p:cTn id="16" dur="500" fill="hold"/>
                                        <p:tgtEl>
                                          <p:spTgt spid="127488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4885"/>
                                        </p:tgtEl>
                                        <p:attrNameLst>
                                          <p:attrName>style.visibility</p:attrName>
                                        </p:attrNameLst>
                                      </p:cBhvr>
                                      <p:to>
                                        <p:strVal val="visible"/>
                                      </p:to>
                                    </p:set>
                                    <p:anim calcmode="lin" valueType="num">
                                      <p:cBhvr additive="base">
                                        <p:cTn id="19" dur="500" fill="hold"/>
                                        <p:tgtEl>
                                          <p:spTgt spid="1274885"/>
                                        </p:tgtEl>
                                        <p:attrNameLst>
                                          <p:attrName>ppt_x</p:attrName>
                                        </p:attrNameLst>
                                      </p:cBhvr>
                                      <p:tavLst>
                                        <p:tav tm="0">
                                          <p:val>
                                            <p:strVal val="#ppt_x"/>
                                          </p:val>
                                        </p:tav>
                                        <p:tav tm="100000">
                                          <p:val>
                                            <p:strVal val="#ppt_x"/>
                                          </p:val>
                                        </p:tav>
                                      </p:tavLst>
                                    </p:anim>
                                    <p:anim calcmode="lin" valueType="num">
                                      <p:cBhvr additive="base">
                                        <p:cTn id="20" dur="500" fill="hold"/>
                                        <p:tgtEl>
                                          <p:spTgt spid="12748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74886"/>
                                        </p:tgtEl>
                                        <p:attrNameLst>
                                          <p:attrName>style.visibility</p:attrName>
                                        </p:attrNameLst>
                                      </p:cBhvr>
                                      <p:to>
                                        <p:strVal val="visible"/>
                                      </p:to>
                                    </p:set>
                                    <p:anim calcmode="lin" valueType="num">
                                      <p:cBhvr additive="base">
                                        <p:cTn id="23" dur="500" fill="hold"/>
                                        <p:tgtEl>
                                          <p:spTgt spid="1274886"/>
                                        </p:tgtEl>
                                        <p:attrNameLst>
                                          <p:attrName>ppt_x</p:attrName>
                                        </p:attrNameLst>
                                      </p:cBhvr>
                                      <p:tavLst>
                                        <p:tav tm="0">
                                          <p:val>
                                            <p:strVal val="#ppt_x"/>
                                          </p:val>
                                        </p:tav>
                                        <p:tav tm="100000">
                                          <p:val>
                                            <p:strVal val="#ppt_x"/>
                                          </p:val>
                                        </p:tav>
                                      </p:tavLst>
                                    </p:anim>
                                    <p:anim calcmode="lin" valueType="num">
                                      <p:cBhvr additive="base">
                                        <p:cTn id="24" dur="500" fill="hold"/>
                                        <p:tgtEl>
                                          <p:spTgt spid="12748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74887"/>
                                        </p:tgtEl>
                                        <p:attrNameLst>
                                          <p:attrName>style.visibility</p:attrName>
                                        </p:attrNameLst>
                                      </p:cBhvr>
                                      <p:to>
                                        <p:strVal val="visible"/>
                                      </p:to>
                                    </p:set>
                                    <p:anim calcmode="lin" valueType="num">
                                      <p:cBhvr additive="base">
                                        <p:cTn id="27" dur="500" fill="hold"/>
                                        <p:tgtEl>
                                          <p:spTgt spid="1274887"/>
                                        </p:tgtEl>
                                        <p:attrNameLst>
                                          <p:attrName>ppt_x</p:attrName>
                                        </p:attrNameLst>
                                      </p:cBhvr>
                                      <p:tavLst>
                                        <p:tav tm="0">
                                          <p:val>
                                            <p:strVal val="#ppt_x"/>
                                          </p:val>
                                        </p:tav>
                                        <p:tav tm="100000">
                                          <p:val>
                                            <p:strVal val="#ppt_x"/>
                                          </p:val>
                                        </p:tav>
                                      </p:tavLst>
                                    </p:anim>
                                    <p:anim calcmode="lin" valueType="num">
                                      <p:cBhvr additive="base">
                                        <p:cTn id="28" dur="500" fill="hold"/>
                                        <p:tgtEl>
                                          <p:spTgt spid="127488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74888"/>
                                        </p:tgtEl>
                                        <p:attrNameLst>
                                          <p:attrName>style.visibility</p:attrName>
                                        </p:attrNameLst>
                                      </p:cBhvr>
                                      <p:to>
                                        <p:strVal val="visible"/>
                                      </p:to>
                                    </p:set>
                                    <p:anim calcmode="lin" valueType="num">
                                      <p:cBhvr additive="base">
                                        <p:cTn id="31" dur="500" fill="hold"/>
                                        <p:tgtEl>
                                          <p:spTgt spid="1274888"/>
                                        </p:tgtEl>
                                        <p:attrNameLst>
                                          <p:attrName>ppt_x</p:attrName>
                                        </p:attrNameLst>
                                      </p:cBhvr>
                                      <p:tavLst>
                                        <p:tav tm="0">
                                          <p:val>
                                            <p:strVal val="#ppt_x"/>
                                          </p:val>
                                        </p:tav>
                                        <p:tav tm="100000">
                                          <p:val>
                                            <p:strVal val="#ppt_x"/>
                                          </p:val>
                                        </p:tav>
                                      </p:tavLst>
                                    </p:anim>
                                    <p:anim calcmode="lin" valueType="num">
                                      <p:cBhvr additive="base">
                                        <p:cTn id="32" dur="500" fill="hold"/>
                                        <p:tgtEl>
                                          <p:spTgt spid="127488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74889"/>
                                        </p:tgtEl>
                                        <p:attrNameLst>
                                          <p:attrName>style.visibility</p:attrName>
                                        </p:attrNameLst>
                                      </p:cBhvr>
                                      <p:to>
                                        <p:strVal val="visible"/>
                                      </p:to>
                                    </p:set>
                                    <p:anim calcmode="lin" valueType="num">
                                      <p:cBhvr additive="base">
                                        <p:cTn id="35" dur="500" fill="hold"/>
                                        <p:tgtEl>
                                          <p:spTgt spid="1274889"/>
                                        </p:tgtEl>
                                        <p:attrNameLst>
                                          <p:attrName>ppt_x</p:attrName>
                                        </p:attrNameLst>
                                      </p:cBhvr>
                                      <p:tavLst>
                                        <p:tav tm="0">
                                          <p:val>
                                            <p:strVal val="#ppt_x"/>
                                          </p:val>
                                        </p:tav>
                                        <p:tav tm="100000">
                                          <p:val>
                                            <p:strVal val="#ppt_x"/>
                                          </p:val>
                                        </p:tav>
                                      </p:tavLst>
                                    </p:anim>
                                    <p:anim calcmode="lin" valueType="num">
                                      <p:cBhvr additive="base">
                                        <p:cTn id="36" dur="500" fill="hold"/>
                                        <p:tgtEl>
                                          <p:spTgt spid="12748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74890"/>
                                        </p:tgtEl>
                                        <p:attrNameLst>
                                          <p:attrName>style.visibility</p:attrName>
                                        </p:attrNameLst>
                                      </p:cBhvr>
                                      <p:to>
                                        <p:strVal val="visible"/>
                                      </p:to>
                                    </p:set>
                                    <p:anim calcmode="lin" valueType="num">
                                      <p:cBhvr additive="base">
                                        <p:cTn id="39" dur="500" fill="hold"/>
                                        <p:tgtEl>
                                          <p:spTgt spid="1274890"/>
                                        </p:tgtEl>
                                        <p:attrNameLst>
                                          <p:attrName>ppt_x</p:attrName>
                                        </p:attrNameLst>
                                      </p:cBhvr>
                                      <p:tavLst>
                                        <p:tav tm="0">
                                          <p:val>
                                            <p:strVal val="#ppt_x"/>
                                          </p:val>
                                        </p:tav>
                                        <p:tav tm="100000">
                                          <p:val>
                                            <p:strVal val="#ppt_x"/>
                                          </p:val>
                                        </p:tav>
                                      </p:tavLst>
                                    </p:anim>
                                    <p:anim calcmode="lin" valueType="num">
                                      <p:cBhvr additive="base">
                                        <p:cTn id="40" dur="500" fill="hold"/>
                                        <p:tgtEl>
                                          <p:spTgt spid="127489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74891"/>
                                        </p:tgtEl>
                                        <p:attrNameLst>
                                          <p:attrName>style.visibility</p:attrName>
                                        </p:attrNameLst>
                                      </p:cBhvr>
                                      <p:to>
                                        <p:strVal val="visible"/>
                                      </p:to>
                                    </p:set>
                                    <p:anim calcmode="lin" valueType="num">
                                      <p:cBhvr additive="base">
                                        <p:cTn id="43" dur="500" fill="hold"/>
                                        <p:tgtEl>
                                          <p:spTgt spid="1274891"/>
                                        </p:tgtEl>
                                        <p:attrNameLst>
                                          <p:attrName>ppt_x</p:attrName>
                                        </p:attrNameLst>
                                      </p:cBhvr>
                                      <p:tavLst>
                                        <p:tav tm="0">
                                          <p:val>
                                            <p:strVal val="#ppt_x"/>
                                          </p:val>
                                        </p:tav>
                                        <p:tav tm="100000">
                                          <p:val>
                                            <p:strVal val="#ppt_x"/>
                                          </p:val>
                                        </p:tav>
                                      </p:tavLst>
                                    </p:anim>
                                    <p:anim calcmode="lin" valueType="num">
                                      <p:cBhvr additive="base">
                                        <p:cTn id="44" dur="500" fill="hold"/>
                                        <p:tgtEl>
                                          <p:spTgt spid="127489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74892"/>
                                        </p:tgtEl>
                                        <p:attrNameLst>
                                          <p:attrName>style.visibility</p:attrName>
                                        </p:attrNameLst>
                                      </p:cBhvr>
                                      <p:to>
                                        <p:strVal val="visible"/>
                                      </p:to>
                                    </p:set>
                                    <p:anim calcmode="lin" valueType="num">
                                      <p:cBhvr additive="base">
                                        <p:cTn id="47" dur="500" fill="hold"/>
                                        <p:tgtEl>
                                          <p:spTgt spid="1274892"/>
                                        </p:tgtEl>
                                        <p:attrNameLst>
                                          <p:attrName>ppt_x</p:attrName>
                                        </p:attrNameLst>
                                      </p:cBhvr>
                                      <p:tavLst>
                                        <p:tav tm="0">
                                          <p:val>
                                            <p:strVal val="#ppt_x"/>
                                          </p:val>
                                        </p:tav>
                                        <p:tav tm="100000">
                                          <p:val>
                                            <p:strVal val="#ppt_x"/>
                                          </p:val>
                                        </p:tav>
                                      </p:tavLst>
                                    </p:anim>
                                    <p:anim calcmode="lin" valueType="num">
                                      <p:cBhvr additive="base">
                                        <p:cTn id="48" dur="500" fill="hold"/>
                                        <p:tgtEl>
                                          <p:spTgt spid="127489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4893"/>
                                        </p:tgtEl>
                                        <p:attrNameLst>
                                          <p:attrName>style.visibility</p:attrName>
                                        </p:attrNameLst>
                                      </p:cBhvr>
                                      <p:to>
                                        <p:strVal val="visible"/>
                                      </p:to>
                                    </p:set>
                                    <p:anim calcmode="lin" valueType="num">
                                      <p:cBhvr additive="base">
                                        <p:cTn id="51" dur="500" fill="hold"/>
                                        <p:tgtEl>
                                          <p:spTgt spid="1274893"/>
                                        </p:tgtEl>
                                        <p:attrNameLst>
                                          <p:attrName>ppt_x</p:attrName>
                                        </p:attrNameLst>
                                      </p:cBhvr>
                                      <p:tavLst>
                                        <p:tav tm="0">
                                          <p:val>
                                            <p:strVal val="#ppt_x"/>
                                          </p:val>
                                        </p:tav>
                                        <p:tav tm="100000">
                                          <p:val>
                                            <p:strVal val="#ppt_x"/>
                                          </p:val>
                                        </p:tav>
                                      </p:tavLst>
                                    </p:anim>
                                    <p:anim calcmode="lin" valueType="num">
                                      <p:cBhvr additive="base">
                                        <p:cTn id="52" dur="500" fill="hold"/>
                                        <p:tgtEl>
                                          <p:spTgt spid="12748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74894"/>
                                        </p:tgtEl>
                                        <p:attrNameLst>
                                          <p:attrName>style.visibility</p:attrName>
                                        </p:attrNameLst>
                                      </p:cBhvr>
                                      <p:to>
                                        <p:strVal val="visible"/>
                                      </p:to>
                                    </p:set>
                                    <p:anim calcmode="lin" valueType="num">
                                      <p:cBhvr additive="base">
                                        <p:cTn id="55" dur="500" fill="hold"/>
                                        <p:tgtEl>
                                          <p:spTgt spid="1274894"/>
                                        </p:tgtEl>
                                        <p:attrNameLst>
                                          <p:attrName>ppt_x</p:attrName>
                                        </p:attrNameLst>
                                      </p:cBhvr>
                                      <p:tavLst>
                                        <p:tav tm="0">
                                          <p:val>
                                            <p:strVal val="#ppt_x"/>
                                          </p:val>
                                        </p:tav>
                                        <p:tav tm="100000">
                                          <p:val>
                                            <p:strVal val="#ppt_x"/>
                                          </p:val>
                                        </p:tav>
                                      </p:tavLst>
                                    </p:anim>
                                    <p:anim calcmode="lin" valueType="num">
                                      <p:cBhvr additive="base">
                                        <p:cTn id="56" dur="500" fill="hold"/>
                                        <p:tgtEl>
                                          <p:spTgt spid="12748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74895"/>
                                        </p:tgtEl>
                                        <p:attrNameLst>
                                          <p:attrName>style.visibility</p:attrName>
                                        </p:attrNameLst>
                                      </p:cBhvr>
                                      <p:to>
                                        <p:strVal val="visible"/>
                                      </p:to>
                                    </p:set>
                                    <p:anim calcmode="lin" valueType="num">
                                      <p:cBhvr additive="base">
                                        <p:cTn id="59" dur="500" fill="hold"/>
                                        <p:tgtEl>
                                          <p:spTgt spid="1274895"/>
                                        </p:tgtEl>
                                        <p:attrNameLst>
                                          <p:attrName>ppt_x</p:attrName>
                                        </p:attrNameLst>
                                      </p:cBhvr>
                                      <p:tavLst>
                                        <p:tav tm="0">
                                          <p:val>
                                            <p:strVal val="#ppt_x"/>
                                          </p:val>
                                        </p:tav>
                                        <p:tav tm="100000">
                                          <p:val>
                                            <p:strVal val="#ppt_x"/>
                                          </p:val>
                                        </p:tav>
                                      </p:tavLst>
                                    </p:anim>
                                    <p:anim calcmode="lin" valueType="num">
                                      <p:cBhvr additive="base">
                                        <p:cTn id="60" dur="500" fill="hold"/>
                                        <p:tgtEl>
                                          <p:spTgt spid="12748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74896"/>
                                        </p:tgtEl>
                                        <p:attrNameLst>
                                          <p:attrName>style.visibility</p:attrName>
                                        </p:attrNameLst>
                                      </p:cBhvr>
                                      <p:to>
                                        <p:strVal val="visible"/>
                                      </p:to>
                                    </p:set>
                                    <p:anim calcmode="lin" valueType="num">
                                      <p:cBhvr additive="base">
                                        <p:cTn id="63" dur="500" fill="hold"/>
                                        <p:tgtEl>
                                          <p:spTgt spid="1274896"/>
                                        </p:tgtEl>
                                        <p:attrNameLst>
                                          <p:attrName>ppt_x</p:attrName>
                                        </p:attrNameLst>
                                      </p:cBhvr>
                                      <p:tavLst>
                                        <p:tav tm="0">
                                          <p:val>
                                            <p:strVal val="#ppt_x"/>
                                          </p:val>
                                        </p:tav>
                                        <p:tav tm="100000">
                                          <p:val>
                                            <p:strVal val="#ppt_x"/>
                                          </p:val>
                                        </p:tav>
                                      </p:tavLst>
                                    </p:anim>
                                    <p:anim calcmode="lin" valueType="num">
                                      <p:cBhvr additive="base">
                                        <p:cTn id="64" dur="500" fill="hold"/>
                                        <p:tgtEl>
                                          <p:spTgt spid="127489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74897"/>
                                        </p:tgtEl>
                                        <p:attrNameLst>
                                          <p:attrName>style.visibility</p:attrName>
                                        </p:attrNameLst>
                                      </p:cBhvr>
                                      <p:to>
                                        <p:strVal val="visible"/>
                                      </p:to>
                                    </p:set>
                                    <p:anim calcmode="lin" valueType="num">
                                      <p:cBhvr additive="base">
                                        <p:cTn id="67" dur="500" fill="hold"/>
                                        <p:tgtEl>
                                          <p:spTgt spid="1274897"/>
                                        </p:tgtEl>
                                        <p:attrNameLst>
                                          <p:attrName>ppt_x</p:attrName>
                                        </p:attrNameLst>
                                      </p:cBhvr>
                                      <p:tavLst>
                                        <p:tav tm="0">
                                          <p:val>
                                            <p:strVal val="#ppt_x"/>
                                          </p:val>
                                        </p:tav>
                                        <p:tav tm="100000">
                                          <p:val>
                                            <p:strVal val="#ppt_x"/>
                                          </p:val>
                                        </p:tav>
                                      </p:tavLst>
                                    </p:anim>
                                    <p:anim calcmode="lin" valueType="num">
                                      <p:cBhvr additive="base">
                                        <p:cTn id="68" dur="500" fill="hold"/>
                                        <p:tgtEl>
                                          <p:spTgt spid="127489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74898"/>
                                        </p:tgtEl>
                                        <p:attrNameLst>
                                          <p:attrName>style.visibility</p:attrName>
                                        </p:attrNameLst>
                                      </p:cBhvr>
                                      <p:to>
                                        <p:strVal val="visible"/>
                                      </p:to>
                                    </p:set>
                                    <p:anim calcmode="lin" valueType="num">
                                      <p:cBhvr additive="base">
                                        <p:cTn id="71" dur="500" fill="hold"/>
                                        <p:tgtEl>
                                          <p:spTgt spid="1274898"/>
                                        </p:tgtEl>
                                        <p:attrNameLst>
                                          <p:attrName>ppt_x</p:attrName>
                                        </p:attrNameLst>
                                      </p:cBhvr>
                                      <p:tavLst>
                                        <p:tav tm="0">
                                          <p:val>
                                            <p:strVal val="#ppt_x"/>
                                          </p:val>
                                        </p:tav>
                                        <p:tav tm="100000">
                                          <p:val>
                                            <p:strVal val="#ppt_x"/>
                                          </p:val>
                                        </p:tav>
                                      </p:tavLst>
                                    </p:anim>
                                    <p:anim calcmode="lin" valueType="num">
                                      <p:cBhvr additive="base">
                                        <p:cTn id="72" dur="500" fill="hold"/>
                                        <p:tgtEl>
                                          <p:spTgt spid="127489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74899"/>
                                        </p:tgtEl>
                                        <p:attrNameLst>
                                          <p:attrName>style.visibility</p:attrName>
                                        </p:attrNameLst>
                                      </p:cBhvr>
                                      <p:to>
                                        <p:strVal val="visible"/>
                                      </p:to>
                                    </p:set>
                                    <p:anim calcmode="lin" valueType="num">
                                      <p:cBhvr additive="base">
                                        <p:cTn id="75" dur="500" fill="hold"/>
                                        <p:tgtEl>
                                          <p:spTgt spid="1274899"/>
                                        </p:tgtEl>
                                        <p:attrNameLst>
                                          <p:attrName>ppt_x</p:attrName>
                                        </p:attrNameLst>
                                      </p:cBhvr>
                                      <p:tavLst>
                                        <p:tav tm="0">
                                          <p:val>
                                            <p:strVal val="#ppt_x"/>
                                          </p:val>
                                        </p:tav>
                                        <p:tav tm="100000">
                                          <p:val>
                                            <p:strVal val="#ppt_x"/>
                                          </p:val>
                                        </p:tav>
                                      </p:tavLst>
                                    </p:anim>
                                    <p:anim calcmode="lin" valueType="num">
                                      <p:cBhvr additive="base">
                                        <p:cTn id="76" dur="500" fill="hold"/>
                                        <p:tgtEl>
                                          <p:spTgt spid="127489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74901"/>
                                        </p:tgtEl>
                                        <p:attrNameLst>
                                          <p:attrName>style.visibility</p:attrName>
                                        </p:attrNameLst>
                                      </p:cBhvr>
                                      <p:to>
                                        <p:strVal val="visible"/>
                                      </p:to>
                                    </p:set>
                                    <p:anim calcmode="lin" valueType="num">
                                      <p:cBhvr additive="base">
                                        <p:cTn id="81" dur="500" fill="hold"/>
                                        <p:tgtEl>
                                          <p:spTgt spid="1274901"/>
                                        </p:tgtEl>
                                        <p:attrNameLst>
                                          <p:attrName>ppt_x</p:attrName>
                                        </p:attrNameLst>
                                      </p:cBhvr>
                                      <p:tavLst>
                                        <p:tav tm="0">
                                          <p:val>
                                            <p:strVal val="#ppt_x"/>
                                          </p:val>
                                        </p:tav>
                                        <p:tav tm="100000">
                                          <p:val>
                                            <p:strVal val="#ppt_x"/>
                                          </p:val>
                                        </p:tav>
                                      </p:tavLst>
                                    </p:anim>
                                    <p:anim calcmode="lin" valueType="num">
                                      <p:cBhvr additive="base">
                                        <p:cTn id="82" dur="500" fill="hold"/>
                                        <p:tgtEl>
                                          <p:spTgt spid="1274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2" grpId="0" animBg="1"/>
      <p:bldP spid="1274883" grpId="0" animBg="1"/>
      <p:bldP spid="1274884" grpId="0" animBg="1"/>
      <p:bldP spid="1274885" grpId="0" animBg="1"/>
      <p:bldP spid="1274886" grpId="0" animBg="1"/>
      <p:bldP spid="1274887" grpId="0" animBg="1"/>
      <p:bldP spid="1274888" grpId="0" animBg="1"/>
      <p:bldP spid="1274889" grpId="0"/>
      <p:bldP spid="1274890" grpId="0"/>
      <p:bldP spid="1274891" grpId="0"/>
      <p:bldP spid="1274892" grpId="0"/>
      <p:bldP spid="1274893" grpId="0" animBg="1"/>
      <p:bldP spid="1274894" grpId="0"/>
      <p:bldP spid="1274895" grpId="0"/>
      <p:bldP spid="1274896" grpId="0"/>
      <p:bldP spid="1274897" grpId="0"/>
      <p:bldP spid="1274898" grpId="0"/>
      <p:bldP spid="12748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内容占位符 2"/>
          <p:cNvSpPr>
            <a:spLocks noGrp="1"/>
          </p:cNvSpPr>
          <p:nvPr>
            <p:ph idx="4294967295"/>
          </p:nvPr>
        </p:nvSpPr>
        <p:spPr>
          <a:xfrm>
            <a:off x="323850" y="1268413"/>
            <a:ext cx="8229600" cy="4525962"/>
          </a:xfrm>
        </p:spPr>
        <p:txBody>
          <a:bodyPr/>
          <a:lstStyle/>
          <a:p>
            <a:pPr>
              <a:buFontTx/>
              <a:buChar char="•"/>
            </a:pPr>
            <a:r>
              <a:rPr b="0" smtClean="0">
                <a:ea typeface="宋体" charset="-122"/>
              </a:rPr>
              <a:t>在你成长的路上</a:t>
            </a:r>
            <a:r>
              <a:rPr lang="en-US" altLang="zh-CN" b="0" smtClean="0"/>
              <a:t>,</a:t>
            </a:r>
            <a:r>
              <a:rPr b="0" smtClean="0">
                <a:ea typeface="宋体" charset="-122"/>
              </a:rPr>
              <a:t>会有很多人</a:t>
            </a:r>
            <a:endParaRPr lang="en-US" altLang="zh-CN" b="0" smtClean="0"/>
          </a:p>
          <a:p>
            <a:pPr>
              <a:buFontTx/>
              <a:buChar char="•"/>
            </a:pPr>
            <a:r>
              <a:rPr b="0" smtClean="0">
                <a:ea typeface="宋体" charset="-122"/>
              </a:rPr>
              <a:t>有意的</a:t>
            </a:r>
            <a:r>
              <a:rPr lang="en-US" altLang="zh-CN" b="0" smtClean="0"/>
              <a:t>,</a:t>
            </a:r>
            <a:r>
              <a:rPr b="0" smtClean="0">
                <a:ea typeface="宋体" charset="-122"/>
              </a:rPr>
              <a:t>无意的</a:t>
            </a:r>
            <a:r>
              <a:rPr lang="en-US" altLang="zh-CN" b="0" smtClean="0"/>
              <a:t>,</a:t>
            </a:r>
            <a:r>
              <a:rPr b="0" smtClean="0">
                <a:ea typeface="宋体" charset="-122"/>
              </a:rPr>
              <a:t>善意的</a:t>
            </a:r>
            <a:r>
              <a:rPr lang="en-US" altLang="zh-CN" b="0" smtClean="0"/>
              <a:t>,</a:t>
            </a:r>
            <a:r>
              <a:rPr b="0" smtClean="0">
                <a:ea typeface="宋体" charset="-122"/>
              </a:rPr>
              <a:t>恶意的</a:t>
            </a:r>
            <a:r>
              <a:rPr lang="en-US" altLang="zh-CN" b="0" smtClean="0"/>
              <a:t>;</a:t>
            </a:r>
          </a:p>
          <a:p>
            <a:pPr>
              <a:buFontTx/>
              <a:buChar char="•"/>
            </a:pPr>
            <a:r>
              <a:rPr b="0" smtClean="0">
                <a:ea typeface="宋体" charset="-122"/>
              </a:rPr>
              <a:t>在你的身边</a:t>
            </a:r>
            <a:endParaRPr lang="en-US" altLang="zh-CN" b="0" smtClean="0"/>
          </a:p>
          <a:p>
            <a:pPr>
              <a:buFontTx/>
              <a:buChar char="•"/>
            </a:pPr>
            <a:r>
              <a:rPr b="0" smtClean="0">
                <a:ea typeface="宋体" charset="-122"/>
              </a:rPr>
              <a:t>告诉你</a:t>
            </a:r>
            <a:r>
              <a:rPr lang="en-US" altLang="zh-CN" b="0" smtClean="0"/>
              <a:t>:</a:t>
            </a:r>
            <a:r>
              <a:rPr b="0" smtClean="0">
                <a:ea typeface="宋体" charset="-122"/>
              </a:rPr>
              <a:t>做安全没有前途的</a:t>
            </a:r>
            <a:r>
              <a:rPr lang="en-US" altLang="zh-CN" b="0" smtClean="0"/>
              <a:t>,</a:t>
            </a:r>
            <a:r>
              <a:rPr b="0" smtClean="0">
                <a:ea typeface="宋体" charset="-122"/>
              </a:rPr>
              <a:t>没有出路的</a:t>
            </a:r>
            <a:endParaRPr lang="en-US" altLang="zh-CN" b="0" smtClean="0"/>
          </a:p>
          <a:p>
            <a:pPr>
              <a:buFontTx/>
              <a:buChar char="•"/>
            </a:pPr>
            <a:r>
              <a:rPr b="0" smtClean="0">
                <a:ea typeface="宋体" charset="-122"/>
              </a:rPr>
              <a:t>别的行业比这个强多了</a:t>
            </a:r>
            <a:endParaRPr lang="en-US" altLang="zh-CN" b="0" smtClean="0"/>
          </a:p>
          <a:p>
            <a:pPr>
              <a:buFontTx/>
              <a:buChar char="•"/>
            </a:pPr>
            <a:endParaRPr lang="en-US" altLang="zh-CN" b="0" smtClean="0"/>
          </a:p>
          <a:p>
            <a:pPr>
              <a:buFontTx/>
              <a:buChar char="•"/>
            </a:pPr>
            <a:r>
              <a:rPr b="0" smtClean="0">
                <a:ea typeface="宋体" charset="-122"/>
              </a:rPr>
              <a:t>他们这么说</a:t>
            </a:r>
            <a:r>
              <a:rPr lang="en-US" altLang="zh-CN" b="0" smtClean="0"/>
              <a:t>,</a:t>
            </a:r>
            <a:r>
              <a:rPr b="0" smtClean="0">
                <a:ea typeface="宋体" charset="-122"/>
              </a:rPr>
              <a:t>只能说明</a:t>
            </a:r>
            <a:r>
              <a:rPr lang="en-US" altLang="zh-CN" b="0" smtClean="0"/>
              <a:t>,</a:t>
            </a:r>
            <a:r>
              <a:rPr b="0" smtClean="0">
                <a:ea typeface="宋体" charset="-122"/>
              </a:rPr>
              <a:t>他们不是做安全的料，</a:t>
            </a:r>
            <a:endParaRPr lang="en-US" altLang="zh-CN" b="0" smtClean="0"/>
          </a:p>
          <a:p>
            <a:pPr>
              <a:buFontTx/>
              <a:buChar char="•"/>
            </a:pPr>
            <a:r>
              <a:rPr b="0" smtClean="0">
                <a:ea typeface="宋体" charset="-122"/>
              </a:rPr>
              <a:t>如果你因此而放弃</a:t>
            </a:r>
            <a:r>
              <a:rPr lang="en-US" altLang="zh-CN" b="0" smtClean="0"/>
              <a:t>,</a:t>
            </a:r>
          </a:p>
          <a:p>
            <a:pPr>
              <a:buFontTx/>
              <a:buChar char="•"/>
            </a:pPr>
            <a:r>
              <a:rPr b="0" smtClean="0">
                <a:ea typeface="宋体" charset="-122"/>
              </a:rPr>
              <a:t>那么这个世界少了一个崇高的人。</a:t>
            </a:r>
            <a:endParaRPr lang="en-US" altLang="zh-CN" b="0" smtClean="0"/>
          </a:p>
          <a:p>
            <a:pPr>
              <a:buFontTx/>
              <a:buChar char="•"/>
            </a:pPr>
            <a:endParaRPr lang="en-US" altLang="zh-CN" smtClean="0"/>
          </a:p>
          <a:p>
            <a:pPr>
              <a:buFontTx/>
              <a:buChar char="•"/>
            </a:pPr>
            <a:endParaRPr smtClean="0">
              <a:ea typeface="宋体" charset="-122"/>
            </a:endParaRPr>
          </a:p>
        </p:txBody>
      </p:sp>
      <p:sp>
        <p:nvSpPr>
          <p:cNvPr id="111618" name="TextBox 8"/>
          <p:cNvSpPr txBox="1">
            <a:spLocks noChangeArrowheads="1"/>
          </p:cNvSpPr>
          <p:nvPr/>
        </p:nvSpPr>
        <p:spPr bwMode="auto">
          <a:xfrm>
            <a:off x="6877050" y="333375"/>
            <a:ext cx="1728788"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结束语</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4"/>
          <p:cNvSpPr txBox="1">
            <a:spLocks noChangeArrowheads="1"/>
          </p:cNvSpPr>
          <p:nvPr/>
        </p:nvSpPr>
        <p:spPr bwMode="auto">
          <a:xfrm>
            <a:off x="5292725" y="2636838"/>
            <a:ext cx="3671888" cy="1190625"/>
          </a:xfrm>
          <a:prstGeom prst="rect">
            <a:avLst/>
          </a:prstGeom>
          <a:noFill/>
          <a:ln w="9525">
            <a:noFill/>
            <a:miter lim="800000"/>
            <a:headEnd/>
            <a:tailEnd/>
          </a:ln>
        </p:spPr>
        <p:txBody>
          <a:bodyPr>
            <a:spAutoFit/>
          </a:bodyPr>
          <a:lstStyle/>
          <a:p>
            <a:r>
              <a:rPr lang="zh-CN" altLang="en-US" sz="3600"/>
              <a:t>再见了</a:t>
            </a:r>
            <a:r>
              <a:rPr lang="en-US" altLang="zh-CN" sz="3600"/>
              <a:t>,</a:t>
            </a:r>
          </a:p>
          <a:p>
            <a:r>
              <a:rPr lang="zh-CN" altLang="en-US" sz="3600"/>
              <a:t>我还会再回来的</a:t>
            </a:r>
            <a:r>
              <a:rPr lang="en-US" altLang="zh-CN" sz="3600"/>
              <a:t>!</a:t>
            </a:r>
            <a:endParaRPr lang="zh-CN" altLang="en-US" sz="3600"/>
          </a:p>
        </p:txBody>
      </p:sp>
      <p:pic>
        <p:nvPicPr>
          <p:cNvPr id="78853" name="Picture 5" descr="u=4072772981,355847623&amp;fm=59"/>
          <p:cNvPicPr>
            <a:picLocks noChangeAspect="1" noChangeArrowheads="1"/>
          </p:cNvPicPr>
          <p:nvPr/>
        </p:nvPicPr>
        <p:blipFill>
          <a:blip r:embed="rId2" cstate="print"/>
          <a:srcRect/>
          <a:stretch>
            <a:fillRect/>
          </a:stretch>
        </p:blipFill>
        <p:spPr bwMode="auto">
          <a:xfrm>
            <a:off x="900113" y="1773238"/>
            <a:ext cx="3529012" cy="3719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ppt_x"/>
                                          </p:val>
                                        </p:tav>
                                        <p:tav tm="100000">
                                          <p:val>
                                            <p:strVal val="#ppt_x"/>
                                          </p:val>
                                        </p:tav>
                                      </p:tavLst>
                                    </p:anim>
                                    <p:anim calcmode="lin" valueType="num">
                                      <p:cBhvr additive="base">
                                        <p:cTn id="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88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p:cNvSpPr>
          <p:nvPr>
            <p:ph type="body" idx="4294967295"/>
          </p:nvPr>
        </p:nvSpPr>
        <p:spPr>
          <a:xfrm>
            <a:off x="2484438" y="2636838"/>
            <a:ext cx="6264275" cy="936625"/>
          </a:xfrm>
          <a:ln>
            <a:solidFill>
              <a:schemeClr val="bg1"/>
            </a:solidFill>
          </a:ln>
        </p:spPr>
        <p:txBody>
          <a:bodyPr/>
          <a:lstStyle/>
          <a:p>
            <a:pPr>
              <a:lnSpc>
                <a:spcPct val="80000"/>
              </a:lnSpc>
              <a:buFont typeface="Arial" charset="0"/>
              <a:buNone/>
            </a:pPr>
            <a:r>
              <a:rPr sz="6000" b="0" smtClean="0">
                <a:solidFill>
                  <a:srgbClr val="FF9900"/>
                </a:solidFill>
                <a:latin typeface="宋体" charset="-122"/>
                <a:ea typeface="Arial Unicode MS" pitchFamily="34" charset="-122"/>
                <a:cs typeface="Arial Unicode MS" pitchFamily="34" charset="-122"/>
              </a:rPr>
              <a:t>问题或评论？</a:t>
            </a:r>
          </a:p>
          <a:p>
            <a:pPr>
              <a:lnSpc>
                <a:spcPct val="80000"/>
              </a:lnSpc>
              <a:buFont typeface="Arial" charset="0"/>
              <a:buNone/>
            </a:pPr>
            <a:r>
              <a:rPr sz="6000" b="0" smtClean="0">
                <a:solidFill>
                  <a:srgbClr val="FF9900"/>
                </a:solidFill>
                <a:latin typeface="宋体" charset="-122"/>
                <a:ea typeface="Arial Unicode MS" pitchFamily="34" charset="-122"/>
                <a:cs typeface="Arial Unicode MS" pitchFamily="34" charset="-122"/>
              </a:rPr>
              <a:t> </a:t>
            </a:r>
            <a:endParaRPr sz="6000" b="0" smtClean="0">
              <a:latin typeface="宋体" charset="-122"/>
              <a:ea typeface="Arial Unicode MS" pitchFamily="34" charset="-122"/>
              <a:cs typeface="Arial Unicode MS" pitchFamily="34" charset="-122"/>
            </a:endParaRPr>
          </a:p>
        </p:txBody>
      </p:sp>
      <p:pic>
        <p:nvPicPr>
          <p:cNvPr id="592899" name="Picture 3" descr="shikao">
            <a:hlinkClick r:id="rId2"/>
          </p:cNvPr>
          <p:cNvPicPr>
            <a:picLocks noChangeAspect="1" noChangeArrowheads="1" noCrop="1"/>
          </p:cNvPicPr>
          <p:nvPr/>
        </p:nvPicPr>
        <p:blipFill>
          <a:blip r:embed="rId3" cstate="print"/>
          <a:srcRect/>
          <a:stretch>
            <a:fillRect/>
          </a:stretch>
        </p:blipFill>
        <p:spPr bwMode="auto">
          <a:xfrm>
            <a:off x="539750" y="2205038"/>
            <a:ext cx="1800225" cy="215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92898">
                                            <p:txEl>
                                              <p:pRg st="0" end="0"/>
                                            </p:txEl>
                                          </p:spTgt>
                                        </p:tgtEl>
                                        <p:attrNameLst>
                                          <p:attrName>style.visibility</p:attrName>
                                        </p:attrNameLst>
                                      </p:cBhvr>
                                      <p:to>
                                        <p:strVal val="visible"/>
                                      </p:to>
                                    </p:set>
                                    <p:anim calcmode="lin" valueType="num">
                                      <p:cBhvr>
                                        <p:cTn id="7" dur="1000" fill="hold"/>
                                        <p:tgtEl>
                                          <p:spTgt spid="59289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928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289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92898">
                                            <p:txEl>
                                              <p:pRg st="1" end="1"/>
                                            </p:txEl>
                                          </p:spTgt>
                                        </p:tgtEl>
                                        <p:attrNameLst>
                                          <p:attrName>style.visibility</p:attrName>
                                        </p:attrNameLst>
                                      </p:cBhvr>
                                      <p:to>
                                        <p:strVal val="visible"/>
                                      </p:to>
                                    </p:set>
                                    <p:anim calcmode="lin" valueType="num">
                                      <p:cBhvr>
                                        <p:cTn id="14" dur="1000" fill="hold"/>
                                        <p:tgtEl>
                                          <p:spTgt spid="59289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9289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9289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92899"/>
                                        </p:tgtEl>
                                        <p:attrNameLst>
                                          <p:attrName>style.visibility</p:attrName>
                                        </p:attrNameLst>
                                      </p:cBhvr>
                                      <p:to>
                                        <p:strVal val="visible"/>
                                      </p:to>
                                    </p:set>
                                    <p:animEffect transition="in" filter="slide(fromBottom)">
                                      <p:cBhvr>
                                        <p:cTn id="21" dur="500"/>
                                        <p:tgtEl>
                                          <p:spTgt spid="5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23850" y="1557338"/>
            <a:ext cx="8675688" cy="1828800"/>
          </a:xfrm>
          <a:prstGeom prst="rect">
            <a:avLst/>
          </a:prstGeom>
          <a:noFill/>
          <a:ln w="9525">
            <a:noFill/>
            <a:miter lim="800000"/>
            <a:headEnd/>
            <a:tailEnd/>
          </a:ln>
        </p:spPr>
        <p:txBody>
          <a:bodyPr>
            <a:spAutoFit/>
          </a:bodyPr>
          <a:lstStyle/>
          <a:p>
            <a:pPr>
              <a:buFontTx/>
              <a:buChar char="•"/>
            </a:pPr>
            <a:r>
              <a:rPr lang="zh-CN" altLang="en-US" sz="5400">
                <a:solidFill>
                  <a:srgbClr val="0068AE"/>
                </a:solidFill>
              </a:rPr>
              <a:t>安全管理人员要认真做到：</a:t>
            </a:r>
          </a:p>
          <a:p>
            <a:r>
              <a:rPr lang="zh-CN" altLang="en-US" sz="6000">
                <a:solidFill>
                  <a:srgbClr val="0068AE"/>
                </a:solidFill>
              </a:rPr>
              <a:t>   学习、学习、再学习</a:t>
            </a:r>
          </a:p>
        </p:txBody>
      </p:sp>
      <p:pic>
        <p:nvPicPr>
          <p:cNvPr id="45059" name="Picture 2" descr="http://www.anquanren.com/attachment/201105/13/418799_13052867344K3v.png"/>
          <p:cNvPicPr>
            <a:picLocks noChangeAspect="1" noChangeArrowheads="1"/>
          </p:cNvPicPr>
          <p:nvPr/>
        </p:nvPicPr>
        <p:blipFill>
          <a:blip r:embed="rId2" cstate="print"/>
          <a:srcRect/>
          <a:stretch>
            <a:fillRect/>
          </a:stretch>
        </p:blipFill>
        <p:spPr bwMode="auto">
          <a:xfrm>
            <a:off x="3492500" y="4005263"/>
            <a:ext cx="1657350" cy="1944687"/>
          </a:xfrm>
          <a:prstGeom prst="rect">
            <a:avLst/>
          </a:prstGeom>
          <a:noFill/>
          <a:ln w="9525">
            <a:noFill/>
            <a:miter lim="800000"/>
            <a:headEnd/>
            <a:tailEnd/>
          </a:ln>
        </p:spPr>
      </p:pic>
      <p:sp>
        <p:nvSpPr>
          <p:cNvPr id="28675" name="Text Box 4"/>
          <p:cNvSpPr txBox="1">
            <a:spLocks noChangeArrowheads="1"/>
          </p:cNvSpPr>
          <p:nvPr/>
        </p:nvSpPr>
        <p:spPr bwMode="auto">
          <a:xfrm>
            <a:off x="5626100" y="423863"/>
            <a:ext cx="3554413" cy="701675"/>
          </a:xfrm>
          <a:prstGeom prst="rect">
            <a:avLst/>
          </a:prstGeom>
          <a:noFill/>
          <a:ln w="9525">
            <a:noFill/>
            <a:miter lim="800000"/>
            <a:headEnd/>
            <a:tailEnd/>
          </a:ln>
        </p:spPr>
        <p:txBody>
          <a:bodyPr>
            <a:spAutoFit/>
          </a:bodyPr>
          <a:lstStyle/>
          <a:p>
            <a:r>
              <a:rPr lang="zh-CN" altLang="en-US" sz="2000">
                <a:solidFill>
                  <a:schemeClr val="bg1"/>
                </a:solidFill>
              </a:rPr>
              <a:t>安全管理人员具备的素质</a:t>
            </a:r>
          </a:p>
          <a:p>
            <a:r>
              <a:rPr lang="zh-CN" altLang="en-US" sz="20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5076825" y="1700213"/>
            <a:ext cx="3671888" cy="1190625"/>
          </a:xfrm>
          <a:prstGeom prst="rect">
            <a:avLst/>
          </a:prstGeom>
          <a:noFill/>
          <a:ln w="9525">
            <a:noFill/>
            <a:miter lim="800000"/>
            <a:headEnd/>
            <a:tailEnd/>
          </a:ln>
        </p:spPr>
        <p:txBody>
          <a:bodyPr>
            <a:spAutoFit/>
          </a:bodyPr>
          <a:lstStyle/>
          <a:p>
            <a:pPr>
              <a:buFontTx/>
              <a:buChar char="•"/>
            </a:pPr>
            <a:r>
              <a:rPr lang="zh-CN" altLang="en-US" sz="3600">
                <a:solidFill>
                  <a:srgbClr val="0068AE"/>
                </a:solidFill>
              </a:rPr>
              <a:t>喊破嗓子，</a:t>
            </a:r>
          </a:p>
          <a:p>
            <a:pPr>
              <a:buFontTx/>
              <a:buChar char="•"/>
            </a:pPr>
            <a:r>
              <a:rPr lang="zh-CN" altLang="en-US" sz="3600">
                <a:solidFill>
                  <a:srgbClr val="0068AE"/>
                </a:solidFill>
              </a:rPr>
              <a:t>不如甩开膀子。</a:t>
            </a:r>
          </a:p>
        </p:txBody>
      </p:sp>
      <p:sp>
        <p:nvSpPr>
          <p:cNvPr id="29698" name="Text Box 4"/>
          <p:cNvSpPr txBox="1">
            <a:spLocks noChangeArrowheads="1"/>
          </p:cNvSpPr>
          <p:nvPr/>
        </p:nvSpPr>
        <p:spPr bwMode="auto">
          <a:xfrm>
            <a:off x="5626100" y="423863"/>
            <a:ext cx="3554413" cy="701675"/>
          </a:xfrm>
          <a:prstGeom prst="rect">
            <a:avLst/>
          </a:prstGeom>
          <a:noFill/>
          <a:ln w="9525">
            <a:noFill/>
            <a:miter lim="800000"/>
            <a:headEnd/>
            <a:tailEnd/>
          </a:ln>
        </p:spPr>
        <p:txBody>
          <a:bodyPr>
            <a:spAutoFit/>
          </a:bodyPr>
          <a:lstStyle/>
          <a:p>
            <a:r>
              <a:rPr lang="zh-CN" altLang="en-US" sz="2000">
                <a:solidFill>
                  <a:schemeClr val="bg1"/>
                </a:solidFill>
              </a:rPr>
              <a:t>安全管理人员工作态度</a:t>
            </a:r>
          </a:p>
          <a:p>
            <a:r>
              <a:rPr lang="zh-CN" altLang="en-US" sz="2000">
                <a:solidFill>
                  <a:schemeClr val="bg1"/>
                </a:solidFill>
              </a:rPr>
              <a:t>     </a:t>
            </a:r>
          </a:p>
        </p:txBody>
      </p:sp>
      <p:sp>
        <p:nvSpPr>
          <p:cNvPr id="29699" name="Oval 5"/>
          <p:cNvSpPr>
            <a:spLocks noChangeArrowheads="1"/>
          </p:cNvSpPr>
          <p:nvPr/>
        </p:nvSpPr>
        <p:spPr bwMode="auto">
          <a:xfrm>
            <a:off x="4787900" y="3933825"/>
            <a:ext cx="3600450" cy="1943100"/>
          </a:xfrm>
          <a:prstGeom prst="ellipse">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wrap="none" anchor="ctr">
            <a:flatTx/>
          </a:bodyPr>
          <a:lstStyle/>
          <a:p>
            <a:pPr algn="ctr"/>
            <a:r>
              <a:rPr lang="zh-CN" altLang="en-US" sz="3600">
                <a:solidFill>
                  <a:schemeClr val="accent2"/>
                </a:solidFill>
              </a:rPr>
              <a:t>务实</a:t>
            </a:r>
          </a:p>
          <a:p>
            <a:pPr algn="ctr"/>
            <a:r>
              <a:rPr lang="zh-CN" altLang="en-US" sz="3600">
                <a:solidFill>
                  <a:schemeClr val="accent2"/>
                </a:solidFill>
              </a:rPr>
              <a:t>踏实</a:t>
            </a:r>
          </a:p>
          <a:p>
            <a:pPr algn="ctr"/>
            <a:r>
              <a:rPr lang="zh-CN" altLang="en-US" sz="3600">
                <a:solidFill>
                  <a:schemeClr val="accent2"/>
                </a:solidFill>
              </a:rPr>
              <a:t>肯干</a:t>
            </a:r>
          </a:p>
        </p:txBody>
      </p:sp>
      <p:pic>
        <p:nvPicPr>
          <p:cNvPr id="66568" name="Picture 8" descr="u=2799843088,331987869&amp;fm=11&amp;gp=0"/>
          <p:cNvPicPr>
            <a:picLocks noChangeAspect="1" noChangeArrowheads="1"/>
          </p:cNvPicPr>
          <p:nvPr/>
        </p:nvPicPr>
        <p:blipFill>
          <a:blip r:embed="rId2" cstate="print"/>
          <a:srcRect/>
          <a:stretch>
            <a:fillRect/>
          </a:stretch>
        </p:blipFill>
        <p:spPr bwMode="auto">
          <a:xfrm>
            <a:off x="611188" y="1484313"/>
            <a:ext cx="3502025" cy="3600450"/>
          </a:xfrm>
          <a:prstGeom prst="rect">
            <a:avLst/>
          </a:prstGeom>
          <a:noFill/>
          <a:ln w="9525">
            <a:noFill/>
            <a:miter lim="800000"/>
            <a:headEnd/>
            <a:tailEnd/>
          </a:ln>
        </p:spPr>
      </p:pic>
      <p:sp>
        <p:nvSpPr>
          <p:cNvPr id="29701" name="Text Box 9"/>
          <p:cNvSpPr txBox="1">
            <a:spLocks noChangeArrowheads="1"/>
          </p:cNvSpPr>
          <p:nvPr/>
        </p:nvSpPr>
        <p:spPr bwMode="auto">
          <a:xfrm>
            <a:off x="539750" y="5373688"/>
            <a:ext cx="3486150" cy="641350"/>
          </a:xfrm>
          <a:prstGeom prst="rect">
            <a:avLst/>
          </a:prstGeom>
          <a:noFill/>
          <a:ln w="9525">
            <a:noFill/>
            <a:miter lim="800000"/>
            <a:headEnd/>
            <a:tailEnd/>
          </a:ln>
        </p:spPr>
        <p:txBody>
          <a:bodyPr wrap="none">
            <a:spAutoFit/>
          </a:bodyPr>
          <a:lstStyle/>
          <a:p>
            <a:pPr>
              <a:buFontTx/>
              <a:buChar char="•"/>
            </a:pPr>
            <a:r>
              <a:rPr lang="zh-CN" altLang="en-US"/>
              <a:t>李克强总理在全国人大一次会议</a:t>
            </a:r>
          </a:p>
          <a:p>
            <a:r>
              <a:rPr lang="zh-CN" altLang="en-US"/>
              <a:t>记者会议上的讲话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656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title" idx="4294967295"/>
          </p:nvPr>
        </p:nvSpPr>
        <p:spPr/>
        <p:txBody>
          <a:bodyPr lIns="92075" tIns="46038" rIns="92075" bIns="46038"/>
          <a:lstStyle/>
          <a:p>
            <a:pPr eaLnBrk="1" hangingPunct="1"/>
            <a:endParaRPr altLang="zh-CN" smtClean="0"/>
          </a:p>
        </p:txBody>
      </p:sp>
      <p:pic>
        <p:nvPicPr>
          <p:cNvPr id="30722" name="Picture 6" descr="u=1710280875,810097438&amp;gp=20">
            <a:hlinkClick r:id="rId2"/>
          </p:cNvPr>
          <p:cNvPicPr>
            <a:picLocks noGrp="1" noChangeAspect="1" noChangeArrowheads="1"/>
          </p:cNvPicPr>
          <p:nvPr>
            <p:ph sz="half" idx="4294967295"/>
          </p:nvPr>
        </p:nvPicPr>
        <p:blipFill>
          <a:blip r:embed="rId3" cstate="print"/>
          <a:srcRect/>
          <a:stretch>
            <a:fillRect/>
          </a:stretch>
        </p:blipFill>
        <p:spPr>
          <a:xfrm>
            <a:off x="5000625" y="0"/>
            <a:ext cx="4143375" cy="6858000"/>
          </a:xfrm>
        </p:spPr>
      </p:pic>
      <p:pic>
        <p:nvPicPr>
          <p:cNvPr id="30723" name="Picture 5" descr="u=2997246826,3836799484&amp;gp=40">
            <a:hlinkClick r:id="rId4"/>
          </p:cNvPr>
          <p:cNvPicPr>
            <a:picLocks noChangeAspect="1" noChangeArrowheads="1"/>
          </p:cNvPicPr>
          <p:nvPr/>
        </p:nvPicPr>
        <p:blipFill>
          <a:blip r:embed="rId5" cstate="print"/>
          <a:srcRect/>
          <a:stretch>
            <a:fillRect/>
          </a:stretch>
        </p:blipFill>
        <p:spPr bwMode="auto">
          <a:xfrm>
            <a:off x="0" y="0"/>
            <a:ext cx="5003800" cy="3346450"/>
          </a:xfrm>
          <a:prstGeom prst="rect">
            <a:avLst/>
          </a:prstGeom>
          <a:noFill/>
          <a:ln w="9525">
            <a:noFill/>
            <a:miter lim="800000"/>
            <a:headEnd/>
            <a:tailEnd/>
          </a:ln>
        </p:spPr>
      </p:pic>
      <p:pic>
        <p:nvPicPr>
          <p:cNvPr id="30724" name="Picture 10" descr="u=785892710,1878457741&amp;gp=-26">
            <a:hlinkClick r:id="rId6"/>
          </p:cNvPr>
          <p:cNvPicPr>
            <a:picLocks noGrp="1" noChangeAspect="1" noChangeArrowheads="1"/>
          </p:cNvPicPr>
          <p:nvPr>
            <p:ph sz="half" idx="4294967295"/>
          </p:nvPr>
        </p:nvPicPr>
        <p:blipFill>
          <a:blip r:embed="rId7" cstate="print"/>
          <a:srcRect/>
          <a:stretch>
            <a:fillRect/>
          </a:stretch>
        </p:blipFill>
        <p:spPr>
          <a:xfrm>
            <a:off x="0" y="3357563"/>
            <a:ext cx="5076825" cy="3500437"/>
          </a:xfrm>
        </p:spPr>
      </p:pic>
      <p:sp>
        <p:nvSpPr>
          <p:cNvPr id="82950" name="Text Box 6"/>
          <p:cNvSpPr txBox="1">
            <a:spLocks noChangeArrowheads="1"/>
          </p:cNvSpPr>
          <p:nvPr/>
        </p:nvSpPr>
        <p:spPr bwMode="auto">
          <a:xfrm>
            <a:off x="2268538" y="2413000"/>
            <a:ext cx="3549650" cy="1098550"/>
          </a:xfrm>
          <a:prstGeom prst="rect">
            <a:avLst/>
          </a:prstGeom>
          <a:noFill/>
          <a:ln w="9525">
            <a:noFill/>
            <a:miter lim="800000"/>
            <a:headEnd/>
            <a:tailEnd/>
          </a:ln>
        </p:spPr>
        <p:txBody>
          <a:bodyPr wrap="none">
            <a:spAutoFit/>
          </a:bodyPr>
          <a:lstStyle/>
          <a:p>
            <a:r>
              <a:rPr lang="zh-CN" altLang="en-US" sz="6600">
                <a:solidFill>
                  <a:schemeClr val="bg1"/>
                </a:solidFill>
              </a:rPr>
              <a:t>亮剑精神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 calcmode="lin" valueType="num">
                                      <p:cBhvr additive="base">
                                        <p:cTn id="7" dur="500" fill="hold"/>
                                        <p:tgtEl>
                                          <p:spTgt spid="82950"/>
                                        </p:tgtEl>
                                        <p:attrNameLst>
                                          <p:attrName>ppt_x</p:attrName>
                                        </p:attrNameLst>
                                      </p:cBhvr>
                                      <p:tavLst>
                                        <p:tav tm="0">
                                          <p:val>
                                            <p:strVal val="#ppt_x"/>
                                          </p:val>
                                        </p:tav>
                                        <p:tav tm="100000">
                                          <p:val>
                                            <p:strVal val="#ppt_x"/>
                                          </p:val>
                                        </p:tav>
                                      </p:tavLst>
                                    </p:anim>
                                    <p:anim calcmode="lin" valueType="num">
                                      <p:cBhvr additive="base">
                                        <p:cTn id="8" dur="500" fill="hold"/>
                                        <p:tgtEl>
                                          <p:spTgt spid="829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3"/>
          <p:cNvSpPr txBox="1">
            <a:spLocks noChangeArrowheads="1"/>
          </p:cNvSpPr>
          <p:nvPr/>
        </p:nvSpPr>
        <p:spPr bwMode="auto">
          <a:xfrm>
            <a:off x="5795963" y="404813"/>
            <a:ext cx="3049587" cy="701675"/>
          </a:xfrm>
          <a:prstGeom prst="rect">
            <a:avLst/>
          </a:prstGeom>
          <a:noFill/>
          <a:ln w="9525">
            <a:noFill/>
            <a:miter lim="800000"/>
            <a:headEnd/>
            <a:tailEnd/>
          </a:ln>
        </p:spPr>
        <p:txBody>
          <a:bodyPr>
            <a:spAutoFit/>
          </a:bodyPr>
          <a:lstStyle/>
          <a:p>
            <a:r>
              <a:rPr lang="zh-CN" altLang="en-US" sz="2000">
                <a:solidFill>
                  <a:schemeClr val="bg1"/>
                </a:solidFill>
              </a:rPr>
              <a:t>安全管理人员工作原则</a:t>
            </a:r>
          </a:p>
          <a:p>
            <a:r>
              <a:rPr lang="zh-CN" altLang="en-US" sz="2000">
                <a:solidFill>
                  <a:schemeClr val="bg1"/>
                </a:solidFill>
              </a:rPr>
              <a:t>     </a:t>
            </a:r>
          </a:p>
        </p:txBody>
      </p:sp>
      <p:sp>
        <p:nvSpPr>
          <p:cNvPr id="67589" name="AutoShape 5"/>
          <p:cNvSpPr>
            <a:spLocks noChangeArrowheads="1"/>
          </p:cNvSpPr>
          <p:nvPr/>
        </p:nvSpPr>
        <p:spPr bwMode="auto">
          <a:xfrm>
            <a:off x="4932363" y="3716338"/>
            <a:ext cx="2520950" cy="2447925"/>
          </a:xfrm>
          <a:prstGeom prst="triangle">
            <a:avLst>
              <a:gd name="adj" fmla="val 50000"/>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67590" name="AutoShape 6"/>
          <p:cNvSpPr>
            <a:spLocks noChangeArrowheads="1"/>
          </p:cNvSpPr>
          <p:nvPr/>
        </p:nvSpPr>
        <p:spPr bwMode="auto">
          <a:xfrm>
            <a:off x="1116013" y="1916113"/>
            <a:ext cx="3095625" cy="2447925"/>
          </a:xfrm>
          <a:prstGeom prst="flowChartMerge">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31748" name="Text Box 7"/>
          <p:cNvSpPr txBox="1">
            <a:spLocks noChangeArrowheads="1"/>
          </p:cNvSpPr>
          <p:nvPr/>
        </p:nvSpPr>
        <p:spPr bwMode="auto">
          <a:xfrm>
            <a:off x="971550" y="1196975"/>
            <a:ext cx="452438" cy="366713"/>
          </a:xfrm>
          <a:prstGeom prst="rect">
            <a:avLst/>
          </a:prstGeom>
          <a:noFill/>
          <a:ln w="9525">
            <a:noFill/>
            <a:miter lim="800000"/>
            <a:headEnd/>
            <a:tailEnd/>
          </a:ln>
        </p:spPr>
        <p:txBody>
          <a:bodyPr>
            <a:spAutoFit/>
          </a:bodyPr>
          <a:lstStyle/>
          <a:p>
            <a:r>
              <a:rPr lang="zh-CN" altLang="en-US"/>
              <a:t>变</a:t>
            </a:r>
          </a:p>
        </p:txBody>
      </p:sp>
      <p:sp>
        <p:nvSpPr>
          <p:cNvPr id="31749" name="Text Box 8"/>
          <p:cNvSpPr txBox="1">
            <a:spLocks noChangeArrowheads="1"/>
          </p:cNvSpPr>
          <p:nvPr/>
        </p:nvSpPr>
        <p:spPr bwMode="auto">
          <a:xfrm>
            <a:off x="5580063" y="3284538"/>
            <a:ext cx="452437" cy="366712"/>
          </a:xfrm>
          <a:prstGeom prst="rect">
            <a:avLst/>
          </a:prstGeom>
          <a:noFill/>
          <a:ln w="9525">
            <a:noFill/>
            <a:miter lim="800000"/>
            <a:headEnd/>
            <a:tailEnd/>
          </a:ln>
        </p:spPr>
        <p:txBody>
          <a:bodyPr>
            <a:spAutoFit/>
          </a:bodyPr>
          <a:lstStyle/>
          <a:p>
            <a:r>
              <a:rPr lang="zh-CN" altLang="en-US"/>
              <a:t>为</a:t>
            </a:r>
          </a:p>
        </p:txBody>
      </p:sp>
      <p:pic>
        <p:nvPicPr>
          <p:cNvPr id="67593" name="Picture 9" descr="Picture1"/>
          <p:cNvPicPr>
            <a:picLocks noChangeAspect="1" noChangeArrowheads="1"/>
          </p:cNvPicPr>
          <p:nvPr/>
        </p:nvPicPr>
        <p:blipFill>
          <a:blip r:embed="rId2" cstate="print"/>
          <a:srcRect/>
          <a:stretch>
            <a:fillRect/>
          </a:stretch>
        </p:blipFill>
        <p:spPr bwMode="auto">
          <a:xfrm>
            <a:off x="7019925" y="1196975"/>
            <a:ext cx="1584325"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ppt_x"/>
                                          </p:val>
                                        </p:tav>
                                        <p:tav tm="100000">
                                          <p:val>
                                            <p:strVal val="#ppt_x"/>
                                          </p:val>
                                        </p:tav>
                                      </p:tavLst>
                                    </p:anim>
                                    <p:anim calcmode="lin" valueType="num">
                                      <p:cBhvr additive="base">
                                        <p:cTn id="8"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9"/>
                                        </p:tgtEl>
                                        <p:attrNameLst>
                                          <p:attrName>style.visibility</p:attrName>
                                        </p:attrNameLst>
                                      </p:cBhvr>
                                      <p:to>
                                        <p:strVal val="visible"/>
                                      </p:to>
                                    </p:set>
                                    <p:anim calcmode="lin" valueType="num">
                                      <p:cBhvr additive="base">
                                        <p:cTn id="13" dur="500" fill="hold"/>
                                        <p:tgtEl>
                                          <p:spTgt spid="67589"/>
                                        </p:tgtEl>
                                        <p:attrNameLst>
                                          <p:attrName>ppt_x</p:attrName>
                                        </p:attrNameLst>
                                      </p:cBhvr>
                                      <p:tavLst>
                                        <p:tav tm="0">
                                          <p:val>
                                            <p:strVal val="#ppt_x"/>
                                          </p:val>
                                        </p:tav>
                                        <p:tav tm="100000">
                                          <p:val>
                                            <p:strVal val="#ppt_x"/>
                                          </p:val>
                                        </p:tav>
                                      </p:tavLst>
                                    </p:anim>
                                    <p:anim calcmode="lin" valueType="num">
                                      <p:cBhvr additive="base">
                                        <p:cTn id="14"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93"/>
                                        </p:tgtEl>
                                        <p:attrNameLst>
                                          <p:attrName>style.visibility</p:attrName>
                                        </p:attrNameLst>
                                      </p:cBhvr>
                                      <p:to>
                                        <p:strVal val="visible"/>
                                      </p:to>
                                    </p:set>
                                    <p:anim calcmode="lin" valueType="num">
                                      <p:cBhvr additive="base">
                                        <p:cTn id="19" dur="500" fill="hold"/>
                                        <p:tgtEl>
                                          <p:spTgt spid="67593"/>
                                        </p:tgtEl>
                                        <p:attrNameLst>
                                          <p:attrName>ppt_x</p:attrName>
                                        </p:attrNameLst>
                                      </p:cBhvr>
                                      <p:tavLst>
                                        <p:tav tm="0">
                                          <p:val>
                                            <p:strVal val="#ppt_x"/>
                                          </p:val>
                                        </p:tav>
                                        <p:tav tm="100000">
                                          <p:val>
                                            <p:strVal val="#ppt_x"/>
                                          </p:val>
                                        </p:tav>
                                      </p:tavLst>
                                    </p:anim>
                                    <p:anim calcmode="lin" valueType="num">
                                      <p:cBhvr additive="base">
                                        <p:cTn id="20"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900113" y="2420938"/>
            <a:ext cx="7359650" cy="4032250"/>
          </a:xfrm>
          <a:prstGeom prst="rect">
            <a:avLst/>
          </a:prstGeom>
          <a:noFill/>
          <a:ln w="9525">
            <a:noFill/>
            <a:miter lim="800000"/>
            <a:headEnd/>
            <a:tailEnd/>
          </a:ln>
        </p:spPr>
      </p:pic>
      <p:sp>
        <p:nvSpPr>
          <p:cNvPr id="32770" name="TextBox 8"/>
          <p:cNvSpPr txBox="1">
            <a:spLocks noChangeArrowheads="1"/>
          </p:cNvSpPr>
          <p:nvPr/>
        </p:nvSpPr>
        <p:spPr bwMode="auto">
          <a:xfrm>
            <a:off x="2339975" y="1557338"/>
            <a:ext cx="4032250" cy="823912"/>
          </a:xfrm>
          <a:prstGeom prst="rect">
            <a:avLst/>
          </a:prstGeom>
          <a:noFill/>
          <a:ln w="9525">
            <a:noFill/>
            <a:miter lim="800000"/>
            <a:headEnd/>
            <a:tailEnd/>
          </a:ln>
        </p:spPr>
        <p:txBody>
          <a:bodyPr lIns="91432" tIns="45715" rIns="91432" bIns="45715">
            <a:spAutoFit/>
          </a:bodyPr>
          <a:lstStyle/>
          <a:p>
            <a:pPr eaLnBrk="0" hangingPunct="0"/>
            <a:r>
              <a:rPr lang="zh-CN" altLang="en-US" sz="4800">
                <a:solidFill>
                  <a:srgbClr val="0068AE"/>
                </a:solidFill>
                <a:latin typeface="A bite"/>
              </a:rPr>
              <a:t>依靠团队力量</a:t>
            </a:r>
          </a:p>
        </p:txBody>
      </p:sp>
      <p:sp>
        <p:nvSpPr>
          <p:cNvPr id="32771" name="TextBox 8"/>
          <p:cNvSpPr txBox="1">
            <a:spLocks noChangeArrowheads="1"/>
          </p:cNvSpPr>
          <p:nvPr/>
        </p:nvSpPr>
        <p:spPr bwMode="auto">
          <a:xfrm>
            <a:off x="6300788" y="333375"/>
            <a:ext cx="2339975"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依靠团队力量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8"/>
          <p:cNvSpPr txBox="1">
            <a:spLocks noChangeArrowheads="1"/>
          </p:cNvSpPr>
          <p:nvPr/>
        </p:nvSpPr>
        <p:spPr bwMode="auto">
          <a:xfrm>
            <a:off x="1187450" y="1412875"/>
            <a:ext cx="5976938" cy="823913"/>
          </a:xfrm>
          <a:prstGeom prst="rect">
            <a:avLst/>
          </a:prstGeom>
          <a:noFill/>
          <a:ln w="9525">
            <a:noFill/>
            <a:miter lim="800000"/>
            <a:headEnd/>
            <a:tailEnd/>
          </a:ln>
        </p:spPr>
        <p:txBody>
          <a:bodyPr lIns="91432" tIns="45715" rIns="91432" bIns="45715">
            <a:spAutoFit/>
          </a:bodyPr>
          <a:lstStyle/>
          <a:p>
            <a:pPr eaLnBrk="0" hangingPunct="0"/>
            <a:r>
              <a:rPr lang="zh-CN" altLang="en-US" sz="4800">
                <a:solidFill>
                  <a:srgbClr val="0068AE"/>
                </a:solidFill>
                <a:latin typeface="A bite"/>
              </a:rPr>
              <a:t>相信群众，依靠群众</a:t>
            </a:r>
          </a:p>
        </p:txBody>
      </p:sp>
      <p:pic>
        <p:nvPicPr>
          <p:cNvPr id="33794" name="Picture 4" descr="http://www.dfsc.com.cn/bbs/attachments/month_0901/20090122_2a2e2a4f5717d45eac4fqWjBw6VKBqCf.jpg"/>
          <p:cNvPicPr>
            <a:picLocks noChangeAspect="1" noChangeArrowheads="1"/>
          </p:cNvPicPr>
          <p:nvPr/>
        </p:nvPicPr>
        <p:blipFill>
          <a:blip r:embed="rId2" cstate="print"/>
          <a:srcRect/>
          <a:stretch>
            <a:fillRect/>
          </a:stretch>
        </p:blipFill>
        <p:spPr bwMode="auto">
          <a:xfrm>
            <a:off x="1258888" y="2565400"/>
            <a:ext cx="5618162" cy="3673475"/>
          </a:xfrm>
          <a:prstGeom prst="rect">
            <a:avLst/>
          </a:prstGeom>
          <a:noFill/>
          <a:ln w="9525">
            <a:noFill/>
            <a:miter lim="800000"/>
            <a:headEnd/>
            <a:tailEnd/>
          </a:ln>
        </p:spPr>
      </p:pic>
      <p:sp>
        <p:nvSpPr>
          <p:cNvPr id="33795" name="TextBox 8"/>
          <p:cNvSpPr txBox="1">
            <a:spLocks noChangeArrowheads="1"/>
          </p:cNvSpPr>
          <p:nvPr/>
        </p:nvSpPr>
        <p:spPr bwMode="auto">
          <a:xfrm>
            <a:off x="5795963" y="333375"/>
            <a:ext cx="3097212" cy="457200"/>
          </a:xfrm>
          <a:prstGeom prst="rect">
            <a:avLst/>
          </a:prstGeom>
          <a:noFill/>
          <a:ln w="9525">
            <a:noFill/>
            <a:miter lim="800000"/>
            <a:headEnd/>
            <a:tailEnd/>
          </a:ln>
        </p:spPr>
        <p:txBody>
          <a:bodyPr lIns="91432" tIns="45715" rIns="91432" bIns="45715">
            <a:spAutoFit/>
          </a:bodyPr>
          <a:lstStyle/>
          <a:p>
            <a:pPr eaLnBrk="0" hangingPunct="0"/>
            <a:r>
              <a:rPr lang="zh-CN" altLang="en-US" sz="2400">
                <a:solidFill>
                  <a:schemeClr val="bg1"/>
                </a:solidFill>
                <a:latin typeface="A bite"/>
              </a:rPr>
              <a:t>相信群众，依靠群众</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1396</Words>
  <Application>Microsoft Office PowerPoint</Application>
  <PresentationFormat>全屏显示(4:3)</PresentationFormat>
  <Paragraphs>187</Paragraphs>
  <Slides>38</Slides>
  <Notes>7</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38</vt:i4>
      </vt:variant>
    </vt:vector>
  </HeadingPairs>
  <TitlesOfParts>
    <vt:vector size="41" baseType="lpstr">
      <vt:lpstr>1_自定义设计方案</vt:lpstr>
      <vt:lpstr>自定义设计方案</vt:lpstr>
      <vt:lpstr>Document</vt:lpstr>
      <vt:lpstr>如何成为一名合格的 安全管理人员</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送人玫瑰手有余香 </vt:lpstr>
      <vt:lpstr>安全管理人员的学习要求</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Administrator</cp:lastModifiedBy>
  <cp:revision>419</cp:revision>
  <dcterms:created xsi:type="dcterms:W3CDTF">2012-12-20T07:24:18Z</dcterms:created>
  <dcterms:modified xsi:type="dcterms:W3CDTF">2018-10-03T12:03:33Z</dcterms:modified>
</cp:coreProperties>
</file>